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6" r:id="rId2"/>
    <p:sldId id="1368" r:id="rId3"/>
    <p:sldId id="1358" r:id="rId4"/>
    <p:sldId id="1375" r:id="rId5"/>
    <p:sldId id="1374" r:id="rId6"/>
    <p:sldId id="1371" r:id="rId7"/>
    <p:sldId id="1372" r:id="rId8"/>
    <p:sldId id="1370" r:id="rId9"/>
    <p:sldId id="1373" r:id="rId10"/>
    <p:sldId id="1376" r:id="rId11"/>
    <p:sldId id="1378" r:id="rId12"/>
    <p:sldId id="1300" r:id="rId13"/>
    <p:sldId id="260" r:id="rId14"/>
    <p:sldId id="1382" r:id="rId15"/>
    <p:sldId id="272" r:id="rId16"/>
    <p:sldId id="1391" r:id="rId17"/>
    <p:sldId id="1381" r:id="rId18"/>
    <p:sldId id="1380" r:id="rId19"/>
    <p:sldId id="1384" r:id="rId20"/>
    <p:sldId id="1385" r:id="rId21"/>
    <p:sldId id="1389" r:id="rId22"/>
    <p:sldId id="1390" r:id="rId23"/>
    <p:sldId id="1392" r:id="rId24"/>
    <p:sldId id="1393" r:id="rId25"/>
    <p:sldId id="812" r:id="rId26"/>
    <p:sldId id="398" r:id="rId27"/>
    <p:sldId id="1397" r:id="rId28"/>
    <p:sldId id="1396" r:id="rId29"/>
    <p:sldId id="1402" r:id="rId30"/>
    <p:sldId id="1403" r:id="rId31"/>
    <p:sldId id="1404" r:id="rId32"/>
    <p:sldId id="1400" r:id="rId33"/>
    <p:sldId id="1405" r:id="rId34"/>
    <p:sldId id="1408" r:id="rId35"/>
    <p:sldId id="1401" r:id="rId36"/>
    <p:sldId id="1406" r:id="rId37"/>
    <p:sldId id="1409" r:id="rId38"/>
    <p:sldId id="1410" r:id="rId39"/>
    <p:sldId id="1399" r:id="rId40"/>
    <p:sldId id="264" r:id="rId41"/>
    <p:sldId id="258" r:id="rId42"/>
    <p:sldId id="291" r:id="rId43"/>
    <p:sldId id="295" r:id="rId44"/>
    <p:sldId id="296" r:id="rId45"/>
    <p:sldId id="297" r:id="rId46"/>
    <p:sldId id="299" r:id="rId47"/>
    <p:sldId id="1322" r:id="rId48"/>
    <p:sldId id="440" r:id="rId49"/>
    <p:sldId id="317" r:id="rId50"/>
    <p:sldId id="625" r:id="rId51"/>
    <p:sldId id="1353"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C11AF"/>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4" d="100"/>
          <a:sy n="54" d="100"/>
        </p:scale>
        <p:origin x="40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bTQeZ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aIhd0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07874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Châu á là châu lục có diện tích lớn nhất,mời 1 hs lên xác định vị trí Châu Á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01604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Ý nghĩa của vị trí đối với khí hậu và cảnh quan châu lục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15</a:t>
            </a:fld>
            <a:endParaRPr lang="en-US"/>
          </a:p>
        </p:txBody>
      </p:sp>
    </p:spTree>
    <p:extLst>
      <p:ext uri="{BB962C8B-B14F-4D97-AF65-F5344CB8AC3E}">
        <p14:creationId xmlns:p14="http://schemas.microsoft.com/office/powerpoint/2010/main" val="194259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Vị trí châu Á:</a:t>
            </a:r>
          </a:p>
          <a:p>
            <a:pPr rtl="0"/>
            <a:r>
              <a:rPr lang="vi-VN" sz="1200" b="0" i="0" kern="1200">
                <a:solidFill>
                  <a:schemeClr val="tx1"/>
                </a:solidFill>
                <a:effectLst/>
                <a:latin typeface="+mn-lt"/>
                <a:ea typeface="+mn-ea"/>
                <a:cs typeface="+mn-cs"/>
              </a:rPr>
              <a:t>+ Nằm ở bán cầu Bắc, trải dài từ vùng Xích đạo đến vùng cực Bắc.</a:t>
            </a:r>
          </a:p>
          <a:p>
            <a:pPr rtl="0"/>
            <a:r>
              <a:rPr lang="vi-VN" sz="1200" b="0" i="0" kern="1200">
                <a:solidFill>
                  <a:schemeClr val="tx1"/>
                </a:solidFill>
                <a:effectLst/>
                <a:latin typeface="+mn-lt"/>
                <a:ea typeface="+mn-ea"/>
                <a:cs typeface="+mn-cs"/>
              </a:rPr>
              <a:t>+ Thuộc bán cầu Đông: Từ gần 30º Đ đến gần 170º T.</a:t>
            </a:r>
          </a:p>
          <a:p>
            <a:pPr rtl="0"/>
            <a:r>
              <a:rPr lang="vi-VN" sz="1200" b="0" i="0" kern="1200">
                <a:solidFill>
                  <a:schemeClr val="tx1"/>
                </a:solidFill>
                <a:effectLst/>
                <a:latin typeface="+mn-lt"/>
                <a:ea typeface="+mn-ea"/>
                <a:cs typeface="+mn-cs"/>
              </a:rPr>
              <a:t>+ Tiếp giáp với 2 châu lục (châu Âu, châu Phi) và ba đại dương lớn (Bắc Băng Dương, Thái Bình Dương, Địa Trung Hải).</a:t>
            </a:r>
          </a:p>
          <a:p>
            <a:pPr rtl="0"/>
            <a:r>
              <a:rPr lang="vi-VN" sz="1200" b="0" i="0" kern="1200">
                <a:solidFill>
                  <a:schemeClr val="tx1"/>
                </a:solidFill>
                <a:effectLst/>
                <a:latin typeface="+mn-lt"/>
                <a:ea typeface="+mn-ea"/>
                <a:cs typeface="+mn-cs"/>
              </a:rPr>
              <a:t>- Hình dạng: Châu Á có dạng hình khối rõ rệt.</a:t>
            </a:r>
          </a:p>
          <a:p>
            <a:pPr rtl="0"/>
            <a:r>
              <a:rPr lang="vi-VN" sz="1200" b="0" i="0" kern="1200">
                <a:solidFill>
                  <a:schemeClr val="tx1"/>
                </a:solidFill>
                <a:effectLst/>
                <a:latin typeface="+mn-lt"/>
                <a:ea typeface="+mn-ea"/>
                <a:cs typeface="+mn-cs"/>
              </a:rPr>
              <a:t>- Kích thước: Châu lục có diện tích lớn nhất thế giới (44 triệu km2 - kể cả các đảo).</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https://loigiaihay.com/bai-5-vi-tri-dia-li-dac-diem-tu-nhien-chau-a-sgk-dia-li-7-ket-noi-tri-thuc-voi-cuoc-song-a106489.html#ixzz7OSbTQeZl</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89600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77880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8 nhóm (mỗi nhóm 5-6 HS)</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691577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18774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879909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330827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994711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600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Địa hình châu á: Núi cao nguyên, s</a:t>
            </a:r>
            <a:r>
              <a:rPr lang="vi-VN"/>
              <a:t>ơ</a:t>
            </a:r>
            <a:r>
              <a:rPr lang="en-US"/>
              <a:t>n nguyên chiếm ¾ diện tích lãnh thồ, đồng bằng chiếm ¼ diện tích</a:t>
            </a:r>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105492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26832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t>26</a:t>
            </a:fld>
            <a:endParaRPr lang="en-US"/>
          </a:p>
        </p:txBody>
      </p:sp>
    </p:spTree>
    <p:extLst>
      <p:ext uri="{BB962C8B-B14F-4D97-AF65-F5344CB8AC3E}">
        <p14:creationId xmlns:p14="http://schemas.microsoft.com/office/powerpoint/2010/main" val="279713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48133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8879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Ý nghĩa của địa hình đối với việc sử dụng và bảo vệ tự nhiên:</a:t>
            </a:r>
          </a:p>
          <a:p>
            <a:pPr rtl="0"/>
            <a:r>
              <a:rPr lang="vi-VN" sz="1200" b="0" i="0" kern="1200">
                <a:solidFill>
                  <a:schemeClr val="tx1"/>
                </a:solidFill>
                <a:effectLst/>
                <a:latin typeface="+mn-lt"/>
                <a:ea typeface="+mn-ea"/>
                <a:cs typeface="+mn-cs"/>
              </a:rPr>
              <a:t>+ Địa hình núi cao hiểm trở chiếm tỉ lệ lớn trong tổng diện tích, gây khó khăn cho giao thông, sản xuất và đời sống.</a:t>
            </a:r>
          </a:p>
          <a:p>
            <a:pPr rtl="0"/>
            <a:r>
              <a:rPr lang="vi-VN" sz="1200" b="0" i="0" kern="1200">
                <a:solidFill>
                  <a:schemeClr val="tx1"/>
                </a:solidFill>
                <a:effectLst/>
                <a:latin typeface="+mn-lt"/>
                <a:ea typeface="+mn-ea"/>
                <a:cs typeface="+mn-cs"/>
              </a:rPr>
              <a:t>+ Địa hình bị chia cắt mạnh =&gt; khi khai thác cần chú ý vấn đề chống xói mòn, sạt lở đất.</a:t>
            </a:r>
          </a:p>
          <a:p>
            <a:pPr rtl="0"/>
            <a:r>
              <a:rPr lang="vi-VN" sz="1200" b="0" i="0" kern="1200">
                <a:solidFill>
                  <a:schemeClr val="tx1"/>
                </a:solidFill>
                <a:effectLst/>
                <a:latin typeface="+mn-lt"/>
                <a:ea typeface="+mn-ea"/>
                <a:cs typeface="+mn-cs"/>
              </a:rPr>
              <a:t>+ Các khu vực cao nguyên, đồng bằng rộng lớn thuận lợi cho sản xuất và định cư.</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https://loigiaihay.com/bai-5-vi-tri-dia-li-dac-diem-tu-nhien-chau-a-sgk-dia-li-7-ket-noi-tri-thuc-voi-cuoc-song-a106489.html#ixzz7OSaIhd00</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068831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58583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45611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https://tienphong.vn/10-thang-canh-thien-nhien-dep-va-huyen-bi-o-chau-a-post875076.tpo</a:t>
            </a:r>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2417818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Trong quá trình khai thác cần chú ý sử dụng tiết kiệm và hiệu quả.</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1617068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2456001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41</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42</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43</a:t>
            </a:fld>
            <a:endParaRPr lang="en-US"/>
          </a:p>
        </p:txBody>
      </p:sp>
    </p:spTree>
    <p:extLst>
      <p:ext uri="{BB962C8B-B14F-4D97-AF65-F5344CB8AC3E}">
        <p14:creationId xmlns:p14="http://schemas.microsoft.com/office/powerpoint/2010/main" val="499017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44</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45</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46</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Đỉnh núi Everest được biết đến là nơi cao nhất thế giớ</a:t>
            </a:r>
            <a:r>
              <a:rPr lang="en-US" sz="1200" b="0" i="0" kern="1200">
                <a:solidFill>
                  <a:schemeClr val="tx1"/>
                </a:solidFill>
                <a:effectLst/>
                <a:latin typeface="+mn-lt"/>
                <a:ea typeface="+mn-ea"/>
                <a:cs typeface="+mn-cs"/>
              </a:rPr>
              <a:t>H</a:t>
            </a:r>
            <a:r>
              <a:rPr lang="vi-VN" sz="1200" b="0" i="0" kern="1200">
                <a:solidFill>
                  <a:schemeClr val="tx1"/>
                </a:solidFill>
                <a:effectLst/>
                <a:latin typeface="+mn-lt"/>
                <a:ea typeface="+mn-ea"/>
                <a:cs typeface="+mn-cs"/>
              </a:rPr>
              <a:t>imalaya hay còn gọi là Hy Mã Lạp Sơn là một dãy núi ở châu Á, phân chia tiểu lục địa Ấn Độ khỏi cao nguyên Tây Tạng. hệ thống núi Himalaya là dãy núi cao nhất hành tinh và là nơi của 14 đỉnh núi cao nhất thế giới: các đỉnh cao trên 8.000 m, bao gồm cả đỉnh Everest.</a:t>
            </a:r>
          </a:p>
          <a:p>
            <a:r>
              <a:rPr lang="vi-VN" sz="1200" b="0" i="0" kern="1200">
                <a:solidFill>
                  <a:schemeClr val="tx1"/>
                </a:solidFill>
                <a:effectLst/>
                <a:latin typeface="+mn-lt"/>
                <a:ea typeface="+mn-ea"/>
                <a:cs typeface="+mn-cs"/>
              </a:rPr>
              <a:t>Để thấy được kích thước khổng lồ của những dãy núi trong dãy Himalaya, hãy so với Aconcagua, trong dãy Andes, với độ cao 6.962 m, là đỉnh cao nhất bên ngoài Himalaya, trong khi hệ thống núi Himalaya có trên 100 núi khác nhau vượt quá 7.200 m.</a:t>
            </a:r>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Dãy Himalaya trải khắp 7 quốc gia: Bhutan, Trung Quốc, Ấn Độ, Nepal, Pakistan, Myanma và Afghanistan. Nó cũng là nơi khởi nguồn của 3 hệ thống sông lớn trên thế giới, đó là lưu vực các sông như sông Ấn, sông Hằng-Brahmaputra và sông Dương Tử. Khoảng 750 triệu người sống trên lưu vực của các con sông bắt nguồn từ dãy Himalaya, tính luôn cả Bangladesh.</a:t>
            </a:r>
          </a:p>
          <a:p>
            <a:r>
              <a:rPr lang="vi-VN" sz="1200" b="0" i="0" kern="1200">
                <a:solidFill>
                  <a:schemeClr val="tx1"/>
                </a:solidFill>
                <a:effectLst/>
                <a:latin typeface="+mn-lt"/>
                <a:ea typeface="+mn-ea"/>
                <a:cs typeface="+mn-cs"/>
              </a:rPr>
              <a:t>Khoảng 300 triệu năm trước, Trái đất từng tồn tại một siêu lục địa cổ đại được gọi là "Gondwanaland". Trong Đại Trung sinh (250-65 triệu năm trước), nó tách ra thành các lục địa, vùng đất mà chúng ta biết đến hiện nay như Châu Phi, Úc, Nam Mỹ, Nam Cực, Madagascar và Ấn Độ. Điều này đánh dấu sự chia cắt các đại dương trên thế giới để hình thành Đại Tây Dương, Thái Bình Dương và Ấn Độ Dương.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6944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51</a:t>
            </a:fld>
            <a:endParaRPr lang="zh-CN" sz="1200" dirty="0"/>
          </a:p>
        </p:txBody>
      </p:sp>
    </p:spTree>
    <p:extLst>
      <p:ext uri="{BB962C8B-B14F-4D97-AF65-F5344CB8AC3E}">
        <p14:creationId xmlns:p14="http://schemas.microsoft.com/office/powerpoint/2010/main" val="129646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93623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http://nem-vn.net/vi/286</a:t>
            </a:r>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298581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1">
                <a:solidFill>
                  <a:srgbClr val="00B050"/>
                </a:solidFill>
                <a:latin typeface="arial" panose="020B0604020202020204" pitchFamily="34" charset="0"/>
              </a:rPr>
              <a:t>Hồ nước Hoàng Long, Trung Quốc</a:t>
            </a:r>
            <a:r>
              <a:rPr lang="en-US" sz="1600" b="1">
                <a:solidFill>
                  <a:srgbClr val="00B050"/>
                </a:solidFill>
                <a:latin typeface="arial" panose="020B0604020202020204" pitchFamily="34" charset="0"/>
              </a:rPr>
              <a:t>: </a:t>
            </a:r>
            <a:r>
              <a:rPr lang="vi-VN"/>
              <a:t> được UNESCO công nhận là Di sản thiên nhiên thế giới năm 1992.</a:t>
            </a:r>
            <a:endParaRPr lang="en-US" sz="1600">
              <a:solidFill>
                <a:srgbClr val="00B050"/>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118539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928E9-1968-41F6-A358-E198BE87E2B7}" type="slidenum">
              <a:rPr lang="en-US" smtClean="0"/>
              <a:t>11</a:t>
            </a:fld>
            <a:endParaRPr lang="en-US"/>
          </a:p>
        </p:txBody>
      </p:sp>
    </p:spTree>
    <p:extLst>
      <p:ext uri="{BB962C8B-B14F-4D97-AF65-F5344CB8AC3E}">
        <p14:creationId xmlns:p14="http://schemas.microsoft.com/office/powerpoint/2010/main" val="41864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8.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microsoft.com/office/2007/relationships/hdphoto" Target="../media/hdphoto2.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notesSlide" Target="../notesSlides/notesSlide23.xm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png"/><Relationship Id="rId4" Type="http://schemas.microsoft.com/office/2007/relationships/hdphoto" Target="../media/hdphoto4.wdp"/><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microsoft.com/office/2007/relationships/hdphoto" Target="../media/hdphoto2.wdp"/><Relationship Id="rId12"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notesSlide" Target="../notesSlides/notesSlide25.xm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47.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32.xm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7.jp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7.jp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7.jp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7.jp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7.jp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F5AD47F-0952-480F-9843-3142B8AA6281}"/>
              </a:ext>
            </a:extLst>
          </p:cNvPr>
          <p:cNvPicPr>
            <a:picLocks noChangeAspect="1"/>
          </p:cNvPicPr>
          <p:nvPr/>
        </p:nvPicPr>
        <p:blipFill rotWithShape="1">
          <a:blip r:embed="rId3">
            <a:extLst>
              <a:ext uri="{28A0092B-C50C-407E-A947-70E740481C1C}">
                <a14:useLocalDpi xmlns:a14="http://schemas.microsoft.com/office/drawing/2010/main" val="0"/>
              </a:ext>
            </a:extLst>
          </a:blip>
          <a:srcRect t="6592" b="15056"/>
          <a:stretch/>
        </p:blipFill>
        <p:spPr>
          <a:xfrm>
            <a:off x="2455611" y="1693034"/>
            <a:ext cx="8305545" cy="5075901"/>
          </a:xfrm>
          <a:prstGeom prst="rect">
            <a:avLst/>
          </a:prstGeom>
        </p:spPr>
      </p:pic>
      <p:sp>
        <p:nvSpPr>
          <p:cNvPr id="7" name="Flowchart: Delay 6">
            <a:extLst>
              <a:ext uri="{FF2B5EF4-FFF2-40B4-BE49-F238E27FC236}">
                <a16:creationId xmlns:a16="http://schemas.microsoft.com/office/drawing/2014/main"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5</a:t>
            </a:r>
          </a:p>
        </p:txBody>
      </p:sp>
      <p:sp>
        <p:nvSpPr>
          <p:cNvPr id="9" name="TextBox 8">
            <a:extLst>
              <a:ext uri="{FF2B5EF4-FFF2-40B4-BE49-F238E27FC236}">
                <a16:creationId xmlns:a16="http://schemas.microsoft.com/office/drawing/2014/main" id="{61B03F42-1F15-4C18-87C9-F601E2A8FB42}"/>
              </a:ext>
            </a:extLst>
          </p:cNvPr>
          <p:cNvSpPr txBox="1"/>
          <p:nvPr/>
        </p:nvSpPr>
        <p:spPr>
          <a:xfrm>
            <a:off x="1877306" y="243471"/>
            <a:ext cx="10506075" cy="1323439"/>
          </a:xfrm>
          <a:prstGeom prst="rect">
            <a:avLst/>
          </a:prstGeom>
          <a:noFill/>
        </p:spPr>
        <p:txBody>
          <a:bodyPr wrap="square" rtlCol="0">
            <a:spAutoFit/>
          </a:bodyPr>
          <a:lstStyle/>
          <a:p>
            <a:pPr algn="ctr"/>
            <a:r>
              <a:rPr lang="en-US" sz="4000" b="1">
                <a:solidFill>
                  <a:srgbClr val="1C11AF"/>
                </a:solidFill>
                <a:latin typeface="Arial" panose="020B0604020202020204" pitchFamily="34" charset="0"/>
                <a:cs typeface="Arial" panose="020B0604020202020204" pitchFamily="34" charset="0"/>
              </a:rPr>
              <a:t>VỊ TRÍ ĐỊA LÍ, ĐẶC ĐIỂM TỰ NHIÊN</a:t>
            </a:r>
          </a:p>
          <a:p>
            <a:pPr algn="ctr"/>
            <a:r>
              <a:rPr lang="en-US" sz="4000" b="1">
                <a:solidFill>
                  <a:srgbClr val="1C11AF"/>
                </a:solidFill>
                <a:latin typeface="Arial" panose="020B0604020202020204" pitchFamily="34" charset="0"/>
                <a:cs typeface="Arial" panose="020B0604020202020204" pitchFamily="34" charset="0"/>
              </a:rPr>
              <a:t> CHÂU Á</a:t>
            </a:r>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8F6D8B-2290-4C93-99BC-37A556687B07}"/>
              </a:ext>
            </a:extLst>
          </p:cNvPr>
          <p:cNvGrpSpPr/>
          <p:nvPr/>
        </p:nvGrpSpPr>
        <p:grpSpPr>
          <a:xfrm>
            <a:off x="1881638" y="547851"/>
            <a:ext cx="9276509" cy="2118289"/>
            <a:chOff x="1002865" y="1056013"/>
            <a:chExt cx="9276509" cy="2118289"/>
          </a:xfrm>
        </p:grpSpPr>
        <p:grpSp>
          <p:nvGrpSpPr>
            <p:cNvPr id="12" name="Group 11">
              <a:extLst>
                <a:ext uri="{FF2B5EF4-FFF2-40B4-BE49-F238E27FC236}">
                  <a16:creationId xmlns:a16="http://schemas.microsoft.com/office/drawing/2014/main" id="{A85E85D1-E66F-4522-9A14-83345DA49B78}"/>
                </a:ext>
              </a:extLst>
            </p:cNvPr>
            <p:cNvGrpSpPr/>
            <p:nvPr/>
          </p:nvGrpSpPr>
          <p:grpSpPr>
            <a:xfrm>
              <a:off x="1002865" y="1056013"/>
              <a:ext cx="9276509" cy="2118289"/>
              <a:chOff x="1037554" y="578212"/>
              <a:chExt cx="8788400" cy="2203688"/>
            </a:xfrm>
          </p:grpSpPr>
          <p:pic>
            <p:nvPicPr>
              <p:cNvPr id="14" name="Picture 13">
                <a:extLst>
                  <a:ext uri="{FF2B5EF4-FFF2-40B4-BE49-F238E27FC236}">
                    <a16:creationId xmlns:a16="http://schemas.microsoft.com/office/drawing/2014/main" id="{95DB9259-B638-4C0D-A1ED-7680DB30F105}"/>
                  </a:ext>
                </a:extLst>
              </p:cNvPr>
              <p:cNvPicPr>
                <a:picLocks noChangeAspect="1"/>
              </p:cNvPicPr>
              <p:nvPr/>
            </p:nvPicPr>
            <p:blipFill rotWithShape="1">
              <a:blip r:embed="rId3"/>
              <a:srcRect l="11084" t="50003" r="35584" b="26222"/>
              <a:stretch/>
            </p:blipFill>
            <p:spPr>
              <a:xfrm>
                <a:off x="1037554" y="578212"/>
                <a:ext cx="8788400" cy="2203688"/>
              </a:xfrm>
              <a:prstGeom prst="rect">
                <a:avLst/>
              </a:prstGeom>
            </p:spPr>
          </p:pic>
          <p:sp>
            <p:nvSpPr>
              <p:cNvPr id="16" name="Rectangle 15">
                <a:extLst>
                  <a:ext uri="{FF2B5EF4-FFF2-40B4-BE49-F238E27FC236}">
                    <a16:creationId xmlns:a16="http://schemas.microsoft.com/office/drawing/2014/main" id="{C9CB2E6A-AF2D-42C9-8506-56BC9CC2323C}"/>
                  </a:ext>
                </a:extLst>
              </p:cNvPr>
              <p:cNvSpPr/>
              <p:nvPr/>
            </p:nvSpPr>
            <p:spPr>
              <a:xfrm>
                <a:off x="3069555" y="1022879"/>
                <a:ext cx="6278880" cy="1295469"/>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t>Trình bày được </a:t>
                </a:r>
                <a:r>
                  <a:rPr lang="en-US" sz="2600"/>
                  <a:t>một trong những đặc điểm thiên nhiên Châu Á, ý nghĩa của điểm này đối với việc sử dụng và bảo vệ tự nhiên..</a:t>
                </a:r>
                <a:r>
                  <a:rPr lang="vi-VN" sz="2600"/>
                  <a:t> </a:t>
                </a:r>
                <a:endParaRPr lang="en-US" sz="2600"/>
              </a:p>
            </p:txBody>
          </p:sp>
        </p:grpSp>
        <p:sp>
          <p:nvSpPr>
            <p:cNvPr id="18" name="Rectangle 17">
              <a:extLst>
                <a:ext uri="{FF2B5EF4-FFF2-40B4-BE49-F238E27FC236}">
                  <a16:creationId xmlns:a16="http://schemas.microsoft.com/office/drawing/2014/main" id="{EAAC69E8-0289-42DD-91D4-EB621F9DAA4D}"/>
                </a:ext>
              </a:extLst>
            </p:cNvPr>
            <p:cNvSpPr/>
            <p:nvPr/>
          </p:nvSpPr>
          <p:spPr>
            <a:xfrm>
              <a:off x="3147724" y="1441514"/>
              <a:ext cx="6730511" cy="13323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Trình bày đặc điểm vị trí địa lí, hình dạng và </a:t>
              </a:r>
            </a:p>
            <a:p>
              <a:pPr algn="ctr"/>
              <a:r>
                <a:rPr lang="en-US" sz="2600">
                  <a:solidFill>
                    <a:srgbClr val="1C11AF"/>
                  </a:solidFill>
                  <a:latin typeface="Arial" panose="020B0604020202020204" pitchFamily="34" charset="0"/>
                  <a:cs typeface="Arial" panose="020B0604020202020204" pitchFamily="34" charset="0"/>
                </a:rPr>
                <a:t>kích th</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ớc Châu Á</a:t>
              </a:r>
            </a:p>
          </p:txBody>
        </p:sp>
      </p:grpSp>
      <p:grpSp>
        <p:nvGrpSpPr>
          <p:cNvPr id="7" name="Group 6">
            <a:extLst>
              <a:ext uri="{FF2B5EF4-FFF2-40B4-BE49-F238E27FC236}">
                <a16:creationId xmlns:a16="http://schemas.microsoft.com/office/drawing/2014/main" id="{9A9A5BF9-409F-4A18-ABDB-336C12E246EA}"/>
              </a:ext>
            </a:extLst>
          </p:cNvPr>
          <p:cNvGrpSpPr/>
          <p:nvPr/>
        </p:nvGrpSpPr>
        <p:grpSpPr>
          <a:xfrm>
            <a:off x="1881638" y="2546157"/>
            <a:ext cx="9276509" cy="1980168"/>
            <a:chOff x="1002865" y="3054319"/>
            <a:chExt cx="9276509" cy="1980168"/>
          </a:xfrm>
        </p:grpSpPr>
        <p:pic>
          <p:nvPicPr>
            <p:cNvPr id="4" name="Picture 3">
              <a:extLst>
                <a:ext uri="{FF2B5EF4-FFF2-40B4-BE49-F238E27FC236}">
                  <a16:creationId xmlns:a16="http://schemas.microsoft.com/office/drawing/2014/main" id="{558BB482-8464-4193-BD16-1F2934A77E6D}"/>
                </a:ext>
              </a:extLst>
            </p:cNvPr>
            <p:cNvPicPr>
              <a:picLocks noChangeAspect="1"/>
            </p:cNvPicPr>
            <p:nvPr/>
          </p:nvPicPr>
          <p:blipFill rotWithShape="1">
            <a:blip r:embed="rId3"/>
            <a:srcRect l="11084" t="7704" r="35584" b="70933"/>
            <a:stretch/>
          </p:blipFill>
          <p:spPr>
            <a:xfrm>
              <a:off x="1002865" y="3054319"/>
              <a:ext cx="9276509" cy="1980168"/>
            </a:xfrm>
            <a:prstGeom prst="rect">
              <a:avLst/>
            </a:prstGeom>
            <a:solidFill>
              <a:schemeClr val="accent6">
                <a:lumMod val="20000"/>
                <a:lumOff val="80000"/>
              </a:schemeClr>
            </a:solidFill>
          </p:spPr>
        </p:pic>
        <p:sp>
          <p:nvSpPr>
            <p:cNvPr id="11" name="Rectangle 10">
              <a:extLst>
                <a:ext uri="{FF2B5EF4-FFF2-40B4-BE49-F238E27FC236}">
                  <a16:creationId xmlns:a16="http://schemas.microsoft.com/office/drawing/2014/main" id="{4623C2F1-49F8-4748-8F15-21EEFB33709C}"/>
                </a:ext>
              </a:extLst>
            </p:cNvPr>
            <p:cNvSpPr/>
            <p:nvPr/>
          </p:nvSpPr>
          <p:spPr>
            <a:xfrm>
              <a:off x="3250625" y="3360190"/>
              <a:ext cx="6627610" cy="12346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a:solidFill>
                    <a:srgbClr val="1C11AF"/>
                  </a:solidFill>
                  <a:latin typeface="Arial" panose="020B0604020202020204" pitchFamily="34" charset="0"/>
                  <a:cs typeface="Arial" panose="020B0604020202020204" pitchFamily="34" charset="0"/>
                </a:rPr>
                <a:t>Trình bày được </a:t>
              </a:r>
              <a:r>
                <a:rPr lang="en-US" sz="2600">
                  <a:solidFill>
                    <a:srgbClr val="1C11AF"/>
                  </a:solidFill>
                  <a:latin typeface="Arial" panose="020B0604020202020204" pitchFamily="34" charset="0"/>
                  <a:cs typeface="Arial" panose="020B0604020202020204" pitchFamily="34" charset="0"/>
                </a:rPr>
                <a:t>một trong những đặc điểm thiên nhiên Châu Á, ý nghĩa của điểm này đối với việc sử dụng và bảo vệ tự nhiên..</a:t>
              </a:r>
              <a:r>
                <a:rPr lang="vi-VN" sz="2600">
                  <a:solidFill>
                    <a:srgbClr val="1C11AF"/>
                  </a:solidFill>
                  <a:latin typeface="Arial" panose="020B0604020202020204" pitchFamily="34" charset="0"/>
                  <a:cs typeface="Arial" panose="020B0604020202020204" pitchFamily="34" charset="0"/>
                </a:rPr>
                <a:t> </a:t>
              </a:r>
              <a:endParaRPr lang="en-US" sz="2600">
                <a:solidFill>
                  <a:srgbClr val="1C11AF"/>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1EFADF7A-CEB8-447A-9F24-1C417C75B603}"/>
              </a:ext>
            </a:extLst>
          </p:cNvPr>
          <p:cNvGrpSpPr/>
          <p:nvPr/>
        </p:nvGrpSpPr>
        <p:grpSpPr>
          <a:xfrm>
            <a:off x="1881638" y="4664446"/>
            <a:ext cx="9276509" cy="2100310"/>
            <a:chOff x="967239" y="4780775"/>
            <a:chExt cx="9276509" cy="2100310"/>
          </a:xfrm>
        </p:grpSpPr>
        <p:pic>
          <p:nvPicPr>
            <p:cNvPr id="17" name="Picture 16">
              <a:extLst>
                <a:ext uri="{FF2B5EF4-FFF2-40B4-BE49-F238E27FC236}">
                  <a16:creationId xmlns:a16="http://schemas.microsoft.com/office/drawing/2014/main" id="{68FBBAFA-74DF-401E-AECF-E5300922D67E}"/>
                </a:ext>
              </a:extLst>
            </p:cNvPr>
            <p:cNvPicPr>
              <a:picLocks noChangeAspect="1"/>
            </p:cNvPicPr>
            <p:nvPr/>
          </p:nvPicPr>
          <p:blipFill rotWithShape="1">
            <a:blip r:embed="rId3"/>
            <a:srcRect l="11084" t="50003" r="35584" b="26222"/>
            <a:stretch/>
          </p:blipFill>
          <p:spPr>
            <a:xfrm>
              <a:off x="967239" y="4780775"/>
              <a:ext cx="9276509" cy="2100310"/>
            </a:xfrm>
            <a:prstGeom prst="rect">
              <a:avLst/>
            </a:prstGeom>
            <a:solidFill>
              <a:schemeClr val="accent4">
                <a:lumMod val="20000"/>
                <a:lumOff val="80000"/>
              </a:schemeClr>
            </a:solidFill>
          </p:spPr>
        </p:pic>
        <p:sp>
          <p:nvSpPr>
            <p:cNvPr id="20" name="Rectangle 19">
              <a:extLst>
                <a:ext uri="{FF2B5EF4-FFF2-40B4-BE49-F238E27FC236}">
                  <a16:creationId xmlns:a16="http://schemas.microsoft.com/office/drawing/2014/main" id="{45E8F338-7066-42D7-9D43-A9777D93EBE3}"/>
                </a:ext>
              </a:extLst>
            </p:cNvPr>
            <p:cNvSpPr/>
            <p:nvPr/>
          </p:nvSpPr>
          <p:spPr>
            <a:xfrm>
              <a:off x="3147727" y="5210187"/>
              <a:ext cx="6730508" cy="11593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Xác định trên bản đồ các khu vực địa hình và các khoáng sản chính</a:t>
              </a:r>
            </a:p>
          </p:txBody>
        </p:sp>
      </p:grpSp>
      <p:sp>
        <p:nvSpPr>
          <p:cNvPr id="9" name="TextBox 8">
            <a:extLst>
              <a:ext uri="{FF2B5EF4-FFF2-40B4-BE49-F238E27FC236}">
                <a16:creationId xmlns:a16="http://schemas.microsoft.com/office/drawing/2014/main" id="{14A94672-CE6E-4830-8A5A-1B44D492751C}"/>
              </a:ext>
            </a:extLst>
          </p:cNvPr>
          <p:cNvSpPr txBox="1"/>
          <p:nvPr/>
        </p:nvSpPr>
        <p:spPr>
          <a:xfrm>
            <a:off x="353892" y="1290961"/>
            <a:ext cx="1699150" cy="3970318"/>
          </a:xfrm>
          <a:prstGeom prst="rect">
            <a:avLst/>
          </a:prstGeom>
          <a:solidFill>
            <a:schemeClr val="bg1"/>
          </a:solidFill>
        </p:spPr>
        <p:txBody>
          <a:bodyPr wrap="square" rtlCol="0">
            <a:spAutoFit/>
          </a:bodyPr>
          <a:lstStyle/>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MỤC</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TIÊU</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BÀI </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HỌC</a:t>
            </a:r>
          </a:p>
        </p:txBody>
      </p:sp>
      <p:pic>
        <p:nvPicPr>
          <p:cNvPr id="22" name="Picture 21">
            <a:extLst>
              <a:ext uri="{FF2B5EF4-FFF2-40B4-BE49-F238E27FC236}">
                <a16:creationId xmlns:a16="http://schemas.microsoft.com/office/drawing/2014/main" id="{32B557A4-02C5-419E-9B9C-2CFFC945BC4C}"/>
              </a:ext>
            </a:extLst>
          </p:cNvPr>
          <p:cNvPicPr>
            <a:picLocks noChangeAspect="1"/>
          </p:cNvPicPr>
          <p:nvPr/>
        </p:nvPicPr>
        <p:blipFill rotWithShape="1">
          <a:blip r:embed="rId4"/>
          <a:srcRect l="49250" t="16517" r="40417" b="67812"/>
          <a:stretch/>
        </p:blipFill>
        <p:spPr>
          <a:xfrm>
            <a:off x="11158147" y="0"/>
            <a:ext cx="1033853" cy="881919"/>
          </a:xfrm>
          <a:prstGeom prst="rect">
            <a:avLst/>
          </a:prstGeom>
        </p:spPr>
      </p:pic>
    </p:spTree>
    <p:extLst>
      <p:ext uri="{BB962C8B-B14F-4D97-AF65-F5344CB8AC3E}">
        <p14:creationId xmlns:p14="http://schemas.microsoft.com/office/powerpoint/2010/main" val="7314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2449871" y="2052534"/>
            <a:ext cx="7791351"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3122847" y="2203110"/>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687644" y="2052534"/>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2659899" y="3396212"/>
            <a:ext cx="5902488"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3690007" y="3538184"/>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58" name="Arrow: Pentagon 57">
            <a:extLst>
              <a:ext uri="{FF2B5EF4-FFF2-40B4-BE49-F238E27FC236}">
                <a16:creationId xmlns:a16="http://schemas.microsoft.com/office/drawing/2014/main" id="{B227D5F1-AB8A-4158-8922-B2A51DFBD068}"/>
              </a:ext>
            </a:extLst>
          </p:cNvPr>
          <p:cNvSpPr/>
          <p:nvPr/>
        </p:nvSpPr>
        <p:spPr>
          <a:xfrm>
            <a:off x="2597579" y="3393288"/>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3540811" y="370066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5C7C55-5420-427B-A63D-3AE79BBCF9CF}"/>
              </a:ext>
            </a:extLst>
          </p:cNvPr>
          <p:cNvSpPr/>
          <p:nvPr/>
        </p:nvSpPr>
        <p:spPr>
          <a:xfrm>
            <a:off x="339048" y="1028612"/>
            <a:ext cx="11486507" cy="1078950"/>
          </a:xfrm>
          <a:prstGeom prst="rect">
            <a:avLst/>
          </a:prstGeom>
          <a:noFill/>
          <a:ln>
            <a:solidFill>
              <a:srgbClr val="00B050"/>
            </a:solidFill>
            <a:prstDash val="sysDash"/>
          </a:ln>
        </p:spPr>
        <p:txBody>
          <a:bodyPr wrap="square">
            <a:spAutoFit/>
          </a:bodyPr>
          <a:lstStyle/>
          <a:p>
            <a:pPr indent="180340" algn="ctr">
              <a:lnSpc>
                <a:spcPct val="120000"/>
              </a:lnSpc>
              <a:spcAft>
                <a:spcPts val="0"/>
              </a:spcAft>
              <a:tabLst>
                <a:tab pos="180340" algn="l"/>
                <a:tab pos="450215" algn="l"/>
              </a:tabLs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Dựa vào tập bản đồ và kiến thức sách giáo khoa hoàn thành phiếu học tập làm cá nhân trong vòng 2 phút.</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id="{2BB204DC-E18E-40E9-90DA-35745868B50E}"/>
              </a:ext>
            </a:extLst>
          </p:cNvPr>
          <p:cNvGraphicFramePr>
            <a:graphicFrameLocks noGrp="1"/>
          </p:cNvGraphicFramePr>
          <p:nvPr>
            <p:extLst>
              <p:ext uri="{D42A27DB-BD31-4B8C-83A1-F6EECF244321}">
                <p14:modId xmlns:p14="http://schemas.microsoft.com/office/powerpoint/2010/main" val="2777219659"/>
              </p:ext>
            </p:extLst>
          </p:nvPr>
        </p:nvGraphicFramePr>
        <p:xfrm>
          <a:off x="5147464" y="2839610"/>
          <a:ext cx="6993990" cy="3881086"/>
        </p:xfrm>
        <a:graphic>
          <a:graphicData uri="http://schemas.openxmlformats.org/drawingml/2006/table">
            <a:tbl>
              <a:tblPr bandRow="1">
                <a:tableStyleId>{5C22544A-7EE6-4342-B048-85BDC9FD1C3A}</a:tableStyleId>
              </a:tblPr>
              <a:tblGrid>
                <a:gridCol w="1266588">
                  <a:extLst>
                    <a:ext uri="{9D8B030D-6E8A-4147-A177-3AD203B41FA5}">
                      <a16:colId xmlns:a16="http://schemas.microsoft.com/office/drawing/2014/main" val="686004634"/>
                    </a:ext>
                  </a:extLst>
                </a:gridCol>
                <a:gridCol w="1467290">
                  <a:extLst>
                    <a:ext uri="{9D8B030D-6E8A-4147-A177-3AD203B41FA5}">
                      <a16:colId xmlns:a16="http://schemas.microsoft.com/office/drawing/2014/main" val="1103431312"/>
                    </a:ext>
                  </a:extLst>
                </a:gridCol>
                <a:gridCol w="1552354">
                  <a:extLst>
                    <a:ext uri="{9D8B030D-6E8A-4147-A177-3AD203B41FA5}">
                      <a16:colId xmlns:a16="http://schemas.microsoft.com/office/drawing/2014/main" val="625069556"/>
                    </a:ext>
                  </a:extLst>
                </a:gridCol>
                <a:gridCol w="1435395">
                  <a:extLst>
                    <a:ext uri="{9D8B030D-6E8A-4147-A177-3AD203B41FA5}">
                      <a16:colId xmlns:a16="http://schemas.microsoft.com/office/drawing/2014/main" val="2030415624"/>
                    </a:ext>
                  </a:extLst>
                </a:gridCol>
                <a:gridCol w="1272363">
                  <a:extLst>
                    <a:ext uri="{9D8B030D-6E8A-4147-A177-3AD203B41FA5}">
                      <a16:colId xmlns:a16="http://schemas.microsoft.com/office/drawing/2014/main" val="243204507"/>
                    </a:ext>
                  </a:extLst>
                </a:gridCol>
              </a:tblGrid>
              <a:tr h="776518">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val="2049821346"/>
                  </a:ext>
                </a:extLst>
              </a:tr>
              <a:tr h="1872999">
                <a:tc>
                  <a:txBody>
                    <a:bodyPr/>
                    <a:lstStyle/>
                    <a:p>
                      <a:pPr marL="114300" indent="180340" algn="ctr">
                        <a:lnSpc>
                          <a:spcPct val="120000"/>
                        </a:lnSpc>
                        <a:spcAft>
                          <a:spcPts val="600"/>
                        </a:spcAft>
                        <a:tabLst>
                          <a:tab pos="180340" algn="l"/>
                          <a:tab pos="450215" algn="l"/>
                        </a:tabLst>
                      </a:pPr>
                      <a:r>
                        <a:rPr lang="en-US" sz="1800" b="1">
                          <a:solidFill>
                            <a:srgbClr val="1C11AF"/>
                          </a:solidFill>
                          <a:effectLst/>
                          <a:latin typeface="Arial" panose="020B0604020202020204" pitchFamily="34" charset="0"/>
                          <a:cs typeface="Arial" panose="020B0604020202020204" pitchFamily="34" charset="0"/>
                        </a:rPr>
                        <a:t>Tọa độ địa lí</a:t>
                      </a:r>
                      <a:endParaRPr lang="en-US" sz="18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169</a:t>
                      </a:r>
                      <a:r>
                        <a:rPr lang="en-US" sz="1800" baseline="30000">
                          <a:solidFill>
                            <a:srgbClr val="1C11AF"/>
                          </a:solidFill>
                          <a:effectLst/>
                          <a:latin typeface="Arial" panose="020B0604020202020204" pitchFamily="34" charset="0"/>
                          <a:cs typeface="Arial" panose="020B0604020202020204" pitchFamily="34" charset="0"/>
                        </a:rPr>
                        <a:t>0</a:t>
                      </a:r>
                      <a:r>
                        <a:rPr lang="en-US" sz="1800">
                          <a:solidFill>
                            <a:srgbClr val="1C11AF"/>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 </a:t>
                      </a:r>
                      <a:endParaRPr lang="en-US" sz="18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26</a:t>
                      </a:r>
                      <a:r>
                        <a:rPr lang="en-US" sz="1800" baseline="30000">
                          <a:solidFill>
                            <a:srgbClr val="1C11AF"/>
                          </a:solidFill>
                          <a:effectLst/>
                          <a:latin typeface="Arial" panose="020B0604020202020204" pitchFamily="34" charset="0"/>
                          <a:cs typeface="Arial" panose="020B0604020202020204" pitchFamily="34" charset="0"/>
                        </a:rPr>
                        <a:t>o</a:t>
                      </a:r>
                      <a:r>
                        <a:rPr lang="en-US" sz="1800">
                          <a:solidFill>
                            <a:srgbClr val="1C11AF"/>
                          </a:solidFill>
                          <a:effectLst/>
                          <a:latin typeface="Arial" panose="020B0604020202020204" pitchFamily="34" charset="0"/>
                          <a:cs typeface="Arial" panose="020B0604020202020204" pitchFamily="34" charset="0"/>
                        </a:rPr>
                        <a:t>4’ Đ</a:t>
                      </a:r>
                    </a:p>
                  </a:txBody>
                  <a:tcPr marL="68580" marR="68580" marT="0" marB="0"/>
                </a:tc>
                <a:extLst>
                  <a:ext uri="{0D108BD9-81ED-4DB2-BD59-A6C34878D82A}">
                    <a16:rowId xmlns:a16="http://schemas.microsoft.com/office/drawing/2014/main" val="3409638596"/>
                  </a:ext>
                </a:extLst>
              </a:tr>
              <a:tr h="1170649">
                <a:tc>
                  <a:txBody>
                    <a:bodyPr/>
                    <a:lstStyle/>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413471470"/>
                  </a:ext>
                </a:extLst>
              </a:tr>
            </a:tbl>
          </a:graphicData>
        </a:graphic>
      </p:graphicFrame>
      <p:sp>
        <p:nvSpPr>
          <p:cNvPr id="6" name="TextBox 5">
            <a:extLst>
              <a:ext uri="{FF2B5EF4-FFF2-40B4-BE49-F238E27FC236}">
                <a16:creationId xmlns:a16="http://schemas.microsoft.com/office/drawing/2014/main" id="{E2CE52B9-C23C-4EFE-8655-AADB02C84540}"/>
              </a:ext>
            </a:extLst>
          </p:cNvPr>
          <p:cNvSpPr txBox="1"/>
          <p:nvPr/>
        </p:nvSpPr>
        <p:spPr>
          <a:xfrm>
            <a:off x="9434526" y="4538278"/>
            <a:ext cx="1592493" cy="923330"/>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z</a:t>
            </a:r>
          </a:p>
          <a:p>
            <a:pPr algn="ctr"/>
            <a:r>
              <a:rPr lang="en-US">
                <a:solidFill>
                  <a:srgbClr val="1C11AF"/>
                </a:solidFill>
                <a:latin typeface="Arial" panose="020B0604020202020204" pitchFamily="34" charset="0"/>
                <a:cs typeface="Arial" panose="020B0604020202020204" pitchFamily="34" charset="0"/>
              </a:rPr>
              <a:t>Đê-giơ-nép</a:t>
            </a:r>
            <a:endParaRPr lang="en-US">
              <a:solidFill>
                <a:srgbClr val="1C11AF"/>
              </a:solidFill>
            </a:endParaRPr>
          </a:p>
        </p:txBody>
      </p:sp>
      <p:sp>
        <p:nvSpPr>
          <p:cNvPr id="7" name="TextBox 6">
            <a:extLst>
              <a:ext uri="{FF2B5EF4-FFF2-40B4-BE49-F238E27FC236}">
                <a16:creationId xmlns:a16="http://schemas.microsoft.com/office/drawing/2014/main" id="{9C21EAF9-FDDC-4FAE-9DF0-B71EFB76E24A}"/>
              </a:ext>
            </a:extLst>
          </p:cNvPr>
          <p:cNvSpPr txBox="1"/>
          <p:nvPr/>
        </p:nvSpPr>
        <p:spPr>
          <a:xfrm>
            <a:off x="5134212" y="5767682"/>
            <a:ext cx="1275907" cy="923330"/>
          </a:xfrm>
          <a:prstGeom prst="rect">
            <a:avLst/>
          </a:prstGeom>
          <a:noFill/>
        </p:spPr>
        <p:txBody>
          <a:bodyPr wrap="square" rtlCol="0">
            <a:spAutoFit/>
          </a:bodyPr>
          <a:lstStyle/>
          <a:p>
            <a:r>
              <a:rPr lang="en-US" b="1">
                <a:solidFill>
                  <a:srgbClr val="1C11AF"/>
                </a:solidFill>
                <a:latin typeface="Arial" panose="020B0604020202020204" pitchFamily="34" charset="0"/>
                <a:cs typeface="Arial" panose="020B0604020202020204" pitchFamily="34" charset="0"/>
              </a:rPr>
              <a:t>Khoảng cách (km</a:t>
            </a:r>
            <a:r>
              <a:rPr lang="en-US">
                <a:solidFill>
                  <a:srgbClr val="1C11AF"/>
                </a:solidFill>
                <a:latin typeface="Arial" panose="020B0604020202020204" pitchFamily="34" charset="0"/>
                <a:cs typeface="Arial" panose="020B0604020202020204" pitchFamily="34" charset="0"/>
              </a:rPr>
              <a:t>)</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2" name="TextBox 11">
            <a:extLst>
              <a:ext uri="{FF2B5EF4-FFF2-40B4-BE49-F238E27FC236}">
                <a16:creationId xmlns:a16="http://schemas.microsoft.com/office/drawing/2014/main" id="{0FBAA482-DFAF-4D80-AA93-7A406E5A7588}"/>
              </a:ext>
            </a:extLst>
          </p:cNvPr>
          <p:cNvSpPr txBox="1"/>
          <p:nvPr/>
        </p:nvSpPr>
        <p:spPr>
          <a:xfrm>
            <a:off x="10840308" y="4505331"/>
            <a:ext cx="1351692" cy="1200329"/>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 </a:t>
            </a:r>
          </a:p>
          <a:p>
            <a:pPr algn="ctr"/>
            <a:r>
              <a:rPr lang="en-US">
                <a:solidFill>
                  <a:srgbClr val="1C11AF"/>
                </a:solidFill>
                <a:latin typeface="Arial" panose="020B0604020202020204" pitchFamily="34" charset="0"/>
                <a:cs typeface="Arial" panose="020B0604020202020204" pitchFamily="34" charset="0"/>
              </a:rPr>
              <a:t>Ba-ba</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3" name="TextBox 12">
            <a:extLst>
              <a:ext uri="{FF2B5EF4-FFF2-40B4-BE49-F238E27FC236}">
                <a16:creationId xmlns:a16="http://schemas.microsoft.com/office/drawing/2014/main" id="{59736DF7-2B8F-4D05-82EB-77F9F8DE4EF5}"/>
              </a:ext>
            </a:extLst>
          </p:cNvPr>
          <p:cNvSpPr txBox="1"/>
          <p:nvPr/>
        </p:nvSpPr>
        <p:spPr>
          <a:xfrm>
            <a:off x="8123127" y="4518168"/>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Pi-ai</a:t>
            </a:r>
            <a:endParaRPr lang="en-US">
              <a:solidFill>
                <a:srgbClr val="1C11AF"/>
              </a:solidFill>
            </a:endParaRPr>
          </a:p>
        </p:txBody>
      </p:sp>
      <p:sp>
        <p:nvSpPr>
          <p:cNvPr id="14" name="TextBox 13">
            <a:extLst>
              <a:ext uri="{FF2B5EF4-FFF2-40B4-BE49-F238E27FC236}">
                <a16:creationId xmlns:a16="http://schemas.microsoft.com/office/drawing/2014/main" id="{7E28E3E9-AAB6-45DF-B003-1AD4CF322254}"/>
              </a:ext>
            </a:extLst>
          </p:cNvPr>
          <p:cNvSpPr txBox="1"/>
          <p:nvPr/>
        </p:nvSpPr>
        <p:spPr>
          <a:xfrm>
            <a:off x="6096000" y="445627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Che-liu-skin</a:t>
            </a:r>
          </a:p>
          <a:p>
            <a:endParaRPr lang="en-US">
              <a:solidFill>
                <a:srgbClr val="1C11AF"/>
              </a:solidFill>
            </a:endParaRPr>
          </a:p>
        </p:txBody>
      </p:sp>
      <p:sp>
        <p:nvSpPr>
          <p:cNvPr id="15" name="TextBox 14">
            <a:extLst>
              <a:ext uri="{FF2B5EF4-FFF2-40B4-BE49-F238E27FC236}">
                <a16:creationId xmlns:a16="http://schemas.microsoft.com/office/drawing/2014/main" id="{80F7970C-149E-407C-AE41-DE28B93D5EE3}"/>
              </a:ext>
            </a:extLst>
          </p:cNvPr>
          <p:cNvSpPr txBox="1"/>
          <p:nvPr/>
        </p:nvSpPr>
        <p:spPr>
          <a:xfrm>
            <a:off x="1175631"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1</a:t>
            </a:r>
          </a:p>
        </p:txBody>
      </p:sp>
      <p:sp>
        <p:nvSpPr>
          <p:cNvPr id="16" name="TextBox 15">
            <a:extLst>
              <a:ext uri="{FF2B5EF4-FFF2-40B4-BE49-F238E27FC236}">
                <a16:creationId xmlns:a16="http://schemas.microsoft.com/office/drawing/2014/main" id="{DB37C348-D6B5-432F-ABE5-65023A616B59}"/>
              </a:ext>
            </a:extLst>
          </p:cNvPr>
          <p:cNvSpPr txBox="1"/>
          <p:nvPr/>
        </p:nvSpPr>
        <p:spPr>
          <a:xfrm>
            <a:off x="7839625"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2</a:t>
            </a:r>
          </a:p>
        </p:txBody>
      </p:sp>
      <p:grpSp>
        <p:nvGrpSpPr>
          <p:cNvPr id="17" name="Group 16">
            <a:extLst>
              <a:ext uri="{FF2B5EF4-FFF2-40B4-BE49-F238E27FC236}">
                <a16:creationId xmlns:a16="http://schemas.microsoft.com/office/drawing/2014/main" id="{232FDAE1-F7B3-4A13-87C4-75174A16992B}"/>
              </a:ext>
            </a:extLst>
          </p:cNvPr>
          <p:cNvGrpSpPr/>
          <p:nvPr/>
        </p:nvGrpSpPr>
        <p:grpSpPr>
          <a:xfrm>
            <a:off x="846704" y="21856"/>
            <a:ext cx="7791351" cy="872949"/>
            <a:chOff x="1133366" y="2220084"/>
            <a:chExt cx="5681780" cy="914400"/>
          </a:xfrm>
          <a:solidFill>
            <a:schemeClr val="accent4">
              <a:lumMod val="40000"/>
              <a:lumOff val="60000"/>
            </a:schemeClr>
          </a:solidFill>
        </p:grpSpPr>
        <p:sp>
          <p:nvSpPr>
            <p:cNvPr id="18" name="Arrow: Pentagon 17">
              <a:extLst>
                <a:ext uri="{FF2B5EF4-FFF2-40B4-BE49-F238E27FC236}">
                  <a16:creationId xmlns:a16="http://schemas.microsoft.com/office/drawing/2014/main"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6B0FE8FE-C0E5-425F-8EAD-8CFA845B5DF4}"/>
              </a:ext>
            </a:extLst>
          </p:cNvPr>
          <p:cNvSpPr txBox="1"/>
          <p:nvPr/>
        </p:nvSpPr>
        <p:spPr>
          <a:xfrm>
            <a:off x="1519680" y="17243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1" name="Group 20">
            <a:extLst>
              <a:ext uri="{FF2B5EF4-FFF2-40B4-BE49-F238E27FC236}">
                <a16:creationId xmlns:a16="http://schemas.microsoft.com/office/drawing/2014/main" id="{E7CCD45D-12C3-42F5-83CF-9A5B856C5B41}"/>
              </a:ext>
            </a:extLst>
          </p:cNvPr>
          <p:cNvGrpSpPr/>
          <p:nvPr/>
        </p:nvGrpSpPr>
        <p:grpSpPr>
          <a:xfrm>
            <a:off x="84477" y="21856"/>
            <a:ext cx="1301952" cy="872949"/>
            <a:chOff x="344605" y="154323"/>
            <a:chExt cx="1301952" cy="872949"/>
          </a:xfrm>
        </p:grpSpPr>
        <p:sp>
          <p:nvSpPr>
            <p:cNvPr id="22" name="Arrow: Pentagon 21">
              <a:extLst>
                <a:ext uri="{FF2B5EF4-FFF2-40B4-BE49-F238E27FC236}">
                  <a16:creationId xmlns:a16="http://schemas.microsoft.com/office/drawing/2014/main"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5405EF1-29D5-4300-8D0D-C1E717DF1BB0}"/>
              </a:ext>
            </a:extLst>
          </p:cNvPr>
          <p:cNvSpPr txBox="1"/>
          <p:nvPr/>
        </p:nvSpPr>
        <p:spPr>
          <a:xfrm>
            <a:off x="9239258" y="5463573"/>
            <a:ext cx="3074504"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endParaRPr lang="en-US">
              <a:solidFill>
                <a:srgbClr val="1C11AF"/>
              </a:solidFill>
              <a:latin typeface="Arial" panose="020B0604020202020204" pitchFamily="34" charset="0"/>
              <a:cs typeface="Arial" panose="020B0604020202020204" pitchFamily="34" charset="0"/>
            </a:endParaRPr>
          </a:p>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Tây sang  Đông:.…</a:t>
            </a:r>
            <a:endParaRPr lang="en-US">
              <a:solidFill>
                <a:srgbClr val="1C11AF"/>
              </a:solidFill>
            </a:endParaRPr>
          </a:p>
        </p:txBody>
      </p:sp>
      <p:sp>
        <p:nvSpPr>
          <p:cNvPr id="24" name="TextBox 23">
            <a:extLst>
              <a:ext uri="{FF2B5EF4-FFF2-40B4-BE49-F238E27FC236}">
                <a16:creationId xmlns:a16="http://schemas.microsoft.com/office/drawing/2014/main" id="{D58EB643-C741-4D57-B69C-DDCA1CB614F3}"/>
              </a:ext>
            </a:extLst>
          </p:cNvPr>
          <p:cNvSpPr txBox="1"/>
          <p:nvPr/>
        </p:nvSpPr>
        <p:spPr>
          <a:xfrm>
            <a:off x="6489447" y="5837544"/>
            <a:ext cx="4595556" cy="400751"/>
          </a:xfrm>
          <a:prstGeom prst="rect">
            <a:avLst/>
          </a:prstGeom>
          <a:noFill/>
        </p:spPr>
        <p:txBody>
          <a:bodyPr wrap="square" rtlCol="0">
            <a:spAutoFit/>
          </a:bodyPr>
          <a:lstStyle/>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Bắc đến Nam………</a:t>
            </a:r>
            <a:endParaRPr lang="en-US">
              <a:solidFill>
                <a:srgbClr val="1C11AF"/>
              </a:solidFill>
            </a:endParaRPr>
          </a:p>
        </p:txBody>
      </p:sp>
      <p:graphicFrame>
        <p:nvGraphicFramePr>
          <p:cNvPr id="25" name="Table 24">
            <a:extLst>
              <a:ext uri="{FF2B5EF4-FFF2-40B4-BE49-F238E27FC236}">
                <a16:creationId xmlns:a16="http://schemas.microsoft.com/office/drawing/2014/main" id="{3ADFA0C9-38D1-4E44-A8F3-946327B1A935}"/>
              </a:ext>
            </a:extLst>
          </p:cNvPr>
          <p:cNvGraphicFramePr>
            <a:graphicFrameLocks noGrp="1"/>
          </p:cNvGraphicFramePr>
          <p:nvPr>
            <p:extLst>
              <p:ext uri="{D42A27DB-BD31-4B8C-83A1-F6EECF244321}">
                <p14:modId xmlns:p14="http://schemas.microsoft.com/office/powerpoint/2010/main" val="3291348570"/>
              </p:ext>
            </p:extLst>
          </p:nvPr>
        </p:nvGraphicFramePr>
        <p:xfrm>
          <a:off x="0" y="2826358"/>
          <a:ext cx="5162347" cy="3848162"/>
        </p:xfrm>
        <a:graphic>
          <a:graphicData uri="http://schemas.openxmlformats.org/drawingml/2006/table">
            <a:tbl>
              <a:tblPr bandRow="1">
                <a:tableStyleId>{5C22544A-7EE6-4342-B048-85BDC9FD1C3A}</a:tableStyleId>
              </a:tblPr>
              <a:tblGrid>
                <a:gridCol w="934903">
                  <a:extLst>
                    <a:ext uri="{9D8B030D-6E8A-4147-A177-3AD203B41FA5}">
                      <a16:colId xmlns:a16="http://schemas.microsoft.com/office/drawing/2014/main" val="726557659"/>
                    </a:ext>
                  </a:extLst>
                </a:gridCol>
                <a:gridCol w="1696278">
                  <a:extLst>
                    <a:ext uri="{9D8B030D-6E8A-4147-A177-3AD203B41FA5}">
                      <a16:colId xmlns:a16="http://schemas.microsoft.com/office/drawing/2014/main" val="2844772181"/>
                    </a:ext>
                  </a:extLst>
                </a:gridCol>
                <a:gridCol w="2531166">
                  <a:extLst>
                    <a:ext uri="{9D8B030D-6E8A-4147-A177-3AD203B41FA5}">
                      <a16:colId xmlns:a16="http://schemas.microsoft.com/office/drawing/2014/main" val="2262547820"/>
                    </a:ext>
                  </a:extLst>
                </a:gridCol>
              </a:tblGrid>
              <a:tr h="306137">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ctr">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1961645845"/>
                  </a:ext>
                </a:extLst>
              </a:tr>
              <a:tr h="60242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8359737"/>
                  </a:ext>
                </a:extLst>
              </a:tr>
              <a:tr h="51992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5629703"/>
                  </a:ext>
                </a:extLst>
              </a:tr>
              <a:tr h="60669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4233845309"/>
                  </a:ext>
                </a:extLst>
              </a:tr>
              <a:tr h="534717">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614433472"/>
                  </a:ext>
                </a:extLst>
              </a:tr>
              <a:tr h="60149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18470601"/>
                  </a:ext>
                </a:extLst>
              </a:tr>
              <a:tr h="65074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9417648"/>
                  </a:ext>
                </a:extLst>
              </a:tr>
            </a:tbl>
          </a:graphicData>
        </a:graphic>
      </p:graphicFrame>
      <p:sp>
        <p:nvSpPr>
          <p:cNvPr id="26" name="TextBox 25">
            <a:extLst>
              <a:ext uri="{FF2B5EF4-FFF2-40B4-BE49-F238E27FC236}">
                <a16:creationId xmlns:a16="http://schemas.microsoft.com/office/drawing/2014/main" id="{060C5326-2619-4708-8579-AF00DC339755}"/>
              </a:ext>
            </a:extLst>
          </p:cNvPr>
          <p:cNvSpPr txBox="1"/>
          <p:nvPr/>
        </p:nvSpPr>
        <p:spPr>
          <a:xfrm>
            <a:off x="3134448" y="3257897"/>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44,4 triệu</a:t>
            </a:r>
          </a:p>
        </p:txBody>
      </p:sp>
      <p:sp>
        <p:nvSpPr>
          <p:cNvPr id="27" name="TextBox 26">
            <a:extLst>
              <a:ext uri="{FF2B5EF4-FFF2-40B4-BE49-F238E27FC236}">
                <a16:creationId xmlns:a16="http://schemas.microsoft.com/office/drawing/2014/main" id="{C8418A8E-1FD8-44CD-891A-E7BF54B6D728}"/>
              </a:ext>
            </a:extLst>
          </p:cNvPr>
          <p:cNvSpPr txBox="1"/>
          <p:nvPr/>
        </p:nvSpPr>
        <p:spPr>
          <a:xfrm>
            <a:off x="3134448" y="3859435"/>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42 triệu</a:t>
            </a:r>
          </a:p>
        </p:txBody>
      </p:sp>
      <p:sp>
        <p:nvSpPr>
          <p:cNvPr id="28" name="TextBox 27">
            <a:extLst>
              <a:ext uri="{FF2B5EF4-FFF2-40B4-BE49-F238E27FC236}">
                <a16:creationId xmlns:a16="http://schemas.microsoft.com/office/drawing/2014/main" id="{D16D4414-39FE-43A0-9CFB-6D60A6A664C4}"/>
              </a:ext>
            </a:extLst>
          </p:cNvPr>
          <p:cNvSpPr txBox="1"/>
          <p:nvPr/>
        </p:nvSpPr>
        <p:spPr>
          <a:xfrm>
            <a:off x="3121694" y="4375514"/>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30 triệu</a:t>
            </a:r>
          </a:p>
        </p:txBody>
      </p:sp>
      <p:sp>
        <p:nvSpPr>
          <p:cNvPr id="29" name="TextBox 28">
            <a:extLst>
              <a:ext uri="{FF2B5EF4-FFF2-40B4-BE49-F238E27FC236}">
                <a16:creationId xmlns:a16="http://schemas.microsoft.com/office/drawing/2014/main" id="{7D0F922F-9FA1-46DF-B83A-293536AC9D2D}"/>
              </a:ext>
            </a:extLst>
          </p:cNvPr>
          <p:cNvSpPr txBox="1"/>
          <p:nvPr/>
        </p:nvSpPr>
        <p:spPr>
          <a:xfrm>
            <a:off x="3138912" y="495368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14 triệu</a:t>
            </a:r>
          </a:p>
        </p:txBody>
      </p:sp>
      <p:sp>
        <p:nvSpPr>
          <p:cNvPr id="30" name="TextBox 29">
            <a:extLst>
              <a:ext uri="{FF2B5EF4-FFF2-40B4-BE49-F238E27FC236}">
                <a16:creationId xmlns:a16="http://schemas.microsoft.com/office/drawing/2014/main" id="{AFA0D739-106C-4552-A53A-D2E7FC0E7903}"/>
              </a:ext>
            </a:extLst>
          </p:cNvPr>
          <p:cNvSpPr txBox="1"/>
          <p:nvPr/>
        </p:nvSpPr>
        <p:spPr>
          <a:xfrm>
            <a:off x="3121694" y="5538490"/>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10 triệu</a:t>
            </a:r>
          </a:p>
        </p:txBody>
      </p:sp>
      <p:sp>
        <p:nvSpPr>
          <p:cNvPr id="31" name="TextBox 30">
            <a:extLst>
              <a:ext uri="{FF2B5EF4-FFF2-40B4-BE49-F238E27FC236}">
                <a16:creationId xmlns:a16="http://schemas.microsoft.com/office/drawing/2014/main" id="{166979D0-F77B-4C32-89EC-78D54CD0F7A1}"/>
              </a:ext>
            </a:extLst>
          </p:cNvPr>
          <p:cNvSpPr txBox="1"/>
          <p:nvPr/>
        </p:nvSpPr>
        <p:spPr>
          <a:xfrm>
            <a:off x="3163172" y="609909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9 triệu</a:t>
            </a:r>
          </a:p>
        </p:txBody>
      </p:sp>
    </p:spTree>
    <p:extLst>
      <p:ext uri="{BB962C8B-B14F-4D97-AF65-F5344CB8AC3E}">
        <p14:creationId xmlns:p14="http://schemas.microsoft.com/office/powerpoint/2010/main" val="37095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2" grpId="0"/>
      <p:bldP spid="13" grpId="0"/>
      <p:bldP spid="14" grpId="0"/>
      <p:bldP spid="15" grpId="0"/>
      <p:bldP spid="16" grpId="0"/>
      <p:bldP spid="20" grpId="0"/>
      <p:bldP spid="2" grpId="0"/>
      <p:bldP spid="24" grpId="0"/>
      <p:bldP spid="26" grpId="0"/>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FF76921-47BF-4309-B069-F7C5A5328042}"/>
              </a:ext>
            </a:extLst>
          </p:cNvPr>
          <p:cNvGraphicFramePr>
            <a:graphicFrameLocks noGrp="1"/>
          </p:cNvGraphicFramePr>
          <p:nvPr>
            <p:extLst>
              <p:ext uri="{D42A27DB-BD31-4B8C-83A1-F6EECF244321}">
                <p14:modId xmlns:p14="http://schemas.microsoft.com/office/powerpoint/2010/main" val="846111370"/>
              </p:ext>
            </p:extLst>
          </p:nvPr>
        </p:nvGraphicFramePr>
        <p:xfrm>
          <a:off x="278781" y="1630720"/>
          <a:ext cx="6101409" cy="5183806"/>
        </p:xfrm>
        <a:graphic>
          <a:graphicData uri="http://schemas.openxmlformats.org/drawingml/2006/table">
            <a:tbl>
              <a:tblPr bandRow="1">
                <a:tableStyleId>{5C22544A-7EE6-4342-B048-85BDC9FD1C3A}</a:tableStyleId>
              </a:tblPr>
              <a:tblGrid>
                <a:gridCol w="895105">
                  <a:extLst>
                    <a:ext uri="{9D8B030D-6E8A-4147-A177-3AD203B41FA5}">
                      <a16:colId xmlns:a16="http://schemas.microsoft.com/office/drawing/2014/main" val="726557659"/>
                    </a:ext>
                  </a:extLst>
                </a:gridCol>
                <a:gridCol w="2635382">
                  <a:extLst>
                    <a:ext uri="{9D8B030D-6E8A-4147-A177-3AD203B41FA5}">
                      <a16:colId xmlns:a16="http://schemas.microsoft.com/office/drawing/2014/main" val="2844772181"/>
                    </a:ext>
                  </a:extLst>
                </a:gridCol>
                <a:gridCol w="2570922">
                  <a:extLst>
                    <a:ext uri="{9D8B030D-6E8A-4147-A177-3AD203B41FA5}">
                      <a16:colId xmlns:a16="http://schemas.microsoft.com/office/drawing/2014/main" val="2262547820"/>
                    </a:ext>
                  </a:extLst>
                </a:gridCol>
              </a:tblGrid>
              <a:tr h="539032">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1961645845"/>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8359737"/>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5629703"/>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4233845309"/>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614433472"/>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18470601"/>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9417648"/>
                  </a:ext>
                </a:extLst>
              </a:tr>
            </a:tbl>
          </a:graphicData>
        </a:graphic>
      </p:graphicFrame>
      <p:sp>
        <p:nvSpPr>
          <p:cNvPr id="11" name="TextBox 10">
            <a:extLst>
              <a:ext uri="{FF2B5EF4-FFF2-40B4-BE49-F238E27FC236}">
                <a16:creationId xmlns:a16="http://schemas.microsoft.com/office/drawing/2014/main" id="{C68597FC-FE56-4CC2-B354-11CDEB844938}"/>
              </a:ext>
            </a:extLst>
          </p:cNvPr>
          <p:cNvSpPr txBox="1"/>
          <p:nvPr/>
        </p:nvSpPr>
        <p:spPr>
          <a:xfrm>
            <a:off x="1437217" y="228035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Á</a:t>
            </a:r>
          </a:p>
        </p:txBody>
      </p:sp>
      <p:sp>
        <p:nvSpPr>
          <p:cNvPr id="12" name="TextBox 11">
            <a:extLst>
              <a:ext uri="{FF2B5EF4-FFF2-40B4-BE49-F238E27FC236}">
                <a16:creationId xmlns:a16="http://schemas.microsoft.com/office/drawing/2014/main" id="{FFD52856-203E-4476-8D71-16ED65DBC335}"/>
              </a:ext>
            </a:extLst>
          </p:cNvPr>
          <p:cNvSpPr txBox="1"/>
          <p:nvPr/>
        </p:nvSpPr>
        <p:spPr>
          <a:xfrm>
            <a:off x="1394347" y="3071451"/>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Mĩ</a:t>
            </a:r>
          </a:p>
        </p:txBody>
      </p:sp>
      <p:sp>
        <p:nvSpPr>
          <p:cNvPr id="13" name="TextBox 12">
            <a:extLst>
              <a:ext uri="{FF2B5EF4-FFF2-40B4-BE49-F238E27FC236}">
                <a16:creationId xmlns:a16="http://schemas.microsoft.com/office/drawing/2014/main" id="{64A6F5C6-565B-421A-8741-89B8A00F9A74}"/>
              </a:ext>
            </a:extLst>
          </p:cNvPr>
          <p:cNvSpPr txBox="1"/>
          <p:nvPr/>
        </p:nvSpPr>
        <p:spPr>
          <a:xfrm>
            <a:off x="1408637" y="390853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Phi</a:t>
            </a:r>
          </a:p>
        </p:txBody>
      </p:sp>
      <p:sp>
        <p:nvSpPr>
          <p:cNvPr id="14" name="TextBox 13">
            <a:extLst>
              <a:ext uri="{FF2B5EF4-FFF2-40B4-BE49-F238E27FC236}">
                <a16:creationId xmlns:a16="http://schemas.microsoft.com/office/drawing/2014/main" id="{955CBCA5-1ABD-42F0-A688-FC1E1CC604FC}"/>
              </a:ext>
            </a:extLst>
          </p:cNvPr>
          <p:cNvSpPr txBox="1"/>
          <p:nvPr/>
        </p:nvSpPr>
        <p:spPr>
          <a:xfrm>
            <a:off x="1477267" y="53438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Âu</a:t>
            </a:r>
          </a:p>
        </p:txBody>
      </p:sp>
      <p:sp>
        <p:nvSpPr>
          <p:cNvPr id="15" name="TextBox 14">
            <a:extLst>
              <a:ext uri="{FF2B5EF4-FFF2-40B4-BE49-F238E27FC236}">
                <a16:creationId xmlns:a16="http://schemas.microsoft.com/office/drawing/2014/main" id="{5C4FAFE7-A4E2-4C86-8071-3AACBFE5372F}"/>
              </a:ext>
            </a:extLst>
          </p:cNvPr>
          <p:cNvSpPr txBox="1"/>
          <p:nvPr/>
        </p:nvSpPr>
        <p:spPr>
          <a:xfrm>
            <a:off x="1271365" y="4583077"/>
            <a:ext cx="248042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Nam Cực</a:t>
            </a:r>
          </a:p>
        </p:txBody>
      </p:sp>
      <p:sp>
        <p:nvSpPr>
          <p:cNvPr id="16" name="TextBox 15">
            <a:extLst>
              <a:ext uri="{FF2B5EF4-FFF2-40B4-BE49-F238E27FC236}">
                <a16:creationId xmlns:a16="http://schemas.microsoft.com/office/drawing/2014/main" id="{8A368C61-B68F-488F-850F-082CBF829ADE}"/>
              </a:ext>
            </a:extLst>
          </p:cNvPr>
          <p:cNvSpPr txBox="1"/>
          <p:nvPr/>
        </p:nvSpPr>
        <p:spPr>
          <a:xfrm>
            <a:off x="1246785" y="6194226"/>
            <a:ext cx="282861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p:txBody>
      </p:sp>
      <p:sp>
        <p:nvSpPr>
          <p:cNvPr id="17" name="TextBox 16">
            <a:extLst>
              <a:ext uri="{FF2B5EF4-FFF2-40B4-BE49-F238E27FC236}">
                <a16:creationId xmlns:a16="http://schemas.microsoft.com/office/drawing/2014/main" id="{998CDF07-5404-48A4-8302-58D2B36D9EC3}"/>
              </a:ext>
            </a:extLst>
          </p:cNvPr>
          <p:cNvSpPr txBox="1"/>
          <p:nvPr/>
        </p:nvSpPr>
        <p:spPr>
          <a:xfrm>
            <a:off x="4167905" y="2484663"/>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44,4 triệu</a:t>
            </a:r>
          </a:p>
        </p:txBody>
      </p:sp>
      <p:sp>
        <p:nvSpPr>
          <p:cNvPr id="18" name="TextBox 17">
            <a:extLst>
              <a:ext uri="{FF2B5EF4-FFF2-40B4-BE49-F238E27FC236}">
                <a16:creationId xmlns:a16="http://schemas.microsoft.com/office/drawing/2014/main" id="{42057FD9-61B7-4F41-83BB-D320328370D7}"/>
              </a:ext>
            </a:extLst>
          </p:cNvPr>
          <p:cNvSpPr txBox="1"/>
          <p:nvPr/>
        </p:nvSpPr>
        <p:spPr>
          <a:xfrm>
            <a:off x="4167905" y="3134444"/>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42 triệu</a:t>
            </a:r>
          </a:p>
        </p:txBody>
      </p:sp>
      <p:sp>
        <p:nvSpPr>
          <p:cNvPr id="19" name="TextBox 18">
            <a:extLst>
              <a:ext uri="{FF2B5EF4-FFF2-40B4-BE49-F238E27FC236}">
                <a16:creationId xmlns:a16="http://schemas.microsoft.com/office/drawing/2014/main" id="{A2FC6757-4FDF-41F6-8B95-AF0430AE819F}"/>
              </a:ext>
            </a:extLst>
          </p:cNvPr>
          <p:cNvSpPr txBox="1"/>
          <p:nvPr/>
        </p:nvSpPr>
        <p:spPr>
          <a:xfrm>
            <a:off x="4172016" y="40151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30 triệu</a:t>
            </a:r>
          </a:p>
        </p:txBody>
      </p:sp>
      <p:sp>
        <p:nvSpPr>
          <p:cNvPr id="20" name="TextBox 19">
            <a:extLst>
              <a:ext uri="{FF2B5EF4-FFF2-40B4-BE49-F238E27FC236}">
                <a16:creationId xmlns:a16="http://schemas.microsoft.com/office/drawing/2014/main" id="{17E2B28B-2CE5-4103-A17E-F01F7C40E3AD}"/>
              </a:ext>
            </a:extLst>
          </p:cNvPr>
          <p:cNvSpPr txBox="1"/>
          <p:nvPr/>
        </p:nvSpPr>
        <p:spPr>
          <a:xfrm>
            <a:off x="4171602" y="478299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14 triệu</a:t>
            </a:r>
          </a:p>
        </p:txBody>
      </p:sp>
      <p:sp>
        <p:nvSpPr>
          <p:cNvPr id="21" name="TextBox 20">
            <a:extLst>
              <a:ext uri="{FF2B5EF4-FFF2-40B4-BE49-F238E27FC236}">
                <a16:creationId xmlns:a16="http://schemas.microsoft.com/office/drawing/2014/main" id="{00529EB8-4CD1-430D-9854-A11A61D6EF48}"/>
              </a:ext>
            </a:extLst>
          </p:cNvPr>
          <p:cNvSpPr txBox="1"/>
          <p:nvPr/>
        </p:nvSpPr>
        <p:spPr>
          <a:xfrm>
            <a:off x="4133084" y="5533833"/>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10 triệu</a:t>
            </a:r>
          </a:p>
        </p:txBody>
      </p:sp>
      <p:sp>
        <p:nvSpPr>
          <p:cNvPr id="22" name="TextBox 21">
            <a:extLst>
              <a:ext uri="{FF2B5EF4-FFF2-40B4-BE49-F238E27FC236}">
                <a16:creationId xmlns:a16="http://schemas.microsoft.com/office/drawing/2014/main" id="{A24D90DC-4987-4E18-BD9F-B0EA342F0646}"/>
              </a:ext>
            </a:extLst>
          </p:cNvPr>
          <p:cNvSpPr txBox="1"/>
          <p:nvPr/>
        </p:nvSpPr>
        <p:spPr>
          <a:xfrm>
            <a:off x="4260256" y="6279400"/>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9 triệu</a:t>
            </a:r>
          </a:p>
        </p:txBody>
      </p:sp>
      <p:pic>
        <p:nvPicPr>
          <p:cNvPr id="23" name="Picture 22">
            <a:extLst>
              <a:ext uri="{FF2B5EF4-FFF2-40B4-BE49-F238E27FC236}">
                <a16:creationId xmlns:a16="http://schemas.microsoft.com/office/drawing/2014/main" id="{EDA52058-D8B5-4B79-83D3-0E1D1D4014F3}"/>
              </a:ext>
            </a:extLst>
          </p:cNvPr>
          <p:cNvPicPr>
            <a:picLocks noChangeAspect="1"/>
          </p:cNvPicPr>
          <p:nvPr/>
        </p:nvPicPr>
        <p:blipFill rotWithShape="1">
          <a:blip r:embed="rId3"/>
          <a:srcRect l="39062" t="29028" r="40313" b="29583"/>
          <a:stretch/>
        </p:blipFill>
        <p:spPr>
          <a:xfrm>
            <a:off x="6774950" y="1159595"/>
            <a:ext cx="5048249" cy="5698405"/>
          </a:xfrm>
          <a:prstGeom prst="rect">
            <a:avLst/>
          </a:prstGeom>
        </p:spPr>
      </p:pic>
      <p:sp>
        <p:nvSpPr>
          <p:cNvPr id="9" name="TextBox 8">
            <a:extLst>
              <a:ext uri="{FF2B5EF4-FFF2-40B4-BE49-F238E27FC236}">
                <a16:creationId xmlns:a16="http://schemas.microsoft.com/office/drawing/2014/main" id="{DEFC537C-FCF1-4AA0-9B62-3A8D2CFE482E}"/>
              </a:ext>
            </a:extLst>
          </p:cNvPr>
          <p:cNvSpPr txBox="1"/>
          <p:nvPr/>
        </p:nvSpPr>
        <p:spPr>
          <a:xfrm>
            <a:off x="1246785" y="952170"/>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1</a:t>
            </a:r>
          </a:p>
        </p:txBody>
      </p:sp>
      <p:grpSp>
        <p:nvGrpSpPr>
          <p:cNvPr id="25" name="Group 24">
            <a:extLst>
              <a:ext uri="{FF2B5EF4-FFF2-40B4-BE49-F238E27FC236}">
                <a16:creationId xmlns:a16="http://schemas.microsoft.com/office/drawing/2014/main" id="{30583E96-A615-477B-BC74-F69C3AFA9DD0}"/>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26" name="Arrow: Pentagon 25">
              <a:extLst>
                <a:ext uri="{FF2B5EF4-FFF2-40B4-BE49-F238E27FC236}">
                  <a16:creationId xmlns:a16="http://schemas.microsoft.com/office/drawing/2014/main" id="{0B7057C0-63C9-4E78-BBC9-6A4A6691DB6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549FA068-15F9-4826-B5F2-6AF75A2B1CD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4FC9B4C8-FAE2-4040-8C99-BBECE1A54A57}"/>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9" name="Group 28">
            <a:extLst>
              <a:ext uri="{FF2B5EF4-FFF2-40B4-BE49-F238E27FC236}">
                <a16:creationId xmlns:a16="http://schemas.microsoft.com/office/drawing/2014/main" id="{C2A8E994-A3AB-432B-A7C0-7944B8B8433A}"/>
              </a:ext>
            </a:extLst>
          </p:cNvPr>
          <p:cNvGrpSpPr/>
          <p:nvPr/>
        </p:nvGrpSpPr>
        <p:grpSpPr>
          <a:xfrm>
            <a:off x="0" y="-12478"/>
            <a:ext cx="1301952" cy="872949"/>
            <a:chOff x="344605" y="154323"/>
            <a:chExt cx="1301952" cy="872949"/>
          </a:xfrm>
        </p:grpSpPr>
        <p:sp>
          <p:nvSpPr>
            <p:cNvPr id="30" name="Arrow: Pentagon 29">
              <a:extLst>
                <a:ext uri="{FF2B5EF4-FFF2-40B4-BE49-F238E27FC236}">
                  <a16:creationId xmlns:a16="http://schemas.microsoft.com/office/drawing/2014/main" id="{8DC80C4D-EAA1-4D84-BB19-47F380FC343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1" name="Isosceles Triangle 30">
              <a:extLst>
                <a:ext uri="{FF2B5EF4-FFF2-40B4-BE49-F238E27FC236}">
                  <a16:creationId xmlns:a16="http://schemas.microsoft.com/office/drawing/2014/main" id="{2647EB06-F1EB-4604-8590-5D8888B831B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82F945EF-5C37-4C59-8AFC-C69C17640FDC}"/>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257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00A6213-F0EE-449A-AE62-A1B5000C7C08}"/>
              </a:ext>
            </a:extLst>
          </p:cNvPr>
          <p:cNvGraphicFramePr>
            <a:graphicFrameLocks noGrp="1"/>
          </p:cNvGraphicFramePr>
          <p:nvPr>
            <p:extLst>
              <p:ext uri="{D42A27DB-BD31-4B8C-83A1-F6EECF244321}">
                <p14:modId xmlns:p14="http://schemas.microsoft.com/office/powerpoint/2010/main" val="1353794814"/>
              </p:ext>
            </p:extLst>
          </p:nvPr>
        </p:nvGraphicFramePr>
        <p:xfrm>
          <a:off x="24361" y="2240621"/>
          <a:ext cx="7321384" cy="4271011"/>
        </p:xfrm>
        <a:graphic>
          <a:graphicData uri="http://schemas.openxmlformats.org/drawingml/2006/table">
            <a:tbl>
              <a:tblPr bandRow="1">
                <a:tableStyleId>{5C22544A-7EE6-4342-B048-85BDC9FD1C3A}</a:tableStyleId>
              </a:tblPr>
              <a:tblGrid>
                <a:gridCol w="1361750">
                  <a:extLst>
                    <a:ext uri="{9D8B030D-6E8A-4147-A177-3AD203B41FA5}">
                      <a16:colId xmlns:a16="http://schemas.microsoft.com/office/drawing/2014/main" val="686004634"/>
                    </a:ext>
                  </a:extLst>
                </a:gridCol>
                <a:gridCol w="1500103">
                  <a:extLst>
                    <a:ext uri="{9D8B030D-6E8A-4147-A177-3AD203B41FA5}">
                      <a16:colId xmlns:a16="http://schemas.microsoft.com/office/drawing/2014/main" val="1103431312"/>
                    </a:ext>
                  </a:extLst>
                </a:gridCol>
                <a:gridCol w="1473752">
                  <a:extLst>
                    <a:ext uri="{9D8B030D-6E8A-4147-A177-3AD203B41FA5}">
                      <a16:colId xmlns:a16="http://schemas.microsoft.com/office/drawing/2014/main" val="625069556"/>
                    </a:ext>
                  </a:extLst>
                </a:gridCol>
                <a:gridCol w="1484243">
                  <a:extLst>
                    <a:ext uri="{9D8B030D-6E8A-4147-A177-3AD203B41FA5}">
                      <a16:colId xmlns:a16="http://schemas.microsoft.com/office/drawing/2014/main" val="2030415624"/>
                    </a:ext>
                  </a:extLst>
                </a:gridCol>
                <a:gridCol w="1501536">
                  <a:extLst>
                    <a:ext uri="{9D8B030D-6E8A-4147-A177-3AD203B41FA5}">
                      <a16:colId xmlns:a16="http://schemas.microsoft.com/office/drawing/2014/main" val="243204507"/>
                    </a:ext>
                  </a:extLst>
                </a:gridCol>
              </a:tblGrid>
              <a:tr h="736106">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val="2049821346"/>
                  </a:ext>
                </a:extLst>
              </a:tr>
              <a:tr h="1775524">
                <a:tc>
                  <a:txBody>
                    <a:bodyPr/>
                    <a:lstStyle/>
                    <a:p>
                      <a:pPr marL="114300" indent="180340" algn="ctr">
                        <a:lnSpc>
                          <a:spcPct val="120000"/>
                        </a:lnSpc>
                        <a:spcAft>
                          <a:spcPts val="600"/>
                        </a:spcAft>
                        <a:tabLst>
                          <a:tab pos="180340" algn="l"/>
                          <a:tab pos="450215" algn="l"/>
                        </a:tabLst>
                      </a:pPr>
                      <a:r>
                        <a:rPr lang="en-US" sz="2400" b="1">
                          <a:solidFill>
                            <a:srgbClr val="0070C0"/>
                          </a:solidFill>
                          <a:effectLst/>
                          <a:latin typeface="Arial" panose="020B0604020202020204" pitchFamily="34" charset="0"/>
                          <a:cs typeface="Arial" panose="020B0604020202020204" pitchFamily="34" charset="0"/>
                        </a:rPr>
                        <a:t>Tọa độ địa lí</a:t>
                      </a: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169</a:t>
                      </a:r>
                      <a:r>
                        <a:rPr lang="en-US" sz="2400" baseline="30000">
                          <a:solidFill>
                            <a:srgbClr val="0070C0"/>
                          </a:solidFill>
                          <a:effectLst/>
                          <a:latin typeface="Arial" panose="020B0604020202020204" pitchFamily="34" charset="0"/>
                          <a:cs typeface="Arial" panose="020B0604020202020204" pitchFamily="34" charset="0"/>
                        </a:rPr>
                        <a:t>0</a:t>
                      </a:r>
                      <a:r>
                        <a:rPr lang="en-US" sz="2400">
                          <a:solidFill>
                            <a:srgbClr val="0070C0"/>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26</a:t>
                      </a:r>
                      <a:r>
                        <a:rPr lang="en-US" sz="2400" baseline="30000">
                          <a:solidFill>
                            <a:srgbClr val="0070C0"/>
                          </a:solidFill>
                          <a:effectLst/>
                          <a:latin typeface="Arial" panose="020B0604020202020204" pitchFamily="34" charset="0"/>
                          <a:cs typeface="Arial" panose="020B0604020202020204" pitchFamily="34" charset="0"/>
                        </a:rPr>
                        <a:t>o</a:t>
                      </a:r>
                      <a:r>
                        <a:rPr lang="en-US" sz="2400">
                          <a:solidFill>
                            <a:srgbClr val="0070C0"/>
                          </a:solidFill>
                          <a:effectLst/>
                          <a:latin typeface="Arial" panose="020B0604020202020204" pitchFamily="34" charset="0"/>
                          <a:cs typeface="Arial" panose="020B0604020202020204" pitchFamily="34" charset="0"/>
                        </a:rPr>
                        <a:t>4’Đ</a:t>
                      </a:r>
                    </a:p>
                  </a:txBody>
                  <a:tcPr marL="68580" marR="68580" marT="0" marB="0">
                    <a:solidFill>
                      <a:schemeClr val="accent6">
                        <a:lumMod val="20000"/>
                        <a:lumOff val="80000"/>
                      </a:schemeClr>
                    </a:solidFill>
                  </a:tcPr>
                </a:tc>
                <a:extLst>
                  <a:ext uri="{0D108BD9-81ED-4DB2-BD59-A6C34878D82A}">
                    <a16:rowId xmlns:a16="http://schemas.microsoft.com/office/drawing/2014/main" val="3409638596"/>
                  </a:ext>
                </a:extLst>
              </a:tr>
              <a:tr h="736106">
                <a:tc>
                  <a:txBody>
                    <a:bodyPr/>
                    <a:lstStyle/>
                    <a:p>
                      <a:pPr marL="114300" indent="180340" algn="just">
                        <a:lnSpc>
                          <a:spcPct val="120000"/>
                        </a:lnSpc>
                        <a:spcAft>
                          <a:spcPts val="600"/>
                        </a:spcAft>
                        <a:tabLst>
                          <a:tab pos="180340" algn="l"/>
                          <a:tab pos="450215" algn="l"/>
                        </a:tabLst>
                      </a:pP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l">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Bắc đến Nam :</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 …………………</a:t>
                      </a: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Đông sang Tây:</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413471470"/>
                  </a:ext>
                </a:extLst>
              </a:tr>
            </a:tbl>
          </a:graphicData>
        </a:graphic>
      </p:graphicFrame>
      <p:sp>
        <p:nvSpPr>
          <p:cNvPr id="14" name="TextBox 13">
            <a:extLst>
              <a:ext uri="{FF2B5EF4-FFF2-40B4-BE49-F238E27FC236}">
                <a16:creationId xmlns:a16="http://schemas.microsoft.com/office/drawing/2014/main" id="{B0890983-A3C1-45F1-AB38-AC42A99AF6D2}"/>
              </a:ext>
            </a:extLst>
          </p:cNvPr>
          <p:cNvSpPr txBox="1"/>
          <p:nvPr/>
        </p:nvSpPr>
        <p:spPr>
          <a:xfrm>
            <a:off x="24362" y="4970586"/>
            <a:ext cx="1384590" cy="1477328"/>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Khoảng cách (km</a:t>
            </a:r>
            <a:r>
              <a:rPr lang="en-US">
                <a:solidFill>
                  <a:srgbClr val="0070C0"/>
                </a:solidFill>
                <a:latin typeface="Arial" panose="020B0604020202020204" pitchFamily="34" charset="0"/>
                <a:cs typeface="Arial" panose="020B0604020202020204" pitchFamily="34" charset="0"/>
              </a:rPr>
              <a:t>)</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a:p>
        </p:txBody>
      </p:sp>
      <p:sp>
        <p:nvSpPr>
          <p:cNvPr id="17" name="TextBox 16">
            <a:extLst>
              <a:ext uri="{FF2B5EF4-FFF2-40B4-BE49-F238E27FC236}">
                <a16:creationId xmlns:a16="http://schemas.microsoft.com/office/drawing/2014/main" id="{FA900F2C-D5A7-4468-905E-476C6C73E9A4}"/>
              </a:ext>
            </a:extLst>
          </p:cNvPr>
          <p:cNvSpPr txBox="1"/>
          <p:nvPr/>
        </p:nvSpPr>
        <p:spPr>
          <a:xfrm>
            <a:off x="4239226" y="3850253"/>
            <a:ext cx="1592493" cy="923330"/>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endParaRPr lang="en-US">
              <a:solidFill>
                <a:srgbClr val="0070C0"/>
              </a:solidFill>
              <a:latin typeface="Arial" panose="020B0604020202020204" pitchFamily="34" charset="0"/>
              <a:cs typeface="Arial" panose="020B0604020202020204" pitchFamily="34" charset="0"/>
            </a:endParaRPr>
          </a:p>
          <a:p>
            <a:pPr algn="ctr"/>
            <a:r>
              <a:rPr lang="en-US">
                <a:solidFill>
                  <a:srgbClr val="0070C0"/>
                </a:solidFill>
                <a:latin typeface="Arial" panose="020B0604020202020204" pitchFamily="34" charset="0"/>
                <a:cs typeface="Arial" panose="020B0604020202020204" pitchFamily="34" charset="0"/>
              </a:rPr>
              <a:t>Đê-giơ-nép</a:t>
            </a:r>
            <a:endParaRPr lang="en-US"/>
          </a:p>
        </p:txBody>
      </p:sp>
      <p:sp>
        <p:nvSpPr>
          <p:cNvPr id="18" name="TextBox 17">
            <a:extLst>
              <a:ext uri="{FF2B5EF4-FFF2-40B4-BE49-F238E27FC236}">
                <a16:creationId xmlns:a16="http://schemas.microsoft.com/office/drawing/2014/main" id="{0BBEBC82-5A32-44A0-95C9-95583C4D9BEE}"/>
              </a:ext>
            </a:extLst>
          </p:cNvPr>
          <p:cNvSpPr txBox="1"/>
          <p:nvPr/>
        </p:nvSpPr>
        <p:spPr>
          <a:xfrm>
            <a:off x="5638144" y="3850253"/>
            <a:ext cx="1351692" cy="1200329"/>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r>
              <a:rPr lang="en-US">
                <a:solidFill>
                  <a:srgbClr val="0070C0"/>
                </a:solidFill>
                <a:latin typeface="Arial" panose="020B0604020202020204" pitchFamily="34" charset="0"/>
                <a:cs typeface="Arial" panose="020B0604020202020204" pitchFamily="34" charset="0"/>
              </a:rPr>
              <a:t> </a:t>
            </a:r>
          </a:p>
          <a:p>
            <a:pPr algn="ctr"/>
            <a:r>
              <a:rPr lang="en-US">
                <a:solidFill>
                  <a:srgbClr val="0070C0"/>
                </a:solidFill>
                <a:latin typeface="Arial" panose="020B0604020202020204" pitchFamily="34" charset="0"/>
                <a:cs typeface="Arial" panose="020B0604020202020204" pitchFamily="34" charset="0"/>
              </a:rPr>
              <a:t>Ba-ba</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19" name="TextBox 18">
            <a:extLst>
              <a:ext uri="{FF2B5EF4-FFF2-40B4-BE49-F238E27FC236}">
                <a16:creationId xmlns:a16="http://schemas.microsoft.com/office/drawing/2014/main" id="{C85A1118-A8E7-4CE6-BF05-82DBEC1DFAD5}"/>
              </a:ext>
            </a:extLst>
          </p:cNvPr>
          <p:cNvSpPr txBox="1"/>
          <p:nvPr/>
        </p:nvSpPr>
        <p:spPr>
          <a:xfrm>
            <a:off x="2883403" y="3906871"/>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Pi-ai</a:t>
            </a:r>
            <a:endParaRPr lang="en-US"/>
          </a:p>
        </p:txBody>
      </p:sp>
      <p:sp>
        <p:nvSpPr>
          <p:cNvPr id="20" name="TextBox 19">
            <a:extLst>
              <a:ext uri="{FF2B5EF4-FFF2-40B4-BE49-F238E27FC236}">
                <a16:creationId xmlns:a16="http://schemas.microsoft.com/office/drawing/2014/main" id="{EBE2EBD5-B52D-48F6-A6E9-E18AE4CBD259}"/>
              </a:ext>
            </a:extLst>
          </p:cNvPr>
          <p:cNvSpPr txBox="1"/>
          <p:nvPr/>
        </p:nvSpPr>
        <p:spPr>
          <a:xfrm>
            <a:off x="1010188" y="385640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Che-liu-skin</a:t>
            </a:r>
          </a:p>
          <a:p>
            <a:endParaRPr lang="en-US"/>
          </a:p>
        </p:txBody>
      </p:sp>
      <p:sp>
        <p:nvSpPr>
          <p:cNvPr id="3" name="TextBox 2">
            <a:extLst>
              <a:ext uri="{FF2B5EF4-FFF2-40B4-BE49-F238E27FC236}">
                <a16:creationId xmlns:a16="http://schemas.microsoft.com/office/drawing/2014/main" id="{BFC4119E-68CE-4EC2-A8AE-2BCA039A00B8}"/>
              </a:ext>
            </a:extLst>
          </p:cNvPr>
          <p:cNvSpPr txBox="1"/>
          <p:nvPr/>
        </p:nvSpPr>
        <p:spPr>
          <a:xfrm>
            <a:off x="1480517" y="3199020"/>
            <a:ext cx="1490721"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77</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44’ B</a:t>
            </a:r>
          </a:p>
          <a:p>
            <a:endParaRPr lang="en-US" sz="2400"/>
          </a:p>
        </p:txBody>
      </p:sp>
      <p:sp>
        <p:nvSpPr>
          <p:cNvPr id="21" name="TextBox 20">
            <a:extLst>
              <a:ext uri="{FF2B5EF4-FFF2-40B4-BE49-F238E27FC236}">
                <a16:creationId xmlns:a16="http://schemas.microsoft.com/office/drawing/2014/main" id="{023E600B-D663-403E-99C8-B365D4605082}"/>
              </a:ext>
            </a:extLst>
          </p:cNvPr>
          <p:cNvSpPr txBox="1"/>
          <p:nvPr/>
        </p:nvSpPr>
        <p:spPr>
          <a:xfrm>
            <a:off x="2883403" y="3199020"/>
            <a:ext cx="1463412"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1</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16’ B</a:t>
            </a:r>
          </a:p>
          <a:p>
            <a:endParaRPr lang="en-US" sz="2400"/>
          </a:p>
        </p:txBody>
      </p:sp>
      <p:sp>
        <p:nvSpPr>
          <p:cNvPr id="22" name="TextBox 21">
            <a:extLst>
              <a:ext uri="{FF2B5EF4-FFF2-40B4-BE49-F238E27FC236}">
                <a16:creationId xmlns:a16="http://schemas.microsoft.com/office/drawing/2014/main" id="{C5404995-B48B-47F0-8098-8AC14F3B9544}"/>
              </a:ext>
            </a:extLst>
          </p:cNvPr>
          <p:cNvSpPr txBox="1"/>
          <p:nvPr/>
        </p:nvSpPr>
        <p:spPr>
          <a:xfrm>
            <a:off x="1735710" y="5680422"/>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8 500 km</a:t>
            </a:r>
            <a:endParaRPr lang="en-US" sz="2800"/>
          </a:p>
        </p:txBody>
      </p:sp>
      <p:sp>
        <p:nvSpPr>
          <p:cNvPr id="23" name="TextBox 22">
            <a:extLst>
              <a:ext uri="{FF2B5EF4-FFF2-40B4-BE49-F238E27FC236}">
                <a16:creationId xmlns:a16="http://schemas.microsoft.com/office/drawing/2014/main" id="{B9452719-D40A-4845-BC46-176D75427BC1}"/>
              </a:ext>
            </a:extLst>
          </p:cNvPr>
          <p:cNvSpPr txBox="1"/>
          <p:nvPr/>
        </p:nvSpPr>
        <p:spPr>
          <a:xfrm>
            <a:off x="4705125" y="5655847"/>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9 200 km</a:t>
            </a:r>
            <a:endParaRPr lang="en-US" sz="2800"/>
          </a:p>
        </p:txBody>
      </p:sp>
      <p:pic>
        <p:nvPicPr>
          <p:cNvPr id="24" name="Picture 23">
            <a:extLst>
              <a:ext uri="{FF2B5EF4-FFF2-40B4-BE49-F238E27FC236}">
                <a16:creationId xmlns:a16="http://schemas.microsoft.com/office/drawing/2014/main" id="{59511168-B6C2-4AAF-B5B7-946EDC5D6FF5}"/>
              </a:ext>
            </a:extLst>
          </p:cNvPr>
          <p:cNvPicPr>
            <a:picLocks noChangeAspect="1"/>
          </p:cNvPicPr>
          <p:nvPr/>
        </p:nvPicPr>
        <p:blipFill rotWithShape="1">
          <a:blip r:embed="rId3"/>
          <a:srcRect l="34219" t="29861" r="35390" b="7917"/>
          <a:stretch/>
        </p:blipFill>
        <p:spPr>
          <a:xfrm>
            <a:off x="7202487" y="1001301"/>
            <a:ext cx="4947509" cy="5697904"/>
          </a:xfrm>
          <a:prstGeom prst="rect">
            <a:avLst/>
          </a:prstGeom>
        </p:spPr>
      </p:pic>
      <p:sp>
        <p:nvSpPr>
          <p:cNvPr id="25" name="AutoShape 5">
            <a:extLst>
              <a:ext uri="{FF2B5EF4-FFF2-40B4-BE49-F238E27FC236}">
                <a16:creationId xmlns:a16="http://schemas.microsoft.com/office/drawing/2014/main" id="{0AD6A827-2691-48DC-AE79-500CF8387706}"/>
              </a:ext>
            </a:extLst>
          </p:cNvPr>
          <p:cNvSpPr>
            <a:spLocks noChangeArrowheads="1"/>
          </p:cNvSpPr>
          <p:nvPr/>
        </p:nvSpPr>
        <p:spPr bwMode="auto">
          <a:xfrm>
            <a:off x="9695179" y="1603744"/>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utoShape 6">
            <a:extLst>
              <a:ext uri="{FF2B5EF4-FFF2-40B4-BE49-F238E27FC236}">
                <a16:creationId xmlns:a16="http://schemas.microsoft.com/office/drawing/2014/main" id="{D20EC081-DA68-491A-A7E9-966C2CF49055}"/>
              </a:ext>
            </a:extLst>
          </p:cNvPr>
          <p:cNvSpPr>
            <a:spLocks noChangeArrowheads="1"/>
          </p:cNvSpPr>
          <p:nvPr/>
        </p:nvSpPr>
        <p:spPr bwMode="auto">
          <a:xfrm>
            <a:off x="10370871" y="5226963"/>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utoShape 7">
            <a:extLst>
              <a:ext uri="{FF2B5EF4-FFF2-40B4-BE49-F238E27FC236}">
                <a16:creationId xmlns:a16="http://schemas.microsoft.com/office/drawing/2014/main" id="{510DEABD-75FB-492A-934D-1FEA03C78915}"/>
              </a:ext>
            </a:extLst>
          </p:cNvPr>
          <p:cNvSpPr>
            <a:spLocks noChangeArrowheads="1"/>
          </p:cNvSpPr>
          <p:nvPr/>
        </p:nvSpPr>
        <p:spPr bwMode="auto">
          <a:xfrm>
            <a:off x="9550731" y="239301"/>
            <a:ext cx="2272507" cy="762000"/>
          </a:xfrm>
          <a:prstGeom prst="wedgeRoundRectCallout">
            <a:avLst>
              <a:gd name="adj1" fmla="val -37834"/>
              <a:gd name="adj2" fmla="val 126919"/>
              <a:gd name="adj3" fmla="val 16667"/>
            </a:avLst>
          </a:prstGeom>
          <a:solidFill>
            <a:srgbClr val="FFFF99"/>
          </a:solidFill>
          <a:ln w="9525">
            <a:solidFill>
              <a:schemeClr val="tx1"/>
            </a:solidFill>
            <a:miter lim="800000"/>
            <a:headEnd/>
            <a:tailEnd/>
          </a:ln>
          <a:effectLst/>
        </p:spPr>
        <p:txBody>
          <a:bodyPr/>
          <a:lstStyle/>
          <a:p>
            <a:pPr algn="ctr"/>
            <a:r>
              <a:rPr lang="en-US" altLang="en-US" sz="2000" b="1">
                <a:solidFill>
                  <a:srgbClr val="0070C0"/>
                </a:solidFill>
                <a:latin typeface="Times New Roman" panose="02020603050405020304" pitchFamily="18" charset="0"/>
              </a:rPr>
              <a:t>Mũi Sê-li-u-xkin</a:t>
            </a:r>
          </a:p>
          <a:p>
            <a:pPr algn="ctr"/>
            <a:r>
              <a:rPr lang="en-US" altLang="en-US" sz="2000" b="1">
                <a:solidFill>
                  <a:srgbClr val="0070C0"/>
                </a:solidFill>
                <a:latin typeface="Times New Roman" panose="02020603050405020304" pitchFamily="18" charset="0"/>
              </a:rPr>
              <a:t>77</a:t>
            </a:r>
            <a:r>
              <a:rPr lang="en-US" altLang="en-US" sz="2000" b="1" baseline="30000">
                <a:solidFill>
                  <a:srgbClr val="0070C0"/>
                </a:solidFill>
                <a:latin typeface="Times New Roman" panose="02020603050405020304" pitchFamily="18" charset="0"/>
              </a:rPr>
              <a:t>0</a:t>
            </a:r>
            <a:r>
              <a:rPr lang="en-US" altLang="en-US" sz="2000" b="1">
                <a:solidFill>
                  <a:srgbClr val="0070C0"/>
                </a:solidFill>
                <a:latin typeface="Times New Roman" panose="02020603050405020304" pitchFamily="18" charset="0"/>
              </a:rPr>
              <a:t>44</a:t>
            </a:r>
            <a:r>
              <a:rPr lang="en-US" altLang="en-US" sz="2000" b="1" baseline="30000">
                <a:solidFill>
                  <a:srgbClr val="0070C0"/>
                </a:solidFill>
                <a:latin typeface="Times New Roman" panose="02020603050405020304" pitchFamily="18" charset="0"/>
              </a:rPr>
              <a:t>’</a:t>
            </a:r>
            <a:r>
              <a:rPr lang="en-US" altLang="en-US" sz="2000" b="1">
                <a:solidFill>
                  <a:srgbClr val="0070C0"/>
                </a:solidFill>
                <a:latin typeface="Times New Roman" panose="02020603050405020304" pitchFamily="18" charset="0"/>
              </a:rPr>
              <a:t>B</a:t>
            </a:r>
          </a:p>
        </p:txBody>
      </p:sp>
      <p:sp>
        <p:nvSpPr>
          <p:cNvPr id="28" name="AutoShape 8">
            <a:extLst>
              <a:ext uri="{FF2B5EF4-FFF2-40B4-BE49-F238E27FC236}">
                <a16:creationId xmlns:a16="http://schemas.microsoft.com/office/drawing/2014/main" id="{3F964ADE-5704-4FA2-A144-A1590C97F321}"/>
              </a:ext>
            </a:extLst>
          </p:cNvPr>
          <p:cNvSpPr>
            <a:spLocks noChangeArrowheads="1"/>
          </p:cNvSpPr>
          <p:nvPr/>
        </p:nvSpPr>
        <p:spPr bwMode="auto">
          <a:xfrm rot="10800000">
            <a:off x="9918238" y="6012001"/>
            <a:ext cx="1905000" cy="762000"/>
          </a:xfrm>
          <a:prstGeom prst="wedgeRoundRectCallout">
            <a:avLst>
              <a:gd name="adj1" fmla="val 20071"/>
              <a:gd name="adj2" fmla="val 110785"/>
              <a:gd name="adj3" fmla="val 16667"/>
            </a:avLst>
          </a:prstGeom>
          <a:solidFill>
            <a:srgbClr val="FFFF99"/>
          </a:solidFill>
          <a:ln w="9525">
            <a:solidFill>
              <a:schemeClr val="tx1"/>
            </a:solidFill>
            <a:miter lim="800000"/>
            <a:headEnd/>
            <a:tailEnd/>
          </a:ln>
          <a:effectLst/>
        </p:spPr>
        <p:txBody>
          <a:bodyPr rot="10800000"/>
          <a:lstStyle/>
          <a:p>
            <a:pPr algn="ctr"/>
            <a:r>
              <a:rPr lang="en-US" altLang="en-US" sz="2000" b="1">
                <a:solidFill>
                  <a:srgbClr val="0070C0"/>
                </a:solidFill>
                <a:latin typeface="Times New Roman" panose="02020603050405020304" pitchFamily="18" charset="0"/>
              </a:rPr>
              <a:t>Mũi Pi-ai</a:t>
            </a:r>
          </a:p>
          <a:p>
            <a:pPr algn="ctr"/>
            <a:r>
              <a:rPr lang="en-US" altLang="en-US" sz="2000" b="1">
                <a:solidFill>
                  <a:srgbClr val="0070C0"/>
                </a:solidFill>
                <a:latin typeface="Times New Roman" panose="02020603050405020304" pitchFamily="18" charset="0"/>
              </a:rPr>
              <a:t>1</a:t>
            </a:r>
            <a:r>
              <a:rPr lang="en-US" altLang="en-US" sz="2000" b="1" baseline="30000">
                <a:solidFill>
                  <a:srgbClr val="0070C0"/>
                </a:solidFill>
                <a:latin typeface="Times New Roman" panose="02020603050405020304" pitchFamily="18" charset="0"/>
              </a:rPr>
              <a:t>0</a:t>
            </a:r>
            <a:r>
              <a:rPr lang="en-US" altLang="en-US" sz="2000" b="1">
                <a:solidFill>
                  <a:srgbClr val="0070C0"/>
                </a:solidFill>
                <a:latin typeface="Times New Roman" panose="02020603050405020304" pitchFamily="18" charset="0"/>
              </a:rPr>
              <a:t>16’B</a:t>
            </a:r>
          </a:p>
        </p:txBody>
      </p:sp>
      <p:pic>
        <p:nvPicPr>
          <p:cNvPr id="29" name="Picture 28">
            <a:extLst>
              <a:ext uri="{FF2B5EF4-FFF2-40B4-BE49-F238E27FC236}">
                <a16:creationId xmlns:a16="http://schemas.microsoft.com/office/drawing/2014/main" id="{B369C646-600A-43AA-856F-325546851328}"/>
              </a:ext>
            </a:extLst>
          </p:cNvPr>
          <p:cNvPicPr>
            <a:picLocks noChangeAspect="1"/>
          </p:cNvPicPr>
          <p:nvPr/>
        </p:nvPicPr>
        <p:blipFill rotWithShape="1">
          <a:blip r:embed="rId4"/>
          <a:srcRect l="39937" t="29028" r="40313" b="29583"/>
          <a:stretch/>
        </p:blipFill>
        <p:spPr>
          <a:xfrm>
            <a:off x="7271648" y="999801"/>
            <a:ext cx="4969648" cy="5858199"/>
          </a:xfrm>
          <a:prstGeom prst="rect">
            <a:avLst/>
          </a:prstGeom>
        </p:spPr>
      </p:pic>
      <p:sp>
        <p:nvSpPr>
          <p:cNvPr id="30" name="AutoShape 5">
            <a:extLst>
              <a:ext uri="{FF2B5EF4-FFF2-40B4-BE49-F238E27FC236}">
                <a16:creationId xmlns:a16="http://schemas.microsoft.com/office/drawing/2014/main" id="{FF24497D-A493-494A-815E-40306FA81295}"/>
              </a:ext>
            </a:extLst>
          </p:cNvPr>
          <p:cNvSpPr>
            <a:spLocks noChangeArrowheads="1"/>
          </p:cNvSpPr>
          <p:nvPr/>
        </p:nvSpPr>
        <p:spPr bwMode="auto">
          <a:xfrm>
            <a:off x="10256571" y="2908535"/>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6">
            <a:extLst>
              <a:ext uri="{FF2B5EF4-FFF2-40B4-BE49-F238E27FC236}">
                <a16:creationId xmlns:a16="http://schemas.microsoft.com/office/drawing/2014/main" id="{BA754D58-EF34-486D-9C51-67B123D3515D}"/>
              </a:ext>
            </a:extLst>
          </p:cNvPr>
          <p:cNvSpPr>
            <a:spLocks noChangeArrowheads="1"/>
          </p:cNvSpPr>
          <p:nvPr/>
        </p:nvSpPr>
        <p:spPr bwMode="auto">
          <a:xfrm>
            <a:off x="10127189" y="4922195"/>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5">
            <a:extLst>
              <a:ext uri="{FF2B5EF4-FFF2-40B4-BE49-F238E27FC236}">
                <a16:creationId xmlns:a16="http://schemas.microsoft.com/office/drawing/2014/main" id="{8CAD2C3E-FA76-4A80-882E-779F7EB98462}"/>
              </a:ext>
            </a:extLst>
          </p:cNvPr>
          <p:cNvSpPr>
            <a:spLocks noChangeArrowheads="1"/>
          </p:cNvSpPr>
          <p:nvPr/>
        </p:nvSpPr>
        <p:spPr bwMode="auto">
          <a:xfrm>
            <a:off x="8919115" y="3558130"/>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33" name="AutoShape 5">
            <a:extLst>
              <a:ext uri="{FF2B5EF4-FFF2-40B4-BE49-F238E27FC236}">
                <a16:creationId xmlns:a16="http://schemas.microsoft.com/office/drawing/2014/main" id="{5273D359-9DB7-4388-AE43-2B22E145DB2B}"/>
              </a:ext>
            </a:extLst>
          </p:cNvPr>
          <p:cNvSpPr>
            <a:spLocks noChangeArrowheads="1"/>
          </p:cNvSpPr>
          <p:nvPr/>
        </p:nvSpPr>
        <p:spPr bwMode="auto">
          <a:xfrm>
            <a:off x="11085717" y="3877847"/>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34" name="TextBox 33">
            <a:extLst>
              <a:ext uri="{FF2B5EF4-FFF2-40B4-BE49-F238E27FC236}">
                <a16:creationId xmlns:a16="http://schemas.microsoft.com/office/drawing/2014/main" id="{25B492FB-170B-4DCA-A869-5CF7723FB0D3}"/>
              </a:ext>
            </a:extLst>
          </p:cNvPr>
          <p:cNvSpPr txBox="1"/>
          <p:nvPr/>
        </p:nvSpPr>
        <p:spPr>
          <a:xfrm>
            <a:off x="1384359" y="1363494"/>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2</a:t>
            </a:r>
          </a:p>
        </p:txBody>
      </p:sp>
      <p:grpSp>
        <p:nvGrpSpPr>
          <p:cNvPr id="35" name="Group 34">
            <a:extLst>
              <a:ext uri="{FF2B5EF4-FFF2-40B4-BE49-F238E27FC236}">
                <a16:creationId xmlns:a16="http://schemas.microsoft.com/office/drawing/2014/main" id="{4AABD0F3-8191-4ABD-8B94-2644FD3E29EC}"/>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36" name="Arrow: Pentagon 35">
              <a:extLst>
                <a:ext uri="{FF2B5EF4-FFF2-40B4-BE49-F238E27FC236}">
                  <a16:creationId xmlns:a16="http://schemas.microsoft.com/office/drawing/2014/main" id="{AB1AA4A4-2872-4DF8-ABB3-68CAB97645E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id="{7CF99662-85E8-4B3F-91E1-E66D52CC940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8" name="TextBox 37">
            <a:extLst>
              <a:ext uri="{FF2B5EF4-FFF2-40B4-BE49-F238E27FC236}">
                <a16:creationId xmlns:a16="http://schemas.microsoft.com/office/drawing/2014/main" id="{48E1BDD3-62F2-41E8-B6D9-F0E21C0833DC}"/>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39" name="Group 38">
            <a:extLst>
              <a:ext uri="{FF2B5EF4-FFF2-40B4-BE49-F238E27FC236}">
                <a16:creationId xmlns:a16="http://schemas.microsoft.com/office/drawing/2014/main" id="{92EBC940-7954-45C0-9BEC-40F28A685957}"/>
              </a:ext>
            </a:extLst>
          </p:cNvPr>
          <p:cNvGrpSpPr/>
          <p:nvPr/>
        </p:nvGrpSpPr>
        <p:grpSpPr>
          <a:xfrm>
            <a:off x="0" y="-12478"/>
            <a:ext cx="1301952" cy="872949"/>
            <a:chOff x="344605" y="154323"/>
            <a:chExt cx="1301952" cy="872949"/>
          </a:xfrm>
        </p:grpSpPr>
        <p:sp>
          <p:nvSpPr>
            <p:cNvPr id="40" name="Arrow: Pentagon 39">
              <a:extLst>
                <a:ext uri="{FF2B5EF4-FFF2-40B4-BE49-F238E27FC236}">
                  <a16:creationId xmlns:a16="http://schemas.microsoft.com/office/drawing/2014/main" id="{023D4250-4C8E-4204-968F-F316785EFB3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1" name="Isosceles Triangle 40">
              <a:extLst>
                <a:ext uri="{FF2B5EF4-FFF2-40B4-BE49-F238E27FC236}">
                  <a16:creationId xmlns:a16="http://schemas.microsoft.com/office/drawing/2014/main" id="{EB376275-49E2-4D8E-BF0A-568CE98434D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5" presetClass="emph" presetSubtype="0" fill="hold" nodeType="withEffect">
                                  <p:stCondLst>
                                    <p:cond delay="0"/>
                                  </p:stCondLst>
                                  <p:childTnLst>
                                    <p:anim calcmode="discrete" valueType="str">
                                      <p:cBhvr>
                                        <p:cTn id="9"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35" presetClass="emph" presetSubtype="0" fill="hold" nodeType="withEffect">
                                  <p:stCondLst>
                                    <p:cond delay="0"/>
                                  </p:stCondLst>
                                  <p:childTnLst>
                                    <p:anim calcmode="discrete" valueType="str">
                                      <p:cBhvr>
                                        <p:cTn id="26"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repeatCount="indefinite"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35" presetClass="emph" presetSubtype="0" fill="hold" nodeType="withEffect">
                                  <p:stCondLst>
                                    <p:cond delay="0"/>
                                  </p:stCondLst>
                                  <p:childTnLst>
                                    <p:anim calcmode="discrete" valueType="str">
                                      <p:cBhvr>
                                        <p:cTn id="65"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repeatCount="indefinite"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35" presetClass="emph" presetSubtype="0" fill="hold" nodeType="withEffect">
                                  <p:stCondLst>
                                    <p:cond delay="0"/>
                                  </p:stCondLst>
                                  <p:childTnLst>
                                    <p:anim calcmode="discrete" valueType="str">
                                      <p:cBhvr>
                                        <p:cTn id="72" dur="1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repeatCount="indefinite"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35" presetClass="emph" presetSubtype="0" fill="hold" nodeType="withEffect">
                                  <p:stCondLst>
                                    <p:cond delay="0"/>
                                  </p:stCondLst>
                                  <p:childTnLst>
                                    <p:anim calcmode="discrete" valueType="str">
                                      <p:cBhvr>
                                        <p:cTn id="84"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repeatCount="indefinite"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35" presetClass="emph" presetSubtype="0" fill="hold" nodeType="withEffect">
                                  <p:stCondLst>
                                    <p:cond delay="0"/>
                                  </p:stCondLst>
                                  <p:childTnLst>
                                    <p:anim calcmode="discrete" valueType="str">
                                      <p:cBhvr>
                                        <p:cTn id="91" dur="1000" fill="hold"/>
                                        <p:tgtEl>
                                          <p:spTgt spid="33"/>
                                        </p:tgtEl>
                                        <p:attrNameLst>
                                          <p:attrName>style.visibility</p:attrName>
                                        </p:attrNameLst>
                                      </p:cBhvr>
                                      <p:tavLst>
                                        <p:tav tm="0">
                                          <p:val>
                                            <p:strVal val="hidden"/>
                                          </p:val>
                                        </p:tav>
                                        <p:tav tm="50000">
                                          <p:val>
                                            <p:strVal val="visible"/>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3">
                                            <p:txEl>
                                              <p:pRg st="0" end="0"/>
                                            </p:txEl>
                                          </p:spTgt>
                                        </p:tgtEl>
                                        <p:attrNameLst>
                                          <p:attrName>style.visibility</p:attrName>
                                        </p:attrNameLst>
                                      </p:cBhvr>
                                      <p:to>
                                        <p:strVal val="visible"/>
                                      </p:to>
                                    </p:set>
                                    <p:animEffect transition="in" filter="barn(inVertical)">
                                      <p:cBhvr>
                                        <p:cTn id="9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5" grpId="0" animBg="1"/>
      <p:bldP spid="26" grpId="0" animBg="1"/>
      <p:bldP spid="27" grpId="0" animBg="1"/>
      <p:bldP spid="27" grpId="1" animBg="1"/>
      <p:bldP spid="28" grpId="0" animBg="1"/>
      <p:bldP spid="2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654B6F-B2C8-4AB3-8526-78170608AE9B}"/>
              </a:ext>
            </a:extLst>
          </p:cNvPr>
          <p:cNvGrpSpPr/>
          <p:nvPr/>
        </p:nvGrpSpPr>
        <p:grpSpPr>
          <a:xfrm>
            <a:off x="917954" y="93106"/>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B418F4C7-6A90-4B3F-BB3E-B31466DA82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CFAB4D76-B91D-4B25-AF78-88945604FFD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5B6FAFE4-A877-4F81-A72E-282742819A19}"/>
              </a:ext>
            </a:extLst>
          </p:cNvPr>
          <p:cNvSpPr txBox="1"/>
          <p:nvPr/>
        </p:nvSpPr>
        <p:spPr>
          <a:xfrm>
            <a:off x="1590930" y="24368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B996B536-2004-49E4-AB7E-F9A57EF2BE18}"/>
              </a:ext>
            </a:extLst>
          </p:cNvPr>
          <p:cNvGrpSpPr/>
          <p:nvPr/>
        </p:nvGrpSpPr>
        <p:grpSpPr>
          <a:xfrm>
            <a:off x="155727" y="93106"/>
            <a:ext cx="1301952" cy="872949"/>
            <a:chOff x="344605" y="154323"/>
            <a:chExt cx="1301952" cy="872949"/>
          </a:xfrm>
        </p:grpSpPr>
        <p:sp>
          <p:nvSpPr>
            <p:cNvPr id="7" name="Arrow: Pentagon 6">
              <a:extLst>
                <a:ext uri="{FF2B5EF4-FFF2-40B4-BE49-F238E27FC236}">
                  <a16:creationId xmlns:a16="http://schemas.microsoft.com/office/drawing/2014/main" id="{D33D4216-C019-4955-BFDF-F2662C9B252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BA39338D-EF72-4F86-AEDD-68FA8E6118D9}"/>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7E21CCC9-1ADC-40FA-B343-F4418A12C642}"/>
              </a:ext>
            </a:extLst>
          </p:cNvPr>
          <p:cNvSpPr/>
          <p:nvPr/>
        </p:nvSpPr>
        <p:spPr>
          <a:xfrm>
            <a:off x="558141" y="3461657"/>
            <a:ext cx="12682330" cy="696024"/>
          </a:xfrm>
          <a:prstGeom prst="rect">
            <a:avLst/>
          </a:prstGeom>
        </p:spPr>
        <p:txBody>
          <a:bodyPr wrap="square">
            <a:spAutoFit/>
          </a:bodyPr>
          <a:lstStyle/>
          <a:p>
            <a:pPr marL="571500" lvl="0" indent="-571500" algn="just">
              <a:lnSpc>
                <a:spcPct val="120000"/>
              </a:lnSpc>
              <a:buFontTx/>
              <a:buChar char="-"/>
              <a:tabLst>
                <a:tab pos="180340" algn="l"/>
                <a:tab pos="450215" algn="l"/>
              </a:tabLst>
            </a:pP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Châu lục lớn nhất thế giới (44,4 triệu km</a:t>
            </a:r>
            <a:r>
              <a:rPr lang="en-US" sz="3600" baseline="30000">
                <a:solidFill>
                  <a:srgbClr val="1C11AF"/>
                </a:solidFill>
                <a:latin typeface="Arial" panose="020B0604020202020204" pitchFamily="34" charset="0"/>
                <a:ea typeface="Times New Roman" panose="02020603050405020304" pitchFamily="18" charset="0"/>
                <a:cs typeface="Arial" panose="020B0604020202020204" pitchFamily="34" charset="0"/>
              </a:rPr>
              <a:t>2 </a:t>
            </a: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kể cả đảo)  </a:t>
            </a:r>
            <a:endParaRPr lang="en-US" sz="36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1BFB3D40-5689-415C-9C24-356A35253BAF}"/>
              </a:ext>
            </a:extLst>
          </p:cNvPr>
          <p:cNvSpPr/>
          <p:nvPr/>
        </p:nvSpPr>
        <p:spPr>
          <a:xfrm>
            <a:off x="664079" y="2011838"/>
            <a:ext cx="12280448" cy="1200329"/>
          </a:xfrm>
          <a:prstGeom prst="rect">
            <a:avLst/>
          </a:prstGeom>
        </p:spPr>
        <p:txBody>
          <a:bodyPr wrap="square">
            <a:spAutoFit/>
          </a:bodyPr>
          <a:lstStyle/>
          <a:p>
            <a:pPr algn="just"/>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1C11AF"/>
                </a:solidFill>
              </a:rPr>
              <a:t>Nằm ở bán cầu Bắc, trải dài từ vùng Xích đạo đến </a:t>
            </a:r>
            <a:endParaRPr lang="en-US" sz="3600">
              <a:solidFill>
                <a:srgbClr val="1C11AF"/>
              </a:solidFill>
            </a:endParaRPr>
          </a:p>
          <a:p>
            <a:pPr algn="just"/>
            <a:r>
              <a:rPr lang="vi-VN" sz="3600">
                <a:solidFill>
                  <a:srgbClr val="1C11AF"/>
                </a:solidFill>
              </a:rPr>
              <a:t>vùng cực Bắc</a:t>
            </a:r>
            <a:r>
              <a:rPr lang="vi-VN" sz="3600"/>
              <a:t>.</a:t>
            </a: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a:t>
            </a:r>
            <a:endParaRPr lang="en-US" sz="3600">
              <a:solidFill>
                <a:srgbClr val="1C11AF"/>
              </a:solidFill>
              <a:latin typeface="Arial" panose="020B0604020202020204" pitchFamily="34" charset="0"/>
              <a:cs typeface="Arial" panose="020B0604020202020204" pitchFamily="34" charset="0"/>
            </a:endParaRPr>
          </a:p>
        </p:txBody>
      </p:sp>
      <p:pic>
        <p:nvPicPr>
          <p:cNvPr id="28" name="Picture 27" descr="book9">
            <a:extLst>
              <a:ext uri="{FF2B5EF4-FFF2-40B4-BE49-F238E27FC236}">
                <a16:creationId xmlns:a16="http://schemas.microsoft.com/office/drawing/2014/main" id="{D9DFA9C0-D2B5-4B1B-B826-4CB48A2C7A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403" y="1107799"/>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925EC349-9480-4F17-B522-7C285825BF2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4757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800B5E5-6863-4506-8F0B-80E004FD4C5B}"/>
              </a:ext>
            </a:extLst>
          </p:cNvPr>
          <p:cNvGrpSpPr/>
          <p:nvPr/>
        </p:nvGrpSpPr>
        <p:grpSpPr>
          <a:xfrm>
            <a:off x="137140" y="2286297"/>
            <a:ext cx="6833834" cy="4062935"/>
            <a:chOff x="6817360" y="1238250"/>
            <a:chExt cx="5181600" cy="2479765"/>
          </a:xfrm>
        </p:grpSpPr>
        <p:pic>
          <p:nvPicPr>
            <p:cNvPr id="11" name="Picture 10">
              <a:extLst>
                <a:ext uri="{FF2B5EF4-FFF2-40B4-BE49-F238E27FC236}">
                  <a16:creationId xmlns:a16="http://schemas.microsoft.com/office/drawing/2014/main" id="{CCE0C50A-4B45-4D1D-AA56-25733CD28BCE}"/>
                </a:ext>
              </a:extLst>
            </p:cNvPr>
            <p:cNvPicPr>
              <a:picLocks noChangeAspect="1"/>
            </p:cNvPicPr>
            <p:nvPr/>
          </p:nvPicPr>
          <p:blipFill rotWithShape="1">
            <a:blip r:embed="rId3"/>
            <a:srcRect l="33583" t="39703" r="27643" b="31982"/>
            <a:stretch/>
          </p:blipFill>
          <p:spPr>
            <a:xfrm>
              <a:off x="6817360" y="1238250"/>
              <a:ext cx="4727259" cy="1941830"/>
            </a:xfrm>
            <a:prstGeom prst="rect">
              <a:avLst/>
            </a:prstGeom>
          </p:spPr>
        </p:pic>
        <p:sp>
          <p:nvSpPr>
            <p:cNvPr id="12" name="TextBox 11">
              <a:extLst>
                <a:ext uri="{FF2B5EF4-FFF2-40B4-BE49-F238E27FC236}">
                  <a16:creationId xmlns:a16="http://schemas.microsoft.com/office/drawing/2014/main" id="{6CB67EB1-7AE5-46B9-9E27-307278A62080}"/>
                </a:ext>
              </a:extLst>
            </p:cNvPr>
            <p:cNvSpPr txBox="1"/>
            <p:nvPr/>
          </p:nvSpPr>
          <p:spPr>
            <a:xfrm>
              <a:off x="7142478" y="3180080"/>
              <a:ext cx="4856482" cy="537935"/>
            </a:xfrm>
            <a:prstGeom prst="rect">
              <a:avLst/>
            </a:prstGeom>
            <a:noFill/>
          </p:spPr>
          <p:txBody>
            <a:bodyPr wrap="square" rtlCol="0">
              <a:spAutoFit/>
            </a:bodyPr>
            <a:lstStyle/>
            <a:p>
              <a:pPr algn="ctr"/>
              <a:endParaRPr lang="en-US" b="1">
                <a:solidFill>
                  <a:srgbClr val="FF000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F27546F7-EB74-4840-8A26-C52DBC19E600}"/>
              </a:ext>
            </a:extLst>
          </p:cNvPr>
          <p:cNvPicPr>
            <a:picLocks noChangeAspect="1"/>
          </p:cNvPicPr>
          <p:nvPr/>
        </p:nvPicPr>
        <p:blipFill rotWithShape="1">
          <a:blip r:embed="rId4"/>
          <a:srcRect l="5879" t="34327" r="74734" b="24531"/>
          <a:stretch/>
        </p:blipFill>
        <p:spPr>
          <a:xfrm>
            <a:off x="8360491" y="2466282"/>
            <a:ext cx="2363605" cy="2821592"/>
          </a:xfrm>
          <a:prstGeom prst="rect">
            <a:avLst/>
          </a:prstGeom>
        </p:spPr>
      </p:pic>
      <p:sp>
        <p:nvSpPr>
          <p:cNvPr id="14" name="TextBox 13">
            <a:extLst>
              <a:ext uri="{FF2B5EF4-FFF2-40B4-BE49-F238E27FC236}">
                <a16:creationId xmlns:a16="http://schemas.microsoft.com/office/drawing/2014/main" id="{6AB39A98-414B-42AE-B6BF-79E22C70EB09}"/>
              </a:ext>
            </a:extLst>
          </p:cNvPr>
          <p:cNvSpPr txBox="1"/>
          <p:nvPr/>
        </p:nvSpPr>
        <p:spPr>
          <a:xfrm>
            <a:off x="1439092" y="5631785"/>
            <a:ext cx="3261496"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GV chia lớp làm 6 -&gt; 8  nhóm</a:t>
            </a:r>
          </a:p>
        </p:txBody>
      </p:sp>
      <p:sp>
        <p:nvSpPr>
          <p:cNvPr id="15" name="TextBox 14">
            <a:extLst>
              <a:ext uri="{FF2B5EF4-FFF2-40B4-BE49-F238E27FC236}">
                <a16:creationId xmlns:a16="http://schemas.microsoft.com/office/drawing/2014/main" id="{6FD6CE82-9AF8-4D8E-9DE4-ECC823307348}"/>
              </a:ext>
            </a:extLst>
          </p:cNvPr>
          <p:cNvSpPr txBox="1"/>
          <p:nvPr/>
        </p:nvSpPr>
        <p:spPr>
          <a:xfrm>
            <a:off x="7365368" y="5676317"/>
            <a:ext cx="4000198"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Đánh số thứ tự HS trong nhóm 1-&gt;6</a:t>
            </a:r>
          </a:p>
        </p:txBody>
      </p:sp>
      <p:pic>
        <p:nvPicPr>
          <p:cNvPr id="16" name="Picture 15">
            <a:extLst>
              <a:ext uri="{FF2B5EF4-FFF2-40B4-BE49-F238E27FC236}">
                <a16:creationId xmlns:a16="http://schemas.microsoft.com/office/drawing/2014/main" id="{9B05100C-45B4-4400-AB31-D88D04BFF8F2}"/>
              </a:ext>
            </a:extLst>
          </p:cNvPr>
          <p:cNvPicPr>
            <a:picLocks noChangeAspect="1"/>
          </p:cNvPicPr>
          <p:nvPr/>
        </p:nvPicPr>
        <p:blipFill>
          <a:blip r:embed="rId5"/>
          <a:stretch>
            <a:fillRect/>
          </a:stretch>
        </p:blipFill>
        <p:spPr>
          <a:xfrm>
            <a:off x="2092619" y="1105643"/>
            <a:ext cx="7579589" cy="1032114"/>
          </a:xfrm>
          <a:prstGeom prst="rect">
            <a:avLst/>
          </a:prstGeom>
          <a:ln>
            <a:solidFill>
              <a:srgbClr val="00B050"/>
            </a:solidFill>
            <a:prstDash val="sysDash"/>
          </a:ln>
        </p:spPr>
      </p:pic>
      <p:pic>
        <p:nvPicPr>
          <p:cNvPr id="17" name="Picture 16">
            <a:extLst>
              <a:ext uri="{FF2B5EF4-FFF2-40B4-BE49-F238E27FC236}">
                <a16:creationId xmlns:a16="http://schemas.microsoft.com/office/drawing/2014/main" id="{B3098E93-CEAE-433D-81C5-6D6DACC58EFB}"/>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0240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Rounded Corners 31">
            <a:extLst>
              <a:ext uri="{FF2B5EF4-FFF2-40B4-BE49-F238E27FC236}">
                <a16:creationId xmlns:a16="http://schemas.microsoft.com/office/drawing/2014/main" id="{578FE921-EF35-4C89-9A0E-EA0ED9D62A28}"/>
              </a:ext>
            </a:extLst>
          </p:cNvPr>
          <p:cNvSpPr/>
          <p:nvPr/>
        </p:nvSpPr>
        <p:spPr>
          <a:xfrm>
            <a:off x="219024" y="2256665"/>
            <a:ext cx="11753952" cy="3667058"/>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289BCC30-FC3B-4EE6-8CED-BA96CBEB839C}"/>
              </a:ext>
            </a:extLst>
          </p:cNvPr>
          <p:cNvPicPr>
            <a:picLocks noChangeAspect="1"/>
          </p:cNvPicPr>
          <p:nvPr/>
        </p:nvPicPr>
        <p:blipFill>
          <a:blip r:embed="rId5"/>
          <a:stretch>
            <a:fillRect/>
          </a:stretch>
        </p:blipFill>
        <p:spPr>
          <a:xfrm>
            <a:off x="2306205" y="1603010"/>
            <a:ext cx="7579589" cy="1032114"/>
          </a:xfrm>
          <a:prstGeom prst="rect">
            <a:avLst/>
          </a:prstGeom>
          <a:ln>
            <a:solidFill>
              <a:srgbClr val="00B050"/>
            </a:solidFill>
            <a:prstDash val="sysDash"/>
          </a:ln>
        </p:spPr>
      </p:pic>
      <p:sp>
        <p:nvSpPr>
          <p:cNvPr id="35" name="TextBox 34">
            <a:extLst>
              <a:ext uri="{FF2B5EF4-FFF2-40B4-BE49-F238E27FC236}">
                <a16:creationId xmlns:a16="http://schemas.microsoft.com/office/drawing/2014/main" id="{E2E99722-73E0-4B33-95A7-B0724FDC6F10}"/>
              </a:ext>
            </a:extLst>
          </p:cNvPr>
          <p:cNvSpPr txBox="1"/>
          <p:nvPr/>
        </p:nvSpPr>
        <p:spPr>
          <a:xfrm>
            <a:off x="376822" y="2735834"/>
            <a:ext cx="12535077" cy="1200329"/>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Quan sát l</a:t>
            </a:r>
            <a:r>
              <a:rPr lang="vi-VN" sz="3600">
                <a:solidFill>
                  <a:srgbClr val="7030A0"/>
                </a:solidFill>
                <a:latin typeface="Arial" panose="020B0604020202020204" pitchFamily="34" charset="0"/>
                <a:cs typeface="Arial" panose="020B0604020202020204" pitchFamily="34" charset="0"/>
              </a:rPr>
              <a:t>ư</a:t>
            </a:r>
            <a:r>
              <a:rPr lang="en-US" sz="3600">
                <a:solidFill>
                  <a:srgbClr val="7030A0"/>
                </a:solidFill>
                <a:latin typeface="Arial" panose="020B0604020202020204" pitchFamily="34" charset="0"/>
                <a:cs typeface="Arial" panose="020B0604020202020204" pitchFamily="34" charset="0"/>
              </a:rPr>
              <a:t>ợc đồ hình 1 các đảo, bán đảo, quần đảo,</a:t>
            </a:r>
          </a:p>
          <a:p>
            <a:r>
              <a:rPr lang="en-US" sz="3600">
                <a:solidFill>
                  <a:srgbClr val="7030A0"/>
                </a:solidFill>
                <a:latin typeface="Arial" panose="020B0604020202020204" pitchFamily="34" charset="0"/>
                <a:cs typeface="Arial" panose="020B0604020202020204" pitchFamily="34" charset="0"/>
              </a:rPr>
              <a:t>vịnh, biển, đại d</a:t>
            </a:r>
            <a:r>
              <a:rPr lang="vi-VN" sz="3600">
                <a:solidFill>
                  <a:srgbClr val="7030A0"/>
                </a:solidFill>
                <a:latin typeface="Arial" panose="020B0604020202020204" pitchFamily="34" charset="0"/>
                <a:cs typeface="Arial" panose="020B0604020202020204" pitchFamily="34" charset="0"/>
              </a:rPr>
              <a:t>ư</a:t>
            </a:r>
            <a:r>
              <a:rPr lang="en-US" sz="3600">
                <a:solidFill>
                  <a:srgbClr val="7030A0"/>
                </a:solidFill>
                <a:latin typeface="Arial" panose="020B0604020202020204" pitchFamily="34" charset="0"/>
                <a:cs typeface="Arial" panose="020B0604020202020204" pitchFamily="34" charset="0"/>
              </a:rPr>
              <a:t>ơng,châu lục Châu Á tiếp giáp</a:t>
            </a:r>
          </a:p>
        </p:txBody>
      </p:sp>
      <p:sp>
        <p:nvSpPr>
          <p:cNvPr id="36" name="TextBox 35">
            <a:extLst>
              <a:ext uri="{FF2B5EF4-FFF2-40B4-BE49-F238E27FC236}">
                <a16:creationId xmlns:a16="http://schemas.microsoft.com/office/drawing/2014/main" id="{FA71B59A-9554-408B-8B30-F1016B87B100}"/>
              </a:ext>
            </a:extLst>
          </p:cNvPr>
          <p:cNvSpPr txBox="1"/>
          <p:nvPr/>
        </p:nvSpPr>
        <p:spPr>
          <a:xfrm>
            <a:off x="376822" y="3955771"/>
            <a:ext cx="11225603" cy="1200329"/>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Sau 3 phút, GV gọi ngẫu nhiên các STT của nhóm xác định tên địa danh bất kì trên hình 1.</a:t>
            </a:r>
          </a:p>
        </p:txBody>
      </p:sp>
      <p:pic>
        <p:nvPicPr>
          <p:cNvPr id="4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352AC9A4-B9B1-455D-A8BC-8DED286297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19023" y="1323689"/>
            <a:ext cx="2017718" cy="874231"/>
          </a:xfrm>
          <a:prstGeom prst="rect">
            <a:avLst/>
          </a:prstGeom>
          <a:noFill/>
          <a:extLst>
            <a:ext uri="{909E8E84-426E-40DD-AFC4-6F175D3DCCD1}">
              <a14:hiddenFill xmlns:a14="http://schemas.microsoft.com/office/drawing/2010/main">
                <a:solidFill>
                  <a:srgbClr val="FFFFFF"/>
                </a:solidFill>
              </a14:hiddenFill>
            </a:ext>
          </a:extLst>
        </p:spPr>
      </p:pic>
      <p:pic>
        <p:nvPicPr>
          <p:cNvPr id="42" name="3 Minute Timer (Nho)">
            <a:hlinkClick r:id="" action="ppaction://media"/>
            <a:extLst>
              <a:ext uri="{FF2B5EF4-FFF2-40B4-BE49-F238E27FC236}">
                <a16:creationId xmlns:a16="http://schemas.microsoft.com/office/drawing/2014/main" id="{9F8131D7-9050-42EC-A79A-054A4CE045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43752" y="1276189"/>
            <a:ext cx="1522816" cy="874231"/>
          </a:xfrm>
          <a:prstGeom prst="rect">
            <a:avLst/>
          </a:prstGeom>
        </p:spPr>
      </p:pic>
      <p:sp>
        <p:nvSpPr>
          <p:cNvPr id="43" name="TextBox 42">
            <a:extLst>
              <a:ext uri="{FF2B5EF4-FFF2-40B4-BE49-F238E27FC236}">
                <a16:creationId xmlns:a16="http://schemas.microsoft.com/office/drawing/2014/main" id="{08CC1F82-D3C9-48C0-8FAF-52E65B2B47D1}"/>
              </a:ext>
            </a:extLst>
          </p:cNvPr>
          <p:cNvSpPr txBox="1"/>
          <p:nvPr/>
        </p:nvSpPr>
        <p:spPr>
          <a:xfrm>
            <a:off x="0" y="5181121"/>
            <a:ext cx="11225603"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Nhóm nào có bạn trả lời nhanh hơn sẽ ghi điểm</a:t>
            </a:r>
          </a:p>
        </p:txBody>
      </p:sp>
      <p:pic>
        <p:nvPicPr>
          <p:cNvPr id="45" name="Picture 44">
            <a:extLst>
              <a:ext uri="{FF2B5EF4-FFF2-40B4-BE49-F238E27FC236}">
                <a16:creationId xmlns:a16="http://schemas.microsoft.com/office/drawing/2014/main" id="{80DDE719-3636-4400-A6BF-FB8DA09F5A0B}"/>
              </a:ext>
            </a:extLst>
          </p:cNvPr>
          <p:cNvPicPr>
            <a:picLocks noChangeAspect="1"/>
          </p:cNvPicPr>
          <p:nvPr/>
        </p:nvPicPr>
        <p:blipFill rotWithShape="1">
          <a:blip r:embed="rId8"/>
          <a:srcRect l="15207" t="35673" r="77408" b="53633"/>
          <a:stretch/>
        </p:blipFill>
        <p:spPr>
          <a:xfrm>
            <a:off x="6304942" y="5986885"/>
            <a:ext cx="968877" cy="789213"/>
          </a:xfrm>
          <a:prstGeom prst="rect">
            <a:avLst/>
          </a:prstGeom>
        </p:spPr>
      </p:pic>
      <p:pic>
        <p:nvPicPr>
          <p:cNvPr id="46" name="Picture 45">
            <a:extLst>
              <a:ext uri="{FF2B5EF4-FFF2-40B4-BE49-F238E27FC236}">
                <a16:creationId xmlns:a16="http://schemas.microsoft.com/office/drawing/2014/main" id="{8FE51644-00E5-42E4-88C0-0DFD4DF1AC65}"/>
              </a:ext>
            </a:extLst>
          </p:cNvPr>
          <p:cNvPicPr>
            <a:picLocks noChangeAspect="1"/>
          </p:cNvPicPr>
          <p:nvPr/>
        </p:nvPicPr>
        <p:blipFill rotWithShape="1">
          <a:blip r:embed="rId8"/>
          <a:srcRect l="5879" t="34327" r="85585" b="53313"/>
          <a:stretch/>
        </p:blipFill>
        <p:spPr>
          <a:xfrm>
            <a:off x="1529634" y="5950705"/>
            <a:ext cx="998626" cy="813446"/>
          </a:xfrm>
          <a:prstGeom prst="rect">
            <a:avLst/>
          </a:prstGeom>
        </p:spPr>
      </p:pic>
      <p:pic>
        <p:nvPicPr>
          <p:cNvPr id="47" name="Picture 46">
            <a:extLst>
              <a:ext uri="{FF2B5EF4-FFF2-40B4-BE49-F238E27FC236}">
                <a16:creationId xmlns:a16="http://schemas.microsoft.com/office/drawing/2014/main" id="{5AB362E9-C53F-4B55-A92D-39B224108FAC}"/>
              </a:ext>
            </a:extLst>
          </p:cNvPr>
          <p:cNvPicPr>
            <a:picLocks noChangeAspect="1"/>
          </p:cNvPicPr>
          <p:nvPr/>
        </p:nvPicPr>
        <p:blipFill rotWithShape="1">
          <a:blip r:embed="rId8"/>
          <a:srcRect l="5879" t="63030" r="86102" b="24531"/>
          <a:stretch/>
        </p:blipFill>
        <p:spPr>
          <a:xfrm>
            <a:off x="4703790" y="5962244"/>
            <a:ext cx="977634" cy="853057"/>
          </a:xfrm>
          <a:prstGeom prst="rect">
            <a:avLst/>
          </a:prstGeom>
        </p:spPr>
      </p:pic>
      <p:pic>
        <p:nvPicPr>
          <p:cNvPr id="48" name="Picture 47">
            <a:extLst>
              <a:ext uri="{FF2B5EF4-FFF2-40B4-BE49-F238E27FC236}">
                <a16:creationId xmlns:a16="http://schemas.microsoft.com/office/drawing/2014/main" id="{CACBC687-6663-4415-8C20-12A64645FE6B}"/>
              </a:ext>
            </a:extLst>
          </p:cNvPr>
          <p:cNvPicPr>
            <a:picLocks noChangeAspect="1"/>
          </p:cNvPicPr>
          <p:nvPr/>
        </p:nvPicPr>
        <p:blipFill rotWithShape="1">
          <a:blip r:embed="rId8"/>
          <a:srcRect l="5879" t="49255" r="85930" b="38306"/>
          <a:stretch/>
        </p:blipFill>
        <p:spPr>
          <a:xfrm>
            <a:off x="3016925" y="5986056"/>
            <a:ext cx="998627" cy="853056"/>
          </a:xfrm>
          <a:prstGeom prst="rect">
            <a:avLst/>
          </a:prstGeom>
        </p:spPr>
      </p:pic>
      <p:pic>
        <p:nvPicPr>
          <p:cNvPr id="49" name="Picture 48">
            <a:extLst>
              <a:ext uri="{FF2B5EF4-FFF2-40B4-BE49-F238E27FC236}">
                <a16:creationId xmlns:a16="http://schemas.microsoft.com/office/drawing/2014/main" id="{4E297F63-7403-472E-A4E8-6B71669B7F46}"/>
              </a:ext>
            </a:extLst>
          </p:cNvPr>
          <p:cNvPicPr>
            <a:picLocks noChangeAspect="1"/>
          </p:cNvPicPr>
          <p:nvPr/>
        </p:nvPicPr>
        <p:blipFill rotWithShape="1">
          <a:blip r:embed="rId8"/>
          <a:srcRect l="14639" t="63031" r="77170" b="24531"/>
          <a:stretch/>
        </p:blipFill>
        <p:spPr>
          <a:xfrm>
            <a:off x="9648922" y="5941815"/>
            <a:ext cx="998626" cy="853056"/>
          </a:xfrm>
          <a:prstGeom prst="rect">
            <a:avLst/>
          </a:prstGeom>
        </p:spPr>
      </p:pic>
      <p:pic>
        <p:nvPicPr>
          <p:cNvPr id="50" name="Picture 49">
            <a:extLst>
              <a:ext uri="{FF2B5EF4-FFF2-40B4-BE49-F238E27FC236}">
                <a16:creationId xmlns:a16="http://schemas.microsoft.com/office/drawing/2014/main" id="{C192F0D5-0FFE-4FEF-A4E8-8B194552A027}"/>
              </a:ext>
            </a:extLst>
          </p:cNvPr>
          <p:cNvPicPr>
            <a:picLocks noChangeAspect="1"/>
          </p:cNvPicPr>
          <p:nvPr/>
        </p:nvPicPr>
        <p:blipFill rotWithShape="1">
          <a:blip r:embed="rId8"/>
          <a:srcRect l="15544" t="50137" r="77320" b="38410"/>
          <a:stretch/>
        </p:blipFill>
        <p:spPr>
          <a:xfrm>
            <a:off x="8056527" y="5976515"/>
            <a:ext cx="944811" cy="853057"/>
          </a:xfrm>
          <a:prstGeom prst="rect">
            <a:avLst/>
          </a:prstGeom>
        </p:spPr>
      </p:pic>
      <p:pic>
        <p:nvPicPr>
          <p:cNvPr id="22" name="Picture 21">
            <a:extLst>
              <a:ext uri="{FF2B5EF4-FFF2-40B4-BE49-F238E27FC236}">
                <a16:creationId xmlns:a16="http://schemas.microsoft.com/office/drawing/2014/main" id="{34AD60E9-FE97-43C0-9E80-AEB1C5D5825B}"/>
              </a:ext>
            </a:extLst>
          </p:cNvPr>
          <p:cNvPicPr>
            <a:picLocks noChangeAspect="1"/>
          </p:cNvPicPr>
          <p:nvPr/>
        </p:nvPicPr>
        <p:blipFill rotWithShape="1">
          <a:blip r:embed="rId9"/>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8823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par>
                                <p:cTn id="45" presetID="16" presetClass="entr" presetSubtype="21"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2"/>
                </p:tgtEl>
              </p:cMediaNode>
            </p:video>
          </p:childTnLst>
        </p:cTn>
      </p:par>
    </p:tnLst>
    <p:bldLst>
      <p:bldP spid="32" grpId="0" animBg="1"/>
      <p:bldP spid="35" grpId="0"/>
      <p:bldP spid="36"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id="{BF0CA32A-49AA-47DD-877D-2F42A3D8EAF5}"/>
              </a:ext>
            </a:extLst>
          </p:cNvPr>
          <p:cNvSpPr txBox="1"/>
          <p:nvPr/>
        </p:nvSpPr>
        <p:spPr>
          <a:xfrm>
            <a:off x="137140" y="2680844"/>
            <a:ext cx="6095999" cy="1200329"/>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pic>
        <p:nvPicPr>
          <p:cNvPr id="12" name="Picture 11">
            <a:extLst>
              <a:ext uri="{FF2B5EF4-FFF2-40B4-BE49-F238E27FC236}">
                <a16:creationId xmlns:a16="http://schemas.microsoft.com/office/drawing/2014/main" id="{10007341-E89B-4954-819A-60B3D1F53579}"/>
              </a:ext>
            </a:extLst>
          </p:cNvPr>
          <p:cNvPicPr>
            <a:picLocks noChangeAspect="1"/>
          </p:cNvPicPr>
          <p:nvPr/>
        </p:nvPicPr>
        <p:blipFill rotWithShape="1">
          <a:blip r:embed="rId4"/>
          <a:srcRect l="49250" t="16517" r="40417" b="67812"/>
          <a:stretch/>
        </p:blipFill>
        <p:spPr>
          <a:xfrm>
            <a:off x="10916491" y="0"/>
            <a:ext cx="1138369" cy="971075"/>
          </a:xfrm>
          <a:prstGeom prst="rect">
            <a:avLst/>
          </a:prstGeom>
        </p:spPr>
      </p:pic>
      <p:sp>
        <p:nvSpPr>
          <p:cNvPr id="13" name="Rectangle 12">
            <a:extLst>
              <a:ext uri="{FF2B5EF4-FFF2-40B4-BE49-F238E27FC236}">
                <a16:creationId xmlns:a16="http://schemas.microsoft.com/office/drawing/2014/main" id="{7079D2FE-51F0-4D57-982F-5C7A603B91E6}"/>
              </a:ext>
            </a:extLst>
          </p:cNvPr>
          <p:cNvSpPr/>
          <p:nvPr/>
        </p:nvSpPr>
        <p:spPr>
          <a:xfrm>
            <a:off x="7001149" y="2428842"/>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4" name="Rectangle 13">
            <a:extLst>
              <a:ext uri="{FF2B5EF4-FFF2-40B4-BE49-F238E27FC236}">
                <a16:creationId xmlns:a16="http://schemas.microsoft.com/office/drawing/2014/main" id="{4207CBA6-3303-4FE9-AB96-97136A0AEA81}"/>
              </a:ext>
            </a:extLst>
          </p:cNvPr>
          <p:cNvSpPr/>
          <p:nvPr/>
        </p:nvSpPr>
        <p:spPr>
          <a:xfrm>
            <a:off x="6588564" y="4791070"/>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5" name="Rectangle 14">
            <a:extLst>
              <a:ext uri="{FF2B5EF4-FFF2-40B4-BE49-F238E27FC236}">
                <a16:creationId xmlns:a16="http://schemas.microsoft.com/office/drawing/2014/main" id="{BF1FB405-ED5B-4542-A448-B0D68015B9D1}"/>
              </a:ext>
            </a:extLst>
          </p:cNvPr>
          <p:cNvSpPr/>
          <p:nvPr/>
        </p:nvSpPr>
        <p:spPr>
          <a:xfrm>
            <a:off x="8325548" y="1087940"/>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6" name="Rectangle 15">
            <a:extLst>
              <a:ext uri="{FF2B5EF4-FFF2-40B4-BE49-F238E27FC236}">
                <a16:creationId xmlns:a16="http://schemas.microsoft.com/office/drawing/2014/main" id="{EB0B47BE-6239-4CB5-8336-6D8ED9F7E2E4}"/>
              </a:ext>
            </a:extLst>
          </p:cNvPr>
          <p:cNvSpPr/>
          <p:nvPr/>
        </p:nvSpPr>
        <p:spPr>
          <a:xfrm rot="16200000">
            <a:off x="10718116" y="3491564"/>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17" name="Rectangle 16">
            <a:extLst>
              <a:ext uri="{FF2B5EF4-FFF2-40B4-BE49-F238E27FC236}">
                <a16:creationId xmlns:a16="http://schemas.microsoft.com/office/drawing/2014/main" id="{8369F130-C7BC-4336-A660-230D2773321E}"/>
              </a:ext>
            </a:extLst>
          </p:cNvPr>
          <p:cNvSpPr/>
          <p:nvPr/>
        </p:nvSpPr>
        <p:spPr>
          <a:xfrm>
            <a:off x="7698600" y="5822815"/>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pic>
        <p:nvPicPr>
          <p:cNvPr id="18" name="Picture 17">
            <a:extLst>
              <a:ext uri="{FF2B5EF4-FFF2-40B4-BE49-F238E27FC236}">
                <a16:creationId xmlns:a16="http://schemas.microsoft.com/office/drawing/2014/main" id="{B4FC8EF1-A0CC-4FA2-A85C-176238D7DDC8}"/>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63AC8-87A0-42B0-A339-7EB95C685453}"/>
              </a:ext>
            </a:extLst>
          </p:cNvPr>
          <p:cNvPicPr>
            <a:picLocks noChangeAspect="1"/>
          </p:cNvPicPr>
          <p:nvPr/>
        </p:nvPicPr>
        <p:blipFill rotWithShape="1">
          <a:blip r:embed="rId3"/>
          <a:srcRect l="1213" t="4292" r="1470" b="7102"/>
          <a:stretch/>
        </p:blipFill>
        <p:spPr>
          <a:xfrm>
            <a:off x="122711" y="-2969"/>
            <a:ext cx="11946577" cy="3431969"/>
          </a:xfrm>
          <a:prstGeom prst="rect">
            <a:avLst/>
          </a:prstGeom>
        </p:spPr>
      </p:pic>
      <p:sp>
        <p:nvSpPr>
          <p:cNvPr id="5" name="Rectangle 4">
            <a:extLst>
              <a:ext uri="{FF2B5EF4-FFF2-40B4-BE49-F238E27FC236}">
                <a16:creationId xmlns:a16="http://schemas.microsoft.com/office/drawing/2014/main" id="{2734E090-89DC-4216-A729-26ED63857587}"/>
              </a:ext>
            </a:extLst>
          </p:cNvPr>
          <p:cNvSpPr/>
          <p:nvPr/>
        </p:nvSpPr>
        <p:spPr>
          <a:xfrm>
            <a:off x="157479" y="3743958"/>
            <a:ext cx="11877040" cy="3114042"/>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A29C82-6035-430D-9293-F8682D27713B}"/>
              </a:ext>
            </a:extLst>
          </p:cNvPr>
          <p:cNvSpPr txBox="1"/>
          <p:nvPr/>
        </p:nvSpPr>
        <p:spPr>
          <a:xfrm>
            <a:off x="739537" y="3837031"/>
            <a:ext cx="10499310"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TRONG CHƯ</a:t>
            </a:r>
            <a:r>
              <a:rPr lang="vi-VN" sz="2800" b="1">
                <a:solidFill>
                  <a:srgbClr val="002060"/>
                </a:solidFill>
                <a:latin typeface="Arial" panose="020B0604020202020204" pitchFamily="34" charset="0"/>
                <a:cs typeface="Arial" panose="020B0604020202020204" pitchFamily="34" charset="0"/>
              </a:rPr>
              <a:t>Ơ</a:t>
            </a:r>
            <a:r>
              <a:rPr lang="en-US" sz="2800" b="1">
                <a:solidFill>
                  <a:srgbClr val="002060"/>
                </a:solidFill>
                <a:latin typeface="Arial" panose="020B0604020202020204" pitchFamily="34" charset="0"/>
                <a:cs typeface="Arial" panose="020B0604020202020204" pitchFamily="34" charset="0"/>
              </a:rPr>
              <a:t>NG TRÌNH NÀY, EM SẼ TÌM HIỂU VỀ:</a:t>
            </a:r>
          </a:p>
        </p:txBody>
      </p:sp>
      <p:sp>
        <p:nvSpPr>
          <p:cNvPr id="7" name="TextBox 6">
            <a:extLst>
              <a:ext uri="{FF2B5EF4-FFF2-40B4-BE49-F238E27FC236}">
                <a16:creationId xmlns:a16="http://schemas.microsoft.com/office/drawing/2014/main" id="{5947A2BC-3690-4855-B8D1-620B830331AD}"/>
              </a:ext>
            </a:extLst>
          </p:cNvPr>
          <p:cNvSpPr txBox="1"/>
          <p:nvPr/>
        </p:nvSpPr>
        <p:spPr>
          <a:xfrm>
            <a:off x="1508796" y="4431580"/>
            <a:ext cx="9943667" cy="2246769"/>
          </a:xfrm>
          <a:prstGeom prst="rect">
            <a:avLst/>
          </a:prstGeom>
          <a:noFill/>
        </p:spPr>
        <p:txBody>
          <a:bodyPr wrap="square" rtlCol="0">
            <a:spAutoFit/>
          </a:bodyPr>
          <a:lstStyle/>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Vị trí địa lí, đặc điểm tự nhiên châu Á</a:t>
            </a:r>
            <a:endParaRPr lang="en-US" sz="2800">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Đặc điểm dân cư, xã hội châu Á</a:t>
            </a:r>
            <a:endParaRPr lang="en-US" sz="2800">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Bản đồ chính trị châu Á. Các khu vực của châu Á</a:t>
            </a:r>
            <a:endParaRPr lang="en-US" sz="2800">
              <a:solidFill>
                <a:srgbClr val="1C11A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Tìm hiểu một nền kinh tế lớn và một nền kinh tế mới nổi của châu Á</a:t>
            </a:r>
            <a:endParaRPr lang="en-US" sz="28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60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id="{BF0CA32A-49AA-47DD-877D-2F42A3D8EAF5}"/>
              </a:ext>
            </a:extLst>
          </p:cNvPr>
          <p:cNvSpPr txBox="1"/>
          <p:nvPr/>
        </p:nvSpPr>
        <p:spPr>
          <a:xfrm>
            <a:off x="261258" y="2887665"/>
            <a:ext cx="6049688"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3 vịnh biển và 3 biển ở phía nam Châu Á?</a:t>
            </a:r>
          </a:p>
        </p:txBody>
      </p:sp>
      <p:pic>
        <p:nvPicPr>
          <p:cNvPr id="12" name="Picture 11">
            <a:extLst>
              <a:ext uri="{FF2B5EF4-FFF2-40B4-BE49-F238E27FC236}">
                <a16:creationId xmlns:a16="http://schemas.microsoft.com/office/drawing/2014/main" id="{C37F9E6B-0B12-47A6-BAEA-66324FC6FE48}"/>
              </a:ext>
            </a:extLst>
          </p:cNvPr>
          <p:cNvPicPr>
            <a:picLocks noChangeAspect="1"/>
          </p:cNvPicPr>
          <p:nvPr/>
        </p:nvPicPr>
        <p:blipFill rotWithShape="1">
          <a:blip r:embed="rId4"/>
          <a:srcRect l="49250" t="16517" r="40417" b="67812"/>
          <a:stretch/>
        </p:blipFill>
        <p:spPr>
          <a:xfrm>
            <a:off x="10906538" y="-2151"/>
            <a:ext cx="1148321" cy="979565"/>
          </a:xfrm>
          <a:prstGeom prst="rect">
            <a:avLst/>
          </a:prstGeom>
        </p:spPr>
      </p:pic>
      <p:pic>
        <p:nvPicPr>
          <p:cNvPr id="13" name="Picture 12">
            <a:extLst>
              <a:ext uri="{FF2B5EF4-FFF2-40B4-BE49-F238E27FC236}">
                <a16:creationId xmlns:a16="http://schemas.microsoft.com/office/drawing/2014/main" id="{C04029A0-7F2B-469F-8BEB-4C308F9401B3}"/>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2" name="Picture 11">
            <a:extLst>
              <a:ext uri="{FF2B5EF4-FFF2-40B4-BE49-F238E27FC236}">
                <a16:creationId xmlns:a16="http://schemas.microsoft.com/office/drawing/2014/main" id="{CE7C109E-65CB-4657-B571-1EA9D3466522}"/>
              </a:ext>
            </a:extLst>
          </p:cNvPr>
          <p:cNvPicPr>
            <a:picLocks noChangeAspect="1"/>
          </p:cNvPicPr>
          <p:nvPr/>
        </p:nvPicPr>
        <p:blipFill rotWithShape="1">
          <a:blip r:embed="rId4"/>
          <a:srcRect l="49250" t="16517" r="40417" b="67812"/>
          <a:stretch/>
        </p:blipFill>
        <p:spPr>
          <a:xfrm>
            <a:off x="10933043" y="20458"/>
            <a:ext cx="1121817" cy="956956"/>
          </a:xfrm>
          <a:prstGeom prst="rect">
            <a:avLst/>
          </a:prstGeom>
        </p:spPr>
      </p:pic>
      <p:grpSp>
        <p:nvGrpSpPr>
          <p:cNvPr id="13" name="Group 12">
            <a:extLst>
              <a:ext uri="{FF2B5EF4-FFF2-40B4-BE49-F238E27FC236}">
                <a16:creationId xmlns:a16="http://schemas.microsoft.com/office/drawing/2014/main" id="{057D561E-F973-42B8-A3ED-FDB613944DEB}"/>
              </a:ext>
            </a:extLst>
          </p:cNvPr>
          <p:cNvGrpSpPr/>
          <p:nvPr/>
        </p:nvGrpSpPr>
        <p:grpSpPr>
          <a:xfrm>
            <a:off x="-130082" y="1560403"/>
            <a:ext cx="6691632" cy="4191041"/>
            <a:chOff x="758155" y="1414630"/>
            <a:chExt cx="6785616" cy="4191041"/>
          </a:xfrm>
        </p:grpSpPr>
        <p:sp>
          <p:nvSpPr>
            <p:cNvPr id="14" name="Rectangle: Rounded Corners 13">
              <a:extLst>
                <a:ext uri="{FF2B5EF4-FFF2-40B4-BE49-F238E27FC236}">
                  <a16:creationId xmlns:a16="http://schemas.microsoft.com/office/drawing/2014/main" id="{708D2430-FE58-4A96-BA10-06A669462E7A}"/>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5" name="TextBox 14">
              <a:extLst>
                <a:ext uri="{FF2B5EF4-FFF2-40B4-BE49-F238E27FC236}">
                  <a16:creationId xmlns:a16="http://schemas.microsoft.com/office/drawing/2014/main" id="{3C6D7D97-4003-4947-BE3A-321229371790}"/>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6" name="TextBox 15">
              <a:extLst>
                <a:ext uri="{FF2B5EF4-FFF2-40B4-BE49-F238E27FC236}">
                  <a16:creationId xmlns:a16="http://schemas.microsoft.com/office/drawing/2014/main" id="{5587D9E2-81DA-4CFD-BE09-8723E8331C47}"/>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17" name="Picture 16">
              <a:extLst>
                <a:ext uri="{FF2B5EF4-FFF2-40B4-BE49-F238E27FC236}">
                  <a16:creationId xmlns:a16="http://schemas.microsoft.com/office/drawing/2014/main" id="{0C6E2FBD-F925-4184-8AE7-DB195ABE8496}"/>
                </a:ext>
              </a:extLst>
            </p:cNvPr>
            <p:cNvPicPr>
              <a:picLocks noChangeAspect="1"/>
            </p:cNvPicPr>
            <p:nvPr/>
          </p:nvPicPr>
          <p:blipFill>
            <a:blip r:embed="rId5"/>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2" name="TextBox 11">
            <a:extLst>
              <a:ext uri="{FF2B5EF4-FFF2-40B4-BE49-F238E27FC236}">
                <a16:creationId xmlns:a16="http://schemas.microsoft.com/office/drawing/2014/main" id="{3DEC672D-0C8A-48C6-B6F3-D0ADB35D4224}"/>
              </a:ext>
            </a:extLst>
          </p:cNvPr>
          <p:cNvSpPr txBox="1"/>
          <p:nvPr/>
        </p:nvSpPr>
        <p:spPr>
          <a:xfrm>
            <a:off x="686175" y="2613883"/>
            <a:ext cx="5099878" cy="1323439"/>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3" name="Picture 12">
            <a:extLst>
              <a:ext uri="{FF2B5EF4-FFF2-40B4-BE49-F238E27FC236}">
                <a16:creationId xmlns:a16="http://schemas.microsoft.com/office/drawing/2014/main" id="{FCF12C54-CE2E-448A-A62B-A86E8643F097}"/>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F0CA32A-49AA-47DD-877D-2F42A3D8EAF5}"/>
              </a:ext>
            </a:extLst>
          </p:cNvPr>
          <p:cNvSpPr txBox="1"/>
          <p:nvPr/>
        </p:nvSpPr>
        <p:spPr>
          <a:xfrm>
            <a:off x="243695" y="2105561"/>
            <a:ext cx="11015495" cy="1323439"/>
          </a:xfrm>
          <a:prstGeom prst="rect">
            <a:avLst/>
          </a:prstGeom>
          <a:noFill/>
          <a:ln>
            <a:noFill/>
            <a:prstDash val="sysDash"/>
          </a:ln>
        </p:spPr>
        <p:txBody>
          <a:bodyPr wrap="square" rtlCol="0">
            <a:spAutoFit/>
          </a:bodyPr>
          <a:lstStyle/>
          <a:p>
            <a:pPr algn="just"/>
            <a:r>
              <a:rPr lang="en-US" sz="4000">
                <a:solidFill>
                  <a:srgbClr val="1C11AF"/>
                </a:solidFill>
                <a:latin typeface="Arial" panose="020B0604020202020204" pitchFamily="34" charset="0"/>
                <a:cs typeface="Arial" panose="020B0604020202020204" pitchFamily="34" charset="0"/>
              </a:rPr>
              <a:t>- Châu Á có dạng hình khối rộng lớn,bờ biển chia cắt mạnh, có nhiều bán đảo,vịnh biển</a:t>
            </a:r>
          </a:p>
        </p:txBody>
      </p:sp>
      <p:pic>
        <p:nvPicPr>
          <p:cNvPr id="15" name="Picture 14" descr="book9">
            <a:extLst>
              <a:ext uri="{FF2B5EF4-FFF2-40B4-BE49-F238E27FC236}">
                <a16:creationId xmlns:a16="http://schemas.microsoft.com/office/drawing/2014/main" id="{3DB94DB2-7706-4464-B872-D5ECD19AAE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364" y="1200968"/>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3B36860-3E4E-4C1A-BAE9-F6BDE8CEE595}"/>
              </a:ext>
            </a:extLst>
          </p:cNvPr>
          <p:cNvPicPr>
            <a:picLocks noChangeAspect="1"/>
          </p:cNvPicPr>
          <p:nvPr/>
        </p:nvPicPr>
        <p:blipFill rotWithShape="1">
          <a:blip r:embed="rId4"/>
          <a:srcRect l="49250" t="16517" r="40417" b="67812"/>
          <a:stretch/>
        </p:blipFill>
        <p:spPr>
          <a:xfrm>
            <a:off x="10853530" y="104465"/>
            <a:ext cx="1201330" cy="1024784"/>
          </a:xfrm>
          <a:prstGeom prst="rect">
            <a:avLst/>
          </a:prstGeom>
        </p:spPr>
      </p:pic>
    </p:spTree>
    <p:extLst>
      <p:ext uri="{BB962C8B-B14F-4D97-AF65-F5344CB8AC3E}">
        <p14:creationId xmlns:p14="http://schemas.microsoft.com/office/powerpoint/2010/main" val="12290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46B6290-3CE8-4391-81D3-618C739F44A8}"/>
              </a:ext>
            </a:extLst>
          </p:cNvPr>
          <p:cNvPicPr>
            <a:picLocks noChangeAspect="1"/>
          </p:cNvPicPr>
          <p:nvPr/>
        </p:nvPicPr>
        <p:blipFill>
          <a:blip r:embed="rId3"/>
          <a:stretch>
            <a:fillRect/>
          </a:stretch>
        </p:blipFill>
        <p:spPr>
          <a:xfrm>
            <a:off x="6405948" y="1008812"/>
            <a:ext cx="5786052" cy="5744723"/>
          </a:xfrm>
          <a:prstGeom prst="rect">
            <a:avLst/>
          </a:prstGeom>
        </p:spPr>
      </p:pic>
      <p:grpSp>
        <p:nvGrpSpPr>
          <p:cNvPr id="4" name="Group 3">
            <a:extLst>
              <a:ext uri="{FF2B5EF4-FFF2-40B4-BE49-F238E27FC236}">
                <a16:creationId xmlns:a16="http://schemas.microsoft.com/office/drawing/2014/main" id="{3D4937BE-ECE8-4C64-954B-D163585D59E6}"/>
              </a:ext>
            </a:extLst>
          </p:cNvPr>
          <p:cNvGrpSpPr/>
          <p:nvPr/>
        </p:nvGrpSpPr>
        <p:grpSpPr>
          <a:xfrm>
            <a:off x="374573" y="2011381"/>
            <a:ext cx="4191989" cy="2897579"/>
            <a:chOff x="374573" y="2011381"/>
            <a:chExt cx="4191989" cy="2897579"/>
          </a:xfrm>
        </p:grpSpPr>
        <p:sp>
          <p:nvSpPr>
            <p:cNvPr id="2" name="Speech Bubble: Rectangle with Corners Rounded 1">
              <a:extLst>
                <a:ext uri="{FF2B5EF4-FFF2-40B4-BE49-F238E27FC236}">
                  <a16:creationId xmlns:a16="http://schemas.microsoft.com/office/drawing/2014/main" id="{BE7AB7FE-AE1D-417F-91F6-6C7882D4E150}"/>
                </a:ext>
              </a:extLst>
            </p:cNvPr>
            <p:cNvSpPr/>
            <p:nvPr/>
          </p:nvSpPr>
          <p:spPr>
            <a:xfrm>
              <a:off x="374573" y="2011381"/>
              <a:ext cx="4191989" cy="2897579"/>
            </a:xfrm>
            <a:prstGeom prst="wedgeRoundRectCallout">
              <a:avLst>
                <a:gd name="adj1" fmla="val 92198"/>
                <a:gd name="adj2" fmla="val -2315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1A5618-F145-495E-834B-9855202B6856}"/>
                </a:ext>
              </a:extLst>
            </p:cNvPr>
            <p:cNvSpPr txBox="1"/>
            <p:nvPr/>
          </p:nvSpPr>
          <p:spPr>
            <a:xfrm>
              <a:off x="578370" y="2274838"/>
              <a:ext cx="3988192" cy="2308324"/>
            </a:xfrm>
            <a:prstGeom prst="rect">
              <a:avLst/>
            </a:prstGeom>
            <a:noFill/>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Quan sát 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đồ hình 1, hãy kể tên các dạng địa hình ở Châu Á?</a:t>
              </a:r>
            </a:p>
          </p:txBody>
        </p:sp>
      </p:grpSp>
      <p:pic>
        <p:nvPicPr>
          <p:cNvPr id="15" name="Picture 14">
            <a:extLst>
              <a:ext uri="{FF2B5EF4-FFF2-40B4-BE49-F238E27FC236}">
                <a16:creationId xmlns:a16="http://schemas.microsoft.com/office/drawing/2014/main" id="{25672899-97D1-4DA6-B5F9-AF8209F8B87D}"/>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pic>
        <p:nvPicPr>
          <p:cNvPr id="19" name="Picture 18">
            <a:extLst>
              <a:ext uri="{FF2B5EF4-FFF2-40B4-BE49-F238E27FC236}">
                <a16:creationId xmlns:a16="http://schemas.microsoft.com/office/drawing/2014/main" id="{3148FA12-9AA5-4870-9AB6-9CE4E1570EEA}"/>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26795" y="1514355"/>
            <a:ext cx="1498919" cy="956757"/>
          </a:xfrm>
          <a:prstGeom prst="rect">
            <a:avLst/>
          </a:prstGeom>
        </p:spPr>
      </p:pic>
      <p:sp>
        <p:nvSpPr>
          <p:cNvPr id="8" name="Rectangle 7">
            <a:extLst>
              <a:ext uri="{FF2B5EF4-FFF2-40B4-BE49-F238E27FC236}">
                <a16:creationId xmlns:a16="http://schemas.microsoft.com/office/drawing/2014/main"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10101256" y="1367333"/>
            <a:ext cx="1813714" cy="1040335"/>
          </a:xfrm>
          <a:prstGeom prst="rect">
            <a:avLst/>
          </a:prstGeom>
        </p:spPr>
      </p:pic>
      <p:sp>
        <p:nvSpPr>
          <p:cNvPr id="13" name="TextBox 12">
            <a:extLst>
              <a:ext uri="{FF2B5EF4-FFF2-40B4-BE49-F238E27FC236}">
                <a16:creationId xmlns:a16="http://schemas.microsoft.com/office/drawing/2014/main"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1C11AF"/>
                </a:solidFill>
                <a:latin typeface="Arial" panose="020B0604020202020204" pitchFamily="34" charset="0"/>
                <a:cs typeface="Arial" panose="020B0604020202020204" pitchFamily="34" charset="0"/>
              </a:rPr>
              <a:t>- 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47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5358052" cy="927477"/>
            <a:chOff x="0" y="0"/>
            <a:chExt cx="5358052" cy="927477"/>
          </a:xfrm>
        </p:grpSpPr>
        <p:sp>
          <p:nvSpPr>
            <p:cNvPr id="108" name="Lưu đồ: Điểm Kết Thúc 147">
              <a:extLst>
                <a:ext uri="{FF2B5EF4-FFF2-40B4-BE49-F238E27FC236}">
                  <a16:creationId xmlns:a16="http://schemas.microsoft.com/office/drawing/2014/main" id="{63E51507-ACD3-404D-9167-F5FEE4DF673B}"/>
                </a:ext>
              </a:extLst>
            </p:cNvPr>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8CBD5527-BEE3-42D1-8797-6D17A480B491}"/>
              </a:ext>
            </a:extLst>
          </p:cNvPr>
          <p:cNvSpPr txBox="1"/>
          <p:nvPr/>
        </p:nvSpPr>
        <p:spPr>
          <a:xfrm>
            <a:off x="143154" y="1320359"/>
            <a:ext cx="5501123"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viên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có</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cùng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số</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thứ</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tự</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hình</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mới</a:t>
            </a:r>
            <a:r>
              <a:rPr lang="en-US" sz="2800" b="1" dirty="0">
                <a:latin typeface="#9Slide03 SFU Futura_12" panose="00000400000000000000" pitchFamily="2" charset="0"/>
                <a:ea typeface="Tahoma" panose="020B0604030504040204" pitchFamily="34" charset="0"/>
                <a:cs typeface="Tahoma" panose="020B0604030504040204" pitchFamily="34" charset="0"/>
              </a:rPr>
              <a:t>.</a:t>
            </a:r>
          </a:p>
        </p:txBody>
      </p:sp>
      <p:sp>
        <p:nvSpPr>
          <p:cNvPr id="117" name="TextBox 116">
            <a:extLst>
              <a:ext uri="{FF2B5EF4-FFF2-40B4-BE49-F238E27FC236}">
                <a16:creationId xmlns:a16="http://schemas.microsoft.com/office/drawing/2014/main" id="{8CBD5527-BEE3-42D1-8797-6D17A480B491}"/>
              </a:ext>
            </a:extLst>
          </p:cNvPr>
          <p:cNvSpPr txBox="1"/>
          <p:nvPr/>
        </p:nvSpPr>
        <p:spPr>
          <a:xfrm>
            <a:off x="274075" y="5275242"/>
            <a:ext cx="1913195"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Thời</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gian</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3</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phút</a:t>
            </a:r>
            <a:endPar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18" name="Picture 117"/>
          <p:cNvPicPr>
            <a:picLocks noChangeAspect="1"/>
          </p:cNvPicPr>
          <p:nvPr/>
        </p:nvPicPr>
        <p:blipFill>
          <a:blip r:embed="rId5"/>
          <a:stretch>
            <a:fillRect/>
          </a:stretch>
        </p:blipFill>
        <p:spPr>
          <a:xfrm>
            <a:off x="5952846" y="1011599"/>
            <a:ext cx="6096000" cy="1571625"/>
          </a:xfrm>
          <a:prstGeom prst="rect">
            <a:avLst/>
          </a:prstGeom>
        </p:spPr>
      </p:pic>
      <p:sp>
        <p:nvSpPr>
          <p:cNvPr id="218" name="TextBox 217">
            <a:extLst>
              <a:ext uri="{FF2B5EF4-FFF2-40B4-BE49-F238E27FC236}">
                <a16:creationId xmlns:a16="http://schemas.microsoft.com/office/drawing/2014/main" id="{8CBD5527-BEE3-42D1-8797-6D17A480B491}"/>
              </a:ext>
            </a:extLst>
          </p:cNvPr>
          <p:cNvSpPr txBox="1"/>
          <p:nvPr/>
        </p:nvSpPr>
        <p:spPr>
          <a:xfrm>
            <a:off x="3702505" y="3005223"/>
            <a:ext cx="6045639"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chuyên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gia</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ở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cũ</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cùng</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chia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sẻ</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để</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hoàn</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thiện</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bảng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trong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PHT.</a:t>
            </a:r>
          </a:p>
        </p:txBody>
      </p:sp>
      <p:sp>
        <p:nvSpPr>
          <p:cNvPr id="219" name="TextBox 218">
            <a:extLst>
              <a:ext uri="{FF2B5EF4-FFF2-40B4-BE49-F238E27FC236}">
                <a16:creationId xmlns:a16="http://schemas.microsoft.com/office/drawing/2014/main" id="{8CBD5527-BEE3-42D1-8797-6D17A480B491}"/>
              </a:ext>
            </a:extLst>
          </p:cNvPr>
          <p:cNvSpPr txBox="1"/>
          <p:nvPr/>
        </p:nvSpPr>
        <p:spPr>
          <a:xfrm>
            <a:off x="4479623" y="5085100"/>
            <a:ext cx="5508273" cy="1384995"/>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Hết</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giờ</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GV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bốc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thăm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báo</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cáo</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khác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check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đáp</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án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nhận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xét</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bổ</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sung.</a:t>
            </a:r>
          </a:p>
        </p:txBody>
      </p:sp>
      <p:pic>
        <p:nvPicPr>
          <p:cNvPr id="220" name="Picture 2" descr="Xổ Số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000" y1="25667" x2="38000" y2="25667"/>
                        <a14:foregroundMark x1="36833" y1="26667" x2="36333" y2="27417"/>
                        <a14:foregroundMark x1="32917" y1="29833" x2="32917" y2="29833"/>
                        <a14:foregroundMark x1="32417" y1="29333" x2="32667" y2="28083"/>
                        <a14:foregroundMark x1="33167" y1="26917" x2="33167" y2="26917"/>
                        <a14:foregroundMark x1="37750" y1="23750" x2="38500" y2="23750"/>
                        <a14:foregroundMark x1="42667" y1="20583" x2="42667" y2="20583"/>
                        <a14:foregroundMark x1="44583" y1="21333" x2="44583" y2="21333"/>
                        <a14:foregroundMark x1="45750" y1="21583" x2="48250" y2="21583"/>
                        <a14:foregroundMark x1="51833" y1="21583" x2="51833" y2="21583"/>
                        <a14:foregroundMark x1="58167" y1="23000" x2="59333" y2="24750"/>
                        <a14:foregroundMark x1="32167" y1="19667" x2="32167" y2="19667"/>
                        <a14:foregroundMark x1="32167" y1="19417" x2="32167" y2="19417"/>
                        <a14:foregroundMark x1="35833" y1="17917" x2="35833" y2="17917"/>
                      </a14:backgroundRemoval>
                    </a14:imgEffect>
                  </a14:imgLayer>
                </a14:imgProps>
              </a:ext>
              <a:ext uri="{28A0092B-C50C-407E-A947-70E740481C1C}">
                <a14:useLocalDpi xmlns:a14="http://schemas.microsoft.com/office/drawing/2010/main" val="0"/>
              </a:ext>
            </a:extLst>
          </a:blip>
          <a:srcRect l="9630" t="13564" r="14663" b="15340"/>
          <a:stretch/>
        </p:blipFill>
        <p:spPr bwMode="auto">
          <a:xfrm>
            <a:off x="10224654" y="4911389"/>
            <a:ext cx="1967346" cy="18475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04695" y="5085100"/>
            <a:ext cx="1457503" cy="1457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2EF6A6D-3D8C-4654-8381-AB466B5FB663}"/>
              </a:ext>
            </a:extLst>
          </p:cNvPr>
          <p:cNvPicPr>
            <a:picLocks noChangeAspect="1"/>
          </p:cNvPicPr>
          <p:nvPr/>
        </p:nvPicPr>
        <p:blipFill rotWithShape="1">
          <a:blip r:embed="rId10"/>
          <a:srcRect l="49250" t="16517" r="40417" b="67812"/>
          <a:stretch/>
        </p:blipFill>
        <p:spPr>
          <a:xfrm>
            <a:off x="10847516" y="0"/>
            <a:ext cx="1201330" cy="1024784"/>
          </a:xfrm>
          <a:prstGeom prst="rect">
            <a:avLst/>
          </a:prstGeom>
        </p:spPr>
      </p:pic>
    </p:spTree>
    <p:extLst>
      <p:ext uri="{BB962C8B-B14F-4D97-AF65-F5344CB8AC3E}">
        <p14:creationId xmlns:p14="http://schemas.microsoft.com/office/powerpoint/2010/main" val="102229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fade">
                                      <p:cBhvr>
                                        <p:cTn id="24" dur="500"/>
                                        <p:tgtEl>
                                          <p:spTgt spid="219"/>
                                        </p:tgtEl>
                                      </p:cBhvr>
                                    </p:animEffect>
                                  </p:childTnLst>
                                </p:cTn>
                              </p:par>
                              <p:par>
                                <p:cTn id="25" presetID="10" presetClass="entr" presetSubtype="0" fill="hold" nodeType="withEffect">
                                  <p:stCondLst>
                                    <p:cond delay="0"/>
                                  </p:stCondLst>
                                  <p:childTnLst>
                                    <p:set>
                                      <p:cBhvr>
                                        <p:cTn id="26" dur="1" fill="hold">
                                          <p:stCondLst>
                                            <p:cond delay="0"/>
                                          </p:stCondLst>
                                        </p:cTn>
                                        <p:tgtEl>
                                          <p:spTgt spid="220"/>
                                        </p:tgtEl>
                                        <p:attrNameLst>
                                          <p:attrName>style.visibility</p:attrName>
                                        </p:attrNameLst>
                                      </p:cBhvr>
                                      <p:to>
                                        <p:strVal val="visible"/>
                                      </p:to>
                                    </p:set>
                                    <p:animEffect transition="in" filter="fade">
                                      <p:cBhvr>
                                        <p:cTn id="2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BFADC4-22A8-4B9A-9154-362AC14E3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4259" y="1367333"/>
            <a:ext cx="1729253" cy="1103779"/>
          </a:xfrm>
          <a:prstGeom prst="rect">
            <a:avLst/>
          </a:prstGeom>
        </p:spPr>
      </p:pic>
      <p:sp>
        <p:nvSpPr>
          <p:cNvPr id="8" name="Rectangle 7">
            <a:extLst>
              <a:ext uri="{FF2B5EF4-FFF2-40B4-BE49-F238E27FC236}">
                <a16:creationId xmlns:a16="http://schemas.microsoft.com/office/drawing/2014/main"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9696661" y="1320009"/>
            <a:ext cx="1813714" cy="1040335"/>
          </a:xfrm>
          <a:prstGeom prst="rect">
            <a:avLst/>
          </a:prstGeom>
        </p:spPr>
      </p:pic>
      <p:sp>
        <p:nvSpPr>
          <p:cNvPr id="13" name="TextBox 12">
            <a:extLst>
              <a:ext uri="{FF2B5EF4-FFF2-40B4-BE49-F238E27FC236}">
                <a16:creationId xmlns:a16="http://schemas.microsoft.com/office/drawing/2014/main"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002060"/>
                </a:solidFill>
                <a:latin typeface="Arial" panose="020B0604020202020204" pitchFamily="34" charset="0"/>
                <a:cs typeface="Arial" panose="020B0604020202020204" pitchFamily="34" charset="0"/>
              </a:rPr>
              <a:t>- </a:t>
            </a:r>
            <a:r>
              <a:rPr lang="en-US" sz="2800">
                <a:solidFill>
                  <a:srgbClr val="1C11AF"/>
                </a:solidFill>
                <a:latin typeface="Arial" panose="020B0604020202020204" pitchFamily="34" charset="0"/>
                <a:cs typeface="Arial" panose="020B0604020202020204" pitchFamily="34" charset="0"/>
              </a:rPr>
              <a:t>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76969F8-E822-4DEF-A02E-54123836A81E}"/>
              </a:ext>
            </a:extLst>
          </p:cNvPr>
          <p:cNvPicPr>
            <a:picLocks noChangeAspect="1"/>
          </p:cNvPicPr>
          <p:nvPr/>
        </p:nvPicPr>
        <p:blipFill rotWithShape="1">
          <a:blip r:embed="rId12"/>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4219898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2"/>
          <a:stretch>
            <a:fillRect/>
          </a:stretch>
        </p:blipFill>
        <p:spPr>
          <a:xfrm>
            <a:off x="5415148" y="0"/>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Trung tâm</a:t>
            </a:r>
          </a:p>
        </p:txBody>
      </p:sp>
      <p:sp>
        <p:nvSpPr>
          <p:cNvPr id="5" name="TextBox 4">
            <a:extLst>
              <a:ext uri="{FF2B5EF4-FFF2-40B4-BE49-F238E27FC236}">
                <a16:creationId xmlns:a16="http://schemas.microsoft.com/office/drawing/2014/main" id="{B2F443C6-880D-4638-91A3-86EC34599376}"/>
              </a:ext>
            </a:extLst>
          </p:cNvPr>
          <p:cNvSpPr txBox="1"/>
          <p:nvPr/>
        </p:nvSpPr>
        <p:spPr>
          <a:xfrm>
            <a:off x="159025" y="1381585"/>
            <a:ext cx="4797287"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đồ sộ,hiểm trở</a:t>
            </a:r>
          </a:p>
        </p:txBody>
      </p:sp>
      <p:sp>
        <p:nvSpPr>
          <p:cNvPr id="6" name="TextBox 5">
            <a:extLst>
              <a:ext uri="{FF2B5EF4-FFF2-40B4-BE49-F238E27FC236}">
                <a16:creationId xmlns:a16="http://schemas.microsoft.com/office/drawing/2014/main" id="{BDF97B98-4FE2-4E21-8D91-86830D215178}"/>
              </a:ext>
            </a:extLst>
          </p:cNvPr>
          <p:cNvSpPr txBox="1"/>
          <p:nvPr/>
        </p:nvSpPr>
        <p:spPr>
          <a:xfrm>
            <a:off x="159025" y="2024403"/>
            <a:ext cx="3766220"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Dãy núi chính</a:t>
            </a:r>
          </a:p>
        </p:txBody>
      </p:sp>
      <p:sp>
        <p:nvSpPr>
          <p:cNvPr id="7" name="TextBox 6">
            <a:extLst>
              <a:ext uri="{FF2B5EF4-FFF2-40B4-BE49-F238E27FC236}">
                <a16:creationId xmlns:a16="http://schemas.microsoft.com/office/drawing/2014/main" id="{DAFE95C6-CAF1-4BC3-A0CF-9FF6DC6DFC83}"/>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Hi-ma-lay-a</a:t>
            </a:r>
          </a:p>
        </p:txBody>
      </p:sp>
      <p:sp>
        <p:nvSpPr>
          <p:cNvPr id="8" name="TextBox 7">
            <a:extLst>
              <a:ext uri="{FF2B5EF4-FFF2-40B4-BE49-F238E27FC236}">
                <a16:creationId xmlns:a16="http://schemas.microsoft.com/office/drawing/2014/main" id="{7E0881B3-EF09-41A0-9EC6-EACB699D369E}"/>
              </a:ext>
            </a:extLst>
          </p:cNvPr>
          <p:cNvSpPr txBox="1"/>
          <p:nvPr/>
        </p:nvSpPr>
        <p:spPr>
          <a:xfrm>
            <a:off x="353655" y="3468055"/>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Côn Luân</a:t>
            </a:r>
          </a:p>
        </p:txBody>
      </p:sp>
      <p:sp>
        <p:nvSpPr>
          <p:cNvPr id="9" name="TextBox 8">
            <a:extLst>
              <a:ext uri="{FF2B5EF4-FFF2-40B4-BE49-F238E27FC236}">
                <a16:creationId xmlns:a16="http://schemas.microsoft.com/office/drawing/2014/main" id="{43956C61-26CD-4595-A587-E72CA7FD7B02}"/>
              </a:ext>
            </a:extLst>
          </p:cNvPr>
          <p:cNvSpPr txBox="1"/>
          <p:nvPr/>
        </p:nvSpPr>
        <p:spPr>
          <a:xfrm>
            <a:off x="353655" y="4217642"/>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Thiên S</a:t>
            </a:r>
            <a:r>
              <a:rPr lang="vi-VN" sz="3200">
                <a:solidFill>
                  <a:srgbClr val="00B050"/>
                </a:solidFill>
                <a:latin typeface="Arial" panose="020B0604020202020204" pitchFamily="34" charset="0"/>
                <a:cs typeface="Arial" panose="020B0604020202020204" pitchFamily="34" charset="0"/>
              </a:rPr>
              <a:t>ơ</a:t>
            </a:r>
            <a:r>
              <a:rPr lang="en-US" sz="3200">
                <a:solidFill>
                  <a:srgbClr val="00B050"/>
                </a:solidFill>
                <a:latin typeface="Arial" panose="020B0604020202020204" pitchFamily="34" charset="0"/>
                <a:cs typeface="Arial" panose="020B0604020202020204" pitchFamily="34" charset="0"/>
              </a:rPr>
              <a:t>n</a:t>
            </a:r>
          </a:p>
        </p:txBody>
      </p:sp>
      <p:sp>
        <p:nvSpPr>
          <p:cNvPr id="10" name="TextBox 9">
            <a:extLst>
              <a:ext uri="{FF2B5EF4-FFF2-40B4-BE49-F238E27FC236}">
                <a16:creationId xmlns:a16="http://schemas.microsoft.com/office/drawing/2014/main" id="{2B9CC770-DC4B-46C7-BAE3-1E92323D1DBD}"/>
              </a:ext>
            </a:extLst>
          </p:cNvPr>
          <p:cNvSpPr txBox="1"/>
          <p:nvPr/>
        </p:nvSpPr>
        <p:spPr>
          <a:xfrm>
            <a:off x="353655" y="4967229"/>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An Tai</a:t>
            </a:r>
          </a:p>
        </p:txBody>
      </p:sp>
      <p:sp>
        <p:nvSpPr>
          <p:cNvPr id="11" name="Freeform 7">
            <a:extLst>
              <a:ext uri="{FF2B5EF4-FFF2-40B4-BE49-F238E27FC236}">
                <a16:creationId xmlns:a16="http://schemas.microsoft.com/office/drawing/2014/main" id="{9C618092-8712-402B-9657-59E3DB5759A2}"/>
              </a:ext>
            </a:extLst>
          </p:cNvPr>
          <p:cNvSpPr>
            <a:spLocks/>
          </p:cNvSpPr>
          <p:nvPr/>
        </p:nvSpPr>
        <p:spPr bwMode="auto">
          <a:xfrm rot="732323">
            <a:off x="7788392" y="3693382"/>
            <a:ext cx="1101218"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9">
            <a:extLst>
              <a:ext uri="{FF2B5EF4-FFF2-40B4-BE49-F238E27FC236}">
                <a16:creationId xmlns:a16="http://schemas.microsoft.com/office/drawing/2014/main" id="{63212653-8507-429B-AC06-7F64F26B3C01}"/>
              </a:ext>
            </a:extLst>
          </p:cNvPr>
          <p:cNvSpPr>
            <a:spLocks/>
          </p:cNvSpPr>
          <p:nvPr/>
        </p:nvSpPr>
        <p:spPr bwMode="auto">
          <a:xfrm>
            <a:off x="8040608" y="3429000"/>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10">
            <a:extLst>
              <a:ext uri="{FF2B5EF4-FFF2-40B4-BE49-F238E27FC236}">
                <a16:creationId xmlns:a16="http://schemas.microsoft.com/office/drawing/2014/main" id="{49E01EE4-0BD7-4655-BA0C-E968E146177F}"/>
              </a:ext>
            </a:extLst>
          </p:cNvPr>
          <p:cNvSpPr>
            <a:spLocks/>
          </p:cNvSpPr>
          <p:nvPr/>
        </p:nvSpPr>
        <p:spPr bwMode="auto">
          <a:xfrm rot="20793993">
            <a:off x="7708904" y="302334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1">
            <a:extLst>
              <a:ext uri="{FF2B5EF4-FFF2-40B4-BE49-F238E27FC236}">
                <a16:creationId xmlns:a16="http://schemas.microsoft.com/office/drawing/2014/main" id="{7CA59392-F1B1-4540-AD6E-FBA0F5BA3332}"/>
              </a:ext>
            </a:extLst>
          </p:cNvPr>
          <p:cNvSpPr>
            <a:spLocks/>
          </p:cNvSpPr>
          <p:nvPr/>
        </p:nvSpPr>
        <p:spPr bwMode="auto">
          <a:xfrm>
            <a:off x="8339001" y="2598312"/>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Oval 14">
            <a:extLst>
              <a:ext uri="{FF2B5EF4-FFF2-40B4-BE49-F238E27FC236}">
                <a16:creationId xmlns:a16="http://schemas.microsoft.com/office/drawing/2014/main" id="{FDC3D0BA-45D7-45DE-BF84-0FC8154A7E45}"/>
              </a:ext>
            </a:extLst>
          </p:cNvPr>
          <p:cNvSpPr/>
          <p:nvPr/>
        </p:nvSpPr>
        <p:spPr>
          <a:xfrm>
            <a:off x="7289470" y="2464904"/>
            <a:ext cx="2556895" cy="147099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568643-0385-42EA-B59D-8BBF53438B88}"/>
              </a:ext>
            </a:extLst>
          </p:cNvPr>
          <p:cNvSpPr txBox="1"/>
          <p:nvPr/>
        </p:nvSpPr>
        <p:spPr>
          <a:xfrm>
            <a:off x="353655" y="5716816"/>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Xai - An</a:t>
            </a:r>
          </a:p>
        </p:txBody>
      </p:sp>
      <p:sp>
        <p:nvSpPr>
          <p:cNvPr id="17" name="Freeform 11">
            <a:extLst>
              <a:ext uri="{FF2B5EF4-FFF2-40B4-BE49-F238E27FC236}">
                <a16:creationId xmlns:a16="http://schemas.microsoft.com/office/drawing/2014/main" id="{335E7B3B-C2BA-42D0-B797-AA9A3D10196A}"/>
              </a:ext>
            </a:extLst>
          </p:cNvPr>
          <p:cNvSpPr>
            <a:spLocks/>
          </p:cNvSpPr>
          <p:nvPr/>
        </p:nvSpPr>
        <p:spPr bwMode="auto">
          <a:xfrm>
            <a:off x="8567917" y="2215009"/>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9897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500"/>
                                        <p:tgtEl>
                                          <p:spTgt spid="9">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wipe(left)">
                                      <p:cBhvr>
                                        <p:cTn id="53" dur="500"/>
                                        <p:tgtEl>
                                          <p:spTgt spid="10">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xEl>
                                              <p:pRg st="0" end="0"/>
                                            </p:txEl>
                                          </p:spTgt>
                                        </p:tgtEl>
                                        <p:attrNameLst>
                                          <p:attrName>style.visibility</p:attrName>
                                        </p:attrNameLst>
                                      </p:cBhvr>
                                      <p:to>
                                        <p:strVal val="visible"/>
                                      </p:to>
                                    </p:set>
                                    <p:animEffect transition="in" filter="wipe(left)">
                                      <p:cBhvr>
                                        <p:cTn id="62" dur="500"/>
                                        <p:tgtEl>
                                          <p:spTgt spid="16">
                                            <p:txEl>
                                              <p:pRg st="0" end="0"/>
                                            </p:txEl>
                                          </p:spTgt>
                                        </p:tgtEl>
                                      </p:cBhvr>
                                    </p:animEffect>
                                  </p:childTnLst>
                                </p:cTn>
                              </p:par>
                            </p:childTnLst>
                          </p:cTn>
                        </p:par>
                        <p:par>
                          <p:cTn id="63" fill="hold">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Vertical)">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animBg="1"/>
      <p:bldP spid="12" grpId="0" animBg="1"/>
      <p:bldP spid="13" grpId="0" animBg="1"/>
      <p:bldP spid="14"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2"/>
          <a:stretch>
            <a:fillRect/>
          </a:stretch>
        </p:blipFill>
        <p:spPr>
          <a:xfrm>
            <a:off x="5344757" y="106021"/>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5" name="TextBox 4">
            <a:extLst>
              <a:ext uri="{FF2B5EF4-FFF2-40B4-BE49-F238E27FC236}">
                <a16:creationId xmlns:a16="http://schemas.microsoft.com/office/drawing/2014/main" id="{B2F443C6-880D-4638-91A3-86EC34599376}"/>
              </a:ext>
            </a:extLst>
          </p:cNvPr>
          <p:cNvSpPr txBox="1"/>
          <p:nvPr/>
        </p:nvSpPr>
        <p:spPr>
          <a:xfrm>
            <a:off x="159025" y="1381585"/>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cao nguyên thấp, bằng phẳng</a:t>
            </a:r>
          </a:p>
        </p:txBody>
      </p:sp>
      <p:sp>
        <p:nvSpPr>
          <p:cNvPr id="6" name="TextBox 5">
            <a:extLst>
              <a:ext uri="{FF2B5EF4-FFF2-40B4-BE49-F238E27FC236}">
                <a16:creationId xmlns:a16="http://schemas.microsoft.com/office/drawing/2014/main" id="{BDF97B98-4FE2-4E21-8D91-86830D215178}"/>
              </a:ext>
            </a:extLst>
          </p:cNvPr>
          <p:cNvSpPr txBox="1"/>
          <p:nvPr/>
        </p:nvSpPr>
        <p:spPr>
          <a:xfrm>
            <a:off x="66261" y="275146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Tây Xi-bi-a</a:t>
            </a:r>
          </a:p>
        </p:txBody>
      </p:sp>
      <p:sp>
        <p:nvSpPr>
          <p:cNvPr id="16" name="TextBox 15">
            <a:extLst>
              <a:ext uri="{FF2B5EF4-FFF2-40B4-BE49-F238E27FC236}">
                <a16:creationId xmlns:a16="http://schemas.microsoft.com/office/drawing/2014/main" id="{C5C72F1C-2648-4676-BE97-3E9EC75C7CD3}"/>
              </a:ext>
            </a:extLst>
          </p:cNvPr>
          <p:cNvSpPr txBox="1"/>
          <p:nvPr/>
        </p:nvSpPr>
        <p:spPr>
          <a:xfrm>
            <a:off x="0"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Cao nguyên Trung Xi-bi-a</a:t>
            </a:r>
          </a:p>
        </p:txBody>
      </p:sp>
      <p:sp>
        <p:nvSpPr>
          <p:cNvPr id="17" name="Freeform: Shape 16">
            <a:extLst>
              <a:ext uri="{FF2B5EF4-FFF2-40B4-BE49-F238E27FC236}">
                <a16:creationId xmlns:a16="http://schemas.microsoft.com/office/drawing/2014/main" id="{9A4B14B5-EFB5-4F8B-8D1E-A9B93285DE71}"/>
              </a:ext>
            </a:extLst>
          </p:cNvPr>
          <p:cNvSpPr/>
          <p:nvPr/>
        </p:nvSpPr>
        <p:spPr>
          <a:xfrm>
            <a:off x="7677067" y="1139334"/>
            <a:ext cx="936846" cy="1338823"/>
          </a:xfrm>
          <a:custGeom>
            <a:avLst/>
            <a:gdLst>
              <a:gd name="connsiteX0" fmla="*/ 698307 w 1056116"/>
              <a:gd name="connsiteY0" fmla="*/ 66614 h 1338823"/>
              <a:gd name="connsiteX1" fmla="*/ 698307 w 1056116"/>
              <a:gd name="connsiteY1" fmla="*/ 66614 h 1338823"/>
              <a:gd name="connsiteX2" fmla="*/ 579037 w 1056116"/>
              <a:gd name="connsiteY2" fmla="*/ 53362 h 1338823"/>
              <a:gd name="connsiteX3" fmla="*/ 539281 w 1056116"/>
              <a:gd name="connsiteY3" fmla="*/ 79866 h 1338823"/>
              <a:gd name="connsiteX4" fmla="*/ 486272 w 1056116"/>
              <a:gd name="connsiteY4" fmla="*/ 93118 h 1338823"/>
              <a:gd name="connsiteX5" fmla="*/ 380255 w 1056116"/>
              <a:gd name="connsiteY5" fmla="*/ 185883 h 1338823"/>
              <a:gd name="connsiteX6" fmla="*/ 274237 w 1056116"/>
              <a:gd name="connsiteY6" fmla="*/ 265396 h 1338823"/>
              <a:gd name="connsiteX7" fmla="*/ 234481 w 1056116"/>
              <a:gd name="connsiteY7" fmla="*/ 291901 h 1338823"/>
              <a:gd name="connsiteX8" fmla="*/ 181472 w 1056116"/>
              <a:gd name="connsiteY8" fmla="*/ 358162 h 1338823"/>
              <a:gd name="connsiteX9" fmla="*/ 141716 w 1056116"/>
              <a:gd name="connsiteY9" fmla="*/ 397918 h 1338823"/>
              <a:gd name="connsiteX10" fmla="*/ 128463 w 1056116"/>
              <a:gd name="connsiteY10" fmla="*/ 450927 h 1338823"/>
              <a:gd name="connsiteX11" fmla="*/ 101959 w 1056116"/>
              <a:gd name="connsiteY11" fmla="*/ 490683 h 1338823"/>
              <a:gd name="connsiteX12" fmla="*/ 75455 w 1056116"/>
              <a:gd name="connsiteY12" fmla="*/ 596701 h 1338823"/>
              <a:gd name="connsiteX13" fmla="*/ 48950 w 1056116"/>
              <a:gd name="connsiteY13" fmla="*/ 649709 h 1338823"/>
              <a:gd name="connsiteX14" fmla="*/ 35698 w 1056116"/>
              <a:gd name="connsiteY14" fmla="*/ 689466 h 1338823"/>
              <a:gd name="connsiteX15" fmla="*/ 9194 w 1056116"/>
              <a:gd name="connsiteY15" fmla="*/ 808736 h 1338823"/>
              <a:gd name="connsiteX16" fmla="*/ 88707 w 1056116"/>
              <a:gd name="connsiteY16" fmla="*/ 1060527 h 1338823"/>
              <a:gd name="connsiteX17" fmla="*/ 181472 w 1056116"/>
              <a:gd name="connsiteY17" fmla="*/ 1073779 h 1338823"/>
              <a:gd name="connsiteX18" fmla="*/ 260985 w 1056116"/>
              <a:gd name="connsiteY18" fmla="*/ 1126788 h 1338823"/>
              <a:gd name="connsiteX19" fmla="*/ 340498 w 1056116"/>
              <a:gd name="connsiteY19" fmla="*/ 1166544 h 1338823"/>
              <a:gd name="connsiteX20" fmla="*/ 420011 w 1056116"/>
              <a:gd name="connsiteY20" fmla="*/ 1179796 h 1338823"/>
              <a:gd name="connsiteX21" fmla="*/ 433263 w 1056116"/>
              <a:gd name="connsiteY21" fmla="*/ 1219553 h 1338823"/>
              <a:gd name="connsiteX22" fmla="*/ 526029 w 1056116"/>
              <a:gd name="connsiteY22" fmla="*/ 1338823 h 1338823"/>
              <a:gd name="connsiteX23" fmla="*/ 671803 w 1056116"/>
              <a:gd name="connsiteY23" fmla="*/ 1272562 h 1338823"/>
              <a:gd name="connsiteX24" fmla="*/ 724811 w 1056116"/>
              <a:gd name="connsiteY24" fmla="*/ 1206301 h 1338823"/>
              <a:gd name="connsiteX25" fmla="*/ 791072 w 1056116"/>
              <a:gd name="connsiteY25" fmla="*/ 1140040 h 1338823"/>
              <a:gd name="connsiteX26" fmla="*/ 870585 w 1056116"/>
              <a:gd name="connsiteY26" fmla="*/ 1073779 h 1338823"/>
              <a:gd name="connsiteX27" fmla="*/ 923594 w 1056116"/>
              <a:gd name="connsiteY27" fmla="*/ 1060527 h 1338823"/>
              <a:gd name="connsiteX28" fmla="*/ 963350 w 1056116"/>
              <a:gd name="connsiteY28" fmla="*/ 1034023 h 1338823"/>
              <a:gd name="connsiteX29" fmla="*/ 1056116 w 1056116"/>
              <a:gd name="connsiteY29" fmla="*/ 994266 h 1338823"/>
              <a:gd name="connsiteX30" fmla="*/ 1029611 w 1056116"/>
              <a:gd name="connsiteY30" fmla="*/ 623205 h 1338823"/>
              <a:gd name="connsiteX31" fmla="*/ 1003107 w 1056116"/>
              <a:gd name="connsiteY31" fmla="*/ 517188 h 1338823"/>
              <a:gd name="connsiteX32" fmla="*/ 976603 w 1056116"/>
              <a:gd name="connsiteY32" fmla="*/ 490683 h 1338823"/>
              <a:gd name="connsiteX33" fmla="*/ 963350 w 1056116"/>
              <a:gd name="connsiteY33" fmla="*/ 437675 h 1338823"/>
              <a:gd name="connsiteX34" fmla="*/ 950098 w 1056116"/>
              <a:gd name="connsiteY34" fmla="*/ 397918 h 1338823"/>
              <a:gd name="connsiteX35" fmla="*/ 923594 w 1056116"/>
              <a:gd name="connsiteY35" fmla="*/ 185883 h 1338823"/>
              <a:gd name="connsiteX36" fmla="*/ 883837 w 1056116"/>
              <a:gd name="connsiteY36" fmla="*/ 93118 h 1338823"/>
              <a:gd name="connsiteX37" fmla="*/ 844081 w 1056116"/>
              <a:gd name="connsiteY37" fmla="*/ 353 h 1338823"/>
              <a:gd name="connsiteX38" fmla="*/ 632046 w 1056116"/>
              <a:gd name="connsiteY38" fmla="*/ 26857 h 1338823"/>
              <a:gd name="connsiteX39" fmla="*/ 592290 w 1056116"/>
              <a:gd name="connsiteY39" fmla="*/ 40109 h 1338823"/>
              <a:gd name="connsiteX40" fmla="*/ 433263 w 1056116"/>
              <a:gd name="connsiteY40" fmla="*/ 106370 h 1338823"/>
              <a:gd name="connsiteX41" fmla="*/ 433263 w 1056116"/>
              <a:gd name="connsiteY41" fmla="*/ 238892 h 1338823"/>
              <a:gd name="connsiteX42" fmla="*/ 406759 w 1056116"/>
              <a:gd name="connsiteY42" fmla="*/ 172631 h 1338823"/>
              <a:gd name="connsiteX43" fmla="*/ 340498 w 1056116"/>
              <a:gd name="connsiteY43" fmla="*/ 199136 h 133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6116" h="1338823">
                <a:moveTo>
                  <a:pt x="698307" y="66614"/>
                </a:moveTo>
                <a:lnTo>
                  <a:pt x="698307" y="66614"/>
                </a:lnTo>
                <a:cubicBezTo>
                  <a:pt x="658550" y="62197"/>
                  <a:pt x="618900" y="50040"/>
                  <a:pt x="579037" y="53362"/>
                </a:cubicBezTo>
                <a:cubicBezTo>
                  <a:pt x="563165" y="54685"/>
                  <a:pt x="553920" y="73592"/>
                  <a:pt x="539281" y="79866"/>
                </a:cubicBezTo>
                <a:cubicBezTo>
                  <a:pt x="522540" y="87041"/>
                  <a:pt x="503942" y="88701"/>
                  <a:pt x="486272" y="93118"/>
                </a:cubicBezTo>
                <a:cubicBezTo>
                  <a:pt x="411178" y="205761"/>
                  <a:pt x="534861" y="31277"/>
                  <a:pt x="380255" y="185883"/>
                </a:cubicBezTo>
                <a:cubicBezTo>
                  <a:pt x="331225" y="234913"/>
                  <a:pt x="364149" y="205454"/>
                  <a:pt x="274237" y="265396"/>
                </a:cubicBezTo>
                <a:cubicBezTo>
                  <a:pt x="260985" y="274231"/>
                  <a:pt x="245743" y="280639"/>
                  <a:pt x="234481" y="291901"/>
                </a:cubicBezTo>
                <a:cubicBezTo>
                  <a:pt x="157379" y="369000"/>
                  <a:pt x="265049" y="257869"/>
                  <a:pt x="181472" y="358162"/>
                </a:cubicBezTo>
                <a:cubicBezTo>
                  <a:pt x="169474" y="372559"/>
                  <a:pt x="154968" y="384666"/>
                  <a:pt x="141716" y="397918"/>
                </a:cubicBezTo>
                <a:cubicBezTo>
                  <a:pt x="137298" y="415588"/>
                  <a:pt x="135638" y="434186"/>
                  <a:pt x="128463" y="450927"/>
                </a:cubicBezTo>
                <a:cubicBezTo>
                  <a:pt x="122189" y="465566"/>
                  <a:pt x="107402" y="475715"/>
                  <a:pt x="101959" y="490683"/>
                </a:cubicBezTo>
                <a:cubicBezTo>
                  <a:pt x="89511" y="524917"/>
                  <a:pt x="91746" y="564120"/>
                  <a:pt x="75455" y="596701"/>
                </a:cubicBezTo>
                <a:cubicBezTo>
                  <a:pt x="66620" y="614370"/>
                  <a:pt x="56732" y="631551"/>
                  <a:pt x="48950" y="649709"/>
                </a:cubicBezTo>
                <a:cubicBezTo>
                  <a:pt x="43447" y="662549"/>
                  <a:pt x="39536" y="676034"/>
                  <a:pt x="35698" y="689466"/>
                </a:cubicBezTo>
                <a:cubicBezTo>
                  <a:pt x="23221" y="733135"/>
                  <a:pt x="18303" y="763190"/>
                  <a:pt x="9194" y="808736"/>
                </a:cubicBezTo>
                <a:cubicBezTo>
                  <a:pt x="22742" y="1052594"/>
                  <a:pt x="-55373" y="1036514"/>
                  <a:pt x="88707" y="1060527"/>
                </a:cubicBezTo>
                <a:cubicBezTo>
                  <a:pt x="119518" y="1065662"/>
                  <a:pt x="150550" y="1069362"/>
                  <a:pt x="181472" y="1073779"/>
                </a:cubicBezTo>
                <a:lnTo>
                  <a:pt x="260985" y="1126788"/>
                </a:lnTo>
                <a:cubicBezTo>
                  <a:pt x="296724" y="1150614"/>
                  <a:pt x="299350" y="1157400"/>
                  <a:pt x="340498" y="1166544"/>
                </a:cubicBezTo>
                <a:cubicBezTo>
                  <a:pt x="366728" y="1172373"/>
                  <a:pt x="393507" y="1175379"/>
                  <a:pt x="420011" y="1179796"/>
                </a:cubicBezTo>
                <a:cubicBezTo>
                  <a:pt x="424428" y="1193048"/>
                  <a:pt x="426479" y="1207342"/>
                  <a:pt x="433263" y="1219553"/>
                </a:cubicBezTo>
                <a:cubicBezTo>
                  <a:pt x="472890" y="1290882"/>
                  <a:pt x="477737" y="1290531"/>
                  <a:pt x="526029" y="1338823"/>
                </a:cubicBezTo>
                <a:cubicBezTo>
                  <a:pt x="594574" y="1325113"/>
                  <a:pt x="614492" y="1329875"/>
                  <a:pt x="671803" y="1272562"/>
                </a:cubicBezTo>
                <a:cubicBezTo>
                  <a:pt x="775159" y="1169202"/>
                  <a:pt x="607767" y="1340066"/>
                  <a:pt x="724811" y="1206301"/>
                </a:cubicBezTo>
                <a:cubicBezTo>
                  <a:pt x="745380" y="1182794"/>
                  <a:pt x="768985" y="1162127"/>
                  <a:pt x="791072" y="1140040"/>
                </a:cubicBezTo>
                <a:cubicBezTo>
                  <a:pt x="814952" y="1116160"/>
                  <a:pt x="838298" y="1087616"/>
                  <a:pt x="870585" y="1073779"/>
                </a:cubicBezTo>
                <a:cubicBezTo>
                  <a:pt x="887326" y="1066604"/>
                  <a:pt x="905924" y="1064944"/>
                  <a:pt x="923594" y="1060527"/>
                </a:cubicBezTo>
                <a:cubicBezTo>
                  <a:pt x="936846" y="1051692"/>
                  <a:pt x="948711" y="1040297"/>
                  <a:pt x="963350" y="1034023"/>
                </a:cubicBezTo>
                <a:cubicBezTo>
                  <a:pt x="1083159" y="982676"/>
                  <a:pt x="956302" y="1060807"/>
                  <a:pt x="1056116" y="994266"/>
                </a:cubicBezTo>
                <a:cubicBezTo>
                  <a:pt x="1036280" y="518240"/>
                  <a:pt x="1069598" y="803148"/>
                  <a:pt x="1029611" y="623205"/>
                </a:cubicBezTo>
                <a:cubicBezTo>
                  <a:pt x="1026258" y="608115"/>
                  <a:pt x="1015644" y="538084"/>
                  <a:pt x="1003107" y="517188"/>
                </a:cubicBezTo>
                <a:cubicBezTo>
                  <a:pt x="996679" y="506474"/>
                  <a:pt x="985438" y="499518"/>
                  <a:pt x="976603" y="490683"/>
                </a:cubicBezTo>
                <a:cubicBezTo>
                  <a:pt x="972185" y="473014"/>
                  <a:pt x="968354" y="455187"/>
                  <a:pt x="963350" y="437675"/>
                </a:cubicBezTo>
                <a:cubicBezTo>
                  <a:pt x="959512" y="424243"/>
                  <a:pt x="952277" y="411716"/>
                  <a:pt x="950098" y="397918"/>
                </a:cubicBezTo>
                <a:cubicBezTo>
                  <a:pt x="938989" y="327561"/>
                  <a:pt x="933667" y="256395"/>
                  <a:pt x="923594" y="185883"/>
                </a:cubicBezTo>
                <a:cubicBezTo>
                  <a:pt x="913126" y="112605"/>
                  <a:pt x="923365" y="132646"/>
                  <a:pt x="883837" y="93118"/>
                </a:cubicBezTo>
                <a:cubicBezTo>
                  <a:pt x="882052" y="85977"/>
                  <a:pt x="867283" y="1642"/>
                  <a:pt x="844081" y="353"/>
                </a:cubicBezTo>
                <a:cubicBezTo>
                  <a:pt x="772962" y="-3598"/>
                  <a:pt x="632046" y="26857"/>
                  <a:pt x="632046" y="26857"/>
                </a:cubicBezTo>
                <a:lnTo>
                  <a:pt x="592290" y="40109"/>
                </a:lnTo>
                <a:lnTo>
                  <a:pt x="433263" y="106370"/>
                </a:lnTo>
                <a:lnTo>
                  <a:pt x="433263" y="238892"/>
                </a:lnTo>
                <a:lnTo>
                  <a:pt x="406759" y="172631"/>
                </a:lnTo>
                <a:lnTo>
                  <a:pt x="340498" y="199136"/>
                </a:ln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2782EE9-F73F-4C80-BB29-4394790BE080}"/>
              </a:ext>
            </a:extLst>
          </p:cNvPr>
          <p:cNvSpPr/>
          <p:nvPr/>
        </p:nvSpPr>
        <p:spPr>
          <a:xfrm>
            <a:off x="8578215" y="1315326"/>
            <a:ext cx="936846" cy="810357"/>
          </a:xfrm>
          <a:custGeom>
            <a:avLst/>
            <a:gdLst>
              <a:gd name="connsiteX0" fmla="*/ 715617 w 983338"/>
              <a:gd name="connsiteY0" fmla="*/ 66261 h 986673"/>
              <a:gd name="connsiteX1" fmla="*/ 715617 w 983338"/>
              <a:gd name="connsiteY1" fmla="*/ 66261 h 986673"/>
              <a:gd name="connsiteX2" fmla="*/ 609600 w 983338"/>
              <a:gd name="connsiteY2" fmla="*/ 26505 h 986673"/>
              <a:gd name="connsiteX3" fmla="*/ 477078 w 983338"/>
              <a:gd name="connsiteY3" fmla="*/ 0 h 986673"/>
              <a:gd name="connsiteX4" fmla="*/ 225286 w 983338"/>
              <a:gd name="connsiteY4" fmla="*/ 26505 h 986673"/>
              <a:gd name="connsiteX5" fmla="*/ 132521 w 983338"/>
              <a:gd name="connsiteY5" fmla="*/ 66261 h 986673"/>
              <a:gd name="connsiteX6" fmla="*/ 79513 w 983338"/>
              <a:gd name="connsiteY6" fmla="*/ 79514 h 986673"/>
              <a:gd name="connsiteX7" fmla="*/ 13252 w 983338"/>
              <a:gd name="connsiteY7" fmla="*/ 185531 h 986673"/>
              <a:gd name="connsiteX8" fmla="*/ 0 w 983338"/>
              <a:gd name="connsiteY8" fmla="*/ 225287 h 986673"/>
              <a:gd name="connsiteX9" fmla="*/ 13252 w 983338"/>
              <a:gd name="connsiteY9" fmla="*/ 357809 h 986673"/>
              <a:gd name="connsiteX10" fmla="*/ 39756 w 983338"/>
              <a:gd name="connsiteY10" fmla="*/ 384314 h 986673"/>
              <a:gd name="connsiteX11" fmla="*/ 53008 w 983338"/>
              <a:gd name="connsiteY11" fmla="*/ 424070 h 986673"/>
              <a:gd name="connsiteX12" fmla="*/ 79513 w 983338"/>
              <a:gd name="connsiteY12" fmla="*/ 463827 h 986673"/>
              <a:gd name="connsiteX13" fmla="*/ 132521 w 983338"/>
              <a:gd name="connsiteY13" fmla="*/ 583096 h 986673"/>
              <a:gd name="connsiteX14" fmla="*/ 159026 w 983338"/>
              <a:gd name="connsiteY14" fmla="*/ 662609 h 986673"/>
              <a:gd name="connsiteX15" fmla="*/ 212034 w 983338"/>
              <a:gd name="connsiteY15" fmla="*/ 728870 h 986673"/>
              <a:gd name="connsiteX16" fmla="*/ 278295 w 983338"/>
              <a:gd name="connsiteY16" fmla="*/ 821635 h 986673"/>
              <a:gd name="connsiteX17" fmla="*/ 291547 w 983338"/>
              <a:gd name="connsiteY17" fmla="*/ 861392 h 986673"/>
              <a:gd name="connsiteX18" fmla="*/ 410817 w 983338"/>
              <a:gd name="connsiteY18" fmla="*/ 914400 h 986673"/>
              <a:gd name="connsiteX19" fmla="*/ 450573 w 983338"/>
              <a:gd name="connsiteY19" fmla="*/ 927653 h 986673"/>
              <a:gd name="connsiteX20" fmla="*/ 490330 w 983338"/>
              <a:gd name="connsiteY20" fmla="*/ 940905 h 986673"/>
              <a:gd name="connsiteX21" fmla="*/ 530086 w 983338"/>
              <a:gd name="connsiteY21" fmla="*/ 980661 h 986673"/>
              <a:gd name="connsiteX22" fmla="*/ 834886 w 983338"/>
              <a:gd name="connsiteY22" fmla="*/ 940905 h 986673"/>
              <a:gd name="connsiteX23" fmla="*/ 874643 w 983338"/>
              <a:gd name="connsiteY23" fmla="*/ 914400 h 986673"/>
              <a:gd name="connsiteX24" fmla="*/ 954156 w 983338"/>
              <a:gd name="connsiteY24" fmla="*/ 848140 h 986673"/>
              <a:gd name="connsiteX25" fmla="*/ 954156 w 983338"/>
              <a:gd name="connsiteY25" fmla="*/ 424070 h 986673"/>
              <a:gd name="connsiteX26" fmla="*/ 914400 w 983338"/>
              <a:gd name="connsiteY26" fmla="*/ 318053 h 986673"/>
              <a:gd name="connsiteX27" fmla="*/ 874643 w 983338"/>
              <a:gd name="connsiteY27" fmla="*/ 198783 h 986673"/>
              <a:gd name="connsiteX28" fmla="*/ 861391 w 983338"/>
              <a:gd name="connsiteY28" fmla="*/ 159027 h 986673"/>
              <a:gd name="connsiteX29" fmla="*/ 834886 w 983338"/>
              <a:gd name="connsiteY29" fmla="*/ 119270 h 986673"/>
              <a:gd name="connsiteX30" fmla="*/ 808382 w 983338"/>
              <a:gd name="connsiteY30" fmla="*/ 53009 h 986673"/>
              <a:gd name="connsiteX31" fmla="*/ 715617 w 983338"/>
              <a:gd name="connsiteY31" fmla="*/ 66261 h 98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3338" h="986673">
                <a:moveTo>
                  <a:pt x="715617" y="66261"/>
                </a:moveTo>
                <a:lnTo>
                  <a:pt x="715617" y="66261"/>
                </a:lnTo>
                <a:cubicBezTo>
                  <a:pt x="680278" y="53009"/>
                  <a:pt x="645405" y="38440"/>
                  <a:pt x="609600" y="26505"/>
                </a:cubicBezTo>
                <a:cubicBezTo>
                  <a:pt x="570065" y="13327"/>
                  <a:pt x="516221" y="6524"/>
                  <a:pt x="477078" y="0"/>
                </a:cubicBezTo>
                <a:cubicBezTo>
                  <a:pt x="393147" y="8835"/>
                  <a:pt x="308972" y="15589"/>
                  <a:pt x="225286" y="26505"/>
                </a:cubicBezTo>
                <a:cubicBezTo>
                  <a:pt x="134140" y="38394"/>
                  <a:pt x="207272" y="34225"/>
                  <a:pt x="132521" y="66261"/>
                </a:cubicBezTo>
                <a:cubicBezTo>
                  <a:pt x="115780" y="73436"/>
                  <a:pt x="97182" y="75096"/>
                  <a:pt x="79513" y="79514"/>
                </a:cubicBezTo>
                <a:cubicBezTo>
                  <a:pt x="16510" y="121515"/>
                  <a:pt x="44793" y="90908"/>
                  <a:pt x="13252" y="185531"/>
                </a:cubicBezTo>
                <a:lnTo>
                  <a:pt x="0" y="225287"/>
                </a:lnTo>
                <a:cubicBezTo>
                  <a:pt x="4417" y="269461"/>
                  <a:pt x="2485" y="314740"/>
                  <a:pt x="13252" y="357809"/>
                </a:cubicBezTo>
                <a:cubicBezTo>
                  <a:pt x="16282" y="369930"/>
                  <a:pt x="33328" y="373600"/>
                  <a:pt x="39756" y="384314"/>
                </a:cubicBezTo>
                <a:cubicBezTo>
                  <a:pt x="46943" y="396292"/>
                  <a:pt x="46761" y="411576"/>
                  <a:pt x="53008" y="424070"/>
                </a:cubicBezTo>
                <a:cubicBezTo>
                  <a:pt x="60131" y="438316"/>
                  <a:pt x="70678" y="450575"/>
                  <a:pt x="79513" y="463827"/>
                </a:cubicBezTo>
                <a:cubicBezTo>
                  <a:pt x="111053" y="558450"/>
                  <a:pt x="90520" y="520094"/>
                  <a:pt x="132521" y="583096"/>
                </a:cubicBezTo>
                <a:cubicBezTo>
                  <a:pt x="141356" y="609600"/>
                  <a:pt x="139271" y="642853"/>
                  <a:pt x="159026" y="662609"/>
                </a:cubicBezTo>
                <a:cubicBezTo>
                  <a:pt x="188049" y="691633"/>
                  <a:pt x="189744" y="689864"/>
                  <a:pt x="212034" y="728870"/>
                </a:cubicBezTo>
                <a:cubicBezTo>
                  <a:pt x="258548" y="810269"/>
                  <a:pt x="213539" y="756879"/>
                  <a:pt x="278295" y="821635"/>
                </a:cubicBezTo>
                <a:cubicBezTo>
                  <a:pt x="282712" y="834887"/>
                  <a:pt x="282821" y="850484"/>
                  <a:pt x="291547" y="861392"/>
                </a:cubicBezTo>
                <a:cubicBezTo>
                  <a:pt x="314456" y="890029"/>
                  <a:pt x="386522" y="906302"/>
                  <a:pt x="410817" y="914400"/>
                </a:cubicBezTo>
                <a:lnTo>
                  <a:pt x="450573" y="927653"/>
                </a:lnTo>
                <a:lnTo>
                  <a:pt x="490330" y="940905"/>
                </a:lnTo>
                <a:cubicBezTo>
                  <a:pt x="503582" y="954157"/>
                  <a:pt x="511438" y="978796"/>
                  <a:pt x="530086" y="980661"/>
                </a:cubicBezTo>
                <a:cubicBezTo>
                  <a:pt x="690469" y="996699"/>
                  <a:pt x="718470" y="979710"/>
                  <a:pt x="834886" y="940905"/>
                </a:cubicBezTo>
                <a:cubicBezTo>
                  <a:pt x="848138" y="932070"/>
                  <a:pt x="862407" y="924596"/>
                  <a:pt x="874643" y="914400"/>
                </a:cubicBezTo>
                <a:cubicBezTo>
                  <a:pt x="976679" y="829371"/>
                  <a:pt x="855451" y="913943"/>
                  <a:pt x="954156" y="848140"/>
                </a:cubicBezTo>
                <a:cubicBezTo>
                  <a:pt x="1007043" y="689474"/>
                  <a:pt x="976129" y="797623"/>
                  <a:pt x="954156" y="424070"/>
                </a:cubicBezTo>
                <a:cubicBezTo>
                  <a:pt x="948299" y="324494"/>
                  <a:pt x="945961" y="389064"/>
                  <a:pt x="914400" y="318053"/>
                </a:cubicBezTo>
                <a:cubicBezTo>
                  <a:pt x="914393" y="318038"/>
                  <a:pt x="881272" y="218669"/>
                  <a:pt x="874643" y="198783"/>
                </a:cubicBezTo>
                <a:cubicBezTo>
                  <a:pt x="870226" y="185531"/>
                  <a:pt x="869140" y="170650"/>
                  <a:pt x="861391" y="159027"/>
                </a:cubicBezTo>
                <a:cubicBezTo>
                  <a:pt x="852556" y="145775"/>
                  <a:pt x="842009" y="133516"/>
                  <a:pt x="834886" y="119270"/>
                </a:cubicBezTo>
                <a:cubicBezTo>
                  <a:pt x="824248" y="97993"/>
                  <a:pt x="823611" y="71284"/>
                  <a:pt x="808382" y="53009"/>
                </a:cubicBezTo>
                <a:cubicBezTo>
                  <a:pt x="795011" y="36963"/>
                  <a:pt x="731078" y="64052"/>
                  <a:pt x="715617" y="66261"/>
                </a:cubicBezTo>
                <a:close/>
              </a:path>
            </a:pathLst>
          </a:cu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F5C2FD-1EBD-453B-82CB-210AB049F8A2}"/>
              </a:ext>
            </a:extLst>
          </p:cNvPr>
          <p:cNvPicPr>
            <a:picLocks noChangeAspect="1"/>
          </p:cNvPicPr>
          <p:nvPr/>
        </p:nvPicPr>
        <p:blipFill rotWithShape="1">
          <a:blip r:embed="rId3"/>
          <a:srcRect l="49250" t="16517" r="40417" b="67812"/>
          <a:stretch/>
        </p:blipFill>
        <p:spPr>
          <a:xfrm>
            <a:off x="10803631" y="170760"/>
            <a:ext cx="1259840" cy="1074695"/>
          </a:xfrm>
          <a:prstGeom prst="rect">
            <a:avLst/>
          </a:prstGeom>
        </p:spPr>
      </p:pic>
      <p:sp>
        <p:nvSpPr>
          <p:cNvPr id="2" name="Explosion: 8 Points 1">
            <a:extLst>
              <a:ext uri="{FF2B5EF4-FFF2-40B4-BE49-F238E27FC236}">
                <a16:creationId xmlns:a16="http://schemas.microsoft.com/office/drawing/2014/main" id="{32E2A332-85CA-4F88-8C9C-D9BEA13D0C8D}"/>
              </a:ext>
            </a:extLst>
          </p:cNvPr>
          <p:cNvSpPr/>
          <p:nvPr/>
        </p:nvSpPr>
        <p:spPr>
          <a:xfrm>
            <a:off x="1516433" y="498805"/>
            <a:ext cx="9287198" cy="5832849"/>
          </a:xfrm>
          <a:prstGeom prst="irregularSeal1">
            <a:avLst/>
          </a:prstGeom>
          <a:solidFill>
            <a:srgbClr val="00B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4D46F0-C8BC-40ED-894E-4AEA05832F88}"/>
              </a:ext>
            </a:extLst>
          </p:cNvPr>
          <p:cNvSpPr txBox="1"/>
          <p:nvPr/>
        </p:nvSpPr>
        <p:spPr>
          <a:xfrm>
            <a:off x="3310005" y="2615668"/>
            <a:ext cx="5571990" cy="1077218"/>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KỂ TÊN CÁC ĐỊA DANH </a:t>
            </a:r>
          </a:p>
          <a:p>
            <a:pPr algn="ctr"/>
            <a:r>
              <a:rPr lang="en-US" sz="3200" b="1">
                <a:solidFill>
                  <a:srgbClr val="FFFF00"/>
                </a:solidFill>
                <a:latin typeface="Arial" panose="020B0604020202020204" pitchFamily="34" charset="0"/>
                <a:cs typeface="Arial" panose="020B0604020202020204" pitchFamily="34" charset="0"/>
              </a:rPr>
              <a:t>TỰ NHIÊN Ở CHÂU Á ?</a:t>
            </a:r>
          </a:p>
        </p:txBody>
      </p:sp>
    </p:spTree>
    <p:extLst>
      <p:ext uri="{BB962C8B-B14F-4D97-AF65-F5344CB8AC3E}">
        <p14:creationId xmlns:p14="http://schemas.microsoft.com/office/powerpoint/2010/main" val="19300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2"/>
          <a:stretch>
            <a:fillRect/>
          </a:stretch>
        </p:blipFill>
        <p:spPr>
          <a:xfrm>
            <a:off x="5416007" y="106021"/>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5" name="TextBox 4">
            <a:extLst>
              <a:ext uri="{FF2B5EF4-FFF2-40B4-BE49-F238E27FC236}">
                <a16:creationId xmlns:a16="http://schemas.microsoft.com/office/drawing/2014/main" id="{B2F443C6-880D-4638-91A3-86EC34599376}"/>
              </a:ext>
            </a:extLst>
          </p:cNvPr>
          <p:cNvSpPr txBox="1"/>
          <p:nvPr/>
        </p:nvSpPr>
        <p:spPr>
          <a:xfrm>
            <a:off x="4819" y="1402236"/>
            <a:ext cx="5870714"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nguyên, đồng bằng</a:t>
            </a:r>
          </a:p>
        </p:txBody>
      </p:sp>
      <p:sp>
        <p:nvSpPr>
          <p:cNvPr id="6" name="TextBox 5">
            <a:extLst>
              <a:ext uri="{FF2B5EF4-FFF2-40B4-BE49-F238E27FC236}">
                <a16:creationId xmlns:a16="http://schemas.microsoft.com/office/drawing/2014/main" id="{BDF97B98-4FE2-4E21-8D91-86830D215178}"/>
              </a:ext>
            </a:extLst>
          </p:cNvPr>
          <p:cNvSpPr txBox="1"/>
          <p:nvPr/>
        </p:nvSpPr>
        <p:spPr>
          <a:xfrm>
            <a:off x="4098" y="2163070"/>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CN Hoàng Thổ</a:t>
            </a:r>
          </a:p>
        </p:txBody>
      </p:sp>
      <p:sp>
        <p:nvSpPr>
          <p:cNvPr id="16" name="TextBox 15">
            <a:extLst>
              <a:ext uri="{FF2B5EF4-FFF2-40B4-BE49-F238E27FC236}">
                <a16:creationId xmlns:a16="http://schemas.microsoft.com/office/drawing/2014/main" id="{C5C72F1C-2648-4676-BE97-3E9EC75C7CD3}"/>
              </a:ext>
            </a:extLst>
          </p:cNvPr>
          <p:cNvSpPr txBox="1"/>
          <p:nvPr/>
        </p:nvSpPr>
        <p:spPr>
          <a:xfrm>
            <a:off x="0" y="2885469"/>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Hoa Bắc</a:t>
            </a:r>
          </a:p>
        </p:txBody>
      </p:sp>
      <p:sp>
        <p:nvSpPr>
          <p:cNvPr id="7" name="Oval 6">
            <a:extLst>
              <a:ext uri="{FF2B5EF4-FFF2-40B4-BE49-F238E27FC236}">
                <a16:creationId xmlns:a16="http://schemas.microsoft.com/office/drawing/2014/main" id="{DFC0908E-30DD-444E-815B-0F929A95E811}"/>
              </a:ext>
            </a:extLst>
          </p:cNvPr>
          <p:cNvSpPr/>
          <p:nvPr/>
        </p:nvSpPr>
        <p:spPr>
          <a:xfrm>
            <a:off x="9209661" y="3157234"/>
            <a:ext cx="569498" cy="543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09A337-7D3B-444F-AF10-7E9F9B550220}"/>
              </a:ext>
            </a:extLst>
          </p:cNvPr>
          <p:cNvSpPr/>
          <p:nvPr/>
        </p:nvSpPr>
        <p:spPr>
          <a:xfrm>
            <a:off x="9779159" y="2978979"/>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5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id="{FB77E077-551B-4350-AE80-9D5C53470ACF}"/>
              </a:ext>
            </a:extLst>
          </p:cNvPr>
          <p:cNvPicPr>
            <a:picLocks noChangeAspect="1"/>
          </p:cNvPicPr>
          <p:nvPr/>
        </p:nvPicPr>
        <p:blipFill>
          <a:blip r:embed="rId3"/>
          <a:stretch>
            <a:fillRect/>
          </a:stretch>
        </p:blipFill>
        <p:spPr>
          <a:xfrm>
            <a:off x="5443370" y="106021"/>
            <a:ext cx="6776852" cy="6728446"/>
          </a:xfrm>
          <a:prstGeom prst="rect">
            <a:avLst/>
          </a:prstGeom>
        </p:spPr>
      </p:pic>
      <p:sp>
        <p:nvSpPr>
          <p:cNvPr id="2" name="TextBox 1">
            <a:extLst>
              <a:ext uri="{FF2B5EF4-FFF2-40B4-BE49-F238E27FC236}">
                <a16:creationId xmlns:a16="http://schemas.microsoft.com/office/drawing/2014/main" id="{0627E284-E567-4BF8-8275-5A128E9D6ACD}"/>
              </a:ext>
            </a:extLst>
          </p:cNvPr>
          <p:cNvSpPr txBox="1"/>
          <p:nvPr/>
        </p:nvSpPr>
        <p:spPr>
          <a:xfrm>
            <a:off x="159025" y="730551"/>
            <a:ext cx="5256982"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nam và tây nam</a:t>
            </a:r>
          </a:p>
        </p:txBody>
      </p:sp>
      <p:sp>
        <p:nvSpPr>
          <p:cNvPr id="5" name="TextBox 4">
            <a:extLst>
              <a:ext uri="{FF2B5EF4-FFF2-40B4-BE49-F238E27FC236}">
                <a16:creationId xmlns:a16="http://schemas.microsoft.com/office/drawing/2014/main" id="{B2F443C6-880D-4638-91A3-86EC34599376}"/>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6" name="TextBox 5">
            <a:extLst>
              <a:ext uri="{FF2B5EF4-FFF2-40B4-BE49-F238E27FC236}">
                <a16:creationId xmlns:a16="http://schemas.microsoft.com/office/drawing/2014/main" id="{BDF97B98-4FE2-4E21-8D91-86830D215178}"/>
              </a:ext>
            </a:extLst>
          </p:cNvPr>
          <p:cNvSpPr txBox="1"/>
          <p:nvPr/>
        </p:nvSpPr>
        <p:spPr>
          <a:xfrm>
            <a:off x="333024" y="2510199"/>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SN – I Ran</a:t>
            </a:r>
          </a:p>
        </p:txBody>
      </p:sp>
      <p:sp>
        <p:nvSpPr>
          <p:cNvPr id="16" name="TextBox 15">
            <a:extLst>
              <a:ext uri="{FF2B5EF4-FFF2-40B4-BE49-F238E27FC236}">
                <a16:creationId xmlns:a16="http://schemas.microsoft.com/office/drawing/2014/main" id="{C5C72F1C-2648-4676-BE97-3E9EC75C7CD3}"/>
              </a:ext>
            </a:extLst>
          </p:cNvPr>
          <p:cNvSpPr txBox="1"/>
          <p:nvPr/>
        </p:nvSpPr>
        <p:spPr>
          <a:xfrm>
            <a:off x="280016" y="3222242"/>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SN Đê Can</a:t>
            </a:r>
          </a:p>
        </p:txBody>
      </p:sp>
      <p:sp>
        <p:nvSpPr>
          <p:cNvPr id="8" name="TextBox 7">
            <a:extLst>
              <a:ext uri="{FF2B5EF4-FFF2-40B4-BE49-F238E27FC236}">
                <a16:creationId xmlns:a16="http://schemas.microsoft.com/office/drawing/2014/main" id="{1D567B3C-17DD-4A5A-BC16-D077AC8B7326}"/>
              </a:ext>
            </a:extLst>
          </p:cNvPr>
          <p:cNvSpPr txBox="1"/>
          <p:nvPr/>
        </p:nvSpPr>
        <p:spPr>
          <a:xfrm>
            <a:off x="280016" y="390318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ĐB Ấn Hằng</a:t>
            </a:r>
          </a:p>
        </p:txBody>
      </p:sp>
      <p:sp>
        <p:nvSpPr>
          <p:cNvPr id="13" name="Oval 12">
            <a:extLst>
              <a:ext uri="{FF2B5EF4-FFF2-40B4-BE49-F238E27FC236}">
                <a16:creationId xmlns:a16="http://schemas.microsoft.com/office/drawing/2014/main" id="{CB4A05E4-681B-4191-B34B-EDCC14975F38}"/>
              </a:ext>
            </a:extLst>
          </p:cNvPr>
          <p:cNvSpPr/>
          <p:nvPr/>
        </p:nvSpPr>
        <p:spPr>
          <a:xfrm rot="15218887">
            <a:off x="6500892" y="3104093"/>
            <a:ext cx="742639" cy="51208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73BBF9-7CF3-4BBF-8F66-91824D9EA773}"/>
              </a:ext>
            </a:extLst>
          </p:cNvPr>
          <p:cNvSpPr/>
          <p:nvPr/>
        </p:nvSpPr>
        <p:spPr>
          <a:xfrm>
            <a:off x="7759149" y="4468077"/>
            <a:ext cx="424070" cy="25632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71B865E-AC57-404F-93DD-C2514E2BBC68}"/>
              </a:ext>
            </a:extLst>
          </p:cNvPr>
          <p:cNvSpPr/>
          <p:nvPr/>
        </p:nvSpPr>
        <p:spPr>
          <a:xfrm>
            <a:off x="7620000" y="3935895"/>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4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P spid="8" grpId="0"/>
      <p:bldP spid="13" grpId="0" animBg="1"/>
      <p:bldP spid="15"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5" name="TextBox 4">
            <a:extLst>
              <a:ext uri="{FF2B5EF4-FFF2-40B4-BE49-F238E27FC236}">
                <a16:creationId xmlns:a16="http://schemas.microsoft.com/office/drawing/2014/main" id="{013FDAFE-03B1-4FD3-9EB3-C6714D446E3D}"/>
              </a:ext>
            </a:extLst>
          </p:cNvPr>
          <p:cNvSpPr txBox="1"/>
          <p:nvPr/>
        </p:nvSpPr>
        <p:spPr>
          <a:xfrm>
            <a:off x="66261" y="637787"/>
            <a:ext cx="2557669"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a:solidFill>
                  <a:srgbClr val="FF0066"/>
                </a:solidFill>
                <a:latin typeface="Arial" panose="020B0604020202020204" pitchFamily="34" charset="0"/>
                <a:cs typeface="Arial" panose="020B0604020202020204" pitchFamily="34" charset="0"/>
              </a:rPr>
              <a:t>Thuận lợi</a:t>
            </a:r>
          </a:p>
        </p:txBody>
      </p:sp>
      <p:sp>
        <p:nvSpPr>
          <p:cNvPr id="6" name="TextBox 5">
            <a:extLst>
              <a:ext uri="{FF2B5EF4-FFF2-40B4-BE49-F238E27FC236}">
                <a16:creationId xmlns:a16="http://schemas.microsoft.com/office/drawing/2014/main" id="{4FA74AD2-68E6-41DA-8A21-C32ADBC6CF25}"/>
              </a:ext>
            </a:extLst>
          </p:cNvPr>
          <p:cNvSpPr txBox="1"/>
          <p:nvPr/>
        </p:nvSpPr>
        <p:spPr>
          <a:xfrm>
            <a:off x="516611" y="1284118"/>
            <a:ext cx="6829586"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Phát triển nhiều ngành kinh tế: </a:t>
            </a:r>
          </a:p>
        </p:txBody>
      </p:sp>
      <p:sp>
        <p:nvSpPr>
          <p:cNvPr id="7" name="TextBox 6">
            <a:extLst>
              <a:ext uri="{FF2B5EF4-FFF2-40B4-BE49-F238E27FC236}">
                <a16:creationId xmlns:a16="http://schemas.microsoft.com/office/drawing/2014/main" id="{0DCB2384-3D1E-4B80-94AE-0EFA36B7DFA9}"/>
              </a:ext>
            </a:extLst>
          </p:cNvPr>
          <p:cNvSpPr txBox="1"/>
          <p:nvPr/>
        </p:nvSpPr>
        <p:spPr>
          <a:xfrm>
            <a:off x="516611" y="1930449"/>
            <a:ext cx="6829586"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Trồng cây l</a:t>
            </a:r>
            <a:r>
              <a:rPr lang="vi-VN" sz="3200">
                <a:solidFill>
                  <a:srgbClr val="1C11AF"/>
                </a:solidFill>
                <a:latin typeface="Arial" panose="020B0604020202020204" pitchFamily="34" charset="0"/>
                <a:cs typeface="Arial" panose="020B0604020202020204" pitchFamily="34" charset="0"/>
              </a:rPr>
              <a:t>ư</a:t>
            </a:r>
            <a:r>
              <a:rPr lang="en-US" sz="3200">
                <a:solidFill>
                  <a:srgbClr val="1C11AF"/>
                </a:solidFill>
                <a:latin typeface="Arial" panose="020B0604020202020204" pitchFamily="34" charset="0"/>
                <a:cs typeface="Arial" panose="020B0604020202020204" pitchFamily="34" charset="0"/>
              </a:rPr>
              <a:t>ơng thực,thực phẩm, cây công nghiệp</a:t>
            </a:r>
          </a:p>
        </p:txBody>
      </p:sp>
      <p:sp>
        <p:nvSpPr>
          <p:cNvPr id="8" name="TextBox 7">
            <a:extLst>
              <a:ext uri="{FF2B5EF4-FFF2-40B4-BE49-F238E27FC236}">
                <a16:creationId xmlns:a16="http://schemas.microsoft.com/office/drawing/2014/main" id="{BADF5706-538C-4F1F-9AD3-C13FA61C9F7E}"/>
              </a:ext>
            </a:extLst>
          </p:cNvPr>
          <p:cNvSpPr txBox="1"/>
          <p:nvPr/>
        </p:nvSpPr>
        <p:spPr>
          <a:xfrm>
            <a:off x="516611" y="3069223"/>
            <a:ext cx="6829586"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Chăn nuôi gia súc</a:t>
            </a:r>
          </a:p>
        </p:txBody>
      </p:sp>
      <p:sp>
        <p:nvSpPr>
          <p:cNvPr id="9" name="TextBox 8">
            <a:extLst>
              <a:ext uri="{FF2B5EF4-FFF2-40B4-BE49-F238E27FC236}">
                <a16:creationId xmlns:a16="http://schemas.microsoft.com/office/drawing/2014/main" id="{037DD00B-9E87-4206-A737-E689F9A042F5}"/>
              </a:ext>
            </a:extLst>
          </p:cNvPr>
          <p:cNvSpPr txBox="1"/>
          <p:nvPr/>
        </p:nvSpPr>
        <p:spPr>
          <a:xfrm>
            <a:off x="516611" y="3715554"/>
            <a:ext cx="6829586"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Phát triển thủy điện, du lịch</a:t>
            </a:r>
          </a:p>
        </p:txBody>
      </p:sp>
      <p:pic>
        <p:nvPicPr>
          <p:cNvPr id="10" name="Picture 9">
            <a:extLst>
              <a:ext uri="{FF2B5EF4-FFF2-40B4-BE49-F238E27FC236}">
                <a16:creationId xmlns:a16="http://schemas.microsoft.com/office/drawing/2014/main" id="{26A99D4A-ABB5-4B4C-BB19-0EB798E9C4CB}"/>
              </a:ext>
            </a:extLst>
          </p:cNvPr>
          <p:cNvPicPr>
            <a:picLocks noChangeAspect="1"/>
          </p:cNvPicPr>
          <p:nvPr/>
        </p:nvPicPr>
        <p:blipFill rotWithShape="1">
          <a:blip r:embed="rId3"/>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288912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5" name="TextBox 4">
            <a:extLst>
              <a:ext uri="{FF2B5EF4-FFF2-40B4-BE49-F238E27FC236}">
                <a16:creationId xmlns:a16="http://schemas.microsoft.com/office/drawing/2014/main" id="{013FDAFE-03B1-4FD3-9EB3-C6714D446E3D}"/>
              </a:ext>
            </a:extLst>
          </p:cNvPr>
          <p:cNvSpPr txBox="1"/>
          <p:nvPr/>
        </p:nvSpPr>
        <p:spPr>
          <a:xfrm>
            <a:off x="66261" y="684281"/>
            <a:ext cx="4257766"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a:solidFill>
                  <a:srgbClr val="FF0066"/>
                </a:solidFill>
                <a:latin typeface="Arial" panose="020B0604020202020204" pitchFamily="34" charset="0"/>
                <a:cs typeface="Arial" panose="020B0604020202020204" pitchFamily="34" charset="0"/>
              </a:rPr>
              <a:t> Khó khăn</a:t>
            </a:r>
          </a:p>
        </p:txBody>
      </p:sp>
      <p:pic>
        <p:nvPicPr>
          <p:cNvPr id="10" name="Picture 9">
            <a:extLst>
              <a:ext uri="{FF2B5EF4-FFF2-40B4-BE49-F238E27FC236}">
                <a16:creationId xmlns:a16="http://schemas.microsoft.com/office/drawing/2014/main" id="{D65E5FB4-5F38-4104-BFF8-C70BD4760B49}"/>
              </a:ext>
            </a:extLst>
          </p:cNvPr>
          <p:cNvPicPr>
            <a:picLocks noChangeAspect="1"/>
          </p:cNvPicPr>
          <p:nvPr/>
        </p:nvPicPr>
        <p:blipFill rotWithShape="1">
          <a:blip r:embed="rId2"/>
          <a:srcRect l="49250" t="16517" r="40417" b="67812"/>
          <a:stretch/>
        </p:blipFill>
        <p:spPr>
          <a:xfrm>
            <a:off x="10853530" y="0"/>
            <a:ext cx="1201330" cy="1024784"/>
          </a:xfrm>
          <a:prstGeom prst="rect">
            <a:avLst/>
          </a:prstGeom>
        </p:spPr>
      </p:pic>
      <p:sp>
        <p:nvSpPr>
          <p:cNvPr id="2" name="Rectangle 1">
            <a:extLst>
              <a:ext uri="{FF2B5EF4-FFF2-40B4-BE49-F238E27FC236}">
                <a16:creationId xmlns:a16="http://schemas.microsoft.com/office/drawing/2014/main" id="{944D17E9-DB7C-4DA2-A789-D9A64DEF60D5}"/>
              </a:ext>
            </a:extLst>
          </p:cNvPr>
          <p:cNvSpPr/>
          <p:nvPr/>
        </p:nvSpPr>
        <p:spPr>
          <a:xfrm>
            <a:off x="266712" y="1541026"/>
            <a:ext cx="12534888"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Địa hình núi cao hiểm trở =&gt; khó khăn cho giao thông, sản xuất</a:t>
            </a:r>
          </a:p>
          <a:p>
            <a:r>
              <a:rPr lang="en-US" sz="3200">
                <a:solidFill>
                  <a:srgbClr val="1C11AF"/>
                </a:solidFill>
                <a:latin typeface="Arial" panose="020B0604020202020204" pitchFamily="34" charset="0"/>
                <a:cs typeface="Arial" panose="020B0604020202020204" pitchFamily="34" charset="0"/>
              </a:rPr>
              <a:t> và đời sống.</a:t>
            </a:r>
            <a:endParaRPr lang="en-US"/>
          </a:p>
        </p:txBody>
      </p:sp>
      <p:sp>
        <p:nvSpPr>
          <p:cNvPr id="3" name="Rectangle 2">
            <a:extLst>
              <a:ext uri="{FF2B5EF4-FFF2-40B4-BE49-F238E27FC236}">
                <a16:creationId xmlns:a16="http://schemas.microsoft.com/office/drawing/2014/main" id="{94BA3590-0FC1-4AF5-8AF5-CD35CC3F926C}"/>
              </a:ext>
            </a:extLst>
          </p:cNvPr>
          <p:cNvSpPr/>
          <p:nvPr/>
        </p:nvSpPr>
        <p:spPr>
          <a:xfrm>
            <a:off x="266712" y="2828658"/>
            <a:ext cx="11370050" cy="1077218"/>
          </a:xfrm>
          <a:prstGeom prst="rect">
            <a:avLst/>
          </a:prstGeom>
        </p:spPr>
        <p:txBody>
          <a:bodyPr wrap="square">
            <a:spAutoFit/>
          </a:bodyPr>
          <a:lstStyle/>
          <a:p>
            <a:pPr algn="just"/>
            <a:r>
              <a:rPr lang="en-US" sz="3200">
                <a:solidFill>
                  <a:srgbClr val="1C11AF"/>
                </a:solidFill>
                <a:latin typeface="Arial" panose="020B0604020202020204" pitchFamily="34" charset="0"/>
                <a:cs typeface="Arial" panose="020B0604020202020204" pitchFamily="34" charset="0"/>
              </a:rPr>
              <a:t>+ Địa hình bị chia cắt mạnh =&gt; khi khai thác cần chú ý vấn đề chống xói mòn, sạt lở đất.</a:t>
            </a:r>
          </a:p>
        </p:txBody>
      </p:sp>
    </p:spTree>
    <p:extLst>
      <p:ext uri="{BB962C8B-B14F-4D97-AF65-F5344CB8AC3E}">
        <p14:creationId xmlns:p14="http://schemas.microsoft.com/office/powerpoint/2010/main" val="1491198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56E6A-B0E3-4DB9-AC7B-C14967C3DD54}"/>
              </a:ext>
            </a:extLst>
          </p:cNvPr>
          <p:cNvSpPr txBox="1"/>
          <p:nvPr/>
        </p:nvSpPr>
        <p:spPr>
          <a:xfrm>
            <a:off x="795130" y="1126437"/>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10" name="TextBox 9">
            <a:extLst>
              <a:ext uri="{FF2B5EF4-FFF2-40B4-BE49-F238E27FC236}">
                <a16:creationId xmlns:a16="http://schemas.microsoft.com/office/drawing/2014/main" id="{977CA5C9-20BF-4A0F-A3D9-4B6DD32297B3}"/>
              </a:ext>
            </a:extLst>
          </p:cNvPr>
          <p:cNvSpPr txBox="1"/>
          <p:nvPr/>
        </p:nvSpPr>
        <p:spPr>
          <a:xfrm>
            <a:off x="374571" y="2007155"/>
            <a:ext cx="1125137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Địa hình phân hóa đa dạng:</a:t>
            </a:r>
          </a:p>
        </p:txBody>
      </p:sp>
      <p:sp>
        <p:nvSpPr>
          <p:cNvPr id="11" name="TextBox 10">
            <a:extLst>
              <a:ext uri="{FF2B5EF4-FFF2-40B4-BE49-F238E27FC236}">
                <a16:creationId xmlns:a16="http://schemas.microsoft.com/office/drawing/2014/main" id="{6A720219-BBD5-4239-91FC-718F6A198191}"/>
              </a:ext>
            </a:extLst>
          </p:cNvPr>
          <p:cNvSpPr txBox="1"/>
          <p:nvPr/>
        </p:nvSpPr>
        <p:spPr>
          <a:xfrm>
            <a:off x="374570" y="3859420"/>
            <a:ext cx="11251371"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chiếm ¼  diện tích, tập trung chủ yếu phía đông và đông nam.</a:t>
            </a:r>
          </a:p>
        </p:txBody>
      </p:sp>
      <p:sp>
        <p:nvSpPr>
          <p:cNvPr id="2" name="Rectangle 1">
            <a:extLst>
              <a:ext uri="{FF2B5EF4-FFF2-40B4-BE49-F238E27FC236}">
                <a16:creationId xmlns:a16="http://schemas.microsoft.com/office/drawing/2014/main" id="{FC49D6DE-F0B5-4105-B9EE-692467117FA1}"/>
              </a:ext>
            </a:extLst>
          </p:cNvPr>
          <p:cNvSpPr/>
          <p:nvPr/>
        </p:nvSpPr>
        <p:spPr>
          <a:xfrm>
            <a:off x="374571" y="2687066"/>
            <a:ext cx="11417625"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Núi, cao nguyên, s</a:t>
            </a:r>
            <a:r>
              <a:rPr lang="vi-VN" sz="3200">
                <a:solidFill>
                  <a:srgbClr val="1C11AF"/>
                </a:solidFill>
                <a:cs typeface="Arial" panose="020B0604020202020204" pitchFamily="34" charset="0"/>
              </a:rPr>
              <a:t>ơ</a:t>
            </a:r>
            <a:r>
              <a:rPr lang="en-US" sz="3200">
                <a:solidFill>
                  <a:srgbClr val="1C11AF"/>
                </a:solidFill>
                <a:latin typeface="Arial" panose="020B0604020202020204" pitchFamily="34" charset="0"/>
                <a:cs typeface="Arial" panose="020B0604020202020204" pitchFamily="34" charset="0"/>
              </a:rPr>
              <a:t>n nguyên chiếm ¾ diện tích, tập trung chủ yếu vùng trung tâm</a:t>
            </a:r>
            <a:endParaRPr lang="en-US" sz="3200"/>
          </a:p>
        </p:txBody>
      </p:sp>
      <p:pic>
        <p:nvPicPr>
          <p:cNvPr id="15" name="Picture 14" descr="book9">
            <a:extLst>
              <a:ext uri="{FF2B5EF4-FFF2-40B4-BE49-F238E27FC236}">
                <a16:creationId xmlns:a16="http://schemas.microsoft.com/office/drawing/2014/main" id="{F30A4FA4-BB02-44CE-8879-A88AF4D6BE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8684" y="1102789"/>
            <a:ext cx="1104477" cy="7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0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9" grpId="0" animBg="1"/>
      <p:bldP spid="10" grpId="0"/>
      <p:bldP spid="11"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pic>
        <p:nvPicPr>
          <p:cNvPr id="3" name="Picture 2">
            <a:extLst>
              <a:ext uri="{FF2B5EF4-FFF2-40B4-BE49-F238E27FC236}">
                <a16:creationId xmlns:a16="http://schemas.microsoft.com/office/drawing/2014/main" id="{9E6313C3-14EC-436F-80F7-82BF5A41C77D}"/>
              </a:ext>
            </a:extLst>
          </p:cNvPr>
          <p:cNvPicPr>
            <a:picLocks noChangeAspect="1"/>
          </p:cNvPicPr>
          <p:nvPr/>
        </p:nvPicPr>
        <p:blipFill>
          <a:blip r:embed="rId3"/>
          <a:stretch>
            <a:fillRect/>
          </a:stretch>
        </p:blipFill>
        <p:spPr>
          <a:xfrm>
            <a:off x="5344757" y="106021"/>
            <a:ext cx="6776852" cy="6728446"/>
          </a:xfrm>
          <a:prstGeom prst="rect">
            <a:avLst/>
          </a:prstGeom>
        </p:spPr>
      </p:pic>
      <p:sp>
        <p:nvSpPr>
          <p:cNvPr id="5" name="TextBox 4">
            <a:extLst>
              <a:ext uri="{FF2B5EF4-FFF2-40B4-BE49-F238E27FC236}">
                <a16:creationId xmlns:a16="http://schemas.microsoft.com/office/drawing/2014/main" id="{86026943-4C7C-41DB-B7E6-CD869F8792E2}"/>
              </a:ext>
            </a:extLst>
          </p:cNvPr>
          <p:cNvSpPr txBox="1"/>
          <p:nvPr/>
        </p:nvSpPr>
        <p:spPr>
          <a:xfrm>
            <a:off x="176590" y="805310"/>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Nguồn khoáng sản phong phú, trữ lượng lớn</a:t>
            </a:r>
          </a:p>
        </p:txBody>
      </p:sp>
      <p:sp>
        <p:nvSpPr>
          <p:cNvPr id="6" name="TextBox 5">
            <a:extLst>
              <a:ext uri="{FF2B5EF4-FFF2-40B4-BE49-F238E27FC236}">
                <a16:creationId xmlns:a16="http://schemas.microsoft.com/office/drawing/2014/main" id="{1893FD8F-B4EF-4F71-B9C0-91FFA0B26714}"/>
              </a:ext>
            </a:extLst>
          </p:cNvPr>
          <p:cNvSpPr txBox="1"/>
          <p:nvPr/>
        </p:nvSpPr>
        <p:spPr>
          <a:xfrm>
            <a:off x="66262" y="2077529"/>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Dầu mỏ:</a:t>
            </a:r>
          </a:p>
        </p:txBody>
      </p:sp>
      <p:sp>
        <p:nvSpPr>
          <p:cNvPr id="13" name="TextBox 12">
            <a:extLst>
              <a:ext uri="{FF2B5EF4-FFF2-40B4-BE49-F238E27FC236}">
                <a16:creationId xmlns:a16="http://schemas.microsoft.com/office/drawing/2014/main" id="{BD5176C9-DEE3-4F61-AF70-5B5C269EEBE2}"/>
              </a:ext>
            </a:extLst>
          </p:cNvPr>
          <p:cNvSpPr txBox="1"/>
          <p:nvPr/>
        </p:nvSpPr>
        <p:spPr>
          <a:xfrm>
            <a:off x="66262" y="2634826"/>
            <a:ext cx="5683744"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 Tây Á: vịnh Pec-xich, biển Cax-pi</a:t>
            </a:r>
          </a:p>
        </p:txBody>
      </p:sp>
      <p:sp>
        <p:nvSpPr>
          <p:cNvPr id="2" name="Oval 1">
            <a:extLst>
              <a:ext uri="{FF2B5EF4-FFF2-40B4-BE49-F238E27FC236}">
                <a16:creationId xmlns:a16="http://schemas.microsoft.com/office/drawing/2014/main" id="{F13E9608-7776-465B-9668-62E3ADA244F2}"/>
              </a:ext>
            </a:extLst>
          </p:cNvPr>
          <p:cNvSpPr/>
          <p:nvPr/>
        </p:nvSpPr>
        <p:spPr>
          <a:xfrm rot="1752968">
            <a:off x="6184198" y="2004038"/>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8E275F-F70E-4937-9222-5BECB3790C2D}"/>
              </a:ext>
            </a:extLst>
          </p:cNvPr>
          <p:cNvSpPr/>
          <p:nvPr/>
        </p:nvSpPr>
        <p:spPr>
          <a:xfrm rot="3879106">
            <a:off x="5952655" y="3499900"/>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Pec-xich </a:t>
            </a:r>
            <a:endParaRPr lang="en-US" b="1"/>
          </a:p>
        </p:txBody>
      </p:sp>
      <p:sp>
        <p:nvSpPr>
          <p:cNvPr id="15" name="Rectangle 14">
            <a:extLst>
              <a:ext uri="{FF2B5EF4-FFF2-40B4-BE49-F238E27FC236}">
                <a16:creationId xmlns:a16="http://schemas.microsoft.com/office/drawing/2014/main" id="{529D1FAB-A1EB-4D78-A5F1-5EC617482D22}"/>
              </a:ext>
            </a:extLst>
          </p:cNvPr>
          <p:cNvSpPr/>
          <p:nvPr/>
        </p:nvSpPr>
        <p:spPr>
          <a:xfrm rot="17699679">
            <a:off x="6339131" y="2267963"/>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6" name="Oval 15">
            <a:extLst>
              <a:ext uri="{FF2B5EF4-FFF2-40B4-BE49-F238E27FC236}">
                <a16:creationId xmlns:a16="http://schemas.microsoft.com/office/drawing/2014/main" id="{3283658F-0F34-46FA-BEDC-C3FACB29474B}"/>
              </a:ext>
            </a:extLst>
          </p:cNvPr>
          <p:cNvSpPr/>
          <p:nvPr/>
        </p:nvSpPr>
        <p:spPr>
          <a:xfrm rot="4436458">
            <a:off x="9433851" y="4327479"/>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2E335FE-CB13-4F27-A9C8-5351DAC48C39}"/>
              </a:ext>
            </a:extLst>
          </p:cNvPr>
          <p:cNvSpPr txBox="1"/>
          <p:nvPr/>
        </p:nvSpPr>
        <p:spPr>
          <a:xfrm>
            <a:off x="124519" y="3684566"/>
            <a:ext cx="442022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 Đông Nam Á</a:t>
            </a:r>
          </a:p>
        </p:txBody>
      </p:sp>
      <p:sp>
        <p:nvSpPr>
          <p:cNvPr id="18" name="TextBox 17">
            <a:extLst>
              <a:ext uri="{FF2B5EF4-FFF2-40B4-BE49-F238E27FC236}">
                <a16:creationId xmlns:a16="http://schemas.microsoft.com/office/drawing/2014/main" id="{F27202BD-EFFA-4EF7-A3ED-C6D203CA01F0}"/>
              </a:ext>
            </a:extLst>
          </p:cNvPr>
          <p:cNvSpPr txBox="1"/>
          <p:nvPr/>
        </p:nvSpPr>
        <p:spPr>
          <a:xfrm>
            <a:off x="66262" y="4310896"/>
            <a:ext cx="5297935"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Than: CN Trung Xi xi-bi-a và khu vực Đông Á</a:t>
            </a:r>
          </a:p>
        </p:txBody>
      </p:sp>
      <p:sp>
        <p:nvSpPr>
          <p:cNvPr id="19" name="TextBox 18">
            <a:extLst>
              <a:ext uri="{FF2B5EF4-FFF2-40B4-BE49-F238E27FC236}">
                <a16:creationId xmlns:a16="http://schemas.microsoft.com/office/drawing/2014/main" id="{CD0A4F68-947B-4CFF-B262-EE13268CDE2A}"/>
              </a:ext>
            </a:extLst>
          </p:cNvPr>
          <p:cNvSpPr txBox="1"/>
          <p:nvPr/>
        </p:nvSpPr>
        <p:spPr>
          <a:xfrm>
            <a:off x="177813" y="5448357"/>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Sắt: Đông Á, Nam Á</a:t>
            </a:r>
          </a:p>
        </p:txBody>
      </p:sp>
    </p:spTree>
    <p:extLst>
      <p:ext uri="{BB962C8B-B14F-4D97-AF65-F5344CB8AC3E}">
        <p14:creationId xmlns:p14="http://schemas.microsoft.com/office/powerpoint/2010/main" val="30614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2" grpId="0" animBg="1"/>
      <p:bldP spid="14" grpId="0"/>
      <p:bldP spid="15"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pic>
        <p:nvPicPr>
          <p:cNvPr id="3" name="Picture 2">
            <a:extLst>
              <a:ext uri="{FF2B5EF4-FFF2-40B4-BE49-F238E27FC236}">
                <a16:creationId xmlns:a16="http://schemas.microsoft.com/office/drawing/2014/main" id="{9E6313C3-14EC-436F-80F7-82BF5A41C77D}"/>
              </a:ext>
            </a:extLst>
          </p:cNvPr>
          <p:cNvPicPr>
            <a:picLocks noChangeAspect="1"/>
          </p:cNvPicPr>
          <p:nvPr/>
        </p:nvPicPr>
        <p:blipFill>
          <a:blip r:embed="rId2"/>
          <a:stretch>
            <a:fillRect/>
          </a:stretch>
        </p:blipFill>
        <p:spPr>
          <a:xfrm>
            <a:off x="5344757" y="106021"/>
            <a:ext cx="6776852" cy="6728446"/>
          </a:xfrm>
          <a:prstGeom prst="rect">
            <a:avLst/>
          </a:prstGeom>
        </p:spPr>
      </p:pic>
      <p:sp>
        <p:nvSpPr>
          <p:cNvPr id="5" name="TextBox 4">
            <a:extLst>
              <a:ext uri="{FF2B5EF4-FFF2-40B4-BE49-F238E27FC236}">
                <a16:creationId xmlns:a16="http://schemas.microsoft.com/office/drawing/2014/main" id="{86026943-4C7C-41DB-B7E6-CD869F8792E2}"/>
              </a:ext>
            </a:extLst>
          </p:cNvPr>
          <p:cNvSpPr txBox="1"/>
          <p:nvPr/>
        </p:nvSpPr>
        <p:spPr>
          <a:xfrm>
            <a:off x="259716" y="1256573"/>
            <a:ext cx="4797287" cy="1569660"/>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Cơ sớ phát triển ngành khai thác, chế biến và xuất khẩu khoáng sản</a:t>
            </a:r>
          </a:p>
        </p:txBody>
      </p:sp>
      <p:sp>
        <p:nvSpPr>
          <p:cNvPr id="19" name="TextBox 18">
            <a:extLst>
              <a:ext uri="{FF2B5EF4-FFF2-40B4-BE49-F238E27FC236}">
                <a16:creationId xmlns:a16="http://schemas.microsoft.com/office/drawing/2014/main" id="{B840B474-19E4-4531-9C17-4388C0C8C56F}"/>
              </a:ext>
            </a:extLst>
          </p:cNvPr>
          <p:cNvSpPr txBox="1"/>
          <p:nvPr/>
        </p:nvSpPr>
        <p:spPr>
          <a:xfrm>
            <a:off x="259716" y="2993756"/>
            <a:ext cx="4797287" cy="1569660"/>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Cung cấp nguyên liệu cho các ngành CN: sản xuất ô tô,luyện kim…</a:t>
            </a:r>
          </a:p>
        </p:txBody>
      </p:sp>
      <p:sp>
        <p:nvSpPr>
          <p:cNvPr id="20" name="TextBox 19">
            <a:extLst>
              <a:ext uri="{FF2B5EF4-FFF2-40B4-BE49-F238E27FC236}">
                <a16:creationId xmlns:a16="http://schemas.microsoft.com/office/drawing/2014/main" id="{BE2F6210-5E41-4F7D-B563-2AA42131CA04}"/>
              </a:ext>
            </a:extLst>
          </p:cNvPr>
          <p:cNvSpPr txBox="1"/>
          <p:nvPr/>
        </p:nvSpPr>
        <p:spPr>
          <a:xfrm>
            <a:off x="259715" y="4932189"/>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=&gt; Thúc đẩy sự phát triển KT nhiều quốc gia</a:t>
            </a:r>
          </a:p>
        </p:txBody>
      </p:sp>
    </p:spTree>
    <p:extLst>
      <p:ext uri="{BB962C8B-B14F-4D97-AF65-F5344CB8AC3E}">
        <p14:creationId xmlns:p14="http://schemas.microsoft.com/office/powerpoint/2010/main" val="3482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7595B7DC-2B50-4B91-9019-C52C0F8339B0}"/>
              </a:ext>
            </a:extLst>
          </p:cNvPr>
          <p:cNvSpPr/>
          <p:nvPr/>
        </p:nvSpPr>
        <p:spPr>
          <a:xfrm>
            <a:off x="1333046" y="570016"/>
            <a:ext cx="9817883" cy="3526971"/>
          </a:xfrm>
          <a:prstGeom prst="wedgeRoundRectCallout">
            <a:avLst>
              <a:gd name="adj1" fmla="val -46774"/>
              <a:gd name="adj2" fmla="val 102564"/>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AE3167-C674-429F-9A79-53087C005E2E}"/>
              </a:ext>
            </a:extLst>
          </p:cNvPr>
          <p:cNvSpPr/>
          <p:nvPr/>
        </p:nvSpPr>
        <p:spPr>
          <a:xfrm>
            <a:off x="1848592" y="889136"/>
            <a:ext cx="9444842" cy="2690417"/>
          </a:xfrm>
          <a:prstGeom prst="rect">
            <a:avLst/>
          </a:prstGeom>
        </p:spPr>
        <p:txBody>
          <a:bodyPr wrap="square">
            <a:spAutoFit/>
          </a:bodyPr>
          <a:lstStyle/>
          <a:p>
            <a:pPr>
              <a:lnSpc>
                <a:spcPct val="120000"/>
              </a:lnSpc>
              <a:spcAft>
                <a:spcPts val="0"/>
              </a:spcAft>
            </a:pPr>
            <a:r>
              <a:rPr lang="en-US" sz="3600">
                <a:solidFill>
                  <a:srgbClr val="FF0066"/>
                </a:solidFill>
                <a:latin typeface="Arial" panose="020B0604020202020204" pitchFamily="34" charset="0"/>
                <a:ea typeface="Calibri" panose="020F0502020204030204" pitchFamily="34" charset="0"/>
                <a:cs typeface="Arial" panose="020B0604020202020204" pitchFamily="34" charset="0"/>
              </a:rPr>
              <a:t>Việc khai thác khoáng sản quá mức gây ra những hậu quả gì? Chúng ta cần khai thác sử dụng nguồn tài nguyên này như thế nào? Liên hệ với Việt Nam?</a:t>
            </a:r>
            <a:endParaRPr lang="en-US" sz="36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descr="Ảnh Động Powerpoint Đẹp ❤️ Tải 777+ Hình Động PPT Cute">
            <a:extLst>
              <a:ext uri="{FF2B5EF4-FFF2-40B4-BE49-F238E27FC236}">
                <a16:creationId xmlns:a16="http://schemas.microsoft.com/office/drawing/2014/main" id="{43EBDC39-1951-4798-B0A0-99C946C694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812100"/>
            <a:ext cx="1889879" cy="18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id="{A9512F2F-F94C-43C7-B659-139037FB2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8" y="76200"/>
            <a:ext cx="552407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_image001%25255B4%25255D">
            <a:extLst>
              <a:ext uri="{FF2B5EF4-FFF2-40B4-BE49-F238E27FC236}">
                <a16:creationId xmlns:a16="http://schemas.microsoft.com/office/drawing/2014/main" id="{D4157619-C1B0-426E-9896-252E65D72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s366037_mo_da_suoi_vien">
            <a:extLst>
              <a:ext uri="{FF2B5EF4-FFF2-40B4-BE49-F238E27FC236}">
                <a16:creationId xmlns:a16="http://schemas.microsoft.com/office/drawing/2014/main" id="{AEF92F75-CB6A-43E6-99F4-70046013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8" y="3581400"/>
            <a:ext cx="55240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a16="http://schemas.microsoft.com/office/drawing/2014/main" id="{C624A304-4C4F-433C-A9B6-F5B89A2123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DCDAE9-0FE1-4901-A7A7-356B5B4A05FA}"/>
              </a:ext>
            </a:extLst>
          </p:cNvPr>
          <p:cNvSpPr/>
          <p:nvPr/>
        </p:nvSpPr>
        <p:spPr>
          <a:xfrm>
            <a:off x="500009"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56E6A-B0E3-4DB9-AC7B-C14967C3DD54}"/>
              </a:ext>
            </a:extLst>
          </p:cNvPr>
          <p:cNvSpPr txBox="1"/>
          <p:nvPr/>
        </p:nvSpPr>
        <p:spPr>
          <a:xfrm>
            <a:off x="795130" y="1126437"/>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10" name="TextBox 9">
            <a:extLst>
              <a:ext uri="{FF2B5EF4-FFF2-40B4-BE49-F238E27FC236}">
                <a16:creationId xmlns:a16="http://schemas.microsoft.com/office/drawing/2014/main" id="{62EF786B-D781-4F99-9242-A836FC8B9F5F}"/>
              </a:ext>
            </a:extLst>
          </p:cNvPr>
          <p:cNvSpPr txBox="1"/>
          <p:nvPr/>
        </p:nvSpPr>
        <p:spPr>
          <a:xfrm>
            <a:off x="782168" y="2036191"/>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sp>
        <p:nvSpPr>
          <p:cNvPr id="11" name="TextBox 10">
            <a:extLst>
              <a:ext uri="{FF2B5EF4-FFF2-40B4-BE49-F238E27FC236}">
                <a16:creationId xmlns:a16="http://schemas.microsoft.com/office/drawing/2014/main" id="{312F3273-A47C-43F7-A8B6-56604D47510F}"/>
              </a:ext>
            </a:extLst>
          </p:cNvPr>
          <p:cNvSpPr txBox="1"/>
          <p:nvPr/>
        </p:nvSpPr>
        <p:spPr>
          <a:xfrm>
            <a:off x="782168" y="3177671"/>
            <a:ext cx="10265744" cy="1200329"/>
          </a:xfrm>
          <a:prstGeom prst="rect">
            <a:avLst/>
          </a:prstGeom>
          <a:noFill/>
        </p:spPr>
        <p:txBody>
          <a:bodyPr wrap="square" rtlCol="0">
            <a:spAutoFit/>
          </a:bodyPr>
          <a:lstStyle/>
          <a:p>
            <a:pPr algn="just"/>
            <a:r>
              <a:rPr lang="en-US" sz="3600">
                <a:solidFill>
                  <a:srgbClr val="1C11AF"/>
                </a:solidFill>
                <a:latin typeface="Arial" panose="020B0604020202020204" pitchFamily="34" charset="0"/>
                <a:cs typeface="Arial" panose="020B0604020202020204" pitchFamily="34" charset="0"/>
              </a:rPr>
              <a:t>- Nguồn khoáng sản phong phú,đa dạng và có trữ lượng lớn</a:t>
            </a:r>
          </a:p>
        </p:txBody>
      </p:sp>
      <p:sp>
        <p:nvSpPr>
          <p:cNvPr id="15" name="Rectangle 14">
            <a:extLst>
              <a:ext uri="{FF2B5EF4-FFF2-40B4-BE49-F238E27FC236}">
                <a16:creationId xmlns:a16="http://schemas.microsoft.com/office/drawing/2014/main" id="{B5A991F6-D4DC-4F03-BEF1-67B79ACD65A4}"/>
              </a:ext>
            </a:extLst>
          </p:cNvPr>
          <p:cNvSpPr/>
          <p:nvPr/>
        </p:nvSpPr>
        <p:spPr>
          <a:xfrm>
            <a:off x="782168" y="4581151"/>
            <a:ext cx="11043880" cy="1200329"/>
          </a:xfrm>
          <a:prstGeom prst="rect">
            <a:avLst/>
          </a:prstGeom>
        </p:spPr>
        <p:txBody>
          <a:bodyPr wrap="square">
            <a:spAutoFit/>
          </a:bodyPr>
          <a:lstStyle/>
          <a:p>
            <a:pPr algn="just"/>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Một số khoáng sản quan trọng nhất là: Dầu mỏ, khí đốt, than, sắt, crom…</a:t>
            </a:r>
            <a:endParaRPr lang="en-US" sz="3600">
              <a:solidFill>
                <a:srgbClr val="1C11AF"/>
              </a:solidFill>
              <a:latin typeface="Arial" panose="020B0604020202020204" pitchFamily="34" charset="0"/>
              <a:cs typeface="Arial" panose="020B0604020202020204" pitchFamily="34" charset="0"/>
            </a:endParaRPr>
          </a:p>
        </p:txBody>
      </p:sp>
      <p:pic>
        <p:nvPicPr>
          <p:cNvPr id="19" name="Picture 18" descr="book9">
            <a:extLst>
              <a:ext uri="{FF2B5EF4-FFF2-40B4-BE49-F238E27FC236}">
                <a16:creationId xmlns:a16="http://schemas.microsoft.com/office/drawing/2014/main" id="{1D0C6D5C-E2A7-435D-9886-393BB99B23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9972" y="1650298"/>
            <a:ext cx="1269743"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F122D57D-D604-4CF4-95AD-F001CFFB52D4}"/>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15444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phu si">
            <a:extLst>
              <a:ext uri="{FF2B5EF4-FFF2-40B4-BE49-F238E27FC236}">
                <a16:creationId xmlns:a16="http://schemas.microsoft.com/office/drawing/2014/main" id="{9CF0C405-8F3E-4E05-A4B9-DCCF673737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25490"/>
            <a:ext cx="5708400" cy="385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ountain, sky, outdoor, snow&#10;&#10;Description automatically generated">
            <a:extLst>
              <a:ext uri="{FF2B5EF4-FFF2-40B4-BE49-F238E27FC236}">
                <a16:creationId xmlns:a16="http://schemas.microsoft.com/office/drawing/2014/main" id="{10ECD321-A47F-46E4-AB00-6A324062D767}"/>
              </a:ext>
            </a:extLst>
          </p:cNvPr>
          <p:cNvPicPr>
            <a:picLocks noChangeAspect="1"/>
          </p:cNvPicPr>
          <p:nvPr/>
        </p:nvPicPr>
        <p:blipFill>
          <a:blip r:embed="rId3"/>
          <a:stretch>
            <a:fillRect/>
          </a:stretch>
        </p:blipFill>
        <p:spPr>
          <a:xfrm>
            <a:off x="5864979" y="525491"/>
            <a:ext cx="5935135" cy="3857128"/>
          </a:xfrm>
          <a:prstGeom prst="rect">
            <a:avLst/>
          </a:prstGeom>
        </p:spPr>
      </p:pic>
      <p:sp>
        <p:nvSpPr>
          <p:cNvPr id="6" name="Rectangle 5">
            <a:extLst>
              <a:ext uri="{FF2B5EF4-FFF2-40B4-BE49-F238E27FC236}">
                <a16:creationId xmlns:a16="http://schemas.microsoft.com/office/drawing/2014/main" id="{475F8913-D669-4B74-8CD3-6FB6A58AF790}"/>
              </a:ext>
            </a:extLst>
          </p:cNvPr>
          <p:cNvSpPr/>
          <p:nvPr/>
        </p:nvSpPr>
        <p:spPr>
          <a:xfrm>
            <a:off x="1642753" y="4491961"/>
            <a:ext cx="8906494" cy="2246769"/>
          </a:xfrm>
          <a:prstGeom prst="rect">
            <a:avLst/>
          </a:prstGeom>
          <a:ln>
            <a:solidFill>
              <a:srgbClr val="0070C0"/>
            </a:solidFill>
            <a:prstDash val="sysDash"/>
          </a:ln>
        </p:spPr>
        <p:txBody>
          <a:bodyPr wrap="square">
            <a:spAutoFit/>
          </a:bodyPr>
          <a:lstStyle/>
          <a:p>
            <a:pPr algn="ctr"/>
            <a:r>
              <a:rPr lang="vi-VN" sz="2800" b="1">
                <a:solidFill>
                  <a:srgbClr val="00B050"/>
                </a:solidFill>
              </a:rPr>
              <a:t>Núi phú sĩ </a:t>
            </a:r>
            <a:r>
              <a:rPr lang="en-US" sz="2800" b="1">
                <a:solidFill>
                  <a:srgbClr val="00B050"/>
                </a:solidFill>
              </a:rPr>
              <a:t>- </a:t>
            </a:r>
            <a:r>
              <a:rPr lang="vi-VN" sz="2800" b="1">
                <a:solidFill>
                  <a:srgbClr val="00B050"/>
                </a:solidFill>
              </a:rPr>
              <a:t>Nhật Bản </a:t>
            </a:r>
            <a:endParaRPr lang="en-US" sz="2800" b="1">
              <a:solidFill>
                <a:srgbClr val="00B050"/>
              </a:solidFill>
            </a:endParaRPr>
          </a:p>
          <a:p>
            <a:pPr algn="just"/>
            <a:r>
              <a:rPr lang="en-US" sz="2800">
                <a:solidFill>
                  <a:srgbClr val="1C11AF"/>
                </a:solidFill>
              </a:rPr>
              <a:t>L</a:t>
            </a:r>
            <a:r>
              <a:rPr lang="vi-VN" sz="2800">
                <a:solidFill>
                  <a:srgbClr val="1C11AF"/>
                </a:solidFill>
              </a:rPr>
              <a:t>à một ngọn núi hùng vĩ với đỉnh núi có tuyết trắng quanh năm, ngọn núi này không chỉ nổi tiếng ở Nhật mà còn được toàn thế giới biết đến như là một biểu tượng quen thuộc của Nhật Bản. </a:t>
            </a:r>
            <a:endParaRPr lang="en-US" sz="2800">
              <a:solidFill>
                <a:srgbClr val="1C11AF"/>
              </a:solidFill>
            </a:endParaRPr>
          </a:p>
        </p:txBody>
      </p:sp>
    </p:spTree>
    <p:extLst>
      <p:ext uri="{BB962C8B-B14F-4D97-AF65-F5344CB8AC3E}">
        <p14:creationId xmlns:p14="http://schemas.microsoft.com/office/powerpoint/2010/main" val="28853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Châu Á tiếp giáp với Châu Âu và Châu Phi</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8"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2342" y="6589442"/>
            <a:ext cx="406400" cy="406400"/>
          </a:xfrm>
          <a:prstGeom prst="rect">
            <a:avLst/>
          </a:prstGeom>
        </p:spPr>
      </p:pic>
      <p:grpSp>
        <p:nvGrpSpPr>
          <p:cNvPr id="26" name="Group 33">
            <a:extLst>
              <a:ext uri="{FF2B5EF4-FFF2-40B4-BE49-F238E27FC236}">
                <a16:creationId xmlns:a16="http://schemas.microsoft.com/office/drawing/2014/main" id="{FAF1F74D-05D3-4FED-8DC3-1FCFFAC20D06}"/>
              </a:ext>
            </a:extLst>
          </p:cNvPr>
          <p:cNvGrpSpPr>
            <a:grpSpLocks/>
          </p:cNvGrpSpPr>
          <p:nvPr/>
        </p:nvGrpSpPr>
        <p:grpSpPr bwMode="auto">
          <a:xfrm>
            <a:off x="10269494" y="4842914"/>
            <a:ext cx="1371600" cy="1371600"/>
            <a:chOff x="4320" y="2928"/>
            <a:chExt cx="1104" cy="1104"/>
          </a:xfrm>
        </p:grpSpPr>
        <p:sp>
          <p:nvSpPr>
            <p:cNvPr id="27" name="AutoShape 34">
              <a:extLst>
                <a:ext uri="{FF2B5EF4-FFF2-40B4-BE49-F238E27FC236}">
                  <a16:creationId xmlns:a16="http://schemas.microsoft.com/office/drawing/2014/main"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id="{B8258A2A-B285-4CED-BB23-A92F5C426434}"/>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id="{9F93C493-27ED-4471-A686-D0D961FCD4A1}"/>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id="{4D951504-8610-4B82-8DB9-2A64D29ED329}"/>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id="{CB3914FA-E080-405B-A0DE-C7E5A749ED7D}"/>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id="{7D639D17-EA2E-485C-98D1-2AADACA1E62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id="{D9B59173-A4C5-44C5-82BA-7C58E8962ED9}"/>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id="{8600057B-CCF4-4C21-9EF5-00C0AD102D6B}"/>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id="{1D2A2C72-FFD4-484A-87C3-27D063CD1A7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id="{5D6A2AB1-592A-4DE0-B588-EF850CABF5FA}"/>
              </a:ext>
            </a:extLst>
          </p:cNvPr>
          <p:cNvSpPr>
            <a:spLocks noChangeArrowheads="1" noChangeShapeType="1" noTextEdit="1"/>
          </p:cNvSpPr>
          <p:nvPr/>
        </p:nvSpPr>
        <p:spPr bwMode="auto">
          <a:xfrm>
            <a:off x="88693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id="{E69965DC-FF6A-44E9-9BD8-B51D3FE3C732}"/>
              </a:ext>
            </a:extLst>
          </p:cNvPr>
          <p:cNvSpPr>
            <a:spLocks noChangeArrowheads="1" noChangeShapeType="1" noTextEdit="1"/>
          </p:cNvSpPr>
          <p:nvPr/>
        </p:nvSpPr>
        <p:spPr bwMode="auto">
          <a:xfrm>
            <a:off x="88883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id="{F3B107AE-61F8-476F-9CCF-0D800822E22E}"/>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p:stCondLst>
                              <p:cond delay="500"/>
                            </p:stCondLst>
                            <p:childTnLst>
                              <p:par>
                                <p:cTn id="30" presetID="53" presetClass="exit" presetSubtype="0" fill="hold" nodeType="afterEffect">
                                  <p:stCondLst>
                                    <p:cond delay="0"/>
                                  </p:stCondLst>
                                  <p:childTnLst>
                                    <p:anim calcmode="lin" valueType="num">
                                      <p:cBhvr>
                                        <p:cTn id="31" dur="500"/>
                                        <p:tgtEl>
                                          <p:spTgt spid="42"/>
                                        </p:tgtEl>
                                        <p:attrNameLst>
                                          <p:attrName>ppt_w</p:attrName>
                                        </p:attrNameLst>
                                      </p:cBhvr>
                                      <p:tavLst>
                                        <p:tav tm="0">
                                          <p:val>
                                            <p:strVal val="ppt_w"/>
                                          </p:val>
                                        </p:tav>
                                        <p:tav tm="100000">
                                          <p:val>
                                            <p:fltVal val="0"/>
                                          </p:val>
                                        </p:tav>
                                      </p:tavLst>
                                    </p:anim>
                                    <p:anim calcmode="lin" valueType="num">
                                      <p:cBhvr>
                                        <p:cTn id="32" dur="500"/>
                                        <p:tgtEl>
                                          <p:spTgt spid="42"/>
                                        </p:tgtEl>
                                        <p:attrNameLst>
                                          <p:attrName>ppt_h</p:attrName>
                                        </p:attrNameLst>
                                      </p:cBhvr>
                                      <p:tavLst>
                                        <p:tav tm="0">
                                          <p:val>
                                            <p:strVal val="ppt_h"/>
                                          </p:val>
                                        </p:tav>
                                        <p:tav tm="100000">
                                          <p:val>
                                            <p:fltVal val="0"/>
                                          </p:val>
                                        </p:tav>
                                      </p:tavLst>
                                    </p:anim>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p:stCondLst>
                              <p:cond delay="1500"/>
                            </p:stCondLst>
                            <p:childTnLst>
                              <p:par>
                                <p:cTn id="40" presetID="53" presetClass="exit" presetSubtype="0" fill="hold" nodeType="afterEffect">
                                  <p:stCondLst>
                                    <p:cond delay="0"/>
                                  </p:stCondLst>
                                  <p:childTnLst>
                                    <p:anim calcmode="lin" valueType="num">
                                      <p:cBhvr>
                                        <p:cTn id="41" dur="500"/>
                                        <p:tgtEl>
                                          <p:spTgt spid="41"/>
                                        </p:tgtEl>
                                        <p:attrNameLst>
                                          <p:attrName>ppt_w</p:attrName>
                                        </p:attrNameLst>
                                      </p:cBhvr>
                                      <p:tavLst>
                                        <p:tav tm="0">
                                          <p:val>
                                            <p:strVal val="ppt_w"/>
                                          </p:val>
                                        </p:tav>
                                        <p:tav tm="100000">
                                          <p:val>
                                            <p:fltVal val="0"/>
                                          </p:val>
                                        </p:tav>
                                      </p:tavLst>
                                    </p:anim>
                                    <p:anim calcmode="lin" valueType="num">
                                      <p:cBhvr>
                                        <p:cTn id="42" dur="500"/>
                                        <p:tgtEl>
                                          <p:spTgt spid="41"/>
                                        </p:tgtEl>
                                        <p:attrNameLst>
                                          <p:attrName>ppt_h</p:attrName>
                                        </p:attrNameLst>
                                      </p:cBhvr>
                                      <p:tavLst>
                                        <p:tav tm="0">
                                          <p:val>
                                            <p:strVal val="ppt_h"/>
                                          </p:val>
                                        </p:tav>
                                        <p:tav tm="100000">
                                          <p:val>
                                            <p:fltVal val="0"/>
                                          </p:val>
                                        </p:tav>
                                      </p:tavLst>
                                    </p:anim>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p:stCondLst>
                              <p:cond delay="2500"/>
                            </p:stCondLst>
                            <p:childTnLst>
                              <p:par>
                                <p:cTn id="50" presetID="53" presetClass="exit" presetSubtype="0" fill="hold" nodeType="afterEffect">
                                  <p:stCondLst>
                                    <p:cond delay="0"/>
                                  </p:stCondLst>
                                  <p:childTnLst>
                                    <p:anim calcmode="lin" valueType="num">
                                      <p:cBhvr>
                                        <p:cTn id="51" dur="500"/>
                                        <p:tgtEl>
                                          <p:spTgt spid="40"/>
                                        </p:tgtEl>
                                        <p:attrNameLst>
                                          <p:attrName>ppt_w</p:attrName>
                                        </p:attrNameLst>
                                      </p:cBhvr>
                                      <p:tavLst>
                                        <p:tav tm="0">
                                          <p:val>
                                            <p:strVal val="ppt_w"/>
                                          </p:val>
                                        </p:tav>
                                        <p:tav tm="100000">
                                          <p:val>
                                            <p:fltVal val="0"/>
                                          </p:val>
                                        </p:tav>
                                      </p:tavLst>
                                    </p:anim>
                                    <p:anim calcmode="lin" valueType="num">
                                      <p:cBhvr>
                                        <p:cTn id="52" dur="500"/>
                                        <p:tgtEl>
                                          <p:spTgt spid="40"/>
                                        </p:tgtEl>
                                        <p:attrNameLst>
                                          <p:attrName>ppt_h</p:attrName>
                                        </p:attrNameLst>
                                      </p:cBhvr>
                                      <p:tavLst>
                                        <p:tav tm="0">
                                          <p:val>
                                            <p:strVal val="ppt_h"/>
                                          </p:val>
                                        </p:tav>
                                        <p:tav tm="100000">
                                          <p:val>
                                            <p:fltVal val="0"/>
                                          </p:val>
                                        </p:tav>
                                      </p:tavLst>
                                    </p:anim>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p:stCondLst>
                              <p:cond delay="3500"/>
                            </p:stCondLst>
                            <p:childTnLst>
                              <p:par>
                                <p:cTn id="60" presetID="53" presetClass="exit" presetSubtype="0" fill="hold" nodeType="afterEffect">
                                  <p:stCondLst>
                                    <p:cond delay="0"/>
                                  </p:stCondLst>
                                  <p:childTnLst>
                                    <p:anim calcmode="lin" valueType="num">
                                      <p:cBhvr>
                                        <p:cTn id="61" dur="500"/>
                                        <p:tgtEl>
                                          <p:spTgt spid="39"/>
                                        </p:tgtEl>
                                        <p:attrNameLst>
                                          <p:attrName>ppt_w</p:attrName>
                                        </p:attrNameLst>
                                      </p:cBhvr>
                                      <p:tavLst>
                                        <p:tav tm="0">
                                          <p:val>
                                            <p:strVal val="ppt_w"/>
                                          </p:val>
                                        </p:tav>
                                        <p:tav tm="100000">
                                          <p:val>
                                            <p:fltVal val="0"/>
                                          </p:val>
                                        </p:tav>
                                      </p:tavLst>
                                    </p:anim>
                                    <p:anim calcmode="lin" valueType="num">
                                      <p:cBhvr>
                                        <p:cTn id="62" dur="500"/>
                                        <p:tgtEl>
                                          <p:spTgt spid="39"/>
                                        </p:tgtEl>
                                        <p:attrNameLst>
                                          <p:attrName>ppt_h</p:attrName>
                                        </p:attrNameLst>
                                      </p:cBhvr>
                                      <p:tavLst>
                                        <p:tav tm="0">
                                          <p:val>
                                            <p:strVal val="ppt_h"/>
                                          </p:val>
                                        </p:tav>
                                        <p:tav tm="100000">
                                          <p:val>
                                            <p:fltVal val="0"/>
                                          </p:val>
                                        </p:tav>
                                      </p:tavLst>
                                    </p:anim>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dissolve">
                                      <p:cBhvr>
                                        <p:cTn id="68"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p:stCondLst>
                              <p:cond delay="4500"/>
                            </p:stCondLst>
                            <p:childTnLst>
                              <p:par>
                                <p:cTn id="70" presetID="53" presetClass="exit" presetSubtype="0" fill="hold" nodeType="afterEffect">
                                  <p:stCondLst>
                                    <p:cond delay="0"/>
                                  </p:stCondLst>
                                  <p:childTnLst>
                                    <p:anim calcmode="lin" valueType="num">
                                      <p:cBhvr>
                                        <p:cTn id="71" dur="500"/>
                                        <p:tgtEl>
                                          <p:spTgt spid="38"/>
                                        </p:tgtEl>
                                        <p:attrNameLst>
                                          <p:attrName>ppt_w</p:attrName>
                                        </p:attrNameLst>
                                      </p:cBhvr>
                                      <p:tavLst>
                                        <p:tav tm="0">
                                          <p:val>
                                            <p:strVal val="ppt_w"/>
                                          </p:val>
                                        </p:tav>
                                        <p:tav tm="100000">
                                          <p:val>
                                            <p:fltVal val="0"/>
                                          </p:val>
                                        </p:tav>
                                      </p:tavLst>
                                    </p:anim>
                                    <p:anim calcmode="lin" valueType="num">
                                      <p:cBhvr>
                                        <p:cTn id="72" dur="500"/>
                                        <p:tgtEl>
                                          <p:spTgt spid="38"/>
                                        </p:tgtEl>
                                        <p:attrNameLst>
                                          <p:attrName>ppt_h</p:attrName>
                                        </p:attrNameLst>
                                      </p:cBhvr>
                                      <p:tavLst>
                                        <p:tav tm="0">
                                          <p:val>
                                            <p:strVal val="ppt_h"/>
                                          </p:val>
                                        </p:tav>
                                        <p:tav tm="100000">
                                          <p:val>
                                            <p:fltVal val="0"/>
                                          </p:val>
                                        </p:tav>
                                      </p:tavLst>
                                    </p:anim>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par>
                          <p:cTn id="75" fill="hold">
                            <p:stCondLst>
                              <p:cond delay="5000"/>
                            </p:stCondLst>
                            <p:childTnLst>
                              <p:par>
                                <p:cTn id="76" presetID="9"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p:stCondLst>
                              <p:cond delay="5500"/>
                            </p:stCondLst>
                            <p:childTnLst>
                              <p:par>
                                <p:cTn id="80" presetID="53" presetClass="exit" presetSubtype="0" fill="hold" nodeType="after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par>
                          <p:cTn id="85" fill="hold">
                            <p:stCondLst>
                              <p:cond delay="6000"/>
                            </p:stCondLst>
                            <p:childTnLst>
                              <p:par>
                                <p:cTn id="86" presetID="9"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dissolve">
                                      <p:cBhvr>
                                        <p:cTn id="88" dur="500"/>
                                        <p:tgtEl>
                                          <p:spTgt spid="36"/>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p:stCondLst>
                              <p:cond delay="6500"/>
                            </p:stCondLst>
                            <p:childTnLst>
                              <p:par>
                                <p:cTn id="90" presetID="53" presetClass="exit" presetSubtype="0" fill="hold" nodeType="afterEffect">
                                  <p:stCondLst>
                                    <p:cond delay="0"/>
                                  </p:stCondLst>
                                  <p:childTnLst>
                                    <p:anim calcmode="lin" valueType="num">
                                      <p:cBhvr>
                                        <p:cTn id="91" dur="500"/>
                                        <p:tgtEl>
                                          <p:spTgt spid="36"/>
                                        </p:tgtEl>
                                        <p:attrNameLst>
                                          <p:attrName>ppt_w</p:attrName>
                                        </p:attrNameLst>
                                      </p:cBhvr>
                                      <p:tavLst>
                                        <p:tav tm="0">
                                          <p:val>
                                            <p:strVal val="ppt_w"/>
                                          </p:val>
                                        </p:tav>
                                        <p:tav tm="100000">
                                          <p:val>
                                            <p:fltVal val="0"/>
                                          </p:val>
                                        </p:tav>
                                      </p:tavLst>
                                    </p:anim>
                                    <p:anim calcmode="lin" valueType="num">
                                      <p:cBhvr>
                                        <p:cTn id="92" dur="500"/>
                                        <p:tgtEl>
                                          <p:spTgt spid="36"/>
                                        </p:tgtEl>
                                        <p:attrNameLst>
                                          <p:attrName>ppt_h</p:attrName>
                                        </p:attrNameLst>
                                      </p:cBhvr>
                                      <p:tavLst>
                                        <p:tav tm="0">
                                          <p:val>
                                            <p:strVal val="ppt_h"/>
                                          </p:val>
                                        </p:tav>
                                        <p:tav tm="100000">
                                          <p:val>
                                            <p:fltVal val="0"/>
                                          </p:val>
                                        </p:tav>
                                      </p:tavLst>
                                    </p:anim>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7000"/>
                            </p:stCondLst>
                            <p:childTnLst>
                              <p:par>
                                <p:cTn id="96" presetID="9" presetClass="entr" presetSubtype="0"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dissolve">
                                      <p:cBhvr>
                                        <p:cTn id="98" dur="5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p:stCondLst>
                              <p:cond delay="7500"/>
                            </p:stCondLst>
                            <p:childTnLst>
                              <p:par>
                                <p:cTn id="100" presetID="53" presetClass="exit" presetSubtype="0" fill="hold" nodeType="afterEffect">
                                  <p:stCondLst>
                                    <p:cond delay="0"/>
                                  </p:stCondLst>
                                  <p:childTnLst>
                                    <p:anim calcmode="lin" valueType="num">
                                      <p:cBhvr>
                                        <p:cTn id="101" dur="500"/>
                                        <p:tgtEl>
                                          <p:spTgt spid="35"/>
                                        </p:tgtEl>
                                        <p:attrNameLst>
                                          <p:attrName>ppt_w</p:attrName>
                                        </p:attrNameLst>
                                      </p:cBhvr>
                                      <p:tavLst>
                                        <p:tav tm="0">
                                          <p:val>
                                            <p:strVal val="ppt_w"/>
                                          </p:val>
                                        </p:tav>
                                        <p:tav tm="100000">
                                          <p:val>
                                            <p:fltVal val="0"/>
                                          </p:val>
                                        </p:tav>
                                      </p:tavLst>
                                    </p:anim>
                                    <p:anim calcmode="lin" valueType="num">
                                      <p:cBhvr>
                                        <p:cTn id="102" dur="500"/>
                                        <p:tgtEl>
                                          <p:spTgt spid="35"/>
                                        </p:tgtEl>
                                        <p:attrNameLst>
                                          <p:attrName>ppt_h</p:attrName>
                                        </p:attrNameLst>
                                      </p:cBhvr>
                                      <p:tavLst>
                                        <p:tav tm="0">
                                          <p:val>
                                            <p:strVal val="ppt_h"/>
                                          </p:val>
                                        </p:tav>
                                        <p:tav tm="100000">
                                          <p:val>
                                            <p:fltVal val="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000"/>
                            </p:stCondLst>
                            <p:childTnLst>
                              <p:par>
                                <p:cTn id="106" presetID="9"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dissolve">
                                      <p:cBhvr>
                                        <p:cTn id="108" dur="500"/>
                                        <p:tgtEl>
                                          <p:spTgt spid="34"/>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p:stCondLst>
                              <p:cond delay="8500"/>
                            </p:stCondLst>
                            <p:childTnLst>
                              <p:par>
                                <p:cTn id="110" presetID="53" presetClass="exit" presetSubtype="0" fill="hold" nodeType="afterEffect">
                                  <p:stCondLst>
                                    <p:cond delay="0"/>
                                  </p:stCondLst>
                                  <p:childTnLst>
                                    <p:anim calcmode="lin" valueType="num">
                                      <p:cBhvr>
                                        <p:cTn id="111" dur="500"/>
                                        <p:tgtEl>
                                          <p:spTgt spid="34"/>
                                        </p:tgtEl>
                                        <p:attrNameLst>
                                          <p:attrName>ppt_w</p:attrName>
                                        </p:attrNameLst>
                                      </p:cBhvr>
                                      <p:tavLst>
                                        <p:tav tm="0">
                                          <p:val>
                                            <p:strVal val="ppt_w"/>
                                          </p:val>
                                        </p:tav>
                                        <p:tav tm="100000">
                                          <p:val>
                                            <p:fltVal val="0"/>
                                          </p:val>
                                        </p:tav>
                                      </p:tavLst>
                                    </p:anim>
                                    <p:anim calcmode="lin" valueType="num">
                                      <p:cBhvr>
                                        <p:cTn id="112" dur="500"/>
                                        <p:tgtEl>
                                          <p:spTgt spid="34"/>
                                        </p:tgtEl>
                                        <p:attrNameLst>
                                          <p:attrName>ppt_h</p:attrName>
                                        </p:attrNameLst>
                                      </p:cBhvr>
                                      <p:tavLst>
                                        <p:tav tm="0">
                                          <p:val>
                                            <p:strVal val="ppt_h"/>
                                          </p:val>
                                        </p:tav>
                                        <p:tav tm="100000">
                                          <p:val>
                                            <p:fltVal val="0"/>
                                          </p:val>
                                        </p:tav>
                                      </p:tavLst>
                                    </p:anim>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par>
                          <p:cTn id="115" fill="hold">
                            <p:stCondLst>
                              <p:cond delay="9000"/>
                            </p:stCondLst>
                            <p:childTnLst>
                              <p:par>
                                <p:cTn id="116" presetID="9"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dissolve">
                                      <p:cBhvr>
                                        <p:cTn id="118" dur="500"/>
                                        <p:tgtEl>
                                          <p:spTgt spid="33"/>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p:stCondLst>
                              <p:cond delay="9500"/>
                            </p:stCondLst>
                            <p:childTnLst>
                              <p:par>
                                <p:cTn id="120" presetID="53" presetClass="exit" presetSubtype="0" fill="hold" nodeType="afterEffect">
                                  <p:stCondLst>
                                    <p:cond delay="0"/>
                                  </p:stCondLst>
                                  <p:childTnLst>
                                    <p:anim calcmode="lin" valueType="num">
                                      <p:cBhvr>
                                        <p:cTn id="121" dur="500"/>
                                        <p:tgtEl>
                                          <p:spTgt spid="33"/>
                                        </p:tgtEl>
                                        <p:attrNameLst>
                                          <p:attrName>ppt_w</p:attrName>
                                        </p:attrNameLst>
                                      </p:cBhvr>
                                      <p:tavLst>
                                        <p:tav tm="0">
                                          <p:val>
                                            <p:strVal val="ppt_w"/>
                                          </p:val>
                                        </p:tav>
                                        <p:tav tm="100000">
                                          <p:val>
                                            <p:fltVal val="0"/>
                                          </p:val>
                                        </p:tav>
                                      </p:tavLst>
                                    </p:anim>
                                    <p:anim calcmode="lin" valueType="num">
                                      <p:cBhvr>
                                        <p:cTn id="122" dur="500"/>
                                        <p:tgtEl>
                                          <p:spTgt spid="33"/>
                                        </p:tgtEl>
                                        <p:attrNameLst>
                                          <p:attrName>ppt_h</p:attrName>
                                        </p:attrNameLst>
                                      </p:cBhvr>
                                      <p:tavLst>
                                        <p:tav tm="0">
                                          <p:val>
                                            <p:strVal val="ppt_h"/>
                                          </p:val>
                                        </p:tav>
                                        <p:tav tm="100000">
                                          <p:val>
                                            <p:fltVal val="0"/>
                                          </p:val>
                                        </p:tav>
                                      </p:tavLst>
                                    </p:anim>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par>
                          <p:cTn id="125" fill="hold">
                            <p:stCondLst>
                              <p:cond delay="10000"/>
                            </p:stCondLst>
                            <p:childTnLst>
                              <p:par>
                                <p:cTn id="126" presetID="9"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ssolve">
                                      <p:cBhvr>
                                        <p:cTn id="128" dur="500"/>
                                        <p:tgtEl>
                                          <p:spTgt spid="32"/>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p:stCondLst>
                              <p:cond delay="10500"/>
                            </p:stCondLst>
                            <p:childTnLst>
                              <p:par>
                                <p:cTn id="130" presetID="53" presetClass="exit" presetSubtype="0" fill="hold" nodeType="afterEffect">
                                  <p:stCondLst>
                                    <p:cond delay="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animEffect transition="out" filter="fade">
                                      <p:cBhvr>
                                        <p:cTn id="133" dur="500"/>
                                        <p:tgtEl>
                                          <p:spTgt spid="32"/>
                                        </p:tgtEl>
                                      </p:cBhvr>
                                    </p:animEffect>
                                    <p:set>
                                      <p:cBhvr>
                                        <p:cTn id="134" dur="1" fill="hold">
                                          <p:stCondLst>
                                            <p:cond delay="499"/>
                                          </p:stCondLst>
                                        </p:cTn>
                                        <p:tgtEl>
                                          <p:spTgt spid="32"/>
                                        </p:tgtEl>
                                        <p:attrNameLst>
                                          <p:attrName>style.visibility</p:attrName>
                                        </p:attrNameLst>
                                      </p:cBhvr>
                                      <p:to>
                                        <p:strVal val="hidden"/>
                                      </p:to>
                                    </p:set>
                                  </p:childTnLst>
                                </p:cTn>
                              </p:par>
                              <p:par>
                                <p:cTn id="135" presetID="53"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subTnLst>
                                    <p:audio>
                                      <p:cMediaNode>
                                        <p:cTn display="0" masterRel="sameClick">
                                          <p:stCondLst>
                                            <p:cond evt="begin" delay="0">
                                              <p:tn val="135"/>
                                            </p:cond>
                                          </p:stCondLst>
                                          <p:endCondLst>
                                            <p:cond evt="onStopAudio" delay="0">
                                              <p:tgtEl>
                                                <p:sldTgt/>
                                              </p:tgtEl>
                                            </p:cond>
                                          </p:endCondLst>
                                        </p:cTn>
                                        <p:tgtEl>
                                          <p:sndTgt r:embed="rId6" name="Reng reng.wav"/>
                                        </p:tgtEl>
                                      </p:cMediaNode>
                                    </p:audio>
                                  </p:subTnLst>
                                </p:cTn>
                              </p:par>
                            </p:childTnLst>
                          </p:cTn>
                        </p:par>
                      </p:childTnLst>
                    </p:cTn>
                  </p:par>
                  <p:par>
                    <p:cTn id="140" fill="hold">
                      <p:stCondLst>
                        <p:cond delay="indefinite"/>
                      </p:stCondLst>
                      <p:childTnLst>
                        <p:par>
                          <p:cTn id="141" fill="hold">
                            <p:stCondLst>
                              <p:cond delay="0"/>
                            </p:stCondLst>
                            <p:childTnLst>
                              <p:par>
                                <p:cTn id="142" presetID="2" presetClass="exit" presetSubtype="1" fill="hold" nodeType="clickEffect">
                                  <p:stCondLst>
                                    <p:cond delay="0"/>
                                  </p:stCondLst>
                                  <p:childTnLst>
                                    <p:anim calcmode="lin" valueType="num">
                                      <p:cBhvr additive="base">
                                        <p:cTn id="143" dur="1000"/>
                                        <p:tgtEl>
                                          <p:spTgt spid="26"/>
                                        </p:tgtEl>
                                        <p:attrNameLst>
                                          <p:attrName>ppt_x</p:attrName>
                                        </p:attrNameLst>
                                      </p:cBhvr>
                                      <p:tavLst>
                                        <p:tav tm="0">
                                          <p:val>
                                            <p:strVal val="ppt_x"/>
                                          </p:val>
                                        </p:tav>
                                        <p:tav tm="100000">
                                          <p:val>
                                            <p:strVal val="ppt_x"/>
                                          </p:val>
                                        </p:tav>
                                      </p:tavLst>
                                    </p:anim>
                                    <p:anim calcmode="lin" valueType="num">
                                      <p:cBhvr additive="base">
                                        <p:cTn id="144" dur="1000"/>
                                        <p:tgtEl>
                                          <p:spTgt spid="26"/>
                                        </p:tgtEl>
                                        <p:attrNameLst>
                                          <p:attrName>ppt_y</p:attrName>
                                        </p:attrNameLst>
                                      </p:cBhvr>
                                      <p:tavLst>
                                        <p:tav tm="0">
                                          <p:val>
                                            <p:strVal val="ppt_y"/>
                                          </p:val>
                                        </p:tav>
                                        <p:tav tm="100000">
                                          <p:val>
                                            <p:strVal val="0-ppt_h/2"/>
                                          </p:val>
                                        </p:tav>
                                      </p:tavLst>
                                    </p:anim>
                                    <p:set>
                                      <p:cBhvr>
                                        <p:cTn id="14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Đông Nam của Châu Á</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Việt Nam nằm ở khu vực nào của châu Á?</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9E891226-E122-46A1-8181-B5EB4188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3943" y="6561015"/>
            <a:ext cx="406400" cy="406400"/>
          </a:xfrm>
          <a:prstGeom prst="rect">
            <a:avLst/>
          </a:prstGeom>
        </p:spPr>
      </p:pic>
    </p:spTree>
    <p:extLst>
      <p:ext uri="{BB962C8B-B14F-4D97-AF65-F5344CB8AC3E}">
        <p14:creationId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Dãy núi nào cao nhất </a:t>
            </a:r>
          </a:p>
          <a:p>
            <a:pPr algn="ctr"/>
            <a:r>
              <a:rPr lang="en-US" sz="4000" b="1">
                <a:solidFill>
                  <a:schemeClr val="bg1"/>
                </a:solidFill>
                <a:latin typeface="Arial" panose="020B0604020202020204" pitchFamily="34" charset="0"/>
                <a:cs typeface="Arial" panose="020B0604020202020204" pitchFamily="34" charset="0"/>
              </a:rPr>
              <a:t>châu Á ?</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Sơn nguyên nào cao và đồ sộ nhất châu Á </a:t>
            </a:r>
            <a:r>
              <a:rPr lang="en-US" sz="4000" b="1">
                <a:solidFill>
                  <a:schemeClr val="bg1"/>
                </a:solidFill>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Kể tên 3 loại khoáng sản tiêu biểu của châu lục </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866817" y="5194261"/>
            <a:ext cx="5667547"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Khai thác, năng lượng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04517" y="2383609"/>
            <a:ext cx="6425109" cy="1569660"/>
          </a:xfrm>
          <a:prstGeom prst="rect">
            <a:avLst/>
          </a:prstGeom>
          <a:noFill/>
        </p:spPr>
        <p:txBody>
          <a:bodyPr wrap="square" rtlCol="0">
            <a:spAutoFit/>
          </a:bodyPr>
          <a:lstStyle/>
          <a:p>
            <a:pPr algn="ctr"/>
            <a:r>
              <a:rPr lang="en-US" i="1"/>
              <a:t> </a:t>
            </a:r>
            <a:r>
              <a:rPr lang="en-US" sz="3200" b="1">
                <a:solidFill>
                  <a:schemeClr val="bg1"/>
                </a:solidFill>
                <a:latin typeface="Arial" panose="020B0604020202020204" pitchFamily="34" charset="0"/>
                <a:cs typeface="Arial" panose="020B0604020202020204" pitchFamily="34" charset="0"/>
              </a:rPr>
              <a:t>Với thế mạnh về than đá, dầu mỏ; Ngành CN nào ở châu Á có điều kiện phát triển mạnh?</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27642" y="1924056"/>
            <a:ext cx="11490290"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Tìm hiều và viết đoạn văn ngắn mô tả đặc điểm của một đồng bằng hoặc cao nguyên ở Châu Á.</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9CE21BA2-9CD1-448B-B1A2-8DB6BF8A92FF}"/>
              </a:ext>
            </a:extLst>
          </p:cNvPr>
          <p:cNvPicPr>
            <a:picLocks noChangeAspect="1"/>
          </p:cNvPicPr>
          <p:nvPr/>
        </p:nvPicPr>
        <p:blipFill>
          <a:blip r:embed="rId3"/>
          <a:stretch>
            <a:fillRect/>
          </a:stretch>
        </p:blipFill>
        <p:spPr>
          <a:xfrm>
            <a:off x="424068" y="3429000"/>
            <a:ext cx="5671932" cy="3339065"/>
          </a:xfrm>
          <a:prstGeom prst="rect">
            <a:avLst/>
          </a:prstGeom>
        </p:spPr>
      </p:pic>
      <p:pic>
        <p:nvPicPr>
          <p:cNvPr id="6" name="Picture 5">
            <a:extLst>
              <a:ext uri="{FF2B5EF4-FFF2-40B4-BE49-F238E27FC236}">
                <a16:creationId xmlns:a16="http://schemas.microsoft.com/office/drawing/2014/main" id="{12BDB2E5-8505-47E6-BE08-C906B9D982A5}"/>
              </a:ext>
            </a:extLst>
          </p:cNvPr>
          <p:cNvPicPr>
            <a:picLocks noChangeAspect="1"/>
          </p:cNvPicPr>
          <p:nvPr/>
        </p:nvPicPr>
        <p:blipFill>
          <a:blip r:embed="rId4"/>
          <a:stretch>
            <a:fillRect/>
          </a:stretch>
        </p:blipFill>
        <p:spPr>
          <a:xfrm>
            <a:off x="6268277" y="3411952"/>
            <a:ext cx="5446643" cy="3339065"/>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a16="http://schemas.microsoft.com/office/drawing/2014/main"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a16="http://schemas.microsoft.com/office/drawing/2014/main" id="{C9CD41A8-C190-46FC-A81B-141102F5B260}"/>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a16="http://schemas.microsoft.com/office/drawing/2014/main" id="{DBBC2472-FEAE-489C-934D-70912E33E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E25AD-0724-42C6-AE8F-0A36DB374EFB}"/>
              </a:ext>
            </a:extLst>
          </p:cNvPr>
          <p:cNvPicPr>
            <a:picLocks noChangeAspect="1"/>
          </p:cNvPicPr>
          <p:nvPr/>
        </p:nvPicPr>
        <p:blipFill rotWithShape="1">
          <a:blip r:embed="rId3"/>
          <a:srcRect l="954" r="4541"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id="{AF4E795B-C41D-4F65-9C69-CA10959D67E9}"/>
              </a:ext>
            </a:extLst>
          </p:cNvPr>
          <p:cNvPicPr>
            <a:picLocks noChangeAspect="1"/>
          </p:cNvPicPr>
          <p:nvPr/>
        </p:nvPicPr>
        <p:blipFill rotWithShape="1">
          <a:blip r:embed="rId4"/>
          <a:srcRect t="5712"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5616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723AE-9A76-4A9F-A77C-CA4CD763F636}"/>
              </a:ext>
            </a:extLst>
          </p:cNvPr>
          <p:cNvSpPr txBox="1"/>
          <p:nvPr/>
        </p:nvSpPr>
        <p:spPr>
          <a:xfrm>
            <a:off x="80444" y="4124883"/>
            <a:ext cx="4920742" cy="2677656"/>
          </a:xfrm>
          <a:prstGeom prst="rect">
            <a:avLst/>
          </a:prstGeom>
          <a:solidFill>
            <a:schemeClr val="bg1"/>
          </a:solidFill>
        </p:spPr>
        <p:txBody>
          <a:bodyPr wrap="square" rtlCol="0">
            <a:spAutoFit/>
          </a:bodyPr>
          <a:lstStyle/>
          <a:p>
            <a:r>
              <a:rPr lang="vi-VN" sz="2800" b="1"/>
              <a:t>. </a:t>
            </a:r>
            <a:r>
              <a:rPr lang="en-US" sz="2800" b="1">
                <a:solidFill>
                  <a:srgbClr val="1C11AF"/>
                </a:solidFill>
                <a:latin typeface="Arial" panose="020B0604020202020204" pitchFamily="34" charset="0"/>
                <a:cs typeface="Arial" panose="020B0604020202020204" pitchFamily="34" charset="0"/>
              </a:rPr>
              <a:t>H</a:t>
            </a:r>
            <a:r>
              <a:rPr lang="vi-VN" sz="2800" b="1">
                <a:solidFill>
                  <a:srgbClr val="1C11AF"/>
                </a:solidFill>
                <a:latin typeface="Arial" panose="020B0604020202020204" pitchFamily="34" charset="0"/>
                <a:cs typeface="Arial" panose="020B0604020202020204" pitchFamily="34" charset="0"/>
              </a:rPr>
              <a:t>ệ thống núi Himalaya</a:t>
            </a:r>
            <a:endParaRPr lang="en-US" sz="2800" b="1">
              <a:solidFill>
                <a:srgbClr val="1C11AF"/>
              </a:solidFill>
              <a:latin typeface="Arial" panose="020B0604020202020204" pitchFamily="34" charset="0"/>
              <a:cs typeface="Arial" panose="020B0604020202020204" pitchFamily="34" charset="0"/>
            </a:endParaRPr>
          </a:p>
          <a:p>
            <a:r>
              <a:rPr lang="vi-VN" sz="2800" b="1">
                <a:solidFill>
                  <a:srgbClr val="1C11AF"/>
                </a:solidFill>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là dãy núi cao nhất hành tinh và là nơi của 14 đỉnh núi cao nhất thế giới: các đỉnh cao trên 8.000 m, bao gồm cả đỉnh Everest.</a:t>
            </a:r>
            <a:endParaRPr lang="en-US"/>
          </a:p>
        </p:txBody>
      </p:sp>
      <p:sp>
        <p:nvSpPr>
          <p:cNvPr id="9" name="TextBox 8">
            <a:extLst>
              <a:ext uri="{FF2B5EF4-FFF2-40B4-BE49-F238E27FC236}">
                <a16:creationId xmlns:a16="http://schemas.microsoft.com/office/drawing/2014/main" id="{17045614-B609-4152-8A94-30B6890F07B1}"/>
              </a:ext>
            </a:extLst>
          </p:cNvPr>
          <p:cNvSpPr txBox="1"/>
          <p:nvPr/>
        </p:nvSpPr>
        <p:spPr>
          <a:xfrm>
            <a:off x="7650876" y="1363263"/>
            <a:ext cx="3423983" cy="1384995"/>
          </a:xfrm>
          <a:prstGeom prst="rect">
            <a:avLst/>
          </a:prstGeom>
          <a:solidFill>
            <a:schemeClr val="bg1"/>
          </a:solidFill>
        </p:spPr>
        <p:txBody>
          <a:bodyPr wrap="square" rtlCol="0">
            <a:spAutoFit/>
          </a:bodyPr>
          <a:lstStyle/>
          <a:p>
            <a:pPr algn="ctr"/>
            <a:r>
              <a:rPr lang="vi-VN" sz="2800">
                <a:solidFill>
                  <a:srgbClr val="1C11AF"/>
                </a:solidFill>
                <a:latin typeface="Arial" panose="020B0604020202020204" pitchFamily="34" charset="0"/>
                <a:cs typeface="Arial" panose="020B0604020202020204" pitchFamily="34" charset="0"/>
              </a:rPr>
              <a:t>Đỉnh núi Everest </a:t>
            </a:r>
            <a:r>
              <a:rPr lang="en-US" sz="2800">
                <a:solidFill>
                  <a:srgbClr val="1C11AF"/>
                </a:solidFill>
                <a:latin typeface="Arial" panose="020B0604020202020204" pitchFamily="34" charset="0"/>
                <a:cs typeface="Arial" panose="020B0604020202020204" pitchFamily="34" charset="0"/>
              </a:rPr>
              <a:t>cao </a:t>
            </a:r>
            <a:r>
              <a:rPr lang="en-US" altLang="en-US" sz="2800" b="1">
                <a:solidFill>
                  <a:srgbClr val="1C11AF"/>
                </a:solidFill>
                <a:latin typeface="Arial" panose="020B0604020202020204" pitchFamily="34" charset="0"/>
                <a:cs typeface="Arial" panose="020B0604020202020204" pitchFamily="34" charset="0"/>
              </a:rPr>
              <a:t>8848m</a:t>
            </a:r>
            <a:r>
              <a:rPr lang="en-US" altLang="en-US" sz="2800" b="1">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nơi cao nhất thế giớ</a:t>
            </a:r>
            <a:r>
              <a:rPr lang="en-US" sz="2800">
                <a:solidFill>
                  <a:srgbClr val="1C11AF"/>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1289961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87CCC9-5B72-4517-8905-B3D6128E3AE7}"/>
              </a:ext>
            </a:extLst>
          </p:cNvPr>
          <p:cNvPicPr>
            <a:picLocks noChangeAspect="1"/>
          </p:cNvPicPr>
          <p:nvPr/>
        </p:nvPicPr>
        <p:blipFill>
          <a:blip r:embed="rId3"/>
          <a:stretch>
            <a:fillRect/>
          </a:stretch>
        </p:blipFill>
        <p:spPr>
          <a:xfrm>
            <a:off x="1149273" y="4492742"/>
            <a:ext cx="2615873" cy="1769535"/>
          </a:xfrm>
          <a:prstGeom prst="chord">
            <a:avLst/>
          </a:prstGeom>
        </p:spPr>
      </p:pic>
    </p:spTree>
    <p:extLst>
      <p:ext uri="{BB962C8B-B14F-4D97-AF65-F5344CB8AC3E}">
        <p14:creationId xmlns:p14="http://schemas.microsoft.com/office/powerpoint/2010/main" val="40675191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CB88E0-24BE-4460-92EE-F799E1DB0220}"/>
              </a:ext>
            </a:extLst>
          </p:cNvPr>
          <p:cNvPicPr>
            <a:picLocks noChangeAspect="1"/>
          </p:cNvPicPr>
          <p:nvPr/>
        </p:nvPicPr>
        <p:blipFill rotWithShape="1">
          <a:blip r:embed="rId3"/>
          <a:srcRect t="14585" r="-2" b="-2"/>
          <a:stretch/>
        </p:blipFill>
        <p:spPr>
          <a:xfrm>
            <a:off x="321730" y="321732"/>
            <a:ext cx="5674897" cy="3017405"/>
          </a:xfrm>
          <a:prstGeom prst="rect">
            <a:avLst/>
          </a:prstGeom>
        </p:spPr>
      </p:pic>
      <p:pic>
        <p:nvPicPr>
          <p:cNvPr id="5" name="Picture 4">
            <a:extLst>
              <a:ext uri="{FF2B5EF4-FFF2-40B4-BE49-F238E27FC236}">
                <a16:creationId xmlns:a16="http://schemas.microsoft.com/office/drawing/2014/main" id="{1CD6ABF7-6A93-4638-AE08-80589208A32D}"/>
              </a:ext>
            </a:extLst>
          </p:cNvPr>
          <p:cNvPicPr>
            <a:picLocks noChangeAspect="1"/>
          </p:cNvPicPr>
          <p:nvPr/>
        </p:nvPicPr>
        <p:blipFill rotWithShape="1">
          <a:blip r:embed="rId4"/>
          <a:srcRect t="34050" r="-2" b="398"/>
          <a:stretch/>
        </p:blipFill>
        <p:spPr>
          <a:xfrm>
            <a:off x="321730" y="3510853"/>
            <a:ext cx="5674897" cy="2789954"/>
          </a:xfrm>
          <a:prstGeom prst="rect">
            <a:avLst/>
          </a:prstGeom>
        </p:spPr>
      </p:pic>
      <p:pic>
        <p:nvPicPr>
          <p:cNvPr id="2" name="Picture 1">
            <a:extLst>
              <a:ext uri="{FF2B5EF4-FFF2-40B4-BE49-F238E27FC236}">
                <a16:creationId xmlns:a16="http://schemas.microsoft.com/office/drawing/2014/main" id="{844C5446-6F36-40A9-982E-D21CE2952172}"/>
              </a:ext>
            </a:extLst>
          </p:cNvPr>
          <p:cNvPicPr>
            <a:picLocks noChangeAspect="1"/>
          </p:cNvPicPr>
          <p:nvPr/>
        </p:nvPicPr>
        <p:blipFill rotWithShape="1">
          <a:blip r:embed="rId5"/>
          <a:srcRect l="23542" r="22832"/>
          <a:stretch/>
        </p:blipFill>
        <p:spPr>
          <a:xfrm>
            <a:off x="6195373" y="321733"/>
            <a:ext cx="5674897" cy="5979074"/>
          </a:xfrm>
          <a:prstGeom prst="rect">
            <a:avLst/>
          </a:prstGeom>
        </p:spPr>
      </p:pic>
      <p:sp>
        <p:nvSpPr>
          <p:cNvPr id="6" name="TextBox 5">
            <a:extLst>
              <a:ext uri="{FF2B5EF4-FFF2-40B4-BE49-F238E27FC236}">
                <a16:creationId xmlns:a16="http://schemas.microsoft.com/office/drawing/2014/main" id="{850DBBB0-C591-4AB6-A998-4B5E1C187DFD}"/>
              </a:ext>
            </a:extLst>
          </p:cNvPr>
          <p:cNvSpPr txBox="1"/>
          <p:nvPr/>
        </p:nvSpPr>
        <p:spPr>
          <a:xfrm>
            <a:off x="2001077" y="6351766"/>
            <a:ext cx="9066725" cy="523220"/>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Thung lũng các loài hoa, Uttarakhand, Ấn Độ</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5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DF23F-8275-4033-AF9E-F12DCFF42CD2}"/>
              </a:ext>
            </a:extLst>
          </p:cNvPr>
          <p:cNvSpPr txBox="1"/>
          <p:nvPr/>
        </p:nvSpPr>
        <p:spPr>
          <a:xfrm>
            <a:off x="6538031" y="673565"/>
            <a:ext cx="4494146" cy="1526741"/>
          </a:xfrm>
          <a:prstGeom prst="rect">
            <a:avLst/>
          </a:prstGeom>
          <a:ln>
            <a:solidFill>
              <a:srgbClr val="0070C0"/>
            </a:solidFill>
            <a:prstDash val="sysDash"/>
          </a:ln>
        </p:spPr>
        <p:txBody>
          <a:bodyPr vert="horz" lIns="91440" tIns="45720" rIns="91440" bIns="45720" rtlCol="0" anchor="ctr">
            <a:normAutofit/>
          </a:bodyPr>
          <a:lstStyle/>
          <a:p>
            <a:pPr algn="r">
              <a:lnSpc>
                <a:spcPct val="90000"/>
              </a:lnSpc>
              <a:spcBef>
                <a:spcPct val="0"/>
              </a:spcBef>
              <a:spcAft>
                <a:spcPts val="600"/>
              </a:spcAft>
            </a:pPr>
            <a:r>
              <a:rPr lang="en-US" sz="3000" b="1" kern="1200">
                <a:solidFill>
                  <a:srgbClr val="00B050"/>
                </a:solidFill>
                <a:latin typeface="Arial" panose="020B0604020202020204" pitchFamily="34" charset="0"/>
                <a:ea typeface="+mj-ea"/>
                <a:cs typeface="Arial" panose="020B0604020202020204" pitchFamily="34" charset="0"/>
              </a:rPr>
              <a:t>Hồ Gokyo Cho, Nepal</a:t>
            </a:r>
            <a:endParaRPr lang="en-US" sz="3000" kern="1200">
              <a:solidFill>
                <a:srgbClr val="00B050"/>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89745132-6E4E-4EA9-86B5-677352171B5C}"/>
              </a:ext>
            </a:extLst>
          </p:cNvPr>
          <p:cNvPicPr>
            <a:picLocks noChangeAspect="1"/>
          </p:cNvPicPr>
          <p:nvPr/>
        </p:nvPicPr>
        <p:blipFill rotWithShape="1">
          <a:blip r:embed="rId2"/>
          <a:srcRect l="7318" r="-1" b="-1"/>
          <a:stretch/>
        </p:blipFill>
        <p:spPr>
          <a:xfrm>
            <a:off x="222405" y="86127"/>
            <a:ext cx="5871524" cy="3959467"/>
          </a:xfrm>
          <a:prstGeom prst="rect">
            <a:avLst/>
          </a:prstGeom>
        </p:spPr>
      </p:pic>
      <p:pic>
        <p:nvPicPr>
          <p:cNvPr id="6" name="Picture 5">
            <a:extLst>
              <a:ext uri="{FF2B5EF4-FFF2-40B4-BE49-F238E27FC236}">
                <a16:creationId xmlns:a16="http://schemas.microsoft.com/office/drawing/2014/main" id="{DF4284B2-D2F5-4639-BC0E-2507EE2B847D}"/>
              </a:ext>
            </a:extLst>
          </p:cNvPr>
          <p:cNvPicPr>
            <a:picLocks noChangeAspect="1"/>
          </p:cNvPicPr>
          <p:nvPr/>
        </p:nvPicPr>
        <p:blipFill rotWithShape="1">
          <a:blip r:embed="rId3"/>
          <a:srcRect r="499"/>
          <a:stretch/>
        </p:blipFill>
        <p:spPr>
          <a:xfrm>
            <a:off x="6188764" y="3040805"/>
            <a:ext cx="6003235" cy="3693245"/>
          </a:xfrm>
          <a:prstGeom prst="rect">
            <a:avLst/>
          </a:prstGeom>
        </p:spPr>
      </p:pic>
      <p:sp>
        <p:nvSpPr>
          <p:cNvPr id="7" name="Rectangle 6">
            <a:extLst>
              <a:ext uri="{FF2B5EF4-FFF2-40B4-BE49-F238E27FC236}">
                <a16:creationId xmlns:a16="http://schemas.microsoft.com/office/drawing/2014/main" id="{3BACB10B-2489-42FB-9814-A1C432022248}"/>
              </a:ext>
            </a:extLst>
          </p:cNvPr>
          <p:cNvSpPr/>
          <p:nvPr/>
        </p:nvSpPr>
        <p:spPr>
          <a:xfrm>
            <a:off x="1" y="4830299"/>
            <a:ext cx="6093928" cy="1526741"/>
          </a:xfrm>
          <a:prstGeom prst="rect">
            <a:avLst/>
          </a:prstGeom>
          <a:ln>
            <a:solidFill>
              <a:schemeClr val="accent5">
                <a:lumMod val="75000"/>
              </a:schemeClr>
            </a:solidFill>
            <a:prstDash val="sysDash"/>
          </a:ln>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a:solidFill>
                  <a:srgbClr val="00B050"/>
                </a:solidFill>
                <a:latin typeface="Arial" panose="020B0604020202020204" pitchFamily="34" charset="0"/>
                <a:cs typeface="Arial" panose="020B0604020202020204" pitchFamily="34" charset="0"/>
              </a:rPr>
              <a:t>Kelimutu, Moni, Đảo Flores, Indonesia</a:t>
            </a:r>
            <a:r>
              <a:rPr lang="en-US" sz="2400" b="1">
                <a:solidFill>
                  <a:srgbClr val="0070C0"/>
                </a:solidFill>
                <a:latin typeface="Arial" panose="020B0604020202020204" pitchFamily="34" charset="0"/>
                <a:cs typeface="Arial" panose="020B0604020202020204" pitchFamily="34" charset="0"/>
              </a:rPr>
              <a:t>:</a:t>
            </a: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Một ngọn núi lửa ở đây đã tạo thành 3</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 hồ nước với 3 sắc màu khác nhau: đỏ, </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xanh lá và xanh dương.</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5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94836D-A6E0-400D-89F0-7ACA0BAAB42C}"/>
              </a:ext>
            </a:extLst>
          </p:cNvPr>
          <p:cNvPicPr>
            <a:picLocks noChangeAspect="1"/>
          </p:cNvPicPr>
          <p:nvPr/>
        </p:nvPicPr>
        <p:blipFill rotWithShape="1">
          <a:blip r:embed="rId3"/>
          <a:srcRect t="25695" r="-2" b="454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1">
            <a:extLst>
              <a:ext uri="{FF2B5EF4-FFF2-40B4-BE49-F238E27FC236}">
                <a16:creationId xmlns:a16="http://schemas.microsoft.com/office/drawing/2014/main" id="{2BEE431E-6418-4310-9A16-44F5BD175E0F}"/>
              </a:ext>
            </a:extLst>
          </p:cNvPr>
          <p:cNvPicPr>
            <a:picLocks noChangeAspect="1"/>
          </p:cNvPicPr>
          <p:nvPr/>
        </p:nvPicPr>
        <p:blipFill rotWithShape="1">
          <a:blip r:embed="rId4"/>
          <a:srcRect t="3154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044B1F08-C4B5-4727-9A4D-BC153F569688}"/>
              </a:ext>
            </a:extLst>
          </p:cNvPr>
          <p:cNvSpPr/>
          <p:nvPr/>
        </p:nvSpPr>
        <p:spPr>
          <a:xfrm>
            <a:off x="-166216" y="1596824"/>
            <a:ext cx="6419765" cy="3664351"/>
          </a:xfrm>
          <a:prstGeom prst="rect">
            <a:avLst/>
          </a:prstGeom>
        </p:spPr>
        <p:txBody>
          <a:bodyPr vert="horz" lIns="91440" tIns="45720" rIns="91440" bIns="45720" rtlCol="0">
            <a:normAutofit/>
          </a:bodyPr>
          <a:lstStyle/>
          <a:p>
            <a:pPr lvl="3" indent="-228600">
              <a:lnSpc>
                <a:spcPct val="90000"/>
              </a:lnSpc>
              <a:spcAft>
                <a:spcPts val="600"/>
              </a:spcAft>
              <a:buFont typeface="Arial" panose="020B0604020202020204" pitchFamily="34" charset="0"/>
              <a:buChar char="•"/>
            </a:pPr>
            <a:r>
              <a:rPr lang="en-US" sz="3600" b="1">
                <a:solidFill>
                  <a:srgbClr val="00B050"/>
                </a:solidFill>
                <a:latin typeface="Arial" panose="020B0604020202020204" pitchFamily="34" charset="0"/>
                <a:cs typeface="Arial" panose="020B0604020202020204" pitchFamily="34" charset="0"/>
              </a:rPr>
              <a:t>Thác Bản Giốc</a:t>
            </a:r>
            <a:endParaRPr lang="en-US" sz="3600">
              <a:solidFill>
                <a:srgbClr val="00B05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F5EB28C-6F2A-4A57-99A6-92E848E31810}"/>
              </a:ext>
            </a:extLst>
          </p:cNvPr>
          <p:cNvSpPr/>
          <p:nvPr/>
        </p:nvSpPr>
        <p:spPr>
          <a:xfrm>
            <a:off x="157550" y="2397949"/>
            <a:ext cx="5184034" cy="2062103"/>
          </a:xfrm>
          <a:prstGeom prst="rect">
            <a:avLst/>
          </a:prstGeom>
        </p:spPr>
        <p:txBody>
          <a:bodyPr wrap="square">
            <a:spAutoFit/>
          </a:bodyPr>
          <a:lstStyle/>
          <a:p>
            <a:pPr algn="ctr"/>
            <a:r>
              <a:rPr lang="vi-VN" sz="3200">
                <a:solidFill>
                  <a:srgbClr val="1C11AF"/>
                </a:solidFill>
                <a:latin typeface="Arial" panose="020B0604020202020204" pitchFamily="34" charset="0"/>
                <a:cs typeface="Arial" panose="020B0604020202020204" pitchFamily="34" charset="0"/>
              </a:rPr>
              <a:t>Tọa lạc tại Cao Bằng</a:t>
            </a:r>
            <a:r>
              <a:rPr lang="en-US" sz="3200">
                <a:solidFill>
                  <a:srgbClr val="1C11AF"/>
                </a:solidFill>
                <a:latin typeface="Arial" panose="020B0604020202020204" pitchFamily="34" charset="0"/>
                <a:cs typeface="Arial" panose="020B0604020202020204" pitchFamily="34" charset="0"/>
              </a:rPr>
              <a:t>, </a:t>
            </a:r>
            <a:r>
              <a:rPr lang="vi-VN" sz="3200">
                <a:solidFill>
                  <a:srgbClr val="1C11AF"/>
                </a:solidFill>
                <a:latin typeface="Arial" panose="020B0604020202020204" pitchFamily="34" charset="0"/>
                <a:cs typeface="Arial" panose="020B0604020202020204" pitchFamily="34" charset="0"/>
              </a:rPr>
              <a:t> là con thác được mệnh danh đẹp nhất Việt Nam và rộng nhất Đông Nam Á.</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2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ree, outdoor, water, nature&#10;&#10;Description automatically generated">
            <a:extLst>
              <a:ext uri="{FF2B5EF4-FFF2-40B4-BE49-F238E27FC236}">
                <a16:creationId xmlns:a16="http://schemas.microsoft.com/office/drawing/2014/main" id="{A1A876EA-08BC-4098-8274-8EECC09C5C42}"/>
              </a:ext>
            </a:extLst>
          </p:cNvPr>
          <p:cNvPicPr>
            <a:picLocks noChangeAspect="1"/>
          </p:cNvPicPr>
          <p:nvPr/>
        </p:nvPicPr>
        <p:blipFill rotWithShape="1">
          <a:blip r:embed="rId3"/>
          <a:srcRect l="13849" r="14778" b="-2"/>
          <a:stretch/>
        </p:blipFill>
        <p:spPr>
          <a:xfrm>
            <a:off x="191086" y="171715"/>
            <a:ext cx="5813197" cy="6129087"/>
          </a:xfrm>
          <a:prstGeom prst="rect">
            <a:avLst/>
          </a:prstGeom>
        </p:spPr>
      </p:pic>
      <p:pic>
        <p:nvPicPr>
          <p:cNvPr id="6" name="Picture 5" descr="A picture containing water, outdoor, river, nature&#10;&#10;Description automatically generated">
            <a:extLst>
              <a:ext uri="{FF2B5EF4-FFF2-40B4-BE49-F238E27FC236}">
                <a16:creationId xmlns:a16="http://schemas.microsoft.com/office/drawing/2014/main" id="{8A5C2B48-9A24-46E6-9898-818469C5CCA4}"/>
              </a:ext>
            </a:extLst>
          </p:cNvPr>
          <p:cNvPicPr>
            <a:picLocks noChangeAspect="1"/>
          </p:cNvPicPr>
          <p:nvPr/>
        </p:nvPicPr>
        <p:blipFill rotWithShape="1">
          <a:blip r:embed="rId4"/>
          <a:srcRect t="5733" b="13911"/>
          <a:stretch/>
        </p:blipFill>
        <p:spPr>
          <a:xfrm>
            <a:off x="6196929" y="171716"/>
            <a:ext cx="5803986" cy="3171422"/>
          </a:xfrm>
          <a:prstGeom prst="rect">
            <a:avLst/>
          </a:prstGeom>
        </p:spPr>
      </p:pic>
      <p:pic>
        <p:nvPicPr>
          <p:cNvPr id="4" name="Picture 3" descr="A picture containing text, tree, grass, outdoor&#10;&#10;Description automatically generated">
            <a:extLst>
              <a:ext uri="{FF2B5EF4-FFF2-40B4-BE49-F238E27FC236}">
                <a16:creationId xmlns:a16="http://schemas.microsoft.com/office/drawing/2014/main" id="{BB4EC987-2D50-42B0-84D6-34498ACB8BB0}"/>
              </a:ext>
            </a:extLst>
          </p:cNvPr>
          <p:cNvPicPr>
            <a:picLocks noChangeAspect="1"/>
          </p:cNvPicPr>
          <p:nvPr/>
        </p:nvPicPr>
        <p:blipFill rotWithShape="1">
          <a:blip r:embed="rId5"/>
          <a:srcRect t="16870" b="13098"/>
          <a:stretch/>
        </p:blipFill>
        <p:spPr>
          <a:xfrm>
            <a:off x="6196929" y="3514856"/>
            <a:ext cx="5786386" cy="2785950"/>
          </a:xfrm>
          <a:prstGeom prst="rect">
            <a:avLst/>
          </a:prstGeom>
        </p:spPr>
      </p:pic>
      <p:sp>
        <p:nvSpPr>
          <p:cNvPr id="7" name="Rectangle 6">
            <a:extLst>
              <a:ext uri="{FF2B5EF4-FFF2-40B4-BE49-F238E27FC236}">
                <a16:creationId xmlns:a16="http://schemas.microsoft.com/office/drawing/2014/main" id="{6C229D15-798B-4A0E-888E-85C9494679DD}"/>
              </a:ext>
            </a:extLst>
          </p:cNvPr>
          <p:cNvSpPr/>
          <p:nvPr/>
        </p:nvSpPr>
        <p:spPr>
          <a:xfrm>
            <a:off x="3378083" y="6427491"/>
            <a:ext cx="5252400" cy="461665"/>
          </a:xfrm>
          <a:prstGeom prst="rect">
            <a:avLst/>
          </a:prstGeom>
        </p:spPr>
        <p:txBody>
          <a:bodyPr wrap="none">
            <a:spAutoFit/>
          </a:bodyPr>
          <a:lstStyle/>
          <a:p>
            <a:pPr algn="ctr"/>
            <a:r>
              <a:rPr lang="vi-VN" sz="2400" b="1">
                <a:solidFill>
                  <a:srgbClr val="00B050"/>
                </a:solidFill>
                <a:latin typeface="arial" panose="020B0604020202020204" pitchFamily="34" charset="0"/>
              </a:rPr>
              <a:t>Hồ nước Hoàng Long, Trung Quốc</a:t>
            </a:r>
            <a:endParaRPr lang="en-US" sz="2400">
              <a:solidFill>
                <a:srgbClr val="00B050"/>
              </a:solidFill>
            </a:endParaRPr>
          </a:p>
        </p:txBody>
      </p:sp>
    </p:spTree>
    <p:extLst>
      <p:ext uri="{BB962C8B-B14F-4D97-AF65-F5344CB8AC3E}">
        <p14:creationId xmlns:p14="http://schemas.microsoft.com/office/powerpoint/2010/main" val="11504381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TotalTime>
  <Words>2985</Words>
  <Application>Microsoft Office PowerPoint</Application>
  <PresentationFormat>Widescreen</PresentationFormat>
  <Paragraphs>465</Paragraphs>
  <Slides>51</Slides>
  <Notes>40</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#9Slide03 IcielNovecento sans E</vt:lpstr>
      <vt:lpstr>#9Slide03 SFU Futura_12</vt:lpstr>
      <vt:lpstr>.VnHelvetInsH</vt:lpstr>
      <vt:lpstr>Arial</vt:lpstr>
      <vt:lpstr>Arial</vt:lpstr>
      <vt:lpstr>Calibri</vt:lpstr>
      <vt:lpstr>Calibri Light</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76</cp:revision>
  <dcterms:created xsi:type="dcterms:W3CDTF">2022-03-23T08:47:13Z</dcterms:created>
  <dcterms:modified xsi:type="dcterms:W3CDTF">2022-07-07T00:43:28Z</dcterms:modified>
</cp:coreProperties>
</file>