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96" r:id="rId2"/>
    <p:sldId id="284" r:id="rId3"/>
    <p:sldId id="286" r:id="rId4"/>
    <p:sldId id="287" r:id="rId5"/>
    <p:sldId id="288" r:id="rId6"/>
    <p:sldId id="289" r:id="rId7"/>
    <p:sldId id="291" r:id="rId8"/>
    <p:sldId id="295" r:id="rId9"/>
    <p:sldId id="294" r:id="rId10"/>
    <p:sldId id="259" r:id="rId11"/>
    <p:sldId id="260" r:id="rId12"/>
    <p:sldId id="261" r:id="rId13"/>
    <p:sldId id="275" r:id="rId14"/>
    <p:sldId id="276" r:id="rId15"/>
    <p:sldId id="277" r:id="rId16"/>
    <p:sldId id="282" r:id="rId17"/>
    <p:sldId id="281" r:id="rId18"/>
    <p:sldId id="280" r:id="rId19"/>
    <p:sldId id="279" r:id="rId20"/>
    <p:sldId id="278" r:id="rId21"/>
    <p:sldId id="263" r:id="rId22"/>
    <p:sldId id="297" r:id="rId23"/>
    <p:sldId id="27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5BE"/>
    <a:srgbClr val="F15945"/>
    <a:srgbClr val="F47A69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>
        <p:scale>
          <a:sx n="55" d="100"/>
          <a:sy n="55" d="100"/>
        </p:scale>
        <p:origin x="-1212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5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2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0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3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0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10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1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7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80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0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31029hinh-nen-desktop-hoa-va-sach-tren-dong-co">
            <a:extLst>
              <a:ext uri="{FF2B5EF4-FFF2-40B4-BE49-F238E27FC236}">
                <a16:creationId xmlns="" xmlns:a16="http://schemas.microsoft.com/office/drawing/2014/main" id="{70C9B967-1187-7421-6353-B3E29856B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buombay">
            <a:hlinkClick r:id="rId3" action="ppaction://hlinksldjump"/>
            <a:extLst>
              <a:ext uri="{FF2B5EF4-FFF2-40B4-BE49-F238E27FC236}">
                <a16:creationId xmlns="" xmlns:a16="http://schemas.microsoft.com/office/drawing/2014/main" id="{511B85AC-F57C-2766-97FE-7560313383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5979" y="2491546"/>
            <a:ext cx="3948960" cy="344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firew1">
            <a:extLst>
              <a:ext uri="{FF2B5EF4-FFF2-40B4-BE49-F238E27FC236}">
                <a16:creationId xmlns="" xmlns:a16="http://schemas.microsoft.com/office/drawing/2014/main" id="{F6550A02-9E2A-96FC-53C4-5FEAAE2EE8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342" y="275252"/>
            <a:ext cx="5433089" cy="255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firew1">
            <a:extLst>
              <a:ext uri="{FF2B5EF4-FFF2-40B4-BE49-F238E27FC236}">
                <a16:creationId xmlns="" xmlns:a16="http://schemas.microsoft.com/office/drawing/2014/main" id="{B4291111-80E2-681D-365B-A7A73CE8F9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06" y="138648"/>
            <a:ext cx="9467738" cy="445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firew1">
            <a:extLst>
              <a:ext uri="{FF2B5EF4-FFF2-40B4-BE49-F238E27FC236}">
                <a16:creationId xmlns="" xmlns:a16="http://schemas.microsoft.com/office/drawing/2014/main" id="{1AAAD9FC-344C-FB3C-FD9B-A21E04BB0F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41" y="1442938"/>
            <a:ext cx="8915226" cy="419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" descr="buombay">
            <a:hlinkClick r:id="rId3" action="ppaction://hlinksldjump"/>
            <a:extLst>
              <a:ext uri="{FF2B5EF4-FFF2-40B4-BE49-F238E27FC236}">
                <a16:creationId xmlns="" xmlns:a16="http://schemas.microsoft.com/office/drawing/2014/main" id="{2A8D036B-560D-5EA8-FEEB-FD472388AA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7673" y="1168025"/>
            <a:ext cx="5121983" cy="447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firew1">
            <a:hlinkClick r:id="rId6" action="ppaction://hlinksldjump"/>
            <a:extLst>
              <a:ext uri="{FF2B5EF4-FFF2-40B4-BE49-F238E27FC236}">
                <a16:creationId xmlns="" xmlns:a16="http://schemas.microsoft.com/office/drawing/2014/main" id="{7FBC45C4-9AB0-0464-34D0-371CA3C199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850" y="1583894"/>
            <a:ext cx="4230738" cy="199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2">
            <a:extLst>
              <a:ext uri="{FF2B5EF4-FFF2-40B4-BE49-F238E27FC236}">
                <a16:creationId xmlns="" xmlns:a16="http://schemas.microsoft.com/office/drawing/2014/main" id="{9A61C025-888D-1317-1730-5989AD677DAE}"/>
              </a:ext>
            </a:extLst>
          </p:cNvPr>
          <p:cNvSpPr>
            <a:spLocks noChangeArrowheads="1" noChangeShapeType="1" noTextEdit="1"/>
          </p:cNvSpPr>
          <p:nvPr/>
        </p:nvSpPr>
        <p:spPr bwMode="white">
          <a:xfrm>
            <a:off x="278697" y="840452"/>
            <a:ext cx="11308700" cy="199141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72" b="1" u="sng" kern="10" cap="all" dirty="0">
                <a:ln w="0"/>
                <a:solidFill>
                  <a:srgbClr val="FAC5BE"/>
                </a:solidFill>
                <a:effectLst>
                  <a:reflection blurRad="12700" stA="50000" endPos="50000" dist="5000" dir="5400000" sy="-100000" rotWithShape="0"/>
                </a:effectLst>
                <a:latin typeface=".VnAvant" pitchFamily="34" charset="0"/>
                <a:cs typeface="Times New Roman"/>
              </a:rPr>
              <a:t>UNIT 5</a:t>
            </a:r>
            <a:r>
              <a:rPr lang="en-US" sz="3072" b="1" kern="10" cap="all" dirty="0">
                <a:ln w="0"/>
                <a:solidFill>
                  <a:srgbClr val="FAC5BE"/>
                </a:solidFill>
                <a:effectLst>
                  <a:reflection blurRad="12700" stA="50000" endPos="50000" dist="5000" dir="5400000" sy="-100000" rotWithShape="0"/>
                </a:effectLst>
                <a:latin typeface=".VnAvant" pitchFamily="34" charset="0"/>
                <a:cs typeface="Times New Roman"/>
              </a:rPr>
              <a:t>: NATURAL WONDERS OF VIET NAM</a:t>
            </a:r>
          </a:p>
          <a:p>
            <a:pPr algn="ctr">
              <a:defRPr/>
            </a:pPr>
            <a:r>
              <a:rPr lang="en-US" sz="3072" b="1" u="sng" kern="10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Lesson 1</a:t>
            </a:r>
            <a:r>
              <a:rPr lang="en-US" sz="3072" b="1" kern="10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: GETTING STARTED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7154" y="638153"/>
            <a:ext cx="11137691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1.Listen and Read</a:t>
            </a:r>
          </a:p>
          <a:p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Hello, welcome to our Geography Club. 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(Knock at door)</a:t>
            </a:r>
          </a:p>
          <a:p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Alice: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in, Elena. We’re just starting now. 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But remember you must always be on time. </a:t>
            </a:r>
          </a:p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Elena: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Sure. Sorry.</a:t>
            </a:r>
          </a:p>
          <a:p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Alice: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 I’m going to talk about some natural wonders of Viet Nam. </a:t>
            </a:r>
          </a:p>
          <a:p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Great! What’s that in the first picture? </a:t>
            </a:r>
          </a:p>
          <a:p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Alice: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Yen.</a:t>
            </a:r>
          </a:p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Elena: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Wow. It looks amazing!</a:t>
            </a:r>
          </a:p>
          <a:p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picture 2 Ha Long Bay?</a:t>
            </a:r>
          </a:p>
          <a:p>
            <a:r>
              <a:rPr lang="en-US" sz="2600" b="1" spc="-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Alice: </a:t>
            </a:r>
            <a:r>
              <a:rPr lang="en-US" sz="2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Right. What do you know about it?</a:t>
            </a:r>
          </a:p>
          <a:p>
            <a:r>
              <a:rPr lang="en-US" sz="2600" b="1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has many islands. </a:t>
            </a:r>
          </a:p>
          <a:p>
            <a:r>
              <a:rPr lang="en-US" sz="2600" b="1" spc="-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Alice: </a:t>
            </a:r>
            <a:r>
              <a:rPr lang="en-US" sz="2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Yeah! The scenery is wonderful.  This picture shows Tuan Chau, a large island.</a:t>
            </a:r>
          </a:p>
          <a:p>
            <a:r>
              <a:rPr lang="en-US" sz="2600" b="1" spc="-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Tommy: </a:t>
            </a:r>
            <a:r>
              <a:rPr lang="en-US" sz="2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about picture 3?</a:t>
            </a:r>
          </a:p>
          <a:p>
            <a:r>
              <a:rPr lang="en-US" sz="2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ản sao của B1_31">
            <a:hlinkClick r:id="" action="ppaction://media"/>
            <a:extLst>
              <a:ext uri="{FF2B5EF4-FFF2-40B4-BE49-F238E27FC236}">
                <a16:creationId xmlns="" xmlns:a16="http://schemas.microsoft.com/office/drawing/2014/main" id="{39AEA6DC-B255-4D5E-86E2-58AEC5DDD1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21" end="1330.82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3594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4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6313" y="180878"/>
            <a:ext cx="10705804" cy="52322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spc="-5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2.Complete</a:t>
            </a:r>
            <a:r>
              <a:rPr lang="en-US" sz="2800" b="1" spc="-50" dirty="0" smtClean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the following sentences with the words from the box.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54563" y="1098154"/>
            <a:ext cx="9473463" cy="6442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5499" y="1161806"/>
            <a:ext cx="167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75243" y="1189439"/>
            <a:ext cx="171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amazing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8391" y="1189439"/>
            <a:ext cx="1565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53834" y="1159530"/>
            <a:ext cx="1321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islands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50751" y="1173633"/>
            <a:ext cx="1944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wonders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660871" y="1974962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83917" y="1977779"/>
            <a:ext cx="7928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didn’t make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Dia.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               rocks.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3587027" y="2833741"/>
            <a:ext cx="12084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609087" y="3124730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84060" y="3888824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83655" y="3928833"/>
            <a:ext cx="928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Long Bay is charming and the                 is wonderful.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7370655" y="4352084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574023" y="4599454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983655" y="4660926"/>
            <a:ext cx="9738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                rock columns of different shapes and sizes.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13778" y="5823906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868006" y="5808721"/>
            <a:ext cx="10323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many natural and man-made                  in Viet Nam.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8134233" y="6222888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885381" y="508415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983655" y="3176944"/>
            <a:ext cx="909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Long Bay has thousands of big and small              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9035518" y="360489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54A9BB5-95AA-4076-9AC8-8F8341FA1221}"/>
              </a:ext>
            </a:extLst>
          </p:cNvPr>
          <p:cNvSpPr txBox="1"/>
          <p:nvPr/>
        </p:nvSpPr>
        <p:spPr>
          <a:xfrm>
            <a:off x="7256857" y="3908528"/>
            <a:ext cx="154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scenery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CC7697D-9318-4616-B7AF-383A81C41E5C}"/>
              </a:ext>
            </a:extLst>
          </p:cNvPr>
          <p:cNvSpPr txBox="1"/>
          <p:nvPr/>
        </p:nvSpPr>
        <p:spPr>
          <a:xfrm>
            <a:off x="4525621" y="4645936"/>
            <a:ext cx="1748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C30D8A8-0609-4046-BEB2-946C06282741}"/>
              </a:ext>
            </a:extLst>
          </p:cNvPr>
          <p:cNvSpPr txBox="1"/>
          <p:nvPr/>
        </p:nvSpPr>
        <p:spPr>
          <a:xfrm>
            <a:off x="3357190" y="2412850"/>
            <a:ext cx="170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EDBD498-CB77-4217-9A43-0F7896657001}"/>
              </a:ext>
            </a:extLst>
          </p:cNvPr>
          <p:cNvSpPr txBox="1"/>
          <p:nvPr/>
        </p:nvSpPr>
        <p:spPr>
          <a:xfrm>
            <a:off x="8656362" y="3181313"/>
            <a:ext cx="167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islands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9FC7460-5D82-4B79-9C93-35E3BD1AAB63}"/>
              </a:ext>
            </a:extLst>
          </p:cNvPr>
          <p:cNvSpPr txBox="1"/>
          <p:nvPr/>
        </p:nvSpPr>
        <p:spPr>
          <a:xfrm>
            <a:off x="7934551" y="5790361"/>
            <a:ext cx="1539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wonders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" y="0"/>
            <a:ext cx="11982138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6" y="14486"/>
            <a:ext cx="904998" cy="9577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7271" y="209222"/>
            <a:ext cx="9351497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4906" y="1257994"/>
            <a:ext cx="11037619" cy="1101436"/>
            <a:chOff x="313982" y="1506682"/>
            <a:chExt cx="7744470" cy="1101436"/>
          </a:xfrm>
          <a:solidFill>
            <a:srgbClr val="FFFF00"/>
          </a:solidFill>
        </p:grpSpPr>
        <p:sp>
          <p:nvSpPr>
            <p:cNvPr id="23" name="Rounded Rectangle 22"/>
            <p:cNvSpPr/>
            <p:nvPr/>
          </p:nvSpPr>
          <p:spPr>
            <a:xfrm>
              <a:off x="313982" y="1506682"/>
              <a:ext cx="7738974" cy="11014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580" y="1590811"/>
              <a:ext cx="187896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mountain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580" y="2044547"/>
              <a:ext cx="187896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river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548" y="1598740"/>
              <a:ext cx="187896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waterfall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1548" y="2052476"/>
              <a:ext cx="187896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forest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0516" y="1606669"/>
              <a:ext cx="187896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cave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0516" y="2060405"/>
              <a:ext cx="187896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desert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9484" y="1614598"/>
              <a:ext cx="187896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7.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beach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484" y="2068334"/>
              <a:ext cx="187896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8.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island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1786184" y="2785315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4067026" y="2785315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42" y="2785315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025" y="2785315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84" y="481686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0" y="480893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56" y="481686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8583053" y="4816866"/>
            <a:ext cx="1872510" cy="1322009"/>
          </a:xfrm>
          <a:prstGeom prst="rect">
            <a:avLst/>
          </a:prstGeom>
        </p:spPr>
      </p:pic>
      <p:pic>
        <p:nvPicPr>
          <p:cNvPr id="2" name="Bản sao của B1_32">
            <a:hlinkClick r:id="" action="ppaction://media"/>
            <a:extLst>
              <a:ext uri="{FF2B5EF4-FFF2-40B4-BE49-F238E27FC236}">
                <a16:creationId xmlns="" xmlns:a16="http://schemas.microsoft.com/office/drawing/2014/main" id="{74AA0ACE-B105-4DD5-BD46-D06E9067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81216" y="71264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1897961" y="4100375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4145584" y="4100374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6396243" y="4100375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8699468" y="4100374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1860627" y="6237431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4108250" y="6237430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6358909" y="6237431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8662134" y="6237430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74" y="1619836"/>
            <a:ext cx="7421365" cy="4168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5029018" y="6058481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>
            <a:off x="2013527" y="203206"/>
            <a:ext cx="8138510" cy="11014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53928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b="1" dirty="0"/>
              <a:t>mountain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53928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b="1" dirty="0"/>
              <a:t>river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9967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b="1" dirty="0"/>
              <a:t>waterfall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9967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b="1" dirty="0"/>
              <a:t>forest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9829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b="1" dirty="0"/>
              <a:t>cave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99826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6. </a:t>
            </a:r>
            <a:r>
              <a:rPr lang="en-US" sz="2800" b="1" dirty="0"/>
              <a:t>desert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81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b="1" dirty="0"/>
              <a:t>beach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81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b="1" dirty="0"/>
              <a:t>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53D854-FC49-4DE3-9308-48BF8B61CE50}"/>
              </a:ext>
            </a:extLst>
          </p:cNvPr>
          <p:cNvSpPr txBox="1"/>
          <p:nvPr/>
        </p:nvSpPr>
        <p:spPr>
          <a:xfrm>
            <a:off x="5365672" y="6049657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a.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desert</a:t>
            </a:r>
          </a:p>
        </p:txBody>
      </p:sp>
    </p:spTree>
    <p:extLst>
      <p:ext uri="{BB962C8B-B14F-4D97-AF65-F5344CB8AC3E}">
        <p14:creationId xmlns:p14="http://schemas.microsoft.com/office/powerpoint/2010/main" val="108354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74" y="1857735"/>
            <a:ext cx="7421365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5029018" y="6003065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="" xmlns:a16="http://schemas.microsoft.com/office/drawing/2014/main" id="{4EEBFBBB-7BAC-4246-9512-6B9FE3423588}"/>
              </a:ext>
            </a:extLst>
          </p:cNvPr>
          <p:cNvSpPr/>
          <p:nvPr/>
        </p:nvSpPr>
        <p:spPr>
          <a:xfrm>
            <a:off x="2013527" y="203206"/>
            <a:ext cx="8138510" cy="11014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3BA4D37-1E81-4F6A-9BE4-9B8A0B5C97C7}"/>
              </a:ext>
            </a:extLst>
          </p:cNvPr>
          <p:cNvSpPr txBox="1"/>
          <p:nvPr/>
        </p:nvSpPr>
        <p:spPr>
          <a:xfrm>
            <a:off x="2253928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b="1" dirty="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BD3D404-AA44-4349-8ED7-F332EFE06AFE}"/>
              </a:ext>
            </a:extLst>
          </p:cNvPr>
          <p:cNvSpPr txBox="1"/>
          <p:nvPr/>
        </p:nvSpPr>
        <p:spPr>
          <a:xfrm>
            <a:off x="2253928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b="1" dirty="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217FFE0-413B-4E59-A1B1-E6D1E539E28B}"/>
              </a:ext>
            </a:extLst>
          </p:cNvPr>
          <p:cNvSpPr txBox="1"/>
          <p:nvPr/>
        </p:nvSpPr>
        <p:spPr>
          <a:xfrm>
            <a:off x="4349967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b="1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9518A19-CFFA-4529-A1B0-04E3846ED10A}"/>
              </a:ext>
            </a:extLst>
          </p:cNvPr>
          <p:cNvSpPr txBox="1"/>
          <p:nvPr/>
        </p:nvSpPr>
        <p:spPr>
          <a:xfrm>
            <a:off x="4349967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b="1" dirty="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66CAA3D-899A-4C68-87C3-891CD4A4C380}"/>
              </a:ext>
            </a:extLst>
          </p:cNvPr>
          <p:cNvSpPr txBox="1"/>
          <p:nvPr/>
        </p:nvSpPr>
        <p:spPr>
          <a:xfrm>
            <a:off x="6399829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b="1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6E5240B-5398-4ECC-80FF-AB0F96AB46DB}"/>
              </a:ext>
            </a:extLst>
          </p:cNvPr>
          <p:cNvSpPr txBox="1"/>
          <p:nvPr/>
        </p:nvSpPr>
        <p:spPr>
          <a:xfrm>
            <a:off x="6399826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954911B-E91B-4743-ADD8-1CCEECD7ACE1}"/>
              </a:ext>
            </a:extLst>
          </p:cNvPr>
          <p:cNvSpPr txBox="1"/>
          <p:nvPr/>
        </p:nvSpPr>
        <p:spPr>
          <a:xfrm>
            <a:off x="8181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b="1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84EAFA6-8582-4288-A915-0D6C11FC7804}"/>
              </a:ext>
            </a:extLst>
          </p:cNvPr>
          <p:cNvSpPr txBox="1"/>
          <p:nvPr/>
        </p:nvSpPr>
        <p:spPr>
          <a:xfrm>
            <a:off x="8181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b="1" dirty="0"/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46A7CC8-95C1-48DB-8B27-6650E6C5E8D2}"/>
              </a:ext>
            </a:extLst>
          </p:cNvPr>
          <p:cNvSpPr txBox="1"/>
          <p:nvPr/>
        </p:nvSpPr>
        <p:spPr>
          <a:xfrm>
            <a:off x="5378102" y="5973085"/>
            <a:ext cx="1436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b. </a:t>
            </a:r>
            <a:r>
              <a:rPr lang="en-US" sz="2800" b="1" dirty="0">
                <a:solidFill>
                  <a:srgbClr val="FF0000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3571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59" y="2004035"/>
            <a:ext cx="5611102" cy="3739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5166178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="" xmlns:a16="http://schemas.microsoft.com/office/drawing/2014/main" id="{0A5A0B38-F107-48FC-8FF3-6A08776E66CD}"/>
              </a:ext>
            </a:extLst>
          </p:cNvPr>
          <p:cNvSpPr/>
          <p:nvPr/>
        </p:nvSpPr>
        <p:spPr>
          <a:xfrm>
            <a:off x="2026745" y="162855"/>
            <a:ext cx="8138510" cy="11014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2921152-9042-4CA8-AC08-873663BB9AD2}"/>
              </a:ext>
            </a:extLst>
          </p:cNvPr>
          <p:cNvSpPr txBox="1"/>
          <p:nvPr/>
        </p:nvSpPr>
        <p:spPr>
          <a:xfrm>
            <a:off x="2253928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b="1" dirty="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E6C3A48-C683-4D70-8AE0-AF5680942131}"/>
              </a:ext>
            </a:extLst>
          </p:cNvPr>
          <p:cNvSpPr txBox="1"/>
          <p:nvPr/>
        </p:nvSpPr>
        <p:spPr>
          <a:xfrm>
            <a:off x="2253928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b="1" dirty="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D97897B-46A4-4FD3-8B7F-DAF5A075ECD5}"/>
              </a:ext>
            </a:extLst>
          </p:cNvPr>
          <p:cNvSpPr txBox="1"/>
          <p:nvPr/>
        </p:nvSpPr>
        <p:spPr>
          <a:xfrm>
            <a:off x="4349967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b="1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132B539-48E9-4B58-8ADE-7DAD77A63AFF}"/>
              </a:ext>
            </a:extLst>
          </p:cNvPr>
          <p:cNvSpPr txBox="1"/>
          <p:nvPr/>
        </p:nvSpPr>
        <p:spPr>
          <a:xfrm>
            <a:off x="4349967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b="1" dirty="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95BB501-BFD8-4248-915F-576C8560F0D9}"/>
              </a:ext>
            </a:extLst>
          </p:cNvPr>
          <p:cNvSpPr txBox="1"/>
          <p:nvPr/>
        </p:nvSpPr>
        <p:spPr>
          <a:xfrm>
            <a:off x="6399829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b="1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62B8576-BE1B-4D85-974E-E55344FC88F1}"/>
              </a:ext>
            </a:extLst>
          </p:cNvPr>
          <p:cNvSpPr txBox="1"/>
          <p:nvPr/>
        </p:nvSpPr>
        <p:spPr>
          <a:xfrm>
            <a:off x="6399826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75631BD-19C8-4038-B110-AC485EF67A56}"/>
              </a:ext>
            </a:extLst>
          </p:cNvPr>
          <p:cNvSpPr txBox="1"/>
          <p:nvPr/>
        </p:nvSpPr>
        <p:spPr>
          <a:xfrm>
            <a:off x="8181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b="1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1CACE23-7273-4025-937E-DE77CD7140E1}"/>
              </a:ext>
            </a:extLst>
          </p:cNvPr>
          <p:cNvSpPr txBox="1"/>
          <p:nvPr/>
        </p:nvSpPr>
        <p:spPr>
          <a:xfrm>
            <a:off x="8181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FEDDB68-8070-4F25-A44B-861778EC544B}"/>
              </a:ext>
            </a:extLst>
          </p:cNvPr>
          <p:cNvSpPr txBox="1"/>
          <p:nvPr/>
        </p:nvSpPr>
        <p:spPr>
          <a:xfrm>
            <a:off x="5513757" y="5988075"/>
            <a:ext cx="1182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c. </a:t>
            </a:r>
            <a:r>
              <a:rPr lang="en-US" sz="2800" b="1" dirty="0">
                <a:solidFill>
                  <a:srgbClr val="FF0000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134455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516" y="1547091"/>
            <a:ext cx="6326971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5074738" y="6003065"/>
            <a:ext cx="2042527" cy="523220"/>
            <a:chOff x="1685581" y="5618602"/>
            <a:chExt cx="204252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="" xmlns:a16="http://schemas.microsoft.com/office/drawing/2014/main" id="{33C9DBC0-0344-4060-96C4-BD99A90694BD}"/>
              </a:ext>
            </a:extLst>
          </p:cNvPr>
          <p:cNvSpPr/>
          <p:nvPr/>
        </p:nvSpPr>
        <p:spPr>
          <a:xfrm>
            <a:off x="2013527" y="203206"/>
            <a:ext cx="8138510" cy="11014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89AFA04-22E2-4AF0-806F-E0E653D78FF7}"/>
              </a:ext>
            </a:extLst>
          </p:cNvPr>
          <p:cNvSpPr txBox="1"/>
          <p:nvPr/>
        </p:nvSpPr>
        <p:spPr>
          <a:xfrm>
            <a:off x="2253928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b="1" dirty="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0D78B53-F36B-436D-B5D4-C1DBBC743B60}"/>
              </a:ext>
            </a:extLst>
          </p:cNvPr>
          <p:cNvSpPr txBox="1"/>
          <p:nvPr/>
        </p:nvSpPr>
        <p:spPr>
          <a:xfrm>
            <a:off x="2253928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b="1" dirty="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ADC2398-863D-4232-97DC-52D61BE82F3C}"/>
              </a:ext>
            </a:extLst>
          </p:cNvPr>
          <p:cNvSpPr txBox="1"/>
          <p:nvPr/>
        </p:nvSpPr>
        <p:spPr>
          <a:xfrm>
            <a:off x="4349967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b="1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766C67B-4DE3-40B7-A881-F0FB009C0D5C}"/>
              </a:ext>
            </a:extLst>
          </p:cNvPr>
          <p:cNvSpPr txBox="1"/>
          <p:nvPr/>
        </p:nvSpPr>
        <p:spPr>
          <a:xfrm>
            <a:off x="4349967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b="1" dirty="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4CFD321-CDEF-4170-A1B1-E0B07A27BAEA}"/>
              </a:ext>
            </a:extLst>
          </p:cNvPr>
          <p:cNvSpPr txBox="1"/>
          <p:nvPr/>
        </p:nvSpPr>
        <p:spPr>
          <a:xfrm>
            <a:off x="6399829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4AEC038-01B3-4832-AA0E-DFFEE02EBF17}"/>
              </a:ext>
            </a:extLst>
          </p:cNvPr>
          <p:cNvSpPr txBox="1"/>
          <p:nvPr/>
        </p:nvSpPr>
        <p:spPr>
          <a:xfrm>
            <a:off x="6399826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172A8B7-6D0A-4986-B516-996636F22B33}"/>
              </a:ext>
            </a:extLst>
          </p:cNvPr>
          <p:cNvSpPr txBox="1"/>
          <p:nvPr/>
        </p:nvSpPr>
        <p:spPr>
          <a:xfrm>
            <a:off x="8181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b="1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58B914B-F044-4911-AE05-930082729C3C}"/>
              </a:ext>
            </a:extLst>
          </p:cNvPr>
          <p:cNvSpPr txBox="1"/>
          <p:nvPr/>
        </p:nvSpPr>
        <p:spPr>
          <a:xfrm>
            <a:off x="8181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C938444-E97B-4C42-BB60-45C4CF790333}"/>
              </a:ext>
            </a:extLst>
          </p:cNvPr>
          <p:cNvSpPr txBox="1"/>
          <p:nvPr/>
        </p:nvSpPr>
        <p:spPr>
          <a:xfrm>
            <a:off x="5484454" y="6003065"/>
            <a:ext cx="1247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d. </a:t>
            </a:r>
            <a:r>
              <a:rPr lang="en-US" sz="2800" b="1" dirty="0">
                <a:solidFill>
                  <a:srgbClr val="FF0000"/>
                </a:solidFill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158738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47" y="1533789"/>
            <a:ext cx="6320507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5166178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="" xmlns:a16="http://schemas.microsoft.com/office/drawing/2014/main" id="{0BAAC156-61CD-41DB-836D-D521BC274F48}"/>
              </a:ext>
            </a:extLst>
          </p:cNvPr>
          <p:cNvSpPr/>
          <p:nvPr/>
        </p:nvSpPr>
        <p:spPr>
          <a:xfrm>
            <a:off x="2013527" y="203206"/>
            <a:ext cx="8138510" cy="11014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9E512A4-B1CD-4C33-9764-5D7B3B11B99C}"/>
              </a:ext>
            </a:extLst>
          </p:cNvPr>
          <p:cNvSpPr txBox="1"/>
          <p:nvPr/>
        </p:nvSpPr>
        <p:spPr>
          <a:xfrm>
            <a:off x="2253928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b="1" dirty="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C888C28-6B14-4966-B4F2-BB6DC57AC5E6}"/>
              </a:ext>
            </a:extLst>
          </p:cNvPr>
          <p:cNvSpPr txBox="1"/>
          <p:nvPr/>
        </p:nvSpPr>
        <p:spPr>
          <a:xfrm>
            <a:off x="2253928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8918FD4-910C-4E32-9DB1-37802FC55D32}"/>
              </a:ext>
            </a:extLst>
          </p:cNvPr>
          <p:cNvSpPr txBox="1"/>
          <p:nvPr/>
        </p:nvSpPr>
        <p:spPr>
          <a:xfrm>
            <a:off x="4349967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b="1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31D0C77-454A-42CA-993F-0B31940A37DB}"/>
              </a:ext>
            </a:extLst>
          </p:cNvPr>
          <p:cNvSpPr txBox="1"/>
          <p:nvPr/>
        </p:nvSpPr>
        <p:spPr>
          <a:xfrm>
            <a:off x="4349967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b="1" dirty="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2903369-FB03-4A3D-B5EF-7AF0904DF62C}"/>
              </a:ext>
            </a:extLst>
          </p:cNvPr>
          <p:cNvSpPr txBox="1"/>
          <p:nvPr/>
        </p:nvSpPr>
        <p:spPr>
          <a:xfrm>
            <a:off x="6399829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F06223E-993D-4C7B-A411-E9E1EF5AAE22}"/>
              </a:ext>
            </a:extLst>
          </p:cNvPr>
          <p:cNvSpPr txBox="1"/>
          <p:nvPr/>
        </p:nvSpPr>
        <p:spPr>
          <a:xfrm>
            <a:off x="6399826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4B6D994-C69C-4A36-B813-1BBC56C31EEB}"/>
              </a:ext>
            </a:extLst>
          </p:cNvPr>
          <p:cNvSpPr txBox="1"/>
          <p:nvPr/>
        </p:nvSpPr>
        <p:spPr>
          <a:xfrm>
            <a:off x="8181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b="1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8BF2897-E964-4B30-8604-F74D673ADD9A}"/>
              </a:ext>
            </a:extLst>
          </p:cNvPr>
          <p:cNvSpPr txBox="1"/>
          <p:nvPr/>
        </p:nvSpPr>
        <p:spPr>
          <a:xfrm>
            <a:off x="8181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2B425A4-CCDA-45A9-A546-1BC74EF7BA3F}"/>
              </a:ext>
            </a:extLst>
          </p:cNvPr>
          <p:cNvSpPr txBox="1"/>
          <p:nvPr/>
        </p:nvSpPr>
        <p:spPr>
          <a:xfrm>
            <a:off x="5185624" y="6003065"/>
            <a:ext cx="187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e.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waterfall</a:t>
            </a:r>
          </a:p>
        </p:txBody>
      </p:sp>
    </p:spTree>
    <p:extLst>
      <p:ext uri="{BB962C8B-B14F-4D97-AF65-F5344CB8AC3E}">
        <p14:creationId xmlns:p14="http://schemas.microsoft.com/office/powerpoint/2010/main" val="41383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87" y="1565557"/>
            <a:ext cx="6295226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5166178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="" xmlns:a16="http://schemas.microsoft.com/office/drawing/2014/main" id="{34EA4915-99E6-482D-8203-C72F022F621C}"/>
              </a:ext>
            </a:extLst>
          </p:cNvPr>
          <p:cNvSpPr/>
          <p:nvPr/>
        </p:nvSpPr>
        <p:spPr>
          <a:xfrm>
            <a:off x="2013527" y="203206"/>
            <a:ext cx="8138510" cy="11014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3A448B1-6286-4331-A380-2C005AF0F699}"/>
              </a:ext>
            </a:extLst>
          </p:cNvPr>
          <p:cNvSpPr txBox="1"/>
          <p:nvPr/>
        </p:nvSpPr>
        <p:spPr>
          <a:xfrm>
            <a:off x="2253928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b="1" dirty="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D039820-39BF-44A1-B512-D404E35E9328}"/>
              </a:ext>
            </a:extLst>
          </p:cNvPr>
          <p:cNvSpPr txBox="1"/>
          <p:nvPr/>
        </p:nvSpPr>
        <p:spPr>
          <a:xfrm>
            <a:off x="2253928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FB683FC-F2FF-4C6B-9F8E-5C5566250AC2}"/>
              </a:ext>
            </a:extLst>
          </p:cNvPr>
          <p:cNvSpPr txBox="1"/>
          <p:nvPr/>
        </p:nvSpPr>
        <p:spPr>
          <a:xfrm>
            <a:off x="4349967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FDD94B1-9035-4D12-8EE7-91E143E1333E}"/>
              </a:ext>
            </a:extLst>
          </p:cNvPr>
          <p:cNvSpPr txBox="1"/>
          <p:nvPr/>
        </p:nvSpPr>
        <p:spPr>
          <a:xfrm>
            <a:off x="4349967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b="1" dirty="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F52850F-AF37-499B-B0AF-780C257C56C4}"/>
              </a:ext>
            </a:extLst>
          </p:cNvPr>
          <p:cNvSpPr txBox="1"/>
          <p:nvPr/>
        </p:nvSpPr>
        <p:spPr>
          <a:xfrm>
            <a:off x="6399829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AC1B50E-D973-4A8F-8FE9-EC9D9B731FF6}"/>
              </a:ext>
            </a:extLst>
          </p:cNvPr>
          <p:cNvSpPr txBox="1"/>
          <p:nvPr/>
        </p:nvSpPr>
        <p:spPr>
          <a:xfrm>
            <a:off x="6399826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EA8D7CA-1200-46D8-B304-19A78D63049B}"/>
              </a:ext>
            </a:extLst>
          </p:cNvPr>
          <p:cNvSpPr txBox="1"/>
          <p:nvPr/>
        </p:nvSpPr>
        <p:spPr>
          <a:xfrm>
            <a:off x="8181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b="1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E6CDA56-5124-4BD1-9FF9-73355845E298}"/>
              </a:ext>
            </a:extLst>
          </p:cNvPr>
          <p:cNvSpPr txBox="1"/>
          <p:nvPr/>
        </p:nvSpPr>
        <p:spPr>
          <a:xfrm>
            <a:off x="8181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9632E5B-1394-4AA3-B30E-F259D42B2BC6}"/>
              </a:ext>
            </a:extLst>
          </p:cNvPr>
          <p:cNvSpPr txBox="1"/>
          <p:nvPr/>
        </p:nvSpPr>
        <p:spPr>
          <a:xfrm>
            <a:off x="5162765" y="5973085"/>
            <a:ext cx="1902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f.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mountain</a:t>
            </a:r>
          </a:p>
        </p:txBody>
      </p:sp>
    </p:spTree>
    <p:extLst>
      <p:ext uri="{BB962C8B-B14F-4D97-AF65-F5344CB8AC3E}">
        <p14:creationId xmlns:p14="http://schemas.microsoft.com/office/powerpoint/2010/main" val="15135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88" y="1529559"/>
            <a:ext cx="6333424" cy="421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5120458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="" xmlns:a16="http://schemas.microsoft.com/office/drawing/2014/main" id="{3A651C5F-D745-418D-A0B1-A068AE4303EE}"/>
              </a:ext>
            </a:extLst>
          </p:cNvPr>
          <p:cNvSpPr/>
          <p:nvPr/>
        </p:nvSpPr>
        <p:spPr>
          <a:xfrm>
            <a:off x="2013527" y="203206"/>
            <a:ext cx="8138510" cy="11014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1506191-2C23-47FB-87D8-6DB01F7FBFBE}"/>
              </a:ext>
            </a:extLst>
          </p:cNvPr>
          <p:cNvSpPr txBox="1"/>
          <p:nvPr/>
        </p:nvSpPr>
        <p:spPr>
          <a:xfrm>
            <a:off x="2253928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CAE631F-2064-4AF9-B0BF-3C202835279C}"/>
              </a:ext>
            </a:extLst>
          </p:cNvPr>
          <p:cNvSpPr txBox="1"/>
          <p:nvPr/>
        </p:nvSpPr>
        <p:spPr>
          <a:xfrm>
            <a:off x="2253928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41F5169-DF5F-48CF-994B-A2B053C73619}"/>
              </a:ext>
            </a:extLst>
          </p:cNvPr>
          <p:cNvSpPr txBox="1"/>
          <p:nvPr/>
        </p:nvSpPr>
        <p:spPr>
          <a:xfrm>
            <a:off x="4349967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F1F7A34-1731-461C-8D60-4E646715392C}"/>
              </a:ext>
            </a:extLst>
          </p:cNvPr>
          <p:cNvSpPr txBox="1"/>
          <p:nvPr/>
        </p:nvSpPr>
        <p:spPr>
          <a:xfrm>
            <a:off x="4349967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b="1" dirty="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E393973-3E74-4161-908A-3A7746A150A1}"/>
              </a:ext>
            </a:extLst>
          </p:cNvPr>
          <p:cNvSpPr txBox="1"/>
          <p:nvPr/>
        </p:nvSpPr>
        <p:spPr>
          <a:xfrm>
            <a:off x="6399829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0351F1C-A46E-4227-AB97-96E372B578AF}"/>
              </a:ext>
            </a:extLst>
          </p:cNvPr>
          <p:cNvSpPr txBox="1"/>
          <p:nvPr/>
        </p:nvSpPr>
        <p:spPr>
          <a:xfrm>
            <a:off x="6399826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BACF055-AC9C-4737-8C96-BEC4FF7BF5C2}"/>
              </a:ext>
            </a:extLst>
          </p:cNvPr>
          <p:cNvSpPr txBox="1"/>
          <p:nvPr/>
        </p:nvSpPr>
        <p:spPr>
          <a:xfrm>
            <a:off x="8181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b="1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C8CE674-D438-4D82-9CF0-2591A4180734}"/>
              </a:ext>
            </a:extLst>
          </p:cNvPr>
          <p:cNvSpPr txBox="1"/>
          <p:nvPr/>
        </p:nvSpPr>
        <p:spPr>
          <a:xfrm>
            <a:off x="8181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C028815-A01F-4BD5-8219-F72A0DE67C62}"/>
              </a:ext>
            </a:extLst>
          </p:cNvPr>
          <p:cNvSpPr txBox="1"/>
          <p:nvPr/>
        </p:nvSpPr>
        <p:spPr>
          <a:xfrm>
            <a:off x="5406710" y="5973085"/>
            <a:ext cx="1402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g.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forest</a:t>
            </a:r>
          </a:p>
        </p:txBody>
      </p:sp>
    </p:spTree>
    <p:extLst>
      <p:ext uri="{BB962C8B-B14F-4D97-AF65-F5344CB8AC3E}">
        <p14:creationId xmlns:p14="http://schemas.microsoft.com/office/powerpoint/2010/main" val="28756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000" y="1986578"/>
            <a:ext cx="5272526" cy="3515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1737" y="993792"/>
            <a:ext cx="8681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It is an island in Viet Nam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9474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4145509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1544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85596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83352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87317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1709" y="5970895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87744" y="5984543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31796" y="5977719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31" y="5990771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491" y="1006"/>
            <a:ext cx="3226558" cy="99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4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0.00232 C 0.00885 0.03658 0.0349 0.06459 0.06667 0.06459 C 0.10417 0.06459 0.11771 0.03357 0.12344 0.01482 L 0.12934 -0.01041 C 0.13524 -0.02916 0.14965 -0.05995 0.19201 -0.05995 C 0.2191 -0.05995 0.25 -0.03217 0.25 0.00232 C 0.25 0.03658 0.2191 0.06459 0.19201 0.06459 C 0.14965 0.06459 0.13524 0.03357 0.12934 0.01482 L 0.12344 -0.01041 C 0.11771 -0.02916 0.10417 -0.05995 0.06667 -0.05995 C 0.0349 -0.05995 0.00885 -0.03217 0.00885 0.00232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874" y="1857735"/>
            <a:ext cx="6596252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5120458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="" xmlns:a16="http://schemas.microsoft.com/office/drawing/2014/main" id="{22FED13C-A7E2-44C2-9822-38796D5AE404}"/>
              </a:ext>
            </a:extLst>
          </p:cNvPr>
          <p:cNvSpPr/>
          <p:nvPr/>
        </p:nvSpPr>
        <p:spPr>
          <a:xfrm>
            <a:off x="2013527" y="203206"/>
            <a:ext cx="8138510" cy="11014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EC273EB-26BC-40C7-95E7-7F1553363D5C}"/>
              </a:ext>
            </a:extLst>
          </p:cNvPr>
          <p:cNvSpPr txBox="1"/>
          <p:nvPr/>
        </p:nvSpPr>
        <p:spPr>
          <a:xfrm>
            <a:off x="2253928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D5C5718-830E-44B5-978C-AD36B173F76C}"/>
              </a:ext>
            </a:extLst>
          </p:cNvPr>
          <p:cNvSpPr txBox="1"/>
          <p:nvPr/>
        </p:nvSpPr>
        <p:spPr>
          <a:xfrm>
            <a:off x="2253928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C3188FA-A208-4A6B-85A9-50A75F55E949}"/>
              </a:ext>
            </a:extLst>
          </p:cNvPr>
          <p:cNvSpPr txBox="1"/>
          <p:nvPr/>
        </p:nvSpPr>
        <p:spPr>
          <a:xfrm>
            <a:off x="4349967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E9EFBF5-3CDE-46B2-B81E-B14903073E1F}"/>
              </a:ext>
            </a:extLst>
          </p:cNvPr>
          <p:cNvSpPr txBox="1"/>
          <p:nvPr/>
        </p:nvSpPr>
        <p:spPr>
          <a:xfrm>
            <a:off x="4349967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4.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D5E3B0D-8F20-492D-8D58-B49376BFD58B}"/>
              </a:ext>
            </a:extLst>
          </p:cNvPr>
          <p:cNvSpPr txBox="1"/>
          <p:nvPr/>
        </p:nvSpPr>
        <p:spPr>
          <a:xfrm>
            <a:off x="6399829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37D3B0B-2513-4E2C-80A1-9A39A1490E59}"/>
              </a:ext>
            </a:extLst>
          </p:cNvPr>
          <p:cNvSpPr txBox="1"/>
          <p:nvPr/>
        </p:nvSpPr>
        <p:spPr>
          <a:xfrm>
            <a:off x="6399826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6AC7BF-58B1-4F7E-8007-7CA766860463}"/>
              </a:ext>
            </a:extLst>
          </p:cNvPr>
          <p:cNvSpPr txBox="1"/>
          <p:nvPr/>
        </p:nvSpPr>
        <p:spPr>
          <a:xfrm>
            <a:off x="8181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b="1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70118B0-6CFF-4F38-8F54-42E7C10C0E3D}"/>
              </a:ext>
            </a:extLst>
          </p:cNvPr>
          <p:cNvSpPr txBox="1"/>
          <p:nvPr/>
        </p:nvSpPr>
        <p:spPr>
          <a:xfrm>
            <a:off x="8181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84C97EA-9038-48DB-A5BF-2ACC2C63D3F4}"/>
              </a:ext>
            </a:extLst>
          </p:cNvPr>
          <p:cNvSpPr txBox="1"/>
          <p:nvPr/>
        </p:nvSpPr>
        <p:spPr>
          <a:xfrm>
            <a:off x="5378496" y="5973085"/>
            <a:ext cx="1449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h.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209125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19132" y="1891725"/>
            <a:ext cx="2111832" cy="538210"/>
            <a:chOff x="1230086" y="1770267"/>
            <a:chExt cx="2111832" cy="538210"/>
          </a:xfrm>
        </p:grpSpPr>
        <p:sp>
          <p:nvSpPr>
            <p:cNvPr id="11" name="TextBox 10"/>
            <p:cNvSpPr txBox="1"/>
            <p:nvPr/>
          </p:nvSpPr>
          <p:spPr>
            <a:xfrm>
              <a:off x="1230086" y="1770267"/>
              <a:ext cx="566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1086" y="1785257"/>
              <a:ext cx="17308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Con Dao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95972" y="1855971"/>
            <a:ext cx="3325297" cy="954107"/>
            <a:chOff x="1230086" y="1785257"/>
            <a:chExt cx="2049781" cy="954107"/>
          </a:xfrm>
        </p:grpSpPr>
        <p:sp>
          <p:nvSpPr>
            <p:cNvPr id="14" name="TextBox 13"/>
            <p:cNvSpPr txBox="1"/>
            <p:nvPr/>
          </p:nvSpPr>
          <p:spPr>
            <a:xfrm>
              <a:off x="1230086" y="1785257"/>
              <a:ext cx="566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687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Son </a:t>
              </a:r>
              <a:r>
                <a:rPr lang="en-US" sz="2800" b="1" dirty="0" err="1"/>
                <a:t>Doong</a:t>
              </a:r>
              <a:endParaRPr lang="en-US" sz="28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41112" y="2421458"/>
            <a:ext cx="7180427" cy="523220"/>
            <a:chOff x="369902" y="2142097"/>
            <a:chExt cx="7180427" cy="523220"/>
          </a:xfrm>
        </p:grpSpPr>
        <p:sp>
          <p:nvSpPr>
            <p:cNvPr id="24" name="TextBox 23"/>
            <p:cNvSpPr txBox="1"/>
            <p:nvPr/>
          </p:nvSpPr>
          <p:spPr>
            <a:xfrm>
              <a:off x="369902" y="214209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733" y="2142097"/>
              <a:ext cx="67055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Where is Mount </a:t>
              </a:r>
              <a:r>
                <a:rPr lang="en-US" sz="2800" b="1" dirty="0" err="1"/>
                <a:t>Fanxipan</a:t>
              </a:r>
              <a:r>
                <a:rPr lang="en-US" sz="2800" b="1" dirty="0"/>
                <a:t>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948494" y="2929496"/>
            <a:ext cx="2822719" cy="892552"/>
            <a:chOff x="1230086" y="1785257"/>
            <a:chExt cx="1796143" cy="892552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141514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In Lao Cai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34934" y="3074836"/>
            <a:ext cx="3296982" cy="492443"/>
            <a:chOff x="1230086" y="1785257"/>
            <a:chExt cx="2349641" cy="492443"/>
          </a:xfrm>
        </p:grpSpPr>
        <p:sp>
          <p:nvSpPr>
            <p:cNvPr id="30" name="TextBox 29"/>
            <p:cNvSpPr txBox="1"/>
            <p:nvPr/>
          </p:nvSpPr>
          <p:spPr>
            <a:xfrm>
              <a:off x="1230086" y="1785257"/>
              <a:ext cx="5660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1086" y="1785257"/>
              <a:ext cx="196864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In Quang Binh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541111" y="3463330"/>
            <a:ext cx="7061016" cy="501096"/>
            <a:chOff x="363373" y="4026312"/>
            <a:chExt cx="7061016" cy="501096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4034965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3" y="4026312"/>
              <a:ext cx="658618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Which of the following is a national park?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952781" y="4007689"/>
            <a:ext cx="3374583" cy="492443"/>
            <a:chOff x="1230086" y="1785257"/>
            <a:chExt cx="3374583" cy="492443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2993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Thong </a:t>
              </a:r>
              <a:r>
                <a:rPr lang="en-US" sz="2600" b="1" dirty="0" err="1"/>
                <a:t>Nhat</a:t>
              </a:r>
              <a:r>
                <a:rPr lang="en-US" sz="2600" b="1" dirty="0"/>
                <a:t> Park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663664" y="4001351"/>
            <a:ext cx="3002378" cy="492443"/>
            <a:chOff x="1230086" y="1785257"/>
            <a:chExt cx="3002378" cy="492443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5" y="1785257"/>
              <a:ext cx="262137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Cat Tien Park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541111" y="4650221"/>
            <a:ext cx="6869272" cy="501096"/>
            <a:chOff x="363373" y="3312302"/>
            <a:chExt cx="6869272" cy="501096"/>
          </a:xfrm>
        </p:grpSpPr>
        <p:sp>
          <p:nvSpPr>
            <p:cNvPr id="52" name="TextBox 51"/>
            <p:cNvSpPr txBox="1"/>
            <p:nvPr/>
          </p:nvSpPr>
          <p:spPr>
            <a:xfrm>
              <a:off x="363373" y="3320955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203" y="3312302"/>
              <a:ext cx="63944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/>
                <a:t>Which of the following wonders is a cave?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941049" y="5105226"/>
            <a:ext cx="2688784" cy="492443"/>
            <a:chOff x="1230086" y="1785257"/>
            <a:chExt cx="2688784" cy="492443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230778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Cuc Phuong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421188" y="5009003"/>
            <a:ext cx="3671839" cy="892552"/>
            <a:chOff x="1090750" y="1705996"/>
            <a:chExt cx="2089775" cy="892552"/>
          </a:xfrm>
        </p:grpSpPr>
        <p:sp>
          <p:nvSpPr>
            <p:cNvPr id="58" name="TextBox 57"/>
            <p:cNvSpPr txBox="1"/>
            <p:nvPr/>
          </p:nvSpPr>
          <p:spPr>
            <a:xfrm>
              <a:off x="1090750" y="1739749"/>
              <a:ext cx="5660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03883" y="1705996"/>
              <a:ext cx="167664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Phong </a:t>
              </a:r>
              <a:r>
                <a:rPr lang="en-US" sz="2600" b="1" dirty="0" err="1"/>
                <a:t>Nha</a:t>
              </a:r>
              <a:endParaRPr lang="en-US" sz="2600" b="1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327388" y="1218489"/>
            <a:ext cx="7394151" cy="590062"/>
            <a:chOff x="-382086" y="1183903"/>
            <a:chExt cx="7462197" cy="590062"/>
          </a:xfrm>
        </p:grpSpPr>
        <p:sp>
          <p:nvSpPr>
            <p:cNvPr id="66" name="TextBox 65"/>
            <p:cNvSpPr txBox="1"/>
            <p:nvPr/>
          </p:nvSpPr>
          <p:spPr>
            <a:xfrm>
              <a:off x="-382086" y="1250745"/>
              <a:ext cx="74621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70C0"/>
                  </a:solidFill>
                </a:rPr>
                <a:t>   1</a:t>
              </a:r>
              <a:r>
                <a:rPr lang="en-US" sz="2800" b="1" dirty="0">
                  <a:solidFill>
                    <a:srgbClr val="0070C0"/>
                  </a:solidFill>
                </a:rPr>
                <a:t>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9329" y="1183903"/>
              <a:ext cx="64326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Which is an island in Viet Nam?</a:t>
              </a:r>
              <a:endParaRPr lang="en-US" sz="2800" b="1" i="1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562883" y="5648207"/>
            <a:ext cx="6869272" cy="501096"/>
            <a:chOff x="363373" y="3312302"/>
            <a:chExt cx="6869272" cy="501096"/>
          </a:xfrm>
        </p:grpSpPr>
        <p:sp>
          <p:nvSpPr>
            <p:cNvPr id="71" name="TextBox 70"/>
            <p:cNvSpPr txBox="1"/>
            <p:nvPr/>
          </p:nvSpPr>
          <p:spPr>
            <a:xfrm>
              <a:off x="363373" y="3320955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8203" y="3312302"/>
              <a:ext cx="63944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Which waterfall is in Cao Bang?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800346" y="6114970"/>
            <a:ext cx="4161680" cy="892552"/>
            <a:chOff x="1230086" y="1785257"/>
            <a:chExt cx="3356954" cy="892552"/>
          </a:xfrm>
        </p:grpSpPr>
        <p:sp>
          <p:nvSpPr>
            <p:cNvPr id="74" name="TextBox 73"/>
            <p:cNvSpPr txBox="1"/>
            <p:nvPr/>
          </p:nvSpPr>
          <p:spPr>
            <a:xfrm>
              <a:off x="1230086" y="1785257"/>
              <a:ext cx="5660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11086" y="1785257"/>
              <a:ext cx="297595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/>
                <a:t>Giang</a:t>
              </a:r>
              <a:r>
                <a:rPr lang="en-US" sz="2600" b="1" dirty="0"/>
                <a:t> </a:t>
              </a:r>
              <a:r>
                <a:rPr lang="en-US" sz="2600" b="1" dirty="0" err="1"/>
                <a:t>Dien</a:t>
              </a:r>
              <a:r>
                <a:rPr lang="en-US" sz="2600" b="1" dirty="0"/>
                <a:t> Waterfall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571964" y="6176836"/>
            <a:ext cx="3991105" cy="892552"/>
            <a:chOff x="1230086" y="1785257"/>
            <a:chExt cx="2975954" cy="892552"/>
          </a:xfrm>
        </p:grpSpPr>
        <p:sp>
          <p:nvSpPr>
            <p:cNvPr id="77" name="TextBox 76"/>
            <p:cNvSpPr txBox="1"/>
            <p:nvPr/>
          </p:nvSpPr>
          <p:spPr>
            <a:xfrm>
              <a:off x="1230086" y="1785257"/>
              <a:ext cx="5660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085" y="1785257"/>
              <a:ext cx="259495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Ban </a:t>
              </a:r>
              <a:r>
                <a:rPr lang="en-US" sz="2600" b="1" dirty="0" err="1"/>
                <a:t>Gioc</a:t>
              </a:r>
              <a:r>
                <a:rPr lang="en-US" sz="2600" b="1" dirty="0"/>
                <a:t> Waterfall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="" xmlns:a16="http://schemas.microsoft.com/office/drawing/2014/main" id="{6D6B2AB9-E690-4E42-8FB3-614B40F25288}"/>
              </a:ext>
            </a:extLst>
          </p:cNvPr>
          <p:cNvSpPr/>
          <p:nvPr/>
        </p:nvSpPr>
        <p:spPr>
          <a:xfrm>
            <a:off x="2929595" y="189106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8CBE6D32-4454-4B30-AC61-7CE012EA41B1}"/>
              </a:ext>
            </a:extLst>
          </p:cNvPr>
          <p:cNvSpPr/>
          <p:nvPr/>
        </p:nvSpPr>
        <p:spPr>
          <a:xfrm>
            <a:off x="3164744" y="294038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6118939E-FBE2-45A5-9342-BF666212D0F2}"/>
              </a:ext>
            </a:extLst>
          </p:cNvPr>
          <p:cNvSpPr/>
          <p:nvPr/>
        </p:nvSpPr>
        <p:spPr>
          <a:xfrm>
            <a:off x="6663663" y="3998899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5D17B54-DAE0-410D-80F1-877D9CF415F4}"/>
              </a:ext>
            </a:extLst>
          </p:cNvPr>
          <p:cNvSpPr/>
          <p:nvPr/>
        </p:nvSpPr>
        <p:spPr>
          <a:xfrm>
            <a:off x="6673870" y="506332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43E555C8-C2B2-4F52-9023-F991CB7BDA93}"/>
              </a:ext>
            </a:extLst>
          </p:cNvPr>
          <p:cNvSpPr/>
          <p:nvPr/>
        </p:nvSpPr>
        <p:spPr>
          <a:xfrm>
            <a:off x="6689884" y="619379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878282"/>
              </p:ext>
            </p:extLst>
          </p:nvPr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4.Q4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3124" y="264382"/>
            <a:ext cx="10854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4. Quiz 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Work  in  groups . Choose   the correct   answer   to  each  of   the  question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50" fill="hold"/>
                                        <p:tgtEl>
                                          <p:spTgt spid="5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50" fill="hold"/>
                                        <p:tgtEl>
                                          <p:spTgt spid="7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AFF4289-3F0B-0E30-4C5A-CAC07DF6B2BE}"/>
              </a:ext>
            </a:extLst>
          </p:cNvPr>
          <p:cNvSpPr txBox="1"/>
          <p:nvPr/>
        </p:nvSpPr>
        <p:spPr>
          <a:xfrm>
            <a:off x="1343866" y="1120676"/>
            <a:ext cx="90592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work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Learning by heart new words.</a:t>
            </a:r>
          </a:p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Doing exercises in SS’ workbook.</a:t>
            </a:r>
          </a:p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Preparing new lesson: Unit 5: A Closer look 1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4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67" y="3490845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48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83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6013" y="232012"/>
            <a:ext cx="661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It is a mount in Lao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49474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45509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1544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30754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28080" y="5909481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2475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1709" y="5970895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87744" y="5984543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76954" y="5977719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72989" y="5990771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816" y="1337946"/>
            <a:ext cx="6236756" cy="40460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26821" y="5911754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80983" y="6006691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21068" y="5910078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61582" y="5991367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95674" y="5973170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68163" y="5991367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4957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6013" y="232012"/>
            <a:ext cx="7482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It is a national park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9474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45509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1544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85596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83352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7317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1709" y="5970895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87744" y="5984543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31796" y="5977719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31" y="5990771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013" y="1317551"/>
            <a:ext cx="6210382" cy="41422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979382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95675" y="5984543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35240" y="5997469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986205" y="5998190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363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8116" y="484968"/>
            <a:ext cx="8347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It is a cave 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7209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3244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9279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63527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61283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65248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59444" y="5970895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55479" y="5984543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09727" y="5977719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04625" y="5977719"/>
            <a:ext cx="513505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63410" y="5984543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55519" y="5956190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043" y="1585141"/>
            <a:ext cx="5234274" cy="3927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007591" y="5911754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67439" y="6000463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03625" y="5911754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49825" y="5986815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7079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2104" y="348017"/>
            <a:ext cx="729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It is a waterfall in Cao Bang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9474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45509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1544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85596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83352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7317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1709" y="5970895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87744" y="5984543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31796" y="5977719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31" y="5990771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79382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36188" y="5974252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35240" y="5967489"/>
            <a:ext cx="55856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64965" y="5998190"/>
            <a:ext cx="524872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348" y="1214612"/>
            <a:ext cx="7129622" cy="406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9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6011" y="232012"/>
            <a:ext cx="84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It is a natural wonder 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67083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118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75320" y="5915584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3983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7948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09318" y="5970895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12427" y="5977719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08462" y="5990771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60013" y="590948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13284" y="5984543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88418" y="5970895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11906" y="5998190"/>
            <a:ext cx="55856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002" y="1170970"/>
            <a:ext cx="6460951" cy="4301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436901" y="592540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32936" y="592540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28971" y="5925402"/>
            <a:ext cx="696035" cy="600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79136" y="5986815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875171" y="6000463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83102" y="6000463"/>
            <a:ext cx="603633" cy="477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1820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366" y="467123"/>
            <a:ext cx="8179633" cy="4937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7066" y="5554416"/>
            <a:ext cx="7062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(in Phu Yen)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083040"/>
              </p:ext>
            </p:extLst>
          </p:nvPr>
        </p:nvGraphicFramePr>
        <p:xfrm>
          <a:off x="2486324" y="101363"/>
          <a:ext cx="8181675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81675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</a:rPr>
                        <a:t>    7</a:t>
                      </a:r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88365" y="-138023"/>
            <a:ext cx="8179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7.It  is a natural wonder in  </a:t>
            </a:r>
            <a:r>
              <a:rPr lang="en-US" sz="40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Yen </a:t>
            </a:r>
            <a:endParaRPr lang="en-US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99803" y="0"/>
            <a:ext cx="11767279" cy="6858000"/>
            <a:chOff x="193701" y="1590291"/>
            <a:chExt cx="8653859" cy="5137079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04270" y="395862"/>
            <a:ext cx="408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59370" y="1115944"/>
            <a:ext cx="45667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natural wonder (n)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97835" y="2292592"/>
            <a:ext cx="33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amazing  (adj) 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997835" y="1700693"/>
            <a:ext cx="33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island (n) </a:t>
            </a: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4687888" y="1097969"/>
            <a:ext cx="74930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/ˈnætʃ.ɚ.əl ˈ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wʌn.dɚ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3101674" y="1696847"/>
            <a:ext cx="71366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đảo,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đảo  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aɪ.lənd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</a:p>
        </p:txBody>
      </p:sp>
      <p:sp>
        <p:nvSpPr>
          <p:cNvPr id="23" name="Text Box 43"/>
          <p:cNvSpPr txBox="1">
            <a:spLocks noChangeArrowheads="1"/>
          </p:cNvSpPr>
          <p:nvPr/>
        </p:nvSpPr>
        <p:spPr bwMode="auto">
          <a:xfrm>
            <a:off x="3930169" y="2304220"/>
            <a:ext cx="55136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vời 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əˈmeɪ.zɪŋ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sp>
        <p:nvSpPr>
          <p:cNvPr id="24" name="Text Box 63"/>
          <p:cNvSpPr txBox="1">
            <a:spLocks noChangeArrowheads="1"/>
          </p:cNvSpPr>
          <p:nvPr/>
        </p:nvSpPr>
        <p:spPr bwMode="auto">
          <a:xfrm>
            <a:off x="997835" y="2883915"/>
            <a:ext cx="35453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scenery (n) </a:t>
            </a:r>
          </a:p>
        </p:txBody>
      </p:sp>
      <p:sp>
        <p:nvSpPr>
          <p:cNvPr id="25" name="Text Box 64"/>
          <p:cNvSpPr txBox="1">
            <a:spLocks noChangeArrowheads="1"/>
          </p:cNvSpPr>
          <p:nvPr/>
        </p:nvSpPr>
        <p:spPr bwMode="auto">
          <a:xfrm>
            <a:off x="3349445" y="2890138"/>
            <a:ext cx="7844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vật  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ː.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nɚ.i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sp>
        <p:nvSpPr>
          <p:cNvPr id="26" name="Text Box 65"/>
          <p:cNvSpPr txBox="1">
            <a:spLocks noChangeArrowheads="1"/>
          </p:cNvSpPr>
          <p:nvPr/>
        </p:nvSpPr>
        <p:spPr bwMode="auto">
          <a:xfrm>
            <a:off x="2818243" y="3505859"/>
            <a:ext cx="75549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đá/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đá 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rɑːk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sp>
        <p:nvSpPr>
          <p:cNvPr id="27" name="Text Box 66"/>
          <p:cNvSpPr txBox="1">
            <a:spLocks noChangeArrowheads="1"/>
          </p:cNvSpPr>
          <p:nvPr/>
        </p:nvSpPr>
        <p:spPr bwMode="auto">
          <a:xfrm>
            <a:off x="1019330" y="3506375"/>
            <a:ext cx="2543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rock (n)</a:t>
            </a:r>
          </a:p>
        </p:txBody>
      </p:sp>
      <p:sp>
        <p:nvSpPr>
          <p:cNvPr id="28" name="Text Box 67"/>
          <p:cNvSpPr txBox="1">
            <a:spLocks noChangeArrowheads="1"/>
          </p:cNvSpPr>
          <p:nvPr/>
        </p:nvSpPr>
        <p:spPr bwMode="auto">
          <a:xfrm>
            <a:off x="1024482" y="4174822"/>
            <a:ext cx="37925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charming (adj)</a:t>
            </a:r>
          </a:p>
        </p:txBody>
      </p:sp>
      <p:sp>
        <p:nvSpPr>
          <p:cNvPr id="29" name="Text Box 70"/>
          <p:cNvSpPr txBox="1">
            <a:spLocks noChangeArrowheads="1"/>
          </p:cNvSpPr>
          <p:nvPr/>
        </p:nvSpPr>
        <p:spPr bwMode="auto">
          <a:xfrm>
            <a:off x="4043408" y="4183263"/>
            <a:ext cx="7801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rũ  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tʃɑːr.mɪŋ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0" name="Text Box 67"/>
          <p:cNvSpPr txBox="1">
            <a:spLocks noChangeArrowheads="1"/>
          </p:cNvSpPr>
          <p:nvPr/>
        </p:nvSpPr>
        <p:spPr bwMode="auto">
          <a:xfrm>
            <a:off x="1019330" y="4874012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waterfall (n)</a:t>
            </a:r>
          </a:p>
        </p:txBody>
      </p:sp>
      <p:sp>
        <p:nvSpPr>
          <p:cNvPr id="31" name="Text Box 70"/>
          <p:cNvSpPr txBox="1">
            <a:spLocks noChangeArrowheads="1"/>
          </p:cNvSpPr>
          <p:nvPr/>
        </p:nvSpPr>
        <p:spPr bwMode="auto">
          <a:xfrm>
            <a:off x="3294427" y="4847058"/>
            <a:ext cx="572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nước   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wɑ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ː.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t̬ɚ.fɑːl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042805" y="5510281"/>
            <a:ext cx="2438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desert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3242729" y="5490206"/>
            <a:ext cx="43434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latin typeface="Times New Roman" panose="02020603050405020304" pitchFamily="18" charset="0"/>
              </a:rPr>
              <a:t>sa</a:t>
            </a:r>
            <a:r>
              <a:rPr lang="en-US" altLang="en-US" sz="3200" b="1" dirty="0">
                <a:latin typeface="Times New Roman" panose="02020603050405020304" pitchFamily="18" charset="0"/>
              </a:rPr>
              <a:t> mạc   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/ˈ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dez.ɚt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/</a:t>
            </a:r>
            <a:endParaRPr lang="vi-VN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81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  <p:bldP spid="13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1120</TotalTime>
  <Words>898</Words>
  <Application>Microsoft Office PowerPoint</Application>
  <PresentationFormat>Custom</PresentationFormat>
  <Paragraphs>245</Paragraphs>
  <Slides>23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123</cp:revision>
  <dcterms:created xsi:type="dcterms:W3CDTF">2020-12-09T02:04:09Z</dcterms:created>
  <dcterms:modified xsi:type="dcterms:W3CDTF">2024-09-26T11:35:26Z</dcterms:modified>
</cp:coreProperties>
</file>