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tags/tag3.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64e8b124bf17496c"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 id="2147483795" r:id="rId3"/>
    <p:sldMasterId id="2147483825" r:id="rId4"/>
    <p:sldMasterId id="2147483837" r:id="rId5"/>
  </p:sldMasterIdLst>
  <p:notesMasterIdLst>
    <p:notesMasterId r:id="rId33"/>
  </p:notesMasterIdLst>
  <p:handoutMasterIdLst>
    <p:handoutMasterId r:id="rId34"/>
  </p:handoutMasterIdLst>
  <p:sldIdLst>
    <p:sldId id="18792" r:id="rId6"/>
    <p:sldId id="18793" r:id="rId7"/>
    <p:sldId id="18794" r:id="rId8"/>
    <p:sldId id="18795" r:id="rId9"/>
    <p:sldId id="18808" r:id="rId10"/>
    <p:sldId id="18809" r:id="rId11"/>
    <p:sldId id="18810" r:id="rId12"/>
    <p:sldId id="18759" r:id="rId13"/>
    <p:sldId id="18797" r:id="rId14"/>
    <p:sldId id="18798" r:id="rId15"/>
    <p:sldId id="18799" r:id="rId16"/>
    <p:sldId id="18800" r:id="rId17"/>
    <p:sldId id="18803" r:id="rId18"/>
    <p:sldId id="18802" r:id="rId19"/>
    <p:sldId id="396" r:id="rId20"/>
    <p:sldId id="18805" r:id="rId21"/>
    <p:sldId id="295" r:id="rId22"/>
    <p:sldId id="296" r:id="rId23"/>
    <p:sldId id="297" r:id="rId24"/>
    <p:sldId id="18804" r:id="rId25"/>
    <p:sldId id="18776" r:id="rId26"/>
    <p:sldId id="18778" r:id="rId27"/>
    <p:sldId id="18779" r:id="rId28"/>
    <p:sldId id="18812" r:id="rId29"/>
    <p:sldId id="18811" r:id="rId30"/>
    <p:sldId id="18813" r:id="rId31"/>
    <p:sldId id="18807" r:id="rId32"/>
  </p:sldIdLst>
  <p:sldSz cx="9144000" cy="5143500" type="screen16x9"/>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Dung" initials="TD" lastIdx="6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315901"/>
    <a:srgbClr val="1C6509"/>
    <a:srgbClr val="196C12"/>
    <a:srgbClr val="0000CC"/>
    <a:srgbClr val="297D53"/>
    <a:srgbClr val="FF9933"/>
    <a:srgbClr val="DFDEB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2952" autoAdjust="0"/>
  </p:normalViewPr>
  <p:slideViewPr>
    <p:cSldViewPr>
      <p:cViewPr varScale="1">
        <p:scale>
          <a:sx n="98" d="100"/>
          <a:sy n="98" d="100"/>
        </p:scale>
        <p:origin x="-600" y="-90"/>
      </p:cViewPr>
      <p:guideLst>
        <p:guide orient="horz" pos="1620"/>
        <p:guide pos="2880"/>
      </p:guideLst>
    </p:cSldViewPr>
  </p:slideViewPr>
  <p:notesTextViewPr>
    <p:cViewPr>
      <p:scale>
        <a:sx n="1" d="1"/>
        <a:sy n="1" d="1"/>
      </p:scale>
      <p:origin x="0" y="0"/>
    </p:cViewPr>
  </p:notesTextViewPr>
  <p:notesViewPr>
    <p:cSldViewPr>
      <p:cViewPr varScale="1">
        <p:scale>
          <a:sx n="53" d="100"/>
          <a:sy n="53" d="100"/>
        </p:scale>
        <p:origin x="2844" y="66"/>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65D49E7-A7A3-8FDA-5212-A64A1F5DD1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BB19D3C-2D1D-40C7-FD21-CDAAE35D0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77270B-1E35-4FA2-9B2C-1E2876E7F8DE}" type="datetimeFigureOut">
              <a:rPr lang="en-US" smtClean="0"/>
              <a:pPr/>
              <a:t>9/26/2024</a:t>
            </a:fld>
            <a:endParaRPr lang="en-US"/>
          </a:p>
        </p:txBody>
      </p:sp>
      <p:sp>
        <p:nvSpPr>
          <p:cNvPr id="4" name="Footer Placeholder 3">
            <a:extLst>
              <a:ext uri="{FF2B5EF4-FFF2-40B4-BE49-F238E27FC236}">
                <a16:creationId xmlns:a16="http://schemas.microsoft.com/office/drawing/2014/main" xmlns="" id="{F1002F89-6F66-BCCB-55FC-72A64F0395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B0D1A1E-50EE-3700-BD61-CAA745AABD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E2FA2F-2ECB-468C-9F9A-77C888EE81EC}" type="slidenum">
              <a:rPr lang="en-US" smtClean="0"/>
              <a:pPr/>
              <a:t>‹#›</a:t>
            </a:fld>
            <a:endParaRPr lang="en-US"/>
          </a:p>
        </p:txBody>
      </p:sp>
    </p:spTree>
    <p:extLst>
      <p:ext uri="{BB962C8B-B14F-4D97-AF65-F5344CB8AC3E}">
        <p14:creationId xmlns:p14="http://schemas.microsoft.com/office/powerpoint/2010/main" xmlns="" val="320972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E8F1F-BCCA-4E98-A3B3-63078FF75F12}" type="datetimeFigureOut">
              <a:rPr lang="en-US" smtClean="0"/>
              <a:pPr/>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F9F70-1D75-47EC-AED6-9407F72880B2}" type="slidenum">
              <a:rPr lang="en-US" smtClean="0"/>
              <a:pPr/>
              <a:t>‹#›</a:t>
            </a:fld>
            <a:endParaRPr lang="en-US"/>
          </a:p>
        </p:txBody>
      </p:sp>
    </p:spTree>
    <p:extLst>
      <p:ext uri="{BB962C8B-B14F-4D97-AF65-F5344CB8AC3E}">
        <p14:creationId xmlns:p14="http://schemas.microsoft.com/office/powerpoint/2010/main" xmlns="" val="325080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99614-8FE2-43D3-8104-8136997F6D44}" type="slidenum">
              <a:rPr lang="en-US"/>
              <a:pPr/>
              <a:t>1</a:t>
            </a:fld>
            <a:endParaRPr lang="en-US" dirty="0"/>
          </a:p>
        </p:txBody>
      </p:sp>
      <p:sp>
        <p:nvSpPr>
          <p:cNvPr id="146434" name="Rectangle 2"/>
          <p:cNvSpPr>
            <a:spLocks noGrp="1" noRot="1" noChangeAspect="1" noChangeArrowheads="1" noTextEdit="1"/>
          </p:cNvSpPr>
          <p:nvPr>
            <p:ph type="sldImg"/>
          </p:nvPr>
        </p:nvSpPr>
        <p:spPr>
          <a:xfrm>
            <a:off x="381000" y="685800"/>
            <a:ext cx="6096000" cy="3429000"/>
          </a:xfrm>
          <a:ln/>
        </p:spPr>
      </p:sp>
      <p:sp>
        <p:nvSpPr>
          <p:cNvPr id="146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xmlns="" val="1921272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85255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22C3D-E18B-427B-82CA-595D2B619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1733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90949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71696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74946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51026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92710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pPr/>
              <a:t>3</a:t>
            </a:fld>
            <a:endParaRPr lang="zh-CN" altLang="en-US"/>
          </a:p>
        </p:txBody>
      </p:sp>
    </p:spTree>
    <p:extLst>
      <p:ext uri="{BB962C8B-B14F-4D97-AF65-F5344CB8AC3E}">
        <p14:creationId xmlns:p14="http://schemas.microsoft.com/office/powerpoint/2010/main" xmlns="" val="41344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pPr/>
              <a:t>4</a:t>
            </a:fld>
            <a:endParaRPr lang="en-US"/>
          </a:p>
        </p:txBody>
      </p:sp>
    </p:spTree>
    <p:extLst>
      <p:ext uri="{BB962C8B-B14F-4D97-AF65-F5344CB8AC3E}">
        <p14:creationId xmlns:p14="http://schemas.microsoft.com/office/powerpoint/2010/main" xmlns="" val="28853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pPr/>
              <a:t>5</a:t>
            </a:fld>
            <a:endParaRPr lang="en-US"/>
          </a:p>
        </p:txBody>
      </p:sp>
    </p:spTree>
    <p:extLst>
      <p:ext uri="{BB962C8B-B14F-4D97-AF65-F5344CB8AC3E}">
        <p14:creationId xmlns:p14="http://schemas.microsoft.com/office/powerpoint/2010/main" xmlns="" val="31984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pPr/>
              <a:t>6</a:t>
            </a:fld>
            <a:endParaRPr lang="en-US"/>
          </a:p>
        </p:txBody>
      </p:sp>
    </p:spTree>
    <p:extLst>
      <p:ext uri="{BB962C8B-B14F-4D97-AF65-F5344CB8AC3E}">
        <p14:creationId xmlns:p14="http://schemas.microsoft.com/office/powerpoint/2010/main" xmlns="" val="37725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pPr/>
              <a:t>7</a:t>
            </a:fld>
            <a:endParaRPr lang="en-US"/>
          </a:p>
        </p:txBody>
      </p:sp>
    </p:spTree>
    <p:extLst>
      <p:ext uri="{BB962C8B-B14F-4D97-AF65-F5344CB8AC3E}">
        <p14:creationId xmlns:p14="http://schemas.microsoft.com/office/powerpoint/2010/main" xmlns="" val="2772450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D1782-5174-42E0-9FC3-E4EF19A0E9A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81509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9F70-1D75-47EC-AED6-9407F72880B2}" type="slidenum">
              <a:rPr lang="en-US" smtClean="0"/>
              <a:pPr/>
              <a:t>15</a:t>
            </a:fld>
            <a:endParaRPr lang="en-US"/>
          </a:p>
        </p:txBody>
      </p:sp>
    </p:spTree>
    <p:extLst>
      <p:ext uri="{BB962C8B-B14F-4D97-AF65-F5344CB8AC3E}">
        <p14:creationId xmlns:p14="http://schemas.microsoft.com/office/powerpoint/2010/main" xmlns="" val="363652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9F70-1D75-47EC-AED6-9407F72880B2}" type="slidenum">
              <a:rPr lang="en-US" smtClean="0"/>
              <a:pPr/>
              <a:t>16</a:t>
            </a:fld>
            <a:endParaRPr lang="en-US"/>
          </a:p>
        </p:txBody>
      </p:sp>
    </p:spTree>
    <p:extLst>
      <p:ext uri="{BB962C8B-B14F-4D97-AF65-F5344CB8AC3E}">
        <p14:creationId xmlns:p14="http://schemas.microsoft.com/office/powerpoint/2010/main" xmlns="" val="348029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C1A0598-4777-4D5F-A983-A60D638AEBA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xmlns="" id="{BF8EE40D-BDA3-44F5-89B7-E797011BDA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8AE04AC-3995-4A48-A6B0-DDD75D1835C2}"/>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xmlns="" id="{522D0340-9360-442C-BEAD-6B8A67A68D36}"/>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xmlns="" id="{15EF9002-0DF0-43CC-B4EB-52B8E2F89057}"/>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15706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98FF880-A7EE-456E-BDDD-90BEC9AB4DD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84C0B195-4A89-4E80-8471-DE203135500D}"/>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01B6623-416D-47FD-8B83-CF7B7E35FAB2}"/>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xmlns="" id="{77767775-BC8A-4EA9-BD4D-C23FCDB8B18B}"/>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xmlns="" id="{B406B14B-6AA3-4BD7-95A5-CD3B7C427EFF}"/>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89384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12956D-0E73-4492-86E3-ACFF77B1F4EA}"/>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7D30FC6-A621-4093-9F47-4094639FD215}"/>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E3CA904-D764-43F6-B2DC-6B08766F21BB}"/>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xmlns="" id="{E08A223A-CC77-47AD-A137-7D3668AE5F23}"/>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xmlns="" id="{D6776A22-BC2A-4DF6-A8DA-88202AEAE35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110415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C1A0598-4777-4D5F-A983-A60D638AEBA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xmlns="" id="{BF8EE40D-BDA3-44F5-89B7-E797011BDA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8AE04AC-3995-4A48-A6B0-DDD75D1835C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522D0340-9360-442C-BEAD-6B8A67A68D36}"/>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15EF9002-0DF0-43CC-B4EB-52B8E2F89057}"/>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36866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5D4425-15C2-4155-8E1B-7D7E71B8A9E9}"/>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696A038-CA30-45E1-9D28-A3B5ED4A5694}"/>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A16A0BE-6E4E-44B5-B35A-E4FC907899D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DFFE755F-C56A-4352-B5E3-8A4C5FA9A59A}"/>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EAE24577-7338-40A0-87B5-1CDDE33DCB8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17407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29454B3-012F-453F-90AB-63E0C96933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C57A8C33-D907-409D-ACD6-2020FAE3AFB9}"/>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705E4C7-FEC5-4290-A085-31670F8DDA11}"/>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11E5182C-20B5-4FAC-96F9-F0DFD9EAAB9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59DB912B-4835-442D-8509-526F27308853}"/>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755745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AB8239-D00E-4548-A1D9-BB3448F8E1F4}"/>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8AC1D16C-9B1A-48D7-9A0C-4C2B7115DAE8}"/>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789DB76E-96D5-48E6-8744-FB0EF5A0A5AF}"/>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24D5AF13-ECEA-4CBF-B4A8-D145DF5E28E7}"/>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xmlns="" id="{2B5911A4-BC34-432C-A5F1-0D4A1A96216D}"/>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xmlns="" id="{76088969-B0EA-4DCD-A7D4-53376DD7D7D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942255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EBA24E-32BA-48F5-8B85-F01D8E359477}"/>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B376526-0A9F-4F56-9C6E-554952A5AED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226F150-56EE-4DA9-8C05-232144015432}"/>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0D65185-491E-48CE-9206-15B07586B92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1764E03-492D-4B6C-88BE-44D2E4293EA9}"/>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A2DDC098-6A9D-492C-8DC0-2C7C33627496}"/>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xmlns="" id="{3E9DDFDF-094B-4307-9454-56646C64D02C}"/>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xmlns="" id="{447C6ACB-121E-4BDA-B388-548166A3E0D7}"/>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10273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915607-9848-49A9-B85E-655DF5EB6CC5}"/>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C8AAD45-91A0-4A9C-988B-2A17B3AB1AD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xmlns="" id="{EDE64183-C9FC-43FE-8E1F-F87EEDAE34F5}"/>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xmlns="" id="{966B1940-471F-4B1D-8D22-99AF5FEA6FF1}"/>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74035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131C36B-821E-4547-910E-D86ADA2A903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Chỗ dành sẵn cho Chân trang 2">
            <a:extLst>
              <a:ext uri="{FF2B5EF4-FFF2-40B4-BE49-F238E27FC236}">
                <a16:creationId xmlns:a16="http://schemas.microsoft.com/office/drawing/2014/main" xmlns="" id="{573EC404-B338-4AB4-933B-6AA1ABBC7DA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Số hiệu Bản chiếu 3">
            <a:extLst>
              <a:ext uri="{FF2B5EF4-FFF2-40B4-BE49-F238E27FC236}">
                <a16:creationId xmlns:a16="http://schemas.microsoft.com/office/drawing/2014/main" xmlns="" id="{B45B7F9C-2C72-4B2F-94A8-7640308F2BEC}"/>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006267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2953C1-608A-43F1-9896-61ACDDD6BB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0A33D7A-F6CD-49B1-A087-9E43F181927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64F934A-078C-4174-A3AB-EE9CF48701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29E987C-0A0B-4FD5-AD32-007C08F4149C}"/>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xmlns="" id="{B1C1E503-8F60-4FD7-8020-33CCCD1EAB5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xmlns="" id="{8525E78C-3FCE-4D7D-9AEF-53BA5F4B4AB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10599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5D4425-15C2-4155-8E1B-7D7E71B8A9E9}"/>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696A038-CA30-45E1-9D28-A3B5ED4A5694}"/>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A16A0BE-6E4E-44B5-B35A-E4FC907899DB}"/>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xmlns="" id="{DFFE755F-C56A-4352-B5E3-8A4C5FA9A59A}"/>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xmlns="" id="{EAE24577-7338-40A0-87B5-1CDDE33DCB8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229707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D9E1E6E-819B-4D22-BF00-C0D2DDC6812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94C6359-E8EF-45A8-A857-6D18C25CB64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xmlns="" id="{65758E3E-8B29-4035-9461-8C65025DD7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DB54274-AEE0-4430-A68B-58722B6B3C0D}"/>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xmlns="" id="{66B56CA6-2AF8-457F-A66B-CF84718198EC}"/>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xmlns="" id="{6F5731CB-898B-4BB5-A6DC-B1C392FBED5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14341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98FF880-A7EE-456E-BDDD-90BEC9AB4DD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84C0B195-4A89-4E80-8471-DE203135500D}"/>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01B6623-416D-47FD-8B83-CF7B7E35FAB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77767775-BC8A-4EA9-BD4D-C23FCDB8B18B}"/>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B406B14B-6AA3-4BD7-95A5-CD3B7C427EFF}"/>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573507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12956D-0E73-4492-86E3-ACFF77B1F4EA}"/>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7D30FC6-A621-4093-9F47-4094639FD215}"/>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E3CA904-D764-43F6-B2DC-6B08766F21B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26/09/2024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E08A223A-CC77-47AD-A137-7D3668AE5F23}"/>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D6776A22-BC2A-4DF6-A8DA-88202AEAE35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227709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58818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1739159"/>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184837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151795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610778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2338717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168100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29454B3-012F-453F-90AB-63E0C96933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C57A8C33-D907-409D-ACD6-2020FAE3AFB9}"/>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705E4C7-FEC5-4290-A085-31670F8DDA11}"/>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xmlns="" id="{11E5182C-20B5-4FAC-96F9-F0DFD9EAAB9E}"/>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xmlns="" id="{59DB912B-4835-442D-8509-526F27308853}"/>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1112463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3792334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1475260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3061133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2609317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2408325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36212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xmlns=""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xmlns="" val="2653254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552" y="1135357"/>
            <a:ext cx="8623490" cy="3449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45748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a:prstGeom prst="rect">
            <a:avLst/>
          </a:prstGeo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22918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6121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AB8239-D00E-4548-A1D9-BB3448F8E1F4}"/>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8AC1D16C-9B1A-48D7-9A0C-4C2B7115DAE8}"/>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789DB76E-96D5-48E6-8744-FB0EF5A0A5AF}"/>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24D5AF13-ECEA-4CBF-B4A8-D145DF5E28E7}"/>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6" name="Chỗ dành sẵn cho Chân trang 5">
            <a:extLst>
              <a:ext uri="{FF2B5EF4-FFF2-40B4-BE49-F238E27FC236}">
                <a16:creationId xmlns:a16="http://schemas.microsoft.com/office/drawing/2014/main" xmlns="" id="{2B5911A4-BC34-432C-A5F1-0D4A1A96216D}"/>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xmlns="" id="{76088969-B0EA-4DCD-A7D4-53376DD7D7D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68096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87157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12344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68122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47937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46412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68793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78974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13121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a:prstGeom prst="rect">
            <a:avLst/>
          </a:prstGeo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00450" y="4844839"/>
            <a:ext cx="3486150" cy="273844"/>
          </a:xfrm>
          <a:prstGeom prst="rect">
            <a:avLst/>
          </a:prstGeom>
        </p:spPr>
        <p:txBody>
          <a:bodyPr/>
          <a:lstStyle>
            <a:lvl1pPr algn="l">
              <a:defRPr>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55F51"/>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lvl1pPr>
              <a:defRPr>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srgbClr val="455F51"/>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455F51"/>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34975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prstGeom prst="rect">
            <a:avLst/>
          </a:prstGeo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a:prstGeom prst="rect">
            <a:avLst/>
          </a:prstGeo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8452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EBA24E-32BA-48F5-8B85-F01D8E359477}"/>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B376526-0A9F-4F56-9C6E-554952A5AED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226F150-56EE-4DA9-8C05-232144015432}"/>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0D65185-491E-48CE-9206-15B07586B92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1764E03-492D-4B6C-88BE-44D2E4293EA9}"/>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A2DDC098-6A9D-492C-8DC0-2C7C33627496}"/>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8" name="Chỗ dành sẵn cho Chân trang 7">
            <a:extLst>
              <a:ext uri="{FF2B5EF4-FFF2-40B4-BE49-F238E27FC236}">
                <a16:creationId xmlns:a16="http://schemas.microsoft.com/office/drawing/2014/main" xmlns="" id="{3E9DDFDF-094B-4307-9454-56646C64D02C}"/>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9" name="Chỗ dành sẵn cho Số hiệu Bản chiếu 8">
            <a:extLst>
              <a:ext uri="{FF2B5EF4-FFF2-40B4-BE49-F238E27FC236}">
                <a16:creationId xmlns:a16="http://schemas.microsoft.com/office/drawing/2014/main" xmlns="" id="{447C6ACB-121E-4BDA-B388-548166A3E0D7}"/>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437525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a:off x="373552" y="1135357"/>
            <a:ext cx="8623490" cy="344916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32764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4332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01753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541571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622743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505344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9BA0EDD-FC77-499D-A5CF-24D0268C5777}"/>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xmlns="" id="{A7EFCC88-F349-475A-894F-75CC4EC0E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CF780193-AD39-4C0A-AA86-EA1C285D51E8}"/>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5" name="Chỗ dành sẵn cho Chân trang 4">
            <a:extLst>
              <a:ext uri="{FF2B5EF4-FFF2-40B4-BE49-F238E27FC236}">
                <a16:creationId xmlns:a16="http://schemas.microsoft.com/office/drawing/2014/main" xmlns="" id="{809673B1-F880-4939-B4DC-CB18B0277A9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8E287B1-7E0E-42A4-969D-5A258DC7DDDE}"/>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864631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FBBF67F-3291-4B23-A16E-90D37AA2BB5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0AF0E28-CC2F-462A-94A7-244DA6476715}"/>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6CFB516-644A-4165-9CEA-4B7265353DE9}"/>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5" name="Chỗ dành sẵn cho Chân trang 4">
            <a:extLst>
              <a:ext uri="{FF2B5EF4-FFF2-40B4-BE49-F238E27FC236}">
                <a16:creationId xmlns:a16="http://schemas.microsoft.com/office/drawing/2014/main" xmlns="" id="{C45F628B-539B-40CF-B751-E371B0A67BA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1FACC2F4-B55E-450D-8EDD-6F5B99711F72}"/>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3672552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AEB9145-0E56-47B6-92EA-EF9D05C5DE40}"/>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8E9477E3-4004-40D9-A791-9927026F6862}"/>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340D97B3-17E5-425B-993F-656A8D67B017}"/>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5" name="Chỗ dành sẵn cho Chân trang 4">
            <a:extLst>
              <a:ext uri="{FF2B5EF4-FFF2-40B4-BE49-F238E27FC236}">
                <a16:creationId xmlns:a16="http://schemas.microsoft.com/office/drawing/2014/main" xmlns="" id="{3FD63D5E-8306-4E5D-B3C7-2CFC361D0A3B}"/>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FEE622A9-52D5-4B99-BF48-5238DD36F80E}"/>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2131338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B70E901-6D2D-4730-AE7F-199102DF9F57}"/>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25023EEA-7C43-48F0-90B4-466A27A52260}"/>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3FECF61-A8A9-4E6C-A4B0-6B4D9EB28864}"/>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D1A2F77C-8D07-4CD2-8D30-11B39A49C461}"/>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6" name="Chỗ dành sẵn cho Chân trang 5">
            <a:extLst>
              <a:ext uri="{FF2B5EF4-FFF2-40B4-BE49-F238E27FC236}">
                <a16:creationId xmlns:a16="http://schemas.microsoft.com/office/drawing/2014/main" xmlns="" id="{D216A148-6467-404D-8D6E-643CD85D0923}"/>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A4054C06-91F4-4640-8DD0-214A08B515E2}"/>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338692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915607-9848-49A9-B85E-655DF5EB6CC5}"/>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C8AAD45-91A0-4A9C-988B-2A17B3AB1AD4}"/>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4" name="Chỗ dành sẵn cho Chân trang 3">
            <a:extLst>
              <a:ext uri="{FF2B5EF4-FFF2-40B4-BE49-F238E27FC236}">
                <a16:creationId xmlns:a16="http://schemas.microsoft.com/office/drawing/2014/main" xmlns="" id="{EDE64183-C9FC-43FE-8E1F-F87EEDAE34F5}"/>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5" name="Chỗ dành sẵn cho Số hiệu Bản chiếu 4">
            <a:extLst>
              <a:ext uri="{FF2B5EF4-FFF2-40B4-BE49-F238E27FC236}">
                <a16:creationId xmlns:a16="http://schemas.microsoft.com/office/drawing/2014/main" xmlns="" id="{966B1940-471F-4B1D-8D22-99AF5FEA6FF1}"/>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2522527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22CA02F-70D5-4084-BBF7-59B03FABAAE1}"/>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A4570560-669A-483D-A56D-56777083AE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5B0F997-4085-454E-9449-79C203415437}"/>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60B0EC1-688A-46F9-85F5-4DE115D0F513}"/>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508EA17-E7BD-4128-B3F8-2DDDE314AD9F}"/>
              </a:ext>
            </a:extLst>
          </p:cNvPr>
          <p:cNvSpPr>
            <a:spLocks noGrp="1"/>
          </p:cNvSpPr>
          <p:nvPr>
            <p:ph sz="quarter" idx="4"/>
          </p:nvPr>
        </p:nvSpPr>
        <p:spPr>
          <a:xfrm>
            <a:off x="4629151"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CF3610DF-72A4-46C2-9A30-40FEBE032B80}"/>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8" name="Chỗ dành sẵn cho Chân trang 7">
            <a:extLst>
              <a:ext uri="{FF2B5EF4-FFF2-40B4-BE49-F238E27FC236}">
                <a16:creationId xmlns:a16="http://schemas.microsoft.com/office/drawing/2014/main" xmlns="" id="{DD888E88-E0C9-4CC9-9C52-1081F3C36551}"/>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F6D86BE4-D07F-42B3-BF50-BD5123EF27F1}"/>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1827275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BC31D2-AA1B-48A6-AD5C-ABC511801DC2}"/>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861AA370-87FC-4909-A5DF-67A27A9F2BBB}"/>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4" name="Chỗ dành sẵn cho Chân trang 3">
            <a:extLst>
              <a:ext uri="{FF2B5EF4-FFF2-40B4-BE49-F238E27FC236}">
                <a16:creationId xmlns:a16="http://schemas.microsoft.com/office/drawing/2014/main" xmlns="" id="{C3754FE7-818A-4919-9358-DA52F1CD8856}"/>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C697764F-E4D1-4062-9489-FE6CD0BEE4A4}"/>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4249702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D102869-D0FE-4441-B0F3-7D59185B0834}"/>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3" name="Chỗ dành sẵn cho Chân trang 2">
            <a:extLst>
              <a:ext uri="{FF2B5EF4-FFF2-40B4-BE49-F238E27FC236}">
                <a16:creationId xmlns:a16="http://schemas.microsoft.com/office/drawing/2014/main" xmlns="" id="{7970F543-0439-4D7A-8542-C6230DA3BCC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9917263A-9D95-4D91-A962-900FB68A944C}"/>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3987185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9C46F7-77B7-4182-995C-BC456155469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9F537E44-EC00-4A0F-97BC-FEBE5C5F59FE}"/>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26B50A6-6A00-4618-8229-8839813F08F1}"/>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4CD451A-991A-4CA7-9D7D-087B79FE81D3}"/>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6" name="Chỗ dành sẵn cho Chân trang 5">
            <a:extLst>
              <a:ext uri="{FF2B5EF4-FFF2-40B4-BE49-F238E27FC236}">
                <a16:creationId xmlns:a16="http://schemas.microsoft.com/office/drawing/2014/main" xmlns="" id="{E4714668-2574-4243-AF77-45A9C0EFCCEC}"/>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9067EDE5-89DF-4C6A-91DE-CF547F05676A}"/>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1630945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6FEB41-F80B-4DFD-9667-62AA78EFA5D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717BE32-0D1F-41BE-A62F-999517ADD368}"/>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Chỗ dành sẵn cho Văn bản 3">
            <a:extLst>
              <a:ext uri="{FF2B5EF4-FFF2-40B4-BE49-F238E27FC236}">
                <a16:creationId xmlns:a16="http://schemas.microsoft.com/office/drawing/2014/main" xmlns="" id="{9BB9F595-BAE5-47B8-9B8A-94109329BD63}"/>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57B9BA6-478C-4191-AEA2-402D09D4FCBA}"/>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6" name="Chỗ dành sẵn cho Chân trang 5">
            <a:extLst>
              <a:ext uri="{FF2B5EF4-FFF2-40B4-BE49-F238E27FC236}">
                <a16:creationId xmlns:a16="http://schemas.microsoft.com/office/drawing/2014/main" xmlns="" id="{A77709D8-26A8-4A0B-BF1A-3152E67E1332}"/>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E907A3FE-B290-46C6-BB53-0D63DAA8E5F8}"/>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562279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0D030D-8E43-4AAB-801F-A9A324870977}"/>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75ECE4B-B966-49A7-91FC-2B429E0C7353}"/>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D87CE76-AB6E-45E6-B0B9-2133D873E63C}"/>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5" name="Chỗ dành sẵn cho Chân trang 4">
            <a:extLst>
              <a:ext uri="{FF2B5EF4-FFF2-40B4-BE49-F238E27FC236}">
                <a16:creationId xmlns:a16="http://schemas.microsoft.com/office/drawing/2014/main" xmlns="" id="{4E227BD6-F4F8-4C72-9E66-64C116C81FD8}"/>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F854D57-3649-41D8-8C6C-E6BA50FC6FF8}"/>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335504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6C83D8F-369C-45CC-A05C-6C42CBFA4809}"/>
              </a:ext>
            </a:extLst>
          </p:cNvPr>
          <p:cNvSpPr>
            <a:spLocks noGrp="1"/>
          </p:cNvSpPr>
          <p:nvPr>
            <p:ph type="title" orient="vert"/>
          </p:nvPr>
        </p:nvSpPr>
        <p:spPr>
          <a:xfrm>
            <a:off x="6543676" y="273845"/>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001B45A0-1A26-42F3-8512-1474DBE3D7B1}"/>
              </a:ext>
            </a:extLst>
          </p:cNvPr>
          <p:cNvSpPr>
            <a:spLocks noGrp="1"/>
          </p:cNvSpPr>
          <p:nvPr>
            <p:ph type="body" orient="vert" idx="1"/>
          </p:nvPr>
        </p:nvSpPr>
        <p:spPr>
          <a:xfrm>
            <a:off x="628651" y="273845"/>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05919A8-B0B8-4AC8-9C1A-06EB9C285965}"/>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26/09/2024</a:t>
            </a:fld>
            <a:endParaRPr lang="vi-VN"/>
          </a:p>
        </p:txBody>
      </p:sp>
      <p:sp>
        <p:nvSpPr>
          <p:cNvPr id="5" name="Chỗ dành sẵn cho Chân trang 4">
            <a:extLst>
              <a:ext uri="{FF2B5EF4-FFF2-40B4-BE49-F238E27FC236}">
                <a16:creationId xmlns:a16="http://schemas.microsoft.com/office/drawing/2014/main" xmlns="" id="{FFF7F0DF-E179-4702-B1E0-270BD0C81927}"/>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BA191C18-B44A-49BD-B77F-1DA10E7B0133}"/>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xmlns="" val="3616572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8775432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029134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96407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131C36B-821E-4547-910E-D86ADA2A9034}"/>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3" name="Chỗ dành sẵn cho Chân trang 2">
            <a:extLst>
              <a:ext uri="{FF2B5EF4-FFF2-40B4-BE49-F238E27FC236}">
                <a16:creationId xmlns:a16="http://schemas.microsoft.com/office/drawing/2014/main" xmlns="" id="{573EC404-B338-4AB4-933B-6AA1ABBC7DA0}"/>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4" name="Chỗ dành sẵn cho Số hiệu Bản chiếu 3">
            <a:extLst>
              <a:ext uri="{FF2B5EF4-FFF2-40B4-BE49-F238E27FC236}">
                <a16:creationId xmlns:a16="http://schemas.microsoft.com/office/drawing/2014/main" xmlns="" id="{B45B7F9C-2C72-4B2F-94A8-7640308F2BEC}"/>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3599051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827868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418390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59047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343021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275569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859916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775080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39470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2953C1-608A-43F1-9896-61ACDDD6BB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20A33D7A-F6CD-49B1-A087-9E43F181927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64F934A-078C-4174-A3AB-EE9CF48701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29E987C-0A0B-4FD5-AD32-007C08F4149C}"/>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6" name="Chỗ dành sẵn cho Chân trang 5">
            <a:extLst>
              <a:ext uri="{FF2B5EF4-FFF2-40B4-BE49-F238E27FC236}">
                <a16:creationId xmlns:a16="http://schemas.microsoft.com/office/drawing/2014/main" xmlns="" id="{B1C1E503-8F60-4FD7-8020-33CCCD1EAB50}"/>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xmlns="" id="{8525E78C-3FCE-4D7D-9AEF-53BA5F4B4AB4}"/>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68264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D9E1E6E-819B-4D22-BF00-C0D2DDC6812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94C6359-E8EF-45A8-A857-6D18C25CB64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xmlns="" id="{65758E3E-8B29-4035-9461-8C65025DD7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DB54274-AEE0-4430-A68B-58722B6B3C0D}"/>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26/09/2024</a:t>
            </a:fld>
            <a:endParaRPr lang="vi-VN" sz="1350">
              <a:solidFill>
                <a:prstClr val="black"/>
              </a:solidFill>
            </a:endParaRPr>
          </a:p>
        </p:txBody>
      </p:sp>
      <p:sp>
        <p:nvSpPr>
          <p:cNvPr id="6" name="Chỗ dành sẵn cho Chân trang 5">
            <a:extLst>
              <a:ext uri="{FF2B5EF4-FFF2-40B4-BE49-F238E27FC236}">
                <a16:creationId xmlns:a16="http://schemas.microsoft.com/office/drawing/2014/main" xmlns="" id="{66B56CA6-2AF8-457F-A66B-CF84718198EC}"/>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xmlns="" id="{6F5731CB-898B-4BB5-A6DC-B1C392FBED54}"/>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xmlns="" val="110437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image" Target="../media/image1.jpe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3311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091397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869" r:id="rId12"/>
    <p:sldLayoutId id="214748387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1" y="4870347"/>
            <a:ext cx="9144000" cy="27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824594"/>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0" y="6729"/>
            <a:ext cx="9144000" cy="421722"/>
          </a:xfrm>
          <a:prstGeom prst="rect">
            <a:avLst/>
          </a:prstGeom>
          <a:blipFill>
            <a:blip r:embed="rId33"/>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
        <p:nvSpPr>
          <p:cNvPr id="4" name="Date Placeholder 3"/>
          <p:cNvSpPr>
            <a:spLocks noGrp="1"/>
          </p:cNvSpPr>
          <p:nvPr>
            <p:ph type="dt" sz="half" idx="2"/>
          </p:nvPr>
        </p:nvSpPr>
        <p:spPr>
          <a:xfrm>
            <a:off x="1" y="4870347"/>
            <a:ext cx="800100" cy="248336"/>
          </a:xfrm>
          <a:prstGeom prst="rect">
            <a:avLst/>
          </a:prstGeom>
        </p:spPr>
        <p:txBody>
          <a:bodyPr vert="horz" lIns="91440" tIns="45720" rIns="91440" bIns="45720" rtlCol="0" anchor="ctr"/>
          <a:lstStyle>
            <a:lvl1pPr algn="l">
              <a:defRPr sz="1050">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9/26/2024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76765140"/>
      </p:ext>
    </p:extLst>
  </p:cSld>
  <p:clrMap bg1="lt1" tx1="dk1" bg2="lt2" tx2="dk2" accent1="accent1" accent2="accent2" accent3="accent3" accent4="accent4" accent5="accent5" accent6="accent6" hlink="hlink" folHlink="folHlink"/>
  <p:sldLayoutIdLst>
    <p:sldLayoutId id="2147483796" r:id="rId1"/>
    <p:sldLayoutId id="2147483868" r:id="rId2"/>
    <p:sldLayoutId id="2147483867" r:id="rId3"/>
    <p:sldLayoutId id="2147483866" r:id="rId4"/>
    <p:sldLayoutId id="2147483865" r:id="rId5"/>
    <p:sldLayoutId id="2147483864" r:id="rId6"/>
    <p:sldLayoutId id="2147483863" r:id="rId7"/>
    <p:sldLayoutId id="2147483862" r:id="rId8"/>
    <p:sldLayoutId id="2147483861" r:id="rId9"/>
    <p:sldLayoutId id="2147483860" r:id="rId10"/>
    <p:sldLayoutId id="2147483859" r:id="rId11"/>
    <p:sldLayoutId id="2147483853" r:id="rId12"/>
    <p:sldLayoutId id="2147483797" r:id="rId13"/>
    <p:sldLayoutId id="2147483798" r:id="rId14"/>
    <p:sldLayoutId id="2147483799" r:id="rId15"/>
    <p:sldLayoutId id="2147483800" r:id="rId16"/>
    <p:sldLayoutId id="2147483801" r:id="rId17"/>
    <p:sldLayoutId id="2147483849" r:id="rId18"/>
    <p:sldLayoutId id="2147483802" r:id="rId19"/>
    <p:sldLayoutId id="2147483855" r:id="rId20"/>
    <p:sldLayoutId id="2147483852" r:id="rId21"/>
    <p:sldLayoutId id="2147483851" r:id="rId22"/>
    <p:sldLayoutId id="2147483850" r:id="rId23"/>
    <p:sldLayoutId id="2147483803" r:id="rId24"/>
    <p:sldLayoutId id="2147483804" r:id="rId25"/>
    <p:sldLayoutId id="2147483805" r:id="rId26"/>
    <p:sldLayoutId id="2147483806" r:id="rId27"/>
    <p:sldLayoutId id="2147483807" r:id="rId28"/>
    <p:sldLayoutId id="2147483858" r:id="rId29"/>
    <p:sldLayoutId id="2147483857" r:id="rId30"/>
    <p:sldLayoutId id="2147483856" r:id="rId31"/>
  </p:sldLayoutIdLst>
  <p:txStyles>
    <p:titleStyle>
      <a:lvl1pPr algn="ctr" defTabSz="685800" rtl="0" eaLnBrk="1" latinLnBrk="0" hangingPunct="1">
        <a:lnSpc>
          <a:spcPct val="85000"/>
        </a:lnSpc>
        <a:spcBef>
          <a:spcPct val="0"/>
        </a:spcBef>
        <a:buNone/>
        <a:defRPr sz="2400" b="1" kern="1200" spc="-38" baseline="0">
          <a:solidFill>
            <a:srgbClr val="C00000"/>
          </a:solidFill>
          <a:latin typeface="Times New Roman" panose="02020603050405020304" pitchFamily="18" charset="0"/>
          <a:ea typeface="+mj-ea"/>
          <a:cs typeface="Times New Roman" panose="02020603050405020304" pitchFamily="18" charset="0"/>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4DF4AE69-609A-4640-9847-A4D1362C344D}"/>
              </a:ext>
            </a:extLst>
          </p:cNvPr>
          <p:cNvSpPr/>
          <p:nvPr/>
        </p:nvSpPr>
        <p:spPr>
          <a:xfrm>
            <a:off x="2579632" y="2340974"/>
            <a:ext cx="3658694" cy="900246"/>
          </a:xfrm>
          <a:prstGeom prst="rect">
            <a:avLst/>
          </a:prstGeom>
          <a:noFill/>
        </p:spPr>
        <p:txBody>
          <a:bodyPr wrap="none" lIns="68580" tIns="34290" rIns="68580" bIns="34290">
            <a:spAutoFit/>
          </a:bodyPr>
          <a:lstStyle/>
          <a:p>
            <a:pPr algn="ctr"/>
            <a:r>
              <a:rPr lang="en-US" sz="54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54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0681103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19133602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6.gif"/><Relationship Id="rId10" Type="http://schemas.openxmlformats.org/officeDocument/2006/relationships/image" Target="../media/image10.gif"/><Relationship Id="rId4" Type="http://schemas.openxmlformats.org/officeDocument/2006/relationships/image" Target="../media/image5.jpe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25.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40.png"/><Relationship Id="rId10" Type="http://schemas.microsoft.com/office/2007/relationships/hdphoto" Target="../media/hdphoto3.wdp"/><Relationship Id="rId4" Type="http://schemas.openxmlformats.org/officeDocument/2006/relationships/image" Target="../media/image39.jpe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2.png"/><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18" Type="http://schemas.openxmlformats.org/officeDocument/2006/relationships/image" Target="../media/image50.png"/><Relationship Id="rId3" Type="http://schemas.openxmlformats.org/officeDocument/2006/relationships/notesSlide" Target="../notesSlides/notesSlide10.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slide" Target="slide18.xml"/><Relationship Id="rId2" Type="http://schemas.openxmlformats.org/officeDocument/2006/relationships/slideLayout" Target="../slideLayouts/slideLayout67.xml"/><Relationship Id="rId16" Type="http://schemas.microsoft.com/office/2007/relationships/hdphoto" Target="../media/hdphoto9.wdp"/><Relationship Id="rId1" Type="http://schemas.openxmlformats.org/officeDocument/2006/relationships/tags" Target="../tags/tag13.xml"/><Relationship Id="rId6" Type="http://schemas.microsoft.com/office/2007/relationships/hdphoto" Target="../media/hdphoto4.wdp"/><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microsoft.com/office/2007/relationships/hdphoto" Target="../media/hdphoto6.wdp"/><Relationship Id="rId4" Type="http://schemas.openxmlformats.org/officeDocument/2006/relationships/image" Target="../media/image43.jpeg"/><Relationship Id="rId9" Type="http://schemas.openxmlformats.org/officeDocument/2006/relationships/image" Target="../media/image46.pn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18" Type="http://schemas.openxmlformats.org/officeDocument/2006/relationships/image" Target="../media/image56.png"/><Relationship Id="rId26" Type="http://schemas.openxmlformats.org/officeDocument/2006/relationships/image" Target="../media/image60.png"/><Relationship Id="rId39" Type="http://schemas.microsoft.com/office/2007/relationships/hdphoto" Target="../media/hdphoto19.wdp"/><Relationship Id="rId3" Type="http://schemas.openxmlformats.org/officeDocument/2006/relationships/notesSlide" Target="../notesSlides/notesSlide11.xml"/><Relationship Id="rId21" Type="http://schemas.openxmlformats.org/officeDocument/2006/relationships/slide" Target="slide23.xml"/><Relationship Id="rId34" Type="http://schemas.microsoft.com/office/2007/relationships/hdphoto" Target="../media/hdphoto17.wdp"/><Relationship Id="rId42" Type="http://schemas.openxmlformats.org/officeDocument/2006/relationships/image" Target="../media/image68.png"/><Relationship Id="rId7" Type="http://schemas.openxmlformats.org/officeDocument/2006/relationships/image" Target="../media/image39.jpeg"/><Relationship Id="rId12" Type="http://schemas.openxmlformats.org/officeDocument/2006/relationships/image" Target="../media/image53.png"/><Relationship Id="rId17" Type="http://schemas.openxmlformats.org/officeDocument/2006/relationships/slide" Target="slide20.xml"/><Relationship Id="rId25" Type="http://schemas.microsoft.com/office/2007/relationships/hdphoto" Target="../media/hdphoto14.wdp"/><Relationship Id="rId33" Type="http://schemas.openxmlformats.org/officeDocument/2006/relationships/image" Target="../media/image64.png"/><Relationship Id="rId38" Type="http://schemas.openxmlformats.org/officeDocument/2006/relationships/image" Target="../media/image66.png"/><Relationship Id="rId2" Type="http://schemas.openxmlformats.org/officeDocument/2006/relationships/slideLayout" Target="../slideLayouts/slideLayout67.xml"/><Relationship Id="rId16" Type="http://schemas.microsoft.com/office/2007/relationships/hdphoto" Target="../media/hdphoto13.wdp"/><Relationship Id="rId20" Type="http://schemas.openxmlformats.org/officeDocument/2006/relationships/image" Target="../media/image57.png"/><Relationship Id="rId29" Type="http://schemas.openxmlformats.org/officeDocument/2006/relationships/image" Target="../media/image62.png"/><Relationship Id="rId41" Type="http://schemas.microsoft.com/office/2007/relationships/hdphoto" Target="../media/hdphoto20.wdp"/><Relationship Id="rId1" Type="http://schemas.openxmlformats.org/officeDocument/2006/relationships/tags" Target="../tags/tag14.xml"/><Relationship Id="rId6" Type="http://schemas.openxmlformats.org/officeDocument/2006/relationships/audio" Target="../media/audio2.wav"/><Relationship Id="rId11" Type="http://schemas.microsoft.com/office/2007/relationships/hdphoto" Target="../media/hdphoto11.wdp"/><Relationship Id="rId24" Type="http://schemas.openxmlformats.org/officeDocument/2006/relationships/image" Target="../media/image59.png"/><Relationship Id="rId32" Type="http://schemas.openxmlformats.org/officeDocument/2006/relationships/slide" Target="slide21.xml"/><Relationship Id="rId37" Type="http://schemas.openxmlformats.org/officeDocument/2006/relationships/slide" Target="slide19.xml"/><Relationship Id="rId40" Type="http://schemas.openxmlformats.org/officeDocument/2006/relationships/image" Target="../media/image67.png"/><Relationship Id="rId5" Type="http://schemas.openxmlformats.org/officeDocument/2006/relationships/audio" Target="../media/audio4.wav"/><Relationship Id="rId15" Type="http://schemas.openxmlformats.org/officeDocument/2006/relationships/image" Target="../media/image55.png"/><Relationship Id="rId23" Type="http://schemas.openxmlformats.org/officeDocument/2006/relationships/image" Target="../media/image58.png"/><Relationship Id="rId28" Type="http://schemas.openxmlformats.org/officeDocument/2006/relationships/image" Target="../media/image61.png"/><Relationship Id="rId36" Type="http://schemas.microsoft.com/office/2007/relationships/hdphoto" Target="../media/hdphoto18.wdp"/><Relationship Id="rId10" Type="http://schemas.openxmlformats.org/officeDocument/2006/relationships/image" Target="../media/image52.png"/><Relationship Id="rId19" Type="http://schemas.openxmlformats.org/officeDocument/2006/relationships/slide" Target="slide22.xml"/><Relationship Id="rId31" Type="http://schemas.microsoft.com/office/2007/relationships/hdphoto" Target="../media/hdphoto16.wdp"/><Relationship Id="rId4" Type="http://schemas.openxmlformats.org/officeDocument/2006/relationships/audio" Target="../media/audio3.wav"/><Relationship Id="rId9" Type="http://schemas.microsoft.com/office/2007/relationships/hdphoto" Target="../media/hdphoto10.wdp"/><Relationship Id="rId14" Type="http://schemas.microsoft.com/office/2007/relationships/hdphoto" Target="../media/hdphoto12.wdp"/><Relationship Id="rId22" Type="http://schemas.openxmlformats.org/officeDocument/2006/relationships/slide" Target="slide15.xml"/><Relationship Id="rId27" Type="http://schemas.microsoft.com/office/2007/relationships/hdphoto" Target="../media/hdphoto15.wdp"/><Relationship Id="rId30" Type="http://schemas.openxmlformats.org/officeDocument/2006/relationships/image" Target="../media/image63.png"/><Relationship Id="rId35" Type="http://schemas.openxmlformats.org/officeDocument/2006/relationships/image" Target="../media/image65.png"/><Relationship Id="rId43" Type="http://schemas.microsoft.com/office/2007/relationships/hdphoto" Target="../media/hdphoto21.wdp"/></Relationships>
</file>

<file path=ppt/slides/_rels/slide19.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5.wdp"/><Relationship Id="rId3" Type="http://schemas.openxmlformats.org/officeDocument/2006/relationships/notesSlide" Target="../notesSlides/notesSlide12.xml"/><Relationship Id="rId7" Type="http://schemas.openxmlformats.org/officeDocument/2006/relationships/image" Target="../media/image70.png"/><Relationship Id="rId12" Type="http://schemas.openxmlformats.org/officeDocument/2006/relationships/image" Target="../media/image45.png"/><Relationship Id="rId2" Type="http://schemas.openxmlformats.org/officeDocument/2006/relationships/slideLayout" Target="../slideLayouts/slideLayout67.xml"/><Relationship Id="rId1" Type="http://schemas.openxmlformats.org/officeDocument/2006/relationships/tags" Target="../tags/tag15.xml"/><Relationship Id="rId6" Type="http://schemas.microsoft.com/office/2007/relationships/hdphoto" Target="../media/hdphoto22.wdp"/><Relationship Id="rId11" Type="http://schemas.microsoft.com/office/2007/relationships/hdphoto" Target="../media/hdphoto24.wdp"/><Relationship Id="rId5" Type="http://schemas.openxmlformats.org/officeDocument/2006/relationships/image" Target="../media/image69.png"/><Relationship Id="rId15" Type="http://schemas.microsoft.com/office/2007/relationships/hdphoto" Target="../media/hdphoto8.wdp"/><Relationship Id="rId10" Type="http://schemas.openxmlformats.org/officeDocument/2006/relationships/image" Target="../media/image71.png"/><Relationship Id="rId4" Type="http://schemas.openxmlformats.org/officeDocument/2006/relationships/image" Target="../media/image43.jpeg"/><Relationship Id="rId9" Type="http://schemas.openxmlformats.org/officeDocument/2006/relationships/slide" Target="slide18.xml"/><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5.png"/><Relationship Id="rId3" Type="http://schemas.openxmlformats.org/officeDocument/2006/relationships/notesSlide" Target="../notesSlides/notesSlide13.xml"/><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slideLayout" Target="../slideLayouts/slideLayout67.xml"/><Relationship Id="rId16" Type="http://schemas.microsoft.com/office/2007/relationships/hdphoto" Target="../media/hdphoto8.wdp"/><Relationship Id="rId1" Type="http://schemas.openxmlformats.org/officeDocument/2006/relationships/tags" Target="../tags/tag16.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3.jpeg"/><Relationship Id="rId1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audio" Target="../media/audio2.wav"/><Relationship Id="rId9" Type="http://schemas.microsoft.com/office/2007/relationships/hdphoto" Target="../media/hdphoto23.wdp"/><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5.png"/><Relationship Id="rId3" Type="http://schemas.openxmlformats.org/officeDocument/2006/relationships/notesSlide" Target="../notesSlides/notesSlide14.xml"/><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slideLayout" Target="../slideLayouts/slideLayout67.xml"/><Relationship Id="rId16" Type="http://schemas.microsoft.com/office/2007/relationships/hdphoto" Target="../media/hdphoto8.wdp"/><Relationship Id="rId1" Type="http://schemas.openxmlformats.org/officeDocument/2006/relationships/tags" Target="../tags/tag17.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3.jpeg"/><Relationship Id="rId1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audio" Target="../media/audio2.wav"/><Relationship Id="rId9" Type="http://schemas.microsoft.com/office/2007/relationships/hdphoto" Target="../media/hdphoto23.wdp"/><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slide" Target="slide18.xml"/><Relationship Id="rId3" Type="http://schemas.openxmlformats.org/officeDocument/2006/relationships/notesSlide" Target="../notesSlides/notesSlide15.xml"/><Relationship Id="rId7" Type="http://schemas.openxmlformats.org/officeDocument/2006/relationships/image" Target="../media/image69.png"/><Relationship Id="rId12" Type="http://schemas.microsoft.com/office/2007/relationships/hdphoto" Target="../media/hdphoto23.wdp"/><Relationship Id="rId2" Type="http://schemas.openxmlformats.org/officeDocument/2006/relationships/slideLayout" Target="../slideLayouts/slideLayout67.xml"/><Relationship Id="rId1" Type="http://schemas.openxmlformats.org/officeDocument/2006/relationships/tags" Target="../tags/tag18.xml"/><Relationship Id="rId6" Type="http://schemas.microsoft.com/office/2007/relationships/hdphoto" Target="../media/hdphoto5.wdp"/><Relationship Id="rId11" Type="http://schemas.openxmlformats.org/officeDocument/2006/relationships/image" Target="../media/image70.png"/><Relationship Id="rId5" Type="http://schemas.openxmlformats.org/officeDocument/2006/relationships/image" Target="../media/image45.png"/><Relationship Id="rId15" Type="http://schemas.microsoft.com/office/2007/relationships/hdphoto" Target="../media/hdphoto24.wdp"/><Relationship Id="rId10" Type="http://schemas.microsoft.com/office/2007/relationships/hdphoto" Target="../media/hdphoto8.wdp"/><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5.png"/><Relationship Id="rId3" Type="http://schemas.openxmlformats.org/officeDocument/2006/relationships/notesSlide" Target="../notesSlides/notesSlide16.xml"/><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slideLayout" Target="../slideLayouts/slideLayout67.xml"/><Relationship Id="rId16" Type="http://schemas.microsoft.com/office/2007/relationships/hdphoto" Target="../media/hdphoto8.wdp"/><Relationship Id="rId1" Type="http://schemas.openxmlformats.org/officeDocument/2006/relationships/tags" Target="../tags/tag19.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3.jpeg"/><Relationship Id="rId1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audio" Target="../media/audio2.wav"/><Relationship Id="rId9" Type="http://schemas.microsoft.com/office/2007/relationships/hdphoto" Target="../media/hdphoto23.wdp"/><Relationship Id="rId1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13.xml"/><Relationship Id="rId4" Type="http://schemas.openxmlformats.org/officeDocument/2006/relationships/image" Target="../media/image77.wmf"/></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tags" Target="../tags/tag3.xml"/><Relationship Id="rId16" Type="http://schemas.openxmlformats.org/officeDocument/2006/relationships/image" Target="../media/image2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1.jpeg"/><Relationship Id="rId5" Type="http://schemas.openxmlformats.org/officeDocument/2006/relationships/tags" Target="../tags/tag6.xml"/><Relationship Id="rId15" Type="http://schemas.openxmlformats.org/officeDocument/2006/relationships/image" Target="../media/image25.png"/><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24.xml"/><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1.46+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6003" y="213368"/>
            <a:ext cx="9127305" cy="5143500"/>
          </a:xfrm>
          <a:prstGeom prst="rect">
            <a:avLst/>
          </a:prstGeom>
        </p:spPr>
      </p:pic>
      <p:pic>
        <p:nvPicPr>
          <p:cNvPr id="144390"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14742" y="2222613"/>
            <a:ext cx="1575500" cy="1125011"/>
          </a:xfrm>
          <a:prstGeom prst="rect">
            <a:avLst/>
          </a:prstGeom>
          <a:noFill/>
          <a:extLst>
            <a:ext uri="{909E8E84-426E-40DD-AFC4-6F175D3DCCD1}">
              <a14:hiddenFill xmlns:a14="http://schemas.microsoft.com/office/drawing/2010/main" xmlns="">
                <a:solidFill>
                  <a:srgbClr val="FFFFFF"/>
                </a:solidFill>
              </a14:hiddenFill>
            </a:ext>
          </a:extLst>
        </p:spPr>
      </p:pic>
      <p:sp>
        <p:nvSpPr>
          <p:cNvPr id="144395" name="WordArt 11" descr="OPL20U25GSXzBJYl68kk8uQGfFKzs7yb1M4KJWUiLk6ZEvGF+qCIPSnY57AbBFCvTW2023.11.46+K4lPs7H94VUqPe2XwIsfPRnrXQE//QTEXxb8/8N4CNc6FpgZahzpTjFhMzSA7T/nHJa11DE8Ng2TP3iAmRczFlmslSuUNOgUeb6yRvs0="/>
          <p:cNvSpPr>
            <a:spLocks noChangeArrowheads="1" noChangeShapeType="1" noTextEdit="1"/>
          </p:cNvSpPr>
          <p:nvPr/>
        </p:nvSpPr>
        <p:spPr bwMode="auto">
          <a:xfrm>
            <a:off x="1450638" y="1487525"/>
            <a:ext cx="6420719" cy="2757065"/>
          </a:xfrm>
          <a:prstGeom prst="rect">
            <a:avLst/>
          </a:prstGeom>
        </p:spPr>
        <p:txBody>
          <a:bodyPr spcFirstLastPara="1" wrap="none" lIns="78665" tIns="39332" rIns="78665" bIns="39332" numCol="1" fromWordArt="1">
            <a:prstTxWarp prst="textArchUp">
              <a:avLst>
                <a:gd name="adj" fmla="val 10825182"/>
              </a:avLst>
            </a:prstTxWarp>
          </a:bodyPr>
          <a:lstStyle/>
          <a:p>
            <a:pPr algn="ctr"/>
            <a:endParaRPr lang="en-US" sz="6225" kern="10" dirty="0">
              <a:ln w="9525">
                <a:solidFill>
                  <a:srgbClr val="CC99FF"/>
                </a:solidFill>
                <a:round/>
                <a:headEnd/>
                <a:tailEnd/>
              </a:ln>
              <a:solidFill>
                <a:srgbClr val="FF0000"/>
              </a:solidFill>
              <a:effectLst>
                <a:outerShdw dist="53882" dir="2700000" algn="ctr" rotWithShape="0">
                  <a:srgbClr val="9999FF">
                    <a:alpha val="80000"/>
                  </a:srgbClr>
                </a:outerShdw>
              </a:effectLst>
              <a:latin typeface="VNI-Times"/>
            </a:endParaRPr>
          </a:p>
        </p:txBody>
      </p:sp>
      <p:pic>
        <p:nvPicPr>
          <p:cNvPr id="144399" name="Picture 15" descr="OPL20U25GSXzBJYl68kk8uQGfFKzs7yb1M4KJWUiLk6ZEvGF+qCIPSnY57AbBFCvTW2023.11.46+K4lPs7H94VUqPe2XwIsfPRnrXQE//QTEXxb8/8N4CNc6FpgZahzpTjFhMzSA7T/nHJa11DE8Ng2TP3iAmRczFlmslSuUNOgUeb6yRvs0="/>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3243100" y="3148437"/>
            <a:ext cx="2516117" cy="7430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OPL20U25GSXzBJYl68kk8uQGfFKzs7yb1M4KJWUiLk6ZEvGF+qCIPSnY57AbBFCvTW2023.11.46+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358462" y="4391455"/>
            <a:ext cx="6910967" cy="935831"/>
          </a:xfrm>
          <a:prstGeom prst="rect">
            <a:avLst/>
          </a:prstGeom>
        </p:spPr>
      </p:pic>
      <p:pic>
        <p:nvPicPr>
          <p:cNvPr id="7" name="Picture 6" descr="OPL20U25GSXzBJYl68kk8uQGfFKzs7yb1M4KJWUiLk6ZEvGF+qCIPSnY57AbBFCvTW2023.11.46+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235608" y="95539"/>
            <a:ext cx="1907207" cy="1172020"/>
          </a:xfrm>
          <a:prstGeom prst="rect">
            <a:avLst/>
          </a:prstGeom>
        </p:spPr>
      </p:pic>
      <p:sp>
        <p:nvSpPr>
          <p:cNvPr id="9" name="WordArt 7" descr="OPL20U25GSXzBJYl68kk8uQGfFKzs7yb1M4KJWUiLk6ZEvGF+qCIPSnY57AbBFCvTW2023.11.46+K4lPs7H94VUqPe2XwIsfPRnrXQE//QTEXxb8/8N4CNc6FpgZahzpTjFhMzSA7T/nHJa11DE8Ng2TP3iAmRczFlmslSuUNOgUeb6yRvs0=">
            <a:hlinkClick r:id="" action="ppaction://noaction">
              <a:snd r:embed="rId8" name="cHAO.wav"/>
            </a:hlinkClick>
          </p:cNvPr>
          <p:cNvSpPr>
            <a:spLocks noChangeArrowheads="1" noChangeShapeType="1" noTextEdit="1"/>
          </p:cNvSpPr>
          <p:nvPr/>
        </p:nvSpPr>
        <p:spPr bwMode="auto">
          <a:xfrm>
            <a:off x="1410370" y="1611189"/>
            <a:ext cx="6181586" cy="247337"/>
          </a:xfrm>
          <a:prstGeom prst="rect">
            <a:avLst/>
          </a:prstGeom>
        </p:spPr>
        <p:txBody>
          <a:bodyPr wrap="none" lIns="78665" tIns="39332" rIns="78665" bIns="39332"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CHÀO MỪNG </a:t>
            </a:r>
            <a:r>
              <a:rPr lang="en-US" sz="3525" kern="10" dirty="0" smtClean="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CÁC EM HỌC SINH</a:t>
            </a:r>
            <a:endPar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11" name="WordArt 7" descr="OPL20U25GSXzBJYl68kk8uQGfFKzs7yb1M4KJWUiLk6ZEvGF+qCIPSnY57AbBFCvTW2023.11.46+K4lPs7H94VUqPe2XwIsfPRnrXQE//QTEXxb8/8N4CNc6FpgZahzpTjFhMzSA7T/nHJa11DE8Ng2TP3iAmRczFlmslSuUNOgUeb6yRvs0=">
            <a:hlinkClick r:id="" action="ppaction://noaction">
              <a:snd r:embed="rId8" name="cHAO.wav"/>
            </a:hlinkClick>
          </p:cNvPr>
          <p:cNvSpPr>
            <a:spLocks noChangeArrowheads="1" noChangeShapeType="1" noTextEdit="1"/>
          </p:cNvSpPr>
          <p:nvPr/>
        </p:nvSpPr>
        <p:spPr bwMode="auto">
          <a:xfrm>
            <a:off x="3813240" y="1975284"/>
            <a:ext cx="986416" cy="247337"/>
          </a:xfrm>
          <a:prstGeom prst="rect">
            <a:avLst/>
          </a:prstGeom>
        </p:spPr>
        <p:txBody>
          <a:bodyPr wrap="none" lIns="78665" tIns="39332" rIns="78665" bIns="39332"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LỚP 8</a:t>
            </a:r>
          </a:p>
        </p:txBody>
      </p:sp>
      <p:sp>
        <p:nvSpPr>
          <p:cNvPr id="14" name="WordArt 27" descr="OPL20U25GSXzBJYl68kk8uQGfFKzs7yb1M4KJWUiLk6ZEvGF+qCIPSnY57AbBFCvTW2023.11.46+K4lPs7H94VUqPe2XwIsfPRnrXQE//QTEXxb8/8N4CNc6FpgZahzpTjFhMzSA7T/nHJa11DE8Ng2TP3iAmRczFlmslSuUNOgUeb6yRvs0="/>
          <p:cNvSpPr>
            <a:spLocks noChangeArrowheads="1" noChangeShapeType="1" noTextEdit="1"/>
          </p:cNvSpPr>
          <p:nvPr/>
        </p:nvSpPr>
        <p:spPr bwMode="auto">
          <a:xfrm>
            <a:off x="1905000" y="285750"/>
            <a:ext cx="5486400" cy="770519"/>
          </a:xfrm>
          <a:prstGeom prst="rect">
            <a:avLst/>
          </a:prstGeom>
        </p:spPr>
        <p:txBody>
          <a:bodyPr wrap="none" lIns="78665" tIns="39332" rIns="78665" bIns="39332" numCol="1" fromWordArt="1">
            <a:prstTxWarp prst="textPlain">
              <a:avLst>
                <a:gd name="adj" fmla="val 50000"/>
              </a:avLst>
            </a:prstTxWarp>
          </a:bodyPr>
          <a:lstStyle/>
          <a:p>
            <a:pPr algn="ctr"/>
            <a:r>
              <a:rPr lang="vi-VN" sz="2400" kern="10" dirty="0">
                <a:ln w="19050">
                  <a:solidFill>
                    <a:srgbClr val="0000FF"/>
                  </a:solidFill>
                  <a:round/>
                  <a:headEnd/>
                  <a:tailEnd/>
                </a:ln>
                <a:solidFill>
                  <a:srgbClr val="0000FF"/>
                </a:solidFill>
                <a:effectLst>
                  <a:outerShdw dist="35921" dir="2700000" algn="ctr" rotWithShape="0">
                    <a:srgbClr val="990000"/>
                  </a:outerShdw>
                </a:effectLst>
                <a:latin typeface="Times New Roman"/>
                <a:cs typeface="Times New Roman"/>
              </a:rPr>
              <a:t> TRƯỜNG THCS </a:t>
            </a:r>
            <a:r>
              <a:rPr lang="en-US" sz="2400" kern="10" dirty="0" smtClean="0">
                <a:ln w="19050">
                  <a:solidFill>
                    <a:srgbClr val="0000FF"/>
                  </a:solidFill>
                  <a:round/>
                  <a:headEnd/>
                  <a:tailEnd/>
                </a:ln>
                <a:solidFill>
                  <a:srgbClr val="0000FF"/>
                </a:solidFill>
                <a:effectLst>
                  <a:outerShdw dist="35921" dir="2700000" algn="ctr" rotWithShape="0">
                    <a:srgbClr val="990000"/>
                  </a:outerShdw>
                </a:effectLst>
                <a:latin typeface="Times New Roman"/>
                <a:cs typeface="Times New Roman"/>
              </a:rPr>
              <a:t>ÂN THẠNH</a:t>
            </a:r>
            <a:endParaRPr lang="en-US" sz="2400" kern="10" dirty="0">
              <a:ln w="19050">
                <a:solidFill>
                  <a:srgbClr val="0000FF"/>
                </a:solidFill>
                <a:round/>
                <a:headEnd/>
                <a:tailEnd/>
              </a:ln>
              <a:solidFill>
                <a:srgbClr val="0000FF"/>
              </a:solidFill>
              <a:effectLst>
                <a:outerShdw dist="35921" dir="2700000" algn="ctr" rotWithShape="0">
                  <a:srgbClr val="990000"/>
                </a:outerShdw>
              </a:effectLst>
              <a:latin typeface="Times New Roman"/>
              <a:cs typeface="Times New Roman"/>
            </a:endParaRPr>
          </a:p>
        </p:txBody>
      </p:sp>
      <p:sp>
        <p:nvSpPr>
          <p:cNvPr id="15" name="Line 23"/>
          <p:cNvSpPr>
            <a:spLocks noChangeShapeType="1"/>
          </p:cNvSpPr>
          <p:nvPr/>
        </p:nvSpPr>
        <p:spPr bwMode="auto">
          <a:xfrm>
            <a:off x="1565267" y="1257300"/>
            <a:ext cx="6056323" cy="0"/>
          </a:xfrm>
          <a:prstGeom prst="line">
            <a:avLst/>
          </a:prstGeom>
          <a:noFill/>
          <a:ln w="88900" cmpd="tri">
            <a:pattFill prst="pct80">
              <a:fgClr>
                <a:schemeClr val="bg2"/>
              </a:fgClr>
              <a:bgClr>
                <a:srgbClr val="FF0000"/>
              </a:bgClr>
            </a:pattFill>
            <a:round/>
            <a:headEnd/>
            <a:tailEnd/>
          </a:ln>
          <a:extLst>
            <a:ext uri="{909E8E84-426E-40DD-AFC4-6F175D3DCCD1}">
              <a14:hiddenFill xmlns:a14="http://schemas.microsoft.com/office/drawing/2010/main" xmlns="">
                <a:noFill/>
              </a14:hiddenFill>
            </a:ext>
          </a:extLst>
        </p:spPr>
        <p:txBody>
          <a:bodyPr lIns="78665" tIns="39332" rIns="78665" bIns="39332"/>
          <a:lstStyle/>
          <a:p>
            <a:endParaRPr lang="en-US" sz="1350"/>
          </a:p>
        </p:txBody>
      </p:sp>
      <p:sp>
        <p:nvSpPr>
          <p:cNvPr id="16" name="Text Box 3"/>
          <p:cNvSpPr txBox="1">
            <a:spLocks noChangeArrowheads="1"/>
          </p:cNvSpPr>
          <p:nvPr/>
        </p:nvSpPr>
        <p:spPr bwMode="auto">
          <a:xfrm>
            <a:off x="1410367" y="4025293"/>
            <a:ext cx="6465557" cy="494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8665" tIns="39332" rIns="78665" bIns="39332">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sz="2700" dirty="0">
                <a:ln w="0"/>
                <a:solidFill>
                  <a:schemeClr val="accent2">
                    <a:lumMod val="50000"/>
                  </a:schemeClr>
                </a:solidFill>
                <a:effectLst>
                  <a:reflection blurRad="6350" stA="53000" endA="300" endPos="35500" dir="5400000" sy="-90000" algn="bl" rotWithShape="0"/>
                </a:effectLst>
              </a:rPr>
              <a:t>GV </a:t>
            </a:r>
            <a:r>
              <a:rPr lang="en-US" sz="2700" dirty="0" smtClean="0">
                <a:ln w="0"/>
                <a:solidFill>
                  <a:schemeClr val="accent2">
                    <a:lumMod val="50000"/>
                  </a:schemeClr>
                </a:solidFill>
                <a:effectLst>
                  <a:reflection blurRad="6350" stA="53000" endA="300" endPos="35500" dir="5400000" sy="-90000" algn="bl" rotWithShape="0"/>
                </a:effectLst>
              </a:rPr>
              <a:t>: PHẠM THỊ KIỀU LINH</a:t>
            </a:r>
            <a:endParaRPr lang="en-US" sz="2700" dirty="0">
              <a:ln w="0"/>
              <a:solidFill>
                <a:schemeClr val="accent2">
                  <a:lumMod val="50000"/>
                </a:schemeClr>
              </a:solidFill>
              <a:effectLst>
                <a:reflection blurRad="6350" stA="53000" endA="300" endPos="35500" dir="5400000" sy="-90000" algn="bl" rotWithShape="0"/>
              </a:effectLst>
            </a:endParaRPr>
          </a:p>
        </p:txBody>
      </p:sp>
      <p:pic>
        <p:nvPicPr>
          <p:cNvPr id="17" name="Picture 21" descr="Book-09-june"/>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304572" y="2866046"/>
            <a:ext cx="1142702"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mouse3"/>
          <p:cNvPicPr>
            <a:picLocks noChangeAspect="1" noChangeArrowheads="1"/>
          </p:cNvPicPr>
          <p:nvPr/>
        </p:nvPicPr>
        <p:blipFill>
          <a:blip r:embed="rId10">
            <a:lum bright="-6000" contrast="30000"/>
            <a:extLst>
              <a:ext uri="{28A0092B-C50C-407E-A947-70E740481C1C}">
                <a14:useLocalDpi xmlns:a14="http://schemas.microsoft.com/office/drawing/2010/main" xmlns="" val="0"/>
              </a:ext>
            </a:extLst>
          </a:blip>
          <a:srcRect/>
          <a:stretch>
            <a:fillRect/>
          </a:stretch>
        </p:blipFill>
        <p:spPr bwMode="auto">
          <a:xfrm>
            <a:off x="1191" y="3502659"/>
            <a:ext cx="125697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1882917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descr="OPL20U25GSXzBJYl68kk8uQGfFKzs7yb1M4KJWUiLk6ZEvGF+qCIPSnY57AbBFCvTW2023.11.46+K4lPs7H94VUqPe2XwIsfPRnrXQE//QTEXxb8/8N4CNc6FpgZahzpTjFhMzSA7T/nHJa11DE8Ng2TP3iAmRczFlmslSuUNOgUeb6yRvs0="/>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BÀI 7:</a:t>
            </a:r>
            <a:r>
              <a:rPr lang="vi-VN" altLang="en-US" sz="2400" b="1" dirty="0">
                <a:solidFill>
                  <a:srgbClr val="FF0000"/>
                </a:solidFill>
                <a:latin typeface="Times New Roman" panose="02020603050405020304" pitchFamily="18" charset="0"/>
                <a:cs typeface="Times New Roman" panose="02020603050405020304" pitchFamily="18" charset="0"/>
              </a:rPr>
              <a:t> 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1.46+K4lPs7H94VUqPe2XwIsfPRnrXQE//QTEXxb8/8N4CNc6FpgZahzpTjFhMzSA7T/nHJa11DE8Ng2TP3iAmRczFlmslSuUNOgUeb6yRvs0="/>
          <p:cNvSpPr txBox="1">
            <a:spLocks noChangeArrowheads="1"/>
          </p:cNvSpPr>
          <p:nvPr/>
        </p:nvSpPr>
        <p:spPr bwMode="auto">
          <a:xfrm>
            <a:off x="314326" y="475143"/>
            <a:ext cx="723066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000" b="1" dirty="0">
                <a:solidFill>
                  <a:srgbClr val="3333FF"/>
                </a:solidFill>
                <a:latin typeface="Times New Roman" panose="02020603050405020304" pitchFamily="18" charset="0"/>
                <a:cs typeface="Times New Roman" panose="02020603050405020304" pitchFamily="18" charset="0"/>
              </a:rPr>
              <a:t>1. </a:t>
            </a:r>
            <a:r>
              <a:rPr lang="vi-VN" altLang="en-US" sz="20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000" b="1" u="sng" dirty="0">
              <a:solidFill>
                <a:srgbClr val="3333FF"/>
              </a:solidFill>
              <a:latin typeface="Times New Roman" panose="02020603050405020304" pitchFamily="18" charset="0"/>
              <a:cs typeface="Times New Roman" panose="02020603050405020304" pitchFamily="18" charset="0"/>
            </a:endParaRPr>
          </a:p>
        </p:txBody>
      </p:sp>
      <p:sp>
        <p:nvSpPr>
          <p:cNvPr id="9" name="Rectangle 3" descr="OPL20U25GSXzBJYl68kk8uQGfFKzs7yb1M4KJWUiLk6ZEvGF+qCIPSnY57AbBFCvTW2023.11.46+K4lPs7H94VUqPe2XwIsfPRnrXQE//QTEXxb8/8N4CNc6FpgZahzpTjFhMzSA7T/nHJa11DE8Ng2TP3iAmRczFlmslSuUNOgUeb6yRvs0="/>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pic>
        <p:nvPicPr>
          <p:cNvPr id="7" name="Picture 6" descr="OPL20U25GSXzBJYl68kk8uQGfFKzs7yb1M4KJWUiLk6ZEvGF+qCIPSnY57AbBFCvTW2023.11.46+K4lPs7H94VUqPe2XwIsfPRnrXQE//QTEXxb8/8N4CNc6FpgZahzpTjFhMzSA7T/nHJa11DE8Ng2TP3iAmRczFlmslSuUNOgUeb6yRvs0="/>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872069"/>
            <a:ext cx="6324600" cy="3680881"/>
          </a:xfrm>
          <a:prstGeom prst="rect">
            <a:avLst/>
          </a:prstGeom>
          <a:noFill/>
          <a:ln>
            <a:noFill/>
          </a:ln>
        </p:spPr>
      </p:pic>
      <p:sp>
        <p:nvSpPr>
          <p:cNvPr id="3" name="Rectangle 2" descr="OPL20U25GSXzBJYl68kk8uQGfFKzs7yb1M4KJWUiLk6ZEvGF+qCIPSnY57AbBFCvTW2023.11.46+K4lPs7H94VUqPe2XwIsfPRnrXQE//QTEXxb8/8N4CNc6FpgZahzpTjFhMzSA7T/nHJa11DE8Ng2TP3iAmRczFlmslSuUNOgUeb6yRvs0="/>
          <p:cNvSpPr/>
          <p:nvPr/>
        </p:nvSpPr>
        <p:spPr>
          <a:xfrm>
            <a:off x="357964" y="1039391"/>
            <a:ext cx="1066318"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a:solidFill>
                  <a:srgbClr val="FF0000"/>
                </a:solidFill>
                <a:latin typeface="Times New Roman" panose="02020603050405020304" pitchFamily="18" charset="0"/>
                <a:ea typeface="Times New Roman" panose="02020603050405020304" pitchFamily="18" charset="0"/>
              </a:rPr>
              <a:t>1:</a:t>
            </a:r>
            <a:endParaRPr lang="en-US" sz="2400" dirty="0"/>
          </a:p>
        </p:txBody>
      </p:sp>
      <p:sp>
        <p:nvSpPr>
          <p:cNvPr id="11" name="Rectangle 10" descr="OPL20U25GSXzBJYl68kk8uQGfFKzs7yb1M4KJWUiLk6ZEvGF+qCIPSnY57AbBFCvTW2023.11.46+K4lPs7H94VUqPe2XwIsfPRnrXQE//QTEXxb8/8N4CNc6FpgZahzpTjFhMzSA7T/nHJa11DE8Ng2TP3iAmRczFlmslSuUNOgUeb6yRvs0="/>
          <p:cNvSpPr/>
          <p:nvPr/>
        </p:nvSpPr>
        <p:spPr>
          <a:xfrm>
            <a:off x="368573" y="1690650"/>
            <a:ext cx="1066318"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a:solidFill>
                  <a:srgbClr val="FF0000"/>
                </a:solidFill>
                <a:latin typeface="Times New Roman" panose="02020603050405020304" pitchFamily="18" charset="0"/>
                <a:ea typeface="Times New Roman" panose="02020603050405020304" pitchFamily="18" charset="0"/>
              </a:rPr>
              <a:t>2:</a:t>
            </a:r>
            <a:endParaRPr lang="en-US" sz="2400" dirty="0"/>
          </a:p>
        </p:txBody>
      </p:sp>
      <p:pic>
        <p:nvPicPr>
          <p:cNvPr id="12" name="Picture 11" descr="OPL20U25GSXzBJYl68kk8uQGfFKzs7yb1M4KJWUiLk6ZEvGF+qCIPSnY57AbBFCvTW2023.11.46+K4lPs7H94VUqPe2XwIsfPRnrXQE//QTEXxb8/8N4CNc6FpgZahzpTjFhMzSA7T/nHJa11DE8Ng2TP3iAmRczFlmslSuUNOgUeb6yRvs0="/>
          <p:cNvPicPr>
            <a:picLocks noChangeAspect="1"/>
          </p:cNvPicPr>
          <p:nvPr/>
        </p:nvPicPr>
        <p:blipFill rotWithShape="1">
          <a:blip r:embed="rId3"/>
          <a:srcRect l="3650" t="2181" r="3260"/>
          <a:stretch/>
        </p:blipFill>
        <p:spPr>
          <a:xfrm>
            <a:off x="1954900" y="875252"/>
            <a:ext cx="6350899" cy="3948967"/>
          </a:xfrm>
          <a:prstGeom prst="rect">
            <a:avLst/>
          </a:prstGeom>
        </p:spPr>
      </p:pic>
    </p:spTree>
    <p:extLst>
      <p:ext uri="{BB962C8B-B14F-4D97-AF65-F5344CB8AC3E}">
        <p14:creationId xmlns:p14="http://schemas.microsoft.com/office/powerpoint/2010/main" xmlns="" val="30324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6" presetClass="exit" presetSubtype="32" fill="hold" nodeType="withEffect">
                                  <p:stCondLst>
                                    <p:cond delay="0"/>
                                  </p:stCondLst>
                                  <p:childTnLst>
                                    <p:animEffect transition="out" filter="circle(out)">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descr="OPL20U25GSXzBJYl68kk8uQGfFKzs7yb1M4KJWUiLk6ZEvGF+qCIPSnY57AbBFCvTW2023.11.46+K4lPs7H94VUqPe2XwIsfPRnrXQE//QTEXxb8/8N4CNc6FpgZahzpTjFhMzSA7T/nHJa11DE8Ng2TP3iAmRczFlmslSuUNOgUeb6yRvs0="/>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BÀI 7: </a:t>
            </a:r>
            <a:r>
              <a:rPr lang="vi-VN" altLang="en-US" sz="2400" b="1" dirty="0">
                <a:solidFill>
                  <a:srgbClr val="FF0000"/>
                </a:solidFill>
                <a:latin typeface="Times New Roman" panose="02020603050405020304" pitchFamily="18" charset="0"/>
                <a:cs typeface="Times New Roman" panose="02020603050405020304" pitchFamily="18" charset="0"/>
              </a:rPr>
              <a:t>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1.46+K4lPs7H94VUqPe2XwIsfPRnrXQE//QTEXxb8/8N4CNc6FpgZahzpTjFhMzSA7T/nHJa11DE8Ng2TP3iAmRczFlmslSuUNOgUeb6yRvs0="/>
          <p:cNvSpPr txBox="1">
            <a:spLocks noChangeArrowheads="1"/>
          </p:cNvSpPr>
          <p:nvPr/>
        </p:nvSpPr>
        <p:spPr bwMode="auto">
          <a:xfrm>
            <a:off x="314326" y="475143"/>
            <a:ext cx="72306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400" b="1" dirty="0">
                <a:solidFill>
                  <a:srgbClr val="3333FF"/>
                </a:solidFill>
                <a:latin typeface="Times New Roman" panose="02020603050405020304" pitchFamily="18" charset="0"/>
                <a:cs typeface="Times New Roman" panose="02020603050405020304" pitchFamily="18" charset="0"/>
              </a:rPr>
              <a:t>1. </a:t>
            </a:r>
            <a:r>
              <a:rPr lang="vi-VN" altLang="en-US" sz="24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400" b="1" u="sng" dirty="0">
              <a:solidFill>
                <a:srgbClr val="3333FF"/>
              </a:solidFill>
              <a:latin typeface="Times New Roman" panose="02020603050405020304" pitchFamily="18" charset="0"/>
              <a:cs typeface="Times New Roman" panose="02020603050405020304" pitchFamily="18" charset="0"/>
            </a:endParaRPr>
          </a:p>
        </p:txBody>
      </p:sp>
      <p:sp>
        <p:nvSpPr>
          <p:cNvPr id="9" name="Rectangle 3" descr="OPL20U25GSXzBJYl68kk8uQGfFKzs7yb1M4KJWUiLk6ZEvGF+qCIPSnY57AbBFCvTW2023.11.46+K4lPs7H94VUqPe2XwIsfPRnrXQE//QTEXxb8/8N4CNc6FpgZahzpTjFhMzSA7T/nHJa11DE8Ng2TP3iAmRczFlmslSuUNOgUeb6yRvs0="/>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786648">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3" name="Rectangle 2" descr="OPL20U25GSXzBJYl68kk8uQGfFKzs7yb1M4KJWUiLk6ZEvGF+qCIPSnY57AbBFCvTW2023.11.46+K4lPs7H94VUqPe2XwIsfPRnrXQE//QTEXxb8/8N4CNc6FpgZahzpTjFhMzSA7T/nHJa11DE8Ng2TP3iAmRczFlmslSuUNOgUeb6yRvs0="/>
          <p:cNvSpPr/>
          <p:nvPr/>
        </p:nvSpPr>
        <p:spPr>
          <a:xfrm>
            <a:off x="1192" y="1733550"/>
            <a:ext cx="9031324" cy="2803011"/>
          </a:xfrm>
          <a:prstGeom prst="rect">
            <a:avLst/>
          </a:prstGeom>
        </p:spPr>
        <p:txBody>
          <a:bodyPr wrap="square">
            <a:spAutoFit/>
          </a:bodyPr>
          <a:lstStyle/>
          <a:p>
            <a:pPr>
              <a:lnSpc>
                <a:spcPct val="127000"/>
              </a:lnSpc>
              <a:spcBef>
                <a:spcPts val="225"/>
              </a:spcBef>
              <a:spcAft>
                <a:spcPts val="225"/>
              </a:spcAft>
              <a:tabLst>
                <a:tab pos="421958" algn="l"/>
              </a:tabLst>
            </a:pPr>
            <a:r>
              <a:rPr lang="vi-VN" sz="2400" dirty="0">
                <a:latin typeface="Times New Roman" panose="02020603050405020304" pitchFamily="18" charset="0"/>
                <a:ea typeface="Times New Roman" panose="02020603050405020304" pitchFamily="18" charset="0"/>
              </a:rPr>
              <a:t>Câu 1: </a:t>
            </a:r>
            <a:r>
              <a:rPr lang="en-US" sz="2400" dirty="0">
                <a:solidFill>
                  <a:srgbClr val="000000"/>
                </a:solidFill>
                <a:latin typeface="Times New Roman" panose="02020603050405020304" pitchFamily="18" charset="0"/>
                <a:ea typeface="Times New Roman" panose="02020603050405020304" pitchFamily="18" charset="0"/>
              </a:rPr>
              <a:t>Ưu điểm của biểu diễn dữ liệu bằng biểu đồ là gì?</a:t>
            </a:r>
            <a:endParaRPr lang="en-US" sz="1350" dirty="0">
              <a:latin typeface="Times New Roman" panose="02020603050405020304" pitchFamily="18" charset="0"/>
              <a:ea typeface="Times New Roman" panose="02020603050405020304" pitchFamily="18" charset="0"/>
            </a:endParaRPr>
          </a:p>
          <a:p>
            <a:pPr algn="just"/>
            <a:r>
              <a:rPr lang="vi-VN" sz="2400" dirty="0">
                <a:solidFill>
                  <a:srgbClr val="000000"/>
                </a:solidFill>
                <a:latin typeface="Times New Roman" panose="02020603050405020304" pitchFamily="18" charset="0"/>
                <a:ea typeface="Times New Roman" panose="02020603050405020304" pitchFamily="18" charset="0"/>
              </a:rPr>
              <a:t>Câu 2</a:t>
            </a:r>
            <a:r>
              <a:rPr lang="vi-VN" sz="2400" dirty="0">
                <a:solidFill>
                  <a:srgbClr val="0000CC"/>
                </a:solidFill>
                <a:latin typeface="Times New Roman" panose="02020603050405020304" pitchFamily="18" charset="0"/>
                <a:ea typeface="Times New Roman" panose="02020603050405020304" pitchFamily="18" charset="0"/>
              </a:rPr>
              <a:t>:</a:t>
            </a:r>
            <a:r>
              <a:rPr lang="en-US" sz="2400" dirty="0">
                <a:solidFill>
                  <a:srgbClr val="0000CC"/>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Dựa vào kiến thức môn Địa lí đã được học hãy cho biết có những dạng biểu đồ nào em đã được học?</a:t>
            </a:r>
            <a:endParaRPr lang="en-US" sz="2100" dirty="0">
              <a:latin typeface="Times New Roman" panose="02020603050405020304" pitchFamily="18" charset="0"/>
              <a:ea typeface="Times New Roman" panose="02020603050405020304" pitchFamily="18" charset="0"/>
            </a:endParaRPr>
          </a:p>
          <a:p>
            <a:r>
              <a:rPr lang="vi-VN" sz="2400" dirty="0">
                <a:solidFill>
                  <a:srgbClr val="000000"/>
                </a:solidFill>
                <a:latin typeface="Times New Roman" panose="02020603050405020304" pitchFamily="18" charset="0"/>
                <a:ea typeface="Times New Roman" panose="02020603050405020304" pitchFamily="18" charset="0"/>
              </a:rPr>
              <a:t>Câu 3:</a:t>
            </a:r>
            <a:r>
              <a:rPr lang="en-US" sz="2400" dirty="0">
                <a:solidFill>
                  <a:srgbClr val="000000"/>
                </a:solidFill>
                <a:latin typeface="Times New Roman" panose="02020603050405020304" pitchFamily="18" charset="0"/>
                <a:ea typeface="Times New Roman" panose="02020603050405020304" pitchFamily="18" charset="0"/>
              </a:rPr>
              <a:t> Trong chương trình bảng tính có thể tạo ra các biểu đồ có hình dạng như em đã trình bày không?</a:t>
            </a:r>
            <a:endParaRPr lang="en-US" sz="2100" dirty="0">
              <a:latin typeface="Times New Roman" panose="02020603050405020304" pitchFamily="18" charset="0"/>
              <a:ea typeface="Times New Roman" panose="02020603050405020304" pitchFamily="18" charset="0"/>
            </a:endParaRPr>
          </a:p>
          <a:p>
            <a:r>
              <a:rPr lang="vi-VN" sz="2400" dirty="0">
                <a:solidFill>
                  <a:srgbClr val="000000"/>
                </a:solidFill>
                <a:latin typeface="Times New Roman" panose="02020603050405020304" pitchFamily="18" charset="0"/>
                <a:ea typeface="Times New Roman" panose="02020603050405020304" pitchFamily="18" charset="0"/>
              </a:rPr>
              <a:t>Câu 4:</a:t>
            </a:r>
            <a:r>
              <a:rPr lang="en-US" sz="2400" dirty="0">
                <a:solidFill>
                  <a:srgbClr val="000000"/>
                </a:solidFill>
                <a:latin typeface="Times New Roman" panose="02020603050405020304" pitchFamily="18" charset="0"/>
                <a:ea typeface="Times New Roman" panose="02020603050405020304" pitchFamily="18" charset="0"/>
              </a:rPr>
              <a:t> Nêu tác dụng của từng biểu đồ thường dùng trong chương trình bảng tính?</a:t>
            </a:r>
            <a:endParaRPr lang="en-US" sz="2100" dirty="0">
              <a:latin typeface="Times New Roman" panose="02020603050405020304" pitchFamily="18" charset="0"/>
              <a:ea typeface="Times New Roman" panose="02020603050405020304" pitchFamily="18" charset="0"/>
            </a:endParaRPr>
          </a:p>
        </p:txBody>
      </p:sp>
      <p:pic>
        <p:nvPicPr>
          <p:cNvPr id="6" name="Picture 5"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3C0ACC4-FF71-4481-88B5-BB39D4F334F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01000" y="-21608"/>
            <a:ext cx="958167" cy="958416"/>
          </a:xfrm>
          <a:prstGeom prst="rect">
            <a:avLst/>
          </a:prstGeom>
        </p:spPr>
      </p:pic>
      <p:pic>
        <p:nvPicPr>
          <p:cNvPr id="7" name="Picture 6" descr="OPL20U25GSXzBJYl68kk8uQGfFKzs7yb1M4KJWUiLk6ZEvGF+qCIPSnY57AbBFCvTW2023.11.46+K4lPs7H94VUqPe2XwIsfPRnrXQE//QTEXxb8/8N4CNc6FpgZahzpTjFhMzSA7T/nHJa11DE8Ng2TP3iAmRczFlmslSuUNOgUeb6yRvs0="/>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01000" y="1010765"/>
            <a:ext cx="958167" cy="52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descr="OPL20U25GSXzBJYl68kk8uQGfFKzs7yb1M4KJWUiLk6ZEvGF+qCIPSnY57AbBFCvTW2023.11.46+K4lPs7H94VUqPe2XwIsfPRnrXQE//QTEXxb8/8N4CNc6FpgZahzpTjFhMzSA7T/nHJa11DE8Ng2TP3iAmRczFlmslSuUNOgUeb6yRvs0="/>
          <p:cNvSpPr/>
          <p:nvPr/>
        </p:nvSpPr>
        <p:spPr>
          <a:xfrm>
            <a:off x="2449011" y="1137143"/>
            <a:ext cx="3152658" cy="461665"/>
          </a:xfrm>
          <a:prstGeom prst="rect">
            <a:avLst/>
          </a:prstGeom>
        </p:spPr>
        <p:txBody>
          <a:bodyPr wrap="non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xmlns="" val="20818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485"/>
            <a:ext cx="9141619" cy="648086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8C6BE4E0-CD04-4F29-9C44-0E39D01B5F60}"/>
              </a:ext>
            </a:extLst>
          </p:cNvPr>
          <p:cNvSpPr/>
          <p:nvPr/>
        </p:nvSpPr>
        <p:spPr>
          <a:xfrm>
            <a:off x="3432444" y="-83814"/>
            <a:ext cx="1362196" cy="576935"/>
          </a:xfrm>
          <a:prstGeom prst="rect">
            <a:avLst/>
          </a:prstGeom>
          <a:noFill/>
        </p:spPr>
        <p:txBody>
          <a:bodyPr wrap="none" lIns="68562" tIns="34281" rIns="68562" bIns="34281">
            <a:spAutoFit/>
          </a:bodyPr>
          <a:lstStyle/>
          <a:p>
            <a:pPr algn="ct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Trả</a:t>
            </a:r>
            <a:r>
              <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lời</a:t>
            </a:r>
            <a:endPar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5" name="Rectangle 4"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4B1BDAA2-E859-4305-8F04-11D04DBFED2D}"/>
              </a:ext>
            </a:extLst>
          </p:cNvPr>
          <p:cNvSpPr/>
          <p:nvPr/>
        </p:nvSpPr>
        <p:spPr>
          <a:xfrm>
            <a:off x="329950" y="1740001"/>
            <a:ext cx="7518650" cy="807639"/>
          </a:xfrm>
          <a:prstGeom prst="rect">
            <a:avLst/>
          </a:prstGeom>
          <a:noFill/>
        </p:spPr>
        <p:txBody>
          <a:bodyPr wrap="square" lIns="68562" tIns="34281" rIns="68562" bIns="34281">
            <a:spAutoFit/>
          </a:bodyPr>
          <a:lstStyle/>
          <a:p>
            <a:r>
              <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2.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Dựa vào kiến thức môn Địa lí đã được học hãy cho biết có những dạng biểu đồ nào em đã được học?</a:t>
            </a:r>
          </a:p>
        </p:txBody>
      </p:sp>
      <p:sp>
        <p:nvSpPr>
          <p:cNvPr id="6" name="Rectangle 5"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A892C493-1A0A-47D0-A5DE-53FACD9298CE}"/>
              </a:ext>
            </a:extLst>
          </p:cNvPr>
          <p:cNvSpPr/>
          <p:nvPr/>
        </p:nvSpPr>
        <p:spPr>
          <a:xfrm>
            <a:off x="396617" y="3213770"/>
            <a:ext cx="7451983" cy="807639"/>
          </a:xfrm>
          <a:prstGeom prst="rect">
            <a:avLst/>
          </a:prstGeom>
          <a:noFill/>
        </p:spPr>
        <p:txBody>
          <a:bodyPr wrap="square" lIns="68562" tIns="34281" rIns="68562" bIns="34281">
            <a:spAutoFit/>
          </a:bodyPr>
          <a:lstStyle/>
          <a:p>
            <a:r>
              <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3.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Trong chương trình bảng tính có thể tạo ra các biểu đồ có hình dạng như em đã trình bày không?</a:t>
            </a:r>
          </a:p>
        </p:txBody>
      </p:sp>
      <p:sp>
        <p:nvSpPr>
          <p:cNvPr id="2" name="Rectangle 1"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972F59F9-54BF-4F0B-BE9C-2977FEFE590D}"/>
              </a:ext>
            </a:extLst>
          </p:cNvPr>
          <p:cNvSpPr/>
          <p:nvPr/>
        </p:nvSpPr>
        <p:spPr>
          <a:xfrm>
            <a:off x="408397" y="2673029"/>
            <a:ext cx="3705145" cy="415352"/>
          </a:xfrm>
          <a:prstGeom prst="rect">
            <a:avLst/>
          </a:prstGeom>
          <a:noFill/>
        </p:spPr>
        <p:txBody>
          <a:bodyPr wrap="none" lIns="68562" tIns="34281" rIns="68562" bIns="34281">
            <a:spAutoFit/>
          </a:bodyPr>
          <a:lstStyle/>
          <a:p>
            <a:pPr algn="ctr"/>
            <a:r>
              <a:rPr lang="en-US" sz="2249" b="1" dirty="0">
                <a:ln w="0"/>
                <a:solidFill>
                  <a:srgbClr val="00682F"/>
                </a:solidFill>
                <a:latin typeface="Times New Roman" panose="02020603050405020304" pitchFamily="18" charset="0"/>
                <a:cs typeface="Times New Roman" panose="02020603050405020304" pitchFamily="18" charset="0"/>
              </a:rPr>
              <a:t>- Biểu đồ hình quạt tròn, cột.</a:t>
            </a:r>
          </a:p>
        </p:txBody>
      </p:sp>
      <p:sp>
        <p:nvSpPr>
          <p:cNvPr id="9" name="Rectangle 8"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A0CADE51-ADAF-4E00-99F0-E759D37EA560}"/>
              </a:ext>
            </a:extLst>
          </p:cNvPr>
          <p:cNvSpPr/>
          <p:nvPr/>
        </p:nvSpPr>
        <p:spPr>
          <a:xfrm>
            <a:off x="533400" y="4146798"/>
            <a:ext cx="5227997" cy="415352"/>
          </a:xfrm>
          <a:prstGeom prst="rect">
            <a:avLst/>
          </a:prstGeom>
          <a:noFill/>
        </p:spPr>
        <p:txBody>
          <a:bodyPr wrap="none" lIns="68562" tIns="34281" rIns="68562" bIns="34281">
            <a:spAutoFit/>
          </a:bodyPr>
          <a:lstStyle/>
          <a:p>
            <a:pPr algn="ctr"/>
            <a:r>
              <a:rPr lang="en-US" sz="2249" b="1" dirty="0">
                <a:ln w="0"/>
                <a:solidFill>
                  <a:srgbClr val="00682F"/>
                </a:solidFill>
                <a:latin typeface="Times New Roman" panose="02020603050405020304" pitchFamily="18" charset="0"/>
                <a:cs typeface="Times New Roman" panose="02020603050405020304" pitchFamily="18" charset="0"/>
              </a:rPr>
              <a:t>- Biểu đồ hình quạt tròn, cột, đoạn thẳng.</a:t>
            </a:r>
          </a:p>
        </p:txBody>
      </p:sp>
      <p:sp>
        <p:nvSpPr>
          <p:cNvPr id="12" name="Rectangle 11"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C7C8FBD2-C455-44B8-B181-C79A0B851FD7}"/>
              </a:ext>
            </a:extLst>
          </p:cNvPr>
          <p:cNvSpPr/>
          <p:nvPr/>
        </p:nvSpPr>
        <p:spPr>
          <a:xfrm>
            <a:off x="329950" y="405883"/>
            <a:ext cx="6954432" cy="438435"/>
          </a:xfrm>
          <a:prstGeom prst="rect">
            <a:avLst/>
          </a:prstGeom>
          <a:noFill/>
        </p:spPr>
        <p:txBody>
          <a:bodyPr wrap="none" lIns="68562" tIns="34281" rIns="68562" bIns="34281">
            <a:spAutoFit/>
          </a:bodyPr>
          <a:lstStyle/>
          <a:p>
            <a:r>
              <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1.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Ưu điểm của biểu diễn dữ liệu bằng biểu đồ là gì?</a:t>
            </a:r>
          </a:p>
        </p:txBody>
      </p:sp>
      <p:sp>
        <p:nvSpPr>
          <p:cNvPr id="13" name="Rectangle 12"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493250F4-A194-4ADE-B0BF-21BF92CAEFA5}"/>
              </a:ext>
            </a:extLst>
          </p:cNvPr>
          <p:cNvSpPr/>
          <p:nvPr/>
        </p:nvSpPr>
        <p:spPr>
          <a:xfrm>
            <a:off x="76200" y="875195"/>
            <a:ext cx="8458199" cy="761472"/>
          </a:xfrm>
          <a:prstGeom prst="rect">
            <a:avLst/>
          </a:prstGeom>
          <a:noFill/>
        </p:spPr>
        <p:txBody>
          <a:bodyPr wrap="square" lIns="68562" tIns="34281" rIns="68562" bIns="34281">
            <a:spAutoFit/>
          </a:bodyPr>
          <a:lstStyle/>
          <a:p>
            <a:r>
              <a:rPr lang="en-US" sz="2249" b="1" dirty="0">
                <a:ln w="0"/>
                <a:solidFill>
                  <a:srgbClr val="00682F"/>
                </a:solidFill>
                <a:latin typeface="Times New Roman" panose="02020603050405020304" pitchFamily="18" charset="0"/>
                <a:cs typeface="Times New Roman" panose="02020603050405020304" pitchFamily="18" charset="0"/>
              </a:rPr>
              <a:t>- </a:t>
            </a:r>
            <a:r>
              <a:rPr lang="vi-VN" sz="2249" b="1" dirty="0">
                <a:ln w="0"/>
                <a:solidFill>
                  <a:srgbClr val="00682F"/>
                </a:solidFill>
                <a:latin typeface="Times New Roman" panose="02020603050405020304" pitchFamily="18" charset="0"/>
                <a:cs typeface="Times New Roman" panose="02020603050405020304" pitchFamily="18" charset="0"/>
              </a:rPr>
              <a:t>Biểu đồ được sử dụng để minh họa dữ liệu một cách trực quan, giúp dễ so sánh hoặc dự đoán xu hướng tăng hay giảm của dữ liệu</a:t>
            </a:r>
            <a:r>
              <a:rPr lang="en-US" sz="2249" b="1" dirty="0">
                <a:ln w="0"/>
                <a:solidFill>
                  <a:srgbClr val="00682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983236441"/>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50" y="-29935"/>
            <a:ext cx="9141619" cy="648086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8C6BE4E0-CD04-4F29-9C44-0E39D01B5F60}"/>
              </a:ext>
            </a:extLst>
          </p:cNvPr>
          <p:cNvSpPr/>
          <p:nvPr/>
        </p:nvSpPr>
        <p:spPr>
          <a:xfrm>
            <a:off x="3432444" y="-83814"/>
            <a:ext cx="1362196" cy="576935"/>
          </a:xfrm>
          <a:prstGeom prst="rect">
            <a:avLst/>
          </a:prstGeom>
          <a:noFill/>
        </p:spPr>
        <p:txBody>
          <a:bodyPr wrap="none" lIns="68562" tIns="34281" rIns="68562" bIns="34281">
            <a:spAutoFit/>
          </a:bodyPr>
          <a:lstStyle/>
          <a:p>
            <a:pPr algn="ct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Trả</a:t>
            </a:r>
            <a:r>
              <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lời</a:t>
            </a:r>
            <a:endPar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67644BDE-C72B-484F-95CE-EFE0C9339EB3}"/>
              </a:ext>
            </a:extLst>
          </p:cNvPr>
          <p:cNvSpPr/>
          <p:nvPr/>
        </p:nvSpPr>
        <p:spPr>
          <a:xfrm>
            <a:off x="469256" y="971550"/>
            <a:ext cx="7586476" cy="807639"/>
          </a:xfrm>
          <a:prstGeom prst="rect">
            <a:avLst/>
          </a:prstGeom>
          <a:noFill/>
        </p:spPr>
        <p:txBody>
          <a:bodyPr wrap="square" lIns="68562" tIns="34281" rIns="68562" bIns="34281">
            <a:spAutoFit/>
          </a:bodyPr>
          <a:lstStyle/>
          <a:p>
            <a:r>
              <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4.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Nêu tác dụng của từng biểu đồ thường dùng trong chương trình bảng tính?</a:t>
            </a:r>
            <a:endPar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endParaRPr>
          </a:p>
        </p:txBody>
      </p:sp>
      <p:sp>
        <p:nvSpPr>
          <p:cNvPr id="10" name="Rectangle 9"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0FE9408-945F-416F-9A50-031E3C639D38}"/>
              </a:ext>
            </a:extLst>
          </p:cNvPr>
          <p:cNvSpPr/>
          <p:nvPr/>
        </p:nvSpPr>
        <p:spPr>
          <a:xfrm>
            <a:off x="189242" y="1885950"/>
            <a:ext cx="7848600" cy="2083757"/>
          </a:xfrm>
          <a:prstGeom prst="rect">
            <a:avLst/>
          </a:prstGeom>
          <a:noFill/>
        </p:spPr>
        <p:txBody>
          <a:bodyPr wrap="square" lIns="68562" tIns="34281" rIns="68562" bIns="34281">
            <a:spAutoFit/>
          </a:bodyPr>
          <a:lstStyle/>
          <a:p>
            <a:pPr>
              <a:lnSpc>
                <a:spcPct val="150000"/>
              </a:lnSpc>
            </a:pPr>
            <a:r>
              <a:rPr lang="vi-VN" sz="2249" b="1" dirty="0">
                <a:ln w="0"/>
                <a:solidFill>
                  <a:srgbClr val="00682F"/>
                </a:solidFill>
                <a:latin typeface="Times New Roman" panose="02020603050405020304" pitchFamily="18" charset="0"/>
                <a:cs typeface="Times New Roman" panose="02020603050405020304" pitchFamily="18" charset="0"/>
              </a:rPr>
              <a:t>+ Biểu đồ cột thường được sử dụng để so sánh dữ liệu.</a:t>
            </a:r>
          </a:p>
          <a:p>
            <a:pPr>
              <a:lnSpc>
                <a:spcPct val="150000"/>
              </a:lnSpc>
            </a:pPr>
            <a:r>
              <a:rPr lang="vi-VN" sz="2249" b="1" dirty="0">
                <a:ln w="0"/>
                <a:solidFill>
                  <a:srgbClr val="00682F"/>
                </a:solidFill>
                <a:latin typeface="Times New Roman" panose="02020603050405020304" pitchFamily="18" charset="0"/>
                <a:cs typeface="Times New Roman" panose="02020603050405020304" pitchFamily="18" charset="0"/>
              </a:rPr>
              <a:t>+ Biểu đồ hình quạt tròn dùng để so sánh cà phần với tổng thể.</a:t>
            </a:r>
          </a:p>
          <a:p>
            <a:pPr>
              <a:lnSpc>
                <a:spcPct val="150000"/>
              </a:lnSpc>
            </a:pPr>
            <a:r>
              <a:rPr lang="vi-VN" sz="2249" b="1" dirty="0">
                <a:ln w="0"/>
                <a:solidFill>
                  <a:srgbClr val="00682F"/>
                </a:solidFill>
                <a:latin typeface="Times New Roman" panose="02020603050405020304" pitchFamily="18" charset="0"/>
                <a:cs typeface="Times New Roman" panose="02020603050405020304" pitchFamily="18" charset="0"/>
              </a:rPr>
              <a:t>+ Biểu đồ đoạn thẳng thường dùng để quan sát xu hướng tăng giảm của dữ liệu theo thời gian hay quá trình nào đó.</a:t>
            </a:r>
          </a:p>
        </p:txBody>
      </p:sp>
    </p:spTree>
    <p:extLst>
      <p:ext uri="{BB962C8B-B14F-4D97-AF65-F5344CB8AC3E}">
        <p14:creationId xmlns:p14="http://schemas.microsoft.com/office/powerpoint/2010/main" xmlns="" val="2113450850"/>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descr="OPL20U25GSXzBJYl68kk8uQGfFKzs7yb1M4KJWUiLk6ZEvGF+qCIPSnY57AbBFCvTW2023.11.46+K4lPs7H94VUqPe2XwIsfPRnrXQE//QTEXxb8/8N4CNc6FpgZahzpTjFhMzSA7T/nHJa11DE8Ng2TP3iAmRczFlmslSuUNOgUeb6yRvs0="/>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BÀI 7: </a:t>
            </a:r>
            <a:r>
              <a:rPr lang="vi-VN" altLang="en-US" sz="2400" b="1" dirty="0">
                <a:solidFill>
                  <a:srgbClr val="FF0000"/>
                </a:solidFill>
                <a:latin typeface="Times New Roman" panose="02020603050405020304" pitchFamily="18" charset="0"/>
                <a:cs typeface="Times New Roman" panose="02020603050405020304" pitchFamily="18" charset="0"/>
              </a:rPr>
              <a:t>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1.46+K4lPs7H94VUqPe2XwIsfPRnrXQE//QTEXxb8/8N4CNc6FpgZahzpTjFhMzSA7T/nHJa11DE8Ng2TP3iAmRczFlmslSuUNOgUeb6yRvs0="/>
          <p:cNvSpPr txBox="1">
            <a:spLocks noChangeArrowheads="1"/>
          </p:cNvSpPr>
          <p:nvPr/>
        </p:nvSpPr>
        <p:spPr bwMode="auto">
          <a:xfrm>
            <a:off x="314326" y="475143"/>
            <a:ext cx="72306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400" b="1" dirty="0">
                <a:solidFill>
                  <a:srgbClr val="3333FF"/>
                </a:solidFill>
                <a:latin typeface="Times New Roman" panose="02020603050405020304" pitchFamily="18" charset="0"/>
                <a:cs typeface="Times New Roman" panose="02020603050405020304" pitchFamily="18" charset="0"/>
              </a:rPr>
              <a:t>1. </a:t>
            </a:r>
            <a:r>
              <a:rPr lang="vi-VN" altLang="en-US" sz="24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400" b="1" u="sng" dirty="0">
              <a:solidFill>
                <a:srgbClr val="3333FF"/>
              </a:solidFill>
              <a:latin typeface="Times New Roman" panose="02020603050405020304" pitchFamily="18" charset="0"/>
              <a:cs typeface="Times New Roman" panose="02020603050405020304" pitchFamily="18" charset="0"/>
            </a:endParaRPr>
          </a:p>
        </p:txBody>
      </p:sp>
      <p:sp>
        <p:nvSpPr>
          <p:cNvPr id="9" name="Rectangle 3" descr="OPL20U25GSXzBJYl68kk8uQGfFKzs7yb1M4KJWUiLk6ZEvGF+qCIPSnY57AbBFCvTW2023.11.46+K4lPs7H94VUqPe2XwIsfPRnrXQE//QTEXxb8/8N4CNc6FpgZahzpTjFhMzSA7T/nHJa11DE8Ng2TP3iAmRczFlmslSuUNOgUeb6yRvs0="/>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786648">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6" name="Rectangle 5" descr="OPL20U25GSXzBJYl68kk8uQGfFKzs7yb1M4KJWUiLk6ZEvGF+qCIPSnY57AbBFCvTW2023.11.46+K4lPs7H94VUqPe2XwIsfPRnrXQE//QTEXxb8/8N4CNc6FpgZahzpTjFhMzSA7T/nHJa11DE8Ng2TP3iAmRczFlmslSuUNOgUeb6yRvs0="/>
          <p:cNvSpPr/>
          <p:nvPr/>
        </p:nvSpPr>
        <p:spPr>
          <a:xfrm>
            <a:off x="110295" y="1200150"/>
            <a:ext cx="8923411" cy="3416320"/>
          </a:xfrm>
          <a:prstGeom prst="rect">
            <a:avLst/>
          </a:prstGeom>
        </p:spPr>
        <p:txBody>
          <a:bodyPr wrap="square">
            <a:spAutoFit/>
          </a:bodyPr>
          <a:lstStyle/>
          <a:p>
            <a:r>
              <a:rPr lang="vi-VN" sz="2400" dirty="0">
                <a:latin typeface="+mj-lt"/>
              </a:rPr>
              <a:t>- Biểu đồ được sử dụng đề minh họa dữ liệu một cách trực quan, giúp dễ so sánh hoặc dự đoán xu hướng tăng hay giảm của dữ liệu.</a:t>
            </a:r>
          </a:p>
          <a:p>
            <a:r>
              <a:rPr lang="vi-VN" sz="2400" dirty="0">
                <a:latin typeface="+mj-lt"/>
              </a:rPr>
              <a:t>- Có nhiều loại biểu đồ ví dụ:</a:t>
            </a:r>
          </a:p>
          <a:p>
            <a:r>
              <a:rPr lang="vi-VN" sz="2400" dirty="0">
                <a:latin typeface="+mj-lt"/>
              </a:rPr>
              <a:t>+ Biểu đồ cột thường được sử dụng để so sánh dữ liệu.</a:t>
            </a:r>
          </a:p>
          <a:p>
            <a:r>
              <a:rPr lang="vi-VN" sz="2400" dirty="0">
                <a:latin typeface="+mj-lt"/>
              </a:rPr>
              <a:t>+ Biểu đồ hình quạt tròn dùng để so sánh cà phần với tổng thể.</a:t>
            </a:r>
          </a:p>
          <a:p>
            <a:r>
              <a:rPr lang="vi-VN" sz="2400" dirty="0">
                <a:latin typeface="+mj-lt"/>
              </a:rPr>
              <a:t>+ Biểu đồ đoạn thẳng thường dùng để quan sát xu hướng tăng giảm của dữ liệu theo thời gian hay quá trình nào đó.</a:t>
            </a:r>
          </a:p>
          <a:p>
            <a:pPr marL="342900" indent="-342900">
              <a:buFont typeface="Wingdings" panose="05000000000000000000" pitchFamily="2" charset="2"/>
              <a:buChar char="v"/>
            </a:pPr>
            <a:r>
              <a:rPr lang="vi-VN" sz="2400" b="1" dirty="0">
                <a:latin typeface="+mj-lt"/>
              </a:rPr>
              <a:t>Lưu ý:</a:t>
            </a:r>
            <a:r>
              <a:rPr lang="vi-VN" sz="2400" dirty="0">
                <a:latin typeface="+mj-lt"/>
              </a:rPr>
              <a:t> Cần sử dụng loại biểu đồ phù hợp với mục đích của việc biểu diễn và thể hiện dữ liệu</a:t>
            </a:r>
            <a:r>
              <a:rPr lang="en-US" sz="2400" dirty="0">
                <a:latin typeface="+mj-lt"/>
              </a:rPr>
              <a:t>.</a:t>
            </a:r>
            <a:endParaRPr lang="vi-VN" sz="2400" dirty="0">
              <a:latin typeface="+mj-lt"/>
            </a:endParaRPr>
          </a:p>
        </p:txBody>
      </p:sp>
    </p:spTree>
    <p:extLst>
      <p:ext uri="{BB962C8B-B14F-4D97-AF65-F5344CB8AC3E}">
        <p14:creationId xmlns:p14="http://schemas.microsoft.com/office/powerpoint/2010/main" xmlns="" val="42722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5104"/>
            <a:ext cx="91440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descr="OPL20U25GSXzBJYl68kk8uQGfFKzs7yb1M4KJWUiLk6ZEvGF+qCIPSnY57AbBFCvTW2023.11.46+K4lPs7H94VUqPe2XwIsfPRnrXQE//QTEXxb8/8N4CNc6FpgZahzpTjFhMzSA7T/nHJa11DE8Ng2TP3iAmRczFlmslSuUNOgUeb6yRvs0="/>
          <p:cNvSpPr/>
          <p:nvPr/>
        </p:nvSpPr>
        <p:spPr>
          <a:xfrm>
            <a:off x="2565818" y="1281395"/>
            <a:ext cx="4477508" cy="1350883"/>
          </a:xfrm>
          <a:prstGeom prst="rect">
            <a:avLst/>
          </a:prstGeom>
          <a:noFill/>
        </p:spPr>
        <p:style>
          <a:lnRef idx="0">
            <a:scrgbClr r="0" g="0" b="0"/>
          </a:lnRef>
          <a:fillRef idx="1002">
            <a:schemeClr val="lt1"/>
          </a:fillRef>
          <a:effectRef idx="0">
            <a:scrgbClr r="0" g="0" b="0"/>
          </a:effectRef>
          <a:fontRef idx="major"/>
        </p:style>
        <p:txBody>
          <a:bodyPr wrap="none">
            <a:spAutoFit/>
            <a:scene3d>
              <a:camera prst="perspectiveRelaxedModerately"/>
              <a:lightRig rig="harsh" dir="t"/>
            </a:scene3d>
            <a:sp3d extrusionH="57150" prstMaterial="matte">
              <a:bevelT w="63500" h="12700" prst="angle"/>
              <a:contourClr>
                <a:schemeClr val="bg1">
                  <a:lumMod val="65000"/>
                </a:schemeClr>
              </a:contourClr>
            </a:sp3d>
          </a:bodyPr>
          <a:lstStyle/>
          <a:p>
            <a:pPr algn="ctr" defTabSz="685800">
              <a:lnSpc>
                <a:spcPct val="120000"/>
              </a:lnSpc>
              <a:spcBef>
                <a:spcPts val="450"/>
              </a:spcBef>
              <a:spcAft>
                <a:spcPts val="450"/>
              </a:spcAft>
              <a:tabLst>
                <a:tab pos="135255" algn="l"/>
                <a:tab pos="1283018" algn="l"/>
                <a:tab pos="2497931" algn="l"/>
                <a:tab pos="3713321" algn="l"/>
              </a:tabLst>
            </a:pPr>
            <a:r>
              <a:rPr lang="en-US" sz="3200" b="1" dirty="0">
                <a:ln/>
                <a:solidFill>
                  <a:srgbClr val="C00000"/>
                </a:solidFill>
                <a:latin typeface="Times New Roman" panose="02020603050405020304" pitchFamily="18" charset="0"/>
                <a:ea typeface="Calibri" panose="020F0502020204030204" pitchFamily="34" charset="0"/>
              </a:rPr>
              <a:t>TRÒ CHƠI</a:t>
            </a:r>
          </a:p>
          <a:p>
            <a:pPr algn="ctr" defTabSz="685800">
              <a:lnSpc>
                <a:spcPct val="120000"/>
              </a:lnSpc>
              <a:spcBef>
                <a:spcPts val="450"/>
              </a:spcBef>
              <a:spcAft>
                <a:spcPts val="450"/>
              </a:spcAft>
              <a:tabLst>
                <a:tab pos="135255" algn="l"/>
                <a:tab pos="1283018" algn="l"/>
                <a:tab pos="2497931" algn="l"/>
                <a:tab pos="3713321" algn="l"/>
              </a:tabLst>
            </a:pPr>
            <a:r>
              <a:rPr lang="en-US" sz="3200" b="1" dirty="0">
                <a:ln/>
                <a:solidFill>
                  <a:srgbClr val="0000CC"/>
                </a:solidFill>
                <a:latin typeface="Times New Roman" panose="02020603050405020304" pitchFamily="18" charset="0"/>
                <a:ea typeface="Calibri" panose="020F0502020204030204" pitchFamily="34" charset="0"/>
              </a:rPr>
              <a:t>GIẢI CỨU THÚ CƯNG</a:t>
            </a:r>
          </a:p>
        </p:txBody>
      </p:sp>
      <p:pic>
        <p:nvPicPr>
          <p:cNvPr id="10"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6348362" y="3947121"/>
            <a:ext cx="932544" cy="93254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724021" y="3908568"/>
            <a:ext cx="487674" cy="47053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636276" y="3798221"/>
            <a:ext cx="763583" cy="911197"/>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607021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4572"/>
            <a:ext cx="9144000" cy="5113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6162459" y="4063758"/>
            <a:ext cx="932544" cy="93254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5184" y="4133293"/>
            <a:ext cx="487674" cy="47053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86900" y="4129886"/>
            <a:ext cx="763583" cy="9111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Rounded Corners 1"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613D40CE-E687-0E14-9B58-8A02B111C976}"/>
              </a:ext>
            </a:extLst>
          </p:cNvPr>
          <p:cNvSpPr/>
          <p:nvPr/>
        </p:nvSpPr>
        <p:spPr>
          <a:xfrm>
            <a:off x="647700" y="539677"/>
            <a:ext cx="7848600" cy="3783530"/>
          </a:xfrm>
          <a:prstGeom prst="roundRect">
            <a:avLst/>
          </a:prstGeom>
          <a:solidFill>
            <a:schemeClr val="accent3">
              <a:lumMod val="75000"/>
            </a:schemeClr>
          </a:solidFill>
          <a:ln>
            <a:noFill/>
          </a:ln>
          <a:effectLst>
            <a:glow rad="228600">
              <a:schemeClr val="accent3">
                <a:satMod val="175000"/>
                <a:alpha val="40000"/>
              </a:schemeClr>
            </a:glow>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spcBef>
                <a:spcPts val="300"/>
              </a:spcBef>
              <a:spcAft>
                <a:spcPts val="300"/>
              </a:spcAft>
              <a:tabLst>
                <a:tab pos="876300" algn="l"/>
              </a:tabLst>
            </a:pPr>
            <a:r>
              <a:rPr lang="vi-VN" sz="2800" dirty="0">
                <a:solidFill>
                  <a:schemeClr val="bg1"/>
                </a:solidFill>
                <a:effectLst/>
                <a:latin typeface="Times New Roman" panose="02020603050405020304" pitchFamily="18" charset="0"/>
                <a:ea typeface="Times New Roman" panose="02020603050405020304" pitchFamily="18" charset="0"/>
              </a:rPr>
              <a:t>Học sinh </a:t>
            </a:r>
            <a:r>
              <a:rPr lang="en-US" sz="2800" dirty="0">
                <a:solidFill>
                  <a:schemeClr val="bg1"/>
                </a:solidFill>
                <a:effectLst/>
                <a:latin typeface="Times New Roman" panose="02020603050405020304" pitchFamily="18" charset="0"/>
                <a:ea typeface="Times New Roman" panose="02020603050405020304" pitchFamily="18" charset="0"/>
              </a:rPr>
              <a:t>thực hiện trả </a:t>
            </a:r>
          </a:p>
          <a:p>
            <a:pPr algn="ctr">
              <a:lnSpc>
                <a:spcPct val="140000"/>
              </a:lnSpc>
              <a:spcBef>
                <a:spcPts val="300"/>
              </a:spcBef>
              <a:spcAft>
                <a:spcPts val="300"/>
              </a:spcAft>
              <a:tabLst>
                <a:tab pos="876300" algn="l"/>
              </a:tabLst>
            </a:pP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hỏi</a:t>
            </a:r>
            <a:r>
              <a:rPr lang="en-US" sz="2800" dirty="0">
                <a:solidFill>
                  <a:schemeClr val="bg1"/>
                </a:solidFill>
                <a:effectLst/>
                <a:latin typeface="Times New Roman" panose="02020603050405020304" pitchFamily="18" charset="0"/>
                <a:ea typeface="Times New Roman" panose="02020603050405020304" pitchFamily="18" charset="0"/>
              </a:rPr>
              <a:t> do ban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p>
          <a:p>
            <a:pPr algn="ctr">
              <a:lnSpc>
                <a:spcPct val="140000"/>
              </a:lnSpc>
              <a:spcBef>
                <a:spcPts val="300"/>
              </a:spcBef>
              <a:spcAft>
                <a:spcPts val="300"/>
              </a:spcAft>
              <a:tabLst>
                <a:tab pos="876300" algn="l"/>
              </a:tabLst>
            </a:pPr>
            <a:r>
              <a:rPr lang="en-US" sz="2800" dirty="0">
                <a:solidFill>
                  <a:schemeClr val="bg1"/>
                </a:solidFill>
                <a:effectLst/>
                <a:latin typeface="Times New Roman" panose="02020603050405020304" pitchFamily="18" charset="0"/>
                <a:ea typeface="Times New Roman" panose="02020603050405020304" pitchFamily="18" charset="0"/>
              </a:rPr>
              <a:t>Với mỗi câu trả lời đúng  </a:t>
            </a:r>
            <a:r>
              <a:rPr lang="en-US" sz="2800" dirty="0">
                <a:solidFill>
                  <a:schemeClr val="bg1"/>
                </a:solidFill>
                <a:latin typeface="Times New Roman" panose="02020603050405020304" pitchFamily="18" charset="0"/>
                <a:ea typeface="Times New Roman" panose="02020603050405020304" pitchFamily="18" charset="0"/>
              </a:rPr>
              <a:t>là các em đã giải cứu được một chú thú cưng. </a:t>
            </a:r>
            <a:r>
              <a:rPr lang="vi-VN" sz="2800" dirty="0">
                <a:solidFill>
                  <a:schemeClr val="bg1"/>
                </a:solidFill>
                <a:latin typeface="Times New Roman" panose="02020603050405020304" pitchFamily="18" charset="0"/>
                <a:ea typeface="Times New Roman" panose="02020603050405020304" pitchFamily="18" charset="0"/>
              </a:rPr>
              <a:t>Học sinh</a:t>
            </a:r>
            <a:r>
              <a:rPr lang="en-US" sz="2800" dirty="0">
                <a:solidFill>
                  <a:schemeClr val="bg1"/>
                </a:solidFill>
                <a:effectLst/>
                <a:latin typeface="Times New Roman" panose="02020603050405020304" pitchFamily="18" charset="0"/>
                <a:ea typeface="Times New Roman" panose="02020603050405020304" pitchFamily="18" charset="0"/>
              </a:rPr>
              <a:t> nào giải cứu </a:t>
            </a:r>
            <a:r>
              <a:rPr lang="en-US" sz="2800" dirty="0">
                <a:solidFill>
                  <a:schemeClr val="bg1"/>
                </a:solidFill>
                <a:latin typeface="Times New Roman" panose="02020603050405020304" pitchFamily="18" charset="0"/>
                <a:ea typeface="Times New Roman" panose="02020603050405020304" pitchFamily="18" charset="0"/>
              </a:rPr>
              <a:t>được thú cưng nhất, sẽ </a:t>
            </a:r>
            <a:r>
              <a:rPr lang="vi-VN" sz="2800" dirty="0">
                <a:solidFill>
                  <a:schemeClr val="bg1"/>
                </a:solidFill>
                <a:latin typeface="Times New Roman" panose="02020603050405020304" pitchFamily="18" charset="0"/>
                <a:ea typeface="Times New Roman" panose="02020603050405020304" pitchFamily="18" charset="0"/>
              </a:rPr>
              <a:t>được cộng điểm</a:t>
            </a:r>
            <a:r>
              <a:rPr lang="en-US" sz="2800" dirty="0">
                <a:solidFill>
                  <a:schemeClr val="bg1"/>
                </a:solidFill>
                <a:effectLst/>
                <a:latin typeface="Times New Roman" panose="02020603050405020304" pitchFamily="18" charset="0"/>
                <a:ea typeface="Times New Roman" panose="02020603050405020304" pitchFamily="18" charset="0"/>
              </a:rPr>
              <a:t>. </a:t>
            </a:r>
          </a:p>
          <a:p>
            <a:pPr algn="ctr"/>
            <a:endParaRPr lang="en-US" dirty="0">
              <a:solidFill>
                <a:schemeClr val="bg1"/>
              </a:solidFill>
            </a:endParaRPr>
          </a:p>
        </p:txBody>
      </p:sp>
    </p:spTree>
    <p:custDataLst>
      <p:tags r:id="rId1"/>
    </p:custDataLst>
    <p:extLst>
      <p:ext uri="{BB962C8B-B14F-4D97-AF65-F5344CB8AC3E}">
        <p14:creationId xmlns:p14="http://schemas.microsoft.com/office/powerpoint/2010/main" xmlns="" val="12817337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xmlns="" val="0"/>
              </a:ext>
            </a:extLst>
          </a:blip>
          <a:srcRect/>
          <a:stretch>
            <a:fillRect/>
          </a:stretch>
        </p:blipFill>
        <p:spPr bwMode="auto">
          <a:xfrm rot="20956218" flipH="1">
            <a:off x="101071" y="2624886"/>
            <a:ext cx="2223742" cy="290164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5543850" y="148662"/>
            <a:ext cx="4209143" cy="420914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xmlns="" val="0"/>
              </a:ext>
            </a:extLst>
          </a:blip>
          <a:srcRect/>
          <a:stretch>
            <a:fillRect/>
          </a:stretch>
        </p:blipFill>
        <p:spPr bwMode="auto">
          <a:xfrm rot="21236336">
            <a:off x="2046882" y="2112868"/>
            <a:ext cx="780611" cy="72879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647594" y="3410355"/>
            <a:ext cx="2201172" cy="212378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714394" y="1735555"/>
            <a:ext cx="3446522" cy="411279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0"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5">
            <a:extLst>
              <a:ext uri="{BEBA8EAE-BF5A-486C-A8C5-ECC9F3942E4B}">
                <a14:imgProps xmlns:a14="http://schemas.microsoft.com/office/drawing/2010/main" xmlns="">
                  <a14:imgLayer r:embed="rId1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047394" y="-713117"/>
            <a:ext cx="2667000" cy="267890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descr="OPL20U25GSXzBJYl68kk8uQGfFKzs7yb1M4KJWUiLk6ZEvGF+qCIPSnY57AbBFCvTW2023.11.46+K4lPs7H94VUqPe2XwIsfPRnrXQE//QTEXxb8/8N4CNc6FpgZahzpTjFhMzSA7T/nHJa11DE8Ng2TP3iAmRczFlmslSuUNOgUeb6yRvs0="/>
          <p:cNvSpPr txBox="1"/>
          <p:nvPr/>
        </p:nvSpPr>
        <p:spPr>
          <a:xfrm>
            <a:off x="3339583" y="292961"/>
            <a:ext cx="2082621" cy="666750"/>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kern="1200" spc="50" normalizeH="0" baseline="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 CỨU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kern="1200" spc="50" normalizeH="0" baseline="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THÚ</a:t>
            </a:r>
            <a:r>
              <a:rPr kumimoji="0" lang="en-US" sz="2800" b="1" i="0" u="none" kern="1200" spc="50" normalizeH="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CƯNG</a:t>
            </a:r>
            <a:endParaRPr kumimoji="0" lang="en-US" sz="2800" b="1" i="0" u="none" kern="1200" spc="50" normalizeH="0" baseline="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8" name="Picture 11" descr="OPL20U25GSXzBJYl68kk8uQGfFKzs7yb1M4KJWUiLk6ZEvGF+qCIPSnY57AbBFCvTW2023.11.46+K4lPs7H94VUqPe2XwIsfPRnrXQE//QTEXxb8/8N4CNc6FpgZahzpTjFhMzSA7T/nHJa11DE8Ng2TP3iAmRczFlmslSuUNOgUeb6yRvs0=">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885594" y="1965789"/>
            <a:ext cx="1261404" cy="767354"/>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5762618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6869" y="-28562"/>
            <a:ext cx="10515600" cy="601980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96" b="100000" l="0" r="100000"/>
                    </a14:imgEffect>
                  </a14:imgLayer>
                </a14:imgProps>
              </a:ext>
              <a:ext uri="{28A0092B-C50C-407E-A947-70E740481C1C}">
                <a14:useLocalDpi xmlns:a14="http://schemas.microsoft.com/office/drawing/2010/main" xmlns="" val="0"/>
              </a:ext>
            </a:extLst>
          </a:blip>
          <a:srcRect/>
          <a:stretch>
            <a:fillRect/>
          </a:stretch>
        </p:blipFill>
        <p:spPr bwMode="auto">
          <a:xfrm flipH="1">
            <a:off x="228600" y="2092325"/>
            <a:ext cx="819035" cy="985838"/>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5"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0">
            <a:extLst>
              <a:ext uri="{BEBA8EAE-BF5A-486C-A8C5-ECC9F3942E4B}">
                <a14:imgProps xmlns:a14="http://schemas.microsoft.com/office/drawing/2010/main" xmlns="">
                  <a14:imgLayer r:embed="rId11">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14600" y="3398763"/>
            <a:ext cx="1006619" cy="127960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4271710" y="3158873"/>
            <a:ext cx="1748090" cy="174809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8"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6705600" y="2199928"/>
            <a:ext cx="1981200" cy="2303019"/>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5" cstate="print">
            <a:extLst>
              <a:ext uri="{BEBA8EAE-BF5A-486C-A8C5-ECC9F3942E4B}">
                <a14:imgProps xmlns:a14="http://schemas.microsoft.com/office/drawing/2010/main" xmlns="">
                  <a14:imgLayer r:embed="rId16">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0255" y="3239351"/>
            <a:ext cx="700141" cy="137952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AutoShape 11" descr="OPL20U25GSXzBJYl68kk8uQGfFKzs7yb1M4KJWUiLk6ZEvGF+qCIPSnY57AbBFCvTW2023.11.46+K4lPs7H94VUqPe2XwIsfPRnrXQE//QTEXxb8/8N4CNc6FpgZahzpTjFhMzSA7T/nHJa11DE8Ng2TP3iAmRczFlmslSuUNOgUeb6yRvs0="/>
          <p:cNvSpPr>
            <a:spLocks noChangeAspect="1" noChangeArrowheads="1"/>
          </p:cNvSpPr>
          <p:nvPr/>
        </p:nvSpPr>
        <p:spPr bwMode="auto">
          <a:xfrm>
            <a:off x="155575" y="-95250"/>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1" name="Picture 13" descr="OPL20U25GSXzBJYl68kk8uQGfFKzs7yb1M4KJWUiLk6ZEvGF+qCIPSnY57AbBFCvTW2023.11.46+K4lPs7H94VUqPe2XwIsfPRnrXQE//QTEXxb8/8N4CNc6FpgZahzpTjFhMzSA7T/nHJa11DE8Ng2TP3iAmRczFlmslSuUNOgUeb6yRvs0=">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2057400" y="3297881"/>
            <a:ext cx="1758758" cy="1532882"/>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13" descr="OPL20U25GSXzBJYl68kk8uQGfFKzs7yb1M4KJWUiLk6ZEvGF+qCIPSnY57AbBFCvTW2023.11.46+K4lPs7H94VUqPe2XwIsfPRnrXQE//QTEXxb8/8N4CNc6FpgZahzpTjFhMzSA7T/nHJa11DE8Ng2TP3iAmRczFlmslSuUNOgUeb6yRvs0=">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4183656" y="3210553"/>
            <a:ext cx="2114550" cy="1656019"/>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13" descr="OPL20U25GSXzBJYl68kk8uQGfFKzs7yb1M4KJWUiLk6ZEvGF+qCIPSnY57AbBFCvTW2023.11.46+K4lPs7H94VUqPe2XwIsfPRnrXQE//QTEXxb8/8N4CNc6FpgZahzpTjFhMzSA7T/nHJa11DE8Ng2TP3iAmRczFlmslSuUNOgUeb6yRvs0=">
            <a:hlinkClick r:id="rId21" action="ppaction://hlinksldjump"/>
          </p:cNvPr>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13" descr="C:\Users\ADMIN\Desktop\Picture1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142928" y="3120583"/>
            <a:ext cx="1472363"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24" cstate="print">
            <a:extLst>
              <a:ext uri="{BEBA8EAE-BF5A-486C-A8C5-ECC9F3942E4B}">
                <a14:imgProps xmlns:a14="http://schemas.microsoft.com/office/drawing/2010/main" xmlns="">
                  <a14:imgLayer r:embed="rId25">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xmlns="" val="0"/>
              </a:ext>
            </a:extLst>
          </a:blip>
          <a:srcRect/>
          <a:stretch>
            <a:fillRect/>
          </a:stretch>
        </p:blipFill>
        <p:spPr bwMode="auto">
          <a:xfrm rot="20829338">
            <a:off x="-1051157" y="3991821"/>
            <a:ext cx="1401703" cy="1308662"/>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6" cstate="print">
            <a:extLst>
              <a:ext uri="{BEBA8EAE-BF5A-486C-A8C5-ECC9F3942E4B}">
                <a14:imgProps xmlns:a14="http://schemas.microsoft.com/office/drawing/2010/main" xmlns="">
                  <a14:imgLayer r:embed="rId27">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337497" y="3452705"/>
            <a:ext cx="1212006" cy="1169396"/>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flipH="1">
            <a:off x="4485089" y="3058900"/>
            <a:ext cx="1847982" cy="1810993"/>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9">
            <a:extLst>
              <a:ext uri="{28A0092B-C50C-407E-A947-70E740481C1C}">
                <a14:useLocalDpi xmlns:a14="http://schemas.microsoft.com/office/drawing/2010/main" xmlns="" val="0"/>
              </a:ext>
            </a:extLst>
          </a:blip>
          <a:srcRect/>
          <a:stretch>
            <a:fillRect/>
          </a:stretch>
        </p:blipFill>
        <p:spPr bwMode="auto">
          <a:xfrm>
            <a:off x="6601780" y="2697163"/>
            <a:ext cx="2806952" cy="2806952"/>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30" cstate="print">
            <a:extLst>
              <a:ext uri="{BEBA8EAE-BF5A-486C-A8C5-ECC9F3942E4B}">
                <a14:imgProps xmlns:a14="http://schemas.microsoft.com/office/drawing/2010/main" xmlns="">
                  <a14:imgLayer r:embed="rId31">
                    <a14:imgEffect>
                      <a14:backgroundRemoval t="9664" b="96218" l="9886" r="89734"/>
                    </a14:imgEffect>
                  </a14:imgLayer>
                </a14:imgProps>
              </a:ext>
              <a:ext uri="{28A0092B-C50C-407E-A947-70E740481C1C}">
                <a14:useLocalDpi xmlns:a14="http://schemas.microsoft.com/office/drawing/2010/main" xmlns=""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Explosion 2 49"/>
          <p:cNvSpPr/>
          <p:nvPr/>
        </p:nvSpPr>
        <p:spPr>
          <a:xfrm rot="1364045">
            <a:off x="194000" y="1818887"/>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p:cNvSpPr txBox="1"/>
          <p:nvPr/>
        </p:nvSpPr>
        <p:spPr>
          <a:xfrm rot="560109">
            <a:off x="361324" y="2109855"/>
            <a:ext cx="1160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96" b="100000" l="0" r="100000"/>
                    </a14:imgEffect>
                  </a14:imgLayer>
                </a14:imgProps>
              </a:ext>
              <a:ext uri="{28A0092B-C50C-407E-A947-70E740481C1C}">
                <a14:useLocalDpi xmlns:a14="http://schemas.microsoft.com/office/drawing/2010/main" xmlns="" val="0"/>
              </a:ext>
            </a:extLst>
          </a:blip>
          <a:srcRect/>
          <a:stretch>
            <a:fillRect/>
          </a:stretch>
        </p:blipFill>
        <p:spPr bwMode="auto">
          <a:xfrm rot="15843971" flipH="1">
            <a:off x="374431" y="2406372"/>
            <a:ext cx="819035" cy="985838"/>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52" descr="C:\Users\ADMIN\Desktop\monkey_drawing_branch_hang_54278_2048x2048 (2).jpg">
            <a:hlinkClick r:id="rId32" action="ppaction://hlinksldjump"/>
          </p:cNvPr>
          <p:cNvPicPr>
            <a:picLocks noChangeAspect="1" noChangeArrowheads="1"/>
          </p:cNvPicPr>
          <p:nvPr/>
        </p:nvPicPr>
        <p:blipFill>
          <a:blip r:embed="rId33" cstate="print">
            <a:extLst>
              <a:ext uri="{BEBA8EAE-BF5A-486C-A8C5-ECC9F3942E4B}">
                <a14:imgProps xmlns:a14="http://schemas.microsoft.com/office/drawing/2010/main" xmlns="">
                  <a14:imgLayer r:embed="rId34">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85800" y="-84588"/>
            <a:ext cx="2071121" cy="1195195"/>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9"/>
          <p:cNvPicPr>
            <a:picLocks noChangeAspect="1" noChangeArrowheads="1"/>
          </p:cNvPicPr>
          <p:nvPr/>
        </p:nvPicPr>
        <p:blipFill>
          <a:blip r:embed="rId35">
            <a:extLst>
              <a:ext uri="{BEBA8EAE-BF5A-486C-A8C5-ECC9F3942E4B}">
                <a14:imgProps xmlns:a14="http://schemas.microsoft.com/office/drawing/2010/main" xmlns="">
                  <a14:imgLayer r:embed="rId36">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bwMode="auto">
          <a:xfrm>
            <a:off x="2099693" y="-439809"/>
            <a:ext cx="1608266" cy="214711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3" descr="C:\Users\ADMIN\Desktop\Picture1 (2).png">
            <a:hlinkClick r:id="rId37" action="ppaction://hlinksldjump"/>
          </p:cNvPr>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1660038" y="-110370"/>
            <a:ext cx="1760009" cy="176316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p:cNvPicPr>
            <a:picLocks noChangeAspect="1" noChangeArrowheads="1"/>
          </p:cNvPicPr>
          <p:nvPr/>
        </p:nvPicPr>
        <p:blipFill>
          <a:blip r:embed="rId38">
            <a:extLst>
              <a:ext uri="{BEBA8EAE-BF5A-486C-A8C5-ECC9F3942E4B}">
                <a14:imgProps xmlns:a14="http://schemas.microsoft.com/office/drawing/2010/main" xmlns="">
                  <a14:imgLayer r:embed="rId39">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bwMode="auto">
          <a:xfrm rot="770662" flipH="1">
            <a:off x="1775308" y="2316"/>
            <a:ext cx="2048894" cy="133196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9"/>
          <p:cNvPicPr>
            <a:picLocks noChangeAspect="1" noChangeArrowheads="1"/>
          </p:cNvPicPr>
          <p:nvPr/>
        </p:nvPicPr>
        <p:blipFill>
          <a:blip r:embed="rId40">
            <a:extLst>
              <a:ext uri="{BEBA8EAE-BF5A-486C-A8C5-ECC9F3942E4B}">
                <a14:imgProps xmlns:a14="http://schemas.microsoft.com/office/drawing/2010/main" xmlns="">
                  <a14:imgLayer r:embed="rId41">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bwMode="auto">
          <a:xfrm>
            <a:off x="4127989" y="57150"/>
            <a:ext cx="1466628" cy="1098554"/>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3" descr="C:\Users\ADMIN\Desktop\Picture1 (2).png">
            <a:hlinkClick r:id="rId32" action="ppaction://hlinksldjump"/>
          </p:cNvPr>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3946620" y="-134449"/>
            <a:ext cx="1730463" cy="1791636"/>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p:cNvPicPr>
            <a:picLocks noChangeAspect="1" noChangeArrowheads="1"/>
          </p:cNvPicPr>
          <p:nvPr/>
        </p:nvPicPr>
        <p:blipFill>
          <a:blip r:embed="rId42">
            <a:extLst>
              <a:ext uri="{BEBA8EAE-BF5A-486C-A8C5-ECC9F3942E4B}">
                <a14:imgProps xmlns:a14="http://schemas.microsoft.com/office/drawing/2010/main" xmlns="">
                  <a14:imgLayer r:embed="rId43">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bwMode="auto">
          <a:xfrm rot="261222" flipH="1">
            <a:off x="3896960" y="-60141"/>
            <a:ext cx="1818073" cy="1251937"/>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214475128"/>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42" presetClass="path" presetSubtype="0" accel="50000" decel="50000" fill="hold" nodeType="withEffect">
                                  <p:stCondLst>
                                    <p:cond delay="0"/>
                                  </p:stCondLst>
                                  <p:childTnLst>
                                    <p:animMotion origin="layout" path="M -1.66667E-6 2.96296E-6 L -0.00312 0.37407 " pathEditMode="relative" rAng="0" ptsTypes="AA">
                                      <p:cBhvr>
                                        <p:cTn id="17" dur="1000" fill="hold"/>
                                        <p:tgtEl>
                                          <p:spTgt spid="49"/>
                                        </p:tgtEl>
                                        <p:attrNameLst>
                                          <p:attrName>ppt_x</p:attrName>
                                          <p:attrName>ppt_y</p:attrName>
                                        </p:attrNameLst>
                                      </p:cBhvr>
                                      <p:rCtr x="-156" y="18704"/>
                                    </p:animMotion>
                                  </p:childTnLst>
                                </p:cTn>
                              </p:par>
                              <p:par>
                                <p:cTn id="18" presetID="9" presetClass="entr" presetSubtype="0" fill="hold" grpId="0" nodeType="withEffect">
                                  <p:stCondLst>
                                    <p:cond delay="500"/>
                                  </p:stCondLst>
                                  <p:childTnLst>
                                    <p:set>
                                      <p:cBhvr>
                                        <p:cTn id="19" dur="1" fill="hold">
                                          <p:stCondLst>
                                            <p:cond delay="0"/>
                                          </p:stCondLst>
                                        </p:cTn>
                                        <p:tgtEl>
                                          <p:spTgt spid="50"/>
                                        </p:tgtEl>
                                        <p:attrNameLst>
                                          <p:attrName>style.visibility</p:attrName>
                                        </p:attrNameLst>
                                      </p:cBhvr>
                                      <p:to>
                                        <p:strVal val="visible"/>
                                      </p:to>
                                    </p:set>
                                    <p:animEffect transition="in" filter="dissolve">
                                      <p:cBhvr>
                                        <p:cTn id="20" dur="500"/>
                                        <p:tgtEl>
                                          <p:spTgt spid="50"/>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51"/>
                                        </p:tgtEl>
                                        <p:attrNameLst>
                                          <p:attrName>style.visibility</p:attrName>
                                        </p:attrNameLst>
                                      </p:cBhvr>
                                      <p:to>
                                        <p:strVal val="visible"/>
                                      </p:to>
                                    </p:set>
                                    <p:animEffect transition="in" filter="dissolve">
                                      <p:cBhvr>
                                        <p:cTn id="23" dur="500"/>
                                        <p:tgtEl>
                                          <p:spTgt spid="51"/>
                                        </p:tgtEl>
                                      </p:cBhvr>
                                    </p:animEffect>
                                  </p:childTnLst>
                                </p:cTn>
                              </p:par>
                            </p:childTnLst>
                          </p:cTn>
                        </p:par>
                        <p:par>
                          <p:cTn id="24" fill="hold">
                            <p:stCondLst>
                              <p:cond delay="1000"/>
                            </p:stCondLst>
                            <p:childTnLst>
                              <p:par>
                                <p:cTn id="25" presetID="1" presetClass="exit" presetSubtype="0" fill="hold" nodeType="afterEffect">
                                  <p:stCondLst>
                                    <p:cond delay="0"/>
                                  </p:stCondLst>
                                  <p:childTnLst>
                                    <p:set>
                                      <p:cBhvr>
                                        <p:cTn id="26" dur="1" fill="hold">
                                          <p:stCondLst>
                                            <p:cond delay="0"/>
                                          </p:stCondLst>
                                        </p:cTn>
                                        <p:tgtEl>
                                          <p:spTgt spid="49"/>
                                        </p:tgtEl>
                                        <p:attrNameLst>
                                          <p:attrName>style.visibility</p:attrName>
                                        </p:attrNameLst>
                                      </p:cBhvr>
                                      <p:to>
                                        <p:strVal val="hidden"/>
                                      </p:to>
                                    </p:set>
                                  </p:childTnLst>
                                </p:cTn>
                              </p:par>
                              <p:par>
                                <p:cTn id="27" presetID="1" presetClass="exit" presetSubtype="0" fill="hold" grpId="1" nodeType="withEffect">
                                  <p:stCondLst>
                                    <p:cond delay="1000"/>
                                  </p:stCondLst>
                                  <p:childTnLst>
                                    <p:set>
                                      <p:cBhvr>
                                        <p:cTn id="28" dur="1" fill="hold">
                                          <p:stCondLst>
                                            <p:cond delay="0"/>
                                          </p:stCondLst>
                                        </p:cTn>
                                        <p:tgtEl>
                                          <p:spTgt spid="50"/>
                                        </p:tgtEl>
                                        <p:attrNameLst>
                                          <p:attrName>style.visibility</p:attrName>
                                        </p:attrNameLst>
                                      </p:cBhvr>
                                      <p:to>
                                        <p:strVal val="hidden"/>
                                      </p:to>
                                    </p:set>
                                  </p:childTnLst>
                                </p:cTn>
                              </p:par>
                              <p:par>
                                <p:cTn id="29" presetID="1" presetClass="exit" presetSubtype="0" fill="hold" grpId="1" nodeType="withEffect">
                                  <p:stCondLst>
                                    <p:cond delay="100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xit" presetSubtype="0" fill="hold" nodeType="withEffect">
                                  <p:stCondLst>
                                    <p:cond delay="50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500"/>
                                  </p:stCondLst>
                                  <p:childTnLst>
                                    <p:set>
                                      <p:cBhvr>
                                        <p:cTn id="34" dur="1" fill="hold">
                                          <p:stCondLst>
                                            <p:cond delay="0"/>
                                          </p:stCondLst>
                                        </p:cTn>
                                        <p:tgtEl>
                                          <p:spTgt spid="52"/>
                                        </p:tgtEl>
                                        <p:attrNameLst>
                                          <p:attrName>style.visibility</p:attrName>
                                        </p:attrNameLst>
                                      </p:cBhvr>
                                      <p:to>
                                        <p:strVal val="visible"/>
                                      </p:to>
                                    </p:set>
                                  </p:childTnLst>
                                </p:cTn>
                              </p:par>
                              <p:par>
                                <p:cTn id="35" presetID="2" presetClass="exit" presetSubtype="4" fill="hold" nodeType="withEffect">
                                  <p:stCondLst>
                                    <p:cond delay="500"/>
                                  </p:stCondLst>
                                  <p:childTnLst>
                                    <p:anim calcmode="lin" valueType="num">
                                      <p:cBhvr additive="base">
                                        <p:cTn id="36" dur="500"/>
                                        <p:tgtEl>
                                          <p:spTgt spid="44"/>
                                        </p:tgtEl>
                                        <p:attrNameLst>
                                          <p:attrName>ppt_x</p:attrName>
                                        </p:attrNameLst>
                                      </p:cBhvr>
                                      <p:tavLst>
                                        <p:tav tm="0">
                                          <p:val>
                                            <p:strVal val="ppt_x"/>
                                          </p:val>
                                        </p:tav>
                                        <p:tav tm="100000">
                                          <p:val>
                                            <p:strVal val="ppt_x"/>
                                          </p:val>
                                        </p:tav>
                                      </p:tavLst>
                                    </p:anim>
                                    <p:anim calcmode="lin" valueType="num">
                                      <p:cBhvr additive="base">
                                        <p:cTn id="37" dur="500"/>
                                        <p:tgtEl>
                                          <p:spTgt spid="44"/>
                                        </p:tgtEl>
                                        <p:attrNameLst>
                                          <p:attrName>ppt_y</p:attrName>
                                        </p:attrNameLst>
                                      </p:cBhvr>
                                      <p:tavLst>
                                        <p:tav tm="0">
                                          <p:val>
                                            <p:strVal val="ppt_y"/>
                                          </p:val>
                                        </p:tav>
                                        <p:tav tm="100000">
                                          <p:val>
                                            <p:strVal val="1+ppt_h/2"/>
                                          </p:val>
                                        </p:tav>
                                      </p:tavLst>
                                    </p:anim>
                                    <p:set>
                                      <p:cBhvr>
                                        <p:cTn id="38" dur="1" fill="hold">
                                          <p:stCondLst>
                                            <p:cond delay="499"/>
                                          </p:stCondLst>
                                        </p:cTn>
                                        <p:tgtEl>
                                          <p:spTgt spid="44"/>
                                        </p:tgtEl>
                                        <p:attrNameLst>
                                          <p:attrName>style.visibility</p:attrName>
                                        </p:attrNameLst>
                                      </p:cBhvr>
                                      <p:to>
                                        <p:strVal val="hidden"/>
                                      </p:to>
                                    </p:set>
                                  </p:childTnLst>
                                </p:cTn>
                              </p:par>
                              <p:par>
                                <p:cTn id="39" presetID="1" presetClass="exit" presetSubtype="0" fill="hold" nodeType="withEffect">
                                  <p:stCondLst>
                                    <p:cond delay="50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ntr" presetSubtype="0" fill="hold" nodeType="withEffect">
                                  <p:stCondLst>
                                    <p:cond delay="500"/>
                                  </p:stCondLst>
                                  <p:childTnLst>
                                    <p:set>
                                      <p:cBhvr>
                                        <p:cTn id="42" dur="1" fill="hold">
                                          <p:stCondLst>
                                            <p:cond delay="0"/>
                                          </p:stCondLst>
                                        </p:cTn>
                                        <p:tgtEl>
                                          <p:spTgt spid="45"/>
                                        </p:tgtEl>
                                        <p:attrNameLst>
                                          <p:attrName>style.visibility</p:attrName>
                                        </p:attrNameLst>
                                      </p:cBhvr>
                                      <p:to>
                                        <p:strVal val="visible"/>
                                      </p:to>
                                    </p:set>
                                  </p:childTnLst>
                                </p:cTn>
                              </p:par>
                              <p:par>
                                <p:cTn id="43" presetID="32" presetClass="emph" presetSubtype="0" repeatCount="indefinite" fill="hold" nodeType="withEffect">
                                  <p:stCondLst>
                                    <p:cond delay="500"/>
                                  </p:stCondLst>
                                  <p:childTnLst>
                                    <p:animRot by="120000">
                                      <p:cBhvr>
                                        <p:cTn id="44" dur="200" fill="hold">
                                          <p:stCondLst>
                                            <p:cond delay="0"/>
                                          </p:stCondLst>
                                        </p:cTn>
                                        <p:tgtEl>
                                          <p:spTgt spid="45"/>
                                        </p:tgtEl>
                                        <p:attrNameLst>
                                          <p:attrName>r</p:attrName>
                                        </p:attrNameLst>
                                      </p:cBhvr>
                                    </p:animRot>
                                    <p:animRot by="-240000">
                                      <p:cBhvr>
                                        <p:cTn id="45" dur="400" fill="hold">
                                          <p:stCondLst>
                                            <p:cond delay="400"/>
                                          </p:stCondLst>
                                        </p:cTn>
                                        <p:tgtEl>
                                          <p:spTgt spid="45"/>
                                        </p:tgtEl>
                                        <p:attrNameLst>
                                          <p:attrName>r</p:attrName>
                                        </p:attrNameLst>
                                      </p:cBhvr>
                                    </p:animRot>
                                    <p:animRot by="240000">
                                      <p:cBhvr>
                                        <p:cTn id="46" dur="400" fill="hold">
                                          <p:stCondLst>
                                            <p:cond delay="800"/>
                                          </p:stCondLst>
                                        </p:cTn>
                                        <p:tgtEl>
                                          <p:spTgt spid="45"/>
                                        </p:tgtEl>
                                        <p:attrNameLst>
                                          <p:attrName>r</p:attrName>
                                        </p:attrNameLst>
                                      </p:cBhvr>
                                    </p:animRot>
                                    <p:animRot by="-240000">
                                      <p:cBhvr>
                                        <p:cTn id="47" dur="400" fill="hold">
                                          <p:stCondLst>
                                            <p:cond delay="1200"/>
                                          </p:stCondLst>
                                        </p:cTn>
                                        <p:tgtEl>
                                          <p:spTgt spid="45"/>
                                        </p:tgtEl>
                                        <p:attrNameLst>
                                          <p:attrName>r</p:attrName>
                                        </p:attrNameLst>
                                      </p:cBhvr>
                                    </p:animRot>
                                    <p:animRot by="120000">
                                      <p:cBhvr>
                                        <p:cTn id="48" dur="400" fill="hold">
                                          <p:stCondLst>
                                            <p:cond delay="1600"/>
                                          </p:stCondLst>
                                        </p:cTn>
                                        <p:tgtEl>
                                          <p:spTgt spid="45"/>
                                        </p:tgtEl>
                                        <p:attrNameLst>
                                          <p:attrName>r</p:attrName>
                                        </p:attrNameLst>
                                      </p:cBhvr>
                                    </p:animRot>
                                  </p:childTnLst>
                                </p:cTn>
                              </p:par>
                              <p:par>
                                <p:cTn id="49" presetID="35" presetClass="path" presetSubtype="0" accel="50000" decel="50000" fill="hold" nodeType="withEffect">
                                  <p:stCondLst>
                                    <p:cond delay="500"/>
                                  </p:stCondLst>
                                  <p:childTnLst>
                                    <p:animMotion origin="layout" path="M -3.88889E-6 3.82716E-6 L -0.23055 0.00185 " pathEditMode="relative" rAng="0" ptsTypes="AA">
                                      <p:cBhvr>
                                        <p:cTn id="50" dur="3000" fill="hold"/>
                                        <p:tgtEl>
                                          <p:spTgt spid="45"/>
                                        </p:tgtEl>
                                        <p:attrNameLst>
                                          <p:attrName>ppt_x</p:attrName>
                                          <p:attrName>ppt_y</p:attrName>
                                        </p:attrNameLst>
                                      </p:cBhvr>
                                      <p:rCtr x="-11528" y="93"/>
                                    </p:animMotion>
                                  </p:childTnLst>
                                  <p:subTnLst>
                                    <p:audio>
                                      <p:cMediaNode>
                                        <p:cTn display="0" masterRel="sameClick">
                                          <p:stCondLst>
                                            <p:cond evt="begin" delay="0">
                                              <p:tn val="49"/>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1"/>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41"/>
                                        </p:tgtEl>
                                        <p:attrNameLst>
                                          <p:attrName>ppt_x</p:attrName>
                                        </p:attrNameLst>
                                      </p:cBhvr>
                                      <p:tavLst>
                                        <p:tav tm="0">
                                          <p:val>
                                            <p:strVal val="ppt_x"/>
                                          </p:val>
                                        </p:tav>
                                        <p:tav tm="100000">
                                          <p:val>
                                            <p:strVal val="ppt_x"/>
                                          </p:val>
                                        </p:tav>
                                      </p:tavLst>
                                    </p:anim>
                                    <p:anim calcmode="lin" valueType="num">
                                      <p:cBhvr additive="base">
                                        <p:cTn id="56" dur="500"/>
                                        <p:tgtEl>
                                          <p:spTgt spid="41"/>
                                        </p:tgtEl>
                                        <p:attrNameLst>
                                          <p:attrName>ppt_y</p:attrName>
                                        </p:attrNameLst>
                                      </p:cBhvr>
                                      <p:tavLst>
                                        <p:tav tm="0">
                                          <p:val>
                                            <p:strVal val="ppt_y"/>
                                          </p:val>
                                        </p:tav>
                                        <p:tav tm="100000">
                                          <p:val>
                                            <p:strVal val="1+ppt_h/2"/>
                                          </p:val>
                                        </p:tav>
                                      </p:tavLst>
                                    </p:anim>
                                    <p:set>
                                      <p:cBhvr>
                                        <p:cTn id="57" dur="1" fill="hold">
                                          <p:stCondLst>
                                            <p:cond delay="499"/>
                                          </p:stCondLst>
                                        </p:cTn>
                                        <p:tgtEl>
                                          <p:spTgt spid="41"/>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6"/>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par>
                                <p:cTn id="62" presetID="35" presetClass="path" presetSubtype="0" accel="50000" decel="50000" fill="hold" nodeType="withEffect">
                                  <p:stCondLst>
                                    <p:cond delay="0"/>
                                  </p:stCondLst>
                                  <p:childTnLst>
                                    <p:animMotion origin="layout" path="M 5E-6 3.45679E-6 L -0.49688 0.00648 " pathEditMode="relative" rAng="0" ptsTypes="AA">
                                      <p:cBhvr>
                                        <p:cTn id="63" dur="3000" fill="hold"/>
                                        <p:tgtEl>
                                          <p:spTgt spid="46"/>
                                        </p:tgtEl>
                                        <p:attrNameLst>
                                          <p:attrName>ppt_x</p:attrName>
                                          <p:attrName>ppt_y</p:attrName>
                                        </p:attrNameLst>
                                      </p:cBhvr>
                                      <p:rCtr x="-24844" y="309"/>
                                    </p:animMotion>
                                  </p:childTnLst>
                                  <p:subTnLst>
                                    <p:audio>
                                      <p:cMediaNode>
                                        <p:cTn display="0" masterRel="sameClick">
                                          <p:stCondLst>
                                            <p:cond evt="begin" delay="0">
                                              <p:tn val="62"/>
                                            </p:cond>
                                          </p:stCondLst>
                                          <p:endCondLst>
                                            <p:cond evt="onStopAudio" delay="0">
                                              <p:tgtEl>
                                                <p:sldTgt/>
                                              </p:tgtEl>
                                            </p:cond>
                                          </p:endCondLst>
                                        </p:cTn>
                                        <p:tgtEl>
                                          <p:sndTgt r:embed="rId4" name="push.wav"/>
                                        </p:tgtEl>
                                      </p:cMediaNode>
                                    </p:audio>
                                  </p:subTnLst>
                                </p:cTn>
                              </p:par>
                              <p:par>
                                <p:cTn id="64" presetID="32" presetClass="emph" presetSubtype="0" fill="hold" nodeType="withEffect">
                                  <p:stCondLst>
                                    <p:cond delay="0"/>
                                  </p:stCondLst>
                                  <p:childTnLst>
                                    <p:animRot by="120000">
                                      <p:cBhvr>
                                        <p:cTn id="65" dur="300" fill="hold">
                                          <p:stCondLst>
                                            <p:cond delay="0"/>
                                          </p:stCondLst>
                                        </p:cTn>
                                        <p:tgtEl>
                                          <p:spTgt spid="46"/>
                                        </p:tgtEl>
                                        <p:attrNameLst>
                                          <p:attrName>r</p:attrName>
                                        </p:attrNameLst>
                                      </p:cBhvr>
                                    </p:animRot>
                                    <p:animRot by="-240000">
                                      <p:cBhvr>
                                        <p:cTn id="66" dur="600" fill="hold">
                                          <p:stCondLst>
                                            <p:cond delay="600"/>
                                          </p:stCondLst>
                                        </p:cTn>
                                        <p:tgtEl>
                                          <p:spTgt spid="46"/>
                                        </p:tgtEl>
                                        <p:attrNameLst>
                                          <p:attrName>r</p:attrName>
                                        </p:attrNameLst>
                                      </p:cBhvr>
                                    </p:animRot>
                                    <p:animRot by="240000">
                                      <p:cBhvr>
                                        <p:cTn id="67" dur="600" fill="hold">
                                          <p:stCondLst>
                                            <p:cond delay="1200"/>
                                          </p:stCondLst>
                                        </p:cTn>
                                        <p:tgtEl>
                                          <p:spTgt spid="46"/>
                                        </p:tgtEl>
                                        <p:attrNameLst>
                                          <p:attrName>r</p:attrName>
                                        </p:attrNameLst>
                                      </p:cBhvr>
                                    </p:animRot>
                                    <p:animRot by="-240000">
                                      <p:cBhvr>
                                        <p:cTn id="68" dur="600" fill="hold">
                                          <p:stCondLst>
                                            <p:cond delay="1800"/>
                                          </p:stCondLst>
                                        </p:cTn>
                                        <p:tgtEl>
                                          <p:spTgt spid="46"/>
                                        </p:tgtEl>
                                        <p:attrNameLst>
                                          <p:attrName>r</p:attrName>
                                        </p:attrNameLst>
                                      </p:cBhvr>
                                    </p:animRot>
                                    <p:animRot by="120000">
                                      <p:cBhvr>
                                        <p:cTn id="69" dur="600" fill="hold">
                                          <p:stCondLst>
                                            <p:cond delay="2400"/>
                                          </p:stCondLst>
                                        </p:cTn>
                                        <p:tgtEl>
                                          <p:spTgt spid="46"/>
                                        </p:tgtEl>
                                        <p:attrNameLst>
                                          <p:attrName>r</p:attrName>
                                        </p:attrNameLst>
                                      </p:cBhvr>
                                    </p:animRo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nodeType="clickEffect">
                                  <p:stCondLst>
                                    <p:cond delay="0"/>
                                  </p:stCondLst>
                                  <p:childTnLst>
                                    <p:anim calcmode="lin" valueType="num">
                                      <p:cBhvr additive="base">
                                        <p:cTn id="74" dur="500"/>
                                        <p:tgtEl>
                                          <p:spTgt spid="42"/>
                                        </p:tgtEl>
                                        <p:attrNameLst>
                                          <p:attrName>ppt_x</p:attrName>
                                        </p:attrNameLst>
                                      </p:cBhvr>
                                      <p:tavLst>
                                        <p:tav tm="0">
                                          <p:val>
                                            <p:strVal val="ppt_x"/>
                                          </p:val>
                                        </p:tav>
                                        <p:tav tm="100000">
                                          <p:val>
                                            <p:strVal val="ppt_x"/>
                                          </p:val>
                                        </p:tav>
                                      </p:tavLst>
                                    </p:anim>
                                    <p:anim calcmode="lin" valueType="num">
                                      <p:cBhvr additive="base">
                                        <p:cTn id="75" dur="500"/>
                                        <p:tgtEl>
                                          <p:spTgt spid="42"/>
                                        </p:tgtEl>
                                        <p:attrNameLst>
                                          <p:attrName>ppt_y</p:attrName>
                                        </p:attrNameLst>
                                      </p:cBhvr>
                                      <p:tavLst>
                                        <p:tav tm="0">
                                          <p:val>
                                            <p:strVal val="ppt_y"/>
                                          </p:val>
                                        </p:tav>
                                        <p:tav tm="100000">
                                          <p:val>
                                            <p:strVal val="1+ppt_h/2"/>
                                          </p:val>
                                        </p:tav>
                                      </p:tavLst>
                                    </p:anim>
                                    <p:set>
                                      <p:cBhvr>
                                        <p:cTn id="76" dur="1" fill="hold">
                                          <p:stCondLst>
                                            <p:cond delay="499"/>
                                          </p:stCondLst>
                                        </p:cTn>
                                        <p:tgtEl>
                                          <p:spTgt spid="42"/>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7"/>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35" presetClass="path" presetSubtype="0" accel="50000" decel="50000" fill="hold" nodeType="withEffect">
                                  <p:stCondLst>
                                    <p:cond delay="0"/>
                                  </p:stCondLst>
                                  <p:childTnLst>
                                    <p:animMotion origin="layout" path="M -3.05556E-6 9.87654E-7 L -0.75243 0.03611 " pathEditMode="relative" rAng="0" ptsTypes="AA">
                                      <p:cBhvr>
                                        <p:cTn id="82" dur="3000" fill="hold"/>
                                        <p:tgtEl>
                                          <p:spTgt spid="47"/>
                                        </p:tgtEl>
                                        <p:attrNameLst>
                                          <p:attrName>ppt_x</p:attrName>
                                          <p:attrName>ppt_y</p:attrName>
                                        </p:attrNameLst>
                                      </p:cBhvr>
                                      <p:rCtr x="-37622" y="1790"/>
                                    </p:animMotion>
                                  </p:childTnLst>
                                  <p:subTnLst>
                                    <p:audio>
                                      <p:cMediaNode>
                                        <p:cTn display="0" masterRel="sameClick">
                                          <p:stCondLst>
                                            <p:cond evt="begin" delay="0">
                                              <p:tn val="81"/>
                                            </p:cond>
                                          </p:stCondLst>
                                          <p:endCondLst>
                                            <p:cond evt="onStopAudio" delay="0">
                                              <p:tgtEl>
                                                <p:sldTgt/>
                                              </p:tgtEl>
                                            </p:cond>
                                          </p:endCondLst>
                                        </p:cTn>
                                        <p:tgtEl>
                                          <p:sndTgt r:embed="rId4" name="push.wav"/>
                                        </p:tgtEl>
                                      </p:cMediaNode>
                                    </p:audio>
                                  </p:subTnLst>
                                </p:cTn>
                              </p:par>
                              <p:par>
                                <p:cTn id="83" presetID="32" presetClass="emph" presetSubtype="0" repeatCount="indefinite" fill="hold" nodeType="withEffect">
                                  <p:stCondLst>
                                    <p:cond delay="0"/>
                                  </p:stCondLst>
                                  <p:childTnLst>
                                    <p:animRot by="120000">
                                      <p:cBhvr>
                                        <p:cTn id="84" dur="100" fill="hold">
                                          <p:stCondLst>
                                            <p:cond delay="0"/>
                                          </p:stCondLst>
                                        </p:cTn>
                                        <p:tgtEl>
                                          <p:spTgt spid="47"/>
                                        </p:tgtEl>
                                        <p:attrNameLst>
                                          <p:attrName>r</p:attrName>
                                        </p:attrNameLst>
                                      </p:cBhvr>
                                    </p:animRot>
                                    <p:animRot by="-240000">
                                      <p:cBhvr>
                                        <p:cTn id="85" dur="200" fill="hold">
                                          <p:stCondLst>
                                            <p:cond delay="200"/>
                                          </p:stCondLst>
                                        </p:cTn>
                                        <p:tgtEl>
                                          <p:spTgt spid="47"/>
                                        </p:tgtEl>
                                        <p:attrNameLst>
                                          <p:attrName>r</p:attrName>
                                        </p:attrNameLst>
                                      </p:cBhvr>
                                    </p:animRot>
                                    <p:animRot by="240000">
                                      <p:cBhvr>
                                        <p:cTn id="86" dur="200" fill="hold">
                                          <p:stCondLst>
                                            <p:cond delay="400"/>
                                          </p:stCondLst>
                                        </p:cTn>
                                        <p:tgtEl>
                                          <p:spTgt spid="47"/>
                                        </p:tgtEl>
                                        <p:attrNameLst>
                                          <p:attrName>r</p:attrName>
                                        </p:attrNameLst>
                                      </p:cBhvr>
                                    </p:animRot>
                                    <p:animRot by="-240000">
                                      <p:cBhvr>
                                        <p:cTn id="87" dur="200" fill="hold">
                                          <p:stCondLst>
                                            <p:cond delay="600"/>
                                          </p:stCondLst>
                                        </p:cTn>
                                        <p:tgtEl>
                                          <p:spTgt spid="47"/>
                                        </p:tgtEl>
                                        <p:attrNameLst>
                                          <p:attrName>r</p:attrName>
                                        </p:attrNameLst>
                                      </p:cBhvr>
                                    </p:animRot>
                                    <p:animRot by="120000">
                                      <p:cBhvr>
                                        <p:cTn id="88"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500"/>
                                        <p:tgtEl>
                                          <p:spTgt spid="43"/>
                                        </p:tgtEl>
                                        <p:attrNameLst>
                                          <p:attrName>ppt_x</p:attrName>
                                        </p:attrNameLst>
                                      </p:cBhvr>
                                      <p:tavLst>
                                        <p:tav tm="0">
                                          <p:val>
                                            <p:strVal val="ppt_x"/>
                                          </p:val>
                                        </p:tav>
                                        <p:tav tm="100000">
                                          <p:val>
                                            <p:strVal val="ppt_x"/>
                                          </p:val>
                                        </p:tav>
                                      </p:tavLst>
                                    </p:anim>
                                    <p:anim calcmode="lin" valueType="num">
                                      <p:cBhvr additive="base">
                                        <p:cTn id="94" dur="500"/>
                                        <p:tgtEl>
                                          <p:spTgt spid="43"/>
                                        </p:tgtEl>
                                        <p:attrNameLst>
                                          <p:attrName>ppt_y</p:attrName>
                                        </p:attrNameLst>
                                      </p:cBhvr>
                                      <p:tavLst>
                                        <p:tav tm="0">
                                          <p:val>
                                            <p:strVal val="ppt_y"/>
                                          </p:val>
                                        </p:tav>
                                        <p:tav tm="100000">
                                          <p:val>
                                            <p:strVal val="1+ppt_h/2"/>
                                          </p:val>
                                        </p:tav>
                                      </p:tavLst>
                                    </p:anim>
                                    <p:set>
                                      <p:cBhvr>
                                        <p:cTn id="95" dur="1" fill="hold">
                                          <p:stCondLst>
                                            <p:cond delay="499"/>
                                          </p:stCondLst>
                                        </p:cTn>
                                        <p:tgtEl>
                                          <p:spTgt spid="43"/>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8"/>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48"/>
                                        </p:tgtEl>
                                        <p:attrNameLst>
                                          <p:attrName>style.visibility</p:attrName>
                                        </p:attrNameLst>
                                      </p:cBhvr>
                                      <p:to>
                                        <p:strVal val="visible"/>
                                      </p:to>
                                    </p:set>
                                  </p:childTnLst>
                                </p:cTn>
                              </p:par>
                              <p:par>
                                <p:cTn id="100" presetID="32" presetClass="emph" presetSubtype="0" repeatCount="indefinite" fill="hold" nodeType="withEffect">
                                  <p:stCondLst>
                                    <p:cond delay="0"/>
                                  </p:stCondLst>
                                  <p:childTnLst>
                                    <p:animRot by="120000">
                                      <p:cBhvr>
                                        <p:cTn id="101" dur="100" fill="hold">
                                          <p:stCondLst>
                                            <p:cond delay="0"/>
                                          </p:stCondLst>
                                        </p:cTn>
                                        <p:tgtEl>
                                          <p:spTgt spid="48"/>
                                        </p:tgtEl>
                                        <p:attrNameLst>
                                          <p:attrName>r</p:attrName>
                                        </p:attrNameLst>
                                      </p:cBhvr>
                                    </p:animRot>
                                    <p:animRot by="-240000">
                                      <p:cBhvr>
                                        <p:cTn id="102" dur="200" fill="hold">
                                          <p:stCondLst>
                                            <p:cond delay="200"/>
                                          </p:stCondLst>
                                        </p:cTn>
                                        <p:tgtEl>
                                          <p:spTgt spid="48"/>
                                        </p:tgtEl>
                                        <p:attrNameLst>
                                          <p:attrName>r</p:attrName>
                                        </p:attrNameLst>
                                      </p:cBhvr>
                                    </p:animRot>
                                    <p:animRot by="240000">
                                      <p:cBhvr>
                                        <p:cTn id="103" dur="200" fill="hold">
                                          <p:stCondLst>
                                            <p:cond delay="400"/>
                                          </p:stCondLst>
                                        </p:cTn>
                                        <p:tgtEl>
                                          <p:spTgt spid="48"/>
                                        </p:tgtEl>
                                        <p:attrNameLst>
                                          <p:attrName>r</p:attrName>
                                        </p:attrNameLst>
                                      </p:cBhvr>
                                    </p:animRot>
                                    <p:animRot by="-240000">
                                      <p:cBhvr>
                                        <p:cTn id="104" dur="200" fill="hold">
                                          <p:stCondLst>
                                            <p:cond delay="600"/>
                                          </p:stCondLst>
                                        </p:cTn>
                                        <p:tgtEl>
                                          <p:spTgt spid="48"/>
                                        </p:tgtEl>
                                        <p:attrNameLst>
                                          <p:attrName>r</p:attrName>
                                        </p:attrNameLst>
                                      </p:cBhvr>
                                    </p:animRot>
                                    <p:animRot by="120000">
                                      <p:cBhvr>
                                        <p:cTn id="105" dur="200" fill="hold">
                                          <p:stCondLst>
                                            <p:cond delay="800"/>
                                          </p:stCondLst>
                                        </p:cTn>
                                        <p:tgtEl>
                                          <p:spTgt spid="48"/>
                                        </p:tgtEl>
                                        <p:attrNameLst>
                                          <p:attrName>r</p:attrName>
                                        </p:attrNameLst>
                                      </p:cBhvr>
                                    </p:animRot>
                                  </p:childTnLst>
                                </p:cTn>
                              </p:par>
                              <p:par>
                                <p:cTn id="106" presetID="35" presetClass="path" presetSubtype="0" accel="50000" decel="50000" fill="hold" nodeType="withEffect">
                                  <p:stCondLst>
                                    <p:cond delay="0"/>
                                  </p:stCondLst>
                                  <p:childTnLst>
                                    <p:animMotion origin="layout" path="M -8.33333E-7 -2.22222E-6 L -1.12153 0.02099 " pathEditMode="relative" rAng="0" ptsTypes="AA">
                                      <p:cBhvr>
                                        <p:cTn id="107" dur="3000" fill="hold"/>
                                        <p:tgtEl>
                                          <p:spTgt spid="48"/>
                                        </p:tgtEl>
                                        <p:attrNameLst>
                                          <p:attrName>ppt_x</p:attrName>
                                          <p:attrName>ppt_y</p:attrName>
                                        </p:attrNameLst>
                                      </p:cBhvr>
                                      <p:rCtr x="-56076" y="1049"/>
                                    </p:animMotion>
                                  </p:childTnLst>
                                  <p:subTnLst>
                                    <p:audio>
                                      <p:cMediaNode>
                                        <p:cTn display="0" masterRel="sameClick">
                                          <p:stCondLst>
                                            <p:cond evt="begin" delay="0">
                                              <p:tn val="106"/>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3"/>
                  </p:tgtEl>
                </p:cond>
              </p:nextCondLst>
            </p:seq>
            <p:seq concurrent="1" nextAc="seek">
              <p:cTn id="108" restart="whenNotActive" fill="hold" evtFilter="cancelBubble" nodeType="interactiveSeq">
                <p:stCondLst>
                  <p:cond evt="onClick" delay="0">
                    <p:tgtEl>
                      <p:spTgt spid="26"/>
                    </p:tgtEl>
                  </p:cond>
                </p:stCondLst>
                <p:endSync evt="end" delay="0">
                  <p:rtn val="all"/>
                </p:endSync>
                <p:childTnLst>
                  <p:par>
                    <p:cTn id="109" fill="hold">
                      <p:stCondLst>
                        <p:cond delay="0"/>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26"/>
                                        </p:tgtEl>
                                        <p:attrNameLst>
                                          <p:attrName>ppt_x</p:attrName>
                                        </p:attrNameLst>
                                      </p:cBhvr>
                                      <p:tavLst>
                                        <p:tav tm="0">
                                          <p:val>
                                            <p:strVal val="ppt_x"/>
                                          </p:val>
                                        </p:tav>
                                        <p:tav tm="100000">
                                          <p:val>
                                            <p:strVal val="ppt_x"/>
                                          </p:val>
                                        </p:tav>
                                      </p:tavLst>
                                    </p:anim>
                                    <p:anim calcmode="lin" valueType="num">
                                      <p:cBhvr additive="base">
                                        <p:cTn id="113" dur="500"/>
                                        <p:tgtEl>
                                          <p:spTgt spid="26"/>
                                        </p:tgtEl>
                                        <p:attrNameLst>
                                          <p:attrName>ppt_y</p:attrName>
                                        </p:attrNameLst>
                                      </p:cBhvr>
                                      <p:tavLst>
                                        <p:tav tm="0">
                                          <p:val>
                                            <p:strVal val="ppt_y"/>
                                          </p:val>
                                        </p:tav>
                                        <p:tav tm="100000">
                                          <p:val>
                                            <p:strVal val="1+ppt_h/2"/>
                                          </p:val>
                                        </p:tav>
                                      </p:tavLst>
                                    </p:anim>
                                    <p:set>
                                      <p:cBhvr>
                                        <p:cTn id="11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6" name="applause.wav"/>
                                        </p:tgtEl>
                                      </p:cMediaNode>
                                    </p:audio>
                                  </p:subTnLst>
                                </p:cTn>
                              </p:par>
                              <p:par>
                                <p:cTn id="115" presetID="1" presetClass="exit" presetSubtype="0" fill="hold" nodeType="with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par>
                                <p:cTn id="119" presetID="32" presetClass="emph" presetSubtype="0" repeatCount="indefinite" fill="hold" nodeType="withEffect">
                                  <p:stCondLst>
                                    <p:cond delay="0"/>
                                  </p:stCondLst>
                                  <p:childTnLst>
                                    <p:animRot by="120000">
                                      <p:cBhvr>
                                        <p:cTn id="120" dur="200" fill="hold">
                                          <p:stCondLst>
                                            <p:cond delay="0"/>
                                          </p:stCondLst>
                                        </p:cTn>
                                        <p:tgtEl>
                                          <p:spTgt spid="27"/>
                                        </p:tgtEl>
                                        <p:attrNameLst>
                                          <p:attrName>r</p:attrName>
                                        </p:attrNameLst>
                                      </p:cBhvr>
                                    </p:animRot>
                                    <p:animRot by="-240000">
                                      <p:cBhvr>
                                        <p:cTn id="121" dur="400" fill="hold">
                                          <p:stCondLst>
                                            <p:cond delay="400"/>
                                          </p:stCondLst>
                                        </p:cTn>
                                        <p:tgtEl>
                                          <p:spTgt spid="27"/>
                                        </p:tgtEl>
                                        <p:attrNameLst>
                                          <p:attrName>r</p:attrName>
                                        </p:attrNameLst>
                                      </p:cBhvr>
                                    </p:animRot>
                                    <p:animRot by="240000">
                                      <p:cBhvr>
                                        <p:cTn id="122" dur="400" fill="hold">
                                          <p:stCondLst>
                                            <p:cond delay="800"/>
                                          </p:stCondLst>
                                        </p:cTn>
                                        <p:tgtEl>
                                          <p:spTgt spid="27"/>
                                        </p:tgtEl>
                                        <p:attrNameLst>
                                          <p:attrName>r</p:attrName>
                                        </p:attrNameLst>
                                      </p:cBhvr>
                                    </p:animRot>
                                    <p:animRot by="-240000">
                                      <p:cBhvr>
                                        <p:cTn id="123" dur="400" fill="hold">
                                          <p:stCondLst>
                                            <p:cond delay="1200"/>
                                          </p:stCondLst>
                                        </p:cTn>
                                        <p:tgtEl>
                                          <p:spTgt spid="27"/>
                                        </p:tgtEl>
                                        <p:attrNameLst>
                                          <p:attrName>r</p:attrName>
                                        </p:attrNameLst>
                                      </p:cBhvr>
                                    </p:animRot>
                                    <p:animRot by="120000">
                                      <p:cBhvr>
                                        <p:cTn id="124" dur="400" fill="hold">
                                          <p:stCondLst>
                                            <p:cond delay="1600"/>
                                          </p:stCondLst>
                                        </p:cTn>
                                        <p:tgtEl>
                                          <p:spTgt spid="27"/>
                                        </p:tgtEl>
                                        <p:attrNameLst>
                                          <p:attrName>r</p:attrName>
                                        </p:attrNameLst>
                                      </p:cBhvr>
                                    </p:animRot>
                                  </p:childTnLst>
                                </p:cTn>
                              </p:par>
                              <p:par>
                                <p:cTn id="125" presetID="45" presetClass="path" presetSubtype="0" accel="50000" decel="50000" fill="hold" nodeType="withEffect">
                                  <p:stCondLst>
                                    <p:cond delay="0"/>
                                  </p:stCondLst>
                                  <p:childTnLst>
                                    <p:animMotion origin="layout" path="M 3.61111E-6 -3.7037E-6 L 0.05243 0.02562 C 0.07656 0.03735 0.10885 0.02068 0.13402 0.02809 C 0.15225 0.03673 0.18194 0.08087 0.19774 0.08735 C 0.21961 0.09846 0.24184 0.10031 0.28177 0.1179 L 0.35798 -0.18919 L 0.33003 0.21451 L 0.37465 0.17932 L 0.40746 0.17932 L 0.47968 0.22747 C 0.51458 0.23704 0.546 0.22315 0.58125 0.22902 C 0.59427 0.23272 0.62205 0.24352 0.6401 0.25679 C 0.65729 0.26914 0.66857 0.30525 0.6743 0.31111 C 0.68264 0.32315 0.7052 0.32593 0.71684 0.33519 L 0.73472 0.35093 L 0.7684 0.36698 " pathEditMode="relative" rAng="900000" ptsTypes="AAAAAAAAAAAAAAAA">
                                      <p:cBhvr>
                                        <p:cTn id="126" dur="2000" fill="hold"/>
                                        <p:tgtEl>
                                          <p:spTgt spid="27"/>
                                        </p:tgtEl>
                                        <p:attrNameLst>
                                          <p:attrName>ppt_x</p:attrName>
                                          <p:attrName>ppt_y</p:attrName>
                                        </p:attrNameLst>
                                      </p:cBhvr>
                                      <p:rCtr x="40556" y="4167"/>
                                    </p:animMotion>
                                  </p:childTnLst>
                                  <p:subTnLst>
                                    <p:audio>
                                      <p:cMediaNode>
                                        <p:cTn display="0" masterRel="sameClick">
                                          <p:stCondLst>
                                            <p:cond evt="begin" delay="0">
                                              <p:tn val="125"/>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9"/>
                    </p:tgtEl>
                  </p:cond>
                </p:stCondLst>
                <p:endSync evt="end" delay="0">
                  <p:rtn val="all"/>
                </p:endSync>
                <p:childTnLst>
                  <p:par>
                    <p:cTn id="128" fill="hold">
                      <p:stCondLst>
                        <p:cond delay="0"/>
                      </p:stCondLst>
                      <p:childTnLst>
                        <p:par>
                          <p:cTn id="129" fill="hold">
                            <p:stCondLst>
                              <p:cond delay="0"/>
                            </p:stCondLst>
                            <p:childTnLst>
                              <p:par>
                                <p:cTn id="130" presetID="2" presetClass="exit" presetSubtype="4" fill="hold" nodeType="clickEffect">
                                  <p:stCondLst>
                                    <p:cond delay="0"/>
                                  </p:stCondLst>
                                  <p:childTnLst>
                                    <p:anim calcmode="lin" valueType="num">
                                      <p:cBhvr additive="base">
                                        <p:cTn id="131" dur="500"/>
                                        <p:tgtEl>
                                          <p:spTgt spid="29"/>
                                        </p:tgtEl>
                                        <p:attrNameLst>
                                          <p:attrName>ppt_x</p:attrName>
                                        </p:attrNameLst>
                                      </p:cBhvr>
                                      <p:tavLst>
                                        <p:tav tm="0">
                                          <p:val>
                                            <p:strVal val="ppt_x"/>
                                          </p:val>
                                        </p:tav>
                                        <p:tav tm="100000">
                                          <p:val>
                                            <p:strVal val="ppt_x"/>
                                          </p:val>
                                        </p:tav>
                                      </p:tavLst>
                                    </p:anim>
                                    <p:anim calcmode="lin" valueType="num">
                                      <p:cBhvr additive="base">
                                        <p:cTn id="132" dur="500"/>
                                        <p:tgtEl>
                                          <p:spTgt spid="29"/>
                                        </p:tgtEl>
                                        <p:attrNameLst>
                                          <p:attrName>ppt_y</p:attrName>
                                        </p:attrNameLst>
                                      </p:cBhvr>
                                      <p:tavLst>
                                        <p:tav tm="0">
                                          <p:val>
                                            <p:strVal val="ppt_y"/>
                                          </p:val>
                                        </p:tav>
                                        <p:tav tm="100000">
                                          <p:val>
                                            <p:strVal val="1+ppt_h/2"/>
                                          </p:val>
                                        </p:tav>
                                      </p:tavLst>
                                    </p:anim>
                                    <p:set>
                                      <p:cBhvr>
                                        <p:cTn id="13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6" name="applause.wav"/>
                                        </p:tgtEl>
                                      </p:cMediaNode>
                                    </p:audio>
                                  </p:subTnLst>
                                </p:cTn>
                              </p:par>
                              <p:par>
                                <p:cTn id="134" presetID="1" presetClass="exit" presetSubtype="0" fill="hold" nodeType="withEffect">
                                  <p:stCondLst>
                                    <p:cond delay="0"/>
                                  </p:stCondLst>
                                  <p:childTnLst>
                                    <p:set>
                                      <p:cBhvr>
                                        <p:cTn id="135" dur="1" fill="hold">
                                          <p:stCondLst>
                                            <p:cond delay="0"/>
                                          </p:stCondLst>
                                        </p:cTn>
                                        <p:tgtEl>
                                          <p:spTgt spid="28"/>
                                        </p:tgtEl>
                                        <p:attrNameLst>
                                          <p:attrName>style.visibility</p:attrName>
                                        </p:attrNameLst>
                                      </p:cBhvr>
                                      <p:to>
                                        <p:strVal val="hidden"/>
                                      </p:to>
                                    </p:set>
                                  </p:childTnLst>
                                </p:cTn>
                              </p:par>
                              <p:par>
                                <p:cTn id="136" presetID="1" presetClass="entr" presetSubtype="0" fill="hold" nodeType="withEffect">
                                  <p:stCondLst>
                                    <p:cond delay="0"/>
                                  </p:stCondLst>
                                  <p:childTnLst>
                                    <p:set>
                                      <p:cBhvr>
                                        <p:cTn id="137" dur="1" fill="hold">
                                          <p:stCondLst>
                                            <p:cond delay="0"/>
                                          </p:stCondLst>
                                        </p:cTn>
                                        <p:tgtEl>
                                          <p:spTgt spid="30"/>
                                        </p:tgtEl>
                                        <p:attrNameLst>
                                          <p:attrName>style.visibility</p:attrName>
                                        </p:attrNameLst>
                                      </p:cBhvr>
                                      <p:to>
                                        <p:strVal val="visible"/>
                                      </p:to>
                                    </p:set>
                                  </p:childTnLst>
                                </p:cTn>
                              </p:par>
                              <p:par>
                                <p:cTn id="138" presetID="32" presetClass="emph" presetSubtype="0" repeatCount="indefinite" fill="hold" nodeType="withEffect">
                                  <p:stCondLst>
                                    <p:cond delay="0"/>
                                  </p:stCondLst>
                                  <p:childTnLst>
                                    <p:animRot by="120000">
                                      <p:cBhvr>
                                        <p:cTn id="139" dur="200" fill="hold">
                                          <p:stCondLst>
                                            <p:cond delay="0"/>
                                          </p:stCondLst>
                                        </p:cTn>
                                        <p:tgtEl>
                                          <p:spTgt spid="30"/>
                                        </p:tgtEl>
                                        <p:attrNameLst>
                                          <p:attrName>r</p:attrName>
                                        </p:attrNameLst>
                                      </p:cBhvr>
                                    </p:animRot>
                                    <p:animRot by="-240000">
                                      <p:cBhvr>
                                        <p:cTn id="140" dur="400" fill="hold">
                                          <p:stCondLst>
                                            <p:cond delay="400"/>
                                          </p:stCondLst>
                                        </p:cTn>
                                        <p:tgtEl>
                                          <p:spTgt spid="30"/>
                                        </p:tgtEl>
                                        <p:attrNameLst>
                                          <p:attrName>r</p:attrName>
                                        </p:attrNameLst>
                                      </p:cBhvr>
                                    </p:animRot>
                                    <p:animRot by="240000">
                                      <p:cBhvr>
                                        <p:cTn id="141" dur="400" fill="hold">
                                          <p:stCondLst>
                                            <p:cond delay="800"/>
                                          </p:stCondLst>
                                        </p:cTn>
                                        <p:tgtEl>
                                          <p:spTgt spid="30"/>
                                        </p:tgtEl>
                                        <p:attrNameLst>
                                          <p:attrName>r</p:attrName>
                                        </p:attrNameLst>
                                      </p:cBhvr>
                                    </p:animRot>
                                    <p:animRot by="-240000">
                                      <p:cBhvr>
                                        <p:cTn id="142" dur="400" fill="hold">
                                          <p:stCondLst>
                                            <p:cond delay="1200"/>
                                          </p:stCondLst>
                                        </p:cTn>
                                        <p:tgtEl>
                                          <p:spTgt spid="30"/>
                                        </p:tgtEl>
                                        <p:attrNameLst>
                                          <p:attrName>r</p:attrName>
                                        </p:attrNameLst>
                                      </p:cBhvr>
                                    </p:animRot>
                                    <p:animRot by="120000">
                                      <p:cBhvr>
                                        <p:cTn id="143" dur="400" fill="hold">
                                          <p:stCondLst>
                                            <p:cond delay="1600"/>
                                          </p:stCondLst>
                                        </p:cTn>
                                        <p:tgtEl>
                                          <p:spTgt spid="30"/>
                                        </p:tgtEl>
                                        <p:attrNameLst>
                                          <p:attrName>r</p:attrName>
                                        </p:attrNameLst>
                                      </p:cBhvr>
                                    </p:animRot>
                                  </p:childTnLst>
                                </p:cTn>
                              </p:par>
                              <p:par>
                                <p:cTn id="144" presetID="54" presetClass="path" presetSubtype="0" accel="50000" decel="50000" fill="hold" nodeType="withEffect">
                                  <p:stCondLst>
                                    <p:cond delay="0"/>
                                  </p:stCondLst>
                                  <p:childTnLst>
                                    <p:animMotion origin="layout" path="M -8.33333E-7 3.45679E-6 C 0.01285 -0.00803 0.0592 -0.01605 0.07517 -0.01605 C 0.17761 -0.01605 0.28299 0.10895 0.28299 0.23395 C 0.28299 0.17098 0.33559 0.10895 0.38524 0.10895 C 0.4382 0.10895 0.48785 0.17191 0.48785 0.23395 C 0.48785 0.20308 0.51424 0.17098 0.54045 0.17098 C 0.56684 0.17098 0.59306 0.20185 0.59306 0.23395 C 0.59306 0.2179 0.60642 0.20308 0.61945 0.20308 C 0.63264 0.20308 0.64566 0.21913 0.64566 0.23395 C 0.64566 0.22592 0.65278 0.2179 0.65886 0.2179 C 0.6625 0.2179 0.67222 0.22592 0.67222 0.23395 C 0.67222 0.22993 0.67552 0.22592 0.67899 0.22592 C 0.67899 0.22685 0.68576 0.22993 0.68576 0.23395 C 0.68576 0.2321 0.68576 0.22993 0.68924 0.22993 C 0.68924 0.23086 0.69271 0.23179 0.69271 0.23395 C 0.69271 0.23302 0.69271 0.2321 0.69271 0.23086 C 0.69618 0.23086 0.69618 0.23179 0.69618 0.23271 C 0.69965 0.23271 0.69965 0.23179 0.69965 0.23086 C 0.7033 0.23086 0.7033 0.23179 0.7033 0.23271 " pathEditMode="relative" rAng="0" ptsTypes="AAAAAAAAAAAAAAAAAAA">
                                      <p:cBhvr>
                                        <p:cTn id="145" dur="3000" fill="hold"/>
                                        <p:tgtEl>
                                          <p:spTgt spid="30"/>
                                        </p:tgtEl>
                                        <p:attrNameLst>
                                          <p:attrName>ppt_x</p:attrName>
                                          <p:attrName>ppt_y</p:attrName>
                                        </p:attrNameLst>
                                      </p:cBhvr>
                                      <p:rCtr x="35156" y="10895"/>
                                    </p:animMotion>
                                  </p:childTnLst>
                                  <p:subTnLst>
                                    <p:audio>
                                      <p:cMediaNode>
                                        <p:cTn display="0" masterRel="sameClick">
                                          <p:stCondLst>
                                            <p:cond evt="begin" delay="0">
                                              <p:tn val="144"/>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29"/>
                  </p:tgtEl>
                </p:cond>
              </p:nextCondLst>
            </p:seq>
          </p:childTnLst>
        </p:cTn>
      </p:par>
    </p:tnLst>
    <p:bldLst>
      <p:bldP spid="50" grpId="0" animBg="1"/>
      <p:bldP spid="50" grpId="1" animBg="1"/>
      <p:bldP spid="51" grpId="0"/>
      <p:bldP spid="5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111327" y="3948165"/>
            <a:ext cx="1165421" cy="112444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48356" y="-876138"/>
            <a:ext cx="10240714" cy="66779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OPL20U25GSXzBJYl68kk8uQGfFKzs7yb1M4KJWUiLk6ZEvGF+qCIPSnY57AbBFCvTW2023.11.46+K4lPs7H94VUqPe2XwIsfPRnrXQE//QTEXxb8/8N4CNc6FpgZahzpTjFhMzSA7T/nHJa11DE8Ng2TP3iAmRczFlmslSuUNOgUeb6yRvs0="/>
          <p:cNvSpPr txBox="1"/>
          <p:nvPr/>
        </p:nvSpPr>
        <p:spPr>
          <a:xfrm>
            <a:off x="1524000" y="1095103"/>
            <a:ext cx="6910034" cy="1323439"/>
          </a:xfrm>
          <a:prstGeom prst="rect">
            <a:avLst/>
          </a:prstGeom>
          <a:noFill/>
        </p:spPr>
        <p:txBody>
          <a:bodyPr wrap="square" rtlCol="0">
            <a:spAutoFit/>
          </a:bodyPr>
          <a:lstStyle/>
          <a:p>
            <a:r>
              <a:rPr lang="en-US" sz="2200" b="1" dirty="0">
                <a:solidFill>
                  <a:srgbClr val="0000CC"/>
                </a:solidFill>
                <a:latin typeface="Time New Roman"/>
              </a:rPr>
              <a:t> </a:t>
            </a:r>
            <a:r>
              <a:rPr lang="en-US" sz="4000" dirty="0">
                <a:solidFill>
                  <a:srgbClr val="0000CC"/>
                </a:solidFill>
                <a:latin typeface="Time New Roman"/>
              </a:rPr>
              <a:t>Nêu một số tình huống thực tế cần tạo biểu đồ ?</a:t>
            </a:r>
          </a:p>
        </p:txBody>
      </p:sp>
      <p:pic>
        <p:nvPicPr>
          <p:cNvPr id="11" name="Picture 2" descr="OPL20U25GSXzBJYl68kk8uQGfFKzs7yb1M4KJWUiLk6ZEvGF+qCIPSnY57AbBFCvTW2023.11.46+K4lPs7H94VUqPe2XwIsfPRnrXQE//QTEXxb8/8N4CNc6FpgZahzpTjFhMzSA7T/nHJa11DE8Ng2TP3iAmRczFlmslSuUNOgUeb6yRvs0=">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0" b="100000" l="0" r="100000">
                        <a14:backgroundMark x1="52488" y1="58358" x2="52488" y2="58358"/>
                      </a14:backgroundRemoval>
                    </a14:imgEffect>
                  </a14:imgLayer>
                </a14:imgProps>
              </a:ext>
              <a:ext uri="{28A0092B-C50C-407E-A947-70E740481C1C}">
                <a14:useLocalDpi xmlns:a14="http://schemas.microsoft.com/office/drawing/2010/main" xmlns="" val="0"/>
              </a:ext>
            </a:extLst>
          </a:blip>
          <a:srcRect/>
          <a:stretch>
            <a:fillRect/>
          </a:stretch>
        </p:blipFill>
        <p:spPr bwMode="auto">
          <a:xfrm rot="20956218" flipH="1">
            <a:off x="-173830" y="2723495"/>
            <a:ext cx="1653388" cy="21574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2">
            <a:extLst>
              <a:ext uri="{BEBA8EAE-BF5A-486C-A8C5-ECC9F3942E4B}">
                <a14:imgProps xmlns:a14="http://schemas.microsoft.com/office/drawing/2010/main" xmlns="">
                  <a14:imgLayer r:embed="rId13">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4">
            <a:extLst>
              <a:ext uri="{BEBA8EAE-BF5A-486C-A8C5-ECC9F3942E4B}">
                <a14:imgProps xmlns:a14="http://schemas.microsoft.com/office/drawing/2010/main" xmlns="">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12582" y="2965962"/>
            <a:ext cx="1824777" cy="217753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373129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5F9B72EC-FC2E-420E-92B9-3D628D39E2DA}"/>
              </a:ext>
            </a:extLst>
          </p:cNvPr>
          <p:cNvPicPr>
            <a:picLocks noChangeAspect="1"/>
          </p:cNvPicPr>
          <p:nvPr/>
        </p:nvPicPr>
        <p:blipFill rotWithShape="1">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20349" r="20345" b="-4"/>
          <a:stretch/>
        </p:blipFill>
        <p:spPr>
          <a:xfrm>
            <a:off x="866190" y="2088495"/>
            <a:ext cx="2049850" cy="232767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 name="Picture 2"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F94FC382-4BA2-4172-A7C1-D4F43E2A8C58}"/>
              </a:ext>
            </a:extLst>
          </p:cNvPr>
          <p:cNvPicPr>
            <a:picLocks noChangeAspect="1"/>
          </p:cNvPicPr>
          <p:nvPr/>
        </p:nvPicPr>
        <p:blipFill rotWithShape="1">
          <a:blip r:embed="rId4" cstate="print">
            <a:extLst>
              <a:ext uri="{28A0092B-C50C-407E-A947-70E740481C1C}">
                <a14:useLocalDpi xmlns:a14="http://schemas.microsoft.com/office/drawing/2010/main" xmlns="" val="0"/>
              </a:ext>
              <a:ext uri="{837473B0-CC2E-450A-ABE3-18F120FF3D39}">
                <a1611:picAttrSrcUrl xmlns:a1611="http://schemas.microsoft.com/office/drawing/2016/11/main" xmlns="" r:id="rId5"/>
              </a:ext>
            </a:extLst>
          </a:blip>
          <a:srcRect l="17382" r="20120" b="2"/>
          <a:stretch/>
        </p:blipFill>
        <p:spPr>
          <a:xfrm>
            <a:off x="2594119" y="1428750"/>
            <a:ext cx="3432245" cy="343314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15C0624B-5EAB-446D-80FD-CA43B363FC66}"/>
              </a:ext>
            </a:extLst>
          </p:cNvPr>
          <p:cNvPicPr>
            <a:picLocks noChangeAspect="1"/>
          </p:cNvPicPr>
          <p:nvPr/>
        </p:nvPicPr>
        <p:blipFill rotWithShape="1">
          <a:blip r:embed="rId6" cstate="print">
            <a:extLst>
              <a:ext uri="{28A0092B-C50C-407E-A947-70E740481C1C}">
                <a14:useLocalDpi xmlns:a14="http://schemas.microsoft.com/office/drawing/2010/main" xmlns="" val="0"/>
              </a:ext>
              <a:ext uri="{837473B0-CC2E-450A-ABE3-18F120FF3D39}">
                <a1611:picAttrSrcUrl xmlns:a1611="http://schemas.microsoft.com/office/drawing/2016/11/main" xmlns="" r:id="rId7"/>
              </a:ext>
            </a:extLst>
          </a:blip>
          <a:srcRect l="36012" r="14448" b="2"/>
          <a:stretch/>
        </p:blipFill>
        <p:spPr>
          <a:xfrm>
            <a:off x="5670093" y="1838767"/>
            <a:ext cx="2454815" cy="2798033"/>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5" name="Picture 4"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3C0ACC4-FF71-4481-88B5-BB39D4F334F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991908" y="1531862"/>
            <a:ext cx="2327066" cy="2327670"/>
          </a:xfrm>
          <a:prstGeom prst="rect">
            <a:avLst/>
          </a:prstGeom>
        </p:spPr>
      </p:pic>
      <p:pic>
        <p:nvPicPr>
          <p:cNvPr id="6" name="Picture 5"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0C0DC93A-0D06-4197-8F90-7A31F7838FAB}"/>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b="8819"/>
          <a:stretch/>
        </p:blipFill>
        <p:spPr>
          <a:xfrm>
            <a:off x="5600436" y="1981485"/>
            <a:ext cx="2327066" cy="2327670"/>
          </a:xfrm>
          <a:prstGeom prst="rect">
            <a:avLst/>
          </a:prstGeom>
        </p:spPr>
      </p:pic>
      <p:pic>
        <p:nvPicPr>
          <p:cNvPr id="7" name="Picture 6"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2CF18F18-6288-47AA-9966-D7D1B01EED4F}"/>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32793" y="2237566"/>
            <a:ext cx="1561324" cy="1561731"/>
          </a:xfrm>
          <a:prstGeom prst="rect">
            <a:avLst/>
          </a:prstGeom>
        </p:spPr>
      </p:pic>
      <p:sp>
        <p:nvSpPr>
          <p:cNvPr id="8" name="Freeform: Shape 7"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8A435BA0-4572-4D15-A976-09D1336A8922}"/>
              </a:ext>
            </a:extLst>
          </p:cNvPr>
          <p:cNvSpPr/>
          <p:nvPr/>
        </p:nvSpPr>
        <p:spPr>
          <a:xfrm rot="5400000">
            <a:off x="-140005" y="138923"/>
            <a:ext cx="2327670" cy="2049850"/>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78665" tIns="39332" rIns="78665" bIns="39332" rtlCol="0" anchor="ctr">
            <a:noAutofit/>
          </a:bodyPr>
          <a:lstStyle/>
          <a:p>
            <a:pPr algn="ctr"/>
            <a:endParaRPr lang="en-US" sz="1350"/>
          </a:p>
        </p:txBody>
      </p:sp>
      <p:pic>
        <p:nvPicPr>
          <p:cNvPr id="9" name="Picture 8"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1A9B63F4-F0F0-498B-B087-B80BC165079B}"/>
              </a:ext>
            </a:extLst>
          </p:cNvPr>
          <p:cNvPicPr>
            <a:picLocks noChangeAspect="1"/>
          </p:cNvPicPr>
          <p:nvPr/>
        </p:nvPicPr>
        <p:blipFill>
          <a:blip r:embed="rId11"/>
          <a:stretch>
            <a:fillRect/>
          </a:stretch>
        </p:blipFill>
        <p:spPr>
          <a:xfrm rot="18669872">
            <a:off x="-237570" y="568626"/>
            <a:ext cx="2050386" cy="520336"/>
          </a:xfrm>
          <a:prstGeom prst="rect">
            <a:avLst/>
          </a:prstGeom>
        </p:spPr>
      </p:pic>
      <p:pic>
        <p:nvPicPr>
          <p:cNvPr id="10" name="Picture 9"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CDDF9135-75CB-4AF4-810D-F4A1DBE1A293}"/>
              </a:ext>
            </a:extLst>
          </p:cNvPr>
          <p:cNvPicPr>
            <a:picLocks noChangeAspect="1"/>
          </p:cNvPicPr>
          <p:nvPr/>
        </p:nvPicPr>
        <p:blipFill>
          <a:blip r:embed="rId12"/>
          <a:stretch>
            <a:fillRect/>
          </a:stretch>
        </p:blipFill>
        <p:spPr>
          <a:xfrm>
            <a:off x="1335211" y="626479"/>
            <a:ext cx="2025044" cy="1385438"/>
          </a:xfrm>
          <a:prstGeom prst="rect">
            <a:avLst/>
          </a:prstGeom>
        </p:spPr>
      </p:pic>
      <p:pic>
        <p:nvPicPr>
          <p:cNvPr id="11" name="Picture 10"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E31C9F4F-2225-48AC-B7BC-091EE2DB7038}"/>
              </a:ext>
            </a:extLst>
          </p:cNvPr>
          <p:cNvPicPr>
            <a:picLocks noChangeAspect="1"/>
          </p:cNvPicPr>
          <p:nvPr/>
        </p:nvPicPr>
        <p:blipFill>
          <a:blip r:embed="rId13"/>
          <a:stretch>
            <a:fillRect/>
          </a:stretch>
        </p:blipFill>
        <p:spPr>
          <a:xfrm>
            <a:off x="3866159" y="60862"/>
            <a:ext cx="2025044" cy="1385438"/>
          </a:xfrm>
          <a:prstGeom prst="rect">
            <a:avLst/>
          </a:prstGeom>
        </p:spPr>
      </p:pic>
      <p:pic>
        <p:nvPicPr>
          <p:cNvPr id="12" name="Picture 11">
            <a:extLst>
              <a:ext uri="{FF2B5EF4-FFF2-40B4-BE49-F238E27FC236}">
                <a16:creationId xmlns:a16="http://schemas.microsoft.com/office/drawing/2014/main" xmlns="" id="{D940CD9B-9780-49C6-BA4B-8772CF449869}"/>
              </a:ext>
            </a:extLst>
          </p:cNvPr>
          <p:cNvPicPr>
            <a:picLocks noChangeAspect="1"/>
          </p:cNvPicPr>
          <p:nvPr/>
        </p:nvPicPr>
        <p:blipFill>
          <a:blip r:embed="rId14"/>
          <a:stretch>
            <a:fillRect/>
          </a:stretch>
        </p:blipFill>
        <p:spPr>
          <a:xfrm>
            <a:off x="6286059" y="381978"/>
            <a:ext cx="2175894" cy="1385438"/>
          </a:xfrm>
          <a:prstGeom prst="rect">
            <a:avLst/>
          </a:prstGeom>
        </p:spPr>
      </p:pic>
    </p:spTree>
    <p:extLst>
      <p:ext uri="{BB962C8B-B14F-4D97-AF65-F5344CB8AC3E}">
        <p14:creationId xmlns:p14="http://schemas.microsoft.com/office/powerpoint/2010/main" xmlns="" val="974644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111327" y="3948165"/>
            <a:ext cx="1165421" cy="112444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52400" y="-400587"/>
            <a:ext cx="9448800" cy="510593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665935" y="3474038"/>
            <a:ext cx="5712988" cy="16769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OPL20U25GSXzBJYl68kk8uQGfFKzs7yb1M4KJWUiLk6ZEvGF+qCIPSnY57AbBFCvTW2023.11.46+K4lPs7H94VUqPe2XwIsfPRnrXQE//QTEXxb8/8N4CNc6FpgZahzpTjFhMzSA7T/nHJa11DE8Ng2TP3iAmRczFlmslSuUNOgUeb6yRvs0="/>
          <p:cNvSpPr txBox="1"/>
          <p:nvPr/>
        </p:nvSpPr>
        <p:spPr>
          <a:xfrm>
            <a:off x="1616613" y="795876"/>
            <a:ext cx="6910034" cy="1785104"/>
          </a:xfrm>
          <a:prstGeom prst="rect">
            <a:avLst/>
          </a:prstGeom>
          <a:noFill/>
        </p:spPr>
        <p:txBody>
          <a:bodyPr wrap="square" rtlCol="0">
            <a:spAutoFit/>
          </a:bodyPr>
          <a:lstStyle/>
          <a:p>
            <a:r>
              <a:rPr lang="en-US" sz="2200" b="1" dirty="0">
                <a:solidFill>
                  <a:srgbClr val="0000CC"/>
                </a:solidFill>
                <a:latin typeface="Time New Roman"/>
              </a:rPr>
              <a:t> </a:t>
            </a:r>
            <a:r>
              <a:rPr lang="vi-VN" sz="2200" b="1" dirty="0">
                <a:solidFill>
                  <a:srgbClr val="0000CC"/>
                </a:solidFill>
                <a:latin typeface="Time New Roman"/>
              </a:rPr>
              <a:t>Mục đích của việc sử dụng biểu đồ là gì?</a:t>
            </a:r>
          </a:p>
          <a:p>
            <a:r>
              <a:rPr lang="vi-VN" sz="2200" dirty="0">
                <a:solidFill>
                  <a:srgbClr val="0000CC"/>
                </a:solidFill>
                <a:latin typeface="Time New Roman"/>
              </a:rPr>
              <a:t>A. Minh họa dữ liệu trực quan</a:t>
            </a:r>
          </a:p>
          <a:p>
            <a:r>
              <a:rPr lang="vi-VN" sz="2200" dirty="0">
                <a:solidFill>
                  <a:srgbClr val="0000CC"/>
                </a:solidFill>
                <a:latin typeface="Time New Roman"/>
              </a:rPr>
              <a:t>B. Dễ so sánh số liệu</a:t>
            </a:r>
          </a:p>
          <a:p>
            <a:r>
              <a:rPr lang="vi-VN" sz="2200" dirty="0">
                <a:solidFill>
                  <a:srgbClr val="0000CC"/>
                </a:solidFill>
                <a:latin typeface="Time New Roman"/>
              </a:rPr>
              <a:t>C. Dễ dự đoán xu thế tăng hay giảm của các số liệu</a:t>
            </a:r>
          </a:p>
          <a:p>
            <a:r>
              <a:rPr lang="vi-VN" sz="2200" dirty="0">
                <a:solidFill>
                  <a:srgbClr val="0000CC"/>
                </a:solidFill>
                <a:latin typeface="Time New Roman"/>
              </a:rPr>
              <a:t>D. Tất cả các ý trên</a:t>
            </a:r>
          </a:p>
        </p:txBody>
      </p:sp>
      <p:sp>
        <p:nvSpPr>
          <p:cNvPr id="16" name="Flowchart: Alternate Process 15" descr="OPL20U25GSXzBJYl68kk8uQGfFKzs7yb1M4KJWUiLk6ZEvGF+qCIPSnY57AbBFCvTW2023.11.46+K4lPs7H94VUqPe2XwIsfPRnrXQE//QTEXxb8/8N4CNc6FpgZahzpTjFhMzSA7T/nHJa11DE8Ng2TP3iAmRczFlmslSuUNOgUeb6yRvs0="/>
          <p:cNvSpPr/>
          <p:nvPr/>
        </p:nvSpPr>
        <p:spPr>
          <a:xfrm>
            <a:off x="2919018" y="3917266"/>
            <a:ext cx="3595956"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FF"/>
                </a:solidFill>
                <a:latin typeface="Time New Roman"/>
              </a:rPr>
              <a:t>Đáp án đúng: </a:t>
            </a:r>
            <a:r>
              <a:rPr lang="vi-VN" sz="2400" b="1" dirty="0">
                <a:solidFill>
                  <a:srgbClr val="0000FF"/>
                </a:solidFill>
                <a:latin typeface="Time New Roman"/>
              </a:rPr>
              <a:t>D</a:t>
            </a:r>
            <a:endParaRPr kumimoji="0" lang="vi-VN" sz="2400" b="1" i="0" u="none" strike="noStrike" kern="1200" cap="none" spc="0" normalizeH="0" baseline="0" noProof="0" dirty="0">
              <a:ln>
                <a:noFill/>
              </a:ln>
              <a:solidFill>
                <a:srgbClr val="0000FF"/>
              </a:solidFill>
              <a:effectLst/>
              <a:uLnTx/>
              <a:uFillTx/>
              <a:latin typeface="Time New Roman"/>
              <a:cs typeface="Times New Roman" panose="02020603050405020304" pitchFamily="18" charset="0"/>
            </a:endParaRPr>
          </a:p>
        </p:txBody>
      </p:sp>
      <p:pic>
        <p:nvPicPr>
          <p:cNvPr id="11" name="Picture 2" descr="OPL20U25GSXzBJYl68kk8uQGfFKzs7yb1M4KJWUiLk6ZEvGF+qCIPSnY57AbBFCvTW2023.11.46+K4lPs7H94VUqPe2XwIsfPRnrXQE//QTEXxb8/8N4CNc6FpgZahzpTjFhMzSA7T/nHJa11DE8Ng2TP3iAmRczFlmslSuUNOgUeb6yRvs0=">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0" b="100000" l="0" r="100000">
                        <a14:backgroundMark x1="52488" y1="58358" x2="52488" y2="58358"/>
                      </a14:backgroundRemoval>
                    </a14:imgEffect>
                  </a14:imgLayer>
                </a14:imgProps>
              </a:ext>
              <a:ext uri="{28A0092B-C50C-407E-A947-70E740481C1C}">
                <a14:useLocalDpi xmlns:a14="http://schemas.microsoft.com/office/drawing/2010/main" xmlns="" val="0"/>
              </a:ext>
            </a:extLst>
          </a:blip>
          <a:srcRect/>
          <a:stretch>
            <a:fillRect/>
          </a:stretch>
        </p:blipFill>
        <p:spPr bwMode="auto">
          <a:xfrm rot="20956218" flipH="1">
            <a:off x="-173830" y="2723495"/>
            <a:ext cx="1653388" cy="21574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5">
            <a:extLst>
              <a:ext uri="{BEBA8EAE-BF5A-486C-A8C5-ECC9F3942E4B}">
                <a14:imgProps xmlns:a14="http://schemas.microsoft.com/office/drawing/2010/main" xmlns="">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12582" y="2965962"/>
            <a:ext cx="1824777" cy="217753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013200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138367" y="4424620"/>
            <a:ext cx="1165421" cy="112444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87586" y="-331442"/>
            <a:ext cx="9319171" cy="485382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688794" y="3742056"/>
            <a:ext cx="5712988" cy="16769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OPL20U25GSXzBJYl68kk8uQGfFKzs7yb1M4KJWUiLk6ZEvGF+qCIPSnY57AbBFCvTW2023.11.46+K4lPs7H94VUqPe2XwIsfPRnrXQE//QTEXxb8/8N4CNc6FpgZahzpTjFhMzSA7T/nHJa11DE8Ng2TP3iAmRczFlmslSuUNOgUeb6yRvs0="/>
          <p:cNvSpPr txBox="1"/>
          <p:nvPr/>
        </p:nvSpPr>
        <p:spPr>
          <a:xfrm>
            <a:off x="1402520" y="681548"/>
            <a:ext cx="6910034" cy="2123658"/>
          </a:xfrm>
          <a:prstGeom prst="rect">
            <a:avLst/>
          </a:prstGeom>
          <a:noFill/>
        </p:spPr>
        <p:txBody>
          <a:bodyPr wrap="square" rtlCol="0">
            <a:spAutoFit/>
          </a:bodyPr>
          <a:lstStyle/>
          <a:p>
            <a:r>
              <a:rPr lang="vi-VN" sz="2200" b="1" dirty="0">
                <a:solidFill>
                  <a:srgbClr val="0000CC"/>
                </a:solidFill>
                <a:latin typeface="Time New Roman"/>
              </a:rPr>
              <a:t>Để mô tả tỉ lệ của giá trị dữ liệu so với tổng thể người ta thường dùng dạng biểu đồ nào?</a:t>
            </a:r>
            <a:endParaRPr kumimoji="0" lang="en-US" sz="2200" b="1" i="0" u="none" strike="noStrike" kern="1200" cap="none" spc="0" normalizeH="0" baseline="0" noProof="0" dirty="0">
              <a:ln>
                <a:noFill/>
              </a:ln>
              <a:solidFill>
                <a:srgbClr val="0000CC"/>
              </a:solidFill>
              <a:effectLst/>
              <a:uLnTx/>
              <a:uFillTx/>
              <a:latin typeface="Time New Roman"/>
            </a:endParaRPr>
          </a:p>
          <a:p>
            <a:pPr lvl="1"/>
            <a:r>
              <a:rPr lang="vi-VN" sz="2200" dirty="0">
                <a:solidFill>
                  <a:srgbClr val="0000CC"/>
                </a:solidFill>
                <a:latin typeface="Time New Roman"/>
              </a:rPr>
              <a:t>A. Biểu đồ cột</a:t>
            </a:r>
          </a:p>
          <a:p>
            <a:pPr lvl="1"/>
            <a:r>
              <a:rPr lang="vi-VN" sz="2200" dirty="0">
                <a:solidFill>
                  <a:srgbClr val="0000CC"/>
                </a:solidFill>
                <a:latin typeface="Time New Roman"/>
              </a:rPr>
              <a:t>B. Biểu đồ hình đường gấp khúc</a:t>
            </a:r>
          </a:p>
          <a:p>
            <a:pPr lvl="1"/>
            <a:r>
              <a:rPr lang="vi-VN" sz="2200" dirty="0">
                <a:solidFill>
                  <a:srgbClr val="0000CC"/>
                </a:solidFill>
                <a:latin typeface="Time New Roman"/>
              </a:rPr>
              <a:t>C. Biểu đồ hình quạt tròn</a:t>
            </a:r>
          </a:p>
          <a:p>
            <a:pPr lvl="1"/>
            <a:r>
              <a:rPr lang="vi-VN" sz="2200" dirty="0">
                <a:solidFill>
                  <a:srgbClr val="0000CC"/>
                </a:solidFill>
                <a:latin typeface="Time New Roman"/>
              </a:rPr>
              <a:t>D. Biểu đồ miền.</a:t>
            </a:r>
          </a:p>
        </p:txBody>
      </p:sp>
      <p:sp>
        <p:nvSpPr>
          <p:cNvPr id="16" name="Flowchart: Alternate Process 15" descr="OPL20U25GSXzBJYl68kk8uQGfFKzs7yb1M4KJWUiLk6ZEvGF+qCIPSnY57AbBFCvTW2023.11.46+K4lPs7H94VUqPe2XwIsfPRnrXQE//QTEXxb8/8N4CNc6FpgZahzpTjFhMzSA7T/nHJa11DE8Ng2TP3iAmRczFlmslSuUNOgUeb6yRvs0="/>
          <p:cNvSpPr/>
          <p:nvPr/>
        </p:nvSpPr>
        <p:spPr>
          <a:xfrm>
            <a:off x="2893438" y="4218417"/>
            <a:ext cx="3595956"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 New Roman"/>
                <a:ea typeface="+mn-ea"/>
                <a:cs typeface="+mn-cs"/>
              </a:rPr>
              <a:t>Đáp án đúng: </a:t>
            </a:r>
            <a:r>
              <a:rPr lang="vi-VN" sz="2400" b="1" dirty="0">
                <a:solidFill>
                  <a:srgbClr val="0000FF"/>
                </a:solidFill>
                <a:latin typeface="Time New Roman"/>
              </a:rPr>
              <a:t>C</a:t>
            </a:r>
            <a:endParaRPr kumimoji="0" lang="vi-VN" sz="2400" b="1" i="0" u="none" strike="noStrike" kern="1200" cap="none" spc="0" normalizeH="0" baseline="0" noProof="0" dirty="0">
              <a:ln>
                <a:noFill/>
              </a:ln>
              <a:solidFill>
                <a:srgbClr val="0000FF"/>
              </a:solidFill>
              <a:effectLst/>
              <a:uLnTx/>
              <a:uFillTx/>
              <a:latin typeface="Time New Roman"/>
              <a:ea typeface="+mn-ea"/>
              <a:cs typeface="Times New Roman" panose="02020603050405020304" pitchFamily="18" charset="0"/>
            </a:endParaRPr>
          </a:p>
        </p:txBody>
      </p:sp>
      <p:pic>
        <p:nvPicPr>
          <p:cNvPr id="11" name="Picture 2" descr="OPL20U25GSXzBJYl68kk8uQGfFKzs7yb1M4KJWUiLk6ZEvGF+qCIPSnY57AbBFCvTW2023.11.46+K4lPs7H94VUqPe2XwIsfPRnrXQE//QTEXxb8/8N4CNc6FpgZahzpTjFhMzSA7T/nHJa11DE8Ng2TP3iAmRczFlmslSuUNOgUeb6yRvs0=">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0" b="100000" l="0" r="100000">
                        <a14:backgroundMark x1="52488" y1="58358" x2="52488" y2="58358"/>
                      </a14:backgroundRemoval>
                    </a14:imgEffect>
                  </a14:imgLayer>
                </a14:imgProps>
              </a:ext>
              <a:ext uri="{28A0092B-C50C-407E-A947-70E740481C1C}">
                <a14:useLocalDpi xmlns:a14="http://schemas.microsoft.com/office/drawing/2010/main" xmlns="" val="0"/>
              </a:ext>
            </a:extLst>
          </a:blip>
          <a:srcRect/>
          <a:stretch>
            <a:fillRect/>
          </a:stretch>
        </p:blipFill>
        <p:spPr bwMode="auto">
          <a:xfrm rot="20956218" flipH="1">
            <a:off x="-233664" y="3200812"/>
            <a:ext cx="1653388" cy="21574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5">
            <a:extLst>
              <a:ext uri="{BEBA8EAE-BF5A-486C-A8C5-ECC9F3942E4B}">
                <a14:imgProps xmlns:a14="http://schemas.microsoft.com/office/drawing/2010/main" xmlns="">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91400" y="3545556"/>
            <a:ext cx="1824777" cy="217753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757905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092543" y="4047052"/>
            <a:ext cx="1165421" cy="1124449"/>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9">
            <a:extLst>
              <a:ext uri="{BEBA8EAE-BF5A-486C-A8C5-ECC9F3942E4B}">
                <a14:imgProps xmlns:a14="http://schemas.microsoft.com/office/drawing/2010/main" xmlns="">
                  <a14:imgLayer r:embed="rId10">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45576" y="3003420"/>
            <a:ext cx="1824777" cy="2177538"/>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457200" y="-389544"/>
            <a:ext cx="10201908" cy="517463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845106" y="3410698"/>
            <a:ext cx="4995889" cy="187544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descr="OPL20U25GSXzBJYl68kk8uQGfFKzs7yb1M4KJWUiLk6ZEvGF+qCIPSnY57AbBFCvTW2023.11.46+K4lPs7H94VUqPe2XwIsfPRnrXQE//QTEXxb8/8N4CNc6FpgZahzpTjFhMzSA7T/nHJa11DE8Ng2TP3iAmRczFlmslSuUNOgUeb6yRvs0="/>
          <p:cNvSpPr txBox="1"/>
          <p:nvPr/>
        </p:nvSpPr>
        <p:spPr>
          <a:xfrm>
            <a:off x="1066800" y="737329"/>
            <a:ext cx="7696200" cy="2400657"/>
          </a:xfrm>
          <a:prstGeom prst="rect">
            <a:avLst/>
          </a:prstGeom>
          <a:noFill/>
        </p:spPr>
        <p:txBody>
          <a:bodyPr wrap="square" rtlCol="0">
            <a:spAutoFit/>
          </a:bodyPr>
          <a:lstStyle/>
          <a:p>
            <a:r>
              <a:rPr lang="vi-VN" sz="2200" b="1" dirty="0">
                <a:solidFill>
                  <a:srgbClr val="0000CC"/>
                </a:solidFill>
                <a:latin typeface="Times New Roman" panose="02020603050405020304" pitchFamily="18" charset="0"/>
                <a:cs typeface="Times New Roman" panose="02020603050405020304" pitchFamily="18" charset="0"/>
              </a:rPr>
              <a:t>Để quan sát xu hướng tăng giảm của dữ liệu theo thời gian hay quá trình nào đó người ta thường dùng dạng biểu đồ nào?</a:t>
            </a:r>
          </a:p>
          <a:p>
            <a:r>
              <a:rPr lang="vi-VN" sz="2200" dirty="0">
                <a:solidFill>
                  <a:srgbClr val="0000CC"/>
                </a:solidFill>
                <a:latin typeface="Times New Roman" panose="02020603050405020304" pitchFamily="18" charset="0"/>
                <a:cs typeface="Times New Roman" panose="02020603050405020304" pitchFamily="18" charset="0"/>
              </a:rPr>
              <a:t>A. Biểu đồ cột</a:t>
            </a:r>
          </a:p>
          <a:p>
            <a:r>
              <a:rPr lang="vi-VN" sz="2200" dirty="0">
                <a:solidFill>
                  <a:srgbClr val="0000CC"/>
                </a:solidFill>
                <a:latin typeface="Times New Roman" panose="02020603050405020304" pitchFamily="18" charset="0"/>
                <a:cs typeface="Times New Roman" panose="02020603050405020304" pitchFamily="18" charset="0"/>
              </a:rPr>
              <a:t>B. Biểu đồ hình đường gấp khúc</a:t>
            </a:r>
          </a:p>
          <a:p>
            <a:r>
              <a:rPr lang="vi-VN" sz="2200" dirty="0">
                <a:solidFill>
                  <a:srgbClr val="0000CC"/>
                </a:solidFill>
                <a:latin typeface="Times New Roman" panose="02020603050405020304" pitchFamily="18" charset="0"/>
                <a:cs typeface="Times New Roman" panose="02020603050405020304" pitchFamily="18" charset="0"/>
              </a:rPr>
              <a:t>C. Biểu đồ hình quạt tròn</a:t>
            </a:r>
          </a:p>
          <a:p>
            <a:r>
              <a:rPr lang="vi-VN" sz="2200" dirty="0">
                <a:solidFill>
                  <a:srgbClr val="0000CC"/>
                </a:solidFill>
                <a:latin typeface="Times New Roman" panose="02020603050405020304" pitchFamily="18" charset="0"/>
                <a:cs typeface="Times New Roman" panose="02020603050405020304" pitchFamily="18" charset="0"/>
              </a:rPr>
              <a:t>D. Biểu đồ miền.</a:t>
            </a:r>
          </a:p>
          <a:p>
            <a:pPr lvl="0" algn="ctr">
              <a:defRPr/>
            </a:pPr>
            <a:endParaRPr kumimoji="0" lang="en-US" b="1" i="0" u="none" strike="noStrike" kern="1200" cap="none" spc="0" normalizeH="0" baseline="0" noProof="0" dirty="0">
              <a:ln>
                <a:noFill/>
              </a:ln>
              <a:solidFill>
                <a:srgbClr val="0000CC"/>
              </a:solidFill>
              <a:effectLst/>
              <a:uLnTx/>
              <a:uFillTx/>
              <a:latin typeface="Time New Roman"/>
              <a:ea typeface="AvantGarde" pitchFamily="2" charset="0"/>
              <a:cs typeface="AvantGarde" pitchFamily="2" charset="0"/>
            </a:endParaRPr>
          </a:p>
        </p:txBody>
      </p:sp>
      <p:pic>
        <p:nvPicPr>
          <p:cNvPr id="11" name="Picture 2" descr="OPL20U25GSXzBJYl68kk8uQGfFKzs7yb1M4KJWUiLk6ZEvGF+qCIPSnY57AbBFCvTW2023.11.46+K4lPs7H94VUqPe2XwIsfPRnrXQE//QTEXxb8/8N4CNc6FpgZahzpTjFhMzSA7T/nHJa11DE8Ng2TP3iAmRczFlmslSuUNOgUeb6yRvs0=">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xmlns="">
                  <a14:imgLayer r:embed="rId1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xmlns="" val="0"/>
              </a:ext>
            </a:extLst>
          </a:blip>
          <a:srcRect/>
          <a:stretch>
            <a:fillRect/>
          </a:stretch>
        </p:blipFill>
        <p:spPr bwMode="auto">
          <a:xfrm rot="20956218" flipH="1">
            <a:off x="-118425" y="3378967"/>
            <a:ext cx="1653388" cy="21574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descr="OPL20U25GSXzBJYl68kk8uQGfFKzs7yb1M4KJWUiLk6ZEvGF+qCIPSnY57AbBFCvTW2023.11.46+K4lPs7H94VUqPe2XwIsfPRnrXQE//QTEXxb8/8N4CNc6FpgZahzpTjFhMzSA7T/nHJa11DE8Ng2TP3iAmRczFlmslSuUNOgUeb6yRvs0="/>
          <p:cNvSpPr/>
          <p:nvPr/>
        </p:nvSpPr>
        <p:spPr>
          <a:xfrm>
            <a:off x="3169988" y="3996011"/>
            <a:ext cx="2456122" cy="461665"/>
          </a:xfrm>
          <a:prstGeom prst="rect">
            <a:avLst/>
          </a:prstGeom>
        </p:spPr>
        <p:txBody>
          <a:bodyPr wrap="none">
            <a:spAutoFit/>
          </a:bodyPr>
          <a:lstStyle/>
          <a:p>
            <a:pPr lvl="0">
              <a:defRPr/>
            </a:pPr>
            <a:r>
              <a:rPr lang="en-US" sz="2400" b="1" dirty="0">
                <a:solidFill>
                  <a:srgbClr val="0000FF"/>
                </a:solidFill>
                <a:latin typeface="Time New Roman"/>
              </a:rPr>
              <a:t>Đáp án đúng: </a:t>
            </a:r>
            <a:r>
              <a:rPr lang="vi-VN" sz="2400" b="1" dirty="0">
                <a:solidFill>
                  <a:srgbClr val="0000FF"/>
                </a:solidFill>
                <a:latin typeface="Time New Roman"/>
              </a:rPr>
              <a:t>B</a:t>
            </a:r>
            <a:endParaRPr lang="vi-VN" sz="2400" b="1" dirty="0">
              <a:solidFill>
                <a:srgbClr val="0000FF"/>
              </a:solidFill>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18572365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138367" y="4424620"/>
            <a:ext cx="1165421" cy="112444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22905" y="-628650"/>
            <a:ext cx="9536386" cy="58736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688794" y="3742056"/>
            <a:ext cx="5712988" cy="16769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OPL20U25GSXzBJYl68kk8uQGfFKzs7yb1M4KJWUiLk6ZEvGF+qCIPSnY57AbBFCvTW2023.11.46+K4lPs7H94VUqPe2XwIsfPRnrXQE//QTEXxb8/8N4CNc6FpgZahzpTjFhMzSA7T/nHJa11DE8Ng2TP3iAmRczFlmslSuUNOgUeb6yRvs0="/>
          <p:cNvSpPr txBox="1"/>
          <p:nvPr/>
        </p:nvSpPr>
        <p:spPr>
          <a:xfrm>
            <a:off x="1219200" y="687768"/>
            <a:ext cx="7151413" cy="2739211"/>
          </a:xfrm>
          <a:prstGeom prst="rect">
            <a:avLst/>
          </a:prstGeom>
          <a:noFill/>
        </p:spPr>
        <p:txBody>
          <a:bodyPr wrap="square" rtlCol="0">
            <a:spAutoFit/>
          </a:bodyPr>
          <a:lstStyle/>
          <a:p>
            <a:r>
              <a:rPr lang="vi-VN" sz="2200" b="1" dirty="0">
                <a:solidFill>
                  <a:srgbClr val="0000CC"/>
                </a:solidFill>
                <a:latin typeface="Time New Roman"/>
              </a:rPr>
              <a:t>Để so sánh dữ liệu đó người ta thường dùng dạng biểu đồ nào?</a:t>
            </a:r>
            <a:endParaRPr lang="en-US" sz="2200" dirty="0">
              <a:solidFill>
                <a:srgbClr val="0000CC"/>
              </a:solidFill>
              <a:latin typeface="Time New Roman"/>
            </a:endParaRPr>
          </a:p>
          <a:p>
            <a:r>
              <a:rPr lang="vi-VN" sz="2200" dirty="0">
                <a:solidFill>
                  <a:srgbClr val="0000CC"/>
                </a:solidFill>
                <a:latin typeface="Time New Roman"/>
              </a:rPr>
              <a:t>A. Biểu đồ cột</a:t>
            </a:r>
          </a:p>
          <a:p>
            <a:r>
              <a:rPr lang="vi-VN" sz="2200" dirty="0">
                <a:solidFill>
                  <a:srgbClr val="0000CC"/>
                </a:solidFill>
                <a:latin typeface="Time New Roman"/>
              </a:rPr>
              <a:t>B. Biểu đồ hình đường gấp khúc</a:t>
            </a:r>
          </a:p>
          <a:p>
            <a:r>
              <a:rPr lang="vi-VN" sz="2200" dirty="0">
                <a:solidFill>
                  <a:srgbClr val="0000CC"/>
                </a:solidFill>
                <a:latin typeface="Time New Roman"/>
              </a:rPr>
              <a:t>C. Biểu đồ hình quạt tròn</a:t>
            </a:r>
          </a:p>
          <a:p>
            <a:r>
              <a:rPr lang="vi-VN" sz="2200" dirty="0">
                <a:solidFill>
                  <a:srgbClr val="0000CC"/>
                </a:solidFill>
                <a:latin typeface="Time New Roman"/>
              </a:rPr>
              <a:t>D. Biểu đồ miền.</a:t>
            </a:r>
          </a:p>
          <a:p>
            <a:r>
              <a:rPr lang="en-US" sz="2000" dirty="0">
                <a:solidFill>
                  <a:srgbClr val="0000CC"/>
                </a:solidFill>
                <a:latin typeface="Time New Roman"/>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CC"/>
              </a:solidFill>
              <a:effectLst/>
              <a:uLnTx/>
              <a:uFillTx/>
              <a:latin typeface="Time New Roman"/>
            </a:endParaRPr>
          </a:p>
        </p:txBody>
      </p:sp>
      <p:sp>
        <p:nvSpPr>
          <p:cNvPr id="16" name="Flowchart: Alternate Process 15" descr="OPL20U25GSXzBJYl68kk8uQGfFKzs7yb1M4KJWUiLk6ZEvGF+qCIPSnY57AbBFCvTW2023.11.46+K4lPs7H94VUqPe2XwIsfPRnrXQE//QTEXxb8/8N4CNc6FpgZahzpTjFhMzSA7T/nHJa11DE8Ng2TP3iAmRczFlmslSuUNOgUeb6yRvs0="/>
          <p:cNvSpPr/>
          <p:nvPr/>
        </p:nvSpPr>
        <p:spPr>
          <a:xfrm>
            <a:off x="3049869" y="4224559"/>
            <a:ext cx="2897762"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 New Roman"/>
                <a:ea typeface="+mn-ea"/>
                <a:cs typeface="+mn-cs"/>
              </a:rPr>
              <a:t>Đáp án đúng: A</a:t>
            </a:r>
            <a:endParaRPr kumimoji="0" lang="vi-VN" sz="2400" b="1" i="0" u="none" strike="noStrike" kern="1200" cap="none" spc="0" normalizeH="0" baseline="0" noProof="0" dirty="0">
              <a:ln>
                <a:noFill/>
              </a:ln>
              <a:solidFill>
                <a:srgbClr val="0000FF"/>
              </a:solidFill>
              <a:effectLst/>
              <a:uLnTx/>
              <a:uFillTx/>
              <a:latin typeface="Time New Roman"/>
              <a:ea typeface="+mn-ea"/>
              <a:cs typeface="Times New Roman" panose="02020603050405020304" pitchFamily="18" charset="0"/>
            </a:endParaRPr>
          </a:p>
        </p:txBody>
      </p:sp>
      <p:pic>
        <p:nvPicPr>
          <p:cNvPr id="11" name="Picture 2" descr="OPL20U25GSXzBJYl68kk8uQGfFKzs7yb1M4KJWUiLk6ZEvGF+qCIPSnY57AbBFCvTW2023.11.46+K4lPs7H94VUqPe2XwIsfPRnrXQE//QTEXxb8/8N4CNc6FpgZahzpTjFhMzSA7T/nHJa11DE8Ng2TP3iAmRczFlmslSuUNOgUeb6yRvs0=">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0" b="100000" l="0" r="100000">
                        <a14:backgroundMark x1="52488" y1="58358" x2="52488" y2="58358"/>
                      </a14:backgroundRemoval>
                    </a14:imgEffect>
                  </a14:imgLayer>
                </a14:imgProps>
              </a:ext>
              <a:ext uri="{28A0092B-C50C-407E-A947-70E740481C1C}">
                <a14:useLocalDpi xmlns:a14="http://schemas.microsoft.com/office/drawing/2010/main" xmlns="" val="0"/>
              </a:ext>
            </a:extLst>
          </a:blip>
          <a:srcRect/>
          <a:stretch>
            <a:fillRect/>
          </a:stretch>
        </p:blipFill>
        <p:spPr bwMode="auto">
          <a:xfrm rot="20956218" flipH="1">
            <a:off x="-233664" y="3200812"/>
            <a:ext cx="1653388" cy="21574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3">
            <a:extLst>
              <a:ext uri="{BEBA8EAE-BF5A-486C-A8C5-ECC9F3942E4B}">
                <a14:imgProps xmlns:a14="http://schemas.microsoft.com/office/drawing/2010/main" xmlns="">
                  <a14:imgLayer r:embed="rId14">
                    <a14:imgEffect>
                      <a14:backgroundRemoval t="0" b="100000" l="0" r="100000">
                        <a14:foregroundMark x1="67250" y1="27750" x2="57750" y2="3275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15">
            <a:extLst>
              <a:ext uri="{BEBA8EAE-BF5A-486C-A8C5-ECC9F3942E4B}">
                <a14:imgProps xmlns:a14="http://schemas.microsoft.com/office/drawing/2010/main" xmlns="">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91400" y="3545556"/>
            <a:ext cx="1824777" cy="217753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649472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1.46+K4lPs7H94VUqPe2XwIsfPRnrXQE//QTEXxb8/8N4CNc6FpgZahzpTjFhMzSA7T/nHJa11DE8Ng2TP3iAmRczFlmslSuUNOgUeb6yRvs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96" y="-32822"/>
            <a:ext cx="9242078" cy="5176328"/>
          </a:xfrm>
          <a:prstGeom prst="rect">
            <a:avLst/>
          </a:prstGeom>
        </p:spPr>
      </p:pic>
      <p:sp>
        <p:nvSpPr>
          <p:cNvPr id="6" name="Rectangle 5" descr="OPL20U25GSXzBJYl68kk8uQGfFKzs7yb1M4KJWUiLk6ZEvGF+qCIPSnY57AbBFCvTW2023.11.46+K4lPs7H94VUqPe2XwIsfPRnrXQE//QTEXxb8/8N4CNc6FpgZahzpTjFhMzSA7T/nHJa11DE8Ng2TP3iAmRczFlmslSuUNOgUeb6yRvs0="/>
          <p:cNvSpPr/>
          <p:nvPr/>
        </p:nvSpPr>
        <p:spPr>
          <a:xfrm>
            <a:off x="2092856" y="2110092"/>
            <a:ext cx="4958311" cy="1167737"/>
          </a:xfrm>
          <a:prstGeom prst="rect">
            <a:avLst/>
          </a:prstGeom>
          <a:noFill/>
        </p:spPr>
        <p:txBody>
          <a:bodyPr wrap="none" lIns="104885" tIns="52442" rIns="104885" bIns="52442">
            <a:spAutoFit/>
          </a:bodyPr>
          <a:lstStyle/>
          <a:p>
            <a:pPr algn="ctr"/>
            <a:r>
              <a:rPr lang="en-US" sz="6900" b="1">
                <a:ln w="38100"/>
                <a:effectLst>
                  <a:outerShdw blurRad="38100" dist="19050" dir="2700000" algn="tl" rotWithShape="0">
                    <a:schemeClr val="dk1">
                      <a:alpha val="40000"/>
                    </a:schemeClr>
                  </a:outerShdw>
                </a:effectLst>
                <a:latin typeface="Times New Roman" pitchFamily="18" charset="0"/>
                <a:cs typeface="Times New Roman" pitchFamily="18" charset="0"/>
              </a:rPr>
              <a:t>VẬN DỤNG</a:t>
            </a:r>
            <a:endParaRPr lang="en-US" sz="6900" b="1" dirty="0">
              <a:ln w="3810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7369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1.46+K4lPs7H94VUqPe2XwIsfPRnrXQE//QTEXxb8/8N4CNc6FpgZahzpTjFhMzSA7T/nHJa11DE8Ng2TP3iAmRczFlmslSuUNOgUeb6yRvs0="/>
          <p:cNvSpPr/>
          <p:nvPr/>
        </p:nvSpPr>
        <p:spPr>
          <a:xfrm>
            <a:off x="304800" y="3528"/>
            <a:ext cx="8382000" cy="830997"/>
          </a:xfrm>
          <a:prstGeom prst="rect">
            <a:avLst/>
          </a:prstGeom>
        </p:spPr>
        <p:txBody>
          <a:bodyPr wrap="square">
            <a:spAutoFit/>
          </a:bodyPr>
          <a:lstStyle/>
          <a:p>
            <a:pPr algn="just">
              <a:spcAft>
                <a:spcPts val="0"/>
              </a:spcAft>
            </a:pPr>
            <a:r>
              <a:rPr lang="en-US" sz="2400">
                <a:solidFill>
                  <a:srgbClr val="0000FF"/>
                </a:solidFill>
                <a:latin typeface="Times New Roman" panose="02020603050405020304" pitchFamily="18" charset="0"/>
                <a:ea typeface="Times New Roman" panose="02020603050405020304" pitchFamily="18" charset="0"/>
              </a:rPr>
              <a:t>Cho bảng dữ liệu về giá cước Internet ở ba lần điều chỉnh gần nhất của một số nhà cung cấp. </a:t>
            </a:r>
          </a:p>
        </p:txBody>
      </p:sp>
      <p:pic>
        <p:nvPicPr>
          <p:cNvPr id="6" name="Picture 5" descr="OPL20U25GSXzBJYl68kk8uQGfFKzs7yb1M4KJWUiLk6ZEvGF+qCIPSnY57AbBFCvTW2023.11.46+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834525"/>
            <a:ext cx="6528707" cy="2423025"/>
          </a:xfrm>
          <a:prstGeom prst="rect">
            <a:avLst/>
          </a:prstGeom>
        </p:spPr>
      </p:pic>
      <p:sp>
        <p:nvSpPr>
          <p:cNvPr id="11" name="Rectangle 10" descr="OPL20U25GSXzBJYl68kk8uQGfFKzs7yb1M4KJWUiLk6ZEvGF+qCIPSnY57AbBFCvTW2023.11.46+K4lPs7H94VUqPe2XwIsfPRnrXQE//QTEXxb8/8N4CNc6FpgZahzpTjFhMzSA7T/nHJa11DE8Ng2TP3iAmRczFlmslSuUNOgUeb6yRvs0="/>
          <p:cNvSpPr/>
          <p:nvPr/>
        </p:nvSpPr>
        <p:spPr>
          <a:xfrm>
            <a:off x="304800" y="3562350"/>
            <a:ext cx="8382000" cy="461665"/>
          </a:xfrm>
          <a:prstGeom prst="rect">
            <a:avLst/>
          </a:prstGeom>
        </p:spPr>
        <p:txBody>
          <a:bodyPr wrap="square">
            <a:spAutoFit/>
          </a:bodyPr>
          <a:lstStyle/>
          <a:p>
            <a:pPr algn="just">
              <a:spcAft>
                <a:spcPts val="0"/>
              </a:spcAft>
            </a:pPr>
            <a:r>
              <a:rPr lang="en-US" sz="2400">
                <a:solidFill>
                  <a:srgbClr val="0000FF"/>
                </a:solidFill>
                <a:latin typeface="Times New Roman" panose="02020603050405020304" pitchFamily="18" charset="0"/>
                <a:ea typeface="Times New Roman" panose="02020603050405020304" pitchFamily="18" charset="0"/>
              </a:rPr>
              <a:t>1. Vẽ biểu đồ để so sánh và nhận ra xu hướng của dữ liệu.</a:t>
            </a:r>
            <a:endParaRPr lang="en-US" sz="2000">
              <a:solidFill>
                <a:srgbClr val="0000FF"/>
              </a:solidFill>
              <a:effectLst/>
              <a:latin typeface="Times New Roman" panose="02020603050405020304" pitchFamily="18" charset="0"/>
              <a:ea typeface="Times New Roman" panose="02020603050405020304" pitchFamily="18" charset="0"/>
            </a:endParaRPr>
          </a:p>
        </p:txBody>
      </p:sp>
      <p:sp>
        <p:nvSpPr>
          <p:cNvPr id="16" name="Rectangle 15" descr="OPL20U25GSXzBJYl68kk8uQGfFKzs7yb1M4KJWUiLk6ZEvGF+qCIPSnY57AbBFCvTW2023.11.46+K4lPs7H94VUqPe2XwIsfPRnrXQE//QTEXxb8/8N4CNc6FpgZahzpTjFhMzSA7T/nHJa11DE8Ng2TP3iAmRczFlmslSuUNOgUeb6yRvs0="/>
          <p:cNvSpPr/>
          <p:nvPr/>
        </p:nvSpPr>
        <p:spPr>
          <a:xfrm>
            <a:off x="304800" y="4024015"/>
            <a:ext cx="8382000" cy="830997"/>
          </a:xfrm>
          <a:prstGeom prst="rect">
            <a:avLst/>
          </a:prstGeom>
        </p:spPr>
        <p:txBody>
          <a:bodyPr wrap="square">
            <a:spAutoFit/>
          </a:bodyPr>
          <a:lstStyle/>
          <a:p>
            <a:pPr algn="just">
              <a:spcAft>
                <a:spcPts val="0"/>
              </a:spcAft>
            </a:pPr>
            <a:r>
              <a:rPr lang="en-US" sz="2400">
                <a:solidFill>
                  <a:srgbClr val="0000FF"/>
                </a:solidFill>
                <a:latin typeface="Times New Roman" panose="02020603050405020304" pitchFamily="18" charset="0"/>
                <a:ea typeface="Times New Roman" panose="02020603050405020304" pitchFamily="18" charset="0"/>
              </a:rPr>
              <a:t>2. Quan sát biểu đồ và cho biết gia đình em nên đăng kí dịch vụ Internet của nhà cung cấp nào? Tại sao?</a:t>
            </a:r>
            <a:endParaRPr lang="en-US" sz="200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1541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023.11.46+K4lPs7H94VUqPe2XwIsfPRnrXQE//QTEXxb8/8N4CNc6FpgZahzpTjFhMzSA7T/nHJa11DE8Ng2TP3iAmRczFlmslSuUNOgUeb6yRvs0="/>
          <p:cNvSpPr/>
          <p:nvPr/>
        </p:nvSpPr>
        <p:spPr>
          <a:xfrm>
            <a:off x="152400" y="209550"/>
            <a:ext cx="8382000" cy="461665"/>
          </a:xfrm>
          <a:prstGeom prst="rect">
            <a:avLst/>
          </a:prstGeom>
        </p:spPr>
        <p:txBody>
          <a:bodyPr wrap="square">
            <a:spAutoFit/>
          </a:bodyPr>
          <a:lstStyle/>
          <a:p>
            <a:pPr algn="just">
              <a:spcAft>
                <a:spcPts val="0"/>
              </a:spcAft>
            </a:pPr>
            <a:r>
              <a:rPr lang="en-US" sz="2400">
                <a:solidFill>
                  <a:srgbClr val="0000FF"/>
                </a:solidFill>
                <a:latin typeface="Times New Roman" panose="02020603050405020304" pitchFamily="18" charset="0"/>
                <a:ea typeface="Times New Roman" panose="02020603050405020304" pitchFamily="18" charset="0"/>
              </a:rPr>
              <a:t>1. Biểu đồ để so sánh và nhận ra xu hướng của dữ liệu.</a:t>
            </a:r>
            <a:endParaRPr lang="en-US" sz="2000">
              <a:solidFill>
                <a:srgbClr val="0000FF"/>
              </a:solidFill>
              <a:effectLst/>
              <a:latin typeface="Times New Roman" panose="02020603050405020304" pitchFamily="18" charset="0"/>
              <a:ea typeface="Times New Roman" panose="02020603050405020304" pitchFamily="18" charset="0"/>
            </a:endParaRPr>
          </a:p>
        </p:txBody>
      </p:sp>
      <p:pic>
        <p:nvPicPr>
          <p:cNvPr id="5" name="Picture 4" descr="OPL20U25GSXzBJYl68kk8uQGfFKzs7yb1M4KJWUiLk6ZEvGF+qCIPSnY57AbBFCvTW2023.11.46+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19400" y="671215"/>
            <a:ext cx="6020161" cy="4315924"/>
          </a:xfrm>
          <a:prstGeom prst="rect">
            <a:avLst/>
          </a:prstGeom>
        </p:spPr>
      </p:pic>
      <p:sp>
        <p:nvSpPr>
          <p:cNvPr id="6" name="Rectangle 5" descr="OPL20U25GSXzBJYl68kk8uQGfFKzs7yb1M4KJWUiLk6ZEvGF+qCIPSnY57AbBFCvTW2023.11.46+K4lPs7H94VUqPe2XwIsfPRnrXQE//QTEXxb8/8N4CNc6FpgZahzpTjFhMzSA7T/nHJa11DE8Ng2TP3iAmRczFlmslSuUNOgUeb6yRvs0="/>
          <p:cNvSpPr/>
          <p:nvPr/>
        </p:nvSpPr>
        <p:spPr>
          <a:xfrm>
            <a:off x="62089" y="902047"/>
            <a:ext cx="2757311" cy="3539430"/>
          </a:xfrm>
          <a:prstGeom prst="rect">
            <a:avLst/>
          </a:prstGeom>
        </p:spPr>
        <p:txBody>
          <a:bodyPr wrap="square">
            <a:spAutoFit/>
          </a:bodyPr>
          <a:lstStyle/>
          <a:p>
            <a:pPr algn="just">
              <a:spcAft>
                <a:spcPts val="0"/>
              </a:spcAft>
            </a:pPr>
            <a:r>
              <a:rPr lang="en-US" sz="2400">
                <a:solidFill>
                  <a:srgbClr val="0000FF"/>
                </a:solidFill>
                <a:latin typeface="Times New Roman" panose="02020603050405020304" pitchFamily="18" charset="0"/>
                <a:ea typeface="Times New Roman" panose="02020603050405020304" pitchFamily="18" charset="0"/>
              </a:rPr>
              <a:t>2.</a:t>
            </a:r>
            <a:r>
              <a:rPr lang="en-US" sz="2000">
                <a:solidFill>
                  <a:srgbClr val="0000FF"/>
                </a:solidFill>
                <a:latin typeface="Times New Roman" panose="02020603050405020304" pitchFamily="18" charset="0"/>
                <a:ea typeface="Times New Roman" panose="02020603050405020304" pitchFamily="18" charset="0"/>
              </a:rPr>
              <a:t> Gia đình em nên đăng kí dịch vụ Internet của nhà cung cấp VNPT vì theo biểu đồ </a:t>
            </a:r>
            <a:r>
              <a:rPr lang="en-US" sz="2000">
                <a:solidFill>
                  <a:srgbClr val="FF0000"/>
                </a:solidFill>
                <a:latin typeface="Times New Roman" panose="02020603050405020304" pitchFamily="18" charset="0"/>
                <a:ea typeface="Times New Roman" panose="02020603050405020304" pitchFamily="18" charset="0"/>
              </a:rPr>
              <a:t>GIÁ CƯỚC INTERNET TỐC ĐỘ 150Mbs THEO THÁNG </a:t>
            </a:r>
            <a:r>
              <a:rPr lang="en-US" sz="2000">
                <a:solidFill>
                  <a:srgbClr val="0000FF"/>
                </a:solidFill>
                <a:latin typeface="Times New Roman" panose="02020603050405020304" pitchFamily="18" charset="0"/>
                <a:ea typeface="Times New Roman" panose="02020603050405020304" pitchFamily="18" charset="0"/>
              </a:rPr>
              <a:t>thì mạng VNPT giá giảm dần, tốc độ truy cập mạng Internet nhanh hơn so với các nhà mạng khác</a:t>
            </a:r>
            <a:endParaRPr lang="en-US" sz="200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20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Oval 2" descr="OPL20U25GSXzBJYl68kk8uQGfFKzs7yb1M4KJWUiLk6ZEvGF+qCIPSnY57AbBFCvTW2023.11.46+K4lPs7H94VUqPe2XwIsfPRnrXQE//QTEXxb8/8N4CNc6FpgZahzpTjFhMzSA7T/nHJa11DE8Ng2TP3iAmRczFlmslSuUNOgUeb6yRvs0="/>
          <p:cNvSpPr>
            <a:spLocks noChangeArrowheads="1"/>
          </p:cNvSpPr>
          <p:nvPr/>
        </p:nvSpPr>
        <p:spPr bwMode="auto">
          <a:xfrm>
            <a:off x="1657350" y="285750"/>
            <a:ext cx="514350" cy="514350"/>
          </a:xfrm>
          <a:prstGeom prst="ellipse">
            <a:avLst/>
          </a:prstGeom>
          <a:solidFill>
            <a:srgbClr val="FF0000"/>
          </a:soli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en-US" sz="1875">
              <a:solidFill>
                <a:srgbClr val="FF0000"/>
              </a:solidFill>
              <a:latin typeface=".VnCentury Schoolbook" pitchFamily="34" charset="0"/>
            </a:endParaRPr>
          </a:p>
        </p:txBody>
      </p:sp>
      <p:sp>
        <p:nvSpPr>
          <p:cNvPr id="36868" name="AutoShape 3" descr="OPL20U25GSXzBJYl68kk8uQGfFKzs7yb1M4KJWUiLk6ZEvGF+qCIPSnY57AbBFCvTW2023.11.46+K4lPs7H94VUqPe2XwIsfPRnrXQE//QTEXxb8/8N4CNc6FpgZahzpTjFhMzSA7T/nHJa11DE8Ng2TP3iAmRczFlmslSuUNOgUeb6yRvs0="/>
          <p:cNvSpPr>
            <a:spLocks noChangeArrowheads="1"/>
          </p:cNvSpPr>
          <p:nvPr/>
        </p:nvSpPr>
        <p:spPr bwMode="auto">
          <a:xfrm>
            <a:off x="3086101" y="514350"/>
            <a:ext cx="1393031" cy="188119"/>
          </a:xfrm>
          <a:prstGeom prst="cloudCallout">
            <a:avLst>
              <a:gd name="adj1" fmla="val -63931"/>
              <a:gd name="adj2" fmla="val -10759"/>
            </a:avLst>
          </a:prstGeom>
          <a:solidFill>
            <a:srgbClr val="3399FF"/>
          </a:soli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1" hangingPunct="1"/>
            <a:endParaRPr lang="en-US">
              <a:solidFill>
                <a:schemeClr val="folHlink"/>
              </a:solidFill>
            </a:endParaRPr>
          </a:p>
        </p:txBody>
      </p:sp>
      <p:grpSp>
        <p:nvGrpSpPr>
          <p:cNvPr id="36869" name="Group 4" descr="OPL20U25GSXzBJYl68kk8uQGfFKzs7yb1M4KJWUiLk6ZEvGF+qCIPSnY57AbBFCvTW2023.11.46+K4lPs7H94VUqPe2XwIsfPRnrXQE//QTEXxb8/8N4CNc6FpgZahzpTjFhMzSA7T/nHJa11DE8Ng2TP3iAmRczFlmslSuUNOgUeb6yRvs0="/>
          <p:cNvGrpSpPr>
            <a:grpSpLocks/>
          </p:cNvGrpSpPr>
          <p:nvPr/>
        </p:nvGrpSpPr>
        <p:grpSpPr bwMode="auto">
          <a:xfrm>
            <a:off x="5715000" y="1485900"/>
            <a:ext cx="787004" cy="1281113"/>
            <a:chOff x="384" y="492"/>
            <a:chExt cx="2297" cy="3740"/>
          </a:xfrm>
        </p:grpSpPr>
        <p:sp>
          <p:nvSpPr>
            <p:cNvPr id="36877" name="Freeform 5"/>
            <p:cNvSpPr>
              <a:spLocks/>
            </p:cNvSpPr>
            <p:nvPr/>
          </p:nvSpPr>
          <p:spPr bwMode="auto">
            <a:xfrm>
              <a:off x="827" y="1088"/>
              <a:ext cx="475" cy="426"/>
            </a:xfrm>
            <a:custGeom>
              <a:avLst/>
              <a:gdLst>
                <a:gd name="T0" fmla="*/ 394 w 475"/>
                <a:gd name="T1" fmla="*/ 0 h 426"/>
                <a:gd name="T2" fmla="*/ 411 w 475"/>
                <a:gd name="T3" fmla="*/ 30 h 426"/>
                <a:gd name="T4" fmla="*/ 432 w 475"/>
                <a:gd name="T5" fmla="*/ 52 h 426"/>
                <a:gd name="T6" fmla="*/ 438 w 475"/>
                <a:gd name="T7" fmla="*/ 97 h 426"/>
                <a:gd name="T8" fmla="*/ 458 w 475"/>
                <a:gd name="T9" fmla="*/ 122 h 426"/>
                <a:gd name="T10" fmla="*/ 475 w 475"/>
                <a:gd name="T11" fmla="*/ 136 h 426"/>
                <a:gd name="T12" fmla="*/ 455 w 475"/>
                <a:gd name="T13" fmla="*/ 164 h 426"/>
                <a:gd name="T14" fmla="*/ 448 w 475"/>
                <a:gd name="T15" fmla="*/ 203 h 426"/>
                <a:gd name="T16" fmla="*/ 431 w 475"/>
                <a:gd name="T17" fmla="*/ 220 h 426"/>
                <a:gd name="T18" fmla="*/ 411 w 475"/>
                <a:gd name="T19" fmla="*/ 231 h 426"/>
                <a:gd name="T20" fmla="*/ 390 w 475"/>
                <a:gd name="T21" fmla="*/ 217 h 426"/>
                <a:gd name="T22" fmla="*/ 363 w 475"/>
                <a:gd name="T23" fmla="*/ 231 h 426"/>
                <a:gd name="T24" fmla="*/ 331 w 475"/>
                <a:gd name="T25" fmla="*/ 213 h 426"/>
                <a:gd name="T26" fmla="*/ 295 w 475"/>
                <a:gd name="T27" fmla="*/ 241 h 426"/>
                <a:gd name="T28" fmla="*/ 269 w 475"/>
                <a:gd name="T29" fmla="*/ 238 h 426"/>
                <a:gd name="T30" fmla="*/ 247 w 475"/>
                <a:gd name="T31" fmla="*/ 262 h 426"/>
                <a:gd name="T32" fmla="*/ 226 w 475"/>
                <a:gd name="T33" fmla="*/ 275 h 426"/>
                <a:gd name="T34" fmla="*/ 205 w 475"/>
                <a:gd name="T35" fmla="*/ 262 h 426"/>
                <a:gd name="T36" fmla="*/ 197 w 475"/>
                <a:gd name="T37" fmla="*/ 289 h 426"/>
                <a:gd name="T38" fmla="*/ 178 w 475"/>
                <a:gd name="T39" fmla="*/ 286 h 426"/>
                <a:gd name="T40" fmla="*/ 181 w 475"/>
                <a:gd name="T41" fmla="*/ 325 h 426"/>
                <a:gd name="T42" fmla="*/ 155 w 475"/>
                <a:gd name="T43" fmla="*/ 342 h 426"/>
                <a:gd name="T44" fmla="*/ 122 w 475"/>
                <a:gd name="T45" fmla="*/ 363 h 426"/>
                <a:gd name="T46" fmla="*/ 114 w 475"/>
                <a:gd name="T47" fmla="*/ 391 h 426"/>
                <a:gd name="T48" fmla="*/ 93 w 475"/>
                <a:gd name="T49" fmla="*/ 398 h 426"/>
                <a:gd name="T50" fmla="*/ 78 w 475"/>
                <a:gd name="T51" fmla="*/ 426 h 426"/>
                <a:gd name="T52" fmla="*/ 59 w 475"/>
                <a:gd name="T53" fmla="*/ 412 h 426"/>
                <a:gd name="T54" fmla="*/ 42 w 475"/>
                <a:gd name="T55" fmla="*/ 409 h 426"/>
                <a:gd name="T56" fmla="*/ 30 w 475"/>
                <a:gd name="T57" fmla="*/ 367 h 426"/>
                <a:gd name="T58" fmla="*/ 0 w 475"/>
                <a:gd name="T59" fmla="*/ 349 h 426"/>
                <a:gd name="T60" fmla="*/ 15 w 475"/>
                <a:gd name="T61" fmla="*/ 303 h 426"/>
                <a:gd name="T62" fmla="*/ 7 w 475"/>
                <a:gd name="T63" fmla="*/ 262 h 426"/>
                <a:gd name="T64" fmla="*/ 18 w 475"/>
                <a:gd name="T65" fmla="*/ 213 h 426"/>
                <a:gd name="T66" fmla="*/ 12 w 475"/>
                <a:gd name="T67" fmla="*/ 189 h 426"/>
                <a:gd name="T68" fmla="*/ 33 w 475"/>
                <a:gd name="T69" fmla="*/ 189 h 426"/>
                <a:gd name="T70" fmla="*/ 45 w 475"/>
                <a:gd name="T71" fmla="*/ 164 h 426"/>
                <a:gd name="T72" fmla="*/ 66 w 475"/>
                <a:gd name="T73" fmla="*/ 182 h 426"/>
                <a:gd name="T74" fmla="*/ 86 w 475"/>
                <a:gd name="T75" fmla="*/ 168 h 426"/>
                <a:gd name="T76" fmla="*/ 101 w 475"/>
                <a:gd name="T77" fmla="*/ 146 h 426"/>
                <a:gd name="T78" fmla="*/ 134 w 475"/>
                <a:gd name="T79" fmla="*/ 143 h 426"/>
                <a:gd name="T80" fmla="*/ 142 w 475"/>
                <a:gd name="T81" fmla="*/ 224 h 426"/>
                <a:gd name="T82" fmla="*/ 128 w 475"/>
                <a:gd name="T83" fmla="*/ 227 h 426"/>
                <a:gd name="T84" fmla="*/ 128 w 475"/>
                <a:gd name="T85" fmla="*/ 266 h 426"/>
                <a:gd name="T86" fmla="*/ 137 w 475"/>
                <a:gd name="T87" fmla="*/ 296 h 426"/>
                <a:gd name="T88" fmla="*/ 145 w 475"/>
                <a:gd name="T89" fmla="*/ 264 h 426"/>
                <a:gd name="T90" fmla="*/ 148 w 475"/>
                <a:gd name="T91" fmla="*/ 245 h 426"/>
                <a:gd name="T92" fmla="*/ 142 w 475"/>
                <a:gd name="T93" fmla="*/ 224 h 426"/>
                <a:gd name="T94" fmla="*/ 134 w 475"/>
                <a:gd name="T95" fmla="*/ 144 h 426"/>
                <a:gd name="T96" fmla="*/ 158 w 475"/>
                <a:gd name="T97" fmla="*/ 143 h 426"/>
                <a:gd name="T98" fmla="*/ 179 w 475"/>
                <a:gd name="T99" fmla="*/ 153 h 426"/>
                <a:gd name="T100" fmla="*/ 199 w 475"/>
                <a:gd name="T101" fmla="*/ 139 h 426"/>
                <a:gd name="T102" fmla="*/ 206 w 475"/>
                <a:gd name="T103" fmla="*/ 94 h 426"/>
                <a:gd name="T104" fmla="*/ 227 w 475"/>
                <a:gd name="T105" fmla="*/ 83 h 426"/>
                <a:gd name="T106" fmla="*/ 237 w 475"/>
                <a:gd name="T107" fmla="*/ 59 h 426"/>
                <a:gd name="T108" fmla="*/ 264 w 475"/>
                <a:gd name="T109" fmla="*/ 48 h 426"/>
                <a:gd name="T110" fmla="*/ 279 w 475"/>
                <a:gd name="T111" fmla="*/ 27 h 426"/>
                <a:gd name="T112" fmla="*/ 295 w 475"/>
                <a:gd name="T113" fmla="*/ 37 h 426"/>
                <a:gd name="T114" fmla="*/ 312 w 475"/>
                <a:gd name="T115" fmla="*/ 27 h 426"/>
                <a:gd name="T116" fmla="*/ 325 w 475"/>
                <a:gd name="T117" fmla="*/ 52 h 426"/>
                <a:gd name="T118" fmla="*/ 340 w 475"/>
                <a:gd name="T119" fmla="*/ 48 h 426"/>
                <a:gd name="T120" fmla="*/ 346 w 475"/>
                <a:gd name="T121" fmla="*/ 16 h 426"/>
                <a:gd name="T122" fmla="*/ 366 w 475"/>
                <a:gd name="T123" fmla="*/ 6 h 426"/>
                <a:gd name="T124" fmla="*/ 394 w 475"/>
                <a:gd name="T125" fmla="*/ 0 h 4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426">
                  <a:moveTo>
                    <a:pt x="394" y="0"/>
                  </a:moveTo>
                  <a:lnTo>
                    <a:pt x="411" y="30"/>
                  </a:lnTo>
                  <a:lnTo>
                    <a:pt x="432" y="52"/>
                  </a:lnTo>
                  <a:lnTo>
                    <a:pt x="438" y="97"/>
                  </a:lnTo>
                  <a:lnTo>
                    <a:pt x="458" y="122"/>
                  </a:lnTo>
                  <a:lnTo>
                    <a:pt x="475" y="136"/>
                  </a:lnTo>
                  <a:lnTo>
                    <a:pt x="455" y="164"/>
                  </a:lnTo>
                  <a:lnTo>
                    <a:pt x="448" y="203"/>
                  </a:lnTo>
                  <a:lnTo>
                    <a:pt x="431" y="220"/>
                  </a:lnTo>
                  <a:lnTo>
                    <a:pt x="411" y="231"/>
                  </a:lnTo>
                  <a:lnTo>
                    <a:pt x="390" y="217"/>
                  </a:lnTo>
                  <a:lnTo>
                    <a:pt x="363" y="231"/>
                  </a:lnTo>
                  <a:lnTo>
                    <a:pt x="331" y="213"/>
                  </a:lnTo>
                  <a:lnTo>
                    <a:pt x="295" y="241"/>
                  </a:lnTo>
                  <a:lnTo>
                    <a:pt x="269" y="238"/>
                  </a:lnTo>
                  <a:lnTo>
                    <a:pt x="247" y="262"/>
                  </a:lnTo>
                  <a:lnTo>
                    <a:pt x="226" y="275"/>
                  </a:lnTo>
                  <a:lnTo>
                    <a:pt x="205" y="262"/>
                  </a:lnTo>
                  <a:lnTo>
                    <a:pt x="197" y="289"/>
                  </a:lnTo>
                  <a:lnTo>
                    <a:pt x="178" y="286"/>
                  </a:lnTo>
                  <a:lnTo>
                    <a:pt x="181" y="325"/>
                  </a:lnTo>
                  <a:lnTo>
                    <a:pt x="155" y="342"/>
                  </a:lnTo>
                  <a:lnTo>
                    <a:pt x="122" y="363"/>
                  </a:lnTo>
                  <a:lnTo>
                    <a:pt x="114" y="391"/>
                  </a:lnTo>
                  <a:lnTo>
                    <a:pt x="93" y="398"/>
                  </a:lnTo>
                  <a:lnTo>
                    <a:pt x="78" y="426"/>
                  </a:lnTo>
                  <a:lnTo>
                    <a:pt x="59" y="412"/>
                  </a:lnTo>
                  <a:lnTo>
                    <a:pt x="42" y="409"/>
                  </a:lnTo>
                  <a:lnTo>
                    <a:pt x="30" y="367"/>
                  </a:lnTo>
                  <a:lnTo>
                    <a:pt x="0" y="349"/>
                  </a:lnTo>
                  <a:lnTo>
                    <a:pt x="15" y="303"/>
                  </a:lnTo>
                  <a:lnTo>
                    <a:pt x="7" y="262"/>
                  </a:lnTo>
                  <a:lnTo>
                    <a:pt x="18" y="213"/>
                  </a:lnTo>
                  <a:lnTo>
                    <a:pt x="12" y="189"/>
                  </a:lnTo>
                  <a:lnTo>
                    <a:pt x="33" y="189"/>
                  </a:lnTo>
                  <a:lnTo>
                    <a:pt x="45" y="164"/>
                  </a:lnTo>
                  <a:lnTo>
                    <a:pt x="66" y="182"/>
                  </a:lnTo>
                  <a:lnTo>
                    <a:pt x="86" y="168"/>
                  </a:lnTo>
                  <a:lnTo>
                    <a:pt x="101" y="146"/>
                  </a:lnTo>
                  <a:lnTo>
                    <a:pt x="134" y="143"/>
                  </a:lnTo>
                  <a:lnTo>
                    <a:pt x="142" y="224"/>
                  </a:lnTo>
                  <a:lnTo>
                    <a:pt x="128" y="227"/>
                  </a:lnTo>
                  <a:lnTo>
                    <a:pt x="128" y="266"/>
                  </a:lnTo>
                  <a:lnTo>
                    <a:pt x="137" y="296"/>
                  </a:lnTo>
                  <a:lnTo>
                    <a:pt x="145" y="264"/>
                  </a:lnTo>
                  <a:lnTo>
                    <a:pt x="148" y="245"/>
                  </a:lnTo>
                  <a:lnTo>
                    <a:pt x="142" y="224"/>
                  </a:lnTo>
                  <a:lnTo>
                    <a:pt x="134" y="144"/>
                  </a:lnTo>
                  <a:lnTo>
                    <a:pt x="158" y="143"/>
                  </a:lnTo>
                  <a:lnTo>
                    <a:pt x="179" y="153"/>
                  </a:lnTo>
                  <a:lnTo>
                    <a:pt x="199" y="139"/>
                  </a:lnTo>
                  <a:lnTo>
                    <a:pt x="206" y="94"/>
                  </a:lnTo>
                  <a:lnTo>
                    <a:pt x="227" y="83"/>
                  </a:lnTo>
                  <a:lnTo>
                    <a:pt x="237" y="59"/>
                  </a:lnTo>
                  <a:lnTo>
                    <a:pt x="264" y="48"/>
                  </a:lnTo>
                  <a:lnTo>
                    <a:pt x="279" y="27"/>
                  </a:lnTo>
                  <a:lnTo>
                    <a:pt x="295" y="37"/>
                  </a:lnTo>
                  <a:lnTo>
                    <a:pt x="312" y="27"/>
                  </a:lnTo>
                  <a:lnTo>
                    <a:pt x="325" y="52"/>
                  </a:lnTo>
                  <a:lnTo>
                    <a:pt x="340" y="48"/>
                  </a:lnTo>
                  <a:lnTo>
                    <a:pt x="346" y="16"/>
                  </a:lnTo>
                  <a:lnTo>
                    <a:pt x="366" y="6"/>
                  </a:lnTo>
                  <a:lnTo>
                    <a:pt x="394" y="0"/>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nvGrpSpPr>
            <p:cNvPr id="36878" name="Group 6"/>
            <p:cNvGrpSpPr>
              <a:grpSpLocks/>
            </p:cNvGrpSpPr>
            <p:nvPr/>
          </p:nvGrpSpPr>
          <p:grpSpPr bwMode="auto">
            <a:xfrm>
              <a:off x="649" y="600"/>
              <a:ext cx="1511" cy="3632"/>
              <a:chOff x="649" y="600"/>
              <a:chExt cx="1511" cy="3632"/>
            </a:xfrm>
          </p:grpSpPr>
          <p:sp>
            <p:nvSpPr>
              <p:cNvPr id="36959" name="Freeform 7"/>
              <p:cNvSpPr>
                <a:spLocks/>
              </p:cNvSpPr>
              <p:nvPr/>
            </p:nvSpPr>
            <p:spPr bwMode="auto">
              <a:xfrm>
                <a:off x="649" y="600"/>
                <a:ext cx="1511" cy="3632"/>
              </a:xfrm>
              <a:custGeom>
                <a:avLst/>
                <a:gdLst>
                  <a:gd name="T0" fmla="*/ 637 w 1511"/>
                  <a:gd name="T1" fmla="*/ 2516 h 3632"/>
                  <a:gd name="T2" fmla="*/ 654 w 1511"/>
                  <a:gd name="T3" fmla="*/ 2165 h 3632"/>
                  <a:gd name="T4" fmla="*/ 665 w 1511"/>
                  <a:gd name="T5" fmla="*/ 1955 h 3632"/>
                  <a:gd name="T6" fmla="*/ 466 w 1511"/>
                  <a:gd name="T7" fmla="*/ 1810 h 3632"/>
                  <a:gd name="T8" fmla="*/ 273 w 1511"/>
                  <a:gd name="T9" fmla="*/ 1645 h 3632"/>
                  <a:gd name="T10" fmla="*/ 0 w 1511"/>
                  <a:gd name="T11" fmla="*/ 1329 h 3632"/>
                  <a:gd name="T12" fmla="*/ 221 w 1511"/>
                  <a:gd name="T13" fmla="*/ 1553 h 3632"/>
                  <a:gd name="T14" fmla="*/ 441 w 1511"/>
                  <a:gd name="T15" fmla="*/ 1736 h 3632"/>
                  <a:gd name="T16" fmla="*/ 658 w 1511"/>
                  <a:gd name="T17" fmla="*/ 1894 h 3632"/>
                  <a:gd name="T18" fmla="*/ 644 w 1511"/>
                  <a:gd name="T19" fmla="*/ 1613 h 3632"/>
                  <a:gd name="T20" fmla="*/ 546 w 1511"/>
                  <a:gd name="T21" fmla="*/ 1448 h 3632"/>
                  <a:gd name="T22" fmla="*/ 350 w 1511"/>
                  <a:gd name="T23" fmla="*/ 1247 h 3632"/>
                  <a:gd name="T24" fmla="*/ 319 w 1511"/>
                  <a:gd name="T25" fmla="*/ 1188 h 3632"/>
                  <a:gd name="T26" fmla="*/ 420 w 1511"/>
                  <a:gd name="T27" fmla="*/ 1275 h 3632"/>
                  <a:gd name="T28" fmla="*/ 637 w 1511"/>
                  <a:gd name="T29" fmla="*/ 1465 h 3632"/>
                  <a:gd name="T30" fmla="*/ 640 w 1511"/>
                  <a:gd name="T31" fmla="*/ 1240 h 3632"/>
                  <a:gd name="T32" fmla="*/ 644 w 1511"/>
                  <a:gd name="T33" fmla="*/ 936 h 3632"/>
                  <a:gd name="T34" fmla="*/ 452 w 1511"/>
                  <a:gd name="T35" fmla="*/ 749 h 3632"/>
                  <a:gd name="T36" fmla="*/ 417 w 1511"/>
                  <a:gd name="T37" fmla="*/ 675 h 3632"/>
                  <a:gd name="T38" fmla="*/ 525 w 1511"/>
                  <a:gd name="T39" fmla="*/ 784 h 3632"/>
                  <a:gd name="T40" fmla="*/ 665 w 1511"/>
                  <a:gd name="T41" fmla="*/ 788 h 3632"/>
                  <a:gd name="T42" fmla="*/ 700 w 1511"/>
                  <a:gd name="T43" fmla="*/ 521 h 3632"/>
                  <a:gd name="T44" fmla="*/ 563 w 1511"/>
                  <a:gd name="T45" fmla="*/ 401 h 3632"/>
                  <a:gd name="T46" fmla="*/ 553 w 1511"/>
                  <a:gd name="T47" fmla="*/ 373 h 3632"/>
                  <a:gd name="T48" fmla="*/ 605 w 1511"/>
                  <a:gd name="T49" fmla="*/ 412 h 3632"/>
                  <a:gd name="T50" fmla="*/ 693 w 1511"/>
                  <a:gd name="T51" fmla="*/ 366 h 3632"/>
                  <a:gd name="T52" fmla="*/ 749 w 1511"/>
                  <a:gd name="T53" fmla="*/ 218 h 3632"/>
                  <a:gd name="T54" fmla="*/ 780 w 1511"/>
                  <a:gd name="T55" fmla="*/ 468 h 3632"/>
                  <a:gd name="T56" fmla="*/ 784 w 1511"/>
                  <a:gd name="T57" fmla="*/ 721 h 3632"/>
                  <a:gd name="T58" fmla="*/ 955 w 1511"/>
                  <a:gd name="T59" fmla="*/ 559 h 3632"/>
                  <a:gd name="T60" fmla="*/ 948 w 1511"/>
                  <a:gd name="T61" fmla="*/ 472 h 3632"/>
                  <a:gd name="T62" fmla="*/ 1134 w 1511"/>
                  <a:gd name="T63" fmla="*/ 394 h 3632"/>
                  <a:gd name="T64" fmla="*/ 945 w 1511"/>
                  <a:gd name="T65" fmla="*/ 612 h 3632"/>
                  <a:gd name="T66" fmla="*/ 791 w 1511"/>
                  <a:gd name="T67" fmla="*/ 760 h 3632"/>
                  <a:gd name="T68" fmla="*/ 763 w 1511"/>
                  <a:gd name="T69" fmla="*/ 1055 h 3632"/>
                  <a:gd name="T70" fmla="*/ 780 w 1511"/>
                  <a:gd name="T71" fmla="*/ 1233 h 3632"/>
                  <a:gd name="T72" fmla="*/ 1008 w 1511"/>
                  <a:gd name="T73" fmla="*/ 1075 h 3632"/>
                  <a:gd name="T74" fmla="*/ 1165 w 1511"/>
                  <a:gd name="T75" fmla="*/ 629 h 3632"/>
                  <a:gd name="T76" fmla="*/ 1218 w 1511"/>
                  <a:gd name="T77" fmla="*/ 910 h 3632"/>
                  <a:gd name="T78" fmla="*/ 1043 w 1511"/>
                  <a:gd name="T79" fmla="*/ 1072 h 3632"/>
                  <a:gd name="T80" fmla="*/ 920 w 1511"/>
                  <a:gd name="T81" fmla="*/ 1191 h 3632"/>
                  <a:gd name="T82" fmla="*/ 787 w 1511"/>
                  <a:gd name="T83" fmla="*/ 1388 h 3632"/>
                  <a:gd name="T84" fmla="*/ 875 w 1511"/>
                  <a:gd name="T85" fmla="*/ 1581 h 3632"/>
                  <a:gd name="T86" fmla="*/ 1099 w 1511"/>
                  <a:gd name="T87" fmla="*/ 1441 h 3632"/>
                  <a:gd name="T88" fmla="*/ 1218 w 1511"/>
                  <a:gd name="T89" fmla="*/ 1335 h 3632"/>
                  <a:gd name="T90" fmla="*/ 1277 w 1511"/>
                  <a:gd name="T91" fmla="*/ 1128 h 3632"/>
                  <a:gd name="T92" fmla="*/ 1284 w 1511"/>
                  <a:gd name="T93" fmla="*/ 1212 h 3632"/>
                  <a:gd name="T94" fmla="*/ 1270 w 1511"/>
                  <a:gd name="T95" fmla="*/ 1335 h 3632"/>
                  <a:gd name="T96" fmla="*/ 1410 w 1511"/>
                  <a:gd name="T97" fmla="*/ 1272 h 3632"/>
                  <a:gd name="T98" fmla="*/ 1179 w 1511"/>
                  <a:gd name="T99" fmla="*/ 1441 h 3632"/>
                  <a:gd name="T100" fmla="*/ 945 w 1511"/>
                  <a:gd name="T101" fmla="*/ 1602 h 3632"/>
                  <a:gd name="T102" fmla="*/ 826 w 1511"/>
                  <a:gd name="T103" fmla="*/ 1761 h 3632"/>
                  <a:gd name="T104" fmla="*/ 840 w 1511"/>
                  <a:gd name="T105" fmla="*/ 1982 h 3632"/>
                  <a:gd name="T106" fmla="*/ 854 w 1511"/>
                  <a:gd name="T107" fmla="*/ 2379 h 3632"/>
                  <a:gd name="T108" fmla="*/ 864 w 1511"/>
                  <a:gd name="T109" fmla="*/ 2728 h 3632"/>
                  <a:gd name="T110" fmla="*/ 871 w 1511"/>
                  <a:gd name="T111" fmla="*/ 3344 h 3632"/>
                  <a:gd name="T112" fmla="*/ 934 w 1511"/>
                  <a:gd name="T113" fmla="*/ 3632 h 3632"/>
                  <a:gd name="T114" fmla="*/ 730 w 1511"/>
                  <a:gd name="T115" fmla="*/ 3632 h 3632"/>
                  <a:gd name="T116" fmla="*/ 625 w 1511"/>
                  <a:gd name="T117" fmla="*/ 3575 h 3632"/>
                  <a:gd name="T118" fmla="*/ 647 w 1511"/>
                  <a:gd name="T119" fmla="*/ 3096 h 3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11" h="3632">
                    <a:moveTo>
                      <a:pt x="647" y="2776"/>
                    </a:moveTo>
                    <a:lnTo>
                      <a:pt x="639" y="2656"/>
                    </a:lnTo>
                    <a:lnTo>
                      <a:pt x="637" y="2516"/>
                    </a:lnTo>
                    <a:lnTo>
                      <a:pt x="644" y="2384"/>
                    </a:lnTo>
                    <a:lnTo>
                      <a:pt x="651" y="2288"/>
                    </a:lnTo>
                    <a:lnTo>
                      <a:pt x="654" y="2165"/>
                    </a:lnTo>
                    <a:lnTo>
                      <a:pt x="654" y="2094"/>
                    </a:lnTo>
                    <a:lnTo>
                      <a:pt x="654" y="2038"/>
                    </a:lnTo>
                    <a:lnTo>
                      <a:pt x="665" y="1955"/>
                    </a:lnTo>
                    <a:lnTo>
                      <a:pt x="612" y="1915"/>
                    </a:lnTo>
                    <a:lnTo>
                      <a:pt x="542" y="1866"/>
                    </a:lnTo>
                    <a:lnTo>
                      <a:pt x="466" y="1810"/>
                    </a:lnTo>
                    <a:lnTo>
                      <a:pt x="410" y="1757"/>
                    </a:lnTo>
                    <a:lnTo>
                      <a:pt x="336" y="1704"/>
                    </a:lnTo>
                    <a:lnTo>
                      <a:pt x="273" y="1645"/>
                    </a:lnTo>
                    <a:lnTo>
                      <a:pt x="217" y="1592"/>
                    </a:lnTo>
                    <a:lnTo>
                      <a:pt x="140" y="1518"/>
                    </a:lnTo>
                    <a:lnTo>
                      <a:pt x="0" y="1329"/>
                    </a:lnTo>
                    <a:lnTo>
                      <a:pt x="193" y="1532"/>
                    </a:lnTo>
                    <a:lnTo>
                      <a:pt x="182" y="1223"/>
                    </a:lnTo>
                    <a:lnTo>
                      <a:pt x="221" y="1553"/>
                    </a:lnTo>
                    <a:lnTo>
                      <a:pt x="301" y="1623"/>
                    </a:lnTo>
                    <a:lnTo>
                      <a:pt x="368" y="1683"/>
                    </a:lnTo>
                    <a:lnTo>
                      <a:pt x="441" y="1736"/>
                    </a:lnTo>
                    <a:lnTo>
                      <a:pt x="521" y="1806"/>
                    </a:lnTo>
                    <a:lnTo>
                      <a:pt x="581" y="1855"/>
                    </a:lnTo>
                    <a:lnTo>
                      <a:pt x="658" y="1894"/>
                    </a:lnTo>
                    <a:lnTo>
                      <a:pt x="651" y="1757"/>
                    </a:lnTo>
                    <a:lnTo>
                      <a:pt x="654" y="1708"/>
                    </a:lnTo>
                    <a:lnTo>
                      <a:pt x="644" y="1613"/>
                    </a:lnTo>
                    <a:lnTo>
                      <a:pt x="637" y="1526"/>
                    </a:lnTo>
                    <a:lnTo>
                      <a:pt x="598" y="1486"/>
                    </a:lnTo>
                    <a:lnTo>
                      <a:pt x="546" y="1448"/>
                    </a:lnTo>
                    <a:lnTo>
                      <a:pt x="469" y="1374"/>
                    </a:lnTo>
                    <a:lnTo>
                      <a:pt x="417" y="1321"/>
                    </a:lnTo>
                    <a:lnTo>
                      <a:pt x="350" y="1247"/>
                    </a:lnTo>
                    <a:lnTo>
                      <a:pt x="298" y="1202"/>
                    </a:lnTo>
                    <a:lnTo>
                      <a:pt x="182" y="1048"/>
                    </a:lnTo>
                    <a:lnTo>
                      <a:pt x="319" y="1188"/>
                    </a:lnTo>
                    <a:lnTo>
                      <a:pt x="347" y="966"/>
                    </a:lnTo>
                    <a:lnTo>
                      <a:pt x="343" y="1195"/>
                    </a:lnTo>
                    <a:lnTo>
                      <a:pt x="420" y="1275"/>
                    </a:lnTo>
                    <a:lnTo>
                      <a:pt x="497" y="1353"/>
                    </a:lnTo>
                    <a:lnTo>
                      <a:pt x="560" y="1412"/>
                    </a:lnTo>
                    <a:lnTo>
                      <a:pt x="637" y="1465"/>
                    </a:lnTo>
                    <a:lnTo>
                      <a:pt x="644" y="1395"/>
                    </a:lnTo>
                    <a:lnTo>
                      <a:pt x="640" y="1328"/>
                    </a:lnTo>
                    <a:lnTo>
                      <a:pt x="640" y="1240"/>
                    </a:lnTo>
                    <a:lnTo>
                      <a:pt x="640" y="1163"/>
                    </a:lnTo>
                    <a:lnTo>
                      <a:pt x="637" y="1076"/>
                    </a:lnTo>
                    <a:lnTo>
                      <a:pt x="644" y="936"/>
                    </a:lnTo>
                    <a:lnTo>
                      <a:pt x="595" y="893"/>
                    </a:lnTo>
                    <a:lnTo>
                      <a:pt x="528" y="834"/>
                    </a:lnTo>
                    <a:lnTo>
                      <a:pt x="452" y="749"/>
                    </a:lnTo>
                    <a:lnTo>
                      <a:pt x="382" y="672"/>
                    </a:lnTo>
                    <a:lnTo>
                      <a:pt x="259" y="486"/>
                    </a:lnTo>
                    <a:lnTo>
                      <a:pt x="417" y="675"/>
                    </a:lnTo>
                    <a:lnTo>
                      <a:pt x="434" y="433"/>
                    </a:lnTo>
                    <a:lnTo>
                      <a:pt x="441" y="707"/>
                    </a:lnTo>
                    <a:lnTo>
                      <a:pt x="525" y="784"/>
                    </a:lnTo>
                    <a:lnTo>
                      <a:pt x="584" y="841"/>
                    </a:lnTo>
                    <a:lnTo>
                      <a:pt x="651" y="900"/>
                    </a:lnTo>
                    <a:lnTo>
                      <a:pt x="665" y="788"/>
                    </a:lnTo>
                    <a:lnTo>
                      <a:pt x="682" y="697"/>
                    </a:lnTo>
                    <a:lnTo>
                      <a:pt x="693" y="619"/>
                    </a:lnTo>
                    <a:lnTo>
                      <a:pt x="700" y="521"/>
                    </a:lnTo>
                    <a:lnTo>
                      <a:pt x="654" y="489"/>
                    </a:lnTo>
                    <a:lnTo>
                      <a:pt x="612" y="447"/>
                    </a:lnTo>
                    <a:lnTo>
                      <a:pt x="563" y="401"/>
                    </a:lnTo>
                    <a:lnTo>
                      <a:pt x="500" y="349"/>
                    </a:lnTo>
                    <a:lnTo>
                      <a:pt x="434" y="254"/>
                    </a:lnTo>
                    <a:lnTo>
                      <a:pt x="553" y="373"/>
                    </a:lnTo>
                    <a:lnTo>
                      <a:pt x="546" y="215"/>
                    </a:lnTo>
                    <a:lnTo>
                      <a:pt x="567" y="377"/>
                    </a:lnTo>
                    <a:lnTo>
                      <a:pt x="605" y="412"/>
                    </a:lnTo>
                    <a:lnTo>
                      <a:pt x="644" y="450"/>
                    </a:lnTo>
                    <a:lnTo>
                      <a:pt x="696" y="486"/>
                    </a:lnTo>
                    <a:lnTo>
                      <a:pt x="693" y="366"/>
                    </a:lnTo>
                    <a:lnTo>
                      <a:pt x="693" y="289"/>
                    </a:lnTo>
                    <a:lnTo>
                      <a:pt x="721" y="0"/>
                    </a:lnTo>
                    <a:lnTo>
                      <a:pt x="749" y="218"/>
                    </a:lnTo>
                    <a:lnTo>
                      <a:pt x="756" y="303"/>
                    </a:lnTo>
                    <a:lnTo>
                      <a:pt x="770" y="373"/>
                    </a:lnTo>
                    <a:lnTo>
                      <a:pt x="780" y="468"/>
                    </a:lnTo>
                    <a:lnTo>
                      <a:pt x="784" y="570"/>
                    </a:lnTo>
                    <a:lnTo>
                      <a:pt x="784" y="644"/>
                    </a:lnTo>
                    <a:lnTo>
                      <a:pt x="784" y="721"/>
                    </a:lnTo>
                    <a:lnTo>
                      <a:pt x="850" y="672"/>
                    </a:lnTo>
                    <a:lnTo>
                      <a:pt x="899" y="616"/>
                    </a:lnTo>
                    <a:lnTo>
                      <a:pt x="955" y="559"/>
                    </a:lnTo>
                    <a:lnTo>
                      <a:pt x="934" y="486"/>
                    </a:lnTo>
                    <a:lnTo>
                      <a:pt x="927" y="313"/>
                    </a:lnTo>
                    <a:lnTo>
                      <a:pt x="948" y="472"/>
                    </a:lnTo>
                    <a:lnTo>
                      <a:pt x="973" y="542"/>
                    </a:lnTo>
                    <a:lnTo>
                      <a:pt x="1025" y="503"/>
                    </a:lnTo>
                    <a:lnTo>
                      <a:pt x="1134" y="394"/>
                    </a:lnTo>
                    <a:lnTo>
                      <a:pt x="1053" y="507"/>
                    </a:lnTo>
                    <a:lnTo>
                      <a:pt x="1004" y="552"/>
                    </a:lnTo>
                    <a:lnTo>
                      <a:pt x="945" y="612"/>
                    </a:lnTo>
                    <a:lnTo>
                      <a:pt x="896" y="661"/>
                    </a:lnTo>
                    <a:lnTo>
                      <a:pt x="833" y="714"/>
                    </a:lnTo>
                    <a:lnTo>
                      <a:pt x="791" y="760"/>
                    </a:lnTo>
                    <a:lnTo>
                      <a:pt x="773" y="878"/>
                    </a:lnTo>
                    <a:lnTo>
                      <a:pt x="766" y="970"/>
                    </a:lnTo>
                    <a:lnTo>
                      <a:pt x="763" y="1055"/>
                    </a:lnTo>
                    <a:lnTo>
                      <a:pt x="766" y="1107"/>
                    </a:lnTo>
                    <a:lnTo>
                      <a:pt x="766" y="1163"/>
                    </a:lnTo>
                    <a:lnTo>
                      <a:pt x="780" y="1233"/>
                    </a:lnTo>
                    <a:lnTo>
                      <a:pt x="847" y="1205"/>
                    </a:lnTo>
                    <a:lnTo>
                      <a:pt x="920" y="1149"/>
                    </a:lnTo>
                    <a:lnTo>
                      <a:pt x="1008" y="1075"/>
                    </a:lnTo>
                    <a:lnTo>
                      <a:pt x="1071" y="1008"/>
                    </a:lnTo>
                    <a:lnTo>
                      <a:pt x="1134" y="955"/>
                    </a:lnTo>
                    <a:lnTo>
                      <a:pt x="1165" y="629"/>
                    </a:lnTo>
                    <a:lnTo>
                      <a:pt x="1155" y="945"/>
                    </a:lnTo>
                    <a:lnTo>
                      <a:pt x="1336" y="767"/>
                    </a:lnTo>
                    <a:lnTo>
                      <a:pt x="1218" y="910"/>
                    </a:lnTo>
                    <a:lnTo>
                      <a:pt x="1158" y="977"/>
                    </a:lnTo>
                    <a:lnTo>
                      <a:pt x="1102" y="1026"/>
                    </a:lnTo>
                    <a:lnTo>
                      <a:pt x="1043" y="1072"/>
                    </a:lnTo>
                    <a:lnTo>
                      <a:pt x="983" y="1135"/>
                    </a:lnTo>
                    <a:lnTo>
                      <a:pt x="955" y="1159"/>
                    </a:lnTo>
                    <a:lnTo>
                      <a:pt x="920" y="1191"/>
                    </a:lnTo>
                    <a:lnTo>
                      <a:pt x="840" y="1247"/>
                    </a:lnTo>
                    <a:lnTo>
                      <a:pt x="784" y="1280"/>
                    </a:lnTo>
                    <a:lnTo>
                      <a:pt x="787" y="1388"/>
                    </a:lnTo>
                    <a:lnTo>
                      <a:pt x="794" y="1511"/>
                    </a:lnTo>
                    <a:lnTo>
                      <a:pt x="805" y="1618"/>
                    </a:lnTo>
                    <a:lnTo>
                      <a:pt x="875" y="1581"/>
                    </a:lnTo>
                    <a:lnTo>
                      <a:pt x="952" y="1539"/>
                    </a:lnTo>
                    <a:lnTo>
                      <a:pt x="1032" y="1490"/>
                    </a:lnTo>
                    <a:lnTo>
                      <a:pt x="1099" y="1441"/>
                    </a:lnTo>
                    <a:lnTo>
                      <a:pt x="1158" y="1405"/>
                    </a:lnTo>
                    <a:lnTo>
                      <a:pt x="1204" y="1374"/>
                    </a:lnTo>
                    <a:lnTo>
                      <a:pt x="1218" y="1335"/>
                    </a:lnTo>
                    <a:lnTo>
                      <a:pt x="1239" y="1279"/>
                    </a:lnTo>
                    <a:lnTo>
                      <a:pt x="1263" y="1205"/>
                    </a:lnTo>
                    <a:lnTo>
                      <a:pt x="1277" y="1128"/>
                    </a:lnTo>
                    <a:lnTo>
                      <a:pt x="1287" y="1013"/>
                    </a:lnTo>
                    <a:lnTo>
                      <a:pt x="1291" y="1145"/>
                    </a:lnTo>
                    <a:lnTo>
                      <a:pt x="1284" y="1212"/>
                    </a:lnTo>
                    <a:lnTo>
                      <a:pt x="1252" y="1282"/>
                    </a:lnTo>
                    <a:lnTo>
                      <a:pt x="1232" y="1356"/>
                    </a:lnTo>
                    <a:lnTo>
                      <a:pt x="1270" y="1335"/>
                    </a:lnTo>
                    <a:lnTo>
                      <a:pt x="1354" y="1293"/>
                    </a:lnTo>
                    <a:lnTo>
                      <a:pt x="1511" y="1161"/>
                    </a:lnTo>
                    <a:lnTo>
                      <a:pt x="1410" y="1272"/>
                    </a:lnTo>
                    <a:lnTo>
                      <a:pt x="1347" y="1332"/>
                    </a:lnTo>
                    <a:lnTo>
                      <a:pt x="1266" y="1381"/>
                    </a:lnTo>
                    <a:lnTo>
                      <a:pt x="1179" y="1441"/>
                    </a:lnTo>
                    <a:lnTo>
                      <a:pt x="1092" y="1500"/>
                    </a:lnTo>
                    <a:lnTo>
                      <a:pt x="1015" y="1553"/>
                    </a:lnTo>
                    <a:lnTo>
                      <a:pt x="945" y="1602"/>
                    </a:lnTo>
                    <a:lnTo>
                      <a:pt x="892" y="1641"/>
                    </a:lnTo>
                    <a:lnTo>
                      <a:pt x="819" y="1681"/>
                    </a:lnTo>
                    <a:lnTo>
                      <a:pt x="826" y="1761"/>
                    </a:lnTo>
                    <a:lnTo>
                      <a:pt x="836" y="1817"/>
                    </a:lnTo>
                    <a:lnTo>
                      <a:pt x="840" y="1906"/>
                    </a:lnTo>
                    <a:lnTo>
                      <a:pt x="840" y="1982"/>
                    </a:lnTo>
                    <a:lnTo>
                      <a:pt x="843" y="2112"/>
                    </a:lnTo>
                    <a:lnTo>
                      <a:pt x="854" y="2222"/>
                    </a:lnTo>
                    <a:lnTo>
                      <a:pt x="854" y="2379"/>
                    </a:lnTo>
                    <a:lnTo>
                      <a:pt x="847" y="2503"/>
                    </a:lnTo>
                    <a:lnTo>
                      <a:pt x="847" y="2632"/>
                    </a:lnTo>
                    <a:lnTo>
                      <a:pt x="864" y="2728"/>
                    </a:lnTo>
                    <a:lnTo>
                      <a:pt x="871" y="2904"/>
                    </a:lnTo>
                    <a:lnTo>
                      <a:pt x="863" y="3120"/>
                    </a:lnTo>
                    <a:lnTo>
                      <a:pt x="871" y="3344"/>
                    </a:lnTo>
                    <a:lnTo>
                      <a:pt x="871" y="3584"/>
                    </a:lnTo>
                    <a:lnTo>
                      <a:pt x="895" y="3608"/>
                    </a:lnTo>
                    <a:lnTo>
                      <a:pt x="934" y="3632"/>
                    </a:lnTo>
                    <a:lnTo>
                      <a:pt x="847" y="3620"/>
                    </a:lnTo>
                    <a:lnTo>
                      <a:pt x="772" y="3608"/>
                    </a:lnTo>
                    <a:lnTo>
                      <a:pt x="730" y="3632"/>
                    </a:lnTo>
                    <a:lnTo>
                      <a:pt x="691" y="3611"/>
                    </a:lnTo>
                    <a:lnTo>
                      <a:pt x="568" y="3629"/>
                    </a:lnTo>
                    <a:lnTo>
                      <a:pt x="625" y="3575"/>
                    </a:lnTo>
                    <a:lnTo>
                      <a:pt x="631" y="3544"/>
                    </a:lnTo>
                    <a:lnTo>
                      <a:pt x="647" y="3280"/>
                    </a:lnTo>
                    <a:lnTo>
                      <a:pt x="647" y="3096"/>
                    </a:lnTo>
                    <a:lnTo>
                      <a:pt x="647" y="2928"/>
                    </a:lnTo>
                    <a:lnTo>
                      <a:pt x="647" y="2776"/>
                    </a:lnTo>
                    <a:close/>
                  </a:path>
                </a:pathLst>
              </a:custGeom>
              <a:solidFill>
                <a:srgbClr val="201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60" name="Freeform 8"/>
              <p:cNvSpPr>
                <a:spLocks/>
              </p:cNvSpPr>
              <p:nvPr/>
            </p:nvSpPr>
            <p:spPr bwMode="auto">
              <a:xfrm>
                <a:off x="1339" y="684"/>
                <a:ext cx="662" cy="3537"/>
              </a:xfrm>
              <a:custGeom>
                <a:avLst/>
                <a:gdLst>
                  <a:gd name="T0" fmla="*/ 150 w 662"/>
                  <a:gd name="T1" fmla="*/ 2480 h 3537"/>
                  <a:gd name="T2" fmla="*/ 155 w 662"/>
                  <a:gd name="T3" fmla="*/ 2375 h 3537"/>
                  <a:gd name="T4" fmla="*/ 161 w 662"/>
                  <a:gd name="T5" fmla="*/ 2288 h 3537"/>
                  <a:gd name="T6" fmla="*/ 162 w 662"/>
                  <a:gd name="T7" fmla="*/ 2145 h 3537"/>
                  <a:gd name="T8" fmla="*/ 150 w 662"/>
                  <a:gd name="T9" fmla="*/ 2001 h 3537"/>
                  <a:gd name="T10" fmla="*/ 148 w 662"/>
                  <a:gd name="T11" fmla="*/ 1835 h 3537"/>
                  <a:gd name="T12" fmla="*/ 133 w 662"/>
                  <a:gd name="T13" fmla="*/ 1672 h 3537"/>
                  <a:gd name="T14" fmla="*/ 140 w 662"/>
                  <a:gd name="T15" fmla="*/ 1561 h 3537"/>
                  <a:gd name="T16" fmla="*/ 233 w 662"/>
                  <a:gd name="T17" fmla="*/ 1503 h 3537"/>
                  <a:gd name="T18" fmla="*/ 394 w 662"/>
                  <a:gd name="T19" fmla="*/ 1406 h 3537"/>
                  <a:gd name="T20" fmla="*/ 554 w 662"/>
                  <a:gd name="T21" fmla="*/ 1298 h 3537"/>
                  <a:gd name="T22" fmla="*/ 578 w 662"/>
                  <a:gd name="T23" fmla="*/ 1266 h 3537"/>
                  <a:gd name="T24" fmla="*/ 347 w 662"/>
                  <a:gd name="T25" fmla="*/ 1409 h 3537"/>
                  <a:gd name="T26" fmla="*/ 205 w 662"/>
                  <a:gd name="T27" fmla="*/ 1493 h 3537"/>
                  <a:gd name="T28" fmla="*/ 125 w 662"/>
                  <a:gd name="T29" fmla="*/ 1535 h 3537"/>
                  <a:gd name="T30" fmla="*/ 106 w 662"/>
                  <a:gd name="T31" fmla="*/ 1481 h 3537"/>
                  <a:gd name="T32" fmla="*/ 97 w 662"/>
                  <a:gd name="T33" fmla="*/ 1320 h 3537"/>
                  <a:gd name="T34" fmla="*/ 93 w 662"/>
                  <a:gd name="T35" fmla="*/ 1190 h 3537"/>
                  <a:gd name="T36" fmla="*/ 161 w 662"/>
                  <a:gd name="T37" fmla="*/ 1134 h 3537"/>
                  <a:gd name="T38" fmla="*/ 244 w 662"/>
                  <a:gd name="T39" fmla="*/ 1077 h 3537"/>
                  <a:gd name="T40" fmla="*/ 333 w 662"/>
                  <a:gd name="T41" fmla="*/ 997 h 3537"/>
                  <a:gd name="T42" fmla="*/ 417 w 662"/>
                  <a:gd name="T43" fmla="*/ 913 h 3537"/>
                  <a:gd name="T44" fmla="*/ 319 w 662"/>
                  <a:gd name="T45" fmla="*/ 997 h 3537"/>
                  <a:gd name="T46" fmla="*/ 198 w 662"/>
                  <a:gd name="T47" fmla="*/ 1095 h 3537"/>
                  <a:gd name="T48" fmla="*/ 90 w 662"/>
                  <a:gd name="T49" fmla="*/ 1155 h 3537"/>
                  <a:gd name="T50" fmla="*/ 73 w 662"/>
                  <a:gd name="T51" fmla="*/ 1082 h 3537"/>
                  <a:gd name="T52" fmla="*/ 71 w 662"/>
                  <a:gd name="T53" fmla="*/ 982 h 3537"/>
                  <a:gd name="T54" fmla="*/ 75 w 662"/>
                  <a:gd name="T55" fmla="*/ 864 h 3537"/>
                  <a:gd name="T56" fmla="*/ 92 w 662"/>
                  <a:gd name="T57" fmla="*/ 723 h 3537"/>
                  <a:gd name="T58" fmla="*/ 131 w 662"/>
                  <a:gd name="T59" fmla="*/ 635 h 3537"/>
                  <a:gd name="T60" fmla="*/ 196 w 662"/>
                  <a:gd name="T61" fmla="*/ 572 h 3537"/>
                  <a:gd name="T62" fmla="*/ 275 w 662"/>
                  <a:gd name="T63" fmla="*/ 493 h 3537"/>
                  <a:gd name="T64" fmla="*/ 358 w 662"/>
                  <a:gd name="T65" fmla="*/ 412 h 3537"/>
                  <a:gd name="T66" fmla="*/ 259 w 662"/>
                  <a:gd name="T67" fmla="*/ 492 h 3537"/>
                  <a:gd name="T68" fmla="*/ 164 w 662"/>
                  <a:gd name="T69" fmla="*/ 591 h 3537"/>
                  <a:gd name="T70" fmla="*/ 90 w 662"/>
                  <a:gd name="T71" fmla="*/ 637 h 3537"/>
                  <a:gd name="T72" fmla="*/ 90 w 662"/>
                  <a:gd name="T73" fmla="*/ 491 h 3537"/>
                  <a:gd name="T74" fmla="*/ 75 w 662"/>
                  <a:gd name="T75" fmla="*/ 286 h 3537"/>
                  <a:gd name="T76" fmla="*/ 39 w 662"/>
                  <a:gd name="T77" fmla="*/ 0 h 3537"/>
                  <a:gd name="T78" fmla="*/ 58 w 662"/>
                  <a:gd name="T79" fmla="*/ 331 h 3537"/>
                  <a:gd name="T80" fmla="*/ 54 w 662"/>
                  <a:gd name="T81" fmla="*/ 500 h 3537"/>
                  <a:gd name="T82" fmla="*/ 42 w 662"/>
                  <a:gd name="T83" fmla="*/ 682 h 3537"/>
                  <a:gd name="T84" fmla="*/ 20 w 662"/>
                  <a:gd name="T85" fmla="*/ 828 h 3537"/>
                  <a:gd name="T86" fmla="*/ 0 w 662"/>
                  <a:gd name="T87" fmla="*/ 988 h 3537"/>
                  <a:gd name="T88" fmla="*/ 16 w 662"/>
                  <a:gd name="T89" fmla="*/ 1112 h 3537"/>
                  <a:gd name="T90" fmla="*/ 23 w 662"/>
                  <a:gd name="T91" fmla="*/ 1258 h 3537"/>
                  <a:gd name="T92" fmla="*/ 30 w 662"/>
                  <a:gd name="T93" fmla="*/ 1441 h 3537"/>
                  <a:gd name="T94" fmla="*/ 44 w 662"/>
                  <a:gd name="T95" fmla="*/ 1617 h 3537"/>
                  <a:gd name="T96" fmla="*/ 50 w 662"/>
                  <a:gd name="T97" fmla="*/ 1801 h 3537"/>
                  <a:gd name="T98" fmla="*/ 65 w 662"/>
                  <a:gd name="T99" fmla="*/ 1934 h 3537"/>
                  <a:gd name="T100" fmla="*/ 63 w 662"/>
                  <a:gd name="T101" fmla="*/ 2089 h 3537"/>
                  <a:gd name="T102" fmla="*/ 58 w 662"/>
                  <a:gd name="T103" fmla="*/ 2228 h 3537"/>
                  <a:gd name="T104" fmla="*/ 62 w 662"/>
                  <a:gd name="T105" fmla="*/ 2356 h 3537"/>
                  <a:gd name="T106" fmla="*/ 57 w 662"/>
                  <a:gd name="T107" fmla="*/ 2471 h 3537"/>
                  <a:gd name="T108" fmla="*/ 56 w 662"/>
                  <a:gd name="T109" fmla="*/ 2574 h 3537"/>
                  <a:gd name="T110" fmla="*/ 61 w 662"/>
                  <a:gd name="T111" fmla="*/ 2801 h 3537"/>
                  <a:gd name="T112" fmla="*/ 58 w 662"/>
                  <a:gd name="T113" fmla="*/ 3233 h 3537"/>
                  <a:gd name="T114" fmla="*/ 64 w 662"/>
                  <a:gd name="T115" fmla="*/ 3497 h 3537"/>
                  <a:gd name="T116" fmla="*/ 103 w 662"/>
                  <a:gd name="T117" fmla="*/ 3502 h 3537"/>
                  <a:gd name="T118" fmla="*/ 210 w 662"/>
                  <a:gd name="T119" fmla="*/ 3535 h 3537"/>
                  <a:gd name="T120" fmla="*/ 169 w 662"/>
                  <a:gd name="T121" fmla="*/ 3411 h 3537"/>
                  <a:gd name="T122" fmla="*/ 163 w 662"/>
                  <a:gd name="T123" fmla="*/ 3125 h 3537"/>
                  <a:gd name="T124" fmla="*/ 166 w 662"/>
                  <a:gd name="T125" fmla="*/ 2762 h 35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62" h="3537">
                    <a:moveTo>
                      <a:pt x="145" y="2564"/>
                    </a:moveTo>
                    <a:lnTo>
                      <a:pt x="151" y="2510"/>
                    </a:lnTo>
                    <a:lnTo>
                      <a:pt x="150" y="2480"/>
                    </a:lnTo>
                    <a:lnTo>
                      <a:pt x="153" y="2445"/>
                    </a:lnTo>
                    <a:lnTo>
                      <a:pt x="153" y="2411"/>
                    </a:lnTo>
                    <a:lnTo>
                      <a:pt x="155" y="2375"/>
                    </a:lnTo>
                    <a:lnTo>
                      <a:pt x="157" y="2343"/>
                    </a:lnTo>
                    <a:lnTo>
                      <a:pt x="160" y="2316"/>
                    </a:lnTo>
                    <a:lnTo>
                      <a:pt x="161" y="2288"/>
                    </a:lnTo>
                    <a:lnTo>
                      <a:pt x="163" y="2238"/>
                    </a:lnTo>
                    <a:lnTo>
                      <a:pt x="161" y="2194"/>
                    </a:lnTo>
                    <a:lnTo>
                      <a:pt x="162" y="2145"/>
                    </a:lnTo>
                    <a:lnTo>
                      <a:pt x="157" y="2094"/>
                    </a:lnTo>
                    <a:lnTo>
                      <a:pt x="153" y="2048"/>
                    </a:lnTo>
                    <a:lnTo>
                      <a:pt x="150" y="2001"/>
                    </a:lnTo>
                    <a:lnTo>
                      <a:pt x="149" y="1937"/>
                    </a:lnTo>
                    <a:lnTo>
                      <a:pt x="147" y="1882"/>
                    </a:lnTo>
                    <a:lnTo>
                      <a:pt x="148" y="1835"/>
                    </a:lnTo>
                    <a:lnTo>
                      <a:pt x="146" y="1789"/>
                    </a:lnTo>
                    <a:lnTo>
                      <a:pt x="146" y="1742"/>
                    </a:lnTo>
                    <a:lnTo>
                      <a:pt x="133" y="1672"/>
                    </a:lnTo>
                    <a:lnTo>
                      <a:pt x="126" y="1619"/>
                    </a:lnTo>
                    <a:lnTo>
                      <a:pt x="124" y="1594"/>
                    </a:lnTo>
                    <a:lnTo>
                      <a:pt x="140" y="1561"/>
                    </a:lnTo>
                    <a:lnTo>
                      <a:pt x="171" y="1535"/>
                    </a:lnTo>
                    <a:lnTo>
                      <a:pt x="192" y="1521"/>
                    </a:lnTo>
                    <a:lnTo>
                      <a:pt x="233" y="1503"/>
                    </a:lnTo>
                    <a:lnTo>
                      <a:pt x="281" y="1474"/>
                    </a:lnTo>
                    <a:lnTo>
                      <a:pt x="340" y="1437"/>
                    </a:lnTo>
                    <a:lnTo>
                      <a:pt x="394" y="1406"/>
                    </a:lnTo>
                    <a:lnTo>
                      <a:pt x="428" y="1378"/>
                    </a:lnTo>
                    <a:lnTo>
                      <a:pt x="484" y="1344"/>
                    </a:lnTo>
                    <a:lnTo>
                      <a:pt x="554" y="1298"/>
                    </a:lnTo>
                    <a:lnTo>
                      <a:pt x="662" y="1230"/>
                    </a:lnTo>
                    <a:lnTo>
                      <a:pt x="621" y="1245"/>
                    </a:lnTo>
                    <a:lnTo>
                      <a:pt x="578" y="1266"/>
                    </a:lnTo>
                    <a:lnTo>
                      <a:pt x="529" y="1295"/>
                    </a:lnTo>
                    <a:lnTo>
                      <a:pt x="405" y="1367"/>
                    </a:lnTo>
                    <a:lnTo>
                      <a:pt x="347" y="1409"/>
                    </a:lnTo>
                    <a:lnTo>
                      <a:pt x="301" y="1439"/>
                    </a:lnTo>
                    <a:lnTo>
                      <a:pt x="266" y="1461"/>
                    </a:lnTo>
                    <a:lnTo>
                      <a:pt x="205" y="1493"/>
                    </a:lnTo>
                    <a:lnTo>
                      <a:pt x="168" y="1514"/>
                    </a:lnTo>
                    <a:lnTo>
                      <a:pt x="138" y="1527"/>
                    </a:lnTo>
                    <a:lnTo>
                      <a:pt x="125" y="1535"/>
                    </a:lnTo>
                    <a:lnTo>
                      <a:pt x="113" y="1541"/>
                    </a:lnTo>
                    <a:lnTo>
                      <a:pt x="110" y="1510"/>
                    </a:lnTo>
                    <a:lnTo>
                      <a:pt x="106" y="1481"/>
                    </a:lnTo>
                    <a:lnTo>
                      <a:pt x="100" y="1432"/>
                    </a:lnTo>
                    <a:lnTo>
                      <a:pt x="99" y="1387"/>
                    </a:lnTo>
                    <a:lnTo>
                      <a:pt x="97" y="1320"/>
                    </a:lnTo>
                    <a:lnTo>
                      <a:pt x="92" y="1275"/>
                    </a:lnTo>
                    <a:lnTo>
                      <a:pt x="91" y="1239"/>
                    </a:lnTo>
                    <a:lnTo>
                      <a:pt x="93" y="1190"/>
                    </a:lnTo>
                    <a:lnTo>
                      <a:pt x="101" y="1171"/>
                    </a:lnTo>
                    <a:lnTo>
                      <a:pt x="128" y="1155"/>
                    </a:lnTo>
                    <a:lnTo>
                      <a:pt x="161" y="1134"/>
                    </a:lnTo>
                    <a:lnTo>
                      <a:pt x="191" y="1112"/>
                    </a:lnTo>
                    <a:lnTo>
                      <a:pt x="219" y="1091"/>
                    </a:lnTo>
                    <a:lnTo>
                      <a:pt x="244" y="1077"/>
                    </a:lnTo>
                    <a:lnTo>
                      <a:pt x="271" y="1048"/>
                    </a:lnTo>
                    <a:lnTo>
                      <a:pt x="304" y="1020"/>
                    </a:lnTo>
                    <a:lnTo>
                      <a:pt x="333" y="997"/>
                    </a:lnTo>
                    <a:lnTo>
                      <a:pt x="367" y="963"/>
                    </a:lnTo>
                    <a:lnTo>
                      <a:pt x="394" y="938"/>
                    </a:lnTo>
                    <a:lnTo>
                      <a:pt x="417" y="913"/>
                    </a:lnTo>
                    <a:lnTo>
                      <a:pt x="385" y="929"/>
                    </a:lnTo>
                    <a:lnTo>
                      <a:pt x="349" y="966"/>
                    </a:lnTo>
                    <a:lnTo>
                      <a:pt x="319" y="997"/>
                    </a:lnTo>
                    <a:lnTo>
                      <a:pt x="254" y="1050"/>
                    </a:lnTo>
                    <a:lnTo>
                      <a:pt x="229" y="1073"/>
                    </a:lnTo>
                    <a:lnTo>
                      <a:pt x="198" y="1095"/>
                    </a:lnTo>
                    <a:lnTo>
                      <a:pt x="160" y="1123"/>
                    </a:lnTo>
                    <a:lnTo>
                      <a:pt x="120" y="1140"/>
                    </a:lnTo>
                    <a:lnTo>
                      <a:pt x="90" y="1155"/>
                    </a:lnTo>
                    <a:lnTo>
                      <a:pt x="82" y="1128"/>
                    </a:lnTo>
                    <a:lnTo>
                      <a:pt x="77" y="1095"/>
                    </a:lnTo>
                    <a:lnTo>
                      <a:pt x="73" y="1082"/>
                    </a:lnTo>
                    <a:lnTo>
                      <a:pt x="76" y="1041"/>
                    </a:lnTo>
                    <a:lnTo>
                      <a:pt x="72" y="1010"/>
                    </a:lnTo>
                    <a:lnTo>
                      <a:pt x="71" y="982"/>
                    </a:lnTo>
                    <a:lnTo>
                      <a:pt x="71" y="955"/>
                    </a:lnTo>
                    <a:lnTo>
                      <a:pt x="75" y="910"/>
                    </a:lnTo>
                    <a:lnTo>
                      <a:pt x="75" y="864"/>
                    </a:lnTo>
                    <a:lnTo>
                      <a:pt x="78" y="823"/>
                    </a:lnTo>
                    <a:lnTo>
                      <a:pt x="83" y="787"/>
                    </a:lnTo>
                    <a:lnTo>
                      <a:pt x="92" y="723"/>
                    </a:lnTo>
                    <a:lnTo>
                      <a:pt x="98" y="677"/>
                    </a:lnTo>
                    <a:lnTo>
                      <a:pt x="101" y="657"/>
                    </a:lnTo>
                    <a:lnTo>
                      <a:pt x="131" y="635"/>
                    </a:lnTo>
                    <a:lnTo>
                      <a:pt x="153" y="613"/>
                    </a:lnTo>
                    <a:lnTo>
                      <a:pt x="175" y="590"/>
                    </a:lnTo>
                    <a:lnTo>
                      <a:pt x="196" y="572"/>
                    </a:lnTo>
                    <a:lnTo>
                      <a:pt x="213" y="549"/>
                    </a:lnTo>
                    <a:lnTo>
                      <a:pt x="241" y="527"/>
                    </a:lnTo>
                    <a:lnTo>
                      <a:pt x="275" y="493"/>
                    </a:lnTo>
                    <a:lnTo>
                      <a:pt x="301" y="467"/>
                    </a:lnTo>
                    <a:lnTo>
                      <a:pt x="331" y="441"/>
                    </a:lnTo>
                    <a:lnTo>
                      <a:pt x="358" y="412"/>
                    </a:lnTo>
                    <a:lnTo>
                      <a:pt x="296" y="460"/>
                    </a:lnTo>
                    <a:lnTo>
                      <a:pt x="280" y="474"/>
                    </a:lnTo>
                    <a:lnTo>
                      <a:pt x="259" y="492"/>
                    </a:lnTo>
                    <a:lnTo>
                      <a:pt x="244" y="504"/>
                    </a:lnTo>
                    <a:lnTo>
                      <a:pt x="191" y="561"/>
                    </a:lnTo>
                    <a:lnTo>
                      <a:pt x="164" y="591"/>
                    </a:lnTo>
                    <a:lnTo>
                      <a:pt x="121" y="625"/>
                    </a:lnTo>
                    <a:lnTo>
                      <a:pt x="94" y="644"/>
                    </a:lnTo>
                    <a:lnTo>
                      <a:pt x="90" y="637"/>
                    </a:lnTo>
                    <a:lnTo>
                      <a:pt x="93" y="588"/>
                    </a:lnTo>
                    <a:lnTo>
                      <a:pt x="92" y="538"/>
                    </a:lnTo>
                    <a:lnTo>
                      <a:pt x="90" y="491"/>
                    </a:lnTo>
                    <a:lnTo>
                      <a:pt x="89" y="446"/>
                    </a:lnTo>
                    <a:lnTo>
                      <a:pt x="87" y="386"/>
                    </a:lnTo>
                    <a:lnTo>
                      <a:pt x="75" y="286"/>
                    </a:lnTo>
                    <a:lnTo>
                      <a:pt x="62" y="222"/>
                    </a:lnTo>
                    <a:lnTo>
                      <a:pt x="57" y="120"/>
                    </a:lnTo>
                    <a:lnTo>
                      <a:pt x="39" y="0"/>
                    </a:lnTo>
                    <a:lnTo>
                      <a:pt x="48" y="184"/>
                    </a:lnTo>
                    <a:lnTo>
                      <a:pt x="54" y="275"/>
                    </a:lnTo>
                    <a:lnTo>
                      <a:pt x="58" y="331"/>
                    </a:lnTo>
                    <a:lnTo>
                      <a:pt x="58" y="382"/>
                    </a:lnTo>
                    <a:lnTo>
                      <a:pt x="53" y="445"/>
                    </a:lnTo>
                    <a:lnTo>
                      <a:pt x="54" y="500"/>
                    </a:lnTo>
                    <a:lnTo>
                      <a:pt x="55" y="555"/>
                    </a:lnTo>
                    <a:lnTo>
                      <a:pt x="50" y="613"/>
                    </a:lnTo>
                    <a:lnTo>
                      <a:pt x="42" y="682"/>
                    </a:lnTo>
                    <a:lnTo>
                      <a:pt x="30" y="752"/>
                    </a:lnTo>
                    <a:lnTo>
                      <a:pt x="20" y="784"/>
                    </a:lnTo>
                    <a:lnTo>
                      <a:pt x="20" y="828"/>
                    </a:lnTo>
                    <a:lnTo>
                      <a:pt x="9" y="871"/>
                    </a:lnTo>
                    <a:lnTo>
                      <a:pt x="9" y="932"/>
                    </a:lnTo>
                    <a:lnTo>
                      <a:pt x="0" y="988"/>
                    </a:lnTo>
                    <a:lnTo>
                      <a:pt x="6" y="1025"/>
                    </a:lnTo>
                    <a:lnTo>
                      <a:pt x="7" y="1066"/>
                    </a:lnTo>
                    <a:lnTo>
                      <a:pt x="16" y="1112"/>
                    </a:lnTo>
                    <a:lnTo>
                      <a:pt x="15" y="1163"/>
                    </a:lnTo>
                    <a:lnTo>
                      <a:pt x="25" y="1210"/>
                    </a:lnTo>
                    <a:lnTo>
                      <a:pt x="23" y="1258"/>
                    </a:lnTo>
                    <a:lnTo>
                      <a:pt x="27" y="1290"/>
                    </a:lnTo>
                    <a:lnTo>
                      <a:pt x="29" y="1350"/>
                    </a:lnTo>
                    <a:lnTo>
                      <a:pt x="30" y="1441"/>
                    </a:lnTo>
                    <a:lnTo>
                      <a:pt x="34" y="1510"/>
                    </a:lnTo>
                    <a:lnTo>
                      <a:pt x="44" y="1568"/>
                    </a:lnTo>
                    <a:lnTo>
                      <a:pt x="44" y="1617"/>
                    </a:lnTo>
                    <a:lnTo>
                      <a:pt x="51" y="1688"/>
                    </a:lnTo>
                    <a:lnTo>
                      <a:pt x="51" y="1764"/>
                    </a:lnTo>
                    <a:lnTo>
                      <a:pt x="50" y="1801"/>
                    </a:lnTo>
                    <a:lnTo>
                      <a:pt x="58" y="1849"/>
                    </a:lnTo>
                    <a:lnTo>
                      <a:pt x="57" y="1891"/>
                    </a:lnTo>
                    <a:lnTo>
                      <a:pt x="65" y="1934"/>
                    </a:lnTo>
                    <a:lnTo>
                      <a:pt x="62" y="1998"/>
                    </a:lnTo>
                    <a:lnTo>
                      <a:pt x="56" y="2036"/>
                    </a:lnTo>
                    <a:lnTo>
                      <a:pt x="63" y="2089"/>
                    </a:lnTo>
                    <a:lnTo>
                      <a:pt x="58" y="2139"/>
                    </a:lnTo>
                    <a:lnTo>
                      <a:pt x="62" y="2187"/>
                    </a:lnTo>
                    <a:lnTo>
                      <a:pt x="58" y="2228"/>
                    </a:lnTo>
                    <a:lnTo>
                      <a:pt x="63" y="2295"/>
                    </a:lnTo>
                    <a:lnTo>
                      <a:pt x="58" y="2325"/>
                    </a:lnTo>
                    <a:lnTo>
                      <a:pt x="62" y="2356"/>
                    </a:lnTo>
                    <a:lnTo>
                      <a:pt x="62" y="2400"/>
                    </a:lnTo>
                    <a:lnTo>
                      <a:pt x="58" y="2436"/>
                    </a:lnTo>
                    <a:lnTo>
                      <a:pt x="57" y="2471"/>
                    </a:lnTo>
                    <a:lnTo>
                      <a:pt x="55" y="2521"/>
                    </a:lnTo>
                    <a:lnTo>
                      <a:pt x="54" y="2557"/>
                    </a:lnTo>
                    <a:lnTo>
                      <a:pt x="56" y="2574"/>
                    </a:lnTo>
                    <a:lnTo>
                      <a:pt x="51" y="2617"/>
                    </a:lnTo>
                    <a:lnTo>
                      <a:pt x="64" y="2732"/>
                    </a:lnTo>
                    <a:lnTo>
                      <a:pt x="61" y="2801"/>
                    </a:lnTo>
                    <a:lnTo>
                      <a:pt x="64" y="2909"/>
                    </a:lnTo>
                    <a:lnTo>
                      <a:pt x="70" y="3080"/>
                    </a:lnTo>
                    <a:lnTo>
                      <a:pt x="58" y="3233"/>
                    </a:lnTo>
                    <a:lnTo>
                      <a:pt x="73" y="3347"/>
                    </a:lnTo>
                    <a:lnTo>
                      <a:pt x="79" y="3434"/>
                    </a:lnTo>
                    <a:lnTo>
                      <a:pt x="64" y="3497"/>
                    </a:lnTo>
                    <a:lnTo>
                      <a:pt x="42" y="3537"/>
                    </a:lnTo>
                    <a:lnTo>
                      <a:pt x="84" y="3517"/>
                    </a:lnTo>
                    <a:lnTo>
                      <a:pt x="103" y="3502"/>
                    </a:lnTo>
                    <a:lnTo>
                      <a:pt x="126" y="3516"/>
                    </a:lnTo>
                    <a:lnTo>
                      <a:pt x="162" y="3525"/>
                    </a:lnTo>
                    <a:lnTo>
                      <a:pt x="210" y="3535"/>
                    </a:lnTo>
                    <a:lnTo>
                      <a:pt x="175" y="3510"/>
                    </a:lnTo>
                    <a:lnTo>
                      <a:pt x="171" y="3486"/>
                    </a:lnTo>
                    <a:lnTo>
                      <a:pt x="169" y="3411"/>
                    </a:lnTo>
                    <a:lnTo>
                      <a:pt x="166" y="3332"/>
                    </a:lnTo>
                    <a:lnTo>
                      <a:pt x="166" y="3236"/>
                    </a:lnTo>
                    <a:lnTo>
                      <a:pt x="163" y="3125"/>
                    </a:lnTo>
                    <a:lnTo>
                      <a:pt x="154" y="2996"/>
                    </a:lnTo>
                    <a:lnTo>
                      <a:pt x="166" y="2861"/>
                    </a:lnTo>
                    <a:lnTo>
                      <a:pt x="166" y="2762"/>
                    </a:lnTo>
                    <a:lnTo>
                      <a:pt x="157" y="2636"/>
                    </a:lnTo>
                    <a:lnTo>
                      <a:pt x="145" y="2564"/>
                    </a:lnTo>
                    <a:close/>
                  </a:path>
                </a:pathLst>
              </a:custGeom>
              <a:solidFill>
                <a:srgbClr val="4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nvGrpSpPr>
            <p:cNvPr id="36879" name="Group 9"/>
            <p:cNvGrpSpPr>
              <a:grpSpLocks/>
            </p:cNvGrpSpPr>
            <p:nvPr/>
          </p:nvGrpSpPr>
          <p:grpSpPr bwMode="auto">
            <a:xfrm>
              <a:off x="384" y="2227"/>
              <a:ext cx="2297" cy="478"/>
              <a:chOff x="384" y="2227"/>
              <a:chExt cx="2297" cy="478"/>
            </a:xfrm>
          </p:grpSpPr>
          <p:sp>
            <p:nvSpPr>
              <p:cNvPr id="36942" name="Freeform 10"/>
              <p:cNvSpPr>
                <a:spLocks/>
              </p:cNvSpPr>
              <p:nvPr/>
            </p:nvSpPr>
            <p:spPr bwMode="auto">
              <a:xfrm>
                <a:off x="384" y="2227"/>
                <a:ext cx="2297" cy="478"/>
              </a:xfrm>
              <a:custGeom>
                <a:avLst/>
                <a:gdLst>
                  <a:gd name="T0" fmla="*/ 1224 w 2297"/>
                  <a:gd name="T1" fmla="*/ 9 h 478"/>
                  <a:gd name="T2" fmla="*/ 1122 w 2297"/>
                  <a:gd name="T3" fmla="*/ 51 h 478"/>
                  <a:gd name="T4" fmla="*/ 1028 w 2297"/>
                  <a:gd name="T5" fmla="*/ 59 h 478"/>
                  <a:gd name="T6" fmla="*/ 940 w 2297"/>
                  <a:gd name="T7" fmla="*/ 111 h 478"/>
                  <a:gd name="T8" fmla="*/ 856 w 2297"/>
                  <a:gd name="T9" fmla="*/ 139 h 478"/>
                  <a:gd name="T10" fmla="*/ 783 w 2297"/>
                  <a:gd name="T11" fmla="*/ 164 h 478"/>
                  <a:gd name="T12" fmla="*/ 668 w 2297"/>
                  <a:gd name="T13" fmla="*/ 136 h 478"/>
                  <a:gd name="T14" fmla="*/ 559 w 2297"/>
                  <a:gd name="T15" fmla="*/ 164 h 478"/>
                  <a:gd name="T16" fmla="*/ 479 w 2297"/>
                  <a:gd name="T17" fmla="*/ 162 h 478"/>
                  <a:gd name="T18" fmla="*/ 409 w 2297"/>
                  <a:gd name="T19" fmla="*/ 224 h 478"/>
                  <a:gd name="T20" fmla="*/ 300 w 2297"/>
                  <a:gd name="T21" fmla="*/ 262 h 478"/>
                  <a:gd name="T22" fmla="*/ 213 w 2297"/>
                  <a:gd name="T23" fmla="*/ 294 h 478"/>
                  <a:gd name="T24" fmla="*/ 122 w 2297"/>
                  <a:gd name="T25" fmla="*/ 316 h 478"/>
                  <a:gd name="T26" fmla="*/ 108 w 2297"/>
                  <a:gd name="T27" fmla="*/ 392 h 478"/>
                  <a:gd name="T28" fmla="*/ 17 w 2297"/>
                  <a:gd name="T29" fmla="*/ 415 h 478"/>
                  <a:gd name="T30" fmla="*/ 48 w 2297"/>
                  <a:gd name="T31" fmla="*/ 473 h 478"/>
                  <a:gd name="T32" fmla="*/ 139 w 2297"/>
                  <a:gd name="T33" fmla="*/ 442 h 478"/>
                  <a:gd name="T34" fmla="*/ 220 w 2297"/>
                  <a:gd name="T35" fmla="*/ 466 h 478"/>
                  <a:gd name="T36" fmla="*/ 311 w 2297"/>
                  <a:gd name="T37" fmla="*/ 478 h 478"/>
                  <a:gd name="T38" fmla="*/ 395 w 2297"/>
                  <a:gd name="T39" fmla="*/ 435 h 478"/>
                  <a:gd name="T40" fmla="*/ 489 w 2297"/>
                  <a:gd name="T41" fmla="*/ 428 h 478"/>
                  <a:gd name="T42" fmla="*/ 605 w 2297"/>
                  <a:gd name="T43" fmla="*/ 389 h 478"/>
                  <a:gd name="T44" fmla="*/ 727 w 2297"/>
                  <a:gd name="T45" fmla="*/ 396 h 478"/>
                  <a:gd name="T46" fmla="*/ 818 w 2297"/>
                  <a:gd name="T47" fmla="*/ 354 h 478"/>
                  <a:gd name="T48" fmla="*/ 926 w 2297"/>
                  <a:gd name="T49" fmla="*/ 344 h 478"/>
                  <a:gd name="T50" fmla="*/ 1024 w 2297"/>
                  <a:gd name="T51" fmla="*/ 378 h 478"/>
                  <a:gd name="T52" fmla="*/ 1112 w 2297"/>
                  <a:gd name="T53" fmla="*/ 382 h 478"/>
                  <a:gd name="T54" fmla="*/ 1220 w 2297"/>
                  <a:gd name="T55" fmla="*/ 396 h 478"/>
                  <a:gd name="T56" fmla="*/ 1339 w 2297"/>
                  <a:gd name="T57" fmla="*/ 359 h 478"/>
                  <a:gd name="T58" fmla="*/ 1413 w 2297"/>
                  <a:gd name="T59" fmla="*/ 364 h 478"/>
                  <a:gd name="T60" fmla="*/ 1531 w 2297"/>
                  <a:gd name="T61" fmla="*/ 361 h 478"/>
                  <a:gd name="T62" fmla="*/ 1636 w 2297"/>
                  <a:gd name="T63" fmla="*/ 417 h 478"/>
                  <a:gd name="T64" fmla="*/ 1741 w 2297"/>
                  <a:gd name="T65" fmla="*/ 417 h 478"/>
                  <a:gd name="T66" fmla="*/ 1815 w 2297"/>
                  <a:gd name="T67" fmla="*/ 450 h 478"/>
                  <a:gd name="T68" fmla="*/ 1888 w 2297"/>
                  <a:gd name="T69" fmla="*/ 396 h 478"/>
                  <a:gd name="T70" fmla="*/ 1962 w 2297"/>
                  <a:gd name="T71" fmla="*/ 417 h 478"/>
                  <a:gd name="T72" fmla="*/ 2060 w 2297"/>
                  <a:gd name="T73" fmla="*/ 417 h 478"/>
                  <a:gd name="T74" fmla="*/ 2140 w 2297"/>
                  <a:gd name="T75" fmla="*/ 456 h 478"/>
                  <a:gd name="T76" fmla="*/ 2224 w 2297"/>
                  <a:gd name="T77" fmla="*/ 449 h 478"/>
                  <a:gd name="T78" fmla="*/ 2259 w 2297"/>
                  <a:gd name="T79" fmla="*/ 435 h 478"/>
                  <a:gd name="T80" fmla="*/ 2242 w 2297"/>
                  <a:gd name="T81" fmla="*/ 344 h 478"/>
                  <a:gd name="T82" fmla="*/ 2140 w 2297"/>
                  <a:gd name="T83" fmla="*/ 322 h 478"/>
                  <a:gd name="T84" fmla="*/ 2042 w 2297"/>
                  <a:gd name="T85" fmla="*/ 312 h 478"/>
                  <a:gd name="T86" fmla="*/ 1972 w 2297"/>
                  <a:gd name="T87" fmla="*/ 238 h 478"/>
                  <a:gd name="T88" fmla="*/ 1892 w 2297"/>
                  <a:gd name="T89" fmla="*/ 199 h 478"/>
                  <a:gd name="T90" fmla="*/ 1822 w 2297"/>
                  <a:gd name="T91" fmla="*/ 157 h 478"/>
                  <a:gd name="T92" fmla="*/ 1710 w 2297"/>
                  <a:gd name="T93" fmla="*/ 126 h 478"/>
                  <a:gd name="T94" fmla="*/ 1577 w 2297"/>
                  <a:gd name="T95" fmla="*/ 66 h 478"/>
                  <a:gd name="T96" fmla="*/ 1451 w 2297"/>
                  <a:gd name="T97" fmla="*/ 30 h 478"/>
                  <a:gd name="T98" fmla="*/ 1329 w 2297"/>
                  <a:gd name="T99" fmla="*/ 23 h 4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97" h="478">
                    <a:moveTo>
                      <a:pt x="1290" y="0"/>
                    </a:moveTo>
                    <a:lnTo>
                      <a:pt x="1259" y="16"/>
                    </a:lnTo>
                    <a:lnTo>
                      <a:pt x="1224" y="9"/>
                    </a:lnTo>
                    <a:lnTo>
                      <a:pt x="1199" y="37"/>
                    </a:lnTo>
                    <a:lnTo>
                      <a:pt x="1154" y="27"/>
                    </a:lnTo>
                    <a:lnTo>
                      <a:pt x="1122" y="51"/>
                    </a:lnTo>
                    <a:lnTo>
                      <a:pt x="1080" y="41"/>
                    </a:lnTo>
                    <a:lnTo>
                      <a:pt x="1056" y="69"/>
                    </a:lnTo>
                    <a:lnTo>
                      <a:pt x="1028" y="59"/>
                    </a:lnTo>
                    <a:lnTo>
                      <a:pt x="996" y="83"/>
                    </a:lnTo>
                    <a:lnTo>
                      <a:pt x="961" y="73"/>
                    </a:lnTo>
                    <a:lnTo>
                      <a:pt x="940" y="111"/>
                    </a:lnTo>
                    <a:lnTo>
                      <a:pt x="898" y="105"/>
                    </a:lnTo>
                    <a:lnTo>
                      <a:pt x="891" y="132"/>
                    </a:lnTo>
                    <a:lnTo>
                      <a:pt x="856" y="139"/>
                    </a:lnTo>
                    <a:lnTo>
                      <a:pt x="849" y="185"/>
                    </a:lnTo>
                    <a:lnTo>
                      <a:pt x="821" y="197"/>
                    </a:lnTo>
                    <a:lnTo>
                      <a:pt x="783" y="164"/>
                    </a:lnTo>
                    <a:lnTo>
                      <a:pt x="738" y="175"/>
                    </a:lnTo>
                    <a:lnTo>
                      <a:pt x="717" y="148"/>
                    </a:lnTo>
                    <a:lnTo>
                      <a:pt x="668" y="136"/>
                    </a:lnTo>
                    <a:lnTo>
                      <a:pt x="640" y="168"/>
                    </a:lnTo>
                    <a:lnTo>
                      <a:pt x="598" y="157"/>
                    </a:lnTo>
                    <a:lnTo>
                      <a:pt x="559" y="164"/>
                    </a:lnTo>
                    <a:lnTo>
                      <a:pt x="524" y="153"/>
                    </a:lnTo>
                    <a:lnTo>
                      <a:pt x="510" y="178"/>
                    </a:lnTo>
                    <a:lnTo>
                      <a:pt x="479" y="162"/>
                    </a:lnTo>
                    <a:lnTo>
                      <a:pt x="447" y="171"/>
                    </a:lnTo>
                    <a:lnTo>
                      <a:pt x="433" y="217"/>
                    </a:lnTo>
                    <a:lnTo>
                      <a:pt x="409" y="224"/>
                    </a:lnTo>
                    <a:lnTo>
                      <a:pt x="388" y="255"/>
                    </a:lnTo>
                    <a:lnTo>
                      <a:pt x="346" y="267"/>
                    </a:lnTo>
                    <a:lnTo>
                      <a:pt x="300" y="262"/>
                    </a:lnTo>
                    <a:lnTo>
                      <a:pt x="272" y="284"/>
                    </a:lnTo>
                    <a:lnTo>
                      <a:pt x="234" y="273"/>
                    </a:lnTo>
                    <a:lnTo>
                      <a:pt x="213" y="294"/>
                    </a:lnTo>
                    <a:lnTo>
                      <a:pt x="185" y="287"/>
                    </a:lnTo>
                    <a:lnTo>
                      <a:pt x="153" y="315"/>
                    </a:lnTo>
                    <a:lnTo>
                      <a:pt x="122" y="316"/>
                    </a:lnTo>
                    <a:lnTo>
                      <a:pt x="122" y="340"/>
                    </a:lnTo>
                    <a:lnTo>
                      <a:pt x="101" y="350"/>
                    </a:lnTo>
                    <a:lnTo>
                      <a:pt x="108" y="392"/>
                    </a:lnTo>
                    <a:lnTo>
                      <a:pt x="87" y="415"/>
                    </a:lnTo>
                    <a:lnTo>
                      <a:pt x="48" y="421"/>
                    </a:lnTo>
                    <a:lnTo>
                      <a:pt x="17" y="415"/>
                    </a:lnTo>
                    <a:lnTo>
                      <a:pt x="0" y="452"/>
                    </a:lnTo>
                    <a:lnTo>
                      <a:pt x="24" y="456"/>
                    </a:lnTo>
                    <a:lnTo>
                      <a:pt x="48" y="473"/>
                    </a:lnTo>
                    <a:lnTo>
                      <a:pt x="76" y="456"/>
                    </a:lnTo>
                    <a:lnTo>
                      <a:pt x="101" y="459"/>
                    </a:lnTo>
                    <a:lnTo>
                      <a:pt x="139" y="442"/>
                    </a:lnTo>
                    <a:lnTo>
                      <a:pt x="171" y="452"/>
                    </a:lnTo>
                    <a:lnTo>
                      <a:pt x="202" y="445"/>
                    </a:lnTo>
                    <a:lnTo>
                      <a:pt x="220" y="466"/>
                    </a:lnTo>
                    <a:lnTo>
                      <a:pt x="248" y="456"/>
                    </a:lnTo>
                    <a:lnTo>
                      <a:pt x="269" y="473"/>
                    </a:lnTo>
                    <a:lnTo>
                      <a:pt x="311" y="478"/>
                    </a:lnTo>
                    <a:lnTo>
                      <a:pt x="328" y="445"/>
                    </a:lnTo>
                    <a:lnTo>
                      <a:pt x="367" y="452"/>
                    </a:lnTo>
                    <a:lnTo>
                      <a:pt x="395" y="435"/>
                    </a:lnTo>
                    <a:lnTo>
                      <a:pt x="430" y="445"/>
                    </a:lnTo>
                    <a:lnTo>
                      <a:pt x="454" y="417"/>
                    </a:lnTo>
                    <a:lnTo>
                      <a:pt x="489" y="428"/>
                    </a:lnTo>
                    <a:lnTo>
                      <a:pt x="535" y="408"/>
                    </a:lnTo>
                    <a:lnTo>
                      <a:pt x="566" y="410"/>
                    </a:lnTo>
                    <a:lnTo>
                      <a:pt x="605" y="389"/>
                    </a:lnTo>
                    <a:lnTo>
                      <a:pt x="654" y="396"/>
                    </a:lnTo>
                    <a:lnTo>
                      <a:pt x="689" y="380"/>
                    </a:lnTo>
                    <a:lnTo>
                      <a:pt x="727" y="396"/>
                    </a:lnTo>
                    <a:lnTo>
                      <a:pt x="755" y="361"/>
                    </a:lnTo>
                    <a:lnTo>
                      <a:pt x="783" y="378"/>
                    </a:lnTo>
                    <a:lnTo>
                      <a:pt x="818" y="354"/>
                    </a:lnTo>
                    <a:lnTo>
                      <a:pt x="846" y="364"/>
                    </a:lnTo>
                    <a:lnTo>
                      <a:pt x="884" y="350"/>
                    </a:lnTo>
                    <a:lnTo>
                      <a:pt x="926" y="344"/>
                    </a:lnTo>
                    <a:lnTo>
                      <a:pt x="954" y="371"/>
                    </a:lnTo>
                    <a:lnTo>
                      <a:pt x="993" y="354"/>
                    </a:lnTo>
                    <a:lnTo>
                      <a:pt x="1024" y="378"/>
                    </a:lnTo>
                    <a:lnTo>
                      <a:pt x="1073" y="373"/>
                    </a:lnTo>
                    <a:lnTo>
                      <a:pt x="1087" y="400"/>
                    </a:lnTo>
                    <a:lnTo>
                      <a:pt x="1112" y="382"/>
                    </a:lnTo>
                    <a:lnTo>
                      <a:pt x="1157" y="403"/>
                    </a:lnTo>
                    <a:lnTo>
                      <a:pt x="1182" y="392"/>
                    </a:lnTo>
                    <a:lnTo>
                      <a:pt x="1220" y="396"/>
                    </a:lnTo>
                    <a:lnTo>
                      <a:pt x="1252" y="378"/>
                    </a:lnTo>
                    <a:lnTo>
                      <a:pt x="1304" y="387"/>
                    </a:lnTo>
                    <a:lnTo>
                      <a:pt x="1339" y="359"/>
                    </a:lnTo>
                    <a:lnTo>
                      <a:pt x="1378" y="354"/>
                    </a:lnTo>
                    <a:lnTo>
                      <a:pt x="1395" y="401"/>
                    </a:lnTo>
                    <a:lnTo>
                      <a:pt x="1413" y="364"/>
                    </a:lnTo>
                    <a:lnTo>
                      <a:pt x="1444" y="359"/>
                    </a:lnTo>
                    <a:lnTo>
                      <a:pt x="1490" y="378"/>
                    </a:lnTo>
                    <a:lnTo>
                      <a:pt x="1531" y="361"/>
                    </a:lnTo>
                    <a:lnTo>
                      <a:pt x="1556" y="392"/>
                    </a:lnTo>
                    <a:lnTo>
                      <a:pt x="1605" y="401"/>
                    </a:lnTo>
                    <a:lnTo>
                      <a:pt x="1636" y="417"/>
                    </a:lnTo>
                    <a:lnTo>
                      <a:pt x="1671" y="407"/>
                    </a:lnTo>
                    <a:lnTo>
                      <a:pt x="1713" y="431"/>
                    </a:lnTo>
                    <a:lnTo>
                      <a:pt x="1741" y="417"/>
                    </a:lnTo>
                    <a:lnTo>
                      <a:pt x="1762" y="442"/>
                    </a:lnTo>
                    <a:lnTo>
                      <a:pt x="1787" y="428"/>
                    </a:lnTo>
                    <a:lnTo>
                      <a:pt x="1815" y="450"/>
                    </a:lnTo>
                    <a:lnTo>
                      <a:pt x="1839" y="417"/>
                    </a:lnTo>
                    <a:lnTo>
                      <a:pt x="1871" y="421"/>
                    </a:lnTo>
                    <a:lnTo>
                      <a:pt x="1888" y="396"/>
                    </a:lnTo>
                    <a:lnTo>
                      <a:pt x="1920" y="408"/>
                    </a:lnTo>
                    <a:lnTo>
                      <a:pt x="1944" y="400"/>
                    </a:lnTo>
                    <a:lnTo>
                      <a:pt x="1962" y="417"/>
                    </a:lnTo>
                    <a:lnTo>
                      <a:pt x="1993" y="407"/>
                    </a:lnTo>
                    <a:lnTo>
                      <a:pt x="2021" y="424"/>
                    </a:lnTo>
                    <a:lnTo>
                      <a:pt x="2060" y="417"/>
                    </a:lnTo>
                    <a:lnTo>
                      <a:pt x="2088" y="442"/>
                    </a:lnTo>
                    <a:lnTo>
                      <a:pt x="2112" y="438"/>
                    </a:lnTo>
                    <a:lnTo>
                      <a:pt x="2140" y="456"/>
                    </a:lnTo>
                    <a:lnTo>
                      <a:pt x="2175" y="445"/>
                    </a:lnTo>
                    <a:lnTo>
                      <a:pt x="2193" y="459"/>
                    </a:lnTo>
                    <a:lnTo>
                      <a:pt x="2224" y="449"/>
                    </a:lnTo>
                    <a:lnTo>
                      <a:pt x="2245" y="470"/>
                    </a:lnTo>
                    <a:lnTo>
                      <a:pt x="2297" y="471"/>
                    </a:lnTo>
                    <a:lnTo>
                      <a:pt x="2259" y="435"/>
                    </a:lnTo>
                    <a:lnTo>
                      <a:pt x="2262" y="403"/>
                    </a:lnTo>
                    <a:lnTo>
                      <a:pt x="2235" y="378"/>
                    </a:lnTo>
                    <a:lnTo>
                      <a:pt x="2242" y="344"/>
                    </a:lnTo>
                    <a:lnTo>
                      <a:pt x="2203" y="333"/>
                    </a:lnTo>
                    <a:lnTo>
                      <a:pt x="2172" y="312"/>
                    </a:lnTo>
                    <a:lnTo>
                      <a:pt x="2140" y="322"/>
                    </a:lnTo>
                    <a:lnTo>
                      <a:pt x="2116" y="298"/>
                    </a:lnTo>
                    <a:lnTo>
                      <a:pt x="2084" y="319"/>
                    </a:lnTo>
                    <a:lnTo>
                      <a:pt x="2042" y="312"/>
                    </a:lnTo>
                    <a:lnTo>
                      <a:pt x="2032" y="281"/>
                    </a:lnTo>
                    <a:lnTo>
                      <a:pt x="1990" y="276"/>
                    </a:lnTo>
                    <a:lnTo>
                      <a:pt x="1972" y="238"/>
                    </a:lnTo>
                    <a:lnTo>
                      <a:pt x="1930" y="234"/>
                    </a:lnTo>
                    <a:lnTo>
                      <a:pt x="1923" y="196"/>
                    </a:lnTo>
                    <a:lnTo>
                      <a:pt x="1892" y="199"/>
                    </a:lnTo>
                    <a:lnTo>
                      <a:pt x="1885" y="176"/>
                    </a:lnTo>
                    <a:lnTo>
                      <a:pt x="1860" y="182"/>
                    </a:lnTo>
                    <a:lnTo>
                      <a:pt x="1822" y="157"/>
                    </a:lnTo>
                    <a:lnTo>
                      <a:pt x="1773" y="164"/>
                    </a:lnTo>
                    <a:lnTo>
                      <a:pt x="1731" y="153"/>
                    </a:lnTo>
                    <a:lnTo>
                      <a:pt x="1710" y="126"/>
                    </a:lnTo>
                    <a:lnTo>
                      <a:pt x="1664" y="101"/>
                    </a:lnTo>
                    <a:lnTo>
                      <a:pt x="1654" y="70"/>
                    </a:lnTo>
                    <a:lnTo>
                      <a:pt x="1577" y="66"/>
                    </a:lnTo>
                    <a:lnTo>
                      <a:pt x="1535" y="41"/>
                    </a:lnTo>
                    <a:lnTo>
                      <a:pt x="1493" y="56"/>
                    </a:lnTo>
                    <a:lnTo>
                      <a:pt x="1451" y="30"/>
                    </a:lnTo>
                    <a:lnTo>
                      <a:pt x="1416" y="44"/>
                    </a:lnTo>
                    <a:lnTo>
                      <a:pt x="1388" y="20"/>
                    </a:lnTo>
                    <a:lnTo>
                      <a:pt x="1329" y="23"/>
                    </a:lnTo>
                    <a:lnTo>
                      <a:pt x="1290" y="0"/>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3" name="Freeform 11"/>
              <p:cNvSpPr>
                <a:spLocks/>
              </p:cNvSpPr>
              <p:nvPr/>
            </p:nvSpPr>
            <p:spPr bwMode="auto">
              <a:xfrm>
                <a:off x="1737" y="2278"/>
                <a:ext cx="95" cy="148"/>
              </a:xfrm>
              <a:custGeom>
                <a:avLst/>
                <a:gdLst>
                  <a:gd name="T0" fmla="*/ 7 w 95"/>
                  <a:gd name="T1" fmla="*/ 0 h 148"/>
                  <a:gd name="T2" fmla="*/ 0 w 95"/>
                  <a:gd name="T3" fmla="*/ 43 h 148"/>
                  <a:gd name="T4" fmla="*/ 53 w 95"/>
                  <a:gd name="T5" fmla="*/ 60 h 148"/>
                  <a:gd name="T6" fmla="*/ 39 w 95"/>
                  <a:gd name="T7" fmla="*/ 106 h 148"/>
                  <a:gd name="T8" fmla="*/ 70 w 95"/>
                  <a:gd name="T9" fmla="*/ 113 h 148"/>
                  <a:gd name="T10" fmla="*/ 60 w 95"/>
                  <a:gd name="T11" fmla="*/ 148 h 148"/>
                  <a:gd name="T12" fmla="*/ 95 w 95"/>
                  <a:gd name="T13" fmla="*/ 120 h 148"/>
                  <a:gd name="T14" fmla="*/ 77 w 95"/>
                  <a:gd name="T15" fmla="*/ 81 h 148"/>
                  <a:gd name="T16" fmla="*/ 84 w 95"/>
                  <a:gd name="T17" fmla="*/ 67 h 148"/>
                  <a:gd name="T18" fmla="*/ 81 w 95"/>
                  <a:gd name="T19" fmla="*/ 43 h 148"/>
                  <a:gd name="T20" fmla="*/ 7 w 95"/>
                  <a:gd name="T21" fmla="*/ 0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148">
                    <a:moveTo>
                      <a:pt x="7" y="0"/>
                    </a:moveTo>
                    <a:lnTo>
                      <a:pt x="0" y="43"/>
                    </a:lnTo>
                    <a:lnTo>
                      <a:pt x="53" y="60"/>
                    </a:lnTo>
                    <a:lnTo>
                      <a:pt x="39" y="106"/>
                    </a:lnTo>
                    <a:lnTo>
                      <a:pt x="70" y="113"/>
                    </a:lnTo>
                    <a:lnTo>
                      <a:pt x="60" y="148"/>
                    </a:lnTo>
                    <a:lnTo>
                      <a:pt x="95" y="120"/>
                    </a:lnTo>
                    <a:lnTo>
                      <a:pt x="77" y="81"/>
                    </a:lnTo>
                    <a:lnTo>
                      <a:pt x="84" y="67"/>
                    </a:lnTo>
                    <a:lnTo>
                      <a:pt x="81" y="43"/>
                    </a:lnTo>
                    <a:lnTo>
                      <a:pt x="7"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4" name="Freeform 12"/>
              <p:cNvSpPr>
                <a:spLocks/>
              </p:cNvSpPr>
              <p:nvPr/>
            </p:nvSpPr>
            <p:spPr bwMode="auto">
              <a:xfrm>
                <a:off x="1891" y="2402"/>
                <a:ext cx="94" cy="147"/>
              </a:xfrm>
              <a:custGeom>
                <a:avLst/>
                <a:gdLst>
                  <a:gd name="T0" fmla="*/ 7 w 94"/>
                  <a:gd name="T1" fmla="*/ 0 h 147"/>
                  <a:gd name="T2" fmla="*/ 0 w 94"/>
                  <a:gd name="T3" fmla="*/ 42 h 147"/>
                  <a:gd name="T4" fmla="*/ 52 w 94"/>
                  <a:gd name="T5" fmla="*/ 59 h 147"/>
                  <a:gd name="T6" fmla="*/ 38 w 94"/>
                  <a:gd name="T7" fmla="*/ 105 h 147"/>
                  <a:gd name="T8" fmla="*/ 70 w 94"/>
                  <a:gd name="T9" fmla="*/ 112 h 147"/>
                  <a:gd name="T10" fmla="*/ 59 w 94"/>
                  <a:gd name="T11" fmla="*/ 147 h 147"/>
                  <a:gd name="T12" fmla="*/ 94 w 94"/>
                  <a:gd name="T13" fmla="*/ 119 h 147"/>
                  <a:gd name="T14" fmla="*/ 77 w 94"/>
                  <a:gd name="T15" fmla="*/ 80 h 147"/>
                  <a:gd name="T16" fmla="*/ 84 w 94"/>
                  <a:gd name="T17" fmla="*/ 66 h 147"/>
                  <a:gd name="T18" fmla="*/ 80 w 94"/>
                  <a:gd name="T19" fmla="*/ 42 h 147"/>
                  <a:gd name="T20" fmla="*/ 7 w 94"/>
                  <a:gd name="T21" fmla="*/ 0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147">
                    <a:moveTo>
                      <a:pt x="7" y="0"/>
                    </a:moveTo>
                    <a:lnTo>
                      <a:pt x="0" y="42"/>
                    </a:lnTo>
                    <a:lnTo>
                      <a:pt x="52" y="59"/>
                    </a:lnTo>
                    <a:lnTo>
                      <a:pt x="38" y="105"/>
                    </a:lnTo>
                    <a:lnTo>
                      <a:pt x="70" y="112"/>
                    </a:lnTo>
                    <a:lnTo>
                      <a:pt x="59" y="147"/>
                    </a:lnTo>
                    <a:lnTo>
                      <a:pt x="94" y="119"/>
                    </a:lnTo>
                    <a:lnTo>
                      <a:pt x="77" y="80"/>
                    </a:lnTo>
                    <a:lnTo>
                      <a:pt x="84" y="66"/>
                    </a:lnTo>
                    <a:lnTo>
                      <a:pt x="80" y="42"/>
                    </a:lnTo>
                    <a:lnTo>
                      <a:pt x="7"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5" name="Freeform 13"/>
              <p:cNvSpPr>
                <a:spLocks/>
              </p:cNvSpPr>
              <p:nvPr/>
            </p:nvSpPr>
            <p:spPr bwMode="auto">
              <a:xfrm>
                <a:off x="2017" y="2479"/>
                <a:ext cx="181" cy="139"/>
              </a:xfrm>
              <a:custGeom>
                <a:avLst/>
                <a:gdLst>
                  <a:gd name="T0" fmla="*/ 13 w 181"/>
                  <a:gd name="T1" fmla="*/ 0 h 139"/>
                  <a:gd name="T2" fmla="*/ 0 w 181"/>
                  <a:gd name="T3" fmla="*/ 40 h 139"/>
                  <a:gd name="T4" fmla="*/ 100 w 181"/>
                  <a:gd name="T5" fmla="*/ 56 h 139"/>
                  <a:gd name="T6" fmla="*/ 73 w 181"/>
                  <a:gd name="T7" fmla="*/ 99 h 139"/>
                  <a:gd name="T8" fmla="*/ 134 w 181"/>
                  <a:gd name="T9" fmla="*/ 107 h 139"/>
                  <a:gd name="T10" fmla="*/ 114 w 181"/>
                  <a:gd name="T11" fmla="*/ 139 h 139"/>
                  <a:gd name="T12" fmla="*/ 181 w 181"/>
                  <a:gd name="T13" fmla="*/ 114 h 139"/>
                  <a:gd name="T14" fmla="*/ 148 w 181"/>
                  <a:gd name="T15" fmla="*/ 76 h 139"/>
                  <a:gd name="T16" fmla="*/ 161 w 181"/>
                  <a:gd name="T17" fmla="*/ 63 h 139"/>
                  <a:gd name="T18" fmla="*/ 154 w 181"/>
                  <a:gd name="T19" fmla="*/ 40 h 139"/>
                  <a:gd name="T20" fmla="*/ 13 w 181"/>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39">
                    <a:moveTo>
                      <a:pt x="13" y="0"/>
                    </a:moveTo>
                    <a:lnTo>
                      <a:pt x="0" y="40"/>
                    </a:lnTo>
                    <a:lnTo>
                      <a:pt x="100" y="56"/>
                    </a:lnTo>
                    <a:lnTo>
                      <a:pt x="73" y="99"/>
                    </a:lnTo>
                    <a:lnTo>
                      <a:pt x="134" y="107"/>
                    </a:lnTo>
                    <a:lnTo>
                      <a:pt x="114" y="139"/>
                    </a:lnTo>
                    <a:lnTo>
                      <a:pt x="181" y="114"/>
                    </a:lnTo>
                    <a:lnTo>
                      <a:pt x="148" y="76"/>
                    </a:lnTo>
                    <a:lnTo>
                      <a:pt x="161" y="63"/>
                    </a:lnTo>
                    <a:lnTo>
                      <a:pt x="154" y="40"/>
                    </a:lnTo>
                    <a:lnTo>
                      <a:pt x="13"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6" name="Freeform 14"/>
              <p:cNvSpPr>
                <a:spLocks/>
              </p:cNvSpPr>
              <p:nvPr/>
            </p:nvSpPr>
            <p:spPr bwMode="auto">
              <a:xfrm>
                <a:off x="2237" y="2521"/>
                <a:ext cx="108" cy="94"/>
              </a:xfrm>
              <a:custGeom>
                <a:avLst/>
                <a:gdLst>
                  <a:gd name="T0" fmla="*/ 7 w 108"/>
                  <a:gd name="T1" fmla="*/ 0 h 94"/>
                  <a:gd name="T2" fmla="*/ 0 w 108"/>
                  <a:gd name="T3" fmla="*/ 27 h 94"/>
                  <a:gd name="T4" fmla="*/ 60 w 108"/>
                  <a:gd name="T5" fmla="*/ 38 h 94"/>
                  <a:gd name="T6" fmla="*/ 43 w 108"/>
                  <a:gd name="T7" fmla="*/ 67 h 94"/>
                  <a:gd name="T8" fmla="*/ 80 w 108"/>
                  <a:gd name="T9" fmla="*/ 72 h 94"/>
                  <a:gd name="T10" fmla="*/ 68 w 108"/>
                  <a:gd name="T11" fmla="*/ 94 h 94"/>
                  <a:gd name="T12" fmla="*/ 108 w 108"/>
                  <a:gd name="T13" fmla="*/ 76 h 94"/>
                  <a:gd name="T14" fmla="*/ 88 w 108"/>
                  <a:gd name="T15" fmla="*/ 52 h 94"/>
                  <a:gd name="T16" fmla="*/ 96 w 108"/>
                  <a:gd name="T17" fmla="*/ 42 h 94"/>
                  <a:gd name="T18" fmla="*/ 92 w 108"/>
                  <a:gd name="T19" fmla="*/ 27 h 94"/>
                  <a:gd name="T20" fmla="*/ 7 w 108"/>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 h="94">
                    <a:moveTo>
                      <a:pt x="7" y="0"/>
                    </a:moveTo>
                    <a:lnTo>
                      <a:pt x="0" y="27"/>
                    </a:lnTo>
                    <a:lnTo>
                      <a:pt x="60" y="38"/>
                    </a:lnTo>
                    <a:lnTo>
                      <a:pt x="43" y="67"/>
                    </a:lnTo>
                    <a:lnTo>
                      <a:pt x="80" y="72"/>
                    </a:lnTo>
                    <a:lnTo>
                      <a:pt x="68" y="94"/>
                    </a:lnTo>
                    <a:lnTo>
                      <a:pt x="108" y="76"/>
                    </a:lnTo>
                    <a:lnTo>
                      <a:pt x="88" y="52"/>
                    </a:lnTo>
                    <a:lnTo>
                      <a:pt x="96" y="42"/>
                    </a:lnTo>
                    <a:lnTo>
                      <a:pt x="92" y="27"/>
                    </a:lnTo>
                    <a:lnTo>
                      <a:pt x="7"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7" name="Freeform 15"/>
              <p:cNvSpPr>
                <a:spLocks/>
              </p:cNvSpPr>
              <p:nvPr/>
            </p:nvSpPr>
            <p:spPr bwMode="auto">
              <a:xfrm>
                <a:off x="1919" y="2296"/>
                <a:ext cx="128" cy="132"/>
              </a:xfrm>
              <a:custGeom>
                <a:avLst/>
                <a:gdLst>
                  <a:gd name="T0" fmla="*/ 9 w 128"/>
                  <a:gd name="T1" fmla="*/ 0 h 132"/>
                  <a:gd name="T2" fmla="*/ 0 w 128"/>
                  <a:gd name="T3" fmla="*/ 38 h 132"/>
                  <a:gd name="T4" fmla="*/ 71 w 128"/>
                  <a:gd name="T5" fmla="*/ 54 h 132"/>
                  <a:gd name="T6" fmla="*/ 52 w 128"/>
                  <a:gd name="T7" fmla="*/ 95 h 132"/>
                  <a:gd name="T8" fmla="*/ 96 w 128"/>
                  <a:gd name="T9" fmla="*/ 101 h 132"/>
                  <a:gd name="T10" fmla="*/ 80 w 128"/>
                  <a:gd name="T11" fmla="*/ 132 h 132"/>
                  <a:gd name="T12" fmla="*/ 128 w 128"/>
                  <a:gd name="T13" fmla="*/ 108 h 132"/>
                  <a:gd name="T14" fmla="*/ 105 w 128"/>
                  <a:gd name="T15" fmla="*/ 73 h 132"/>
                  <a:gd name="T16" fmla="*/ 114 w 128"/>
                  <a:gd name="T17" fmla="*/ 60 h 132"/>
                  <a:gd name="T18" fmla="*/ 110 w 128"/>
                  <a:gd name="T19" fmla="*/ 38 h 132"/>
                  <a:gd name="T20" fmla="*/ 9 w 128"/>
                  <a:gd name="T21" fmla="*/ 0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 h="132">
                    <a:moveTo>
                      <a:pt x="9" y="0"/>
                    </a:moveTo>
                    <a:lnTo>
                      <a:pt x="0" y="38"/>
                    </a:lnTo>
                    <a:lnTo>
                      <a:pt x="71" y="54"/>
                    </a:lnTo>
                    <a:lnTo>
                      <a:pt x="52" y="95"/>
                    </a:lnTo>
                    <a:lnTo>
                      <a:pt x="96" y="101"/>
                    </a:lnTo>
                    <a:lnTo>
                      <a:pt x="80" y="132"/>
                    </a:lnTo>
                    <a:lnTo>
                      <a:pt x="128" y="108"/>
                    </a:lnTo>
                    <a:lnTo>
                      <a:pt x="105" y="73"/>
                    </a:lnTo>
                    <a:lnTo>
                      <a:pt x="114" y="60"/>
                    </a:lnTo>
                    <a:lnTo>
                      <a:pt x="110" y="38"/>
                    </a:lnTo>
                    <a:lnTo>
                      <a:pt x="9"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8" name="Freeform 16"/>
              <p:cNvSpPr>
                <a:spLocks/>
              </p:cNvSpPr>
              <p:nvPr/>
            </p:nvSpPr>
            <p:spPr bwMode="auto">
              <a:xfrm>
                <a:off x="2115" y="2416"/>
                <a:ext cx="137" cy="87"/>
              </a:xfrm>
              <a:custGeom>
                <a:avLst/>
                <a:gdLst>
                  <a:gd name="T0" fmla="*/ 9 w 137"/>
                  <a:gd name="T1" fmla="*/ 0 h 87"/>
                  <a:gd name="T2" fmla="*/ 0 w 137"/>
                  <a:gd name="T3" fmla="*/ 24 h 87"/>
                  <a:gd name="T4" fmla="*/ 77 w 137"/>
                  <a:gd name="T5" fmla="*/ 35 h 87"/>
                  <a:gd name="T6" fmla="*/ 56 w 137"/>
                  <a:gd name="T7" fmla="*/ 63 h 87"/>
                  <a:gd name="T8" fmla="*/ 102 w 137"/>
                  <a:gd name="T9" fmla="*/ 66 h 87"/>
                  <a:gd name="T10" fmla="*/ 86 w 137"/>
                  <a:gd name="T11" fmla="*/ 87 h 87"/>
                  <a:gd name="T12" fmla="*/ 137 w 137"/>
                  <a:gd name="T13" fmla="*/ 71 h 87"/>
                  <a:gd name="T14" fmla="*/ 112 w 137"/>
                  <a:gd name="T15" fmla="*/ 48 h 87"/>
                  <a:gd name="T16" fmla="*/ 122 w 137"/>
                  <a:gd name="T17" fmla="*/ 39 h 87"/>
                  <a:gd name="T18" fmla="*/ 118 w 137"/>
                  <a:gd name="T19" fmla="*/ 24 h 87"/>
                  <a:gd name="T20" fmla="*/ 9 w 137"/>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87">
                    <a:moveTo>
                      <a:pt x="9" y="0"/>
                    </a:moveTo>
                    <a:lnTo>
                      <a:pt x="0" y="24"/>
                    </a:lnTo>
                    <a:lnTo>
                      <a:pt x="77" y="35"/>
                    </a:lnTo>
                    <a:lnTo>
                      <a:pt x="56" y="63"/>
                    </a:lnTo>
                    <a:lnTo>
                      <a:pt x="102" y="66"/>
                    </a:lnTo>
                    <a:lnTo>
                      <a:pt x="86" y="87"/>
                    </a:lnTo>
                    <a:lnTo>
                      <a:pt x="137" y="71"/>
                    </a:lnTo>
                    <a:lnTo>
                      <a:pt x="112" y="48"/>
                    </a:lnTo>
                    <a:lnTo>
                      <a:pt x="122" y="39"/>
                    </a:lnTo>
                    <a:lnTo>
                      <a:pt x="118" y="24"/>
                    </a:lnTo>
                    <a:lnTo>
                      <a:pt x="9"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9" name="Freeform 17"/>
              <p:cNvSpPr>
                <a:spLocks/>
              </p:cNvSpPr>
              <p:nvPr/>
            </p:nvSpPr>
            <p:spPr bwMode="auto">
              <a:xfrm>
                <a:off x="2437" y="2563"/>
                <a:ext cx="175" cy="78"/>
              </a:xfrm>
              <a:custGeom>
                <a:avLst/>
                <a:gdLst>
                  <a:gd name="T0" fmla="*/ 0 w 175"/>
                  <a:gd name="T1" fmla="*/ 11 h 78"/>
                  <a:gd name="T2" fmla="*/ 10 w 175"/>
                  <a:gd name="T3" fmla="*/ 42 h 78"/>
                  <a:gd name="T4" fmla="*/ 38 w 175"/>
                  <a:gd name="T5" fmla="*/ 35 h 78"/>
                  <a:gd name="T6" fmla="*/ 52 w 175"/>
                  <a:gd name="T7" fmla="*/ 53 h 78"/>
                  <a:gd name="T8" fmla="*/ 80 w 175"/>
                  <a:gd name="T9" fmla="*/ 56 h 78"/>
                  <a:gd name="T10" fmla="*/ 108 w 175"/>
                  <a:gd name="T11" fmla="*/ 74 h 78"/>
                  <a:gd name="T12" fmla="*/ 140 w 175"/>
                  <a:gd name="T13" fmla="*/ 67 h 78"/>
                  <a:gd name="T14" fmla="*/ 175 w 175"/>
                  <a:gd name="T15" fmla="*/ 78 h 78"/>
                  <a:gd name="T16" fmla="*/ 136 w 175"/>
                  <a:gd name="T17" fmla="*/ 46 h 78"/>
                  <a:gd name="T18" fmla="*/ 140 w 175"/>
                  <a:gd name="T19" fmla="*/ 25 h 78"/>
                  <a:gd name="T20" fmla="*/ 122 w 175"/>
                  <a:gd name="T21" fmla="*/ 4 h 78"/>
                  <a:gd name="T22" fmla="*/ 108 w 175"/>
                  <a:gd name="T23" fmla="*/ 32 h 78"/>
                  <a:gd name="T24" fmla="*/ 87 w 175"/>
                  <a:gd name="T25" fmla="*/ 4 h 78"/>
                  <a:gd name="T26" fmla="*/ 59 w 175"/>
                  <a:gd name="T27" fmla="*/ 18 h 78"/>
                  <a:gd name="T28" fmla="*/ 42 w 175"/>
                  <a:gd name="T29" fmla="*/ 0 h 78"/>
                  <a:gd name="T30" fmla="*/ 0 w 175"/>
                  <a:gd name="T31" fmla="*/ 11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5" h="78">
                    <a:moveTo>
                      <a:pt x="0" y="11"/>
                    </a:moveTo>
                    <a:lnTo>
                      <a:pt x="10" y="42"/>
                    </a:lnTo>
                    <a:lnTo>
                      <a:pt x="38" y="35"/>
                    </a:lnTo>
                    <a:lnTo>
                      <a:pt x="52" y="53"/>
                    </a:lnTo>
                    <a:lnTo>
                      <a:pt x="80" y="56"/>
                    </a:lnTo>
                    <a:lnTo>
                      <a:pt x="108" y="74"/>
                    </a:lnTo>
                    <a:lnTo>
                      <a:pt x="140" y="67"/>
                    </a:lnTo>
                    <a:lnTo>
                      <a:pt x="175" y="78"/>
                    </a:lnTo>
                    <a:lnTo>
                      <a:pt x="136" y="46"/>
                    </a:lnTo>
                    <a:lnTo>
                      <a:pt x="140" y="25"/>
                    </a:lnTo>
                    <a:lnTo>
                      <a:pt x="122" y="4"/>
                    </a:lnTo>
                    <a:lnTo>
                      <a:pt x="108" y="32"/>
                    </a:lnTo>
                    <a:lnTo>
                      <a:pt x="87" y="4"/>
                    </a:lnTo>
                    <a:lnTo>
                      <a:pt x="59" y="18"/>
                    </a:lnTo>
                    <a:lnTo>
                      <a:pt x="42" y="0"/>
                    </a:lnTo>
                    <a:lnTo>
                      <a:pt x="0" y="11"/>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0" name="Freeform 18"/>
              <p:cNvSpPr>
                <a:spLocks/>
              </p:cNvSpPr>
              <p:nvPr/>
            </p:nvSpPr>
            <p:spPr bwMode="auto">
              <a:xfrm>
                <a:off x="1478" y="2286"/>
                <a:ext cx="230" cy="93"/>
              </a:xfrm>
              <a:custGeom>
                <a:avLst/>
                <a:gdLst>
                  <a:gd name="T0" fmla="*/ 0 w 230"/>
                  <a:gd name="T1" fmla="*/ 12 h 93"/>
                  <a:gd name="T2" fmla="*/ 13 w 230"/>
                  <a:gd name="T3" fmla="*/ 51 h 93"/>
                  <a:gd name="T4" fmla="*/ 50 w 230"/>
                  <a:gd name="T5" fmla="*/ 42 h 93"/>
                  <a:gd name="T6" fmla="*/ 69 w 230"/>
                  <a:gd name="T7" fmla="*/ 64 h 93"/>
                  <a:gd name="T8" fmla="*/ 106 w 230"/>
                  <a:gd name="T9" fmla="*/ 67 h 93"/>
                  <a:gd name="T10" fmla="*/ 143 w 230"/>
                  <a:gd name="T11" fmla="*/ 90 h 93"/>
                  <a:gd name="T12" fmla="*/ 184 w 230"/>
                  <a:gd name="T13" fmla="*/ 80 h 93"/>
                  <a:gd name="T14" fmla="*/ 230 w 230"/>
                  <a:gd name="T15" fmla="*/ 93 h 93"/>
                  <a:gd name="T16" fmla="*/ 180 w 230"/>
                  <a:gd name="T17" fmla="*/ 55 h 93"/>
                  <a:gd name="T18" fmla="*/ 184 w 230"/>
                  <a:gd name="T19" fmla="*/ 29 h 93"/>
                  <a:gd name="T20" fmla="*/ 161 w 230"/>
                  <a:gd name="T21" fmla="*/ 3 h 93"/>
                  <a:gd name="T22" fmla="*/ 143 w 230"/>
                  <a:gd name="T23" fmla="*/ 38 h 93"/>
                  <a:gd name="T24" fmla="*/ 115 w 230"/>
                  <a:gd name="T25" fmla="*/ 3 h 93"/>
                  <a:gd name="T26" fmla="*/ 78 w 230"/>
                  <a:gd name="T27" fmla="*/ 21 h 93"/>
                  <a:gd name="T28" fmla="*/ 55 w 230"/>
                  <a:gd name="T29" fmla="*/ 0 h 93"/>
                  <a:gd name="T30" fmla="*/ 0 w 230"/>
                  <a:gd name="T31" fmla="*/ 12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0" h="93">
                    <a:moveTo>
                      <a:pt x="0" y="12"/>
                    </a:moveTo>
                    <a:lnTo>
                      <a:pt x="13" y="51"/>
                    </a:lnTo>
                    <a:lnTo>
                      <a:pt x="50" y="42"/>
                    </a:lnTo>
                    <a:lnTo>
                      <a:pt x="69" y="64"/>
                    </a:lnTo>
                    <a:lnTo>
                      <a:pt x="106" y="67"/>
                    </a:lnTo>
                    <a:lnTo>
                      <a:pt x="143" y="90"/>
                    </a:lnTo>
                    <a:lnTo>
                      <a:pt x="184" y="80"/>
                    </a:lnTo>
                    <a:lnTo>
                      <a:pt x="230" y="93"/>
                    </a:lnTo>
                    <a:lnTo>
                      <a:pt x="180" y="55"/>
                    </a:lnTo>
                    <a:lnTo>
                      <a:pt x="184" y="29"/>
                    </a:lnTo>
                    <a:lnTo>
                      <a:pt x="161" y="3"/>
                    </a:lnTo>
                    <a:lnTo>
                      <a:pt x="143" y="38"/>
                    </a:lnTo>
                    <a:lnTo>
                      <a:pt x="115" y="3"/>
                    </a:lnTo>
                    <a:lnTo>
                      <a:pt x="78" y="21"/>
                    </a:lnTo>
                    <a:lnTo>
                      <a:pt x="55" y="0"/>
                    </a:lnTo>
                    <a:lnTo>
                      <a:pt x="0" y="12"/>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1" name="Freeform 19"/>
              <p:cNvSpPr>
                <a:spLocks/>
              </p:cNvSpPr>
              <p:nvPr/>
            </p:nvSpPr>
            <p:spPr bwMode="auto">
              <a:xfrm>
                <a:off x="1744" y="2503"/>
                <a:ext cx="67" cy="71"/>
              </a:xfrm>
              <a:custGeom>
                <a:avLst/>
                <a:gdLst>
                  <a:gd name="T0" fmla="*/ 0 w 67"/>
                  <a:gd name="T1" fmla="*/ 8 h 71"/>
                  <a:gd name="T2" fmla="*/ 21 w 67"/>
                  <a:gd name="T3" fmla="*/ 25 h 71"/>
                  <a:gd name="T4" fmla="*/ 35 w 67"/>
                  <a:gd name="T5" fmla="*/ 71 h 71"/>
                  <a:gd name="T6" fmla="*/ 53 w 67"/>
                  <a:gd name="T7" fmla="*/ 53 h 71"/>
                  <a:gd name="T8" fmla="*/ 49 w 67"/>
                  <a:gd name="T9" fmla="*/ 29 h 71"/>
                  <a:gd name="T10" fmla="*/ 67 w 67"/>
                  <a:gd name="T11" fmla="*/ 0 h 71"/>
                  <a:gd name="T12" fmla="*/ 0 w 67"/>
                  <a:gd name="T13" fmla="*/ 8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71">
                    <a:moveTo>
                      <a:pt x="0" y="8"/>
                    </a:moveTo>
                    <a:lnTo>
                      <a:pt x="21" y="25"/>
                    </a:lnTo>
                    <a:lnTo>
                      <a:pt x="35" y="71"/>
                    </a:lnTo>
                    <a:lnTo>
                      <a:pt x="53" y="53"/>
                    </a:lnTo>
                    <a:lnTo>
                      <a:pt x="49" y="29"/>
                    </a:lnTo>
                    <a:lnTo>
                      <a:pt x="67" y="0"/>
                    </a:lnTo>
                    <a:lnTo>
                      <a:pt x="0" y="8"/>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2" name="Freeform 20"/>
              <p:cNvSpPr>
                <a:spLocks/>
              </p:cNvSpPr>
              <p:nvPr/>
            </p:nvSpPr>
            <p:spPr bwMode="auto">
              <a:xfrm>
                <a:off x="1254" y="2356"/>
                <a:ext cx="130" cy="211"/>
              </a:xfrm>
              <a:custGeom>
                <a:avLst/>
                <a:gdLst>
                  <a:gd name="T0" fmla="*/ 88 w 130"/>
                  <a:gd name="T1" fmla="*/ 0 h 211"/>
                  <a:gd name="T2" fmla="*/ 35 w 130"/>
                  <a:gd name="T3" fmla="*/ 14 h 211"/>
                  <a:gd name="T4" fmla="*/ 28 w 130"/>
                  <a:gd name="T5" fmla="*/ 35 h 211"/>
                  <a:gd name="T6" fmla="*/ 4 w 130"/>
                  <a:gd name="T7" fmla="*/ 49 h 211"/>
                  <a:gd name="T8" fmla="*/ 0 w 130"/>
                  <a:gd name="T9" fmla="*/ 81 h 211"/>
                  <a:gd name="T10" fmla="*/ 32 w 130"/>
                  <a:gd name="T11" fmla="*/ 91 h 211"/>
                  <a:gd name="T12" fmla="*/ 63 w 130"/>
                  <a:gd name="T13" fmla="*/ 116 h 211"/>
                  <a:gd name="T14" fmla="*/ 39 w 130"/>
                  <a:gd name="T15" fmla="*/ 130 h 211"/>
                  <a:gd name="T16" fmla="*/ 88 w 130"/>
                  <a:gd name="T17" fmla="*/ 147 h 211"/>
                  <a:gd name="T18" fmla="*/ 70 w 130"/>
                  <a:gd name="T19" fmla="*/ 162 h 211"/>
                  <a:gd name="T20" fmla="*/ 81 w 130"/>
                  <a:gd name="T21" fmla="*/ 186 h 211"/>
                  <a:gd name="T22" fmla="*/ 84 w 130"/>
                  <a:gd name="T23" fmla="*/ 211 h 211"/>
                  <a:gd name="T24" fmla="*/ 130 w 130"/>
                  <a:gd name="T25" fmla="*/ 204 h 211"/>
                  <a:gd name="T26" fmla="*/ 105 w 130"/>
                  <a:gd name="T27" fmla="*/ 169 h 211"/>
                  <a:gd name="T28" fmla="*/ 126 w 130"/>
                  <a:gd name="T29" fmla="*/ 140 h 211"/>
                  <a:gd name="T30" fmla="*/ 105 w 130"/>
                  <a:gd name="T31" fmla="*/ 126 h 211"/>
                  <a:gd name="T32" fmla="*/ 84 w 130"/>
                  <a:gd name="T33" fmla="*/ 123 h 211"/>
                  <a:gd name="T34" fmla="*/ 91 w 130"/>
                  <a:gd name="T35" fmla="*/ 98 h 211"/>
                  <a:gd name="T36" fmla="*/ 88 w 130"/>
                  <a:gd name="T37" fmla="*/ 88 h 211"/>
                  <a:gd name="T38" fmla="*/ 63 w 130"/>
                  <a:gd name="T39" fmla="*/ 74 h 211"/>
                  <a:gd name="T40" fmla="*/ 28 w 130"/>
                  <a:gd name="T41" fmla="*/ 67 h 211"/>
                  <a:gd name="T42" fmla="*/ 53 w 130"/>
                  <a:gd name="T43" fmla="*/ 49 h 211"/>
                  <a:gd name="T44" fmla="*/ 88 w 130"/>
                  <a:gd name="T45" fmla="*/ 0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0" h="211">
                    <a:moveTo>
                      <a:pt x="88" y="0"/>
                    </a:moveTo>
                    <a:lnTo>
                      <a:pt x="35" y="14"/>
                    </a:lnTo>
                    <a:lnTo>
                      <a:pt x="28" y="35"/>
                    </a:lnTo>
                    <a:lnTo>
                      <a:pt x="4" y="49"/>
                    </a:lnTo>
                    <a:lnTo>
                      <a:pt x="0" y="81"/>
                    </a:lnTo>
                    <a:lnTo>
                      <a:pt x="32" y="91"/>
                    </a:lnTo>
                    <a:lnTo>
                      <a:pt x="63" y="116"/>
                    </a:lnTo>
                    <a:lnTo>
                      <a:pt x="39" y="130"/>
                    </a:lnTo>
                    <a:lnTo>
                      <a:pt x="88" y="147"/>
                    </a:lnTo>
                    <a:lnTo>
                      <a:pt x="70" y="162"/>
                    </a:lnTo>
                    <a:lnTo>
                      <a:pt x="81" y="186"/>
                    </a:lnTo>
                    <a:lnTo>
                      <a:pt x="84" y="211"/>
                    </a:lnTo>
                    <a:lnTo>
                      <a:pt x="130" y="204"/>
                    </a:lnTo>
                    <a:lnTo>
                      <a:pt x="105" y="169"/>
                    </a:lnTo>
                    <a:lnTo>
                      <a:pt x="126" y="140"/>
                    </a:lnTo>
                    <a:lnTo>
                      <a:pt x="105" y="126"/>
                    </a:lnTo>
                    <a:lnTo>
                      <a:pt x="84" y="123"/>
                    </a:lnTo>
                    <a:lnTo>
                      <a:pt x="91" y="98"/>
                    </a:lnTo>
                    <a:lnTo>
                      <a:pt x="88" y="88"/>
                    </a:lnTo>
                    <a:lnTo>
                      <a:pt x="63" y="74"/>
                    </a:lnTo>
                    <a:lnTo>
                      <a:pt x="28" y="67"/>
                    </a:lnTo>
                    <a:lnTo>
                      <a:pt x="53" y="49"/>
                    </a:lnTo>
                    <a:lnTo>
                      <a:pt x="88"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3" name="Freeform 21"/>
              <p:cNvSpPr>
                <a:spLocks/>
              </p:cNvSpPr>
              <p:nvPr/>
            </p:nvSpPr>
            <p:spPr bwMode="auto">
              <a:xfrm>
                <a:off x="1377" y="2338"/>
                <a:ext cx="199" cy="85"/>
              </a:xfrm>
              <a:custGeom>
                <a:avLst/>
                <a:gdLst>
                  <a:gd name="T0" fmla="*/ 38 w 199"/>
                  <a:gd name="T1" fmla="*/ 0 h 85"/>
                  <a:gd name="T2" fmla="*/ 7 w 199"/>
                  <a:gd name="T3" fmla="*/ 25 h 85"/>
                  <a:gd name="T4" fmla="*/ 0 w 199"/>
                  <a:gd name="T5" fmla="*/ 53 h 85"/>
                  <a:gd name="T6" fmla="*/ 56 w 199"/>
                  <a:gd name="T7" fmla="*/ 60 h 85"/>
                  <a:gd name="T8" fmla="*/ 91 w 199"/>
                  <a:gd name="T9" fmla="*/ 46 h 85"/>
                  <a:gd name="T10" fmla="*/ 143 w 199"/>
                  <a:gd name="T11" fmla="*/ 60 h 85"/>
                  <a:gd name="T12" fmla="*/ 143 w 199"/>
                  <a:gd name="T13" fmla="*/ 85 h 85"/>
                  <a:gd name="T14" fmla="*/ 199 w 199"/>
                  <a:gd name="T15" fmla="*/ 78 h 85"/>
                  <a:gd name="T16" fmla="*/ 164 w 199"/>
                  <a:gd name="T17" fmla="*/ 60 h 85"/>
                  <a:gd name="T18" fmla="*/ 143 w 199"/>
                  <a:gd name="T19" fmla="*/ 35 h 85"/>
                  <a:gd name="T20" fmla="*/ 115 w 199"/>
                  <a:gd name="T21" fmla="*/ 35 h 85"/>
                  <a:gd name="T22" fmla="*/ 38 w 199"/>
                  <a:gd name="T23" fmla="*/ 0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9" h="85">
                    <a:moveTo>
                      <a:pt x="38" y="0"/>
                    </a:moveTo>
                    <a:lnTo>
                      <a:pt x="7" y="25"/>
                    </a:lnTo>
                    <a:lnTo>
                      <a:pt x="0" y="53"/>
                    </a:lnTo>
                    <a:lnTo>
                      <a:pt x="56" y="60"/>
                    </a:lnTo>
                    <a:lnTo>
                      <a:pt x="91" y="46"/>
                    </a:lnTo>
                    <a:lnTo>
                      <a:pt x="143" y="60"/>
                    </a:lnTo>
                    <a:lnTo>
                      <a:pt x="143" y="85"/>
                    </a:lnTo>
                    <a:lnTo>
                      <a:pt x="199" y="78"/>
                    </a:lnTo>
                    <a:lnTo>
                      <a:pt x="164" y="60"/>
                    </a:lnTo>
                    <a:lnTo>
                      <a:pt x="143" y="35"/>
                    </a:lnTo>
                    <a:lnTo>
                      <a:pt x="115" y="35"/>
                    </a:lnTo>
                    <a:lnTo>
                      <a:pt x="38"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4" name="Freeform 22"/>
              <p:cNvSpPr>
                <a:spLocks/>
              </p:cNvSpPr>
              <p:nvPr/>
            </p:nvSpPr>
            <p:spPr bwMode="auto">
              <a:xfrm>
                <a:off x="1426" y="2472"/>
                <a:ext cx="252" cy="102"/>
              </a:xfrm>
              <a:custGeom>
                <a:avLst/>
                <a:gdLst>
                  <a:gd name="T0" fmla="*/ 0 w 252"/>
                  <a:gd name="T1" fmla="*/ 0 h 102"/>
                  <a:gd name="T2" fmla="*/ 24 w 252"/>
                  <a:gd name="T3" fmla="*/ 49 h 102"/>
                  <a:gd name="T4" fmla="*/ 45 w 252"/>
                  <a:gd name="T5" fmla="*/ 53 h 102"/>
                  <a:gd name="T6" fmla="*/ 63 w 252"/>
                  <a:gd name="T7" fmla="*/ 74 h 102"/>
                  <a:gd name="T8" fmla="*/ 161 w 252"/>
                  <a:gd name="T9" fmla="*/ 74 h 102"/>
                  <a:gd name="T10" fmla="*/ 168 w 252"/>
                  <a:gd name="T11" fmla="*/ 102 h 102"/>
                  <a:gd name="T12" fmla="*/ 252 w 252"/>
                  <a:gd name="T13" fmla="*/ 74 h 102"/>
                  <a:gd name="T14" fmla="*/ 199 w 252"/>
                  <a:gd name="T15" fmla="*/ 70 h 102"/>
                  <a:gd name="T16" fmla="*/ 185 w 252"/>
                  <a:gd name="T17" fmla="*/ 63 h 102"/>
                  <a:gd name="T18" fmla="*/ 94 w 252"/>
                  <a:gd name="T19" fmla="*/ 49 h 102"/>
                  <a:gd name="T20" fmla="*/ 73 w 252"/>
                  <a:gd name="T21" fmla="*/ 24 h 102"/>
                  <a:gd name="T22" fmla="*/ 0 w 252"/>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102">
                    <a:moveTo>
                      <a:pt x="0" y="0"/>
                    </a:moveTo>
                    <a:lnTo>
                      <a:pt x="24" y="49"/>
                    </a:lnTo>
                    <a:lnTo>
                      <a:pt x="45" y="53"/>
                    </a:lnTo>
                    <a:lnTo>
                      <a:pt x="63" y="74"/>
                    </a:lnTo>
                    <a:lnTo>
                      <a:pt x="161" y="74"/>
                    </a:lnTo>
                    <a:lnTo>
                      <a:pt x="168" y="102"/>
                    </a:lnTo>
                    <a:lnTo>
                      <a:pt x="252" y="74"/>
                    </a:lnTo>
                    <a:lnTo>
                      <a:pt x="199" y="70"/>
                    </a:lnTo>
                    <a:lnTo>
                      <a:pt x="185" y="63"/>
                    </a:lnTo>
                    <a:lnTo>
                      <a:pt x="94" y="49"/>
                    </a:lnTo>
                    <a:lnTo>
                      <a:pt x="73" y="24"/>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5" name="Freeform 23"/>
              <p:cNvSpPr>
                <a:spLocks/>
              </p:cNvSpPr>
              <p:nvPr/>
            </p:nvSpPr>
            <p:spPr bwMode="auto">
              <a:xfrm>
                <a:off x="1055" y="2412"/>
                <a:ext cx="84" cy="109"/>
              </a:xfrm>
              <a:custGeom>
                <a:avLst/>
                <a:gdLst>
                  <a:gd name="T0" fmla="*/ 84 w 84"/>
                  <a:gd name="T1" fmla="*/ 0 h 109"/>
                  <a:gd name="T2" fmla="*/ 18 w 84"/>
                  <a:gd name="T3" fmla="*/ 35 h 109"/>
                  <a:gd name="T4" fmla="*/ 39 w 84"/>
                  <a:gd name="T5" fmla="*/ 63 h 109"/>
                  <a:gd name="T6" fmla="*/ 0 w 84"/>
                  <a:gd name="T7" fmla="*/ 84 h 109"/>
                  <a:gd name="T8" fmla="*/ 0 w 84"/>
                  <a:gd name="T9" fmla="*/ 109 h 109"/>
                  <a:gd name="T10" fmla="*/ 53 w 84"/>
                  <a:gd name="T11" fmla="*/ 84 h 109"/>
                  <a:gd name="T12" fmla="*/ 63 w 84"/>
                  <a:gd name="T13" fmla="*/ 42 h 109"/>
                  <a:gd name="T14" fmla="*/ 84 w 84"/>
                  <a:gd name="T15" fmla="*/ 0 h 1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109">
                    <a:moveTo>
                      <a:pt x="84" y="0"/>
                    </a:moveTo>
                    <a:lnTo>
                      <a:pt x="18" y="35"/>
                    </a:lnTo>
                    <a:lnTo>
                      <a:pt x="39" y="63"/>
                    </a:lnTo>
                    <a:lnTo>
                      <a:pt x="0" y="84"/>
                    </a:lnTo>
                    <a:lnTo>
                      <a:pt x="0" y="109"/>
                    </a:lnTo>
                    <a:lnTo>
                      <a:pt x="53" y="84"/>
                    </a:lnTo>
                    <a:lnTo>
                      <a:pt x="63" y="42"/>
                    </a:lnTo>
                    <a:lnTo>
                      <a:pt x="84"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6" name="Freeform 24"/>
              <p:cNvSpPr>
                <a:spLocks/>
              </p:cNvSpPr>
              <p:nvPr/>
            </p:nvSpPr>
            <p:spPr bwMode="auto">
              <a:xfrm>
                <a:off x="1101" y="2489"/>
                <a:ext cx="90" cy="92"/>
              </a:xfrm>
              <a:custGeom>
                <a:avLst/>
                <a:gdLst>
                  <a:gd name="T0" fmla="*/ 90 w 90"/>
                  <a:gd name="T1" fmla="*/ 0 h 92"/>
                  <a:gd name="T2" fmla="*/ 28 w 90"/>
                  <a:gd name="T3" fmla="*/ 18 h 92"/>
                  <a:gd name="T4" fmla="*/ 41 w 90"/>
                  <a:gd name="T5" fmla="*/ 50 h 92"/>
                  <a:gd name="T6" fmla="*/ 17 w 90"/>
                  <a:gd name="T7" fmla="*/ 57 h 92"/>
                  <a:gd name="T8" fmla="*/ 0 w 90"/>
                  <a:gd name="T9" fmla="*/ 74 h 92"/>
                  <a:gd name="T10" fmla="*/ 7 w 90"/>
                  <a:gd name="T11" fmla="*/ 92 h 92"/>
                  <a:gd name="T12" fmla="*/ 59 w 90"/>
                  <a:gd name="T13" fmla="*/ 67 h 92"/>
                  <a:gd name="T14" fmla="*/ 76 w 90"/>
                  <a:gd name="T15" fmla="*/ 57 h 92"/>
                  <a:gd name="T16" fmla="*/ 90 w 90"/>
                  <a:gd name="T17" fmla="*/ 0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92">
                    <a:moveTo>
                      <a:pt x="90" y="0"/>
                    </a:moveTo>
                    <a:lnTo>
                      <a:pt x="28" y="18"/>
                    </a:lnTo>
                    <a:lnTo>
                      <a:pt x="41" y="50"/>
                    </a:lnTo>
                    <a:lnTo>
                      <a:pt x="17" y="57"/>
                    </a:lnTo>
                    <a:lnTo>
                      <a:pt x="0" y="74"/>
                    </a:lnTo>
                    <a:lnTo>
                      <a:pt x="7" y="92"/>
                    </a:lnTo>
                    <a:lnTo>
                      <a:pt x="59" y="67"/>
                    </a:lnTo>
                    <a:lnTo>
                      <a:pt x="76" y="57"/>
                    </a:lnTo>
                    <a:lnTo>
                      <a:pt x="9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7" name="Freeform 25"/>
              <p:cNvSpPr>
                <a:spLocks/>
              </p:cNvSpPr>
              <p:nvPr/>
            </p:nvSpPr>
            <p:spPr bwMode="auto">
              <a:xfrm>
                <a:off x="807" y="2412"/>
                <a:ext cx="178" cy="123"/>
              </a:xfrm>
              <a:custGeom>
                <a:avLst/>
                <a:gdLst>
                  <a:gd name="T0" fmla="*/ 178 w 178"/>
                  <a:gd name="T1" fmla="*/ 11 h 123"/>
                  <a:gd name="T2" fmla="*/ 105 w 178"/>
                  <a:gd name="T3" fmla="*/ 0 h 123"/>
                  <a:gd name="T4" fmla="*/ 94 w 178"/>
                  <a:gd name="T5" fmla="*/ 14 h 123"/>
                  <a:gd name="T6" fmla="*/ 56 w 178"/>
                  <a:gd name="T7" fmla="*/ 11 h 123"/>
                  <a:gd name="T8" fmla="*/ 56 w 178"/>
                  <a:gd name="T9" fmla="*/ 42 h 123"/>
                  <a:gd name="T10" fmla="*/ 70 w 178"/>
                  <a:gd name="T11" fmla="*/ 70 h 123"/>
                  <a:gd name="T12" fmla="*/ 0 w 178"/>
                  <a:gd name="T13" fmla="*/ 99 h 123"/>
                  <a:gd name="T14" fmla="*/ 45 w 178"/>
                  <a:gd name="T15" fmla="*/ 106 h 123"/>
                  <a:gd name="T16" fmla="*/ 17 w 178"/>
                  <a:gd name="T17" fmla="*/ 123 h 123"/>
                  <a:gd name="T18" fmla="*/ 108 w 178"/>
                  <a:gd name="T19" fmla="*/ 116 h 123"/>
                  <a:gd name="T20" fmla="*/ 66 w 178"/>
                  <a:gd name="T21" fmla="*/ 95 h 123"/>
                  <a:gd name="T22" fmla="*/ 91 w 178"/>
                  <a:gd name="T23" fmla="*/ 74 h 123"/>
                  <a:gd name="T24" fmla="*/ 84 w 178"/>
                  <a:gd name="T25" fmla="*/ 49 h 123"/>
                  <a:gd name="T26" fmla="*/ 108 w 178"/>
                  <a:gd name="T27" fmla="*/ 32 h 123"/>
                  <a:gd name="T28" fmla="*/ 178 w 178"/>
                  <a:gd name="T29" fmla="*/ 11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8" h="123">
                    <a:moveTo>
                      <a:pt x="178" y="11"/>
                    </a:moveTo>
                    <a:lnTo>
                      <a:pt x="105" y="0"/>
                    </a:lnTo>
                    <a:lnTo>
                      <a:pt x="94" y="14"/>
                    </a:lnTo>
                    <a:lnTo>
                      <a:pt x="56" y="11"/>
                    </a:lnTo>
                    <a:lnTo>
                      <a:pt x="56" y="42"/>
                    </a:lnTo>
                    <a:lnTo>
                      <a:pt x="70" y="70"/>
                    </a:lnTo>
                    <a:lnTo>
                      <a:pt x="0" y="99"/>
                    </a:lnTo>
                    <a:lnTo>
                      <a:pt x="45" y="106"/>
                    </a:lnTo>
                    <a:lnTo>
                      <a:pt x="17" y="123"/>
                    </a:lnTo>
                    <a:lnTo>
                      <a:pt x="108" y="116"/>
                    </a:lnTo>
                    <a:lnTo>
                      <a:pt x="66" y="95"/>
                    </a:lnTo>
                    <a:lnTo>
                      <a:pt x="91" y="74"/>
                    </a:lnTo>
                    <a:lnTo>
                      <a:pt x="84" y="49"/>
                    </a:lnTo>
                    <a:lnTo>
                      <a:pt x="108" y="32"/>
                    </a:lnTo>
                    <a:lnTo>
                      <a:pt x="178" y="11"/>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58" name="Freeform 26"/>
              <p:cNvSpPr>
                <a:spLocks/>
              </p:cNvSpPr>
              <p:nvPr/>
            </p:nvSpPr>
            <p:spPr bwMode="auto">
              <a:xfrm>
                <a:off x="653" y="2595"/>
                <a:ext cx="73" cy="84"/>
              </a:xfrm>
              <a:custGeom>
                <a:avLst/>
                <a:gdLst>
                  <a:gd name="T0" fmla="*/ 35 w 73"/>
                  <a:gd name="T1" fmla="*/ 0 h 84"/>
                  <a:gd name="T2" fmla="*/ 0 w 73"/>
                  <a:gd name="T3" fmla="*/ 10 h 84"/>
                  <a:gd name="T4" fmla="*/ 17 w 73"/>
                  <a:gd name="T5" fmla="*/ 24 h 84"/>
                  <a:gd name="T6" fmla="*/ 7 w 73"/>
                  <a:gd name="T7" fmla="*/ 42 h 84"/>
                  <a:gd name="T8" fmla="*/ 28 w 73"/>
                  <a:gd name="T9" fmla="*/ 63 h 84"/>
                  <a:gd name="T10" fmla="*/ 35 w 73"/>
                  <a:gd name="T11" fmla="*/ 84 h 84"/>
                  <a:gd name="T12" fmla="*/ 73 w 73"/>
                  <a:gd name="T13" fmla="*/ 56 h 84"/>
                  <a:gd name="T14" fmla="*/ 35 w 73"/>
                  <a:gd name="T15" fmla="*/ 0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84">
                    <a:moveTo>
                      <a:pt x="35" y="0"/>
                    </a:moveTo>
                    <a:lnTo>
                      <a:pt x="0" y="10"/>
                    </a:lnTo>
                    <a:lnTo>
                      <a:pt x="17" y="24"/>
                    </a:lnTo>
                    <a:lnTo>
                      <a:pt x="7" y="42"/>
                    </a:lnTo>
                    <a:lnTo>
                      <a:pt x="28" y="63"/>
                    </a:lnTo>
                    <a:lnTo>
                      <a:pt x="35" y="84"/>
                    </a:lnTo>
                    <a:lnTo>
                      <a:pt x="73" y="56"/>
                    </a:lnTo>
                    <a:lnTo>
                      <a:pt x="35"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sp>
          <p:nvSpPr>
            <p:cNvPr id="36880" name="Freeform 27"/>
            <p:cNvSpPr>
              <a:spLocks/>
            </p:cNvSpPr>
            <p:nvPr/>
          </p:nvSpPr>
          <p:spPr bwMode="auto">
            <a:xfrm>
              <a:off x="2255" y="1930"/>
              <a:ext cx="73" cy="95"/>
            </a:xfrm>
            <a:custGeom>
              <a:avLst/>
              <a:gdLst>
                <a:gd name="T0" fmla="*/ 63 w 73"/>
                <a:gd name="T1" fmla="*/ 0 h 95"/>
                <a:gd name="T2" fmla="*/ 56 w 73"/>
                <a:gd name="T3" fmla="*/ 39 h 95"/>
                <a:gd name="T4" fmla="*/ 70 w 73"/>
                <a:gd name="T5" fmla="*/ 67 h 95"/>
                <a:gd name="T6" fmla="*/ 73 w 73"/>
                <a:gd name="T7" fmla="*/ 95 h 95"/>
                <a:gd name="T8" fmla="*/ 49 w 73"/>
                <a:gd name="T9" fmla="*/ 71 h 95"/>
                <a:gd name="T10" fmla="*/ 0 w 73"/>
                <a:gd name="T11" fmla="*/ 57 h 95"/>
                <a:gd name="T12" fmla="*/ 38 w 73"/>
                <a:gd name="T13" fmla="*/ 39 h 95"/>
                <a:gd name="T14" fmla="*/ 63 w 73"/>
                <a:gd name="T15" fmla="*/ 0 h 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95">
                  <a:moveTo>
                    <a:pt x="63" y="0"/>
                  </a:moveTo>
                  <a:lnTo>
                    <a:pt x="56" y="39"/>
                  </a:lnTo>
                  <a:lnTo>
                    <a:pt x="70" y="67"/>
                  </a:lnTo>
                  <a:lnTo>
                    <a:pt x="73" y="95"/>
                  </a:lnTo>
                  <a:lnTo>
                    <a:pt x="49" y="71"/>
                  </a:lnTo>
                  <a:lnTo>
                    <a:pt x="0" y="57"/>
                  </a:lnTo>
                  <a:lnTo>
                    <a:pt x="38" y="39"/>
                  </a:lnTo>
                  <a:lnTo>
                    <a:pt x="63"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81" name="Freeform 28"/>
            <p:cNvSpPr>
              <a:spLocks/>
            </p:cNvSpPr>
            <p:nvPr/>
          </p:nvSpPr>
          <p:spPr bwMode="auto">
            <a:xfrm>
              <a:off x="2185" y="1846"/>
              <a:ext cx="80" cy="91"/>
            </a:xfrm>
            <a:custGeom>
              <a:avLst/>
              <a:gdLst>
                <a:gd name="T0" fmla="*/ 0 w 80"/>
                <a:gd name="T1" fmla="*/ 0 h 91"/>
                <a:gd name="T2" fmla="*/ 21 w 80"/>
                <a:gd name="T3" fmla="*/ 21 h 91"/>
                <a:gd name="T4" fmla="*/ 0 w 80"/>
                <a:gd name="T5" fmla="*/ 63 h 91"/>
                <a:gd name="T6" fmla="*/ 21 w 80"/>
                <a:gd name="T7" fmla="*/ 88 h 91"/>
                <a:gd name="T8" fmla="*/ 49 w 80"/>
                <a:gd name="T9" fmla="*/ 91 h 91"/>
                <a:gd name="T10" fmla="*/ 80 w 80"/>
                <a:gd name="T11" fmla="*/ 77 h 91"/>
                <a:gd name="T12" fmla="*/ 35 w 80"/>
                <a:gd name="T13" fmla="*/ 67 h 91"/>
                <a:gd name="T14" fmla="*/ 80 w 80"/>
                <a:gd name="T15" fmla="*/ 39 h 91"/>
                <a:gd name="T16" fmla="*/ 56 w 80"/>
                <a:gd name="T17" fmla="*/ 35 h 91"/>
                <a:gd name="T18" fmla="*/ 0 w 80"/>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91">
                  <a:moveTo>
                    <a:pt x="0" y="0"/>
                  </a:moveTo>
                  <a:lnTo>
                    <a:pt x="21" y="21"/>
                  </a:lnTo>
                  <a:lnTo>
                    <a:pt x="0" y="63"/>
                  </a:lnTo>
                  <a:lnTo>
                    <a:pt x="21" y="88"/>
                  </a:lnTo>
                  <a:lnTo>
                    <a:pt x="49" y="91"/>
                  </a:lnTo>
                  <a:lnTo>
                    <a:pt x="80" y="77"/>
                  </a:lnTo>
                  <a:lnTo>
                    <a:pt x="35" y="67"/>
                  </a:lnTo>
                  <a:lnTo>
                    <a:pt x="80" y="39"/>
                  </a:lnTo>
                  <a:lnTo>
                    <a:pt x="56" y="35"/>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nvGrpSpPr>
            <p:cNvPr id="36882" name="Group 29"/>
            <p:cNvGrpSpPr>
              <a:grpSpLocks/>
            </p:cNvGrpSpPr>
            <p:nvPr/>
          </p:nvGrpSpPr>
          <p:grpSpPr bwMode="auto">
            <a:xfrm>
              <a:off x="695" y="1210"/>
              <a:ext cx="1434" cy="683"/>
              <a:chOff x="695" y="1210"/>
              <a:chExt cx="1434" cy="683"/>
            </a:xfrm>
          </p:grpSpPr>
          <p:sp>
            <p:nvSpPr>
              <p:cNvPr id="36928" name="Freeform 30"/>
              <p:cNvSpPr>
                <a:spLocks/>
              </p:cNvSpPr>
              <p:nvPr/>
            </p:nvSpPr>
            <p:spPr bwMode="auto">
              <a:xfrm>
                <a:off x="695" y="1210"/>
                <a:ext cx="1434" cy="683"/>
              </a:xfrm>
              <a:custGeom>
                <a:avLst/>
                <a:gdLst>
                  <a:gd name="T0" fmla="*/ 21 w 1434"/>
                  <a:gd name="T1" fmla="*/ 555 h 683"/>
                  <a:gd name="T2" fmla="*/ 35 w 1434"/>
                  <a:gd name="T3" fmla="*/ 626 h 683"/>
                  <a:gd name="T4" fmla="*/ 119 w 1434"/>
                  <a:gd name="T5" fmla="*/ 604 h 683"/>
                  <a:gd name="T6" fmla="*/ 196 w 1434"/>
                  <a:gd name="T7" fmla="*/ 583 h 683"/>
                  <a:gd name="T8" fmla="*/ 245 w 1434"/>
                  <a:gd name="T9" fmla="*/ 583 h 683"/>
                  <a:gd name="T10" fmla="*/ 329 w 1434"/>
                  <a:gd name="T11" fmla="*/ 597 h 683"/>
                  <a:gd name="T12" fmla="*/ 413 w 1434"/>
                  <a:gd name="T13" fmla="*/ 599 h 683"/>
                  <a:gd name="T14" fmla="*/ 458 w 1434"/>
                  <a:gd name="T15" fmla="*/ 629 h 683"/>
                  <a:gd name="T16" fmla="*/ 500 w 1434"/>
                  <a:gd name="T17" fmla="*/ 650 h 683"/>
                  <a:gd name="T18" fmla="*/ 549 w 1434"/>
                  <a:gd name="T19" fmla="*/ 654 h 683"/>
                  <a:gd name="T20" fmla="*/ 608 w 1434"/>
                  <a:gd name="T21" fmla="*/ 626 h 683"/>
                  <a:gd name="T22" fmla="*/ 675 w 1434"/>
                  <a:gd name="T23" fmla="*/ 629 h 683"/>
                  <a:gd name="T24" fmla="*/ 727 w 1434"/>
                  <a:gd name="T25" fmla="*/ 583 h 683"/>
                  <a:gd name="T26" fmla="*/ 762 w 1434"/>
                  <a:gd name="T27" fmla="*/ 514 h 683"/>
                  <a:gd name="T28" fmla="*/ 811 w 1434"/>
                  <a:gd name="T29" fmla="*/ 451 h 683"/>
                  <a:gd name="T30" fmla="*/ 892 w 1434"/>
                  <a:gd name="T31" fmla="*/ 422 h 683"/>
                  <a:gd name="T32" fmla="*/ 948 w 1434"/>
                  <a:gd name="T33" fmla="*/ 404 h 683"/>
                  <a:gd name="T34" fmla="*/ 1035 w 1434"/>
                  <a:gd name="T35" fmla="*/ 365 h 683"/>
                  <a:gd name="T36" fmla="*/ 1074 w 1434"/>
                  <a:gd name="T37" fmla="*/ 281 h 683"/>
                  <a:gd name="T38" fmla="*/ 1109 w 1434"/>
                  <a:gd name="T39" fmla="*/ 267 h 683"/>
                  <a:gd name="T40" fmla="*/ 1154 w 1434"/>
                  <a:gd name="T41" fmla="*/ 274 h 683"/>
                  <a:gd name="T42" fmla="*/ 1199 w 1434"/>
                  <a:gd name="T43" fmla="*/ 299 h 683"/>
                  <a:gd name="T44" fmla="*/ 1259 w 1434"/>
                  <a:gd name="T45" fmla="*/ 323 h 683"/>
                  <a:gd name="T46" fmla="*/ 1318 w 1434"/>
                  <a:gd name="T47" fmla="*/ 292 h 683"/>
                  <a:gd name="T48" fmla="*/ 1378 w 1434"/>
                  <a:gd name="T49" fmla="*/ 235 h 683"/>
                  <a:gd name="T50" fmla="*/ 1357 w 1434"/>
                  <a:gd name="T51" fmla="*/ 193 h 683"/>
                  <a:gd name="T52" fmla="*/ 1364 w 1434"/>
                  <a:gd name="T53" fmla="*/ 121 h 683"/>
                  <a:gd name="T54" fmla="*/ 1416 w 1434"/>
                  <a:gd name="T55" fmla="*/ 74 h 683"/>
                  <a:gd name="T56" fmla="*/ 1399 w 1434"/>
                  <a:gd name="T57" fmla="*/ 46 h 683"/>
                  <a:gd name="T58" fmla="*/ 1325 w 1434"/>
                  <a:gd name="T59" fmla="*/ 46 h 683"/>
                  <a:gd name="T60" fmla="*/ 1255 w 1434"/>
                  <a:gd name="T61" fmla="*/ 31 h 683"/>
                  <a:gd name="T62" fmla="*/ 1179 w 1434"/>
                  <a:gd name="T63" fmla="*/ 0 h 683"/>
                  <a:gd name="T64" fmla="*/ 1112 w 1434"/>
                  <a:gd name="T65" fmla="*/ 28 h 683"/>
                  <a:gd name="T66" fmla="*/ 1018 w 1434"/>
                  <a:gd name="T67" fmla="*/ 53 h 683"/>
                  <a:gd name="T68" fmla="*/ 972 w 1434"/>
                  <a:gd name="T69" fmla="*/ 116 h 683"/>
                  <a:gd name="T70" fmla="*/ 923 w 1434"/>
                  <a:gd name="T71" fmla="*/ 158 h 683"/>
                  <a:gd name="T72" fmla="*/ 871 w 1434"/>
                  <a:gd name="T73" fmla="*/ 165 h 683"/>
                  <a:gd name="T74" fmla="*/ 836 w 1434"/>
                  <a:gd name="T75" fmla="*/ 200 h 683"/>
                  <a:gd name="T76" fmla="*/ 808 w 1434"/>
                  <a:gd name="T77" fmla="*/ 267 h 683"/>
                  <a:gd name="T78" fmla="*/ 790 w 1434"/>
                  <a:gd name="T79" fmla="*/ 331 h 683"/>
                  <a:gd name="T80" fmla="*/ 748 w 1434"/>
                  <a:gd name="T81" fmla="*/ 365 h 683"/>
                  <a:gd name="T82" fmla="*/ 720 w 1434"/>
                  <a:gd name="T83" fmla="*/ 401 h 683"/>
                  <a:gd name="T84" fmla="*/ 647 w 1434"/>
                  <a:gd name="T85" fmla="*/ 443 h 683"/>
                  <a:gd name="T86" fmla="*/ 552 w 1434"/>
                  <a:gd name="T87" fmla="*/ 397 h 683"/>
                  <a:gd name="T88" fmla="*/ 500 w 1434"/>
                  <a:gd name="T89" fmla="*/ 411 h 683"/>
                  <a:gd name="T90" fmla="*/ 514 w 1434"/>
                  <a:gd name="T91" fmla="*/ 510 h 683"/>
                  <a:gd name="T92" fmla="*/ 472 w 1434"/>
                  <a:gd name="T93" fmla="*/ 597 h 683"/>
                  <a:gd name="T94" fmla="*/ 468 w 1434"/>
                  <a:gd name="T95" fmla="*/ 531 h 683"/>
                  <a:gd name="T96" fmla="*/ 503 w 1434"/>
                  <a:gd name="T97" fmla="*/ 457 h 683"/>
                  <a:gd name="T98" fmla="*/ 461 w 1434"/>
                  <a:gd name="T99" fmla="*/ 432 h 683"/>
                  <a:gd name="T100" fmla="*/ 406 w 1434"/>
                  <a:gd name="T101" fmla="*/ 411 h 683"/>
                  <a:gd name="T102" fmla="*/ 374 w 1434"/>
                  <a:gd name="T103" fmla="*/ 369 h 683"/>
                  <a:gd name="T104" fmla="*/ 325 w 1434"/>
                  <a:gd name="T105" fmla="*/ 341 h 683"/>
                  <a:gd name="T106" fmla="*/ 252 w 1434"/>
                  <a:gd name="T107" fmla="*/ 360 h 683"/>
                  <a:gd name="T108" fmla="*/ 175 w 1434"/>
                  <a:gd name="T109" fmla="*/ 379 h 683"/>
                  <a:gd name="T110" fmla="*/ 105 w 1434"/>
                  <a:gd name="T111" fmla="*/ 395 h 683"/>
                  <a:gd name="T112" fmla="*/ 49 w 1434"/>
                  <a:gd name="T113" fmla="*/ 422 h 683"/>
                  <a:gd name="T114" fmla="*/ 21 w 1434"/>
                  <a:gd name="T115" fmla="*/ 450 h 6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34" h="683">
                    <a:moveTo>
                      <a:pt x="7" y="500"/>
                    </a:moveTo>
                    <a:lnTo>
                      <a:pt x="21" y="555"/>
                    </a:lnTo>
                    <a:lnTo>
                      <a:pt x="0" y="606"/>
                    </a:lnTo>
                    <a:lnTo>
                      <a:pt x="35" y="626"/>
                    </a:lnTo>
                    <a:lnTo>
                      <a:pt x="77" y="597"/>
                    </a:lnTo>
                    <a:lnTo>
                      <a:pt x="119" y="604"/>
                    </a:lnTo>
                    <a:lnTo>
                      <a:pt x="147" y="576"/>
                    </a:lnTo>
                    <a:lnTo>
                      <a:pt x="196" y="583"/>
                    </a:lnTo>
                    <a:lnTo>
                      <a:pt x="210" y="556"/>
                    </a:lnTo>
                    <a:lnTo>
                      <a:pt x="245" y="583"/>
                    </a:lnTo>
                    <a:lnTo>
                      <a:pt x="294" y="580"/>
                    </a:lnTo>
                    <a:lnTo>
                      <a:pt x="329" y="597"/>
                    </a:lnTo>
                    <a:lnTo>
                      <a:pt x="371" y="622"/>
                    </a:lnTo>
                    <a:lnTo>
                      <a:pt x="413" y="599"/>
                    </a:lnTo>
                    <a:lnTo>
                      <a:pt x="420" y="626"/>
                    </a:lnTo>
                    <a:lnTo>
                      <a:pt x="458" y="629"/>
                    </a:lnTo>
                    <a:lnTo>
                      <a:pt x="465" y="661"/>
                    </a:lnTo>
                    <a:lnTo>
                      <a:pt x="500" y="650"/>
                    </a:lnTo>
                    <a:lnTo>
                      <a:pt x="524" y="683"/>
                    </a:lnTo>
                    <a:lnTo>
                      <a:pt x="549" y="654"/>
                    </a:lnTo>
                    <a:lnTo>
                      <a:pt x="591" y="657"/>
                    </a:lnTo>
                    <a:lnTo>
                      <a:pt x="608" y="626"/>
                    </a:lnTo>
                    <a:lnTo>
                      <a:pt x="643" y="647"/>
                    </a:lnTo>
                    <a:lnTo>
                      <a:pt x="675" y="629"/>
                    </a:lnTo>
                    <a:lnTo>
                      <a:pt x="706" y="613"/>
                    </a:lnTo>
                    <a:lnTo>
                      <a:pt x="727" y="583"/>
                    </a:lnTo>
                    <a:lnTo>
                      <a:pt x="731" y="538"/>
                    </a:lnTo>
                    <a:lnTo>
                      <a:pt x="762" y="514"/>
                    </a:lnTo>
                    <a:lnTo>
                      <a:pt x="769" y="474"/>
                    </a:lnTo>
                    <a:lnTo>
                      <a:pt x="811" y="451"/>
                    </a:lnTo>
                    <a:lnTo>
                      <a:pt x="857" y="457"/>
                    </a:lnTo>
                    <a:lnTo>
                      <a:pt x="892" y="422"/>
                    </a:lnTo>
                    <a:lnTo>
                      <a:pt x="920" y="425"/>
                    </a:lnTo>
                    <a:lnTo>
                      <a:pt x="948" y="404"/>
                    </a:lnTo>
                    <a:lnTo>
                      <a:pt x="993" y="395"/>
                    </a:lnTo>
                    <a:lnTo>
                      <a:pt x="1035" y="365"/>
                    </a:lnTo>
                    <a:lnTo>
                      <a:pt x="1046" y="309"/>
                    </a:lnTo>
                    <a:lnTo>
                      <a:pt x="1074" y="281"/>
                    </a:lnTo>
                    <a:lnTo>
                      <a:pt x="1084" y="247"/>
                    </a:lnTo>
                    <a:lnTo>
                      <a:pt x="1109" y="267"/>
                    </a:lnTo>
                    <a:lnTo>
                      <a:pt x="1151" y="249"/>
                    </a:lnTo>
                    <a:lnTo>
                      <a:pt x="1154" y="274"/>
                    </a:lnTo>
                    <a:lnTo>
                      <a:pt x="1182" y="274"/>
                    </a:lnTo>
                    <a:lnTo>
                      <a:pt x="1199" y="299"/>
                    </a:lnTo>
                    <a:lnTo>
                      <a:pt x="1231" y="292"/>
                    </a:lnTo>
                    <a:lnTo>
                      <a:pt x="1259" y="323"/>
                    </a:lnTo>
                    <a:lnTo>
                      <a:pt x="1294" y="331"/>
                    </a:lnTo>
                    <a:lnTo>
                      <a:pt x="1318" y="292"/>
                    </a:lnTo>
                    <a:lnTo>
                      <a:pt x="1350" y="256"/>
                    </a:lnTo>
                    <a:lnTo>
                      <a:pt x="1378" y="235"/>
                    </a:lnTo>
                    <a:lnTo>
                      <a:pt x="1395" y="228"/>
                    </a:lnTo>
                    <a:lnTo>
                      <a:pt x="1357" y="193"/>
                    </a:lnTo>
                    <a:lnTo>
                      <a:pt x="1374" y="154"/>
                    </a:lnTo>
                    <a:lnTo>
                      <a:pt x="1364" y="121"/>
                    </a:lnTo>
                    <a:lnTo>
                      <a:pt x="1385" y="105"/>
                    </a:lnTo>
                    <a:lnTo>
                      <a:pt x="1416" y="74"/>
                    </a:lnTo>
                    <a:lnTo>
                      <a:pt x="1434" y="29"/>
                    </a:lnTo>
                    <a:lnTo>
                      <a:pt x="1399" y="46"/>
                    </a:lnTo>
                    <a:lnTo>
                      <a:pt x="1360" y="31"/>
                    </a:lnTo>
                    <a:lnTo>
                      <a:pt x="1325" y="46"/>
                    </a:lnTo>
                    <a:lnTo>
                      <a:pt x="1280" y="57"/>
                    </a:lnTo>
                    <a:lnTo>
                      <a:pt x="1255" y="31"/>
                    </a:lnTo>
                    <a:lnTo>
                      <a:pt x="1220" y="28"/>
                    </a:lnTo>
                    <a:lnTo>
                      <a:pt x="1179" y="0"/>
                    </a:lnTo>
                    <a:lnTo>
                      <a:pt x="1126" y="8"/>
                    </a:lnTo>
                    <a:lnTo>
                      <a:pt x="1112" y="28"/>
                    </a:lnTo>
                    <a:lnTo>
                      <a:pt x="1049" y="57"/>
                    </a:lnTo>
                    <a:lnTo>
                      <a:pt x="1018" y="53"/>
                    </a:lnTo>
                    <a:lnTo>
                      <a:pt x="1004" y="95"/>
                    </a:lnTo>
                    <a:lnTo>
                      <a:pt x="972" y="116"/>
                    </a:lnTo>
                    <a:lnTo>
                      <a:pt x="965" y="156"/>
                    </a:lnTo>
                    <a:lnTo>
                      <a:pt x="923" y="158"/>
                    </a:lnTo>
                    <a:lnTo>
                      <a:pt x="895" y="147"/>
                    </a:lnTo>
                    <a:lnTo>
                      <a:pt x="871" y="165"/>
                    </a:lnTo>
                    <a:lnTo>
                      <a:pt x="846" y="156"/>
                    </a:lnTo>
                    <a:lnTo>
                      <a:pt x="836" y="200"/>
                    </a:lnTo>
                    <a:lnTo>
                      <a:pt x="832" y="242"/>
                    </a:lnTo>
                    <a:lnTo>
                      <a:pt x="808" y="267"/>
                    </a:lnTo>
                    <a:lnTo>
                      <a:pt x="808" y="295"/>
                    </a:lnTo>
                    <a:lnTo>
                      <a:pt x="790" y="331"/>
                    </a:lnTo>
                    <a:lnTo>
                      <a:pt x="773" y="355"/>
                    </a:lnTo>
                    <a:lnTo>
                      <a:pt x="748" y="365"/>
                    </a:lnTo>
                    <a:lnTo>
                      <a:pt x="748" y="397"/>
                    </a:lnTo>
                    <a:lnTo>
                      <a:pt x="720" y="401"/>
                    </a:lnTo>
                    <a:lnTo>
                      <a:pt x="699" y="444"/>
                    </a:lnTo>
                    <a:lnTo>
                      <a:pt x="647" y="443"/>
                    </a:lnTo>
                    <a:lnTo>
                      <a:pt x="608" y="402"/>
                    </a:lnTo>
                    <a:lnTo>
                      <a:pt x="552" y="397"/>
                    </a:lnTo>
                    <a:lnTo>
                      <a:pt x="524" y="390"/>
                    </a:lnTo>
                    <a:lnTo>
                      <a:pt x="500" y="411"/>
                    </a:lnTo>
                    <a:lnTo>
                      <a:pt x="503" y="453"/>
                    </a:lnTo>
                    <a:lnTo>
                      <a:pt x="514" y="510"/>
                    </a:lnTo>
                    <a:lnTo>
                      <a:pt x="496" y="555"/>
                    </a:lnTo>
                    <a:lnTo>
                      <a:pt x="472" y="597"/>
                    </a:lnTo>
                    <a:lnTo>
                      <a:pt x="461" y="562"/>
                    </a:lnTo>
                    <a:lnTo>
                      <a:pt x="468" y="531"/>
                    </a:lnTo>
                    <a:lnTo>
                      <a:pt x="486" y="513"/>
                    </a:lnTo>
                    <a:lnTo>
                      <a:pt x="503" y="457"/>
                    </a:lnTo>
                    <a:lnTo>
                      <a:pt x="500" y="411"/>
                    </a:lnTo>
                    <a:lnTo>
                      <a:pt x="461" y="432"/>
                    </a:lnTo>
                    <a:lnTo>
                      <a:pt x="427" y="429"/>
                    </a:lnTo>
                    <a:lnTo>
                      <a:pt x="406" y="411"/>
                    </a:lnTo>
                    <a:lnTo>
                      <a:pt x="406" y="372"/>
                    </a:lnTo>
                    <a:lnTo>
                      <a:pt x="374" y="369"/>
                    </a:lnTo>
                    <a:lnTo>
                      <a:pt x="371" y="331"/>
                    </a:lnTo>
                    <a:lnTo>
                      <a:pt x="325" y="341"/>
                    </a:lnTo>
                    <a:lnTo>
                      <a:pt x="287" y="330"/>
                    </a:lnTo>
                    <a:lnTo>
                      <a:pt x="252" y="360"/>
                    </a:lnTo>
                    <a:lnTo>
                      <a:pt x="206" y="358"/>
                    </a:lnTo>
                    <a:lnTo>
                      <a:pt x="175" y="379"/>
                    </a:lnTo>
                    <a:lnTo>
                      <a:pt x="140" y="369"/>
                    </a:lnTo>
                    <a:lnTo>
                      <a:pt x="105" y="395"/>
                    </a:lnTo>
                    <a:lnTo>
                      <a:pt x="63" y="390"/>
                    </a:lnTo>
                    <a:lnTo>
                      <a:pt x="49" y="422"/>
                    </a:lnTo>
                    <a:lnTo>
                      <a:pt x="7" y="416"/>
                    </a:lnTo>
                    <a:lnTo>
                      <a:pt x="21" y="450"/>
                    </a:lnTo>
                    <a:lnTo>
                      <a:pt x="7" y="500"/>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9" name="Freeform 31"/>
              <p:cNvSpPr>
                <a:spLocks/>
              </p:cNvSpPr>
              <p:nvPr/>
            </p:nvSpPr>
            <p:spPr bwMode="auto">
              <a:xfrm>
                <a:off x="1842" y="1234"/>
                <a:ext cx="59" cy="183"/>
              </a:xfrm>
              <a:custGeom>
                <a:avLst/>
                <a:gdLst>
                  <a:gd name="T0" fmla="*/ 0 w 59"/>
                  <a:gd name="T1" fmla="*/ 0 h 183"/>
                  <a:gd name="T2" fmla="*/ 11 w 59"/>
                  <a:gd name="T3" fmla="*/ 29 h 183"/>
                  <a:gd name="T4" fmla="*/ 21 w 59"/>
                  <a:gd name="T5" fmla="*/ 64 h 183"/>
                  <a:gd name="T6" fmla="*/ 0 w 59"/>
                  <a:gd name="T7" fmla="*/ 102 h 183"/>
                  <a:gd name="T8" fmla="*/ 21 w 59"/>
                  <a:gd name="T9" fmla="*/ 183 h 183"/>
                  <a:gd name="T10" fmla="*/ 28 w 59"/>
                  <a:gd name="T11" fmla="*/ 109 h 183"/>
                  <a:gd name="T12" fmla="*/ 52 w 59"/>
                  <a:gd name="T13" fmla="*/ 81 h 183"/>
                  <a:gd name="T14" fmla="*/ 59 w 59"/>
                  <a:gd name="T15" fmla="*/ 46 h 183"/>
                  <a:gd name="T16" fmla="*/ 0 w 59"/>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83">
                    <a:moveTo>
                      <a:pt x="0" y="0"/>
                    </a:moveTo>
                    <a:lnTo>
                      <a:pt x="11" y="29"/>
                    </a:lnTo>
                    <a:lnTo>
                      <a:pt x="21" y="64"/>
                    </a:lnTo>
                    <a:lnTo>
                      <a:pt x="0" y="102"/>
                    </a:lnTo>
                    <a:lnTo>
                      <a:pt x="21" y="183"/>
                    </a:lnTo>
                    <a:lnTo>
                      <a:pt x="28" y="109"/>
                    </a:lnTo>
                    <a:lnTo>
                      <a:pt x="52" y="81"/>
                    </a:lnTo>
                    <a:lnTo>
                      <a:pt x="59" y="46"/>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0" name="Freeform 32"/>
              <p:cNvSpPr>
                <a:spLocks/>
              </p:cNvSpPr>
              <p:nvPr/>
            </p:nvSpPr>
            <p:spPr bwMode="auto">
              <a:xfrm>
                <a:off x="1989" y="1256"/>
                <a:ext cx="73" cy="126"/>
              </a:xfrm>
              <a:custGeom>
                <a:avLst/>
                <a:gdLst>
                  <a:gd name="T0" fmla="*/ 73 w 73"/>
                  <a:gd name="T1" fmla="*/ 0 h 126"/>
                  <a:gd name="T2" fmla="*/ 35 w 73"/>
                  <a:gd name="T3" fmla="*/ 21 h 126"/>
                  <a:gd name="T4" fmla="*/ 0 w 73"/>
                  <a:gd name="T5" fmla="*/ 24 h 126"/>
                  <a:gd name="T6" fmla="*/ 17 w 73"/>
                  <a:gd name="T7" fmla="*/ 45 h 126"/>
                  <a:gd name="T8" fmla="*/ 31 w 73"/>
                  <a:gd name="T9" fmla="*/ 91 h 126"/>
                  <a:gd name="T10" fmla="*/ 21 w 73"/>
                  <a:gd name="T11" fmla="*/ 126 h 126"/>
                  <a:gd name="T12" fmla="*/ 42 w 73"/>
                  <a:gd name="T13" fmla="*/ 112 h 126"/>
                  <a:gd name="T14" fmla="*/ 38 w 73"/>
                  <a:gd name="T15" fmla="*/ 52 h 126"/>
                  <a:gd name="T16" fmla="*/ 73 w 73"/>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126">
                    <a:moveTo>
                      <a:pt x="73" y="0"/>
                    </a:moveTo>
                    <a:lnTo>
                      <a:pt x="35" y="21"/>
                    </a:lnTo>
                    <a:lnTo>
                      <a:pt x="0" y="24"/>
                    </a:lnTo>
                    <a:lnTo>
                      <a:pt x="17" y="45"/>
                    </a:lnTo>
                    <a:lnTo>
                      <a:pt x="31" y="91"/>
                    </a:lnTo>
                    <a:lnTo>
                      <a:pt x="21" y="126"/>
                    </a:lnTo>
                    <a:lnTo>
                      <a:pt x="42" y="112"/>
                    </a:lnTo>
                    <a:lnTo>
                      <a:pt x="38" y="52"/>
                    </a:lnTo>
                    <a:lnTo>
                      <a:pt x="73"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1" name="Freeform 33"/>
              <p:cNvSpPr>
                <a:spLocks/>
              </p:cNvSpPr>
              <p:nvPr/>
            </p:nvSpPr>
            <p:spPr bwMode="auto">
              <a:xfrm>
                <a:off x="1933" y="1438"/>
                <a:ext cx="84" cy="67"/>
              </a:xfrm>
              <a:custGeom>
                <a:avLst/>
                <a:gdLst>
                  <a:gd name="T0" fmla="*/ 84 w 84"/>
                  <a:gd name="T1" fmla="*/ 0 h 67"/>
                  <a:gd name="T2" fmla="*/ 52 w 84"/>
                  <a:gd name="T3" fmla="*/ 42 h 67"/>
                  <a:gd name="T4" fmla="*/ 45 w 84"/>
                  <a:gd name="T5" fmla="*/ 67 h 67"/>
                  <a:gd name="T6" fmla="*/ 0 w 84"/>
                  <a:gd name="T7" fmla="*/ 14 h 67"/>
                  <a:gd name="T8" fmla="*/ 38 w 84"/>
                  <a:gd name="T9" fmla="*/ 11 h 67"/>
                  <a:gd name="T10" fmla="*/ 84 w 84"/>
                  <a:gd name="T11" fmla="*/ 0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67">
                    <a:moveTo>
                      <a:pt x="84" y="0"/>
                    </a:moveTo>
                    <a:lnTo>
                      <a:pt x="52" y="42"/>
                    </a:lnTo>
                    <a:lnTo>
                      <a:pt x="45" y="67"/>
                    </a:lnTo>
                    <a:lnTo>
                      <a:pt x="0" y="14"/>
                    </a:lnTo>
                    <a:lnTo>
                      <a:pt x="38" y="11"/>
                    </a:lnTo>
                    <a:lnTo>
                      <a:pt x="84"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2" name="Freeform 34"/>
              <p:cNvSpPr>
                <a:spLocks/>
              </p:cNvSpPr>
              <p:nvPr/>
            </p:nvSpPr>
            <p:spPr bwMode="auto">
              <a:xfrm>
                <a:off x="1891" y="1280"/>
                <a:ext cx="80" cy="148"/>
              </a:xfrm>
              <a:custGeom>
                <a:avLst/>
                <a:gdLst>
                  <a:gd name="T0" fmla="*/ 42 w 80"/>
                  <a:gd name="T1" fmla="*/ 0 h 148"/>
                  <a:gd name="T2" fmla="*/ 56 w 80"/>
                  <a:gd name="T3" fmla="*/ 18 h 148"/>
                  <a:gd name="T4" fmla="*/ 17 w 80"/>
                  <a:gd name="T5" fmla="*/ 63 h 148"/>
                  <a:gd name="T6" fmla="*/ 28 w 80"/>
                  <a:gd name="T7" fmla="*/ 81 h 148"/>
                  <a:gd name="T8" fmla="*/ 24 w 80"/>
                  <a:gd name="T9" fmla="*/ 120 h 148"/>
                  <a:gd name="T10" fmla="*/ 0 w 80"/>
                  <a:gd name="T11" fmla="*/ 148 h 148"/>
                  <a:gd name="T12" fmla="*/ 80 w 80"/>
                  <a:gd name="T13" fmla="*/ 123 h 148"/>
                  <a:gd name="T14" fmla="*/ 63 w 80"/>
                  <a:gd name="T15" fmla="*/ 102 h 148"/>
                  <a:gd name="T16" fmla="*/ 77 w 80"/>
                  <a:gd name="T17" fmla="*/ 74 h 148"/>
                  <a:gd name="T18" fmla="*/ 42 w 80"/>
                  <a:gd name="T19" fmla="*/ 0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148">
                    <a:moveTo>
                      <a:pt x="42" y="0"/>
                    </a:moveTo>
                    <a:lnTo>
                      <a:pt x="56" y="18"/>
                    </a:lnTo>
                    <a:lnTo>
                      <a:pt x="17" y="63"/>
                    </a:lnTo>
                    <a:lnTo>
                      <a:pt x="28" y="81"/>
                    </a:lnTo>
                    <a:lnTo>
                      <a:pt x="24" y="120"/>
                    </a:lnTo>
                    <a:lnTo>
                      <a:pt x="0" y="148"/>
                    </a:lnTo>
                    <a:lnTo>
                      <a:pt x="80" y="123"/>
                    </a:lnTo>
                    <a:lnTo>
                      <a:pt x="63" y="102"/>
                    </a:lnTo>
                    <a:lnTo>
                      <a:pt x="77" y="74"/>
                    </a:lnTo>
                    <a:lnTo>
                      <a:pt x="42"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3" name="Freeform 35"/>
              <p:cNvSpPr>
                <a:spLocks/>
              </p:cNvSpPr>
              <p:nvPr/>
            </p:nvSpPr>
            <p:spPr bwMode="auto">
              <a:xfrm>
                <a:off x="1702" y="1266"/>
                <a:ext cx="84" cy="113"/>
              </a:xfrm>
              <a:custGeom>
                <a:avLst/>
                <a:gdLst>
                  <a:gd name="T0" fmla="*/ 84 w 84"/>
                  <a:gd name="T1" fmla="*/ 0 h 113"/>
                  <a:gd name="T2" fmla="*/ 56 w 84"/>
                  <a:gd name="T3" fmla="*/ 11 h 113"/>
                  <a:gd name="T4" fmla="*/ 25 w 84"/>
                  <a:gd name="T5" fmla="*/ 14 h 113"/>
                  <a:gd name="T6" fmla="*/ 32 w 84"/>
                  <a:gd name="T7" fmla="*/ 53 h 113"/>
                  <a:gd name="T8" fmla="*/ 25 w 84"/>
                  <a:gd name="T9" fmla="*/ 84 h 113"/>
                  <a:gd name="T10" fmla="*/ 0 w 84"/>
                  <a:gd name="T11" fmla="*/ 113 h 113"/>
                  <a:gd name="T12" fmla="*/ 42 w 84"/>
                  <a:gd name="T13" fmla="*/ 77 h 113"/>
                  <a:gd name="T14" fmla="*/ 84 w 84"/>
                  <a:gd name="T15" fmla="*/ 0 h 1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113">
                    <a:moveTo>
                      <a:pt x="84" y="0"/>
                    </a:moveTo>
                    <a:lnTo>
                      <a:pt x="56" y="11"/>
                    </a:lnTo>
                    <a:lnTo>
                      <a:pt x="25" y="14"/>
                    </a:lnTo>
                    <a:lnTo>
                      <a:pt x="32" y="53"/>
                    </a:lnTo>
                    <a:lnTo>
                      <a:pt x="25" y="84"/>
                    </a:lnTo>
                    <a:lnTo>
                      <a:pt x="0" y="113"/>
                    </a:lnTo>
                    <a:lnTo>
                      <a:pt x="42" y="77"/>
                    </a:lnTo>
                    <a:lnTo>
                      <a:pt x="84"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4" name="Freeform 36"/>
              <p:cNvSpPr>
                <a:spLocks/>
              </p:cNvSpPr>
              <p:nvPr/>
            </p:nvSpPr>
            <p:spPr bwMode="auto">
              <a:xfrm>
                <a:off x="1727" y="1350"/>
                <a:ext cx="87" cy="81"/>
              </a:xfrm>
              <a:custGeom>
                <a:avLst/>
                <a:gdLst>
                  <a:gd name="T0" fmla="*/ 87 w 87"/>
                  <a:gd name="T1" fmla="*/ 81 h 81"/>
                  <a:gd name="T2" fmla="*/ 45 w 87"/>
                  <a:gd name="T3" fmla="*/ 50 h 81"/>
                  <a:gd name="T4" fmla="*/ 0 w 87"/>
                  <a:gd name="T5" fmla="*/ 53 h 81"/>
                  <a:gd name="T6" fmla="*/ 24 w 87"/>
                  <a:gd name="T7" fmla="*/ 39 h 81"/>
                  <a:gd name="T8" fmla="*/ 59 w 87"/>
                  <a:gd name="T9" fmla="*/ 0 h 81"/>
                  <a:gd name="T10" fmla="*/ 56 w 87"/>
                  <a:gd name="T11" fmla="*/ 36 h 81"/>
                  <a:gd name="T12" fmla="*/ 87 w 87"/>
                  <a:gd name="T13" fmla="*/ 36 h 81"/>
                  <a:gd name="T14" fmla="*/ 87 w 87"/>
                  <a:gd name="T15" fmla="*/ 81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81">
                    <a:moveTo>
                      <a:pt x="87" y="81"/>
                    </a:moveTo>
                    <a:lnTo>
                      <a:pt x="45" y="50"/>
                    </a:lnTo>
                    <a:lnTo>
                      <a:pt x="0" y="53"/>
                    </a:lnTo>
                    <a:lnTo>
                      <a:pt x="24" y="39"/>
                    </a:lnTo>
                    <a:lnTo>
                      <a:pt x="59" y="0"/>
                    </a:lnTo>
                    <a:lnTo>
                      <a:pt x="56" y="36"/>
                    </a:lnTo>
                    <a:lnTo>
                      <a:pt x="87" y="36"/>
                    </a:lnTo>
                    <a:lnTo>
                      <a:pt x="87" y="81"/>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5" name="Freeform 37"/>
              <p:cNvSpPr>
                <a:spLocks/>
              </p:cNvSpPr>
              <p:nvPr/>
            </p:nvSpPr>
            <p:spPr bwMode="auto">
              <a:xfrm>
                <a:off x="1552" y="1375"/>
                <a:ext cx="133" cy="84"/>
              </a:xfrm>
              <a:custGeom>
                <a:avLst/>
                <a:gdLst>
                  <a:gd name="T0" fmla="*/ 52 w 133"/>
                  <a:gd name="T1" fmla="*/ 0 h 84"/>
                  <a:gd name="T2" fmla="*/ 28 w 133"/>
                  <a:gd name="T3" fmla="*/ 18 h 84"/>
                  <a:gd name="T4" fmla="*/ 0 w 133"/>
                  <a:gd name="T5" fmla="*/ 11 h 84"/>
                  <a:gd name="T6" fmla="*/ 10 w 133"/>
                  <a:gd name="T7" fmla="*/ 53 h 84"/>
                  <a:gd name="T8" fmla="*/ 28 w 133"/>
                  <a:gd name="T9" fmla="*/ 84 h 84"/>
                  <a:gd name="T10" fmla="*/ 24 w 133"/>
                  <a:gd name="T11" fmla="*/ 60 h 84"/>
                  <a:gd name="T12" fmla="*/ 56 w 133"/>
                  <a:gd name="T13" fmla="*/ 42 h 84"/>
                  <a:gd name="T14" fmla="*/ 133 w 133"/>
                  <a:gd name="T15" fmla="*/ 35 h 84"/>
                  <a:gd name="T16" fmla="*/ 52 w 133"/>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84">
                    <a:moveTo>
                      <a:pt x="52" y="0"/>
                    </a:moveTo>
                    <a:lnTo>
                      <a:pt x="28" y="18"/>
                    </a:lnTo>
                    <a:lnTo>
                      <a:pt x="0" y="11"/>
                    </a:lnTo>
                    <a:lnTo>
                      <a:pt x="10" y="53"/>
                    </a:lnTo>
                    <a:lnTo>
                      <a:pt x="28" y="84"/>
                    </a:lnTo>
                    <a:lnTo>
                      <a:pt x="24" y="60"/>
                    </a:lnTo>
                    <a:lnTo>
                      <a:pt x="56" y="42"/>
                    </a:lnTo>
                    <a:lnTo>
                      <a:pt x="133" y="35"/>
                    </a:lnTo>
                    <a:lnTo>
                      <a:pt x="52"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6" name="Freeform 38"/>
              <p:cNvSpPr>
                <a:spLocks/>
              </p:cNvSpPr>
              <p:nvPr/>
            </p:nvSpPr>
            <p:spPr bwMode="auto">
              <a:xfrm>
                <a:off x="1601" y="1477"/>
                <a:ext cx="129" cy="98"/>
              </a:xfrm>
              <a:custGeom>
                <a:avLst/>
                <a:gdLst>
                  <a:gd name="T0" fmla="*/ 0 w 129"/>
                  <a:gd name="T1" fmla="*/ 25 h 98"/>
                  <a:gd name="T2" fmla="*/ 31 w 129"/>
                  <a:gd name="T3" fmla="*/ 56 h 98"/>
                  <a:gd name="T4" fmla="*/ 73 w 129"/>
                  <a:gd name="T5" fmla="*/ 70 h 98"/>
                  <a:gd name="T6" fmla="*/ 84 w 129"/>
                  <a:gd name="T7" fmla="*/ 98 h 98"/>
                  <a:gd name="T8" fmla="*/ 115 w 129"/>
                  <a:gd name="T9" fmla="*/ 67 h 98"/>
                  <a:gd name="T10" fmla="*/ 108 w 129"/>
                  <a:gd name="T11" fmla="*/ 32 h 98"/>
                  <a:gd name="T12" fmla="*/ 129 w 129"/>
                  <a:gd name="T13" fmla="*/ 7 h 98"/>
                  <a:gd name="T14" fmla="*/ 94 w 129"/>
                  <a:gd name="T15" fmla="*/ 0 h 98"/>
                  <a:gd name="T16" fmla="*/ 84 w 129"/>
                  <a:gd name="T17" fmla="*/ 42 h 98"/>
                  <a:gd name="T18" fmla="*/ 59 w 129"/>
                  <a:gd name="T19" fmla="*/ 25 h 98"/>
                  <a:gd name="T20" fmla="*/ 0 w 129"/>
                  <a:gd name="T21" fmla="*/ 25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 h="98">
                    <a:moveTo>
                      <a:pt x="0" y="25"/>
                    </a:moveTo>
                    <a:lnTo>
                      <a:pt x="31" y="56"/>
                    </a:lnTo>
                    <a:lnTo>
                      <a:pt x="73" y="70"/>
                    </a:lnTo>
                    <a:lnTo>
                      <a:pt x="84" y="98"/>
                    </a:lnTo>
                    <a:lnTo>
                      <a:pt x="115" y="67"/>
                    </a:lnTo>
                    <a:lnTo>
                      <a:pt x="108" y="32"/>
                    </a:lnTo>
                    <a:lnTo>
                      <a:pt x="129" y="7"/>
                    </a:lnTo>
                    <a:lnTo>
                      <a:pt x="94" y="0"/>
                    </a:lnTo>
                    <a:lnTo>
                      <a:pt x="84" y="42"/>
                    </a:lnTo>
                    <a:lnTo>
                      <a:pt x="59" y="25"/>
                    </a:lnTo>
                    <a:lnTo>
                      <a:pt x="0" y="25"/>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7" name="Freeform 39"/>
              <p:cNvSpPr>
                <a:spLocks/>
              </p:cNvSpPr>
              <p:nvPr/>
            </p:nvSpPr>
            <p:spPr bwMode="auto">
              <a:xfrm>
                <a:off x="1307" y="1642"/>
                <a:ext cx="133" cy="187"/>
              </a:xfrm>
              <a:custGeom>
                <a:avLst/>
                <a:gdLst>
                  <a:gd name="T0" fmla="*/ 0 w 133"/>
                  <a:gd name="T1" fmla="*/ 0 h 187"/>
                  <a:gd name="T2" fmla="*/ 31 w 133"/>
                  <a:gd name="T3" fmla="*/ 25 h 187"/>
                  <a:gd name="T4" fmla="*/ 80 w 133"/>
                  <a:gd name="T5" fmla="*/ 35 h 187"/>
                  <a:gd name="T6" fmla="*/ 126 w 133"/>
                  <a:gd name="T7" fmla="*/ 32 h 187"/>
                  <a:gd name="T8" fmla="*/ 133 w 133"/>
                  <a:gd name="T9" fmla="*/ 60 h 187"/>
                  <a:gd name="T10" fmla="*/ 105 w 133"/>
                  <a:gd name="T11" fmla="*/ 71 h 187"/>
                  <a:gd name="T12" fmla="*/ 101 w 133"/>
                  <a:gd name="T13" fmla="*/ 99 h 187"/>
                  <a:gd name="T14" fmla="*/ 98 w 133"/>
                  <a:gd name="T15" fmla="*/ 130 h 187"/>
                  <a:gd name="T16" fmla="*/ 73 w 133"/>
                  <a:gd name="T17" fmla="*/ 158 h 187"/>
                  <a:gd name="T18" fmla="*/ 28 w 133"/>
                  <a:gd name="T19" fmla="*/ 187 h 187"/>
                  <a:gd name="T20" fmla="*/ 35 w 133"/>
                  <a:gd name="T21" fmla="*/ 158 h 187"/>
                  <a:gd name="T22" fmla="*/ 73 w 133"/>
                  <a:gd name="T23" fmla="*/ 123 h 187"/>
                  <a:gd name="T24" fmla="*/ 56 w 133"/>
                  <a:gd name="T25" fmla="*/ 63 h 187"/>
                  <a:gd name="T26" fmla="*/ 28 w 133"/>
                  <a:gd name="T27" fmla="*/ 46 h 187"/>
                  <a:gd name="T28" fmla="*/ 0 w 133"/>
                  <a:gd name="T29" fmla="*/ 0 h 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3" h="187">
                    <a:moveTo>
                      <a:pt x="0" y="0"/>
                    </a:moveTo>
                    <a:lnTo>
                      <a:pt x="31" y="25"/>
                    </a:lnTo>
                    <a:lnTo>
                      <a:pt x="80" y="35"/>
                    </a:lnTo>
                    <a:lnTo>
                      <a:pt x="126" y="32"/>
                    </a:lnTo>
                    <a:lnTo>
                      <a:pt x="133" y="60"/>
                    </a:lnTo>
                    <a:lnTo>
                      <a:pt x="105" y="71"/>
                    </a:lnTo>
                    <a:lnTo>
                      <a:pt x="101" y="99"/>
                    </a:lnTo>
                    <a:lnTo>
                      <a:pt x="98" y="130"/>
                    </a:lnTo>
                    <a:lnTo>
                      <a:pt x="73" y="158"/>
                    </a:lnTo>
                    <a:lnTo>
                      <a:pt x="28" y="187"/>
                    </a:lnTo>
                    <a:lnTo>
                      <a:pt x="35" y="158"/>
                    </a:lnTo>
                    <a:lnTo>
                      <a:pt x="73" y="123"/>
                    </a:lnTo>
                    <a:lnTo>
                      <a:pt x="56" y="63"/>
                    </a:lnTo>
                    <a:lnTo>
                      <a:pt x="28" y="46"/>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8" name="Freeform 40"/>
              <p:cNvSpPr>
                <a:spLocks/>
              </p:cNvSpPr>
              <p:nvPr/>
            </p:nvSpPr>
            <p:spPr bwMode="auto">
              <a:xfrm>
                <a:off x="1223" y="1642"/>
                <a:ext cx="70" cy="113"/>
              </a:xfrm>
              <a:custGeom>
                <a:avLst/>
                <a:gdLst>
                  <a:gd name="T0" fmla="*/ 0 w 70"/>
                  <a:gd name="T1" fmla="*/ 0 h 113"/>
                  <a:gd name="T2" fmla="*/ 14 w 70"/>
                  <a:gd name="T3" fmla="*/ 42 h 113"/>
                  <a:gd name="T4" fmla="*/ 0 w 70"/>
                  <a:gd name="T5" fmla="*/ 113 h 113"/>
                  <a:gd name="T6" fmla="*/ 42 w 70"/>
                  <a:gd name="T7" fmla="*/ 106 h 113"/>
                  <a:gd name="T8" fmla="*/ 38 w 70"/>
                  <a:gd name="T9" fmla="*/ 74 h 113"/>
                  <a:gd name="T10" fmla="*/ 70 w 70"/>
                  <a:gd name="T11" fmla="*/ 42 h 113"/>
                  <a:gd name="T12" fmla="*/ 0 w 70"/>
                  <a:gd name="T13" fmla="*/ 0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13">
                    <a:moveTo>
                      <a:pt x="0" y="0"/>
                    </a:moveTo>
                    <a:lnTo>
                      <a:pt x="14" y="42"/>
                    </a:lnTo>
                    <a:lnTo>
                      <a:pt x="0" y="113"/>
                    </a:lnTo>
                    <a:lnTo>
                      <a:pt x="42" y="106"/>
                    </a:lnTo>
                    <a:lnTo>
                      <a:pt x="38" y="74"/>
                    </a:lnTo>
                    <a:lnTo>
                      <a:pt x="70" y="42"/>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39" name="Freeform 41"/>
              <p:cNvSpPr>
                <a:spLocks/>
              </p:cNvSpPr>
              <p:nvPr/>
            </p:nvSpPr>
            <p:spPr bwMode="auto">
              <a:xfrm>
                <a:off x="1003" y="1572"/>
                <a:ext cx="167" cy="123"/>
              </a:xfrm>
              <a:custGeom>
                <a:avLst/>
                <a:gdLst>
                  <a:gd name="T0" fmla="*/ 167 w 167"/>
                  <a:gd name="T1" fmla="*/ 84 h 123"/>
                  <a:gd name="T2" fmla="*/ 136 w 167"/>
                  <a:gd name="T3" fmla="*/ 123 h 123"/>
                  <a:gd name="T4" fmla="*/ 101 w 167"/>
                  <a:gd name="T5" fmla="*/ 123 h 123"/>
                  <a:gd name="T6" fmla="*/ 63 w 167"/>
                  <a:gd name="T7" fmla="*/ 95 h 123"/>
                  <a:gd name="T8" fmla="*/ 56 w 167"/>
                  <a:gd name="T9" fmla="*/ 60 h 123"/>
                  <a:gd name="T10" fmla="*/ 31 w 167"/>
                  <a:gd name="T11" fmla="*/ 32 h 123"/>
                  <a:gd name="T12" fmla="*/ 0 w 167"/>
                  <a:gd name="T13" fmla="*/ 10 h 123"/>
                  <a:gd name="T14" fmla="*/ 38 w 167"/>
                  <a:gd name="T15" fmla="*/ 0 h 123"/>
                  <a:gd name="T16" fmla="*/ 63 w 167"/>
                  <a:gd name="T17" fmla="*/ 32 h 123"/>
                  <a:gd name="T18" fmla="*/ 73 w 167"/>
                  <a:gd name="T19" fmla="*/ 74 h 123"/>
                  <a:gd name="T20" fmla="*/ 98 w 167"/>
                  <a:gd name="T21" fmla="*/ 98 h 123"/>
                  <a:gd name="T22" fmla="*/ 167 w 167"/>
                  <a:gd name="T23" fmla="*/ 84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7" h="123">
                    <a:moveTo>
                      <a:pt x="167" y="84"/>
                    </a:moveTo>
                    <a:lnTo>
                      <a:pt x="136" y="123"/>
                    </a:lnTo>
                    <a:lnTo>
                      <a:pt x="101" y="123"/>
                    </a:lnTo>
                    <a:lnTo>
                      <a:pt x="63" y="95"/>
                    </a:lnTo>
                    <a:lnTo>
                      <a:pt x="56" y="60"/>
                    </a:lnTo>
                    <a:lnTo>
                      <a:pt x="31" y="32"/>
                    </a:lnTo>
                    <a:lnTo>
                      <a:pt x="0" y="10"/>
                    </a:lnTo>
                    <a:lnTo>
                      <a:pt x="38" y="0"/>
                    </a:lnTo>
                    <a:lnTo>
                      <a:pt x="63" y="32"/>
                    </a:lnTo>
                    <a:lnTo>
                      <a:pt x="73" y="74"/>
                    </a:lnTo>
                    <a:lnTo>
                      <a:pt x="98" y="98"/>
                    </a:lnTo>
                    <a:lnTo>
                      <a:pt x="167" y="84"/>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0" name="Freeform 42"/>
              <p:cNvSpPr>
                <a:spLocks/>
              </p:cNvSpPr>
              <p:nvPr/>
            </p:nvSpPr>
            <p:spPr bwMode="auto">
              <a:xfrm>
                <a:off x="814" y="1604"/>
                <a:ext cx="73" cy="161"/>
              </a:xfrm>
              <a:custGeom>
                <a:avLst/>
                <a:gdLst>
                  <a:gd name="T0" fmla="*/ 21 w 73"/>
                  <a:gd name="T1" fmla="*/ 0 h 161"/>
                  <a:gd name="T2" fmla="*/ 0 w 73"/>
                  <a:gd name="T3" fmla="*/ 21 h 161"/>
                  <a:gd name="T4" fmla="*/ 24 w 73"/>
                  <a:gd name="T5" fmla="*/ 42 h 161"/>
                  <a:gd name="T6" fmla="*/ 28 w 73"/>
                  <a:gd name="T7" fmla="*/ 87 h 161"/>
                  <a:gd name="T8" fmla="*/ 7 w 73"/>
                  <a:gd name="T9" fmla="*/ 123 h 161"/>
                  <a:gd name="T10" fmla="*/ 45 w 73"/>
                  <a:gd name="T11" fmla="*/ 144 h 161"/>
                  <a:gd name="T12" fmla="*/ 63 w 73"/>
                  <a:gd name="T13" fmla="*/ 161 h 161"/>
                  <a:gd name="T14" fmla="*/ 73 w 73"/>
                  <a:gd name="T15" fmla="*/ 116 h 161"/>
                  <a:gd name="T16" fmla="*/ 45 w 73"/>
                  <a:gd name="T17" fmla="*/ 116 h 161"/>
                  <a:gd name="T18" fmla="*/ 59 w 73"/>
                  <a:gd name="T19" fmla="*/ 63 h 161"/>
                  <a:gd name="T20" fmla="*/ 42 w 73"/>
                  <a:gd name="T21" fmla="*/ 49 h 161"/>
                  <a:gd name="T22" fmla="*/ 21 w 73"/>
                  <a:gd name="T23" fmla="*/ 0 h 1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161">
                    <a:moveTo>
                      <a:pt x="21" y="0"/>
                    </a:moveTo>
                    <a:lnTo>
                      <a:pt x="0" y="21"/>
                    </a:lnTo>
                    <a:lnTo>
                      <a:pt x="24" y="42"/>
                    </a:lnTo>
                    <a:lnTo>
                      <a:pt x="28" y="87"/>
                    </a:lnTo>
                    <a:lnTo>
                      <a:pt x="7" y="123"/>
                    </a:lnTo>
                    <a:lnTo>
                      <a:pt x="45" y="144"/>
                    </a:lnTo>
                    <a:lnTo>
                      <a:pt x="63" y="161"/>
                    </a:lnTo>
                    <a:lnTo>
                      <a:pt x="73" y="116"/>
                    </a:lnTo>
                    <a:lnTo>
                      <a:pt x="45" y="116"/>
                    </a:lnTo>
                    <a:lnTo>
                      <a:pt x="59" y="63"/>
                    </a:lnTo>
                    <a:lnTo>
                      <a:pt x="42" y="49"/>
                    </a:lnTo>
                    <a:lnTo>
                      <a:pt x="21"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41" name="Freeform 43"/>
              <p:cNvSpPr>
                <a:spLocks/>
              </p:cNvSpPr>
              <p:nvPr/>
            </p:nvSpPr>
            <p:spPr bwMode="auto">
              <a:xfrm>
                <a:off x="968" y="1674"/>
                <a:ext cx="108" cy="116"/>
              </a:xfrm>
              <a:custGeom>
                <a:avLst/>
                <a:gdLst>
                  <a:gd name="T0" fmla="*/ 10 w 108"/>
                  <a:gd name="T1" fmla="*/ 0 h 116"/>
                  <a:gd name="T2" fmla="*/ 0 w 108"/>
                  <a:gd name="T3" fmla="*/ 31 h 116"/>
                  <a:gd name="T4" fmla="*/ 17 w 108"/>
                  <a:gd name="T5" fmla="*/ 53 h 116"/>
                  <a:gd name="T6" fmla="*/ 35 w 108"/>
                  <a:gd name="T7" fmla="*/ 84 h 116"/>
                  <a:gd name="T8" fmla="*/ 63 w 108"/>
                  <a:gd name="T9" fmla="*/ 105 h 116"/>
                  <a:gd name="T10" fmla="*/ 108 w 108"/>
                  <a:gd name="T11" fmla="*/ 116 h 116"/>
                  <a:gd name="T12" fmla="*/ 63 w 108"/>
                  <a:gd name="T13" fmla="*/ 70 h 116"/>
                  <a:gd name="T14" fmla="*/ 77 w 108"/>
                  <a:gd name="T15" fmla="*/ 35 h 116"/>
                  <a:gd name="T16" fmla="*/ 45 w 108"/>
                  <a:gd name="T17" fmla="*/ 49 h 116"/>
                  <a:gd name="T18" fmla="*/ 10 w 108"/>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116">
                    <a:moveTo>
                      <a:pt x="10" y="0"/>
                    </a:moveTo>
                    <a:lnTo>
                      <a:pt x="0" y="31"/>
                    </a:lnTo>
                    <a:lnTo>
                      <a:pt x="17" y="53"/>
                    </a:lnTo>
                    <a:lnTo>
                      <a:pt x="35" y="84"/>
                    </a:lnTo>
                    <a:lnTo>
                      <a:pt x="63" y="105"/>
                    </a:lnTo>
                    <a:lnTo>
                      <a:pt x="108" y="116"/>
                    </a:lnTo>
                    <a:lnTo>
                      <a:pt x="63" y="70"/>
                    </a:lnTo>
                    <a:lnTo>
                      <a:pt x="77" y="35"/>
                    </a:lnTo>
                    <a:lnTo>
                      <a:pt x="45" y="49"/>
                    </a:lnTo>
                    <a:lnTo>
                      <a:pt x="1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nvGrpSpPr>
            <p:cNvPr id="36883" name="Group 44"/>
            <p:cNvGrpSpPr>
              <a:grpSpLocks/>
            </p:cNvGrpSpPr>
            <p:nvPr/>
          </p:nvGrpSpPr>
          <p:grpSpPr bwMode="auto">
            <a:xfrm>
              <a:off x="709" y="984"/>
              <a:ext cx="867" cy="429"/>
              <a:chOff x="709" y="984"/>
              <a:chExt cx="867" cy="429"/>
            </a:xfrm>
          </p:grpSpPr>
          <p:sp>
            <p:nvSpPr>
              <p:cNvPr id="36920" name="Freeform 45"/>
              <p:cNvSpPr>
                <a:spLocks/>
              </p:cNvSpPr>
              <p:nvPr/>
            </p:nvSpPr>
            <p:spPr bwMode="auto">
              <a:xfrm>
                <a:off x="709" y="984"/>
                <a:ext cx="867" cy="429"/>
              </a:xfrm>
              <a:custGeom>
                <a:avLst/>
                <a:gdLst>
                  <a:gd name="T0" fmla="*/ 147 w 867"/>
                  <a:gd name="T1" fmla="*/ 0 h 429"/>
                  <a:gd name="T2" fmla="*/ 115 w 867"/>
                  <a:gd name="T3" fmla="*/ 31 h 429"/>
                  <a:gd name="T4" fmla="*/ 77 w 867"/>
                  <a:gd name="T5" fmla="*/ 52 h 429"/>
                  <a:gd name="T6" fmla="*/ 66 w 867"/>
                  <a:gd name="T7" fmla="*/ 98 h 429"/>
                  <a:gd name="T8" fmla="*/ 31 w 867"/>
                  <a:gd name="T9" fmla="*/ 123 h 429"/>
                  <a:gd name="T10" fmla="*/ 0 w 867"/>
                  <a:gd name="T11" fmla="*/ 137 h 429"/>
                  <a:gd name="T12" fmla="*/ 35 w 867"/>
                  <a:gd name="T13" fmla="*/ 165 h 429"/>
                  <a:gd name="T14" fmla="*/ 49 w 867"/>
                  <a:gd name="T15" fmla="*/ 204 h 429"/>
                  <a:gd name="T16" fmla="*/ 80 w 867"/>
                  <a:gd name="T17" fmla="*/ 221 h 429"/>
                  <a:gd name="T18" fmla="*/ 115 w 867"/>
                  <a:gd name="T19" fmla="*/ 232 h 429"/>
                  <a:gd name="T20" fmla="*/ 154 w 867"/>
                  <a:gd name="T21" fmla="*/ 218 h 429"/>
                  <a:gd name="T22" fmla="*/ 203 w 867"/>
                  <a:gd name="T23" fmla="*/ 232 h 429"/>
                  <a:gd name="T24" fmla="*/ 262 w 867"/>
                  <a:gd name="T25" fmla="*/ 214 h 429"/>
                  <a:gd name="T26" fmla="*/ 329 w 867"/>
                  <a:gd name="T27" fmla="*/ 242 h 429"/>
                  <a:gd name="T28" fmla="*/ 374 w 867"/>
                  <a:gd name="T29" fmla="*/ 239 h 429"/>
                  <a:gd name="T30" fmla="*/ 416 w 867"/>
                  <a:gd name="T31" fmla="*/ 263 h 429"/>
                  <a:gd name="T32" fmla="*/ 454 w 867"/>
                  <a:gd name="T33" fmla="*/ 277 h 429"/>
                  <a:gd name="T34" fmla="*/ 493 w 867"/>
                  <a:gd name="T35" fmla="*/ 263 h 429"/>
                  <a:gd name="T36" fmla="*/ 507 w 867"/>
                  <a:gd name="T37" fmla="*/ 291 h 429"/>
                  <a:gd name="T38" fmla="*/ 542 w 867"/>
                  <a:gd name="T39" fmla="*/ 288 h 429"/>
                  <a:gd name="T40" fmla="*/ 535 w 867"/>
                  <a:gd name="T41" fmla="*/ 327 h 429"/>
                  <a:gd name="T42" fmla="*/ 584 w 867"/>
                  <a:gd name="T43" fmla="*/ 344 h 429"/>
                  <a:gd name="T44" fmla="*/ 643 w 867"/>
                  <a:gd name="T45" fmla="*/ 365 h 429"/>
                  <a:gd name="T46" fmla="*/ 657 w 867"/>
                  <a:gd name="T47" fmla="*/ 393 h 429"/>
                  <a:gd name="T48" fmla="*/ 696 w 867"/>
                  <a:gd name="T49" fmla="*/ 400 h 429"/>
                  <a:gd name="T50" fmla="*/ 724 w 867"/>
                  <a:gd name="T51" fmla="*/ 429 h 429"/>
                  <a:gd name="T52" fmla="*/ 759 w 867"/>
                  <a:gd name="T53" fmla="*/ 414 h 429"/>
                  <a:gd name="T54" fmla="*/ 790 w 867"/>
                  <a:gd name="T55" fmla="*/ 411 h 429"/>
                  <a:gd name="T56" fmla="*/ 811 w 867"/>
                  <a:gd name="T57" fmla="*/ 369 h 429"/>
                  <a:gd name="T58" fmla="*/ 867 w 867"/>
                  <a:gd name="T59" fmla="*/ 351 h 429"/>
                  <a:gd name="T60" fmla="*/ 839 w 867"/>
                  <a:gd name="T61" fmla="*/ 305 h 429"/>
                  <a:gd name="T62" fmla="*/ 853 w 867"/>
                  <a:gd name="T63" fmla="*/ 263 h 429"/>
                  <a:gd name="T64" fmla="*/ 832 w 867"/>
                  <a:gd name="T65" fmla="*/ 214 h 429"/>
                  <a:gd name="T66" fmla="*/ 843 w 867"/>
                  <a:gd name="T67" fmla="*/ 189 h 429"/>
                  <a:gd name="T68" fmla="*/ 804 w 867"/>
                  <a:gd name="T69" fmla="*/ 189 h 429"/>
                  <a:gd name="T70" fmla="*/ 783 w 867"/>
                  <a:gd name="T71" fmla="*/ 165 h 429"/>
                  <a:gd name="T72" fmla="*/ 745 w 867"/>
                  <a:gd name="T73" fmla="*/ 182 h 429"/>
                  <a:gd name="T74" fmla="*/ 710 w 867"/>
                  <a:gd name="T75" fmla="*/ 168 h 429"/>
                  <a:gd name="T76" fmla="*/ 682 w 867"/>
                  <a:gd name="T77" fmla="*/ 147 h 429"/>
                  <a:gd name="T78" fmla="*/ 622 w 867"/>
                  <a:gd name="T79" fmla="*/ 144 h 429"/>
                  <a:gd name="T80" fmla="*/ 607 w 867"/>
                  <a:gd name="T81" fmla="*/ 225 h 429"/>
                  <a:gd name="T82" fmla="*/ 633 w 867"/>
                  <a:gd name="T83" fmla="*/ 228 h 429"/>
                  <a:gd name="T84" fmla="*/ 633 w 867"/>
                  <a:gd name="T85" fmla="*/ 267 h 429"/>
                  <a:gd name="T86" fmla="*/ 615 w 867"/>
                  <a:gd name="T87" fmla="*/ 298 h 429"/>
                  <a:gd name="T88" fmla="*/ 600 w 867"/>
                  <a:gd name="T89" fmla="*/ 264 h 429"/>
                  <a:gd name="T90" fmla="*/ 597 w 867"/>
                  <a:gd name="T91" fmla="*/ 246 h 429"/>
                  <a:gd name="T92" fmla="*/ 607 w 867"/>
                  <a:gd name="T93" fmla="*/ 225 h 429"/>
                  <a:gd name="T94" fmla="*/ 622 w 867"/>
                  <a:gd name="T95" fmla="*/ 145 h 429"/>
                  <a:gd name="T96" fmla="*/ 577 w 867"/>
                  <a:gd name="T97" fmla="*/ 144 h 429"/>
                  <a:gd name="T98" fmla="*/ 538 w 867"/>
                  <a:gd name="T99" fmla="*/ 154 h 429"/>
                  <a:gd name="T100" fmla="*/ 503 w 867"/>
                  <a:gd name="T101" fmla="*/ 140 h 429"/>
                  <a:gd name="T102" fmla="*/ 489 w 867"/>
                  <a:gd name="T103" fmla="*/ 95 h 429"/>
                  <a:gd name="T104" fmla="*/ 451 w 867"/>
                  <a:gd name="T105" fmla="*/ 84 h 429"/>
                  <a:gd name="T106" fmla="*/ 433 w 867"/>
                  <a:gd name="T107" fmla="*/ 59 h 429"/>
                  <a:gd name="T108" fmla="*/ 385 w 867"/>
                  <a:gd name="T109" fmla="*/ 49 h 429"/>
                  <a:gd name="T110" fmla="*/ 357 w 867"/>
                  <a:gd name="T111" fmla="*/ 28 h 429"/>
                  <a:gd name="T112" fmla="*/ 329 w 867"/>
                  <a:gd name="T113" fmla="*/ 38 h 429"/>
                  <a:gd name="T114" fmla="*/ 297 w 867"/>
                  <a:gd name="T115" fmla="*/ 28 h 429"/>
                  <a:gd name="T116" fmla="*/ 273 w 867"/>
                  <a:gd name="T117" fmla="*/ 52 h 429"/>
                  <a:gd name="T118" fmla="*/ 245 w 867"/>
                  <a:gd name="T119" fmla="*/ 49 h 429"/>
                  <a:gd name="T120" fmla="*/ 234 w 867"/>
                  <a:gd name="T121" fmla="*/ 17 h 429"/>
                  <a:gd name="T122" fmla="*/ 199 w 867"/>
                  <a:gd name="T123" fmla="*/ 7 h 429"/>
                  <a:gd name="T124" fmla="*/ 147 w 867"/>
                  <a:gd name="T125" fmla="*/ 0 h 4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67" h="429">
                    <a:moveTo>
                      <a:pt x="147" y="0"/>
                    </a:moveTo>
                    <a:lnTo>
                      <a:pt x="115" y="31"/>
                    </a:lnTo>
                    <a:lnTo>
                      <a:pt x="77" y="52"/>
                    </a:lnTo>
                    <a:lnTo>
                      <a:pt x="66" y="98"/>
                    </a:lnTo>
                    <a:lnTo>
                      <a:pt x="31" y="123"/>
                    </a:lnTo>
                    <a:lnTo>
                      <a:pt x="0" y="137"/>
                    </a:lnTo>
                    <a:lnTo>
                      <a:pt x="35" y="165"/>
                    </a:lnTo>
                    <a:lnTo>
                      <a:pt x="49" y="204"/>
                    </a:lnTo>
                    <a:lnTo>
                      <a:pt x="80" y="221"/>
                    </a:lnTo>
                    <a:lnTo>
                      <a:pt x="115" y="232"/>
                    </a:lnTo>
                    <a:lnTo>
                      <a:pt x="154" y="218"/>
                    </a:lnTo>
                    <a:lnTo>
                      <a:pt x="203" y="232"/>
                    </a:lnTo>
                    <a:lnTo>
                      <a:pt x="262" y="214"/>
                    </a:lnTo>
                    <a:lnTo>
                      <a:pt x="329" y="242"/>
                    </a:lnTo>
                    <a:lnTo>
                      <a:pt x="374" y="239"/>
                    </a:lnTo>
                    <a:lnTo>
                      <a:pt x="416" y="263"/>
                    </a:lnTo>
                    <a:lnTo>
                      <a:pt x="454" y="277"/>
                    </a:lnTo>
                    <a:lnTo>
                      <a:pt x="493" y="263"/>
                    </a:lnTo>
                    <a:lnTo>
                      <a:pt x="507" y="291"/>
                    </a:lnTo>
                    <a:lnTo>
                      <a:pt x="542" y="288"/>
                    </a:lnTo>
                    <a:lnTo>
                      <a:pt x="535" y="327"/>
                    </a:lnTo>
                    <a:lnTo>
                      <a:pt x="584" y="344"/>
                    </a:lnTo>
                    <a:lnTo>
                      <a:pt x="643" y="365"/>
                    </a:lnTo>
                    <a:lnTo>
                      <a:pt x="657" y="393"/>
                    </a:lnTo>
                    <a:lnTo>
                      <a:pt x="696" y="400"/>
                    </a:lnTo>
                    <a:lnTo>
                      <a:pt x="724" y="429"/>
                    </a:lnTo>
                    <a:lnTo>
                      <a:pt x="759" y="414"/>
                    </a:lnTo>
                    <a:lnTo>
                      <a:pt x="790" y="411"/>
                    </a:lnTo>
                    <a:lnTo>
                      <a:pt x="811" y="369"/>
                    </a:lnTo>
                    <a:lnTo>
                      <a:pt x="867" y="351"/>
                    </a:lnTo>
                    <a:lnTo>
                      <a:pt x="839" y="305"/>
                    </a:lnTo>
                    <a:lnTo>
                      <a:pt x="853" y="263"/>
                    </a:lnTo>
                    <a:lnTo>
                      <a:pt x="832" y="214"/>
                    </a:lnTo>
                    <a:lnTo>
                      <a:pt x="843" y="189"/>
                    </a:lnTo>
                    <a:lnTo>
                      <a:pt x="804" y="189"/>
                    </a:lnTo>
                    <a:lnTo>
                      <a:pt x="783" y="165"/>
                    </a:lnTo>
                    <a:lnTo>
                      <a:pt x="745" y="182"/>
                    </a:lnTo>
                    <a:lnTo>
                      <a:pt x="710" y="168"/>
                    </a:lnTo>
                    <a:lnTo>
                      <a:pt x="682" y="147"/>
                    </a:lnTo>
                    <a:lnTo>
                      <a:pt x="622" y="144"/>
                    </a:lnTo>
                    <a:lnTo>
                      <a:pt x="607" y="225"/>
                    </a:lnTo>
                    <a:lnTo>
                      <a:pt x="633" y="228"/>
                    </a:lnTo>
                    <a:lnTo>
                      <a:pt x="633" y="267"/>
                    </a:lnTo>
                    <a:lnTo>
                      <a:pt x="615" y="298"/>
                    </a:lnTo>
                    <a:lnTo>
                      <a:pt x="600" y="264"/>
                    </a:lnTo>
                    <a:lnTo>
                      <a:pt x="597" y="246"/>
                    </a:lnTo>
                    <a:lnTo>
                      <a:pt x="607" y="225"/>
                    </a:lnTo>
                    <a:lnTo>
                      <a:pt x="622" y="145"/>
                    </a:lnTo>
                    <a:lnTo>
                      <a:pt x="577" y="144"/>
                    </a:lnTo>
                    <a:lnTo>
                      <a:pt x="538" y="154"/>
                    </a:lnTo>
                    <a:lnTo>
                      <a:pt x="503" y="140"/>
                    </a:lnTo>
                    <a:lnTo>
                      <a:pt x="489" y="95"/>
                    </a:lnTo>
                    <a:lnTo>
                      <a:pt x="451" y="84"/>
                    </a:lnTo>
                    <a:lnTo>
                      <a:pt x="433" y="59"/>
                    </a:lnTo>
                    <a:lnTo>
                      <a:pt x="385" y="49"/>
                    </a:lnTo>
                    <a:lnTo>
                      <a:pt x="357" y="28"/>
                    </a:lnTo>
                    <a:lnTo>
                      <a:pt x="329" y="38"/>
                    </a:lnTo>
                    <a:lnTo>
                      <a:pt x="297" y="28"/>
                    </a:lnTo>
                    <a:lnTo>
                      <a:pt x="273" y="52"/>
                    </a:lnTo>
                    <a:lnTo>
                      <a:pt x="245" y="49"/>
                    </a:lnTo>
                    <a:lnTo>
                      <a:pt x="234" y="17"/>
                    </a:lnTo>
                    <a:lnTo>
                      <a:pt x="199" y="7"/>
                    </a:lnTo>
                    <a:lnTo>
                      <a:pt x="147" y="0"/>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1" name="Freeform 46"/>
              <p:cNvSpPr>
                <a:spLocks/>
              </p:cNvSpPr>
              <p:nvPr/>
            </p:nvSpPr>
            <p:spPr bwMode="auto">
              <a:xfrm>
                <a:off x="1160" y="1138"/>
                <a:ext cx="223" cy="50"/>
              </a:xfrm>
              <a:custGeom>
                <a:avLst/>
                <a:gdLst>
                  <a:gd name="T0" fmla="*/ 146 w 223"/>
                  <a:gd name="T1" fmla="*/ 7 h 50"/>
                  <a:gd name="T2" fmla="*/ 171 w 223"/>
                  <a:gd name="T3" fmla="*/ 0 h 50"/>
                  <a:gd name="T4" fmla="*/ 185 w 223"/>
                  <a:gd name="T5" fmla="*/ 9 h 50"/>
                  <a:gd name="T6" fmla="*/ 220 w 223"/>
                  <a:gd name="T7" fmla="*/ 16 h 50"/>
                  <a:gd name="T8" fmla="*/ 223 w 223"/>
                  <a:gd name="T9" fmla="*/ 40 h 50"/>
                  <a:gd name="T10" fmla="*/ 184 w 223"/>
                  <a:gd name="T11" fmla="*/ 25 h 50"/>
                  <a:gd name="T12" fmla="*/ 156 w 223"/>
                  <a:gd name="T13" fmla="*/ 50 h 50"/>
                  <a:gd name="T14" fmla="*/ 83 w 223"/>
                  <a:gd name="T15" fmla="*/ 50 h 50"/>
                  <a:gd name="T16" fmla="*/ 0 w 223"/>
                  <a:gd name="T17" fmla="*/ 12 h 50"/>
                  <a:gd name="T18" fmla="*/ 119 w 223"/>
                  <a:gd name="T19" fmla="*/ 35 h 50"/>
                  <a:gd name="T20" fmla="*/ 146 w 223"/>
                  <a:gd name="T21" fmla="*/ 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3" h="50">
                    <a:moveTo>
                      <a:pt x="146" y="7"/>
                    </a:moveTo>
                    <a:lnTo>
                      <a:pt x="171" y="0"/>
                    </a:lnTo>
                    <a:lnTo>
                      <a:pt x="185" y="9"/>
                    </a:lnTo>
                    <a:lnTo>
                      <a:pt x="220" y="16"/>
                    </a:lnTo>
                    <a:lnTo>
                      <a:pt x="223" y="40"/>
                    </a:lnTo>
                    <a:lnTo>
                      <a:pt x="184" y="25"/>
                    </a:lnTo>
                    <a:lnTo>
                      <a:pt x="156" y="50"/>
                    </a:lnTo>
                    <a:lnTo>
                      <a:pt x="83" y="50"/>
                    </a:lnTo>
                    <a:lnTo>
                      <a:pt x="0" y="12"/>
                    </a:lnTo>
                    <a:lnTo>
                      <a:pt x="119" y="35"/>
                    </a:lnTo>
                    <a:lnTo>
                      <a:pt x="146" y="7"/>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2" name="Freeform 47"/>
              <p:cNvSpPr>
                <a:spLocks/>
              </p:cNvSpPr>
              <p:nvPr/>
            </p:nvSpPr>
            <p:spPr bwMode="auto">
              <a:xfrm>
                <a:off x="1432" y="1197"/>
                <a:ext cx="112" cy="109"/>
              </a:xfrm>
              <a:custGeom>
                <a:avLst/>
                <a:gdLst>
                  <a:gd name="T0" fmla="*/ 0 w 112"/>
                  <a:gd name="T1" fmla="*/ 0 h 109"/>
                  <a:gd name="T2" fmla="*/ 21 w 112"/>
                  <a:gd name="T3" fmla="*/ 14 h 109"/>
                  <a:gd name="T4" fmla="*/ 24 w 112"/>
                  <a:gd name="T5" fmla="*/ 70 h 109"/>
                  <a:gd name="T6" fmla="*/ 49 w 112"/>
                  <a:gd name="T7" fmla="*/ 77 h 109"/>
                  <a:gd name="T8" fmla="*/ 56 w 112"/>
                  <a:gd name="T9" fmla="*/ 109 h 109"/>
                  <a:gd name="T10" fmla="*/ 80 w 112"/>
                  <a:gd name="T11" fmla="*/ 77 h 109"/>
                  <a:gd name="T12" fmla="*/ 112 w 112"/>
                  <a:gd name="T13" fmla="*/ 56 h 109"/>
                  <a:gd name="T14" fmla="*/ 73 w 112"/>
                  <a:gd name="T15" fmla="*/ 39 h 109"/>
                  <a:gd name="T16" fmla="*/ 91 w 112"/>
                  <a:gd name="T17" fmla="*/ 7 h 109"/>
                  <a:gd name="T18" fmla="*/ 66 w 112"/>
                  <a:gd name="T19" fmla="*/ 0 h 109"/>
                  <a:gd name="T20" fmla="*/ 52 w 112"/>
                  <a:gd name="T21" fmla="*/ 14 h 109"/>
                  <a:gd name="T22" fmla="*/ 0 w 112"/>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2" h="109">
                    <a:moveTo>
                      <a:pt x="0" y="0"/>
                    </a:moveTo>
                    <a:lnTo>
                      <a:pt x="21" y="14"/>
                    </a:lnTo>
                    <a:lnTo>
                      <a:pt x="24" y="70"/>
                    </a:lnTo>
                    <a:lnTo>
                      <a:pt x="49" y="77"/>
                    </a:lnTo>
                    <a:lnTo>
                      <a:pt x="56" y="109"/>
                    </a:lnTo>
                    <a:lnTo>
                      <a:pt x="80" y="77"/>
                    </a:lnTo>
                    <a:lnTo>
                      <a:pt x="112" y="56"/>
                    </a:lnTo>
                    <a:lnTo>
                      <a:pt x="73" y="39"/>
                    </a:lnTo>
                    <a:lnTo>
                      <a:pt x="91" y="7"/>
                    </a:lnTo>
                    <a:lnTo>
                      <a:pt x="66" y="0"/>
                    </a:lnTo>
                    <a:lnTo>
                      <a:pt x="52" y="14"/>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3" name="Freeform 48"/>
              <p:cNvSpPr>
                <a:spLocks/>
              </p:cNvSpPr>
              <p:nvPr/>
            </p:nvSpPr>
            <p:spPr bwMode="auto">
              <a:xfrm>
                <a:off x="1369" y="1267"/>
                <a:ext cx="63" cy="102"/>
              </a:xfrm>
              <a:custGeom>
                <a:avLst/>
                <a:gdLst>
                  <a:gd name="T0" fmla="*/ 21 w 63"/>
                  <a:gd name="T1" fmla="*/ 0 h 102"/>
                  <a:gd name="T2" fmla="*/ 0 w 63"/>
                  <a:gd name="T3" fmla="*/ 25 h 102"/>
                  <a:gd name="T4" fmla="*/ 17 w 63"/>
                  <a:gd name="T5" fmla="*/ 46 h 102"/>
                  <a:gd name="T6" fmla="*/ 10 w 63"/>
                  <a:gd name="T7" fmla="*/ 92 h 102"/>
                  <a:gd name="T8" fmla="*/ 59 w 63"/>
                  <a:gd name="T9" fmla="*/ 102 h 102"/>
                  <a:gd name="T10" fmla="*/ 42 w 63"/>
                  <a:gd name="T11" fmla="*/ 56 h 102"/>
                  <a:gd name="T12" fmla="*/ 63 w 63"/>
                  <a:gd name="T13" fmla="*/ 21 h 102"/>
                  <a:gd name="T14" fmla="*/ 21 w 63"/>
                  <a:gd name="T15" fmla="*/ 0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102">
                    <a:moveTo>
                      <a:pt x="21" y="0"/>
                    </a:moveTo>
                    <a:lnTo>
                      <a:pt x="0" y="25"/>
                    </a:lnTo>
                    <a:lnTo>
                      <a:pt x="17" y="46"/>
                    </a:lnTo>
                    <a:lnTo>
                      <a:pt x="10" y="92"/>
                    </a:lnTo>
                    <a:lnTo>
                      <a:pt x="59" y="102"/>
                    </a:lnTo>
                    <a:lnTo>
                      <a:pt x="42" y="56"/>
                    </a:lnTo>
                    <a:lnTo>
                      <a:pt x="63" y="21"/>
                    </a:lnTo>
                    <a:lnTo>
                      <a:pt x="21"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4" name="Freeform 49"/>
              <p:cNvSpPr>
                <a:spLocks/>
              </p:cNvSpPr>
              <p:nvPr/>
            </p:nvSpPr>
            <p:spPr bwMode="auto">
              <a:xfrm>
                <a:off x="1005" y="1032"/>
                <a:ext cx="140" cy="74"/>
              </a:xfrm>
              <a:custGeom>
                <a:avLst/>
                <a:gdLst>
                  <a:gd name="T0" fmla="*/ 0 w 140"/>
                  <a:gd name="T1" fmla="*/ 14 h 74"/>
                  <a:gd name="T2" fmla="*/ 10 w 140"/>
                  <a:gd name="T3" fmla="*/ 0 h 74"/>
                  <a:gd name="T4" fmla="*/ 35 w 140"/>
                  <a:gd name="T5" fmla="*/ 10 h 74"/>
                  <a:gd name="T6" fmla="*/ 52 w 140"/>
                  <a:gd name="T7" fmla="*/ 3 h 74"/>
                  <a:gd name="T8" fmla="*/ 63 w 140"/>
                  <a:gd name="T9" fmla="*/ 14 h 74"/>
                  <a:gd name="T10" fmla="*/ 87 w 140"/>
                  <a:gd name="T11" fmla="*/ 24 h 74"/>
                  <a:gd name="T12" fmla="*/ 108 w 140"/>
                  <a:gd name="T13" fmla="*/ 45 h 74"/>
                  <a:gd name="T14" fmla="*/ 133 w 140"/>
                  <a:gd name="T15" fmla="*/ 52 h 74"/>
                  <a:gd name="T16" fmla="*/ 140 w 140"/>
                  <a:gd name="T17" fmla="*/ 74 h 74"/>
                  <a:gd name="T18" fmla="*/ 115 w 140"/>
                  <a:gd name="T19" fmla="*/ 66 h 74"/>
                  <a:gd name="T20" fmla="*/ 59 w 140"/>
                  <a:gd name="T21" fmla="*/ 42 h 74"/>
                  <a:gd name="T22" fmla="*/ 21 w 140"/>
                  <a:gd name="T23" fmla="*/ 63 h 74"/>
                  <a:gd name="T24" fmla="*/ 0 w 140"/>
                  <a:gd name="T25" fmla="*/ 1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74">
                    <a:moveTo>
                      <a:pt x="0" y="14"/>
                    </a:moveTo>
                    <a:lnTo>
                      <a:pt x="10" y="0"/>
                    </a:lnTo>
                    <a:lnTo>
                      <a:pt x="35" y="10"/>
                    </a:lnTo>
                    <a:lnTo>
                      <a:pt x="52" y="3"/>
                    </a:lnTo>
                    <a:lnTo>
                      <a:pt x="63" y="14"/>
                    </a:lnTo>
                    <a:lnTo>
                      <a:pt x="87" y="24"/>
                    </a:lnTo>
                    <a:lnTo>
                      <a:pt x="108" y="45"/>
                    </a:lnTo>
                    <a:lnTo>
                      <a:pt x="133" y="52"/>
                    </a:lnTo>
                    <a:lnTo>
                      <a:pt x="140" y="74"/>
                    </a:lnTo>
                    <a:lnTo>
                      <a:pt x="115" y="66"/>
                    </a:lnTo>
                    <a:lnTo>
                      <a:pt x="59" y="42"/>
                    </a:lnTo>
                    <a:lnTo>
                      <a:pt x="21" y="63"/>
                    </a:lnTo>
                    <a:lnTo>
                      <a:pt x="0" y="14"/>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5" name="Freeform 50"/>
              <p:cNvSpPr>
                <a:spLocks/>
              </p:cNvSpPr>
              <p:nvPr/>
            </p:nvSpPr>
            <p:spPr bwMode="auto">
              <a:xfrm>
                <a:off x="1022" y="1148"/>
                <a:ext cx="102" cy="66"/>
              </a:xfrm>
              <a:custGeom>
                <a:avLst/>
                <a:gdLst>
                  <a:gd name="T0" fmla="*/ 0 w 102"/>
                  <a:gd name="T1" fmla="*/ 0 h 66"/>
                  <a:gd name="T2" fmla="*/ 7 w 102"/>
                  <a:gd name="T3" fmla="*/ 28 h 66"/>
                  <a:gd name="T4" fmla="*/ 32 w 102"/>
                  <a:gd name="T5" fmla="*/ 42 h 66"/>
                  <a:gd name="T6" fmla="*/ 81 w 102"/>
                  <a:gd name="T7" fmla="*/ 42 h 66"/>
                  <a:gd name="T8" fmla="*/ 102 w 102"/>
                  <a:gd name="T9" fmla="*/ 66 h 66"/>
                  <a:gd name="T10" fmla="*/ 88 w 102"/>
                  <a:gd name="T11" fmla="*/ 35 h 66"/>
                  <a:gd name="T12" fmla="*/ 0 w 102"/>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66">
                    <a:moveTo>
                      <a:pt x="0" y="0"/>
                    </a:moveTo>
                    <a:lnTo>
                      <a:pt x="7" y="28"/>
                    </a:lnTo>
                    <a:lnTo>
                      <a:pt x="32" y="42"/>
                    </a:lnTo>
                    <a:lnTo>
                      <a:pt x="81" y="42"/>
                    </a:lnTo>
                    <a:lnTo>
                      <a:pt x="102" y="66"/>
                    </a:lnTo>
                    <a:lnTo>
                      <a:pt x="88" y="35"/>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6" name="Freeform 51"/>
              <p:cNvSpPr>
                <a:spLocks/>
              </p:cNvSpPr>
              <p:nvPr/>
            </p:nvSpPr>
            <p:spPr bwMode="auto">
              <a:xfrm>
                <a:off x="1376" y="1176"/>
                <a:ext cx="42" cy="77"/>
              </a:xfrm>
              <a:custGeom>
                <a:avLst/>
                <a:gdLst>
                  <a:gd name="T0" fmla="*/ 35 w 42"/>
                  <a:gd name="T1" fmla="*/ 0 h 77"/>
                  <a:gd name="T2" fmla="*/ 14 w 42"/>
                  <a:gd name="T3" fmla="*/ 24 h 77"/>
                  <a:gd name="T4" fmla="*/ 17 w 42"/>
                  <a:gd name="T5" fmla="*/ 49 h 77"/>
                  <a:gd name="T6" fmla="*/ 0 w 42"/>
                  <a:gd name="T7" fmla="*/ 67 h 77"/>
                  <a:gd name="T8" fmla="*/ 42 w 42"/>
                  <a:gd name="T9" fmla="*/ 77 h 77"/>
                  <a:gd name="T10" fmla="*/ 28 w 42"/>
                  <a:gd name="T11" fmla="*/ 60 h 77"/>
                  <a:gd name="T12" fmla="*/ 35 w 42"/>
                  <a:gd name="T13" fmla="*/ 0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77">
                    <a:moveTo>
                      <a:pt x="35" y="0"/>
                    </a:moveTo>
                    <a:lnTo>
                      <a:pt x="14" y="24"/>
                    </a:lnTo>
                    <a:lnTo>
                      <a:pt x="17" y="49"/>
                    </a:lnTo>
                    <a:lnTo>
                      <a:pt x="0" y="67"/>
                    </a:lnTo>
                    <a:lnTo>
                      <a:pt x="42" y="77"/>
                    </a:lnTo>
                    <a:lnTo>
                      <a:pt x="28" y="60"/>
                    </a:lnTo>
                    <a:lnTo>
                      <a:pt x="35"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27" name="Freeform 52"/>
              <p:cNvSpPr>
                <a:spLocks/>
              </p:cNvSpPr>
              <p:nvPr/>
            </p:nvSpPr>
            <p:spPr bwMode="auto">
              <a:xfrm>
                <a:off x="830" y="1000"/>
                <a:ext cx="140" cy="77"/>
              </a:xfrm>
              <a:custGeom>
                <a:avLst/>
                <a:gdLst>
                  <a:gd name="T0" fmla="*/ 0 w 140"/>
                  <a:gd name="T1" fmla="*/ 35 h 77"/>
                  <a:gd name="T2" fmla="*/ 28 w 140"/>
                  <a:gd name="T3" fmla="*/ 7 h 77"/>
                  <a:gd name="T4" fmla="*/ 42 w 140"/>
                  <a:gd name="T5" fmla="*/ 0 h 77"/>
                  <a:gd name="T6" fmla="*/ 63 w 140"/>
                  <a:gd name="T7" fmla="*/ 11 h 77"/>
                  <a:gd name="T8" fmla="*/ 80 w 140"/>
                  <a:gd name="T9" fmla="*/ 14 h 77"/>
                  <a:gd name="T10" fmla="*/ 91 w 140"/>
                  <a:gd name="T11" fmla="*/ 25 h 77"/>
                  <a:gd name="T12" fmla="*/ 91 w 140"/>
                  <a:gd name="T13" fmla="*/ 46 h 77"/>
                  <a:gd name="T14" fmla="*/ 112 w 140"/>
                  <a:gd name="T15" fmla="*/ 63 h 77"/>
                  <a:gd name="T16" fmla="*/ 140 w 140"/>
                  <a:gd name="T17" fmla="*/ 77 h 77"/>
                  <a:gd name="T18" fmla="*/ 94 w 140"/>
                  <a:gd name="T19" fmla="*/ 74 h 77"/>
                  <a:gd name="T20" fmla="*/ 70 w 140"/>
                  <a:gd name="T21" fmla="*/ 42 h 77"/>
                  <a:gd name="T22" fmla="*/ 42 w 140"/>
                  <a:gd name="T23" fmla="*/ 53 h 77"/>
                  <a:gd name="T24" fmla="*/ 0 w 140"/>
                  <a:gd name="T25" fmla="*/ 35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77">
                    <a:moveTo>
                      <a:pt x="0" y="35"/>
                    </a:moveTo>
                    <a:lnTo>
                      <a:pt x="28" y="7"/>
                    </a:lnTo>
                    <a:lnTo>
                      <a:pt x="42" y="0"/>
                    </a:lnTo>
                    <a:lnTo>
                      <a:pt x="63" y="11"/>
                    </a:lnTo>
                    <a:lnTo>
                      <a:pt x="80" y="14"/>
                    </a:lnTo>
                    <a:lnTo>
                      <a:pt x="91" y="25"/>
                    </a:lnTo>
                    <a:lnTo>
                      <a:pt x="91" y="46"/>
                    </a:lnTo>
                    <a:lnTo>
                      <a:pt x="112" y="63"/>
                    </a:lnTo>
                    <a:lnTo>
                      <a:pt x="140" y="77"/>
                    </a:lnTo>
                    <a:lnTo>
                      <a:pt x="94" y="74"/>
                    </a:lnTo>
                    <a:lnTo>
                      <a:pt x="70" y="42"/>
                    </a:lnTo>
                    <a:lnTo>
                      <a:pt x="42" y="53"/>
                    </a:lnTo>
                    <a:lnTo>
                      <a:pt x="0" y="35"/>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nvGrpSpPr>
            <p:cNvPr id="36884" name="Group 53"/>
            <p:cNvGrpSpPr>
              <a:grpSpLocks/>
            </p:cNvGrpSpPr>
            <p:nvPr/>
          </p:nvGrpSpPr>
          <p:grpSpPr bwMode="auto">
            <a:xfrm>
              <a:off x="977" y="729"/>
              <a:ext cx="315" cy="296"/>
              <a:chOff x="977" y="729"/>
              <a:chExt cx="315" cy="296"/>
            </a:xfrm>
          </p:grpSpPr>
          <p:sp>
            <p:nvSpPr>
              <p:cNvPr id="36916" name="Freeform 54"/>
              <p:cNvSpPr>
                <a:spLocks/>
              </p:cNvSpPr>
              <p:nvPr/>
            </p:nvSpPr>
            <p:spPr bwMode="auto">
              <a:xfrm>
                <a:off x="977" y="729"/>
                <a:ext cx="315" cy="296"/>
              </a:xfrm>
              <a:custGeom>
                <a:avLst/>
                <a:gdLst>
                  <a:gd name="T0" fmla="*/ 168 w 315"/>
                  <a:gd name="T1" fmla="*/ 0 h 296"/>
                  <a:gd name="T2" fmla="*/ 136 w 315"/>
                  <a:gd name="T3" fmla="*/ 14 h 296"/>
                  <a:gd name="T4" fmla="*/ 112 w 315"/>
                  <a:gd name="T5" fmla="*/ 11 h 296"/>
                  <a:gd name="T6" fmla="*/ 108 w 315"/>
                  <a:gd name="T7" fmla="*/ 21 h 296"/>
                  <a:gd name="T8" fmla="*/ 73 w 315"/>
                  <a:gd name="T9" fmla="*/ 39 h 296"/>
                  <a:gd name="T10" fmla="*/ 84 w 315"/>
                  <a:gd name="T11" fmla="*/ 60 h 296"/>
                  <a:gd name="T12" fmla="*/ 38 w 315"/>
                  <a:gd name="T13" fmla="*/ 85 h 296"/>
                  <a:gd name="T14" fmla="*/ 45 w 315"/>
                  <a:gd name="T15" fmla="*/ 95 h 296"/>
                  <a:gd name="T16" fmla="*/ 24 w 315"/>
                  <a:gd name="T17" fmla="*/ 123 h 296"/>
                  <a:gd name="T18" fmla="*/ 35 w 315"/>
                  <a:gd name="T19" fmla="*/ 152 h 296"/>
                  <a:gd name="T20" fmla="*/ 0 w 315"/>
                  <a:gd name="T21" fmla="*/ 176 h 296"/>
                  <a:gd name="T22" fmla="*/ 17 w 315"/>
                  <a:gd name="T23" fmla="*/ 197 h 296"/>
                  <a:gd name="T24" fmla="*/ 14 w 315"/>
                  <a:gd name="T25" fmla="*/ 215 h 296"/>
                  <a:gd name="T26" fmla="*/ 24 w 315"/>
                  <a:gd name="T27" fmla="*/ 225 h 296"/>
                  <a:gd name="T28" fmla="*/ 42 w 315"/>
                  <a:gd name="T29" fmla="*/ 246 h 296"/>
                  <a:gd name="T30" fmla="*/ 66 w 315"/>
                  <a:gd name="T31" fmla="*/ 239 h 296"/>
                  <a:gd name="T32" fmla="*/ 77 w 315"/>
                  <a:gd name="T33" fmla="*/ 261 h 296"/>
                  <a:gd name="T34" fmla="*/ 91 w 315"/>
                  <a:gd name="T35" fmla="*/ 275 h 296"/>
                  <a:gd name="T36" fmla="*/ 108 w 315"/>
                  <a:gd name="T37" fmla="*/ 271 h 296"/>
                  <a:gd name="T38" fmla="*/ 157 w 315"/>
                  <a:gd name="T39" fmla="*/ 289 h 296"/>
                  <a:gd name="T40" fmla="*/ 192 w 315"/>
                  <a:gd name="T41" fmla="*/ 296 h 296"/>
                  <a:gd name="T42" fmla="*/ 210 w 315"/>
                  <a:gd name="T43" fmla="*/ 282 h 296"/>
                  <a:gd name="T44" fmla="*/ 241 w 315"/>
                  <a:gd name="T45" fmla="*/ 275 h 296"/>
                  <a:gd name="T46" fmla="*/ 276 w 315"/>
                  <a:gd name="T47" fmla="*/ 264 h 296"/>
                  <a:gd name="T48" fmla="*/ 269 w 315"/>
                  <a:gd name="T49" fmla="*/ 236 h 296"/>
                  <a:gd name="T50" fmla="*/ 290 w 315"/>
                  <a:gd name="T51" fmla="*/ 218 h 296"/>
                  <a:gd name="T52" fmla="*/ 273 w 315"/>
                  <a:gd name="T53" fmla="*/ 190 h 296"/>
                  <a:gd name="T54" fmla="*/ 294 w 315"/>
                  <a:gd name="T55" fmla="*/ 176 h 296"/>
                  <a:gd name="T56" fmla="*/ 311 w 315"/>
                  <a:gd name="T57" fmla="*/ 145 h 296"/>
                  <a:gd name="T58" fmla="*/ 315 w 315"/>
                  <a:gd name="T59" fmla="*/ 123 h 296"/>
                  <a:gd name="T60" fmla="*/ 308 w 315"/>
                  <a:gd name="T61" fmla="*/ 99 h 296"/>
                  <a:gd name="T62" fmla="*/ 315 w 315"/>
                  <a:gd name="T63" fmla="*/ 81 h 296"/>
                  <a:gd name="T64" fmla="*/ 290 w 315"/>
                  <a:gd name="T65" fmla="*/ 71 h 296"/>
                  <a:gd name="T66" fmla="*/ 252 w 315"/>
                  <a:gd name="T67" fmla="*/ 71 h 296"/>
                  <a:gd name="T68" fmla="*/ 238 w 315"/>
                  <a:gd name="T69" fmla="*/ 28 h 296"/>
                  <a:gd name="T70" fmla="*/ 206 w 315"/>
                  <a:gd name="T71" fmla="*/ 28 h 296"/>
                  <a:gd name="T72" fmla="*/ 168 w 315"/>
                  <a:gd name="T73" fmla="*/ 0 h 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5" h="296">
                    <a:moveTo>
                      <a:pt x="168" y="0"/>
                    </a:moveTo>
                    <a:lnTo>
                      <a:pt x="136" y="14"/>
                    </a:lnTo>
                    <a:lnTo>
                      <a:pt x="112" y="11"/>
                    </a:lnTo>
                    <a:lnTo>
                      <a:pt x="108" y="21"/>
                    </a:lnTo>
                    <a:lnTo>
                      <a:pt x="73" y="39"/>
                    </a:lnTo>
                    <a:lnTo>
                      <a:pt x="84" y="60"/>
                    </a:lnTo>
                    <a:lnTo>
                      <a:pt x="38" y="85"/>
                    </a:lnTo>
                    <a:lnTo>
                      <a:pt x="45" y="95"/>
                    </a:lnTo>
                    <a:lnTo>
                      <a:pt x="24" y="123"/>
                    </a:lnTo>
                    <a:lnTo>
                      <a:pt x="35" y="152"/>
                    </a:lnTo>
                    <a:lnTo>
                      <a:pt x="0" y="176"/>
                    </a:lnTo>
                    <a:lnTo>
                      <a:pt x="17" y="197"/>
                    </a:lnTo>
                    <a:lnTo>
                      <a:pt x="14" y="215"/>
                    </a:lnTo>
                    <a:lnTo>
                      <a:pt x="24" y="225"/>
                    </a:lnTo>
                    <a:lnTo>
                      <a:pt x="42" y="246"/>
                    </a:lnTo>
                    <a:lnTo>
                      <a:pt x="66" y="239"/>
                    </a:lnTo>
                    <a:lnTo>
                      <a:pt x="77" y="261"/>
                    </a:lnTo>
                    <a:lnTo>
                      <a:pt x="91" y="275"/>
                    </a:lnTo>
                    <a:lnTo>
                      <a:pt x="108" y="271"/>
                    </a:lnTo>
                    <a:lnTo>
                      <a:pt x="157" y="289"/>
                    </a:lnTo>
                    <a:lnTo>
                      <a:pt x="192" y="296"/>
                    </a:lnTo>
                    <a:lnTo>
                      <a:pt x="210" y="282"/>
                    </a:lnTo>
                    <a:lnTo>
                      <a:pt x="241" y="275"/>
                    </a:lnTo>
                    <a:lnTo>
                      <a:pt x="276" y="264"/>
                    </a:lnTo>
                    <a:lnTo>
                      <a:pt x="269" y="236"/>
                    </a:lnTo>
                    <a:lnTo>
                      <a:pt x="290" y="218"/>
                    </a:lnTo>
                    <a:lnTo>
                      <a:pt x="273" y="190"/>
                    </a:lnTo>
                    <a:lnTo>
                      <a:pt x="294" y="176"/>
                    </a:lnTo>
                    <a:lnTo>
                      <a:pt x="311" y="145"/>
                    </a:lnTo>
                    <a:lnTo>
                      <a:pt x="315" y="123"/>
                    </a:lnTo>
                    <a:lnTo>
                      <a:pt x="308" y="99"/>
                    </a:lnTo>
                    <a:lnTo>
                      <a:pt x="315" y="81"/>
                    </a:lnTo>
                    <a:lnTo>
                      <a:pt x="290" y="71"/>
                    </a:lnTo>
                    <a:lnTo>
                      <a:pt x="252" y="71"/>
                    </a:lnTo>
                    <a:lnTo>
                      <a:pt x="238" y="28"/>
                    </a:lnTo>
                    <a:lnTo>
                      <a:pt x="206" y="28"/>
                    </a:lnTo>
                    <a:lnTo>
                      <a:pt x="168" y="0"/>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7" name="Freeform 55"/>
              <p:cNvSpPr>
                <a:spLocks/>
              </p:cNvSpPr>
              <p:nvPr/>
            </p:nvSpPr>
            <p:spPr bwMode="auto">
              <a:xfrm>
                <a:off x="1117" y="789"/>
                <a:ext cx="140" cy="120"/>
              </a:xfrm>
              <a:custGeom>
                <a:avLst/>
                <a:gdLst>
                  <a:gd name="T0" fmla="*/ 0 w 140"/>
                  <a:gd name="T1" fmla="*/ 0 h 120"/>
                  <a:gd name="T2" fmla="*/ 35 w 140"/>
                  <a:gd name="T3" fmla="*/ 14 h 120"/>
                  <a:gd name="T4" fmla="*/ 49 w 140"/>
                  <a:gd name="T5" fmla="*/ 39 h 120"/>
                  <a:gd name="T6" fmla="*/ 45 w 140"/>
                  <a:gd name="T7" fmla="*/ 70 h 120"/>
                  <a:gd name="T8" fmla="*/ 73 w 140"/>
                  <a:gd name="T9" fmla="*/ 92 h 120"/>
                  <a:gd name="T10" fmla="*/ 77 w 140"/>
                  <a:gd name="T11" fmla="*/ 120 h 120"/>
                  <a:gd name="T12" fmla="*/ 115 w 140"/>
                  <a:gd name="T13" fmla="*/ 95 h 120"/>
                  <a:gd name="T14" fmla="*/ 140 w 140"/>
                  <a:gd name="T15" fmla="*/ 53 h 120"/>
                  <a:gd name="T16" fmla="*/ 105 w 140"/>
                  <a:gd name="T17" fmla="*/ 35 h 120"/>
                  <a:gd name="T18" fmla="*/ 84 w 140"/>
                  <a:gd name="T19" fmla="*/ 7 h 120"/>
                  <a:gd name="T20" fmla="*/ 56 w 140"/>
                  <a:gd name="T21" fmla="*/ 7 h 120"/>
                  <a:gd name="T22" fmla="*/ 0 w 140"/>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0" h="120">
                    <a:moveTo>
                      <a:pt x="0" y="0"/>
                    </a:moveTo>
                    <a:lnTo>
                      <a:pt x="35" y="14"/>
                    </a:lnTo>
                    <a:lnTo>
                      <a:pt x="49" y="39"/>
                    </a:lnTo>
                    <a:lnTo>
                      <a:pt x="45" y="70"/>
                    </a:lnTo>
                    <a:lnTo>
                      <a:pt x="73" y="92"/>
                    </a:lnTo>
                    <a:lnTo>
                      <a:pt x="77" y="120"/>
                    </a:lnTo>
                    <a:lnTo>
                      <a:pt x="115" y="95"/>
                    </a:lnTo>
                    <a:lnTo>
                      <a:pt x="140" y="53"/>
                    </a:lnTo>
                    <a:lnTo>
                      <a:pt x="105" y="35"/>
                    </a:lnTo>
                    <a:lnTo>
                      <a:pt x="84" y="7"/>
                    </a:lnTo>
                    <a:lnTo>
                      <a:pt x="56" y="7"/>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8" name="Freeform 56"/>
              <p:cNvSpPr>
                <a:spLocks/>
              </p:cNvSpPr>
              <p:nvPr/>
            </p:nvSpPr>
            <p:spPr bwMode="auto">
              <a:xfrm>
                <a:off x="1092" y="923"/>
                <a:ext cx="140" cy="70"/>
              </a:xfrm>
              <a:custGeom>
                <a:avLst/>
                <a:gdLst>
                  <a:gd name="T0" fmla="*/ 0 w 140"/>
                  <a:gd name="T1" fmla="*/ 59 h 70"/>
                  <a:gd name="T2" fmla="*/ 35 w 140"/>
                  <a:gd name="T3" fmla="*/ 70 h 70"/>
                  <a:gd name="T4" fmla="*/ 70 w 140"/>
                  <a:gd name="T5" fmla="*/ 70 h 70"/>
                  <a:gd name="T6" fmla="*/ 98 w 140"/>
                  <a:gd name="T7" fmla="*/ 52 h 70"/>
                  <a:gd name="T8" fmla="*/ 119 w 140"/>
                  <a:gd name="T9" fmla="*/ 56 h 70"/>
                  <a:gd name="T10" fmla="*/ 119 w 140"/>
                  <a:gd name="T11" fmla="*/ 24 h 70"/>
                  <a:gd name="T12" fmla="*/ 140 w 140"/>
                  <a:gd name="T13" fmla="*/ 0 h 70"/>
                  <a:gd name="T14" fmla="*/ 102 w 140"/>
                  <a:gd name="T15" fmla="*/ 14 h 70"/>
                  <a:gd name="T16" fmla="*/ 88 w 140"/>
                  <a:gd name="T17" fmla="*/ 28 h 70"/>
                  <a:gd name="T18" fmla="*/ 49 w 140"/>
                  <a:gd name="T19" fmla="*/ 52 h 70"/>
                  <a:gd name="T20" fmla="*/ 0 w 140"/>
                  <a:gd name="T21" fmla="*/ 59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 h="70">
                    <a:moveTo>
                      <a:pt x="0" y="59"/>
                    </a:moveTo>
                    <a:lnTo>
                      <a:pt x="35" y="70"/>
                    </a:lnTo>
                    <a:lnTo>
                      <a:pt x="70" y="70"/>
                    </a:lnTo>
                    <a:lnTo>
                      <a:pt x="98" y="52"/>
                    </a:lnTo>
                    <a:lnTo>
                      <a:pt x="119" y="56"/>
                    </a:lnTo>
                    <a:lnTo>
                      <a:pt x="119" y="24"/>
                    </a:lnTo>
                    <a:lnTo>
                      <a:pt x="140" y="0"/>
                    </a:lnTo>
                    <a:lnTo>
                      <a:pt x="102" y="14"/>
                    </a:lnTo>
                    <a:lnTo>
                      <a:pt x="88" y="28"/>
                    </a:lnTo>
                    <a:lnTo>
                      <a:pt x="49" y="52"/>
                    </a:lnTo>
                    <a:lnTo>
                      <a:pt x="0" y="59"/>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9" name="Freeform 57"/>
              <p:cNvSpPr>
                <a:spLocks/>
              </p:cNvSpPr>
              <p:nvPr/>
            </p:nvSpPr>
            <p:spPr bwMode="auto">
              <a:xfrm>
                <a:off x="1047" y="814"/>
                <a:ext cx="66" cy="112"/>
              </a:xfrm>
              <a:custGeom>
                <a:avLst/>
                <a:gdLst>
                  <a:gd name="T0" fmla="*/ 14 w 66"/>
                  <a:gd name="T1" fmla="*/ 0 h 112"/>
                  <a:gd name="T2" fmla="*/ 0 w 66"/>
                  <a:gd name="T3" fmla="*/ 17 h 112"/>
                  <a:gd name="T4" fmla="*/ 17 w 66"/>
                  <a:gd name="T5" fmla="*/ 38 h 112"/>
                  <a:gd name="T6" fmla="*/ 14 w 66"/>
                  <a:gd name="T7" fmla="*/ 63 h 112"/>
                  <a:gd name="T8" fmla="*/ 28 w 66"/>
                  <a:gd name="T9" fmla="*/ 70 h 112"/>
                  <a:gd name="T10" fmla="*/ 14 w 66"/>
                  <a:gd name="T11" fmla="*/ 112 h 112"/>
                  <a:gd name="T12" fmla="*/ 66 w 66"/>
                  <a:gd name="T13" fmla="*/ 74 h 112"/>
                  <a:gd name="T14" fmla="*/ 63 w 66"/>
                  <a:gd name="T15" fmla="*/ 52 h 112"/>
                  <a:gd name="T16" fmla="*/ 45 w 66"/>
                  <a:gd name="T17" fmla="*/ 38 h 112"/>
                  <a:gd name="T18" fmla="*/ 14 w 66"/>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112">
                    <a:moveTo>
                      <a:pt x="14" y="0"/>
                    </a:moveTo>
                    <a:lnTo>
                      <a:pt x="0" y="17"/>
                    </a:lnTo>
                    <a:lnTo>
                      <a:pt x="17" y="38"/>
                    </a:lnTo>
                    <a:lnTo>
                      <a:pt x="14" y="63"/>
                    </a:lnTo>
                    <a:lnTo>
                      <a:pt x="28" y="70"/>
                    </a:lnTo>
                    <a:lnTo>
                      <a:pt x="14" y="112"/>
                    </a:lnTo>
                    <a:lnTo>
                      <a:pt x="66" y="74"/>
                    </a:lnTo>
                    <a:lnTo>
                      <a:pt x="63" y="52"/>
                    </a:lnTo>
                    <a:lnTo>
                      <a:pt x="45" y="38"/>
                    </a:lnTo>
                    <a:lnTo>
                      <a:pt x="14"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nvGrpSpPr>
            <p:cNvPr id="36885" name="Group 58"/>
            <p:cNvGrpSpPr>
              <a:grpSpLocks/>
            </p:cNvGrpSpPr>
            <p:nvPr/>
          </p:nvGrpSpPr>
          <p:grpSpPr bwMode="auto">
            <a:xfrm>
              <a:off x="1355" y="825"/>
              <a:ext cx="468" cy="356"/>
              <a:chOff x="1355" y="825"/>
              <a:chExt cx="468" cy="356"/>
            </a:xfrm>
          </p:grpSpPr>
          <p:sp>
            <p:nvSpPr>
              <p:cNvPr id="36912" name="Freeform 59"/>
              <p:cNvSpPr>
                <a:spLocks/>
              </p:cNvSpPr>
              <p:nvPr/>
            </p:nvSpPr>
            <p:spPr bwMode="auto">
              <a:xfrm>
                <a:off x="1355" y="825"/>
                <a:ext cx="468" cy="356"/>
              </a:xfrm>
              <a:custGeom>
                <a:avLst/>
                <a:gdLst>
                  <a:gd name="T0" fmla="*/ 249 w 468"/>
                  <a:gd name="T1" fmla="*/ 0 h 356"/>
                  <a:gd name="T2" fmla="*/ 203 w 468"/>
                  <a:gd name="T3" fmla="*/ 17 h 356"/>
                  <a:gd name="T4" fmla="*/ 166 w 468"/>
                  <a:gd name="T5" fmla="*/ 12 h 356"/>
                  <a:gd name="T6" fmla="*/ 161 w 468"/>
                  <a:gd name="T7" fmla="*/ 25 h 356"/>
                  <a:gd name="T8" fmla="*/ 108 w 468"/>
                  <a:gd name="T9" fmla="*/ 46 h 356"/>
                  <a:gd name="T10" fmla="*/ 124 w 468"/>
                  <a:gd name="T11" fmla="*/ 72 h 356"/>
                  <a:gd name="T12" fmla="*/ 57 w 468"/>
                  <a:gd name="T13" fmla="*/ 101 h 356"/>
                  <a:gd name="T14" fmla="*/ 67 w 468"/>
                  <a:gd name="T15" fmla="*/ 114 h 356"/>
                  <a:gd name="T16" fmla="*/ 36 w 468"/>
                  <a:gd name="T17" fmla="*/ 148 h 356"/>
                  <a:gd name="T18" fmla="*/ 51 w 468"/>
                  <a:gd name="T19" fmla="*/ 182 h 356"/>
                  <a:gd name="T20" fmla="*/ 0 w 468"/>
                  <a:gd name="T21" fmla="*/ 211 h 356"/>
                  <a:gd name="T22" fmla="*/ 25 w 468"/>
                  <a:gd name="T23" fmla="*/ 237 h 356"/>
                  <a:gd name="T24" fmla="*/ 20 w 468"/>
                  <a:gd name="T25" fmla="*/ 258 h 356"/>
                  <a:gd name="T26" fmla="*/ 36 w 468"/>
                  <a:gd name="T27" fmla="*/ 271 h 356"/>
                  <a:gd name="T28" fmla="*/ 61 w 468"/>
                  <a:gd name="T29" fmla="*/ 297 h 356"/>
                  <a:gd name="T30" fmla="*/ 98 w 468"/>
                  <a:gd name="T31" fmla="*/ 288 h 356"/>
                  <a:gd name="T32" fmla="*/ 114 w 468"/>
                  <a:gd name="T33" fmla="*/ 313 h 356"/>
                  <a:gd name="T34" fmla="*/ 135 w 468"/>
                  <a:gd name="T35" fmla="*/ 331 h 356"/>
                  <a:gd name="T36" fmla="*/ 161 w 468"/>
                  <a:gd name="T37" fmla="*/ 326 h 356"/>
                  <a:gd name="T38" fmla="*/ 234 w 468"/>
                  <a:gd name="T39" fmla="*/ 347 h 356"/>
                  <a:gd name="T40" fmla="*/ 285 w 468"/>
                  <a:gd name="T41" fmla="*/ 356 h 356"/>
                  <a:gd name="T42" fmla="*/ 312 w 468"/>
                  <a:gd name="T43" fmla="*/ 339 h 356"/>
                  <a:gd name="T44" fmla="*/ 359 w 468"/>
                  <a:gd name="T45" fmla="*/ 331 h 356"/>
                  <a:gd name="T46" fmla="*/ 411 w 468"/>
                  <a:gd name="T47" fmla="*/ 318 h 356"/>
                  <a:gd name="T48" fmla="*/ 401 w 468"/>
                  <a:gd name="T49" fmla="*/ 284 h 356"/>
                  <a:gd name="T50" fmla="*/ 432 w 468"/>
                  <a:gd name="T51" fmla="*/ 263 h 356"/>
                  <a:gd name="T52" fmla="*/ 405 w 468"/>
                  <a:gd name="T53" fmla="*/ 229 h 356"/>
                  <a:gd name="T54" fmla="*/ 437 w 468"/>
                  <a:gd name="T55" fmla="*/ 211 h 356"/>
                  <a:gd name="T56" fmla="*/ 463 w 468"/>
                  <a:gd name="T57" fmla="*/ 174 h 356"/>
                  <a:gd name="T58" fmla="*/ 468 w 468"/>
                  <a:gd name="T59" fmla="*/ 148 h 356"/>
                  <a:gd name="T60" fmla="*/ 458 w 468"/>
                  <a:gd name="T61" fmla="*/ 119 h 356"/>
                  <a:gd name="T62" fmla="*/ 468 w 468"/>
                  <a:gd name="T63" fmla="*/ 98 h 356"/>
                  <a:gd name="T64" fmla="*/ 432 w 468"/>
                  <a:gd name="T65" fmla="*/ 85 h 356"/>
                  <a:gd name="T66" fmla="*/ 374 w 468"/>
                  <a:gd name="T67" fmla="*/ 85 h 356"/>
                  <a:gd name="T68" fmla="*/ 353 w 468"/>
                  <a:gd name="T69" fmla="*/ 33 h 356"/>
                  <a:gd name="T70" fmla="*/ 306 w 468"/>
                  <a:gd name="T71" fmla="*/ 33 h 356"/>
                  <a:gd name="T72" fmla="*/ 249 w 468"/>
                  <a:gd name="T73" fmla="*/ 0 h 3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8" h="356">
                    <a:moveTo>
                      <a:pt x="249" y="0"/>
                    </a:moveTo>
                    <a:lnTo>
                      <a:pt x="203" y="17"/>
                    </a:lnTo>
                    <a:lnTo>
                      <a:pt x="166" y="12"/>
                    </a:lnTo>
                    <a:lnTo>
                      <a:pt x="161" y="25"/>
                    </a:lnTo>
                    <a:lnTo>
                      <a:pt x="108" y="46"/>
                    </a:lnTo>
                    <a:lnTo>
                      <a:pt x="124" y="72"/>
                    </a:lnTo>
                    <a:lnTo>
                      <a:pt x="57" y="101"/>
                    </a:lnTo>
                    <a:lnTo>
                      <a:pt x="67" y="114"/>
                    </a:lnTo>
                    <a:lnTo>
                      <a:pt x="36" y="148"/>
                    </a:lnTo>
                    <a:lnTo>
                      <a:pt x="51" y="182"/>
                    </a:lnTo>
                    <a:lnTo>
                      <a:pt x="0" y="211"/>
                    </a:lnTo>
                    <a:lnTo>
                      <a:pt x="25" y="237"/>
                    </a:lnTo>
                    <a:lnTo>
                      <a:pt x="20" y="258"/>
                    </a:lnTo>
                    <a:lnTo>
                      <a:pt x="36" y="271"/>
                    </a:lnTo>
                    <a:lnTo>
                      <a:pt x="61" y="297"/>
                    </a:lnTo>
                    <a:lnTo>
                      <a:pt x="98" y="288"/>
                    </a:lnTo>
                    <a:lnTo>
                      <a:pt x="114" y="313"/>
                    </a:lnTo>
                    <a:lnTo>
                      <a:pt x="135" y="331"/>
                    </a:lnTo>
                    <a:lnTo>
                      <a:pt x="161" y="326"/>
                    </a:lnTo>
                    <a:lnTo>
                      <a:pt x="234" y="347"/>
                    </a:lnTo>
                    <a:lnTo>
                      <a:pt x="285" y="356"/>
                    </a:lnTo>
                    <a:lnTo>
                      <a:pt x="312" y="339"/>
                    </a:lnTo>
                    <a:lnTo>
                      <a:pt x="359" y="331"/>
                    </a:lnTo>
                    <a:lnTo>
                      <a:pt x="411" y="318"/>
                    </a:lnTo>
                    <a:lnTo>
                      <a:pt x="401" y="284"/>
                    </a:lnTo>
                    <a:lnTo>
                      <a:pt x="432" y="263"/>
                    </a:lnTo>
                    <a:lnTo>
                      <a:pt x="405" y="229"/>
                    </a:lnTo>
                    <a:lnTo>
                      <a:pt x="437" y="211"/>
                    </a:lnTo>
                    <a:lnTo>
                      <a:pt x="463" y="174"/>
                    </a:lnTo>
                    <a:lnTo>
                      <a:pt x="468" y="148"/>
                    </a:lnTo>
                    <a:lnTo>
                      <a:pt x="458" y="119"/>
                    </a:lnTo>
                    <a:lnTo>
                      <a:pt x="468" y="98"/>
                    </a:lnTo>
                    <a:lnTo>
                      <a:pt x="432" y="85"/>
                    </a:lnTo>
                    <a:lnTo>
                      <a:pt x="374" y="85"/>
                    </a:lnTo>
                    <a:lnTo>
                      <a:pt x="353" y="33"/>
                    </a:lnTo>
                    <a:lnTo>
                      <a:pt x="306" y="33"/>
                    </a:lnTo>
                    <a:lnTo>
                      <a:pt x="249" y="0"/>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3" name="Freeform 60"/>
              <p:cNvSpPr>
                <a:spLocks/>
              </p:cNvSpPr>
              <p:nvPr/>
            </p:nvSpPr>
            <p:spPr bwMode="auto">
              <a:xfrm>
                <a:off x="1562" y="897"/>
                <a:ext cx="209" cy="144"/>
              </a:xfrm>
              <a:custGeom>
                <a:avLst/>
                <a:gdLst>
                  <a:gd name="T0" fmla="*/ 0 w 209"/>
                  <a:gd name="T1" fmla="*/ 0 h 144"/>
                  <a:gd name="T2" fmla="*/ 53 w 209"/>
                  <a:gd name="T3" fmla="*/ 16 h 144"/>
                  <a:gd name="T4" fmla="*/ 74 w 209"/>
                  <a:gd name="T5" fmla="*/ 47 h 144"/>
                  <a:gd name="T6" fmla="*/ 68 w 209"/>
                  <a:gd name="T7" fmla="*/ 84 h 144"/>
                  <a:gd name="T8" fmla="*/ 110 w 209"/>
                  <a:gd name="T9" fmla="*/ 110 h 144"/>
                  <a:gd name="T10" fmla="*/ 116 w 209"/>
                  <a:gd name="T11" fmla="*/ 144 h 144"/>
                  <a:gd name="T12" fmla="*/ 173 w 209"/>
                  <a:gd name="T13" fmla="*/ 115 h 144"/>
                  <a:gd name="T14" fmla="*/ 209 w 209"/>
                  <a:gd name="T15" fmla="*/ 63 h 144"/>
                  <a:gd name="T16" fmla="*/ 156 w 209"/>
                  <a:gd name="T17" fmla="*/ 42 h 144"/>
                  <a:gd name="T18" fmla="*/ 126 w 209"/>
                  <a:gd name="T19" fmla="*/ 8 h 144"/>
                  <a:gd name="T20" fmla="*/ 84 w 209"/>
                  <a:gd name="T21" fmla="*/ 8 h 144"/>
                  <a:gd name="T22" fmla="*/ 0 w 209"/>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9" h="144">
                    <a:moveTo>
                      <a:pt x="0" y="0"/>
                    </a:moveTo>
                    <a:lnTo>
                      <a:pt x="53" y="16"/>
                    </a:lnTo>
                    <a:lnTo>
                      <a:pt x="74" y="47"/>
                    </a:lnTo>
                    <a:lnTo>
                      <a:pt x="68" y="84"/>
                    </a:lnTo>
                    <a:lnTo>
                      <a:pt x="110" y="110"/>
                    </a:lnTo>
                    <a:lnTo>
                      <a:pt x="116" y="144"/>
                    </a:lnTo>
                    <a:lnTo>
                      <a:pt x="173" y="115"/>
                    </a:lnTo>
                    <a:lnTo>
                      <a:pt x="209" y="63"/>
                    </a:lnTo>
                    <a:lnTo>
                      <a:pt x="156" y="42"/>
                    </a:lnTo>
                    <a:lnTo>
                      <a:pt x="126" y="8"/>
                    </a:lnTo>
                    <a:lnTo>
                      <a:pt x="84" y="8"/>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4" name="Freeform 61"/>
              <p:cNvSpPr>
                <a:spLocks/>
              </p:cNvSpPr>
              <p:nvPr/>
            </p:nvSpPr>
            <p:spPr bwMode="auto">
              <a:xfrm>
                <a:off x="1526" y="1057"/>
                <a:ext cx="209" cy="86"/>
              </a:xfrm>
              <a:custGeom>
                <a:avLst/>
                <a:gdLst>
                  <a:gd name="T0" fmla="*/ 0 w 209"/>
                  <a:gd name="T1" fmla="*/ 73 h 86"/>
                  <a:gd name="T2" fmla="*/ 53 w 209"/>
                  <a:gd name="T3" fmla="*/ 86 h 86"/>
                  <a:gd name="T4" fmla="*/ 104 w 209"/>
                  <a:gd name="T5" fmla="*/ 86 h 86"/>
                  <a:gd name="T6" fmla="*/ 146 w 209"/>
                  <a:gd name="T7" fmla="*/ 65 h 86"/>
                  <a:gd name="T8" fmla="*/ 177 w 209"/>
                  <a:gd name="T9" fmla="*/ 68 h 86"/>
                  <a:gd name="T10" fmla="*/ 177 w 209"/>
                  <a:gd name="T11" fmla="*/ 31 h 86"/>
                  <a:gd name="T12" fmla="*/ 209 w 209"/>
                  <a:gd name="T13" fmla="*/ 0 h 86"/>
                  <a:gd name="T14" fmla="*/ 152 w 209"/>
                  <a:gd name="T15" fmla="*/ 18 h 86"/>
                  <a:gd name="T16" fmla="*/ 131 w 209"/>
                  <a:gd name="T17" fmla="*/ 34 h 86"/>
                  <a:gd name="T18" fmla="*/ 74 w 209"/>
                  <a:gd name="T19" fmla="*/ 65 h 86"/>
                  <a:gd name="T20" fmla="*/ 0 w 209"/>
                  <a:gd name="T21" fmla="*/ 73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 h="86">
                    <a:moveTo>
                      <a:pt x="0" y="73"/>
                    </a:moveTo>
                    <a:lnTo>
                      <a:pt x="53" y="86"/>
                    </a:lnTo>
                    <a:lnTo>
                      <a:pt x="104" y="86"/>
                    </a:lnTo>
                    <a:lnTo>
                      <a:pt x="146" y="65"/>
                    </a:lnTo>
                    <a:lnTo>
                      <a:pt x="177" y="68"/>
                    </a:lnTo>
                    <a:lnTo>
                      <a:pt x="177" y="31"/>
                    </a:lnTo>
                    <a:lnTo>
                      <a:pt x="209" y="0"/>
                    </a:lnTo>
                    <a:lnTo>
                      <a:pt x="152" y="18"/>
                    </a:lnTo>
                    <a:lnTo>
                      <a:pt x="131" y="34"/>
                    </a:lnTo>
                    <a:lnTo>
                      <a:pt x="74" y="65"/>
                    </a:lnTo>
                    <a:lnTo>
                      <a:pt x="0" y="73"/>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5" name="Freeform 62"/>
              <p:cNvSpPr>
                <a:spLocks/>
              </p:cNvSpPr>
              <p:nvPr/>
            </p:nvSpPr>
            <p:spPr bwMode="auto">
              <a:xfrm>
                <a:off x="1458" y="926"/>
                <a:ext cx="100" cy="136"/>
              </a:xfrm>
              <a:custGeom>
                <a:avLst/>
                <a:gdLst>
                  <a:gd name="T0" fmla="*/ 21 w 100"/>
                  <a:gd name="T1" fmla="*/ 0 h 136"/>
                  <a:gd name="T2" fmla="*/ 0 w 100"/>
                  <a:gd name="T3" fmla="*/ 21 h 136"/>
                  <a:gd name="T4" fmla="*/ 26 w 100"/>
                  <a:gd name="T5" fmla="*/ 47 h 136"/>
                  <a:gd name="T6" fmla="*/ 21 w 100"/>
                  <a:gd name="T7" fmla="*/ 76 h 136"/>
                  <a:gd name="T8" fmla="*/ 42 w 100"/>
                  <a:gd name="T9" fmla="*/ 86 h 136"/>
                  <a:gd name="T10" fmla="*/ 21 w 100"/>
                  <a:gd name="T11" fmla="*/ 136 h 136"/>
                  <a:gd name="T12" fmla="*/ 100 w 100"/>
                  <a:gd name="T13" fmla="*/ 89 h 136"/>
                  <a:gd name="T14" fmla="*/ 94 w 100"/>
                  <a:gd name="T15" fmla="*/ 65 h 136"/>
                  <a:gd name="T16" fmla="*/ 68 w 100"/>
                  <a:gd name="T17" fmla="*/ 47 h 136"/>
                  <a:gd name="T18" fmla="*/ 21 w 100"/>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36">
                    <a:moveTo>
                      <a:pt x="21" y="0"/>
                    </a:moveTo>
                    <a:lnTo>
                      <a:pt x="0" y="21"/>
                    </a:lnTo>
                    <a:lnTo>
                      <a:pt x="26" y="47"/>
                    </a:lnTo>
                    <a:lnTo>
                      <a:pt x="21" y="76"/>
                    </a:lnTo>
                    <a:lnTo>
                      <a:pt x="42" y="86"/>
                    </a:lnTo>
                    <a:lnTo>
                      <a:pt x="21" y="136"/>
                    </a:lnTo>
                    <a:lnTo>
                      <a:pt x="100" y="89"/>
                    </a:lnTo>
                    <a:lnTo>
                      <a:pt x="94" y="65"/>
                    </a:lnTo>
                    <a:lnTo>
                      <a:pt x="68" y="47"/>
                    </a:lnTo>
                    <a:lnTo>
                      <a:pt x="21"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nvGrpSpPr>
            <p:cNvPr id="36886" name="Group 63"/>
            <p:cNvGrpSpPr>
              <a:grpSpLocks/>
            </p:cNvGrpSpPr>
            <p:nvPr/>
          </p:nvGrpSpPr>
          <p:grpSpPr bwMode="auto">
            <a:xfrm>
              <a:off x="1244" y="492"/>
              <a:ext cx="321" cy="372"/>
              <a:chOff x="1244" y="492"/>
              <a:chExt cx="321" cy="372"/>
            </a:xfrm>
          </p:grpSpPr>
          <p:sp>
            <p:nvSpPr>
              <p:cNvPr id="36908" name="Freeform 64"/>
              <p:cNvSpPr>
                <a:spLocks/>
              </p:cNvSpPr>
              <p:nvPr/>
            </p:nvSpPr>
            <p:spPr bwMode="auto">
              <a:xfrm>
                <a:off x="1244" y="492"/>
                <a:ext cx="321" cy="372"/>
              </a:xfrm>
              <a:custGeom>
                <a:avLst/>
                <a:gdLst>
                  <a:gd name="T0" fmla="*/ 321 w 321"/>
                  <a:gd name="T1" fmla="*/ 198 h 372"/>
                  <a:gd name="T2" fmla="*/ 305 w 321"/>
                  <a:gd name="T3" fmla="*/ 160 h 372"/>
                  <a:gd name="T4" fmla="*/ 310 w 321"/>
                  <a:gd name="T5" fmla="*/ 132 h 372"/>
                  <a:gd name="T6" fmla="*/ 298 w 321"/>
                  <a:gd name="T7" fmla="*/ 127 h 372"/>
                  <a:gd name="T8" fmla="*/ 279 w 321"/>
                  <a:gd name="T9" fmla="*/ 86 h 372"/>
                  <a:gd name="T10" fmla="*/ 256 w 321"/>
                  <a:gd name="T11" fmla="*/ 98 h 372"/>
                  <a:gd name="T12" fmla="*/ 230 w 321"/>
                  <a:gd name="T13" fmla="*/ 44 h 372"/>
                  <a:gd name="T14" fmla="*/ 218 w 321"/>
                  <a:gd name="T15" fmla="*/ 52 h 372"/>
                  <a:gd name="T16" fmla="*/ 188 w 321"/>
                  <a:gd name="T17" fmla="*/ 28 h 372"/>
                  <a:gd name="T18" fmla="*/ 156 w 321"/>
                  <a:gd name="T19" fmla="*/ 41 h 372"/>
                  <a:gd name="T20" fmla="*/ 129 w 321"/>
                  <a:gd name="T21" fmla="*/ 0 h 372"/>
                  <a:gd name="T22" fmla="*/ 107 w 321"/>
                  <a:gd name="T23" fmla="*/ 19 h 372"/>
                  <a:gd name="T24" fmla="*/ 87 w 321"/>
                  <a:gd name="T25" fmla="*/ 16 h 372"/>
                  <a:gd name="T26" fmla="*/ 77 w 321"/>
                  <a:gd name="T27" fmla="*/ 28 h 372"/>
                  <a:gd name="T28" fmla="*/ 54 w 321"/>
                  <a:gd name="T29" fmla="*/ 49 h 372"/>
                  <a:gd name="T30" fmla="*/ 61 w 321"/>
                  <a:gd name="T31" fmla="*/ 78 h 372"/>
                  <a:gd name="T32" fmla="*/ 38 w 321"/>
                  <a:gd name="T33" fmla="*/ 90 h 372"/>
                  <a:gd name="T34" fmla="*/ 23 w 321"/>
                  <a:gd name="T35" fmla="*/ 106 h 372"/>
                  <a:gd name="T36" fmla="*/ 27 w 321"/>
                  <a:gd name="T37" fmla="*/ 127 h 372"/>
                  <a:gd name="T38" fmla="*/ 8 w 321"/>
                  <a:gd name="T39" fmla="*/ 186 h 372"/>
                  <a:gd name="T40" fmla="*/ 0 w 321"/>
                  <a:gd name="T41" fmla="*/ 227 h 372"/>
                  <a:gd name="T42" fmla="*/ 15 w 321"/>
                  <a:gd name="T43" fmla="*/ 248 h 372"/>
                  <a:gd name="T44" fmla="*/ 23 w 321"/>
                  <a:gd name="T45" fmla="*/ 284 h 372"/>
                  <a:gd name="T46" fmla="*/ 34 w 321"/>
                  <a:gd name="T47" fmla="*/ 326 h 372"/>
                  <a:gd name="T48" fmla="*/ 65 w 321"/>
                  <a:gd name="T49" fmla="*/ 318 h 372"/>
                  <a:gd name="T50" fmla="*/ 84 w 321"/>
                  <a:gd name="T51" fmla="*/ 343 h 372"/>
                  <a:gd name="T52" fmla="*/ 114 w 321"/>
                  <a:gd name="T53" fmla="*/ 322 h 372"/>
                  <a:gd name="T54" fmla="*/ 129 w 321"/>
                  <a:gd name="T55" fmla="*/ 348 h 372"/>
                  <a:gd name="T56" fmla="*/ 164 w 321"/>
                  <a:gd name="T57" fmla="*/ 367 h 372"/>
                  <a:gd name="T58" fmla="*/ 188 w 321"/>
                  <a:gd name="T59" fmla="*/ 372 h 372"/>
                  <a:gd name="T60" fmla="*/ 214 w 321"/>
                  <a:gd name="T61" fmla="*/ 364 h 372"/>
                  <a:gd name="T62" fmla="*/ 233 w 321"/>
                  <a:gd name="T63" fmla="*/ 372 h 372"/>
                  <a:gd name="T64" fmla="*/ 245 w 321"/>
                  <a:gd name="T65" fmla="*/ 343 h 372"/>
                  <a:gd name="T66" fmla="*/ 245 w 321"/>
                  <a:gd name="T67" fmla="*/ 297 h 372"/>
                  <a:gd name="T68" fmla="*/ 290 w 321"/>
                  <a:gd name="T69" fmla="*/ 281 h 372"/>
                  <a:gd name="T70" fmla="*/ 290 w 321"/>
                  <a:gd name="T71" fmla="*/ 243 h 372"/>
                  <a:gd name="T72" fmla="*/ 321 w 321"/>
                  <a:gd name="T73" fmla="*/ 198 h 3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1" h="372">
                    <a:moveTo>
                      <a:pt x="321" y="198"/>
                    </a:moveTo>
                    <a:lnTo>
                      <a:pt x="305" y="160"/>
                    </a:lnTo>
                    <a:lnTo>
                      <a:pt x="310" y="132"/>
                    </a:lnTo>
                    <a:lnTo>
                      <a:pt x="298" y="127"/>
                    </a:lnTo>
                    <a:lnTo>
                      <a:pt x="279" y="86"/>
                    </a:lnTo>
                    <a:lnTo>
                      <a:pt x="256" y="98"/>
                    </a:lnTo>
                    <a:lnTo>
                      <a:pt x="230" y="44"/>
                    </a:lnTo>
                    <a:lnTo>
                      <a:pt x="218" y="52"/>
                    </a:lnTo>
                    <a:lnTo>
                      <a:pt x="188" y="28"/>
                    </a:lnTo>
                    <a:lnTo>
                      <a:pt x="156" y="41"/>
                    </a:lnTo>
                    <a:lnTo>
                      <a:pt x="129" y="0"/>
                    </a:lnTo>
                    <a:lnTo>
                      <a:pt x="107" y="19"/>
                    </a:lnTo>
                    <a:lnTo>
                      <a:pt x="87" y="16"/>
                    </a:lnTo>
                    <a:lnTo>
                      <a:pt x="77" y="28"/>
                    </a:lnTo>
                    <a:lnTo>
                      <a:pt x="54" y="49"/>
                    </a:lnTo>
                    <a:lnTo>
                      <a:pt x="61" y="78"/>
                    </a:lnTo>
                    <a:lnTo>
                      <a:pt x="38" y="90"/>
                    </a:lnTo>
                    <a:lnTo>
                      <a:pt x="23" y="106"/>
                    </a:lnTo>
                    <a:lnTo>
                      <a:pt x="27" y="127"/>
                    </a:lnTo>
                    <a:lnTo>
                      <a:pt x="8" y="186"/>
                    </a:lnTo>
                    <a:lnTo>
                      <a:pt x="0" y="227"/>
                    </a:lnTo>
                    <a:lnTo>
                      <a:pt x="15" y="248"/>
                    </a:lnTo>
                    <a:lnTo>
                      <a:pt x="23" y="284"/>
                    </a:lnTo>
                    <a:lnTo>
                      <a:pt x="34" y="326"/>
                    </a:lnTo>
                    <a:lnTo>
                      <a:pt x="65" y="318"/>
                    </a:lnTo>
                    <a:lnTo>
                      <a:pt x="84" y="343"/>
                    </a:lnTo>
                    <a:lnTo>
                      <a:pt x="114" y="322"/>
                    </a:lnTo>
                    <a:lnTo>
                      <a:pt x="129" y="348"/>
                    </a:lnTo>
                    <a:lnTo>
                      <a:pt x="164" y="367"/>
                    </a:lnTo>
                    <a:lnTo>
                      <a:pt x="188" y="372"/>
                    </a:lnTo>
                    <a:lnTo>
                      <a:pt x="214" y="364"/>
                    </a:lnTo>
                    <a:lnTo>
                      <a:pt x="233" y="372"/>
                    </a:lnTo>
                    <a:lnTo>
                      <a:pt x="245" y="343"/>
                    </a:lnTo>
                    <a:lnTo>
                      <a:pt x="245" y="297"/>
                    </a:lnTo>
                    <a:lnTo>
                      <a:pt x="290" y="281"/>
                    </a:lnTo>
                    <a:lnTo>
                      <a:pt x="290" y="243"/>
                    </a:lnTo>
                    <a:lnTo>
                      <a:pt x="321" y="198"/>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9" name="Freeform 65"/>
              <p:cNvSpPr>
                <a:spLocks/>
              </p:cNvSpPr>
              <p:nvPr/>
            </p:nvSpPr>
            <p:spPr bwMode="auto">
              <a:xfrm>
                <a:off x="1370" y="657"/>
                <a:ext cx="130" cy="165"/>
              </a:xfrm>
              <a:custGeom>
                <a:avLst/>
                <a:gdLst>
                  <a:gd name="T0" fmla="*/ 130 w 130"/>
                  <a:gd name="T1" fmla="*/ 0 h 165"/>
                  <a:gd name="T2" fmla="*/ 115 w 130"/>
                  <a:gd name="T3" fmla="*/ 41 h 165"/>
                  <a:gd name="T4" fmla="*/ 88 w 130"/>
                  <a:gd name="T5" fmla="*/ 57 h 165"/>
                  <a:gd name="T6" fmla="*/ 53 w 130"/>
                  <a:gd name="T7" fmla="*/ 54 h 165"/>
                  <a:gd name="T8" fmla="*/ 30 w 130"/>
                  <a:gd name="T9" fmla="*/ 86 h 165"/>
                  <a:gd name="T10" fmla="*/ 0 w 130"/>
                  <a:gd name="T11" fmla="*/ 91 h 165"/>
                  <a:gd name="T12" fmla="*/ 27 w 130"/>
                  <a:gd name="T13" fmla="*/ 137 h 165"/>
                  <a:gd name="T14" fmla="*/ 73 w 130"/>
                  <a:gd name="T15" fmla="*/ 165 h 165"/>
                  <a:gd name="T16" fmla="*/ 92 w 130"/>
                  <a:gd name="T17" fmla="*/ 124 h 165"/>
                  <a:gd name="T18" fmla="*/ 122 w 130"/>
                  <a:gd name="T19" fmla="*/ 99 h 165"/>
                  <a:gd name="T20" fmla="*/ 122 w 130"/>
                  <a:gd name="T21" fmla="*/ 67 h 165"/>
                  <a:gd name="T22" fmla="*/ 130 w 130"/>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0" h="165">
                    <a:moveTo>
                      <a:pt x="130" y="0"/>
                    </a:moveTo>
                    <a:lnTo>
                      <a:pt x="115" y="41"/>
                    </a:lnTo>
                    <a:lnTo>
                      <a:pt x="88" y="57"/>
                    </a:lnTo>
                    <a:lnTo>
                      <a:pt x="53" y="54"/>
                    </a:lnTo>
                    <a:lnTo>
                      <a:pt x="30" y="86"/>
                    </a:lnTo>
                    <a:lnTo>
                      <a:pt x="0" y="91"/>
                    </a:lnTo>
                    <a:lnTo>
                      <a:pt x="27" y="137"/>
                    </a:lnTo>
                    <a:lnTo>
                      <a:pt x="73" y="165"/>
                    </a:lnTo>
                    <a:lnTo>
                      <a:pt x="92" y="124"/>
                    </a:lnTo>
                    <a:lnTo>
                      <a:pt x="122" y="99"/>
                    </a:lnTo>
                    <a:lnTo>
                      <a:pt x="122" y="67"/>
                    </a:lnTo>
                    <a:lnTo>
                      <a:pt x="13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0" name="Freeform 66"/>
              <p:cNvSpPr>
                <a:spLocks/>
              </p:cNvSpPr>
              <p:nvPr/>
            </p:nvSpPr>
            <p:spPr bwMode="auto">
              <a:xfrm>
                <a:off x="1278" y="627"/>
                <a:ext cx="77" cy="167"/>
              </a:xfrm>
              <a:custGeom>
                <a:avLst/>
                <a:gdLst>
                  <a:gd name="T0" fmla="*/ 11 w 77"/>
                  <a:gd name="T1" fmla="*/ 0 h 167"/>
                  <a:gd name="T2" fmla="*/ 0 w 77"/>
                  <a:gd name="T3" fmla="*/ 43 h 167"/>
                  <a:gd name="T4" fmla="*/ 0 w 77"/>
                  <a:gd name="T5" fmla="*/ 84 h 167"/>
                  <a:gd name="T6" fmla="*/ 20 w 77"/>
                  <a:gd name="T7" fmla="*/ 116 h 167"/>
                  <a:gd name="T8" fmla="*/ 16 w 77"/>
                  <a:gd name="T9" fmla="*/ 141 h 167"/>
                  <a:gd name="T10" fmla="*/ 50 w 77"/>
                  <a:gd name="T11" fmla="*/ 141 h 167"/>
                  <a:gd name="T12" fmla="*/ 77 w 77"/>
                  <a:gd name="T13" fmla="*/ 167 h 167"/>
                  <a:gd name="T14" fmla="*/ 62 w 77"/>
                  <a:gd name="T15" fmla="*/ 121 h 167"/>
                  <a:gd name="T16" fmla="*/ 46 w 77"/>
                  <a:gd name="T17" fmla="*/ 105 h 167"/>
                  <a:gd name="T18" fmla="*/ 20 w 77"/>
                  <a:gd name="T19" fmla="*/ 59 h 167"/>
                  <a:gd name="T20" fmla="*/ 11 w 77"/>
                  <a:gd name="T21" fmla="*/ 0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67">
                    <a:moveTo>
                      <a:pt x="11" y="0"/>
                    </a:moveTo>
                    <a:lnTo>
                      <a:pt x="0" y="43"/>
                    </a:lnTo>
                    <a:lnTo>
                      <a:pt x="0" y="84"/>
                    </a:lnTo>
                    <a:lnTo>
                      <a:pt x="20" y="116"/>
                    </a:lnTo>
                    <a:lnTo>
                      <a:pt x="16" y="141"/>
                    </a:lnTo>
                    <a:lnTo>
                      <a:pt x="50" y="141"/>
                    </a:lnTo>
                    <a:lnTo>
                      <a:pt x="77" y="167"/>
                    </a:lnTo>
                    <a:lnTo>
                      <a:pt x="62" y="121"/>
                    </a:lnTo>
                    <a:lnTo>
                      <a:pt x="46" y="105"/>
                    </a:lnTo>
                    <a:lnTo>
                      <a:pt x="20" y="59"/>
                    </a:lnTo>
                    <a:lnTo>
                      <a:pt x="11"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11" name="Freeform 67"/>
              <p:cNvSpPr>
                <a:spLocks/>
              </p:cNvSpPr>
              <p:nvPr/>
            </p:nvSpPr>
            <p:spPr bwMode="auto">
              <a:xfrm>
                <a:off x="1351" y="574"/>
                <a:ext cx="123" cy="78"/>
              </a:xfrm>
              <a:custGeom>
                <a:avLst/>
                <a:gdLst>
                  <a:gd name="T0" fmla="*/ 123 w 123"/>
                  <a:gd name="T1" fmla="*/ 16 h 78"/>
                  <a:gd name="T2" fmla="*/ 103 w 123"/>
                  <a:gd name="T3" fmla="*/ 0 h 78"/>
                  <a:gd name="T4" fmla="*/ 81 w 123"/>
                  <a:gd name="T5" fmla="*/ 21 h 78"/>
                  <a:gd name="T6" fmla="*/ 54 w 123"/>
                  <a:gd name="T7" fmla="*/ 16 h 78"/>
                  <a:gd name="T8" fmla="*/ 46 w 123"/>
                  <a:gd name="T9" fmla="*/ 34 h 78"/>
                  <a:gd name="T10" fmla="*/ 0 w 123"/>
                  <a:gd name="T11" fmla="*/ 16 h 78"/>
                  <a:gd name="T12" fmla="*/ 42 w 123"/>
                  <a:gd name="T13" fmla="*/ 78 h 78"/>
                  <a:gd name="T14" fmla="*/ 65 w 123"/>
                  <a:gd name="T15" fmla="*/ 75 h 78"/>
                  <a:gd name="T16" fmla="*/ 81 w 123"/>
                  <a:gd name="T17" fmla="*/ 53 h 78"/>
                  <a:gd name="T18" fmla="*/ 123 w 123"/>
                  <a:gd name="T19" fmla="*/ 1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 h="78">
                    <a:moveTo>
                      <a:pt x="123" y="16"/>
                    </a:moveTo>
                    <a:lnTo>
                      <a:pt x="103" y="0"/>
                    </a:lnTo>
                    <a:lnTo>
                      <a:pt x="81" y="21"/>
                    </a:lnTo>
                    <a:lnTo>
                      <a:pt x="54" y="16"/>
                    </a:lnTo>
                    <a:lnTo>
                      <a:pt x="46" y="34"/>
                    </a:lnTo>
                    <a:lnTo>
                      <a:pt x="0" y="16"/>
                    </a:lnTo>
                    <a:lnTo>
                      <a:pt x="42" y="78"/>
                    </a:lnTo>
                    <a:lnTo>
                      <a:pt x="65" y="75"/>
                    </a:lnTo>
                    <a:lnTo>
                      <a:pt x="81" y="53"/>
                    </a:lnTo>
                    <a:lnTo>
                      <a:pt x="123" y="16"/>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nvGrpSpPr>
            <p:cNvPr id="36887" name="Group 68"/>
            <p:cNvGrpSpPr>
              <a:grpSpLocks/>
            </p:cNvGrpSpPr>
            <p:nvPr/>
          </p:nvGrpSpPr>
          <p:grpSpPr bwMode="auto">
            <a:xfrm>
              <a:off x="481" y="1594"/>
              <a:ext cx="1919" cy="704"/>
              <a:chOff x="481" y="1594"/>
              <a:chExt cx="1919" cy="704"/>
            </a:xfrm>
          </p:grpSpPr>
          <p:grpSp>
            <p:nvGrpSpPr>
              <p:cNvPr id="36888" name="Group 69"/>
              <p:cNvGrpSpPr>
                <a:grpSpLocks/>
              </p:cNvGrpSpPr>
              <p:nvPr/>
            </p:nvGrpSpPr>
            <p:grpSpPr bwMode="auto">
              <a:xfrm>
                <a:off x="481" y="1594"/>
                <a:ext cx="1919" cy="704"/>
                <a:chOff x="481" y="1594"/>
                <a:chExt cx="1919" cy="704"/>
              </a:xfrm>
            </p:grpSpPr>
            <p:sp>
              <p:nvSpPr>
                <p:cNvPr id="36891" name="Freeform 70"/>
                <p:cNvSpPr>
                  <a:spLocks/>
                </p:cNvSpPr>
                <p:nvPr/>
              </p:nvSpPr>
              <p:spPr bwMode="auto">
                <a:xfrm>
                  <a:off x="481" y="1594"/>
                  <a:ext cx="1919" cy="704"/>
                </a:xfrm>
                <a:custGeom>
                  <a:avLst/>
                  <a:gdLst>
                    <a:gd name="T0" fmla="*/ 32 w 1919"/>
                    <a:gd name="T1" fmla="*/ 496 h 704"/>
                    <a:gd name="T2" fmla="*/ 95 w 1919"/>
                    <a:gd name="T3" fmla="*/ 400 h 704"/>
                    <a:gd name="T4" fmla="*/ 144 w 1919"/>
                    <a:gd name="T5" fmla="*/ 297 h 704"/>
                    <a:gd name="T6" fmla="*/ 271 w 1919"/>
                    <a:gd name="T7" fmla="*/ 290 h 704"/>
                    <a:gd name="T8" fmla="*/ 355 w 1919"/>
                    <a:gd name="T9" fmla="*/ 266 h 704"/>
                    <a:gd name="T10" fmla="*/ 425 w 1919"/>
                    <a:gd name="T11" fmla="*/ 325 h 704"/>
                    <a:gd name="T12" fmla="*/ 379 w 1919"/>
                    <a:gd name="T13" fmla="*/ 362 h 704"/>
                    <a:gd name="T14" fmla="*/ 327 w 1919"/>
                    <a:gd name="T15" fmla="*/ 470 h 704"/>
                    <a:gd name="T16" fmla="*/ 260 w 1919"/>
                    <a:gd name="T17" fmla="*/ 533 h 704"/>
                    <a:gd name="T18" fmla="*/ 302 w 1919"/>
                    <a:gd name="T19" fmla="*/ 578 h 704"/>
                    <a:gd name="T20" fmla="*/ 390 w 1919"/>
                    <a:gd name="T21" fmla="*/ 455 h 704"/>
                    <a:gd name="T22" fmla="*/ 421 w 1919"/>
                    <a:gd name="T23" fmla="*/ 366 h 704"/>
                    <a:gd name="T24" fmla="*/ 517 w 1919"/>
                    <a:gd name="T25" fmla="*/ 373 h 704"/>
                    <a:gd name="T26" fmla="*/ 636 w 1919"/>
                    <a:gd name="T27" fmla="*/ 429 h 704"/>
                    <a:gd name="T28" fmla="*/ 766 w 1919"/>
                    <a:gd name="T29" fmla="*/ 440 h 704"/>
                    <a:gd name="T30" fmla="*/ 703 w 1919"/>
                    <a:gd name="T31" fmla="*/ 537 h 704"/>
                    <a:gd name="T32" fmla="*/ 791 w 1919"/>
                    <a:gd name="T33" fmla="*/ 563 h 704"/>
                    <a:gd name="T34" fmla="*/ 777 w 1919"/>
                    <a:gd name="T35" fmla="*/ 474 h 704"/>
                    <a:gd name="T36" fmla="*/ 791 w 1919"/>
                    <a:gd name="T37" fmla="*/ 393 h 704"/>
                    <a:gd name="T38" fmla="*/ 869 w 1919"/>
                    <a:gd name="T39" fmla="*/ 433 h 704"/>
                    <a:gd name="T40" fmla="*/ 911 w 1919"/>
                    <a:gd name="T41" fmla="*/ 356 h 704"/>
                    <a:gd name="T42" fmla="*/ 995 w 1919"/>
                    <a:gd name="T43" fmla="*/ 326 h 704"/>
                    <a:gd name="T44" fmla="*/ 1087 w 1919"/>
                    <a:gd name="T45" fmla="*/ 362 h 704"/>
                    <a:gd name="T46" fmla="*/ 1174 w 1919"/>
                    <a:gd name="T47" fmla="*/ 306 h 704"/>
                    <a:gd name="T48" fmla="*/ 1255 w 1919"/>
                    <a:gd name="T49" fmla="*/ 229 h 704"/>
                    <a:gd name="T50" fmla="*/ 1319 w 1919"/>
                    <a:gd name="T51" fmla="*/ 148 h 704"/>
                    <a:gd name="T52" fmla="*/ 1438 w 1919"/>
                    <a:gd name="T53" fmla="*/ 69 h 704"/>
                    <a:gd name="T54" fmla="*/ 1495 w 1919"/>
                    <a:gd name="T55" fmla="*/ 10 h 704"/>
                    <a:gd name="T56" fmla="*/ 1541 w 1919"/>
                    <a:gd name="T57" fmla="*/ 80 h 704"/>
                    <a:gd name="T58" fmla="*/ 1572 w 1919"/>
                    <a:gd name="T59" fmla="*/ 199 h 704"/>
                    <a:gd name="T60" fmla="*/ 1666 w 1919"/>
                    <a:gd name="T61" fmla="*/ 247 h 704"/>
                    <a:gd name="T62" fmla="*/ 1745 w 1919"/>
                    <a:gd name="T63" fmla="*/ 229 h 704"/>
                    <a:gd name="T64" fmla="*/ 1797 w 1919"/>
                    <a:gd name="T65" fmla="*/ 266 h 704"/>
                    <a:gd name="T66" fmla="*/ 1839 w 1919"/>
                    <a:gd name="T67" fmla="*/ 302 h 704"/>
                    <a:gd name="T68" fmla="*/ 1860 w 1919"/>
                    <a:gd name="T69" fmla="*/ 393 h 704"/>
                    <a:gd name="T70" fmla="*/ 1916 w 1919"/>
                    <a:gd name="T71" fmla="*/ 458 h 704"/>
                    <a:gd name="T72" fmla="*/ 1867 w 1919"/>
                    <a:gd name="T73" fmla="*/ 470 h 704"/>
                    <a:gd name="T74" fmla="*/ 1780 w 1919"/>
                    <a:gd name="T75" fmla="*/ 467 h 704"/>
                    <a:gd name="T76" fmla="*/ 1691 w 1919"/>
                    <a:gd name="T77" fmla="*/ 422 h 704"/>
                    <a:gd name="T78" fmla="*/ 1635 w 1919"/>
                    <a:gd name="T79" fmla="*/ 392 h 704"/>
                    <a:gd name="T80" fmla="*/ 1565 w 1919"/>
                    <a:gd name="T81" fmla="*/ 334 h 704"/>
                    <a:gd name="T82" fmla="*/ 1553 w 1919"/>
                    <a:gd name="T83" fmla="*/ 414 h 704"/>
                    <a:gd name="T84" fmla="*/ 1595 w 1919"/>
                    <a:gd name="T85" fmla="*/ 509 h 704"/>
                    <a:gd name="T86" fmla="*/ 1546 w 1919"/>
                    <a:gd name="T87" fmla="*/ 526 h 704"/>
                    <a:gd name="T88" fmla="*/ 1438 w 1919"/>
                    <a:gd name="T89" fmla="*/ 572 h 704"/>
                    <a:gd name="T90" fmla="*/ 1358 w 1919"/>
                    <a:gd name="T91" fmla="*/ 565 h 704"/>
                    <a:gd name="T92" fmla="*/ 1347 w 1919"/>
                    <a:gd name="T93" fmla="*/ 484 h 704"/>
                    <a:gd name="T94" fmla="*/ 1420 w 1919"/>
                    <a:gd name="T95" fmla="*/ 393 h 704"/>
                    <a:gd name="T96" fmla="*/ 1523 w 1919"/>
                    <a:gd name="T97" fmla="*/ 290 h 704"/>
                    <a:gd name="T98" fmla="*/ 1396 w 1919"/>
                    <a:gd name="T99" fmla="*/ 340 h 704"/>
                    <a:gd name="T100" fmla="*/ 1291 w 1919"/>
                    <a:gd name="T101" fmla="*/ 385 h 704"/>
                    <a:gd name="T102" fmla="*/ 1185 w 1919"/>
                    <a:gd name="T103" fmla="*/ 426 h 704"/>
                    <a:gd name="T104" fmla="*/ 1101 w 1919"/>
                    <a:gd name="T105" fmla="*/ 485 h 704"/>
                    <a:gd name="T106" fmla="*/ 998 w 1919"/>
                    <a:gd name="T107" fmla="*/ 522 h 704"/>
                    <a:gd name="T108" fmla="*/ 925 w 1919"/>
                    <a:gd name="T109" fmla="*/ 614 h 704"/>
                    <a:gd name="T110" fmla="*/ 822 w 1919"/>
                    <a:gd name="T111" fmla="*/ 614 h 704"/>
                    <a:gd name="T112" fmla="*/ 703 w 1919"/>
                    <a:gd name="T113" fmla="*/ 619 h 704"/>
                    <a:gd name="T114" fmla="*/ 580 w 1919"/>
                    <a:gd name="T115" fmla="*/ 578 h 704"/>
                    <a:gd name="T116" fmla="*/ 454 w 1919"/>
                    <a:gd name="T117" fmla="*/ 624 h 704"/>
                    <a:gd name="T118" fmla="*/ 337 w 1919"/>
                    <a:gd name="T119" fmla="*/ 677 h 704"/>
                    <a:gd name="T120" fmla="*/ 229 w 1919"/>
                    <a:gd name="T121" fmla="*/ 670 h 704"/>
                    <a:gd name="T122" fmla="*/ 84 w 1919"/>
                    <a:gd name="T123" fmla="*/ 626 h 704"/>
                    <a:gd name="T124" fmla="*/ 11 w 1919"/>
                    <a:gd name="T125" fmla="*/ 557 h 7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19" h="704">
                      <a:moveTo>
                        <a:pt x="11" y="557"/>
                      </a:moveTo>
                      <a:lnTo>
                        <a:pt x="32" y="530"/>
                      </a:lnTo>
                      <a:lnTo>
                        <a:pt x="32" y="496"/>
                      </a:lnTo>
                      <a:lnTo>
                        <a:pt x="60" y="477"/>
                      </a:lnTo>
                      <a:lnTo>
                        <a:pt x="63" y="426"/>
                      </a:lnTo>
                      <a:lnTo>
                        <a:pt x="95" y="400"/>
                      </a:lnTo>
                      <a:lnTo>
                        <a:pt x="88" y="359"/>
                      </a:lnTo>
                      <a:lnTo>
                        <a:pt x="133" y="333"/>
                      </a:lnTo>
                      <a:lnTo>
                        <a:pt x="144" y="297"/>
                      </a:lnTo>
                      <a:lnTo>
                        <a:pt x="175" y="299"/>
                      </a:lnTo>
                      <a:lnTo>
                        <a:pt x="203" y="273"/>
                      </a:lnTo>
                      <a:lnTo>
                        <a:pt x="271" y="290"/>
                      </a:lnTo>
                      <a:lnTo>
                        <a:pt x="306" y="277"/>
                      </a:lnTo>
                      <a:lnTo>
                        <a:pt x="341" y="245"/>
                      </a:lnTo>
                      <a:lnTo>
                        <a:pt x="355" y="266"/>
                      </a:lnTo>
                      <a:lnTo>
                        <a:pt x="390" y="270"/>
                      </a:lnTo>
                      <a:lnTo>
                        <a:pt x="400" y="295"/>
                      </a:lnTo>
                      <a:lnTo>
                        <a:pt x="425" y="325"/>
                      </a:lnTo>
                      <a:lnTo>
                        <a:pt x="468" y="333"/>
                      </a:lnTo>
                      <a:lnTo>
                        <a:pt x="421" y="366"/>
                      </a:lnTo>
                      <a:lnTo>
                        <a:pt x="379" y="362"/>
                      </a:lnTo>
                      <a:lnTo>
                        <a:pt x="355" y="385"/>
                      </a:lnTo>
                      <a:lnTo>
                        <a:pt x="355" y="426"/>
                      </a:lnTo>
                      <a:lnTo>
                        <a:pt x="327" y="470"/>
                      </a:lnTo>
                      <a:lnTo>
                        <a:pt x="323" y="503"/>
                      </a:lnTo>
                      <a:lnTo>
                        <a:pt x="285" y="508"/>
                      </a:lnTo>
                      <a:lnTo>
                        <a:pt x="260" y="533"/>
                      </a:lnTo>
                      <a:lnTo>
                        <a:pt x="274" y="578"/>
                      </a:lnTo>
                      <a:lnTo>
                        <a:pt x="260" y="611"/>
                      </a:lnTo>
                      <a:lnTo>
                        <a:pt x="302" y="578"/>
                      </a:lnTo>
                      <a:lnTo>
                        <a:pt x="330" y="525"/>
                      </a:lnTo>
                      <a:lnTo>
                        <a:pt x="358" y="467"/>
                      </a:lnTo>
                      <a:lnTo>
                        <a:pt x="390" y="455"/>
                      </a:lnTo>
                      <a:lnTo>
                        <a:pt x="390" y="414"/>
                      </a:lnTo>
                      <a:lnTo>
                        <a:pt x="421" y="407"/>
                      </a:lnTo>
                      <a:lnTo>
                        <a:pt x="421" y="366"/>
                      </a:lnTo>
                      <a:lnTo>
                        <a:pt x="468" y="334"/>
                      </a:lnTo>
                      <a:lnTo>
                        <a:pt x="475" y="359"/>
                      </a:lnTo>
                      <a:lnTo>
                        <a:pt x="517" y="373"/>
                      </a:lnTo>
                      <a:lnTo>
                        <a:pt x="534" y="414"/>
                      </a:lnTo>
                      <a:lnTo>
                        <a:pt x="580" y="430"/>
                      </a:lnTo>
                      <a:lnTo>
                        <a:pt x="636" y="429"/>
                      </a:lnTo>
                      <a:lnTo>
                        <a:pt x="665" y="400"/>
                      </a:lnTo>
                      <a:lnTo>
                        <a:pt x="749" y="385"/>
                      </a:lnTo>
                      <a:lnTo>
                        <a:pt x="766" y="440"/>
                      </a:lnTo>
                      <a:lnTo>
                        <a:pt x="738" y="467"/>
                      </a:lnTo>
                      <a:lnTo>
                        <a:pt x="731" y="511"/>
                      </a:lnTo>
                      <a:lnTo>
                        <a:pt x="703" y="537"/>
                      </a:lnTo>
                      <a:lnTo>
                        <a:pt x="724" y="559"/>
                      </a:lnTo>
                      <a:lnTo>
                        <a:pt x="756" y="540"/>
                      </a:lnTo>
                      <a:lnTo>
                        <a:pt x="791" y="563"/>
                      </a:lnTo>
                      <a:lnTo>
                        <a:pt x="815" y="537"/>
                      </a:lnTo>
                      <a:lnTo>
                        <a:pt x="791" y="499"/>
                      </a:lnTo>
                      <a:lnTo>
                        <a:pt x="777" y="474"/>
                      </a:lnTo>
                      <a:lnTo>
                        <a:pt x="763" y="429"/>
                      </a:lnTo>
                      <a:lnTo>
                        <a:pt x="749" y="385"/>
                      </a:lnTo>
                      <a:lnTo>
                        <a:pt x="791" y="393"/>
                      </a:lnTo>
                      <a:lnTo>
                        <a:pt x="798" y="426"/>
                      </a:lnTo>
                      <a:lnTo>
                        <a:pt x="833" y="445"/>
                      </a:lnTo>
                      <a:lnTo>
                        <a:pt x="869" y="433"/>
                      </a:lnTo>
                      <a:lnTo>
                        <a:pt x="869" y="388"/>
                      </a:lnTo>
                      <a:lnTo>
                        <a:pt x="901" y="377"/>
                      </a:lnTo>
                      <a:lnTo>
                        <a:pt x="911" y="356"/>
                      </a:lnTo>
                      <a:lnTo>
                        <a:pt x="942" y="362"/>
                      </a:lnTo>
                      <a:lnTo>
                        <a:pt x="967" y="328"/>
                      </a:lnTo>
                      <a:lnTo>
                        <a:pt x="995" y="326"/>
                      </a:lnTo>
                      <a:lnTo>
                        <a:pt x="1023" y="347"/>
                      </a:lnTo>
                      <a:lnTo>
                        <a:pt x="1070" y="340"/>
                      </a:lnTo>
                      <a:lnTo>
                        <a:pt x="1087" y="362"/>
                      </a:lnTo>
                      <a:lnTo>
                        <a:pt x="1122" y="386"/>
                      </a:lnTo>
                      <a:lnTo>
                        <a:pt x="1178" y="340"/>
                      </a:lnTo>
                      <a:lnTo>
                        <a:pt x="1174" y="306"/>
                      </a:lnTo>
                      <a:lnTo>
                        <a:pt x="1213" y="281"/>
                      </a:lnTo>
                      <a:lnTo>
                        <a:pt x="1220" y="247"/>
                      </a:lnTo>
                      <a:lnTo>
                        <a:pt x="1255" y="229"/>
                      </a:lnTo>
                      <a:lnTo>
                        <a:pt x="1272" y="172"/>
                      </a:lnTo>
                      <a:lnTo>
                        <a:pt x="1302" y="172"/>
                      </a:lnTo>
                      <a:lnTo>
                        <a:pt x="1319" y="148"/>
                      </a:lnTo>
                      <a:lnTo>
                        <a:pt x="1361" y="133"/>
                      </a:lnTo>
                      <a:lnTo>
                        <a:pt x="1386" y="87"/>
                      </a:lnTo>
                      <a:lnTo>
                        <a:pt x="1438" y="69"/>
                      </a:lnTo>
                      <a:lnTo>
                        <a:pt x="1459" y="28"/>
                      </a:lnTo>
                      <a:lnTo>
                        <a:pt x="1487" y="0"/>
                      </a:lnTo>
                      <a:lnTo>
                        <a:pt x="1495" y="10"/>
                      </a:lnTo>
                      <a:lnTo>
                        <a:pt x="1516" y="58"/>
                      </a:lnTo>
                      <a:lnTo>
                        <a:pt x="1509" y="92"/>
                      </a:lnTo>
                      <a:lnTo>
                        <a:pt x="1541" y="80"/>
                      </a:lnTo>
                      <a:lnTo>
                        <a:pt x="1544" y="140"/>
                      </a:lnTo>
                      <a:lnTo>
                        <a:pt x="1576" y="155"/>
                      </a:lnTo>
                      <a:lnTo>
                        <a:pt x="1572" y="199"/>
                      </a:lnTo>
                      <a:lnTo>
                        <a:pt x="1614" y="213"/>
                      </a:lnTo>
                      <a:lnTo>
                        <a:pt x="1621" y="259"/>
                      </a:lnTo>
                      <a:lnTo>
                        <a:pt x="1666" y="247"/>
                      </a:lnTo>
                      <a:lnTo>
                        <a:pt x="1687" y="217"/>
                      </a:lnTo>
                      <a:lnTo>
                        <a:pt x="1701" y="232"/>
                      </a:lnTo>
                      <a:lnTo>
                        <a:pt x="1745" y="229"/>
                      </a:lnTo>
                      <a:lnTo>
                        <a:pt x="1759" y="254"/>
                      </a:lnTo>
                      <a:lnTo>
                        <a:pt x="1783" y="239"/>
                      </a:lnTo>
                      <a:lnTo>
                        <a:pt x="1797" y="266"/>
                      </a:lnTo>
                      <a:lnTo>
                        <a:pt x="1825" y="266"/>
                      </a:lnTo>
                      <a:lnTo>
                        <a:pt x="1804" y="290"/>
                      </a:lnTo>
                      <a:lnTo>
                        <a:pt x="1839" y="302"/>
                      </a:lnTo>
                      <a:lnTo>
                        <a:pt x="1878" y="333"/>
                      </a:lnTo>
                      <a:lnTo>
                        <a:pt x="1850" y="355"/>
                      </a:lnTo>
                      <a:lnTo>
                        <a:pt x="1860" y="393"/>
                      </a:lnTo>
                      <a:lnTo>
                        <a:pt x="1860" y="426"/>
                      </a:lnTo>
                      <a:lnTo>
                        <a:pt x="1919" y="429"/>
                      </a:lnTo>
                      <a:lnTo>
                        <a:pt x="1916" y="458"/>
                      </a:lnTo>
                      <a:lnTo>
                        <a:pt x="1916" y="504"/>
                      </a:lnTo>
                      <a:lnTo>
                        <a:pt x="1885" y="496"/>
                      </a:lnTo>
                      <a:lnTo>
                        <a:pt x="1867" y="470"/>
                      </a:lnTo>
                      <a:lnTo>
                        <a:pt x="1839" y="481"/>
                      </a:lnTo>
                      <a:lnTo>
                        <a:pt x="1818" y="448"/>
                      </a:lnTo>
                      <a:lnTo>
                        <a:pt x="1780" y="467"/>
                      </a:lnTo>
                      <a:lnTo>
                        <a:pt x="1738" y="433"/>
                      </a:lnTo>
                      <a:lnTo>
                        <a:pt x="1720" y="393"/>
                      </a:lnTo>
                      <a:lnTo>
                        <a:pt x="1691" y="422"/>
                      </a:lnTo>
                      <a:lnTo>
                        <a:pt x="1670" y="410"/>
                      </a:lnTo>
                      <a:lnTo>
                        <a:pt x="1635" y="433"/>
                      </a:lnTo>
                      <a:lnTo>
                        <a:pt x="1635" y="392"/>
                      </a:lnTo>
                      <a:lnTo>
                        <a:pt x="1604" y="388"/>
                      </a:lnTo>
                      <a:lnTo>
                        <a:pt x="1600" y="347"/>
                      </a:lnTo>
                      <a:lnTo>
                        <a:pt x="1565" y="334"/>
                      </a:lnTo>
                      <a:lnTo>
                        <a:pt x="1539" y="351"/>
                      </a:lnTo>
                      <a:lnTo>
                        <a:pt x="1550" y="389"/>
                      </a:lnTo>
                      <a:lnTo>
                        <a:pt x="1553" y="414"/>
                      </a:lnTo>
                      <a:lnTo>
                        <a:pt x="1571" y="452"/>
                      </a:lnTo>
                      <a:lnTo>
                        <a:pt x="1606" y="477"/>
                      </a:lnTo>
                      <a:lnTo>
                        <a:pt x="1595" y="509"/>
                      </a:lnTo>
                      <a:lnTo>
                        <a:pt x="1623" y="533"/>
                      </a:lnTo>
                      <a:lnTo>
                        <a:pt x="1581" y="547"/>
                      </a:lnTo>
                      <a:lnTo>
                        <a:pt x="1546" y="526"/>
                      </a:lnTo>
                      <a:lnTo>
                        <a:pt x="1522" y="561"/>
                      </a:lnTo>
                      <a:lnTo>
                        <a:pt x="1480" y="547"/>
                      </a:lnTo>
                      <a:lnTo>
                        <a:pt x="1438" y="572"/>
                      </a:lnTo>
                      <a:lnTo>
                        <a:pt x="1417" y="590"/>
                      </a:lnTo>
                      <a:lnTo>
                        <a:pt x="1354" y="593"/>
                      </a:lnTo>
                      <a:lnTo>
                        <a:pt x="1358" y="565"/>
                      </a:lnTo>
                      <a:lnTo>
                        <a:pt x="1347" y="540"/>
                      </a:lnTo>
                      <a:lnTo>
                        <a:pt x="1372" y="519"/>
                      </a:lnTo>
                      <a:lnTo>
                        <a:pt x="1347" y="484"/>
                      </a:lnTo>
                      <a:lnTo>
                        <a:pt x="1372" y="449"/>
                      </a:lnTo>
                      <a:lnTo>
                        <a:pt x="1358" y="417"/>
                      </a:lnTo>
                      <a:lnTo>
                        <a:pt x="1420" y="393"/>
                      </a:lnTo>
                      <a:lnTo>
                        <a:pt x="1455" y="379"/>
                      </a:lnTo>
                      <a:lnTo>
                        <a:pt x="1508" y="347"/>
                      </a:lnTo>
                      <a:lnTo>
                        <a:pt x="1523" y="290"/>
                      </a:lnTo>
                      <a:lnTo>
                        <a:pt x="1462" y="311"/>
                      </a:lnTo>
                      <a:lnTo>
                        <a:pt x="1427" y="302"/>
                      </a:lnTo>
                      <a:lnTo>
                        <a:pt x="1396" y="340"/>
                      </a:lnTo>
                      <a:lnTo>
                        <a:pt x="1354" y="334"/>
                      </a:lnTo>
                      <a:lnTo>
                        <a:pt x="1330" y="373"/>
                      </a:lnTo>
                      <a:lnTo>
                        <a:pt x="1291" y="385"/>
                      </a:lnTo>
                      <a:lnTo>
                        <a:pt x="1279" y="422"/>
                      </a:lnTo>
                      <a:lnTo>
                        <a:pt x="1227" y="430"/>
                      </a:lnTo>
                      <a:lnTo>
                        <a:pt x="1185" y="426"/>
                      </a:lnTo>
                      <a:lnTo>
                        <a:pt x="1160" y="455"/>
                      </a:lnTo>
                      <a:lnTo>
                        <a:pt x="1126" y="448"/>
                      </a:lnTo>
                      <a:lnTo>
                        <a:pt x="1101" y="485"/>
                      </a:lnTo>
                      <a:lnTo>
                        <a:pt x="1073" y="482"/>
                      </a:lnTo>
                      <a:lnTo>
                        <a:pt x="1037" y="511"/>
                      </a:lnTo>
                      <a:lnTo>
                        <a:pt x="998" y="522"/>
                      </a:lnTo>
                      <a:lnTo>
                        <a:pt x="995" y="552"/>
                      </a:lnTo>
                      <a:lnTo>
                        <a:pt x="939" y="570"/>
                      </a:lnTo>
                      <a:lnTo>
                        <a:pt x="925" y="614"/>
                      </a:lnTo>
                      <a:lnTo>
                        <a:pt x="897" y="622"/>
                      </a:lnTo>
                      <a:lnTo>
                        <a:pt x="862" y="646"/>
                      </a:lnTo>
                      <a:lnTo>
                        <a:pt x="822" y="614"/>
                      </a:lnTo>
                      <a:lnTo>
                        <a:pt x="780" y="629"/>
                      </a:lnTo>
                      <a:lnTo>
                        <a:pt x="749" y="607"/>
                      </a:lnTo>
                      <a:lnTo>
                        <a:pt x="703" y="619"/>
                      </a:lnTo>
                      <a:lnTo>
                        <a:pt x="655" y="597"/>
                      </a:lnTo>
                      <a:lnTo>
                        <a:pt x="608" y="611"/>
                      </a:lnTo>
                      <a:lnTo>
                        <a:pt x="580" y="578"/>
                      </a:lnTo>
                      <a:lnTo>
                        <a:pt x="545" y="593"/>
                      </a:lnTo>
                      <a:lnTo>
                        <a:pt x="496" y="588"/>
                      </a:lnTo>
                      <a:lnTo>
                        <a:pt x="454" y="624"/>
                      </a:lnTo>
                      <a:lnTo>
                        <a:pt x="421" y="652"/>
                      </a:lnTo>
                      <a:lnTo>
                        <a:pt x="372" y="641"/>
                      </a:lnTo>
                      <a:lnTo>
                        <a:pt x="337" y="677"/>
                      </a:lnTo>
                      <a:lnTo>
                        <a:pt x="292" y="700"/>
                      </a:lnTo>
                      <a:lnTo>
                        <a:pt x="243" y="704"/>
                      </a:lnTo>
                      <a:lnTo>
                        <a:pt x="229" y="670"/>
                      </a:lnTo>
                      <a:lnTo>
                        <a:pt x="179" y="670"/>
                      </a:lnTo>
                      <a:lnTo>
                        <a:pt x="137" y="633"/>
                      </a:lnTo>
                      <a:lnTo>
                        <a:pt x="84" y="626"/>
                      </a:lnTo>
                      <a:lnTo>
                        <a:pt x="35" y="611"/>
                      </a:lnTo>
                      <a:lnTo>
                        <a:pt x="0" y="588"/>
                      </a:lnTo>
                      <a:lnTo>
                        <a:pt x="11" y="557"/>
                      </a:lnTo>
                      <a:close/>
                    </a:path>
                  </a:pathLst>
                </a:custGeom>
                <a:solidFill>
                  <a:srgbClr val="002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2" name="Freeform 71"/>
                <p:cNvSpPr>
                  <a:spLocks/>
                </p:cNvSpPr>
                <p:nvPr/>
              </p:nvSpPr>
              <p:spPr bwMode="auto">
                <a:xfrm>
                  <a:off x="1957" y="2018"/>
                  <a:ext cx="70" cy="102"/>
                </a:xfrm>
                <a:custGeom>
                  <a:avLst/>
                  <a:gdLst>
                    <a:gd name="T0" fmla="*/ 21 w 70"/>
                    <a:gd name="T1" fmla="*/ 0 h 102"/>
                    <a:gd name="T2" fmla="*/ 28 w 70"/>
                    <a:gd name="T3" fmla="*/ 25 h 102"/>
                    <a:gd name="T4" fmla="*/ 4 w 70"/>
                    <a:gd name="T5" fmla="*/ 50 h 102"/>
                    <a:gd name="T6" fmla="*/ 25 w 70"/>
                    <a:gd name="T7" fmla="*/ 71 h 102"/>
                    <a:gd name="T8" fmla="*/ 0 w 70"/>
                    <a:gd name="T9" fmla="*/ 99 h 102"/>
                    <a:gd name="T10" fmla="*/ 28 w 70"/>
                    <a:gd name="T11" fmla="*/ 102 h 102"/>
                    <a:gd name="T12" fmla="*/ 56 w 70"/>
                    <a:gd name="T13" fmla="*/ 67 h 102"/>
                    <a:gd name="T14" fmla="*/ 70 w 70"/>
                    <a:gd name="T15" fmla="*/ 60 h 102"/>
                    <a:gd name="T16" fmla="*/ 21 w 70"/>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02">
                      <a:moveTo>
                        <a:pt x="21" y="0"/>
                      </a:moveTo>
                      <a:lnTo>
                        <a:pt x="28" y="25"/>
                      </a:lnTo>
                      <a:lnTo>
                        <a:pt x="4" y="50"/>
                      </a:lnTo>
                      <a:lnTo>
                        <a:pt x="25" y="71"/>
                      </a:lnTo>
                      <a:lnTo>
                        <a:pt x="0" y="99"/>
                      </a:lnTo>
                      <a:lnTo>
                        <a:pt x="28" y="102"/>
                      </a:lnTo>
                      <a:lnTo>
                        <a:pt x="56" y="67"/>
                      </a:lnTo>
                      <a:lnTo>
                        <a:pt x="70" y="60"/>
                      </a:lnTo>
                      <a:lnTo>
                        <a:pt x="21"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3" name="Freeform 72"/>
                <p:cNvSpPr>
                  <a:spLocks/>
                </p:cNvSpPr>
                <p:nvPr/>
              </p:nvSpPr>
              <p:spPr bwMode="auto">
                <a:xfrm>
                  <a:off x="1870" y="2011"/>
                  <a:ext cx="56" cy="134"/>
                </a:xfrm>
                <a:custGeom>
                  <a:avLst/>
                  <a:gdLst>
                    <a:gd name="T0" fmla="*/ 24 w 56"/>
                    <a:gd name="T1" fmla="*/ 0 h 134"/>
                    <a:gd name="T2" fmla="*/ 28 w 56"/>
                    <a:gd name="T3" fmla="*/ 25 h 134"/>
                    <a:gd name="T4" fmla="*/ 4 w 56"/>
                    <a:gd name="T5" fmla="*/ 50 h 134"/>
                    <a:gd name="T6" fmla="*/ 14 w 56"/>
                    <a:gd name="T7" fmla="*/ 74 h 134"/>
                    <a:gd name="T8" fmla="*/ 0 w 56"/>
                    <a:gd name="T9" fmla="*/ 134 h 134"/>
                    <a:gd name="T10" fmla="*/ 56 w 56"/>
                    <a:gd name="T11" fmla="*/ 67 h 134"/>
                    <a:gd name="T12" fmla="*/ 24 w 56"/>
                    <a:gd name="T13" fmla="*/ 0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34">
                      <a:moveTo>
                        <a:pt x="24" y="0"/>
                      </a:moveTo>
                      <a:lnTo>
                        <a:pt x="28" y="25"/>
                      </a:lnTo>
                      <a:lnTo>
                        <a:pt x="4" y="50"/>
                      </a:lnTo>
                      <a:lnTo>
                        <a:pt x="14" y="74"/>
                      </a:lnTo>
                      <a:lnTo>
                        <a:pt x="0" y="134"/>
                      </a:lnTo>
                      <a:lnTo>
                        <a:pt x="56" y="67"/>
                      </a:lnTo>
                      <a:lnTo>
                        <a:pt x="24"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4" name="Freeform 73"/>
                <p:cNvSpPr>
                  <a:spLocks/>
                </p:cNvSpPr>
                <p:nvPr/>
              </p:nvSpPr>
              <p:spPr bwMode="auto">
                <a:xfrm>
                  <a:off x="2013" y="1807"/>
                  <a:ext cx="70" cy="78"/>
                </a:xfrm>
                <a:custGeom>
                  <a:avLst/>
                  <a:gdLst>
                    <a:gd name="T0" fmla="*/ 0 w 70"/>
                    <a:gd name="T1" fmla="*/ 0 h 78"/>
                    <a:gd name="T2" fmla="*/ 14 w 70"/>
                    <a:gd name="T3" fmla="*/ 14 h 78"/>
                    <a:gd name="T4" fmla="*/ 14 w 70"/>
                    <a:gd name="T5" fmla="*/ 78 h 78"/>
                    <a:gd name="T6" fmla="*/ 70 w 70"/>
                    <a:gd name="T7" fmla="*/ 67 h 78"/>
                    <a:gd name="T8" fmla="*/ 46 w 70"/>
                    <a:gd name="T9" fmla="*/ 43 h 78"/>
                    <a:gd name="T10" fmla="*/ 67 w 70"/>
                    <a:gd name="T11" fmla="*/ 18 h 78"/>
                    <a:gd name="T12" fmla="*/ 0 w 7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78">
                      <a:moveTo>
                        <a:pt x="0" y="0"/>
                      </a:moveTo>
                      <a:lnTo>
                        <a:pt x="14" y="14"/>
                      </a:lnTo>
                      <a:lnTo>
                        <a:pt x="14" y="78"/>
                      </a:lnTo>
                      <a:lnTo>
                        <a:pt x="70" y="67"/>
                      </a:lnTo>
                      <a:lnTo>
                        <a:pt x="46" y="43"/>
                      </a:lnTo>
                      <a:lnTo>
                        <a:pt x="67" y="18"/>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5" name="Freeform 74"/>
                <p:cNvSpPr>
                  <a:spLocks/>
                </p:cNvSpPr>
                <p:nvPr/>
              </p:nvSpPr>
              <p:spPr bwMode="auto">
                <a:xfrm>
                  <a:off x="1894" y="1628"/>
                  <a:ext cx="98" cy="246"/>
                </a:xfrm>
                <a:custGeom>
                  <a:avLst/>
                  <a:gdLst>
                    <a:gd name="T0" fmla="*/ 67 w 98"/>
                    <a:gd name="T1" fmla="*/ 0 h 246"/>
                    <a:gd name="T2" fmla="*/ 46 w 98"/>
                    <a:gd name="T3" fmla="*/ 53 h 246"/>
                    <a:gd name="T4" fmla="*/ 60 w 98"/>
                    <a:gd name="T5" fmla="*/ 106 h 246"/>
                    <a:gd name="T6" fmla="*/ 46 w 98"/>
                    <a:gd name="T7" fmla="*/ 141 h 246"/>
                    <a:gd name="T8" fmla="*/ 63 w 98"/>
                    <a:gd name="T9" fmla="*/ 165 h 246"/>
                    <a:gd name="T10" fmla="*/ 35 w 98"/>
                    <a:gd name="T11" fmla="*/ 215 h 246"/>
                    <a:gd name="T12" fmla="*/ 0 w 98"/>
                    <a:gd name="T13" fmla="*/ 232 h 246"/>
                    <a:gd name="T14" fmla="*/ 32 w 98"/>
                    <a:gd name="T15" fmla="*/ 239 h 246"/>
                    <a:gd name="T16" fmla="*/ 46 w 98"/>
                    <a:gd name="T17" fmla="*/ 246 h 246"/>
                    <a:gd name="T18" fmla="*/ 81 w 98"/>
                    <a:gd name="T19" fmla="*/ 225 h 246"/>
                    <a:gd name="T20" fmla="*/ 98 w 98"/>
                    <a:gd name="T21" fmla="*/ 158 h 246"/>
                    <a:gd name="T22" fmla="*/ 70 w 98"/>
                    <a:gd name="T23" fmla="*/ 141 h 246"/>
                    <a:gd name="T24" fmla="*/ 84 w 98"/>
                    <a:gd name="T25" fmla="*/ 109 h 246"/>
                    <a:gd name="T26" fmla="*/ 63 w 98"/>
                    <a:gd name="T27" fmla="*/ 70 h 246"/>
                    <a:gd name="T28" fmla="*/ 67 w 98"/>
                    <a:gd name="T29" fmla="*/ 0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246">
                      <a:moveTo>
                        <a:pt x="67" y="0"/>
                      </a:moveTo>
                      <a:lnTo>
                        <a:pt x="46" y="53"/>
                      </a:lnTo>
                      <a:lnTo>
                        <a:pt x="60" y="106"/>
                      </a:lnTo>
                      <a:lnTo>
                        <a:pt x="46" y="141"/>
                      </a:lnTo>
                      <a:lnTo>
                        <a:pt x="63" y="165"/>
                      </a:lnTo>
                      <a:lnTo>
                        <a:pt x="35" y="215"/>
                      </a:lnTo>
                      <a:lnTo>
                        <a:pt x="0" y="232"/>
                      </a:lnTo>
                      <a:lnTo>
                        <a:pt x="32" y="239"/>
                      </a:lnTo>
                      <a:lnTo>
                        <a:pt x="46" y="246"/>
                      </a:lnTo>
                      <a:lnTo>
                        <a:pt x="81" y="225"/>
                      </a:lnTo>
                      <a:lnTo>
                        <a:pt x="98" y="158"/>
                      </a:lnTo>
                      <a:lnTo>
                        <a:pt x="70" y="141"/>
                      </a:lnTo>
                      <a:lnTo>
                        <a:pt x="84" y="109"/>
                      </a:lnTo>
                      <a:lnTo>
                        <a:pt x="63" y="70"/>
                      </a:lnTo>
                      <a:lnTo>
                        <a:pt x="67"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6" name="Freeform 75"/>
                <p:cNvSpPr>
                  <a:spLocks/>
                </p:cNvSpPr>
                <p:nvPr/>
              </p:nvSpPr>
              <p:spPr bwMode="auto">
                <a:xfrm>
                  <a:off x="1751" y="1758"/>
                  <a:ext cx="116" cy="208"/>
                </a:xfrm>
                <a:custGeom>
                  <a:avLst/>
                  <a:gdLst>
                    <a:gd name="T0" fmla="*/ 88 w 116"/>
                    <a:gd name="T1" fmla="*/ 0 h 208"/>
                    <a:gd name="T2" fmla="*/ 49 w 116"/>
                    <a:gd name="T3" fmla="*/ 21 h 208"/>
                    <a:gd name="T4" fmla="*/ 60 w 116"/>
                    <a:gd name="T5" fmla="*/ 46 h 208"/>
                    <a:gd name="T6" fmla="*/ 46 w 116"/>
                    <a:gd name="T7" fmla="*/ 95 h 208"/>
                    <a:gd name="T8" fmla="*/ 21 w 116"/>
                    <a:gd name="T9" fmla="*/ 120 h 208"/>
                    <a:gd name="T10" fmla="*/ 21 w 116"/>
                    <a:gd name="T11" fmla="*/ 148 h 208"/>
                    <a:gd name="T12" fmla="*/ 18 w 116"/>
                    <a:gd name="T13" fmla="*/ 176 h 208"/>
                    <a:gd name="T14" fmla="*/ 0 w 116"/>
                    <a:gd name="T15" fmla="*/ 208 h 208"/>
                    <a:gd name="T16" fmla="*/ 46 w 116"/>
                    <a:gd name="T17" fmla="*/ 187 h 208"/>
                    <a:gd name="T18" fmla="*/ 60 w 116"/>
                    <a:gd name="T19" fmla="*/ 137 h 208"/>
                    <a:gd name="T20" fmla="*/ 116 w 116"/>
                    <a:gd name="T21" fmla="*/ 116 h 208"/>
                    <a:gd name="T22" fmla="*/ 81 w 116"/>
                    <a:gd name="T23" fmla="*/ 88 h 208"/>
                    <a:gd name="T24" fmla="*/ 81 w 116"/>
                    <a:gd name="T25" fmla="*/ 60 h 208"/>
                    <a:gd name="T26" fmla="*/ 88 w 116"/>
                    <a:gd name="T27" fmla="*/ 0 h 2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6" h="208">
                      <a:moveTo>
                        <a:pt x="88" y="0"/>
                      </a:moveTo>
                      <a:lnTo>
                        <a:pt x="49" y="21"/>
                      </a:lnTo>
                      <a:lnTo>
                        <a:pt x="60" y="46"/>
                      </a:lnTo>
                      <a:lnTo>
                        <a:pt x="46" y="95"/>
                      </a:lnTo>
                      <a:lnTo>
                        <a:pt x="21" y="120"/>
                      </a:lnTo>
                      <a:lnTo>
                        <a:pt x="21" y="148"/>
                      </a:lnTo>
                      <a:lnTo>
                        <a:pt x="18" y="176"/>
                      </a:lnTo>
                      <a:lnTo>
                        <a:pt x="0" y="208"/>
                      </a:lnTo>
                      <a:lnTo>
                        <a:pt x="46" y="187"/>
                      </a:lnTo>
                      <a:lnTo>
                        <a:pt x="60" y="137"/>
                      </a:lnTo>
                      <a:lnTo>
                        <a:pt x="116" y="116"/>
                      </a:lnTo>
                      <a:lnTo>
                        <a:pt x="81" y="88"/>
                      </a:lnTo>
                      <a:lnTo>
                        <a:pt x="81" y="60"/>
                      </a:lnTo>
                      <a:lnTo>
                        <a:pt x="88"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7" name="Freeform 76"/>
                <p:cNvSpPr>
                  <a:spLocks/>
                </p:cNvSpPr>
                <p:nvPr/>
              </p:nvSpPr>
              <p:spPr bwMode="auto">
                <a:xfrm>
                  <a:off x="1468" y="1945"/>
                  <a:ext cx="129" cy="63"/>
                </a:xfrm>
                <a:custGeom>
                  <a:avLst/>
                  <a:gdLst>
                    <a:gd name="T0" fmla="*/ 0 w 129"/>
                    <a:gd name="T1" fmla="*/ 0 h 63"/>
                    <a:gd name="T2" fmla="*/ 17 w 129"/>
                    <a:gd name="T3" fmla="*/ 7 h 63"/>
                    <a:gd name="T4" fmla="*/ 42 w 129"/>
                    <a:gd name="T5" fmla="*/ 10 h 63"/>
                    <a:gd name="T6" fmla="*/ 66 w 129"/>
                    <a:gd name="T7" fmla="*/ 10 h 63"/>
                    <a:gd name="T8" fmla="*/ 84 w 129"/>
                    <a:gd name="T9" fmla="*/ 28 h 63"/>
                    <a:gd name="T10" fmla="*/ 94 w 129"/>
                    <a:gd name="T11" fmla="*/ 42 h 63"/>
                    <a:gd name="T12" fmla="*/ 129 w 129"/>
                    <a:gd name="T13" fmla="*/ 56 h 63"/>
                    <a:gd name="T14" fmla="*/ 98 w 129"/>
                    <a:gd name="T15" fmla="*/ 63 h 63"/>
                    <a:gd name="T16" fmla="*/ 56 w 129"/>
                    <a:gd name="T17" fmla="*/ 38 h 63"/>
                    <a:gd name="T18" fmla="*/ 0 w 12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 h="63">
                      <a:moveTo>
                        <a:pt x="0" y="0"/>
                      </a:moveTo>
                      <a:lnTo>
                        <a:pt x="17" y="7"/>
                      </a:lnTo>
                      <a:lnTo>
                        <a:pt x="42" y="10"/>
                      </a:lnTo>
                      <a:lnTo>
                        <a:pt x="66" y="10"/>
                      </a:lnTo>
                      <a:lnTo>
                        <a:pt x="84" y="28"/>
                      </a:lnTo>
                      <a:lnTo>
                        <a:pt x="94" y="42"/>
                      </a:lnTo>
                      <a:lnTo>
                        <a:pt x="129" y="56"/>
                      </a:lnTo>
                      <a:lnTo>
                        <a:pt x="98" y="63"/>
                      </a:lnTo>
                      <a:lnTo>
                        <a:pt x="56" y="38"/>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8" name="Freeform 77"/>
                <p:cNvSpPr>
                  <a:spLocks/>
                </p:cNvSpPr>
                <p:nvPr/>
              </p:nvSpPr>
              <p:spPr bwMode="auto">
                <a:xfrm>
                  <a:off x="1265" y="1962"/>
                  <a:ext cx="206" cy="137"/>
                </a:xfrm>
                <a:custGeom>
                  <a:avLst/>
                  <a:gdLst>
                    <a:gd name="T0" fmla="*/ 206 w 206"/>
                    <a:gd name="T1" fmla="*/ 0 h 137"/>
                    <a:gd name="T2" fmla="*/ 168 w 206"/>
                    <a:gd name="T3" fmla="*/ 35 h 137"/>
                    <a:gd name="T4" fmla="*/ 157 w 206"/>
                    <a:gd name="T5" fmla="*/ 67 h 137"/>
                    <a:gd name="T6" fmla="*/ 133 w 206"/>
                    <a:gd name="T7" fmla="*/ 102 h 137"/>
                    <a:gd name="T8" fmla="*/ 112 w 206"/>
                    <a:gd name="T9" fmla="*/ 137 h 137"/>
                    <a:gd name="T10" fmla="*/ 70 w 206"/>
                    <a:gd name="T11" fmla="*/ 113 h 137"/>
                    <a:gd name="T12" fmla="*/ 3 w 206"/>
                    <a:gd name="T13" fmla="*/ 88 h 137"/>
                    <a:gd name="T14" fmla="*/ 0 w 206"/>
                    <a:gd name="T15" fmla="*/ 67 h 137"/>
                    <a:gd name="T16" fmla="*/ 42 w 206"/>
                    <a:gd name="T17" fmla="*/ 95 h 137"/>
                    <a:gd name="T18" fmla="*/ 84 w 206"/>
                    <a:gd name="T19" fmla="*/ 99 h 137"/>
                    <a:gd name="T20" fmla="*/ 129 w 206"/>
                    <a:gd name="T21" fmla="*/ 81 h 137"/>
                    <a:gd name="T22" fmla="*/ 119 w 206"/>
                    <a:gd name="T23" fmla="*/ 42 h 137"/>
                    <a:gd name="T24" fmla="*/ 147 w 206"/>
                    <a:gd name="T25" fmla="*/ 18 h 137"/>
                    <a:gd name="T26" fmla="*/ 206 w 206"/>
                    <a:gd name="T27" fmla="*/ 0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137">
                      <a:moveTo>
                        <a:pt x="206" y="0"/>
                      </a:moveTo>
                      <a:lnTo>
                        <a:pt x="168" y="35"/>
                      </a:lnTo>
                      <a:lnTo>
                        <a:pt x="157" y="67"/>
                      </a:lnTo>
                      <a:lnTo>
                        <a:pt x="133" y="102"/>
                      </a:lnTo>
                      <a:lnTo>
                        <a:pt x="112" y="137"/>
                      </a:lnTo>
                      <a:lnTo>
                        <a:pt x="70" y="113"/>
                      </a:lnTo>
                      <a:lnTo>
                        <a:pt x="3" y="88"/>
                      </a:lnTo>
                      <a:lnTo>
                        <a:pt x="0" y="67"/>
                      </a:lnTo>
                      <a:lnTo>
                        <a:pt x="42" y="95"/>
                      </a:lnTo>
                      <a:lnTo>
                        <a:pt x="84" y="99"/>
                      </a:lnTo>
                      <a:lnTo>
                        <a:pt x="129" y="81"/>
                      </a:lnTo>
                      <a:lnTo>
                        <a:pt x="119" y="42"/>
                      </a:lnTo>
                      <a:lnTo>
                        <a:pt x="147" y="18"/>
                      </a:lnTo>
                      <a:lnTo>
                        <a:pt x="206"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9" name="Freeform 78"/>
                <p:cNvSpPr>
                  <a:spLocks/>
                </p:cNvSpPr>
                <p:nvPr/>
              </p:nvSpPr>
              <p:spPr bwMode="auto">
                <a:xfrm>
                  <a:off x="1405" y="2022"/>
                  <a:ext cx="115" cy="119"/>
                </a:xfrm>
                <a:custGeom>
                  <a:avLst/>
                  <a:gdLst>
                    <a:gd name="T0" fmla="*/ 73 w 115"/>
                    <a:gd name="T1" fmla="*/ 0 h 119"/>
                    <a:gd name="T2" fmla="*/ 73 w 115"/>
                    <a:gd name="T3" fmla="*/ 24 h 119"/>
                    <a:gd name="T4" fmla="*/ 38 w 115"/>
                    <a:gd name="T5" fmla="*/ 53 h 119"/>
                    <a:gd name="T6" fmla="*/ 42 w 115"/>
                    <a:gd name="T7" fmla="*/ 77 h 119"/>
                    <a:gd name="T8" fmla="*/ 10 w 115"/>
                    <a:gd name="T9" fmla="*/ 95 h 119"/>
                    <a:gd name="T10" fmla="*/ 0 w 115"/>
                    <a:gd name="T11" fmla="*/ 119 h 119"/>
                    <a:gd name="T12" fmla="*/ 42 w 115"/>
                    <a:gd name="T13" fmla="*/ 95 h 119"/>
                    <a:gd name="T14" fmla="*/ 84 w 115"/>
                    <a:gd name="T15" fmla="*/ 70 h 119"/>
                    <a:gd name="T16" fmla="*/ 84 w 115"/>
                    <a:gd name="T17" fmla="*/ 53 h 119"/>
                    <a:gd name="T18" fmla="*/ 115 w 115"/>
                    <a:gd name="T19" fmla="*/ 10 h 119"/>
                    <a:gd name="T20" fmla="*/ 73 w 11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19">
                      <a:moveTo>
                        <a:pt x="73" y="0"/>
                      </a:moveTo>
                      <a:lnTo>
                        <a:pt x="73" y="24"/>
                      </a:lnTo>
                      <a:lnTo>
                        <a:pt x="38" y="53"/>
                      </a:lnTo>
                      <a:lnTo>
                        <a:pt x="42" y="77"/>
                      </a:lnTo>
                      <a:lnTo>
                        <a:pt x="10" y="95"/>
                      </a:lnTo>
                      <a:lnTo>
                        <a:pt x="0" y="119"/>
                      </a:lnTo>
                      <a:lnTo>
                        <a:pt x="42" y="95"/>
                      </a:lnTo>
                      <a:lnTo>
                        <a:pt x="84" y="70"/>
                      </a:lnTo>
                      <a:lnTo>
                        <a:pt x="84" y="53"/>
                      </a:lnTo>
                      <a:lnTo>
                        <a:pt x="115" y="10"/>
                      </a:lnTo>
                      <a:lnTo>
                        <a:pt x="73"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0" name="Freeform 79"/>
                <p:cNvSpPr>
                  <a:spLocks/>
                </p:cNvSpPr>
                <p:nvPr/>
              </p:nvSpPr>
              <p:spPr bwMode="auto">
                <a:xfrm>
                  <a:off x="1867" y="1723"/>
                  <a:ext cx="21" cy="49"/>
                </a:xfrm>
                <a:custGeom>
                  <a:avLst/>
                  <a:gdLst>
                    <a:gd name="T0" fmla="*/ 14 w 21"/>
                    <a:gd name="T1" fmla="*/ 0 h 49"/>
                    <a:gd name="T2" fmla="*/ 0 w 21"/>
                    <a:gd name="T3" fmla="*/ 28 h 49"/>
                    <a:gd name="T4" fmla="*/ 3 w 21"/>
                    <a:gd name="T5" fmla="*/ 49 h 49"/>
                    <a:gd name="T6" fmla="*/ 21 w 21"/>
                    <a:gd name="T7" fmla="*/ 46 h 49"/>
                    <a:gd name="T8" fmla="*/ 14 w 21"/>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9">
                      <a:moveTo>
                        <a:pt x="14" y="0"/>
                      </a:moveTo>
                      <a:lnTo>
                        <a:pt x="0" y="28"/>
                      </a:lnTo>
                      <a:lnTo>
                        <a:pt x="3" y="49"/>
                      </a:lnTo>
                      <a:lnTo>
                        <a:pt x="21" y="46"/>
                      </a:lnTo>
                      <a:lnTo>
                        <a:pt x="14"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1" name="Freeform 80"/>
                <p:cNvSpPr>
                  <a:spLocks/>
                </p:cNvSpPr>
                <p:nvPr/>
              </p:nvSpPr>
              <p:spPr bwMode="auto">
                <a:xfrm>
                  <a:off x="1328" y="2152"/>
                  <a:ext cx="59" cy="74"/>
                </a:xfrm>
                <a:custGeom>
                  <a:avLst/>
                  <a:gdLst>
                    <a:gd name="T0" fmla="*/ 0 w 59"/>
                    <a:gd name="T1" fmla="*/ 0 h 74"/>
                    <a:gd name="T2" fmla="*/ 17 w 59"/>
                    <a:gd name="T3" fmla="*/ 14 h 74"/>
                    <a:gd name="T4" fmla="*/ 10 w 59"/>
                    <a:gd name="T5" fmla="*/ 35 h 74"/>
                    <a:gd name="T6" fmla="*/ 0 w 59"/>
                    <a:gd name="T7" fmla="*/ 42 h 74"/>
                    <a:gd name="T8" fmla="*/ 21 w 59"/>
                    <a:gd name="T9" fmla="*/ 74 h 74"/>
                    <a:gd name="T10" fmla="*/ 49 w 59"/>
                    <a:gd name="T11" fmla="*/ 25 h 74"/>
                    <a:gd name="T12" fmla="*/ 59 w 59"/>
                    <a:gd name="T13" fmla="*/ 3 h 74"/>
                    <a:gd name="T14" fmla="*/ 0 w 59"/>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74">
                      <a:moveTo>
                        <a:pt x="0" y="0"/>
                      </a:moveTo>
                      <a:lnTo>
                        <a:pt x="17" y="14"/>
                      </a:lnTo>
                      <a:lnTo>
                        <a:pt x="10" y="35"/>
                      </a:lnTo>
                      <a:lnTo>
                        <a:pt x="0" y="42"/>
                      </a:lnTo>
                      <a:lnTo>
                        <a:pt x="21" y="74"/>
                      </a:lnTo>
                      <a:lnTo>
                        <a:pt x="49" y="25"/>
                      </a:lnTo>
                      <a:lnTo>
                        <a:pt x="59" y="3"/>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2" name="Freeform 81"/>
                <p:cNvSpPr>
                  <a:spLocks/>
                </p:cNvSpPr>
                <p:nvPr/>
              </p:nvSpPr>
              <p:spPr bwMode="auto">
                <a:xfrm>
                  <a:off x="1115" y="1994"/>
                  <a:ext cx="115" cy="137"/>
                </a:xfrm>
                <a:custGeom>
                  <a:avLst/>
                  <a:gdLst>
                    <a:gd name="T0" fmla="*/ 115 w 115"/>
                    <a:gd name="T1" fmla="*/ 0 h 137"/>
                    <a:gd name="T2" fmla="*/ 90 w 115"/>
                    <a:gd name="T3" fmla="*/ 7 h 137"/>
                    <a:gd name="T4" fmla="*/ 59 w 115"/>
                    <a:gd name="T5" fmla="*/ 7 h 137"/>
                    <a:gd name="T6" fmla="*/ 34 w 115"/>
                    <a:gd name="T7" fmla="*/ 21 h 137"/>
                    <a:gd name="T8" fmla="*/ 24 w 115"/>
                    <a:gd name="T9" fmla="*/ 42 h 137"/>
                    <a:gd name="T10" fmla="*/ 0 w 115"/>
                    <a:gd name="T11" fmla="*/ 52 h 137"/>
                    <a:gd name="T12" fmla="*/ 38 w 115"/>
                    <a:gd name="T13" fmla="*/ 60 h 137"/>
                    <a:gd name="T14" fmla="*/ 55 w 115"/>
                    <a:gd name="T15" fmla="*/ 112 h 137"/>
                    <a:gd name="T16" fmla="*/ 38 w 115"/>
                    <a:gd name="T17" fmla="*/ 137 h 137"/>
                    <a:gd name="T18" fmla="*/ 80 w 115"/>
                    <a:gd name="T19" fmla="*/ 98 h 137"/>
                    <a:gd name="T20" fmla="*/ 73 w 115"/>
                    <a:gd name="T21" fmla="*/ 74 h 137"/>
                    <a:gd name="T22" fmla="*/ 73 w 115"/>
                    <a:gd name="T23" fmla="*/ 35 h 137"/>
                    <a:gd name="T24" fmla="*/ 115 w 115"/>
                    <a:gd name="T25" fmla="*/ 0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37">
                      <a:moveTo>
                        <a:pt x="115" y="0"/>
                      </a:moveTo>
                      <a:lnTo>
                        <a:pt x="90" y="7"/>
                      </a:lnTo>
                      <a:lnTo>
                        <a:pt x="59" y="7"/>
                      </a:lnTo>
                      <a:lnTo>
                        <a:pt x="34" y="21"/>
                      </a:lnTo>
                      <a:lnTo>
                        <a:pt x="24" y="42"/>
                      </a:lnTo>
                      <a:lnTo>
                        <a:pt x="0" y="52"/>
                      </a:lnTo>
                      <a:lnTo>
                        <a:pt x="38" y="60"/>
                      </a:lnTo>
                      <a:lnTo>
                        <a:pt x="55" y="112"/>
                      </a:lnTo>
                      <a:lnTo>
                        <a:pt x="38" y="137"/>
                      </a:lnTo>
                      <a:lnTo>
                        <a:pt x="80" y="98"/>
                      </a:lnTo>
                      <a:lnTo>
                        <a:pt x="73" y="74"/>
                      </a:lnTo>
                      <a:lnTo>
                        <a:pt x="73" y="35"/>
                      </a:lnTo>
                      <a:lnTo>
                        <a:pt x="115"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3" name="Freeform 82"/>
                <p:cNvSpPr>
                  <a:spLocks/>
                </p:cNvSpPr>
                <p:nvPr/>
              </p:nvSpPr>
              <p:spPr bwMode="auto">
                <a:xfrm>
                  <a:off x="1034" y="2124"/>
                  <a:ext cx="95" cy="46"/>
                </a:xfrm>
                <a:custGeom>
                  <a:avLst/>
                  <a:gdLst>
                    <a:gd name="T0" fmla="*/ 0 w 95"/>
                    <a:gd name="T1" fmla="*/ 14 h 46"/>
                    <a:gd name="T2" fmla="*/ 39 w 95"/>
                    <a:gd name="T3" fmla="*/ 17 h 46"/>
                    <a:gd name="T4" fmla="*/ 53 w 95"/>
                    <a:gd name="T5" fmla="*/ 38 h 46"/>
                    <a:gd name="T6" fmla="*/ 67 w 95"/>
                    <a:gd name="T7" fmla="*/ 46 h 46"/>
                    <a:gd name="T8" fmla="*/ 95 w 95"/>
                    <a:gd name="T9" fmla="*/ 21 h 46"/>
                    <a:gd name="T10" fmla="*/ 91 w 95"/>
                    <a:gd name="T11" fmla="*/ 0 h 46"/>
                    <a:gd name="T12" fmla="*/ 67 w 95"/>
                    <a:gd name="T13" fmla="*/ 0 h 46"/>
                    <a:gd name="T14" fmla="*/ 0 w 95"/>
                    <a:gd name="T15" fmla="*/ 14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46">
                      <a:moveTo>
                        <a:pt x="0" y="14"/>
                      </a:moveTo>
                      <a:lnTo>
                        <a:pt x="39" y="17"/>
                      </a:lnTo>
                      <a:lnTo>
                        <a:pt x="53" y="38"/>
                      </a:lnTo>
                      <a:lnTo>
                        <a:pt x="67" y="46"/>
                      </a:lnTo>
                      <a:lnTo>
                        <a:pt x="95" y="21"/>
                      </a:lnTo>
                      <a:lnTo>
                        <a:pt x="91" y="0"/>
                      </a:lnTo>
                      <a:lnTo>
                        <a:pt x="67" y="0"/>
                      </a:lnTo>
                      <a:lnTo>
                        <a:pt x="0" y="14"/>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4" name="Freeform 83"/>
                <p:cNvSpPr>
                  <a:spLocks/>
                </p:cNvSpPr>
                <p:nvPr/>
              </p:nvSpPr>
              <p:spPr bwMode="auto">
                <a:xfrm>
                  <a:off x="873" y="1962"/>
                  <a:ext cx="112" cy="130"/>
                </a:xfrm>
                <a:custGeom>
                  <a:avLst/>
                  <a:gdLst>
                    <a:gd name="T0" fmla="*/ 56 w 112"/>
                    <a:gd name="T1" fmla="*/ 0 h 130"/>
                    <a:gd name="T2" fmla="*/ 53 w 112"/>
                    <a:gd name="T3" fmla="*/ 35 h 130"/>
                    <a:gd name="T4" fmla="*/ 35 w 112"/>
                    <a:gd name="T5" fmla="*/ 60 h 130"/>
                    <a:gd name="T6" fmla="*/ 28 w 112"/>
                    <a:gd name="T7" fmla="*/ 92 h 130"/>
                    <a:gd name="T8" fmla="*/ 0 w 112"/>
                    <a:gd name="T9" fmla="*/ 130 h 130"/>
                    <a:gd name="T10" fmla="*/ 46 w 112"/>
                    <a:gd name="T11" fmla="*/ 130 h 130"/>
                    <a:gd name="T12" fmla="*/ 74 w 112"/>
                    <a:gd name="T13" fmla="*/ 53 h 130"/>
                    <a:gd name="T14" fmla="*/ 109 w 112"/>
                    <a:gd name="T15" fmla="*/ 60 h 130"/>
                    <a:gd name="T16" fmla="*/ 112 w 112"/>
                    <a:gd name="T17" fmla="*/ 28 h 130"/>
                    <a:gd name="T18" fmla="*/ 56 w 112"/>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30">
                      <a:moveTo>
                        <a:pt x="56" y="0"/>
                      </a:moveTo>
                      <a:lnTo>
                        <a:pt x="53" y="35"/>
                      </a:lnTo>
                      <a:lnTo>
                        <a:pt x="35" y="60"/>
                      </a:lnTo>
                      <a:lnTo>
                        <a:pt x="28" y="92"/>
                      </a:lnTo>
                      <a:lnTo>
                        <a:pt x="0" y="130"/>
                      </a:lnTo>
                      <a:lnTo>
                        <a:pt x="46" y="130"/>
                      </a:lnTo>
                      <a:lnTo>
                        <a:pt x="74" y="53"/>
                      </a:lnTo>
                      <a:lnTo>
                        <a:pt x="109" y="60"/>
                      </a:lnTo>
                      <a:lnTo>
                        <a:pt x="112" y="28"/>
                      </a:lnTo>
                      <a:lnTo>
                        <a:pt x="56"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5" name="Freeform 84"/>
                <p:cNvSpPr>
                  <a:spLocks/>
                </p:cNvSpPr>
                <p:nvPr/>
              </p:nvSpPr>
              <p:spPr bwMode="auto">
                <a:xfrm>
                  <a:off x="852" y="2131"/>
                  <a:ext cx="88" cy="74"/>
                </a:xfrm>
                <a:custGeom>
                  <a:avLst/>
                  <a:gdLst>
                    <a:gd name="T0" fmla="*/ 67 w 88"/>
                    <a:gd name="T1" fmla="*/ 0 h 74"/>
                    <a:gd name="T2" fmla="*/ 63 w 88"/>
                    <a:gd name="T3" fmla="*/ 42 h 74"/>
                    <a:gd name="T4" fmla="*/ 49 w 88"/>
                    <a:gd name="T5" fmla="*/ 56 h 74"/>
                    <a:gd name="T6" fmla="*/ 14 w 88"/>
                    <a:gd name="T7" fmla="*/ 56 h 74"/>
                    <a:gd name="T8" fmla="*/ 0 w 88"/>
                    <a:gd name="T9" fmla="*/ 74 h 74"/>
                    <a:gd name="T10" fmla="*/ 46 w 88"/>
                    <a:gd name="T11" fmla="*/ 70 h 74"/>
                    <a:gd name="T12" fmla="*/ 88 w 88"/>
                    <a:gd name="T13" fmla="*/ 53 h 74"/>
                    <a:gd name="T14" fmla="*/ 67 w 88"/>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74">
                      <a:moveTo>
                        <a:pt x="67" y="0"/>
                      </a:moveTo>
                      <a:lnTo>
                        <a:pt x="63" y="42"/>
                      </a:lnTo>
                      <a:lnTo>
                        <a:pt x="49" y="56"/>
                      </a:lnTo>
                      <a:lnTo>
                        <a:pt x="14" y="56"/>
                      </a:lnTo>
                      <a:lnTo>
                        <a:pt x="0" y="74"/>
                      </a:lnTo>
                      <a:lnTo>
                        <a:pt x="46" y="70"/>
                      </a:lnTo>
                      <a:lnTo>
                        <a:pt x="88" y="53"/>
                      </a:lnTo>
                      <a:lnTo>
                        <a:pt x="67"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6" name="Freeform 85"/>
                <p:cNvSpPr>
                  <a:spLocks/>
                </p:cNvSpPr>
                <p:nvPr/>
              </p:nvSpPr>
              <p:spPr bwMode="auto">
                <a:xfrm>
                  <a:off x="950" y="2043"/>
                  <a:ext cx="60" cy="81"/>
                </a:xfrm>
                <a:custGeom>
                  <a:avLst/>
                  <a:gdLst>
                    <a:gd name="T0" fmla="*/ 60 w 60"/>
                    <a:gd name="T1" fmla="*/ 0 h 81"/>
                    <a:gd name="T2" fmla="*/ 14 w 60"/>
                    <a:gd name="T3" fmla="*/ 18 h 81"/>
                    <a:gd name="T4" fmla="*/ 18 w 60"/>
                    <a:gd name="T5" fmla="*/ 49 h 81"/>
                    <a:gd name="T6" fmla="*/ 0 w 60"/>
                    <a:gd name="T7" fmla="*/ 67 h 81"/>
                    <a:gd name="T8" fmla="*/ 39 w 60"/>
                    <a:gd name="T9" fmla="*/ 81 h 81"/>
                    <a:gd name="T10" fmla="*/ 42 w 60"/>
                    <a:gd name="T11" fmla="*/ 56 h 81"/>
                    <a:gd name="T12" fmla="*/ 60 w 60"/>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81">
                      <a:moveTo>
                        <a:pt x="60" y="0"/>
                      </a:moveTo>
                      <a:lnTo>
                        <a:pt x="14" y="18"/>
                      </a:lnTo>
                      <a:lnTo>
                        <a:pt x="18" y="49"/>
                      </a:lnTo>
                      <a:lnTo>
                        <a:pt x="0" y="67"/>
                      </a:lnTo>
                      <a:lnTo>
                        <a:pt x="39" y="81"/>
                      </a:lnTo>
                      <a:lnTo>
                        <a:pt x="42" y="56"/>
                      </a:lnTo>
                      <a:lnTo>
                        <a:pt x="6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907" name="Freeform 86"/>
                <p:cNvSpPr>
                  <a:spLocks/>
                </p:cNvSpPr>
                <p:nvPr/>
              </p:nvSpPr>
              <p:spPr bwMode="auto">
                <a:xfrm>
                  <a:off x="611" y="1920"/>
                  <a:ext cx="115" cy="126"/>
                </a:xfrm>
                <a:custGeom>
                  <a:avLst/>
                  <a:gdLst>
                    <a:gd name="T0" fmla="*/ 115 w 115"/>
                    <a:gd name="T1" fmla="*/ 3 h 126"/>
                    <a:gd name="T2" fmla="*/ 91 w 115"/>
                    <a:gd name="T3" fmla="*/ 0 h 126"/>
                    <a:gd name="T4" fmla="*/ 42 w 115"/>
                    <a:gd name="T5" fmla="*/ 10 h 126"/>
                    <a:gd name="T6" fmla="*/ 10 w 115"/>
                    <a:gd name="T7" fmla="*/ 49 h 126"/>
                    <a:gd name="T8" fmla="*/ 21 w 115"/>
                    <a:gd name="T9" fmla="*/ 70 h 126"/>
                    <a:gd name="T10" fmla="*/ 0 w 115"/>
                    <a:gd name="T11" fmla="*/ 126 h 126"/>
                    <a:gd name="T12" fmla="*/ 56 w 115"/>
                    <a:gd name="T13" fmla="*/ 77 h 126"/>
                    <a:gd name="T14" fmla="*/ 70 w 115"/>
                    <a:gd name="T15" fmla="*/ 46 h 126"/>
                    <a:gd name="T16" fmla="*/ 115 w 115"/>
                    <a:gd name="T17" fmla="*/ 3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 h="126">
                      <a:moveTo>
                        <a:pt x="115" y="3"/>
                      </a:moveTo>
                      <a:lnTo>
                        <a:pt x="91" y="0"/>
                      </a:lnTo>
                      <a:lnTo>
                        <a:pt x="42" y="10"/>
                      </a:lnTo>
                      <a:lnTo>
                        <a:pt x="10" y="49"/>
                      </a:lnTo>
                      <a:lnTo>
                        <a:pt x="21" y="70"/>
                      </a:lnTo>
                      <a:lnTo>
                        <a:pt x="0" y="126"/>
                      </a:lnTo>
                      <a:lnTo>
                        <a:pt x="56" y="77"/>
                      </a:lnTo>
                      <a:lnTo>
                        <a:pt x="70" y="46"/>
                      </a:lnTo>
                      <a:lnTo>
                        <a:pt x="115" y="3"/>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sp>
            <p:nvSpPr>
              <p:cNvPr id="36889" name="Freeform 87"/>
              <p:cNvSpPr>
                <a:spLocks/>
              </p:cNvSpPr>
              <p:nvPr/>
            </p:nvSpPr>
            <p:spPr bwMode="auto">
              <a:xfrm>
                <a:off x="2153" y="1858"/>
                <a:ext cx="154" cy="158"/>
              </a:xfrm>
              <a:custGeom>
                <a:avLst/>
                <a:gdLst>
                  <a:gd name="T0" fmla="*/ 32 w 154"/>
                  <a:gd name="T1" fmla="*/ 17 h 158"/>
                  <a:gd name="T2" fmla="*/ 0 w 154"/>
                  <a:gd name="T3" fmla="*/ 35 h 158"/>
                  <a:gd name="T4" fmla="*/ 49 w 154"/>
                  <a:gd name="T5" fmla="*/ 56 h 158"/>
                  <a:gd name="T6" fmla="*/ 81 w 154"/>
                  <a:gd name="T7" fmla="*/ 67 h 158"/>
                  <a:gd name="T8" fmla="*/ 105 w 154"/>
                  <a:gd name="T9" fmla="*/ 109 h 158"/>
                  <a:gd name="T10" fmla="*/ 133 w 154"/>
                  <a:gd name="T11" fmla="*/ 137 h 158"/>
                  <a:gd name="T12" fmla="*/ 154 w 154"/>
                  <a:gd name="T13" fmla="*/ 158 h 158"/>
                  <a:gd name="T14" fmla="*/ 140 w 154"/>
                  <a:gd name="T15" fmla="*/ 102 h 158"/>
                  <a:gd name="T16" fmla="*/ 130 w 154"/>
                  <a:gd name="T17" fmla="*/ 91 h 158"/>
                  <a:gd name="T18" fmla="*/ 151 w 154"/>
                  <a:gd name="T19" fmla="*/ 70 h 158"/>
                  <a:gd name="T20" fmla="*/ 109 w 154"/>
                  <a:gd name="T21" fmla="*/ 53 h 158"/>
                  <a:gd name="T22" fmla="*/ 112 w 154"/>
                  <a:gd name="T23" fmla="*/ 28 h 158"/>
                  <a:gd name="T24" fmla="*/ 95 w 154"/>
                  <a:gd name="T25" fmla="*/ 31 h 158"/>
                  <a:gd name="T26" fmla="*/ 112 w 154"/>
                  <a:gd name="T27" fmla="*/ 0 h 158"/>
                  <a:gd name="T28" fmla="*/ 32 w 154"/>
                  <a:gd name="T29" fmla="*/ 17 h 1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4" h="158">
                    <a:moveTo>
                      <a:pt x="32" y="17"/>
                    </a:moveTo>
                    <a:lnTo>
                      <a:pt x="0" y="35"/>
                    </a:lnTo>
                    <a:lnTo>
                      <a:pt x="49" y="56"/>
                    </a:lnTo>
                    <a:lnTo>
                      <a:pt x="81" y="67"/>
                    </a:lnTo>
                    <a:lnTo>
                      <a:pt x="105" y="109"/>
                    </a:lnTo>
                    <a:lnTo>
                      <a:pt x="133" y="137"/>
                    </a:lnTo>
                    <a:lnTo>
                      <a:pt x="154" y="158"/>
                    </a:lnTo>
                    <a:lnTo>
                      <a:pt x="140" y="102"/>
                    </a:lnTo>
                    <a:lnTo>
                      <a:pt x="130" y="91"/>
                    </a:lnTo>
                    <a:lnTo>
                      <a:pt x="151" y="70"/>
                    </a:lnTo>
                    <a:lnTo>
                      <a:pt x="109" y="53"/>
                    </a:lnTo>
                    <a:lnTo>
                      <a:pt x="112" y="28"/>
                    </a:lnTo>
                    <a:lnTo>
                      <a:pt x="95" y="31"/>
                    </a:lnTo>
                    <a:lnTo>
                      <a:pt x="112" y="0"/>
                    </a:lnTo>
                    <a:lnTo>
                      <a:pt x="32" y="17"/>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sp>
            <p:nvSpPr>
              <p:cNvPr id="36890" name="Freeform 88"/>
              <p:cNvSpPr>
                <a:spLocks/>
              </p:cNvSpPr>
              <p:nvPr/>
            </p:nvSpPr>
            <p:spPr bwMode="auto">
              <a:xfrm>
                <a:off x="2094" y="1914"/>
                <a:ext cx="80" cy="56"/>
              </a:xfrm>
              <a:custGeom>
                <a:avLst/>
                <a:gdLst>
                  <a:gd name="T0" fmla="*/ 0 w 80"/>
                  <a:gd name="T1" fmla="*/ 0 h 56"/>
                  <a:gd name="T2" fmla="*/ 10 w 80"/>
                  <a:gd name="T3" fmla="*/ 14 h 56"/>
                  <a:gd name="T4" fmla="*/ 10 w 80"/>
                  <a:gd name="T5" fmla="*/ 35 h 56"/>
                  <a:gd name="T6" fmla="*/ 31 w 80"/>
                  <a:gd name="T7" fmla="*/ 42 h 56"/>
                  <a:gd name="T8" fmla="*/ 45 w 80"/>
                  <a:gd name="T9" fmla="*/ 56 h 56"/>
                  <a:gd name="T10" fmla="*/ 80 w 80"/>
                  <a:gd name="T11" fmla="*/ 39 h 56"/>
                  <a:gd name="T12" fmla="*/ 38 w 80"/>
                  <a:gd name="T13" fmla="*/ 28 h 56"/>
                  <a:gd name="T14" fmla="*/ 0 w 80"/>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 h="56">
                    <a:moveTo>
                      <a:pt x="0" y="0"/>
                    </a:moveTo>
                    <a:lnTo>
                      <a:pt x="10" y="14"/>
                    </a:lnTo>
                    <a:lnTo>
                      <a:pt x="10" y="35"/>
                    </a:lnTo>
                    <a:lnTo>
                      <a:pt x="31" y="42"/>
                    </a:lnTo>
                    <a:lnTo>
                      <a:pt x="45" y="56"/>
                    </a:lnTo>
                    <a:lnTo>
                      <a:pt x="80" y="39"/>
                    </a:lnTo>
                    <a:lnTo>
                      <a:pt x="38" y="28"/>
                    </a:lnTo>
                    <a:lnTo>
                      <a:pt x="0" y="0"/>
                    </a:lnTo>
                    <a:close/>
                  </a:path>
                </a:pathLst>
              </a:custGeom>
              <a:solidFill>
                <a:srgbClr val="004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350"/>
              </a:p>
            </p:txBody>
          </p:sp>
        </p:grpSp>
      </p:grpSp>
      <p:pic>
        <p:nvPicPr>
          <p:cNvPr id="36870" name="Picture 89"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5900" y="1771650"/>
            <a:ext cx="1543050" cy="81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1" name="Picture 90"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4850" y="1885950"/>
            <a:ext cx="1468041" cy="940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2" name="AutoShape 91" descr="OPL20U25GSXzBJYl68kk8uQGfFKzs7yb1M4KJWUiLk6ZEvGF+qCIPSnY57AbBFCvTW2023.11.46+K4lPs7H94VUqPe2XwIsfPRnrXQE//QTEXxb8/8N4CNc6FpgZahzpTjFhMzSA7T/nHJa11DE8Ng2TP3iAmRczFlmslSuUNOgUeb6yRvs0="/>
          <p:cNvSpPr>
            <a:spLocks noChangeArrowheads="1"/>
          </p:cNvSpPr>
          <p:nvPr/>
        </p:nvSpPr>
        <p:spPr bwMode="auto">
          <a:xfrm>
            <a:off x="4914900" y="171450"/>
            <a:ext cx="1844279" cy="188119"/>
          </a:xfrm>
          <a:prstGeom prst="cloudCallout">
            <a:avLst>
              <a:gd name="adj1" fmla="val -73241"/>
              <a:gd name="adj2" fmla="val -10759"/>
            </a:avLst>
          </a:prstGeom>
          <a:solidFill>
            <a:srgbClr val="3399FF"/>
          </a:solidFill>
          <a:ln>
            <a:noFill/>
          </a:ln>
          <a:effectLst/>
          <a:extLst>
            <a:ext uri="{91240B29-F687-4F45-9708-019B960494DF}">
              <a14:hiddenLine xmlns:a14="http://schemas.microsoft.com/office/drawing/2010/main" xmlns="" w="12700">
                <a:solidFill>
                  <a:schemeClr val="tx1"/>
                </a:solidFill>
                <a:round/>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1" hangingPunct="1"/>
            <a:endParaRPr lang="en-US">
              <a:solidFill>
                <a:schemeClr val="folHlink"/>
              </a:solidFill>
            </a:endParaRPr>
          </a:p>
        </p:txBody>
      </p:sp>
      <p:pic>
        <p:nvPicPr>
          <p:cNvPr id="36873" name="Picture 92"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71800" y="2000250"/>
            <a:ext cx="15049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4" name="Picture 94" descr="OPL20U25GSXzBJYl68kk8uQGfFKzs7yb1M4KJWUiLk6ZEvGF+qCIPSnY57AbBFCvTW2023.11.46+K4lPs7H94VUqPe2XwIsfPRnrXQE//QTEXxb8/8N4CNc6FpgZahzpTjFhMzSA7T/nHJa11DE8Ng2TP3iAmRczFlmslSuUNOgUeb6yRvs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050" y="2171700"/>
            <a:ext cx="15049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984" name="WordArt 96" descr="OPL20U25GSXzBJYl68kk8uQGfFKzs7yb1M4KJWUiLk6ZEvGF+qCIPSnY57AbBFCvTW2023.11.46+K4lPs7H94VUqPe2XwIsfPRnrXQE//QTEXxb8/8N4CNc6FpgZahzpTjFhMzSA7T/nHJa11DE8Ng2TP3iAmRczFlmslSuUNOgUeb6yRvs0="/>
          <p:cNvSpPr>
            <a:spLocks noChangeArrowheads="1" noChangeShapeType="1" noTextEdit="1"/>
          </p:cNvSpPr>
          <p:nvPr/>
        </p:nvSpPr>
        <p:spPr bwMode="auto">
          <a:xfrm>
            <a:off x="1657350" y="857250"/>
            <a:ext cx="5886450" cy="800100"/>
          </a:xfrm>
          <a:prstGeom prst="rect">
            <a:avLst/>
          </a:prstGeom>
        </p:spPr>
        <p:txBody>
          <a:bodyPr wrap="none" fromWordArt="1">
            <a:prstTxWarp prst="textPlain">
              <a:avLst>
                <a:gd name="adj" fmla="val 50000"/>
              </a:avLst>
            </a:prstTxWarp>
          </a:bodyPr>
          <a:lstStyle/>
          <a:p>
            <a:pPr algn="ctr"/>
            <a:r>
              <a:rPr lang="en-US" sz="2700" kern="10">
                <a:ln w="12700">
                  <a:solidFill>
                    <a:srgbClr val="FF0000"/>
                  </a:solidFill>
                  <a:round/>
                  <a:headEnd/>
                  <a:tailEnd/>
                </a:ln>
                <a:solidFill>
                  <a:srgbClr val="FFFF00">
                    <a:alpha val="50195"/>
                  </a:srgbClr>
                </a:solidFill>
                <a:effectLst>
                  <a:outerShdw dist="45791" dir="2021404" algn="ctr" rotWithShape="0">
                    <a:srgbClr val="9999FF"/>
                  </a:outerShdw>
                </a:effectLst>
                <a:latin typeface="Times New Roman"/>
                <a:cs typeface="Times New Roman"/>
              </a:rPr>
              <a:t>NHIỆM VỤ VỀ NHÀ</a:t>
            </a:r>
          </a:p>
        </p:txBody>
      </p:sp>
      <p:sp>
        <p:nvSpPr>
          <p:cNvPr id="293985" name="Text Box 97" descr="OPL20U25GSXzBJYl68kk8uQGfFKzs7yb1M4KJWUiLk6ZEvGF+qCIPSnY57AbBFCvTW2023.11.46+K4lPs7H94VUqPe2XwIsfPRnrXQE//QTEXxb8/8N4CNc6FpgZahzpTjFhMzSA7T/nHJa11DE8Ng2TP3iAmRczFlmslSuUNOgUeb6yRvs0="/>
          <p:cNvSpPr txBox="1">
            <a:spLocks noChangeArrowheads="1"/>
          </p:cNvSpPr>
          <p:nvPr/>
        </p:nvSpPr>
        <p:spPr bwMode="auto">
          <a:xfrm>
            <a:off x="1371600" y="3371850"/>
            <a:ext cx="6400800" cy="900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a:spcBef>
                <a:spcPct val="50000"/>
              </a:spcBef>
              <a:buFontTx/>
              <a:buChar char="-"/>
            </a:pPr>
            <a:r>
              <a:rPr lang="en-US" sz="2100">
                <a:solidFill>
                  <a:srgbClr val="0000FF"/>
                </a:solidFill>
                <a:cs typeface="Times New Roman" pitchFamily="18" charset="0"/>
              </a:rPr>
              <a:t> Về nhà đ</a:t>
            </a:r>
            <a:r>
              <a:rPr lang="vi-VN" sz="2100">
                <a:solidFill>
                  <a:srgbClr val="0000FF"/>
                </a:solidFill>
                <a:cs typeface="Times New Roman" pitchFamily="18" charset="0"/>
              </a:rPr>
              <a:t>ọc lại toàn bộ nội dung bài đã học.</a:t>
            </a:r>
          </a:p>
          <a:p>
            <a:pPr algn="just">
              <a:spcBef>
                <a:spcPct val="50000"/>
              </a:spcBef>
              <a:buFontTx/>
              <a:buChar char="-"/>
            </a:pPr>
            <a:r>
              <a:rPr lang="en-US" sz="2100">
                <a:solidFill>
                  <a:srgbClr val="0000FF"/>
                </a:solidFill>
                <a:cs typeface="Times New Roman" pitchFamily="18" charset="0"/>
              </a:rPr>
              <a:t> Giờ sau học tiếp phần còn lại của bài.</a:t>
            </a:r>
          </a:p>
        </p:txBody>
      </p:sp>
    </p:spTree>
    <p:extLst>
      <p:ext uri="{BB962C8B-B14F-4D97-AF65-F5344CB8AC3E}">
        <p14:creationId xmlns:p14="http://schemas.microsoft.com/office/powerpoint/2010/main" xmlns="" val="1313253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93984"/>
                                        </p:tgtEl>
                                        <p:attrNameLst>
                                          <p:attrName>style.visibility</p:attrName>
                                        </p:attrNameLst>
                                      </p:cBhvr>
                                      <p:to>
                                        <p:strVal val="visible"/>
                                      </p:to>
                                    </p:set>
                                    <p:anim calcmode="lin" valueType="num">
                                      <p:cBhvr>
                                        <p:cTn id="7" dur="500" decel="50000" fill="hold">
                                          <p:stCondLst>
                                            <p:cond delay="0"/>
                                          </p:stCondLst>
                                        </p:cTn>
                                        <p:tgtEl>
                                          <p:spTgt spid="2939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939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93984"/>
                                        </p:tgtEl>
                                        <p:attrNameLst>
                                          <p:attrName>ppt_w</p:attrName>
                                        </p:attrNameLst>
                                      </p:cBhvr>
                                      <p:tavLst>
                                        <p:tav tm="0">
                                          <p:val>
                                            <p:strVal val="#ppt_w*.05"/>
                                          </p:val>
                                        </p:tav>
                                        <p:tav tm="100000">
                                          <p:val>
                                            <p:strVal val="#ppt_w"/>
                                          </p:val>
                                        </p:tav>
                                      </p:tavLst>
                                    </p:anim>
                                    <p:anim calcmode="lin" valueType="num">
                                      <p:cBhvr>
                                        <p:cTn id="10" dur="1000" fill="hold"/>
                                        <p:tgtEl>
                                          <p:spTgt spid="2939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939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939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939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939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93985"/>
                                        </p:tgtEl>
                                        <p:attrNameLst>
                                          <p:attrName>style.visibility</p:attrName>
                                        </p:attrNameLst>
                                      </p:cBhvr>
                                      <p:to>
                                        <p:strVal val="visible"/>
                                      </p:to>
                                    </p:set>
                                    <p:anim calcmode="discrete" valueType="clr">
                                      <p:cBhvr override="childStyle">
                                        <p:cTn id="19" dur="80"/>
                                        <p:tgtEl>
                                          <p:spTgt spid="2939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3985"/>
                                        </p:tgtEl>
                                        <p:attrNameLst>
                                          <p:attrName>fillcolor</p:attrName>
                                        </p:attrNameLst>
                                      </p:cBhvr>
                                      <p:tavLst>
                                        <p:tav tm="0">
                                          <p:val>
                                            <p:clrVal>
                                              <a:schemeClr val="accent2"/>
                                            </p:clrVal>
                                          </p:val>
                                        </p:tav>
                                        <p:tav tm="50000">
                                          <p:val>
                                            <p:clrVal>
                                              <a:schemeClr val="hlink"/>
                                            </p:clrVal>
                                          </p:val>
                                        </p:tav>
                                      </p:tavLst>
                                    </p:anim>
                                    <p:set>
                                      <p:cBhvr>
                                        <p:cTn id="21" dur="80"/>
                                        <p:tgtEl>
                                          <p:spTgt spid="2939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84" grpId="0" animBg="1"/>
      <p:bldP spid="29398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OPL20U25GSXzBJYl68kk8uQGfFKzs7yb1M4KJWUiLk6ZEvGF+qCIPSnY57AbBFCvTW2023.11.46+K4lPs7H94VUqPe2XwIsfPRnrXQE//QTEXxb8/8N4CNc6FpgZahzpTjFhMzSA7T/nHJa11DE8Ng2TP3iAmRczFlmslSuUNOgUeb6yRvs0="/>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191" y="-260"/>
            <a:ext cx="9141620" cy="5145610"/>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A_图片 4" descr="OPL20U25GSXzBJYl68kk8uQGfFKzs7yb1M4KJWUiLk6ZEvGF+qCIPSnY57AbBFCvTW2023.11.46+K4lPs7H94VUqPe2XwIsfPRnrXQE//QTEXxb8/8N4CNc6FpgZahzpTjFhMzSA7T/nHJa11DE8Ng2TP3iAmRczFlmslSuUNOgUeb6yRvs0="/>
          <p:cNvPicPr>
            <a:picLocks noChangeAspect="1" noChangeArrowheads="1"/>
          </p:cNvPicPr>
          <p:nvPr>
            <p:custDataLst>
              <p:tags r:id="rId2"/>
            </p:custDataLst>
          </p:nvPr>
        </p:nvPicPr>
        <p:blipFill rotWithShape="1">
          <a:blip r:embed="rId12" cstate="print">
            <a:extLst>
              <a:ext uri="{28A0092B-C50C-407E-A947-70E740481C1C}">
                <a14:useLocalDpi xmlns:a14="http://schemas.microsoft.com/office/drawing/2010/main" xmlns="" val="0"/>
              </a:ext>
            </a:extLst>
          </a:blip>
          <a:srcRect l="4055" t="9874" r="5765" b="3240"/>
          <a:stretch/>
        </p:blipFill>
        <p:spPr bwMode="auto">
          <a:xfrm>
            <a:off x="267822" y="507792"/>
            <a:ext cx="8341728" cy="4470853"/>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A_图片 5" descr="OPL20U25GSXzBJYl68kk8uQGfFKzs7yb1M4KJWUiLk6ZEvGF+qCIPSnY57AbBFCvTW2023.11.46+K4lPs7H94VUqPe2XwIsfPRnrXQE//QTEXxb8/8N4CNc6FpgZahzpTjFhMzSA7T/nHJa11DE8Ng2TP3iAmRczFlmslSuUNOgUeb6yRvs0="/>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xmlns="" val="0"/>
              </a:ext>
            </a:extLst>
          </a:blip>
          <a:srcRect l="5000" r="5833" b="9410"/>
          <a:stretch/>
        </p:blipFill>
        <p:spPr bwMode="auto">
          <a:xfrm>
            <a:off x="458272" y="-261"/>
            <a:ext cx="8151278" cy="4661372"/>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A_图片 6" descr="OPL20U25GSXzBJYl68kk8uQGfFKzs7yb1M4KJWUiLk6ZEvGF+qCIPSnY57AbBFCvTW2023.11.46+K4lPs7H94VUqPe2XwIsfPRnrXQE//QTEXxb8/8N4CNc6FpgZahzpTjFhMzSA7T/nHJa11DE8Ng2TP3iAmRczFlmslSuUNOgUeb6yRvs0="/>
          <p:cNvPicPr>
            <a:picLocks noChangeAspect="1" noChangeArrowheads="1"/>
          </p:cNvPicPr>
          <p:nvPr>
            <p:custDataLst>
              <p:tags r:id="rId4"/>
            </p:custDataLst>
          </p:nvPr>
        </p:nvPicPr>
        <p:blipFill rotWithShape="1">
          <a:blip r:embed="rId14" cstate="print">
            <a:extLst>
              <a:ext uri="{28A0092B-C50C-407E-A947-70E740481C1C}">
                <a14:useLocalDpi xmlns:a14="http://schemas.microsoft.com/office/drawing/2010/main" xmlns="" val="0"/>
              </a:ext>
            </a:extLst>
          </a:blip>
          <a:srcRect l="59167" t="88615"/>
          <a:stretch/>
        </p:blipFill>
        <p:spPr bwMode="auto">
          <a:xfrm>
            <a:off x="4902115" y="4559502"/>
            <a:ext cx="3732828" cy="585848"/>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A_图片 7" descr="OPL20U25GSXzBJYl68kk8uQGfFKzs7yb1M4KJWUiLk6ZEvGF+qCIPSnY57AbBFCvTW2023.11.46+K4lPs7H94VUqPe2XwIsfPRnrXQE//QTEXxb8/8N4CNc6FpgZahzpTjFhMzSA7T/nHJa11DE8Ng2TP3iAmRczFlmslSuUNOgUeb6yRvs0="/>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709487" y="6587"/>
            <a:ext cx="1408308" cy="126888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3" name="PA_图片 8" descr="OPL20U25GSXzBJYl68kk8uQGfFKzs7yb1M4KJWUiLk6ZEvGF+qCIPSnY57AbBFCvTW2023.11.46+K4lPs7H94VUqPe2XwIsfPRnrXQE//QTEXxb8/8N4CNc6FpgZahzpTjFhMzSA7T/nHJa11DE8Ng2TP3iAmRczFlmslSuUNOgUeb6yRvs0="/>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xmlns="" val="0"/>
              </a:ext>
            </a:extLst>
          </a:blip>
          <a:srcRect/>
          <a:stretch>
            <a:fillRect/>
          </a:stretch>
        </p:blipFill>
        <p:spPr bwMode="auto">
          <a:xfrm>
            <a:off x="1192" y="2330425"/>
            <a:ext cx="1826222" cy="281333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xmlns="">
                <a:solidFill>
                  <a:srgbClr val="FFFFFF"/>
                </a:solidFill>
              </a14:hiddenFill>
            </a:ext>
          </a:extLst>
        </p:spPr>
      </p:pic>
      <p:pic>
        <p:nvPicPr>
          <p:cNvPr id="54" name="PA_图片 9" descr="OPL20U25GSXzBJYl68kk8uQGfFKzs7yb1M4KJWUiLk6ZEvGF+qCIPSnY57AbBFCvTW2023.11.46+K4lPs7H94VUqPe2XwIsfPRnrXQE//QTEXxb8/8N4CNc6FpgZahzpTjFhMzSA7T/nHJa11DE8Ng2TP3iAmRczFlmslSuUNOgUeb6yRvs0="/>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xmlns="" val="0"/>
              </a:ext>
            </a:extLst>
          </a:blip>
          <a:srcRect/>
          <a:stretch>
            <a:fillRect/>
          </a:stretch>
        </p:blipFill>
        <p:spPr bwMode="auto">
          <a:xfrm>
            <a:off x="3852109" y="-524648"/>
            <a:ext cx="928059" cy="3489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55" name="PA_图片 10" descr="OPL20U25GSXzBJYl68kk8uQGfFKzs7yb1M4KJWUiLk6ZEvGF+qCIPSnY57AbBFCvTW2023.11.46+K4lPs7H94VUqPe2XwIsfPRnrXQE//QTEXxb8/8N4CNc6FpgZahzpTjFhMzSA7T/nHJa11DE8Ng2TP3iAmRczFlmslSuUNOgUeb6yRvs0="/>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690894" y="-426369"/>
            <a:ext cx="921406" cy="3354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3" name="Rectangle 3"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D70C5431-9CD3-4BE8-B4C7-6531AB1835DE}"/>
              </a:ext>
            </a:extLst>
          </p:cNvPr>
          <p:cNvSpPr/>
          <p:nvPr/>
        </p:nvSpPr>
        <p:spPr>
          <a:xfrm>
            <a:off x="267822" y="1690920"/>
            <a:ext cx="8547609" cy="900110"/>
          </a:xfrm>
          <a:prstGeom prst="rect">
            <a:avLst/>
          </a:prstGeom>
          <a:noFill/>
        </p:spPr>
        <p:txBody>
          <a:bodyPr wrap="square" lIns="68571" tIns="34286" rIns="68571" bIns="34286">
            <a:spAutoFit/>
          </a:bodyPr>
          <a:lstStyle/>
          <a:p>
            <a:pPr algn="ctr"/>
            <a:r>
              <a:rPr lang="en-US" sz="5399"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KHỞI ĐỘNG</a:t>
            </a:r>
          </a:p>
        </p:txBody>
      </p:sp>
    </p:spTree>
    <p:extLst>
      <p:ext uri="{BB962C8B-B14F-4D97-AF65-F5344CB8AC3E}">
        <p14:creationId xmlns:p14="http://schemas.microsoft.com/office/powerpoint/2010/main" xmlns="" val="55526300"/>
      </p:ext>
    </p:extLst>
  </p:cSld>
  <p:clrMapOvr>
    <a:masterClrMapping/>
  </p:clrMapOvr>
  <mc:AlternateContent xmlns:mc="http://schemas.openxmlformats.org/markup-compatibility/2006">
    <mc:Choice xmlns:p14="http://schemas.microsoft.com/office/powerpoint/2010/main" xmlns=""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2500"/>
                            </p:stCondLst>
                            <p:childTnLst>
                              <p:par>
                                <p:cTn id="16"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7" dur="6000" spd="-100000" fill="hold"/>
                                        <p:tgtEl>
                                          <p:spTgt spid="54"/>
                                        </p:tgtEl>
                                        <p:attrNameLst>
                                          <p:attrName>ppt_x</p:attrName>
                                          <p:attrName>ppt_y</p:attrName>
                                        </p:attrNameLst>
                                      </p:cBhvr>
                                      <p:rCtr x="10069" y="-48148"/>
                                    </p:animMotion>
                                  </p:childTnLst>
                                </p:cTn>
                              </p:par>
                              <p:par>
                                <p:cTn id="18" presetID="0" presetClass="path" presetSubtype="0" accel="50000" decel="50000" fill="hold" nodeType="withEffect">
                                  <p:stCondLst>
                                    <p:cond delay="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9"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1.46+K4lPs7H94VUqPe2XwIsfPRnrXQE//QTEXxb8/8N4CNc6FpgZahzpTjFhMzSA7T/nHJa11DE8Ng2TP3iAmRczFlmslSuUNOgUeb6yRvs0="/>
          <p:cNvSpPr/>
          <p:nvPr/>
        </p:nvSpPr>
        <p:spPr>
          <a:xfrm>
            <a:off x="76200" y="3628566"/>
            <a:ext cx="9067800"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1:</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 </a:t>
            </a:r>
            <a:r>
              <a:rPr lang="en-US" sz="2400" dirty="0">
                <a:solidFill>
                  <a:srgbClr val="000000"/>
                </a:solidFill>
                <a:latin typeface="Times New Roman" panose="02020603050405020304" pitchFamily="18" charset="0"/>
                <a:ea typeface="Times New Roman" panose="02020603050405020304" pitchFamily="18" charset="0"/>
              </a:rPr>
              <a:t>nhiều </a:t>
            </a:r>
            <a:r>
              <a:rPr lang="vi-VN" sz="2400" dirty="0">
                <a:solidFill>
                  <a:srgbClr val="000000"/>
                </a:solidFill>
                <a:latin typeface="Times New Roman" panose="02020603050405020304" pitchFamily="18" charset="0"/>
                <a:ea typeface="Times New Roman" panose="02020603050405020304" pitchFamily="18" charset="0"/>
              </a:rPr>
              <a:t>nhất ?</a:t>
            </a:r>
            <a:endParaRPr lang="en-US" sz="2400" dirty="0">
              <a:latin typeface="Times New Roman" panose="02020603050405020304" pitchFamily="18" charset="0"/>
              <a:ea typeface="Times New Roman" panose="02020603050405020304" pitchFamily="18" charset="0"/>
            </a:endParaRPr>
          </a:p>
        </p:txBody>
      </p:sp>
      <p:sp>
        <p:nvSpPr>
          <p:cNvPr id="3" name="Rectangle 2" descr="OPL20U25GSXzBJYl68kk8uQGfFKzs7yb1M4KJWUiLk6ZEvGF+qCIPSnY57AbBFCvTW2023.11.46+K4lPs7H94VUqPe2XwIsfPRnrXQE//QTEXxb8/8N4CNc6FpgZahzpTjFhMzSA7T/nHJa11DE8Ng2TP3iAmRczFlmslSuUNOgUeb6yRvs0="/>
          <p:cNvSpPr/>
          <p:nvPr/>
        </p:nvSpPr>
        <p:spPr>
          <a:xfrm>
            <a:off x="76200" y="4324350"/>
            <a:ext cx="8686800" cy="461665"/>
          </a:xfrm>
          <a:prstGeom prst="rect">
            <a:avLst/>
          </a:prstGeom>
        </p:spPr>
        <p:txBody>
          <a:bodyPr wrap="square">
            <a:spAutoFit/>
          </a:bodyPr>
          <a:lstStyle/>
          <a:p>
            <a:pPr algn="just">
              <a:spcBef>
                <a:spcPts val="225"/>
              </a:spcBef>
              <a:spcAft>
                <a:spcPts val="225"/>
              </a:spcAft>
            </a:pPr>
            <a:r>
              <a:rPr lang="en-US" sz="2400" b="1" dirty="0">
                <a:solidFill>
                  <a:srgbClr val="FF0000"/>
                </a:solidFill>
                <a:latin typeface="Times New Roman" panose="02020603050405020304" pitchFamily="18" charset="0"/>
                <a:ea typeface="Times New Roman" panose="02020603050405020304" pitchFamily="18" charset="0"/>
              </a:rPr>
              <a:t>Câu 2:</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a:t>
            </a:r>
            <a:r>
              <a:rPr lang="vi-VN"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ít </a:t>
            </a:r>
            <a:r>
              <a:rPr lang="vi-VN" sz="2400" dirty="0">
                <a:solidFill>
                  <a:srgbClr val="000000"/>
                </a:solidFill>
                <a:latin typeface="Times New Roman" panose="02020603050405020304" pitchFamily="18" charset="0"/>
                <a:ea typeface="Times New Roman" panose="02020603050405020304" pitchFamily="18" charset="0"/>
              </a:rPr>
              <a:t>nhất ?</a:t>
            </a:r>
            <a:r>
              <a:rPr lang="vi-VN" sz="2400" dirty="0">
                <a:solidFill>
                  <a:srgbClr val="0000CC"/>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0" name="Rectangle 9" descr="OPL20U25GSXzBJYl68kk8uQGfFKzs7yb1M4KJWUiLk6ZEvGF+qCIPSnY57AbBFCvTW2023.11.46+K4lPs7H94VUqPe2XwIsfPRnrXQE//QTEXxb8/8N4CNc6FpgZahzpTjFhMzSA7T/nHJa11DE8Ng2TP3iAmRczFlmslSuUNOgUeb6yRvs0="/>
          <p:cNvSpPr/>
          <p:nvPr/>
        </p:nvSpPr>
        <p:spPr>
          <a:xfrm>
            <a:off x="533400" y="643724"/>
            <a:ext cx="5166799"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ảnh</a:t>
            </a:r>
            <a:r>
              <a:rPr lang="vi-VN" sz="2000" b="1" dirty="0">
                <a:solidFill>
                  <a:srgbClr val="FF0000"/>
                </a:solidFill>
                <a:latin typeface="Times New Roman" panose="02020603050405020304" pitchFamily="18" charset="0"/>
                <a:cs typeface="Times New Roman" panose="02020603050405020304" pitchFamily="18" charset="0"/>
              </a:rPr>
              <a:t> trả lời các câu hỏi sau:</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descr="OPL20U25GSXzBJYl68kk8uQGfFKzs7yb1M4KJWUiLk6ZEvGF+qCIPSnY57AbBFCvTW2023.11.46+K4lPs7H94VUqPe2XwIsfPRnrXQE//QTEXxb8/8N4CNc6FpgZahzpTjFhMzSA7T/nHJa11DE8Ng2TP3iAmRczFlmslSuUNOgUeb6yRvs0="/>
          <p:cNvSpPr/>
          <p:nvPr/>
        </p:nvSpPr>
        <p:spPr>
          <a:xfrm>
            <a:off x="3305793" y="209550"/>
            <a:ext cx="2658293"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14" name="Picture 13"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3C0ACC4-FF71-4481-88B5-BB39D4F334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67788" y="0"/>
            <a:ext cx="958167" cy="958416"/>
          </a:xfrm>
          <a:prstGeom prst="rect">
            <a:avLst/>
          </a:prstGeom>
        </p:spPr>
      </p:pic>
      <p:pic>
        <p:nvPicPr>
          <p:cNvPr id="16" name="Picture 12" descr="OPL20U25GSXzBJYl68kk8uQGfFKzs7yb1M4KJWUiLk6ZEvGF+qCIPSnY57AbBFCvTW2023.11.46+K4lPs7H94VUqPe2XwIsfPRnrXQE//QTEXxb8/8N4CNc6FpgZahzpTjFhMzSA7T/nHJa11DE8Ng2TP3iAmRczFlmslSuUNOgUeb6yRvs0="/>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83013" y="991964"/>
            <a:ext cx="990600" cy="544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OPL20U25GSXzBJYl68kk8uQGfFKzs7yb1M4KJWUiLk6ZEvGF+qCIPSnY57AbBFCvTW2023.11.46+K4lPs7H94VUqPe2XwIsfPRnrXQE//QTEXxb8/8N4CNc6FpgZahzpTjFhMzSA7T/nHJa11DE8Ng2TP3iAmRczFlmslSuUNOgUeb6yRvs0="/>
          <p:cNvPicPr/>
          <p:nvPr/>
        </p:nvPicPr>
        <p:blipFill>
          <a:blip r:embed="rId5">
            <a:extLst>
              <a:ext uri="{28A0092B-C50C-407E-A947-70E740481C1C}">
                <a14:useLocalDpi xmlns:a14="http://schemas.microsoft.com/office/drawing/2010/main" xmlns="" val="0"/>
              </a:ext>
            </a:extLst>
          </a:blip>
          <a:srcRect/>
          <a:stretch>
            <a:fillRect/>
          </a:stretch>
        </p:blipFill>
        <p:spPr bwMode="auto">
          <a:xfrm>
            <a:off x="4419600" y="1102314"/>
            <a:ext cx="3276600" cy="2527685"/>
          </a:xfrm>
          <a:prstGeom prst="rect">
            <a:avLst/>
          </a:prstGeom>
          <a:noFill/>
          <a:ln>
            <a:noFill/>
          </a:ln>
        </p:spPr>
      </p:pic>
      <p:pic>
        <p:nvPicPr>
          <p:cNvPr id="11" name="Picture 10" descr="OPL20U25GSXzBJYl68kk8uQGfFKzs7yb1M4KJWUiLk6ZEvGF+qCIPSnY57AbBFCvTW2023.11.46+K4lPs7H94VUqPe2XwIsfPRnrXQE//QTEXxb8/8N4CNc6FpgZahzpTjFhMzSA7T/nHJa11DE8Ng2TP3iAmRczFlmslSuUNOgUeb6yRvs0="/>
          <p:cNvPicPr/>
          <p:nvPr/>
        </p:nvPicPr>
        <p:blipFill>
          <a:blip r:embed="rId6">
            <a:extLst>
              <a:ext uri="{28A0092B-C50C-407E-A947-70E740481C1C}">
                <a14:useLocalDpi xmlns:a14="http://schemas.microsoft.com/office/drawing/2010/main" xmlns="" val="0"/>
              </a:ext>
            </a:extLst>
          </a:blip>
          <a:srcRect/>
          <a:stretch>
            <a:fillRect/>
          </a:stretch>
        </p:blipFill>
        <p:spPr bwMode="auto">
          <a:xfrm>
            <a:off x="381000" y="1032861"/>
            <a:ext cx="3581400" cy="2527685"/>
          </a:xfrm>
          <a:prstGeom prst="rect">
            <a:avLst/>
          </a:prstGeom>
          <a:noFill/>
          <a:ln>
            <a:noFill/>
          </a:ln>
        </p:spPr>
      </p:pic>
    </p:spTree>
    <p:extLst>
      <p:ext uri="{BB962C8B-B14F-4D97-AF65-F5344CB8AC3E}">
        <p14:creationId xmlns:p14="http://schemas.microsoft.com/office/powerpoint/2010/main" xmlns="" val="4125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16"/>
                                        </p:tgtEl>
                                        <p:attrNameLst>
                                          <p:attrName>ppt_w</p:attrName>
                                        </p:attrNameLst>
                                      </p:cBhvr>
                                      <p:tavLst>
                                        <p:tav tm="0">
                                          <p:val>
                                            <p:strVal val="ppt_w"/>
                                          </p:val>
                                        </p:tav>
                                        <p:tav tm="100000">
                                          <p:val>
                                            <p:fltVal val="0"/>
                                          </p:val>
                                        </p:tav>
                                      </p:tavLst>
                                    </p:anim>
                                    <p:anim calcmode="lin" valueType="num">
                                      <p:cBhvr>
                                        <p:cTn id="35" dur="1000"/>
                                        <p:tgtEl>
                                          <p:spTgt spid="16"/>
                                        </p:tgtEl>
                                        <p:attrNameLst>
                                          <p:attrName>ppt_h</p:attrName>
                                        </p:attrNameLst>
                                      </p:cBhvr>
                                      <p:tavLst>
                                        <p:tav tm="0">
                                          <p:val>
                                            <p:strVal val="ppt_h"/>
                                          </p:val>
                                        </p:tav>
                                        <p:tav tm="100000">
                                          <p:val>
                                            <p:fltVal val="0"/>
                                          </p:val>
                                        </p:tav>
                                      </p:tavLst>
                                    </p:anim>
                                    <p:anim calcmode="lin" valueType="num">
                                      <p:cBhvr>
                                        <p:cTn id="36" dur="1000"/>
                                        <p:tgtEl>
                                          <p:spTgt spid="16"/>
                                        </p:tgtEl>
                                        <p:attrNameLst>
                                          <p:attrName>style.rotation</p:attrName>
                                        </p:attrNameLst>
                                      </p:cBhvr>
                                      <p:tavLst>
                                        <p:tav tm="0">
                                          <p:val>
                                            <p:fltVal val="0"/>
                                          </p:val>
                                        </p:tav>
                                        <p:tav tm="100000">
                                          <p:val>
                                            <p:fltVal val="90"/>
                                          </p:val>
                                        </p:tav>
                                      </p:tavLst>
                                    </p:anim>
                                    <p:animEffect transition="out" filter="fad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OPL20U25GSXzBJYl68kk8uQGfFKzs7yb1M4KJWUiLk6ZEvGF+qCIPSnY57AbBFCvTW2023.11.46+K4lPs7H94VUqPe2XwIsfPRnrXQE//QTEXxb8/8N4CNc6FpgZahzpTjFhMzSA7T/nHJa11DE8Ng2TP3iAmRczFlmslSuUNOgUeb6yRvs0="/>
          <p:cNvSpPr/>
          <p:nvPr/>
        </p:nvSpPr>
        <p:spPr>
          <a:xfrm>
            <a:off x="31020" y="3562350"/>
            <a:ext cx="9753599"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3:</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 </a:t>
            </a:r>
            <a:r>
              <a:rPr lang="vi-VN" sz="2400" dirty="0">
                <a:solidFill>
                  <a:srgbClr val="000000"/>
                </a:solidFill>
                <a:latin typeface="Times New Roman" panose="02020603050405020304" pitchFamily="18" charset="0"/>
                <a:ea typeface="Times New Roman" panose="02020603050405020304" pitchFamily="18" charset="0"/>
              </a:rPr>
              <a:t>nhiều thứ 2 ?</a:t>
            </a:r>
            <a:endParaRPr lang="en-US" sz="2400" dirty="0"/>
          </a:p>
        </p:txBody>
      </p:sp>
      <p:sp>
        <p:nvSpPr>
          <p:cNvPr id="8" name="Rectangle 7" descr="OPL20U25GSXzBJYl68kk8uQGfFKzs7yb1M4KJWUiLk6ZEvGF+qCIPSnY57AbBFCvTW2023.11.46+K4lPs7H94VUqPe2XwIsfPRnrXQE//QTEXxb8/8N4CNc6FpgZahzpTjFhMzSA7T/nHJa11DE8Ng2TP3iAmRczFlmslSuUNOgUeb6yRvs0="/>
          <p:cNvSpPr/>
          <p:nvPr/>
        </p:nvSpPr>
        <p:spPr>
          <a:xfrm>
            <a:off x="29671" y="4095750"/>
            <a:ext cx="8839199" cy="461665"/>
          </a:xfrm>
          <a:prstGeom prst="rect">
            <a:avLst/>
          </a:prstGeom>
        </p:spPr>
        <p:txBody>
          <a:bodyPr wrap="square">
            <a:spAutoFit/>
          </a:bodyPr>
          <a:lstStyle/>
          <a:p>
            <a:pPr algn="just">
              <a:spcBef>
                <a:spcPts val="225"/>
              </a:spcBef>
              <a:spcAft>
                <a:spcPts val="225"/>
              </a:spcAft>
            </a:pPr>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a:solidFill>
                  <a:srgbClr val="FF0000"/>
                </a:solidFill>
                <a:latin typeface="Times New Roman" panose="02020603050405020304" pitchFamily="18" charset="0"/>
                <a:ea typeface="Times New Roman" panose="02020603050405020304" pitchFamily="18" charset="0"/>
              </a:rPr>
              <a:t>4</a:t>
            </a:r>
            <a:r>
              <a:rPr lang="en-US" sz="2400" b="1" dirty="0">
                <a:solidFill>
                  <a:srgbClr val="FF0000"/>
                </a:solidFill>
                <a:latin typeface="Times New Roman" panose="02020603050405020304" pitchFamily="18" charset="0"/>
                <a:ea typeface="Times New Roman" panose="02020603050405020304" pitchFamily="18" charset="0"/>
              </a:rPr>
              <a:t>:</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a:t>
            </a:r>
            <a:r>
              <a:rPr lang="vi-VN" sz="2400" dirty="0">
                <a:solidFill>
                  <a:srgbClr val="000000"/>
                </a:solidFill>
                <a:latin typeface="Times New Roman" panose="02020603050405020304" pitchFamily="18" charset="0"/>
                <a:ea typeface="Times New Roman" panose="02020603050405020304" pitchFamily="18" charset="0"/>
              </a:rPr>
              <a:t> ít thứ 2 </a:t>
            </a:r>
            <a:r>
              <a:rPr lang="en-US" sz="2400" dirty="0">
                <a:latin typeface="Times New Roman" panose="02020603050405020304" pitchFamily="18" charset="0"/>
                <a:ea typeface="Times New Roman" panose="02020603050405020304" pitchFamily="18" charset="0"/>
              </a:rPr>
              <a:t>? </a:t>
            </a:r>
          </a:p>
        </p:txBody>
      </p:sp>
      <p:pic>
        <p:nvPicPr>
          <p:cNvPr id="11" name="Picture 10"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3C0ACC4-FF71-4481-88B5-BB39D4F334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53400" y="0"/>
            <a:ext cx="958167" cy="958416"/>
          </a:xfrm>
          <a:prstGeom prst="rect">
            <a:avLst/>
          </a:prstGeom>
        </p:spPr>
      </p:pic>
      <p:pic>
        <p:nvPicPr>
          <p:cNvPr id="12" name="Picture 12" descr="OPL20U25GSXzBJYl68kk8uQGfFKzs7yb1M4KJWUiLk6ZEvGF+qCIPSnY57AbBFCvTW2023.11.46+K4lPs7H94VUqPe2XwIsfPRnrXQE//QTEXxb8/8N4CNc6FpgZahzpTjFhMzSA7T/nHJa11DE8Ng2TP3iAmRczFlmslSuUNOgUeb6yRvs0="/>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77200" y="1110816"/>
            <a:ext cx="990600" cy="544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descr="OPL20U25GSXzBJYl68kk8uQGfFKzs7yb1M4KJWUiLk6ZEvGF+qCIPSnY57AbBFCvTW2023.11.46+K4lPs7H94VUqPe2XwIsfPRnrXQE//QTEXxb8/8N4CNc6FpgZahzpTjFhMzSA7T/nHJa11DE8Ng2TP3iAmRczFlmslSuUNOgUeb6yRvs0="/>
          <p:cNvSpPr/>
          <p:nvPr/>
        </p:nvSpPr>
        <p:spPr>
          <a:xfrm>
            <a:off x="533400" y="643724"/>
            <a:ext cx="5166799"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ảnh</a:t>
            </a:r>
            <a:r>
              <a:rPr lang="vi-VN" sz="2000" b="1" dirty="0">
                <a:solidFill>
                  <a:srgbClr val="FF0000"/>
                </a:solidFill>
                <a:latin typeface="Times New Roman" panose="02020603050405020304" pitchFamily="18" charset="0"/>
                <a:cs typeface="Times New Roman" panose="02020603050405020304" pitchFamily="18" charset="0"/>
              </a:rPr>
              <a:t> trả lời các câu hỏi sau:</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descr="OPL20U25GSXzBJYl68kk8uQGfFKzs7yb1M4KJWUiLk6ZEvGF+qCIPSnY57AbBFCvTW2023.11.46+K4lPs7H94VUqPe2XwIsfPRnrXQE//QTEXxb8/8N4CNc6FpgZahzpTjFhMzSA7T/nHJa11DE8Ng2TP3iAmRczFlmslSuUNOgUeb6yRvs0="/>
          <p:cNvSpPr/>
          <p:nvPr/>
        </p:nvSpPr>
        <p:spPr>
          <a:xfrm>
            <a:off x="3305793" y="209550"/>
            <a:ext cx="2658293"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9" name="Picture 8" descr="OPL20U25GSXzBJYl68kk8uQGfFKzs7yb1M4KJWUiLk6ZEvGF+qCIPSnY57AbBFCvTW2023.11.46+K4lPs7H94VUqPe2XwIsfPRnrXQE//QTEXxb8/8N4CNc6FpgZahzpTjFhMzSA7T/nHJa11DE8Ng2TP3iAmRczFlmslSuUNOgUeb6yRvs0="/>
          <p:cNvPicPr/>
          <p:nvPr/>
        </p:nvPicPr>
        <p:blipFill>
          <a:blip r:embed="rId5">
            <a:extLst>
              <a:ext uri="{28A0092B-C50C-407E-A947-70E740481C1C}">
                <a14:useLocalDpi xmlns:a14="http://schemas.microsoft.com/office/drawing/2010/main" xmlns="" val="0"/>
              </a:ext>
            </a:extLst>
          </a:blip>
          <a:srcRect/>
          <a:stretch>
            <a:fillRect/>
          </a:stretch>
        </p:blipFill>
        <p:spPr bwMode="auto">
          <a:xfrm>
            <a:off x="4428000" y="1129670"/>
            <a:ext cx="3276600" cy="2527685"/>
          </a:xfrm>
          <a:prstGeom prst="rect">
            <a:avLst/>
          </a:prstGeom>
          <a:noFill/>
          <a:ln>
            <a:noFill/>
          </a:ln>
        </p:spPr>
      </p:pic>
      <p:pic>
        <p:nvPicPr>
          <p:cNvPr id="10" name="Picture 9" descr="OPL20U25GSXzBJYl68kk8uQGfFKzs7yb1M4KJWUiLk6ZEvGF+qCIPSnY57AbBFCvTW2023.11.46+K4lPs7H94VUqPe2XwIsfPRnrXQE//QTEXxb8/8N4CNc6FpgZahzpTjFhMzSA7T/nHJa11DE8Ng2TP3iAmRczFlmslSuUNOgUeb6yRvs0="/>
          <p:cNvPicPr/>
          <p:nvPr/>
        </p:nvPicPr>
        <p:blipFill>
          <a:blip r:embed="rId6">
            <a:extLst>
              <a:ext uri="{28A0092B-C50C-407E-A947-70E740481C1C}">
                <a14:useLocalDpi xmlns:a14="http://schemas.microsoft.com/office/drawing/2010/main" xmlns="" val="0"/>
              </a:ext>
            </a:extLst>
          </a:blip>
          <a:srcRect/>
          <a:stretch>
            <a:fillRect/>
          </a:stretch>
        </p:blipFill>
        <p:spPr bwMode="auto">
          <a:xfrm>
            <a:off x="389400" y="1060217"/>
            <a:ext cx="3581400" cy="2527685"/>
          </a:xfrm>
          <a:prstGeom prst="rect">
            <a:avLst/>
          </a:prstGeom>
          <a:noFill/>
          <a:ln>
            <a:noFill/>
          </a:ln>
        </p:spPr>
      </p:pic>
    </p:spTree>
    <p:extLst>
      <p:ext uri="{BB962C8B-B14F-4D97-AF65-F5344CB8AC3E}">
        <p14:creationId xmlns:p14="http://schemas.microsoft.com/office/powerpoint/2010/main" xmlns="" val="284613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3.11.46+K4lPs7H94VUqPe2XwIsfPRnrXQE//QTEXxb8/8N4CNc6FpgZahzpTjFhMzSA7T/nHJa11DE8Ng2TP3iAmRczFlmslSuUNOgUeb6yRvs0="/>
          <p:cNvPicPr/>
          <p:nvPr/>
        </p:nvPicPr>
        <p:blipFill>
          <a:blip r:embed="rId3">
            <a:extLst>
              <a:ext uri="{28A0092B-C50C-407E-A947-70E740481C1C}">
                <a14:useLocalDpi xmlns:a14="http://schemas.microsoft.com/office/drawing/2010/main" xmlns="" val="0"/>
              </a:ext>
            </a:extLst>
          </a:blip>
          <a:srcRect/>
          <a:stretch>
            <a:fillRect/>
          </a:stretch>
        </p:blipFill>
        <p:spPr bwMode="auto">
          <a:xfrm>
            <a:off x="4419600" y="1425036"/>
            <a:ext cx="3276600" cy="2527685"/>
          </a:xfrm>
          <a:prstGeom prst="rect">
            <a:avLst/>
          </a:prstGeom>
          <a:noFill/>
          <a:ln>
            <a:noFill/>
          </a:ln>
        </p:spPr>
      </p:pic>
      <p:sp>
        <p:nvSpPr>
          <p:cNvPr id="7" name="Rectangle 6" descr="OPL20U25GSXzBJYl68kk8uQGfFKzs7yb1M4KJWUiLk6ZEvGF+qCIPSnY57AbBFCvTW2023.11.46+K4lPs7H94VUqPe2XwIsfPRnrXQE//QTEXxb8/8N4CNc6FpgZahzpTjFhMzSA7T/nHJa11DE8Ng2TP3iAmRczFlmslSuUNOgUeb6yRvs0="/>
          <p:cNvSpPr/>
          <p:nvPr/>
        </p:nvSpPr>
        <p:spPr>
          <a:xfrm>
            <a:off x="0" y="4171950"/>
            <a:ext cx="9129839" cy="830997"/>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a:solidFill>
                  <a:srgbClr val="FF0000"/>
                </a:solidFill>
                <a:latin typeface="Times New Roman" panose="02020603050405020304" pitchFamily="18" charset="0"/>
                <a:ea typeface="Times New Roman" panose="02020603050405020304" pitchFamily="18" charset="0"/>
              </a:rPr>
              <a:t>5</a:t>
            </a:r>
            <a:r>
              <a:rPr lang="en-US" sz="2400" b="1" dirty="0">
                <a:solidFill>
                  <a:srgbClr val="FF0000"/>
                </a:solidFill>
                <a:latin typeface="Times New Roman" panose="02020603050405020304" pitchFamily="18" charset="0"/>
                <a:ea typeface="Times New Roman" panose="02020603050405020304" pitchFamily="18" charset="0"/>
              </a:rPr>
              <a: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E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hình 7.1 và hình 7.2</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latin typeface="Times New Roman" panose="02020603050405020304" pitchFamily="18" charset="0"/>
                <a:ea typeface="Calibri" panose="020F0502020204030204" pitchFamily="34" charset="0"/>
              </a:rPr>
              <a:t> </a:t>
            </a:r>
            <a:r>
              <a:rPr lang="en-US" sz="2400" dirty="0">
                <a:solidFill>
                  <a:srgbClr val="000000"/>
                </a:solidFill>
                <a:latin typeface="Times New Roman" panose="02020603050405020304" pitchFamily="18" charset="0"/>
                <a:ea typeface="Calibri" panose="020F0502020204030204" pitchFamily="34" charset="0"/>
              </a:rPr>
              <a:t>T</a:t>
            </a:r>
            <a:r>
              <a:rPr lang="vi-VN" sz="2400" dirty="0">
                <a:solidFill>
                  <a:srgbClr val="000000"/>
                </a:solidFill>
                <a:latin typeface="Times New Roman" panose="02020603050405020304" pitchFamily="18" charset="0"/>
                <a:ea typeface="Calibri" panose="020F0502020204030204" pitchFamily="34" charset="0"/>
              </a:rPr>
              <a:t>heo em </a:t>
            </a:r>
            <a:r>
              <a:rPr lang="en-US" sz="2400" dirty="0" err="1">
                <a:solidFill>
                  <a:srgbClr val="000000"/>
                </a:solidFill>
                <a:latin typeface="Times New Roman" panose="02020603050405020304" pitchFamily="18" charset="0"/>
                <a:ea typeface="Calibri" panose="020F0502020204030204" pitchFamily="34" charset="0"/>
              </a:rPr>
              <a:t>cách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trình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latin typeface="Times New Roman" panose="02020603050405020304" pitchFamily="18" charset="0"/>
                <a:ea typeface="Calibri" panose="020F0502020204030204" pitchFamily="34" charset="0"/>
              </a:rPr>
              <a:t>hình nào dễ so sánh dữ liệu hơn ? </a:t>
            </a:r>
            <a:endParaRPr lang="en-US" sz="2400" dirty="0"/>
          </a:p>
        </p:txBody>
      </p:sp>
      <p:pic>
        <p:nvPicPr>
          <p:cNvPr id="11" name="Picture 10"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3C0ACC4-FF71-4481-88B5-BB39D4F334F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53400" y="0"/>
            <a:ext cx="958167" cy="958416"/>
          </a:xfrm>
          <a:prstGeom prst="rect">
            <a:avLst/>
          </a:prstGeom>
        </p:spPr>
      </p:pic>
      <p:sp>
        <p:nvSpPr>
          <p:cNvPr id="14" name="Rectangle 13" descr="OPL20U25GSXzBJYl68kk8uQGfFKzs7yb1M4KJWUiLk6ZEvGF+qCIPSnY57AbBFCvTW2023.11.46+K4lPs7H94VUqPe2XwIsfPRnrXQE//QTEXxb8/8N4CNc6FpgZahzpTjFhMzSA7T/nHJa11DE8Ng2TP3iAmRczFlmslSuUNOgUeb6yRvs0="/>
          <p:cNvSpPr/>
          <p:nvPr/>
        </p:nvSpPr>
        <p:spPr>
          <a:xfrm>
            <a:off x="533400" y="643724"/>
            <a:ext cx="5166799"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ảnh</a:t>
            </a:r>
            <a:r>
              <a:rPr lang="vi-VN" sz="2000" b="1" dirty="0">
                <a:solidFill>
                  <a:srgbClr val="FF0000"/>
                </a:solidFill>
                <a:latin typeface="Times New Roman" panose="02020603050405020304" pitchFamily="18" charset="0"/>
                <a:cs typeface="Times New Roman" panose="02020603050405020304" pitchFamily="18" charset="0"/>
              </a:rPr>
              <a:t> trả lời các câu hỏi sau:</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descr="OPL20U25GSXzBJYl68kk8uQGfFKzs7yb1M4KJWUiLk6ZEvGF+qCIPSnY57AbBFCvTW2023.11.46+K4lPs7H94VUqPe2XwIsfPRnrXQE//QTEXxb8/8N4CNc6FpgZahzpTjFhMzSA7T/nHJa11DE8Ng2TP3iAmRczFlmslSuUNOgUeb6yRvs0="/>
          <p:cNvSpPr/>
          <p:nvPr/>
        </p:nvSpPr>
        <p:spPr>
          <a:xfrm>
            <a:off x="3305793" y="209550"/>
            <a:ext cx="2658293"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9" name="Picture 8" descr="OPL20U25GSXzBJYl68kk8uQGfFKzs7yb1M4KJWUiLk6ZEvGF+qCIPSnY57AbBFCvTW2023.11.46+K4lPs7H94VUqPe2XwIsfPRnrXQE//QTEXxb8/8N4CNc6FpgZahzpTjFhMzSA7T/nHJa11DE8Ng2TP3iAmRczFlmslSuUNOgUeb6yRvs0="/>
          <p:cNvPicPr/>
          <p:nvPr/>
        </p:nvPicPr>
        <p:blipFill>
          <a:blip r:embed="rId5">
            <a:extLst>
              <a:ext uri="{28A0092B-C50C-407E-A947-70E740481C1C}">
                <a14:useLocalDpi xmlns:a14="http://schemas.microsoft.com/office/drawing/2010/main" xmlns="" val="0"/>
              </a:ext>
            </a:extLst>
          </a:blip>
          <a:srcRect/>
          <a:stretch>
            <a:fillRect/>
          </a:stretch>
        </p:blipFill>
        <p:spPr bwMode="auto">
          <a:xfrm>
            <a:off x="381000" y="1355583"/>
            <a:ext cx="3581400" cy="2527685"/>
          </a:xfrm>
          <a:prstGeom prst="rect">
            <a:avLst/>
          </a:prstGeom>
          <a:noFill/>
          <a:ln>
            <a:noFill/>
          </a:ln>
        </p:spPr>
      </p:pic>
      <p:pic>
        <p:nvPicPr>
          <p:cNvPr id="10" name="Picture 11" descr="OPL20U25GSXzBJYl68kk8uQGfFKzs7yb1M4KJWUiLk6ZEvGF+qCIPSnY57AbBFCvTW2023.11.46+K4lPs7H94VUqPe2XwIsfPRnrXQE//QTEXxb8/8N4CNc6FpgZahzpTjFhMzSA7T/nHJa11DE8Ng2TP3iAmRczFlmslSuUNOgUeb6yRvs0="/>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94931" y="1043834"/>
            <a:ext cx="1134908" cy="623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50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3.11.46+K4lPs7H94VUqPe2XwIsfPRnrXQE//QTEXxb8/8N4CNc6FpgZahzpTjFhMzSA7T/nHJa11DE8Ng2TP3iAmRczFlmslSuUNOgUeb6yRvs0="/>
          <p:cNvPicPr/>
          <p:nvPr/>
        </p:nvPicPr>
        <p:blipFill>
          <a:blip r:embed="rId3">
            <a:extLst>
              <a:ext uri="{28A0092B-C50C-407E-A947-70E740481C1C}">
                <a14:useLocalDpi xmlns:a14="http://schemas.microsoft.com/office/drawing/2010/main" xmlns="" val="0"/>
              </a:ext>
            </a:extLst>
          </a:blip>
          <a:srcRect/>
          <a:stretch>
            <a:fillRect/>
          </a:stretch>
        </p:blipFill>
        <p:spPr bwMode="auto">
          <a:xfrm>
            <a:off x="4495800" y="965197"/>
            <a:ext cx="3352800" cy="1909587"/>
          </a:xfrm>
          <a:prstGeom prst="rect">
            <a:avLst/>
          </a:prstGeom>
          <a:noFill/>
          <a:ln>
            <a:noFill/>
          </a:ln>
        </p:spPr>
      </p:pic>
      <p:sp>
        <p:nvSpPr>
          <p:cNvPr id="7" name="Rectangle 6" descr="OPL20U25GSXzBJYl68kk8uQGfFKzs7yb1M4KJWUiLk6ZEvGF+qCIPSnY57AbBFCvTW2023.11.46+K4lPs7H94VUqPe2XwIsfPRnrXQE//QTEXxb8/8N4CNc6FpgZahzpTjFhMzSA7T/nHJa11DE8Ng2TP3iAmRczFlmslSuUNOgUeb6yRvs0="/>
          <p:cNvSpPr/>
          <p:nvPr/>
        </p:nvSpPr>
        <p:spPr>
          <a:xfrm>
            <a:off x="152400" y="2952750"/>
            <a:ext cx="9753599" cy="2893100"/>
          </a:xfrm>
          <a:prstGeom prst="rect">
            <a:avLst/>
          </a:prstGeom>
        </p:spPr>
        <p:txBody>
          <a:bodyPr wrap="square">
            <a:spAutoFit/>
          </a:bodyPr>
          <a:lstStyle/>
          <a:p>
            <a:r>
              <a:rPr lang="en-US" sz="2200" b="1" dirty="0">
                <a:solidFill>
                  <a:srgbClr val="FF0000"/>
                </a:solidFill>
                <a:latin typeface="Times New Roman" panose="02020603050405020304" pitchFamily="18" charset="0"/>
                <a:ea typeface="Times New Roman" panose="02020603050405020304" pitchFamily="18" charset="0"/>
              </a:rPr>
              <a:t>Câu </a:t>
            </a:r>
            <a:r>
              <a:rPr lang="vi-VN" sz="2200" b="1" dirty="0">
                <a:solidFill>
                  <a:srgbClr val="FF0000"/>
                </a:solidFill>
                <a:latin typeface="Times New Roman" panose="02020603050405020304" pitchFamily="18" charset="0"/>
                <a:ea typeface="Times New Roman" panose="02020603050405020304" pitchFamily="18" charset="0"/>
              </a:rPr>
              <a:t>1: </a:t>
            </a:r>
            <a:r>
              <a:rPr lang="vi-VN" sz="2200" dirty="0">
                <a:latin typeface="Times New Roman" panose="02020603050405020304" pitchFamily="18" charset="0"/>
                <a:ea typeface="Times New Roman" panose="02020603050405020304" pitchFamily="18" charset="0"/>
              </a:rPr>
              <a:t>Nội dung đồ họa máy tính được học sinh quan tâm nhiều nhất.</a:t>
            </a:r>
            <a:endParaRPr lang="en-US" sz="2200" dirty="0">
              <a:latin typeface="Times New Roman" panose="02020603050405020304" pitchFamily="18" charset="0"/>
              <a:ea typeface="Times New Roman" panose="02020603050405020304" pitchFamily="18" charset="0"/>
            </a:endParaRPr>
          </a:p>
          <a:p>
            <a:r>
              <a:rPr lang="en-US" sz="2200" b="1" dirty="0">
                <a:solidFill>
                  <a:srgbClr val="FF0000"/>
                </a:solidFill>
                <a:latin typeface="Times New Roman" panose="02020603050405020304" pitchFamily="18" charset="0"/>
                <a:ea typeface="Times New Roman" panose="02020603050405020304" pitchFamily="18" charset="0"/>
              </a:rPr>
              <a:t>Câu 2</a:t>
            </a:r>
            <a:r>
              <a:rPr lang="vi-VN" sz="2200" b="1" dirty="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soạn thảo văn bản được học sinh quan tâm ít nhất</a:t>
            </a:r>
            <a:r>
              <a:rPr lang="en-US" sz="2200" dirty="0">
                <a:latin typeface="Times New Roman" panose="02020603050405020304" pitchFamily="18" charset="0"/>
                <a:ea typeface="Times New Roman" panose="02020603050405020304" pitchFamily="18" charset="0"/>
              </a:rPr>
              <a:t>.</a:t>
            </a:r>
          </a:p>
          <a:p>
            <a:r>
              <a:rPr lang="en-US" sz="2200" b="1" dirty="0">
                <a:solidFill>
                  <a:srgbClr val="FF0000"/>
                </a:solidFill>
                <a:latin typeface="Times New Roman" panose="02020603050405020304" pitchFamily="18" charset="0"/>
                <a:ea typeface="Times New Roman" panose="02020603050405020304" pitchFamily="18" charset="0"/>
              </a:rPr>
              <a:t>Câu 3</a:t>
            </a:r>
            <a:r>
              <a:rPr lang="vi-VN" sz="2200" b="1" dirty="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ngôn ngữ lập trình được học sinh quan tâm nhiều thứ 2</a:t>
            </a:r>
            <a:r>
              <a:rPr lang="en-US" sz="2200" dirty="0">
                <a:latin typeface="Times New Roman" panose="02020603050405020304" pitchFamily="18" charset="0"/>
                <a:ea typeface="Times New Roman" panose="02020603050405020304" pitchFamily="18" charset="0"/>
              </a:rPr>
              <a:t>.</a:t>
            </a:r>
          </a:p>
          <a:p>
            <a:r>
              <a:rPr lang="en-US" sz="2200" b="1" dirty="0">
                <a:solidFill>
                  <a:srgbClr val="FF0000"/>
                </a:solidFill>
                <a:latin typeface="Times New Roman" panose="02020603050405020304" pitchFamily="18" charset="0"/>
                <a:ea typeface="Times New Roman" panose="02020603050405020304" pitchFamily="18" charset="0"/>
              </a:rPr>
              <a:t>Câu 4</a:t>
            </a:r>
            <a:r>
              <a:rPr lang="vi-VN" sz="2200" b="1" dirty="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bảng tính điện tử</a:t>
            </a:r>
            <a:r>
              <a:rPr lang="en-US" sz="2200" dirty="0">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được học sinh quan tâm ít thứ 2</a:t>
            </a:r>
            <a:r>
              <a:rPr lang="en-US" sz="2200" dirty="0">
                <a:latin typeface="Times New Roman" panose="02020603050405020304" pitchFamily="18" charset="0"/>
                <a:ea typeface="Times New Roman" panose="02020603050405020304" pitchFamily="18" charset="0"/>
              </a:rPr>
              <a:t>.</a:t>
            </a:r>
          </a:p>
          <a:p>
            <a:r>
              <a:rPr lang="en-US" sz="2200" b="1" dirty="0">
                <a:solidFill>
                  <a:srgbClr val="FF0000"/>
                </a:solidFill>
                <a:latin typeface="Times New Roman" panose="02020603050405020304" pitchFamily="18" charset="0"/>
                <a:ea typeface="Times New Roman" panose="02020603050405020304" pitchFamily="18" charset="0"/>
              </a:rPr>
              <a:t>Câu 5</a:t>
            </a:r>
            <a:r>
              <a:rPr lang="vi-VN" sz="2200" b="1" dirty="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Dữ liệu biểu diễn bằng biểu đồ dễ so sánh hơn dữ liệu bằng bảng.</a:t>
            </a:r>
            <a:endParaRPr lang="en-US" sz="2200" dirty="0">
              <a:latin typeface="Times New Roman" panose="02020603050405020304" pitchFamily="18" charset="0"/>
              <a:ea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endParaRPr>
          </a:p>
          <a:p>
            <a:endParaRPr lang="vi-VN" sz="2400" dirty="0">
              <a:latin typeface="Times New Roman" panose="02020603050405020304" pitchFamily="18" charset="0"/>
              <a:ea typeface="Times New Roman" panose="02020603050405020304" pitchFamily="18" charset="0"/>
            </a:endParaRPr>
          </a:p>
          <a:p>
            <a:endParaRPr lang="en-US" sz="2400" dirty="0"/>
          </a:p>
        </p:txBody>
      </p:sp>
      <p:pic>
        <p:nvPicPr>
          <p:cNvPr id="11" name="Picture 10"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73C0ACC4-FF71-4481-88B5-BB39D4F334F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53400" y="0"/>
            <a:ext cx="958167" cy="958416"/>
          </a:xfrm>
          <a:prstGeom prst="rect">
            <a:avLst/>
          </a:prstGeom>
        </p:spPr>
      </p:pic>
      <p:sp>
        <p:nvSpPr>
          <p:cNvPr id="14" name="Rectangle 13" descr="OPL20U25GSXzBJYl68kk8uQGfFKzs7yb1M4KJWUiLk6ZEvGF+qCIPSnY57AbBFCvTW2023.11.46+K4lPs7H94VUqPe2XwIsfPRnrXQE//QTEXxb8/8N4CNc6FpgZahzpTjFhMzSA7T/nHJa11DE8Ng2TP3iAmRczFlmslSuUNOgUeb6yRvs0="/>
          <p:cNvSpPr/>
          <p:nvPr/>
        </p:nvSpPr>
        <p:spPr>
          <a:xfrm>
            <a:off x="440727" y="565088"/>
            <a:ext cx="2634054"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ảnh</a:t>
            </a:r>
          </a:p>
        </p:txBody>
      </p:sp>
      <p:sp>
        <p:nvSpPr>
          <p:cNvPr id="15" name="Rectangle 14" descr="OPL20U25GSXzBJYl68kk8uQGfFKzs7yb1M4KJWUiLk6ZEvGF+qCIPSnY57AbBFCvTW2023.11.46+K4lPs7H94VUqPe2XwIsfPRnrXQE//QTEXxb8/8N4CNc6FpgZahzpTjFhMzSA7T/nHJa11DE8Ng2TP3iAmRczFlmslSuUNOgUeb6yRvs0="/>
          <p:cNvSpPr/>
          <p:nvPr/>
        </p:nvSpPr>
        <p:spPr>
          <a:xfrm>
            <a:off x="3487432" y="83650"/>
            <a:ext cx="1323439" cy="461665"/>
          </a:xfrm>
          <a:prstGeom prst="rect">
            <a:avLst/>
          </a:prstGeom>
        </p:spPr>
        <p:txBody>
          <a:bodyPr wrap="non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ĐÁP ÁN</a:t>
            </a:r>
          </a:p>
        </p:txBody>
      </p:sp>
      <p:pic>
        <p:nvPicPr>
          <p:cNvPr id="9" name="Picture 8" descr="OPL20U25GSXzBJYl68kk8uQGfFKzs7yb1M4KJWUiLk6ZEvGF+qCIPSnY57AbBFCvTW2023.11.46+K4lPs7H94VUqPe2XwIsfPRnrXQE//QTEXxb8/8N4CNc6FpgZahzpTjFhMzSA7T/nHJa11DE8Ng2TP3iAmRczFlmslSuUNOgUeb6yRvs0="/>
          <p:cNvPicPr/>
          <p:nvPr/>
        </p:nvPicPr>
        <p:blipFill>
          <a:blip r:embed="rId5">
            <a:extLst>
              <a:ext uri="{28A0092B-C50C-407E-A947-70E740481C1C}">
                <a14:useLocalDpi xmlns:a14="http://schemas.microsoft.com/office/drawing/2010/main" xmlns="" val="0"/>
              </a:ext>
            </a:extLst>
          </a:blip>
          <a:srcRect/>
          <a:stretch>
            <a:fillRect/>
          </a:stretch>
        </p:blipFill>
        <p:spPr bwMode="auto">
          <a:xfrm>
            <a:off x="381000" y="1003084"/>
            <a:ext cx="3352800" cy="1827034"/>
          </a:xfrm>
          <a:prstGeom prst="rect">
            <a:avLst/>
          </a:prstGeom>
          <a:noFill/>
          <a:ln>
            <a:noFill/>
          </a:ln>
        </p:spPr>
      </p:pic>
    </p:spTree>
    <p:extLst>
      <p:ext uri="{BB962C8B-B14F-4D97-AF65-F5344CB8AC3E}">
        <p14:creationId xmlns:p14="http://schemas.microsoft.com/office/powerpoint/2010/main" xmlns="" val="35513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r="-11000"/>
          </a:stretch>
        </a:blipFill>
        <a:effectLst/>
      </p:bgPr>
    </p:bg>
    <p:spTree>
      <p:nvGrpSpPr>
        <p:cNvPr id="1" name=""/>
        <p:cNvGrpSpPr/>
        <p:nvPr/>
      </p:nvGrpSpPr>
      <p:grpSpPr>
        <a:xfrm>
          <a:off x="0" y="0"/>
          <a:ext cx="0" cy="0"/>
          <a:chOff x="0" y="0"/>
          <a:chExt cx="0" cy="0"/>
        </a:xfrm>
      </p:grpSpPr>
      <p:sp>
        <p:nvSpPr>
          <p:cNvPr id="3" name="Rectangle 2"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A2139265-55B5-E6E1-A69C-1AEBD1FF4C4E}"/>
              </a:ext>
            </a:extLst>
          </p:cNvPr>
          <p:cNvSpPr/>
          <p:nvPr/>
        </p:nvSpPr>
        <p:spPr>
          <a:xfrm>
            <a:off x="2743200" y="2571750"/>
            <a:ext cx="3352800" cy="1177245"/>
          </a:xfrm>
          <a:prstGeom prst="rect">
            <a:avLst/>
          </a:prstGeom>
          <a:solidFill>
            <a:srgbClr val="2E7817"/>
          </a:solidFill>
        </p:spPr>
        <p:txBody>
          <a:bodyPr wrap="squar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HÌNH THÀNH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KIẾN THỨC</a:t>
            </a:r>
          </a:p>
        </p:txBody>
      </p:sp>
    </p:spTree>
    <p:custDataLst>
      <p:tags r:id="rId1"/>
    </p:custDataLst>
    <p:extLst>
      <p:ext uri="{BB962C8B-B14F-4D97-AF65-F5344CB8AC3E}">
        <p14:creationId xmlns:p14="http://schemas.microsoft.com/office/powerpoint/2010/main" xmlns="" val="3343503323"/>
      </p:ext>
    </p:extLst>
  </p:cSld>
  <p:clrMapOvr>
    <a:masterClrMapping/>
  </p:clrMapOvr>
  <p:transition spd="slow">
    <p:fade/>
    <p:sndAc>
      <p:stSnd>
        <p:snd r:embed="rId4" name="applause.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descr="OPL20U25GSXzBJYl68kk8uQGfFKzs7yb1M4KJWUiLk6ZEvGF+qCIPSnY57AbBFCvTW2023.11.46+K4lPs7H94VUqPe2XwIsfPRnrXQE//QTEXxb8/8N4CNc6FpgZahzpTjFhMzSA7T/nHJa11DE8Ng2TP3iAmRczFlmslSuUNOgUeb6yRvs0="/>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BÀI 7:</a:t>
            </a:r>
            <a:r>
              <a:rPr lang="vi-VN" altLang="en-US" sz="2400" b="1" dirty="0">
                <a:solidFill>
                  <a:srgbClr val="FF0000"/>
                </a:solidFill>
                <a:latin typeface="Times New Roman" panose="02020603050405020304" pitchFamily="18" charset="0"/>
                <a:cs typeface="Times New Roman" panose="02020603050405020304" pitchFamily="18" charset="0"/>
              </a:rPr>
              <a:t> 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1.46+K4lPs7H94VUqPe2XwIsfPRnrXQE//QTEXxb8/8N4CNc6FpgZahzpTjFhMzSA7T/nHJa11DE8Ng2TP3iAmRczFlmslSuUNOgUeb6yRvs0="/>
          <p:cNvSpPr txBox="1">
            <a:spLocks noChangeArrowheads="1"/>
          </p:cNvSpPr>
          <p:nvPr/>
        </p:nvSpPr>
        <p:spPr bwMode="auto">
          <a:xfrm>
            <a:off x="314326" y="475142"/>
            <a:ext cx="723066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000" b="1" dirty="0">
                <a:solidFill>
                  <a:srgbClr val="3333FF"/>
                </a:solidFill>
                <a:latin typeface="Times New Roman" panose="02020603050405020304" pitchFamily="18" charset="0"/>
                <a:cs typeface="Times New Roman" panose="02020603050405020304" pitchFamily="18" charset="0"/>
              </a:rPr>
              <a:t>1. </a:t>
            </a:r>
            <a:r>
              <a:rPr lang="vi-VN" altLang="en-US" sz="20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000" b="1" u="sng" dirty="0">
              <a:solidFill>
                <a:srgbClr val="3333FF"/>
              </a:solidFill>
              <a:latin typeface="Times New Roman" panose="02020603050405020304" pitchFamily="18" charset="0"/>
              <a:cs typeface="Times New Roman" panose="02020603050405020304" pitchFamily="18" charset="0"/>
            </a:endParaRPr>
          </a:p>
        </p:txBody>
      </p:sp>
      <p:sp>
        <p:nvSpPr>
          <p:cNvPr id="6" name="Rectangle 2" descr="OPL20U25GSXzBJYl68kk8uQGfFKzs7yb1M4KJWUiLk6ZEvGF+qCIPSnY57AbBFCvTW2023.11.46+K4lPs7H94VUqPe2XwIsfPRnrXQE//QTEXxb8/8N4CNc6FpgZahzpTjFhMzSA7T/nHJa11DE8Ng2TP3iAmRczFlmslSuUNOgUeb6yRvs0="/>
          <p:cNvSpPr>
            <a:spLocks noChangeArrowheads="1"/>
          </p:cNvSpPr>
          <p:nvPr/>
        </p:nvSpPr>
        <p:spPr bwMode="auto">
          <a:xfrm>
            <a:off x="219400" y="739543"/>
            <a:ext cx="8543600" cy="80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9pPr>
          </a:lstStyle>
          <a:p>
            <a:pPr defTabSz="685800">
              <a:tabLst>
                <a:tab pos="171450" algn="l"/>
                <a:tab pos="342900" algn="l"/>
                <a:tab pos="650081" algn="l"/>
                <a:tab pos="771525" algn="l"/>
                <a:tab pos="1457325" algn="l"/>
                <a:tab pos="1971675" algn="l"/>
                <a:tab pos="2057400" algn="ctr"/>
                <a:tab pos="4114800" algn="r"/>
              </a:tabLst>
            </a:pPr>
            <a:r>
              <a:rPr lang="en-US" altLang="en-US" sz="2200" dirty="0">
                <a:latin typeface="Times New Roman" panose="02020603050405020304" pitchFamily="18" charset="0"/>
                <a:ea typeface="Calibri" panose="020F0502020204030204" pitchFamily="34" charset="0"/>
                <a:cs typeface="Times New Roman" panose="02020603050405020304" pitchFamily="18" charset="0"/>
              </a:rPr>
              <a:t>Quan </a:t>
            </a:r>
            <a:r>
              <a:rPr lang="en-US" altLang="en-US" sz="2200" dirty="0" err="1">
                <a:latin typeface="Times New Roman" panose="02020603050405020304" pitchFamily="18" charset="0"/>
                <a:ea typeface="Calibri" panose="020F0502020204030204" pitchFamily="34" charset="0"/>
                <a:cs typeface="Times New Roman" panose="02020603050405020304" pitchFamily="18" charset="0"/>
              </a:rPr>
              <a:t>sát</a:t>
            </a:r>
            <a:r>
              <a:rPr lang="en-US" alt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200" dirty="0" err="1">
                <a:latin typeface="Times New Roman" panose="02020603050405020304" pitchFamily="18" charset="0"/>
                <a:ea typeface="Calibri" panose="020F0502020204030204" pitchFamily="34" charset="0"/>
                <a:cs typeface="Times New Roman" panose="02020603050405020304" pitchFamily="18" charset="0"/>
              </a:rPr>
              <a:t>dữ</a:t>
            </a:r>
            <a:r>
              <a:rPr lang="en-US" altLang="en-US" sz="2200" dirty="0">
                <a:latin typeface="Times New Roman" panose="02020603050405020304" pitchFamily="18" charset="0"/>
                <a:ea typeface="Calibri" panose="020F0502020204030204" pitchFamily="34" charset="0"/>
                <a:cs typeface="Times New Roman" panose="02020603050405020304" pitchFamily="18" charset="0"/>
              </a:rPr>
              <a:t> liệu  trong hình 7.1 và </a:t>
            </a:r>
            <a:r>
              <a:rPr lang="en-US" altLang="en-US" sz="2250" dirty="0">
                <a:latin typeface="Times New Roman" panose="02020603050405020304" pitchFamily="18" charset="0"/>
                <a:ea typeface="Calibri" panose="020F0502020204030204" pitchFamily="34" charset="0"/>
                <a:cs typeface="Times New Roman" panose="02020603050405020304" pitchFamily="18" charset="0"/>
              </a:rPr>
              <a:t>7.2 </a:t>
            </a:r>
            <a:r>
              <a:rPr lang="en-US" altLang="en-US" sz="24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hảo luận theo </a:t>
            </a:r>
            <a:r>
              <a:rPr lang="vi-VN" sz="2400" dirty="0">
                <a:latin typeface="Times New Roman" panose="02020603050405020304" pitchFamily="18" charset="0"/>
                <a:cs typeface="Times New Roman" panose="02020603050405020304" pitchFamily="18" charset="0"/>
              </a:rPr>
              <a:t>cặp trả lời các </a:t>
            </a:r>
            <a:r>
              <a:rPr lang="en-US" sz="2400" dirty="0">
                <a:latin typeface="Times New Roman" panose="02020603050405020304" pitchFamily="18" charset="0"/>
                <a:cs typeface="Times New Roman" panose="02020603050405020304" pitchFamily="18" charset="0"/>
              </a:rPr>
              <a:t>câu hỏi </a:t>
            </a:r>
            <a:r>
              <a:rPr lang="vi-VN" sz="2400" dirty="0">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endParaRPr lang="en-US" altLang="en-US" sz="2250" dirty="0">
              <a:latin typeface="Times New Roman" panose="02020603050405020304" pitchFamily="18" charset="0"/>
              <a:cs typeface="Times New Roman" panose="02020603050405020304" pitchFamily="18" charset="0"/>
            </a:endParaRPr>
          </a:p>
        </p:txBody>
      </p:sp>
      <p:sp>
        <p:nvSpPr>
          <p:cNvPr id="9" name="Rectangle 3" descr="OPL20U25GSXzBJYl68kk8uQGfFKzs7yb1M4KJWUiLk6ZEvGF+qCIPSnY57AbBFCvTW2023.11.46+K4lPs7H94VUqPe2XwIsfPRnrXQE//QTEXxb8/8N4CNc6FpgZahzpTjFhMzSA7T/nHJa11DE8Ng2TP3iAmRczFlmslSuUNOgUeb6yRvs0="/>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sp>
        <p:nvSpPr>
          <p:cNvPr id="7" name="Rectangle 6" descr="OPL20U25GSXzBJYl68kk8uQGfFKzs7yb1M4KJWUiLk6ZEvGF+qCIPSnY57AbBFCvTW2023.11.46+K4lPs7H94VUqPe2XwIsfPRnrXQE//QTEXxb8/8N4CNc6FpgZahzpTjFhMzSA7T/nHJa11DE8Ng2TP3iAmRczFlmslSuUNOgUeb6yRvs0="/>
          <p:cNvSpPr/>
          <p:nvPr/>
        </p:nvSpPr>
        <p:spPr>
          <a:xfrm>
            <a:off x="75728" y="3578906"/>
            <a:ext cx="8790709" cy="1392176"/>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cs typeface="Times New Roman" panose="02020603050405020304" pitchFamily="18" charset="0"/>
              </a:rPr>
              <a:t>Câu 1: </a:t>
            </a:r>
            <a:r>
              <a:rPr lang="vi-VN" sz="2000" dirty="0">
                <a:latin typeface="Times New Roman" panose="02020603050405020304" pitchFamily="18" charset="0"/>
                <a:cs typeface="Times New Roman" panose="02020603050405020304" pitchFamily="18" charset="0"/>
              </a:rPr>
              <a:t>Trong hai cách trình bày dữ liệu ở hình 7.1 và hình 7.2  cách nào hiệu quả hơn  để so sánh trực quan số học sinh quan tâm các nội dung tin học?</a:t>
            </a:r>
            <a:endParaRPr lang="en-US" sz="2000" dirty="0">
              <a:latin typeface="Times New Roman" panose="02020603050405020304" pitchFamily="18" charset="0"/>
              <a:cs typeface="Times New Roman" panose="02020603050405020304" pitchFamily="18" charset="0"/>
            </a:endParaRPr>
          </a:p>
          <a:p>
            <a:pPr algn="just">
              <a:lnSpc>
                <a:spcPct val="107000"/>
              </a:lnSpc>
              <a:spcBef>
                <a:spcPts val="225"/>
              </a:spcBef>
              <a:spcAft>
                <a:spcPts val="225"/>
              </a:spcAft>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2: </a:t>
            </a:r>
            <a:r>
              <a:rPr lang="vi-VN" sz="2000" dirty="0">
                <a:latin typeface="Times New Roman" panose="02020603050405020304" pitchFamily="18" charset="0"/>
                <a:cs typeface="Times New Roman" panose="02020603050405020304" pitchFamily="18" charset="0"/>
              </a:rPr>
              <a:t>Nếu cần so sánh tỉ lệ phần trăm số học sinh của mỗi nội dung Tin học trên tổng số học sinh được khảo sát, em sẽ dùng cách nào để thể hiện dữ liệu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descr="OPL20U25GSXzBJYl68kk8uQGfFKzs7yb1M4KJWUiLk6ZEvGF+qCIPSnY57AbBFCvTW2023.11.46+K4lPs7H94VUqPe2XwIsfPRnrXQE//QTEXxb8/8N4CNc6FpgZahzpTjFhMzSA7T/nHJa11DE8Ng2TP3iAmRczFlmslSuUNOgUeb6yRvs0="/>
          <p:cNvPicPr/>
          <p:nvPr/>
        </p:nvPicPr>
        <p:blipFill>
          <a:blip r:embed="rId3">
            <a:extLst>
              <a:ext uri="{28A0092B-C50C-407E-A947-70E740481C1C}">
                <a14:useLocalDpi xmlns:a14="http://schemas.microsoft.com/office/drawing/2010/main" xmlns="" val="0"/>
              </a:ext>
            </a:extLst>
          </a:blip>
          <a:srcRect/>
          <a:stretch>
            <a:fillRect/>
          </a:stretch>
        </p:blipFill>
        <p:spPr bwMode="auto">
          <a:xfrm>
            <a:off x="219400" y="1547456"/>
            <a:ext cx="3983737" cy="1946015"/>
          </a:xfrm>
          <a:prstGeom prst="rect">
            <a:avLst/>
          </a:prstGeom>
          <a:noFill/>
          <a:ln>
            <a:noFill/>
          </a:ln>
        </p:spPr>
      </p:pic>
      <p:pic>
        <p:nvPicPr>
          <p:cNvPr id="11" name="Picture 10" descr="OPL20U25GSXzBJYl68kk8uQGfFKzs7yb1M4KJWUiLk6ZEvGF+qCIPSnY57AbBFCvTW2023.11.46+K4lPs7H94VUqPe2XwIsfPRnrXQE//QTEXxb8/8N4CNc6FpgZahzpTjFhMzSA7T/nHJa11DE8Ng2TP3iAmRczFlmslSuUNOgUeb6yRvs0="/>
          <p:cNvPicPr/>
          <p:nvPr/>
        </p:nvPicPr>
        <p:blipFill>
          <a:blip r:embed="rId4">
            <a:extLst>
              <a:ext uri="{28A0092B-C50C-407E-A947-70E740481C1C}">
                <a14:useLocalDpi xmlns:a14="http://schemas.microsoft.com/office/drawing/2010/main" xmlns="" val="0"/>
              </a:ext>
            </a:extLst>
          </a:blip>
          <a:srcRect/>
          <a:stretch>
            <a:fillRect/>
          </a:stretch>
        </p:blipFill>
        <p:spPr bwMode="auto">
          <a:xfrm>
            <a:off x="4999765" y="1625611"/>
            <a:ext cx="3560865" cy="1858189"/>
          </a:xfrm>
          <a:prstGeom prst="rect">
            <a:avLst/>
          </a:prstGeom>
          <a:noFill/>
          <a:ln>
            <a:noFill/>
          </a:ln>
        </p:spPr>
      </p:pic>
      <p:pic>
        <p:nvPicPr>
          <p:cNvPr id="12" name="Picture 11" descr="OPL20U25GSXzBJYl68kk8uQGfFKzs7yb1M4KJWUiLk6ZEvGF+qCIPSnY57AbBFCvTW2023.11.46+K4lPs7H94VUqPe2XwIsfPRnrXQE//QTEXxb8/8N4CNc6FpgZahzpTjFhMzSA7T/nHJa11DE8Ng2TP3iAmRczFlmslSuUNOgUeb6yRvs0=">
            <a:extLst>
              <a:ext uri="{FF2B5EF4-FFF2-40B4-BE49-F238E27FC236}">
                <a16:creationId xmlns:a16="http://schemas.microsoft.com/office/drawing/2014/main" xmlns="" id="{2CF18F18-6288-47AA-9966-D7D1B01EED4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590065" y="-48820"/>
            <a:ext cx="552745" cy="552889"/>
          </a:xfrm>
          <a:prstGeom prst="rect">
            <a:avLst/>
          </a:prstGeom>
        </p:spPr>
      </p:pic>
      <p:pic>
        <p:nvPicPr>
          <p:cNvPr id="13" name="Đồng hồ đếm ngược 2 phút" descr="OPL20U25GSXzBJYl68kk8uQGfFKzs7yb1M4KJWUiLk6ZEvGF+qCIPSnY57AbBFCvTW2023.11.46+K4lPs7H94VUqPe2XwIsfPRnrXQE//QTEXxb8/8N4CNc6FpgZahzpTjFhMzSA7T/nHJa11DE8Ng2TP3iAmRczFlmslSuUNOgUeb6yRvs0=">
            <a:hlinkClick r:id="" action="ppaction://media"/>
            <a:extLst>
              <a:ext uri="{FF2B5EF4-FFF2-40B4-BE49-F238E27FC236}">
                <a16:creationId xmlns:a16="http://schemas.microsoft.com/office/drawing/2014/main" xmlns="" id="{BFF920B5-C590-645F-02BB-66442B4C7B27}"/>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7978451" y="522738"/>
            <a:ext cx="1164359" cy="261273"/>
          </a:xfrm>
          <a:prstGeom prst="rect">
            <a:avLst/>
          </a:prstGeom>
        </p:spPr>
      </p:pic>
    </p:spTree>
    <p:extLst>
      <p:ext uri="{BB962C8B-B14F-4D97-AF65-F5344CB8AC3E}">
        <p14:creationId xmlns:p14="http://schemas.microsoft.com/office/powerpoint/2010/main" xmlns="" val="25029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3"/>
                </p:tgtEl>
              </p:cMediaNode>
            </p:vide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ÀI 12 KNTT - TRINH BAY THONG TIN O DANG BANG-NHUNG"/>
  <p:tag name="ISPRING_FIRST_PUBLISH" val="1"/>
  <p:tag name="INKNOELEADERBOARD" val="-1484783564"/>
</p:tagLst>
</file>

<file path=ppt/tags/tag10.xml><?xml version="1.0" encoding="utf-8"?>
<p:tagLst xmlns:a="http://schemas.openxmlformats.org/drawingml/2006/main" xmlns:r="http://schemas.openxmlformats.org/officeDocument/2006/relationships" xmlns:p="http://schemas.openxmlformats.org/presentationml/2006/main">
  <p:tag name="GENSWF_SLIDE_UID" val="{113D09AE-10EF-493D-9AB5-2BC320BDE879}:417"/>
  <p:tag name="ISPRING_SLIDE_INDENT_LEVEL" val="0"/>
  <p:tag name="GENSWF_SLIDE_TITLE" val="Vận dụng"/>
  <p:tag name="ISPRING_CUSTOM_TIMING_USED" val="1"/>
  <p:tag name="GENSWF_ADVANCE_TIME" val="5.481"/>
  <p:tag name="ISPRING_SLIDE_ID_2" val="{E39132B1-908F-4059-99B5-CF64E9916E92}"/>
</p:tagLst>
</file>

<file path=ppt/tags/tag11.xml><?xml version="1.0" encoding="utf-8"?>
<p:tagLst xmlns:a="http://schemas.openxmlformats.org/drawingml/2006/main" xmlns:r="http://schemas.openxmlformats.org/officeDocument/2006/relationships" xmlns:p="http://schemas.openxmlformats.org/presentationml/2006/main">
  <p:tag name="GENSWF_SLIDE_UID" val="{4099D5EF-DFA6-48D9-B240-854A7FCF10A3}:303"/>
</p:tagLst>
</file>

<file path=ppt/tags/tag12.xml><?xml version="1.0" encoding="utf-8"?>
<p:tagLst xmlns:a="http://schemas.openxmlformats.org/drawingml/2006/main" xmlns:r="http://schemas.openxmlformats.org/officeDocument/2006/relationships" xmlns:p="http://schemas.openxmlformats.org/presentationml/2006/main">
  <p:tag name="GENSWF_SLIDE_UID" val="{4099D5EF-DFA6-48D9-B240-854A7FCF10A3}:303"/>
</p:tagLst>
</file>

<file path=ppt/tags/tag13.xml><?xml version="1.0" encoding="utf-8"?>
<p:tagLst xmlns:a="http://schemas.openxmlformats.org/drawingml/2006/main" xmlns:r="http://schemas.openxmlformats.org/officeDocument/2006/relationships" xmlns:p="http://schemas.openxmlformats.org/presentationml/2006/main">
  <p:tag name="GENSWF_SLIDE_UID" val="{14D6F0CA-75E6-47F8-AEBD-56609164FCB3}:295"/>
</p:tagLst>
</file>

<file path=ppt/tags/tag14.xml><?xml version="1.0" encoding="utf-8"?>
<p:tagLst xmlns:a="http://schemas.openxmlformats.org/drawingml/2006/main" xmlns:r="http://schemas.openxmlformats.org/officeDocument/2006/relationships" xmlns:p="http://schemas.openxmlformats.org/presentationml/2006/main">
  <p:tag name="GENSWF_SLIDE_UID" val="{2000C7E2-0B2E-4591-923D-749921E8068D}:296"/>
</p:tagLst>
</file>

<file path=ppt/tags/tag15.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6.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7.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8.xml><?xml version="1.0" encoding="utf-8"?>
<p:tagLst xmlns:a="http://schemas.openxmlformats.org/drawingml/2006/main" xmlns:r="http://schemas.openxmlformats.org/officeDocument/2006/relationships" xmlns:p="http://schemas.openxmlformats.org/presentationml/2006/main">
  <p:tag name="GENSWF_SLIDE_UID" val="{E95B7F3E-0C0B-4E82-9C36-76C44A84821A}:298"/>
</p:tagLst>
</file>

<file path=ppt/tags/tag19.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UI/customUI14.xml>ID16 2022 TIN7 BỘ SÁCH KNTT STT 53
</file>

<file path=docProps/app.xml><?xml version="1.0" encoding="utf-8"?>
<Properties xmlns="http://schemas.openxmlformats.org/officeDocument/2006/extended-properties" xmlns:vt="http://schemas.openxmlformats.org/officeDocument/2006/docPropsVTypes">
  <TotalTime>6554</TotalTime>
  <Words>1261</Words>
  <Application>Microsoft Office PowerPoint</Application>
  <PresentationFormat>On-screen Show (16:9)</PresentationFormat>
  <Paragraphs>121</Paragraphs>
  <Slides>27</Slides>
  <Notes>16</Notes>
  <HiddenSlides>0</HiddenSlides>
  <MMClips>1</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8_Thiết kế Tùy chỉnh</vt:lpstr>
      <vt:lpstr>9_Thiết kế Tùy chỉnh</vt:lpstr>
      <vt:lpstr>2_Retrospect</vt:lpstr>
      <vt:lpstr>6_Thiết kế Tùy chỉnh</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PTT TIN 7 CD3 BAI 5 UNG XU TREN MANG</dc:title>
  <dc:creator>Trần Thị Mỹ Diệu</dc:creator>
  <cp:lastModifiedBy>Windows 10</cp:lastModifiedBy>
  <cp:revision>769</cp:revision>
  <dcterms:created xsi:type="dcterms:W3CDTF">2020-04-19T07:30:11Z</dcterms:created>
  <dcterms:modified xsi:type="dcterms:W3CDTF">2024-09-26T13:35:32Z</dcterms:modified>
</cp:coreProperties>
</file>