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63" r:id="rId3"/>
    <p:sldId id="287" r:id="rId5"/>
    <p:sldId id="313" r:id="rId6"/>
    <p:sldId id="315" r:id="rId7"/>
    <p:sldId id="288" r:id="rId8"/>
    <p:sldId id="281" r:id="rId9"/>
    <p:sldId id="317" r:id="rId10"/>
    <p:sldId id="318" r:id="rId11"/>
    <p:sldId id="319" r:id="rId12"/>
    <p:sldId id="320" r:id="rId13"/>
    <p:sldId id="293" r:id="rId14"/>
    <p:sldId id="292" r:id="rId15"/>
    <p:sldId id="321" r:id="rId16"/>
    <p:sldId id="329" r:id="rId17"/>
    <p:sldId id="328" r:id="rId18"/>
    <p:sldId id="330" r:id="rId19"/>
    <p:sldId id="297" r:id="rId20"/>
    <p:sldId id="303" r:id="rId21"/>
    <p:sldId id="310" r:id="rId22"/>
    <p:sldId id="304" r:id="rId23"/>
    <p:sldId id="305" r:id="rId24"/>
    <p:sldId id="306" r:id="rId25"/>
    <p:sldId id="307" r:id="rId26"/>
    <p:sldId id="308" r:id="rId27"/>
    <p:sldId id="309" r:id="rId28"/>
    <p:sldId id="324" r:id="rId29"/>
    <p:sldId id="325" r:id="rId30"/>
    <p:sldId id="327" r:id="rId31"/>
  </p:sldIdLst>
  <p:sldSz cx="18288000" cy="10287000"/>
  <p:notesSz cx="6858000" cy="9144000"/>
  <p:embeddedFontLst>
    <p:embeddedFont>
      <p:font typeface="SimSun" panose="02010600030101010101" pitchFamily="2" charset="-122"/>
      <p:regular r:id="rId36"/>
    </p:embeddedFont>
    <p:embeddedFont>
      <p:font typeface="#9Slide03 Arima Madurai Black" panose="00000A00000000000000" pitchFamily="2" charset="0"/>
      <p:bold r:id="rId37"/>
    </p:embeddedFont>
    <p:embeddedFont>
      <p:font typeface="#9Slide03 Arima Madurai Bold" panose="00000800000000000000" pitchFamily="2" charset="0"/>
      <p:bold r:id="rId38"/>
    </p:embeddedFont>
    <p:embeddedFont>
      <p:font typeface="Calibri" panose="020F0502020204030204"/>
      <p:regular r:id="rId39"/>
      <p:bold r:id="rId40"/>
      <p:italic r:id="rId41"/>
      <p:boldItalic r:id="rId42"/>
    </p:embeddedFont>
    <p:embeddedFont>
      <p:font typeface="#9Slide03 AmpleSoft Bold" panose="02000000000000000000" pitchFamily="2" charset="-93"/>
      <p:regular r:id="rId43"/>
    </p:embeddedFont>
    <p:embeddedFont>
      <p:font typeface="#9Slide03 Arima Madurai Black" panose="00000A00000000000000" pitchFamily="2" charset="-9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#9Slide03 Arima Madurai" panose="00000500000000000000" pitchFamily="2" charset="-93"/>
      <p:regular r:id="rId49"/>
    </p:embeddedFont>
    <p:embeddedFont>
      <p:font typeface="Microsoft YaHei" panose="020B0503020204020204" pitchFamily="34" charset="-122"/>
      <p:regular r:id="rId50"/>
    </p:embeddedFont>
    <p:embeddedFont>
      <p:font typeface="Slogan" panose="02020500000000000000" pitchFamily="18" charset="-93"/>
      <p:regular r:id="rId51"/>
    </p:embeddedFont>
    <p:embeddedFont>
      <p:font typeface="Cambria" panose="02040503050406030204" pitchFamily="18" charset="0"/>
      <p:regular r:id="rId52"/>
      <p:bold r:id="rId53"/>
      <p:italic r:id="rId54"/>
      <p:boldItalic r:id="rId55"/>
    </p:embeddedFont>
    <p:embeddedFont>
      <p:font typeface="Calibri Light" panose="020F0302020204030204" charset="0"/>
      <p:regular r:id="rId56"/>
      <p:italic r:id="rId57"/>
    </p:embeddedFont>
    <p:embeddedFont>
      <p:font typeface="Tiffany" panose="02020500000000000000" pitchFamily="18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22" autoAdjust="0"/>
  </p:normalViewPr>
  <p:slideViewPr>
    <p:cSldViewPr>
      <p:cViewPr>
        <p:scale>
          <a:sx n="50" d="100"/>
          <a:sy n="50" d="100"/>
        </p:scale>
        <p:origin x="-418" y="-3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font" Target="fonts/font23.fntdata"/><Relationship Id="rId57" Type="http://schemas.openxmlformats.org/officeDocument/2006/relationships/font" Target="fonts/font22.fntdata"/><Relationship Id="rId56" Type="http://schemas.openxmlformats.org/officeDocument/2006/relationships/font" Target="fonts/font21.fntdata"/><Relationship Id="rId55" Type="http://schemas.openxmlformats.org/officeDocument/2006/relationships/font" Target="fonts/font20.fntdata"/><Relationship Id="rId54" Type="http://schemas.openxmlformats.org/officeDocument/2006/relationships/font" Target="fonts/font19.fntdata"/><Relationship Id="rId53" Type="http://schemas.openxmlformats.org/officeDocument/2006/relationships/font" Target="fonts/font18.fntdata"/><Relationship Id="rId52" Type="http://schemas.openxmlformats.org/officeDocument/2006/relationships/font" Target="fonts/font17.fntdata"/><Relationship Id="rId51" Type="http://schemas.openxmlformats.org/officeDocument/2006/relationships/font" Target="fonts/font16.fntdata"/><Relationship Id="rId50" Type="http://schemas.openxmlformats.org/officeDocument/2006/relationships/font" Target="fonts/font15.fntdata"/><Relationship Id="rId5" Type="http://schemas.openxmlformats.org/officeDocument/2006/relationships/slide" Target="slides/slide2.xml"/><Relationship Id="rId49" Type="http://schemas.openxmlformats.org/officeDocument/2006/relationships/font" Target="fonts/font14.fntdata"/><Relationship Id="rId48" Type="http://schemas.openxmlformats.org/officeDocument/2006/relationships/font" Target="fonts/font13.fntdata"/><Relationship Id="rId47" Type="http://schemas.openxmlformats.org/officeDocument/2006/relationships/font" Target="fonts/font12.fntdata"/><Relationship Id="rId46" Type="http://schemas.openxmlformats.org/officeDocument/2006/relationships/font" Target="fonts/font11.fntdata"/><Relationship Id="rId45" Type="http://schemas.openxmlformats.org/officeDocument/2006/relationships/font" Target="fonts/font10.fntdata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20FB-4AA5-4253-AD8E-CB6142536F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.sv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sv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6.png"/><Relationship Id="rId7" Type="http://schemas.openxmlformats.org/officeDocument/2006/relationships/image" Target="../media/image2.png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3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60" y="618512"/>
            <a:ext cx="14505467" cy="616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5" y="7728098"/>
            <a:ext cx="1329524" cy="2091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0" y="4637579"/>
            <a:ext cx="10880664" cy="546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1" y="7639838"/>
            <a:ext cx="5847572" cy="218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6914137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15" y="6686015"/>
            <a:ext cx="1572212" cy="247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" y="6277676"/>
            <a:ext cx="4351572" cy="3770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2470" y="1660854"/>
            <a:ext cx="13000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81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81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74313" y="4916149"/>
            <a:ext cx="42594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vi-VN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</a:t>
            </a:r>
            <a:r>
              <a:rPr lang="vi-VN" sz="3600" dirty="0" smtClean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3600" dirty="0" smtClean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</a:t>
            </a:r>
            <a:endParaRPr lang="en-US" sz="3600" dirty="0">
              <a:solidFill>
                <a:prstClr val="white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42393" y="-1591272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66" y="397764"/>
            <a:ext cx="16727262" cy="959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20379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94614" y="1028700"/>
            <a:ext cx="1615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lang="en-US" altLang="zh-CN" sz="6000" b="1" noProof="0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6000" b="1" noProof="0" dirty="0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32"/>
              <p:cNvSpPr txBox="1"/>
              <p:nvPr/>
            </p:nvSpPr>
            <p:spPr>
              <a:xfrm>
                <a:off x="1553757" y="2290839"/>
                <a:ext cx="15134043" cy="3169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𝑘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ℎ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ố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𝑙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ượ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𝑛𝑔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ℎ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ể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í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𝑐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ℎ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𝑘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ℎ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ố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𝑙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ượ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𝑛𝑔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ℎ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ể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í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𝑐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ℎ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757" y="2290839"/>
                <a:ext cx="15134043" cy="3169073"/>
              </a:xfrm>
              <a:prstGeom prst="rect">
                <a:avLst/>
              </a:prstGeom>
              <a:blipFill rotWithShape="1">
                <a:blip r:embed="rId4"/>
                <a:stretch>
                  <a:fillRect l="-4" t="-12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2196435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7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-93"/>
                <a:ea typeface="Microsoft YaHei" panose="020B0503020204020204" pitchFamily="34" charset="-122"/>
                <a:cs typeface="#9Slide03 Arima Madurai Black" panose="00000A00000000000000" pitchFamily="2" charset="-93"/>
              </a:rPr>
              <a:t>II.</a:t>
            </a:r>
            <a:endParaRPr kumimoji="0" lang="zh-CN" altLang="en-US" sz="17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-93"/>
              <a:ea typeface="Microsoft YaHei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301" y="3617420"/>
            <a:ext cx="1105943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đơn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vị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endParaRPr lang="en-US" altLang="zh-CN" sz="8000" b="1" dirty="0" smtClean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r>
              <a:rPr lang="en-US" altLang="zh-CN" sz="8000" b="1" dirty="0" err="1" smtClean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8000" b="1" dirty="0" smtClean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endParaRPr lang="zh-CN" altLang="en-US" sz="8000" b="1" dirty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973797" y="-419100"/>
            <a:ext cx="7314203" cy="7314203"/>
          </a:xfrm>
          <a:prstGeom prst="rect">
            <a:avLst/>
          </a:prstGeom>
        </p:spPr>
      </p:pic>
      <p:sp>
        <p:nvSpPr>
          <p:cNvPr id="5" name="TextBox 544"/>
          <p:cNvSpPr txBox="1"/>
          <p:nvPr/>
        </p:nvSpPr>
        <p:spPr>
          <a:xfrm>
            <a:off x="1371600" y="748725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SGK,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714500"/>
            <a:ext cx="891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3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85800" y="4457700"/>
                <a:ext cx="10591800" cy="5424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Tiffany" panose="02020500000000000000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. </a:t>
                </a:r>
                <a:endParaRPr lang="en-US" sz="32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Tiffany" panose="02020500000000000000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/>
                      </a:rPr>
                      <m:t>𝐷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, V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Tiffany" panose="02020500000000000000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: kg/m</a:t>
                </a:r>
                <a:r>
                  <a:rPr lang="en-US" sz="32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g/cm</a:t>
                </a:r>
                <a:r>
                  <a:rPr lang="en-US" sz="32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g/ml</a:t>
                </a: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ea typeface="Tiffany" panose="02020500000000000000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ea typeface="Tiffany" panose="02020500000000000000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457700"/>
                <a:ext cx="10591800" cy="5424498"/>
              </a:xfrm>
              <a:prstGeom prst="rect">
                <a:avLst/>
              </a:prstGeom>
              <a:blipFill rotWithShape="1">
                <a:blip r:embed="rId3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591800" y="2476500"/>
            <a:ext cx="7314203" cy="7314203"/>
          </a:xfrm>
          <a:prstGeom prst="rect">
            <a:avLst/>
          </a:prstGeom>
        </p:spPr>
      </p:pic>
      <p:sp>
        <p:nvSpPr>
          <p:cNvPr id="5" name="TextBox 544"/>
          <p:cNvSpPr txBox="1"/>
          <p:nvPr/>
        </p:nvSpPr>
        <p:spPr>
          <a:xfrm>
            <a:off x="1371600" y="748725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714500"/>
            <a:ext cx="975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5524500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"/>
            <a:ext cx="17855614" cy="944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"/>
            <a:ext cx="15773400" cy="14097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4745831"/>
            <a:ext cx="6819900" cy="652700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/>
              <p:cNvSpPr txBox="1"/>
              <p:nvPr/>
            </p:nvSpPr>
            <p:spPr>
              <a:xfrm>
                <a:off x="6477000" y="4941093"/>
                <a:ext cx="9486900" cy="65270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1371600" rtl="0" eaLnBrk="1" latinLnBrk="0" hangingPunct="1">
                  <a:lnSpc>
                    <a:spcPct val="90000"/>
                  </a:lnSpc>
                  <a:spcBef>
                    <a:spcPts val="1500"/>
                  </a:spcBef>
                  <a:buFont typeface="Arial" panose="020B0604020202020204" pitchFamily="34" charset="0"/>
                  <a:buChar char="•"/>
                  <a:defRPr sz="4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28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714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400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0861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719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57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143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829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smtClean="0"/>
                  <a:t>Giải</a:t>
                </a: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 smtClean="0"/>
                  <a:t>Thể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tích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của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khối</a:t>
                </a:r>
                <a:r>
                  <a:rPr lang="en-US" dirty="0" smtClean="0"/>
                  <a:t> gang </a:t>
                </a:r>
                <a:r>
                  <a:rPr lang="en-US" dirty="0" err="1" smtClean="0"/>
                  <a:t>hình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hộp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đó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:</a:t>
                </a:r>
                <a:endParaRPr lang="en-US" dirty="0" smtClean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smtClean="0"/>
                  <a:t>V = </a:t>
                </a:r>
                <a:r>
                  <a:rPr lang="en-US" dirty="0" err="1" smtClean="0"/>
                  <a:t>a.b.c</a:t>
                </a:r>
                <a:r>
                  <a:rPr lang="en-US" dirty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 V = 2.3.5 = 30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  <m:t>𝑐𝑚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 smtClean="0"/>
                  <a:t>Khối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lượng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riêng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của</a:t>
                </a:r>
                <a:r>
                  <a:rPr lang="en-US" dirty="0" smtClean="0"/>
                  <a:t> gang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:</a:t>
                </a:r>
                <a:endParaRPr lang="en-US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/>
                      </a:rPr>
                      <m:t>𝐷</m:t>
                    </m:r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 D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  <m:t>210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  <m:t>30</m:t>
                        </m:r>
                      </m:den>
                    </m:f>
                    <m:r>
                      <a:rPr lang="en-US" b="0" i="1" smtClean="0">
                        <a:latin typeface="Cambria Math" panose="02040503050406030204"/>
                        <a:sym typeface="Wingdings" panose="05000000000000000000" pitchFamily="2" charset="2"/>
                      </a:rPr>
                      <m:t>= </m:t>
                    </m:r>
                  </m:oMath>
                </a14:m>
                <a:r>
                  <a:rPr lang="en-US" dirty="0" smtClean="0"/>
                  <a:t>7 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 algn="ctr">
                  <a:buNone/>
                </a:pPr>
                <a:r>
                  <a:rPr lang="en-US" dirty="0" smtClean="0"/>
                  <a:t> hay 7000kg/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941093"/>
                <a:ext cx="9486900" cy="6527007"/>
              </a:xfrm>
              <a:prstGeom prst="rect">
                <a:avLst/>
              </a:prstGeom>
              <a:blipFill rotWithShape="1">
                <a:blip r:embed="rId1"/>
                <a:stretch>
                  <a:fillRect t="-20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/>
          <p:nvPr/>
        </p:nvSpPr>
        <p:spPr>
          <a:xfrm>
            <a:off x="1524000" y="5093493"/>
            <a:ext cx="68199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Content Placeholder 2"/>
          <p:cNvSpPr txBox="1"/>
          <p:nvPr/>
        </p:nvSpPr>
        <p:spPr>
          <a:xfrm>
            <a:off x="1219200" y="4560093"/>
            <a:ext cx="68199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 smtClean="0"/>
              <a:t>Tóm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tắt</a:t>
            </a:r>
            <a:endParaRPr lang="en-US" b="1" u="sng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a = 2cm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b = 3cm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 = 5cm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 = 210 g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D = ?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38800" y="3771900"/>
            <a:ext cx="0" cy="6198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0600" y="1943100"/>
            <a:ext cx="1607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1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/>
          <p:cNvSpPr txBox="1"/>
          <p:nvPr/>
        </p:nvSpPr>
        <p:spPr>
          <a:xfrm>
            <a:off x="2133600" y="416128"/>
            <a:ext cx="1386302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riêng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vị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riêng</a:t>
            </a:r>
            <a:endParaRPr lang="zh-CN" alt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65" y="1767231"/>
            <a:ext cx="16315421" cy="77958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819400" y="2247901"/>
                <a:ext cx="14905894" cy="6101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/>
                      </a:rPr>
                      <m:t>𝐷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g/ml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1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0.001 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1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g/mL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(N),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/>
                  </a:rPr>
                  <a:t>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247901"/>
                <a:ext cx="14905894" cy="6101991"/>
              </a:xfrm>
              <a:prstGeom prst="rect">
                <a:avLst/>
              </a:prstGeom>
              <a:blipFill rotWithShape="1">
                <a:blip r:embed="rId8"/>
                <a:stretch>
                  <a:fillRect r="4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7051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7800 kg/m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7800 kg.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=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m.V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14600" y="495300"/>
            <a:ext cx="13792200" cy="1676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66800" y="4152900"/>
            <a:ext cx="6858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66497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+mj-lt"/>
              </a:rPr>
              <a:t>Khi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tiến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hành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thí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nghiệm</a:t>
            </a:r>
            <a:r>
              <a:rPr lang="en-US" sz="4000" dirty="0">
                <a:latin typeface="+mj-lt"/>
              </a:rPr>
              <a:t>, </a:t>
            </a:r>
            <a:r>
              <a:rPr lang="en-US" sz="4000" dirty="0" err="1">
                <a:latin typeface="+mj-lt"/>
              </a:rPr>
              <a:t>Lan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một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được</a:t>
            </a:r>
            <a:r>
              <a:rPr lang="en-US" sz="4000" dirty="0">
                <a:latin typeface="+mj-lt"/>
              </a:rPr>
              <a:t> 5,4 g.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? </a:t>
            </a:r>
            <a:r>
              <a:rPr lang="en-US" sz="4000" dirty="0" err="1">
                <a:latin typeface="+mj-lt"/>
              </a:rPr>
              <a:t>Biết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2cm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 smtClean="0">
                <a:latin typeface="+mj-lt"/>
              </a:rPr>
              <a:t>Chì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 smtClean="0">
                <a:latin typeface="+mj-lt"/>
              </a:rPr>
              <a:t>Sắt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 smtClean="0">
                <a:latin typeface="+mj-lt"/>
              </a:rPr>
              <a:t>Nhôm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>
                <a:latin typeface="+mj-lt"/>
              </a:rPr>
              <a:t>Kẽm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19200" y="5524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219200" y="7581900"/>
                <a:ext cx="1592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5,4 : 2 = 2,7g/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𝑐𝑚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đổi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thành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2700 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7581900"/>
                <a:ext cx="15925800" cy="584775"/>
              </a:xfrm>
              <a:prstGeom prst="rect">
                <a:avLst/>
              </a:prstGeom>
              <a:blipFill rotWithShape="1">
                <a:blip r:embed="rId1"/>
                <a:stretch>
                  <a:fillRect b="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59598" cy="10044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029407" y="602115"/>
            <a:ext cx="16200782" cy="235449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1371600"/>
            <a:r>
              <a:rPr lang="en-US" sz="7200" b="1" dirty="0" smtClean="0">
                <a:solidFill>
                  <a:srgbClr val="7030A0"/>
                </a:solidFill>
                <a:latin typeface="#9Slide03 AmpleSoft Bold" panose="02000000000000000000" pitchFamily="2" charset="-93"/>
              </a:rPr>
              <a:t>CHƯƠNG III: KHỐI LƯỢNG RIÊNG </a:t>
            </a:r>
            <a:endParaRPr lang="en-US" sz="7200" b="1" dirty="0" smtClean="0">
              <a:solidFill>
                <a:srgbClr val="7030A0"/>
              </a:solidFill>
              <a:latin typeface="#9Slide03 AmpleSoft Bold" panose="02000000000000000000" pitchFamily="2" charset="-93"/>
            </a:endParaRPr>
          </a:p>
          <a:p>
            <a:pPr algn="ctr" defTabSz="1371600"/>
            <a:r>
              <a:rPr lang="en-US" sz="7200" b="1" dirty="0" smtClean="0">
                <a:solidFill>
                  <a:srgbClr val="7030A0"/>
                </a:solidFill>
                <a:latin typeface="#9Slide03 AmpleSoft Bold" panose="02000000000000000000" pitchFamily="2" charset="-93"/>
              </a:rPr>
              <a:t>VÀ ÁP SUẤT</a:t>
            </a:r>
            <a:endParaRPr lang="en-US" sz="7200" b="1" dirty="0">
              <a:solidFill>
                <a:srgbClr val="7030A0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9" name="Google Shape;5915;p37"/>
          <p:cNvSpPr txBox="1"/>
          <p:nvPr/>
        </p:nvSpPr>
        <p:spPr>
          <a:xfrm>
            <a:off x="1759428" y="2508885"/>
            <a:ext cx="14901822" cy="373761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6000" u="sng" dirty="0" err="1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Bài</a:t>
            </a:r>
            <a:r>
              <a:rPr 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6000" u="sng" dirty="0" smtClean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13: KHỐI LƯỢNG RIÊNG</a:t>
            </a:r>
            <a:endParaRPr lang="vi-VN" altLang="en-US" sz="6000" u="sng" dirty="0">
              <a:solidFill>
                <a:srgbClr val="FF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+mj-lt"/>
              </a:rPr>
              <a:t>Nói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ý </a:t>
            </a:r>
            <a:r>
              <a:rPr lang="en-US" sz="4000" dirty="0" err="1">
                <a:latin typeface="+mj-lt"/>
              </a:rPr>
              <a:t>nghĩa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?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1kg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 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7800 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nguyên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1 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7800 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hình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dạng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sẽ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được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trong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chiếc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hộp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1m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</a:t>
            </a:r>
            <a:r>
              <a:rPr lang="en-US" sz="4000" dirty="0" err="1">
                <a:latin typeface="+mj-lt"/>
              </a:rPr>
              <a:t>Tất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cả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đáp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đều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.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1529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4.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Phát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biểu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?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Nếu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so </a:t>
            </a:r>
            <a:r>
              <a:rPr lang="en-US" sz="4000" dirty="0" err="1">
                <a:latin typeface="+mj-lt"/>
              </a:rPr>
              <a:t>với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tương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ứng</a:t>
            </a:r>
            <a:r>
              <a:rPr lang="en-US" sz="4000" dirty="0">
                <a:latin typeface="+mj-lt"/>
              </a:rPr>
              <a:t>.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</a:t>
            </a:r>
            <a:r>
              <a:rPr lang="en-US" sz="4000" dirty="0" err="1">
                <a:latin typeface="+mj-lt"/>
              </a:rPr>
              <a:t>Nếu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bé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so </a:t>
            </a:r>
            <a:r>
              <a:rPr lang="en-US" sz="4000" dirty="0" err="1">
                <a:latin typeface="+mj-lt"/>
              </a:rPr>
              <a:t>với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tương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ứng</a:t>
            </a:r>
            <a:r>
              <a:rPr lang="en-US" sz="4000" dirty="0">
                <a:latin typeface="+mj-lt"/>
              </a:rPr>
              <a:t>.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</a:t>
            </a:r>
            <a:r>
              <a:rPr lang="en-US" sz="4000" dirty="0" err="1">
                <a:latin typeface="+mj-lt"/>
              </a:rPr>
              <a:t>Khi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, ta </a:t>
            </a:r>
            <a:r>
              <a:rPr lang="en-US" sz="4000" dirty="0" err="1">
                <a:latin typeface="+mj-lt"/>
              </a:rPr>
              <a:t>chỉ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.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A </a:t>
            </a:r>
            <a:r>
              <a:rPr lang="en-US" sz="4000" dirty="0" err="1">
                <a:latin typeface="+mj-lt"/>
              </a:rPr>
              <a:t>và</a:t>
            </a:r>
            <a:r>
              <a:rPr lang="en-US" sz="4000" dirty="0">
                <a:latin typeface="+mj-lt"/>
              </a:rPr>
              <a:t> C </a:t>
            </a:r>
            <a:r>
              <a:rPr lang="en-US" sz="4000" dirty="0" err="1">
                <a:latin typeface="+mj-lt"/>
              </a:rPr>
              <a:t>đúng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7353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57300" y="2738438"/>
                <a:ext cx="15773400" cy="652700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vi-VN" sz="4000" b="1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5.</a:t>
                </a:r>
                <a:r>
                  <a:rPr lang="vi-VN" sz="40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/>
                  <a:t>Công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tính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khối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lượng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riêng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:</a:t>
                </a:r>
                <a:endParaRPr lang="en-US" sz="4000" dirty="0"/>
              </a:p>
              <a:p>
                <a:pPr marL="0" indent="0">
                  <a:buNone/>
                </a:pPr>
                <a:r>
                  <a:rPr lang="en-US" sz="4000" dirty="0"/>
                  <a:t>A. d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  <a:endParaRPr lang="en-US" sz="4000" dirty="0" smtClean="0"/>
              </a:p>
              <a:p>
                <a:pPr marL="0" indent="0">
                  <a:buNone/>
                </a:pPr>
                <a:r>
                  <a:rPr lang="en-US" sz="4000" dirty="0" smtClean="0"/>
                  <a:t>B</a:t>
                </a:r>
                <a:r>
                  <a:rPr lang="en-US" sz="4000" dirty="0"/>
                  <a:t>.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/>
                      </a:rPr>
                      <m:t>𝐷</m:t>
                    </m:r>
                    <m:r>
                      <a:rPr lang="en-US" sz="4000" i="1"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  <a:endParaRPr lang="en-US" sz="4000" dirty="0" smtClean="0"/>
              </a:p>
              <a:p>
                <a:pPr marL="0" indent="0">
                  <a:buNone/>
                </a:pPr>
                <a:r>
                  <a:rPr lang="en-US" sz="4000" dirty="0" smtClean="0"/>
                  <a:t>C</a:t>
                </a:r>
                <a:r>
                  <a:rPr lang="en-US" sz="4000" dirty="0"/>
                  <a:t>. d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  <a:endParaRPr lang="en-US" sz="4000" dirty="0" smtClean="0"/>
              </a:p>
              <a:p>
                <a:pPr marL="0" indent="0">
                  <a:buNone/>
                </a:pPr>
                <a:r>
                  <a:rPr lang="en-US" sz="4000" dirty="0" smtClean="0"/>
                  <a:t>D</a:t>
                </a:r>
                <a:r>
                  <a:rPr lang="en-US" sz="4000" dirty="0"/>
                  <a:t>. 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endParaRPr lang="en-US" sz="4000" dirty="0"/>
              </a:p>
            </p:txBody>
          </p:sp>
        </mc:Choice>
        <mc:Fallback>
          <p:sp>
            <p:nvSpPr>
              <p:cNvPr id="4" name="Content Placeholder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57300" y="2738438"/>
                <a:ext cx="15773400" cy="6527007"/>
              </a:xfrm>
              <a:blipFill rotWithShape="1">
                <a:blip r:embed="rId1"/>
                <a:stretch>
                  <a:fillRect t="-170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1219200" y="4381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+mj-lt"/>
              </a:rPr>
              <a:t>Đơn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vị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không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phải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?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kg/m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</a:t>
            </a:r>
            <a:r>
              <a:rPr lang="en-US" sz="4000" dirty="0">
                <a:latin typeface="+mj-lt"/>
              </a:rPr>
              <a:t>. g/mL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</a:t>
            </a:r>
            <a:r>
              <a:rPr lang="en-US" sz="4000" dirty="0">
                <a:latin typeface="+mj-lt"/>
              </a:rPr>
              <a:t>. N/m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</a:t>
            </a:r>
            <a:r>
              <a:rPr lang="en-US" sz="4000" dirty="0">
                <a:latin typeface="+mj-lt"/>
              </a:rPr>
              <a:t>. g/cm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9911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7.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+mj-lt"/>
              </a:rPr>
              <a:t>Cho </a:t>
            </a:r>
            <a:r>
              <a:rPr lang="en-US" sz="4000" dirty="0" err="1">
                <a:latin typeface="+mj-lt"/>
              </a:rPr>
              <a:t>biết</a:t>
            </a:r>
            <a:r>
              <a:rPr lang="en-US" sz="4000" dirty="0">
                <a:latin typeface="+mj-lt"/>
              </a:rPr>
              <a:t> 13,5kg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5dm³.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bao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nhiêu</a:t>
            </a:r>
            <a:r>
              <a:rPr lang="en-US" sz="4000" dirty="0">
                <a:latin typeface="+mj-lt"/>
              </a:rPr>
              <a:t>?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A.2700kg/dm³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B.2700kg/m³</a:t>
            </a:r>
            <a:r>
              <a:rPr lang="en-US" sz="4000" dirty="0">
                <a:latin typeface="+mj-lt"/>
              </a:rPr>
              <a:t>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C.270 </a:t>
            </a:r>
            <a:r>
              <a:rPr lang="en-US" sz="4000" dirty="0">
                <a:latin typeface="+mj-lt"/>
              </a:rPr>
              <a:t>N/m³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D.260kg/m³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43000" y="4762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đổi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𝑑𝑚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 0,005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áp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dụng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thức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tính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blipFill rotWithShape="1">
                <a:blip r:embed="rId1"/>
                <a:stretch>
                  <a:fillRect b="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8.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Một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7800kg/m³;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50dm³.Khối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: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A.390kg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B.312kg 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C.390000kg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D.156kg</a:t>
            </a: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051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đổi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50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𝑑𝑚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 0,05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áp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dụng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thức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tính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blipFill rotWithShape="1">
                <a:blip r:embed="rId1"/>
                <a:stretch>
                  <a:fillRect b="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Người</a:t>
            </a:r>
            <a:r>
              <a:rPr lang="en-US" sz="4000" dirty="0">
                <a:latin typeface="+mj-lt"/>
              </a:rPr>
              <a:t> ta </a:t>
            </a:r>
            <a:r>
              <a:rPr lang="en-US" sz="4000" dirty="0" err="1">
                <a:latin typeface="+mj-lt"/>
              </a:rPr>
              <a:t>thường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>
                <a:latin typeface="+mj-lt"/>
              </a:rPr>
              <a:t>Câu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giải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?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lớn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B.Vì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C.Vì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khối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khối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D.Vì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miếng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miếng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cùng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19200" y="4051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7800kg/m³. </a:t>
            </a:r>
            <a:r>
              <a:rPr lang="en-US" sz="4000" dirty="0" err="1">
                <a:latin typeface="+mj-lt"/>
              </a:rPr>
              <a:t>Vậy</a:t>
            </a:r>
            <a:r>
              <a:rPr lang="en-US" sz="4000" dirty="0">
                <a:latin typeface="+mj-lt"/>
              </a:rPr>
              <a:t>, 1kg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sẽ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khoảng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12,8cm</a:t>
            </a:r>
            <a:r>
              <a:rPr lang="en-US" sz="4000" baseline="30000" dirty="0">
                <a:latin typeface="+mj-lt"/>
              </a:rPr>
              <a:t>3 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</a:t>
            </a:r>
            <a:r>
              <a:rPr lang="en-US" sz="4000" dirty="0">
                <a:latin typeface="+mj-lt"/>
              </a:rPr>
              <a:t>. 128cm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</a:t>
            </a:r>
            <a:r>
              <a:rPr lang="en-US" sz="4000" dirty="0">
                <a:latin typeface="+mj-lt"/>
              </a:rPr>
              <a:t>. 1.280cm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</a:t>
            </a:r>
            <a:r>
              <a:rPr lang="en-US" sz="4000" dirty="0">
                <a:latin typeface="+mj-lt"/>
              </a:rPr>
              <a:t>. 12.800cm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06500" y="47244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838200" y="7581900"/>
                <a:ext cx="15621000" cy="791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Rút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thức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thành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7800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/>
                      </a:rPr>
                      <m:t>=  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/>
                      </a:rPr>
                      <m:t>0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/>
                      </a:rPr>
                      <m:t>,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/>
                      </a:rPr>
                      <m:t>000128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/>
                      </a:rPr>
                      <m:t>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= 128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𝑐𝑚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5621000" cy="791114"/>
              </a:xfrm>
              <a:prstGeom prst="rect">
                <a:avLst/>
              </a:prstGeom>
              <a:blipFill rotWithShape="1">
                <a:blip r:embed="rId1"/>
                <a:stretch>
                  <a:fillRect b="6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/>
          <a:stretch>
            <a:fillRect/>
          </a:stretch>
        </p:blipFill>
        <p:spPr bwMode="auto">
          <a:xfrm>
            <a:off x="0" y="2795"/>
            <a:ext cx="18288000" cy="10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4860" y="205740"/>
            <a:ext cx="9079992" cy="1536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spcCol="0"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VỀ NHÀ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2171700"/>
            <a:ext cx="1242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video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endParaRPr lang="en-US" sz="4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75588" y="0"/>
            <a:ext cx="13757148" cy="10287000"/>
            <a:chOff x="850392" y="0"/>
            <a:chExt cx="9171432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392" y="0"/>
              <a:ext cx="9171432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063240" y="629613"/>
              <a:ext cx="5138928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nhôm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4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8"/>
          <p:cNvGrpSpPr/>
          <p:nvPr/>
        </p:nvGrpSpPr>
        <p:grpSpPr bwMode="auto">
          <a:xfrm>
            <a:off x="3507582" y="3181350"/>
            <a:ext cx="10401300" cy="4343400"/>
            <a:chOff x="912" y="1392"/>
            <a:chExt cx="4368" cy="1824"/>
          </a:xfrm>
        </p:grpSpPr>
        <p:grpSp>
          <p:nvGrpSpPr>
            <p:cNvPr id="6" name="Group 27"/>
            <p:cNvGrpSpPr/>
            <p:nvPr/>
          </p:nvGrpSpPr>
          <p:grpSpPr bwMode="auto">
            <a:xfrm>
              <a:off x="912" y="1392"/>
              <a:ext cx="4368" cy="1824"/>
              <a:chOff x="912" y="1392"/>
              <a:chExt cx="4368" cy="1824"/>
            </a:xfrm>
          </p:grpSpPr>
          <p:grpSp>
            <p:nvGrpSpPr>
              <p:cNvPr id="10" name="Group 14"/>
              <p:cNvGrpSpPr/>
              <p:nvPr/>
            </p:nvGrpSpPr>
            <p:grpSpPr bwMode="auto">
              <a:xfrm>
                <a:off x="912" y="1392"/>
                <a:ext cx="1920" cy="1824"/>
                <a:chOff x="768" y="768"/>
                <a:chExt cx="1920" cy="1824"/>
              </a:xfrm>
            </p:grpSpPr>
            <p:sp>
              <p:nvSpPr>
                <p:cNvPr id="13" name="AutoShape 10"/>
                <p:cNvSpPr>
                  <a:spLocks noChangeArrowheads="1"/>
                </p:cNvSpPr>
                <p:nvPr/>
              </p:nvSpPr>
              <p:spPr bwMode="auto">
                <a:xfrm>
                  <a:off x="768" y="768"/>
                  <a:ext cx="1920" cy="182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 sz="4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392" y="864"/>
                  <a:ext cx="480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42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Sắt</a:t>
                  </a:r>
                  <a:endParaRPr lang="en-US" altLang="en-US" sz="4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AutoShape 12"/>
              <p:cNvSpPr>
                <a:spLocks noChangeArrowheads="1"/>
              </p:cNvSpPr>
              <p:nvPr/>
            </p:nvSpPr>
            <p:spPr bwMode="auto">
              <a:xfrm>
                <a:off x="3456" y="1392"/>
                <a:ext cx="1824" cy="1824"/>
              </a:xfrm>
              <a:prstGeom prst="cube">
                <a:avLst>
                  <a:gd name="adj" fmla="val 25000"/>
                </a:avLst>
              </a:prstGeom>
              <a:solidFill>
                <a:srgbClr val="FFEDA3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 sz="4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 Box 15"/>
              <p:cNvSpPr txBox="1">
                <a:spLocks noChangeArrowheads="1"/>
              </p:cNvSpPr>
              <p:nvPr/>
            </p:nvSpPr>
            <p:spPr bwMode="auto">
              <a:xfrm>
                <a:off x="4040" y="1488"/>
                <a:ext cx="52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Gỗ</a:t>
                </a:r>
                <a:endParaRPr lang="en-US" altLang="en-US" sz="42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25"/>
            <p:cNvGrpSpPr/>
            <p:nvPr/>
          </p:nvGrpSpPr>
          <p:grpSpPr bwMode="auto">
            <a:xfrm>
              <a:off x="1152" y="2112"/>
              <a:ext cx="3625" cy="346"/>
              <a:chOff x="1152" y="2084"/>
              <a:chExt cx="3625" cy="346"/>
            </a:xfrm>
          </p:grpSpPr>
          <p:sp>
            <p:nvSpPr>
              <p:cNvPr id="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2120"/>
                <a:ext cx="1104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en-US" sz="4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42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altLang="en-US" sz="42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 Box 18"/>
              <p:cNvSpPr txBox="1">
                <a:spLocks noChangeArrowheads="1"/>
              </p:cNvSpPr>
              <p:nvPr/>
            </p:nvSpPr>
            <p:spPr bwMode="auto">
              <a:xfrm>
                <a:off x="3673" y="2084"/>
                <a:ext cx="1104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en-US" sz="42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4200" baseline="30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altLang="en-US" sz="4200" baseline="30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2078832" y="1371600"/>
            <a:ext cx="14859000" cy="10287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7160" tIns="68580" rIns="137160" bIns="68580" anchor="ctr"/>
          <a:lstStyle/>
          <a:p>
            <a:r>
              <a:rPr lang="en-US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</a:t>
            </a:r>
            <a:r>
              <a:rPr lang="en-US" altLang="en-US" sz="4200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</a:t>
            </a:r>
            <a:r>
              <a:rPr lang="en-US" altLang="en-US" sz="4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u="sng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(kg)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2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8050948"/>
            <a:ext cx="17202150" cy="143116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hay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riêng</a:t>
            </a:r>
            <a:endParaRPr lang="en-US" sz="4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7414" y="0"/>
            <a:ext cx="18288000" cy="10287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100">
              <a:solidFill>
                <a:prstClr val="white"/>
              </a:solidFill>
              <a:latin typeface="#9Slide03 Arima Madurai" panose="00000500000000000000" pitchFamily="2" charset="-93"/>
              <a:ea typeface="SimSun" panose="02010600030101010101" pitchFamily="2" charset="-122"/>
              <a:cs typeface="#9Slide03 Arima Madurai" panose="00000500000000000000" pitchFamily="2" charset="-9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1612244"/>
            <a:ext cx="5901693" cy="699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7" y="8708609"/>
            <a:ext cx="3659613" cy="1364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3" y="7044131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625"/>
            <a:ext cx="3514704" cy="3045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51" y="6836076"/>
            <a:ext cx="1572212" cy="24758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256756" y="2354444"/>
            <a:ext cx="1122221" cy="1168196"/>
            <a:chOff x="7531331" y="1259522"/>
            <a:chExt cx="748147" cy="778797"/>
          </a:xfrm>
        </p:grpSpPr>
        <p:sp>
          <p:nvSpPr>
            <p:cNvPr id="15" name="Freeform 10"/>
            <p:cNvSpPr/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SimSun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93718" y="1361210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Microsoft YaHei" panose="020B0503020204020204" pitchFamily="34" charset="-122"/>
                  <a:cs typeface="#9Slide03 Arima Madurai" panose="00000500000000000000" pitchFamily="2" charset="-93"/>
                </a:rPr>
                <a:t>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Microsoft YaHei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56755" y="4513247"/>
            <a:ext cx="1122221" cy="1197188"/>
            <a:chOff x="7531329" y="2452432"/>
            <a:chExt cx="748147" cy="798125"/>
          </a:xfrm>
        </p:grpSpPr>
        <p:sp>
          <p:nvSpPr>
            <p:cNvPr id="18" name="Freeform 10"/>
            <p:cNvSpPr/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SimSun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18388" y="2573448"/>
              <a:ext cx="54309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Microsoft YaHei" panose="020B0503020204020204" pitchFamily="34" charset="-122"/>
                  <a:cs typeface="#9Slide03 Arima Madurai" panose="00000500000000000000" pitchFamily="2" charset="-93"/>
                </a:rPr>
                <a:t>II.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Microsoft YaHei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471369" y="2355548"/>
            <a:ext cx="76830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662713" y="4404836"/>
            <a:ext cx="980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đơn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vị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1538" y="3242870"/>
            <a:ext cx="548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Nội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dung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bài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học</a:t>
            </a:r>
            <a:endParaRPr lang="zh-CN" altLang="en-US" sz="9000" b="1" dirty="0">
              <a:solidFill>
                <a:prstClr val="white"/>
              </a:solidFill>
              <a:latin typeface="#9Slide03 Arima Madurai" panose="00000500000000000000" pitchFamily="2" charset="-93"/>
              <a:ea typeface="Slogan" panose="02020500000000000000" pitchFamily="18" charset="-93"/>
              <a:cs typeface="#9Slide03 Arima Madurai" panose="00000500000000000000" pitchFamily="2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52" y="2962414"/>
            <a:ext cx="12637448" cy="255650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1531188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17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Microsoft YaHei" panose="020B0503020204020204" pitchFamily="34" charset="-122"/>
                <a:cs typeface="#9Slide03 Arima Madurai Black" panose="00000A00000000000000" pitchFamily="2" charset="-93"/>
              </a:rPr>
              <a:t>I.</a:t>
            </a:r>
            <a:endParaRPr lang="zh-CN" altLang="en-US" sz="17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Microsoft YaHei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72200" y="3604535"/>
            <a:ext cx="487986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7500" b="1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7500" b="1" dirty="0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lang="zh-CN" altLang="en-US" sz="7500" b="1" dirty="0">
              <a:solidFill>
                <a:prstClr val="white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8644598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" y="60198"/>
            <a:ext cx="8644596" cy="97345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r>
              <a:rPr lang="en-US" sz="4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THÍ NGHIỆM</a:t>
            </a:r>
            <a:endParaRPr lang="vi-VN" sz="4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6900" y="247650"/>
            <a:ext cx="7486650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2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2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2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6900" y="1456476"/>
            <a:ext cx="7715250" cy="530914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SGK.</a:t>
            </a:r>
            <a:endParaRPr lang="en-US" sz="4200" dirty="0">
              <a:solidFill>
                <a:srgbClr val="601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00" dirty="0">
              <a:solidFill>
                <a:srgbClr val="601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6)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srgbClr val="601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00" dirty="0">
              <a:solidFill>
                <a:srgbClr val="601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⃰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200" dirty="0">
              <a:solidFill>
                <a:srgbClr val="601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9"/>
          <a:stretch>
            <a:fillRect/>
          </a:stretch>
        </p:blipFill>
        <p:spPr bwMode="auto">
          <a:xfrm>
            <a:off x="0" y="-1"/>
            <a:ext cx="18288000" cy="741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2"/>
          <a:stretch>
            <a:fillRect/>
          </a:stretch>
        </p:blipFill>
        <p:spPr bwMode="auto">
          <a:xfrm>
            <a:off x="341412" y="876300"/>
            <a:ext cx="17946588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4876</Words>
  <Application>WPS Presentation</Application>
  <PresentationFormat>Custom</PresentationFormat>
  <Paragraphs>197</Paragraphs>
  <Slides>28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1" baseType="lpstr">
      <vt:lpstr>Arial</vt:lpstr>
      <vt:lpstr>SimSun</vt:lpstr>
      <vt:lpstr>Wingdings</vt:lpstr>
      <vt:lpstr>#9Slide03 Arima Madurai Black</vt:lpstr>
      <vt:lpstr>#9Slide03 Arima Madurai Bold</vt:lpstr>
      <vt:lpstr>Calibri</vt:lpstr>
      <vt:lpstr>#9Slide03 AmpleSoft Bold</vt:lpstr>
      <vt:lpstr>#9Slide03 Arima Madurai Black</vt:lpstr>
      <vt:lpstr>Times New Roman</vt:lpstr>
      <vt:lpstr>Calibri</vt:lpstr>
      <vt:lpstr>#9Slide03 Arima Madurai</vt:lpstr>
      <vt:lpstr>Microsoft YaHei</vt:lpstr>
      <vt:lpstr>幼圆</vt:lpstr>
      <vt:lpstr>Slogan</vt:lpstr>
      <vt:lpstr>Cambria</vt:lpstr>
      <vt:lpstr>Arial Unicode MS</vt:lpstr>
      <vt:lpstr>Calibri Light</vt:lpstr>
      <vt:lpstr>Cambria Math</vt:lpstr>
      <vt:lpstr>Arial</vt:lpstr>
      <vt:lpstr>Tiffany</vt:lpstr>
      <vt:lpstr>Wingdings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ĐÁP ÁN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thu trang trần</cp:lastModifiedBy>
  <cp:revision>34</cp:revision>
  <dcterms:created xsi:type="dcterms:W3CDTF">2006-08-16T00:00:00Z</dcterms:created>
  <dcterms:modified xsi:type="dcterms:W3CDTF">2023-08-03T09:12:10Z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8B6FAEC63B3E41F5B57754CC14121419</vt:lpwstr>
  </property>
  <property fmtid="{D5CDD505-2E9C-101B-9397-08002B2CF9AE}" pid="3" name="KSOProductBuildVer">
    <vt:lpwstr>1033-11.2.0.11537</vt:lpwstr>
  </property>
</Properties>
</file>