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9"/>
  </p:notesMasterIdLst>
  <p:sldIdLst>
    <p:sldId id="305" r:id="rId2"/>
    <p:sldId id="302" r:id="rId3"/>
    <p:sldId id="303" r:id="rId4"/>
    <p:sldId id="304" r:id="rId5"/>
    <p:sldId id="263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59" r:id="rId15"/>
    <p:sldId id="289" r:id="rId16"/>
    <p:sldId id="292" r:id="rId17"/>
    <p:sldId id="262" r:id="rId18"/>
    <p:sldId id="277" r:id="rId19"/>
    <p:sldId id="271" r:id="rId20"/>
    <p:sldId id="293" r:id="rId21"/>
    <p:sldId id="294" r:id="rId22"/>
    <p:sldId id="295" r:id="rId23"/>
    <p:sldId id="297" r:id="rId24"/>
    <p:sldId id="298" r:id="rId25"/>
    <p:sldId id="296" r:id="rId26"/>
    <p:sldId id="299" r:id="rId27"/>
    <p:sldId id="300" r:id="rId28"/>
  </p:sldIdLst>
  <p:sldSz cx="9144000" cy="5143500" type="screen16x9"/>
  <p:notesSz cx="6858000" cy="9144000"/>
  <p:embeddedFontLst>
    <p:embeddedFont>
      <p:font typeface="Cambria Math" pitchFamily="18" charset="0"/>
      <p:regular r:id="rId30"/>
    </p:embeddedFont>
    <p:embeddedFont>
      <p:font typeface="MS Reference Sans Serif" pitchFamily="34" charset="0"/>
      <p:regular r:id="rId31"/>
    </p:embeddedFont>
    <p:embeddedFont>
      <p:font typeface="Comfortaa" charset="0"/>
      <p:regular r:id="rId32"/>
      <p:bold r:id="rId33"/>
    </p:embeddedFont>
    <p:embeddedFont>
      <p:font typeface="VNI-Commerce" pitchFamily="2" charset="0"/>
      <p:boldItalic r:id="rId34"/>
    </p:embeddedFont>
    <p:embeddedFont>
      <p:font typeface="Leelawadee UI Semilight" pitchFamily="34" charset="-34"/>
      <p:regular r:id="rId35"/>
    </p:embeddedFont>
    <p:embeddedFont>
      <p:font typeface="Bahnschrift Light" pitchFamily="34" charset="0"/>
      <p:regular r:id="rId36"/>
    </p:embeddedFont>
    <p:embeddedFont>
      <p:font typeface="Britannic Bold" pitchFamily="3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6E4DFF3-0042-495A-989F-C31FA70A689F}">
  <a:tblStyle styleId="{86E4DFF3-0042-495A-989F-C31FA70A68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5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179067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8e0d54e6a4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8e0d54e6a4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e0d54e6a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e0d54e6a4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e0d54e6a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e0d54e6a4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8e0d54e6a4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8e0d54e6a4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8e0d54e6a4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8e0d54e6a4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8e0d54e6a4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8e0d54e6a4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8e0d54e6a4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8e0d54e6a4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8e0d54e6a4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8e0d54e6a4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8e0d54e6a4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8e0d54e6a4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70770" y="946963"/>
            <a:ext cx="4090500" cy="2199000"/>
          </a:xfrm>
          <a:prstGeom prst="rect">
            <a:avLst/>
          </a:prstGeom>
          <a:effectLst>
            <a:outerShdw dist="19050" dir="18960000" algn="bl" rotWithShape="0">
              <a:srgbClr val="D25F4B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Allura"/>
              <a:buNone/>
              <a:defRPr sz="5500">
                <a:solidFill>
                  <a:srgbClr val="263C6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77720" y="3310738"/>
            <a:ext cx="3276600" cy="6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29"/>
          <p:cNvGrpSpPr/>
          <p:nvPr/>
        </p:nvGrpSpPr>
        <p:grpSpPr>
          <a:xfrm flipH="1">
            <a:off x="-175" y="-134800"/>
            <a:ext cx="9144335" cy="1954575"/>
            <a:chOff x="0" y="1629825"/>
            <a:chExt cx="7337775" cy="1954575"/>
          </a:xfrm>
        </p:grpSpPr>
        <p:cxnSp>
          <p:nvCxnSpPr>
            <p:cNvPr id="288" name="Google Shape;288;p29"/>
            <p:cNvCxnSpPr/>
            <p:nvPr/>
          </p:nvCxnSpPr>
          <p:spPr>
            <a:xfrm>
              <a:off x="0" y="1629825"/>
              <a:ext cx="3069300" cy="1954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29"/>
            <p:cNvCxnSpPr/>
            <p:nvPr/>
          </p:nvCxnSpPr>
          <p:spPr>
            <a:xfrm flipH="1">
              <a:off x="3033975" y="2476500"/>
              <a:ext cx="4303800" cy="11079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90" name="Google Shape;290;p29"/>
          <p:cNvCxnSpPr/>
          <p:nvPr/>
        </p:nvCxnSpPr>
        <p:spPr>
          <a:xfrm>
            <a:off x="-121400" y="3532375"/>
            <a:ext cx="5022600" cy="1779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30"/>
          <p:cNvGrpSpPr/>
          <p:nvPr/>
        </p:nvGrpSpPr>
        <p:grpSpPr>
          <a:xfrm rot="10800000">
            <a:off x="-1880195" y="669155"/>
            <a:ext cx="12904395" cy="3805200"/>
            <a:chOff x="-1867070" y="-959950"/>
            <a:chExt cx="12904395" cy="3805200"/>
          </a:xfrm>
        </p:grpSpPr>
        <p:cxnSp>
          <p:nvCxnSpPr>
            <p:cNvPr id="294" name="Google Shape;294;p30"/>
            <p:cNvCxnSpPr/>
            <p:nvPr/>
          </p:nvCxnSpPr>
          <p:spPr>
            <a:xfrm rot="10800000" flipH="1">
              <a:off x="2407050" y="941750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30"/>
            <p:cNvCxnSpPr/>
            <p:nvPr/>
          </p:nvCxnSpPr>
          <p:spPr>
            <a:xfrm rot="10800000" flipH="1">
              <a:off x="-1867070" y="9426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30"/>
            <p:cNvCxnSpPr/>
            <p:nvPr/>
          </p:nvCxnSpPr>
          <p:spPr>
            <a:xfrm rot="10800000" flipH="1">
              <a:off x="6790225" y="-9599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ED5E8-C55C-44D1-9B63-C28AE05EC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01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6"/>
          <p:cNvGrpSpPr/>
          <p:nvPr/>
        </p:nvGrpSpPr>
        <p:grpSpPr>
          <a:xfrm>
            <a:off x="2504660" y="1133688"/>
            <a:ext cx="4134677" cy="221374"/>
            <a:chOff x="729050" y="223975"/>
            <a:chExt cx="6133625" cy="328400"/>
          </a:xfrm>
        </p:grpSpPr>
        <p:sp>
          <p:nvSpPr>
            <p:cNvPr id="36" name="Google Shape;36;p6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6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6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6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349513" y="2030413"/>
            <a:ext cx="44886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2349513" y="2793438"/>
            <a:ext cx="4488600" cy="11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48" name="Google Shape;4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7"/>
          <p:cNvCxnSpPr/>
          <p:nvPr/>
        </p:nvCxnSpPr>
        <p:spPr>
          <a:xfrm>
            <a:off x="-111400" y="3391105"/>
            <a:ext cx="6293400" cy="1803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50" name="Google Shape;50;p7"/>
          <p:cNvGrpSpPr/>
          <p:nvPr/>
        </p:nvGrpSpPr>
        <p:grpSpPr>
          <a:xfrm>
            <a:off x="-1867070" y="-959950"/>
            <a:ext cx="12904395" cy="3805200"/>
            <a:chOff x="-1867070" y="-959950"/>
            <a:chExt cx="12904395" cy="3805200"/>
          </a:xfrm>
        </p:grpSpPr>
        <p:cxnSp>
          <p:nvCxnSpPr>
            <p:cNvPr id="51" name="Google Shape;51;p7"/>
            <p:cNvCxnSpPr/>
            <p:nvPr/>
          </p:nvCxnSpPr>
          <p:spPr>
            <a:xfrm rot="10800000" flipH="1">
              <a:off x="2407050" y="941750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7"/>
            <p:cNvCxnSpPr/>
            <p:nvPr/>
          </p:nvCxnSpPr>
          <p:spPr>
            <a:xfrm rot="10800000" flipH="1">
              <a:off x="-1867070" y="9426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7"/>
            <p:cNvCxnSpPr/>
            <p:nvPr/>
          </p:nvCxnSpPr>
          <p:spPr>
            <a:xfrm rot="10800000" flipH="1">
              <a:off x="6790225" y="-9599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1187075" y="1964000"/>
            <a:ext cx="29976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ubTitle" idx="1"/>
          </p:nvPr>
        </p:nvSpPr>
        <p:spPr>
          <a:xfrm>
            <a:off x="1187075" y="2331049"/>
            <a:ext cx="29976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 idx="2"/>
          </p:nvPr>
        </p:nvSpPr>
        <p:spPr>
          <a:xfrm>
            <a:off x="4959250" y="1964000"/>
            <a:ext cx="29976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3"/>
          </p:nvPr>
        </p:nvSpPr>
        <p:spPr>
          <a:xfrm>
            <a:off x="4959250" y="2331049"/>
            <a:ext cx="29976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 idx="4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title" idx="5"/>
          </p:nvPr>
        </p:nvSpPr>
        <p:spPr>
          <a:xfrm>
            <a:off x="1187075" y="3339688"/>
            <a:ext cx="29976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subTitle" idx="6"/>
          </p:nvPr>
        </p:nvSpPr>
        <p:spPr>
          <a:xfrm>
            <a:off x="1187075" y="3706734"/>
            <a:ext cx="29976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title" idx="7"/>
          </p:nvPr>
        </p:nvSpPr>
        <p:spPr>
          <a:xfrm>
            <a:off x="4959250" y="3339688"/>
            <a:ext cx="29976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8"/>
          </p:nvPr>
        </p:nvSpPr>
        <p:spPr>
          <a:xfrm>
            <a:off x="4959250" y="3706734"/>
            <a:ext cx="29976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title" idx="9" hasCustomPrompt="1"/>
          </p:nvPr>
        </p:nvSpPr>
        <p:spPr>
          <a:xfrm>
            <a:off x="2357825" y="1534742"/>
            <a:ext cx="656100" cy="500100"/>
          </a:xfrm>
          <a:prstGeom prst="rect">
            <a:avLst/>
          </a:prstGeom>
          <a:effectLst>
            <a:outerShdw dist="19050" dir="19020000" algn="bl" rotWithShape="0">
              <a:srgbClr val="D25F4B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 sz="2400">
                <a:solidFill>
                  <a:srgbClr val="263C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6"/>
          <p:cNvSpPr txBox="1">
            <a:spLocks noGrp="1"/>
          </p:cNvSpPr>
          <p:nvPr>
            <p:ph type="title" idx="13" hasCustomPrompt="1"/>
          </p:nvPr>
        </p:nvSpPr>
        <p:spPr>
          <a:xfrm>
            <a:off x="6130000" y="1534742"/>
            <a:ext cx="656100" cy="500100"/>
          </a:xfrm>
          <a:prstGeom prst="rect">
            <a:avLst/>
          </a:prstGeom>
          <a:effectLst>
            <a:outerShdw dist="19050" dir="19020000" algn="bl" rotWithShape="0">
              <a:srgbClr val="D25F4B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 sz="2400">
                <a:solidFill>
                  <a:srgbClr val="263C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16"/>
          <p:cNvSpPr txBox="1">
            <a:spLocks noGrp="1"/>
          </p:cNvSpPr>
          <p:nvPr>
            <p:ph type="title" idx="14" hasCustomPrompt="1"/>
          </p:nvPr>
        </p:nvSpPr>
        <p:spPr>
          <a:xfrm>
            <a:off x="2357825" y="2910742"/>
            <a:ext cx="656100" cy="500100"/>
          </a:xfrm>
          <a:prstGeom prst="rect">
            <a:avLst/>
          </a:prstGeom>
          <a:effectLst>
            <a:outerShdw dist="19050" dir="19020000" algn="bl" rotWithShape="0">
              <a:srgbClr val="D25F4B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 sz="2400">
                <a:solidFill>
                  <a:srgbClr val="263C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 idx="15" hasCustomPrompt="1"/>
          </p:nvPr>
        </p:nvSpPr>
        <p:spPr>
          <a:xfrm>
            <a:off x="6130000" y="2910742"/>
            <a:ext cx="656100" cy="500100"/>
          </a:xfrm>
          <a:prstGeom prst="rect">
            <a:avLst/>
          </a:prstGeom>
          <a:effectLst>
            <a:outerShdw dist="19050" dir="19020000" algn="bl" rotWithShape="0">
              <a:srgbClr val="D25F4B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 sz="2400">
                <a:solidFill>
                  <a:srgbClr val="263C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63C66"/>
              </a:buClr>
              <a:buSzPts val="3500"/>
              <a:buNone/>
              <a:defRPr>
                <a:solidFill>
                  <a:srgbClr val="263C66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48" name="Google Shape;148;p16"/>
          <p:cNvCxnSpPr/>
          <p:nvPr/>
        </p:nvCxnSpPr>
        <p:spPr>
          <a:xfrm>
            <a:off x="-111400" y="3391105"/>
            <a:ext cx="3089700" cy="1886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49" name="Google Shape;149;p16"/>
          <p:cNvGrpSpPr/>
          <p:nvPr/>
        </p:nvGrpSpPr>
        <p:grpSpPr>
          <a:xfrm flipH="1">
            <a:off x="-1867070" y="-426550"/>
            <a:ext cx="12904395" cy="3805200"/>
            <a:chOff x="-1867070" y="-959950"/>
            <a:chExt cx="12904395" cy="3805200"/>
          </a:xfrm>
        </p:grpSpPr>
        <p:cxnSp>
          <p:nvCxnSpPr>
            <p:cNvPr id="150" name="Google Shape;150;p16"/>
            <p:cNvCxnSpPr/>
            <p:nvPr/>
          </p:nvCxnSpPr>
          <p:spPr>
            <a:xfrm rot="10800000" flipH="1">
              <a:off x="2407050" y="941750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6"/>
            <p:cNvCxnSpPr/>
            <p:nvPr/>
          </p:nvCxnSpPr>
          <p:spPr>
            <a:xfrm rot="10800000" flipH="1">
              <a:off x="-1867070" y="9426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6"/>
            <p:cNvCxnSpPr/>
            <p:nvPr/>
          </p:nvCxnSpPr>
          <p:spPr>
            <a:xfrm rot="10800000" flipH="1">
              <a:off x="6790225" y="-9599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3" name="Google Shape;153;p16"/>
          <p:cNvGrpSpPr/>
          <p:nvPr/>
        </p:nvGrpSpPr>
        <p:grpSpPr>
          <a:xfrm>
            <a:off x="2504660" y="1133688"/>
            <a:ext cx="4134677" cy="221374"/>
            <a:chOff x="729050" y="223975"/>
            <a:chExt cx="6133625" cy="328400"/>
          </a:xfrm>
        </p:grpSpPr>
        <p:sp>
          <p:nvSpPr>
            <p:cNvPr id="154" name="Google Shape;154;p16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CUSTOM_4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 txBox="1">
            <a:spLocks noGrp="1"/>
          </p:cNvSpPr>
          <p:nvPr>
            <p:ph type="subTitle" idx="1"/>
          </p:nvPr>
        </p:nvSpPr>
        <p:spPr>
          <a:xfrm>
            <a:off x="4574700" y="2353200"/>
            <a:ext cx="36225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title"/>
          </p:nvPr>
        </p:nvSpPr>
        <p:spPr>
          <a:xfrm>
            <a:off x="4341150" y="1532128"/>
            <a:ext cx="40896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1" name="Google Shape;241;p23"/>
          <p:cNvGrpSpPr/>
          <p:nvPr/>
        </p:nvGrpSpPr>
        <p:grpSpPr>
          <a:xfrm rot="10800000">
            <a:off x="-1867070" y="2303605"/>
            <a:ext cx="12904395" cy="3805200"/>
            <a:chOff x="-1867070" y="-959950"/>
            <a:chExt cx="12904395" cy="3805200"/>
          </a:xfrm>
        </p:grpSpPr>
        <p:cxnSp>
          <p:nvCxnSpPr>
            <p:cNvPr id="242" name="Google Shape;242;p23"/>
            <p:cNvCxnSpPr/>
            <p:nvPr/>
          </p:nvCxnSpPr>
          <p:spPr>
            <a:xfrm rot="10800000" flipH="1">
              <a:off x="2407050" y="941750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23"/>
            <p:cNvCxnSpPr/>
            <p:nvPr/>
          </p:nvCxnSpPr>
          <p:spPr>
            <a:xfrm rot="10800000" flipH="1">
              <a:off x="-1867070" y="9426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23"/>
            <p:cNvCxnSpPr/>
            <p:nvPr/>
          </p:nvCxnSpPr>
          <p:spPr>
            <a:xfrm rot="10800000" flipH="1">
              <a:off x="6790225" y="-9599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45" name="Google Shape;245;p23"/>
          <p:cNvCxnSpPr/>
          <p:nvPr/>
        </p:nvCxnSpPr>
        <p:spPr>
          <a:xfrm rot="10800000">
            <a:off x="2988255" y="-45550"/>
            <a:ext cx="6293400" cy="1803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text ">
  <p:cSld name="CUSTOM_4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5"/>
          <p:cNvSpPr txBox="1">
            <a:spLocks noGrp="1"/>
          </p:cNvSpPr>
          <p:nvPr>
            <p:ph type="subTitle" idx="1"/>
          </p:nvPr>
        </p:nvSpPr>
        <p:spPr>
          <a:xfrm>
            <a:off x="4976050" y="3641474"/>
            <a:ext cx="31065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5"/>
          <p:cNvSpPr txBox="1">
            <a:spLocks noGrp="1"/>
          </p:cNvSpPr>
          <p:nvPr>
            <p:ph type="title"/>
          </p:nvPr>
        </p:nvSpPr>
        <p:spPr>
          <a:xfrm>
            <a:off x="4976059" y="2998973"/>
            <a:ext cx="3106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5"/>
          <p:cNvSpPr txBox="1">
            <a:spLocks noGrp="1"/>
          </p:cNvSpPr>
          <p:nvPr>
            <p:ph type="subTitle" idx="2"/>
          </p:nvPr>
        </p:nvSpPr>
        <p:spPr>
          <a:xfrm>
            <a:off x="1061400" y="1892225"/>
            <a:ext cx="31065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5"/>
          <p:cNvSpPr txBox="1">
            <a:spLocks noGrp="1"/>
          </p:cNvSpPr>
          <p:nvPr>
            <p:ph type="title" idx="3"/>
          </p:nvPr>
        </p:nvSpPr>
        <p:spPr>
          <a:xfrm>
            <a:off x="1061469" y="1249724"/>
            <a:ext cx="3106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8" name="Google Shape;258;p25"/>
          <p:cNvGrpSpPr/>
          <p:nvPr/>
        </p:nvGrpSpPr>
        <p:grpSpPr>
          <a:xfrm rot="-1849631">
            <a:off x="-560390" y="875873"/>
            <a:ext cx="9901971" cy="3471759"/>
            <a:chOff x="-141100" y="-1628565"/>
            <a:chExt cx="9901013" cy="8172300"/>
          </a:xfrm>
        </p:grpSpPr>
        <p:cxnSp>
          <p:nvCxnSpPr>
            <p:cNvPr id="259" name="Google Shape;259;p25"/>
            <p:cNvCxnSpPr/>
            <p:nvPr/>
          </p:nvCxnSpPr>
          <p:spPr>
            <a:xfrm rot="-7526633" flipH="1">
              <a:off x="-326501" y="132472"/>
              <a:ext cx="3493502" cy="4463456"/>
            </a:xfrm>
            <a:prstGeom prst="curvedConnector3">
              <a:avLst>
                <a:gd name="adj1" fmla="val 49996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25"/>
            <p:cNvCxnSpPr/>
            <p:nvPr/>
          </p:nvCxnSpPr>
          <p:spPr>
            <a:xfrm rot="3273398" flipH="1">
              <a:off x="2355867" y="1251327"/>
              <a:ext cx="4343006" cy="2198913"/>
            </a:xfrm>
            <a:prstGeom prst="curvedConnector3">
              <a:avLst>
                <a:gd name="adj1" fmla="val 49998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25"/>
            <p:cNvCxnSpPr/>
            <p:nvPr/>
          </p:nvCxnSpPr>
          <p:spPr>
            <a:xfrm rot="-7526625" flipH="1">
              <a:off x="5889993" y="-23422"/>
              <a:ext cx="4127238" cy="4962014"/>
            </a:xfrm>
            <a:prstGeom prst="curvedConnector3">
              <a:avLst>
                <a:gd name="adj1" fmla="val 50001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E798"/>
            </a:gs>
            <a:gs pos="100000">
              <a:srgbClr val="CFB78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  <a:ln>
            <a:noFill/>
          </a:ln>
          <a:effectLst>
            <a:outerShdw dist="19050" algn="bl" rotWithShape="0">
              <a:srgbClr val="D25F4B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8" r:id="rId6"/>
    <p:sldLayoutId id="2147483662" r:id="rId7"/>
    <p:sldLayoutId id="2147483669" r:id="rId8"/>
    <p:sldLayoutId id="2147483671" r:id="rId9"/>
    <p:sldLayoutId id="2147483674" r:id="rId10"/>
    <p:sldLayoutId id="2147483675" r:id="rId11"/>
    <p:sldLayoutId id="2147483676" r:id="rId12"/>
    <p:sldLayoutId id="214748368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 </a:t>
            </a:r>
            <a:r>
              <a:rPr lang="en-US" sz="36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Đề:</a:t>
            </a:r>
            <a:br>
              <a:rPr lang="en-US" sz="36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NGHỆ THUẬT CỔ ĐẠI THẾ GIỚI VÀ VIỆT NAM</a:t>
            </a:r>
            <a:br>
              <a:rPr lang="en-US" sz="36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002" y="1929284"/>
            <a:ext cx="4001619" cy="29441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0220" y="2417861"/>
            <a:ext cx="45417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BÀI </a:t>
            </a:r>
            <a:r>
              <a:rPr lang="en-US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2: HỌA TIẾT TRỐNG </a:t>
            </a:r>
            <a:r>
              <a:rPr lang="en-US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ĐỒNG </a:t>
            </a:r>
            <a:endParaRPr lang="en-US" sz="200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(</a:t>
            </a:r>
            <a:r>
              <a:rPr lang="en-US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2 TIẾT: 25-26)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5451" y="1475453"/>
            <a:ext cx="5724524" cy="34156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76400" y="5715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họa</a:t>
            </a:r>
            <a:r>
              <a:rPr lang="en-US" sz="2000" dirty="0" smtClean="0"/>
              <a:t> </a:t>
            </a:r>
            <a:r>
              <a:rPr lang="en-US" sz="2000" dirty="0" err="1" smtClean="0"/>
              <a:t>tiết</a:t>
            </a:r>
            <a:r>
              <a:rPr lang="en-US" sz="2000" dirty="0" smtClean="0"/>
              <a:t> </a:t>
            </a:r>
            <a:r>
              <a:rPr lang="en-US" sz="2000" dirty="0" err="1" smtClean="0"/>
              <a:t>thuyền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chèo</a:t>
            </a:r>
            <a:r>
              <a:rPr lang="en-US" sz="2000" dirty="0" smtClean="0"/>
              <a:t> </a:t>
            </a:r>
            <a:r>
              <a:rPr lang="en-US" sz="2000" dirty="0" err="1" smtClean="0"/>
              <a:t>thuyền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82729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" y="1985962"/>
            <a:ext cx="8244370" cy="23193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09775" y="638175"/>
            <a:ext cx="618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ảnh</a:t>
            </a:r>
            <a:r>
              <a:rPr lang="en-US" sz="2400" dirty="0" smtClean="0"/>
              <a:t> </a:t>
            </a:r>
            <a:r>
              <a:rPr lang="en-US" sz="2400" dirty="0" err="1" smtClean="0"/>
              <a:t>họa</a:t>
            </a:r>
            <a:r>
              <a:rPr lang="en-US" sz="2400" dirty="0" smtClean="0"/>
              <a:t> </a:t>
            </a:r>
            <a:r>
              <a:rPr lang="en-US" sz="2400" dirty="0" err="1" smtClean="0"/>
              <a:t>tiết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chú</a:t>
            </a:r>
            <a:r>
              <a:rPr lang="en-US" sz="2400" dirty="0" smtClean="0"/>
              <a:t> </a:t>
            </a:r>
            <a:r>
              <a:rPr lang="en-US" sz="2400" dirty="0" err="1" smtClean="0"/>
              <a:t>hươu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5071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10" b="7194"/>
          <a:stretch/>
        </p:blipFill>
        <p:spPr>
          <a:xfrm>
            <a:off x="524538" y="1409700"/>
            <a:ext cx="4504662" cy="3581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675" y="323850"/>
            <a:ext cx="9077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họa</a:t>
            </a:r>
            <a:r>
              <a:rPr lang="en-US" sz="2000" dirty="0" smtClean="0"/>
              <a:t> </a:t>
            </a:r>
            <a:r>
              <a:rPr lang="en-US" sz="2000" dirty="0" err="1" smtClean="0"/>
              <a:t>tiết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giã</a:t>
            </a:r>
            <a:r>
              <a:rPr lang="en-US" sz="2000" dirty="0" smtClean="0"/>
              <a:t> </a:t>
            </a:r>
            <a:r>
              <a:rPr lang="en-US" sz="2000" dirty="0" err="1" smtClean="0"/>
              <a:t>gạo</a:t>
            </a:r>
            <a:r>
              <a:rPr lang="en-US" sz="2000" dirty="0" smtClean="0"/>
              <a:t>. </a:t>
            </a:r>
          </a:p>
          <a:p>
            <a:pPr algn="ctr"/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/>
              <a:t> t</a:t>
            </a:r>
            <a:r>
              <a:rPr lang="vi-VN" sz="2000" dirty="0" smtClean="0"/>
              <a:t>rên </a:t>
            </a:r>
            <a:r>
              <a:rPr lang="vi-VN" sz="2000" dirty="0"/>
              <a:t>trống đồng còn thể hiện nhiều họa tiết khác</a:t>
            </a:r>
            <a:r>
              <a:rPr lang="en-US" sz="2000" dirty="0"/>
              <a:t>.v.v.</a:t>
            </a:r>
            <a:endParaRPr lang="fr-FR" sz="2000" dirty="0"/>
          </a:p>
          <a:p>
            <a:pPr algn="ctr"/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91" t="23640" r="40809" b="17146"/>
          <a:stretch/>
        </p:blipFill>
        <p:spPr>
          <a:xfrm>
            <a:off x="6219824" y="1362075"/>
            <a:ext cx="1228725" cy="14763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7644" y="3152775"/>
            <a:ext cx="1792224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661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42975" y="237144"/>
            <a:ext cx="7058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+ </a:t>
            </a:r>
            <a:r>
              <a:rPr lang="fr-FR" sz="1800" dirty="0" err="1"/>
              <a:t>Cách</a:t>
            </a:r>
            <a:r>
              <a:rPr lang="fr-FR" sz="1800" dirty="0"/>
              <a:t> </a:t>
            </a:r>
            <a:r>
              <a:rPr lang="fr-FR" sz="1800" dirty="0" err="1"/>
              <a:t>sắp</a:t>
            </a:r>
            <a:r>
              <a:rPr lang="fr-FR" sz="1800" dirty="0"/>
              <a:t> </a:t>
            </a:r>
            <a:r>
              <a:rPr lang="fr-FR" sz="1800" dirty="0" err="1"/>
              <a:t>xếp</a:t>
            </a:r>
            <a:r>
              <a:rPr lang="fr-FR" sz="1800" dirty="0"/>
              <a:t> </a:t>
            </a:r>
            <a:r>
              <a:rPr lang="fr-FR" sz="1800" dirty="0" err="1"/>
              <a:t>các</a:t>
            </a:r>
            <a:r>
              <a:rPr lang="fr-FR" sz="1800" dirty="0"/>
              <a:t> </a:t>
            </a:r>
            <a:r>
              <a:rPr lang="fr-FR" sz="1800" dirty="0" err="1"/>
              <a:t>hoạ</a:t>
            </a:r>
            <a:r>
              <a:rPr lang="fr-FR" sz="1800" dirty="0"/>
              <a:t> </a:t>
            </a:r>
            <a:r>
              <a:rPr lang="fr-FR" sz="1800" dirty="0" err="1"/>
              <a:t>tiết</a:t>
            </a:r>
            <a:r>
              <a:rPr lang="fr-FR" sz="1800" dirty="0"/>
              <a:t> </a:t>
            </a:r>
            <a:r>
              <a:rPr lang="fr-FR" sz="1800" dirty="0" err="1"/>
              <a:t>trên</a:t>
            </a:r>
            <a:r>
              <a:rPr lang="fr-FR" sz="1800" dirty="0"/>
              <a:t> </a:t>
            </a:r>
            <a:r>
              <a:rPr lang="fr-FR" sz="1800" dirty="0" err="1"/>
              <a:t>mặt</a:t>
            </a:r>
            <a:r>
              <a:rPr lang="fr-FR" sz="1800" dirty="0"/>
              <a:t> </a:t>
            </a:r>
            <a:r>
              <a:rPr lang="fr-FR" sz="1800" dirty="0" err="1"/>
              <a:t>trống</a:t>
            </a:r>
            <a:r>
              <a:rPr lang="fr-FR" sz="1800" dirty="0"/>
              <a:t> </a:t>
            </a:r>
            <a:r>
              <a:rPr lang="fr-FR" sz="1800" dirty="0" err="1"/>
              <a:t>đồng</a:t>
            </a:r>
            <a:r>
              <a:rPr lang="fr-FR" sz="1800" dirty="0"/>
              <a:t> </a:t>
            </a:r>
            <a:r>
              <a:rPr lang="fr-FR" sz="1800" dirty="0" err="1"/>
              <a:t>rất</a:t>
            </a:r>
            <a:r>
              <a:rPr lang="fr-FR" sz="1800" dirty="0"/>
              <a:t> </a:t>
            </a:r>
            <a:r>
              <a:rPr lang="fr-FR" sz="1800" dirty="0" err="1"/>
              <a:t>tinh</a:t>
            </a:r>
            <a:r>
              <a:rPr lang="fr-FR" sz="1800" dirty="0"/>
              <a:t> </a:t>
            </a:r>
            <a:r>
              <a:rPr lang="fr-FR" sz="1800" dirty="0" err="1"/>
              <a:t>xảo</a:t>
            </a:r>
            <a:r>
              <a:rPr lang="fr-FR" sz="1800" dirty="0"/>
              <a:t>, </a:t>
            </a:r>
            <a:r>
              <a:rPr lang="fr-FR" sz="1800" dirty="0" err="1"/>
              <a:t>thể</a:t>
            </a:r>
            <a:r>
              <a:rPr lang="fr-FR" sz="1800" dirty="0"/>
              <a:t> </a:t>
            </a:r>
            <a:r>
              <a:rPr lang="fr-FR" sz="1800" dirty="0" err="1"/>
              <a:t>hiện</a:t>
            </a:r>
            <a:r>
              <a:rPr lang="fr-FR" sz="1800" dirty="0"/>
              <a:t> </a:t>
            </a:r>
            <a:r>
              <a:rPr lang="fr-FR" sz="1800" dirty="0" err="1"/>
              <a:t>sự</a:t>
            </a:r>
            <a:r>
              <a:rPr lang="fr-FR" sz="1800" dirty="0"/>
              <a:t> </a:t>
            </a:r>
            <a:r>
              <a:rPr lang="fr-FR" sz="1800" dirty="0" err="1"/>
              <a:t>sắp</a:t>
            </a:r>
            <a:r>
              <a:rPr lang="fr-FR" sz="1800" dirty="0"/>
              <a:t> </a:t>
            </a:r>
            <a:r>
              <a:rPr lang="fr-FR" sz="1800" dirty="0" err="1"/>
              <a:t>xếp</a:t>
            </a:r>
            <a:r>
              <a:rPr lang="fr-FR" sz="1800" dirty="0"/>
              <a:t> </a:t>
            </a:r>
            <a:r>
              <a:rPr lang="fr-FR" sz="1800" dirty="0" err="1"/>
              <a:t>và</a:t>
            </a:r>
            <a:r>
              <a:rPr lang="fr-FR" sz="1800" dirty="0"/>
              <a:t> </a:t>
            </a:r>
            <a:r>
              <a:rPr lang="fr-FR" sz="1800" dirty="0" err="1"/>
              <a:t>vẽ</a:t>
            </a:r>
            <a:r>
              <a:rPr lang="fr-FR" sz="1800" dirty="0"/>
              <a:t> </a:t>
            </a:r>
            <a:r>
              <a:rPr lang="fr-FR" sz="1800" dirty="0" err="1"/>
              <a:t>rất</a:t>
            </a:r>
            <a:r>
              <a:rPr lang="fr-FR" sz="1800" dirty="0"/>
              <a:t> </a:t>
            </a:r>
            <a:r>
              <a:rPr lang="fr-FR" sz="1800" dirty="0" err="1"/>
              <a:t>thông</a:t>
            </a:r>
            <a:r>
              <a:rPr lang="fr-FR" sz="1800" dirty="0"/>
              <a:t> </a:t>
            </a:r>
            <a:r>
              <a:rPr lang="fr-FR" sz="1800" dirty="0" err="1"/>
              <a:t>minh</a:t>
            </a:r>
            <a:r>
              <a:rPr lang="fr-FR" sz="1800" dirty="0"/>
              <a:t>, </a:t>
            </a:r>
            <a:r>
              <a:rPr lang="fr-FR" sz="1800" dirty="0" err="1"/>
              <a:t>tài</a:t>
            </a:r>
            <a:r>
              <a:rPr lang="fr-FR" sz="1800" dirty="0"/>
              <a:t> </a:t>
            </a:r>
            <a:r>
              <a:rPr lang="fr-FR" sz="1800" dirty="0" err="1"/>
              <a:t>tình</a:t>
            </a:r>
            <a:r>
              <a:rPr lang="fr-FR" sz="1800" dirty="0"/>
              <a:t> </a:t>
            </a:r>
            <a:r>
              <a:rPr lang="fr-FR" sz="1800" dirty="0" err="1"/>
              <a:t>của</a:t>
            </a:r>
            <a:r>
              <a:rPr lang="fr-FR" sz="1800" dirty="0"/>
              <a:t> </a:t>
            </a:r>
            <a:r>
              <a:rPr lang="fr-FR" sz="1800" dirty="0" err="1"/>
              <a:t>người</a:t>
            </a:r>
            <a:r>
              <a:rPr lang="fr-FR" sz="1800" dirty="0"/>
              <a:t> </a:t>
            </a:r>
            <a:r>
              <a:rPr lang="fr-FR" sz="1800" dirty="0" err="1"/>
              <a:t>Việt</a:t>
            </a:r>
            <a:r>
              <a:rPr lang="fr-FR" sz="1800" dirty="0"/>
              <a:t> </a:t>
            </a:r>
            <a:r>
              <a:rPr lang="fr-FR" sz="1800" dirty="0" err="1"/>
              <a:t>xưa</a:t>
            </a:r>
            <a:r>
              <a:rPr lang="fr-FR" sz="1800" dirty="0"/>
              <a:t>.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3373" y="984059"/>
            <a:ext cx="4221727" cy="39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19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xfrm>
            <a:off x="142874" y="115982"/>
            <a:ext cx="8905875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pt-BR" sz="2400" dirty="0"/>
              <a:t>Các em quan sát hình ở SGK trang </a:t>
            </a:r>
            <a:r>
              <a:rPr lang="pt-BR" sz="2400" dirty="0" smtClean="0"/>
              <a:t>55</a:t>
            </a:r>
            <a:endParaRPr lang="pt-BR" sz="2400" dirty="0">
              <a:latin typeface="Bahnschrift Light" panose="020B0502040204020203" pitchFamily="34" charset="0"/>
            </a:endParaRPr>
          </a:p>
        </p:txBody>
      </p:sp>
      <p:grpSp>
        <p:nvGrpSpPr>
          <p:cNvPr id="373" name="Google Shape;373;p37"/>
          <p:cNvGrpSpPr/>
          <p:nvPr/>
        </p:nvGrpSpPr>
        <p:grpSpPr>
          <a:xfrm>
            <a:off x="2087975" y="637075"/>
            <a:ext cx="4544094" cy="339212"/>
            <a:chOff x="729050" y="223975"/>
            <a:chExt cx="6133625" cy="328400"/>
          </a:xfrm>
        </p:grpSpPr>
        <p:sp>
          <p:nvSpPr>
            <p:cNvPr id="374" name="Google Shape;374;p37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75" y="1162050"/>
            <a:ext cx="4103276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3450" y="1162050"/>
            <a:ext cx="37623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- </a:t>
            </a:r>
            <a:r>
              <a:rPr lang="fr-FR" sz="1800" dirty="0" err="1" smtClean="0"/>
              <a:t>Chúng</a:t>
            </a:r>
            <a:r>
              <a:rPr lang="fr-FR" sz="1800" dirty="0" smtClean="0"/>
              <a:t> ta </a:t>
            </a:r>
            <a:r>
              <a:rPr lang="fr-FR" sz="1800" dirty="0" err="1" smtClean="0"/>
              <a:t>có</a:t>
            </a:r>
            <a:r>
              <a:rPr lang="fr-FR" sz="1800" dirty="0" smtClean="0"/>
              <a:t> </a:t>
            </a:r>
            <a:r>
              <a:rPr lang="fr-FR" sz="1800" dirty="0" err="1"/>
              <a:t>thể</a:t>
            </a:r>
            <a:r>
              <a:rPr lang="fr-FR" sz="1800" dirty="0"/>
              <a:t> </a:t>
            </a:r>
            <a:r>
              <a:rPr lang="fr-FR" sz="1800" dirty="0" err="1"/>
              <a:t>mô</a:t>
            </a:r>
            <a:r>
              <a:rPr lang="fr-FR" sz="1800" dirty="0"/>
              <a:t> </a:t>
            </a:r>
            <a:r>
              <a:rPr lang="fr-FR" sz="1800" dirty="0" err="1"/>
              <a:t>phỏng</a:t>
            </a:r>
            <a:r>
              <a:rPr lang="fr-FR" sz="1800" dirty="0"/>
              <a:t> </a:t>
            </a:r>
            <a:r>
              <a:rPr lang="fr-FR" sz="1800" dirty="0" err="1"/>
              <a:t>hình</a:t>
            </a:r>
            <a:r>
              <a:rPr lang="fr-FR" sz="1800" dirty="0"/>
              <a:t> </a:t>
            </a:r>
            <a:r>
              <a:rPr lang="fr-FR" sz="1800" dirty="0" err="1"/>
              <a:t>hoạt</a:t>
            </a:r>
            <a:r>
              <a:rPr lang="fr-FR" sz="1800" dirty="0"/>
              <a:t> </a:t>
            </a:r>
            <a:r>
              <a:rPr lang="fr-FR" sz="1800" dirty="0" err="1"/>
              <a:t>tiết</a:t>
            </a:r>
            <a:r>
              <a:rPr lang="fr-FR" sz="1800" dirty="0"/>
              <a:t> </a:t>
            </a:r>
            <a:r>
              <a:rPr lang="fr-FR" sz="1800" dirty="0" err="1"/>
              <a:t>trên</a:t>
            </a:r>
            <a:r>
              <a:rPr lang="fr-FR" sz="1800" dirty="0"/>
              <a:t> </a:t>
            </a:r>
            <a:r>
              <a:rPr lang="fr-FR" sz="1800" dirty="0" err="1"/>
              <a:t>trống</a:t>
            </a:r>
            <a:r>
              <a:rPr lang="fr-FR" sz="1800" dirty="0"/>
              <a:t> </a:t>
            </a:r>
            <a:r>
              <a:rPr lang="fr-FR" sz="1800" dirty="0" err="1"/>
              <a:t>đồng</a:t>
            </a:r>
            <a:r>
              <a:rPr lang="fr-FR" sz="1800" dirty="0"/>
              <a:t> </a:t>
            </a:r>
            <a:r>
              <a:rPr lang="fr-FR" sz="1800" dirty="0" err="1"/>
              <a:t>bằng</a:t>
            </a:r>
            <a:r>
              <a:rPr lang="fr-FR" sz="1800" dirty="0"/>
              <a:t> </a:t>
            </a:r>
            <a:r>
              <a:rPr lang="fr-FR" sz="1800" dirty="0" err="1"/>
              <a:t>kĩ</a:t>
            </a:r>
            <a:r>
              <a:rPr lang="fr-FR" sz="1800" dirty="0"/>
              <a:t> </a:t>
            </a:r>
            <a:r>
              <a:rPr lang="fr-FR" sz="1800" dirty="0" err="1"/>
              <a:t>thuật</a:t>
            </a:r>
            <a:r>
              <a:rPr lang="fr-FR" sz="1800" dirty="0"/>
              <a:t> in</a:t>
            </a:r>
            <a:r>
              <a:rPr lang="fr-FR" sz="1800" dirty="0" smtClean="0"/>
              <a:t>.</a:t>
            </a:r>
            <a:endParaRPr lang="nl-NL" sz="1800" dirty="0" smtClean="0"/>
          </a:p>
          <a:p>
            <a:r>
              <a:rPr lang="nl-NL" sz="1800" dirty="0" smtClean="0"/>
              <a:t>+ </a:t>
            </a:r>
            <a:r>
              <a:rPr lang="nl-NL" sz="1800" dirty="0"/>
              <a:t>Có thể tạo khuôn in trên bề mặt của vật liệu nào?</a:t>
            </a:r>
            <a:endParaRPr lang="en-US" sz="1800" dirty="0"/>
          </a:p>
          <a:p>
            <a:pPr marL="285750" indent="-285750">
              <a:buFont typeface="Symbol"/>
              <a:buChar char="Þ"/>
            </a:pPr>
            <a:r>
              <a:rPr lang="fr-FR" sz="1800" dirty="0" err="1" smtClean="0"/>
              <a:t>Trên</a:t>
            </a:r>
            <a:r>
              <a:rPr lang="fr-FR" sz="1800" dirty="0" smtClean="0"/>
              <a:t> </a:t>
            </a:r>
            <a:r>
              <a:rPr lang="fr-FR" sz="1800" dirty="0" err="1" smtClean="0"/>
              <a:t>bề</a:t>
            </a:r>
            <a:r>
              <a:rPr lang="fr-FR" sz="1800" dirty="0" smtClean="0"/>
              <a:t> </a:t>
            </a:r>
            <a:r>
              <a:rPr lang="fr-FR" sz="1800" dirty="0" err="1" smtClean="0"/>
              <a:t>mặt</a:t>
            </a:r>
            <a:r>
              <a:rPr lang="fr-FR" sz="1800" dirty="0" smtClean="0"/>
              <a:t> </a:t>
            </a:r>
            <a:r>
              <a:rPr lang="fr-FR" sz="1800" dirty="0" err="1" smtClean="0"/>
              <a:t>mặt</a:t>
            </a:r>
            <a:r>
              <a:rPr lang="fr-FR" sz="1800" dirty="0" smtClean="0"/>
              <a:t> </a:t>
            </a:r>
            <a:r>
              <a:rPr lang="fr-FR" sz="1800" dirty="0" err="1" smtClean="0"/>
              <a:t>xốp</a:t>
            </a:r>
            <a:r>
              <a:rPr lang="fr-FR" sz="1800" dirty="0" smtClean="0"/>
              <a:t> (</a:t>
            </a:r>
            <a:r>
              <a:rPr lang="fr-FR" sz="1800" dirty="0" err="1" smtClean="0"/>
              <a:t>hộp</a:t>
            </a:r>
            <a:r>
              <a:rPr lang="fr-FR" sz="1800" dirty="0" smtClean="0"/>
              <a:t> </a:t>
            </a:r>
            <a:r>
              <a:rPr lang="fr-FR" sz="1800" dirty="0" err="1" smtClean="0"/>
              <a:t>xốp</a:t>
            </a:r>
            <a:r>
              <a:rPr lang="fr-FR" sz="1800" dirty="0" smtClean="0"/>
              <a:t> </a:t>
            </a:r>
            <a:r>
              <a:rPr lang="fr-FR" sz="1800" dirty="0" err="1" smtClean="0"/>
              <a:t>đựng</a:t>
            </a:r>
            <a:r>
              <a:rPr lang="fr-FR" sz="1800" dirty="0" smtClean="0"/>
              <a:t> </a:t>
            </a:r>
            <a:r>
              <a:rPr lang="fr-FR" sz="1800" dirty="0" err="1" smtClean="0"/>
              <a:t>thức</a:t>
            </a:r>
            <a:r>
              <a:rPr lang="fr-FR" sz="1800" dirty="0" smtClean="0"/>
              <a:t> </a:t>
            </a:r>
            <a:r>
              <a:rPr lang="fr-FR" sz="1800" dirty="0" err="1" smtClean="0"/>
              <a:t>ăn</a:t>
            </a:r>
            <a:r>
              <a:rPr lang="fr-FR" sz="1800" dirty="0" smtClean="0"/>
              <a:t> </a:t>
            </a:r>
            <a:r>
              <a:rPr lang="fr-FR" sz="1800" dirty="0" err="1" smtClean="0"/>
              <a:t>hoặc</a:t>
            </a:r>
            <a:r>
              <a:rPr lang="fr-FR" sz="1800" dirty="0" smtClean="0"/>
              <a:t> </a:t>
            </a:r>
            <a:r>
              <a:rPr lang="fr-FR" sz="1800" dirty="0" err="1" smtClean="0"/>
              <a:t>thùng</a:t>
            </a:r>
            <a:r>
              <a:rPr lang="fr-FR" sz="1800" dirty="0" smtClean="0"/>
              <a:t> </a:t>
            </a:r>
            <a:r>
              <a:rPr lang="fr-FR" sz="1800" dirty="0" err="1" smtClean="0"/>
              <a:t>xốp</a:t>
            </a:r>
            <a:r>
              <a:rPr lang="fr-FR" sz="1800" dirty="0" smtClean="0"/>
              <a:t>,…). </a:t>
            </a:r>
          </a:p>
          <a:p>
            <a:r>
              <a:rPr lang="nl-NL" sz="1800" dirty="0"/>
              <a:t>+ Có thể sử dụng loại màu gì để in</a:t>
            </a:r>
            <a:r>
              <a:rPr lang="nl-NL" sz="1800" dirty="0" smtClean="0"/>
              <a:t>?</a:t>
            </a:r>
          </a:p>
          <a:p>
            <a:r>
              <a:rPr lang="en-US" sz="1800" dirty="0" smtClean="0"/>
              <a:t>=&gt; Ta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sử</a:t>
            </a:r>
            <a:r>
              <a:rPr lang="en-US" sz="1800" dirty="0" smtClean="0"/>
              <a:t> </a:t>
            </a:r>
            <a:r>
              <a:rPr lang="en-US" sz="1800" dirty="0" err="1" smtClean="0"/>
              <a:t>dụng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hoặc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Acrylic.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0204" y="944246"/>
            <a:ext cx="21171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dirty="0" smtClean="0"/>
              <a:t>Bước </a:t>
            </a:r>
            <a:r>
              <a:rPr lang="nl-NL" dirty="0"/>
              <a:t>1: Các em chọn 1 hình họa tiết trống đồng mà mình thích, vẽ lại hình đó lên bề mặt hộp xốp. Ấ</a:t>
            </a:r>
            <a:r>
              <a:rPr lang="nl-NL" dirty="0" smtClean="0"/>
              <a:t>n nhẹ đầu bút theo nét đã vẽ để </a:t>
            </a:r>
            <a:r>
              <a:rPr lang="nl-NL" dirty="0"/>
              <a:t>nét lún sâu hơn trên mặt </a:t>
            </a:r>
            <a:r>
              <a:rPr lang="nl-NL" dirty="0" smtClean="0"/>
              <a:t>xốp tạo được khuôn in.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960" b="52217"/>
          <a:stretch/>
        </p:blipFill>
        <p:spPr bwMode="auto">
          <a:xfrm>
            <a:off x="72120" y="964632"/>
            <a:ext cx="2267792" cy="178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34604" y="3412134"/>
            <a:ext cx="1433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Bước</a:t>
            </a:r>
            <a:r>
              <a:rPr lang="en-US" dirty="0" smtClean="0"/>
              <a:t> 2: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, </a:t>
            </a:r>
            <a:r>
              <a:rPr lang="en-US" dirty="0" err="1" smtClean="0"/>
              <a:t>bôi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khuôn</a:t>
            </a:r>
            <a:r>
              <a:rPr lang="en-US" dirty="0" smtClean="0"/>
              <a:t> in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02149" y="919031"/>
            <a:ext cx="2114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Bước</a:t>
            </a:r>
            <a:r>
              <a:rPr lang="en-US" dirty="0" smtClean="0"/>
              <a:t> 3: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1 </a:t>
            </a:r>
            <a:r>
              <a:rPr lang="en-US" dirty="0" err="1" smtClean="0"/>
              <a:t>tờ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,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khuôn</a:t>
            </a:r>
            <a:r>
              <a:rPr lang="en-US" dirty="0" smtClean="0"/>
              <a:t>,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1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xoa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02632" y="3234061"/>
            <a:ext cx="19336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Bước</a:t>
            </a:r>
            <a:r>
              <a:rPr lang="en-US" dirty="0" smtClean="0"/>
              <a:t> 4: 1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giữ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</a:t>
            </a:r>
            <a:r>
              <a:rPr lang="en-US" dirty="0" err="1" smtClean="0"/>
              <a:t>xốp</a:t>
            </a:r>
            <a:r>
              <a:rPr lang="en-US" dirty="0" smtClean="0"/>
              <a:t>, 1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nhẹ</a:t>
            </a:r>
            <a:r>
              <a:rPr lang="en-US" dirty="0" smtClean="0"/>
              <a:t> </a:t>
            </a:r>
            <a:r>
              <a:rPr lang="en-US" dirty="0" err="1" smtClean="0"/>
              <a:t>nhàng</a:t>
            </a:r>
            <a:r>
              <a:rPr lang="en-US" dirty="0" smtClean="0"/>
              <a:t> </a:t>
            </a:r>
            <a:r>
              <a:rPr lang="en-US" dirty="0" err="1" smtClean="0"/>
              <a:t>nhấc</a:t>
            </a:r>
            <a:r>
              <a:rPr lang="en-US" dirty="0" smtClean="0"/>
              <a:t> </a:t>
            </a:r>
            <a:r>
              <a:rPr lang="en-US" dirty="0" err="1" smtClean="0"/>
              <a:t>tờ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khỏi</a:t>
            </a:r>
            <a:r>
              <a:rPr lang="en-US" dirty="0" smtClean="0"/>
              <a:t> </a:t>
            </a:r>
            <a:r>
              <a:rPr lang="en-US" dirty="0" err="1" smtClean="0"/>
              <a:t>khuôn</a:t>
            </a:r>
            <a:r>
              <a:rPr lang="en-US" dirty="0" smtClean="0"/>
              <a:t> in.</a:t>
            </a:r>
          </a:p>
          <a:p>
            <a:pPr algn="just"/>
            <a:r>
              <a:rPr lang="en-US" dirty="0" smtClean="0"/>
              <a:t>Ta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in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b="52559"/>
          <a:stretch/>
        </p:blipFill>
        <p:spPr bwMode="auto">
          <a:xfrm>
            <a:off x="105605" y="3108669"/>
            <a:ext cx="2264791" cy="170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134" r="52053"/>
          <a:stretch/>
        </p:blipFill>
        <p:spPr bwMode="auto">
          <a:xfrm>
            <a:off x="6806764" y="949175"/>
            <a:ext cx="2236752" cy="16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53682"/>
          <a:stretch/>
        </p:blipFill>
        <p:spPr bwMode="auto">
          <a:xfrm>
            <a:off x="6806764" y="3024269"/>
            <a:ext cx="2275249" cy="166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262" y="275235"/>
            <a:ext cx="8673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+ Cách mô phỏng họa tiết bằng kĩ thuật in được thực hiện như thế nào? </a:t>
            </a:r>
          </a:p>
          <a:p>
            <a:endParaRPr lang="en-US" sz="2000" dirty="0"/>
          </a:p>
        </p:txBody>
      </p:sp>
      <p:cxnSp>
        <p:nvCxnSpPr>
          <p:cNvPr id="13" name="Google Shape;1055;p55"/>
          <p:cNvCxnSpPr/>
          <p:nvPr/>
        </p:nvCxnSpPr>
        <p:spPr>
          <a:xfrm>
            <a:off x="4562388" y="924440"/>
            <a:ext cx="0" cy="4139921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xmlns="" val="43389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xfrm>
            <a:off x="114299" y="-64993"/>
            <a:ext cx="8905875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latin typeface="MS Reference Sans Serif" panose="020B0604030504040204" pitchFamily="34" charset="0"/>
              </a:rPr>
              <a:t>Hoạt</a:t>
            </a:r>
            <a:r>
              <a:rPr lang="en-US" sz="1800" dirty="0" smtClean="0">
                <a:latin typeface="MS Reference Sans Serif" panose="020B0604030504040204" pitchFamily="34" charset="0"/>
              </a:rPr>
              <a:t> </a:t>
            </a:r>
            <a:r>
              <a:rPr lang="en-US" sz="1800" dirty="0" err="1" smtClean="0">
                <a:latin typeface="MS Reference Sans Serif" panose="020B0604030504040204" pitchFamily="34" charset="0"/>
              </a:rPr>
              <a:t>động</a:t>
            </a:r>
            <a:r>
              <a:rPr lang="en-US" sz="1800" dirty="0" smtClean="0">
                <a:latin typeface="MS Reference Sans Serif" panose="020B0604030504040204" pitchFamily="34" charset="0"/>
              </a:rPr>
              <a:t> 3: LUYỆN TẬP – SÁNG TẠO</a:t>
            </a:r>
            <a:endParaRPr sz="1800" dirty="0">
              <a:latin typeface="MS Reference Sans Serif" panose="020B0604030504040204" pitchFamily="34" charset="0"/>
            </a:endParaRPr>
          </a:p>
        </p:txBody>
      </p:sp>
      <p:sp>
        <p:nvSpPr>
          <p:cNvPr id="372" name="Google Shape;372;p37"/>
          <p:cNvSpPr txBox="1">
            <a:spLocks noGrp="1"/>
          </p:cNvSpPr>
          <p:nvPr>
            <p:ph type="body" idx="1"/>
          </p:nvPr>
        </p:nvSpPr>
        <p:spPr>
          <a:xfrm>
            <a:off x="265861" y="429701"/>
            <a:ext cx="8584845" cy="7858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400" dirty="0" err="1" smtClean="0">
                <a:latin typeface="Bahnschrift Light" panose="020B0502040204020203" pitchFamily="34" charset="0"/>
              </a:rPr>
              <a:t>Các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em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chọn</a:t>
            </a:r>
            <a:r>
              <a:rPr lang="en-US" sz="1400" dirty="0" smtClean="0">
                <a:latin typeface="Bahnschrift Light" panose="020B0502040204020203" pitchFamily="34" charset="0"/>
              </a:rPr>
              <a:t> 1 </a:t>
            </a:r>
            <a:r>
              <a:rPr lang="en-US" sz="1400" dirty="0" err="1" smtClean="0">
                <a:latin typeface="Bahnschrift Light" panose="020B0502040204020203" pitchFamily="34" charset="0"/>
              </a:rPr>
              <a:t>họa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tiết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trên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trống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đồng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mà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mình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yêu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thích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từ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đầu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tiết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học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đến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giờ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b="1" dirty="0" smtClean="0">
                <a:latin typeface="Bahnschrift Light" panose="020B0502040204020203" pitchFamily="34" charset="0"/>
              </a:rPr>
              <a:t>(</a:t>
            </a:r>
            <a:r>
              <a:rPr lang="en-US" sz="1400" b="1" dirty="0" err="1" smtClean="0">
                <a:latin typeface="Bahnschrift Light" panose="020B0502040204020203" pitchFamily="34" charset="0"/>
              </a:rPr>
              <a:t>hoạt</a:t>
            </a:r>
            <a:r>
              <a:rPr lang="en-US" sz="1400" b="1" dirty="0" smtClean="0">
                <a:latin typeface="Bahnschrift Light" panose="020B0502040204020203" pitchFamily="34" charset="0"/>
              </a:rPr>
              <a:t> </a:t>
            </a:r>
            <a:r>
              <a:rPr lang="en-US" sz="1400" b="1" dirty="0" err="1" smtClean="0">
                <a:latin typeface="Bahnschrift Light" panose="020B0502040204020203" pitchFamily="34" charset="0"/>
              </a:rPr>
              <a:t>tiết</a:t>
            </a:r>
            <a:r>
              <a:rPr lang="en-US" sz="1400" b="1" dirty="0" smtClean="0">
                <a:latin typeface="Bahnschrift Light" panose="020B0502040204020203" pitchFamily="34" charset="0"/>
              </a:rPr>
              <a:t> </a:t>
            </a:r>
            <a:r>
              <a:rPr lang="en-US" sz="1400" b="1" dirty="0" err="1" smtClean="0">
                <a:latin typeface="Bahnschrift Light" panose="020B0502040204020203" pitchFamily="34" charset="0"/>
              </a:rPr>
              <a:t>nào</a:t>
            </a:r>
            <a:r>
              <a:rPr lang="en-US" sz="1400" b="1" dirty="0" smtClean="0">
                <a:latin typeface="Bahnschrift Light" panose="020B0502040204020203" pitchFamily="34" charset="0"/>
              </a:rPr>
              <a:t> </a:t>
            </a:r>
            <a:r>
              <a:rPr lang="en-US" sz="1400" b="1" dirty="0" err="1" smtClean="0">
                <a:latin typeface="Bahnschrift Light" panose="020B0502040204020203" pitchFamily="34" charset="0"/>
              </a:rPr>
              <a:t>cũng</a:t>
            </a:r>
            <a:r>
              <a:rPr lang="en-US" sz="1400" b="1" dirty="0" smtClean="0">
                <a:latin typeface="Bahnschrift Light" panose="020B0502040204020203" pitchFamily="34" charset="0"/>
              </a:rPr>
              <a:t> </a:t>
            </a:r>
            <a:r>
              <a:rPr lang="en-US" sz="1400" b="1" dirty="0" err="1" smtClean="0">
                <a:latin typeface="Bahnschrift Light" panose="020B0502040204020203" pitchFamily="34" charset="0"/>
              </a:rPr>
              <a:t>được</a:t>
            </a:r>
            <a:r>
              <a:rPr lang="en-US" sz="1400" b="1" dirty="0" smtClean="0">
                <a:latin typeface="Bahnschrift Light" panose="020B0502040204020203" pitchFamily="34" charset="0"/>
              </a:rPr>
              <a:t>)</a:t>
            </a:r>
          </a:p>
          <a:p>
            <a:pPr marL="0" lvl="0" indent="0">
              <a:buNone/>
            </a:pPr>
            <a:r>
              <a:rPr lang="en-US" sz="1400" dirty="0" err="1" smtClean="0">
                <a:latin typeface="Bahnschrift Light" panose="020B0502040204020203" pitchFamily="34" charset="0"/>
              </a:rPr>
              <a:t>Sau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đó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thực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hiện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lại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kĩ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thuật</a:t>
            </a:r>
            <a:r>
              <a:rPr lang="en-US" sz="1400" dirty="0" smtClean="0">
                <a:latin typeface="Bahnschrift Light" panose="020B0502040204020203" pitchFamily="34" charset="0"/>
              </a:rPr>
              <a:t> in </a:t>
            </a:r>
            <a:r>
              <a:rPr lang="en-US" sz="1400" dirty="0" err="1" smtClean="0">
                <a:latin typeface="Bahnschrift Light" panose="020B0502040204020203" pitchFamily="34" charset="0"/>
              </a:rPr>
              <a:t>như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cô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đã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hướng</a:t>
            </a:r>
            <a:r>
              <a:rPr lang="en-US" sz="1400" dirty="0" smtClean="0">
                <a:latin typeface="Bahnschrift Light" panose="020B0502040204020203" pitchFamily="34" charset="0"/>
              </a:rPr>
              <a:t> </a:t>
            </a:r>
            <a:r>
              <a:rPr lang="en-US" sz="1400" dirty="0" err="1" smtClean="0">
                <a:latin typeface="Bahnschrift Light" panose="020B0502040204020203" pitchFamily="34" charset="0"/>
              </a:rPr>
              <a:t>dẫn</a:t>
            </a:r>
            <a:r>
              <a:rPr lang="en-US" sz="1400" dirty="0" smtClean="0">
                <a:latin typeface="Bahnschrift Light" panose="020B0502040204020203" pitchFamily="34" charset="0"/>
              </a:rPr>
              <a:t> .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Chúc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các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em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thành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công</a:t>
            </a:r>
            <a:endParaRPr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grpSp>
        <p:nvGrpSpPr>
          <p:cNvPr id="373" name="Google Shape;373;p37"/>
          <p:cNvGrpSpPr/>
          <p:nvPr/>
        </p:nvGrpSpPr>
        <p:grpSpPr>
          <a:xfrm>
            <a:off x="2630900" y="407591"/>
            <a:ext cx="3802612" cy="216271"/>
            <a:chOff x="729050" y="223975"/>
            <a:chExt cx="6133625" cy="328400"/>
          </a:xfrm>
        </p:grpSpPr>
        <p:sp>
          <p:nvSpPr>
            <p:cNvPr id="374" name="Google Shape;374;p37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/>
            </a:p>
          </p:txBody>
        </p:sp>
      </p:grp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1447" y="1175660"/>
            <a:ext cx="3397959" cy="37882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02078" y="2291035"/>
            <a:ext cx="2250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GỢI Ý MỘT SỐ HÌNH IN</a:t>
            </a:r>
            <a:endParaRPr lang="en-US" sz="2800" b="1" dirty="0"/>
          </a:p>
        </p:txBody>
      </p:sp>
      <p:sp>
        <p:nvSpPr>
          <p:cNvPr id="3" name="Right Arrow 2"/>
          <p:cNvSpPr/>
          <p:nvPr/>
        </p:nvSpPr>
        <p:spPr>
          <a:xfrm>
            <a:off x="3265714" y="2612571"/>
            <a:ext cx="1115367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078" y="3657600"/>
            <a:ext cx="354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LƯU Ý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1 </a:t>
            </a:r>
            <a:r>
              <a:rPr lang="en-US" sz="1800" dirty="0" err="1" smtClean="0"/>
              <a:t>hoặc</a:t>
            </a:r>
            <a:r>
              <a:rPr lang="en-US" sz="1800" dirty="0" smtClean="0"/>
              <a:t> 1 </a:t>
            </a:r>
            <a:r>
              <a:rPr lang="en-US" sz="1800" dirty="0" err="1" smtClean="0"/>
              <a:t>nhóm</a:t>
            </a:r>
            <a:r>
              <a:rPr lang="en-US" sz="1800" dirty="0" smtClean="0"/>
              <a:t> </a:t>
            </a:r>
            <a:r>
              <a:rPr lang="en-US" sz="1800" dirty="0" err="1" smtClean="0"/>
              <a:t>họa</a:t>
            </a:r>
            <a:r>
              <a:rPr lang="en-US" sz="1800" dirty="0" smtClean="0"/>
              <a:t> </a:t>
            </a:r>
            <a:r>
              <a:rPr lang="en-US" sz="1800" dirty="0" err="1" smtClean="0"/>
              <a:t>tiết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tạo</a:t>
            </a:r>
            <a:r>
              <a:rPr lang="en-US" sz="1800" dirty="0" smtClean="0"/>
              <a:t> </a:t>
            </a:r>
            <a:r>
              <a:rPr lang="en-US" sz="1800" dirty="0" err="1" smtClean="0"/>
              <a:t>khuôn</a:t>
            </a:r>
            <a:r>
              <a:rPr lang="en-US" sz="1800" dirty="0" smtClean="0"/>
              <a:t> in.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87648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371;p37"/>
          <p:cNvSpPr txBox="1">
            <a:spLocks noGrp="1"/>
          </p:cNvSpPr>
          <p:nvPr>
            <p:ph type="title"/>
          </p:nvPr>
        </p:nvSpPr>
        <p:spPr>
          <a:xfrm>
            <a:off x="74107" y="357037"/>
            <a:ext cx="8905875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latin typeface="MS Reference Sans Serif" panose="020B0604030504040204" pitchFamily="34" charset="0"/>
              </a:rPr>
              <a:t>Hoạt</a:t>
            </a:r>
            <a:r>
              <a:rPr lang="en-US" sz="2800" dirty="0" smtClean="0">
                <a:latin typeface="MS Reference Sans Serif" panose="020B0604030504040204" pitchFamily="34" charset="0"/>
              </a:rPr>
              <a:t> </a:t>
            </a:r>
            <a:r>
              <a:rPr lang="en-US" sz="2800" dirty="0" err="1" smtClean="0">
                <a:latin typeface="MS Reference Sans Serif" panose="020B0604030504040204" pitchFamily="34" charset="0"/>
              </a:rPr>
              <a:t>động</a:t>
            </a:r>
            <a:r>
              <a:rPr lang="en-US" sz="2800" dirty="0" smtClean="0">
                <a:latin typeface="MS Reference Sans Serif" panose="020B0604030504040204" pitchFamily="34" charset="0"/>
              </a:rPr>
              <a:t> 4:PHÂN TÍCH – ĐÁNH GIÁ</a:t>
            </a:r>
            <a:endParaRPr sz="2800" dirty="0">
              <a:latin typeface="MS Reference Sans Serif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7824" y="1487162"/>
            <a:ext cx="66520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cảm</a:t>
            </a:r>
            <a:r>
              <a:rPr lang="en-US" sz="2400" dirty="0" smtClean="0"/>
              <a:t> </a:t>
            </a:r>
            <a:r>
              <a:rPr lang="en-US" sz="2400" dirty="0" err="1" smtClean="0"/>
              <a:t>nhận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mình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:</a:t>
            </a:r>
          </a:p>
          <a:p>
            <a:r>
              <a:rPr lang="fr-FR" sz="2400" dirty="0"/>
              <a:t>+ </a:t>
            </a:r>
            <a:r>
              <a:rPr lang="fr-FR" sz="2400" dirty="0" err="1"/>
              <a:t>Hình</a:t>
            </a:r>
            <a:r>
              <a:rPr lang="fr-FR" sz="2400" dirty="0"/>
              <a:t> in </a:t>
            </a:r>
            <a:r>
              <a:rPr lang="fr-FR" sz="2400" dirty="0" err="1"/>
              <a:t>yêu</a:t>
            </a:r>
            <a:r>
              <a:rPr lang="fr-FR" sz="2400" dirty="0"/>
              <a:t> </a:t>
            </a:r>
            <a:r>
              <a:rPr lang="fr-FR" sz="2400" dirty="0" err="1"/>
              <a:t>thích</a:t>
            </a:r>
            <a:r>
              <a:rPr lang="fr-FR" sz="2400" dirty="0"/>
              <a:t>.</a:t>
            </a:r>
            <a:endParaRPr lang="en-US" sz="2400" dirty="0"/>
          </a:p>
          <a:p>
            <a:r>
              <a:rPr lang="fr-FR" sz="2400" dirty="0"/>
              <a:t>+ </a:t>
            </a:r>
            <a:r>
              <a:rPr lang="fr-FR" sz="2400" dirty="0" err="1"/>
              <a:t>Các</a:t>
            </a:r>
            <a:r>
              <a:rPr lang="fr-FR" sz="2400" dirty="0"/>
              <a:t> </a:t>
            </a:r>
            <a:r>
              <a:rPr lang="fr-FR" sz="2400" dirty="0" err="1"/>
              <a:t>nét</a:t>
            </a:r>
            <a:r>
              <a:rPr lang="fr-FR" sz="2400" dirty="0"/>
              <a:t> </a:t>
            </a:r>
            <a:r>
              <a:rPr lang="fr-FR" sz="2400" dirty="0" err="1"/>
              <a:t>có</a:t>
            </a:r>
            <a:r>
              <a:rPr lang="fr-FR" sz="2400" dirty="0"/>
              <a:t> </a:t>
            </a:r>
            <a:r>
              <a:rPr lang="fr-FR" sz="2400" dirty="0" err="1"/>
              <a:t>trong</a:t>
            </a:r>
            <a:r>
              <a:rPr lang="fr-FR" sz="2400" dirty="0"/>
              <a:t> </a:t>
            </a:r>
            <a:r>
              <a:rPr lang="fr-FR" sz="2400" dirty="0" err="1"/>
              <a:t>hình</a:t>
            </a:r>
            <a:r>
              <a:rPr lang="fr-FR" sz="2400" dirty="0"/>
              <a:t> in.</a:t>
            </a:r>
            <a:endParaRPr lang="en-US" sz="2400" dirty="0"/>
          </a:p>
          <a:p>
            <a:r>
              <a:rPr lang="fr-FR" sz="2400" dirty="0"/>
              <a:t>+ </a:t>
            </a:r>
            <a:r>
              <a:rPr lang="fr-FR" sz="2400" dirty="0" err="1"/>
              <a:t>Đặc</a:t>
            </a:r>
            <a:r>
              <a:rPr lang="fr-FR" sz="2400" dirty="0"/>
              <a:t> </a:t>
            </a:r>
            <a:r>
              <a:rPr lang="fr-FR" sz="2400" dirty="0" err="1"/>
              <a:t>trưng</a:t>
            </a:r>
            <a:r>
              <a:rPr lang="fr-FR" sz="2400" dirty="0"/>
              <a:t> </a:t>
            </a:r>
            <a:r>
              <a:rPr lang="fr-FR" sz="2400" dirty="0" err="1"/>
              <a:t>của</a:t>
            </a:r>
            <a:r>
              <a:rPr lang="fr-FR" sz="2400" dirty="0"/>
              <a:t> </a:t>
            </a:r>
            <a:r>
              <a:rPr lang="fr-FR" sz="2400" dirty="0" err="1"/>
              <a:t>họa</a:t>
            </a:r>
            <a:r>
              <a:rPr lang="fr-FR" sz="2400" dirty="0"/>
              <a:t> </a:t>
            </a:r>
            <a:r>
              <a:rPr lang="fr-FR" sz="2400" dirty="0" err="1"/>
              <a:t>tiết</a:t>
            </a:r>
            <a:r>
              <a:rPr lang="fr-FR" sz="2400" dirty="0"/>
              <a:t> </a:t>
            </a:r>
            <a:r>
              <a:rPr lang="fr-FR" sz="2400" dirty="0" err="1"/>
              <a:t>trên</a:t>
            </a:r>
            <a:r>
              <a:rPr lang="fr-FR" sz="2400" dirty="0"/>
              <a:t> </a:t>
            </a:r>
            <a:r>
              <a:rPr lang="fr-FR" sz="2400" dirty="0" err="1"/>
              <a:t>trống</a:t>
            </a:r>
            <a:r>
              <a:rPr lang="fr-FR" sz="2400" dirty="0"/>
              <a:t> </a:t>
            </a:r>
            <a:r>
              <a:rPr lang="fr-FR" sz="2400" dirty="0" err="1"/>
              <a:t>đồng</a:t>
            </a:r>
            <a:endParaRPr lang="en-US" sz="2400" dirty="0"/>
          </a:p>
          <a:p>
            <a:r>
              <a:rPr lang="fr-FR" sz="2400" dirty="0"/>
              <a:t>+ Ý </a:t>
            </a:r>
            <a:r>
              <a:rPr lang="fr-FR" sz="2400" dirty="0" err="1"/>
              <a:t>nghĩa</a:t>
            </a:r>
            <a:r>
              <a:rPr lang="fr-FR" sz="2400" dirty="0"/>
              <a:t> </a:t>
            </a:r>
            <a:r>
              <a:rPr lang="fr-FR" sz="2400" dirty="0" err="1"/>
              <a:t>của</a:t>
            </a:r>
            <a:r>
              <a:rPr lang="fr-FR" sz="2400" dirty="0"/>
              <a:t> </a:t>
            </a:r>
            <a:r>
              <a:rPr lang="fr-FR" sz="2400" dirty="0" err="1"/>
              <a:t>các</a:t>
            </a:r>
            <a:r>
              <a:rPr lang="fr-FR" sz="2400" dirty="0"/>
              <a:t> </a:t>
            </a:r>
            <a:r>
              <a:rPr lang="fr-FR" sz="2400" dirty="0" err="1"/>
              <a:t>họa</a:t>
            </a:r>
            <a:r>
              <a:rPr lang="fr-FR" sz="2400" dirty="0"/>
              <a:t> </a:t>
            </a:r>
            <a:r>
              <a:rPr lang="fr-FR" sz="2400" dirty="0" err="1"/>
              <a:t>tiết</a:t>
            </a:r>
            <a:r>
              <a:rPr lang="fr-FR" sz="2400" dirty="0"/>
              <a:t> </a:t>
            </a:r>
            <a:r>
              <a:rPr lang="fr-FR" sz="2400" dirty="0" err="1"/>
              <a:t>trên</a:t>
            </a:r>
            <a:r>
              <a:rPr lang="fr-FR" sz="2400" dirty="0"/>
              <a:t> </a:t>
            </a:r>
            <a:r>
              <a:rPr lang="fr-FR" sz="2400" dirty="0" err="1"/>
              <a:t>trống</a:t>
            </a:r>
            <a:r>
              <a:rPr lang="fr-FR" sz="2400" dirty="0"/>
              <a:t> </a:t>
            </a:r>
            <a:r>
              <a:rPr lang="fr-FR" sz="2400" dirty="0" err="1"/>
              <a:t>đồng</a:t>
            </a:r>
            <a:endParaRPr lang="en-US" sz="2400" dirty="0"/>
          </a:p>
          <a:p>
            <a:r>
              <a:rPr lang="fr-FR" sz="2400" dirty="0"/>
              <a:t>+ </a:t>
            </a:r>
            <a:r>
              <a:rPr lang="fr-FR" sz="2400" dirty="0" err="1"/>
              <a:t>Cảm</a:t>
            </a:r>
            <a:r>
              <a:rPr lang="fr-FR" sz="2400" dirty="0"/>
              <a:t> </a:t>
            </a:r>
            <a:r>
              <a:rPr lang="fr-FR" sz="2400" dirty="0" err="1"/>
              <a:t>xúc</a:t>
            </a:r>
            <a:r>
              <a:rPr lang="fr-FR" sz="2400" dirty="0"/>
              <a:t> khi </a:t>
            </a:r>
            <a:r>
              <a:rPr lang="fr-FR" sz="2400" dirty="0" err="1"/>
              <a:t>thực</a:t>
            </a:r>
            <a:r>
              <a:rPr lang="fr-FR" sz="2400" dirty="0"/>
              <a:t> </a:t>
            </a:r>
            <a:r>
              <a:rPr lang="fr-FR" sz="2400" dirty="0" err="1"/>
              <a:t>hiện</a:t>
            </a:r>
            <a:r>
              <a:rPr lang="fr-FR" sz="2400" dirty="0"/>
              <a:t> </a:t>
            </a:r>
            <a:r>
              <a:rPr lang="fr-FR" sz="2400" dirty="0" err="1"/>
              <a:t>bài</a:t>
            </a:r>
            <a:r>
              <a:rPr lang="fr-FR" sz="2400" dirty="0"/>
              <a:t> </a:t>
            </a:r>
            <a:r>
              <a:rPr lang="fr-FR" sz="2400" dirty="0" err="1"/>
              <a:t>tập</a:t>
            </a:r>
            <a:r>
              <a:rPr lang="fr-FR" sz="2400" dirty="0"/>
              <a:t>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1" name="Google Shape;316;p34"/>
          <p:cNvSpPr/>
          <p:nvPr/>
        </p:nvSpPr>
        <p:spPr>
          <a:xfrm>
            <a:off x="1356530" y="1346478"/>
            <a:ext cx="6219924" cy="2739007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71;p37"/>
          <p:cNvSpPr txBox="1">
            <a:spLocks noGrp="1"/>
          </p:cNvSpPr>
          <p:nvPr>
            <p:ph type="title"/>
          </p:nvPr>
        </p:nvSpPr>
        <p:spPr>
          <a:xfrm>
            <a:off x="5389121" y="340467"/>
            <a:ext cx="3939706" cy="7976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MS Reference Sans Serif" panose="020B0604030504040204" pitchFamily="34" charset="0"/>
              </a:rPr>
              <a:t>Hoạt</a:t>
            </a:r>
            <a:r>
              <a:rPr lang="en-US" sz="2000" dirty="0" smtClean="0">
                <a:latin typeface="MS Reference Sans Serif" panose="020B0604030504040204" pitchFamily="34" charset="0"/>
              </a:rPr>
              <a:t> </a:t>
            </a:r>
            <a:r>
              <a:rPr lang="en-US" sz="2000" dirty="0" err="1" smtClean="0">
                <a:latin typeface="MS Reference Sans Serif" panose="020B0604030504040204" pitchFamily="34" charset="0"/>
              </a:rPr>
              <a:t>động</a:t>
            </a:r>
            <a:r>
              <a:rPr lang="en-US" sz="2000" dirty="0" smtClean="0">
                <a:latin typeface="MS Reference Sans Serif" panose="020B0604030504040204" pitchFamily="34" charset="0"/>
              </a:rPr>
              <a:t> 5: VẬN DỤNG – PHÁT TRIỂN</a:t>
            </a:r>
            <a:endParaRPr sz="2000" dirty="0">
              <a:latin typeface="MS Reference Sans Serif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9120" y="1264281"/>
            <a:ext cx="3540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đọc</a:t>
            </a:r>
            <a:r>
              <a:rPr lang="en-US" sz="1600" dirty="0" smtClean="0"/>
              <a:t> </a:t>
            </a:r>
            <a:r>
              <a:rPr lang="en-US" sz="1600" dirty="0" err="1" smtClean="0"/>
              <a:t>thêm</a:t>
            </a:r>
            <a:r>
              <a:rPr lang="en-US" sz="1600" dirty="0" smtClean="0"/>
              <a:t> </a:t>
            </a:r>
            <a:r>
              <a:rPr lang="en-US" sz="1600" dirty="0" err="1" smtClean="0"/>
              <a:t>thông</a:t>
            </a:r>
            <a:r>
              <a:rPr lang="en-US" sz="1600" dirty="0" smtClean="0"/>
              <a:t> tin </a:t>
            </a:r>
            <a:r>
              <a:rPr lang="en-US" sz="1600" dirty="0" err="1" smtClean="0"/>
              <a:t>trong</a:t>
            </a:r>
            <a:r>
              <a:rPr lang="en-US" sz="1600" dirty="0" smtClean="0"/>
              <a:t> SGK </a:t>
            </a:r>
            <a:r>
              <a:rPr lang="en-US" sz="1600" dirty="0" err="1" smtClean="0"/>
              <a:t>trang</a:t>
            </a:r>
            <a:r>
              <a:rPr lang="en-US" sz="1600" dirty="0" smtClean="0"/>
              <a:t> 57 </a:t>
            </a:r>
            <a:r>
              <a:rPr lang="en-US" sz="1600" dirty="0" err="1" smtClean="0"/>
              <a:t>để</a:t>
            </a:r>
            <a:r>
              <a:rPr lang="en-US" sz="1600" dirty="0" smtClean="0"/>
              <a:t> </a:t>
            </a:r>
            <a:r>
              <a:rPr lang="en-US" sz="1600" dirty="0" err="1" smtClean="0"/>
              <a:t>hiểu</a:t>
            </a:r>
            <a:r>
              <a:rPr lang="en-US" sz="1600" dirty="0" smtClean="0"/>
              <a:t> </a:t>
            </a:r>
            <a:r>
              <a:rPr lang="en-US" sz="1600" dirty="0" err="1" smtClean="0"/>
              <a:t>thêm</a:t>
            </a:r>
            <a:r>
              <a:rPr lang="en-US" sz="1600" dirty="0" smtClean="0"/>
              <a:t> </a:t>
            </a:r>
            <a:r>
              <a:rPr lang="en-US" sz="1600" dirty="0" err="1" smtClean="0"/>
              <a:t>về</a:t>
            </a:r>
            <a:r>
              <a:rPr lang="en-US" sz="1600" dirty="0" smtClean="0"/>
              <a:t> </a:t>
            </a:r>
            <a:r>
              <a:rPr lang="en-US" sz="1600" dirty="0" err="1" smtClean="0"/>
              <a:t>vai</a:t>
            </a:r>
            <a:r>
              <a:rPr lang="en-US" sz="1600" dirty="0" smtClean="0"/>
              <a:t> </a:t>
            </a:r>
            <a:r>
              <a:rPr lang="en-US" sz="1600" dirty="0" err="1" smtClean="0"/>
              <a:t>trò</a:t>
            </a:r>
            <a:r>
              <a:rPr lang="en-US" sz="1600" dirty="0" smtClean="0"/>
              <a:t> </a:t>
            </a:r>
            <a:r>
              <a:rPr lang="en-US" sz="1600" dirty="0" err="1" smtClean="0"/>
              <a:t>và</a:t>
            </a:r>
            <a:r>
              <a:rPr lang="en-US" sz="1600" dirty="0" smtClean="0"/>
              <a:t> ý </a:t>
            </a:r>
            <a:r>
              <a:rPr lang="en-US" sz="1600" dirty="0" err="1" smtClean="0"/>
              <a:t>nghĩa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họa</a:t>
            </a:r>
            <a:r>
              <a:rPr lang="en-US" sz="1600" dirty="0" smtClean="0"/>
              <a:t> </a:t>
            </a:r>
            <a:r>
              <a:rPr lang="en-US" sz="1600" dirty="0" err="1" smtClean="0"/>
              <a:t>tiết</a:t>
            </a:r>
            <a:r>
              <a:rPr lang="en-US" sz="1600" dirty="0" smtClean="0"/>
              <a:t> </a:t>
            </a:r>
            <a:r>
              <a:rPr lang="en-US" sz="1600" dirty="0" err="1" smtClean="0"/>
              <a:t>trống</a:t>
            </a:r>
            <a:r>
              <a:rPr lang="en-US" sz="1600" dirty="0" smtClean="0"/>
              <a:t> </a:t>
            </a:r>
            <a:r>
              <a:rPr lang="en-US" sz="1600" dirty="0" err="1" smtClean="0"/>
              <a:t>đồng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t="2492" r="9200"/>
          <a:stretch/>
        </p:blipFill>
        <p:spPr>
          <a:xfrm>
            <a:off x="9723" y="27254"/>
            <a:ext cx="5077843" cy="5096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7566" y="3444185"/>
            <a:ext cx="4060041" cy="1699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2"/>
          </p:nvPr>
        </p:nvSpPr>
        <p:spPr>
          <a:xfrm>
            <a:off x="321014" y="209341"/>
            <a:ext cx="8317148" cy="656421"/>
          </a:xfrm>
        </p:spPr>
        <p:txBody>
          <a:bodyPr/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MỘT SỐ ỨNG DỤNG CỦA HỌA TIẾT TRỐNG ĐỒNG VÀO THỰC TẾ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548" y="811042"/>
            <a:ext cx="4050354" cy="40503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1652" y="4030399"/>
            <a:ext cx="3521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thiết</a:t>
            </a:r>
            <a:r>
              <a:rPr lang="en-US" sz="2400" dirty="0" smtClean="0"/>
              <a:t> </a:t>
            </a:r>
            <a:r>
              <a:rPr lang="en-US" sz="2400" dirty="0" err="1" smtClean="0"/>
              <a:t>kế</a:t>
            </a:r>
            <a:r>
              <a:rPr lang="en-US" sz="2400" dirty="0" smtClean="0"/>
              <a:t> </a:t>
            </a:r>
            <a:r>
              <a:rPr lang="en-US" sz="2400" dirty="0" err="1" smtClean="0"/>
              <a:t>thời</a:t>
            </a:r>
            <a:r>
              <a:rPr lang="en-US" sz="2400" dirty="0" smtClean="0"/>
              <a:t> </a:t>
            </a:r>
            <a:r>
              <a:rPr lang="en-US" sz="2400" dirty="0" err="1" smtClean="0"/>
              <a:t>trang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630" y="1229543"/>
            <a:ext cx="3397434" cy="254479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5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lang="en-US" dirty="0"/>
          </a:p>
        </p:txBody>
      </p:sp>
      <p:cxnSp>
        <p:nvCxnSpPr>
          <p:cNvPr id="3" name="Google Shape;1057;p55"/>
          <p:cNvCxnSpPr/>
          <p:nvPr/>
        </p:nvCxnSpPr>
        <p:spPr>
          <a:xfrm rot="10800000" flipV="1">
            <a:off x="1716314" y="1878320"/>
            <a:ext cx="1489850" cy="89819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" name="Google Shape;1055;p55"/>
          <p:cNvCxnSpPr/>
          <p:nvPr/>
        </p:nvCxnSpPr>
        <p:spPr>
          <a:xfrm>
            <a:off x="4421716" y="1848257"/>
            <a:ext cx="0" cy="996844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" name="Google Shape;1056;p55"/>
          <p:cNvCxnSpPr/>
          <p:nvPr/>
        </p:nvCxnSpPr>
        <p:spPr>
          <a:xfrm>
            <a:off x="5795936" y="1829680"/>
            <a:ext cx="1525314" cy="898191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" name="Google Shape;1055;p55"/>
          <p:cNvCxnSpPr/>
          <p:nvPr/>
        </p:nvCxnSpPr>
        <p:spPr>
          <a:xfrm flipH="1">
            <a:off x="3206164" y="1878320"/>
            <a:ext cx="625851" cy="924052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" name="Google Shape;1055;p55"/>
          <p:cNvCxnSpPr/>
          <p:nvPr/>
        </p:nvCxnSpPr>
        <p:spPr>
          <a:xfrm>
            <a:off x="5060403" y="1878320"/>
            <a:ext cx="464908" cy="898191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" name="Google Shape;371;p37"/>
          <p:cNvSpPr txBox="1">
            <a:spLocks/>
          </p:cNvSpPr>
          <p:nvPr/>
        </p:nvSpPr>
        <p:spPr>
          <a:xfrm>
            <a:off x="2293871" y="3055083"/>
            <a:ext cx="1328443" cy="1789856"/>
          </a:xfrm>
          <a:prstGeom prst="rect">
            <a:avLst/>
          </a:prstGeom>
          <a:noFill/>
          <a:ln>
            <a:noFill/>
          </a:ln>
          <a:effectLst>
            <a:outerShdw dist="19050" algn="bl" rotWithShape="0">
              <a:srgbClr val="D25F4B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r>
              <a:rPr lang="vi-VN" sz="1800" dirty="0" smtClean="0">
                <a:latin typeface="MS Reference Sans Serif" panose="020B0604030504040204" pitchFamily="34" charset="0"/>
              </a:rPr>
              <a:t>Hoạt động 2: KIẾN TẠO KIẾN THỨC – KĨ NĂNG</a:t>
            </a:r>
            <a:endParaRPr lang="vi-VN" sz="1800" dirty="0">
              <a:latin typeface="MS Reference Sans Serif" panose="020B0604030504040204" pitchFamily="34" charset="0"/>
            </a:endParaRPr>
          </a:p>
        </p:txBody>
      </p:sp>
      <p:sp>
        <p:nvSpPr>
          <p:cNvPr id="15" name="Google Shape;371;p37"/>
          <p:cNvSpPr txBox="1">
            <a:spLocks/>
          </p:cNvSpPr>
          <p:nvPr/>
        </p:nvSpPr>
        <p:spPr>
          <a:xfrm>
            <a:off x="424064" y="2802372"/>
            <a:ext cx="1502023" cy="2042567"/>
          </a:xfrm>
          <a:prstGeom prst="rect">
            <a:avLst/>
          </a:prstGeom>
          <a:noFill/>
          <a:ln>
            <a:noFill/>
          </a:ln>
          <a:effectLst>
            <a:outerShdw dist="19050" algn="bl" rotWithShape="0">
              <a:srgbClr val="D25F4B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r>
              <a:rPr lang="vi-VN" sz="1800" dirty="0" smtClean="0">
                <a:latin typeface="MS Reference Sans Serif" panose="020B0604030504040204" pitchFamily="34" charset="0"/>
              </a:rPr>
              <a:t>Hoạt động</a:t>
            </a:r>
            <a:r>
              <a:rPr lang="en-US" sz="1800" dirty="0" smtClean="0">
                <a:latin typeface="MS Reference Sans Serif" panose="020B0604030504040204" pitchFamily="34" charset="0"/>
              </a:rPr>
              <a:t>1</a:t>
            </a:r>
            <a:r>
              <a:rPr lang="vi-VN" sz="1800" dirty="0" smtClean="0">
                <a:latin typeface="MS Reference Sans Serif" panose="020B0604030504040204" pitchFamily="34" charset="0"/>
              </a:rPr>
              <a:t>:</a:t>
            </a:r>
            <a:endParaRPr lang="en-US" sz="1800" dirty="0" smtClean="0">
              <a:latin typeface="MS Reference Sans Serif" panose="020B0604030504040204" pitchFamily="34" charset="0"/>
            </a:endParaRPr>
          </a:p>
          <a:p>
            <a:r>
              <a:rPr lang="en-US" sz="1800" dirty="0" smtClean="0">
                <a:latin typeface="MS Reference Sans Serif" panose="020B0604030504040204" pitchFamily="34" charset="0"/>
              </a:rPr>
              <a:t>KHÁM PHÁ</a:t>
            </a:r>
          </a:p>
          <a:p>
            <a:r>
              <a:rPr lang="en-US" sz="1800" dirty="0" err="1" smtClean="0">
                <a:latin typeface="MS Reference Sans Serif" panose="020B0604030504040204" pitchFamily="34" charset="0"/>
              </a:rPr>
              <a:t>Khám</a:t>
            </a:r>
            <a:r>
              <a:rPr lang="en-US" sz="1800" dirty="0" smtClean="0">
                <a:latin typeface="MS Reference Sans Serif" panose="020B0604030504040204" pitchFamily="34" charset="0"/>
              </a:rPr>
              <a:t> </a:t>
            </a:r>
            <a:r>
              <a:rPr lang="en-US" sz="1800" dirty="0" err="1" smtClean="0">
                <a:latin typeface="MS Reference Sans Serif" panose="020B0604030504040204" pitchFamily="34" charset="0"/>
              </a:rPr>
              <a:t>phá</a:t>
            </a:r>
            <a:r>
              <a:rPr lang="en-US" sz="1800" dirty="0" smtClean="0">
                <a:latin typeface="MS Reference Sans Serif" panose="020B0604030504040204" pitchFamily="34" charset="0"/>
              </a:rPr>
              <a:t> </a:t>
            </a:r>
            <a:r>
              <a:rPr lang="en-US" sz="1800" dirty="0" err="1" smtClean="0">
                <a:latin typeface="MS Reference Sans Serif" panose="020B0604030504040204" pitchFamily="34" charset="0"/>
              </a:rPr>
              <a:t>hình</a:t>
            </a:r>
            <a:r>
              <a:rPr lang="en-US" sz="1800" dirty="0" smtClean="0">
                <a:latin typeface="MS Reference Sans Serif" panose="020B0604030504040204" pitchFamily="34" charset="0"/>
              </a:rPr>
              <a:t> </a:t>
            </a:r>
            <a:r>
              <a:rPr lang="en-US" sz="1800" dirty="0" err="1" smtClean="0">
                <a:latin typeface="MS Reference Sans Serif" panose="020B0604030504040204" pitchFamily="34" charset="0"/>
              </a:rPr>
              <a:t>họa</a:t>
            </a:r>
            <a:r>
              <a:rPr lang="en-US" sz="1800" dirty="0" smtClean="0">
                <a:latin typeface="MS Reference Sans Serif" panose="020B0604030504040204" pitchFamily="34" charset="0"/>
              </a:rPr>
              <a:t> </a:t>
            </a:r>
            <a:r>
              <a:rPr lang="en-US" sz="1800" dirty="0" err="1" smtClean="0">
                <a:latin typeface="MS Reference Sans Serif" panose="020B0604030504040204" pitchFamily="34" charset="0"/>
              </a:rPr>
              <a:t>tiết</a:t>
            </a:r>
            <a:r>
              <a:rPr lang="en-US" sz="1800" dirty="0" smtClean="0">
                <a:latin typeface="MS Reference Sans Serif" panose="020B0604030504040204" pitchFamily="34" charset="0"/>
              </a:rPr>
              <a:t> </a:t>
            </a:r>
            <a:r>
              <a:rPr lang="en-US" sz="1800" dirty="0" err="1" smtClean="0">
                <a:latin typeface="MS Reference Sans Serif" panose="020B0604030504040204" pitchFamily="34" charset="0"/>
              </a:rPr>
              <a:t>trên</a:t>
            </a:r>
            <a:r>
              <a:rPr lang="en-US" sz="1800" dirty="0" smtClean="0">
                <a:latin typeface="MS Reference Sans Serif" panose="020B0604030504040204" pitchFamily="34" charset="0"/>
              </a:rPr>
              <a:t> </a:t>
            </a:r>
            <a:r>
              <a:rPr lang="en-US" sz="1800" dirty="0" err="1" smtClean="0">
                <a:latin typeface="MS Reference Sans Serif" panose="020B0604030504040204" pitchFamily="34" charset="0"/>
              </a:rPr>
              <a:t>trống</a:t>
            </a:r>
            <a:r>
              <a:rPr lang="en-US" sz="1800" dirty="0" smtClean="0">
                <a:latin typeface="MS Reference Sans Serif" panose="020B0604030504040204" pitchFamily="34" charset="0"/>
              </a:rPr>
              <a:t> </a:t>
            </a:r>
            <a:r>
              <a:rPr lang="en-US" sz="1800" dirty="0" err="1" smtClean="0">
                <a:latin typeface="MS Reference Sans Serif" panose="020B0604030504040204" pitchFamily="34" charset="0"/>
              </a:rPr>
              <a:t>đồng</a:t>
            </a:r>
            <a:endParaRPr lang="vi-VN" sz="1800" dirty="0">
              <a:latin typeface="MS Reference Sans Serif" panose="020B0604030504040204" pitchFamily="34" charset="0"/>
            </a:endParaRPr>
          </a:p>
        </p:txBody>
      </p:sp>
      <p:sp>
        <p:nvSpPr>
          <p:cNvPr id="16" name="Google Shape;371;p37"/>
          <p:cNvSpPr txBox="1">
            <a:spLocks/>
          </p:cNvSpPr>
          <p:nvPr/>
        </p:nvSpPr>
        <p:spPr>
          <a:xfrm>
            <a:off x="3783029" y="2913309"/>
            <a:ext cx="1277374" cy="1917971"/>
          </a:xfrm>
          <a:prstGeom prst="rect">
            <a:avLst/>
          </a:prstGeom>
          <a:noFill/>
          <a:ln>
            <a:noFill/>
          </a:ln>
          <a:effectLst>
            <a:outerShdw dist="19050" algn="bl" rotWithShape="0">
              <a:srgbClr val="D25F4B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r>
              <a:rPr lang="vi-VN" sz="1800" dirty="0" smtClean="0">
                <a:latin typeface="MS Reference Sans Serif" panose="020B0604030504040204" pitchFamily="34" charset="0"/>
              </a:rPr>
              <a:t>Hoạt động 3: LUYỆN TẬP – SÁNG TẠO</a:t>
            </a:r>
            <a:endParaRPr lang="vi-VN" sz="1800" dirty="0">
              <a:latin typeface="MS Reference Sans Serif" panose="020B0604030504040204" pitchFamily="34" charset="0"/>
            </a:endParaRPr>
          </a:p>
        </p:txBody>
      </p:sp>
      <p:sp>
        <p:nvSpPr>
          <p:cNvPr id="17" name="Google Shape;371;p37"/>
          <p:cNvSpPr txBox="1">
            <a:spLocks/>
          </p:cNvSpPr>
          <p:nvPr/>
        </p:nvSpPr>
        <p:spPr>
          <a:xfrm>
            <a:off x="5422036" y="2121790"/>
            <a:ext cx="1229398" cy="2698046"/>
          </a:xfrm>
          <a:prstGeom prst="rect">
            <a:avLst/>
          </a:prstGeom>
          <a:noFill/>
          <a:ln>
            <a:noFill/>
          </a:ln>
          <a:effectLst>
            <a:outerShdw dist="19050" algn="bl" rotWithShape="0">
              <a:srgbClr val="D25F4B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r>
              <a:rPr lang="vi-VN" sz="1800" dirty="0" smtClean="0">
                <a:latin typeface="MS Reference Sans Serif" panose="020B0604030504040204" pitchFamily="34" charset="0"/>
              </a:rPr>
              <a:t>Hoạt động 4:PHÂN TÍCH – ĐÁNH GIÁ</a:t>
            </a:r>
            <a:endParaRPr lang="vi-VN" sz="1800" dirty="0">
              <a:latin typeface="MS Reference Sans Serif" panose="020B0604030504040204" pitchFamily="34" charset="0"/>
            </a:endParaRPr>
          </a:p>
        </p:txBody>
      </p:sp>
      <p:sp>
        <p:nvSpPr>
          <p:cNvPr id="18" name="Google Shape;371;p37"/>
          <p:cNvSpPr txBox="1">
            <a:spLocks/>
          </p:cNvSpPr>
          <p:nvPr/>
        </p:nvSpPr>
        <p:spPr>
          <a:xfrm>
            <a:off x="7091462" y="3015977"/>
            <a:ext cx="1468878" cy="1615356"/>
          </a:xfrm>
          <a:prstGeom prst="rect">
            <a:avLst/>
          </a:prstGeom>
          <a:noFill/>
          <a:ln>
            <a:noFill/>
          </a:ln>
          <a:effectLst>
            <a:outerShdw dist="19050" algn="bl" rotWithShape="0">
              <a:srgbClr val="D25F4B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r>
              <a:rPr lang="vi-VN" sz="1800" dirty="0" smtClean="0">
                <a:latin typeface="MS Reference Sans Serif" panose="020B0604030504040204" pitchFamily="34" charset="0"/>
              </a:rPr>
              <a:t>Hoạt động 5: VẬN DỤNG – PHÁT TRIỂN</a:t>
            </a:r>
            <a:endParaRPr lang="vi-VN" sz="1800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12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2"/>
          </p:nvPr>
        </p:nvSpPr>
        <p:spPr>
          <a:xfrm>
            <a:off x="321014" y="209341"/>
            <a:ext cx="8317148" cy="656421"/>
          </a:xfrm>
        </p:spPr>
        <p:txBody>
          <a:bodyPr/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MỘT SỐ ỨNG DỤNG CỦA HỌA TIẾT TRỐNG ĐỒNG VÀO THỰC TẾ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4878" y="1008789"/>
            <a:ext cx="4984414" cy="3738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189" y="4349704"/>
            <a:ext cx="352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gốm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91590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2"/>
          </p:nvPr>
        </p:nvSpPr>
        <p:spPr>
          <a:xfrm>
            <a:off x="321014" y="209341"/>
            <a:ext cx="8317148" cy="656421"/>
          </a:xfrm>
        </p:spPr>
        <p:txBody>
          <a:bodyPr/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MỘT SỐ ỨNG DỤNG CỦA HỌA TIẾT TRỐNG ĐỒNG VÀO THỰC TẾ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838" y="866978"/>
            <a:ext cx="5175841" cy="352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677" y="4515080"/>
            <a:ext cx="8190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cụ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0674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2"/>
          </p:nvPr>
        </p:nvSpPr>
        <p:spPr>
          <a:xfrm>
            <a:off x="321014" y="209341"/>
            <a:ext cx="8317148" cy="656421"/>
          </a:xfrm>
        </p:spPr>
        <p:txBody>
          <a:bodyPr/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MỘT SỐ ỨNG DỤNG CỦA HỌA TIẾT TRỐNG ĐỒNG VÀO THỰC TẾ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738" y="875489"/>
            <a:ext cx="4101934" cy="3075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556" y="4349704"/>
            <a:ext cx="4189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Ứng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hồ</a:t>
            </a:r>
            <a:r>
              <a:rPr lang="en-US" sz="2000" dirty="0" smtClean="0"/>
              <a:t> </a:t>
            </a:r>
            <a:r>
              <a:rPr lang="en-US" sz="2000" dirty="0" err="1" smtClean="0"/>
              <a:t>treo</a:t>
            </a:r>
            <a:r>
              <a:rPr lang="en-US" sz="2000" dirty="0" smtClean="0"/>
              <a:t> </a:t>
            </a:r>
            <a:r>
              <a:rPr lang="en-US" sz="2000" dirty="0" err="1" smtClean="0"/>
              <a:t>tường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3224" y="865760"/>
            <a:ext cx="4598482" cy="3065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05275" y="4343674"/>
            <a:ext cx="4189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Ứng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hồ</a:t>
            </a:r>
            <a:r>
              <a:rPr lang="en-US" sz="2000" dirty="0" smtClean="0"/>
              <a:t> </a:t>
            </a:r>
            <a:r>
              <a:rPr lang="en-US" sz="2000" dirty="0" err="1" smtClean="0"/>
              <a:t>đeo</a:t>
            </a:r>
            <a:r>
              <a:rPr lang="en-US" sz="2000" dirty="0" smtClean="0"/>
              <a:t> </a:t>
            </a:r>
            <a:r>
              <a:rPr lang="en-US" sz="2000" dirty="0" err="1" smtClean="0"/>
              <a:t>tay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80674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472" y="1590874"/>
            <a:ext cx="2642277" cy="2642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480" y="994347"/>
            <a:ext cx="2632472" cy="3509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855" y="1241896"/>
            <a:ext cx="3184593" cy="3184593"/>
          </a:xfrm>
          <a:prstGeom prst="rect">
            <a:avLst/>
          </a:prstGeom>
        </p:spPr>
      </p:pic>
      <p:sp>
        <p:nvSpPr>
          <p:cNvPr id="9" name="Subtitle 5"/>
          <p:cNvSpPr>
            <a:spLocks noGrp="1"/>
          </p:cNvSpPr>
          <p:nvPr>
            <p:ph type="subTitle" idx="2"/>
          </p:nvPr>
        </p:nvSpPr>
        <p:spPr>
          <a:xfrm>
            <a:off x="321014" y="209341"/>
            <a:ext cx="8317148" cy="656421"/>
          </a:xfrm>
        </p:spPr>
        <p:txBody>
          <a:bodyPr/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MỘT SỐ ỨNG DỤNG CỦA HỌA TIẾT TRỐNG ĐỒNG VÀO THỰC TẾ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472" y="4426489"/>
            <a:ext cx="239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Họa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trống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hột</a:t>
            </a:r>
            <a:r>
              <a:rPr lang="en-US" dirty="0" smtClean="0"/>
              <a:t> </a:t>
            </a:r>
            <a:r>
              <a:rPr lang="en-US" dirty="0" err="1" smtClean="0"/>
              <a:t>quẹt</a:t>
            </a:r>
            <a:r>
              <a:rPr lang="en-US" dirty="0" smtClean="0"/>
              <a:t> </a:t>
            </a:r>
            <a:r>
              <a:rPr lang="en-US" dirty="0" err="1" smtClean="0"/>
              <a:t>zipo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51243" y="4559433"/>
            <a:ext cx="239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Họa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trống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ốp</a:t>
            </a:r>
            <a:r>
              <a:rPr lang="en-US" dirty="0" smtClean="0"/>
              <a:t> </a:t>
            </a:r>
            <a:r>
              <a:rPr lang="en-US" dirty="0" err="1" smtClean="0"/>
              <a:t>lưng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thoại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02517" y="4526374"/>
            <a:ext cx="239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Họa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trống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đỡ</a:t>
            </a:r>
            <a:r>
              <a:rPr lang="en-US" dirty="0" smtClean="0"/>
              <a:t> laptop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6414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682" y="1315665"/>
            <a:ext cx="4031636" cy="2906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0917" y="1354577"/>
            <a:ext cx="4196652" cy="2799134"/>
          </a:xfrm>
          <a:prstGeom prst="rect">
            <a:avLst/>
          </a:prstGeom>
        </p:spPr>
      </p:pic>
      <p:sp>
        <p:nvSpPr>
          <p:cNvPr id="8" name="Subtitle 5"/>
          <p:cNvSpPr>
            <a:spLocks noGrp="1"/>
          </p:cNvSpPr>
          <p:nvPr>
            <p:ph type="subTitle" idx="2"/>
          </p:nvPr>
        </p:nvSpPr>
        <p:spPr>
          <a:xfrm>
            <a:off x="321014" y="209341"/>
            <a:ext cx="8317148" cy="656421"/>
          </a:xfrm>
        </p:spPr>
        <p:txBody>
          <a:bodyPr/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MỘT SỐ ỨNG DỤNG CỦA HỌA TIẾT TRỐNG ĐỒNG VÀO THỰC TẾ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849" y="4338937"/>
            <a:ext cx="41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Họa</a:t>
            </a:r>
            <a:r>
              <a:rPr lang="en-US" sz="1600" dirty="0" smtClean="0"/>
              <a:t> </a:t>
            </a:r>
            <a:r>
              <a:rPr lang="en-US" sz="1600" dirty="0" err="1" smtClean="0"/>
              <a:t>tiết</a:t>
            </a:r>
            <a:r>
              <a:rPr lang="en-US" sz="1600" dirty="0" smtClean="0"/>
              <a:t> </a:t>
            </a:r>
            <a:r>
              <a:rPr lang="en-US" sz="1600" dirty="0" err="1" smtClean="0"/>
              <a:t>trống</a:t>
            </a:r>
            <a:r>
              <a:rPr lang="en-US" sz="1600" dirty="0" smtClean="0"/>
              <a:t> </a:t>
            </a:r>
            <a:r>
              <a:rPr lang="en-US" sz="1600" dirty="0" err="1" smtClean="0"/>
              <a:t>đồng</a:t>
            </a:r>
            <a:r>
              <a:rPr lang="en-US" sz="1600" dirty="0" smtClean="0"/>
              <a:t> </a:t>
            </a:r>
            <a:r>
              <a:rPr lang="en-US" sz="1600" dirty="0" err="1" smtClean="0"/>
              <a:t>trên</a:t>
            </a:r>
            <a:endParaRPr lang="en-US" sz="1600" dirty="0" smtClean="0"/>
          </a:p>
          <a:p>
            <a:pPr algn="ctr"/>
            <a:r>
              <a:rPr lang="en-US" sz="1600" dirty="0" smtClean="0"/>
              <a:t>  </a:t>
            </a:r>
            <a:r>
              <a:rPr lang="en-US" sz="1600" dirty="0" err="1" smtClean="0"/>
              <a:t>đồ</a:t>
            </a:r>
            <a:r>
              <a:rPr lang="en-US" sz="1600" dirty="0" smtClean="0"/>
              <a:t> </a:t>
            </a:r>
            <a:r>
              <a:rPr lang="en-US" sz="1600" dirty="0" err="1" smtClean="0"/>
              <a:t>chặn</a:t>
            </a:r>
            <a:r>
              <a:rPr lang="en-US" sz="1600" dirty="0" smtClean="0"/>
              <a:t> </a:t>
            </a:r>
            <a:r>
              <a:rPr lang="en-US" sz="1600" dirty="0" err="1" smtClean="0"/>
              <a:t>giấy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116749" y="4312083"/>
            <a:ext cx="3706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Họa</a:t>
            </a:r>
            <a:r>
              <a:rPr lang="en-US" sz="1600" dirty="0" smtClean="0"/>
              <a:t> </a:t>
            </a:r>
            <a:r>
              <a:rPr lang="en-US" sz="1600" dirty="0" err="1" smtClean="0"/>
              <a:t>tiết</a:t>
            </a:r>
            <a:r>
              <a:rPr lang="en-US" sz="1600" dirty="0" smtClean="0"/>
              <a:t> </a:t>
            </a:r>
            <a:r>
              <a:rPr lang="en-US" sz="1600" dirty="0" err="1" smtClean="0"/>
              <a:t>trống</a:t>
            </a:r>
            <a:r>
              <a:rPr lang="en-US" sz="1600" dirty="0" smtClean="0"/>
              <a:t> </a:t>
            </a:r>
            <a:r>
              <a:rPr lang="en-US" sz="1600" dirty="0" err="1" smtClean="0"/>
              <a:t>đồng</a:t>
            </a:r>
            <a:r>
              <a:rPr lang="en-US" sz="1600" dirty="0" smtClean="0"/>
              <a:t> </a:t>
            </a:r>
            <a:r>
              <a:rPr lang="en-US" sz="1600" dirty="0" err="1" smtClean="0"/>
              <a:t>trên</a:t>
            </a:r>
            <a:endParaRPr lang="en-US" sz="1600" dirty="0" smtClean="0"/>
          </a:p>
          <a:p>
            <a:pPr algn="ctr"/>
            <a:r>
              <a:rPr lang="en-US" sz="1600" dirty="0" smtClean="0"/>
              <a:t> </a:t>
            </a:r>
            <a:r>
              <a:rPr lang="en-US" sz="1600" dirty="0" err="1" smtClean="0"/>
              <a:t>túi</a:t>
            </a:r>
            <a:r>
              <a:rPr lang="en-US" sz="1600" dirty="0" smtClean="0"/>
              <a:t> </a:t>
            </a:r>
            <a:r>
              <a:rPr lang="en-US" sz="1600" dirty="0" err="1" smtClean="0"/>
              <a:t>giấy</a:t>
            </a:r>
            <a:r>
              <a:rPr lang="en-US" sz="1600" dirty="0" smtClean="0"/>
              <a:t> </a:t>
            </a:r>
            <a:r>
              <a:rPr lang="en-US" sz="1600" dirty="0" err="1" smtClean="0"/>
              <a:t>và</a:t>
            </a:r>
            <a:r>
              <a:rPr lang="en-US" sz="1600" dirty="0" smtClean="0"/>
              <a:t> </a:t>
            </a:r>
            <a:r>
              <a:rPr lang="en-US" sz="1600" dirty="0" err="1" smtClean="0"/>
              <a:t>hộp</a:t>
            </a:r>
            <a:r>
              <a:rPr lang="en-US" sz="1600" dirty="0" smtClean="0"/>
              <a:t> </a:t>
            </a:r>
            <a:r>
              <a:rPr lang="en-US" sz="1600" dirty="0" err="1" smtClean="0"/>
              <a:t>đựng</a:t>
            </a:r>
            <a:r>
              <a:rPr lang="en-US" sz="1600" dirty="0" smtClean="0"/>
              <a:t> </a:t>
            </a:r>
            <a:r>
              <a:rPr lang="en-US" sz="1600" dirty="0" err="1" smtClean="0"/>
              <a:t>quà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622310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3859" y="793214"/>
            <a:ext cx="5076825" cy="3810000"/>
          </a:xfrm>
          <a:prstGeom prst="rect">
            <a:avLst/>
          </a:prstGeom>
        </p:spPr>
      </p:pic>
      <p:sp>
        <p:nvSpPr>
          <p:cNvPr id="7" name="Subtitle 5"/>
          <p:cNvSpPr>
            <a:spLocks noGrp="1"/>
          </p:cNvSpPr>
          <p:nvPr>
            <p:ph type="subTitle" idx="2"/>
          </p:nvPr>
        </p:nvSpPr>
        <p:spPr>
          <a:xfrm>
            <a:off x="321014" y="209341"/>
            <a:ext cx="8317148" cy="656421"/>
          </a:xfrm>
        </p:spPr>
        <p:txBody>
          <a:bodyPr/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MỘT SỐ ỨNG DỤNG CỦA HỌA TIẾT TRỐNG ĐỒNG VÀO THỰC TẾ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1991" y="4630705"/>
            <a:ext cx="325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Họa</a:t>
            </a:r>
            <a:r>
              <a:rPr lang="en-US" sz="1800" dirty="0" smtClean="0"/>
              <a:t> </a:t>
            </a:r>
            <a:r>
              <a:rPr lang="en-US" sz="1800" dirty="0" err="1" smtClean="0"/>
              <a:t>tiết</a:t>
            </a:r>
            <a:r>
              <a:rPr lang="en-US" sz="1800" dirty="0" smtClean="0"/>
              <a:t> </a:t>
            </a:r>
            <a:r>
              <a:rPr lang="en-US" sz="1800" dirty="0" err="1" smtClean="0"/>
              <a:t>trống</a:t>
            </a:r>
            <a:r>
              <a:rPr lang="en-US" sz="1800" dirty="0" smtClean="0"/>
              <a:t> </a:t>
            </a:r>
            <a:r>
              <a:rPr lang="en-US" sz="1800" dirty="0" err="1" smtClean="0"/>
              <a:t>đồng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/>
              <a:t> </a:t>
            </a:r>
            <a:r>
              <a:rPr lang="en-US" sz="1800" dirty="0" err="1" smtClean="0"/>
              <a:t>cổng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089872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29339" y="946913"/>
            <a:ext cx="6843056" cy="3790458"/>
          </a:xfrm>
        </p:spPr>
        <p:txBody>
          <a:bodyPr/>
          <a:lstStyle/>
          <a:p>
            <a:r>
              <a:rPr lang="en-US" sz="2000" b="1" dirty="0" smtClean="0"/>
              <a:t>Qua 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HỌA TIẾT TRỐNG ĐỒNG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thấy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Trống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Đồng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vật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tiêu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biểu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nghệ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thuật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tạo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hình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người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Việt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cổ</a:t>
            </a:r>
            <a:r>
              <a:rPr lang="en-US" sz="2000" b="1" dirty="0" smtClean="0"/>
              <a:t>.</a:t>
            </a:r>
          </a:p>
          <a:p>
            <a:r>
              <a:rPr lang="en-US" sz="2000" b="1" dirty="0" err="1" smtClean="0"/>
              <a:t>Hoạt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trống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đồng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thường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được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bằng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những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đường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kỉ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sắp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xếp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theo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hướng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chuyển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ngược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chiều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đồng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hồ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chạy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quanh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biểu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tượng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mặt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trời</a:t>
            </a:r>
            <a:r>
              <a:rPr lang="en-US" sz="2000" b="1" dirty="0" smtClean="0"/>
              <a:t>.</a:t>
            </a:r>
          </a:p>
          <a:p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thấy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được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ứng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dụng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học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cuộc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sống</a:t>
            </a:r>
            <a:r>
              <a:rPr lang="en-US" sz="2000" b="1" dirty="0" smtClean="0"/>
              <a:t>; </a:t>
            </a:r>
            <a:r>
              <a:rPr lang="en-US" sz="2000" b="1" dirty="0" err="1" smtClean="0"/>
              <a:t>cũng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như</a:t>
            </a:r>
            <a:r>
              <a:rPr lang="en-US" sz="2000" b="1" dirty="0" smtClean="0"/>
              <a:t> hi </a:t>
            </a:r>
            <a:r>
              <a:rPr lang="en-US" sz="2000" b="1" dirty="0" err="1" smtClean="0"/>
              <a:t>vọng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ý </a:t>
            </a:r>
            <a:r>
              <a:rPr lang="en-US" sz="2000" b="1" dirty="0" err="1" smtClean="0"/>
              <a:t>thức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trọng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giữ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gìn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phát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huy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nghệ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thuật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tộc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</p:txBody>
      </p:sp>
      <p:sp>
        <p:nvSpPr>
          <p:cNvPr id="5" name="Title 4"/>
          <p:cNvSpPr>
            <a:spLocks noGrp="1"/>
          </p:cNvSpPr>
          <p:nvPr>
            <p:ph type="title" idx="3"/>
          </p:nvPr>
        </p:nvSpPr>
        <p:spPr>
          <a:xfrm>
            <a:off x="1139290" y="238047"/>
            <a:ext cx="6117544" cy="572700"/>
          </a:xfrm>
        </p:spPr>
        <p:txBody>
          <a:bodyPr/>
          <a:lstStyle/>
          <a:p>
            <a:r>
              <a:rPr lang="en-US" dirty="0" smtClean="0"/>
              <a:t>TÓM TẮT BÀI HỌC</a:t>
            </a:r>
            <a:endParaRPr lang="en-US" dirty="0"/>
          </a:p>
        </p:txBody>
      </p:sp>
      <p:sp>
        <p:nvSpPr>
          <p:cNvPr id="6" name="Google Shape;316;p34"/>
          <p:cNvSpPr/>
          <p:nvPr/>
        </p:nvSpPr>
        <p:spPr>
          <a:xfrm>
            <a:off x="875489" y="885217"/>
            <a:ext cx="7130375" cy="3715965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0002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aturepaint(6)146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028950"/>
            <a:ext cx="1143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00500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724608s7aonrbep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1" y="971550"/>
            <a:ext cx="1520825" cy="366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04850" y="599140"/>
            <a:ext cx="74295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TIẾT HỌC KẾT THÚC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CHÚC CÁC EM NGÀY MỚI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VUI VẺ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HẸN GẶP LẠI TẤT CẢ CÁC EM!</a:t>
            </a:r>
          </a:p>
        </p:txBody>
      </p:sp>
    </p:spTree>
    <p:extLst>
      <p:ext uri="{BB962C8B-B14F-4D97-AF65-F5344CB8AC3E}">
        <p14:creationId xmlns:p14="http://schemas.microsoft.com/office/powerpoint/2010/main" xmlns="" val="154329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8937">
        <p14:gallery dir="l"/>
      </p:transition>
    </mc:Choice>
    <mc:Fallback>
      <p:transition spd="slow" advTm="89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C 0.16823 0.00925 0.33663 0.01875 0.39809 -0.03866 C 0.45955 -0.09653 0.35747 -0.26482 0.36892 -0.34537 C 0.38038 -0.42639 0.48316 -0.44885 0.46684 -0.522 C 0.45052 -0.59561 0.31059 -0.74838 0.27101 -0.7875 C 0.23142 -0.82639 0.25642 -0.75579 0.22934 -0.75695 C 0.20226 -0.75811 0.13559 -0.82778 0.10851 -0.79607 C 0.08125 -0.7632 0.05191 -0.60394 0.06684 -0.56366 C 0.0816 -0.52292 0.19149 -0.60278 0.19809 -0.55232 C 0.20469 -0.50232 0.14879 -0.225 0.10642 -0.26274 C 0.06406 -0.30024 0.01215 -0.72084 -0.05608 -0.77894 C -0.12448 -0.83681 -0.23698 -0.60857 -0.30399 -0.61088 C -0.37101 -0.61274 -0.43142 -0.81343 -0.45816 -0.79005 C -0.4849 -0.76667 -0.49392 -0.52825 -0.46441 -0.46968 C -0.4349 -0.41135 -0.35799 -0.4257 -0.28108 -0.43959 " pathEditMode="relative" rAng="0" ptsTypes="aaaaaaaaaaaaaaA">
                                      <p:cBhvr>
                                        <p:cTn id="15" dur="2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-4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13250" y="335212"/>
            <a:ext cx="7717500" cy="5727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MỤC TIÊU (HS CẦN ĐẠT)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713250" y="1159398"/>
            <a:ext cx="7717500" cy="3357000"/>
          </a:xfrm>
        </p:spPr>
        <p:txBody>
          <a:bodyPr/>
          <a:lstStyle/>
          <a:p>
            <a:pPr marL="127000" indent="0"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in.</a:t>
            </a:r>
          </a:p>
          <a:p>
            <a:pPr marL="127000" indent="0"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in.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in.</a:t>
            </a:r>
          </a:p>
          <a:p>
            <a:pPr marL="127000" indent="0"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Google Shape;316;p34"/>
          <p:cNvSpPr/>
          <p:nvPr/>
        </p:nvSpPr>
        <p:spPr>
          <a:xfrm>
            <a:off x="642027" y="1400783"/>
            <a:ext cx="7957224" cy="2937753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54388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5331" y="90435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err="1" smtClean="0">
                <a:latin typeface="Times New Roman" pitchFamily="18" charset="0"/>
              </a:rPr>
              <a:t>Chuẩn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bị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đồ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dùng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học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tập</a:t>
            </a:r>
            <a:r>
              <a:rPr lang="en-US" sz="5400" dirty="0" smtClean="0">
                <a:latin typeface="Times New Roman" pitchFamily="18" charset="0"/>
              </a:rPr>
              <a:t>: 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1700"/>
            <a:ext cx="7543800" cy="2800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VNI-Commerce" pitchFamily="2" charset="0"/>
              </a:rPr>
              <a:t>    </a:t>
            </a:r>
            <a:endParaRPr lang="en-US" sz="3000" b="1" smtClean="0">
              <a:latin typeface="VNI-Commerce" pitchFamily="2" charset="0"/>
            </a:endParaRPr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auto">
          <a:xfrm>
            <a:off x="415331" y="1413049"/>
            <a:ext cx="8610600" cy="2164164"/>
          </a:xfrm>
          <a:prstGeom prst="cloudCallout">
            <a:avLst>
              <a:gd name="adj1" fmla="val 24500"/>
              <a:gd name="adj2" fmla="val 120704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</p:spPr>
        <p:txBody>
          <a:bodyPr/>
          <a:lstStyle/>
          <a:p>
            <a:pPr algn="ctr"/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Giấy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A4 (A3),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mút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xốp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</a:rPr>
              <a:t>màu</a:t>
            </a:r>
            <a:r>
              <a:rPr lang="en-US" sz="36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nước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giấy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mềm,bút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</a:rPr>
              <a:t>chì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kéo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thước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kẻ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, SGK,…</a:t>
            </a:r>
            <a:endParaRPr lang="en-US" sz="3600" dirty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7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1"/>
          <p:cNvSpPr txBox="1">
            <a:spLocks noGrp="1"/>
          </p:cNvSpPr>
          <p:nvPr>
            <p:ph type="title" idx="4"/>
          </p:nvPr>
        </p:nvSpPr>
        <p:spPr>
          <a:xfrm>
            <a:off x="592674" y="30839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en-US" dirty="0" err="1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Hoạt</a:t>
            </a:r>
            <a:r>
              <a:rPr lang="en-US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en-US" dirty="0" err="1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động</a:t>
            </a:r>
            <a:r>
              <a:rPr lang="en-US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1:KHÁM PHÁ</a:t>
            </a:r>
            <a:br>
              <a:rPr lang="en-US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</a:br>
            <a:r>
              <a:rPr lang="en-US" sz="2800" dirty="0" err="1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Khám</a:t>
            </a:r>
            <a:r>
              <a:rPr lang="en-US" sz="2800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en-US" sz="2800" dirty="0" err="1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phá</a:t>
            </a:r>
            <a:r>
              <a:rPr lang="en-US" sz="2800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en-US" sz="2800" dirty="0" err="1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hình</a:t>
            </a:r>
            <a:r>
              <a:rPr lang="en-US" sz="2800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en-US" sz="2800" dirty="0" err="1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họa</a:t>
            </a:r>
            <a:r>
              <a:rPr lang="en-US" sz="2800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en-US" sz="2800" dirty="0" err="1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tiết</a:t>
            </a:r>
            <a:r>
              <a:rPr lang="en-US" sz="2800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en-US" sz="2800" dirty="0" err="1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trên</a:t>
            </a:r>
            <a:r>
              <a:rPr lang="en-US" sz="2800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en-US" sz="2800" dirty="0" err="1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trống</a:t>
            </a:r>
            <a:r>
              <a:rPr lang="en-US" sz="2800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en-US" sz="2800" dirty="0" err="1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đồng</a:t>
            </a:r>
            <a:endParaRPr sz="2800" dirty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6"/>
          </p:nvPr>
        </p:nvSpPr>
        <p:spPr>
          <a:xfrm>
            <a:off x="3858566" y="2169320"/>
            <a:ext cx="4933741" cy="2814646"/>
          </a:xfrm>
        </p:spPr>
        <p:txBody>
          <a:bodyPr/>
          <a:lstStyle/>
          <a:p>
            <a:r>
              <a:rPr lang="fr-FR" sz="2000" i="1" dirty="0"/>
              <a:t>+ </a:t>
            </a:r>
            <a:r>
              <a:rPr lang="fr-FR" sz="2000" i="1" dirty="0" err="1"/>
              <a:t>Mặt</a:t>
            </a:r>
            <a:r>
              <a:rPr lang="fr-FR" sz="2000" i="1" dirty="0"/>
              <a:t> </a:t>
            </a:r>
            <a:r>
              <a:rPr lang="fr-FR" sz="2000" i="1" dirty="0" err="1"/>
              <a:t>trống</a:t>
            </a:r>
            <a:r>
              <a:rPr lang="fr-FR" sz="2000" i="1" dirty="0"/>
              <a:t> </a:t>
            </a:r>
            <a:r>
              <a:rPr lang="fr-FR" sz="2000" i="1" dirty="0" err="1"/>
              <a:t>đồng</a:t>
            </a:r>
            <a:r>
              <a:rPr lang="fr-FR" sz="2000" i="1" dirty="0"/>
              <a:t> </a:t>
            </a:r>
            <a:r>
              <a:rPr lang="fr-FR" sz="2000" i="1" dirty="0" err="1"/>
              <a:t>có</a:t>
            </a:r>
            <a:r>
              <a:rPr lang="fr-FR" sz="2000" i="1" dirty="0"/>
              <a:t> </a:t>
            </a:r>
            <a:r>
              <a:rPr lang="fr-FR" sz="2000" i="1" dirty="0" err="1"/>
              <a:t>những</a:t>
            </a:r>
            <a:r>
              <a:rPr lang="fr-FR" sz="2000" i="1" dirty="0"/>
              <a:t> </a:t>
            </a:r>
            <a:r>
              <a:rPr lang="fr-FR" sz="2000" i="1" dirty="0" err="1" smtClean="0"/>
              <a:t>họa</a:t>
            </a:r>
            <a:r>
              <a:rPr lang="fr-FR" sz="2000" i="1" dirty="0" smtClean="0"/>
              <a:t> </a:t>
            </a:r>
            <a:r>
              <a:rPr lang="fr-FR" sz="2000" i="1" dirty="0" err="1"/>
              <a:t>tiết</a:t>
            </a:r>
            <a:r>
              <a:rPr lang="fr-FR" sz="2000" i="1" dirty="0"/>
              <a:t> </a:t>
            </a:r>
            <a:r>
              <a:rPr lang="fr-FR" sz="2000" i="1" dirty="0" err="1"/>
              <a:t>gì</a:t>
            </a:r>
            <a:r>
              <a:rPr lang="fr-FR" sz="2000" i="1" dirty="0" smtClean="0"/>
              <a:t>?</a:t>
            </a:r>
            <a:endParaRPr lang="en-US" sz="2000" dirty="0"/>
          </a:p>
          <a:p>
            <a:r>
              <a:rPr lang="fr-FR" sz="2000" i="1" dirty="0" smtClean="0"/>
              <a:t>+ </a:t>
            </a:r>
            <a:r>
              <a:rPr lang="fr-FR" sz="2000" i="1" dirty="0" err="1"/>
              <a:t>Các</a:t>
            </a:r>
            <a:r>
              <a:rPr lang="fr-FR" sz="2000" i="1" dirty="0"/>
              <a:t> </a:t>
            </a:r>
            <a:r>
              <a:rPr lang="fr-FR" sz="2000" i="1" dirty="0" err="1"/>
              <a:t>hoạ</a:t>
            </a:r>
            <a:r>
              <a:rPr lang="fr-FR" sz="2000" i="1" dirty="0"/>
              <a:t> </a:t>
            </a:r>
            <a:r>
              <a:rPr lang="fr-FR" sz="2000" i="1" dirty="0" err="1"/>
              <a:t>tiết</a:t>
            </a:r>
            <a:r>
              <a:rPr lang="fr-FR" sz="2000" i="1" dirty="0"/>
              <a:t> </a:t>
            </a:r>
            <a:r>
              <a:rPr lang="fr-FR" sz="2000" i="1" dirty="0" err="1"/>
              <a:t>được</a:t>
            </a:r>
            <a:r>
              <a:rPr lang="fr-FR" sz="2000" i="1" dirty="0"/>
              <a:t> </a:t>
            </a:r>
            <a:r>
              <a:rPr lang="fr-FR" sz="2000" i="1" dirty="0" err="1"/>
              <a:t>sắp</a:t>
            </a:r>
            <a:r>
              <a:rPr lang="fr-FR" sz="2000" i="1" dirty="0"/>
              <a:t> </a:t>
            </a:r>
            <a:r>
              <a:rPr lang="fr-FR" sz="2000" i="1" dirty="0" err="1"/>
              <a:t>xếp</a:t>
            </a:r>
            <a:r>
              <a:rPr lang="fr-FR" sz="2000" i="1" dirty="0"/>
              <a:t> </a:t>
            </a:r>
            <a:r>
              <a:rPr lang="fr-FR" sz="2000" i="1" dirty="0" err="1"/>
              <a:t>như</a:t>
            </a:r>
            <a:r>
              <a:rPr lang="fr-FR" sz="2000" i="1" dirty="0"/>
              <a:t> </a:t>
            </a:r>
            <a:r>
              <a:rPr lang="fr-FR" sz="2000" i="1" dirty="0" err="1"/>
              <a:t>thế</a:t>
            </a:r>
            <a:r>
              <a:rPr lang="fr-FR" sz="2000" i="1" dirty="0"/>
              <a:t> </a:t>
            </a:r>
            <a:r>
              <a:rPr lang="fr-FR" sz="2000" i="1" dirty="0" err="1"/>
              <a:t>nào</a:t>
            </a:r>
            <a:r>
              <a:rPr lang="fr-FR" sz="2000" i="1" dirty="0"/>
              <a:t>?</a:t>
            </a:r>
            <a:endParaRPr lang="en-US" sz="2000" dirty="0"/>
          </a:p>
          <a:p>
            <a:r>
              <a:rPr lang="fr-FR" sz="2000" i="1" dirty="0"/>
              <a:t>+ </a:t>
            </a:r>
            <a:r>
              <a:rPr lang="fr-FR" sz="2000" i="1" dirty="0" err="1"/>
              <a:t>Em</a:t>
            </a:r>
            <a:r>
              <a:rPr lang="fr-FR" sz="2000" i="1" dirty="0"/>
              <a:t> </a:t>
            </a:r>
            <a:r>
              <a:rPr lang="fr-FR" sz="2000" i="1" dirty="0" err="1"/>
              <a:t>ấn</a:t>
            </a:r>
            <a:r>
              <a:rPr lang="fr-FR" sz="2000" i="1" dirty="0"/>
              <a:t> </a:t>
            </a:r>
            <a:r>
              <a:rPr lang="fr-FR" sz="2000" i="1" dirty="0" err="1"/>
              <a:t>tượng</a:t>
            </a:r>
            <a:r>
              <a:rPr lang="fr-FR" sz="2000" i="1" dirty="0"/>
              <a:t> </a:t>
            </a:r>
            <a:r>
              <a:rPr lang="fr-FR" sz="2000" i="1" dirty="0" err="1"/>
              <a:t>với</a:t>
            </a:r>
            <a:r>
              <a:rPr lang="fr-FR" sz="2000" i="1" dirty="0"/>
              <a:t> </a:t>
            </a:r>
            <a:r>
              <a:rPr lang="fr-FR" sz="2000" i="1" dirty="0" err="1"/>
              <a:t>hoạ</a:t>
            </a:r>
            <a:r>
              <a:rPr lang="fr-FR" sz="2000" i="1" dirty="0"/>
              <a:t> </a:t>
            </a:r>
            <a:r>
              <a:rPr lang="fr-FR" sz="2000" i="1" dirty="0" err="1"/>
              <a:t>tiết</a:t>
            </a:r>
            <a:r>
              <a:rPr lang="fr-FR" sz="2000" i="1" dirty="0"/>
              <a:t> </a:t>
            </a:r>
            <a:r>
              <a:rPr lang="fr-FR" sz="2000" i="1" dirty="0" err="1"/>
              <a:t>nào</a:t>
            </a:r>
            <a:r>
              <a:rPr lang="fr-FR" sz="2000" i="1" dirty="0"/>
              <a:t>? </a:t>
            </a:r>
            <a:r>
              <a:rPr lang="fr-FR" sz="2000" i="1" dirty="0" err="1"/>
              <a:t>Vì</a:t>
            </a:r>
            <a:r>
              <a:rPr lang="fr-FR" sz="2000" i="1" dirty="0"/>
              <a:t> </a:t>
            </a:r>
            <a:r>
              <a:rPr lang="fr-FR" sz="2000" i="1" dirty="0" err="1"/>
              <a:t>sao</a:t>
            </a:r>
            <a:r>
              <a:rPr lang="fr-FR" sz="2000" i="1" dirty="0"/>
              <a:t>?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798" y="1451358"/>
            <a:ext cx="3481754" cy="34817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40404" y="1451358"/>
            <a:ext cx="4551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sát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trống</a:t>
            </a:r>
            <a:r>
              <a:rPr lang="en-US" sz="2000" dirty="0" smtClean="0"/>
              <a:t>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suy</a:t>
            </a:r>
            <a:r>
              <a:rPr lang="en-US" sz="2000" dirty="0" smtClean="0"/>
              <a:t> </a:t>
            </a:r>
            <a:r>
              <a:rPr lang="en-US" sz="2000" dirty="0" err="1" smtClean="0"/>
              <a:t>nghĩ</a:t>
            </a:r>
            <a:r>
              <a:rPr lang="en-US" sz="2000" dirty="0" smtClean="0"/>
              <a:t> </a:t>
            </a:r>
            <a:r>
              <a:rPr lang="en-US" sz="2000" dirty="0" err="1" smtClean="0"/>
              <a:t>trả</a:t>
            </a:r>
            <a:r>
              <a:rPr lang="en-US" sz="2000" dirty="0" smtClean="0"/>
              <a:t> </a:t>
            </a:r>
            <a:r>
              <a:rPr lang="en-US" sz="2000" dirty="0" err="1" smtClean="0"/>
              <a:t>lời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hỏi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/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55;p41"/>
          <p:cNvSpPr txBox="1">
            <a:spLocks/>
          </p:cNvSpPr>
          <p:nvPr/>
        </p:nvSpPr>
        <p:spPr>
          <a:xfrm>
            <a:off x="592674" y="308396"/>
            <a:ext cx="7717500" cy="572700"/>
          </a:xfrm>
          <a:prstGeom prst="rect">
            <a:avLst/>
          </a:prstGeom>
          <a:noFill/>
          <a:ln>
            <a:noFill/>
          </a:ln>
          <a:effectLst>
            <a:outerShdw dist="19050" algn="bl" rotWithShape="0">
              <a:srgbClr val="D25F4B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 b="0" i="0" u="none" strike="noStrike" cap="none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r>
              <a:rPr lang="vi-VN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Hoạt động 1:KHÁM PHÁ</a:t>
            </a:r>
            <a:br>
              <a:rPr lang="vi-VN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</a:br>
            <a:r>
              <a:rPr lang="vi-VN" sz="280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Khám phá hình họa tiết trên trống đồng</a:t>
            </a:r>
            <a:endParaRPr lang="vi-VN" sz="2800" dirty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148" y="1451358"/>
            <a:ext cx="3481754" cy="34817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9050" y="2422908"/>
            <a:ext cx="518494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+ </a:t>
            </a:r>
            <a:r>
              <a:rPr lang="fr-FR" sz="2000" dirty="0" err="1"/>
              <a:t>Mặt</a:t>
            </a:r>
            <a:r>
              <a:rPr lang="fr-FR" sz="2000" dirty="0"/>
              <a:t> </a:t>
            </a:r>
            <a:r>
              <a:rPr lang="fr-FR" sz="2000" dirty="0" err="1"/>
              <a:t>trống</a:t>
            </a:r>
            <a:r>
              <a:rPr lang="fr-FR" sz="2000" dirty="0"/>
              <a:t> </a:t>
            </a:r>
            <a:r>
              <a:rPr lang="fr-FR" sz="2000" dirty="0" err="1"/>
              <a:t>đồng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họa</a:t>
            </a:r>
            <a:r>
              <a:rPr lang="fr-FR" sz="2000" dirty="0"/>
              <a:t> </a:t>
            </a:r>
            <a:r>
              <a:rPr lang="fr-FR" sz="2000" dirty="0" err="1"/>
              <a:t>tiết</a:t>
            </a:r>
            <a:r>
              <a:rPr lang="fr-FR" sz="2000" dirty="0"/>
              <a:t>:  </a:t>
            </a:r>
            <a:endParaRPr lang="fr-FR" sz="2000" dirty="0" smtClean="0"/>
          </a:p>
          <a:p>
            <a:r>
              <a:rPr lang="vi-VN" sz="2000" dirty="0"/>
              <a:t>Hình ảnh ngôi sao trên mặt trống đồng Đông Sơn là đại diện cho hình ảnh tối cao trong thiên nhiên đó là mặt trời</a:t>
            </a:r>
            <a:r>
              <a:rPr lang="vi-VN" sz="2000" dirty="0" smtClean="0"/>
              <a:t>.</a:t>
            </a:r>
            <a:endParaRPr lang="en-US" sz="20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3037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2116" y="1485900"/>
            <a:ext cx="6955990" cy="3390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23601" y="521553"/>
            <a:ext cx="6353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loài</a:t>
            </a:r>
            <a:r>
              <a:rPr lang="en-US" sz="2000" dirty="0"/>
              <a:t> </a:t>
            </a:r>
            <a:r>
              <a:rPr lang="en-US" sz="2000" dirty="0" err="1"/>
              <a:t>chim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sùng</a:t>
            </a:r>
            <a:r>
              <a:rPr lang="en-US" sz="2000" dirty="0"/>
              <a:t> </a:t>
            </a:r>
            <a:r>
              <a:rPr lang="en-US" sz="2000" dirty="0" err="1"/>
              <a:t>bái</a:t>
            </a:r>
            <a:r>
              <a:rPr lang="en-US" sz="2000" dirty="0"/>
              <a:t> </a:t>
            </a:r>
            <a:r>
              <a:rPr lang="en-US" sz="2000" dirty="0" err="1"/>
              <a:t>thiên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9697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6924" y="1647824"/>
            <a:ext cx="4900613" cy="32670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8675" y="419100"/>
            <a:ext cx="76104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Hình</a:t>
            </a:r>
            <a:r>
              <a:rPr lang="fr-FR" sz="2000" dirty="0"/>
              <a:t> </a:t>
            </a:r>
            <a:r>
              <a:rPr lang="fr-FR" sz="2000" dirty="0" err="1"/>
              <a:t>ảnh</a:t>
            </a:r>
            <a:r>
              <a:rPr lang="fr-FR" sz="2000" dirty="0"/>
              <a:t> </a:t>
            </a:r>
            <a:r>
              <a:rPr lang="fr-FR" sz="2000" dirty="0" err="1"/>
              <a:t>các</a:t>
            </a:r>
            <a:r>
              <a:rPr lang="fr-FR" sz="2000" dirty="0"/>
              <a:t> </a:t>
            </a:r>
            <a:r>
              <a:rPr lang="fr-FR" sz="2000" dirty="0" err="1"/>
              <a:t>nhạc</a:t>
            </a:r>
            <a:r>
              <a:rPr lang="fr-FR" sz="2000" dirty="0"/>
              <a:t> </a:t>
            </a:r>
            <a:r>
              <a:rPr lang="fr-FR" sz="2000" dirty="0" err="1"/>
              <a:t>cụ</a:t>
            </a:r>
            <a:r>
              <a:rPr lang="fr-FR" sz="2000" dirty="0"/>
              <a:t> </a:t>
            </a:r>
            <a:r>
              <a:rPr lang="fr-FR" sz="2000" dirty="0" err="1"/>
              <a:t>trên</a:t>
            </a:r>
            <a:r>
              <a:rPr lang="fr-FR" sz="2000" dirty="0"/>
              <a:t> </a:t>
            </a:r>
            <a:r>
              <a:rPr lang="fr-FR" sz="2000" dirty="0" err="1"/>
              <a:t>trống</a:t>
            </a:r>
            <a:r>
              <a:rPr lang="fr-FR" sz="2000" dirty="0"/>
              <a:t> </a:t>
            </a:r>
            <a:r>
              <a:rPr lang="fr-FR" sz="2000" dirty="0" err="1"/>
              <a:t>đồng</a:t>
            </a:r>
            <a:r>
              <a:rPr lang="fr-FR" sz="2000" dirty="0"/>
              <a:t>:</a:t>
            </a:r>
            <a:r>
              <a:rPr lang="vi-VN" sz="2000" dirty="0"/>
              <a:t> </a:t>
            </a:r>
            <a:endParaRPr lang="en-US" sz="2000" dirty="0" smtClean="0"/>
          </a:p>
          <a:p>
            <a:pPr algn="ctr"/>
            <a:r>
              <a:rPr lang="vi-VN" sz="2000" dirty="0" smtClean="0"/>
              <a:t>được </a:t>
            </a:r>
            <a:r>
              <a:rPr lang="vi-VN" sz="2000" dirty="0"/>
              <a:t>người dân dùng để chơi trong các dịp lễ hội. </a:t>
            </a:r>
            <a:endParaRPr lang="en-US" sz="20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81958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95350" y="276225"/>
            <a:ext cx="727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Hình</a:t>
            </a:r>
            <a:r>
              <a:rPr lang="fr-FR" sz="2000" dirty="0"/>
              <a:t> </a:t>
            </a:r>
            <a:r>
              <a:rPr lang="fr-FR" sz="2000" dirty="0" err="1"/>
              <a:t>ảnh</a:t>
            </a:r>
            <a:r>
              <a:rPr lang="fr-FR" sz="2000" dirty="0"/>
              <a:t> </a:t>
            </a:r>
            <a:r>
              <a:rPr lang="fr-FR" sz="2000" dirty="0" err="1"/>
              <a:t>nhà</a:t>
            </a:r>
            <a:r>
              <a:rPr lang="fr-FR" sz="2000" dirty="0"/>
              <a:t> </a:t>
            </a:r>
            <a:r>
              <a:rPr lang="fr-FR" sz="2000" dirty="0" err="1"/>
              <a:t>sàn</a:t>
            </a:r>
            <a:r>
              <a:rPr lang="fr-FR" sz="2000" dirty="0"/>
              <a:t> </a:t>
            </a:r>
            <a:r>
              <a:rPr lang="fr-FR" sz="2000" dirty="0" err="1"/>
              <a:t>dân</a:t>
            </a:r>
            <a:r>
              <a:rPr lang="fr-FR" sz="2000" dirty="0"/>
              <a:t> </a:t>
            </a:r>
            <a:r>
              <a:rPr lang="fr-FR" sz="2000" dirty="0" err="1"/>
              <a:t>tộc</a:t>
            </a:r>
            <a:r>
              <a:rPr lang="fr-FR" sz="2000" dirty="0" smtClean="0"/>
              <a:t>:</a:t>
            </a:r>
          </a:p>
          <a:p>
            <a:pPr algn="ctr"/>
            <a:r>
              <a:rPr lang="vi-VN" sz="2000" dirty="0" smtClean="0"/>
              <a:t>Thể </a:t>
            </a:r>
            <a:r>
              <a:rPr lang="vi-VN" sz="2000" dirty="0"/>
              <a:t>hiện cho việc khắc họa kiến trúc nhà ở thời trước. </a:t>
            </a:r>
            <a:endParaRPr lang="en-US" sz="2000" dirty="0"/>
          </a:p>
        </p:txBody>
      </p:sp>
      <p:pic>
        <p:nvPicPr>
          <p:cNvPr id="1026" name="Picture 2" descr="C:\Users\Administrator\Desktop\NHÀ SÀ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8270" y="1356536"/>
            <a:ext cx="5777802" cy="3114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851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cient History Lesson by Slidesgo">
  <a:themeElements>
    <a:clrScheme name="Simple Light">
      <a:dk1>
        <a:srgbClr val="644828"/>
      </a:dk1>
      <a:lt1>
        <a:srgbClr val="C7B28A"/>
      </a:lt1>
      <a:dk2>
        <a:srgbClr val="FEF4D4"/>
      </a:dk2>
      <a:lt2>
        <a:srgbClr val="263C66"/>
      </a:lt2>
      <a:accent1>
        <a:srgbClr val="D25F4B"/>
      </a:accent1>
      <a:accent2>
        <a:srgbClr val="A58157"/>
      </a:accent2>
      <a:accent3>
        <a:srgbClr val="C7B28A"/>
      </a:accent3>
      <a:accent4>
        <a:srgbClr val="FEF4D4"/>
      </a:accent4>
      <a:accent5>
        <a:srgbClr val="263C66"/>
      </a:accent5>
      <a:accent6>
        <a:srgbClr val="D25F4B"/>
      </a:accent6>
      <a:hlink>
        <a:srgbClr val="A58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1051</Words>
  <Application>Microsoft Office PowerPoint</Application>
  <PresentationFormat>On-screen Show (16:9)</PresentationFormat>
  <Paragraphs>94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Lobster</vt:lpstr>
      <vt:lpstr>Cambria Math</vt:lpstr>
      <vt:lpstr>MS Reference Sans Serif</vt:lpstr>
      <vt:lpstr>Times New Roman</vt:lpstr>
      <vt:lpstr>Comfortaa</vt:lpstr>
      <vt:lpstr>VNI-Commerce</vt:lpstr>
      <vt:lpstr>Wingdings</vt:lpstr>
      <vt:lpstr>Leelawadee UI Semilight</vt:lpstr>
      <vt:lpstr>Bahnschrift Light</vt:lpstr>
      <vt:lpstr>Symbol</vt:lpstr>
      <vt:lpstr>Britannic Bold</vt:lpstr>
      <vt:lpstr>Allura</vt:lpstr>
      <vt:lpstr>Ancient History Lesson by Slidesgo</vt:lpstr>
      <vt:lpstr>  Chủ Đề:  NGHỆ THUẬT CỔ ĐẠI THẾ GIỚI VÀ VIỆT NAM </vt:lpstr>
      <vt:lpstr>Bài học gồm 5 hoạt động</vt:lpstr>
      <vt:lpstr>MỤC TIÊU (HS CẦN ĐẠT)</vt:lpstr>
      <vt:lpstr>Chuẩn bị đồ dùng học tập: </vt:lpstr>
      <vt:lpstr> Hoạt động 1:KHÁM PHÁ Khám phá hình họa tiết trên trống đồng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Các em quan sát hình ở SGK trang 55</vt:lpstr>
      <vt:lpstr>Slide 15</vt:lpstr>
      <vt:lpstr>Hoạt động 3: LUYỆN TẬP – SÁNG TẠO</vt:lpstr>
      <vt:lpstr>Hoạt động 4:PHÂN TÍCH – ĐÁNH GIÁ</vt:lpstr>
      <vt:lpstr>Hoạt động 5: VẬN DỤNG – PHÁT TRIỂN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TÓM TẮT BÀI HỌC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HÌNH TƯỢNG CON RỒNG</dc:title>
  <dc:creator>Admin</dc:creator>
  <cp:lastModifiedBy>Administrator</cp:lastModifiedBy>
  <cp:revision>69</cp:revision>
  <dcterms:modified xsi:type="dcterms:W3CDTF">2025-03-30T15:04:42Z</dcterms:modified>
</cp:coreProperties>
</file>