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4" r:id="rId2"/>
    <p:sldId id="315" r:id="rId3"/>
    <p:sldId id="310" r:id="rId4"/>
    <p:sldId id="281" r:id="rId5"/>
    <p:sldId id="258" r:id="rId6"/>
    <p:sldId id="268" r:id="rId7"/>
    <p:sldId id="269" r:id="rId8"/>
    <p:sldId id="309" r:id="rId9"/>
    <p:sldId id="290" r:id="rId10"/>
    <p:sldId id="298" r:id="rId11"/>
    <p:sldId id="297" r:id="rId12"/>
    <p:sldId id="286" r:id="rId13"/>
    <p:sldId id="273" r:id="rId14"/>
    <p:sldId id="279" r:id="rId15"/>
    <p:sldId id="282" r:id="rId16"/>
    <p:sldId id="260" r:id="rId17"/>
    <p:sldId id="278" r:id="rId18"/>
    <p:sldId id="261" r:id="rId19"/>
    <p:sldId id="262" r:id="rId20"/>
    <p:sldId id="271" r:id="rId21"/>
    <p:sldId id="272" r:id="rId22"/>
    <p:sldId id="270" r:id="rId23"/>
    <p:sldId id="308" r:id="rId24"/>
    <p:sldId id="275" r:id="rId25"/>
    <p:sldId id="264" r:id="rId26"/>
    <p:sldId id="263" r:id="rId27"/>
    <p:sldId id="312" r:id="rId28"/>
    <p:sldId id="265" r:id="rId29"/>
    <p:sldId id="313" r:id="rId30"/>
    <p:sldId id="283" r:id="rId31"/>
    <p:sldId id="276" r:id="rId32"/>
    <p:sldId id="277" r:id="rId33"/>
    <p:sldId id="300" r:id="rId34"/>
    <p:sldId id="307" r:id="rId35"/>
    <p:sldId id="285" r:id="rId36"/>
    <p:sldId id="288" r:id="rId37"/>
    <p:sldId id="280" r:id="rId38"/>
    <p:sldId id="284" r:id="rId39"/>
    <p:sldId id="299" r:id="rId40"/>
    <p:sldId id="301" r:id="rId41"/>
    <p:sldId id="302" r:id="rId42"/>
    <p:sldId id="303" r:id="rId43"/>
    <p:sldId id="304" r:id="rId44"/>
    <p:sldId id="305" r:id="rId45"/>
    <p:sldId id="306" r:id="rId46"/>
    <p:sldId id="289" r:id="rId4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vi-VN"/>
              <a:t>Bấm để sửa kiểu tiêu đề Bản cái</a:t>
            </a:r>
            <a:endParaRPr lang="en-US"/>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p:cNvSpPr>
            <a:spLocks noGrp="1"/>
          </p:cNvSpPr>
          <p:nvPr>
            <p:ph type="dt" sz="half" idx="10"/>
          </p:nvPr>
        </p:nvSpPr>
        <p:spPr/>
        <p:txBody>
          <a:bodyPr/>
          <a:lstStyle/>
          <a:p>
            <a:fld id="{78ABE3C1-DBE1-495D-B57B-2849774B866A}" type="datetimeFigureOut">
              <a:rPr lang="en-US" dirty="0"/>
              <a:t>23/03/2025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71802957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Ảnh Toàn cảnh cùng với Chú thích">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vi-VN"/>
              <a:t>Bấm để sửa kiểu tiêu đề Bản cái</a:t>
            </a:r>
            <a:endParaRPr lang="en-US"/>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446C117F-5CCF-4837-BE5F-2B92066CAFAF}" type="datetimeFigureOut">
              <a:rPr lang="en-US" dirty="0"/>
              <a:t>23/03/2025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27455394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êu đề và Chú thích">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vi-VN"/>
              <a:t>Bấm để sửa kiểu tiêu đề Bản cái</a:t>
            </a:r>
            <a:endParaRPr lang="en-US"/>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84EB90BD-B6CE-46B7-997F-7313B992CCDC}" type="datetimeFigureOut">
              <a:rPr lang="en-US" dirty="0"/>
              <a:t>23/03/2025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752307605"/>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rích dẫn cùng với Chú thích">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vi-VN"/>
              <a:t>Bấm để sửa kiểu tiêu đề Bản cái</a:t>
            </a:r>
            <a:endParaRPr lang="en-US"/>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CDB9D11F-B188-461D-B23F-39381795C052}" type="datetimeFigureOut">
              <a:rPr lang="en-US" dirty="0"/>
              <a:t>23/03/2025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extLst>
      <p:ext uri="{BB962C8B-B14F-4D97-AF65-F5344CB8AC3E}">
        <p14:creationId xmlns:p14="http://schemas.microsoft.com/office/powerpoint/2010/main" val="4059982647"/>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anh Thiếp">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vi-VN"/>
              <a:t>Bấm để sửa kiểu tiêu đề Bản cái</a:t>
            </a:r>
            <a:endParaRPr lang="en-US"/>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52E6D8D9-55A2-4063-B0F3-121F44549695}" type="datetimeFigureOut">
              <a:rPr lang="en-US" dirty="0"/>
              <a:t>23/03/2025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1045932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ột">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vi-VN"/>
              <a:t>Bấm để sửa kiểu tiêu đề Bản cái</a:t>
            </a:r>
            <a:endParaRPr lang="en-US"/>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3" name="Date Placeholder 2"/>
          <p:cNvSpPr>
            <a:spLocks noGrp="1"/>
          </p:cNvSpPr>
          <p:nvPr>
            <p:ph type="dt" sz="half" idx="10"/>
          </p:nvPr>
        </p:nvSpPr>
        <p:spPr/>
        <p:txBody>
          <a:bodyPr/>
          <a:lstStyle/>
          <a:p>
            <a:fld id="{D4B24536-994D-4021-A283-9F449C0DB509}" type="datetimeFigureOut">
              <a:rPr lang="en-US" dirty="0"/>
              <a:t>23/03/2025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5061984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ột Hình ảnh">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vi-VN"/>
              <a:t>Bấm để sửa kiểu tiêu đề Bản cái</a:t>
            </a:r>
            <a:endParaRPr lang="en-US"/>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vi-VN"/>
              <a:t>Bấm biểu tượng để thêm hình ảnh</a:t>
            </a:r>
            <a:endParaRPr lang="en-US"/>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Bấm để chỉnh sửa kiểu văn bản của Bản cái</a:t>
            </a:r>
          </a:p>
        </p:txBody>
      </p:sp>
      <p:sp>
        <p:nvSpPr>
          <p:cNvPr id="3" name="Date Placeholder 2"/>
          <p:cNvSpPr>
            <a:spLocks noGrp="1"/>
          </p:cNvSpPr>
          <p:nvPr>
            <p:ph type="dt" sz="half" idx="10"/>
          </p:nvPr>
        </p:nvSpPr>
        <p:spPr/>
        <p:txBody>
          <a:bodyPr/>
          <a:lstStyle/>
          <a:p>
            <a:fld id="{3CBBBB78-C96F-47B7-AB17-D852CA960AC9}" type="datetimeFigureOut">
              <a:rPr lang="en-US" dirty="0"/>
              <a:t>23/03/2025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924605729"/>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vi-VN"/>
              <a:t>Bấm để sửa kiểu tiêu đề Bản cái</a:t>
            </a:r>
            <a:endParaRPr lang="en-US"/>
          </a:p>
        </p:txBody>
      </p:sp>
      <p:sp>
        <p:nvSpPr>
          <p:cNvPr id="3" name="Vertical Text Placeholder 2"/>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10"/>
          </p:nvPr>
        </p:nvSpPr>
        <p:spPr/>
        <p:txBody>
          <a:bodyPr/>
          <a:lstStyle/>
          <a:p>
            <a:fld id="{1FA3F48C-C7C6-4055-9F49-3777875E72AE}" type="datetimeFigureOut">
              <a:rPr lang="en-US" dirty="0"/>
              <a:t>23/03/2025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285029997"/>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vi-VN"/>
              <a:t>Bấm để sửa kiểu tiêu đề Bản cái</a:t>
            </a:r>
            <a:endParaRPr lang="en-US"/>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23/03/2025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82763906"/>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vi-VN"/>
              <a:t>Bấm để sửa kiểu tiêu đề Bản cái</a:t>
            </a:r>
            <a:endParaRPr lang="en-US"/>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10"/>
          </p:nvPr>
        </p:nvSpPr>
        <p:spPr/>
        <p:txBody>
          <a:bodyPr/>
          <a:lstStyle/>
          <a:p>
            <a:fld id="{12DE42F4-6EEF-4EF7-8ED4-2208F0F89A08}" type="datetimeFigureOut">
              <a:rPr lang="en-US" dirty="0"/>
              <a:t>23/03/2025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64246598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vi-VN"/>
              <a:t>Bấm để sửa kiểu tiêu đề Bản cái</a:t>
            </a:r>
            <a:endParaRPr lang="en-US"/>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p:cNvSpPr>
            <a:spLocks noGrp="1"/>
          </p:cNvSpPr>
          <p:nvPr>
            <p:ph type="dt" sz="half" idx="10"/>
          </p:nvPr>
        </p:nvSpPr>
        <p:spPr/>
        <p:txBody>
          <a:bodyPr/>
          <a:lstStyle/>
          <a:p>
            <a:fld id="{30578ACC-22D6-47C1-A373-4FD133E34F3C}" type="datetimeFigureOut">
              <a:rPr lang="en-US" dirty="0"/>
              <a:t>23/03/2025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8776430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vi-VN"/>
              <a:t>Bấm để sửa kiểu tiêu đề Bản cái</a:t>
            </a:r>
            <a:endParaRPr lang="en-US"/>
          </a:p>
        </p:txBody>
      </p:sp>
      <p:sp>
        <p:nvSpPr>
          <p:cNvPr id="3" name="Content Placeholder 2"/>
          <p:cNvSpPr>
            <a:spLocks noGrp="1"/>
          </p:cNvSpPr>
          <p:nvPr>
            <p:ph sz="half" idx="1"/>
          </p:nvPr>
        </p:nvSpPr>
        <p:spPr>
          <a:xfrm>
            <a:off x="680320" y="2336873"/>
            <a:ext cx="4698358" cy="359931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p:cNvSpPr>
            <a:spLocks noGrp="1"/>
          </p:cNvSpPr>
          <p:nvPr>
            <p:ph sz="half" idx="2"/>
          </p:nvPr>
        </p:nvSpPr>
        <p:spPr>
          <a:xfrm>
            <a:off x="5594123" y="2336873"/>
            <a:ext cx="4700058" cy="3599316"/>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p:cNvSpPr>
            <a:spLocks noGrp="1"/>
          </p:cNvSpPr>
          <p:nvPr>
            <p:ph type="dt" sz="half" idx="10"/>
          </p:nvPr>
        </p:nvSpPr>
        <p:spPr/>
        <p:txBody>
          <a:bodyPr/>
          <a:lstStyle/>
          <a:p>
            <a:fld id="{4E5A6C69-6797-4E8A-BF37-F2C3751466E9}" type="datetimeFigureOut">
              <a:rPr lang="en-US" dirty="0"/>
              <a:t>23/03/2025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29942622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vi-VN"/>
              <a:t>Bấm để sửa kiểu tiêu đề Bản cái</a:t>
            </a:r>
            <a:endParaRPr lang="en-US"/>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680322" y="3030008"/>
            <a:ext cx="4698355" cy="290617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5594123" y="3030008"/>
            <a:ext cx="4700059" cy="2906179"/>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p:cNvSpPr>
            <a:spLocks noGrp="1"/>
          </p:cNvSpPr>
          <p:nvPr>
            <p:ph type="dt" sz="half" idx="10"/>
          </p:nvPr>
        </p:nvSpPr>
        <p:spPr/>
        <p:txBody>
          <a:bodyPr/>
          <a:lstStyle/>
          <a:p>
            <a:fld id="{D82014A1-A632-4878-A0D3-F52BA7563730}" type="datetimeFigureOut">
              <a:rPr lang="en-US" dirty="0"/>
              <a:t>23/03/2025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4027243581"/>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vi-VN"/>
              <a:t>Bấm để sửa kiểu tiêu đề Bản cái</a:t>
            </a:r>
            <a:endParaRPr lang="en-US"/>
          </a:p>
        </p:txBody>
      </p:sp>
      <p:sp>
        <p:nvSpPr>
          <p:cNvPr id="3" name="Date Placeholder 2"/>
          <p:cNvSpPr>
            <a:spLocks noGrp="1"/>
          </p:cNvSpPr>
          <p:nvPr>
            <p:ph type="dt" sz="half" idx="10"/>
          </p:nvPr>
        </p:nvSpPr>
        <p:spPr/>
        <p:txBody>
          <a:bodyPr/>
          <a:lstStyle/>
          <a:p>
            <a:fld id="{CE99F462-093F-4566-844B-4C71F2739DA5}" type="datetimeFigureOut">
              <a:rPr lang="en-US" dirty="0"/>
              <a:t>23/03/2025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29136363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23/03/2025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81789190"/>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vi-VN"/>
              <a:t>Bấm để sửa kiểu tiêu đề Bản cái</a:t>
            </a:r>
            <a:endParaRPr lang="en-US"/>
          </a:p>
        </p:txBody>
      </p:sp>
      <p:sp>
        <p:nvSpPr>
          <p:cNvPr id="3" name="Content Placeholder 2"/>
          <p:cNvSpPr>
            <a:spLocks noGrp="1"/>
          </p:cNvSpPr>
          <p:nvPr>
            <p:ph idx="1"/>
          </p:nvPr>
        </p:nvSpPr>
        <p:spPr>
          <a:xfrm>
            <a:off x="4685846" y="2336873"/>
            <a:ext cx="5608336" cy="3599313"/>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E331444B-B92B-4E27-8C94-BB93EAF5CB18}" type="datetimeFigureOut">
              <a:rPr lang="en-US" dirty="0"/>
              <a:t>23/03/2025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1947221115"/>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vi-VN"/>
              <a:t>Bấm để sửa kiểu tiêu đề Bản cái</a:t>
            </a:r>
            <a:endParaRPr lang="en-US"/>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p:cNvSpPr>
            <a:spLocks noGrp="1"/>
          </p:cNvSpPr>
          <p:nvPr>
            <p:ph type="dt" sz="half" idx="10"/>
          </p:nvPr>
        </p:nvSpPr>
        <p:spPr/>
        <p:txBody>
          <a:bodyPr/>
          <a:lstStyle/>
          <a:p>
            <a:fld id="{363EFA5E-FA76-400D-B3DC-F0BA90E6D107}" type="datetimeFigureOut">
              <a:rPr lang="en-US" dirty="0"/>
              <a:t>23/03/2025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205916854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23/03/2025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extLst>
      <p:ext uri="{BB962C8B-B14F-4D97-AF65-F5344CB8AC3E}">
        <p14:creationId xmlns:p14="http://schemas.microsoft.com/office/powerpoint/2010/main" val="32399382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spd="slow">
    <p:push dir="u"/>
  </p:transition>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4" descr="7Tao5znq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6300" y="4822827"/>
            <a:ext cx="2171700"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txBox="1">
            <a:spLocks/>
          </p:cNvSpPr>
          <p:nvPr/>
        </p:nvSpPr>
        <p:spPr bwMode="auto">
          <a:xfrm>
            <a:off x="3757614" y="1570891"/>
            <a:ext cx="582453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1"/>
                </a:solidFill>
                <a:latin typeface="Times New Roman" panose="02020603050405020304" pitchFamily="18" charset="0"/>
              </a:defRPr>
            </a:lvl1pPr>
            <a:lvl2pPr eaLnBrk="0" hangingPunct="0">
              <a:defRPr>
                <a:solidFill>
                  <a:schemeClr val="bg1"/>
                </a:solidFill>
                <a:latin typeface="Times New Roman" panose="02020603050405020304" pitchFamily="18" charset="0"/>
              </a:defRPr>
            </a:lvl2pPr>
            <a:lvl3pPr eaLnBrk="0" hangingPunct="0">
              <a:defRPr>
                <a:solidFill>
                  <a:schemeClr val="bg1"/>
                </a:solidFill>
                <a:latin typeface="Times New Roman" panose="02020603050405020304" pitchFamily="18" charset="0"/>
              </a:defRPr>
            </a:lvl3pPr>
            <a:lvl4pPr eaLnBrk="0" hangingPunct="0">
              <a:defRPr>
                <a:solidFill>
                  <a:schemeClr val="bg1"/>
                </a:solidFill>
                <a:latin typeface="Times New Roman" panose="02020603050405020304" pitchFamily="18" charset="0"/>
              </a:defRPr>
            </a:lvl4pPr>
            <a:lvl5pPr eaLnBrk="0" hangingPunct="0">
              <a:defRPr>
                <a:solidFill>
                  <a:schemeClr val="bg1"/>
                </a:solidFill>
                <a:latin typeface="Times New Roman" panose="02020603050405020304" pitchFamily="18" charset="0"/>
              </a:defRPr>
            </a:lvl5pPr>
            <a:lvl6pPr marL="25146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Times New Roman" panose="02020603050405020304" pitchFamily="18" charset="0"/>
              </a:defRPr>
            </a:lvl6pPr>
            <a:lvl7pPr marL="29718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Times New Roman" panose="02020603050405020304" pitchFamily="18" charset="0"/>
              </a:defRPr>
            </a:lvl7pPr>
            <a:lvl8pPr marL="34290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Times New Roman" panose="02020603050405020304" pitchFamily="18" charset="0"/>
              </a:defRPr>
            </a:lvl8pPr>
            <a:lvl9pPr marL="3886200" indent="-228600" eaLnBrk="0" fontAlgn="base" hangingPunct="0">
              <a:spcBef>
                <a:spcPct val="0"/>
              </a:spcBef>
              <a:spcAft>
                <a:spcPct val="0"/>
              </a:spcAft>
              <a:buClr>
                <a:srgbClr val="000000"/>
              </a:buClr>
              <a:buSzPct val="100000"/>
              <a:buFont typeface="Times New Roman" panose="02020603050405020304" pitchFamily="18" charset="0"/>
              <a:defRPr>
                <a:solidFill>
                  <a:schemeClr val="bg1"/>
                </a:solidFill>
                <a:latin typeface="Times New Roman" panose="02020603050405020304" pitchFamily="18" charset="0"/>
              </a:defRPr>
            </a:lvl9pPr>
          </a:lstStyle>
          <a:p>
            <a:pPr algn="ctr" eaLnBrk="1" hangingPunct="1">
              <a:lnSpc>
                <a:spcPct val="90000"/>
              </a:lnSpc>
            </a:pPr>
            <a:endParaRPr lang="en-US" altLang="en-US" sz="2700" b="1" dirty="0">
              <a:solidFill>
                <a:srgbClr val="0000FF"/>
              </a:solidFill>
              <a:cs typeface="Times New Roman" panose="02020603050405020304" pitchFamily="18" charset="0"/>
            </a:endParaRPr>
          </a:p>
        </p:txBody>
      </p:sp>
      <p:sp>
        <p:nvSpPr>
          <p:cNvPr id="24580" name="Title 1"/>
          <p:cNvSpPr txBox="1">
            <a:spLocks/>
          </p:cNvSpPr>
          <p:nvPr/>
        </p:nvSpPr>
        <p:spPr bwMode="auto">
          <a:xfrm>
            <a:off x="3746500" y="4181477"/>
            <a:ext cx="47815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000" b="1" dirty="0">
                <a:solidFill>
                  <a:srgbClr val="00B050"/>
                </a:solidFill>
                <a:cs typeface="Times New Roman" panose="02020603050405020304" pitchFamily="18" charset="0"/>
              </a:rPr>
              <a:t>GV: NGUYỄN THỊ BÍCH TRANG</a:t>
            </a:r>
            <a:endParaRPr lang="en-US" altLang="en-US" sz="2000" b="1" dirty="0">
              <a:solidFill>
                <a:srgbClr val="00B050"/>
              </a:solidFill>
              <a:cs typeface="Times New Roman" panose="02020603050405020304" pitchFamily="18" charset="0"/>
            </a:endParaRPr>
          </a:p>
        </p:txBody>
      </p:sp>
      <p:pic>
        <p:nvPicPr>
          <p:cNvPr id="24582" name="Picture 2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8018463" y="3335338"/>
            <a:ext cx="5135562"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owchart: Process 1"/>
          <p:cNvSpPr/>
          <p:nvPr/>
        </p:nvSpPr>
        <p:spPr>
          <a:xfrm>
            <a:off x="1555214" y="941971"/>
            <a:ext cx="8965224" cy="448622"/>
          </a:xfrm>
          <a:prstGeom prst="flowChartProcess">
            <a:avLst/>
          </a:prstGeo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path path="circle">
              <a:fillToRect t="100000" r="100000"/>
            </a:path>
            <a:tileRect l="-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86" name="Title 1"/>
          <p:cNvSpPr txBox="1">
            <a:spLocks/>
          </p:cNvSpPr>
          <p:nvPr/>
        </p:nvSpPr>
        <p:spPr bwMode="auto">
          <a:xfrm>
            <a:off x="4495800" y="966790"/>
            <a:ext cx="4953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b="1" dirty="0" err="1">
                <a:solidFill>
                  <a:srgbClr val="D60093"/>
                </a:solidFill>
                <a:cs typeface="Times New Roman" panose="02020603050405020304" pitchFamily="18" charset="0"/>
              </a:rPr>
              <a:t>Trường</a:t>
            </a:r>
            <a:r>
              <a:rPr lang="en-US" altLang="en-US" sz="2400" b="1" dirty="0">
                <a:solidFill>
                  <a:srgbClr val="D60093"/>
                </a:solidFill>
                <a:cs typeface="Times New Roman" panose="02020603050405020304" pitchFamily="18" charset="0"/>
              </a:rPr>
              <a:t> THCS </a:t>
            </a:r>
            <a:r>
              <a:rPr lang="en-US" altLang="en-US" sz="2400" b="1" dirty="0" err="1">
                <a:solidFill>
                  <a:srgbClr val="D60093"/>
                </a:solidFill>
                <a:cs typeface="Times New Roman" panose="02020603050405020304" pitchFamily="18" charset="0"/>
              </a:rPr>
              <a:t>Ân</a:t>
            </a:r>
            <a:r>
              <a:rPr lang="en-US" altLang="en-US" sz="2400" b="1" dirty="0">
                <a:solidFill>
                  <a:srgbClr val="D60093"/>
                </a:solidFill>
                <a:cs typeface="Times New Roman" panose="02020603050405020304" pitchFamily="18" charset="0"/>
              </a:rPr>
              <a:t> </a:t>
            </a:r>
            <a:r>
              <a:rPr lang="en-US" altLang="en-US" sz="2400" b="1" dirty="0" err="1">
                <a:solidFill>
                  <a:srgbClr val="D60093"/>
                </a:solidFill>
                <a:cs typeface="Times New Roman" panose="02020603050405020304" pitchFamily="18" charset="0"/>
              </a:rPr>
              <a:t>Nghĩa</a:t>
            </a:r>
            <a:endParaRPr lang="en-US" altLang="en-US" sz="2400" b="1" dirty="0">
              <a:solidFill>
                <a:srgbClr val="D60093"/>
              </a:solidFill>
              <a:cs typeface="Times New Roman" panose="02020603050405020304" pitchFamily="18" charset="0"/>
            </a:endParaRPr>
          </a:p>
        </p:txBody>
      </p:sp>
      <p:pic>
        <p:nvPicPr>
          <p:cNvPr id="24587" name="Picture 2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946150" y="3327402"/>
            <a:ext cx="5135563"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Picture 2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631950" y="849312"/>
            <a:ext cx="8921750" cy="9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27" descr="n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1670050" y="5915027"/>
            <a:ext cx="8921750" cy="9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0" name="Title 1"/>
          <p:cNvSpPr txBox="1">
            <a:spLocks/>
          </p:cNvSpPr>
          <p:nvPr/>
        </p:nvSpPr>
        <p:spPr bwMode="auto">
          <a:xfrm>
            <a:off x="3828026" y="2613820"/>
            <a:ext cx="4419600"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000" b="1" dirty="0">
                <a:solidFill>
                  <a:srgbClr val="D60093"/>
                </a:solidFill>
                <a:cs typeface="Times New Roman" panose="02020603050405020304" pitchFamily="18" charset="0"/>
              </a:rPr>
              <a:t>LỊCH SỬ </a:t>
            </a:r>
            <a:r>
              <a:rPr lang="en-US" altLang="en-US" sz="7000" b="1" dirty="0">
                <a:solidFill>
                  <a:srgbClr val="D60093"/>
                </a:solidFill>
                <a:cs typeface="Times New Roman" panose="02020603050405020304" pitchFamily="18" charset="0"/>
              </a:rPr>
              <a:t>6 </a:t>
            </a:r>
            <a:endParaRPr lang="en-US" altLang="en-US" sz="7000" b="1" dirty="0">
              <a:solidFill>
                <a:srgbClr val="D60093"/>
              </a:solidFill>
              <a:cs typeface="Times New Roman" panose="02020603050405020304" pitchFamily="18" charset="0"/>
            </a:endParaRPr>
          </a:p>
        </p:txBody>
      </p:sp>
      <p:pic>
        <p:nvPicPr>
          <p:cNvPr id="24591" name="Picture 14" descr="7Tao5znqc.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0050" y="4821238"/>
            <a:ext cx="213995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0321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221F489-4E1A-2619-761E-33AD8E0D9E1C}"/>
              </a:ext>
            </a:extLst>
          </p:cNvPr>
          <p:cNvSpPr txBox="1"/>
          <p:nvPr/>
        </p:nvSpPr>
        <p:spPr>
          <a:xfrm>
            <a:off x="462641" y="822330"/>
            <a:ext cx="9903527" cy="1082669"/>
          </a:xfrm>
          <a:prstGeom prst="rect">
            <a:avLst/>
          </a:prstGeom>
          <a:noFill/>
        </p:spPr>
        <p:txBody>
          <a:bodyPr wrap="square" rtlCol="0">
            <a:spAutoFit/>
          </a:bodyPr>
          <a:lstStyle/>
          <a:p>
            <a:pPr algn="l"/>
            <a:r>
              <a:rPr lang="vi-VN" sz="3200" b="1"/>
              <a:t>Câu 3:Khúc Thừa Dụ dựng quyền tự chủ trong hoàn cảnh nào?</a:t>
            </a:r>
          </a:p>
        </p:txBody>
      </p:sp>
      <p:sp>
        <p:nvSpPr>
          <p:cNvPr id="8" name="Hộp Văn bản 7">
            <a:extLst>
              <a:ext uri="{FF2B5EF4-FFF2-40B4-BE49-F238E27FC236}">
                <a16:creationId xmlns:a16="http://schemas.microsoft.com/office/drawing/2014/main" id="{798BCDA9-3AE6-AB5F-C8A4-A2B863E5D427}"/>
              </a:ext>
            </a:extLst>
          </p:cNvPr>
          <p:cNvSpPr txBox="1"/>
          <p:nvPr/>
        </p:nvSpPr>
        <p:spPr>
          <a:xfrm>
            <a:off x="573973" y="2516483"/>
            <a:ext cx="8965872" cy="3970318"/>
          </a:xfrm>
          <a:prstGeom prst="rect">
            <a:avLst/>
          </a:prstGeom>
          <a:noFill/>
        </p:spPr>
        <p:txBody>
          <a:bodyPr wrap="square" rtlCol="0">
            <a:spAutoFit/>
          </a:bodyPr>
          <a:lstStyle/>
          <a:p>
            <a:pPr algn="l"/>
            <a:r>
              <a:rPr lang="vi-VN" sz="3600" b="1"/>
              <a:t>A. Nhà Đường suy yếu.
B. Được truyền ngôi.
C. Được vua Đường trọng dụng.
D. Chiếm ngôi.</a:t>
            </a:r>
          </a:p>
        </p:txBody>
      </p:sp>
      <p:sp>
        <p:nvSpPr>
          <p:cNvPr id="11" name="Hộp Văn bản 10">
            <a:extLst>
              <a:ext uri="{FF2B5EF4-FFF2-40B4-BE49-F238E27FC236}">
                <a16:creationId xmlns:a16="http://schemas.microsoft.com/office/drawing/2014/main" id="{C6349248-12A1-6986-6DA7-3D91C602551D}"/>
              </a:ext>
            </a:extLst>
          </p:cNvPr>
          <p:cNvSpPr txBox="1"/>
          <p:nvPr/>
        </p:nvSpPr>
        <p:spPr>
          <a:xfrm>
            <a:off x="573973" y="2516483"/>
            <a:ext cx="6691251" cy="646331"/>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sz="3600">
                <a:solidFill>
                  <a:srgbClr val="FFFF00"/>
                </a:solidFill>
              </a:rPr>
              <a:t>A. Nhà Đường suy yếu.</a:t>
            </a:r>
          </a:p>
        </p:txBody>
      </p:sp>
    </p:spTree>
    <p:extLst>
      <p:ext uri="{BB962C8B-B14F-4D97-AF65-F5344CB8AC3E}">
        <p14:creationId xmlns:p14="http://schemas.microsoft.com/office/powerpoint/2010/main" val="2760436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900" decel="100000" fill="hold"/>
                                        <p:tgtEl>
                                          <p:spTgt spid="1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D3B41F6A-A6B2-F659-D7AB-6FFB2A7E1D1F}"/>
              </a:ext>
            </a:extLst>
          </p:cNvPr>
          <p:cNvSpPr txBox="1"/>
          <p:nvPr/>
        </p:nvSpPr>
        <p:spPr>
          <a:xfrm>
            <a:off x="290822" y="752230"/>
            <a:ext cx="11324730" cy="2185214"/>
          </a:xfrm>
          <a:prstGeom prst="rect">
            <a:avLst/>
          </a:prstGeom>
          <a:noFill/>
        </p:spPr>
        <p:txBody>
          <a:bodyPr wrap="square" rtlCol="0">
            <a:spAutoFit/>
          </a:bodyPr>
          <a:lstStyle/>
          <a:p>
            <a:pPr algn="l"/>
            <a:r>
              <a:rPr lang="vi-VN" sz="3200" b="1"/>
              <a:t>Câu 4. Khúc Thừa Dụ đã nổi dậy đánh chiếm thành Đại La, lật đổ chính quyền đô hộ rồi tự xưng Tiết độ sứ vào:
</a:t>
            </a:r>
            <a:r>
              <a:rPr lang="vi-VN" sz="3600" b="1"/>
              <a:t>
</a:t>
            </a:r>
          </a:p>
        </p:txBody>
      </p:sp>
      <p:sp>
        <p:nvSpPr>
          <p:cNvPr id="11" name="Hộp Văn bản 10">
            <a:extLst>
              <a:ext uri="{FF2B5EF4-FFF2-40B4-BE49-F238E27FC236}">
                <a16:creationId xmlns:a16="http://schemas.microsoft.com/office/drawing/2014/main" id="{2D5E693C-F75A-99C2-ECF1-E2CAB7BDF7BA}"/>
              </a:ext>
            </a:extLst>
          </p:cNvPr>
          <p:cNvSpPr txBox="1"/>
          <p:nvPr/>
        </p:nvSpPr>
        <p:spPr>
          <a:xfrm>
            <a:off x="781050" y="2636051"/>
            <a:ext cx="5441125" cy="3970318"/>
          </a:xfrm>
          <a:prstGeom prst="rect">
            <a:avLst/>
          </a:prstGeom>
          <a:noFill/>
        </p:spPr>
        <p:txBody>
          <a:bodyPr wrap="square" rtlCol="0">
            <a:spAutoFit/>
          </a:bodyPr>
          <a:lstStyle/>
          <a:p>
            <a:pPr algn="l"/>
            <a:r>
              <a:rPr lang="vi-VN" sz="3600" b="1"/>
              <a:t>A. Đầu năm 905.
B. Giữa năm 905.
C. Đầu năm 907.
D. Cuối năm 907.</a:t>
            </a:r>
          </a:p>
        </p:txBody>
      </p:sp>
      <p:sp>
        <p:nvSpPr>
          <p:cNvPr id="2" name="Hộp Văn bản 1">
            <a:extLst>
              <a:ext uri="{FF2B5EF4-FFF2-40B4-BE49-F238E27FC236}">
                <a16:creationId xmlns:a16="http://schemas.microsoft.com/office/drawing/2014/main" id="{A4AF0952-BFD2-55B0-EC14-B2A352F150C5}"/>
              </a:ext>
            </a:extLst>
          </p:cNvPr>
          <p:cNvSpPr txBox="1"/>
          <p:nvPr/>
        </p:nvSpPr>
        <p:spPr>
          <a:xfrm>
            <a:off x="781050" y="2636051"/>
            <a:ext cx="5169725" cy="646331"/>
          </a:xfrm>
          <a:prstGeom prst="rect">
            <a:avLst/>
          </a:prstGeom>
          <a:noFill/>
        </p:spPr>
        <p:txBody>
          <a:bodyPr wrap="square" rtlCol="0">
            <a:spAutoFit/>
          </a:bodyPr>
          <a:lstStyle>
            <a:defPPr>
              <a:defRPr lang="vi-VN"/>
            </a:defPPr>
            <a:lvl1pPr>
              <a:defRPr sz="3600" b="1"/>
            </a:lvl1pPr>
          </a:lstStyle>
          <a:p>
            <a:r>
              <a:rPr lang="vi-VN">
                <a:solidFill>
                  <a:srgbClr val="FFFF00"/>
                </a:solidFill>
              </a:rPr>
              <a:t>A. Đầu năm 905.</a:t>
            </a:r>
          </a:p>
        </p:txBody>
      </p:sp>
    </p:spTree>
    <p:extLst>
      <p:ext uri="{BB962C8B-B14F-4D97-AF65-F5344CB8AC3E}">
        <p14:creationId xmlns:p14="http://schemas.microsoft.com/office/powerpoint/2010/main" val="863896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2BAF3C0F-E77B-61B7-5B59-BC73DAFBB0A6}"/>
              </a:ext>
            </a:extLst>
          </p:cNvPr>
          <p:cNvSpPr txBox="1"/>
          <p:nvPr/>
        </p:nvSpPr>
        <p:spPr>
          <a:xfrm>
            <a:off x="443346" y="557645"/>
            <a:ext cx="10615550" cy="1200329"/>
          </a:xfrm>
          <a:prstGeom prst="rect">
            <a:avLst/>
          </a:prstGeom>
          <a:noFill/>
        </p:spPr>
        <p:txBody>
          <a:bodyPr wrap="square" rtlCol="0">
            <a:spAutoFit/>
          </a:bodyPr>
          <a:lstStyle/>
          <a:p>
            <a:pPr algn="l"/>
            <a:r>
              <a:rPr lang="vi-VN" sz="3600" b="1"/>
              <a:t>Câu 5: Ai lên thay Khúc Thừa Dụ sau khi ông qua đời?</a:t>
            </a:r>
          </a:p>
        </p:txBody>
      </p:sp>
      <p:sp>
        <p:nvSpPr>
          <p:cNvPr id="7" name="Hộp Văn bản 6">
            <a:extLst>
              <a:ext uri="{FF2B5EF4-FFF2-40B4-BE49-F238E27FC236}">
                <a16:creationId xmlns:a16="http://schemas.microsoft.com/office/drawing/2014/main" id="{27E6A760-E53C-3C92-4208-606F1EF7B2F1}"/>
              </a:ext>
            </a:extLst>
          </p:cNvPr>
          <p:cNvSpPr txBox="1"/>
          <p:nvPr/>
        </p:nvSpPr>
        <p:spPr>
          <a:xfrm>
            <a:off x="1150669" y="2330037"/>
            <a:ext cx="7235536" cy="3970318"/>
          </a:xfrm>
          <a:prstGeom prst="rect">
            <a:avLst/>
          </a:prstGeom>
          <a:noFill/>
        </p:spPr>
        <p:txBody>
          <a:bodyPr wrap="square" rtlCol="0">
            <a:spAutoFit/>
          </a:bodyPr>
          <a:lstStyle/>
          <a:p>
            <a:pPr algn="l"/>
            <a:r>
              <a:rPr lang="vi-VN" sz="3600" b="1"/>
              <a:t>A. Khúc Thừa Mỹ.
B. Dương Đình Nghệ.
C. Khúc Hạo.
D. Mai Thúc Loan.</a:t>
            </a:r>
          </a:p>
        </p:txBody>
      </p:sp>
      <p:sp>
        <p:nvSpPr>
          <p:cNvPr id="8" name="Hộp Văn bản 7">
            <a:extLst>
              <a:ext uri="{FF2B5EF4-FFF2-40B4-BE49-F238E27FC236}">
                <a16:creationId xmlns:a16="http://schemas.microsoft.com/office/drawing/2014/main" id="{E3B4BF94-D87F-62FF-6477-A5EC25698026}"/>
              </a:ext>
            </a:extLst>
          </p:cNvPr>
          <p:cNvSpPr txBox="1"/>
          <p:nvPr/>
        </p:nvSpPr>
        <p:spPr>
          <a:xfrm flipH="1">
            <a:off x="1150669" y="4526115"/>
            <a:ext cx="3290207" cy="646331"/>
          </a:xfrm>
          <a:prstGeom prst="rect">
            <a:avLst/>
          </a:prstGeom>
          <a:noFill/>
          <a:ln>
            <a:noFill/>
          </a:ln>
        </p:spPr>
        <p:txBody>
          <a:bodyPr wrap="square" rtlCol="0">
            <a:spAutoFit/>
          </a:bodyPr>
          <a:lstStyle/>
          <a:p>
            <a:pPr algn="l"/>
            <a:r>
              <a:rPr lang="vi-VN" sz="3600" b="1">
                <a:solidFill>
                  <a:srgbClr val="FFFF00"/>
                </a:solidFill>
              </a:rPr>
              <a:t>C. Khúc Hạo.</a:t>
            </a:r>
          </a:p>
        </p:txBody>
      </p:sp>
    </p:spTree>
    <p:extLst>
      <p:ext uri="{BB962C8B-B14F-4D97-AF65-F5344CB8AC3E}">
        <p14:creationId xmlns:p14="http://schemas.microsoft.com/office/powerpoint/2010/main" val="2577881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FCB2084E-EAD0-1D4D-4CE2-C894864EFD3D}"/>
              </a:ext>
            </a:extLst>
          </p:cNvPr>
          <p:cNvSpPr txBox="1"/>
          <p:nvPr/>
        </p:nvSpPr>
        <p:spPr>
          <a:xfrm>
            <a:off x="1037110" y="2494080"/>
            <a:ext cx="10293929" cy="4031873"/>
          </a:xfrm>
          <a:prstGeom prst="rect">
            <a:avLst/>
          </a:prstGeom>
          <a:noFill/>
        </p:spPr>
        <p:txBody>
          <a:bodyPr wrap="square" rtlCol="0">
            <a:spAutoFit/>
          </a:bodyPr>
          <a:lstStyle/>
          <a:p>
            <a:pPr algn="l"/>
            <a:r>
              <a:rPr lang="vi-VN" sz="3200" b="1"/>
              <a:t>A. Tiến hành nhiều chính sách tiến bộ.
B. Thi hành luật pháp nghiêm khắc.
C. Làm theo những chính sách trước kia của Khúc Thừa Dụ.
D. chia ruộng đất cho dân nghèo.</a:t>
            </a:r>
          </a:p>
        </p:txBody>
      </p:sp>
      <p:sp>
        <p:nvSpPr>
          <p:cNvPr id="3" name="Hộp Văn bản 2">
            <a:extLst>
              <a:ext uri="{FF2B5EF4-FFF2-40B4-BE49-F238E27FC236}">
                <a16:creationId xmlns:a16="http://schemas.microsoft.com/office/drawing/2014/main" id="{7B37CCFE-CEA4-CFC2-7D71-2DB16E65B2BA}"/>
              </a:ext>
            </a:extLst>
          </p:cNvPr>
          <p:cNvSpPr txBox="1"/>
          <p:nvPr/>
        </p:nvSpPr>
        <p:spPr>
          <a:xfrm>
            <a:off x="251608" y="825922"/>
            <a:ext cx="10955730" cy="646331"/>
          </a:xfrm>
          <a:prstGeom prst="rect">
            <a:avLst/>
          </a:prstGeom>
          <a:noFill/>
        </p:spPr>
        <p:txBody>
          <a:bodyPr wrap="square" rtlCol="0">
            <a:spAutoFit/>
          </a:bodyPr>
          <a:lstStyle/>
          <a:p>
            <a:pPr algn="l"/>
            <a:r>
              <a:rPr lang="vi-VN" sz="3600" b="1"/>
              <a:t>Câu 6: Sau khi lên thay cha, Khúc Hạo đã:</a:t>
            </a:r>
          </a:p>
        </p:txBody>
      </p:sp>
      <p:sp>
        <p:nvSpPr>
          <p:cNvPr id="4" name="Hộp Văn bản 3">
            <a:extLst>
              <a:ext uri="{FF2B5EF4-FFF2-40B4-BE49-F238E27FC236}">
                <a16:creationId xmlns:a16="http://schemas.microsoft.com/office/drawing/2014/main" id="{C6466C98-7CE1-11B8-5DA5-C4BF6CE46C4A}"/>
              </a:ext>
            </a:extLst>
          </p:cNvPr>
          <p:cNvSpPr txBox="1"/>
          <p:nvPr/>
        </p:nvSpPr>
        <p:spPr>
          <a:xfrm>
            <a:off x="1037110" y="2494080"/>
            <a:ext cx="8766217" cy="1077218"/>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a:solidFill>
                  <a:srgbClr val="FFFF00"/>
                </a:solidFill>
              </a:rPr>
              <a:t>A. Tiến hành nhiều chính sách tiến bộ.
</a:t>
            </a:r>
          </a:p>
        </p:txBody>
      </p:sp>
    </p:spTree>
    <p:extLst>
      <p:ext uri="{BB962C8B-B14F-4D97-AF65-F5344CB8AC3E}">
        <p14:creationId xmlns:p14="http://schemas.microsoft.com/office/powerpoint/2010/main" val="4277225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B1EFF043-DD49-63EB-D16D-AA1C978C849D}"/>
              </a:ext>
            </a:extLst>
          </p:cNvPr>
          <p:cNvSpPr txBox="1"/>
          <p:nvPr/>
        </p:nvSpPr>
        <p:spPr>
          <a:xfrm>
            <a:off x="172375" y="762608"/>
            <a:ext cx="10377551" cy="1077218"/>
          </a:xfrm>
          <a:prstGeom prst="rect">
            <a:avLst/>
          </a:prstGeom>
          <a:noFill/>
        </p:spPr>
        <p:txBody>
          <a:bodyPr wrap="square" rtlCol="0">
            <a:spAutoFit/>
          </a:bodyPr>
          <a:lstStyle/>
          <a:p>
            <a:pPr algn="l"/>
            <a:r>
              <a:rPr lang="vi-VN" sz="3200" b="1"/>
              <a:t>b. Dương Đình Nghệ chống quân Nam Hán, củng cố nền tự chủ.</a:t>
            </a:r>
          </a:p>
        </p:txBody>
      </p:sp>
      <p:sp>
        <p:nvSpPr>
          <p:cNvPr id="6" name="Hộp Văn bản 5">
            <a:extLst>
              <a:ext uri="{FF2B5EF4-FFF2-40B4-BE49-F238E27FC236}">
                <a16:creationId xmlns:a16="http://schemas.microsoft.com/office/drawing/2014/main" id="{DF64F73A-8F93-43EC-BDD2-45B8C3F13BF7}"/>
              </a:ext>
            </a:extLst>
          </p:cNvPr>
          <p:cNvSpPr txBox="1"/>
          <p:nvPr/>
        </p:nvSpPr>
        <p:spPr>
          <a:xfrm>
            <a:off x="5233554" y="2512126"/>
            <a:ext cx="1828800" cy="461665"/>
          </a:xfrm>
          <a:prstGeom prst="rect">
            <a:avLst/>
          </a:prstGeom>
          <a:noFill/>
        </p:spPr>
        <p:txBody>
          <a:bodyPr wrap="square" rtlCol="0">
            <a:spAutoFit/>
          </a:bodyPr>
          <a:lstStyle/>
          <a:p>
            <a:pPr algn="l"/>
            <a:endParaRPr lang="vi-VN" sz="2400"/>
          </a:p>
        </p:txBody>
      </p:sp>
      <p:pic>
        <p:nvPicPr>
          <p:cNvPr id="10" name="Hình ảnh 6">
            <a:extLst>
              <a:ext uri="{FF2B5EF4-FFF2-40B4-BE49-F238E27FC236}">
                <a16:creationId xmlns:a16="http://schemas.microsoft.com/office/drawing/2014/main" id="{E7E3956F-1E15-EB3C-AF14-6BDCF3F351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810" y="2244743"/>
            <a:ext cx="4527340" cy="4613257"/>
          </a:xfrm>
          <a:prstGeom prst="rect">
            <a:avLst/>
          </a:prstGeom>
        </p:spPr>
      </p:pic>
      <p:sp>
        <p:nvSpPr>
          <p:cNvPr id="12" name="Hộp Văn bản 11">
            <a:extLst>
              <a:ext uri="{FF2B5EF4-FFF2-40B4-BE49-F238E27FC236}">
                <a16:creationId xmlns:a16="http://schemas.microsoft.com/office/drawing/2014/main" id="{A1ECFB63-A5D0-65A4-7DA9-09ED11A1F9F2}"/>
              </a:ext>
            </a:extLst>
          </p:cNvPr>
          <p:cNvSpPr txBox="1"/>
          <p:nvPr/>
        </p:nvSpPr>
        <p:spPr>
          <a:xfrm>
            <a:off x="6542994" y="2512126"/>
            <a:ext cx="4919104" cy="3416320"/>
          </a:xfrm>
          <a:prstGeom prst="rect">
            <a:avLst/>
          </a:prstGeom>
          <a:noFill/>
        </p:spPr>
        <p:txBody>
          <a:bodyPr wrap="square" rtlCol="0">
            <a:spAutoFit/>
          </a:bodyPr>
          <a:lstStyle/>
          <a:p>
            <a:pPr algn="l"/>
            <a:r>
              <a:rPr lang="vi-VN" sz="3600" b="1"/>
              <a:t>Dương Đình Nghệ</a:t>
            </a:r>
          </a:p>
          <a:p>
            <a:pPr algn="l"/>
            <a:r>
              <a:rPr lang="vi-VN" sz="3600" b="1"/>
              <a:t> </a:t>
            </a:r>
          </a:p>
          <a:p>
            <a:pPr algn="l"/>
            <a:r>
              <a:rPr lang="vi-VN" sz="3600"/>
              <a:t> Sinh ngày 22 tháng 11 năm 874.</a:t>
            </a:r>
          </a:p>
          <a:p>
            <a:pPr algn="l"/>
            <a:endParaRPr lang="vi-VN" sz="3600"/>
          </a:p>
          <a:p>
            <a:pPr algn="l"/>
            <a:r>
              <a:rPr lang="vi-VN" sz="3600"/>
              <a:t> Mất tháng 3 năm 937.</a:t>
            </a:r>
          </a:p>
        </p:txBody>
      </p:sp>
    </p:spTree>
    <p:extLst>
      <p:ext uri="{BB962C8B-B14F-4D97-AF65-F5344CB8AC3E}">
        <p14:creationId xmlns:p14="http://schemas.microsoft.com/office/powerpoint/2010/main" val="9419041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900" decel="100000" fill="hold"/>
                                        <p:tgtEl>
                                          <p:spTgt spid="12"/>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4C9B28D-0C48-C4D6-B659-E7BDA6A53DFA}"/>
              </a:ext>
            </a:extLst>
          </p:cNvPr>
          <p:cNvSpPr txBox="1"/>
          <p:nvPr/>
        </p:nvSpPr>
        <p:spPr>
          <a:xfrm>
            <a:off x="198725" y="755567"/>
            <a:ext cx="10377551" cy="1077218"/>
          </a:xfrm>
          <a:prstGeom prst="rect">
            <a:avLst/>
          </a:prstGeom>
          <a:noFill/>
        </p:spPr>
        <p:txBody>
          <a:bodyPr wrap="square" rtlCol="0">
            <a:spAutoFit/>
          </a:bodyPr>
          <a:lstStyle/>
          <a:p>
            <a:pPr algn="l"/>
            <a:r>
              <a:rPr lang="vi-VN" sz="3200" b="1"/>
              <a:t>b. Dương Đình Nghệ chống quân Nam Hán, củng cố nền tự chủ.</a:t>
            </a:r>
          </a:p>
        </p:txBody>
      </p:sp>
      <p:sp>
        <p:nvSpPr>
          <p:cNvPr id="2" name="Hộp Văn bản 1">
            <a:extLst>
              <a:ext uri="{FF2B5EF4-FFF2-40B4-BE49-F238E27FC236}">
                <a16:creationId xmlns:a16="http://schemas.microsoft.com/office/drawing/2014/main" id="{A9E2DAD0-1A53-9374-395A-CA43310D7180}"/>
              </a:ext>
            </a:extLst>
          </p:cNvPr>
          <p:cNvSpPr txBox="1"/>
          <p:nvPr/>
        </p:nvSpPr>
        <p:spPr>
          <a:xfrm>
            <a:off x="1250495" y="2339102"/>
            <a:ext cx="9691008" cy="584775"/>
          </a:xfrm>
          <a:prstGeom prst="rect">
            <a:avLst/>
          </a:prstGeom>
          <a:noFill/>
        </p:spPr>
        <p:txBody>
          <a:bodyPr wrap="square" rtlCol="0">
            <a:spAutoFit/>
          </a:bodyPr>
          <a:lstStyle/>
          <a:p>
            <a:pPr algn="l"/>
            <a:r>
              <a:rPr lang="vi-VN" sz="3200"/>
              <a:t> </a:t>
            </a:r>
          </a:p>
        </p:txBody>
      </p:sp>
      <p:sp>
        <p:nvSpPr>
          <p:cNvPr id="3" name="Hộp Văn bản 2">
            <a:extLst>
              <a:ext uri="{FF2B5EF4-FFF2-40B4-BE49-F238E27FC236}">
                <a16:creationId xmlns:a16="http://schemas.microsoft.com/office/drawing/2014/main" id="{CDCAD8EF-884D-43B0-DC68-9A9B1C30E433}"/>
              </a:ext>
            </a:extLst>
          </p:cNvPr>
          <p:cNvSpPr txBox="1"/>
          <p:nvPr/>
        </p:nvSpPr>
        <p:spPr>
          <a:xfrm>
            <a:off x="811170" y="2385268"/>
            <a:ext cx="10729976" cy="107721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l"/>
            <a:r>
              <a:rPr lang="vi-VN" sz="3200">
                <a:solidFill>
                  <a:schemeClr val="tx1"/>
                </a:solidFill>
              </a:rPr>
              <a:t>  Năm 930, nhà Nam Hán đưa quân sang tiền đánh nước ta, lập lại quyền cai trị.</a:t>
            </a:r>
          </a:p>
        </p:txBody>
      </p:sp>
      <p:sp>
        <p:nvSpPr>
          <p:cNvPr id="6" name="Hộp Văn bản 5">
            <a:extLst>
              <a:ext uri="{FF2B5EF4-FFF2-40B4-BE49-F238E27FC236}">
                <a16:creationId xmlns:a16="http://schemas.microsoft.com/office/drawing/2014/main" id="{C41BDC52-73C5-E66B-9850-66FDDE181EA3}"/>
              </a:ext>
            </a:extLst>
          </p:cNvPr>
          <p:cNvSpPr txBox="1"/>
          <p:nvPr/>
        </p:nvSpPr>
        <p:spPr>
          <a:xfrm>
            <a:off x="811170" y="3429000"/>
            <a:ext cx="11145489" cy="156966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l"/>
            <a:r>
              <a:rPr lang="vi-VN" sz="3200">
                <a:solidFill>
                  <a:schemeClr val="tx1"/>
                </a:solidFill>
              </a:rPr>
              <a:t>                                       ↓
  Năm 931, một tướng cũ của họ Khúc là Dương Đình Nghệ kéo quân từ Thanh Hóa ra Bắc đánh đuổi quân Nam Hán.</a:t>
            </a:r>
          </a:p>
        </p:txBody>
      </p:sp>
      <p:sp>
        <p:nvSpPr>
          <p:cNvPr id="11" name="Hộp Văn bản 10">
            <a:extLst>
              <a:ext uri="{FF2B5EF4-FFF2-40B4-BE49-F238E27FC236}">
                <a16:creationId xmlns:a16="http://schemas.microsoft.com/office/drawing/2014/main" id="{18ED80B2-9E9B-A030-26C8-585147607844}"/>
              </a:ext>
            </a:extLst>
          </p:cNvPr>
          <p:cNvSpPr txBox="1"/>
          <p:nvPr/>
        </p:nvSpPr>
        <p:spPr>
          <a:xfrm>
            <a:off x="811170" y="4998660"/>
            <a:ext cx="10290651" cy="1569660"/>
          </a:xfrm>
          <a:prstGeom prst="rect">
            <a:avLst/>
          </a:prstGeom>
          <a:noFill/>
        </p:spPr>
        <p:txBody>
          <a:bodyPr wrap="square" rtlCol="0">
            <a:spAutoFit/>
          </a:bodyPr>
          <a:lstStyle/>
          <a:p>
            <a:pPr algn="l"/>
            <a:r>
              <a:rPr lang="vi-VN" sz="3200"/>
              <a:t>                                       ↓
Cuộc kháng chiến thắng lợi. Dương Đình Nghệ tự xưng là Tiết độ sứ, tiếp tục xây dựng nền tự chủ nước nhà.</a:t>
            </a:r>
          </a:p>
        </p:txBody>
      </p:sp>
    </p:spTree>
    <p:extLst>
      <p:ext uri="{BB962C8B-B14F-4D97-AF65-F5344CB8AC3E}">
        <p14:creationId xmlns:p14="http://schemas.microsoft.com/office/powerpoint/2010/main" val="3848007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900" decel="100000" fill="hold"/>
                                        <p:tgtEl>
                                          <p:spTgt spid="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E76E0D72-C9E1-641B-CE67-5EEF4894573C}"/>
              </a:ext>
            </a:extLst>
          </p:cNvPr>
          <p:cNvSpPr txBox="1"/>
          <p:nvPr/>
        </p:nvSpPr>
        <p:spPr>
          <a:xfrm>
            <a:off x="5184074" y="2512126"/>
            <a:ext cx="1828800" cy="1828800"/>
          </a:xfrm>
          <a:prstGeom prst="rect">
            <a:avLst/>
          </a:prstGeom>
          <a:noFill/>
        </p:spPr>
        <p:txBody>
          <a:bodyPr wrap="square" rtlCol="0">
            <a:spAutoFit/>
          </a:bodyPr>
          <a:lstStyle/>
          <a:p>
            <a:pPr algn="l"/>
            <a:endParaRPr lang="vi-VN"/>
          </a:p>
        </p:txBody>
      </p:sp>
      <p:pic>
        <p:nvPicPr>
          <p:cNvPr id="3" name="Hình ảnh 3">
            <a:extLst>
              <a:ext uri="{FF2B5EF4-FFF2-40B4-BE49-F238E27FC236}">
                <a16:creationId xmlns:a16="http://schemas.microsoft.com/office/drawing/2014/main" id="{2966291E-C07C-FC08-FF4C-5D7A8C674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2519" y="-2474"/>
            <a:ext cx="7669481" cy="6858000"/>
          </a:xfrm>
          <a:prstGeom prst="rect">
            <a:avLst/>
          </a:prstGeom>
        </p:spPr>
      </p:pic>
      <p:sp>
        <p:nvSpPr>
          <p:cNvPr id="7" name="Hộp Văn bản 6">
            <a:extLst>
              <a:ext uri="{FF2B5EF4-FFF2-40B4-BE49-F238E27FC236}">
                <a16:creationId xmlns:a16="http://schemas.microsoft.com/office/drawing/2014/main" id="{6733D289-8A77-B0EC-883A-AFF7480FA1C9}"/>
              </a:ext>
            </a:extLst>
          </p:cNvPr>
          <p:cNvSpPr txBox="1"/>
          <p:nvPr/>
        </p:nvSpPr>
        <p:spPr>
          <a:xfrm>
            <a:off x="337132" y="530906"/>
            <a:ext cx="3994564" cy="6001643"/>
          </a:xfrm>
          <a:prstGeom prst="rect">
            <a:avLst/>
          </a:prstGeom>
          <a:noFill/>
        </p:spPr>
        <p:txBody>
          <a:bodyPr wrap="square" rtlCol="0">
            <a:spAutoFit/>
          </a:bodyPr>
          <a:lstStyle/>
          <a:p>
            <a:pPr algn="l"/>
            <a:r>
              <a:rPr lang="vi-VN" sz="2400"/>
              <a:t>- Sau một thời gian chuẩn bị lực lượng, tháng 3 – 931, sau cuộc xâm lược của Nam Hán, từ Ái Châu, Dương Đình Nghệ đem quân ra Bắc bao vây, tấn công thành Tống Bình.
- Quân cứu viện đến, Dương Đình Nghệ chủ động đem quân ra ngoài thành tấn công, quân địch tan vỡ, tướng chỉ huy của địch Trình Bảo bị giết chết. Đạo quân cứu viện của giặc bị tiêu diệt.</a:t>
            </a:r>
          </a:p>
        </p:txBody>
      </p:sp>
    </p:spTree>
    <p:extLst>
      <p:ext uri="{BB962C8B-B14F-4D97-AF65-F5344CB8AC3E}">
        <p14:creationId xmlns:p14="http://schemas.microsoft.com/office/powerpoint/2010/main" val="15932747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ũi tên: Lên 2">
            <a:extLst>
              <a:ext uri="{FF2B5EF4-FFF2-40B4-BE49-F238E27FC236}">
                <a16:creationId xmlns:a16="http://schemas.microsoft.com/office/drawing/2014/main" id="{80A4C7E6-189C-351F-80F9-7FEF2BD0AFA1}"/>
              </a:ext>
            </a:extLst>
          </p:cNvPr>
          <p:cNvSpPr/>
          <p:nvPr/>
        </p:nvSpPr>
        <p:spPr>
          <a:xfrm>
            <a:off x="934418" y="336714"/>
            <a:ext cx="663022" cy="5876027"/>
          </a:xfrm>
          <a:prstGeom prst="upArrow">
            <a:avLst>
              <a:gd name="adj1" fmla="val 30288"/>
              <a:gd name="adj2" fmla="val 141938"/>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Dấu Trừ 6">
            <a:extLst>
              <a:ext uri="{FF2B5EF4-FFF2-40B4-BE49-F238E27FC236}">
                <a16:creationId xmlns:a16="http://schemas.microsoft.com/office/drawing/2014/main" id="{72F0C3B1-21DA-7A80-3385-10AD1DAEBED9}"/>
              </a:ext>
            </a:extLst>
          </p:cNvPr>
          <p:cNvSpPr/>
          <p:nvPr/>
        </p:nvSpPr>
        <p:spPr>
          <a:xfrm>
            <a:off x="447702" y="5351830"/>
            <a:ext cx="1828800" cy="1828800"/>
          </a:xfrm>
          <a:prstGeom prst="mathMinus">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70C0"/>
              </a:solidFill>
            </a:endParaRPr>
          </a:p>
        </p:txBody>
      </p:sp>
      <p:sp>
        <p:nvSpPr>
          <p:cNvPr id="18" name="Mũi tên: Phải 17">
            <a:extLst>
              <a:ext uri="{FF2B5EF4-FFF2-40B4-BE49-F238E27FC236}">
                <a16:creationId xmlns:a16="http://schemas.microsoft.com/office/drawing/2014/main" id="{623755C0-36A1-772C-659D-C9C2313EE9B0}"/>
              </a:ext>
            </a:extLst>
          </p:cNvPr>
          <p:cNvSpPr/>
          <p:nvPr/>
        </p:nvSpPr>
        <p:spPr>
          <a:xfrm>
            <a:off x="1362102" y="1597018"/>
            <a:ext cx="2059897" cy="320359"/>
          </a:xfrm>
          <a:prstGeom prst="rightArrow">
            <a:avLst>
              <a:gd name="adj1" fmla="val 50000"/>
              <a:gd name="adj2" fmla="val 20188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Hình chữ nhật 14">
            <a:extLst>
              <a:ext uri="{FF2B5EF4-FFF2-40B4-BE49-F238E27FC236}">
                <a16:creationId xmlns:a16="http://schemas.microsoft.com/office/drawing/2014/main" id="{B889403F-CA4B-A531-AAFD-7261B4E21015}"/>
              </a:ext>
            </a:extLst>
          </p:cNvPr>
          <p:cNvSpPr/>
          <p:nvPr/>
        </p:nvSpPr>
        <p:spPr>
          <a:xfrm>
            <a:off x="2690706" y="1320384"/>
            <a:ext cx="9085658" cy="794432"/>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9" name="Hộp Văn bản 18">
            <a:extLst>
              <a:ext uri="{FF2B5EF4-FFF2-40B4-BE49-F238E27FC236}">
                <a16:creationId xmlns:a16="http://schemas.microsoft.com/office/drawing/2014/main" id="{E1D5DA94-B4C9-02BD-912C-46B1BFD76097}"/>
              </a:ext>
            </a:extLst>
          </p:cNvPr>
          <p:cNvSpPr txBox="1"/>
          <p:nvPr/>
        </p:nvSpPr>
        <p:spPr>
          <a:xfrm>
            <a:off x="2763219" y="1277477"/>
            <a:ext cx="8940629" cy="954107"/>
          </a:xfrm>
          <a:prstGeom prst="rect">
            <a:avLst/>
          </a:prstGeom>
          <a:noFill/>
        </p:spPr>
        <p:txBody>
          <a:bodyPr wrap="square" rtlCol="0">
            <a:spAutoFit/>
          </a:bodyPr>
          <a:lstStyle/>
          <a:p>
            <a:pPr algn="l"/>
            <a:r>
              <a:rPr lang="vi-VN" sz="2800"/>
              <a:t>Quân Nam Hán phải rút chạy. Cuộc kháng chiến thắng lợi.</a:t>
            </a:r>
          </a:p>
        </p:txBody>
      </p:sp>
      <p:sp>
        <p:nvSpPr>
          <p:cNvPr id="5" name="Mũi tên: Phải 4">
            <a:extLst>
              <a:ext uri="{FF2B5EF4-FFF2-40B4-BE49-F238E27FC236}">
                <a16:creationId xmlns:a16="http://schemas.microsoft.com/office/drawing/2014/main" id="{45BE161C-9BE0-7765-0D0D-2A5089A62098}"/>
              </a:ext>
            </a:extLst>
          </p:cNvPr>
          <p:cNvSpPr/>
          <p:nvPr/>
        </p:nvSpPr>
        <p:spPr>
          <a:xfrm>
            <a:off x="1346124" y="2377786"/>
            <a:ext cx="2059897" cy="320359"/>
          </a:xfrm>
          <a:prstGeom prst="rightArrow">
            <a:avLst>
              <a:gd name="adj1" fmla="val 50000"/>
              <a:gd name="adj2" fmla="val 20188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Hình chữ nhật 5">
            <a:extLst>
              <a:ext uri="{FF2B5EF4-FFF2-40B4-BE49-F238E27FC236}">
                <a16:creationId xmlns:a16="http://schemas.microsoft.com/office/drawing/2014/main" id="{C44A6903-F378-DBB5-D265-6B4A43E048FF}"/>
              </a:ext>
            </a:extLst>
          </p:cNvPr>
          <p:cNvSpPr/>
          <p:nvPr/>
        </p:nvSpPr>
        <p:spPr>
          <a:xfrm>
            <a:off x="2690706" y="2248660"/>
            <a:ext cx="9085658" cy="651642"/>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Mũi tên: Phải 7">
            <a:extLst>
              <a:ext uri="{FF2B5EF4-FFF2-40B4-BE49-F238E27FC236}">
                <a16:creationId xmlns:a16="http://schemas.microsoft.com/office/drawing/2014/main" id="{E3FF061A-55A9-D98E-560A-74CC4C7EBAC2}"/>
              </a:ext>
            </a:extLst>
          </p:cNvPr>
          <p:cNvSpPr/>
          <p:nvPr/>
        </p:nvSpPr>
        <p:spPr>
          <a:xfrm>
            <a:off x="1373006" y="3237016"/>
            <a:ext cx="2059897" cy="320359"/>
          </a:xfrm>
          <a:prstGeom prst="rightArrow">
            <a:avLst>
              <a:gd name="adj1" fmla="val 50000"/>
              <a:gd name="adj2" fmla="val 20188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67F3A164-273B-F265-A2CB-0EFC15D69F9C}"/>
              </a:ext>
            </a:extLst>
          </p:cNvPr>
          <p:cNvSpPr/>
          <p:nvPr/>
        </p:nvSpPr>
        <p:spPr>
          <a:xfrm>
            <a:off x="2690706" y="3107889"/>
            <a:ext cx="9085658" cy="731633"/>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Mũi tên: Phải 11">
            <a:extLst>
              <a:ext uri="{FF2B5EF4-FFF2-40B4-BE49-F238E27FC236}">
                <a16:creationId xmlns:a16="http://schemas.microsoft.com/office/drawing/2014/main" id="{4287F9B5-09B9-58B0-6255-D8747E58EC6B}"/>
              </a:ext>
            </a:extLst>
          </p:cNvPr>
          <p:cNvSpPr/>
          <p:nvPr/>
        </p:nvSpPr>
        <p:spPr>
          <a:xfrm>
            <a:off x="1362102" y="4224479"/>
            <a:ext cx="2059897" cy="320359"/>
          </a:xfrm>
          <a:prstGeom prst="rightArrow">
            <a:avLst>
              <a:gd name="adj1" fmla="val 50000"/>
              <a:gd name="adj2" fmla="val 20188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Mũi tên: Phải 23">
            <a:extLst>
              <a:ext uri="{FF2B5EF4-FFF2-40B4-BE49-F238E27FC236}">
                <a16:creationId xmlns:a16="http://schemas.microsoft.com/office/drawing/2014/main" id="{1313F552-73B8-A564-B2AF-3DF02E4C4D22}"/>
              </a:ext>
            </a:extLst>
          </p:cNvPr>
          <p:cNvSpPr/>
          <p:nvPr/>
        </p:nvSpPr>
        <p:spPr>
          <a:xfrm>
            <a:off x="1373006" y="5342668"/>
            <a:ext cx="2059897" cy="320359"/>
          </a:xfrm>
          <a:prstGeom prst="rightArrow">
            <a:avLst>
              <a:gd name="adj1" fmla="val 50000"/>
              <a:gd name="adj2" fmla="val 201887"/>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Hộp Văn bản 26">
            <a:extLst>
              <a:ext uri="{FF2B5EF4-FFF2-40B4-BE49-F238E27FC236}">
                <a16:creationId xmlns:a16="http://schemas.microsoft.com/office/drawing/2014/main" id="{E450C208-61F8-E4DA-FD16-810C4D021D73}"/>
              </a:ext>
            </a:extLst>
          </p:cNvPr>
          <p:cNvSpPr txBox="1"/>
          <p:nvPr/>
        </p:nvSpPr>
        <p:spPr>
          <a:xfrm>
            <a:off x="2792731" y="2252948"/>
            <a:ext cx="9731616" cy="523220"/>
          </a:xfrm>
          <a:prstGeom prst="rect">
            <a:avLst/>
          </a:prstGeom>
          <a:noFill/>
        </p:spPr>
        <p:txBody>
          <a:bodyPr wrap="square" rtlCol="0">
            <a:spAutoFit/>
          </a:bodyPr>
          <a:lstStyle/>
          <a:p>
            <a:pPr algn="l"/>
            <a:r>
              <a:rPr lang="vi-VN" sz="2800"/>
              <a:t>Quân của Dương Đình Nghệ chắn đánh quân tiếp viện.</a:t>
            </a:r>
          </a:p>
        </p:txBody>
      </p:sp>
      <p:sp>
        <p:nvSpPr>
          <p:cNvPr id="28" name="Hộp Văn bản 27">
            <a:extLst>
              <a:ext uri="{FF2B5EF4-FFF2-40B4-BE49-F238E27FC236}">
                <a16:creationId xmlns:a16="http://schemas.microsoft.com/office/drawing/2014/main" id="{6567B144-3B49-938A-B95F-A591444DBE8A}"/>
              </a:ext>
            </a:extLst>
          </p:cNvPr>
          <p:cNvSpPr txBox="1"/>
          <p:nvPr/>
        </p:nvSpPr>
        <p:spPr>
          <a:xfrm>
            <a:off x="2690704" y="2984258"/>
            <a:ext cx="8801393" cy="954107"/>
          </a:xfrm>
          <a:prstGeom prst="rect">
            <a:avLst/>
          </a:prstGeom>
          <a:noFill/>
        </p:spPr>
        <p:txBody>
          <a:bodyPr wrap="square" rtlCol="0">
            <a:spAutoFit/>
          </a:bodyPr>
          <a:lstStyle/>
          <a:p>
            <a:pPr algn="l"/>
            <a:r>
              <a:rPr lang="vi-VN" sz="2800"/>
              <a:t>Quân Nam Hán cử quân tiếp viện sang đánh chiếm lại thành Đại La.</a:t>
            </a:r>
          </a:p>
        </p:txBody>
      </p:sp>
      <p:sp>
        <p:nvSpPr>
          <p:cNvPr id="11" name="Hình chữ nhật 10">
            <a:extLst>
              <a:ext uri="{FF2B5EF4-FFF2-40B4-BE49-F238E27FC236}">
                <a16:creationId xmlns:a16="http://schemas.microsoft.com/office/drawing/2014/main" id="{8D9F11C2-3508-4312-93F4-D79B35F4B551}"/>
              </a:ext>
            </a:extLst>
          </p:cNvPr>
          <p:cNvSpPr/>
          <p:nvPr/>
        </p:nvSpPr>
        <p:spPr>
          <a:xfrm>
            <a:off x="2692855" y="4112577"/>
            <a:ext cx="9085658" cy="828797"/>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Hộp Văn bản 28">
            <a:extLst>
              <a:ext uri="{FF2B5EF4-FFF2-40B4-BE49-F238E27FC236}">
                <a16:creationId xmlns:a16="http://schemas.microsoft.com/office/drawing/2014/main" id="{FC242B26-2ECD-C158-D3BB-618C48C55EF1}"/>
              </a:ext>
            </a:extLst>
          </p:cNvPr>
          <p:cNvSpPr txBox="1"/>
          <p:nvPr/>
        </p:nvSpPr>
        <p:spPr>
          <a:xfrm>
            <a:off x="2690705" y="4038684"/>
            <a:ext cx="8801393" cy="954107"/>
          </a:xfrm>
          <a:prstGeom prst="rect">
            <a:avLst/>
          </a:prstGeom>
          <a:noFill/>
        </p:spPr>
        <p:txBody>
          <a:bodyPr wrap="square" rtlCol="0">
            <a:spAutoFit/>
          </a:bodyPr>
          <a:lstStyle/>
          <a:p>
            <a:pPr algn="l"/>
            <a:r>
              <a:rPr lang="vi-VN" sz="2800"/>
              <a:t>Từ làng Giàng, Dương Đình Nghệ kéo quân vây chiếm thành Đại La.</a:t>
            </a:r>
          </a:p>
        </p:txBody>
      </p:sp>
      <p:sp>
        <p:nvSpPr>
          <p:cNvPr id="2" name="Hình chữ nhật 1">
            <a:extLst>
              <a:ext uri="{FF2B5EF4-FFF2-40B4-BE49-F238E27FC236}">
                <a16:creationId xmlns:a16="http://schemas.microsoft.com/office/drawing/2014/main" id="{493E090E-4BBD-888A-D4CF-5C53261C3C7E}"/>
              </a:ext>
            </a:extLst>
          </p:cNvPr>
          <p:cNvSpPr/>
          <p:nvPr/>
        </p:nvSpPr>
        <p:spPr>
          <a:xfrm>
            <a:off x="2690705" y="5186879"/>
            <a:ext cx="9085658" cy="828797"/>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Hộp Văn bản 12">
            <a:extLst>
              <a:ext uri="{FF2B5EF4-FFF2-40B4-BE49-F238E27FC236}">
                <a16:creationId xmlns:a16="http://schemas.microsoft.com/office/drawing/2014/main" id="{70EE2E6A-90AA-09D5-B1AD-7576AA9ED598}"/>
              </a:ext>
            </a:extLst>
          </p:cNvPr>
          <p:cNvSpPr txBox="1"/>
          <p:nvPr/>
        </p:nvSpPr>
        <p:spPr>
          <a:xfrm>
            <a:off x="2690705" y="5109417"/>
            <a:ext cx="8853425" cy="954107"/>
          </a:xfrm>
          <a:prstGeom prst="rect">
            <a:avLst/>
          </a:prstGeom>
          <a:noFill/>
        </p:spPr>
        <p:txBody>
          <a:bodyPr wrap="square" rtlCol="0">
            <a:spAutoFit/>
          </a:bodyPr>
          <a:lstStyle/>
          <a:p>
            <a:pPr algn="l"/>
            <a:r>
              <a:rPr lang="vi-VN" sz="2800"/>
              <a:t>Dưới sự tạp hợp của Dương Đình Nghệ, hào kiệt khắp nơi kéo về làng Giàng (Thanh Hóa) tụ nghĩa.</a:t>
            </a:r>
          </a:p>
        </p:txBody>
      </p:sp>
    </p:spTree>
    <p:extLst>
      <p:ext uri="{BB962C8B-B14F-4D97-AF65-F5344CB8AC3E}">
        <p14:creationId xmlns:p14="http://schemas.microsoft.com/office/powerpoint/2010/main" val="3393517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900" decel="100000" fill="hold"/>
                                        <p:tgtEl>
                                          <p:spTgt spid="1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900" decel="100000" fill="hold"/>
                                        <p:tgtEl>
                                          <p:spTgt spid="2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barn(inVertical)">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900" decel="100000" fill="hold"/>
                                        <p:tgtEl>
                                          <p:spTgt spid="28"/>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barn(inVertical)">
                                      <p:cBhvr>
                                        <p:cTn id="61" dur="5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arn(inVertical)">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37"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000"/>
                                        <p:tgtEl>
                                          <p:spTgt spid="27"/>
                                        </p:tgtEl>
                                      </p:cBhvr>
                                    </p:animEffect>
                                    <p:anim calcmode="lin" valueType="num">
                                      <p:cBhvr>
                                        <p:cTn id="72" dur="1000" fill="hold"/>
                                        <p:tgtEl>
                                          <p:spTgt spid="27"/>
                                        </p:tgtEl>
                                        <p:attrNameLst>
                                          <p:attrName>ppt_x</p:attrName>
                                        </p:attrNameLst>
                                      </p:cBhvr>
                                      <p:tavLst>
                                        <p:tav tm="0">
                                          <p:val>
                                            <p:strVal val="#ppt_x"/>
                                          </p:val>
                                        </p:tav>
                                        <p:tav tm="100000">
                                          <p:val>
                                            <p:strVal val="#ppt_x"/>
                                          </p:val>
                                        </p:tav>
                                      </p:tavLst>
                                    </p:anim>
                                    <p:anim calcmode="lin" valueType="num">
                                      <p:cBhvr>
                                        <p:cTn id="73" dur="900" decel="100000" fill="hold"/>
                                        <p:tgtEl>
                                          <p:spTgt spid="27"/>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barn(inVertical)">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fade">
                                      <p:cBhvr>
                                        <p:cTn id="89" dur="1000"/>
                                        <p:tgtEl>
                                          <p:spTgt spid="19"/>
                                        </p:tgtEl>
                                      </p:cBhvr>
                                    </p:animEffect>
                                    <p:anim calcmode="lin" valueType="num">
                                      <p:cBhvr>
                                        <p:cTn id="90" dur="1000" fill="hold"/>
                                        <p:tgtEl>
                                          <p:spTgt spid="19"/>
                                        </p:tgtEl>
                                        <p:attrNameLst>
                                          <p:attrName>ppt_x</p:attrName>
                                        </p:attrNameLst>
                                      </p:cBhvr>
                                      <p:tavLst>
                                        <p:tav tm="0">
                                          <p:val>
                                            <p:strVal val="#ppt_x"/>
                                          </p:val>
                                        </p:tav>
                                        <p:tav tm="100000">
                                          <p:val>
                                            <p:strVal val="#ppt_x"/>
                                          </p:val>
                                        </p:tav>
                                      </p:tavLst>
                                    </p:anim>
                                    <p:anim calcmode="lin" valueType="num">
                                      <p:cBhvr>
                                        <p:cTn id="91" dur="900" decel="100000" fill="hold"/>
                                        <p:tgtEl>
                                          <p:spTgt spid="19"/>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9" grpId="0"/>
      <p:bldP spid="5" grpId="0" animBg="1"/>
      <p:bldP spid="6" grpId="0" animBg="1"/>
      <p:bldP spid="8" grpId="0" animBg="1"/>
      <p:bldP spid="10" grpId="0" animBg="1"/>
      <p:bldP spid="12" grpId="0" animBg="1"/>
      <p:bldP spid="24" grpId="0" animBg="1"/>
      <p:bldP spid="27" grpId="0"/>
      <p:bldP spid="28" grpId="0"/>
      <p:bldP spid="11" grpId="0" animBg="1"/>
      <p:bldP spid="29" grpId="0"/>
      <p:bldP spid="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DEEC337-AD59-04A1-9E89-E45D6B4E8E49}"/>
              </a:ext>
            </a:extLst>
          </p:cNvPr>
          <p:cNvSpPr txBox="1"/>
          <p:nvPr/>
        </p:nvSpPr>
        <p:spPr>
          <a:xfrm>
            <a:off x="446314" y="866899"/>
            <a:ext cx="9994076" cy="769441"/>
          </a:xfrm>
          <a:prstGeom prst="rect">
            <a:avLst/>
          </a:prstGeom>
          <a:noFill/>
        </p:spPr>
        <p:txBody>
          <a:bodyPr wrap="square" rtlCol="0">
            <a:spAutoFit/>
          </a:bodyPr>
          <a:lstStyle/>
          <a:p>
            <a:pPr algn="l"/>
            <a:r>
              <a:rPr lang="vi-VN" sz="4400" b="1">
                <a:latin typeface="+mj-lt"/>
              </a:rPr>
              <a:t>Các bạn xem videos và trả lời câu hỏi.</a:t>
            </a:r>
          </a:p>
        </p:txBody>
      </p:sp>
      <p:pic>
        <p:nvPicPr>
          <p:cNvPr id="2" name="Google Shape;117;p26">
            <a:extLst>
              <a:ext uri="{FF2B5EF4-FFF2-40B4-BE49-F238E27FC236}">
                <a16:creationId xmlns:a16="http://schemas.microsoft.com/office/drawing/2014/main" id="{217B8EF7-04FD-3E28-44F9-F2E5CC540038}"/>
              </a:ext>
            </a:extLst>
          </p:cNvPr>
          <p:cNvPicPr preferRelativeResize="0"/>
          <p:nvPr/>
        </p:nvPicPr>
        <p:blipFill>
          <a:blip r:embed="rId2">
            <a:alphaModFix/>
          </a:blip>
          <a:stretch>
            <a:fillRect/>
          </a:stretch>
        </p:blipFill>
        <p:spPr>
          <a:xfrm>
            <a:off x="3554205" y="2931720"/>
            <a:ext cx="4003944" cy="3507559"/>
          </a:xfrm>
          <a:prstGeom prst="rect">
            <a:avLst/>
          </a:prstGeom>
          <a:noFill/>
          <a:ln>
            <a:noFill/>
          </a:ln>
        </p:spPr>
      </p:pic>
    </p:spTree>
    <p:extLst>
      <p:ext uri="{BB962C8B-B14F-4D97-AF65-F5344CB8AC3E}">
        <p14:creationId xmlns:p14="http://schemas.microsoft.com/office/powerpoint/2010/main" val="351306524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Dương Đình Nghệ giải phóng thành Đại La_360p.mp4">
            <a:hlinkClick r:id="" action="ppaction://media"/>
            <a:extLst>
              <a:ext uri="{FF2B5EF4-FFF2-40B4-BE49-F238E27FC236}">
                <a16:creationId xmlns:a16="http://schemas.microsoft.com/office/drawing/2014/main" id="{42234212-9FE8-7570-2D64-1D716F89EE3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2274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êu đề 1">
            <a:extLst>
              <a:ext uri="{FF2B5EF4-FFF2-40B4-BE49-F238E27FC236}">
                <a16:creationId xmlns:a16="http://schemas.microsoft.com/office/drawing/2014/main" id="{E54B2B6C-2599-97BA-DBDE-DD9098B0D6BD}"/>
              </a:ext>
            </a:extLst>
          </p:cNvPr>
          <p:cNvSpPr>
            <a:spLocks noGrp="1"/>
          </p:cNvSpPr>
          <p:nvPr>
            <p:ph type="title" idx="4294967295"/>
          </p:nvPr>
        </p:nvSpPr>
        <p:spPr>
          <a:xfrm>
            <a:off x="436157" y="175860"/>
            <a:ext cx="10148887" cy="2314575"/>
          </a:xfrm>
        </p:spPr>
        <p:txBody>
          <a:bodyPr>
            <a:noAutofit/>
          </a:bodyPr>
          <a:lstStyle/>
          <a:p>
            <a:r>
              <a:rPr lang="vi-VN" sz="4800" b="1">
                <a:ea typeface="Imprint MT Shadow" panose="02000000000000000000" pitchFamily="2" charset="0"/>
                <a:cs typeface="Forte Forward" pitchFamily="2" charset="0"/>
              </a:rPr>
              <a:t>BÀI 18: BƯỚC NGOẶT LỊCH SỬ       .          ĐẦU THẾ KỈ X</a:t>
            </a:r>
          </a:p>
        </p:txBody>
      </p:sp>
      <p:pic>
        <p:nvPicPr>
          <p:cNvPr id="6" name="Google Shape;1263;p48">
            <a:extLst>
              <a:ext uri="{FF2B5EF4-FFF2-40B4-BE49-F238E27FC236}">
                <a16:creationId xmlns:a16="http://schemas.microsoft.com/office/drawing/2014/main" id="{ABED66E7-51DD-4D32-051A-56650D547984}"/>
              </a:ext>
            </a:extLst>
          </p:cNvPr>
          <p:cNvPicPr preferRelativeResize="0"/>
          <p:nvPr/>
        </p:nvPicPr>
        <p:blipFill>
          <a:blip r:embed="rId2">
            <a:alphaModFix/>
          </a:blip>
          <a:stretch>
            <a:fillRect/>
          </a:stretch>
        </p:blipFill>
        <p:spPr>
          <a:xfrm>
            <a:off x="7489845" y="2711803"/>
            <a:ext cx="3954289" cy="3665806"/>
          </a:xfrm>
          <a:prstGeom prst="rect">
            <a:avLst/>
          </a:prstGeom>
          <a:noFill/>
          <a:ln>
            <a:noFill/>
          </a:ln>
        </p:spPr>
      </p:pic>
      <p:pic>
        <p:nvPicPr>
          <p:cNvPr id="4" name="Google Shape;123;p26">
            <a:extLst>
              <a:ext uri="{FF2B5EF4-FFF2-40B4-BE49-F238E27FC236}">
                <a16:creationId xmlns:a16="http://schemas.microsoft.com/office/drawing/2014/main" id="{F6E85299-1D50-BF8A-7094-66466425A984}"/>
              </a:ext>
            </a:extLst>
          </p:cNvPr>
          <p:cNvPicPr preferRelativeResize="0"/>
          <p:nvPr/>
        </p:nvPicPr>
        <p:blipFill>
          <a:blip r:embed="rId3">
            <a:alphaModFix/>
          </a:blip>
          <a:stretch>
            <a:fillRect/>
          </a:stretch>
        </p:blipFill>
        <p:spPr>
          <a:xfrm rot="723688">
            <a:off x="733565" y="2823368"/>
            <a:ext cx="3395347" cy="3648286"/>
          </a:xfrm>
          <a:prstGeom prst="rect">
            <a:avLst/>
          </a:prstGeom>
          <a:noFill/>
          <a:ln>
            <a:noFill/>
          </a:ln>
        </p:spPr>
      </p:pic>
      <p:sp>
        <p:nvSpPr>
          <p:cNvPr id="3" name="Hộp Văn bản 2">
            <a:extLst>
              <a:ext uri="{FF2B5EF4-FFF2-40B4-BE49-F238E27FC236}">
                <a16:creationId xmlns:a16="http://schemas.microsoft.com/office/drawing/2014/main" id="{0F45157E-DBDB-9B7D-B847-1B58F23B277A}"/>
              </a:ext>
            </a:extLst>
          </p:cNvPr>
          <p:cNvSpPr txBox="1"/>
          <p:nvPr/>
        </p:nvSpPr>
        <p:spPr>
          <a:xfrm>
            <a:off x="3716825" y="4693492"/>
            <a:ext cx="1793775" cy="1619746"/>
          </a:xfrm>
          <a:prstGeom prst="rect">
            <a:avLst/>
          </a:prstGeom>
          <a:noFill/>
        </p:spPr>
        <p:txBody>
          <a:bodyPr wrap="square" rtlCol="0">
            <a:spAutoFit/>
          </a:bodyPr>
          <a:lstStyle/>
          <a:p>
            <a:pPr algn="l"/>
            <a:r>
              <a:rPr lang="vi-VN" sz="9600" dirty="0"/>
              <a:t>🎉</a:t>
            </a:r>
          </a:p>
        </p:txBody>
      </p:sp>
      <p:sp>
        <p:nvSpPr>
          <p:cNvPr id="7" name="Hộp Văn bản 6">
            <a:extLst>
              <a:ext uri="{FF2B5EF4-FFF2-40B4-BE49-F238E27FC236}">
                <a16:creationId xmlns:a16="http://schemas.microsoft.com/office/drawing/2014/main" id="{8811B1C8-F083-4C7C-D95F-9FD22400F1D1}"/>
              </a:ext>
            </a:extLst>
          </p:cNvPr>
          <p:cNvSpPr txBox="1"/>
          <p:nvPr/>
        </p:nvSpPr>
        <p:spPr>
          <a:xfrm>
            <a:off x="5313111" y="2644170"/>
            <a:ext cx="1828800" cy="1569660"/>
          </a:xfrm>
          <a:prstGeom prst="rect">
            <a:avLst/>
          </a:prstGeom>
          <a:noFill/>
        </p:spPr>
        <p:txBody>
          <a:bodyPr wrap="square" rtlCol="0">
            <a:spAutoFit/>
          </a:bodyPr>
          <a:lstStyle/>
          <a:p>
            <a:pPr algn="l"/>
            <a:r>
              <a:rPr lang="vi-VN" sz="9600" dirty="0"/>
              <a:t>🎗️</a:t>
            </a:r>
          </a:p>
        </p:txBody>
      </p:sp>
    </p:spTree>
    <p:extLst>
      <p:ext uri="{BB962C8B-B14F-4D97-AF65-F5344CB8AC3E}">
        <p14:creationId xmlns:p14="http://schemas.microsoft.com/office/powerpoint/2010/main" val="1739223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426CA202-92EB-6AF5-91C9-8D85E8393D00}"/>
              </a:ext>
            </a:extLst>
          </p:cNvPr>
          <p:cNvSpPr txBox="1"/>
          <p:nvPr/>
        </p:nvSpPr>
        <p:spPr>
          <a:xfrm>
            <a:off x="668975" y="965860"/>
            <a:ext cx="8831285" cy="646331"/>
          </a:xfrm>
          <a:prstGeom prst="rect">
            <a:avLst/>
          </a:prstGeom>
          <a:noFill/>
        </p:spPr>
        <p:txBody>
          <a:bodyPr wrap="square" rtlCol="0">
            <a:spAutoFit/>
          </a:bodyPr>
          <a:lstStyle/>
          <a:p>
            <a:pPr algn="l"/>
            <a:r>
              <a:rPr lang="vi-VN" sz="3600" b="1"/>
              <a:t>Câu 1: Dương Đình Nghệ quê ở đâu? </a:t>
            </a:r>
          </a:p>
        </p:txBody>
      </p:sp>
      <p:sp>
        <p:nvSpPr>
          <p:cNvPr id="3" name="Hộp Văn bản 2">
            <a:extLst>
              <a:ext uri="{FF2B5EF4-FFF2-40B4-BE49-F238E27FC236}">
                <a16:creationId xmlns:a16="http://schemas.microsoft.com/office/drawing/2014/main" id="{122F002D-EDE8-3008-5125-9BD011E082FE}"/>
              </a:ext>
            </a:extLst>
          </p:cNvPr>
          <p:cNvSpPr txBox="1"/>
          <p:nvPr/>
        </p:nvSpPr>
        <p:spPr>
          <a:xfrm>
            <a:off x="1169965" y="2949992"/>
            <a:ext cx="7829304" cy="646331"/>
          </a:xfrm>
          <a:prstGeom prst="rect">
            <a:avLst/>
          </a:prstGeom>
          <a:noFill/>
        </p:spPr>
        <p:txBody>
          <a:bodyPr wrap="square" rtlCol="0">
            <a:spAutoFit/>
          </a:bodyPr>
          <a:lstStyle/>
          <a:p>
            <a:pPr algn="l"/>
            <a:r>
              <a:rPr lang="vi-VN" sz="3600" b="1"/>
              <a:t>A. Làng Giàng.</a:t>
            </a:r>
          </a:p>
        </p:txBody>
      </p:sp>
      <p:sp>
        <p:nvSpPr>
          <p:cNvPr id="6" name="Hộp Văn bản 5">
            <a:extLst>
              <a:ext uri="{FF2B5EF4-FFF2-40B4-BE49-F238E27FC236}">
                <a16:creationId xmlns:a16="http://schemas.microsoft.com/office/drawing/2014/main" id="{817135D7-37E0-CDB3-24DF-AF4B9B432A97}"/>
              </a:ext>
            </a:extLst>
          </p:cNvPr>
          <p:cNvSpPr txBox="1"/>
          <p:nvPr/>
        </p:nvSpPr>
        <p:spPr>
          <a:xfrm>
            <a:off x="1169965" y="3864320"/>
            <a:ext cx="7829304" cy="646331"/>
          </a:xfrm>
          <a:prstGeom prst="rect">
            <a:avLst/>
          </a:prstGeom>
          <a:noFill/>
        </p:spPr>
        <p:txBody>
          <a:bodyPr wrap="square" rtlCol="0">
            <a:spAutoFit/>
          </a:bodyPr>
          <a:lstStyle/>
          <a:p>
            <a:pPr algn="l"/>
            <a:r>
              <a:rPr lang="vi-VN" sz="3600" b="1"/>
              <a:t>B. Làng Đường Lâm.</a:t>
            </a:r>
          </a:p>
        </p:txBody>
      </p:sp>
      <p:sp>
        <p:nvSpPr>
          <p:cNvPr id="8" name="Hộp Văn bản 7">
            <a:extLst>
              <a:ext uri="{FF2B5EF4-FFF2-40B4-BE49-F238E27FC236}">
                <a16:creationId xmlns:a16="http://schemas.microsoft.com/office/drawing/2014/main" id="{B7B5B0B8-D4AC-EE71-8E7A-303973EC34AB}"/>
              </a:ext>
            </a:extLst>
          </p:cNvPr>
          <p:cNvSpPr txBox="1"/>
          <p:nvPr/>
        </p:nvSpPr>
        <p:spPr>
          <a:xfrm>
            <a:off x="1169965" y="4763955"/>
            <a:ext cx="7829304" cy="646331"/>
          </a:xfrm>
          <a:prstGeom prst="rect">
            <a:avLst/>
          </a:prstGeom>
          <a:noFill/>
        </p:spPr>
        <p:txBody>
          <a:bodyPr wrap="square" rtlCol="0">
            <a:spAutoFit/>
          </a:bodyPr>
          <a:lstStyle/>
          <a:p>
            <a:pPr algn="l"/>
            <a:r>
              <a:rPr lang="vi-VN" sz="3600" b="1"/>
              <a:t>C. Làng Đô.</a:t>
            </a:r>
          </a:p>
        </p:txBody>
      </p:sp>
      <p:sp>
        <p:nvSpPr>
          <p:cNvPr id="11" name="Hộp Văn bản 10">
            <a:extLst>
              <a:ext uri="{FF2B5EF4-FFF2-40B4-BE49-F238E27FC236}">
                <a16:creationId xmlns:a16="http://schemas.microsoft.com/office/drawing/2014/main" id="{D8CBF2FC-37CA-47D8-135D-2072B451089F}"/>
              </a:ext>
            </a:extLst>
          </p:cNvPr>
          <p:cNvSpPr txBox="1"/>
          <p:nvPr/>
        </p:nvSpPr>
        <p:spPr>
          <a:xfrm>
            <a:off x="1169965" y="5663590"/>
            <a:ext cx="7829304" cy="646331"/>
          </a:xfrm>
          <a:prstGeom prst="rect">
            <a:avLst/>
          </a:prstGeom>
          <a:noFill/>
        </p:spPr>
        <p:txBody>
          <a:bodyPr wrap="square" rtlCol="0">
            <a:spAutoFit/>
          </a:bodyPr>
          <a:lstStyle/>
          <a:p>
            <a:pPr algn="l"/>
            <a:r>
              <a:rPr lang="vi-VN" sz="3600" b="1"/>
              <a:t>D. Làng Vạn Phúc.</a:t>
            </a:r>
          </a:p>
        </p:txBody>
      </p:sp>
      <p:sp>
        <p:nvSpPr>
          <p:cNvPr id="13" name="Hộp Văn bản 12">
            <a:extLst>
              <a:ext uri="{FF2B5EF4-FFF2-40B4-BE49-F238E27FC236}">
                <a16:creationId xmlns:a16="http://schemas.microsoft.com/office/drawing/2014/main" id="{58DD6C70-D1A8-6E3A-4591-FB1F6AD2DCAC}"/>
              </a:ext>
            </a:extLst>
          </p:cNvPr>
          <p:cNvSpPr txBox="1"/>
          <p:nvPr/>
        </p:nvSpPr>
        <p:spPr>
          <a:xfrm>
            <a:off x="1169965" y="2949991"/>
            <a:ext cx="7829304" cy="646331"/>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sz="3600">
                <a:solidFill>
                  <a:srgbClr val="FFFF00"/>
                </a:solidFill>
              </a:rPr>
              <a:t>A. Làng Giàng.</a:t>
            </a:r>
          </a:p>
        </p:txBody>
      </p:sp>
    </p:spTree>
    <p:extLst>
      <p:ext uri="{BB962C8B-B14F-4D97-AF65-F5344CB8AC3E}">
        <p14:creationId xmlns:p14="http://schemas.microsoft.com/office/powerpoint/2010/main" val="4138324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900" decel="100000" fill="hold"/>
                                        <p:tgtEl>
                                          <p:spTgt spid="13"/>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11"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B0FAB776-9788-369B-420E-35217545698B}"/>
              </a:ext>
            </a:extLst>
          </p:cNvPr>
          <p:cNvSpPr txBox="1"/>
          <p:nvPr/>
        </p:nvSpPr>
        <p:spPr>
          <a:xfrm>
            <a:off x="377287" y="741656"/>
            <a:ext cx="9168247" cy="646331"/>
          </a:xfrm>
          <a:prstGeom prst="rect">
            <a:avLst/>
          </a:prstGeom>
          <a:noFill/>
        </p:spPr>
        <p:txBody>
          <a:bodyPr wrap="square" rtlCol="0">
            <a:spAutoFit/>
          </a:bodyPr>
          <a:lstStyle/>
          <a:p>
            <a:pPr algn="l"/>
            <a:r>
              <a:rPr lang="vi-VN" sz="3600" b="1"/>
              <a:t>Câu 2: Mùa thu năm 930, nhà Nam Hán:</a:t>
            </a:r>
          </a:p>
        </p:txBody>
      </p:sp>
      <p:sp>
        <p:nvSpPr>
          <p:cNvPr id="3" name="Hộp Văn bản 2">
            <a:extLst>
              <a:ext uri="{FF2B5EF4-FFF2-40B4-BE49-F238E27FC236}">
                <a16:creationId xmlns:a16="http://schemas.microsoft.com/office/drawing/2014/main" id="{29F071BA-CC29-6262-50D6-4E45344CEEDD}"/>
              </a:ext>
            </a:extLst>
          </p:cNvPr>
          <p:cNvSpPr txBox="1"/>
          <p:nvPr/>
        </p:nvSpPr>
        <p:spPr>
          <a:xfrm>
            <a:off x="4961411" y="-12124838"/>
            <a:ext cx="6790212" cy="5016758"/>
          </a:xfrm>
          <a:prstGeom prst="rect">
            <a:avLst/>
          </a:prstGeom>
          <a:noFill/>
        </p:spPr>
        <p:txBody>
          <a:bodyPr wrap="square" rtlCol="0">
            <a:spAutoFit/>
          </a:bodyPr>
          <a:lstStyle/>
          <a:p>
            <a:pPr algn="l"/>
            <a:r>
              <a:rPr lang="vi-VN" sz="3200"/>
              <a:t>A. Đưa quân sang đánh nước ta.
B. Cử sứ sang chiêu mộ nhân tài ở nước ta.
C. Cử người Hán sang làm Tiết độ sứ.
D. Cử sứ sang yêu cầu Khúc Hạo sang triều cống.</a:t>
            </a:r>
          </a:p>
        </p:txBody>
      </p:sp>
      <p:sp>
        <p:nvSpPr>
          <p:cNvPr id="5" name="Hộp Văn bản 4">
            <a:extLst>
              <a:ext uri="{FF2B5EF4-FFF2-40B4-BE49-F238E27FC236}">
                <a16:creationId xmlns:a16="http://schemas.microsoft.com/office/drawing/2014/main" id="{E2D3197C-4A6B-4565-3876-496DC05D0A65}"/>
              </a:ext>
            </a:extLst>
          </p:cNvPr>
          <p:cNvSpPr txBox="1"/>
          <p:nvPr/>
        </p:nvSpPr>
        <p:spPr>
          <a:xfrm>
            <a:off x="834488" y="2726175"/>
            <a:ext cx="10113077" cy="3539430"/>
          </a:xfrm>
          <a:prstGeom prst="rect">
            <a:avLst/>
          </a:prstGeom>
          <a:noFill/>
        </p:spPr>
        <p:txBody>
          <a:bodyPr wrap="square" rtlCol="0">
            <a:spAutoFit/>
          </a:bodyPr>
          <a:lstStyle/>
          <a:p>
            <a:pPr algn="l"/>
            <a:r>
              <a:rPr lang="vi-VN" sz="3200" b="1"/>
              <a:t>A. Đưa quân sang đánh nước ta.
B. Cử sứ sang chiêu mộ nhân tài ở nước ta.
C. Cử người Hán sang làm Tiết độ sứ.
D. Cử sứ sang yêu cầu Khúc Hạo sang triều cống.</a:t>
            </a:r>
          </a:p>
        </p:txBody>
      </p:sp>
      <p:sp>
        <p:nvSpPr>
          <p:cNvPr id="8" name="Hộp Văn bản 7">
            <a:extLst>
              <a:ext uri="{FF2B5EF4-FFF2-40B4-BE49-F238E27FC236}">
                <a16:creationId xmlns:a16="http://schemas.microsoft.com/office/drawing/2014/main" id="{50B43017-E310-BCCB-089A-D8945084C310}"/>
              </a:ext>
            </a:extLst>
          </p:cNvPr>
          <p:cNvSpPr txBox="1"/>
          <p:nvPr/>
        </p:nvSpPr>
        <p:spPr>
          <a:xfrm>
            <a:off x="834488" y="2726175"/>
            <a:ext cx="9407978" cy="1569660"/>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a:solidFill>
                  <a:srgbClr val="FFFF00"/>
                </a:solidFill>
              </a:rPr>
              <a:t>A. Đưa quân sang đánh nước ta.
</a:t>
            </a:r>
          </a:p>
        </p:txBody>
      </p:sp>
    </p:spTree>
    <p:extLst>
      <p:ext uri="{BB962C8B-B14F-4D97-AF65-F5344CB8AC3E}">
        <p14:creationId xmlns:p14="http://schemas.microsoft.com/office/powerpoint/2010/main" val="21665253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C862AFCC-8C83-7B2F-3488-442A081028AF}"/>
              </a:ext>
            </a:extLst>
          </p:cNvPr>
          <p:cNvSpPr txBox="1"/>
          <p:nvPr/>
        </p:nvSpPr>
        <p:spPr>
          <a:xfrm>
            <a:off x="508162" y="619497"/>
            <a:ext cx="10365181" cy="1200329"/>
          </a:xfrm>
          <a:prstGeom prst="rect">
            <a:avLst/>
          </a:prstGeom>
          <a:noFill/>
        </p:spPr>
        <p:txBody>
          <a:bodyPr wrap="square" rtlCol="0">
            <a:spAutoFit/>
          </a:bodyPr>
          <a:lstStyle/>
          <a:p>
            <a:pPr algn="l"/>
            <a:r>
              <a:rPr lang="vi-VN" sz="3600" b="1"/>
              <a:t>Câu 3: Kết quả trận chiến Dương Đình Nghệ chống quân Nam Hán là:</a:t>
            </a:r>
          </a:p>
        </p:txBody>
      </p:sp>
      <p:sp>
        <p:nvSpPr>
          <p:cNvPr id="6" name="Hộp Văn bản 5">
            <a:extLst>
              <a:ext uri="{FF2B5EF4-FFF2-40B4-BE49-F238E27FC236}">
                <a16:creationId xmlns:a16="http://schemas.microsoft.com/office/drawing/2014/main" id="{BAC63E22-8AA1-7A26-8524-B9515D253D95}"/>
              </a:ext>
            </a:extLst>
          </p:cNvPr>
          <p:cNvSpPr txBox="1"/>
          <p:nvPr/>
        </p:nvSpPr>
        <p:spPr>
          <a:xfrm>
            <a:off x="1386441" y="2449311"/>
            <a:ext cx="7408719" cy="3970318"/>
          </a:xfrm>
          <a:prstGeom prst="rect">
            <a:avLst/>
          </a:prstGeom>
          <a:noFill/>
        </p:spPr>
        <p:txBody>
          <a:bodyPr wrap="square" rtlCol="0">
            <a:spAutoFit/>
          </a:bodyPr>
          <a:lstStyle/>
          <a:p>
            <a:pPr algn="l"/>
            <a:r>
              <a:rPr lang="vi-VN" sz="3600" b="1"/>
              <a:t>A. Thắng lợi.
B. Thất bại.
C. Không phân thắng bại.
D. Cả 3 đáp án trên.</a:t>
            </a:r>
          </a:p>
        </p:txBody>
      </p:sp>
      <p:sp>
        <p:nvSpPr>
          <p:cNvPr id="7" name="Hộp Văn bản 6">
            <a:extLst>
              <a:ext uri="{FF2B5EF4-FFF2-40B4-BE49-F238E27FC236}">
                <a16:creationId xmlns:a16="http://schemas.microsoft.com/office/drawing/2014/main" id="{E5348118-0C96-E3B0-B5CF-E62F30FAE8DB}"/>
              </a:ext>
            </a:extLst>
          </p:cNvPr>
          <p:cNvSpPr txBox="1"/>
          <p:nvPr/>
        </p:nvSpPr>
        <p:spPr>
          <a:xfrm>
            <a:off x="1386441" y="2449311"/>
            <a:ext cx="6270666" cy="646331"/>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sz="3600">
                <a:solidFill>
                  <a:srgbClr val="FFFF00"/>
                </a:solidFill>
              </a:rPr>
              <a:t>A. Thắng lợi.</a:t>
            </a:r>
          </a:p>
        </p:txBody>
      </p:sp>
    </p:spTree>
    <p:extLst>
      <p:ext uri="{BB962C8B-B14F-4D97-AF65-F5344CB8AC3E}">
        <p14:creationId xmlns:p14="http://schemas.microsoft.com/office/powerpoint/2010/main" val="29298605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900" decel="100000" fill="hold"/>
                                        <p:tgtEl>
                                          <p:spTgt spid="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1EB9417C-24AF-2C8C-2CBD-84F4D2FCFD70}"/>
              </a:ext>
            </a:extLst>
          </p:cNvPr>
          <p:cNvSpPr txBox="1"/>
          <p:nvPr/>
        </p:nvSpPr>
        <p:spPr>
          <a:xfrm>
            <a:off x="5184074" y="2512126"/>
            <a:ext cx="1828800" cy="1828800"/>
          </a:xfrm>
          <a:prstGeom prst="rect">
            <a:avLst/>
          </a:prstGeom>
          <a:noFill/>
        </p:spPr>
        <p:txBody>
          <a:bodyPr wrap="square" rtlCol="0">
            <a:spAutoFit/>
          </a:bodyPr>
          <a:lstStyle/>
          <a:p>
            <a:pPr algn="l"/>
            <a:endParaRPr lang="vi-VN"/>
          </a:p>
        </p:txBody>
      </p:sp>
      <p:sp>
        <p:nvSpPr>
          <p:cNvPr id="8" name="Hộp Văn bản 7">
            <a:extLst>
              <a:ext uri="{FF2B5EF4-FFF2-40B4-BE49-F238E27FC236}">
                <a16:creationId xmlns:a16="http://schemas.microsoft.com/office/drawing/2014/main" id="{D7F65D6C-10EB-0983-590F-5FEE207AA674}"/>
              </a:ext>
            </a:extLst>
          </p:cNvPr>
          <p:cNvSpPr txBox="1"/>
          <p:nvPr/>
        </p:nvSpPr>
        <p:spPr>
          <a:xfrm>
            <a:off x="371539" y="725701"/>
            <a:ext cx="9682594" cy="1200329"/>
          </a:xfrm>
          <a:prstGeom prst="rect">
            <a:avLst/>
          </a:prstGeom>
          <a:noFill/>
        </p:spPr>
        <p:txBody>
          <a:bodyPr wrap="square" rtlCol="0">
            <a:spAutoFit/>
          </a:bodyPr>
          <a:lstStyle>
            <a:defPPr>
              <a:defRPr lang="vi-VN"/>
            </a:defPPr>
            <a:lvl1pPr>
              <a:defRPr sz="3600" b="1"/>
            </a:lvl1pPr>
          </a:lstStyle>
          <a:p>
            <a:r>
              <a:rPr lang="vi-VN"/>
              <a:t>Câu 4: Sau khi đánh tan quân Nam Hán Dương Đình Nghệ đã:</a:t>
            </a:r>
          </a:p>
        </p:txBody>
      </p:sp>
      <p:sp>
        <p:nvSpPr>
          <p:cNvPr id="9" name="Hộp Văn bản 8">
            <a:extLst>
              <a:ext uri="{FF2B5EF4-FFF2-40B4-BE49-F238E27FC236}">
                <a16:creationId xmlns:a16="http://schemas.microsoft.com/office/drawing/2014/main" id="{D58D7AA6-3306-E17A-5299-7E5D0CFA8571}"/>
              </a:ext>
            </a:extLst>
          </p:cNvPr>
          <p:cNvSpPr txBox="1"/>
          <p:nvPr/>
        </p:nvSpPr>
        <p:spPr>
          <a:xfrm>
            <a:off x="981893" y="2355767"/>
            <a:ext cx="10228213" cy="3970318"/>
          </a:xfrm>
          <a:prstGeom prst="rect">
            <a:avLst/>
          </a:prstGeom>
          <a:noFill/>
        </p:spPr>
        <p:txBody>
          <a:bodyPr wrap="square" rtlCol="0">
            <a:spAutoFit/>
          </a:bodyPr>
          <a:lstStyle>
            <a:defPPr>
              <a:defRPr lang="vi-VN"/>
            </a:defPPr>
            <a:lvl1pPr>
              <a:defRPr sz="3200" b="1"/>
            </a:lvl1pPr>
          </a:lstStyle>
          <a:p>
            <a:r>
              <a:rPr lang="vi-VN" sz="3600"/>
              <a:t>A.Cung cấp đát cho dân.</a:t>
            </a:r>
          </a:p>
          <a:p>
            <a:endParaRPr lang="vi-VN" sz="3600"/>
          </a:p>
          <a:p>
            <a:r>
              <a:rPr lang="vi-VN" sz="3600"/>
              <a:t>B.Xưng Tiết độ sứ, tiếp tục xây nền tụ chủ.</a:t>
            </a:r>
          </a:p>
          <a:p>
            <a:endParaRPr lang="vi-VN" sz="3600"/>
          </a:p>
          <a:p>
            <a:r>
              <a:rPr lang="vi-VN" sz="3600"/>
              <a:t>C.Xưng vương.</a:t>
            </a:r>
          </a:p>
          <a:p>
            <a:endParaRPr lang="vi-VN" sz="3600"/>
          </a:p>
          <a:p>
            <a:r>
              <a:rPr lang="vi-VN" sz="3600"/>
              <a:t>D.Lên ngôi vua.</a:t>
            </a:r>
          </a:p>
        </p:txBody>
      </p:sp>
      <p:sp>
        <p:nvSpPr>
          <p:cNvPr id="10" name="Hộp Văn bản 9">
            <a:extLst>
              <a:ext uri="{FF2B5EF4-FFF2-40B4-BE49-F238E27FC236}">
                <a16:creationId xmlns:a16="http://schemas.microsoft.com/office/drawing/2014/main" id="{5BC63A51-286A-7DB6-5A1B-4FCD983C8898}"/>
              </a:ext>
            </a:extLst>
          </p:cNvPr>
          <p:cNvSpPr txBox="1"/>
          <p:nvPr/>
        </p:nvSpPr>
        <p:spPr>
          <a:xfrm>
            <a:off x="981893" y="3476723"/>
            <a:ext cx="96825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vi-VN"/>
            </a:defPPr>
            <a:lvl1pPr>
              <a:defRPr sz="3200" b="1"/>
            </a:lvl1pPr>
          </a:lstStyle>
          <a:p>
            <a:r>
              <a:rPr lang="vi-VN" sz="3600">
                <a:solidFill>
                  <a:srgbClr val="FFFF00"/>
                </a:solidFill>
              </a:rPr>
              <a:t>B.Xưng Tiết độ sứ, tiếp tục xây nền tụ chủ.</a:t>
            </a:r>
          </a:p>
        </p:txBody>
      </p:sp>
    </p:spTree>
    <p:extLst>
      <p:ext uri="{BB962C8B-B14F-4D97-AF65-F5344CB8AC3E}">
        <p14:creationId xmlns:p14="http://schemas.microsoft.com/office/powerpoint/2010/main" val="653685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9CFBB4E-9D9B-3841-D5D1-8CAFE18360BD}"/>
              </a:ext>
            </a:extLst>
          </p:cNvPr>
          <p:cNvSpPr>
            <a:spLocks noGrp="1"/>
          </p:cNvSpPr>
          <p:nvPr>
            <p:ph type="title"/>
          </p:nvPr>
        </p:nvSpPr>
        <p:spPr>
          <a:xfrm>
            <a:off x="305911" y="402235"/>
            <a:ext cx="10515600" cy="1325563"/>
          </a:xfrm>
        </p:spPr>
        <p:txBody>
          <a:bodyPr/>
          <a:lstStyle/>
          <a:p>
            <a:r>
              <a:rPr lang="vi-VN" b="1"/>
              <a:t>2.Ngô Quyền và chiến Thắng Bạch Đằng năm 938 </a:t>
            </a:r>
          </a:p>
        </p:txBody>
      </p:sp>
      <p:pic>
        <p:nvPicPr>
          <p:cNvPr id="6" name="Google Shape;118;p26">
            <a:extLst>
              <a:ext uri="{FF2B5EF4-FFF2-40B4-BE49-F238E27FC236}">
                <a16:creationId xmlns:a16="http://schemas.microsoft.com/office/drawing/2014/main" id="{83009329-0E5E-218B-F093-D78F5D7FF4B9}"/>
              </a:ext>
            </a:extLst>
          </p:cNvPr>
          <p:cNvPicPr preferRelativeResize="0"/>
          <p:nvPr/>
        </p:nvPicPr>
        <p:blipFill>
          <a:blip r:embed="rId2">
            <a:alphaModFix/>
          </a:blip>
          <a:stretch>
            <a:fillRect/>
          </a:stretch>
        </p:blipFill>
        <p:spPr>
          <a:xfrm flipH="1">
            <a:off x="2418851" y="2436916"/>
            <a:ext cx="6673194" cy="4154921"/>
          </a:xfrm>
          <a:prstGeom prst="rect">
            <a:avLst/>
          </a:prstGeom>
          <a:noFill/>
          <a:ln>
            <a:noFill/>
          </a:ln>
        </p:spPr>
      </p:pic>
    </p:spTree>
    <p:extLst>
      <p:ext uri="{BB962C8B-B14F-4D97-AF65-F5344CB8AC3E}">
        <p14:creationId xmlns:p14="http://schemas.microsoft.com/office/powerpoint/2010/main" val="668796406"/>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5">
            <a:extLst>
              <a:ext uri="{FF2B5EF4-FFF2-40B4-BE49-F238E27FC236}">
                <a16:creationId xmlns:a16="http://schemas.microsoft.com/office/drawing/2014/main" id="{9D21542E-AD2B-B6CE-B7FF-3D77795FD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693" y="850337"/>
            <a:ext cx="4651168" cy="5843649"/>
          </a:xfrm>
          <a:prstGeom prst="rect">
            <a:avLst/>
          </a:prstGeom>
        </p:spPr>
      </p:pic>
      <p:sp>
        <p:nvSpPr>
          <p:cNvPr id="6" name="Hộp Văn bản 5">
            <a:extLst>
              <a:ext uri="{FF2B5EF4-FFF2-40B4-BE49-F238E27FC236}">
                <a16:creationId xmlns:a16="http://schemas.microsoft.com/office/drawing/2014/main" id="{56D76136-9FC1-F83C-342B-3F263D7ABA2D}"/>
              </a:ext>
            </a:extLst>
          </p:cNvPr>
          <p:cNvSpPr txBox="1"/>
          <p:nvPr/>
        </p:nvSpPr>
        <p:spPr>
          <a:xfrm>
            <a:off x="6331402" y="1000120"/>
            <a:ext cx="4801714" cy="5693866"/>
          </a:xfrm>
          <a:prstGeom prst="rect">
            <a:avLst/>
          </a:prstGeom>
          <a:noFill/>
        </p:spPr>
        <p:txBody>
          <a:bodyPr wrap="square" rtlCol="0">
            <a:spAutoFit/>
          </a:bodyPr>
          <a:lstStyle/>
          <a:p>
            <a:pPr algn="l"/>
            <a:r>
              <a:rPr lang="vi-VN" sz="2800" b="1"/>
              <a:t>Ngô Quyền </a:t>
            </a:r>
            <a:r>
              <a:rPr lang="vi-VN" sz="2800"/>
              <a:t>quê ở Đường Lâm (Sơn Tây – Hà Nội), xuất thân trong một gia đình quý tộc. Thuở nhỏ đã có “dáng vẻ cường tráng, mặt sáng như chớp, có trí dũng”. Lớn lên. Ông là người dũng lược, có sức khoẻ phi thường “dáng đi như hổ, sức có thể nâng được vạc”. Ông là thuộc tướng tài năng và cũng là con rễ của Dương Đình Nghệ.</a:t>
            </a:r>
          </a:p>
        </p:txBody>
      </p:sp>
      <p:sp>
        <p:nvSpPr>
          <p:cNvPr id="7" name="Hộp Văn bản 6">
            <a:extLst>
              <a:ext uri="{FF2B5EF4-FFF2-40B4-BE49-F238E27FC236}">
                <a16:creationId xmlns:a16="http://schemas.microsoft.com/office/drawing/2014/main" id="{CBE08003-1599-0AE9-4200-BC0999BDE66A}"/>
              </a:ext>
            </a:extLst>
          </p:cNvPr>
          <p:cNvSpPr txBox="1"/>
          <p:nvPr/>
        </p:nvSpPr>
        <p:spPr>
          <a:xfrm>
            <a:off x="5184074" y="2512126"/>
            <a:ext cx="1828800" cy="1828800"/>
          </a:xfrm>
          <a:prstGeom prst="rect">
            <a:avLst/>
          </a:prstGeom>
          <a:noFill/>
        </p:spPr>
        <p:txBody>
          <a:bodyPr wrap="square" rtlCol="0">
            <a:spAutoFit/>
          </a:bodyPr>
          <a:lstStyle/>
          <a:p>
            <a:pPr algn="l"/>
            <a:endParaRPr lang="vi-VN"/>
          </a:p>
        </p:txBody>
      </p:sp>
    </p:spTree>
    <p:extLst>
      <p:ext uri="{BB962C8B-B14F-4D97-AF65-F5344CB8AC3E}">
        <p14:creationId xmlns:p14="http://schemas.microsoft.com/office/powerpoint/2010/main" val="2487336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90EDD0F-9A38-0192-EC1D-F8C1131E965B}"/>
              </a:ext>
            </a:extLst>
          </p:cNvPr>
          <p:cNvSpPr txBox="1"/>
          <p:nvPr/>
        </p:nvSpPr>
        <p:spPr>
          <a:xfrm>
            <a:off x="319736" y="698318"/>
            <a:ext cx="9963027" cy="646331"/>
          </a:xfrm>
          <a:prstGeom prst="rect">
            <a:avLst/>
          </a:prstGeom>
          <a:noFill/>
        </p:spPr>
        <p:txBody>
          <a:bodyPr wrap="square" rtlCol="0">
            <a:spAutoFit/>
          </a:bodyPr>
          <a:lstStyle/>
          <a:p>
            <a:pPr algn="l"/>
            <a:r>
              <a:rPr lang="vi-VN" sz="3600" b="1">
                <a:latin typeface="+mj-lt"/>
              </a:rPr>
              <a:t>2.Ngô Quyền và chiến thắng Bạch Đằng năm 938</a:t>
            </a:r>
          </a:p>
        </p:txBody>
      </p:sp>
      <p:sp>
        <p:nvSpPr>
          <p:cNvPr id="6" name="Hộp Văn bản 5">
            <a:extLst>
              <a:ext uri="{FF2B5EF4-FFF2-40B4-BE49-F238E27FC236}">
                <a16:creationId xmlns:a16="http://schemas.microsoft.com/office/drawing/2014/main" id="{53671404-0D7B-64A7-312B-459AD8F11C4C}"/>
              </a:ext>
            </a:extLst>
          </p:cNvPr>
          <p:cNvSpPr txBox="1"/>
          <p:nvPr/>
        </p:nvSpPr>
        <p:spPr>
          <a:xfrm>
            <a:off x="319736" y="2089855"/>
            <a:ext cx="10368057" cy="584775"/>
          </a:xfrm>
          <a:prstGeom prst="rect">
            <a:avLst/>
          </a:prstGeom>
          <a:noFill/>
        </p:spPr>
        <p:txBody>
          <a:bodyPr wrap="square" rtlCol="0">
            <a:spAutoFit/>
          </a:bodyPr>
          <a:lstStyle/>
          <a:p>
            <a:pPr algn="l"/>
            <a:r>
              <a:rPr lang="vi-VN" sz="3200"/>
              <a:t>a) Kế hoạch đánh giặc</a:t>
            </a:r>
          </a:p>
        </p:txBody>
      </p:sp>
      <p:sp>
        <p:nvSpPr>
          <p:cNvPr id="2" name="Hộp Văn bản 1">
            <a:extLst>
              <a:ext uri="{FF2B5EF4-FFF2-40B4-BE49-F238E27FC236}">
                <a16:creationId xmlns:a16="http://schemas.microsoft.com/office/drawing/2014/main" id="{38D2E1B7-C60C-33A8-917E-0431EC6F1347}"/>
              </a:ext>
            </a:extLst>
          </p:cNvPr>
          <p:cNvSpPr txBox="1"/>
          <p:nvPr/>
        </p:nvSpPr>
        <p:spPr>
          <a:xfrm>
            <a:off x="5177888" y="2512126"/>
            <a:ext cx="1828800" cy="1828800"/>
          </a:xfrm>
          <a:prstGeom prst="rect">
            <a:avLst/>
          </a:prstGeom>
          <a:noFill/>
        </p:spPr>
        <p:txBody>
          <a:bodyPr wrap="square" rtlCol="0">
            <a:spAutoFit/>
          </a:bodyPr>
          <a:lstStyle/>
          <a:p>
            <a:pPr algn="l"/>
            <a:endParaRPr lang="vi-VN"/>
          </a:p>
        </p:txBody>
      </p:sp>
      <p:sp>
        <p:nvSpPr>
          <p:cNvPr id="7" name="Hộp Văn bản 6">
            <a:extLst>
              <a:ext uri="{FF2B5EF4-FFF2-40B4-BE49-F238E27FC236}">
                <a16:creationId xmlns:a16="http://schemas.microsoft.com/office/drawing/2014/main" id="{9CABE299-8542-867B-16D2-45C5C4308EF9}"/>
              </a:ext>
            </a:extLst>
          </p:cNvPr>
          <p:cNvSpPr txBox="1"/>
          <p:nvPr/>
        </p:nvSpPr>
        <p:spPr>
          <a:xfrm>
            <a:off x="832479" y="2991669"/>
            <a:ext cx="10739718" cy="1077218"/>
          </a:xfrm>
          <a:prstGeom prst="rect">
            <a:avLst/>
          </a:prstGeom>
          <a:noFill/>
          <a:ln>
            <a:noFill/>
          </a:ln>
        </p:spPr>
        <p:txBody>
          <a:bodyPr wrap="square" rtlCol="0">
            <a:spAutoFit/>
          </a:bodyPr>
          <a:lstStyle/>
          <a:p>
            <a:pPr algn="l"/>
            <a:r>
              <a:rPr lang="vi-VN" sz="3200"/>
              <a:t>Kiều Công Tiễn giết chủ tướng Dương Đình Nghệ để đoạt quyền.</a:t>
            </a:r>
          </a:p>
        </p:txBody>
      </p:sp>
      <p:sp>
        <p:nvSpPr>
          <p:cNvPr id="9" name="Hộp Văn bản 8">
            <a:extLst>
              <a:ext uri="{FF2B5EF4-FFF2-40B4-BE49-F238E27FC236}">
                <a16:creationId xmlns:a16="http://schemas.microsoft.com/office/drawing/2014/main" id="{8218C584-2960-6457-4B85-69C1B812F7AC}"/>
              </a:ext>
            </a:extLst>
          </p:cNvPr>
          <p:cNvSpPr txBox="1"/>
          <p:nvPr/>
        </p:nvSpPr>
        <p:spPr>
          <a:xfrm>
            <a:off x="832479" y="4970701"/>
            <a:ext cx="10739718" cy="1569660"/>
          </a:xfrm>
          <a:prstGeom prst="rect">
            <a:avLst/>
          </a:prstGeom>
          <a:noFill/>
          <a:ln>
            <a:noFill/>
          </a:ln>
        </p:spPr>
        <p:txBody>
          <a:bodyPr wrap="square" rtlCol="0">
            <a:spAutoFit/>
          </a:bodyPr>
          <a:lstStyle/>
          <a:p>
            <a:pPr algn="l"/>
            <a:r>
              <a:rPr lang="vi-VN" sz="3200"/>
              <a:t>                                       ↓  
  Năm 938 nhà Nam Hán cử Hoàng Thảo đưa quân sang xâm lược nước ta lần 2 bằng đường biển.</a:t>
            </a:r>
          </a:p>
        </p:txBody>
      </p:sp>
      <p:sp>
        <p:nvSpPr>
          <p:cNvPr id="11" name="Hộp Văn bản 10">
            <a:extLst>
              <a:ext uri="{FF2B5EF4-FFF2-40B4-BE49-F238E27FC236}">
                <a16:creationId xmlns:a16="http://schemas.microsoft.com/office/drawing/2014/main" id="{EBA00120-A2EC-8680-0EA7-780D2805B3E4}"/>
              </a:ext>
            </a:extLst>
          </p:cNvPr>
          <p:cNvSpPr txBox="1"/>
          <p:nvPr/>
        </p:nvSpPr>
        <p:spPr>
          <a:xfrm>
            <a:off x="832479" y="3706358"/>
            <a:ext cx="10739718" cy="1569660"/>
          </a:xfrm>
          <a:prstGeom prst="rect">
            <a:avLst/>
          </a:prstGeom>
          <a:noFill/>
          <a:ln>
            <a:noFill/>
          </a:ln>
        </p:spPr>
        <p:txBody>
          <a:bodyPr wrap="square" rtlCol="0">
            <a:spAutoFit/>
          </a:bodyPr>
          <a:lstStyle/>
          <a:p>
            <a:pPr algn="l"/>
            <a:r>
              <a:rPr lang="vi-VN" sz="3200"/>
              <a:t>                                       ↓</a:t>
            </a:r>
          </a:p>
          <a:p>
            <a:pPr algn="l"/>
            <a:r>
              <a:rPr lang="vi-VN" sz="3200"/>
              <a:t>  Ngô Quyền đưa quân ra Bắc diệt Công Tiễn, Công Tiễn cầu cứu nhà Nam Hán.</a:t>
            </a:r>
          </a:p>
        </p:txBody>
      </p:sp>
    </p:spTree>
    <p:extLst>
      <p:ext uri="{BB962C8B-B14F-4D97-AF65-F5344CB8AC3E}">
        <p14:creationId xmlns:p14="http://schemas.microsoft.com/office/powerpoint/2010/main" val="1218475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900" decel="100000" fill="hold"/>
                                        <p:tgtEl>
                                          <p:spTgt spid="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900" decel="100000" fill="hold"/>
                                        <p:tgtEl>
                                          <p:spTgt spid="11"/>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900" decel="100000" fill="hold"/>
                                        <p:tgtEl>
                                          <p:spTgt spid="9"/>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5">
            <a:extLst>
              <a:ext uri="{FF2B5EF4-FFF2-40B4-BE49-F238E27FC236}">
                <a16:creationId xmlns:a16="http://schemas.microsoft.com/office/drawing/2014/main" id="{085E187E-8BFD-BCD6-10C6-6421D26161C3}"/>
              </a:ext>
            </a:extLst>
          </p:cNvPr>
          <p:cNvSpPr txBox="1">
            <a:spLocks noChangeArrowheads="1"/>
          </p:cNvSpPr>
          <p:nvPr/>
        </p:nvSpPr>
        <p:spPr bwMode="auto">
          <a:xfrm>
            <a:off x="1524000" y="106393"/>
            <a:ext cx="9144000" cy="457200"/>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b="1">
                <a:solidFill>
                  <a:srgbClr val="5A1643"/>
                </a:solidFill>
                <a:latin typeface="VNI-Times" pitchFamily="2" charset="0"/>
                <a:cs typeface="Arial" panose="020B0604020202020204" pitchFamily="34" charset="0"/>
              </a:rPr>
              <a:t> </a:t>
            </a:r>
            <a:r>
              <a:rPr lang="en-US" altLang="en-US" sz="2400" b="1">
                <a:solidFill>
                  <a:srgbClr val="5A1643"/>
                </a:solidFill>
                <a:latin typeface="Times New Roman" panose="02020603050405020304" pitchFamily="18" charset="0"/>
                <a:cs typeface="Arial" panose="020B0604020202020204" pitchFamily="34" charset="0"/>
              </a:rPr>
              <a:t>Ngô Quyền bố trí trận địa trên sông Bạch Đằng</a:t>
            </a:r>
          </a:p>
        </p:txBody>
      </p:sp>
      <p:sp>
        <p:nvSpPr>
          <p:cNvPr id="20483" name="Text Box 7">
            <a:extLst>
              <a:ext uri="{FF2B5EF4-FFF2-40B4-BE49-F238E27FC236}">
                <a16:creationId xmlns:a16="http://schemas.microsoft.com/office/drawing/2014/main" id="{2884EB68-0CF9-A14F-454C-ECB82A64910E}"/>
              </a:ext>
            </a:extLst>
          </p:cNvPr>
          <p:cNvSpPr txBox="1">
            <a:spLocks noChangeArrowheads="1"/>
          </p:cNvSpPr>
          <p:nvPr/>
        </p:nvSpPr>
        <p:spPr bwMode="auto">
          <a:xfrm>
            <a:off x="1790700" y="3362796"/>
            <a:ext cx="441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latin typeface="Times New Roman" panose="02020603050405020304" pitchFamily="18" charset="0"/>
                <a:cs typeface="Arial" panose="020B0604020202020204" pitchFamily="34" charset="0"/>
              </a:rPr>
              <a:t>Chặt gỗ để đóng cọc </a:t>
            </a:r>
          </a:p>
        </p:txBody>
      </p:sp>
      <p:sp>
        <p:nvSpPr>
          <p:cNvPr id="20484" name="Text Box 9">
            <a:extLst>
              <a:ext uri="{FF2B5EF4-FFF2-40B4-BE49-F238E27FC236}">
                <a16:creationId xmlns:a16="http://schemas.microsoft.com/office/drawing/2014/main" id="{0BF173AD-C277-7FC7-8D95-D8E75DF84D88}"/>
              </a:ext>
            </a:extLst>
          </p:cNvPr>
          <p:cNvSpPr txBox="1">
            <a:spLocks noChangeArrowheads="1"/>
          </p:cNvSpPr>
          <p:nvPr/>
        </p:nvSpPr>
        <p:spPr bwMode="auto">
          <a:xfrm>
            <a:off x="5960434" y="3304824"/>
            <a:ext cx="48891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latin typeface="Times New Roman" panose="02020603050405020304" pitchFamily="18" charset="0"/>
                <a:cs typeface="Arial" panose="020B0604020202020204" pitchFamily="34" charset="0"/>
              </a:rPr>
              <a:t>Đóng cọc ở sông Bạch Đằng</a:t>
            </a:r>
            <a:r>
              <a:rPr lang="en-US" altLang="en-US" sz="2800" b="1">
                <a:latin typeface="Tahoma" panose="020B0604030504040204" pitchFamily="34" charset="0"/>
                <a:cs typeface="Arial" panose="020B0604020202020204" pitchFamily="34" charset="0"/>
              </a:rPr>
              <a:t> </a:t>
            </a:r>
          </a:p>
        </p:txBody>
      </p:sp>
      <p:sp>
        <p:nvSpPr>
          <p:cNvPr id="20485" name="AutoShape 13">
            <a:extLst>
              <a:ext uri="{FF2B5EF4-FFF2-40B4-BE49-F238E27FC236}">
                <a16:creationId xmlns:a16="http://schemas.microsoft.com/office/drawing/2014/main" id="{A6FF5053-0A26-15DF-6411-5AEF8B6BA6E5}"/>
              </a:ext>
            </a:extLst>
          </p:cNvPr>
          <p:cNvSpPr>
            <a:spLocks noChangeArrowheads="1"/>
          </p:cNvSpPr>
          <p:nvPr/>
        </p:nvSpPr>
        <p:spPr bwMode="auto">
          <a:xfrm>
            <a:off x="1661320" y="6395335"/>
            <a:ext cx="8610600" cy="381000"/>
          </a:xfrm>
          <a:prstGeom prst="wedgeRectCallout">
            <a:avLst>
              <a:gd name="adj1" fmla="val -37213"/>
              <a:gd name="adj2" fmla="val -169167"/>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800" b="1">
                <a:latin typeface="Times New Roman" panose="02020603050405020304" pitchFamily="18" charset="0"/>
                <a:cs typeface="Arial" panose="020B0604020202020204" pitchFamily="34" charset="0"/>
              </a:rPr>
              <a:t>Quân</a:t>
            </a:r>
            <a:r>
              <a:rPr lang="vi-VN" altLang="en-US" sz="2800" b="1">
                <a:latin typeface="Times New Roman" panose="02020603050405020304" pitchFamily="18" charset="0"/>
                <a:cs typeface="Arial" panose="020B0604020202020204" pitchFamily="34" charset="0"/>
              </a:rPr>
              <a:t> ta</a:t>
            </a:r>
            <a:r>
              <a:rPr lang="en-US" altLang="en-US" sz="2800" b="1">
                <a:latin typeface="Times New Roman" panose="02020603050405020304" pitchFamily="18" charset="0"/>
                <a:cs typeface="Arial" panose="020B0604020202020204" pitchFamily="34" charset="0"/>
              </a:rPr>
              <a:t> mai phục hai bên </a:t>
            </a:r>
            <a:r>
              <a:rPr lang="vi-VN" altLang="en-US" sz="2800" b="1">
                <a:latin typeface="Times New Roman" panose="02020603050405020304" pitchFamily="18" charset="0"/>
                <a:cs typeface="Arial" panose="020B0604020202020204" pitchFamily="34" charset="0"/>
              </a:rPr>
              <a:t>bờ</a:t>
            </a:r>
            <a:endParaRPr lang="en-US" altLang="en-US" sz="2800" b="1">
              <a:latin typeface="Times New Roman" panose="02020603050405020304" pitchFamily="18" charset="0"/>
              <a:cs typeface="Arial" panose="020B0604020202020204" pitchFamily="34" charset="0"/>
            </a:endParaRPr>
          </a:p>
        </p:txBody>
      </p:sp>
      <p:pic>
        <p:nvPicPr>
          <p:cNvPr id="15374" name="Picture 14" descr="Anh chat go de dong coc song Bach Dang">
            <a:extLst>
              <a:ext uri="{FF2B5EF4-FFF2-40B4-BE49-F238E27FC236}">
                <a16:creationId xmlns:a16="http://schemas.microsoft.com/office/drawing/2014/main" id="{57C83789-5D16-8D07-5C76-B68665B7B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662977"/>
            <a:ext cx="4419600" cy="2743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75" name="Picture 15" descr="slide0087_image029">
            <a:extLst>
              <a:ext uri="{FF2B5EF4-FFF2-40B4-BE49-F238E27FC236}">
                <a16:creationId xmlns:a16="http://schemas.microsoft.com/office/drawing/2014/main" id="{AC60F16F-E9A0-E9AB-C359-7F54A82EC0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640217"/>
            <a:ext cx="4160838" cy="27432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76" name="Picture 16" descr="Dong coc song Bach Dang">
            <a:extLst>
              <a:ext uri="{FF2B5EF4-FFF2-40B4-BE49-F238E27FC236}">
                <a16:creationId xmlns:a16="http://schemas.microsoft.com/office/drawing/2014/main" id="{76402CC6-6616-1113-C248-FEDD98F5D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1" y="3856007"/>
            <a:ext cx="4419600" cy="266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4" descr="Phuc kich quan dich tran Bach Dang">
            <a:extLst>
              <a:ext uri="{FF2B5EF4-FFF2-40B4-BE49-F238E27FC236}">
                <a16:creationId xmlns:a16="http://schemas.microsoft.com/office/drawing/2014/main" id="{D93CFCEB-4651-FE01-71D3-F4E14D662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4438" y="3828044"/>
            <a:ext cx="4191000" cy="2667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3592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5374"/>
                                        </p:tgtEl>
                                        <p:attrNameLst>
                                          <p:attrName>style.visibility</p:attrName>
                                        </p:attrNameLst>
                                      </p:cBhvr>
                                      <p:to>
                                        <p:strVal val="visible"/>
                                      </p:to>
                                    </p:set>
                                    <p:animEffect transition="in" filter="diamond(in)">
                                      <p:cBhvr>
                                        <p:cTn id="7" dur="2000"/>
                                        <p:tgtEl>
                                          <p:spTgt spid="15374"/>
                                        </p:tgtEl>
                                      </p:cBhvr>
                                    </p:animEffect>
                                  </p:childTnLst>
                                </p:cTn>
                              </p:par>
                              <p:par>
                                <p:cTn id="8" presetID="2" presetClass="entr" presetSubtype="4" fill="hold" nodeType="withEffect">
                                  <p:stCondLst>
                                    <p:cond delay="0"/>
                                  </p:stCondLst>
                                  <p:childTnLst>
                                    <p:set>
                                      <p:cBhvr>
                                        <p:cTn id="9" dur="1" fill="hold">
                                          <p:stCondLst>
                                            <p:cond delay="0"/>
                                          </p:stCondLst>
                                        </p:cTn>
                                        <p:tgtEl>
                                          <p:spTgt spid="20483"/>
                                        </p:tgtEl>
                                        <p:attrNameLst>
                                          <p:attrName>style.visibility</p:attrName>
                                        </p:attrNameLst>
                                      </p:cBhvr>
                                      <p:to>
                                        <p:strVal val="visible"/>
                                      </p:to>
                                    </p:set>
                                    <p:anim calcmode="lin" valueType="num">
                                      <p:cBhvr additive="base">
                                        <p:cTn id="10" dur="500" fill="hold"/>
                                        <p:tgtEl>
                                          <p:spTgt spid="20483"/>
                                        </p:tgtEl>
                                        <p:attrNameLst>
                                          <p:attrName>ppt_x</p:attrName>
                                        </p:attrNameLst>
                                      </p:cBhvr>
                                      <p:tavLst>
                                        <p:tav tm="0">
                                          <p:val>
                                            <p:strVal val="#ppt_x"/>
                                          </p:val>
                                        </p:tav>
                                        <p:tav tm="100000">
                                          <p:val>
                                            <p:strVal val="#ppt_x"/>
                                          </p:val>
                                        </p:tav>
                                      </p:tavLst>
                                    </p:anim>
                                    <p:anim calcmode="lin" valueType="num">
                                      <p:cBhvr additive="base">
                                        <p:cTn id="11" dur="500" fill="hold"/>
                                        <p:tgtEl>
                                          <p:spTgt spid="20483"/>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15375"/>
                                        </p:tgtEl>
                                        <p:attrNameLst>
                                          <p:attrName>style.visibility</p:attrName>
                                        </p:attrNameLst>
                                      </p:cBhvr>
                                      <p:to>
                                        <p:strVal val="visible"/>
                                      </p:to>
                                    </p:set>
                                    <p:animEffect transition="in" filter="diamond(in)">
                                      <p:cBhvr>
                                        <p:cTn id="16" dur="2000"/>
                                        <p:tgtEl>
                                          <p:spTgt spid="15375"/>
                                        </p:tgtEl>
                                      </p:cBhvr>
                                    </p:animEffect>
                                  </p:childTnLst>
                                </p:cTn>
                              </p:par>
                              <p:par>
                                <p:cTn id="17" presetID="2" presetClass="entr" presetSubtype="4" fill="hold" nodeType="withEffect">
                                  <p:stCondLst>
                                    <p:cond delay="0"/>
                                  </p:stCondLst>
                                  <p:childTnLst>
                                    <p:set>
                                      <p:cBhvr>
                                        <p:cTn id="18" dur="1" fill="hold">
                                          <p:stCondLst>
                                            <p:cond delay="0"/>
                                          </p:stCondLst>
                                        </p:cTn>
                                        <p:tgtEl>
                                          <p:spTgt spid="20484"/>
                                        </p:tgtEl>
                                        <p:attrNameLst>
                                          <p:attrName>style.visibility</p:attrName>
                                        </p:attrNameLst>
                                      </p:cBhvr>
                                      <p:to>
                                        <p:strVal val="visible"/>
                                      </p:to>
                                    </p:set>
                                    <p:anim calcmode="lin" valueType="num">
                                      <p:cBhvr additive="base">
                                        <p:cTn id="19" dur="500" fill="hold"/>
                                        <p:tgtEl>
                                          <p:spTgt spid="20484"/>
                                        </p:tgtEl>
                                        <p:attrNameLst>
                                          <p:attrName>ppt_x</p:attrName>
                                        </p:attrNameLst>
                                      </p:cBhvr>
                                      <p:tavLst>
                                        <p:tav tm="0">
                                          <p:val>
                                            <p:strVal val="#ppt_x"/>
                                          </p:val>
                                        </p:tav>
                                        <p:tav tm="100000">
                                          <p:val>
                                            <p:strVal val="#ppt_x"/>
                                          </p:val>
                                        </p:tav>
                                      </p:tavLst>
                                    </p:anim>
                                    <p:anim calcmode="lin" valueType="num">
                                      <p:cBhvr additive="base">
                                        <p:cTn id="20" dur="500" fill="hold"/>
                                        <p:tgtEl>
                                          <p:spTgt spid="20484"/>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dissolve">
                                      <p:cBhvr>
                                        <p:cTn id="23" dur="500"/>
                                        <p:tgtEl>
                                          <p:spTgt spid="1537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57348"/>
                                        </p:tgtEl>
                                        <p:attrNameLst>
                                          <p:attrName>style.visibility</p:attrName>
                                        </p:attrNameLst>
                                      </p:cBhvr>
                                      <p:to>
                                        <p:strVal val="visible"/>
                                      </p:to>
                                    </p:set>
                                    <p:anim calcmode="lin" valueType="num">
                                      <p:cBhvr>
                                        <p:cTn id="28" dur="1000" fill="hold"/>
                                        <p:tgtEl>
                                          <p:spTgt spid="57348"/>
                                        </p:tgtEl>
                                        <p:attrNameLst>
                                          <p:attrName>ppt_w</p:attrName>
                                        </p:attrNameLst>
                                      </p:cBhvr>
                                      <p:tavLst>
                                        <p:tav tm="0">
                                          <p:val>
                                            <p:strVal val="#ppt_w*0.70"/>
                                          </p:val>
                                        </p:tav>
                                        <p:tav tm="100000">
                                          <p:val>
                                            <p:strVal val="#ppt_w"/>
                                          </p:val>
                                        </p:tav>
                                      </p:tavLst>
                                    </p:anim>
                                    <p:anim calcmode="lin" valueType="num">
                                      <p:cBhvr>
                                        <p:cTn id="29" dur="1000" fill="hold"/>
                                        <p:tgtEl>
                                          <p:spTgt spid="57348"/>
                                        </p:tgtEl>
                                        <p:attrNameLst>
                                          <p:attrName>ppt_h</p:attrName>
                                        </p:attrNameLst>
                                      </p:cBhvr>
                                      <p:tavLst>
                                        <p:tav tm="0">
                                          <p:val>
                                            <p:strVal val="#ppt_h"/>
                                          </p:val>
                                        </p:tav>
                                        <p:tav tm="100000">
                                          <p:val>
                                            <p:strVal val="#ppt_h"/>
                                          </p:val>
                                        </p:tav>
                                      </p:tavLst>
                                    </p:anim>
                                    <p:animEffect transition="in" filter="fade">
                                      <p:cBhvr>
                                        <p:cTn id="30" dur="1000"/>
                                        <p:tgtEl>
                                          <p:spTgt spid="57348"/>
                                        </p:tgtEl>
                                      </p:cBhvr>
                                    </p:animEffect>
                                  </p:childTnLst>
                                </p:cTn>
                              </p:par>
                              <p:par>
                                <p:cTn id="31" presetID="2" presetClass="entr" presetSubtype="4" fill="hold" nodeType="withEffect">
                                  <p:stCondLst>
                                    <p:cond delay="0"/>
                                  </p:stCondLst>
                                  <p:childTnLst>
                                    <p:set>
                                      <p:cBhvr>
                                        <p:cTn id="32" dur="1" fill="hold">
                                          <p:stCondLst>
                                            <p:cond delay="0"/>
                                          </p:stCondLst>
                                        </p:cTn>
                                        <p:tgtEl>
                                          <p:spTgt spid="20485"/>
                                        </p:tgtEl>
                                        <p:attrNameLst>
                                          <p:attrName>style.visibility</p:attrName>
                                        </p:attrNameLst>
                                      </p:cBhvr>
                                      <p:to>
                                        <p:strVal val="visible"/>
                                      </p:to>
                                    </p:set>
                                    <p:anim calcmode="lin" valueType="num">
                                      <p:cBhvr additive="base">
                                        <p:cTn id="33" dur="500" fill="hold"/>
                                        <p:tgtEl>
                                          <p:spTgt spid="20485"/>
                                        </p:tgtEl>
                                        <p:attrNameLst>
                                          <p:attrName>ppt_x</p:attrName>
                                        </p:attrNameLst>
                                      </p:cBhvr>
                                      <p:tavLst>
                                        <p:tav tm="0">
                                          <p:val>
                                            <p:strVal val="#ppt_x"/>
                                          </p:val>
                                        </p:tav>
                                        <p:tav tm="100000">
                                          <p:val>
                                            <p:strVal val="#ppt_x"/>
                                          </p:val>
                                        </p:tav>
                                      </p:tavLst>
                                    </p:anim>
                                    <p:anim calcmode="lin" valueType="num">
                                      <p:cBhvr additive="base">
                                        <p:cTn id="34" dur="500" fill="hold"/>
                                        <p:tgtEl>
                                          <p:spTgt spid="204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20484" grpId="0"/>
      <p:bldP spid="2048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8F4DB309-F106-B0C2-B122-614A9CBC4974}"/>
              </a:ext>
            </a:extLst>
          </p:cNvPr>
          <p:cNvSpPr txBox="1"/>
          <p:nvPr/>
        </p:nvSpPr>
        <p:spPr>
          <a:xfrm>
            <a:off x="5184074" y="2512126"/>
            <a:ext cx="1828800" cy="1828800"/>
          </a:xfrm>
          <a:prstGeom prst="rect">
            <a:avLst/>
          </a:prstGeom>
          <a:noFill/>
        </p:spPr>
        <p:txBody>
          <a:bodyPr wrap="square" rtlCol="0">
            <a:spAutoFit/>
          </a:bodyPr>
          <a:lstStyle/>
          <a:p>
            <a:pPr algn="l"/>
            <a:endParaRPr lang="vi-VN"/>
          </a:p>
        </p:txBody>
      </p:sp>
      <p:sp>
        <p:nvSpPr>
          <p:cNvPr id="10" name="Hộp Văn bản 9">
            <a:extLst>
              <a:ext uri="{FF2B5EF4-FFF2-40B4-BE49-F238E27FC236}">
                <a16:creationId xmlns:a16="http://schemas.microsoft.com/office/drawing/2014/main" id="{39786896-45A8-001F-BA73-2B9BF8C981CB}"/>
              </a:ext>
            </a:extLst>
          </p:cNvPr>
          <p:cNvSpPr txBox="1"/>
          <p:nvPr/>
        </p:nvSpPr>
        <p:spPr>
          <a:xfrm>
            <a:off x="176708" y="635911"/>
            <a:ext cx="8967355" cy="584775"/>
          </a:xfrm>
          <a:prstGeom prst="rect">
            <a:avLst/>
          </a:prstGeom>
          <a:noFill/>
        </p:spPr>
        <p:txBody>
          <a:bodyPr wrap="square" rtlCol="0">
            <a:spAutoFit/>
          </a:bodyPr>
          <a:lstStyle/>
          <a:p>
            <a:pPr algn="l"/>
            <a:r>
              <a:rPr lang="vi-VN" sz="3200" b="1"/>
              <a:t>b.Trừ ngoại xâm dạy sóng Bạch Đằng</a:t>
            </a:r>
          </a:p>
        </p:txBody>
      </p:sp>
      <p:pic>
        <p:nvPicPr>
          <p:cNvPr id="11" name="Hình ảnh 11">
            <a:extLst>
              <a:ext uri="{FF2B5EF4-FFF2-40B4-BE49-F238E27FC236}">
                <a16:creationId xmlns:a16="http://schemas.microsoft.com/office/drawing/2014/main" id="{3A970F38-B412-F971-C066-DBC244B2E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08" y="1340466"/>
            <a:ext cx="7641214" cy="5477331"/>
          </a:xfrm>
          <a:prstGeom prst="rect">
            <a:avLst/>
          </a:prstGeom>
        </p:spPr>
      </p:pic>
      <p:sp>
        <p:nvSpPr>
          <p:cNvPr id="2" name="Hộp Văn bản 1">
            <a:extLst>
              <a:ext uri="{FF2B5EF4-FFF2-40B4-BE49-F238E27FC236}">
                <a16:creationId xmlns:a16="http://schemas.microsoft.com/office/drawing/2014/main" id="{81D86CA9-8877-1FF9-5474-4BE454AE521D}"/>
              </a:ext>
            </a:extLst>
          </p:cNvPr>
          <p:cNvSpPr txBox="1"/>
          <p:nvPr/>
        </p:nvSpPr>
        <p:spPr>
          <a:xfrm>
            <a:off x="5258295" y="2592532"/>
            <a:ext cx="1828800" cy="1828800"/>
          </a:xfrm>
          <a:prstGeom prst="rect">
            <a:avLst/>
          </a:prstGeom>
          <a:noFill/>
        </p:spPr>
        <p:txBody>
          <a:bodyPr wrap="square" rtlCol="0">
            <a:spAutoFit/>
          </a:bodyPr>
          <a:lstStyle/>
          <a:p>
            <a:pPr algn="l"/>
            <a:endParaRPr lang="vi-VN"/>
          </a:p>
        </p:txBody>
      </p:sp>
      <p:sp>
        <p:nvSpPr>
          <p:cNvPr id="3" name="Hộp Văn bản 2">
            <a:extLst>
              <a:ext uri="{FF2B5EF4-FFF2-40B4-BE49-F238E27FC236}">
                <a16:creationId xmlns:a16="http://schemas.microsoft.com/office/drawing/2014/main" id="{0D74406E-F31D-96A5-68A5-3F7E4A042033}"/>
              </a:ext>
            </a:extLst>
          </p:cNvPr>
          <p:cNvSpPr txBox="1"/>
          <p:nvPr/>
        </p:nvSpPr>
        <p:spPr>
          <a:xfrm>
            <a:off x="8500813" y="1447641"/>
            <a:ext cx="3514479" cy="5262979"/>
          </a:xfrm>
          <a:prstGeom prst="rect">
            <a:avLst/>
          </a:prstGeom>
          <a:noFill/>
        </p:spPr>
        <p:txBody>
          <a:bodyPr wrap="square" rtlCol="0">
            <a:spAutoFit/>
          </a:bodyPr>
          <a:lstStyle/>
          <a:p>
            <a:pPr algn="l"/>
            <a:r>
              <a:rPr lang="vi-VN" sz="2800"/>
              <a:t>Khi triều lên, Ngô Quyền cho thuyền nhỏ ra nhử địch vào trận địa mai phục. Khi triều rút, địch đã vào trận địa, quân ta phản công trở lại quyết liệt. Thuyền địch đều bị mắc vào cọc mà lật úp → Quân Nam Hán bị đánh bại.</a:t>
            </a:r>
          </a:p>
        </p:txBody>
      </p:sp>
    </p:spTree>
    <p:extLst>
      <p:ext uri="{BB962C8B-B14F-4D97-AF65-F5344CB8AC3E}">
        <p14:creationId xmlns:p14="http://schemas.microsoft.com/office/powerpoint/2010/main" val="2255682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4" descr="slide0089_image033">
            <a:extLst>
              <a:ext uri="{FF2B5EF4-FFF2-40B4-BE49-F238E27FC236}">
                <a16:creationId xmlns:a16="http://schemas.microsoft.com/office/drawing/2014/main" id="{7C44795D-C3F8-4C50-53C9-594CBEAC5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43296"/>
            <a:ext cx="2895600" cy="21336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5" name="Text Box 5">
            <a:extLst>
              <a:ext uri="{FF2B5EF4-FFF2-40B4-BE49-F238E27FC236}">
                <a16:creationId xmlns:a16="http://schemas.microsoft.com/office/drawing/2014/main" id="{BCF20C4F-C532-D0FB-9B33-92D3BDDCF443}"/>
              </a:ext>
            </a:extLst>
          </p:cNvPr>
          <p:cNvSpPr txBox="1">
            <a:spLocks noChangeArrowheads="1"/>
          </p:cNvSpPr>
          <p:nvPr/>
        </p:nvSpPr>
        <p:spPr bwMode="auto">
          <a:xfrm>
            <a:off x="4139965" y="2604060"/>
            <a:ext cx="43892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a:latin typeface="Arial" panose="020B0604020202020204" pitchFamily="34" charset="0"/>
              </a:rPr>
              <a:t>Quân Nam Hán đến cửa sông vào lúc </a:t>
            </a:r>
            <a:r>
              <a:rPr lang="en-US" altLang="en-US" sz="1600" b="1" u="sng">
                <a:latin typeface="Arial" panose="020B0604020202020204" pitchFamily="34" charset="0"/>
              </a:rPr>
              <a:t>thủy triều lên</a:t>
            </a:r>
            <a:r>
              <a:rPr lang="en-US" altLang="en-US" sz="1600" b="1">
                <a:latin typeface="Arial" panose="020B0604020202020204" pitchFamily="34" charset="0"/>
              </a:rPr>
              <a:t>, nước che lấp các cọc nhọn.</a:t>
            </a:r>
          </a:p>
        </p:txBody>
      </p:sp>
      <p:sp>
        <p:nvSpPr>
          <p:cNvPr id="13316" name="Text Box 7">
            <a:extLst>
              <a:ext uri="{FF2B5EF4-FFF2-40B4-BE49-F238E27FC236}">
                <a16:creationId xmlns:a16="http://schemas.microsoft.com/office/drawing/2014/main" id="{DD51B6DB-7FAF-0778-7CB6-9C271F9FCDBB}"/>
              </a:ext>
            </a:extLst>
          </p:cNvPr>
          <p:cNvSpPr txBox="1">
            <a:spLocks noChangeArrowheads="1"/>
          </p:cNvSpPr>
          <p:nvPr/>
        </p:nvSpPr>
        <p:spPr bwMode="auto">
          <a:xfrm>
            <a:off x="8695706" y="2549731"/>
            <a:ext cx="30694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latin typeface="Times New Roman" panose="02020603050405020304" pitchFamily="18" charset="0"/>
              </a:rPr>
              <a:t>Ngô Quyền cho quân bơi </a:t>
            </a:r>
            <a:r>
              <a:rPr lang="en-US" altLang="en-US" sz="2000" b="1" u="sng">
                <a:latin typeface="Times New Roman" panose="02020603050405020304" pitchFamily="18" charset="0"/>
              </a:rPr>
              <a:t>thuyền nhẹ ra khiêu chiến</a:t>
            </a:r>
            <a:r>
              <a:rPr lang="en-US" altLang="en-US" sz="2000" b="1">
                <a:latin typeface="Times New Roman" panose="02020603050405020304" pitchFamily="18" charset="0"/>
              </a:rPr>
              <a:t>.</a:t>
            </a:r>
          </a:p>
        </p:txBody>
      </p:sp>
      <p:sp>
        <p:nvSpPr>
          <p:cNvPr id="13317" name="Text Box 9">
            <a:extLst>
              <a:ext uri="{FF2B5EF4-FFF2-40B4-BE49-F238E27FC236}">
                <a16:creationId xmlns:a16="http://schemas.microsoft.com/office/drawing/2014/main" id="{4A182D3B-4F23-39D8-C9E5-C8FBA234A747}"/>
              </a:ext>
            </a:extLst>
          </p:cNvPr>
          <p:cNvSpPr txBox="1">
            <a:spLocks noChangeArrowheads="1"/>
          </p:cNvSpPr>
          <p:nvPr/>
        </p:nvSpPr>
        <p:spPr bwMode="auto">
          <a:xfrm>
            <a:off x="188026" y="5867400"/>
            <a:ext cx="389376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a:latin typeface="Arial" panose="020B0604020202020204" pitchFamily="34" charset="0"/>
              </a:rPr>
              <a:t>Quân ta </a:t>
            </a:r>
            <a:r>
              <a:rPr lang="en-US" altLang="en-US" sz="1600" b="1" u="sng">
                <a:latin typeface="Arial" panose="020B0604020202020204" pitchFamily="34" charset="0"/>
              </a:rPr>
              <a:t>giả thua để nhử địch</a:t>
            </a:r>
            <a:r>
              <a:rPr lang="en-US" altLang="en-US" sz="1600" b="1">
                <a:latin typeface="Arial" panose="020B0604020202020204" pitchFamily="34" charset="0"/>
              </a:rPr>
              <a:t> vào bãi cọc. Hoằng Tháo thúc quân hăm hở đuổi theo, vượt qua bãi cọc ngầm mà không biết.</a:t>
            </a:r>
          </a:p>
        </p:txBody>
      </p:sp>
      <p:pic>
        <p:nvPicPr>
          <p:cNvPr id="131078" name="Picture 10" descr="Khieu chien tai cua song Bach Dang">
            <a:extLst>
              <a:ext uri="{FF2B5EF4-FFF2-40B4-BE49-F238E27FC236}">
                <a16:creationId xmlns:a16="http://schemas.microsoft.com/office/drawing/2014/main" id="{CF23C900-4DFC-944A-629C-4231CE1539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166" y="492331"/>
            <a:ext cx="2743200" cy="205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1079" name="Picture 11" descr="Phuc kich quan dich tran Bach Dang">
            <a:extLst>
              <a:ext uri="{FF2B5EF4-FFF2-40B4-BE49-F238E27FC236}">
                <a16:creationId xmlns:a16="http://schemas.microsoft.com/office/drawing/2014/main" id="{26BA84E8-F633-61F8-F3F2-52798A0DB0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976" y="447675"/>
            <a:ext cx="3048000" cy="2057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7836" name="Text Box 12">
            <a:extLst>
              <a:ext uri="{FF2B5EF4-FFF2-40B4-BE49-F238E27FC236}">
                <a16:creationId xmlns:a16="http://schemas.microsoft.com/office/drawing/2014/main" id="{CB14DE0F-E693-E9E8-5A37-B906D379D22C}"/>
              </a:ext>
            </a:extLst>
          </p:cNvPr>
          <p:cNvSpPr txBox="1">
            <a:spLocks noChangeArrowheads="1"/>
          </p:cNvSpPr>
          <p:nvPr/>
        </p:nvSpPr>
        <p:spPr bwMode="auto">
          <a:xfrm>
            <a:off x="475012" y="2505075"/>
            <a:ext cx="3154670" cy="70788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eaLnBrk="1" fontAlgn="auto" hangingPunct="1">
              <a:spcBef>
                <a:spcPct val="50000"/>
              </a:spcBef>
              <a:spcAft>
                <a:spcPts val="0"/>
              </a:spcAft>
              <a:defRPr/>
            </a:pPr>
            <a:r>
              <a:rPr lang="en-US" sz="2000" b="1" err="1">
                <a:latin typeface="Calibri"/>
                <a:cs typeface="Arial" charset="0"/>
              </a:rPr>
              <a:t>Quân</a:t>
            </a:r>
            <a:r>
              <a:rPr lang="en-US" sz="2000" b="1">
                <a:latin typeface="Calibri"/>
                <a:cs typeface="Arial" charset="0"/>
              </a:rPr>
              <a:t> ta </a:t>
            </a:r>
            <a:r>
              <a:rPr lang="en-US" sz="2000" b="1" u="sng" err="1">
                <a:latin typeface="Calibri"/>
                <a:cs typeface="Arial" charset="0"/>
              </a:rPr>
              <a:t>mai</a:t>
            </a:r>
            <a:r>
              <a:rPr lang="en-US" sz="2000" b="1" u="sng">
                <a:latin typeface="Calibri"/>
                <a:cs typeface="Arial" charset="0"/>
              </a:rPr>
              <a:t> </a:t>
            </a:r>
            <a:r>
              <a:rPr lang="en-US" sz="2000" b="1" u="sng" err="1">
                <a:latin typeface="Calibri"/>
                <a:cs typeface="Arial" charset="0"/>
              </a:rPr>
              <a:t>phục</a:t>
            </a:r>
            <a:r>
              <a:rPr lang="en-US" sz="2000" b="1">
                <a:latin typeface="Calibri"/>
                <a:cs typeface="Arial" charset="0"/>
              </a:rPr>
              <a:t> </a:t>
            </a:r>
            <a:r>
              <a:rPr lang="en-US" sz="2000" b="1" err="1">
                <a:latin typeface="Calibri"/>
                <a:cs typeface="Arial" charset="0"/>
              </a:rPr>
              <a:t>sẵn</a:t>
            </a:r>
            <a:r>
              <a:rPr lang="en-US" sz="2000" b="1">
                <a:latin typeface="Calibri"/>
                <a:cs typeface="Arial" charset="0"/>
              </a:rPr>
              <a:t> </a:t>
            </a:r>
            <a:r>
              <a:rPr lang="en-US" sz="2000" b="1" err="1">
                <a:latin typeface="Calibri"/>
                <a:cs typeface="Arial" charset="0"/>
              </a:rPr>
              <a:t>sàng</a:t>
            </a:r>
            <a:r>
              <a:rPr lang="en-US" sz="2000" b="1">
                <a:latin typeface="Calibri"/>
                <a:cs typeface="Arial" charset="0"/>
              </a:rPr>
              <a:t> </a:t>
            </a:r>
            <a:r>
              <a:rPr lang="en-US" sz="2000" b="1" err="1">
                <a:latin typeface="Calibri"/>
                <a:cs typeface="Arial" charset="0"/>
              </a:rPr>
              <a:t>hai</a:t>
            </a:r>
            <a:r>
              <a:rPr lang="en-US" sz="2000" b="1">
                <a:latin typeface="Calibri"/>
                <a:cs typeface="Arial" charset="0"/>
              </a:rPr>
              <a:t> </a:t>
            </a:r>
            <a:r>
              <a:rPr lang="en-US" sz="2000" b="1" err="1">
                <a:latin typeface="Calibri"/>
                <a:cs typeface="Arial" charset="0"/>
              </a:rPr>
              <a:t>bên</a:t>
            </a:r>
            <a:r>
              <a:rPr lang="en-US" sz="2000" b="1">
                <a:latin typeface="Calibri"/>
                <a:cs typeface="Arial" charset="0"/>
              </a:rPr>
              <a:t> </a:t>
            </a:r>
            <a:r>
              <a:rPr lang="en-US" sz="2000" b="1" err="1">
                <a:latin typeface="Calibri"/>
                <a:cs typeface="Arial" charset="0"/>
              </a:rPr>
              <a:t>bờ</a:t>
            </a:r>
            <a:r>
              <a:rPr lang="en-US" sz="2000" b="1">
                <a:latin typeface="Calibri"/>
                <a:cs typeface="Arial" charset="0"/>
              </a:rPr>
              <a:t> </a:t>
            </a:r>
            <a:r>
              <a:rPr lang="en-US" sz="2000" b="1" err="1">
                <a:latin typeface="Calibri"/>
                <a:cs typeface="Arial" charset="0"/>
              </a:rPr>
              <a:t>sông</a:t>
            </a:r>
            <a:r>
              <a:rPr lang="en-US" sz="2000" b="1">
                <a:latin typeface="Calibri"/>
                <a:cs typeface="Arial" charset="0"/>
              </a:rPr>
              <a:t> </a:t>
            </a:r>
            <a:r>
              <a:rPr lang="en-US" sz="2000" b="1" err="1">
                <a:latin typeface="Calibri"/>
                <a:cs typeface="Arial" charset="0"/>
              </a:rPr>
              <a:t>Bạch</a:t>
            </a:r>
            <a:r>
              <a:rPr lang="en-US" sz="2000" b="1">
                <a:latin typeface="Calibri"/>
                <a:cs typeface="Arial" charset="0"/>
              </a:rPr>
              <a:t> </a:t>
            </a:r>
            <a:r>
              <a:rPr lang="en-US" sz="2000" b="1" err="1">
                <a:latin typeface="Calibri"/>
                <a:cs typeface="Arial" charset="0"/>
              </a:rPr>
              <a:t>Đằng</a:t>
            </a:r>
            <a:endParaRPr lang="en-US" sz="2000" b="1">
              <a:latin typeface="Calibri"/>
              <a:cs typeface="Arial" charset="0"/>
            </a:endParaRPr>
          </a:p>
        </p:txBody>
      </p:sp>
      <p:pic>
        <p:nvPicPr>
          <p:cNvPr id="131081" name="Picture 13" descr="Gia thua de du dich">
            <a:extLst>
              <a:ext uri="{FF2B5EF4-FFF2-40B4-BE49-F238E27FC236}">
                <a16:creationId xmlns:a16="http://schemas.microsoft.com/office/drawing/2014/main" id="{C3A1975D-470F-98EB-83B9-CCF67A161A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584" y="3343557"/>
            <a:ext cx="3200400" cy="2438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1082" name="Picture 15" descr="Chien thang Bach Dang">
            <a:extLst>
              <a:ext uri="{FF2B5EF4-FFF2-40B4-BE49-F238E27FC236}">
                <a16:creationId xmlns:a16="http://schemas.microsoft.com/office/drawing/2014/main" id="{43A9EE66-45C8-962D-739F-BF3A36DD9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5706" y="3343557"/>
            <a:ext cx="2819400" cy="2438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1083" name="Picture 16" descr="Phan cong tran Bach Dang">
            <a:extLst>
              <a:ext uri="{FF2B5EF4-FFF2-40B4-BE49-F238E27FC236}">
                <a16:creationId xmlns:a16="http://schemas.microsoft.com/office/drawing/2014/main" id="{5913937F-53FB-A6BC-B19F-9758A5260925}"/>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tretch>
            <a:fillRect/>
          </a:stretch>
        </p:blipFill>
        <p:spPr>
          <a:xfrm>
            <a:off x="4343400" y="3335733"/>
            <a:ext cx="3657600" cy="2564892"/>
          </a:xfrm>
          <a:ln w="38100">
            <a:solidFill>
              <a:srgbClr val="000000"/>
            </a:solidFill>
            <a:miter lim="800000"/>
            <a:headEnd/>
            <a:tailEnd/>
          </a:ln>
        </p:spPr>
      </p:pic>
      <p:sp>
        <p:nvSpPr>
          <p:cNvPr id="77841" name="Text Box 17">
            <a:extLst>
              <a:ext uri="{FF2B5EF4-FFF2-40B4-BE49-F238E27FC236}">
                <a16:creationId xmlns:a16="http://schemas.microsoft.com/office/drawing/2014/main" id="{84CA0379-FE35-A10B-3E27-1B3C4543ADF8}"/>
              </a:ext>
            </a:extLst>
          </p:cNvPr>
          <p:cNvSpPr txBox="1">
            <a:spLocks noChangeArrowheads="1"/>
          </p:cNvSpPr>
          <p:nvPr/>
        </p:nvSpPr>
        <p:spPr bwMode="auto">
          <a:xfrm>
            <a:off x="4343400" y="6047523"/>
            <a:ext cx="3318841" cy="64633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eaLnBrk="1" fontAlgn="auto" hangingPunct="1">
              <a:spcBef>
                <a:spcPct val="50000"/>
              </a:spcBef>
              <a:spcAft>
                <a:spcPts val="0"/>
              </a:spcAft>
              <a:defRPr/>
            </a:pPr>
            <a:r>
              <a:rPr lang="en-US" b="1" u="sng" err="1">
                <a:latin typeface="Calibri"/>
                <a:cs typeface="Arial" charset="0"/>
              </a:rPr>
              <a:t>Thủy</a:t>
            </a:r>
            <a:r>
              <a:rPr lang="en-US" b="1" u="sng">
                <a:latin typeface="Calibri"/>
                <a:cs typeface="Arial" charset="0"/>
              </a:rPr>
              <a:t> </a:t>
            </a:r>
            <a:r>
              <a:rPr lang="en-US" b="1" u="sng" err="1">
                <a:latin typeface="Calibri"/>
                <a:cs typeface="Arial" charset="0"/>
              </a:rPr>
              <a:t>triều</a:t>
            </a:r>
            <a:r>
              <a:rPr lang="en-US" b="1" u="sng">
                <a:latin typeface="Calibri"/>
                <a:cs typeface="Arial" charset="0"/>
              </a:rPr>
              <a:t> </a:t>
            </a:r>
            <a:r>
              <a:rPr lang="en-US" b="1" u="sng" err="1">
                <a:latin typeface="Calibri"/>
                <a:cs typeface="Arial" charset="0"/>
              </a:rPr>
              <a:t>xuống</a:t>
            </a:r>
            <a:r>
              <a:rPr lang="en-US" b="1">
                <a:latin typeface="Calibri"/>
                <a:cs typeface="Arial" charset="0"/>
              </a:rPr>
              <a:t>, </a:t>
            </a:r>
            <a:r>
              <a:rPr lang="en-US" b="1" err="1">
                <a:latin typeface="Calibri"/>
                <a:cs typeface="Arial" charset="0"/>
              </a:rPr>
              <a:t>quân</a:t>
            </a:r>
            <a:r>
              <a:rPr lang="en-US" b="1">
                <a:latin typeface="Calibri"/>
                <a:cs typeface="Arial" charset="0"/>
              </a:rPr>
              <a:t> ta </a:t>
            </a:r>
            <a:r>
              <a:rPr lang="en-US" b="1" err="1">
                <a:latin typeface="Calibri"/>
                <a:cs typeface="Arial" charset="0"/>
              </a:rPr>
              <a:t>bắt</a:t>
            </a:r>
            <a:r>
              <a:rPr lang="en-US" b="1">
                <a:latin typeface="Calibri"/>
                <a:cs typeface="Arial" charset="0"/>
              </a:rPr>
              <a:t> </a:t>
            </a:r>
            <a:r>
              <a:rPr lang="en-US" b="1" err="1">
                <a:latin typeface="Calibri"/>
                <a:cs typeface="Arial" charset="0"/>
              </a:rPr>
              <a:t>đầu</a:t>
            </a:r>
            <a:r>
              <a:rPr lang="en-US" b="1">
                <a:latin typeface="Calibri"/>
                <a:cs typeface="Arial" charset="0"/>
              </a:rPr>
              <a:t> </a:t>
            </a:r>
            <a:r>
              <a:rPr lang="en-US" b="1" u="sng" err="1">
                <a:latin typeface="Calibri"/>
                <a:cs typeface="Arial" charset="0"/>
              </a:rPr>
              <a:t>phản</a:t>
            </a:r>
            <a:r>
              <a:rPr lang="en-US" b="1" u="sng">
                <a:latin typeface="Calibri"/>
                <a:cs typeface="Arial" charset="0"/>
              </a:rPr>
              <a:t> </a:t>
            </a:r>
            <a:r>
              <a:rPr lang="en-US" b="1" u="sng" err="1">
                <a:latin typeface="Calibri"/>
                <a:cs typeface="Arial" charset="0"/>
              </a:rPr>
              <a:t>công</a:t>
            </a:r>
            <a:r>
              <a:rPr lang="en-US" b="1" u="sng">
                <a:latin typeface="Calibri"/>
                <a:cs typeface="Arial" charset="0"/>
              </a:rPr>
              <a:t> </a:t>
            </a:r>
            <a:r>
              <a:rPr lang="en-US" b="1" u="sng" err="1">
                <a:latin typeface="Calibri"/>
                <a:cs typeface="Arial" charset="0"/>
              </a:rPr>
              <a:t>quyết</a:t>
            </a:r>
            <a:r>
              <a:rPr lang="en-US" b="1" u="sng">
                <a:latin typeface="Calibri"/>
                <a:cs typeface="Arial" charset="0"/>
              </a:rPr>
              <a:t> </a:t>
            </a:r>
            <a:r>
              <a:rPr lang="en-US" b="1" u="sng" err="1">
                <a:latin typeface="Calibri"/>
                <a:cs typeface="Arial" charset="0"/>
              </a:rPr>
              <a:t>liệt</a:t>
            </a:r>
            <a:r>
              <a:rPr lang="en-US" b="1">
                <a:latin typeface="Calibri"/>
                <a:cs typeface="Arial" charset="0"/>
              </a:rPr>
              <a:t>.</a:t>
            </a:r>
          </a:p>
        </p:txBody>
      </p:sp>
      <p:sp>
        <p:nvSpPr>
          <p:cNvPr id="77842" name="Text Box 18">
            <a:extLst>
              <a:ext uri="{FF2B5EF4-FFF2-40B4-BE49-F238E27FC236}">
                <a16:creationId xmlns:a16="http://schemas.microsoft.com/office/drawing/2014/main" id="{54B3911A-D471-F299-171F-ABAE2661ADFE}"/>
              </a:ext>
            </a:extLst>
          </p:cNvPr>
          <p:cNvSpPr txBox="1">
            <a:spLocks noChangeArrowheads="1"/>
          </p:cNvSpPr>
          <p:nvPr/>
        </p:nvSpPr>
        <p:spPr bwMode="auto">
          <a:xfrm>
            <a:off x="8529166" y="5917792"/>
            <a:ext cx="3069484" cy="923330"/>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eaLnBrk="1" fontAlgn="auto" hangingPunct="1">
              <a:spcBef>
                <a:spcPct val="50000"/>
              </a:spcBef>
              <a:spcAft>
                <a:spcPts val="0"/>
              </a:spcAft>
              <a:defRPr/>
            </a:pPr>
            <a:r>
              <a:rPr lang="en-US" b="1" err="1">
                <a:latin typeface="Calibri"/>
                <a:cs typeface="Arial" charset="0"/>
              </a:rPr>
              <a:t>Quân</a:t>
            </a:r>
            <a:r>
              <a:rPr lang="en-US" b="1">
                <a:latin typeface="Calibri"/>
                <a:cs typeface="Arial" charset="0"/>
              </a:rPr>
              <a:t> </a:t>
            </a:r>
            <a:r>
              <a:rPr lang="en-US" b="1" err="1">
                <a:latin typeface="Calibri"/>
                <a:cs typeface="Arial" charset="0"/>
              </a:rPr>
              <a:t>giặc</a:t>
            </a:r>
            <a:r>
              <a:rPr lang="en-US" b="1">
                <a:latin typeface="Calibri"/>
                <a:cs typeface="Arial" charset="0"/>
              </a:rPr>
              <a:t> </a:t>
            </a:r>
            <a:r>
              <a:rPr lang="en-US" b="1" err="1">
                <a:latin typeface="Calibri"/>
                <a:cs typeface="Arial" charset="0"/>
              </a:rPr>
              <a:t>hốt</a:t>
            </a:r>
            <a:r>
              <a:rPr lang="en-US" b="1">
                <a:latin typeface="Calibri"/>
                <a:cs typeface="Arial" charset="0"/>
              </a:rPr>
              <a:t> </a:t>
            </a:r>
            <a:r>
              <a:rPr lang="en-US" b="1" err="1">
                <a:latin typeface="Calibri"/>
                <a:cs typeface="Arial" charset="0"/>
              </a:rPr>
              <a:t>hoảng</a:t>
            </a:r>
            <a:r>
              <a:rPr lang="en-US" b="1">
                <a:latin typeface="Calibri"/>
                <a:cs typeface="Arial" charset="0"/>
              </a:rPr>
              <a:t> </a:t>
            </a:r>
            <a:r>
              <a:rPr lang="en-US" b="1" err="1">
                <a:latin typeface="Calibri"/>
                <a:cs typeface="Arial" charset="0"/>
              </a:rPr>
              <a:t>bỏ</a:t>
            </a:r>
            <a:r>
              <a:rPr lang="en-US" b="1">
                <a:latin typeface="Calibri"/>
                <a:cs typeface="Arial" charset="0"/>
              </a:rPr>
              <a:t> </a:t>
            </a:r>
            <a:r>
              <a:rPr lang="en-US" b="1" err="1">
                <a:latin typeface="Calibri"/>
                <a:cs typeface="Arial" charset="0"/>
              </a:rPr>
              <a:t>chạy</a:t>
            </a:r>
            <a:r>
              <a:rPr lang="en-US" b="1">
                <a:latin typeface="Calibri"/>
                <a:cs typeface="Arial" charset="0"/>
              </a:rPr>
              <a:t> </a:t>
            </a:r>
            <a:r>
              <a:rPr lang="en-US" b="1" err="1">
                <a:latin typeface="Calibri"/>
                <a:cs typeface="Arial" charset="0"/>
              </a:rPr>
              <a:t>thì</a:t>
            </a:r>
            <a:r>
              <a:rPr lang="en-US" b="1">
                <a:latin typeface="Calibri"/>
                <a:cs typeface="Arial" charset="0"/>
              </a:rPr>
              <a:t> </a:t>
            </a:r>
            <a:r>
              <a:rPr lang="en-US" b="1" u="sng" err="1">
                <a:latin typeface="Calibri"/>
                <a:cs typeface="Arial" charset="0"/>
              </a:rPr>
              <a:t>thuyền</a:t>
            </a:r>
            <a:r>
              <a:rPr lang="en-US" b="1" u="sng">
                <a:latin typeface="Calibri"/>
                <a:cs typeface="Arial" charset="0"/>
              </a:rPr>
              <a:t> </a:t>
            </a:r>
            <a:r>
              <a:rPr lang="en-US" b="1" u="sng" err="1">
                <a:latin typeface="Calibri"/>
                <a:cs typeface="Arial" charset="0"/>
              </a:rPr>
              <a:t>va</a:t>
            </a:r>
            <a:r>
              <a:rPr lang="en-US" b="1" u="sng">
                <a:latin typeface="Calibri"/>
                <a:cs typeface="Arial" charset="0"/>
              </a:rPr>
              <a:t> </a:t>
            </a:r>
            <a:r>
              <a:rPr lang="en-US" b="1" u="sng" err="1">
                <a:latin typeface="Calibri"/>
                <a:cs typeface="Arial" charset="0"/>
              </a:rPr>
              <a:t>vào</a:t>
            </a:r>
            <a:r>
              <a:rPr lang="en-US" b="1" u="sng">
                <a:latin typeface="Calibri"/>
                <a:cs typeface="Arial" charset="0"/>
              </a:rPr>
              <a:t> </a:t>
            </a:r>
            <a:r>
              <a:rPr lang="en-US" b="1" u="sng" err="1">
                <a:latin typeface="Calibri"/>
                <a:cs typeface="Arial" charset="0"/>
              </a:rPr>
              <a:t>bãi</a:t>
            </a:r>
            <a:r>
              <a:rPr lang="en-US" b="1" u="sng">
                <a:latin typeface="Calibri"/>
                <a:cs typeface="Arial" charset="0"/>
              </a:rPr>
              <a:t> </a:t>
            </a:r>
            <a:r>
              <a:rPr lang="en-US" b="1" u="sng" err="1">
                <a:latin typeface="Calibri"/>
                <a:cs typeface="Arial" charset="0"/>
              </a:rPr>
              <a:t>cọc</a:t>
            </a:r>
            <a:r>
              <a:rPr lang="en-US" b="1" u="sng">
                <a:latin typeface="Calibri"/>
                <a:cs typeface="Arial" charset="0"/>
              </a:rPr>
              <a:t> </a:t>
            </a:r>
            <a:r>
              <a:rPr lang="en-US" b="1" u="sng" err="1">
                <a:latin typeface="Calibri"/>
                <a:cs typeface="Arial" charset="0"/>
              </a:rPr>
              <a:t>nhọn</a:t>
            </a:r>
            <a:endParaRPr lang="en-US" b="1" u="sng">
              <a:latin typeface="Calibri"/>
              <a:cs typeface="Arial" charset="0"/>
            </a:endParaRPr>
          </a:p>
        </p:txBody>
      </p:sp>
      <p:sp>
        <p:nvSpPr>
          <p:cNvPr id="131086" name="Text Box 19">
            <a:extLst>
              <a:ext uri="{FF2B5EF4-FFF2-40B4-BE49-F238E27FC236}">
                <a16:creationId xmlns:a16="http://schemas.microsoft.com/office/drawing/2014/main" id="{381EEDA1-7BD4-468D-54FE-9A8D3A2942D4}"/>
              </a:ext>
            </a:extLst>
          </p:cNvPr>
          <p:cNvSpPr txBox="1">
            <a:spLocks noChangeArrowheads="1"/>
          </p:cNvSpPr>
          <p:nvPr/>
        </p:nvSpPr>
        <p:spPr bwMode="auto">
          <a:xfrm>
            <a:off x="2479116" y="5723"/>
            <a:ext cx="7081366" cy="338554"/>
          </a:xfrm>
          <a:prstGeom prst="rect">
            <a:avLst/>
          </a:prstGeom>
          <a:solidFill>
            <a:srgbClr val="FFFFCC"/>
          </a:solid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600" b="1">
                <a:solidFill>
                  <a:srgbClr val="F50B43"/>
                </a:solidFill>
                <a:latin typeface="Arial" panose="020B0604020202020204" pitchFamily="34" charset="0"/>
                <a:cs typeface="Arial" panose="020B0604020202020204" pitchFamily="34" charset="0"/>
              </a:rPr>
              <a:t>DIỄN BIẾN TRẬN ĐÁNH TRÊN SÔNG BẠCH ĐẰNG</a:t>
            </a:r>
          </a:p>
        </p:txBody>
      </p:sp>
    </p:spTree>
    <p:extLst>
      <p:ext uri="{BB962C8B-B14F-4D97-AF65-F5344CB8AC3E}">
        <p14:creationId xmlns:p14="http://schemas.microsoft.com/office/powerpoint/2010/main" val="770956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7836"/>
                                        </p:tgtEl>
                                        <p:attrNameLst>
                                          <p:attrName>style.visibility</p:attrName>
                                        </p:attrNameLst>
                                      </p:cBhvr>
                                      <p:to>
                                        <p:strVal val="visible"/>
                                      </p:to>
                                    </p:set>
                                    <p:animEffect transition="in" filter="wheel(1)">
                                      <p:cBhvr>
                                        <p:cTn id="7" dur="2000"/>
                                        <p:tgtEl>
                                          <p:spTgt spid="778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13315"/>
                                        </p:tgtEl>
                                        <p:attrNameLst>
                                          <p:attrName>style.visibility</p:attrName>
                                        </p:attrNameLst>
                                      </p:cBhvr>
                                      <p:to>
                                        <p:strVal val="visible"/>
                                      </p:to>
                                    </p:set>
                                    <p:animEffect transition="in" filter="wheel(1)">
                                      <p:cBhvr>
                                        <p:cTn id="12" dur="2000"/>
                                        <p:tgtEl>
                                          <p:spTgt spid="133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animEffect transition="in" filter="wheel(1)">
                                      <p:cBhvr>
                                        <p:cTn id="17" dur="2000"/>
                                        <p:tgtEl>
                                          <p:spTgt spid="133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13317"/>
                                        </p:tgtEl>
                                        <p:attrNameLst>
                                          <p:attrName>style.visibility</p:attrName>
                                        </p:attrNameLst>
                                      </p:cBhvr>
                                      <p:to>
                                        <p:strVal val="visible"/>
                                      </p:to>
                                    </p:set>
                                    <p:animEffect transition="in" filter="circle(in)">
                                      <p:cBhvr>
                                        <p:cTn id="22" dur="2000"/>
                                        <p:tgtEl>
                                          <p:spTgt spid="133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7841"/>
                                        </p:tgtEl>
                                        <p:attrNameLst>
                                          <p:attrName>style.visibility</p:attrName>
                                        </p:attrNameLst>
                                      </p:cBhvr>
                                      <p:to>
                                        <p:strVal val="visible"/>
                                      </p:to>
                                    </p:set>
                                    <p:animEffect transition="in" filter="wipe(down)">
                                      <p:cBhvr>
                                        <p:cTn id="27" dur="500"/>
                                        <p:tgtEl>
                                          <p:spTgt spid="778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77842"/>
                                        </p:tgtEl>
                                        <p:attrNameLst>
                                          <p:attrName>style.visibility</p:attrName>
                                        </p:attrNameLst>
                                      </p:cBhvr>
                                      <p:to>
                                        <p:strVal val="visible"/>
                                      </p:to>
                                    </p:set>
                                    <p:animEffect transition="in" filter="wipe(down)">
                                      <p:cBhvr>
                                        <p:cTn id="32" dur="500"/>
                                        <p:tgtEl>
                                          <p:spTgt spid="77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P spid="13316" grpId="0"/>
      <p:bldP spid="13317" grpId="0"/>
      <p:bldP spid="77836" grpId="0"/>
      <p:bldP spid="77841" grpId="0"/>
      <p:bldP spid="778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5">
            <a:extLst>
              <a:ext uri="{FF2B5EF4-FFF2-40B4-BE49-F238E27FC236}">
                <a16:creationId xmlns:a16="http://schemas.microsoft.com/office/drawing/2014/main" id="{D2A1D19D-9F2D-7FBB-AA68-AA2C3FFC1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642" y="1635952"/>
            <a:ext cx="4463393" cy="5222048"/>
          </a:xfrm>
          <a:prstGeom prst="rect">
            <a:avLst/>
          </a:prstGeom>
        </p:spPr>
      </p:pic>
      <p:sp>
        <p:nvSpPr>
          <p:cNvPr id="7" name="Hộp Văn bản 6">
            <a:extLst>
              <a:ext uri="{FF2B5EF4-FFF2-40B4-BE49-F238E27FC236}">
                <a16:creationId xmlns:a16="http://schemas.microsoft.com/office/drawing/2014/main" id="{1C617875-7BF2-9FD3-28A7-53524973AA1B}"/>
              </a:ext>
            </a:extLst>
          </p:cNvPr>
          <p:cNvSpPr txBox="1"/>
          <p:nvPr/>
        </p:nvSpPr>
        <p:spPr>
          <a:xfrm>
            <a:off x="6756571" y="2242468"/>
            <a:ext cx="4327065" cy="4524315"/>
          </a:xfrm>
          <a:prstGeom prst="rect">
            <a:avLst/>
          </a:prstGeom>
          <a:noFill/>
        </p:spPr>
        <p:txBody>
          <a:bodyPr wrap="square" rtlCol="0">
            <a:spAutoFit/>
          </a:bodyPr>
          <a:lstStyle/>
          <a:p>
            <a:pPr algn="l"/>
            <a:r>
              <a:rPr lang="vi-VN" sz="3200" b="1">
                <a:latin typeface="+mj-lt"/>
              </a:rPr>
              <a:t>Khúc Thừa Dụ </a:t>
            </a:r>
            <a:r>
              <a:rPr lang="vi-VN" sz="3200">
                <a:latin typeface="+mj-lt"/>
              </a:rPr>
              <a:t>quê ở Hồng Châu (nay thuộc huyện Ninh Giang, tỉnh Hải Dương). Ông xuất thân là hào trưởng, gia thế giàu có song tính tình khoan hoà, hay thương người, được nhiều người kính phục</a:t>
            </a:r>
            <a:r>
              <a:rPr lang="vi-VN" sz="2800">
                <a:latin typeface="+mj-lt"/>
              </a:rPr>
              <a:t>.</a:t>
            </a:r>
          </a:p>
        </p:txBody>
      </p:sp>
      <p:sp>
        <p:nvSpPr>
          <p:cNvPr id="9" name="Hộp Văn bản 8">
            <a:extLst>
              <a:ext uri="{FF2B5EF4-FFF2-40B4-BE49-F238E27FC236}">
                <a16:creationId xmlns:a16="http://schemas.microsoft.com/office/drawing/2014/main" id="{CA1044FF-2106-C8A7-4FA0-A871A430BDF2}"/>
              </a:ext>
            </a:extLst>
          </p:cNvPr>
          <p:cNvSpPr txBox="1"/>
          <p:nvPr/>
        </p:nvSpPr>
        <p:spPr>
          <a:xfrm>
            <a:off x="225137" y="700571"/>
            <a:ext cx="9143999" cy="584775"/>
          </a:xfrm>
          <a:prstGeom prst="rect">
            <a:avLst/>
          </a:prstGeom>
          <a:noFill/>
        </p:spPr>
        <p:txBody>
          <a:bodyPr wrap="square" rtlCol="0">
            <a:spAutoFit/>
          </a:bodyPr>
          <a:lstStyle/>
          <a:p>
            <a:pPr algn="l"/>
            <a:r>
              <a:rPr lang="vi-VN" sz="3200" b="1">
                <a:ea typeface="Aharoni" panose="02000000000000000000" pitchFamily="2" charset="0"/>
              </a:rPr>
              <a:t>1. Họ Khúc và họ Dương dựng quyền tự chủ</a:t>
            </a:r>
          </a:p>
        </p:txBody>
      </p:sp>
    </p:spTree>
    <p:extLst>
      <p:ext uri="{BB962C8B-B14F-4D97-AF65-F5344CB8AC3E}">
        <p14:creationId xmlns:p14="http://schemas.microsoft.com/office/powerpoint/2010/main" val="4079319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900" decel="100000" fill="hold"/>
                                        <p:tgtEl>
                                          <p:spTgt spid="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dur="indefinite" nodeType="mainSeq"/>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BAB532B5-F8C8-1C0C-729C-EE08181B2BD8}"/>
              </a:ext>
            </a:extLst>
          </p:cNvPr>
          <p:cNvSpPr txBox="1"/>
          <p:nvPr/>
        </p:nvSpPr>
        <p:spPr>
          <a:xfrm>
            <a:off x="511383" y="800581"/>
            <a:ext cx="8967355" cy="584775"/>
          </a:xfrm>
          <a:prstGeom prst="rect">
            <a:avLst/>
          </a:prstGeom>
          <a:noFill/>
        </p:spPr>
        <p:txBody>
          <a:bodyPr wrap="square" rtlCol="0">
            <a:spAutoFit/>
          </a:bodyPr>
          <a:lstStyle/>
          <a:p>
            <a:pPr algn="l"/>
            <a:r>
              <a:rPr lang="vi-VN" sz="3200" b="1"/>
              <a:t>b.Trừ ngoại xâm dạy sóng Bạch Đằng</a:t>
            </a:r>
          </a:p>
        </p:txBody>
      </p:sp>
      <p:sp>
        <p:nvSpPr>
          <p:cNvPr id="8" name="Hộp Văn bản 7">
            <a:extLst>
              <a:ext uri="{FF2B5EF4-FFF2-40B4-BE49-F238E27FC236}">
                <a16:creationId xmlns:a16="http://schemas.microsoft.com/office/drawing/2014/main" id="{78E9C33E-DF21-E9E2-1E46-FB0A1E05EE8A}"/>
              </a:ext>
            </a:extLst>
          </p:cNvPr>
          <p:cNvSpPr txBox="1"/>
          <p:nvPr/>
        </p:nvSpPr>
        <p:spPr>
          <a:xfrm>
            <a:off x="511383" y="2119999"/>
            <a:ext cx="11308356" cy="1754326"/>
          </a:xfrm>
          <a:prstGeom prst="rect">
            <a:avLst/>
          </a:prstGeom>
          <a:noFill/>
        </p:spPr>
        <p:txBody>
          <a:bodyPr wrap="square" rtlCol="0">
            <a:spAutoFit/>
          </a:bodyPr>
          <a:lstStyle/>
          <a:p>
            <a:pPr algn="l"/>
            <a:r>
              <a:rPr lang="vi-VN" sz="3600"/>
              <a:t>    Chiến thắng Bạch Đằng năm 938 đã chấm dút vĩnh viễn thời kì Bắc thuộc và mở ra kỉ nguyên đọc lập tự chủ lâu dài cho dân tộc.</a:t>
            </a:r>
          </a:p>
        </p:txBody>
      </p:sp>
      <p:pic>
        <p:nvPicPr>
          <p:cNvPr id="2" name="Google Shape;118;p26">
            <a:extLst>
              <a:ext uri="{FF2B5EF4-FFF2-40B4-BE49-F238E27FC236}">
                <a16:creationId xmlns:a16="http://schemas.microsoft.com/office/drawing/2014/main" id="{AED9E012-07E1-8CE1-1BB0-9ABA92FC8E95}"/>
              </a:ext>
            </a:extLst>
          </p:cNvPr>
          <p:cNvPicPr preferRelativeResize="0"/>
          <p:nvPr/>
        </p:nvPicPr>
        <p:blipFill>
          <a:blip r:embed="rId2">
            <a:alphaModFix/>
          </a:blip>
          <a:stretch>
            <a:fillRect/>
          </a:stretch>
        </p:blipFill>
        <p:spPr>
          <a:xfrm flipH="1">
            <a:off x="5403265" y="3429000"/>
            <a:ext cx="5337222" cy="3183950"/>
          </a:xfrm>
          <a:prstGeom prst="rect">
            <a:avLst/>
          </a:prstGeom>
          <a:noFill/>
          <a:ln>
            <a:noFill/>
          </a:ln>
        </p:spPr>
      </p:pic>
    </p:spTree>
    <p:extLst>
      <p:ext uri="{BB962C8B-B14F-4D97-AF65-F5344CB8AC3E}">
        <p14:creationId xmlns:p14="http://schemas.microsoft.com/office/powerpoint/2010/main" val="299079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12BE9258-D3F3-F472-E128-E31FA491470C}"/>
              </a:ext>
            </a:extLst>
          </p:cNvPr>
          <p:cNvSpPr txBox="1"/>
          <p:nvPr/>
        </p:nvSpPr>
        <p:spPr>
          <a:xfrm>
            <a:off x="409204" y="891639"/>
            <a:ext cx="9994076" cy="769441"/>
          </a:xfrm>
          <a:prstGeom prst="rect">
            <a:avLst/>
          </a:prstGeom>
          <a:noFill/>
        </p:spPr>
        <p:txBody>
          <a:bodyPr wrap="square" rtlCol="0">
            <a:spAutoFit/>
          </a:bodyPr>
          <a:lstStyle/>
          <a:p>
            <a:pPr algn="l"/>
            <a:r>
              <a:rPr lang="vi-VN" sz="4400" b="1" i="1">
                <a:latin typeface="+mj-lt"/>
              </a:rPr>
              <a:t>Các bạn xem videos và trả lời câu hỏi.</a:t>
            </a:r>
          </a:p>
        </p:txBody>
      </p:sp>
      <p:pic>
        <p:nvPicPr>
          <p:cNvPr id="2" name="Google Shape;117;p26">
            <a:extLst>
              <a:ext uri="{FF2B5EF4-FFF2-40B4-BE49-F238E27FC236}">
                <a16:creationId xmlns:a16="http://schemas.microsoft.com/office/drawing/2014/main" id="{033622CD-B6DB-43FC-4416-7BF5C1B6D061}"/>
              </a:ext>
            </a:extLst>
          </p:cNvPr>
          <p:cNvPicPr preferRelativeResize="0"/>
          <p:nvPr/>
        </p:nvPicPr>
        <p:blipFill>
          <a:blip r:embed="rId2">
            <a:alphaModFix/>
          </a:blip>
          <a:stretch>
            <a:fillRect/>
          </a:stretch>
        </p:blipFill>
        <p:spPr>
          <a:xfrm>
            <a:off x="3183102" y="2783279"/>
            <a:ext cx="4882224" cy="3557040"/>
          </a:xfrm>
          <a:prstGeom prst="rect">
            <a:avLst/>
          </a:prstGeom>
          <a:noFill/>
          <a:ln>
            <a:noFill/>
          </a:ln>
        </p:spPr>
      </p:pic>
    </p:spTree>
    <p:extLst>
      <p:ext uri="{BB962C8B-B14F-4D97-AF65-F5344CB8AC3E}">
        <p14:creationId xmlns:p14="http://schemas.microsoft.com/office/powerpoint/2010/main" val="3640380892"/>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hiến thắng Bạch Đằng do Ngô Quyền lãnh đạo  năm 938 _360p.mp4">
            <a:hlinkClick r:id="" action="ppaction://media"/>
            <a:extLst>
              <a:ext uri="{FF2B5EF4-FFF2-40B4-BE49-F238E27FC236}">
                <a16:creationId xmlns:a16="http://schemas.microsoft.com/office/drawing/2014/main" id="{FE6D4E9D-B890-49EA-6EFD-F5CFA7B695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60166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A41CB05F-A05F-86FC-6E56-F657940FEE4F}"/>
              </a:ext>
            </a:extLst>
          </p:cNvPr>
          <p:cNvSpPr txBox="1"/>
          <p:nvPr/>
        </p:nvSpPr>
        <p:spPr>
          <a:xfrm>
            <a:off x="260763" y="668457"/>
            <a:ext cx="10328068" cy="1224173"/>
          </a:xfrm>
          <a:prstGeom prst="rect">
            <a:avLst/>
          </a:prstGeom>
          <a:noFill/>
        </p:spPr>
        <p:txBody>
          <a:bodyPr wrap="square" rtlCol="0">
            <a:spAutoFit/>
          </a:bodyPr>
          <a:lstStyle/>
          <a:p>
            <a:pPr algn="l"/>
            <a:r>
              <a:rPr lang="vi-VN" sz="3600" b="1"/>
              <a:t>Câu 1: Ngô Quyền đã chọn con sông nào làm nơi chống quân Nam Hán?</a:t>
            </a:r>
          </a:p>
        </p:txBody>
      </p:sp>
      <p:sp>
        <p:nvSpPr>
          <p:cNvPr id="11" name="Hộp Văn bản 10">
            <a:extLst>
              <a:ext uri="{FF2B5EF4-FFF2-40B4-BE49-F238E27FC236}">
                <a16:creationId xmlns:a16="http://schemas.microsoft.com/office/drawing/2014/main" id="{9EE4ADA8-D6EF-AFDF-88EE-46EF8C198E60}"/>
              </a:ext>
            </a:extLst>
          </p:cNvPr>
          <p:cNvSpPr txBox="1"/>
          <p:nvPr/>
        </p:nvSpPr>
        <p:spPr>
          <a:xfrm>
            <a:off x="1143000" y="2318073"/>
            <a:ext cx="9313717" cy="3970318"/>
          </a:xfrm>
          <a:prstGeom prst="rect">
            <a:avLst/>
          </a:prstGeom>
          <a:noFill/>
        </p:spPr>
        <p:txBody>
          <a:bodyPr wrap="square" rtlCol="0">
            <a:spAutoFit/>
          </a:bodyPr>
          <a:lstStyle/>
          <a:p>
            <a:pPr algn="l"/>
            <a:r>
              <a:rPr lang="vi-VN" sz="3600" b="1"/>
              <a:t>A. Sông Như Nguyệt.
B. Sông Thái Bình.
C.Sông Bạch Đằng.
D. Sông Hồng.</a:t>
            </a:r>
          </a:p>
        </p:txBody>
      </p:sp>
      <p:sp>
        <p:nvSpPr>
          <p:cNvPr id="15" name="Hộp Văn bản 14">
            <a:extLst>
              <a:ext uri="{FF2B5EF4-FFF2-40B4-BE49-F238E27FC236}">
                <a16:creationId xmlns:a16="http://schemas.microsoft.com/office/drawing/2014/main" id="{5C0A49AA-B234-9E43-F92B-13A927DC45A7}"/>
              </a:ext>
            </a:extLst>
          </p:cNvPr>
          <p:cNvSpPr txBox="1"/>
          <p:nvPr/>
        </p:nvSpPr>
        <p:spPr>
          <a:xfrm>
            <a:off x="1143000" y="4492007"/>
            <a:ext cx="9313717" cy="646331"/>
          </a:xfrm>
          <a:prstGeom prst="rect">
            <a:avLst/>
          </a:prstGeom>
          <a:noFill/>
        </p:spPr>
        <p:txBody>
          <a:bodyPr wrap="square" rtlCol="0">
            <a:spAutoFit/>
          </a:bodyPr>
          <a:lstStyle>
            <a:defPPr>
              <a:defRPr lang="vi-VN"/>
            </a:defPPr>
            <a:lvl1pPr>
              <a:defRPr sz="3600" b="1"/>
            </a:lvl1pPr>
          </a:lstStyle>
          <a:p>
            <a:r>
              <a:rPr lang="vi-VN">
                <a:solidFill>
                  <a:srgbClr val="FFFF00"/>
                </a:solidFill>
              </a:rPr>
              <a:t>C.Sông Bạch Đằng.</a:t>
            </a:r>
          </a:p>
        </p:txBody>
      </p:sp>
    </p:spTree>
    <p:extLst>
      <p:ext uri="{BB962C8B-B14F-4D97-AF65-F5344CB8AC3E}">
        <p14:creationId xmlns:p14="http://schemas.microsoft.com/office/powerpoint/2010/main" val="303026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511A6B94-DE3E-00CA-CE2E-B28004A89DB8}"/>
              </a:ext>
            </a:extLst>
          </p:cNvPr>
          <p:cNvSpPr txBox="1"/>
          <p:nvPr/>
        </p:nvSpPr>
        <p:spPr>
          <a:xfrm>
            <a:off x="405244" y="625872"/>
            <a:ext cx="9614561" cy="1200329"/>
          </a:xfrm>
          <a:prstGeom prst="rect">
            <a:avLst/>
          </a:prstGeom>
          <a:noFill/>
        </p:spPr>
        <p:txBody>
          <a:bodyPr wrap="square" rtlCol="0">
            <a:spAutoFit/>
          </a:bodyPr>
          <a:lstStyle>
            <a:defPPr>
              <a:defRPr lang="vi-VN"/>
            </a:defPPr>
            <a:lvl1pPr>
              <a:defRPr sz="3600" b="1"/>
            </a:lvl1pPr>
          </a:lstStyle>
          <a:p>
            <a:r>
              <a:rPr lang="vi-VN"/>
              <a:t>Câu 2: Tại sao Ngô Quyền chọn sông Bạch Đằng làm trận địa chống quân Nam Hán?</a:t>
            </a:r>
          </a:p>
        </p:txBody>
      </p:sp>
      <p:sp>
        <p:nvSpPr>
          <p:cNvPr id="2" name="Text Box 7">
            <a:extLst>
              <a:ext uri="{FF2B5EF4-FFF2-40B4-BE49-F238E27FC236}">
                <a16:creationId xmlns:a16="http://schemas.microsoft.com/office/drawing/2014/main" id="{3BD3F122-5F94-1117-0B9E-E2C8FAC2AA99}"/>
              </a:ext>
            </a:extLst>
          </p:cNvPr>
          <p:cNvSpPr txBox="1">
            <a:spLocks noChangeArrowheads="1"/>
          </p:cNvSpPr>
          <p:nvPr/>
        </p:nvSpPr>
        <p:spPr bwMode="auto">
          <a:xfrm>
            <a:off x="813459" y="2163196"/>
            <a:ext cx="10789724" cy="4524315"/>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3"/>
          </a:fillRef>
          <a:effectRef idx="1">
            <a:schemeClr val="accent3"/>
          </a:effectRef>
          <a:fontRef idx="minor">
            <a:schemeClr val="lt1"/>
          </a:fontRef>
        </p:style>
        <p:txBody>
          <a:bodyPr wrap="square" rtlCol="0">
            <a:spAutoFit/>
          </a:bodyPr>
          <a:lstStyle>
            <a:defPPr>
              <a:defRPr lang="vi-VN"/>
            </a:defPPr>
            <a:lvl1pPr>
              <a:defRPr sz="3600" b="1">
                <a:solidFill>
                  <a:srgbClr val="FFFF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en-US"/>
              <a:t>Sông Bạch Đằng là nơi có địa hình hiểm trở: </a:t>
            </a:r>
          </a:p>
          <a:p>
            <a:r>
              <a:rPr lang="en-US" altLang="en-US"/>
              <a:t> Trước cửa sông Bạch Đằng, về phía bắc có những đảo nhỏ và những cánh rừng bạt ngàn thuận tiện cho việc dấu quân mai phục.</a:t>
            </a:r>
          </a:p>
          <a:p>
            <a:r>
              <a:rPr lang="en-US" altLang="en-US"/>
              <a:t> Do ảnh hưởng của thuỷ triều lên – xuống rất mạnh, mực nước chênh lệch nhau đến 3m</a:t>
            </a:r>
          </a:p>
          <a:p>
            <a:r>
              <a:rPr lang="en-US" altLang="en-US"/>
              <a:t> Khi triều lên, lòng sông rộng mênh mông đến hàng nghìn mét, sâu hơn chục mét.</a:t>
            </a:r>
          </a:p>
        </p:txBody>
      </p:sp>
    </p:spTree>
    <p:extLst>
      <p:ext uri="{BB962C8B-B14F-4D97-AF65-F5344CB8AC3E}">
        <p14:creationId xmlns:p14="http://schemas.microsoft.com/office/powerpoint/2010/main" val="3414180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66CABB06-B50B-D842-5A5C-D1CB053AFAC3}"/>
              </a:ext>
            </a:extLst>
          </p:cNvPr>
          <p:cNvSpPr txBox="1"/>
          <p:nvPr/>
        </p:nvSpPr>
        <p:spPr>
          <a:xfrm>
            <a:off x="928749" y="2739578"/>
            <a:ext cx="10736283" cy="341632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3"/>
          </a:fillRef>
          <a:effectRef idx="1">
            <a:schemeClr val="accent3"/>
          </a:effectRef>
          <a:fontRef idx="minor">
            <a:schemeClr val="lt1"/>
          </a:fontRef>
        </p:style>
        <p:txBody>
          <a:bodyPr wrap="square" rtlCol="0">
            <a:spAutoFit/>
          </a:bodyPr>
          <a:lstStyle>
            <a:defPPr>
              <a:defRPr lang="vi-VN"/>
            </a:defPPr>
            <a:lvl1pPr>
              <a:defRPr sz="3600" b="1">
                <a:solidFill>
                  <a:srgbClr val="FFFF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vi-VN"/>
              <a:t>   Dùng kế đóng cọc ở cửa sông Bạch Đằng, cho quân mai phục ở hai bên bờ sông. Khi thủy triều lên, ông cho một một vài quân ra khiêu chiến, giả vờ thua, nhử quân Hán vào bên trong bãi cọc. Vừa lúc nước triều rút, cọc nhô lên, quân ta đổ ra đánh.</a:t>
            </a:r>
          </a:p>
        </p:txBody>
      </p:sp>
      <p:sp>
        <p:nvSpPr>
          <p:cNvPr id="3" name="Hộp Văn bản 2">
            <a:extLst>
              <a:ext uri="{FF2B5EF4-FFF2-40B4-BE49-F238E27FC236}">
                <a16:creationId xmlns:a16="http://schemas.microsoft.com/office/drawing/2014/main" id="{8918FD30-D40D-E26D-C5DA-0AC92D1714E2}"/>
              </a:ext>
            </a:extLst>
          </p:cNvPr>
          <p:cNvSpPr txBox="1"/>
          <p:nvPr/>
        </p:nvSpPr>
        <p:spPr>
          <a:xfrm>
            <a:off x="5184074" y="2512126"/>
            <a:ext cx="1828800" cy="707886"/>
          </a:xfrm>
          <a:prstGeom prst="rect">
            <a:avLst/>
          </a:prstGeom>
          <a:noFill/>
        </p:spPr>
        <p:txBody>
          <a:bodyPr wrap="square" rtlCol="0">
            <a:spAutoFit/>
          </a:bodyPr>
          <a:lstStyle/>
          <a:p>
            <a:pPr algn="l"/>
            <a:endParaRPr lang="vi-VN" sz="4000"/>
          </a:p>
        </p:txBody>
      </p:sp>
      <p:sp>
        <p:nvSpPr>
          <p:cNvPr id="4" name="Hộp Văn bản 3">
            <a:extLst>
              <a:ext uri="{FF2B5EF4-FFF2-40B4-BE49-F238E27FC236}">
                <a16:creationId xmlns:a16="http://schemas.microsoft.com/office/drawing/2014/main" id="{A527EFC2-1E7F-5EC2-37B3-87974A32BF03}"/>
              </a:ext>
            </a:extLst>
          </p:cNvPr>
          <p:cNvSpPr txBox="1"/>
          <p:nvPr/>
        </p:nvSpPr>
        <p:spPr>
          <a:xfrm>
            <a:off x="446315" y="724416"/>
            <a:ext cx="9950783" cy="1200329"/>
          </a:xfrm>
          <a:prstGeom prst="rect">
            <a:avLst/>
          </a:prstGeom>
          <a:noFill/>
        </p:spPr>
        <p:txBody>
          <a:bodyPr wrap="square" rtlCol="0">
            <a:spAutoFit/>
          </a:bodyPr>
          <a:lstStyle/>
          <a:p>
            <a:pPr algn="l"/>
            <a:r>
              <a:rPr lang="vi-VN" sz="3600" b="1"/>
              <a:t>Câu 3: Ngô Quyền đã dùng kế gì để đánh giặc?</a:t>
            </a:r>
          </a:p>
        </p:txBody>
      </p:sp>
    </p:spTree>
    <p:extLst>
      <p:ext uri="{BB962C8B-B14F-4D97-AF65-F5344CB8AC3E}">
        <p14:creationId xmlns:p14="http://schemas.microsoft.com/office/powerpoint/2010/main" val="1443674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F0A3CCC-331F-C9EA-51D4-FD6D6D44EB2C}"/>
              </a:ext>
            </a:extLst>
          </p:cNvPr>
          <p:cNvSpPr txBox="1"/>
          <p:nvPr/>
        </p:nvSpPr>
        <p:spPr>
          <a:xfrm>
            <a:off x="418604" y="668977"/>
            <a:ext cx="9885714" cy="1200329"/>
          </a:xfrm>
          <a:prstGeom prst="rect">
            <a:avLst/>
          </a:prstGeom>
          <a:noFill/>
        </p:spPr>
        <p:txBody>
          <a:bodyPr wrap="square" rtlCol="0">
            <a:spAutoFit/>
          </a:bodyPr>
          <a:lstStyle/>
          <a:p>
            <a:pPr algn="l"/>
            <a:r>
              <a:rPr lang="vi-VN" sz="3600" b="1"/>
              <a:t>Câu 4: Kết quả của trận Bạch Đằng của Ngô Quyền năm 938 là:</a:t>
            </a:r>
          </a:p>
        </p:txBody>
      </p:sp>
      <p:sp>
        <p:nvSpPr>
          <p:cNvPr id="8" name="Hộp Văn bản 7">
            <a:extLst>
              <a:ext uri="{FF2B5EF4-FFF2-40B4-BE49-F238E27FC236}">
                <a16:creationId xmlns:a16="http://schemas.microsoft.com/office/drawing/2014/main" id="{3CEF012A-B868-A735-6D37-7C77BCE74BB7}"/>
              </a:ext>
            </a:extLst>
          </p:cNvPr>
          <p:cNvSpPr txBox="1"/>
          <p:nvPr/>
        </p:nvSpPr>
        <p:spPr>
          <a:xfrm>
            <a:off x="1139039" y="2239983"/>
            <a:ext cx="7408719" cy="3970318"/>
          </a:xfrm>
          <a:prstGeom prst="rect">
            <a:avLst/>
          </a:prstGeom>
          <a:noFill/>
        </p:spPr>
        <p:txBody>
          <a:bodyPr wrap="square" rtlCol="0">
            <a:spAutoFit/>
          </a:bodyPr>
          <a:lstStyle/>
          <a:p>
            <a:pPr algn="l"/>
            <a:r>
              <a:rPr lang="vi-VN" sz="3600" b="1"/>
              <a:t>A. Kết thúc hoàn toàn thắng lợi.
B. Thất bại.
C. Không phân thắng bại.
D. Thắng lợi một phần.</a:t>
            </a:r>
          </a:p>
        </p:txBody>
      </p:sp>
      <p:sp>
        <p:nvSpPr>
          <p:cNvPr id="10" name="Hộp Văn bản 9">
            <a:extLst>
              <a:ext uri="{FF2B5EF4-FFF2-40B4-BE49-F238E27FC236}">
                <a16:creationId xmlns:a16="http://schemas.microsoft.com/office/drawing/2014/main" id="{3760FA9D-2F41-7B1A-650D-8089EF5B9A5E}"/>
              </a:ext>
            </a:extLst>
          </p:cNvPr>
          <p:cNvSpPr txBox="1"/>
          <p:nvPr/>
        </p:nvSpPr>
        <p:spPr>
          <a:xfrm>
            <a:off x="1139039" y="2239983"/>
            <a:ext cx="7408719" cy="646331"/>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sz="3600">
                <a:solidFill>
                  <a:srgbClr val="FFFF00"/>
                </a:solidFill>
              </a:rPr>
              <a:t>A. Kết thúc hoàn toàn thắng lợi.</a:t>
            </a:r>
          </a:p>
        </p:txBody>
      </p:sp>
    </p:spTree>
    <p:extLst>
      <p:ext uri="{BB962C8B-B14F-4D97-AF65-F5344CB8AC3E}">
        <p14:creationId xmlns:p14="http://schemas.microsoft.com/office/powerpoint/2010/main" val="28645291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2E7A5CC8-7597-3F66-FDD4-E695CCAD3C2F}"/>
              </a:ext>
            </a:extLst>
          </p:cNvPr>
          <p:cNvSpPr txBox="1"/>
          <p:nvPr/>
        </p:nvSpPr>
        <p:spPr>
          <a:xfrm>
            <a:off x="283030" y="866544"/>
            <a:ext cx="7980218" cy="646331"/>
          </a:xfrm>
          <a:prstGeom prst="rect">
            <a:avLst/>
          </a:prstGeom>
          <a:noFill/>
        </p:spPr>
        <p:txBody>
          <a:bodyPr wrap="square" rtlCol="0">
            <a:spAutoFit/>
          </a:bodyPr>
          <a:lstStyle/>
          <a:p>
            <a:pPr algn="l"/>
            <a:r>
              <a:rPr lang="vi-VN" sz="3600" b="1"/>
              <a:t>Câu 5: Ngô Quyền đóng đô ở đâu ?</a:t>
            </a:r>
          </a:p>
        </p:txBody>
      </p:sp>
      <p:sp>
        <p:nvSpPr>
          <p:cNvPr id="6" name="Hộp Văn bản 5">
            <a:extLst>
              <a:ext uri="{FF2B5EF4-FFF2-40B4-BE49-F238E27FC236}">
                <a16:creationId xmlns:a16="http://schemas.microsoft.com/office/drawing/2014/main" id="{01A577FC-1F20-5F68-9D7F-CD44EE5580FB}"/>
              </a:ext>
            </a:extLst>
          </p:cNvPr>
          <p:cNvSpPr txBox="1"/>
          <p:nvPr/>
        </p:nvSpPr>
        <p:spPr>
          <a:xfrm flipH="1">
            <a:off x="1155121" y="2616647"/>
            <a:ext cx="7251863" cy="646331"/>
          </a:xfrm>
          <a:prstGeom prst="rect">
            <a:avLst/>
          </a:prstGeom>
          <a:noFill/>
        </p:spPr>
        <p:txBody>
          <a:bodyPr wrap="square" rtlCol="0">
            <a:spAutoFit/>
          </a:bodyPr>
          <a:lstStyle/>
          <a:p>
            <a:pPr marL="514350" indent="-514350" algn="l">
              <a:buAutoNum type="alphaUcPeriod"/>
            </a:pPr>
            <a:r>
              <a:rPr lang="vi-VN" sz="3600" b="1"/>
              <a:t>Đóng đô ở Cổ Loa.</a:t>
            </a:r>
          </a:p>
        </p:txBody>
      </p:sp>
      <p:sp>
        <p:nvSpPr>
          <p:cNvPr id="9" name="Hộp Văn bản 8">
            <a:extLst>
              <a:ext uri="{FF2B5EF4-FFF2-40B4-BE49-F238E27FC236}">
                <a16:creationId xmlns:a16="http://schemas.microsoft.com/office/drawing/2014/main" id="{08B7EE62-DF56-CB43-BB4C-E4EF1E3F817F}"/>
              </a:ext>
            </a:extLst>
          </p:cNvPr>
          <p:cNvSpPr txBox="1"/>
          <p:nvPr/>
        </p:nvSpPr>
        <p:spPr>
          <a:xfrm>
            <a:off x="1155121" y="4697599"/>
            <a:ext cx="7251000" cy="646331"/>
          </a:xfrm>
          <a:prstGeom prst="rect">
            <a:avLst/>
          </a:prstGeom>
          <a:noFill/>
        </p:spPr>
        <p:txBody>
          <a:bodyPr wrap="square" rtlCol="0">
            <a:spAutoFit/>
          </a:bodyPr>
          <a:lstStyle/>
          <a:p>
            <a:pPr algn="l"/>
            <a:r>
              <a:rPr lang="vi-VN" sz="3600" b="1"/>
              <a:t>C. Đóng đô ở Mê Linh.</a:t>
            </a:r>
          </a:p>
        </p:txBody>
      </p:sp>
      <p:sp>
        <p:nvSpPr>
          <p:cNvPr id="10" name="Hộp Văn bản 9">
            <a:extLst>
              <a:ext uri="{FF2B5EF4-FFF2-40B4-BE49-F238E27FC236}">
                <a16:creationId xmlns:a16="http://schemas.microsoft.com/office/drawing/2014/main" id="{8172D903-6967-895D-215B-D4FC518C84EF}"/>
              </a:ext>
            </a:extLst>
          </p:cNvPr>
          <p:cNvSpPr txBox="1"/>
          <p:nvPr/>
        </p:nvSpPr>
        <p:spPr>
          <a:xfrm>
            <a:off x="5184074" y="2512126"/>
            <a:ext cx="1828800" cy="369332"/>
          </a:xfrm>
          <a:prstGeom prst="rect">
            <a:avLst/>
          </a:prstGeom>
          <a:noFill/>
        </p:spPr>
        <p:txBody>
          <a:bodyPr wrap="square" rtlCol="0">
            <a:spAutoFit/>
          </a:bodyPr>
          <a:lstStyle/>
          <a:p>
            <a:pPr algn="l"/>
            <a:endParaRPr lang="vi-VN"/>
          </a:p>
        </p:txBody>
      </p:sp>
      <p:sp>
        <p:nvSpPr>
          <p:cNvPr id="2" name="Hộp Văn bản 1">
            <a:extLst>
              <a:ext uri="{FF2B5EF4-FFF2-40B4-BE49-F238E27FC236}">
                <a16:creationId xmlns:a16="http://schemas.microsoft.com/office/drawing/2014/main" id="{B610D95B-B05E-27A0-09F4-E2A8FEDEB5F9}"/>
              </a:ext>
            </a:extLst>
          </p:cNvPr>
          <p:cNvSpPr txBox="1"/>
          <p:nvPr/>
        </p:nvSpPr>
        <p:spPr>
          <a:xfrm>
            <a:off x="1155121" y="3740408"/>
            <a:ext cx="6790212" cy="646331"/>
          </a:xfrm>
          <a:prstGeom prst="rect">
            <a:avLst/>
          </a:prstGeom>
          <a:noFill/>
        </p:spPr>
        <p:txBody>
          <a:bodyPr wrap="square" rtlCol="0">
            <a:spAutoFit/>
          </a:bodyPr>
          <a:lstStyle/>
          <a:p>
            <a:pPr algn="l"/>
            <a:r>
              <a:rPr lang="vi-VN" sz="3600" b="1"/>
              <a:t>B. Đóng đô ở sông Cửu Long.</a:t>
            </a:r>
          </a:p>
        </p:txBody>
      </p:sp>
      <p:sp>
        <p:nvSpPr>
          <p:cNvPr id="3" name="Hộp Văn bản 2">
            <a:extLst>
              <a:ext uri="{FF2B5EF4-FFF2-40B4-BE49-F238E27FC236}">
                <a16:creationId xmlns:a16="http://schemas.microsoft.com/office/drawing/2014/main" id="{4DC8D425-AA4B-AB2A-D29B-0CFA068FBB45}"/>
              </a:ext>
            </a:extLst>
          </p:cNvPr>
          <p:cNvSpPr txBox="1"/>
          <p:nvPr/>
        </p:nvSpPr>
        <p:spPr>
          <a:xfrm>
            <a:off x="1155121" y="5668290"/>
            <a:ext cx="7307782" cy="646331"/>
          </a:xfrm>
          <a:prstGeom prst="rect">
            <a:avLst/>
          </a:prstGeom>
          <a:noFill/>
        </p:spPr>
        <p:txBody>
          <a:bodyPr wrap="square" rtlCol="0">
            <a:spAutoFit/>
          </a:bodyPr>
          <a:lstStyle/>
          <a:p>
            <a:pPr algn="l"/>
            <a:r>
              <a:rPr lang="vi-VN" sz="3600" b="1"/>
              <a:t>D. Đóng đô ở thành cổ Luy Lâu.</a:t>
            </a:r>
          </a:p>
        </p:txBody>
      </p:sp>
      <p:sp>
        <p:nvSpPr>
          <p:cNvPr id="8" name="Hộp Văn bản 7">
            <a:extLst>
              <a:ext uri="{FF2B5EF4-FFF2-40B4-BE49-F238E27FC236}">
                <a16:creationId xmlns:a16="http://schemas.microsoft.com/office/drawing/2014/main" id="{58AE1D57-F65D-5053-F26C-B5DA05B47EB6}"/>
              </a:ext>
            </a:extLst>
          </p:cNvPr>
          <p:cNvSpPr txBox="1"/>
          <p:nvPr/>
        </p:nvSpPr>
        <p:spPr>
          <a:xfrm flipH="1">
            <a:off x="1098046" y="2608732"/>
            <a:ext cx="7021278" cy="646331"/>
          </a:xfrm>
          <a:prstGeom prst="rect">
            <a:avLst/>
          </a:prstGeom>
          <a:noFill/>
        </p:spPr>
        <p:txBody>
          <a:bodyPr wrap="square" rtlCol="0">
            <a:spAutoFit/>
          </a:bodyPr>
          <a:lstStyle>
            <a:defPPr>
              <a:defRPr lang="vi-VN"/>
            </a:defPPr>
            <a:lvl1pPr>
              <a:defRPr sz="3200" b="1"/>
            </a:lvl1pPr>
          </a:lstStyle>
          <a:p>
            <a:r>
              <a:rPr lang="vi-VN" sz="3600">
                <a:solidFill>
                  <a:srgbClr val="FFFF00"/>
                </a:solidFill>
              </a:rPr>
              <a:t>A. Đóng đô ở Cổ Loa.</a:t>
            </a:r>
          </a:p>
        </p:txBody>
      </p:sp>
    </p:spTree>
    <p:extLst>
      <p:ext uri="{BB962C8B-B14F-4D97-AF65-F5344CB8AC3E}">
        <p14:creationId xmlns:p14="http://schemas.microsoft.com/office/powerpoint/2010/main" val="2769133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900" decel="100000" fill="hold"/>
                                        <p:tgtEl>
                                          <p:spTgt spid="8"/>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 grpId="0"/>
      <p:bldP spid="3"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A1F70A41-6448-C6C4-226A-5147D67777A3}"/>
              </a:ext>
            </a:extLst>
          </p:cNvPr>
          <p:cNvSpPr txBox="1"/>
          <p:nvPr/>
        </p:nvSpPr>
        <p:spPr>
          <a:xfrm>
            <a:off x="338200" y="805926"/>
            <a:ext cx="8126186" cy="646331"/>
          </a:xfrm>
          <a:prstGeom prst="rect">
            <a:avLst/>
          </a:prstGeom>
          <a:noFill/>
        </p:spPr>
        <p:txBody>
          <a:bodyPr wrap="square" rtlCol="0">
            <a:spAutoFit/>
          </a:bodyPr>
          <a:lstStyle/>
          <a:p>
            <a:pPr algn="l"/>
            <a:r>
              <a:rPr lang="vi-VN" sz="3600" b="1"/>
              <a:t>Câu 6: Ngô Quyền lập ra nhà gì ?</a:t>
            </a:r>
          </a:p>
        </p:txBody>
      </p:sp>
      <p:sp>
        <p:nvSpPr>
          <p:cNvPr id="7" name="Hộp Văn bản 6">
            <a:extLst>
              <a:ext uri="{FF2B5EF4-FFF2-40B4-BE49-F238E27FC236}">
                <a16:creationId xmlns:a16="http://schemas.microsoft.com/office/drawing/2014/main" id="{3571AEF0-DED5-66BD-4131-1686A17971D2}"/>
              </a:ext>
            </a:extLst>
          </p:cNvPr>
          <p:cNvSpPr txBox="1"/>
          <p:nvPr/>
        </p:nvSpPr>
        <p:spPr>
          <a:xfrm>
            <a:off x="1127415" y="5515255"/>
            <a:ext cx="4402777" cy="707886"/>
          </a:xfrm>
          <a:prstGeom prst="rect">
            <a:avLst/>
          </a:prstGeom>
          <a:noFill/>
        </p:spPr>
        <p:txBody>
          <a:bodyPr wrap="square" rtlCol="0">
            <a:spAutoFit/>
          </a:bodyPr>
          <a:lstStyle/>
          <a:p>
            <a:pPr algn="l"/>
            <a:r>
              <a:rPr lang="vi-VN" sz="4000" b="1"/>
              <a:t>D. Nhà Tùy.</a:t>
            </a:r>
          </a:p>
        </p:txBody>
      </p:sp>
      <p:sp>
        <p:nvSpPr>
          <p:cNvPr id="9" name="Hộp Văn bản 8">
            <a:extLst>
              <a:ext uri="{FF2B5EF4-FFF2-40B4-BE49-F238E27FC236}">
                <a16:creationId xmlns:a16="http://schemas.microsoft.com/office/drawing/2014/main" id="{80E26988-1D4E-015F-ED83-5008B2E71C7D}"/>
              </a:ext>
            </a:extLst>
          </p:cNvPr>
          <p:cNvSpPr txBox="1"/>
          <p:nvPr/>
        </p:nvSpPr>
        <p:spPr>
          <a:xfrm>
            <a:off x="1154628" y="2455314"/>
            <a:ext cx="4007921" cy="707886"/>
          </a:xfrm>
          <a:prstGeom prst="rect">
            <a:avLst/>
          </a:prstGeom>
          <a:noFill/>
        </p:spPr>
        <p:txBody>
          <a:bodyPr wrap="square" rtlCol="0">
            <a:spAutoFit/>
          </a:bodyPr>
          <a:lstStyle/>
          <a:p>
            <a:pPr algn="l"/>
            <a:r>
              <a:rPr lang="vi-VN" sz="4000" b="1"/>
              <a:t>A. Nhà Đường.</a:t>
            </a:r>
          </a:p>
        </p:txBody>
      </p:sp>
      <p:sp>
        <p:nvSpPr>
          <p:cNvPr id="10" name="Hộp Văn bản 9">
            <a:extLst>
              <a:ext uri="{FF2B5EF4-FFF2-40B4-BE49-F238E27FC236}">
                <a16:creationId xmlns:a16="http://schemas.microsoft.com/office/drawing/2014/main" id="{ECD56C4F-3EC1-461C-C38D-887E4756A73E}"/>
              </a:ext>
            </a:extLst>
          </p:cNvPr>
          <p:cNvSpPr txBox="1"/>
          <p:nvPr/>
        </p:nvSpPr>
        <p:spPr>
          <a:xfrm>
            <a:off x="1154628" y="3385197"/>
            <a:ext cx="4176898" cy="707886"/>
          </a:xfrm>
          <a:prstGeom prst="rect">
            <a:avLst/>
          </a:prstGeom>
          <a:noFill/>
        </p:spPr>
        <p:txBody>
          <a:bodyPr wrap="square" rtlCol="0">
            <a:spAutoFit/>
          </a:bodyPr>
          <a:lstStyle/>
          <a:p>
            <a:pPr algn="l"/>
            <a:r>
              <a:rPr lang="vi-VN" sz="4000" b="1"/>
              <a:t>B. Nhà Ngô.</a:t>
            </a:r>
          </a:p>
        </p:txBody>
      </p:sp>
      <p:sp>
        <p:nvSpPr>
          <p:cNvPr id="11" name="Hộp Văn bản 10">
            <a:extLst>
              <a:ext uri="{FF2B5EF4-FFF2-40B4-BE49-F238E27FC236}">
                <a16:creationId xmlns:a16="http://schemas.microsoft.com/office/drawing/2014/main" id="{949189A8-67AF-CC75-62EB-BD6E415D97A6}"/>
              </a:ext>
            </a:extLst>
          </p:cNvPr>
          <p:cNvSpPr txBox="1"/>
          <p:nvPr/>
        </p:nvSpPr>
        <p:spPr>
          <a:xfrm>
            <a:off x="1154628" y="4358816"/>
            <a:ext cx="5772644" cy="707886"/>
          </a:xfrm>
          <a:prstGeom prst="rect">
            <a:avLst/>
          </a:prstGeom>
          <a:noFill/>
        </p:spPr>
        <p:txBody>
          <a:bodyPr wrap="square" rtlCol="0">
            <a:spAutoFit/>
          </a:bodyPr>
          <a:lstStyle/>
          <a:p>
            <a:pPr algn="l"/>
            <a:r>
              <a:rPr lang="vi-VN" sz="4000" b="1"/>
              <a:t>C. Nhà Hán.</a:t>
            </a:r>
          </a:p>
        </p:txBody>
      </p:sp>
      <p:sp>
        <p:nvSpPr>
          <p:cNvPr id="2" name="Hộp Văn bản 1">
            <a:extLst>
              <a:ext uri="{FF2B5EF4-FFF2-40B4-BE49-F238E27FC236}">
                <a16:creationId xmlns:a16="http://schemas.microsoft.com/office/drawing/2014/main" id="{07B12569-F839-AE43-CA65-A7FD6426A840}"/>
              </a:ext>
            </a:extLst>
          </p:cNvPr>
          <p:cNvSpPr txBox="1"/>
          <p:nvPr/>
        </p:nvSpPr>
        <p:spPr>
          <a:xfrm>
            <a:off x="1144238" y="3375234"/>
            <a:ext cx="4369129" cy="707886"/>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sz="4000">
                <a:solidFill>
                  <a:srgbClr val="FFFF00"/>
                </a:solidFill>
              </a:rPr>
              <a:t>B. Nhà Ngô.</a:t>
            </a:r>
          </a:p>
        </p:txBody>
      </p:sp>
    </p:spTree>
    <p:extLst>
      <p:ext uri="{BB962C8B-B14F-4D97-AF65-F5344CB8AC3E}">
        <p14:creationId xmlns:p14="http://schemas.microsoft.com/office/powerpoint/2010/main" val="9042997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900" decel="100000" fill="hold"/>
                                        <p:tgtEl>
                                          <p:spTgt spid="2"/>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1EE057C2-D377-27B9-1C42-897D9111A5AB}"/>
              </a:ext>
            </a:extLst>
          </p:cNvPr>
          <p:cNvSpPr txBox="1"/>
          <p:nvPr/>
        </p:nvSpPr>
        <p:spPr>
          <a:xfrm>
            <a:off x="1355280" y="284512"/>
            <a:ext cx="8435316" cy="1945444"/>
          </a:xfrm>
          <a:prstGeom prst="rect">
            <a:avLst/>
          </a:prstGeom>
        </p:spPr>
        <p:txBody>
          <a:bodyPr vert="horz" lIns="91440" tIns="45720" rIns="91440" bIns="45720" rtlCol="0" anchor="ctr">
            <a:normAutofit/>
          </a:bodyPr>
          <a:lstStyle>
            <a:lvl1pPr>
              <a:lnSpc>
                <a:spcPct val="90000"/>
              </a:lnSpc>
              <a:spcBef>
                <a:spcPct val="0"/>
              </a:spcBef>
              <a:buNone/>
              <a:defRPr sz="7200" b="1">
                <a:solidFill>
                  <a:srgbClr val="FF0000"/>
                </a:solidFill>
                <a:latin typeface="+mj-lt"/>
                <a:ea typeface="+mj-ea"/>
                <a:cs typeface="+mj-cs"/>
              </a:defRPr>
            </a:lvl1pPr>
          </a:lstStyle>
          <a:p>
            <a:r>
              <a:rPr lang="vi-VN">
                <a:solidFill>
                  <a:schemeClr val="tx1"/>
                </a:solidFill>
              </a:rPr>
              <a:t>🔔LUYỆN TẬP🔔</a:t>
            </a:r>
          </a:p>
        </p:txBody>
      </p:sp>
      <p:pic>
        <p:nvPicPr>
          <p:cNvPr id="8" name="Google Shape;1263;p48">
            <a:extLst>
              <a:ext uri="{FF2B5EF4-FFF2-40B4-BE49-F238E27FC236}">
                <a16:creationId xmlns:a16="http://schemas.microsoft.com/office/drawing/2014/main" id="{5E032878-5DAD-0AA7-6F68-ED1F9D867A7A}"/>
              </a:ext>
            </a:extLst>
          </p:cNvPr>
          <p:cNvPicPr preferRelativeResize="0"/>
          <p:nvPr/>
        </p:nvPicPr>
        <p:blipFill>
          <a:blip r:embed="rId2">
            <a:alphaModFix/>
          </a:blip>
          <a:stretch>
            <a:fillRect/>
          </a:stretch>
        </p:blipFill>
        <p:spPr>
          <a:xfrm>
            <a:off x="3259723" y="2572987"/>
            <a:ext cx="4100504" cy="3740728"/>
          </a:xfrm>
          <a:prstGeom prst="rect">
            <a:avLst/>
          </a:prstGeom>
          <a:noFill/>
          <a:ln>
            <a:noFill/>
          </a:ln>
        </p:spPr>
      </p:pic>
    </p:spTree>
    <p:extLst>
      <p:ext uri="{BB962C8B-B14F-4D97-AF65-F5344CB8AC3E}">
        <p14:creationId xmlns:p14="http://schemas.microsoft.com/office/powerpoint/2010/main" val="2730638311"/>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3B8B926D-471C-2AA1-8C84-4E8C7DABB7E6}"/>
              </a:ext>
            </a:extLst>
          </p:cNvPr>
          <p:cNvSpPr txBox="1"/>
          <p:nvPr/>
        </p:nvSpPr>
        <p:spPr>
          <a:xfrm>
            <a:off x="306656" y="818878"/>
            <a:ext cx="9143999" cy="584775"/>
          </a:xfrm>
          <a:prstGeom prst="rect">
            <a:avLst/>
          </a:prstGeom>
          <a:noFill/>
        </p:spPr>
        <p:txBody>
          <a:bodyPr wrap="square" rtlCol="0">
            <a:spAutoFit/>
          </a:bodyPr>
          <a:lstStyle/>
          <a:p>
            <a:pPr algn="l"/>
            <a:r>
              <a:rPr lang="vi-VN" sz="3200" b="1">
                <a:ea typeface="Aharoni" panose="02000000000000000000" pitchFamily="2" charset="0"/>
              </a:rPr>
              <a:t>1. Họ Khúc và họ Dương dựng quyền tự chủ</a:t>
            </a:r>
          </a:p>
        </p:txBody>
      </p:sp>
      <p:sp>
        <p:nvSpPr>
          <p:cNvPr id="2" name="Hộp Văn bản 1">
            <a:extLst>
              <a:ext uri="{FF2B5EF4-FFF2-40B4-BE49-F238E27FC236}">
                <a16:creationId xmlns:a16="http://schemas.microsoft.com/office/drawing/2014/main" id="{B9341702-F2B1-2F3E-AE0A-E9BD960301A5}"/>
              </a:ext>
            </a:extLst>
          </p:cNvPr>
          <p:cNvSpPr txBox="1"/>
          <p:nvPr/>
        </p:nvSpPr>
        <p:spPr>
          <a:xfrm>
            <a:off x="306656" y="2351782"/>
            <a:ext cx="11742965" cy="1077218"/>
          </a:xfrm>
          <a:prstGeom prst="rect">
            <a:avLst/>
          </a:prstGeom>
          <a:noFill/>
        </p:spPr>
        <p:txBody>
          <a:bodyPr wrap="square" rtlCol="0">
            <a:spAutoFit/>
          </a:bodyPr>
          <a:lstStyle/>
          <a:p>
            <a:pPr algn="l"/>
            <a:r>
              <a:rPr lang="vi-VN" sz="3200"/>
              <a:t>+ </a:t>
            </a:r>
            <a:r>
              <a:rPr lang="vi-VN" sz="3200" err="1"/>
              <a:t>Từ</a:t>
            </a:r>
            <a:r>
              <a:rPr lang="vi-VN" sz="3200"/>
              <a:t> </a:t>
            </a:r>
            <a:r>
              <a:rPr lang="vi-VN" sz="3200" err="1"/>
              <a:t>cuối</a:t>
            </a:r>
            <a:r>
              <a:rPr lang="vi-VN" sz="3200"/>
              <a:t> </a:t>
            </a:r>
            <a:r>
              <a:rPr lang="vi-VN" sz="3200" err="1"/>
              <a:t>thế</a:t>
            </a:r>
            <a:r>
              <a:rPr lang="vi-VN" sz="3200"/>
              <a:t> </a:t>
            </a:r>
            <a:r>
              <a:rPr lang="vi-VN" sz="3200" err="1"/>
              <a:t>kỉ</a:t>
            </a:r>
            <a:r>
              <a:rPr lang="vi-VN" sz="3200"/>
              <a:t> IX, </a:t>
            </a:r>
            <a:r>
              <a:rPr lang="vi-VN" sz="3200" err="1"/>
              <a:t>nhà</a:t>
            </a:r>
            <a:r>
              <a:rPr lang="vi-VN" sz="3200"/>
              <a:t> </a:t>
            </a:r>
            <a:r>
              <a:rPr lang="vi-VN" sz="3200" err="1"/>
              <a:t>Đường</a:t>
            </a:r>
            <a:r>
              <a:rPr lang="vi-VN" sz="3200"/>
              <a:t> suy </a:t>
            </a:r>
            <a:r>
              <a:rPr lang="vi-VN" sz="3200" err="1"/>
              <a:t>yếu</a:t>
            </a:r>
            <a:r>
              <a:rPr lang="vi-VN" sz="3200" b="1"/>
              <a:t> →</a:t>
            </a:r>
            <a:r>
              <a:rPr lang="vi-VN" sz="3200"/>
              <a:t> </a:t>
            </a:r>
            <a:r>
              <a:rPr lang="vi-VN" sz="3200" err="1"/>
              <a:t>khó</a:t>
            </a:r>
            <a:r>
              <a:rPr lang="vi-VN" sz="3200"/>
              <a:t> </a:t>
            </a:r>
            <a:r>
              <a:rPr lang="vi-VN" sz="3200" err="1"/>
              <a:t>kiểm</a:t>
            </a:r>
            <a:r>
              <a:rPr lang="vi-VN" sz="3200"/>
              <a:t> </a:t>
            </a:r>
            <a:r>
              <a:rPr lang="vi-VN" sz="3200" err="1"/>
              <a:t>soát</a:t>
            </a:r>
            <a:r>
              <a:rPr lang="vi-VN" sz="3200"/>
              <a:t> </a:t>
            </a:r>
            <a:r>
              <a:rPr lang="vi-VN" sz="3200" err="1"/>
              <a:t>được</a:t>
            </a:r>
            <a:r>
              <a:rPr lang="vi-VN" sz="3200"/>
              <a:t> </a:t>
            </a:r>
            <a:r>
              <a:rPr lang="vi-VN" sz="3200" err="1"/>
              <a:t>tình</a:t>
            </a:r>
            <a:r>
              <a:rPr lang="vi-VN" sz="3200"/>
              <a:t> </a:t>
            </a:r>
            <a:r>
              <a:rPr lang="vi-VN" sz="3200" err="1"/>
              <a:t>hình</a:t>
            </a:r>
            <a:r>
              <a:rPr lang="vi-VN" sz="3200"/>
              <a:t> ở An Nam.</a:t>
            </a:r>
          </a:p>
        </p:txBody>
      </p:sp>
      <p:sp>
        <p:nvSpPr>
          <p:cNvPr id="3" name="Hộp Văn bản 2">
            <a:extLst>
              <a:ext uri="{FF2B5EF4-FFF2-40B4-BE49-F238E27FC236}">
                <a16:creationId xmlns:a16="http://schemas.microsoft.com/office/drawing/2014/main" id="{7B64DE32-240F-A943-2D22-AE8A52192064}"/>
              </a:ext>
            </a:extLst>
          </p:cNvPr>
          <p:cNvSpPr txBox="1"/>
          <p:nvPr/>
        </p:nvSpPr>
        <p:spPr>
          <a:xfrm>
            <a:off x="306657" y="3592299"/>
            <a:ext cx="11742964" cy="1569660"/>
          </a:xfrm>
          <a:prstGeom prst="rect">
            <a:avLst/>
          </a:prstGeom>
          <a:noFill/>
        </p:spPr>
        <p:txBody>
          <a:bodyPr wrap="square" rtlCol="0">
            <a:spAutoFit/>
          </a:bodyPr>
          <a:lstStyle/>
          <a:p>
            <a:pPr algn="l"/>
            <a:r>
              <a:rPr lang="vi-VN" sz="3200"/>
              <a:t>+Năm 905, nhân cơ hội Tiết độ sứ cai quản An Nam bị giáng chức về nước, Khúc Thừa Dụ đã nổi dậy đánh chiếm thành Đại La, tự xưng là Tiết độ sứ, xây dựng chính quyền tự chủ.</a:t>
            </a:r>
          </a:p>
        </p:txBody>
      </p:sp>
      <p:sp>
        <p:nvSpPr>
          <p:cNvPr id="4" name="Hộp Văn bản 3">
            <a:extLst>
              <a:ext uri="{FF2B5EF4-FFF2-40B4-BE49-F238E27FC236}">
                <a16:creationId xmlns:a16="http://schemas.microsoft.com/office/drawing/2014/main" id="{74056DF9-AFE9-CC54-159B-326A8314266B}"/>
              </a:ext>
            </a:extLst>
          </p:cNvPr>
          <p:cNvSpPr txBox="1"/>
          <p:nvPr/>
        </p:nvSpPr>
        <p:spPr>
          <a:xfrm>
            <a:off x="306656" y="5579000"/>
            <a:ext cx="11293929" cy="584775"/>
          </a:xfrm>
          <a:prstGeom prst="rect">
            <a:avLst/>
          </a:prstGeom>
          <a:noFill/>
        </p:spPr>
        <p:txBody>
          <a:bodyPr wrap="square" rtlCol="0">
            <a:spAutoFit/>
          </a:bodyPr>
          <a:lstStyle/>
          <a:p>
            <a:pPr algn="l"/>
            <a:r>
              <a:rPr lang="vi-VN" sz="3200"/>
              <a:t>+Năm 907, Khúc Hạo đã lên thay cha và tiến hành cải cách.</a:t>
            </a:r>
          </a:p>
        </p:txBody>
      </p:sp>
    </p:spTree>
    <p:extLst>
      <p:ext uri="{BB962C8B-B14F-4D97-AF65-F5344CB8AC3E}">
        <p14:creationId xmlns:p14="http://schemas.microsoft.com/office/powerpoint/2010/main" val="1573567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863659F6-4E15-88D6-8601-4ABECE4DA924}"/>
              </a:ext>
            </a:extLst>
          </p:cNvPr>
          <p:cNvSpPr txBox="1"/>
          <p:nvPr/>
        </p:nvSpPr>
        <p:spPr>
          <a:xfrm>
            <a:off x="514601" y="612844"/>
            <a:ext cx="11386956" cy="5632311"/>
          </a:xfrm>
          <a:prstGeom prst="rect">
            <a:avLst/>
          </a:prstGeom>
          <a:noFill/>
        </p:spPr>
        <p:txBody>
          <a:bodyPr wrap="square" rtlCol="0">
            <a:spAutoFit/>
          </a:bodyPr>
          <a:lstStyle>
            <a:defPPr>
              <a:defRPr lang="vi-VN"/>
            </a:defPPr>
            <a:lvl1pPr>
              <a:defRPr sz="3600" b="1"/>
            </a:lvl1pPr>
          </a:lstStyle>
          <a:p>
            <a:r>
              <a:rPr lang="vi-VN"/>
              <a:t>Câu 1: Năm 905, Khúc Thừa Dụ đã nổi dậy chống lại nền thống trị của triều đại phương Bắc nào?
A. Nhà Hán.
B. Nhà Lương.
C. Nhà Ngô.
D.Nhà Đường.</a:t>
            </a:r>
          </a:p>
        </p:txBody>
      </p:sp>
      <p:sp>
        <p:nvSpPr>
          <p:cNvPr id="9" name="Hộp Văn bản 8">
            <a:extLst>
              <a:ext uri="{FF2B5EF4-FFF2-40B4-BE49-F238E27FC236}">
                <a16:creationId xmlns:a16="http://schemas.microsoft.com/office/drawing/2014/main" id="{B6775D8B-772F-CA4D-560F-3029852B5E22}"/>
              </a:ext>
            </a:extLst>
          </p:cNvPr>
          <p:cNvSpPr txBox="1"/>
          <p:nvPr/>
        </p:nvSpPr>
        <p:spPr>
          <a:xfrm>
            <a:off x="514601" y="5536973"/>
            <a:ext cx="9140537" cy="646331"/>
          </a:xfrm>
          <a:prstGeom prst="rect">
            <a:avLst/>
          </a:prstGeom>
          <a:noFill/>
        </p:spPr>
        <p:txBody>
          <a:bodyPr wrap="square" rtlCol="0">
            <a:spAutoFit/>
          </a:bodyPr>
          <a:lstStyle>
            <a:defPPr>
              <a:defRPr lang="vi-VN"/>
            </a:defPPr>
            <a:lvl1pPr>
              <a:defRPr sz="3200" b="1">
                <a:solidFill>
                  <a:srgbClr val="C00000"/>
                </a:solidFill>
              </a:defRPr>
            </a:lvl1pPr>
          </a:lstStyle>
          <a:p>
            <a:r>
              <a:rPr lang="vi-VN" sz="3600">
                <a:solidFill>
                  <a:srgbClr val="FFFF00"/>
                </a:solidFill>
              </a:rPr>
              <a:t>D.Nhà Đường.</a:t>
            </a:r>
          </a:p>
        </p:txBody>
      </p:sp>
    </p:spTree>
    <p:extLst>
      <p:ext uri="{BB962C8B-B14F-4D97-AF65-F5344CB8AC3E}">
        <p14:creationId xmlns:p14="http://schemas.microsoft.com/office/powerpoint/2010/main" val="22790904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23C76CBB-7B99-440D-8FF6-25A4A4273C1F}"/>
              </a:ext>
            </a:extLst>
          </p:cNvPr>
          <p:cNvSpPr txBox="1"/>
          <p:nvPr/>
        </p:nvSpPr>
        <p:spPr>
          <a:xfrm>
            <a:off x="433941" y="761285"/>
            <a:ext cx="1004355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vi-VN"/>
            </a:defPPr>
            <a:lvl1pPr>
              <a:defRPr sz="3600" b="1"/>
            </a:lvl1pPr>
          </a:lstStyle>
          <a:p>
            <a:r>
              <a:rPr lang="vi-VN"/>
              <a:t>Câu 2: Ý nào dưới đây không phản ánh đúng nội dung cải cách của Khúc Hạo?
A. Định lại mức thuế cho công bằng.
B.Bãi bỏ chức Tiết độ sứ của nhà Đường.
C. Tha bỏ lực dịch cho người dân.
D. Lập lại hệ thống sổ hộ khẩu.</a:t>
            </a:r>
          </a:p>
        </p:txBody>
      </p:sp>
      <p:sp>
        <p:nvSpPr>
          <p:cNvPr id="8" name="Hộp Văn bản 7">
            <a:extLst>
              <a:ext uri="{FF2B5EF4-FFF2-40B4-BE49-F238E27FC236}">
                <a16:creationId xmlns:a16="http://schemas.microsoft.com/office/drawing/2014/main" id="{40359BE0-5D3F-622A-38A2-B456C0FA618B}"/>
              </a:ext>
            </a:extLst>
          </p:cNvPr>
          <p:cNvSpPr txBox="1"/>
          <p:nvPr/>
        </p:nvSpPr>
        <p:spPr>
          <a:xfrm>
            <a:off x="425589" y="2977275"/>
            <a:ext cx="1065365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vi-VN"/>
            </a:defPPr>
            <a:lvl1pPr>
              <a:defRPr sz="3600" b="1"/>
            </a:lvl1pPr>
          </a:lstStyle>
          <a:p>
            <a:endParaRPr lang="vi-VN">
              <a:solidFill>
                <a:srgbClr val="FFFF00"/>
              </a:solidFill>
            </a:endParaRPr>
          </a:p>
          <a:p>
            <a:r>
              <a:rPr lang="vi-VN">
                <a:solidFill>
                  <a:srgbClr val="FFFF00"/>
                </a:solidFill>
              </a:rPr>
              <a:t>B.Bãi bỏ chức Tiết độ sứ của nhà Đường.</a:t>
            </a:r>
          </a:p>
        </p:txBody>
      </p:sp>
    </p:spTree>
    <p:extLst>
      <p:ext uri="{BB962C8B-B14F-4D97-AF65-F5344CB8AC3E}">
        <p14:creationId xmlns:p14="http://schemas.microsoft.com/office/powerpoint/2010/main" val="184924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9A7FA3E5-3B19-A9C3-5EDE-5EA1684D58FA}"/>
              </a:ext>
            </a:extLst>
          </p:cNvPr>
          <p:cNvSpPr txBox="1"/>
          <p:nvPr/>
        </p:nvSpPr>
        <p:spPr>
          <a:xfrm>
            <a:off x="435181" y="804885"/>
            <a:ext cx="11668002" cy="5016758"/>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a:solidFill>
                  <a:schemeClr val="tx1"/>
                </a:solidFill>
              </a:rPr>
              <a:t>Câu 4: Sự kiện lịch sử nào đã chấm dứt hoàn toàn hơn 1000 năm đô hộ của các triều đại phương Bắc ở nước ta?
A. Cuộc nổi dậy của Khúc Thừa Dụ.
B. Cuộc cải cách của Khúc Hạo.
C. Dương Đình Nghệ kháng chiến chồng Nam Hán.
D.Chiến thắng Bạch Đằng của Ngô Quyền.</a:t>
            </a:r>
          </a:p>
        </p:txBody>
      </p:sp>
      <p:sp>
        <p:nvSpPr>
          <p:cNvPr id="8" name="Hộp Văn bản 7">
            <a:extLst>
              <a:ext uri="{FF2B5EF4-FFF2-40B4-BE49-F238E27FC236}">
                <a16:creationId xmlns:a16="http://schemas.microsoft.com/office/drawing/2014/main" id="{004DF677-E174-D661-68B3-935F04ACD122}"/>
              </a:ext>
            </a:extLst>
          </p:cNvPr>
          <p:cNvSpPr txBox="1"/>
          <p:nvPr/>
        </p:nvSpPr>
        <p:spPr>
          <a:xfrm>
            <a:off x="435181" y="5175018"/>
            <a:ext cx="10414661" cy="584775"/>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a:solidFill>
                  <a:srgbClr val="FFFF00"/>
                </a:solidFill>
              </a:rPr>
              <a:t>D.Chiến thắng Bạch Đằng của Ngô Quyền.</a:t>
            </a:r>
          </a:p>
        </p:txBody>
      </p:sp>
    </p:spTree>
    <p:extLst>
      <p:ext uri="{BB962C8B-B14F-4D97-AF65-F5344CB8AC3E}">
        <p14:creationId xmlns:p14="http://schemas.microsoft.com/office/powerpoint/2010/main" val="2248764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CEEFE4B-28D9-02E2-4E07-DA16155933AE}"/>
              </a:ext>
            </a:extLst>
          </p:cNvPr>
          <p:cNvSpPr txBox="1"/>
          <p:nvPr/>
        </p:nvSpPr>
        <p:spPr>
          <a:xfrm>
            <a:off x="249567" y="706948"/>
            <a:ext cx="1250403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vi-VN"/>
            </a:defPPr>
            <a:lvl1pPr>
              <a:defRPr sz="3600" b="1"/>
            </a:lvl1pPr>
          </a:lstStyle>
          <a:p>
            <a:r>
              <a:rPr lang="vi-VN"/>
              <a:t>Câu 5: Ai là người đã lãnh đạo nhân dân kháng chiến chống quân Nam Hán lần thứ nhất giành thắng lợi?
A. Khúc Hạo
B. Khúc Thừa Mĩ
C. Dương Đình Nghệ
D. Ngô Quyền</a:t>
            </a:r>
          </a:p>
        </p:txBody>
      </p:sp>
      <p:sp>
        <p:nvSpPr>
          <p:cNvPr id="7" name="Hộp Văn bản 6">
            <a:extLst>
              <a:ext uri="{FF2B5EF4-FFF2-40B4-BE49-F238E27FC236}">
                <a16:creationId xmlns:a16="http://schemas.microsoft.com/office/drawing/2014/main" id="{F0DDE2C2-CF56-6F47-208A-71E197A257AF}"/>
              </a:ext>
            </a:extLst>
          </p:cNvPr>
          <p:cNvSpPr txBox="1"/>
          <p:nvPr/>
        </p:nvSpPr>
        <p:spPr>
          <a:xfrm>
            <a:off x="249567" y="4545827"/>
            <a:ext cx="9271660" cy="646331"/>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sz="3600">
                <a:solidFill>
                  <a:srgbClr val="FFFF00"/>
                </a:solidFill>
              </a:rPr>
              <a:t>C. Dương Đình Nghệ</a:t>
            </a:r>
          </a:p>
        </p:txBody>
      </p:sp>
    </p:spTree>
    <p:extLst>
      <p:ext uri="{BB962C8B-B14F-4D97-AF65-F5344CB8AC3E}">
        <p14:creationId xmlns:p14="http://schemas.microsoft.com/office/powerpoint/2010/main" val="22659705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B4C171B0-F5F6-8C39-B4CF-B5A12B954AF5}"/>
              </a:ext>
            </a:extLst>
          </p:cNvPr>
          <p:cNvSpPr txBox="1"/>
          <p:nvPr/>
        </p:nvSpPr>
        <p:spPr>
          <a:xfrm>
            <a:off x="303316" y="896472"/>
            <a:ext cx="10372106"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vi-VN"/>
            </a:defPPr>
            <a:lvl1pPr>
              <a:defRPr sz="3600" b="1"/>
            </a:lvl1pPr>
          </a:lstStyle>
          <a:p>
            <a:r>
              <a:rPr lang="vi-VN" sz="2800"/>
              <a:t>Câu 6:Vì sao Khúc Thừa Dụ chỉ xưng tiết độ sứ mà không xưng vương?
</a:t>
            </a:r>
          </a:p>
          <a:p>
            <a:r>
              <a:rPr lang="vi-VN" sz="2800"/>
              <a:t> A. Do muốn lợi dụng danh nghĩa quan lại nhà Đường để  xây dựng nền tự chủ.
B. Do nhân dân không ủng hộ Khúc Thừa Dụ xưng vương.</a:t>
            </a:r>
          </a:p>
          <a:p>
            <a:r>
              <a:rPr lang="vi-VN" sz="2800"/>
              <a:t>
C. Do Khúc Thừa Dụ không đủ thực lực để xưng vương.
D. Do Khúc Thừa Dụ không muốn tạo ra khoảng cách với nhân dân.</a:t>
            </a:r>
          </a:p>
        </p:txBody>
      </p:sp>
      <p:sp>
        <p:nvSpPr>
          <p:cNvPr id="9" name="Hộp Văn bản 8">
            <a:extLst>
              <a:ext uri="{FF2B5EF4-FFF2-40B4-BE49-F238E27FC236}">
                <a16:creationId xmlns:a16="http://schemas.microsoft.com/office/drawing/2014/main" id="{C25B7BFB-7202-CE90-E220-71DFF62DD3B5}"/>
              </a:ext>
            </a:extLst>
          </p:cNvPr>
          <p:cNvSpPr txBox="1"/>
          <p:nvPr/>
        </p:nvSpPr>
        <p:spPr>
          <a:xfrm>
            <a:off x="303316" y="2171520"/>
            <a:ext cx="1019892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vi-VN"/>
            </a:defPPr>
            <a:lvl1pPr>
              <a:defRPr sz="3600" b="1"/>
            </a:lvl1pPr>
          </a:lstStyle>
          <a:p>
            <a:r>
              <a:rPr lang="vi-VN" sz="2800">
                <a:solidFill>
                  <a:srgbClr val="FFFF00"/>
                </a:solidFill>
              </a:rPr>
              <a:t> A. Do muốn lợi dụng danh nghĩa quan lại nhà Đường để xây dựng nền tự chủ.</a:t>
            </a:r>
          </a:p>
        </p:txBody>
      </p:sp>
    </p:spTree>
    <p:extLst>
      <p:ext uri="{BB962C8B-B14F-4D97-AF65-F5344CB8AC3E}">
        <p14:creationId xmlns:p14="http://schemas.microsoft.com/office/powerpoint/2010/main" val="34690072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DD6865EE-29BD-966A-DF44-A2DD22D94C38}"/>
              </a:ext>
            </a:extLst>
          </p:cNvPr>
          <p:cNvSpPr txBox="1"/>
          <p:nvPr/>
        </p:nvSpPr>
        <p:spPr>
          <a:xfrm>
            <a:off x="164522" y="612089"/>
            <a:ext cx="11862955"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vi-VN"/>
            </a:defPPr>
            <a:lvl1pPr>
              <a:defRPr sz="2800" b="1"/>
            </a:lvl1pPr>
          </a:lstStyle>
          <a:p>
            <a:r>
              <a:rPr lang="vi-VN"/>
              <a:t>Câu 7:Điền từ thích hợp để hoàn chỉnh đoạn tư liệu sau:
   “Sử nhà Đông Hán cũng phải thừa nhận: Ở đất Giao Chỉ... Thứ sử trước sau phần lớn (1)......, trên thì bợ đỡ kẻ quyền quý, dưới thì thu vét của cải của (2)......., cho đến khi (3)......... xin đổi về nước”.</a:t>
            </a:r>
          </a:p>
        </p:txBody>
      </p:sp>
      <p:sp>
        <p:nvSpPr>
          <p:cNvPr id="9" name="Hộp Văn bản 8">
            <a:extLst>
              <a:ext uri="{FF2B5EF4-FFF2-40B4-BE49-F238E27FC236}">
                <a16:creationId xmlns:a16="http://schemas.microsoft.com/office/drawing/2014/main" id="{810ADF79-15BA-77D7-E89A-3D0D873E4122}"/>
              </a:ext>
            </a:extLst>
          </p:cNvPr>
          <p:cNvSpPr txBox="1"/>
          <p:nvPr/>
        </p:nvSpPr>
        <p:spPr>
          <a:xfrm>
            <a:off x="1119620" y="2943800"/>
            <a:ext cx="8318789"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vi-VN"/>
            </a:defPPr>
            <a:lvl1pPr>
              <a:defRPr sz="2800" b="1"/>
            </a:lvl1pPr>
          </a:lstStyle>
          <a:p>
            <a:r>
              <a:rPr lang="vi-VN"/>
              <a:t>A. (1) thanh liêm, (2) nhân dân, (3) già yếu.
B. (1) không thanh liêm, (2) dân, (3) đầy túi.
O C. (1) không thanh liên, (2) dân, (3) già yếu.
D. (1) thanh liêm, (2) dân, (3) đầy túi.</a:t>
            </a:r>
          </a:p>
        </p:txBody>
      </p:sp>
      <p:sp>
        <p:nvSpPr>
          <p:cNvPr id="12" name="Hộp Văn bản 11">
            <a:extLst>
              <a:ext uri="{FF2B5EF4-FFF2-40B4-BE49-F238E27FC236}">
                <a16:creationId xmlns:a16="http://schemas.microsoft.com/office/drawing/2014/main" id="{1A0E612A-5A2E-6DC4-BA74-351BA4592D7E}"/>
              </a:ext>
            </a:extLst>
          </p:cNvPr>
          <p:cNvSpPr txBox="1"/>
          <p:nvPr/>
        </p:nvSpPr>
        <p:spPr>
          <a:xfrm>
            <a:off x="1119620" y="3802869"/>
            <a:ext cx="83187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vi-VN"/>
            </a:defPPr>
            <a:lvl1pPr>
              <a:defRPr sz="2800" b="1"/>
            </a:lvl1pPr>
          </a:lstStyle>
          <a:p>
            <a:r>
              <a:rPr lang="vi-VN">
                <a:solidFill>
                  <a:srgbClr val="FFFF00"/>
                </a:solidFill>
              </a:rPr>
              <a:t>B. (1) không thanh liêm, (2) dân, (3) đầy túi.</a:t>
            </a:r>
          </a:p>
        </p:txBody>
      </p:sp>
    </p:spTree>
    <p:extLst>
      <p:ext uri="{BB962C8B-B14F-4D97-AF65-F5344CB8AC3E}">
        <p14:creationId xmlns:p14="http://schemas.microsoft.com/office/powerpoint/2010/main" val="18686348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1">
            <a:extLst>
              <a:ext uri="{FF2B5EF4-FFF2-40B4-BE49-F238E27FC236}">
                <a16:creationId xmlns:a16="http://schemas.microsoft.com/office/drawing/2014/main" id="{62084596-7FB0-31CA-B391-95C68A7F0EB3}"/>
              </a:ext>
            </a:extLst>
          </p:cNvPr>
          <p:cNvSpPr>
            <a:spLocks noGrp="1"/>
          </p:cNvSpPr>
          <p:nvPr>
            <p:ph type="title"/>
          </p:nvPr>
        </p:nvSpPr>
        <p:spPr>
          <a:xfrm>
            <a:off x="460204" y="608808"/>
            <a:ext cx="11271591" cy="1588127"/>
          </a:xfrm>
          <a:noFill/>
        </p:spPr>
        <p:txBody>
          <a:bodyPr wrap="square" rtlCol="0">
            <a:spAutoFit/>
          </a:bodyPr>
          <a:lstStyle/>
          <a:p>
            <a:r>
              <a:rPr lang="vi-VN" sz="5400" b="1">
                <a:latin typeface="Arial Black" panose="020B0604020202020204" pitchFamily="34" charset="0"/>
                <a:ea typeface="Bahnschrift SemiBold" panose="02000000000000000000" pitchFamily="2" charset="0"/>
                <a:cs typeface="Arial Black" panose="020B0604020202020204" pitchFamily="34" charset="0"/>
              </a:rPr>
              <a:t>Bài thuyết trình đến đây là kết thúc.</a:t>
            </a:r>
          </a:p>
        </p:txBody>
      </p:sp>
      <p:pic>
        <p:nvPicPr>
          <p:cNvPr id="9" name="Google Shape;117;p26">
            <a:extLst>
              <a:ext uri="{FF2B5EF4-FFF2-40B4-BE49-F238E27FC236}">
                <a16:creationId xmlns:a16="http://schemas.microsoft.com/office/drawing/2014/main" id="{D9F67EDB-DAD3-28A5-3E8E-3405E73FA2E3}"/>
              </a:ext>
            </a:extLst>
          </p:cNvPr>
          <p:cNvPicPr preferRelativeResize="0"/>
          <p:nvPr/>
        </p:nvPicPr>
        <p:blipFill>
          <a:blip r:embed="rId2">
            <a:alphaModFix/>
          </a:blip>
          <a:stretch>
            <a:fillRect/>
          </a:stretch>
        </p:blipFill>
        <p:spPr>
          <a:xfrm rot="669955">
            <a:off x="1333480" y="3133170"/>
            <a:ext cx="3285583" cy="2824628"/>
          </a:xfrm>
          <a:prstGeom prst="rect">
            <a:avLst/>
          </a:prstGeom>
          <a:noFill/>
          <a:ln>
            <a:noFill/>
          </a:ln>
        </p:spPr>
      </p:pic>
      <p:pic>
        <p:nvPicPr>
          <p:cNvPr id="11" name="Google Shape;1263;p48">
            <a:extLst>
              <a:ext uri="{FF2B5EF4-FFF2-40B4-BE49-F238E27FC236}">
                <a16:creationId xmlns:a16="http://schemas.microsoft.com/office/drawing/2014/main" id="{261A7EA8-3558-1420-7CD8-470EA17E0077}"/>
              </a:ext>
            </a:extLst>
          </p:cNvPr>
          <p:cNvPicPr preferRelativeResize="0"/>
          <p:nvPr/>
        </p:nvPicPr>
        <p:blipFill>
          <a:blip r:embed="rId3">
            <a:alphaModFix/>
          </a:blip>
          <a:stretch>
            <a:fillRect/>
          </a:stretch>
        </p:blipFill>
        <p:spPr>
          <a:xfrm rot="20734102">
            <a:off x="6928650" y="3056858"/>
            <a:ext cx="3388331" cy="3305434"/>
          </a:xfrm>
          <a:prstGeom prst="rect">
            <a:avLst/>
          </a:prstGeom>
          <a:noFill/>
          <a:ln>
            <a:noFill/>
          </a:ln>
        </p:spPr>
      </p:pic>
    </p:spTree>
    <p:extLst>
      <p:ext uri="{BB962C8B-B14F-4D97-AF65-F5344CB8AC3E}">
        <p14:creationId xmlns:p14="http://schemas.microsoft.com/office/powerpoint/2010/main" val="1810348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4">
            <a:extLst>
              <a:ext uri="{FF2B5EF4-FFF2-40B4-BE49-F238E27FC236}">
                <a16:creationId xmlns:a16="http://schemas.microsoft.com/office/drawing/2014/main" id="{DB3D9765-1CFE-FCE0-4C3A-02BB22100F49}"/>
              </a:ext>
            </a:extLst>
          </p:cNvPr>
          <p:cNvPicPr>
            <a:picLocks noChangeAspect="1"/>
          </p:cNvPicPr>
          <p:nvPr/>
        </p:nvPicPr>
        <p:blipFill rotWithShape="1">
          <a:blip r:embed="rId2">
            <a:extLst>
              <a:ext uri="{28A0092B-C50C-407E-A947-70E740481C1C}">
                <a14:useLocalDpi xmlns:a14="http://schemas.microsoft.com/office/drawing/2010/main" val="0"/>
              </a:ext>
            </a:extLst>
          </a:blip>
          <a:srcRect l="5284" r="4143" b="3448"/>
          <a:stretch/>
        </p:blipFill>
        <p:spPr>
          <a:xfrm>
            <a:off x="1385453" y="110880"/>
            <a:ext cx="10007435" cy="62345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Hộp Văn bản 5">
            <a:extLst>
              <a:ext uri="{FF2B5EF4-FFF2-40B4-BE49-F238E27FC236}">
                <a16:creationId xmlns:a16="http://schemas.microsoft.com/office/drawing/2014/main" id="{A3DA2153-42A2-F4AA-B5ED-5BB01B8A5CC2}"/>
              </a:ext>
            </a:extLst>
          </p:cNvPr>
          <p:cNvSpPr txBox="1"/>
          <p:nvPr/>
        </p:nvSpPr>
        <p:spPr>
          <a:xfrm>
            <a:off x="3464811" y="6345425"/>
            <a:ext cx="5262377" cy="584775"/>
          </a:xfrm>
          <a:prstGeom prst="rect">
            <a:avLst/>
          </a:prstGeom>
          <a:noFill/>
        </p:spPr>
        <p:txBody>
          <a:bodyPr wrap="square" rtlCol="0">
            <a:spAutoFit/>
          </a:bodyPr>
          <a:lstStyle/>
          <a:p>
            <a:pPr algn="l"/>
            <a:r>
              <a:rPr lang="vi-VN" sz="3200" b="1"/>
              <a:t>Sơ đồ cải cách Khúc Hạo</a:t>
            </a:r>
            <a:r>
              <a:rPr lang="vi-VN" sz="2800"/>
              <a:t> </a:t>
            </a:r>
          </a:p>
        </p:txBody>
      </p:sp>
    </p:spTree>
    <p:extLst>
      <p:ext uri="{BB962C8B-B14F-4D97-AF65-F5344CB8AC3E}">
        <p14:creationId xmlns:p14="http://schemas.microsoft.com/office/powerpoint/2010/main" val="274653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3174F586-3220-CA62-6CC7-B4A1CA3C9EF5}"/>
              </a:ext>
            </a:extLst>
          </p:cNvPr>
          <p:cNvSpPr txBox="1"/>
          <p:nvPr/>
        </p:nvSpPr>
        <p:spPr>
          <a:xfrm>
            <a:off x="296613" y="892722"/>
            <a:ext cx="9994076" cy="830997"/>
          </a:xfrm>
          <a:prstGeom prst="rect">
            <a:avLst/>
          </a:prstGeom>
          <a:noFill/>
        </p:spPr>
        <p:txBody>
          <a:bodyPr wrap="square" rtlCol="0">
            <a:spAutoFit/>
          </a:bodyPr>
          <a:lstStyle/>
          <a:p>
            <a:pPr algn="l"/>
            <a:r>
              <a:rPr lang="vi-VN" sz="4800" b="1" i="1">
                <a:latin typeface="+mj-lt"/>
              </a:rPr>
              <a:t>Các bạn xem videos và trả lời câu hỏi.</a:t>
            </a:r>
          </a:p>
        </p:txBody>
      </p:sp>
      <p:pic>
        <p:nvPicPr>
          <p:cNvPr id="2" name="Google Shape;117;p26">
            <a:extLst>
              <a:ext uri="{FF2B5EF4-FFF2-40B4-BE49-F238E27FC236}">
                <a16:creationId xmlns:a16="http://schemas.microsoft.com/office/drawing/2014/main" id="{6174A1C4-EB05-F97C-5A64-B59E71886F82}"/>
              </a:ext>
            </a:extLst>
          </p:cNvPr>
          <p:cNvPicPr preferRelativeResize="0"/>
          <p:nvPr/>
        </p:nvPicPr>
        <p:blipFill>
          <a:blip r:embed="rId2">
            <a:alphaModFix/>
          </a:blip>
          <a:stretch>
            <a:fillRect/>
          </a:stretch>
        </p:blipFill>
        <p:spPr>
          <a:xfrm>
            <a:off x="3065991" y="2730458"/>
            <a:ext cx="5239152" cy="3600200"/>
          </a:xfrm>
          <a:prstGeom prst="rect">
            <a:avLst/>
          </a:prstGeom>
          <a:noFill/>
          <a:ln>
            <a:noFill/>
          </a:ln>
        </p:spPr>
      </p:pic>
    </p:spTree>
    <p:extLst>
      <p:ext uri="{BB962C8B-B14F-4D97-AF65-F5344CB8AC3E}">
        <p14:creationId xmlns:p14="http://schemas.microsoft.com/office/powerpoint/2010/main" val="1759411713"/>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Khúc Thừa Dụ giành lại chủ quyền_v240P.mp4">
            <a:hlinkClick r:id="" action="ppaction://media"/>
            <a:extLst>
              <a:ext uri="{FF2B5EF4-FFF2-40B4-BE49-F238E27FC236}">
                <a16:creationId xmlns:a16="http://schemas.microsoft.com/office/drawing/2014/main" id="{10C72A42-BF5F-DD18-E8F1-60B186CAC6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1746589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EDC9E2F5-E765-31F6-505A-5811E9DF7B49}"/>
              </a:ext>
            </a:extLst>
          </p:cNvPr>
          <p:cNvSpPr txBox="1"/>
          <p:nvPr/>
        </p:nvSpPr>
        <p:spPr>
          <a:xfrm>
            <a:off x="596748" y="1015087"/>
            <a:ext cx="8840437" cy="5632311"/>
          </a:xfrm>
          <a:prstGeom prst="rect">
            <a:avLst/>
          </a:prstGeom>
          <a:noFill/>
        </p:spPr>
        <p:txBody>
          <a:bodyPr wrap="square" rtlCol="0">
            <a:spAutoFit/>
          </a:bodyPr>
          <a:lstStyle>
            <a:defPPr>
              <a:defRPr lang="vi-VN"/>
            </a:defPPr>
            <a:lvl1pPr>
              <a:defRPr sz="3600" b="1"/>
            </a:lvl1pPr>
          </a:lstStyle>
          <a:p>
            <a:r>
              <a:rPr lang="vi-VN" sz="4000"/>
              <a:t>Câu 1: Khúc Thừa Dụ quê ở đâu?
A. Thanh Hóa.</a:t>
            </a:r>
          </a:p>
          <a:p>
            <a:r>
              <a:rPr lang="vi-VN" sz="4000"/>
              <a:t>
B. Ái Châu.</a:t>
            </a:r>
          </a:p>
          <a:p>
            <a:r>
              <a:rPr lang="vi-VN" sz="4000"/>
              <a:t>
C. Diễn Châu.</a:t>
            </a:r>
          </a:p>
          <a:p>
            <a:r>
              <a:rPr lang="vi-VN" sz="4000"/>
              <a:t>
D. Hồng Châu.</a:t>
            </a:r>
          </a:p>
        </p:txBody>
      </p:sp>
      <p:sp>
        <p:nvSpPr>
          <p:cNvPr id="8" name="Hộp Văn bản 7">
            <a:extLst>
              <a:ext uri="{FF2B5EF4-FFF2-40B4-BE49-F238E27FC236}">
                <a16:creationId xmlns:a16="http://schemas.microsoft.com/office/drawing/2014/main" id="{D7BDDB33-02C5-AE99-840B-D6610A094743}"/>
              </a:ext>
            </a:extLst>
          </p:cNvPr>
          <p:cNvSpPr txBox="1"/>
          <p:nvPr/>
        </p:nvSpPr>
        <p:spPr>
          <a:xfrm>
            <a:off x="596748" y="5842913"/>
            <a:ext cx="4888427" cy="707886"/>
          </a:xfrm>
          <a:prstGeom prst="rect">
            <a:avLst/>
          </a:prstGeom>
          <a:noFill/>
          <a:ln>
            <a:noFill/>
          </a:ln>
        </p:spPr>
        <p:txBody>
          <a:bodyPr wrap="square" rtlCol="0">
            <a:spAutoFit/>
          </a:bodyPr>
          <a:lstStyle>
            <a:defPPr>
              <a:defRPr lang="vi-VN"/>
            </a:defPPr>
            <a:lvl1pPr>
              <a:defRPr sz="3600" b="1"/>
            </a:lvl1pPr>
          </a:lstStyle>
          <a:p>
            <a:r>
              <a:rPr lang="vi-VN" sz="4000">
                <a:solidFill>
                  <a:srgbClr val="FFFF00"/>
                </a:solidFill>
              </a:rPr>
              <a:t>D. Hồng Châu.</a:t>
            </a:r>
          </a:p>
        </p:txBody>
      </p:sp>
    </p:spTree>
    <p:extLst>
      <p:ext uri="{BB962C8B-B14F-4D97-AF65-F5344CB8AC3E}">
        <p14:creationId xmlns:p14="http://schemas.microsoft.com/office/powerpoint/2010/main" val="504094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2D1DC091-514F-5217-2FBD-712D73EAEA30}"/>
              </a:ext>
            </a:extLst>
          </p:cNvPr>
          <p:cNvSpPr txBox="1"/>
          <p:nvPr/>
        </p:nvSpPr>
        <p:spPr>
          <a:xfrm>
            <a:off x="369124" y="657853"/>
            <a:ext cx="11370129" cy="1200329"/>
          </a:xfrm>
          <a:prstGeom prst="rect">
            <a:avLst/>
          </a:prstGeom>
          <a:noFill/>
        </p:spPr>
        <p:txBody>
          <a:bodyPr wrap="square" rtlCol="0">
            <a:spAutoFit/>
          </a:bodyPr>
          <a:lstStyle/>
          <a:p>
            <a:pPr algn="l"/>
            <a:r>
              <a:rPr lang="vi-VN" sz="3600" b="1"/>
              <a:t>Câu 2: Khúc Thừa Dụ là người đứng đầu dòng họ lớn lâu đời ở Hồng Châu, ông được dân tôn làm:</a:t>
            </a:r>
          </a:p>
        </p:txBody>
      </p:sp>
      <p:sp>
        <p:nvSpPr>
          <p:cNvPr id="13" name="Hộp Văn bản 12">
            <a:extLst>
              <a:ext uri="{FF2B5EF4-FFF2-40B4-BE49-F238E27FC236}">
                <a16:creationId xmlns:a16="http://schemas.microsoft.com/office/drawing/2014/main" id="{0342D4D3-DF36-61DF-0C97-FF9A11D4167D}"/>
              </a:ext>
            </a:extLst>
          </p:cNvPr>
          <p:cNvSpPr txBox="1"/>
          <p:nvPr/>
        </p:nvSpPr>
        <p:spPr>
          <a:xfrm>
            <a:off x="597973" y="2711444"/>
            <a:ext cx="7235536" cy="3785652"/>
          </a:xfrm>
          <a:prstGeom prst="rect">
            <a:avLst/>
          </a:prstGeom>
          <a:noFill/>
        </p:spPr>
        <p:txBody>
          <a:bodyPr wrap="square" rtlCol="0">
            <a:spAutoFit/>
          </a:bodyPr>
          <a:lstStyle/>
          <a:p>
            <a:pPr algn="l"/>
            <a:r>
              <a:rPr lang="vi-VN" sz="4800" b="1"/>
              <a:t>A. Khúc Thừa Mỹ.
B. Hào trưởng.
C. Ko làm gì cả.</a:t>
            </a:r>
          </a:p>
        </p:txBody>
      </p:sp>
      <p:sp>
        <p:nvSpPr>
          <p:cNvPr id="15" name="Hộp Văn bản 14">
            <a:extLst>
              <a:ext uri="{FF2B5EF4-FFF2-40B4-BE49-F238E27FC236}">
                <a16:creationId xmlns:a16="http://schemas.microsoft.com/office/drawing/2014/main" id="{A8347883-8450-7579-1418-87E4EA8856FA}"/>
              </a:ext>
            </a:extLst>
          </p:cNvPr>
          <p:cNvSpPr txBox="1"/>
          <p:nvPr/>
        </p:nvSpPr>
        <p:spPr>
          <a:xfrm>
            <a:off x="597973" y="4188771"/>
            <a:ext cx="7235536" cy="830997"/>
          </a:xfrm>
          <a:prstGeom prst="rect">
            <a:avLst/>
          </a:prstGeom>
          <a:noFill/>
          <a:ln>
            <a:noFill/>
          </a:ln>
        </p:spPr>
        <p:txBody>
          <a:bodyPr wrap="square" rtlCol="0">
            <a:spAutoFit/>
          </a:bodyPr>
          <a:lstStyle>
            <a:defPPr>
              <a:defRPr lang="vi-VN"/>
            </a:defPPr>
            <a:lvl1pPr>
              <a:defRPr sz="3200" b="1">
                <a:solidFill>
                  <a:srgbClr val="C00000"/>
                </a:solidFill>
              </a:defRPr>
            </a:lvl1pPr>
          </a:lstStyle>
          <a:p>
            <a:r>
              <a:rPr lang="vi-VN" sz="4800">
                <a:solidFill>
                  <a:srgbClr val="FFFF00"/>
                </a:solidFill>
              </a:rPr>
              <a:t>B. Hào trưởng.</a:t>
            </a:r>
          </a:p>
        </p:txBody>
      </p:sp>
    </p:spTree>
    <p:extLst>
      <p:ext uri="{BB962C8B-B14F-4D97-AF65-F5344CB8AC3E}">
        <p14:creationId xmlns:p14="http://schemas.microsoft.com/office/powerpoint/2010/main" val="12374687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theme/theme1.xml><?xml version="1.0" encoding="utf-8"?>
<a:theme xmlns:a="http://schemas.openxmlformats.org/drawingml/2006/main" name="TM04033917[[fn=Berlin]]_novariants">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M04033917[[fn=Berlin]]_novariants" id="{309C13C0-3BE0-4E8F-8916-1D5516B3B5DD}" vid="{18E1BE87-7240-45DF-8788-3CAEB7F17AB1}"/>
    </a:ext>
  </a:extLst>
</a:theme>
</file>

<file path=docProps/app.xml><?xml version="1.0" encoding="utf-8"?>
<Properties xmlns="http://schemas.openxmlformats.org/officeDocument/2006/extended-properties" xmlns:vt="http://schemas.openxmlformats.org/officeDocument/2006/docPropsVTypes">
  <TotalTime>0</TotalTime>
  <Words>1671</Words>
  <Application>Microsoft Office PowerPoint</Application>
  <PresentationFormat>Widescreen</PresentationFormat>
  <Paragraphs>141</Paragraphs>
  <Slides>46</Slides>
  <Notes>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Aharoni</vt:lpstr>
      <vt:lpstr>Arial</vt:lpstr>
      <vt:lpstr>Arial Black</vt:lpstr>
      <vt:lpstr>Bahnschrift SemiBold</vt:lpstr>
      <vt:lpstr>Calibri</vt:lpstr>
      <vt:lpstr>Forte Forward</vt:lpstr>
      <vt:lpstr>Imprint MT Shadow</vt:lpstr>
      <vt:lpstr>Tahoma</vt:lpstr>
      <vt:lpstr>Times New Roman</vt:lpstr>
      <vt:lpstr>Trebuchet MS</vt:lpstr>
      <vt:lpstr>VNI-Times</vt:lpstr>
      <vt:lpstr>TM04033917[[fn=Berlin]]_novariants</vt:lpstr>
      <vt:lpstr>PowerPoint Presentation</vt:lpstr>
      <vt:lpstr>BÀI 18: BƯỚC NGOẶT LỊCH SỬ       .          ĐẦU THẾ KỈ 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2.Ngô Quyền và chiến Thắng Bạch Đằng năm 938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thuyết trình đến đây là kết thúc.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han039700@gmail.com</dc:creator>
  <cp:lastModifiedBy>Administrator</cp:lastModifiedBy>
  <cp:revision>9</cp:revision>
  <dcterms:created xsi:type="dcterms:W3CDTF">2023-04-12T12:44:29Z</dcterms:created>
  <dcterms:modified xsi:type="dcterms:W3CDTF">2025-03-23T13:18:03Z</dcterms:modified>
</cp:coreProperties>
</file>