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6" r:id="rId2"/>
    <p:sldId id="350" r:id="rId3"/>
    <p:sldId id="351" r:id="rId4"/>
    <p:sldId id="317" r:id="rId5"/>
    <p:sldId id="319" r:id="rId6"/>
    <p:sldId id="320" r:id="rId7"/>
    <p:sldId id="345" r:id="rId8"/>
    <p:sldId id="346" r:id="rId9"/>
    <p:sldId id="324" r:id="rId10"/>
    <p:sldId id="352" r:id="rId11"/>
    <p:sldId id="326" r:id="rId12"/>
    <p:sldId id="354" r:id="rId13"/>
    <p:sldId id="328" r:id="rId14"/>
    <p:sldId id="355" r:id="rId15"/>
    <p:sldId id="333" r:id="rId16"/>
    <p:sldId id="334" r:id="rId17"/>
    <p:sldId id="358" r:id="rId18"/>
    <p:sldId id="357" r:id="rId19"/>
    <p:sldId id="356" r:id="rId20"/>
    <p:sldId id="339" r:id="rId21"/>
    <p:sldId id="323" r:id="rId22"/>
    <p:sldId id="322" r:id="rId23"/>
    <p:sldId id="318" r:id="rId24"/>
    <p:sldId id="342" r:id="rId25"/>
    <p:sldId id="344" r:id="rId26"/>
    <p:sldId id="371" r:id="rId27"/>
    <p:sldId id="359" r:id="rId28"/>
    <p:sldId id="363" r:id="rId29"/>
    <p:sldId id="364" r:id="rId30"/>
    <p:sldId id="367" r:id="rId31"/>
    <p:sldId id="372" r:id="rId32"/>
    <p:sldId id="360" r:id="rId33"/>
    <p:sldId id="368" r:id="rId34"/>
    <p:sldId id="369" r:id="rId35"/>
    <p:sldId id="370" r:id="rId36"/>
    <p:sldId id="361" r:id="rId37"/>
    <p:sldId id="373" r:id="rId38"/>
    <p:sldId id="374" r:id="rId39"/>
    <p:sldId id="375" r:id="rId40"/>
    <p:sldId id="376" r:id="rId41"/>
    <p:sldId id="377" r:id="rId42"/>
    <p:sldId id="362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10" r:id="rId53"/>
    <p:sldId id="311" r:id="rId54"/>
    <p:sldId id="312" r:id="rId55"/>
    <p:sldId id="313" r:id="rId56"/>
    <p:sldId id="314" r:id="rId57"/>
    <p:sldId id="34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99"/>
    <a:srgbClr val="66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E80F-CFB0-44FC-B3BB-319BC5BF706E}" type="datetimeFigureOut">
              <a:rPr lang="en-US" smtClean="0"/>
              <a:t>23/03/2025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688B-3D4E-4D52-8370-884E568F2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9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688B-3D4E-4D52-8370-884E568F24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A02C3-A601-4F89-A9C2-0E62C7F5F36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554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7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A02C3-A601-4F89-A9C2-0E62C7F5F36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370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369D5C-3EC2-4CB2-AAA7-C1512C113959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378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8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4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A02C3-A601-4F89-A9C2-0E62C7F5F36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836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369D5C-3EC2-4CB2-AAA7-C1512C113959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28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JWjgHYbpXA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JWjgHYbpXAo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7Tao5znq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822826"/>
            <a:ext cx="2171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2360614" y="1600201"/>
            <a:ext cx="58245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 sz="27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2222500" y="4181476"/>
            <a:ext cx="4781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GV: NGUYỄN THỊ BÍCH TRANG</a:t>
            </a:r>
            <a:endParaRPr lang="en-US" altLang="en-US" sz="28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582" name="Picture 27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494463" y="3335338"/>
            <a:ext cx="51355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31214" y="941971"/>
            <a:ext cx="8965224" cy="448622"/>
          </a:xfrm>
          <a:prstGeom prst="flowChartProcess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6" name="Title 1"/>
          <p:cNvSpPr txBox="1">
            <a:spLocks/>
          </p:cNvSpPr>
          <p:nvPr/>
        </p:nvSpPr>
        <p:spPr bwMode="auto">
          <a:xfrm>
            <a:off x="2971800" y="966789"/>
            <a:ext cx="4953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b="1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THCS </a:t>
            </a:r>
            <a:r>
              <a:rPr lang="en-US" altLang="en-US" sz="2400" b="1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Ân</a:t>
            </a:r>
            <a:r>
              <a:rPr lang="en-US" altLang="en-US" sz="2400" b="1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D60093"/>
                </a:solidFill>
                <a:cs typeface="Times New Roman" panose="02020603050405020304" pitchFamily="18" charset="0"/>
              </a:rPr>
              <a:t>Nghĩa</a:t>
            </a:r>
            <a:endParaRPr lang="en-US" altLang="en-US" sz="2400" b="1" dirty="0">
              <a:solidFill>
                <a:srgbClr val="D60093"/>
              </a:solidFill>
              <a:cs typeface="Times New Roman" panose="02020603050405020304" pitchFamily="18" charset="0"/>
            </a:endParaRPr>
          </a:p>
        </p:txBody>
      </p:sp>
      <p:pic>
        <p:nvPicPr>
          <p:cNvPr id="24587" name="Picture 27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470150" y="3327401"/>
            <a:ext cx="513556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7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950" y="849312"/>
            <a:ext cx="8921750" cy="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7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6050" y="5915026"/>
            <a:ext cx="892175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itle 1"/>
          <p:cNvSpPr txBox="1">
            <a:spLocks/>
          </p:cNvSpPr>
          <p:nvPr/>
        </p:nvSpPr>
        <p:spPr bwMode="auto">
          <a:xfrm>
            <a:off x="2304026" y="2613819"/>
            <a:ext cx="44196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7000" b="1" dirty="0" smtClean="0">
                <a:solidFill>
                  <a:srgbClr val="D60093"/>
                </a:solidFill>
                <a:cs typeface="Times New Roman" panose="02020603050405020304" pitchFamily="18" charset="0"/>
              </a:rPr>
              <a:t>LỊCH SỬ </a:t>
            </a:r>
            <a:r>
              <a:rPr lang="en-US" altLang="en-US" sz="7000" b="1" dirty="0">
                <a:solidFill>
                  <a:srgbClr val="D60093"/>
                </a:solidFill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4591" name="Picture 14" descr="7Tao5znq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821238"/>
            <a:ext cx="21399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 flipV="1">
            <a:off x="609600" y="2406650"/>
            <a:ext cx="6324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-3175" y="1528763"/>
            <a:ext cx="617537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1363"/>
            <a:ext cx="9132888" cy="1279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9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8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180BC5"/>
                </a:solidFill>
                <a:cs typeface="Times New Roman" pitchFamily="18" charset="0"/>
              </a:rPr>
              <a:t>     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180BC5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51837"/>
            <a:ext cx="777240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latin typeface="Arial" panose="020B0604020202020204" pitchFamily="34" charset="0"/>
              </a:rPr>
              <a:t>HS </a:t>
            </a:r>
            <a:r>
              <a:rPr lang="en-US" altLang="en-US" sz="2700" b="1" dirty="0" err="1">
                <a:latin typeface="Arial" panose="020B0604020202020204" pitchFamily="34" charset="0"/>
              </a:rPr>
              <a:t>thảo</a:t>
            </a:r>
            <a:r>
              <a:rPr lang="en-US" altLang="en-US" sz="2700" b="1" dirty="0">
                <a:latin typeface="Arial" panose="020B0604020202020204" pitchFamily="34" charset="0"/>
              </a:rPr>
              <a:t> </a:t>
            </a:r>
            <a:r>
              <a:rPr lang="en-US" altLang="en-US" sz="2700" b="1" dirty="0" err="1">
                <a:latin typeface="Arial" panose="020B0604020202020204" pitchFamily="34" charset="0"/>
              </a:rPr>
              <a:t>luận</a:t>
            </a:r>
            <a:r>
              <a:rPr lang="en-US" altLang="en-US" sz="2700" b="1" dirty="0">
                <a:latin typeface="Arial" panose="020B0604020202020204" pitchFamily="34" charset="0"/>
              </a:rPr>
              <a:t> </a:t>
            </a:r>
            <a:r>
              <a:rPr lang="en-US" altLang="en-US" sz="2700" b="1" dirty="0" err="1" smtClean="0">
                <a:latin typeface="Arial" panose="020B0604020202020204" pitchFamily="34" charset="0"/>
              </a:rPr>
              <a:t>nhóm</a:t>
            </a:r>
            <a:r>
              <a:rPr lang="en-US" altLang="en-US" sz="2700" b="1" dirty="0" smtClean="0">
                <a:latin typeface="Arial" panose="020B0604020202020204" pitchFamily="34" charset="0"/>
              </a:rPr>
              <a:t>: (6 </a:t>
            </a:r>
            <a:r>
              <a:rPr lang="en-US" altLang="en-US" sz="2700" b="1" dirty="0" err="1">
                <a:latin typeface="Arial" panose="020B0604020202020204" pitchFamily="34" charset="0"/>
              </a:rPr>
              <a:t>phút</a:t>
            </a:r>
            <a:r>
              <a:rPr lang="en-US" altLang="en-US" sz="2700" b="1" dirty="0">
                <a:latin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dirty="0" smtClean="0">
                <a:solidFill>
                  <a:srgbClr val="009900"/>
                </a:solidFill>
                <a:latin typeface="Arial" panose="020B0604020202020204" pitchFamily="34" charset="0"/>
              </a:rPr>
              <a:t> 1: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bày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cai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 Theo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cai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thâm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độc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nhất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Vì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dirty="0" smtClean="0">
                <a:solidFill>
                  <a:srgbClr val="009900"/>
                </a:solidFill>
                <a:latin typeface="Arial" panose="020B0604020202020204" pitchFamily="34" charset="0"/>
              </a:rPr>
              <a:t> 2: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bóc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lột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 Theo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chính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bóc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lột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thâm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độc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nhất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Vì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5064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1783"/>
            <a:ext cx="4638675" cy="607521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401783"/>
            <a:ext cx="4038600" cy="60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Nd9GcTcc2ix55YAPPjGlwXLQ88LVdqBd-nXrvKr6VT34yYuwb_vE9GGoBHBC0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14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48400" y="2286000"/>
            <a:ext cx="26670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SỪNG TÊ GIÁC</a:t>
            </a:r>
          </a:p>
        </p:txBody>
      </p:sp>
      <p:pic>
        <p:nvPicPr>
          <p:cNvPr id="9220" name="Picture 8" descr="ANd9GcS6udexe2pviH4cS5ruIuZHkCSHPLygn85PBhZe1Jql4_JMV_5-8PY6r8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971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324600" y="6248400"/>
            <a:ext cx="13716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NGÀ VOI</a:t>
            </a:r>
          </a:p>
        </p:txBody>
      </p:sp>
      <p:pic>
        <p:nvPicPr>
          <p:cNvPr id="9222" name="Picture 11" descr="ANd9GcTVhL-UFlbe_sMloNeVAKekl1BF0Cs_vj792LlbNxt8u00WZSga5fMPmG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267200" y="2286000"/>
            <a:ext cx="14478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ĐỒI MỒI</a:t>
            </a:r>
          </a:p>
        </p:txBody>
      </p:sp>
      <p:sp>
        <p:nvSpPr>
          <p:cNvPr id="9224" name="AutoShape 14" descr="Z"/>
          <p:cNvSpPr>
            <a:spLocks noChangeAspect="1" noChangeArrowheads="1"/>
          </p:cNvSpPr>
          <p:nvPr/>
        </p:nvSpPr>
        <p:spPr bwMode="auto">
          <a:xfrm>
            <a:off x="3786188" y="283845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5" name="AutoShape 16" descr="Z"/>
          <p:cNvSpPr>
            <a:spLocks noChangeAspect="1" noChangeArrowheads="1"/>
          </p:cNvSpPr>
          <p:nvPr/>
        </p:nvSpPr>
        <p:spPr bwMode="auto">
          <a:xfrm>
            <a:off x="3786188" y="283845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6" name="AutoShape 18" descr="Z"/>
          <p:cNvSpPr>
            <a:spLocks noChangeAspect="1" noChangeArrowheads="1"/>
          </p:cNvSpPr>
          <p:nvPr/>
        </p:nvSpPr>
        <p:spPr bwMode="auto">
          <a:xfrm>
            <a:off x="3786188" y="283845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7" name="AutoShape 20" descr="Z"/>
          <p:cNvSpPr>
            <a:spLocks noChangeAspect="1" noChangeArrowheads="1"/>
          </p:cNvSpPr>
          <p:nvPr/>
        </p:nvSpPr>
        <p:spPr bwMode="auto">
          <a:xfrm>
            <a:off x="3786188" y="2838450"/>
            <a:ext cx="1571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8" name="AutoShape 22" descr="Z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9" name="AutoShape 24" descr="Z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0" name="AutoShape 26" descr="Z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1" name="AutoShape 28" descr="Z"/>
          <p:cNvSpPr>
            <a:spLocks noChangeAspect="1" noChangeArrowheads="1"/>
          </p:cNvSpPr>
          <p:nvPr/>
        </p:nvSpPr>
        <p:spPr bwMode="auto">
          <a:xfrm>
            <a:off x="3829050" y="2871788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2" name="AutoShape 30" descr="9k="/>
          <p:cNvSpPr>
            <a:spLocks noChangeAspect="1" noChangeArrowheads="1"/>
          </p:cNvSpPr>
          <p:nvPr/>
        </p:nvSpPr>
        <p:spPr bwMode="auto">
          <a:xfrm>
            <a:off x="4195763" y="2867025"/>
            <a:ext cx="752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233" name="Picture 32" descr="57855465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33"/>
          <p:cNvSpPr txBox="1">
            <a:spLocks noChangeArrowheads="1"/>
          </p:cNvSpPr>
          <p:nvPr/>
        </p:nvSpPr>
        <p:spPr bwMode="auto">
          <a:xfrm>
            <a:off x="381000" y="2819400"/>
            <a:ext cx="22098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TRẦM HƯƠNG</a:t>
            </a:r>
          </a:p>
        </p:txBody>
      </p:sp>
      <p:pic>
        <p:nvPicPr>
          <p:cNvPr id="9235" name="Picture 35" descr="japanese-yen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352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36"/>
          <p:cNvSpPr txBox="1">
            <a:spLocks noChangeArrowheads="1"/>
          </p:cNvSpPr>
          <p:nvPr/>
        </p:nvSpPr>
        <p:spPr bwMode="auto">
          <a:xfrm>
            <a:off x="2133600" y="6324600"/>
            <a:ext cx="11430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VÀNG</a:t>
            </a:r>
          </a:p>
        </p:txBody>
      </p:sp>
      <p:pic>
        <p:nvPicPr>
          <p:cNvPr id="9237" name="Picture 38" descr="FoQWXdJGw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39"/>
          <p:cNvSpPr txBox="1">
            <a:spLocks noChangeArrowheads="1"/>
          </p:cNvSpPr>
          <p:nvPr/>
        </p:nvSpPr>
        <p:spPr bwMode="auto">
          <a:xfrm>
            <a:off x="3505200" y="6324600"/>
            <a:ext cx="1828800" cy="376238"/>
          </a:xfrm>
          <a:prstGeom prst="rect">
            <a:avLst/>
          </a:prstGeom>
          <a:solidFill>
            <a:srgbClr val="66FF33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30632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0038"/>
            <a:ext cx="9144000" cy="7159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b="1" u="sng" dirty="0">
                <a:solidFill>
                  <a:srgbClr val="0000FF"/>
                </a:solidFill>
              </a:rPr>
              <a:t>5. </a:t>
            </a:r>
            <a:r>
              <a:rPr lang="en-US" altLang="en-US" b="1" u="sng" dirty="0" err="1">
                <a:solidFill>
                  <a:srgbClr val="0000FF"/>
                </a:solidFill>
              </a:rPr>
              <a:t>Khởi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nghĩa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Phùng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Hưng</a:t>
            </a:r>
            <a:r>
              <a:rPr lang="en-US" altLang="en-US" b="1" u="sng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00FF"/>
                </a:solidFill>
              </a:rPr>
              <a:t>* </a:t>
            </a:r>
            <a:r>
              <a:rPr lang="en-US" altLang="en-US" b="1" u="sng" dirty="0" err="1">
                <a:solidFill>
                  <a:srgbClr val="0000FF"/>
                </a:solidFill>
              </a:rPr>
              <a:t>Nguyên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nhân</a:t>
            </a:r>
            <a:r>
              <a:rPr lang="en-US" altLang="en-US" b="1" u="sng" dirty="0">
                <a:solidFill>
                  <a:srgbClr val="0000FF"/>
                </a:solidFill>
              </a:rPr>
              <a:t>:</a:t>
            </a:r>
            <a:endParaRPr lang="en-US" altLang="en-US" b="1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b="1" u="sng" dirty="0">
              <a:solidFill>
                <a:srgbClr val="0000FF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35814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.VnTime" panose="020B7200000000000000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1000" y="2743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2286000"/>
            <a:ext cx="8763000" cy="7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700" dirty="0" smtClean="0"/>
              <a:t>- Do </a:t>
            </a:r>
            <a:r>
              <a:rPr lang="en-US" altLang="en-US" sz="2700" dirty="0" err="1" smtClean="0"/>
              <a:t>chính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sách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vơ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vét</a:t>
            </a:r>
            <a:r>
              <a:rPr lang="en-US" altLang="en-US" sz="2700" dirty="0" smtClean="0"/>
              <a:t>, </a:t>
            </a:r>
            <a:r>
              <a:rPr lang="en-US" altLang="en-US" sz="2700" dirty="0" err="1" smtClean="0"/>
              <a:t>cai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trị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nặng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nề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của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chính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quyền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đô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hộ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nhà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Đường</a:t>
            </a:r>
            <a:r>
              <a:rPr lang="en-US" altLang="en-US" sz="2700" dirty="0" smtClean="0"/>
              <a:t>.</a:t>
            </a:r>
            <a:endParaRPr lang="en-US" altLang="en-US" sz="2700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18288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en-US" altLang="en-US" sz="32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ộp_Văn_Bản 4"/>
          <p:cNvSpPr txBox="1">
            <a:spLocks noChangeArrowheads="1"/>
          </p:cNvSpPr>
          <p:nvPr/>
        </p:nvSpPr>
        <p:spPr bwMode="auto">
          <a:xfrm>
            <a:off x="152400" y="833438"/>
            <a:ext cx="8991600" cy="1369606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180BC5"/>
                </a:solidFill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1464469"/>
            <a:ext cx="64008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700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7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27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7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609600" y="3426544"/>
            <a:ext cx="8077200" cy="274565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Dựa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lược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bày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biến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cuộc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khởi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nghĩa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Phùng</a:t>
            </a:r>
            <a:r>
              <a:rPr lang="en-US" altLang="en-US" sz="2800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Hưng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  <a:p>
            <a:pPr algn="ctr">
              <a:defRPr/>
            </a:pP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6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715963"/>
          </a:xfrm>
          <a:solidFill>
            <a:srgbClr val="339966"/>
          </a:solidFill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CUỘC KHỞI NGHĨA LỚN TRONG</a:t>
            </a:r>
            <a:br>
              <a:rPr lang="en-US" alt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CÁC </a:t>
            </a:r>
            <a:r>
              <a:rPr lang="en-US" altLang="en-US" sz="3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TII </a:t>
            </a:r>
            <a:r>
              <a:rPr lang="en-US" alt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IX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5. </a:t>
            </a:r>
            <a:r>
              <a:rPr lang="en-US" altLang="en-US" sz="24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Khëi</a:t>
            </a:r>
            <a:r>
              <a:rPr lang="en-US" altLang="en-US" sz="24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24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Phïng</a:t>
            </a:r>
            <a:r>
              <a:rPr lang="en-US" altLang="en-US" sz="24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H­ưng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7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*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DiÔn</a:t>
            </a:r>
            <a:r>
              <a:rPr lang="en-US" altLang="en-US" sz="24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biÕn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5029200" y="2971800"/>
            <a:ext cx="304800" cy="381000"/>
          </a:xfrm>
          <a:prstGeom prst="line">
            <a:avLst/>
          </a:prstGeom>
          <a:noFill/>
          <a:ln w="698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9050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 smtClean="0"/>
              <a:t>- </a:t>
            </a:r>
            <a:r>
              <a:rPr lang="en-US" altLang="en-US" sz="2400" dirty="0" err="1" smtClean="0"/>
              <a:t>Cuối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thế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kỉ</a:t>
            </a:r>
            <a:r>
              <a:rPr lang="en-US" altLang="en-US" sz="2400" dirty="0" smtClean="0"/>
              <a:t> VIII, </a:t>
            </a:r>
            <a:r>
              <a:rPr lang="en-US" altLang="en-US" sz="2400" dirty="0" err="1" smtClean="0"/>
              <a:t>cuộc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khởi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nghĩa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bùng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nổ</a:t>
            </a:r>
            <a:r>
              <a:rPr lang="en-US" altLang="en-US" sz="2400" dirty="0" smtClean="0"/>
              <a:t> ở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Lâm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0" y="41910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533400" y="3886200"/>
            <a:ext cx="342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 err="1">
                <a:latin typeface=".VnTime" panose="020B7200000000000000" pitchFamily="34" charset="0"/>
              </a:rPr>
              <a:t>Phïng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latin typeface=".VnTime" panose="020B7200000000000000" pitchFamily="34" charset="0"/>
              </a:rPr>
              <a:t>Hư­ng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chiÕm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 smtClean="0">
                <a:latin typeface=".VnTime" panose="020B7200000000000000" pitchFamily="34" charset="0"/>
              </a:rPr>
              <a:t>được</a:t>
            </a:r>
            <a:r>
              <a:rPr lang="en-US" altLang="en-US" sz="24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thµnh</a:t>
            </a:r>
            <a:r>
              <a:rPr lang="en-US" altLang="en-US" sz="2400" b="1" dirty="0">
                <a:latin typeface=".VnTime" panose="020B7200000000000000" pitchFamily="34" charset="0"/>
              </a:rPr>
              <a:t>, s¾p ®</a:t>
            </a:r>
            <a:r>
              <a:rPr lang="en-US" altLang="en-US" sz="2400" b="1" dirty="0" err="1">
                <a:latin typeface=".VnTime" panose="020B7200000000000000" pitchFamily="34" charset="0"/>
              </a:rPr>
              <a:t>Æt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viÖc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cai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trÞ</a:t>
            </a:r>
            <a:r>
              <a:rPr lang="en-US" altLang="en-US" sz="2400" b="1" dirty="0">
                <a:latin typeface=".VnTime" panose="020B7200000000000000" pitchFamily="34" charset="0"/>
              </a:rPr>
              <a:t>.</a:t>
            </a:r>
            <a:r>
              <a:rPr lang="en-US" altLang="en-US" b="1" dirty="0"/>
              <a:t> 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257800" y="3124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dirty="0" err="1" smtClean="0">
                <a:latin typeface=".VnTime" panose="020B7200000000000000" pitchFamily="34" charset="0"/>
              </a:rPr>
              <a:t>Đ­ường</a:t>
            </a:r>
            <a:r>
              <a:rPr lang="en-US" altLang="en-US" sz="16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latin typeface=".VnTime" panose="020B7200000000000000" pitchFamily="34" charset="0"/>
              </a:rPr>
              <a:t>L©m</a:t>
            </a:r>
            <a:endParaRPr lang="en-US" altLang="en-US" sz="1600" b="1" dirty="0">
              <a:latin typeface=".VnTime" panose="020B7200000000000000" pitchFamily="34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228600"/>
            <a:ext cx="89154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1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vi-VN" sz="1800" b="1" dirty="0">
              <a:solidFill>
                <a:srgbClr val="FF0000"/>
              </a:solidFill>
            </a:endParaRPr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5867400" y="2971800"/>
            <a:ext cx="304800" cy="304800"/>
            <a:chOff x="2592" y="2784"/>
            <a:chExt cx="192" cy="192"/>
          </a:xfrm>
        </p:grpSpPr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>
              <a:off x="2592" y="2784"/>
              <a:ext cx="192" cy="14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2592" y="278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0" y="30480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- </a:t>
            </a:r>
            <a:r>
              <a:rPr lang="en-US" altLang="en-US" sz="2400" dirty="0" err="1" smtClean="0"/>
              <a:t>Kéo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về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bao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vây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Tống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Bình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4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23" grpId="0"/>
      <p:bldP spid="430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14400"/>
            <a:ext cx="8229600" cy="381000"/>
          </a:xfrm>
          <a:solidFill>
            <a:srgbClr val="339966"/>
          </a:solidFill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CUỘC KHỞI NGHĨA LỚN TRONG</a:t>
            </a:r>
            <a:br>
              <a:rPr lang="en-US" altLang="en-US" sz="3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CÁC THẾ KỶ VII - IX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05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5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5. </a:t>
            </a:r>
            <a:r>
              <a:rPr lang="en-US" altLang="en-US" sz="25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Khëi</a:t>
            </a:r>
            <a:r>
              <a:rPr lang="en-US" altLang="en-US" sz="25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5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nghÜa</a:t>
            </a:r>
            <a:r>
              <a:rPr lang="en-US" altLang="en-US" sz="25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5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Phïng</a:t>
            </a:r>
            <a:r>
              <a:rPr lang="en-US" altLang="en-US" sz="25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5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Hưng</a:t>
            </a:r>
            <a:r>
              <a:rPr lang="en-US" altLang="en-US" sz="25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altLang="en-US" sz="2500" b="1" u="sng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47244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799" y="1066800"/>
            <a:ext cx="351894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5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5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K</a:t>
            </a:r>
            <a:r>
              <a:rPr lang="en-US" altLang="en-US" sz="25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Õt</a:t>
            </a:r>
            <a:r>
              <a:rPr lang="en-US" altLang="en-US" sz="25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5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qu</a:t>
            </a:r>
            <a:r>
              <a:rPr lang="en-US" altLang="en-US" sz="25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¶: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1524000"/>
            <a:ext cx="388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smtClean="0">
                <a:latin typeface=".VnTime" panose="020B7200000000000000" pitchFamily="34" charset="0"/>
              </a:rPr>
              <a:t>- </a:t>
            </a:r>
            <a:r>
              <a:rPr lang="en-US" altLang="en-US" sz="2400" dirty="0" err="1" smtClean="0"/>
              <a:t>Cuộc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khởi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nghĩa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đã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giành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được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quyền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tự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trị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trong</a:t>
            </a:r>
            <a:r>
              <a:rPr lang="en-US" altLang="en-US" sz="2400" dirty="0" smtClean="0"/>
              <a:t> 9 </a:t>
            </a:r>
            <a:r>
              <a:rPr lang="en-US" altLang="en-US" sz="2400" dirty="0" err="1" smtClean="0"/>
              <a:t>năm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thì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bị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đàn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áp</a:t>
            </a:r>
            <a:r>
              <a:rPr lang="en-US" altLang="en-US" sz="2400" dirty="0" smtClean="0"/>
              <a:t>.</a:t>
            </a:r>
            <a:endParaRPr lang="en-US" altLang="en-US" sz="2800" b="1" dirty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5257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6934200" y="0"/>
            <a:ext cx="1981200" cy="1828800"/>
            <a:chOff x="3600" y="480"/>
            <a:chExt cx="1080" cy="2652"/>
          </a:xfrm>
        </p:grpSpPr>
        <p:pic>
          <p:nvPicPr>
            <p:cNvPr id="44041" name="Picture 9" descr="knight_armored_archduke_preattack_md_cl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480"/>
              <a:ext cx="480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042" name="Group 10"/>
            <p:cNvGrpSpPr>
              <a:grpSpLocks/>
            </p:cNvGrpSpPr>
            <p:nvPr/>
          </p:nvGrpSpPr>
          <p:grpSpPr bwMode="auto">
            <a:xfrm>
              <a:off x="3600" y="1248"/>
              <a:ext cx="1080" cy="1884"/>
              <a:chOff x="3216" y="816"/>
              <a:chExt cx="1464" cy="2316"/>
            </a:xfrm>
          </p:grpSpPr>
          <p:pic>
            <p:nvPicPr>
              <p:cNvPr id="44043" name="Picture 11" descr="viking_tired_md_clr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52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4" name="Picture 12" descr="knight_armored_archduke_preattack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864"/>
                <a:ext cx="600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5" name="Picture 13" descr="viking_swinging_sword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1776"/>
                <a:ext cx="78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6" name="Picture 14" descr="viking_swinging_sword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16" y="1296"/>
                <a:ext cx="720" cy="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7" name="Picture 15" descr="knight_armored_archduke_preattack_md_clr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816"/>
                <a:ext cx="600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8" name="Picture 16" descr="viking_swinging_sword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1392"/>
                <a:ext cx="636" cy="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49" name="Picture 17" descr="viking_swinging_sword_md_clr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584"/>
                <a:ext cx="732" cy="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4050" name="Picture 18" descr="gladiator_hurt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10287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0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28600" y="297180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0" y="34290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56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0608 0.00463 -0.01111 0.01065 -0.01771 0.01436 C -0.02882 0.02037 -0.05209 0.02871 -0.05209 0.0294 C -0.05625 0.03588 -0.05799 0.04491 -0.06372 0.05047 C -0.07622 0.0625 -0.11667 0.06713 -0.13299 0.07223 C -0.13872 0.07709 -0.14427 0.08264 -0.15 0.08681 C -0.15573 0.09028 -0.1625 0.08982 -0.16771 0.09375 C -0.21094 0.1301 -0.16181 0.10648 -0.20261 0.12315 C -0.22223 0.13982 -0.21511 0.14445 -0.225 0.1301 " pathEditMode="relative" rAng="0" ptsTypes="ffffffffA">
                                      <p:cBhvr>
                                        <p:cTn id="22" dur="14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52" grpId="0"/>
      <p:bldP spid="440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 flipV="1">
            <a:off x="609600" y="2406650"/>
            <a:ext cx="6324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-3175" y="1528763"/>
            <a:ext cx="617537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Ý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1363"/>
            <a:ext cx="9132888" cy="1279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9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8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180BC5"/>
                </a:solidFill>
                <a:cs typeface="Times New Roman" pitchFamily="18" charset="0"/>
              </a:rPr>
              <a:t>     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180BC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55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 flipV="1">
            <a:off x="609600" y="2406650"/>
            <a:ext cx="6324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-3175" y="1528763"/>
            <a:ext cx="617537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Ý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1363"/>
            <a:ext cx="9132888" cy="12794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9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8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180BC5"/>
                </a:solidFill>
                <a:cs typeface="Times New Roman" pitchFamily="18" charset="0"/>
              </a:rPr>
              <a:t>     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180BC5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51837"/>
            <a:ext cx="77724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latin typeface="Arial" panose="020B0604020202020204" pitchFamily="34" charset="0"/>
              </a:rPr>
              <a:t>HS </a:t>
            </a:r>
            <a:r>
              <a:rPr lang="en-US" altLang="en-US" sz="2700" b="1" dirty="0" err="1">
                <a:latin typeface="Arial" panose="020B0604020202020204" pitchFamily="34" charset="0"/>
              </a:rPr>
              <a:t>thảo</a:t>
            </a:r>
            <a:r>
              <a:rPr lang="en-US" altLang="en-US" sz="2700" b="1" dirty="0">
                <a:latin typeface="Arial" panose="020B0604020202020204" pitchFamily="34" charset="0"/>
              </a:rPr>
              <a:t> </a:t>
            </a:r>
            <a:r>
              <a:rPr lang="en-US" altLang="en-US" sz="2700" b="1" dirty="0" err="1">
                <a:latin typeface="Arial" panose="020B0604020202020204" pitchFamily="34" charset="0"/>
              </a:rPr>
              <a:t>luận</a:t>
            </a:r>
            <a:r>
              <a:rPr lang="en-US" altLang="en-US" sz="2700" b="1" dirty="0">
                <a:latin typeface="Arial" panose="020B0604020202020204" pitchFamily="34" charset="0"/>
              </a:rPr>
              <a:t> </a:t>
            </a:r>
            <a:r>
              <a:rPr lang="en-US" altLang="en-US" sz="2700" b="1" dirty="0" err="1" smtClean="0">
                <a:latin typeface="Arial" panose="020B0604020202020204" pitchFamily="34" charset="0"/>
              </a:rPr>
              <a:t>cặp</a:t>
            </a:r>
            <a:r>
              <a:rPr lang="en-US" altLang="en-US" sz="2700" b="1" dirty="0" smtClean="0">
                <a:latin typeface="Arial" panose="020B0604020202020204" pitchFamily="34" charset="0"/>
              </a:rPr>
              <a:t> </a:t>
            </a:r>
            <a:r>
              <a:rPr lang="en-US" altLang="en-US" sz="2700" b="1" dirty="0" err="1" smtClean="0">
                <a:latin typeface="Arial" panose="020B0604020202020204" pitchFamily="34" charset="0"/>
              </a:rPr>
              <a:t>đôi</a:t>
            </a:r>
            <a:r>
              <a:rPr lang="en-US" altLang="en-US" sz="2700" b="1" dirty="0" smtClean="0">
                <a:latin typeface="Arial" panose="020B0604020202020204" pitchFamily="34" charset="0"/>
              </a:rPr>
              <a:t>: (3 </a:t>
            </a:r>
            <a:r>
              <a:rPr lang="en-US" altLang="en-US" sz="2700" b="1" dirty="0" err="1">
                <a:latin typeface="Arial" panose="020B0604020202020204" pitchFamily="34" charset="0"/>
              </a:rPr>
              <a:t>phút</a:t>
            </a:r>
            <a:r>
              <a:rPr lang="en-US" altLang="en-US" sz="2700" b="1" dirty="0">
                <a:latin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dirty="0" smtClean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99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b="1" dirty="0" smtClean="0">
                <a:solidFill>
                  <a:srgbClr val="0099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Vì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nơi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đất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ta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lập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đền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thờ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Phùng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Hưng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5988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0038"/>
            <a:ext cx="9144000" cy="7159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b="1" u="sng" dirty="0">
                <a:solidFill>
                  <a:srgbClr val="0000FF"/>
                </a:solidFill>
              </a:rPr>
              <a:t>5. </a:t>
            </a:r>
            <a:r>
              <a:rPr lang="en-US" altLang="en-US" b="1" u="sng" dirty="0" err="1">
                <a:solidFill>
                  <a:srgbClr val="0000FF"/>
                </a:solidFill>
              </a:rPr>
              <a:t>Khởi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nghĩa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Phùng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Hưng</a:t>
            </a:r>
            <a:r>
              <a:rPr lang="en-US" altLang="en-US" b="1" u="sng" dirty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b="1" u="sng" dirty="0">
                <a:solidFill>
                  <a:srgbClr val="0000FF"/>
                </a:solidFill>
              </a:rPr>
              <a:t>* </a:t>
            </a:r>
            <a:r>
              <a:rPr lang="en-US" altLang="en-US" b="1" u="sng" dirty="0" smtClean="0">
                <a:solidFill>
                  <a:srgbClr val="0000FF"/>
                </a:solidFill>
              </a:rPr>
              <a:t>Ý </a:t>
            </a:r>
            <a:r>
              <a:rPr lang="en-US" altLang="en-US" b="1" u="sng" dirty="0" err="1" smtClean="0">
                <a:solidFill>
                  <a:srgbClr val="0000FF"/>
                </a:solidFill>
              </a:rPr>
              <a:t>nghĩa</a:t>
            </a:r>
            <a:r>
              <a:rPr lang="en-US" altLang="en-US" b="1" u="sng" dirty="0" smtClean="0">
                <a:solidFill>
                  <a:srgbClr val="0000FF"/>
                </a:solidFill>
              </a:rPr>
              <a:t>:</a:t>
            </a:r>
            <a:endParaRPr lang="en-US" altLang="en-US" b="1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b="1" u="sng" dirty="0">
              <a:solidFill>
                <a:srgbClr val="0000FF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35814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.VnTime" panose="020B7200000000000000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1000" y="2743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57200" y="2286000"/>
            <a:ext cx="8305800" cy="15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700" dirty="0" smtClean="0"/>
              <a:t>   - </a:t>
            </a:r>
            <a:r>
              <a:rPr lang="en-US" altLang="en-US" sz="2800" dirty="0" err="1"/>
              <a:t>Tiếp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tục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khẳng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định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quyết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tâm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lập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chủ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của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mở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lợi</a:t>
            </a:r>
            <a:r>
              <a:rPr lang="en-US" altLang="en-US" sz="2800" dirty="0"/>
              <a:t> to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.</a:t>
            </a:r>
            <a:endParaRPr lang="en-US" altLang="en-US" sz="32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700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18288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en-US" altLang="en-US" sz="32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885950" y="6096000"/>
            <a:ext cx="5575812" cy="762000"/>
          </a:xfrm>
          <a:prstGeom prst="roundRect">
            <a:avLst>
              <a:gd name="adj" fmla="val 41206"/>
            </a:avLst>
          </a:prstGeom>
          <a:solidFill>
            <a:srgbClr val="FB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kern="10" dirty="0" err="1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kern="10" dirty="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kern="10" dirty="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kern="10" dirty="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kern="10" dirty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3000" y="5715000"/>
            <a:ext cx="3505200" cy="381000"/>
          </a:xfrm>
        </p:spPr>
        <p:txBody>
          <a:bodyPr>
            <a:noAutofit/>
          </a:bodyPr>
          <a:lstStyle/>
          <a:p>
            <a:r>
              <a:rPr lang="en-US" sz="1500" b="1" dirty="0" smtClean="0">
                <a:latin typeface="+mn-lt"/>
              </a:rPr>
              <a:t>H.2</a:t>
            </a:r>
            <a:endParaRPr lang="en-US" sz="1500" b="1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5715000"/>
            <a:ext cx="3657600" cy="381000"/>
          </a:xfrm>
        </p:spPr>
        <p:txBody>
          <a:bodyPr>
            <a:no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H.3</a:t>
            </a:r>
            <a:endParaRPr lang="en-US" sz="15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hai bà trư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038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bà triệ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1479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i thúc lo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11479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0"/>
            <a:ext cx="4038600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93" y="2667001"/>
            <a:ext cx="2258608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590801"/>
            <a:ext cx="2286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ộp_Văn_Bản 4"/>
          <p:cNvSpPr txBox="1">
            <a:spLocks noChangeArrowheads="1"/>
          </p:cNvSpPr>
          <p:nvPr/>
        </p:nvSpPr>
        <p:spPr bwMode="auto">
          <a:xfrm>
            <a:off x="152400" y="833438"/>
            <a:ext cx="8991600" cy="1369606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180BC5"/>
                </a:solidFill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1464469"/>
            <a:ext cx="64008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2700" b="1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7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7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Ý </a:t>
            </a:r>
            <a:r>
              <a:rPr lang="en-US" altLang="en-US" sz="27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7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7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609600" y="3426544"/>
            <a:ext cx="6819900" cy="274565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altLang="en-US" sz="2800" b="1" dirty="0" err="1" smtClean="0">
                <a:solidFill>
                  <a:srgbClr val="FFFF00"/>
                </a:solidFill>
              </a:rPr>
              <a:t>Kể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tên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một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nơi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lập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đền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thờ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Phùng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Hưng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mà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em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biết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?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2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nm.1cdn.vn/2022/09/25/nhipsonghanoi.hanoimoi.com.vn-uploads-images-phananh-2022-09-22-_lang-phung-h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4800"/>
            <a:ext cx="83788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Lăng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mộ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Phùng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Hưng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ình Phùng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57200"/>
            <a:ext cx="8683625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685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Đền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thờ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Phùng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Hưng</a:t>
            </a:r>
            <a:r>
              <a:rPr lang="en-US" b="1" dirty="0" smtClean="0">
                <a:solidFill>
                  <a:schemeClr val="tx1"/>
                </a:solidFill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</a:rPr>
              <a:t>Đường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Lâm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674"/>
            <a:ext cx="11381186" cy="12567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4" y="5700092"/>
            <a:ext cx="82296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Đình</a:t>
            </a:r>
            <a:r>
              <a:rPr lang="en-US" b="1" dirty="0" smtClean="0"/>
              <a:t> </a:t>
            </a:r>
            <a:r>
              <a:rPr lang="en-US" b="1" dirty="0" err="1" smtClean="0"/>
              <a:t>Quảng</a:t>
            </a:r>
            <a:r>
              <a:rPr lang="en-US" b="1" dirty="0" smtClean="0"/>
              <a:t> </a:t>
            </a:r>
            <a:r>
              <a:rPr lang="en-US" b="1" dirty="0" err="1" smtClean="0"/>
              <a:t>Bá</a:t>
            </a:r>
            <a:endParaRPr lang="en-US" b="1" dirty="0"/>
          </a:p>
        </p:txBody>
      </p:sp>
      <p:pic>
        <p:nvPicPr>
          <p:cNvPr id="4098" name="Picture 2" descr="https://hnm.1cdn.vn/2021/03/04/nhipsonghanoi.hanoimoi.com.vn-uploads-images-phananh-2021-03-04-_dinh-phung-h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7200"/>
            <a:ext cx="87598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60959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Đình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Triều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Khúc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Đình Triều Khúc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4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798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/>
            <a:endParaRPr lang="vi-VN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" y="1338859"/>
            <a:ext cx="42178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và vận dụng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71760"/>
              </p:ext>
            </p:extLst>
          </p:nvPr>
        </p:nvGraphicFramePr>
        <p:xfrm>
          <a:off x="457200" y="2895600"/>
          <a:ext cx="8229601" cy="361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8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 </a:t>
                      </a:r>
                      <a:r>
                        <a:rPr lang="en-US" sz="2200" kern="8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200" kern="8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200" kern="8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6419" y="1869502"/>
            <a:ext cx="834074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80341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38730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9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19498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68877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57912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hùng hư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047018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85423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3809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4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66293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01298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cuỗi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9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fr-FR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248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Triệu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cuỗi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87391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42185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542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35409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542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3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59571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542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9"/>
          <p:cNvSpPr txBox="1">
            <a:spLocks noChangeArrowheads="1"/>
          </p:cNvSpPr>
          <p:nvPr/>
        </p:nvSpPr>
        <p:spPr bwMode="auto">
          <a:xfrm>
            <a:off x="3298825" y="2114551"/>
            <a:ext cx="3594100" cy="1077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180BC5"/>
                </a:solidFill>
              </a:rPr>
              <a:t>Nội</a:t>
            </a:r>
            <a:r>
              <a:rPr lang="en-US" altLang="en-US" sz="3200" b="1" dirty="0" smtClean="0">
                <a:solidFill>
                  <a:srgbClr val="180BC5"/>
                </a:solidFill>
              </a:rPr>
              <a:t> dung </a:t>
            </a:r>
            <a:r>
              <a:rPr lang="en-US" altLang="en-US" sz="3200" b="1" dirty="0" err="1" smtClean="0">
                <a:solidFill>
                  <a:srgbClr val="180BC5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180BC5"/>
                </a:solidFill>
              </a:rPr>
              <a:t> </a:t>
            </a:r>
            <a:r>
              <a:rPr lang="en-US" altLang="en-US" sz="3200" b="1" dirty="0" err="1">
                <a:solidFill>
                  <a:srgbClr val="180BC5"/>
                </a:solidFill>
              </a:rPr>
              <a:t>tiết</a:t>
            </a:r>
            <a:r>
              <a:rPr lang="en-US" altLang="en-US" sz="3200" b="1" dirty="0">
                <a:solidFill>
                  <a:srgbClr val="180BC5"/>
                </a:solidFill>
              </a:rPr>
              <a:t> </a:t>
            </a:r>
            <a:r>
              <a:rPr lang="en-US" altLang="en-US" sz="3200" b="1" dirty="0" err="1">
                <a:solidFill>
                  <a:srgbClr val="180BC5"/>
                </a:solidFill>
              </a:rPr>
              <a:t>học</a:t>
            </a:r>
            <a:r>
              <a:rPr lang="en-US" altLang="en-US" sz="3200" b="1" dirty="0">
                <a:solidFill>
                  <a:srgbClr val="180BC5"/>
                </a:solidFill>
              </a:rPr>
              <a:t> </a:t>
            </a:r>
            <a:r>
              <a:rPr lang="en-US" altLang="en-US" sz="3200" b="1" dirty="0" err="1">
                <a:solidFill>
                  <a:srgbClr val="180BC5"/>
                </a:solidFill>
              </a:rPr>
              <a:t>hôm</a:t>
            </a:r>
            <a:r>
              <a:rPr lang="en-US" altLang="en-US" sz="3200" b="1" dirty="0">
                <a:solidFill>
                  <a:srgbClr val="180BC5"/>
                </a:solidFill>
              </a:rPr>
              <a:t> nay </a:t>
            </a:r>
            <a:r>
              <a:rPr lang="en-US" altLang="en-US" sz="3200" b="1" dirty="0" err="1">
                <a:solidFill>
                  <a:srgbClr val="180BC5"/>
                </a:solidFill>
              </a:rPr>
              <a:t>gồm</a:t>
            </a:r>
            <a:r>
              <a:rPr lang="en-US" altLang="en-US" sz="3200" b="1" dirty="0">
                <a:solidFill>
                  <a:srgbClr val="180BC5"/>
                </a:solidFill>
              </a:rPr>
              <a:t>:</a:t>
            </a:r>
            <a:endParaRPr lang="en-US" altLang="en-US" sz="2400" b="1" u="sng" dirty="0">
              <a:solidFill>
                <a:srgbClr val="180BC5"/>
              </a:solidFill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6514" y="370932"/>
            <a:ext cx="9144000" cy="1310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9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solidFill>
                  <a:srgbClr val="180BC5"/>
                </a:solidFill>
                <a:cs typeface="Times New Roman" pitchFamily="18" charset="0"/>
              </a:rPr>
              <a:t>    </a:t>
            </a:r>
            <a:r>
              <a:rPr lang="en-US" sz="2200" b="1" dirty="0" smtClean="0">
                <a:solidFill>
                  <a:srgbClr val="180BC5"/>
                </a:solidFill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KHỞI NGHĨA TIÊU BIỂU GIÀNH ĐỘC LẬP TRƯỚC THẾ KỈ X.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 smtClean="0">
                <a:solidFill>
                  <a:srgbClr val="180BC5"/>
                </a:solidFill>
                <a:cs typeface="Times New Roman" pitchFamily="18" charset="0"/>
              </a:rPr>
              <a:t> </a:t>
            </a:r>
            <a:endParaRPr lang="en-US" sz="2200" b="1" dirty="0">
              <a:solidFill>
                <a:srgbClr val="180BC5"/>
              </a:solidFill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3733800"/>
            <a:ext cx="685800" cy="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667001" y="3375026"/>
            <a:ext cx="4691064" cy="52540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Hưng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542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 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»,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542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Bí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 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»,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66623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11707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713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88696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713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90862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713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1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713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Loan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mốc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90214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09121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VIII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0674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VIII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0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5726" y="1943100"/>
            <a:ext cx="67722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-3175" y="1528763"/>
            <a:ext cx="61753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1363"/>
            <a:ext cx="9132888" cy="1310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9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800" b="1" u="sng" dirty="0">
              <a:solidFill>
                <a:srgbClr val="180BC5"/>
              </a:solidFill>
              <a:cs typeface="Times New Roman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180BC5"/>
                </a:solidFill>
                <a:cs typeface="Times New Roman" pitchFamily="18" charset="0"/>
              </a:rPr>
              <a:t>     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FF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200" b="1" dirty="0">
              <a:solidFill>
                <a:srgbClr val="180BC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57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86502"/>
              </p:ext>
            </p:extLst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VIII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5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0" y="228598"/>
          <a:ext cx="8229601" cy="579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fr-FR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300" kern="900" spc="-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gian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đạo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fr-FR" sz="2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900" spc="-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kern="900" spc="-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900" spc="-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kern="900" spc="-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VIII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Hưng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fr-FR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7066"/>
            <a:ext cx="798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" y="1447325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và vận 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767567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419" y="3262259"/>
            <a:ext cx="816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877" y="4299466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302659"/>
            <a:ext cx="243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061466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511" y="4953000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0010" y="4950643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7066"/>
            <a:ext cx="798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/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" y="1447325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và vận 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767567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419" y="3262259"/>
            <a:ext cx="816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877" y="4299466"/>
            <a:ext cx="1628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302659"/>
            <a:ext cx="223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06146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511" y="4953000"/>
            <a:ext cx="246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4365" y="4295868"/>
            <a:ext cx="223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7066"/>
            <a:ext cx="798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/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" y="1447325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và vận 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767567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419" y="3262259"/>
            <a:ext cx="8166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877" y="4299466"/>
            <a:ext cx="2248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302659"/>
            <a:ext cx="1610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06146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511" y="4953000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5877" y="5057090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7066"/>
            <a:ext cx="798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  <a:p>
            <a:pPr algn="ctr"/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223" y="1447325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và vận 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222" y="1828800"/>
            <a:ext cx="8275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file4.batdongsan.com.vn/2019/06/04/20190604134140-94c9_w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1"/>
            <a:ext cx="4076065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rường THPT Mai Hắc Đế | Nhà đất 24h - Đăng tin rao vặt mua bán, cho thuê  bất động sản miễn ph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4" y="3505200"/>
            <a:ext cx="3392371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thtg.vn/wp-content/uploads/2016/03/1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568"/>
            <a:ext cx="3657599" cy="263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hùng hư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408218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674829" y="289560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endParaRPr lang="vi-VN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292208" y="615862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  <a:endParaRPr lang="vi-VN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784797" y="624840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943600" y="296648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6616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333625" y="114300"/>
            <a:ext cx="2209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0764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Cooper" pitchFamily="2" charset="0"/>
              </a:rPr>
              <a:t>DAËN DOØ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47800" y="1905000"/>
            <a:ext cx="7696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 </a:t>
            </a:r>
            <a:r>
              <a:rPr lang="en-US" altLang="en-US" sz="3600" b="1">
                <a:solidFill>
                  <a:srgbClr val="0000FF"/>
                </a:solidFill>
              </a:rPr>
              <a:t>VỀ NHÀ TRẢ LỜI CÁC CÂU HỎI TRONG SÁCH GIÁO KHOA CỦA BÀI NÀY.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0" y="4038600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 ÔN TẬP ĐỂ CHUẨN BỊ KIỂM TRA GIỮA HỌC KÌ 2.</a:t>
            </a:r>
            <a:endParaRPr lang="en-US" altLang="en-US" sz="3600" b="1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pic>
        <p:nvPicPr>
          <p:cNvPr id="21509" name="Picture 5" descr="techie_yelling_negati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"/>
            <a:ext cx="18621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ter_right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676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ointer_right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76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3891"/>
      </p:ext>
    </p:extLst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2133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66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0066FF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0218" y="469905"/>
            <a:ext cx="83058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FF0066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648200" y="914400"/>
            <a:ext cx="38100" cy="571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5.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Phùng</a:t>
            </a:r>
            <a:r>
              <a:rPr lang="en-US" altLang="en-US" sz="2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Hưng</a:t>
            </a:r>
            <a:r>
              <a:rPr lang="en-US" altLang="en-US" sz="2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4800600" y="990600"/>
            <a:ext cx="4343400" cy="3800475"/>
            <a:chOff x="2928" y="1056"/>
            <a:chExt cx="2832" cy="2394"/>
          </a:xfrm>
        </p:grpSpPr>
        <p:pic>
          <p:nvPicPr>
            <p:cNvPr id="22539" name="Picture 11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2832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3168" y="3216"/>
              <a:ext cx="206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 sz="1400" b="1">
                <a:solidFill>
                  <a:srgbClr val="CC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410200" y="5257800"/>
            <a:ext cx="3124200" cy="838200"/>
          </a:xfrm>
          <a:prstGeom prst="wedgeEllipseCallout">
            <a:avLst>
              <a:gd name="adj1" fmla="val -70681"/>
              <a:gd name="adj2" fmla="val -92616"/>
            </a:avLst>
          </a:prstGeom>
          <a:solidFill>
            <a:srgbClr val="66FF33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/>
              <a:t>Cho biết vài nét về Phùng Hưng ?</a:t>
            </a:r>
          </a:p>
        </p:txBody>
      </p:sp>
    </p:spTree>
    <p:extLst>
      <p:ext uri="{BB962C8B-B14F-4D97-AF65-F5344CB8AC3E}">
        <p14:creationId xmlns:p14="http://schemas.microsoft.com/office/powerpoint/2010/main" val="1111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1" grpId="0" animBg="1"/>
      <p:bldP spid="225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428929"/>
            <a:ext cx="3831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885000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JWjgHYbpXAo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866209"/>
            <a:ext cx="5595432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Hưng: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nl-NL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Hưng là con nhà hào phú, sức khoẻ phi thường, có thể vật trâu, đánh hổ.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phùng hư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1"/>
            <a:ext cx="2590800" cy="3210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1000" y="248719"/>
            <a:ext cx="830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886200" y="4961026"/>
            <a:ext cx="4800600" cy="677773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428929"/>
            <a:ext cx="3831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885000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JWjgHYbpXAo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phùng hư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1"/>
            <a:ext cx="2590800" cy="3210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1000" y="248719"/>
            <a:ext cx="830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886200" y="4961026"/>
            <a:ext cx="4800600" cy="67777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Cho HS </a:t>
            </a:r>
            <a:r>
              <a:rPr lang="en-US" b="1" dirty="0" err="1" smtClean="0">
                <a:solidFill>
                  <a:schemeClr val="tx1"/>
                </a:solidFill>
              </a:rPr>
              <a:t>xem</a:t>
            </a:r>
            <a:r>
              <a:rPr lang="en-US" b="1" dirty="0" smtClean="0">
                <a:solidFill>
                  <a:schemeClr val="tx1"/>
                </a:solidFill>
              </a:rPr>
              <a:t> video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35814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dirty="0">
              <a:latin typeface=".VnTime" panose="020B7200000000000000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72642"/>
            <a:ext cx="9144000" cy="12493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39 – BÀI 16. CÁC CUỘC KHỞI NGHĨA TIÊU BIỂU GIÀNH ĐỘC LẬP TRƯỚC THẾ KỈ X. (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1000" y="2743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2286000"/>
            <a:ext cx="8763000" cy="9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u="sng" dirty="0" smtClean="0">
                <a:solidFill>
                  <a:srgbClr val="0000FF"/>
                </a:solidFill>
              </a:rPr>
              <a:t>5.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Khởi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nghĩa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Phùng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</a:rPr>
              <a:t>Hưng</a:t>
            </a:r>
            <a:r>
              <a:rPr lang="en-US" altLang="en-US" sz="3200" b="1" u="sng" dirty="0" smtClean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* </a:t>
            </a:r>
            <a:r>
              <a:rPr lang="en-US" altLang="en-US" sz="3200" b="1" u="sng" dirty="0" err="1" smtClean="0">
                <a:solidFill>
                  <a:srgbClr val="0000FF"/>
                </a:solidFill>
              </a:rPr>
              <a:t>Nguyên</a:t>
            </a:r>
            <a:r>
              <a:rPr lang="en-US" altLang="en-US" sz="3200" b="1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</a:rPr>
              <a:t>nhân</a:t>
            </a:r>
            <a:r>
              <a:rPr lang="en-US" altLang="en-US" sz="3200" b="1" u="sng" dirty="0" smtClean="0">
                <a:solidFill>
                  <a:srgbClr val="0000FF"/>
                </a:solidFill>
              </a:rPr>
              <a:t>:</a:t>
            </a:r>
            <a:endParaRPr lang="en-US" altLang="en-US" sz="3200" b="1" u="sng" dirty="0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18288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en-US" altLang="en-US" sz="32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1945</Words>
  <Application>Microsoft Office PowerPoint</Application>
  <PresentationFormat>On-screen Show (4:3)</PresentationFormat>
  <Paragraphs>399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.VnTime</vt:lpstr>
      <vt:lpstr>Arial</vt:lpstr>
      <vt:lpstr>Calibri</vt:lpstr>
      <vt:lpstr>Times New Roman</vt:lpstr>
      <vt:lpstr>VNI-Cooper</vt:lpstr>
      <vt:lpstr>Wingdings</vt:lpstr>
      <vt:lpstr>Office Theme</vt:lpstr>
      <vt:lpstr>PowerPoint Presentation</vt:lpstr>
      <vt:lpstr>H.2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CUỘC KHỞI NGHĨA LỚN TRONG  CÁC TII - IX</vt:lpstr>
      <vt:lpstr>NHỮNG CUỘC KHỞI NGHĨA LỚN TRONG  CÁC THẾ KỶ VII - 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Anh Dell 1440</dc:creator>
  <cp:lastModifiedBy>Administrator</cp:lastModifiedBy>
  <cp:revision>210</cp:revision>
  <dcterms:created xsi:type="dcterms:W3CDTF">2006-08-16T00:00:00Z</dcterms:created>
  <dcterms:modified xsi:type="dcterms:W3CDTF">2025-03-23T13:17:24Z</dcterms:modified>
</cp:coreProperties>
</file>