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76" r:id="rId2"/>
    <p:sldId id="277" r:id="rId3"/>
    <p:sldId id="263" r:id="rId4"/>
    <p:sldId id="278" r:id="rId5"/>
    <p:sldId id="256" r:id="rId6"/>
    <p:sldId id="264" r:id="rId7"/>
    <p:sldId id="279" r:id="rId8"/>
    <p:sldId id="270" r:id="rId9"/>
    <p:sldId id="281" r:id="rId10"/>
    <p:sldId id="284" r:id="rId11"/>
    <p:sldId id="282" r:id="rId12"/>
    <p:sldId id="286" r:id="rId13"/>
    <p:sldId id="294" r:id="rId14"/>
    <p:sldId id="288" r:id="rId15"/>
    <p:sldId id="259" r:id="rId16"/>
    <p:sldId id="287" r:id="rId17"/>
    <p:sldId id="291" r:id="rId18"/>
    <p:sldId id="292" r:id="rId19"/>
    <p:sldId id="293" r:id="rId20"/>
    <p:sldId id="266" r:id="rId21"/>
    <p:sldId id="283" r:id="rId22"/>
    <p:sldId id="290" r:id="rId23"/>
    <p:sldId id="257" r:id="rId24"/>
    <p:sldId id="258" r:id="rId25"/>
    <p:sldId id="260" r:id="rId26"/>
    <p:sldId id="261" r:id="rId27"/>
    <p:sldId id="262" r:id="rId28"/>
    <p:sldId id="265" r:id="rId29"/>
    <p:sldId id="267" r:id="rId30"/>
    <p:sldId id="268" r:id="rId31"/>
    <p:sldId id="269" r:id="rId32"/>
    <p:sldId id="280" r:id="rId33"/>
    <p:sldId id="271" r:id="rId34"/>
    <p:sldId id="272" r:id="rId35"/>
    <p:sldId id="273" r:id="rId36"/>
    <p:sldId id="274" r:id="rId37"/>
    <p:sldId id="275" r:id="rId38"/>
  </p:sldIdLst>
  <p:sldSz cx="18288000" cy="10287000"/>
  <p:notesSz cx="6858000" cy="9144000"/>
  <p:embeddedFontLst>
    <p:embeddedFont>
      <p:font typeface="Cambria" panose="02040503050406030204" pitchFamily="18" charset="0"/>
      <p:regular r:id="rId40"/>
      <p:bold r:id="rId41"/>
      <p:italic r:id="rId42"/>
      <p:boldItalic r:id="rId43"/>
    </p:embeddedFont>
    <p:embeddedFont>
      <p:font typeface="Cambria Math" panose="02040503050406030204" pitchFamily="18" charset="0"/>
      <p:regular r:id="rId44"/>
    </p:embeddedFont>
    <p:embeddedFont>
      <p:font typeface="Muli Bold" panose="020B0604020202020204" charset="0"/>
      <p:regular r:id="rId45"/>
    </p:embeddedFont>
    <p:embeddedFont>
      <p:font typeface="Muli Light" panose="020B0604020202020204" charset="0"/>
      <p:regular r:id="rId46"/>
    </p:embeddedFont>
    <p:embeddedFont>
      <p:font typeface="Muli Semi-Bold" panose="020B0604020202020204" charset="0"/>
      <p:regular r:id="rId47"/>
    </p:embeddedFont>
    <p:embeddedFont>
      <p:font typeface="Muli Ultra-Bold"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tt.tho88@gmail.com" initials="" lastIdx="1" clrIdx="0">
    <p:extLst>
      <p:ext uri="{19B8F6BF-5375-455C-9EA6-DF929625EA0E}">
        <p15:presenceInfo xmlns:p15="http://schemas.microsoft.com/office/powerpoint/2012/main" userId="41cd236796b60c4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066CB"/>
    <a:srgbClr val="0000CC"/>
    <a:srgbClr val="1836B2"/>
    <a:srgbClr val="86C7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428"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6179F-BE4A-42E2-9DA5-6261FD32B18C}"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F2DA17-BC19-4E80-B5E2-9128CF1BCAA7}" type="slidenum">
              <a:rPr lang="en-US" smtClean="0"/>
              <a:t>‹#›</a:t>
            </a:fld>
            <a:endParaRPr lang="en-US"/>
          </a:p>
        </p:txBody>
      </p:sp>
    </p:spTree>
    <p:extLst>
      <p:ext uri="{BB962C8B-B14F-4D97-AF65-F5344CB8AC3E}">
        <p14:creationId xmlns:p14="http://schemas.microsoft.com/office/powerpoint/2010/main" val="4090446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 thể tổ chức cho hs kể nhanh , mỗi HS kể 1 aldehyde, 1 ketone bất kì…..</a:t>
            </a:r>
          </a:p>
        </p:txBody>
      </p:sp>
      <p:sp>
        <p:nvSpPr>
          <p:cNvPr id="4" name="Slide Number Placeholder 3"/>
          <p:cNvSpPr>
            <a:spLocks noGrp="1"/>
          </p:cNvSpPr>
          <p:nvPr>
            <p:ph type="sldNum" sz="quarter" idx="5"/>
          </p:nvPr>
        </p:nvSpPr>
        <p:spPr/>
        <p:txBody>
          <a:bodyPr/>
          <a:lstStyle/>
          <a:p>
            <a:fld id="{CDF2DA17-BC19-4E80-B5E2-9128CF1BCAA7}" type="slidenum">
              <a:rPr lang="en-US" smtClean="0"/>
              <a:t>6</a:t>
            </a:fld>
            <a:endParaRPr lang="en-US"/>
          </a:p>
        </p:txBody>
      </p:sp>
    </p:spTree>
    <p:extLst>
      <p:ext uri="{BB962C8B-B14F-4D97-AF65-F5344CB8AC3E}">
        <p14:creationId xmlns:p14="http://schemas.microsoft.com/office/powerpoint/2010/main" val="725022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 thể thêm nội dung phân loại aldehyde, ketone</a:t>
            </a:r>
          </a:p>
        </p:txBody>
      </p:sp>
      <p:sp>
        <p:nvSpPr>
          <p:cNvPr id="4" name="Slide Number Placeholder 3"/>
          <p:cNvSpPr>
            <a:spLocks noGrp="1"/>
          </p:cNvSpPr>
          <p:nvPr>
            <p:ph type="sldNum" sz="quarter" idx="5"/>
          </p:nvPr>
        </p:nvSpPr>
        <p:spPr/>
        <p:txBody>
          <a:bodyPr/>
          <a:lstStyle/>
          <a:p>
            <a:fld id="{CDF2DA17-BC19-4E80-B5E2-9128CF1BCAA7}" type="slidenum">
              <a:rPr lang="en-US" smtClean="0"/>
              <a:t>7</a:t>
            </a:fld>
            <a:endParaRPr lang="en-US"/>
          </a:p>
        </p:txBody>
      </p:sp>
    </p:spTree>
    <p:extLst>
      <p:ext uri="{BB962C8B-B14F-4D97-AF65-F5344CB8AC3E}">
        <p14:creationId xmlns:p14="http://schemas.microsoft.com/office/powerpoint/2010/main" val="384052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Bản che- rồi ấn chiếu</a:t>
            </a:r>
          </a:p>
        </p:txBody>
      </p:sp>
      <p:sp>
        <p:nvSpPr>
          <p:cNvPr id="4" name="Slide Number Placeholder 3"/>
          <p:cNvSpPr>
            <a:spLocks noGrp="1"/>
          </p:cNvSpPr>
          <p:nvPr>
            <p:ph type="sldNum" sz="quarter" idx="5"/>
          </p:nvPr>
        </p:nvSpPr>
        <p:spPr/>
        <p:txBody>
          <a:bodyPr/>
          <a:lstStyle/>
          <a:p>
            <a:fld id="{CDF2DA17-BC19-4E80-B5E2-9128CF1BCAA7}" type="slidenum">
              <a:rPr lang="en-US" smtClean="0"/>
              <a:t>21</a:t>
            </a:fld>
            <a:endParaRPr lang="en-US"/>
          </a:p>
        </p:txBody>
      </p:sp>
    </p:spTree>
    <p:extLst>
      <p:ext uri="{BB962C8B-B14F-4D97-AF65-F5344CB8AC3E}">
        <p14:creationId xmlns:p14="http://schemas.microsoft.com/office/powerpoint/2010/main" val="793625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5.svg"/><Relationship Id="rId7" Type="http://schemas.openxmlformats.org/officeDocument/2006/relationships/image" Target="../media/image46.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54.svg"/></Relationships>
</file>

<file path=ppt/slides/_rels/slide2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2.sv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13" Type="http://schemas.openxmlformats.org/officeDocument/2006/relationships/image" Target="../media/image76.svg"/><Relationship Id="rId18" Type="http://schemas.openxmlformats.org/officeDocument/2006/relationships/image" Target="../media/image81.png"/><Relationship Id="rId26" Type="http://schemas.openxmlformats.org/officeDocument/2006/relationships/image" Target="../media/image89.png"/><Relationship Id="rId39" Type="http://schemas.openxmlformats.org/officeDocument/2006/relationships/image" Target="../media/image102.svg"/><Relationship Id="rId21" Type="http://schemas.openxmlformats.org/officeDocument/2006/relationships/image" Target="../media/image84.svg"/><Relationship Id="rId34" Type="http://schemas.openxmlformats.org/officeDocument/2006/relationships/image" Target="../media/image97.png"/><Relationship Id="rId42" Type="http://schemas.openxmlformats.org/officeDocument/2006/relationships/image" Target="../media/image105.png"/><Relationship Id="rId47" Type="http://schemas.openxmlformats.org/officeDocument/2006/relationships/image" Target="../media/image110.svg"/><Relationship Id="rId50" Type="http://schemas.openxmlformats.org/officeDocument/2006/relationships/image" Target="../media/image113.png"/><Relationship Id="rId55" Type="http://schemas.openxmlformats.org/officeDocument/2006/relationships/image" Target="../media/image118.svg"/><Relationship Id="rId7" Type="http://schemas.openxmlformats.org/officeDocument/2006/relationships/image" Target="../media/image70.svg"/><Relationship Id="rId2" Type="http://schemas.openxmlformats.org/officeDocument/2006/relationships/image" Target="../media/image65.png"/><Relationship Id="rId16" Type="http://schemas.openxmlformats.org/officeDocument/2006/relationships/image" Target="../media/image79.png"/><Relationship Id="rId29" Type="http://schemas.openxmlformats.org/officeDocument/2006/relationships/image" Target="../media/image92.svg"/><Relationship Id="rId11" Type="http://schemas.openxmlformats.org/officeDocument/2006/relationships/image" Target="../media/image74.svg"/><Relationship Id="rId24" Type="http://schemas.openxmlformats.org/officeDocument/2006/relationships/image" Target="../media/image87.png"/><Relationship Id="rId32" Type="http://schemas.openxmlformats.org/officeDocument/2006/relationships/image" Target="../media/image95.png"/><Relationship Id="rId37" Type="http://schemas.openxmlformats.org/officeDocument/2006/relationships/image" Target="../media/image100.svg"/><Relationship Id="rId40" Type="http://schemas.openxmlformats.org/officeDocument/2006/relationships/image" Target="../media/image103.png"/><Relationship Id="rId45" Type="http://schemas.openxmlformats.org/officeDocument/2006/relationships/image" Target="../media/image108.svg"/><Relationship Id="rId53" Type="http://schemas.openxmlformats.org/officeDocument/2006/relationships/image" Target="../media/image116.svg"/><Relationship Id="rId58" Type="http://schemas.openxmlformats.org/officeDocument/2006/relationships/image" Target="../media/image121.png"/><Relationship Id="rId5" Type="http://schemas.openxmlformats.org/officeDocument/2006/relationships/image" Target="../media/image68.svg"/><Relationship Id="rId61" Type="http://schemas.openxmlformats.org/officeDocument/2006/relationships/image" Target="../media/image124.svg"/><Relationship Id="rId19" Type="http://schemas.openxmlformats.org/officeDocument/2006/relationships/image" Target="../media/image82.svg"/><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90.svg"/><Relationship Id="rId30" Type="http://schemas.openxmlformats.org/officeDocument/2006/relationships/image" Target="../media/image93.png"/><Relationship Id="rId35" Type="http://schemas.openxmlformats.org/officeDocument/2006/relationships/image" Target="../media/image98.svg"/><Relationship Id="rId43" Type="http://schemas.openxmlformats.org/officeDocument/2006/relationships/image" Target="../media/image106.svg"/><Relationship Id="rId48" Type="http://schemas.openxmlformats.org/officeDocument/2006/relationships/image" Target="../media/image111.png"/><Relationship Id="rId56" Type="http://schemas.openxmlformats.org/officeDocument/2006/relationships/image" Target="../media/image119.png"/><Relationship Id="rId8" Type="http://schemas.openxmlformats.org/officeDocument/2006/relationships/image" Target="../media/image71.png"/><Relationship Id="rId51" Type="http://schemas.openxmlformats.org/officeDocument/2006/relationships/image" Target="../media/image114.svg"/><Relationship Id="rId3" Type="http://schemas.openxmlformats.org/officeDocument/2006/relationships/image" Target="../media/image66.svg"/><Relationship Id="rId12" Type="http://schemas.openxmlformats.org/officeDocument/2006/relationships/image" Target="../media/image75.png"/><Relationship Id="rId17" Type="http://schemas.openxmlformats.org/officeDocument/2006/relationships/image" Target="../media/image80.svg"/><Relationship Id="rId25" Type="http://schemas.openxmlformats.org/officeDocument/2006/relationships/image" Target="../media/image88.svg"/><Relationship Id="rId33" Type="http://schemas.openxmlformats.org/officeDocument/2006/relationships/image" Target="../media/image96.svg"/><Relationship Id="rId38" Type="http://schemas.openxmlformats.org/officeDocument/2006/relationships/image" Target="../media/image101.png"/><Relationship Id="rId46" Type="http://schemas.openxmlformats.org/officeDocument/2006/relationships/image" Target="../media/image109.png"/><Relationship Id="rId59" Type="http://schemas.openxmlformats.org/officeDocument/2006/relationships/image" Target="../media/image122.svg"/><Relationship Id="rId20" Type="http://schemas.openxmlformats.org/officeDocument/2006/relationships/image" Target="../media/image83.png"/><Relationship Id="rId41" Type="http://schemas.openxmlformats.org/officeDocument/2006/relationships/image" Target="../media/image104.svg"/><Relationship Id="rId54"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69.png"/><Relationship Id="rId15" Type="http://schemas.openxmlformats.org/officeDocument/2006/relationships/image" Target="../media/image78.svg"/><Relationship Id="rId23" Type="http://schemas.openxmlformats.org/officeDocument/2006/relationships/image" Target="../media/image86.svg"/><Relationship Id="rId28" Type="http://schemas.openxmlformats.org/officeDocument/2006/relationships/image" Target="../media/image91.png"/><Relationship Id="rId36" Type="http://schemas.openxmlformats.org/officeDocument/2006/relationships/image" Target="../media/image99.png"/><Relationship Id="rId49" Type="http://schemas.openxmlformats.org/officeDocument/2006/relationships/image" Target="../media/image112.svg"/><Relationship Id="rId57" Type="http://schemas.openxmlformats.org/officeDocument/2006/relationships/image" Target="../media/image120.svg"/><Relationship Id="rId10" Type="http://schemas.openxmlformats.org/officeDocument/2006/relationships/image" Target="../media/image73.png"/><Relationship Id="rId31" Type="http://schemas.openxmlformats.org/officeDocument/2006/relationships/image" Target="../media/image94.svg"/><Relationship Id="rId44" Type="http://schemas.openxmlformats.org/officeDocument/2006/relationships/image" Target="../media/image107.png"/><Relationship Id="rId52" Type="http://schemas.openxmlformats.org/officeDocument/2006/relationships/image" Target="../media/image115.png"/><Relationship Id="rId60" Type="http://schemas.openxmlformats.org/officeDocument/2006/relationships/image" Target="../media/image123.png"/><Relationship Id="rId4" Type="http://schemas.openxmlformats.org/officeDocument/2006/relationships/image" Target="../media/image67.png"/><Relationship Id="rId9" Type="http://schemas.openxmlformats.org/officeDocument/2006/relationships/image" Target="../media/image72.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8744A-51AA-467F-9116-31BA011BCA65}"/>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6D051F05-9ECB-E13C-E2BC-F60BB5CB2696}"/>
              </a:ext>
            </a:extLst>
          </p:cNvPr>
          <p:cNvSpPr txBox="1"/>
          <p:nvPr/>
        </p:nvSpPr>
        <p:spPr>
          <a:xfrm>
            <a:off x="5486401" y="647700"/>
            <a:ext cx="3352800" cy="606256"/>
          </a:xfrm>
          <a:prstGeom prst="rect">
            <a:avLst/>
          </a:prstGeom>
        </p:spPr>
        <p:txBody>
          <a:bodyPr wrap="square" lIns="0" tIns="0" rIns="0" bIns="0" rtlCol="0" anchor="t">
            <a:spAutoFit/>
          </a:bodyPr>
          <a:lstStyle/>
          <a:p>
            <a:pPr algn="ctr">
              <a:lnSpc>
                <a:spcPts val="4200"/>
              </a:lnSpc>
            </a:pPr>
            <a:r>
              <a:rPr lang="en-US" sz="6600" b="1" spc="105">
                <a:solidFill>
                  <a:srgbClr val="1836B2"/>
                </a:solidFill>
                <a:latin typeface="Muli Ultra-Bold"/>
                <a:ea typeface="Muli Ultra-Bold"/>
                <a:cs typeface="Muli Ultra-Bold"/>
                <a:sym typeface="Muli Ultra-Bold"/>
              </a:rPr>
              <a:t>Câu 1 </a:t>
            </a:r>
          </a:p>
        </p:txBody>
      </p:sp>
      <p:sp>
        <p:nvSpPr>
          <p:cNvPr id="8" name="Freeform 8">
            <a:extLst>
              <a:ext uri="{FF2B5EF4-FFF2-40B4-BE49-F238E27FC236}">
                <a16:creationId xmlns:a16="http://schemas.microsoft.com/office/drawing/2014/main" id="{FC21C78D-D139-54B9-2E0E-8ED015BC5C39}"/>
              </a:ext>
            </a:extLst>
          </p:cNvPr>
          <p:cNvSpPr/>
          <p:nvPr/>
        </p:nvSpPr>
        <p:spPr>
          <a:xfrm>
            <a:off x="12038446" y="-2389613"/>
            <a:ext cx="8370405" cy="4779226"/>
          </a:xfrm>
          <a:custGeom>
            <a:avLst/>
            <a:gdLst/>
            <a:ahLst/>
            <a:cxnLst/>
            <a:rect l="l" t="t" r="r" b="b"/>
            <a:pathLst>
              <a:path w="8370405" h="4779226">
                <a:moveTo>
                  <a:pt x="0" y="0"/>
                </a:moveTo>
                <a:lnTo>
                  <a:pt x="8370405" y="0"/>
                </a:lnTo>
                <a:lnTo>
                  <a:pt x="8370405" y="4779226"/>
                </a:lnTo>
                <a:lnTo>
                  <a:pt x="0" y="4779226"/>
                </a:lnTo>
                <a:lnTo>
                  <a:pt x="0" y="0"/>
                </a:lnTo>
                <a:close/>
              </a:path>
            </a:pathLst>
          </a:custGeom>
          <a:blipFill>
            <a:blip r:embed="rId2">
              <a:extLst>
                <a:ext uri="{96DAC541-7B7A-43D3-8B79-37D633B846F1}">
                  <asvg:svgBlip xmlns:asvg="http://schemas.microsoft.com/office/drawing/2016/SVG/main" r:embed="rId3"/>
                </a:ext>
              </a:extLst>
            </a:blip>
            <a:stretch>
              <a:fillRect t="-51576"/>
            </a:stretch>
          </a:blipFill>
        </p:spPr>
      </p:sp>
      <p:grpSp>
        <p:nvGrpSpPr>
          <p:cNvPr id="9" name="Group 9">
            <a:extLst>
              <a:ext uri="{FF2B5EF4-FFF2-40B4-BE49-F238E27FC236}">
                <a16:creationId xmlns:a16="http://schemas.microsoft.com/office/drawing/2014/main" id="{24130B90-AED5-D692-6FF3-74D5F59B2755}"/>
              </a:ext>
            </a:extLst>
          </p:cNvPr>
          <p:cNvGrpSpPr/>
          <p:nvPr/>
        </p:nvGrpSpPr>
        <p:grpSpPr>
          <a:xfrm>
            <a:off x="680652" y="9515874"/>
            <a:ext cx="16926697" cy="1542251"/>
            <a:chOff x="0" y="0"/>
            <a:chExt cx="58960502" cy="5372100"/>
          </a:xfrm>
        </p:grpSpPr>
        <p:sp>
          <p:nvSpPr>
            <p:cNvPr id="10" name="Freeform 10">
              <a:extLst>
                <a:ext uri="{FF2B5EF4-FFF2-40B4-BE49-F238E27FC236}">
                  <a16:creationId xmlns:a16="http://schemas.microsoft.com/office/drawing/2014/main" id="{8E8D44CB-B99F-5208-F807-D73AE4B560DD}"/>
                </a:ext>
              </a:extLst>
            </p:cNvPr>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sp>
        <p:nvSpPr>
          <p:cNvPr id="11" name="AutoShape 11">
            <a:extLst>
              <a:ext uri="{FF2B5EF4-FFF2-40B4-BE49-F238E27FC236}">
                <a16:creationId xmlns:a16="http://schemas.microsoft.com/office/drawing/2014/main" id="{33698A77-50EA-6441-052A-2A3C6606DB24}"/>
              </a:ext>
            </a:extLst>
          </p:cNvPr>
          <p:cNvSpPr/>
          <p:nvPr/>
        </p:nvSpPr>
        <p:spPr>
          <a:xfrm rot="-5400000">
            <a:off x="-2141105" y="4770005"/>
            <a:ext cx="2758210" cy="0"/>
          </a:xfrm>
          <a:prstGeom prst="line">
            <a:avLst/>
          </a:prstGeom>
          <a:ln w="76200" cap="rnd">
            <a:solidFill>
              <a:srgbClr val="86C7ED"/>
            </a:solidFill>
            <a:prstDash val="sysDot"/>
            <a:headEnd type="none" w="sm" len="sm"/>
            <a:tailEnd type="none" w="sm" len="sm"/>
          </a:ln>
        </p:spPr>
      </p:sp>
      <p:sp>
        <p:nvSpPr>
          <p:cNvPr id="3" name="Rectangle 2">
            <a:extLst>
              <a:ext uri="{FF2B5EF4-FFF2-40B4-BE49-F238E27FC236}">
                <a16:creationId xmlns:a16="http://schemas.microsoft.com/office/drawing/2014/main" id="{1F175E0D-188C-92F5-82B6-D5A5939EE5B2}"/>
              </a:ext>
            </a:extLst>
          </p:cNvPr>
          <p:cNvSpPr>
            <a:spLocks noChangeArrowheads="1"/>
          </p:cNvSpPr>
          <p:nvPr/>
        </p:nvSpPr>
        <p:spPr bwMode="auto">
          <a:xfrm rot="10800000" flipV="1">
            <a:off x="1066800" y="2794341"/>
            <a:ext cx="470964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6000" b="0" i="0" u="none" strike="noStrike" cap="none" normalizeH="0" baseline="0">
                <a:ln>
                  <a:noFill/>
                </a:ln>
                <a:effectLst/>
                <a:latin typeface="+mj-lt"/>
                <a:ea typeface="Arial" panose="020B0604020202020204" pitchFamily="34" charset="0"/>
                <a:cs typeface="Times New Roman" panose="02020603050405020304" pitchFamily="18" charset="0"/>
              </a:rPr>
              <a:t>CH≡CH</a:t>
            </a:r>
            <a:r>
              <a:rPr kumimoji="0" lang="vi-VN" altLang="en-US" sz="6000" b="0" i="0" u="none" strike="noStrike" cap="none" normalizeH="0" baseline="-30000">
                <a:ln>
                  <a:noFill/>
                </a:ln>
                <a:effectLst/>
                <a:latin typeface="+mj-lt"/>
                <a:ea typeface="Arial" panose="020B0604020202020204" pitchFamily="34" charset="0"/>
                <a:cs typeface="Times New Roman" panose="02020603050405020304" pitchFamily="18" charset="0"/>
              </a:rPr>
              <a:t> </a:t>
            </a:r>
            <a:r>
              <a:rPr kumimoji="0" lang="en-US" altLang="en-US" sz="6000" b="0" i="0" u="none" strike="noStrike" cap="none" normalizeH="0" baseline="0">
                <a:ln>
                  <a:noFill/>
                </a:ln>
                <a:effectLst/>
                <a:latin typeface="+mj-lt"/>
                <a:ea typeface="Arial" panose="020B0604020202020204" pitchFamily="34" charset="0"/>
                <a:cs typeface="Times New Roman" panose="02020603050405020304" pitchFamily="18" charset="0"/>
              </a:rPr>
              <a:t>+ H</a:t>
            </a:r>
            <a:r>
              <a:rPr kumimoji="0" lang="en-US" altLang="en-US" sz="6000" b="0" i="0" u="none" strike="noStrike" cap="none" normalizeH="0" baseline="-30000">
                <a:ln>
                  <a:noFill/>
                </a:ln>
                <a:effectLst/>
                <a:latin typeface="+mj-lt"/>
                <a:ea typeface="Arial" panose="020B0604020202020204" pitchFamily="34" charset="0"/>
                <a:cs typeface="Times New Roman" panose="02020603050405020304" pitchFamily="18" charset="0"/>
              </a:rPr>
              <a:t>2</a:t>
            </a:r>
            <a:r>
              <a:rPr kumimoji="0" lang="en-US" altLang="en-US" sz="6000" b="0" i="0" u="none" strike="noStrike" cap="none" normalizeH="0" baseline="0">
                <a:ln>
                  <a:noFill/>
                </a:ln>
                <a:effectLst/>
                <a:latin typeface="+mj-lt"/>
                <a:ea typeface="Arial" panose="020B0604020202020204" pitchFamily="34" charset="0"/>
                <a:cs typeface="Times New Roman" panose="02020603050405020304" pitchFamily="18" charset="0"/>
              </a:rPr>
              <a:t>O</a:t>
            </a:r>
            <a:endParaRPr kumimoji="0" lang="en-US" altLang="en-US" sz="8800" b="0" i="0" u="none" strike="noStrike" cap="none" normalizeH="0" baseline="0">
              <a:ln>
                <a:noFill/>
              </a:ln>
              <a:effectLst/>
              <a:latin typeface="+mj-lt"/>
            </a:endParaRPr>
          </a:p>
        </p:txBody>
      </p:sp>
      <p:graphicFrame>
        <p:nvGraphicFramePr>
          <p:cNvPr id="4" name="Object 3">
            <a:extLst>
              <a:ext uri="{FF2B5EF4-FFF2-40B4-BE49-F238E27FC236}">
                <a16:creationId xmlns:a16="http://schemas.microsoft.com/office/drawing/2014/main" id="{873728EC-B357-FFAF-5C5B-3168BF1286BD}"/>
              </a:ext>
            </a:extLst>
          </p:cNvPr>
          <p:cNvGraphicFramePr>
            <a:graphicFrameLocks noChangeAspect="1"/>
          </p:cNvGraphicFramePr>
          <p:nvPr>
            <p:extLst>
              <p:ext uri="{D42A27DB-BD31-4B8C-83A1-F6EECF244321}">
                <p14:modId xmlns:p14="http://schemas.microsoft.com/office/powerpoint/2010/main" val="3119474534"/>
              </p:ext>
            </p:extLst>
          </p:nvPr>
        </p:nvGraphicFramePr>
        <p:xfrm>
          <a:off x="5887903" y="2590804"/>
          <a:ext cx="4709647" cy="1219200"/>
        </p:xfrm>
        <a:graphic>
          <a:graphicData uri="http://schemas.openxmlformats.org/presentationml/2006/ole">
            <mc:AlternateContent xmlns:mc="http://schemas.openxmlformats.org/markup-compatibility/2006">
              <mc:Choice xmlns:v="urn:schemas-microsoft-com:vml" Requires="v">
                <p:oleObj name="Equation" r:id="rId4" imgW="774364" imgH="190417" progId="Equation.DSMT4">
                  <p:embed/>
                </p:oleObj>
              </mc:Choice>
              <mc:Fallback>
                <p:oleObj name="Equation" r:id="rId4" imgW="774364" imgH="190417" progId="Equation.DSMT4">
                  <p:embed/>
                  <p:pic>
                    <p:nvPicPr>
                      <p:cNvPr id="13" name="Object 12">
                        <a:extLst>
                          <a:ext uri="{FF2B5EF4-FFF2-40B4-BE49-F238E27FC236}">
                            <a16:creationId xmlns:a16="http://schemas.microsoft.com/office/drawing/2014/main" id="{B6D1E8AC-4EAF-31E4-AA62-02E79F675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7903" y="2590804"/>
                        <a:ext cx="4709647" cy="1219200"/>
                      </a:xfrm>
                      <a:prstGeom prst="rect">
                        <a:avLst/>
                      </a:prstGeom>
                      <a:noFill/>
                    </p:spPr>
                  </p:pic>
                </p:oleObj>
              </mc:Fallback>
            </mc:AlternateContent>
          </a:graphicData>
        </a:graphic>
      </p:graphicFrame>
      <p:sp>
        <p:nvSpPr>
          <p:cNvPr id="7" name="Rectangle 6">
            <a:extLst>
              <a:ext uri="{FF2B5EF4-FFF2-40B4-BE49-F238E27FC236}">
                <a16:creationId xmlns:a16="http://schemas.microsoft.com/office/drawing/2014/main" id="{94DAD171-9F94-1BB6-70B2-04C58B5194B2}"/>
              </a:ext>
            </a:extLst>
          </p:cNvPr>
          <p:cNvSpPr>
            <a:spLocks noChangeArrowheads="1"/>
          </p:cNvSpPr>
          <p:nvPr/>
        </p:nvSpPr>
        <p:spPr bwMode="auto">
          <a:xfrm rot="10800000" flipV="1">
            <a:off x="10820400" y="2794341"/>
            <a:ext cx="106564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0" b="0" i="0" u="none" strike="noStrike" cap="none" normalizeH="0" baseline="0">
                <a:ln>
                  <a:noFill/>
                </a:ln>
                <a:effectLst/>
                <a:latin typeface="+mj-lt"/>
                <a:ea typeface="Arial" panose="020B0604020202020204" pitchFamily="34" charset="0"/>
                <a:cs typeface="Times New Roman" panose="02020603050405020304" pitchFamily="18" charset="0"/>
              </a:rPr>
              <a:t>X</a:t>
            </a:r>
            <a:endParaRPr kumimoji="0" lang="en-US" altLang="en-US" sz="8800" b="0" i="0" u="none" strike="noStrike" cap="none" normalizeH="0" baseline="0">
              <a:ln>
                <a:noFill/>
              </a:ln>
              <a:effectLst/>
              <a:latin typeface="+mj-lt"/>
            </a:endParaRPr>
          </a:p>
        </p:txBody>
      </p:sp>
      <p:sp>
        <p:nvSpPr>
          <p:cNvPr id="19" name="TextBox 18">
            <a:extLst>
              <a:ext uri="{FF2B5EF4-FFF2-40B4-BE49-F238E27FC236}">
                <a16:creationId xmlns:a16="http://schemas.microsoft.com/office/drawing/2014/main" id="{29E492B2-519A-6A31-37E9-72E80EF9E5EC}"/>
              </a:ext>
            </a:extLst>
          </p:cNvPr>
          <p:cNvSpPr txBox="1"/>
          <p:nvPr/>
        </p:nvSpPr>
        <p:spPr>
          <a:xfrm>
            <a:off x="1219200" y="1559002"/>
            <a:ext cx="5486400" cy="1015663"/>
          </a:xfrm>
          <a:prstGeom prst="rect">
            <a:avLst/>
          </a:prstGeom>
          <a:noFill/>
        </p:spPr>
        <p:txBody>
          <a:bodyPr wrap="square">
            <a:spAutoFit/>
          </a:bodyPr>
          <a:lstStyle/>
          <a:p>
            <a:r>
              <a:rPr lang="pt-BR" sz="6000">
                <a:effectLst/>
                <a:latin typeface="Times New Roman" panose="02020603050405020304" pitchFamily="18" charset="0"/>
                <a:ea typeface="Arial" panose="020B0604020202020204" pitchFamily="34" charset="0"/>
                <a:cs typeface="Times New Roman" panose="02020603050405020304" pitchFamily="18" charset="0"/>
              </a:rPr>
              <a:t>Cho phản ứng : </a:t>
            </a:r>
            <a:endParaRPr lang="en-US" sz="880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21EEEB79-56FE-2700-B079-73A88A1191D6}"/>
              </a:ext>
            </a:extLst>
          </p:cNvPr>
          <p:cNvSpPr txBox="1"/>
          <p:nvPr/>
        </p:nvSpPr>
        <p:spPr>
          <a:xfrm>
            <a:off x="1326662" y="4473321"/>
            <a:ext cx="15742133" cy="4081438"/>
          </a:xfrm>
          <a:prstGeom prst="rect">
            <a:avLst/>
          </a:prstGeom>
          <a:noFill/>
        </p:spPr>
        <p:txBody>
          <a:bodyPr wrap="square">
            <a:spAutoFit/>
          </a:bodyPr>
          <a:lstStyle/>
          <a:p>
            <a:pPr marL="228600" marR="0" indent="-228600" algn="just">
              <a:lnSpc>
                <a:spcPct val="150000"/>
              </a:lnSpc>
              <a:tabLst>
                <a:tab pos="228600" algn="l"/>
                <a:tab pos="1828800" algn="l"/>
                <a:tab pos="3429000" algn="l"/>
                <a:tab pos="5029200" algn="l"/>
              </a:tabLst>
            </a:pPr>
            <a:r>
              <a:rPr lang="pt-BR" sz="6000">
                <a:effectLst/>
                <a:latin typeface="Times New Roman" panose="02020603050405020304" pitchFamily="18" charset="0"/>
                <a:ea typeface="Arial" panose="020B0604020202020204" pitchFamily="34" charset="0"/>
                <a:cs typeface="Times New Roman" panose="02020603050405020304" pitchFamily="18" charset="0"/>
              </a:rPr>
              <a:t>Vậy X là chất nào dưới đây ?  </a:t>
            </a:r>
            <a:endParaRPr lang="en-US" sz="6000">
              <a:effectLst/>
              <a:latin typeface="Times New Roman" panose="02020603050405020304" pitchFamily="18" charset="0"/>
              <a:ea typeface="Arial" panose="020B0604020202020204" pitchFamily="34" charset="0"/>
              <a:cs typeface="Times New Roman" panose="02020603050405020304" pitchFamily="18" charset="0"/>
            </a:endParaRPr>
          </a:p>
          <a:p>
            <a:pPr marL="228600" marR="0" indent="-228600" algn="just">
              <a:lnSpc>
                <a:spcPct val="150000"/>
              </a:lnSpc>
              <a:tabLst>
                <a:tab pos="228600" algn="l"/>
                <a:tab pos="1828800" algn="l"/>
                <a:tab pos="3429000" algn="l"/>
                <a:tab pos="5029200" algn="l"/>
              </a:tabLst>
            </a:pPr>
            <a:r>
              <a:rPr lang="vi-VN" sz="6000" b="1">
                <a:effectLst/>
                <a:latin typeface="Times New Roman" panose="02020603050405020304" pitchFamily="18" charset="0"/>
                <a:ea typeface="Arial" panose="020B0604020202020204" pitchFamily="34" charset="0"/>
                <a:cs typeface="Times New Roman" panose="02020603050405020304" pitchFamily="18" charset="0"/>
              </a:rPr>
              <a:t>	</a:t>
            </a:r>
            <a:r>
              <a:rPr lang="en-US" sz="6000" b="1">
                <a:effectLst/>
                <a:latin typeface="Times New Roman" panose="02020603050405020304" pitchFamily="18" charset="0"/>
                <a:ea typeface="Arial" panose="020B0604020202020204" pitchFamily="34" charset="0"/>
                <a:cs typeface="Times New Roman" panose="02020603050405020304" pitchFamily="18" charset="0"/>
              </a:rPr>
              <a:t>   </a:t>
            </a:r>
            <a:r>
              <a:rPr lang="vi-VN" sz="60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a:t>
            </a:r>
            <a:r>
              <a:rPr lang="vi-VN" sz="6000">
                <a:effectLst/>
                <a:latin typeface="Times New Roman" panose="02020603050405020304" pitchFamily="18" charset="0"/>
                <a:ea typeface="Arial" panose="020B0604020202020204" pitchFamily="34" charset="0"/>
                <a:cs typeface="Times New Roman" panose="02020603050405020304" pitchFamily="18" charset="0"/>
              </a:rPr>
              <a:t> CH</a:t>
            </a:r>
            <a:r>
              <a:rPr lang="vi-VN" sz="6000" baseline="-25000">
                <a:effectLst/>
                <a:latin typeface="Times New Roman" panose="02020603050405020304" pitchFamily="18" charset="0"/>
                <a:ea typeface="Arial" panose="020B0604020202020204" pitchFamily="34" charset="0"/>
                <a:cs typeface="Times New Roman" panose="02020603050405020304" pitchFamily="18" charset="0"/>
              </a:rPr>
              <a:t>2</a:t>
            </a:r>
            <a:r>
              <a:rPr lang="vi-VN" sz="6000">
                <a:effectLst/>
                <a:latin typeface="Times New Roman" panose="02020603050405020304" pitchFamily="18" charset="0"/>
                <a:ea typeface="Arial" panose="020B0604020202020204" pitchFamily="34" charset="0"/>
                <a:cs typeface="Times New Roman" panose="02020603050405020304" pitchFamily="18" charset="0"/>
              </a:rPr>
              <a:t>=CHOH.	</a:t>
            </a:r>
            <a:r>
              <a:rPr lang="en-US" sz="6000">
                <a:effectLst/>
                <a:latin typeface="Times New Roman" panose="02020603050405020304" pitchFamily="18" charset="0"/>
                <a:ea typeface="Arial" panose="020B0604020202020204" pitchFamily="34" charset="0"/>
                <a:cs typeface="Times New Roman" panose="02020603050405020304" pitchFamily="18" charset="0"/>
              </a:rPr>
              <a:t>			</a:t>
            </a:r>
            <a:r>
              <a:rPr lang="vi-VN" sz="6000" b="1">
                <a:solidFill>
                  <a:srgbClr val="CC00FF"/>
                </a:solidFill>
                <a:effectLst/>
                <a:latin typeface="Times New Roman" panose="02020603050405020304" pitchFamily="18" charset="0"/>
                <a:ea typeface="Arial" panose="020B0604020202020204" pitchFamily="34" charset="0"/>
                <a:cs typeface="Times New Roman" panose="02020603050405020304" pitchFamily="18" charset="0"/>
              </a:rPr>
              <a:t>B.</a:t>
            </a:r>
            <a:r>
              <a:rPr lang="vi-VN" sz="6000">
                <a:effectLst/>
                <a:latin typeface="Times New Roman" panose="02020603050405020304" pitchFamily="18" charset="0"/>
                <a:ea typeface="Arial" panose="020B0604020202020204" pitchFamily="34" charset="0"/>
                <a:cs typeface="Times New Roman" panose="02020603050405020304" pitchFamily="18" charset="0"/>
              </a:rPr>
              <a:t> CH</a:t>
            </a:r>
            <a:r>
              <a:rPr lang="vi-VN" sz="6000" baseline="-25000">
                <a:effectLst/>
                <a:latin typeface="Times New Roman" panose="02020603050405020304" pitchFamily="18" charset="0"/>
                <a:ea typeface="Arial" panose="020B0604020202020204" pitchFamily="34" charset="0"/>
                <a:cs typeface="Times New Roman" panose="02020603050405020304" pitchFamily="18" charset="0"/>
              </a:rPr>
              <a:t>3</a:t>
            </a:r>
            <a:r>
              <a:rPr lang="vi-VN" sz="6000">
                <a:effectLst/>
                <a:latin typeface="Times New Roman" panose="02020603050405020304" pitchFamily="18" charset="0"/>
                <a:ea typeface="Arial" panose="020B0604020202020204" pitchFamily="34" charset="0"/>
                <a:cs typeface="Times New Roman" panose="02020603050405020304" pitchFamily="18" charset="0"/>
              </a:rPr>
              <a:t>CHO.	</a:t>
            </a:r>
            <a:endParaRPr lang="en-US" sz="6000">
              <a:effectLst/>
              <a:latin typeface="Times New Roman" panose="02020603050405020304" pitchFamily="18" charset="0"/>
              <a:ea typeface="Arial" panose="020B0604020202020204" pitchFamily="34" charset="0"/>
              <a:cs typeface="Times New Roman" panose="02020603050405020304" pitchFamily="18" charset="0"/>
            </a:endParaRPr>
          </a:p>
          <a:p>
            <a:pPr marL="228600" marR="0" indent="-228600" algn="just">
              <a:lnSpc>
                <a:spcPct val="150000"/>
              </a:lnSpc>
              <a:tabLst>
                <a:tab pos="228600" algn="l"/>
                <a:tab pos="1828800" algn="l"/>
                <a:tab pos="3429000" algn="l"/>
                <a:tab pos="5029200" algn="l"/>
              </a:tabLst>
            </a:pPr>
            <a:r>
              <a:rPr lang="en-US" sz="6000" b="1">
                <a:solidFill>
                  <a:srgbClr val="FF6600"/>
                </a:solidFill>
                <a:latin typeface="Times New Roman" panose="02020603050405020304" pitchFamily="18" charset="0"/>
                <a:ea typeface="Arial" panose="020B0604020202020204" pitchFamily="34" charset="0"/>
                <a:cs typeface="Times New Roman" panose="02020603050405020304" pitchFamily="18" charset="0"/>
              </a:rPr>
              <a:t>	  </a:t>
            </a:r>
            <a:r>
              <a:rPr lang="vi-VN" sz="6000" b="1">
                <a:solidFill>
                  <a:srgbClr val="FF6600"/>
                </a:solidFill>
                <a:effectLst/>
                <a:latin typeface="Times New Roman" panose="02020603050405020304" pitchFamily="18" charset="0"/>
                <a:ea typeface="Arial" panose="020B0604020202020204" pitchFamily="34" charset="0"/>
                <a:cs typeface="Times New Roman" panose="02020603050405020304" pitchFamily="18" charset="0"/>
              </a:rPr>
              <a:t>C.</a:t>
            </a:r>
            <a:r>
              <a:rPr lang="vi-VN" sz="6000">
                <a:effectLst/>
                <a:latin typeface="Times New Roman" panose="02020603050405020304" pitchFamily="18" charset="0"/>
                <a:ea typeface="Arial" panose="020B0604020202020204" pitchFamily="34" charset="0"/>
                <a:cs typeface="Times New Roman" panose="02020603050405020304" pitchFamily="18" charset="0"/>
              </a:rPr>
              <a:t> CH</a:t>
            </a:r>
            <a:r>
              <a:rPr lang="vi-VN" sz="6000" baseline="-25000">
                <a:effectLst/>
                <a:latin typeface="Times New Roman" panose="02020603050405020304" pitchFamily="18" charset="0"/>
                <a:ea typeface="Arial" panose="020B0604020202020204" pitchFamily="34" charset="0"/>
                <a:cs typeface="Times New Roman" panose="02020603050405020304" pitchFamily="18" charset="0"/>
              </a:rPr>
              <a:t>3</a:t>
            </a:r>
            <a:r>
              <a:rPr lang="vi-VN" sz="6000">
                <a:effectLst/>
                <a:latin typeface="Times New Roman" panose="02020603050405020304" pitchFamily="18" charset="0"/>
                <a:ea typeface="Arial" panose="020B0604020202020204" pitchFamily="34" charset="0"/>
                <a:cs typeface="Times New Roman" panose="02020603050405020304" pitchFamily="18" charset="0"/>
              </a:rPr>
              <a:t>COOH.	</a:t>
            </a:r>
            <a:r>
              <a:rPr lang="en-US" sz="6000">
                <a:effectLst/>
                <a:latin typeface="Times New Roman" panose="02020603050405020304" pitchFamily="18" charset="0"/>
                <a:ea typeface="Arial" panose="020B0604020202020204" pitchFamily="34" charset="0"/>
                <a:cs typeface="Times New Roman" panose="02020603050405020304" pitchFamily="18" charset="0"/>
              </a:rPr>
              <a:t>				</a:t>
            </a:r>
            <a:r>
              <a:rPr lang="vi-VN" sz="6000" b="1">
                <a:solidFill>
                  <a:srgbClr val="00CC00"/>
                </a:solidFill>
                <a:effectLst/>
                <a:latin typeface="Times New Roman" panose="02020603050405020304" pitchFamily="18" charset="0"/>
                <a:ea typeface="Arial" panose="020B0604020202020204" pitchFamily="34" charset="0"/>
                <a:cs typeface="Times New Roman" panose="02020603050405020304" pitchFamily="18" charset="0"/>
              </a:rPr>
              <a:t>D.</a:t>
            </a:r>
            <a:r>
              <a:rPr lang="vi-VN" sz="6000" b="1">
                <a:effectLst/>
                <a:latin typeface="Times New Roman" panose="02020603050405020304" pitchFamily="18" charset="0"/>
                <a:ea typeface="Arial" panose="020B0604020202020204" pitchFamily="34" charset="0"/>
                <a:cs typeface="Times New Roman" panose="02020603050405020304" pitchFamily="18" charset="0"/>
              </a:rPr>
              <a:t> </a:t>
            </a:r>
            <a:r>
              <a:rPr lang="vi-VN" sz="6000">
                <a:effectLst/>
                <a:latin typeface="Times New Roman" panose="02020603050405020304" pitchFamily="18" charset="0"/>
                <a:ea typeface="Arial" panose="020B0604020202020204" pitchFamily="34" charset="0"/>
                <a:cs typeface="Times New Roman" panose="02020603050405020304" pitchFamily="18" charset="0"/>
              </a:rPr>
              <a:t>C</a:t>
            </a:r>
            <a:r>
              <a:rPr lang="vi-VN" sz="6000" baseline="-25000">
                <a:effectLst/>
                <a:latin typeface="Times New Roman" panose="02020603050405020304" pitchFamily="18" charset="0"/>
                <a:ea typeface="Arial" panose="020B0604020202020204" pitchFamily="34" charset="0"/>
                <a:cs typeface="Times New Roman" panose="02020603050405020304" pitchFamily="18" charset="0"/>
              </a:rPr>
              <a:t>2</a:t>
            </a:r>
            <a:r>
              <a:rPr lang="vi-VN" sz="6000">
                <a:effectLst/>
                <a:latin typeface="Times New Roman" panose="02020603050405020304" pitchFamily="18" charset="0"/>
                <a:ea typeface="Arial" panose="020B0604020202020204" pitchFamily="34" charset="0"/>
                <a:cs typeface="Times New Roman" panose="02020603050405020304" pitchFamily="18" charset="0"/>
              </a:rPr>
              <a:t>H</a:t>
            </a:r>
            <a:r>
              <a:rPr lang="vi-VN" sz="6000" baseline="-25000">
                <a:effectLst/>
                <a:latin typeface="Times New Roman" panose="02020603050405020304" pitchFamily="18" charset="0"/>
                <a:ea typeface="Arial" panose="020B0604020202020204" pitchFamily="34" charset="0"/>
                <a:cs typeface="Times New Roman" panose="02020603050405020304" pitchFamily="18" charset="0"/>
              </a:rPr>
              <a:t>5</a:t>
            </a:r>
            <a:r>
              <a:rPr lang="vi-VN" sz="6000">
                <a:effectLst/>
                <a:latin typeface="Times New Roman" panose="02020603050405020304" pitchFamily="18" charset="0"/>
                <a:ea typeface="Arial" panose="020B0604020202020204" pitchFamily="34" charset="0"/>
                <a:cs typeface="Times New Roman" panose="02020603050405020304" pitchFamily="18" charset="0"/>
              </a:rPr>
              <a:t>OH. </a:t>
            </a:r>
            <a:endParaRPr lang="en-US" sz="60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9D533778-4BF0-8032-6CDD-6828EBA15B71}"/>
              </a:ext>
            </a:extLst>
          </p:cNvPr>
          <p:cNvSpPr/>
          <p:nvPr/>
        </p:nvSpPr>
        <p:spPr>
          <a:xfrm>
            <a:off x="10287000" y="6149110"/>
            <a:ext cx="4419600" cy="10517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428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39DF6-4A2F-2AB8-0FCD-7C0CC18E33D6}"/>
            </a:ext>
          </a:extLst>
        </p:cNvPr>
        <p:cNvGrpSpPr/>
        <p:nvPr/>
      </p:nvGrpSpPr>
      <p:grpSpPr>
        <a:xfrm>
          <a:off x="0" y="0"/>
          <a:ext cx="0" cy="0"/>
          <a:chOff x="0" y="0"/>
          <a:chExt cx="0" cy="0"/>
        </a:xfrm>
      </p:grpSpPr>
      <p:grpSp>
        <p:nvGrpSpPr>
          <p:cNvPr id="17" name="Group 17">
            <a:extLst>
              <a:ext uri="{FF2B5EF4-FFF2-40B4-BE49-F238E27FC236}">
                <a16:creationId xmlns:a16="http://schemas.microsoft.com/office/drawing/2014/main" id="{B76E4A11-2ADF-8D0F-554A-0608D871A0CC}"/>
              </a:ext>
            </a:extLst>
          </p:cNvPr>
          <p:cNvGrpSpPr/>
          <p:nvPr/>
        </p:nvGrpSpPr>
        <p:grpSpPr>
          <a:xfrm>
            <a:off x="680652" y="9515874"/>
            <a:ext cx="16926697" cy="1542251"/>
            <a:chOff x="0" y="0"/>
            <a:chExt cx="58960502" cy="5372100"/>
          </a:xfrm>
        </p:grpSpPr>
        <p:sp>
          <p:nvSpPr>
            <p:cNvPr id="18" name="Freeform 18">
              <a:extLst>
                <a:ext uri="{FF2B5EF4-FFF2-40B4-BE49-F238E27FC236}">
                  <a16:creationId xmlns:a16="http://schemas.microsoft.com/office/drawing/2014/main" id="{7F6A2AB3-D7B2-3B63-AEF1-5F7335EC0167}"/>
                </a:ext>
              </a:extLst>
            </p:cNvPr>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graphicFrame>
        <p:nvGraphicFramePr>
          <p:cNvPr id="2" name="Table 1">
            <a:extLst>
              <a:ext uri="{FF2B5EF4-FFF2-40B4-BE49-F238E27FC236}">
                <a16:creationId xmlns:a16="http://schemas.microsoft.com/office/drawing/2014/main" id="{E29A65C9-7F46-FE24-84C9-D6E3929B0C2A}"/>
              </a:ext>
            </a:extLst>
          </p:cNvPr>
          <p:cNvGraphicFramePr>
            <a:graphicFrameLocks noGrp="1"/>
          </p:cNvGraphicFramePr>
          <p:nvPr>
            <p:extLst>
              <p:ext uri="{D42A27DB-BD31-4B8C-83A1-F6EECF244321}">
                <p14:modId xmlns:p14="http://schemas.microsoft.com/office/powerpoint/2010/main" val="3055545384"/>
              </p:ext>
            </p:extLst>
          </p:nvPr>
        </p:nvGraphicFramePr>
        <p:xfrm>
          <a:off x="215630" y="4007641"/>
          <a:ext cx="17919970" cy="4790378"/>
        </p:xfrm>
        <a:graphic>
          <a:graphicData uri="http://schemas.openxmlformats.org/drawingml/2006/table">
            <a:tbl>
              <a:tblPr firstRow="1" firstCol="1" bandRow="1"/>
              <a:tblGrid>
                <a:gridCol w="1371600">
                  <a:extLst>
                    <a:ext uri="{9D8B030D-6E8A-4147-A177-3AD203B41FA5}">
                      <a16:colId xmlns:a16="http://schemas.microsoft.com/office/drawing/2014/main" val="1970725879"/>
                    </a:ext>
                  </a:extLst>
                </a:gridCol>
                <a:gridCol w="3810000">
                  <a:extLst>
                    <a:ext uri="{9D8B030D-6E8A-4147-A177-3AD203B41FA5}">
                      <a16:colId xmlns:a16="http://schemas.microsoft.com/office/drawing/2014/main" val="785849852"/>
                    </a:ext>
                  </a:extLst>
                </a:gridCol>
                <a:gridCol w="3962400">
                  <a:extLst>
                    <a:ext uri="{9D8B030D-6E8A-4147-A177-3AD203B41FA5}">
                      <a16:colId xmlns:a16="http://schemas.microsoft.com/office/drawing/2014/main" val="2113308959"/>
                    </a:ext>
                  </a:extLst>
                </a:gridCol>
                <a:gridCol w="4127770">
                  <a:extLst>
                    <a:ext uri="{9D8B030D-6E8A-4147-A177-3AD203B41FA5}">
                      <a16:colId xmlns:a16="http://schemas.microsoft.com/office/drawing/2014/main" val="425112327"/>
                    </a:ext>
                  </a:extLst>
                </a:gridCol>
                <a:gridCol w="4648200">
                  <a:extLst>
                    <a:ext uri="{9D8B030D-6E8A-4147-A177-3AD203B41FA5}">
                      <a16:colId xmlns:a16="http://schemas.microsoft.com/office/drawing/2014/main" val="936377183"/>
                    </a:ext>
                  </a:extLst>
                </a:gridCol>
              </a:tblGrid>
              <a:tr h="1223118">
                <a:tc rowSpan="4">
                  <a:txBody>
                    <a:bodyPr/>
                    <a:lstStyle/>
                    <a:p>
                      <a:pPr marL="0" marR="0" algn="ctr">
                        <a:lnSpc>
                          <a:spcPct val="115000"/>
                        </a:lnSpc>
                        <a:spcAft>
                          <a:spcPts val="800"/>
                        </a:spcAft>
                      </a:pPr>
                      <a:r>
                        <a:rPr lang="en-US" sz="3600" b="1" kern="0">
                          <a:solidFill>
                            <a:srgbClr val="C00000"/>
                          </a:solidFill>
                          <a:effectLst/>
                          <a:latin typeface="Cambria" panose="02040503050406030204" pitchFamily="18" charset="0"/>
                          <a:ea typeface="Arial" panose="020B0604020202020204" pitchFamily="34" charset="0"/>
                          <a:cs typeface="Open Sans Light" panose="020B0306030504020204" pitchFamily="34" charset="0"/>
                        </a:rPr>
                        <a:t>Một số chất khác</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68149" marR="681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kern="0">
                          <a:effectLst/>
                          <a:latin typeface="Cambria" panose="02040503050406030204" pitchFamily="18" charset="0"/>
                          <a:ea typeface="Arial" panose="020B0604020202020204" pitchFamily="34" charset="0"/>
                          <a:cs typeface="Times New Roman" panose="02020603050405020304" pitchFamily="18" charset="0"/>
                        </a:rPr>
                        <a:t>CH</a:t>
                      </a:r>
                      <a:r>
                        <a:rPr lang="en-US" sz="3600" kern="0" baseline="-25000">
                          <a:effectLst/>
                          <a:latin typeface="Cambria" panose="02040503050406030204" pitchFamily="18" charset="0"/>
                          <a:ea typeface="Arial" panose="020B0604020202020204" pitchFamily="34" charset="0"/>
                          <a:cs typeface="Times New Roman" panose="02020603050405020304" pitchFamily="18" charset="0"/>
                        </a:rPr>
                        <a:t>2</a:t>
                      </a:r>
                      <a:r>
                        <a:rPr lang="en-US" sz="3600" kern="0">
                          <a:effectLst/>
                          <a:latin typeface="Cambria" panose="02040503050406030204" pitchFamily="18" charset="0"/>
                          <a:ea typeface="Arial" panose="020B0604020202020204" pitchFamily="34" charset="0"/>
                          <a:cs typeface="Times New Roman" panose="02020603050405020304" pitchFamily="18" charset="0"/>
                        </a:rPr>
                        <a:t>=CH–CHO</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68149" marR="681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4000" kern="100">
                          <a:effectLst/>
                          <a:latin typeface="Times New Roman" panose="02020603050405020304" pitchFamily="18" charset="0"/>
                          <a:ea typeface="MS Gothic" panose="020B0609070205080204" pitchFamily="49" charset="-128"/>
                          <a:cs typeface="Times New Roman" panose="02020603050405020304" pitchFamily="18" charset="0"/>
                        </a:rPr>
                        <a:t>propenal</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68149" marR="681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CH</a:t>
                      </a:r>
                      <a:r>
                        <a:rPr lang="en-US" sz="3600" kern="1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COCH=CH</a:t>
                      </a:r>
                      <a:r>
                        <a:rPr lang="en-US" sz="3600" kern="100"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68149" marR="681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but-3-en-2-one</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68149" marR="681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7540412"/>
                  </a:ext>
                </a:extLst>
              </a:tr>
              <a:tr h="1121024">
                <a:tc vMerge="1">
                  <a:txBody>
                    <a:bodyPr/>
                    <a:lstStyle/>
                    <a:p>
                      <a:endParaRPr lang="en-US"/>
                    </a:p>
                  </a:txBody>
                  <a:tcPr/>
                </a:tc>
                <a:tc>
                  <a:txBody>
                    <a:bodyPr/>
                    <a:lstStyle/>
                    <a:p>
                      <a:pPr marL="0" marR="0" algn="ctr">
                        <a:lnSpc>
                          <a:spcPct val="115000"/>
                        </a:lnSpc>
                        <a:spcAft>
                          <a:spcPts val="8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CH</a:t>
                      </a:r>
                      <a:r>
                        <a:rPr lang="en-US" sz="3600" kern="1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=CHCH</a:t>
                      </a:r>
                      <a:r>
                        <a:rPr lang="en-US" sz="3600" kern="1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CHO</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68149" marR="681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but-3-enal</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68149" marR="681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CH</a:t>
                      </a:r>
                      <a:r>
                        <a:rPr lang="en-US" sz="3600" kern="1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COCH</a:t>
                      </a:r>
                      <a:r>
                        <a:rPr lang="en-US" sz="3600" kern="1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CH=CH</a:t>
                      </a:r>
                      <a:r>
                        <a:rPr lang="en-US" sz="3600" kern="100"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68149" marR="681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pent-4-en-2-one</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68149" marR="681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5319899"/>
                  </a:ext>
                </a:extLst>
              </a:tr>
              <a:tr h="1223118">
                <a:tc vMerge="1">
                  <a:txBody>
                    <a:bodyPr/>
                    <a:lstStyle/>
                    <a:p>
                      <a:endParaRPr lang="en-US"/>
                    </a:p>
                  </a:txBody>
                  <a:tcPr/>
                </a:tc>
                <a:tc>
                  <a:txBody>
                    <a:bodyPr/>
                    <a:lstStyle/>
                    <a:p>
                      <a:pPr marL="0" marR="0" algn="ctr">
                        <a:lnSpc>
                          <a:spcPct val="115000"/>
                        </a:lnSpc>
                        <a:spcAft>
                          <a:spcPts val="800"/>
                        </a:spcAft>
                      </a:pPr>
                      <a:r>
                        <a:rPr lang="en-US" sz="3600" kern="0">
                          <a:effectLst/>
                          <a:latin typeface="Cambria" panose="02040503050406030204" pitchFamily="18" charset="0"/>
                          <a:ea typeface="Arial" panose="020B0604020202020204" pitchFamily="34" charset="0"/>
                          <a:cs typeface="Times New Roman" panose="02020603050405020304" pitchFamily="18" charset="0"/>
                        </a:rPr>
                        <a:t>C</a:t>
                      </a:r>
                      <a:r>
                        <a:rPr lang="en-US" sz="3600" kern="0" baseline="-25000">
                          <a:effectLst/>
                          <a:latin typeface="Cambria" panose="02040503050406030204" pitchFamily="18" charset="0"/>
                          <a:ea typeface="Arial" panose="020B0604020202020204" pitchFamily="34" charset="0"/>
                          <a:cs typeface="Times New Roman" panose="02020603050405020304" pitchFamily="18" charset="0"/>
                        </a:rPr>
                        <a:t>6</a:t>
                      </a:r>
                      <a:r>
                        <a:rPr lang="en-US" sz="3600" kern="0">
                          <a:effectLst/>
                          <a:latin typeface="Cambria" panose="02040503050406030204" pitchFamily="18" charset="0"/>
                          <a:ea typeface="Arial" panose="020B0604020202020204" pitchFamily="34" charset="0"/>
                          <a:cs typeface="Times New Roman" panose="02020603050405020304" pitchFamily="18" charset="0"/>
                        </a:rPr>
                        <a:t>H</a:t>
                      </a:r>
                      <a:r>
                        <a:rPr lang="en-US" sz="3600" kern="0" baseline="-25000">
                          <a:effectLst/>
                          <a:latin typeface="Cambria" panose="02040503050406030204" pitchFamily="18" charset="0"/>
                          <a:ea typeface="Arial" panose="020B0604020202020204" pitchFamily="34" charset="0"/>
                          <a:cs typeface="Times New Roman" panose="02020603050405020304" pitchFamily="18" charset="0"/>
                        </a:rPr>
                        <a:t>5</a:t>
                      </a:r>
                      <a:r>
                        <a:rPr lang="en-US" sz="3600" kern="0">
                          <a:effectLst/>
                          <a:latin typeface="Cambria" panose="02040503050406030204" pitchFamily="18" charset="0"/>
                          <a:ea typeface="Arial" panose="020B0604020202020204" pitchFamily="34" charset="0"/>
                          <a:cs typeface="Times New Roman" panose="02020603050405020304" pitchFamily="18" charset="0"/>
                        </a:rPr>
                        <a:t>CHO</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68149" marR="681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kern="0">
                          <a:effectLst/>
                          <a:latin typeface="Cambria" panose="02040503050406030204" pitchFamily="18" charset="0"/>
                          <a:ea typeface="Arial" panose="020B0604020202020204" pitchFamily="34" charset="0"/>
                          <a:cs typeface="Times New Roman" panose="02020603050405020304" pitchFamily="18" charset="0"/>
                        </a:rPr>
                        <a:t>Phenylmethanal</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68149" marR="681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4000" kern="100">
                          <a:effectLst/>
                          <a:latin typeface="Times New Roman" panose="02020603050405020304" pitchFamily="18" charset="0"/>
                          <a:ea typeface="MS Gothic" panose="020B0609070205080204" pitchFamily="49" charset="-128"/>
                          <a:cs typeface="Times New Roman" panose="02020603050405020304" pitchFamily="18" charset="0"/>
                        </a:rPr>
                        <a:t>C</a:t>
                      </a:r>
                      <a:r>
                        <a:rPr lang="en-US" sz="4000" kern="100" baseline="-25000">
                          <a:effectLst/>
                          <a:latin typeface="Times New Roman" panose="02020603050405020304" pitchFamily="18" charset="0"/>
                          <a:ea typeface="MS Gothic" panose="020B0609070205080204" pitchFamily="49" charset="-128"/>
                          <a:cs typeface="Times New Roman" panose="02020603050405020304" pitchFamily="18" charset="0"/>
                        </a:rPr>
                        <a:t>6</a:t>
                      </a:r>
                      <a:r>
                        <a:rPr lang="en-US" sz="4000" kern="100">
                          <a:effectLst/>
                          <a:latin typeface="Times New Roman" panose="02020603050405020304" pitchFamily="18" charset="0"/>
                          <a:ea typeface="MS Gothic" panose="020B0609070205080204" pitchFamily="49" charset="-128"/>
                          <a:cs typeface="Times New Roman" panose="02020603050405020304" pitchFamily="18" charset="0"/>
                        </a:rPr>
                        <a:t>H</a:t>
                      </a:r>
                      <a:r>
                        <a:rPr lang="en-US" sz="4000" kern="100" baseline="-25000">
                          <a:effectLst/>
                          <a:latin typeface="Times New Roman" panose="02020603050405020304" pitchFamily="18" charset="0"/>
                          <a:ea typeface="MS Gothic" panose="020B0609070205080204" pitchFamily="49" charset="-128"/>
                          <a:cs typeface="Times New Roman" panose="02020603050405020304" pitchFamily="18" charset="0"/>
                        </a:rPr>
                        <a:t>5</a:t>
                      </a:r>
                      <a:r>
                        <a:rPr lang="en-US" sz="4000" kern="100">
                          <a:effectLst/>
                          <a:latin typeface="Times New Roman" panose="02020603050405020304" pitchFamily="18" charset="0"/>
                          <a:ea typeface="MS Gothic" panose="020B0609070205080204" pitchFamily="49" charset="-128"/>
                          <a:cs typeface="Times New Roman" panose="02020603050405020304" pitchFamily="18" charset="0"/>
                        </a:rPr>
                        <a:t>COCH</a:t>
                      </a:r>
                      <a:r>
                        <a:rPr lang="en-US" sz="4000" kern="100" baseline="-25000">
                          <a:effectLst/>
                          <a:latin typeface="Times New Roman" panose="02020603050405020304" pitchFamily="18" charset="0"/>
                          <a:ea typeface="MS Gothic" panose="020B0609070205080204" pitchFamily="49" charset="-128"/>
                          <a:cs typeface="Times New Roman" panose="02020603050405020304" pitchFamily="18" charset="0"/>
                        </a:rPr>
                        <a:t>3</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68149" marR="681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4000" kern="100">
                          <a:effectLst/>
                          <a:latin typeface="Times New Roman" panose="02020603050405020304" pitchFamily="18" charset="0"/>
                          <a:ea typeface="MS Gothic" panose="020B0609070205080204" pitchFamily="49" charset="-128"/>
                          <a:cs typeface="Times New Roman" panose="02020603050405020304" pitchFamily="18" charset="0"/>
                        </a:rPr>
                        <a:t>1-phenylethan-1-one</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68149" marR="681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7884676"/>
                  </a:ext>
                </a:extLst>
              </a:tr>
              <a:tr h="1223118">
                <a:tc vMerge="1">
                  <a:txBody>
                    <a:bodyPr/>
                    <a:lstStyle/>
                    <a:p>
                      <a:endParaRPr lang="en-US"/>
                    </a:p>
                  </a:txBody>
                  <a:tcPr/>
                </a:tc>
                <a:tc>
                  <a:txBody>
                    <a:bodyPr/>
                    <a:lstStyle/>
                    <a:p>
                      <a:pPr marL="0" marR="0" algn="ctr">
                        <a:lnSpc>
                          <a:spcPct val="115000"/>
                        </a:lnSpc>
                        <a:spcAft>
                          <a:spcPts val="800"/>
                        </a:spcAft>
                      </a:pPr>
                      <a:r>
                        <a:rPr lang="en-US" sz="3600" kern="0">
                          <a:effectLst/>
                          <a:latin typeface="Cambria" panose="02040503050406030204" pitchFamily="18" charset="0"/>
                          <a:ea typeface="Arial" panose="020B0604020202020204" pitchFamily="34" charset="0"/>
                          <a:cs typeface="Times New Roman" panose="02020603050405020304" pitchFamily="18" charset="0"/>
                        </a:rPr>
                        <a:t>HOC–CHO</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68149" marR="681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kern="0">
                          <a:effectLst/>
                          <a:latin typeface="Cambria" panose="02040503050406030204" pitchFamily="18" charset="0"/>
                          <a:ea typeface="Arial" panose="020B0604020202020204" pitchFamily="34" charset="0"/>
                          <a:cs typeface="Times New Roman" panose="02020603050405020304" pitchFamily="18" charset="0"/>
                        </a:rPr>
                        <a:t>Ethanedial</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68149" marR="681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4000" kern="100">
                          <a:effectLst/>
                          <a:latin typeface="Times New Roman" panose="02020603050405020304" pitchFamily="18" charset="0"/>
                          <a:ea typeface="MS Gothic" panose="020B0609070205080204" pitchFamily="49" charset="-128"/>
                          <a:cs typeface="Times New Roman" panose="02020603050405020304" pitchFamily="18" charset="0"/>
                        </a:rPr>
                        <a:t>C</a:t>
                      </a:r>
                      <a:r>
                        <a:rPr lang="en-US" sz="4000" kern="100" baseline="-25000">
                          <a:effectLst/>
                          <a:latin typeface="Times New Roman" panose="02020603050405020304" pitchFamily="18" charset="0"/>
                          <a:ea typeface="MS Gothic" panose="020B0609070205080204" pitchFamily="49" charset="-128"/>
                          <a:cs typeface="Times New Roman" panose="02020603050405020304" pitchFamily="18" charset="0"/>
                        </a:rPr>
                        <a:t>6</a:t>
                      </a:r>
                      <a:r>
                        <a:rPr lang="en-US" sz="4000" kern="100">
                          <a:effectLst/>
                          <a:latin typeface="Times New Roman" panose="02020603050405020304" pitchFamily="18" charset="0"/>
                          <a:ea typeface="MS Gothic" panose="020B0609070205080204" pitchFamily="49" charset="-128"/>
                          <a:cs typeface="Times New Roman" panose="02020603050405020304" pitchFamily="18" charset="0"/>
                        </a:rPr>
                        <a:t>H</a:t>
                      </a:r>
                      <a:r>
                        <a:rPr lang="en-US" sz="4000" kern="100" baseline="-25000">
                          <a:effectLst/>
                          <a:latin typeface="Times New Roman" panose="02020603050405020304" pitchFamily="18" charset="0"/>
                          <a:ea typeface="MS Gothic" panose="020B0609070205080204" pitchFamily="49" charset="-128"/>
                          <a:cs typeface="Times New Roman" panose="02020603050405020304" pitchFamily="18" charset="0"/>
                        </a:rPr>
                        <a:t>5</a:t>
                      </a:r>
                      <a:r>
                        <a:rPr lang="en-US" sz="4000" kern="100">
                          <a:effectLst/>
                          <a:latin typeface="Times New Roman" panose="02020603050405020304" pitchFamily="18" charset="0"/>
                          <a:ea typeface="MS Gothic" panose="020B0609070205080204" pitchFamily="49" charset="-128"/>
                          <a:cs typeface="Times New Roman" panose="02020603050405020304" pitchFamily="18" charset="0"/>
                        </a:rPr>
                        <a:t>COC</a:t>
                      </a:r>
                      <a:r>
                        <a:rPr lang="en-US" sz="4000" kern="100" baseline="-25000">
                          <a:effectLst/>
                          <a:latin typeface="Times New Roman" panose="02020603050405020304" pitchFamily="18" charset="0"/>
                          <a:ea typeface="MS Gothic" panose="020B0609070205080204" pitchFamily="49" charset="-128"/>
                          <a:cs typeface="Times New Roman" panose="02020603050405020304" pitchFamily="18" charset="0"/>
                        </a:rPr>
                        <a:t>6</a:t>
                      </a:r>
                      <a:r>
                        <a:rPr lang="en-US" sz="4000" kern="100">
                          <a:effectLst/>
                          <a:latin typeface="Times New Roman" panose="02020603050405020304" pitchFamily="18" charset="0"/>
                          <a:ea typeface="MS Gothic" panose="020B0609070205080204" pitchFamily="49" charset="-128"/>
                          <a:cs typeface="Times New Roman" panose="02020603050405020304" pitchFamily="18" charset="0"/>
                        </a:rPr>
                        <a:t>H</a:t>
                      </a:r>
                      <a:r>
                        <a:rPr lang="en-US" sz="4000" kern="100" baseline="-25000">
                          <a:effectLst/>
                          <a:latin typeface="Times New Roman" panose="02020603050405020304" pitchFamily="18" charset="0"/>
                          <a:ea typeface="MS Gothic" panose="020B0609070205080204" pitchFamily="49" charset="-128"/>
                          <a:cs typeface="Times New Roman" panose="02020603050405020304" pitchFamily="18" charset="0"/>
                        </a:rPr>
                        <a:t>5</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68149" marR="681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4000" kern="100">
                          <a:effectLst/>
                          <a:latin typeface="Times New Roman" panose="02020603050405020304" pitchFamily="18" charset="0"/>
                          <a:ea typeface="MS Gothic" panose="020B0609070205080204" pitchFamily="49" charset="-128"/>
                          <a:cs typeface="Times New Roman" panose="02020603050405020304" pitchFamily="18" charset="0"/>
                        </a:rPr>
                        <a:t>diphenylmethanone</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68149" marR="681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4045020"/>
                  </a:ext>
                </a:extLst>
              </a:tr>
            </a:tbl>
          </a:graphicData>
        </a:graphic>
      </p:graphicFrame>
      <p:graphicFrame>
        <p:nvGraphicFramePr>
          <p:cNvPr id="3" name="Table 2">
            <a:extLst>
              <a:ext uri="{FF2B5EF4-FFF2-40B4-BE49-F238E27FC236}">
                <a16:creationId xmlns:a16="http://schemas.microsoft.com/office/drawing/2014/main" id="{8F5295C3-3283-7D45-D34D-4D66C4C6620C}"/>
              </a:ext>
            </a:extLst>
          </p:cNvPr>
          <p:cNvGraphicFramePr>
            <a:graphicFrameLocks noGrp="1"/>
          </p:cNvGraphicFramePr>
          <p:nvPr>
            <p:extLst>
              <p:ext uri="{D42A27DB-BD31-4B8C-83A1-F6EECF244321}">
                <p14:modId xmlns:p14="http://schemas.microsoft.com/office/powerpoint/2010/main" val="3732833359"/>
              </p:ext>
            </p:extLst>
          </p:nvPr>
        </p:nvGraphicFramePr>
        <p:xfrm>
          <a:off x="215630" y="419100"/>
          <a:ext cx="17983200" cy="2862581"/>
        </p:xfrm>
        <a:graphic>
          <a:graphicData uri="http://schemas.openxmlformats.org/drawingml/2006/table">
            <a:tbl>
              <a:tblPr firstRow="1" firstCol="1" bandRow="1"/>
              <a:tblGrid>
                <a:gridCol w="1371600">
                  <a:extLst>
                    <a:ext uri="{9D8B030D-6E8A-4147-A177-3AD203B41FA5}">
                      <a16:colId xmlns:a16="http://schemas.microsoft.com/office/drawing/2014/main" val="3482972378"/>
                    </a:ext>
                  </a:extLst>
                </a:gridCol>
                <a:gridCol w="8676463">
                  <a:extLst>
                    <a:ext uri="{9D8B030D-6E8A-4147-A177-3AD203B41FA5}">
                      <a16:colId xmlns:a16="http://schemas.microsoft.com/office/drawing/2014/main" val="1941018580"/>
                    </a:ext>
                  </a:extLst>
                </a:gridCol>
                <a:gridCol w="7935137">
                  <a:extLst>
                    <a:ext uri="{9D8B030D-6E8A-4147-A177-3AD203B41FA5}">
                      <a16:colId xmlns:a16="http://schemas.microsoft.com/office/drawing/2014/main" val="2699276319"/>
                    </a:ext>
                  </a:extLst>
                </a:gridCol>
              </a:tblGrid>
              <a:tr h="699350">
                <a:tc>
                  <a:txBody>
                    <a:bodyPr/>
                    <a:lstStyle/>
                    <a:p>
                      <a:pPr marL="0" marR="0" algn="ctr">
                        <a:lnSpc>
                          <a:spcPct val="107000"/>
                        </a:lnSpc>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Tên thay thế</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pPr>
                      <a:r>
                        <a:rPr lang="pt-BR" sz="3200" kern="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Tên aldehyde </a:t>
                      </a:r>
                      <a:r>
                        <a:rPr lang="pt-BR" sz="3200" kern="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Tên hydrocarbon (bỏ e ở cuối) + al</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pPr>
                      <a:r>
                        <a:rPr lang="pt-BR" sz="3200" kern="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Tên ketone </a:t>
                      </a:r>
                      <a:r>
                        <a:rPr lang="pt-BR" sz="3200" kern="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Tên hydrocarbon (bỏ e ở cuối)</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pt-BR" sz="3200" kern="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 vị trí nhóm carbonyl + one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5128192"/>
                  </a:ext>
                </a:extLst>
              </a:tr>
              <a:tr h="1129450">
                <a:tc>
                  <a:txBody>
                    <a:bodyPr/>
                    <a:lstStyle/>
                    <a:p>
                      <a:pPr marL="0" marR="0" algn="ctr">
                        <a:lnSpc>
                          <a:spcPct val="107000"/>
                        </a:lnSpc>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Lưu ý</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nSpc>
                          <a:spcPct val="107000"/>
                        </a:lnSpc>
                        <a:spcAft>
                          <a:spcPts val="800"/>
                        </a:spcAft>
                      </a:pPr>
                      <a:r>
                        <a:rPr lang="pt-BR" sz="3200" kern="0">
                          <a:effectLst/>
                          <a:latin typeface="Times New Roman" panose="02020603050405020304" pitchFamily="18" charset="0"/>
                          <a:ea typeface="Calibri" panose="020F0502020204030204" pitchFamily="34" charset="0"/>
                          <a:cs typeface="Times New Roman" panose="02020603050405020304" pitchFamily="18" charset="0"/>
                        </a:rPr>
                        <a:t>             + Mạch chính là mạch dài nhất chứa nhóm &gt;C=O.</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pt-BR" sz="3200" kern="0">
                          <a:effectLst/>
                          <a:latin typeface="Times New Roman" panose="02020603050405020304" pitchFamily="18" charset="0"/>
                          <a:ea typeface="Calibri" panose="020F0502020204030204" pitchFamily="34" charset="0"/>
                          <a:cs typeface="Times New Roman" panose="02020603050405020304" pitchFamily="18" charset="0"/>
                        </a:rPr>
                        <a:t>             + Đánh số carbon trên mạch chính từ phía gần nhóm &gt;C=O nhất.</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pt-BR" sz="3200" kern="0">
                          <a:effectLst/>
                          <a:latin typeface="Times New Roman" panose="02020603050405020304" pitchFamily="18" charset="0"/>
                          <a:ea typeface="Calibri" panose="020F0502020204030204" pitchFamily="34" charset="0"/>
                          <a:cs typeface="Times New Roman" panose="02020603050405020304" pitchFamily="18" charset="0"/>
                        </a:rPr>
                        <a:t>             + Nếu mạch carbon có nhánh thì cần thêm vị trí nhánh và tên nhánh ở phía trước</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610540335"/>
                  </a:ext>
                </a:extLst>
              </a:tr>
            </a:tbl>
          </a:graphicData>
        </a:graphic>
      </p:graphicFrame>
    </p:spTree>
    <p:extLst>
      <p:ext uri="{BB962C8B-B14F-4D97-AF65-F5344CB8AC3E}">
        <p14:creationId xmlns:p14="http://schemas.microsoft.com/office/powerpoint/2010/main" val="3565287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81034-B85C-4003-50C7-39B52768FD3C}"/>
            </a:ext>
          </a:extLst>
        </p:cNvPr>
        <p:cNvGrpSpPr/>
        <p:nvPr/>
      </p:nvGrpSpPr>
      <p:grpSpPr>
        <a:xfrm>
          <a:off x="0" y="0"/>
          <a:ext cx="0" cy="0"/>
          <a:chOff x="0" y="0"/>
          <a:chExt cx="0" cy="0"/>
        </a:xfrm>
      </p:grpSpPr>
      <p:grpSp>
        <p:nvGrpSpPr>
          <p:cNvPr id="17" name="Group 17">
            <a:extLst>
              <a:ext uri="{FF2B5EF4-FFF2-40B4-BE49-F238E27FC236}">
                <a16:creationId xmlns:a16="http://schemas.microsoft.com/office/drawing/2014/main" id="{511B66F6-CA26-ED03-D58D-D56E5C1E60F8}"/>
              </a:ext>
            </a:extLst>
          </p:cNvPr>
          <p:cNvGrpSpPr/>
          <p:nvPr/>
        </p:nvGrpSpPr>
        <p:grpSpPr>
          <a:xfrm>
            <a:off x="680651" y="-1028700"/>
            <a:ext cx="16926697" cy="1542251"/>
            <a:chOff x="0" y="0"/>
            <a:chExt cx="58960502" cy="5372100"/>
          </a:xfrm>
        </p:grpSpPr>
        <p:sp>
          <p:nvSpPr>
            <p:cNvPr id="18" name="Freeform 18">
              <a:extLst>
                <a:ext uri="{FF2B5EF4-FFF2-40B4-BE49-F238E27FC236}">
                  <a16:creationId xmlns:a16="http://schemas.microsoft.com/office/drawing/2014/main" id="{27764B00-7E26-B0FE-180B-02518933B3EF}"/>
                </a:ext>
              </a:extLst>
            </p:cNvPr>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sp>
        <p:nvSpPr>
          <p:cNvPr id="5" name="TextBox 4">
            <a:extLst>
              <a:ext uri="{FF2B5EF4-FFF2-40B4-BE49-F238E27FC236}">
                <a16:creationId xmlns:a16="http://schemas.microsoft.com/office/drawing/2014/main" id="{BA415BE9-E4EC-4407-12E9-4E12F9F155BC}"/>
              </a:ext>
            </a:extLst>
          </p:cNvPr>
          <p:cNvSpPr txBox="1"/>
          <p:nvPr/>
        </p:nvSpPr>
        <p:spPr>
          <a:xfrm>
            <a:off x="29182" y="547901"/>
            <a:ext cx="18288000" cy="1600375"/>
          </a:xfrm>
          <a:prstGeom prst="rect">
            <a:avLst/>
          </a:prstGeom>
          <a:noFill/>
        </p:spPr>
        <p:txBody>
          <a:bodyPr wrap="square">
            <a:spAutoFit/>
          </a:bodyPr>
          <a:lstStyle/>
          <a:p>
            <a:pPr marR="0" lvl="0" algn="ctr">
              <a:lnSpc>
                <a:spcPct val="115000"/>
              </a:lnSpc>
              <a:spcAft>
                <a:spcPts val="800"/>
              </a:spcAft>
              <a:buClr>
                <a:srgbClr val="0000FF"/>
              </a:buClr>
            </a:pPr>
            <a:r>
              <a:rPr lang="en-US" sz="4400" b="1" kern="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 Tên thông thường:</a:t>
            </a:r>
            <a:r>
              <a:rPr lang="en-US" sz="4400" b="1" kern="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pt-BR" sz="4400" kern="0">
                <a:effectLst/>
                <a:latin typeface="Times New Roman" panose="02020603050405020304" pitchFamily="18" charset="0"/>
                <a:ea typeface="Arial" panose="020B0604020202020204" pitchFamily="34" charset="0"/>
                <a:cs typeface="Times New Roman" panose="02020603050405020304" pitchFamily="18" charset="0"/>
              </a:rPr>
              <a:t>Một số aldehyde,</a:t>
            </a:r>
            <a:r>
              <a:rPr lang="pt-BR" sz="4400" b="1" kern="0">
                <a:effectLst/>
                <a:latin typeface="Times New Roman" panose="02020603050405020304" pitchFamily="18" charset="0"/>
                <a:ea typeface="Arial" panose="020B0604020202020204" pitchFamily="34" charset="0"/>
                <a:cs typeface="Times New Roman" panose="02020603050405020304" pitchFamily="18" charset="0"/>
              </a:rPr>
              <a:t> </a:t>
            </a:r>
            <a:r>
              <a:rPr lang="pt-BR" sz="4400" kern="0">
                <a:effectLst/>
                <a:latin typeface="Times New Roman" panose="02020603050405020304" pitchFamily="18" charset="0"/>
                <a:ea typeface="Arial" panose="020B0604020202020204" pitchFamily="34" charset="0"/>
                <a:cs typeface="Times New Roman" panose="02020603050405020304" pitchFamily="18" charset="0"/>
              </a:rPr>
              <a:t>ketone đơn giản được gọi theo tên thông thường có nguồn gốc lịch sử từ tên của acid tương ứng. </a:t>
            </a:r>
            <a:endParaRPr lang="en-US" sz="4000" kern="100">
              <a:effectLst/>
              <a:latin typeface="Calibri" panose="020F0502020204030204" pitchFamily="34" charset="0"/>
              <a:ea typeface="Arial" panose="020B060402020202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1B9EC9CE-07CF-865F-6639-AD02EB1F5FA4}"/>
              </a:ext>
            </a:extLst>
          </p:cNvPr>
          <p:cNvGraphicFramePr>
            <a:graphicFrameLocks noGrp="1"/>
          </p:cNvGraphicFramePr>
          <p:nvPr>
            <p:extLst>
              <p:ext uri="{D42A27DB-BD31-4B8C-83A1-F6EECF244321}">
                <p14:modId xmlns:p14="http://schemas.microsoft.com/office/powerpoint/2010/main" val="2746854226"/>
              </p:ext>
            </p:extLst>
          </p:nvPr>
        </p:nvGraphicFramePr>
        <p:xfrm>
          <a:off x="29182" y="2187186"/>
          <a:ext cx="18106417" cy="7680712"/>
        </p:xfrm>
        <a:graphic>
          <a:graphicData uri="http://schemas.openxmlformats.org/drawingml/2006/table">
            <a:tbl>
              <a:tblPr firstRow="1" firstCol="1" bandRow="1"/>
              <a:tblGrid>
                <a:gridCol w="4161818">
                  <a:extLst>
                    <a:ext uri="{9D8B030D-6E8A-4147-A177-3AD203B41FA5}">
                      <a16:colId xmlns:a16="http://schemas.microsoft.com/office/drawing/2014/main" val="1913441902"/>
                    </a:ext>
                  </a:extLst>
                </a:gridCol>
                <a:gridCol w="3200400">
                  <a:extLst>
                    <a:ext uri="{9D8B030D-6E8A-4147-A177-3AD203B41FA5}">
                      <a16:colId xmlns:a16="http://schemas.microsoft.com/office/drawing/2014/main" val="948867819"/>
                    </a:ext>
                  </a:extLst>
                </a:gridCol>
                <a:gridCol w="3505200">
                  <a:extLst>
                    <a:ext uri="{9D8B030D-6E8A-4147-A177-3AD203B41FA5}">
                      <a16:colId xmlns:a16="http://schemas.microsoft.com/office/drawing/2014/main" val="913888024"/>
                    </a:ext>
                  </a:extLst>
                </a:gridCol>
                <a:gridCol w="3886200">
                  <a:extLst>
                    <a:ext uri="{9D8B030D-6E8A-4147-A177-3AD203B41FA5}">
                      <a16:colId xmlns:a16="http://schemas.microsoft.com/office/drawing/2014/main" val="1053981692"/>
                    </a:ext>
                  </a:extLst>
                </a:gridCol>
                <a:gridCol w="3352799">
                  <a:extLst>
                    <a:ext uri="{9D8B030D-6E8A-4147-A177-3AD203B41FA5}">
                      <a16:colId xmlns:a16="http://schemas.microsoft.com/office/drawing/2014/main" val="3526226056"/>
                    </a:ext>
                  </a:extLst>
                </a:gridCol>
              </a:tblGrid>
              <a:tr h="784557">
                <a:tc gridSpan="3">
                  <a:txBody>
                    <a:bodyPr/>
                    <a:lstStyle/>
                    <a:p>
                      <a:pPr marL="0" marR="0" algn="ctr">
                        <a:lnSpc>
                          <a:spcPct val="115000"/>
                        </a:lnSpc>
                        <a:spcBef>
                          <a:spcPts val="30"/>
                        </a:spcBef>
                        <a:spcAft>
                          <a:spcPts val="800"/>
                        </a:spcAft>
                      </a:pPr>
                      <a:r>
                        <a:rPr lang="en-US" sz="3600" b="1" ker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gridSpan="2">
                  <a:txBody>
                    <a:bodyPr/>
                    <a:lstStyle/>
                    <a:p>
                      <a:pPr marL="0" marR="0" algn="ctr">
                        <a:lnSpc>
                          <a:spcPct val="115000"/>
                        </a:lnSpc>
                        <a:spcBef>
                          <a:spcPts val="30"/>
                        </a:spcBef>
                        <a:spcAft>
                          <a:spcPts val="800"/>
                        </a:spcAft>
                      </a:pPr>
                      <a:r>
                        <a:rPr lang="en-US" sz="3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Ketone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529401143"/>
                  </a:ext>
                </a:extLst>
              </a:tr>
              <a:tr h="784557">
                <a:tc>
                  <a:txBody>
                    <a:bodyPr/>
                    <a:lstStyle/>
                    <a:p>
                      <a:pPr marL="0" marR="0" algn="ctr">
                        <a:lnSpc>
                          <a:spcPct val="115000"/>
                        </a:lnSpc>
                        <a:spcBef>
                          <a:spcPts val="30"/>
                        </a:spcBef>
                        <a:spcAft>
                          <a:spcPts val="800"/>
                        </a:spcAft>
                      </a:pPr>
                      <a:r>
                        <a:rPr lang="en-US" sz="3600" kern="0">
                          <a:effectLst/>
                          <a:latin typeface="Times New Roman" panose="02020603050405020304" pitchFamily="18" charset="0"/>
                          <a:ea typeface="Arial" panose="020B0604020202020204" pitchFamily="34" charset="0"/>
                          <a:cs typeface="Times New Roman" panose="02020603050405020304" pitchFamily="18" charset="0"/>
                        </a:rPr>
                        <a:t>HCHO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Formic 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Formaldehyde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600" kern="0">
                          <a:effectLst/>
                          <a:latin typeface="Times New Roman" panose="02020603050405020304" pitchFamily="18" charset="0"/>
                          <a:ea typeface="Calibri" panose="020F0502020204030204" pitchFamily="34" charset="0"/>
                          <a:cs typeface="Times New Roman" panose="02020603050405020304" pitchFamily="18" charset="0"/>
                        </a:rPr>
                        <a:t>CH</a:t>
                      </a:r>
                      <a:r>
                        <a:rPr lang="en-US" sz="3600" kern="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en-US" sz="3600" kern="0">
                          <a:effectLst/>
                          <a:latin typeface="Times New Roman" panose="02020603050405020304" pitchFamily="18" charset="0"/>
                          <a:ea typeface="Calibri" panose="020F0502020204030204" pitchFamily="34" charset="0"/>
                          <a:cs typeface="Times New Roman" panose="02020603050405020304" pitchFamily="18" charset="0"/>
                        </a:rPr>
                        <a:t>COCH</a:t>
                      </a:r>
                      <a:r>
                        <a:rPr lang="en-US" sz="3600" kern="0" baseline="-250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600" kern="0">
                          <a:effectLst/>
                          <a:latin typeface="Times New Roman" panose="02020603050405020304" pitchFamily="18" charset="0"/>
                          <a:ea typeface="MS Gothic" panose="020B0609070205080204" pitchFamily="49" charset="-128"/>
                          <a:cs typeface="Times New Roman" panose="02020603050405020304" pitchFamily="18" charset="0"/>
                        </a:rPr>
                        <a:t>acetone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3137670"/>
                  </a:ext>
                </a:extLst>
              </a:tr>
              <a:tr h="784557">
                <a:tc>
                  <a:txBody>
                    <a:bodyPr/>
                    <a:lstStyle/>
                    <a:p>
                      <a:pPr marL="0" marR="0" algn="ctr">
                        <a:lnSpc>
                          <a:spcPct val="115000"/>
                        </a:lnSpc>
                        <a:spcBef>
                          <a:spcPts val="30"/>
                        </a:spcBef>
                        <a:spcAft>
                          <a:spcPts val="800"/>
                        </a:spcAft>
                      </a:pPr>
                      <a:r>
                        <a:rPr lang="en-US" sz="3600" kern="0">
                          <a:effectLst/>
                          <a:latin typeface="Times New Roman" panose="02020603050405020304" pitchFamily="18" charset="0"/>
                          <a:ea typeface="Arial" panose="020B0604020202020204" pitchFamily="34" charset="0"/>
                          <a:cs typeface="Times New Roman" panose="02020603050405020304" pitchFamily="18" charset="0"/>
                        </a:rPr>
                        <a:t>CH</a:t>
                      </a:r>
                      <a:r>
                        <a:rPr lang="en-US" sz="3600" kern="0" baseline="-25000">
                          <a:effectLst/>
                          <a:latin typeface="Times New Roman" panose="02020603050405020304" pitchFamily="18" charset="0"/>
                          <a:ea typeface="Arial" panose="020B0604020202020204" pitchFamily="34" charset="0"/>
                          <a:cs typeface="Times New Roman" panose="02020603050405020304" pitchFamily="18" charset="0"/>
                        </a:rPr>
                        <a:t>3</a:t>
                      </a:r>
                      <a:r>
                        <a:rPr lang="en-US" sz="3600" kern="0">
                          <a:effectLst/>
                          <a:latin typeface="Times New Roman" panose="02020603050405020304" pitchFamily="18" charset="0"/>
                          <a:ea typeface="Arial" panose="020B0604020202020204" pitchFamily="34" charset="0"/>
                          <a:cs typeface="Times New Roman" panose="02020603050405020304" pitchFamily="18" charset="0"/>
                        </a:rPr>
                        <a:t>CHO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Acetic 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Acetaldehyde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30"/>
                        </a:spcBef>
                        <a:spcAft>
                          <a:spcPts val="800"/>
                        </a:spcAft>
                      </a:pPr>
                      <a:r>
                        <a:rPr lang="en-US" sz="3600" kern="0">
                          <a:effectLst/>
                          <a:latin typeface="Times New Roman" panose="02020603050405020304" pitchFamily="18" charset="0"/>
                          <a:ea typeface="Arial" panose="020B0604020202020204" pitchFamily="34" charset="0"/>
                          <a:cs typeface="Times New Roman" panose="02020603050405020304" pitchFamily="18" charset="0"/>
                        </a:rPr>
                        <a:t>C</a:t>
                      </a:r>
                      <a:r>
                        <a:rPr lang="en-US" sz="3600" kern="0" baseline="-25000">
                          <a:effectLst/>
                          <a:latin typeface="Times New Roman" panose="02020603050405020304" pitchFamily="18" charset="0"/>
                          <a:ea typeface="Arial" panose="020B0604020202020204" pitchFamily="34" charset="0"/>
                          <a:cs typeface="Times New Roman" panose="02020603050405020304" pitchFamily="18" charset="0"/>
                        </a:rPr>
                        <a:t>6</a:t>
                      </a:r>
                      <a:r>
                        <a:rPr lang="en-US" sz="3600" kern="0">
                          <a:effectLst/>
                          <a:latin typeface="Times New Roman" panose="02020603050405020304" pitchFamily="18" charset="0"/>
                          <a:ea typeface="Arial" panose="020B0604020202020204" pitchFamily="34" charset="0"/>
                          <a:cs typeface="Times New Roman" panose="02020603050405020304" pitchFamily="18" charset="0"/>
                        </a:rPr>
                        <a:t>H</a:t>
                      </a:r>
                      <a:r>
                        <a:rPr lang="en-US" sz="3600" kern="0" baseline="-25000">
                          <a:effectLst/>
                          <a:latin typeface="Times New Roman" panose="02020603050405020304" pitchFamily="18" charset="0"/>
                          <a:ea typeface="Arial" panose="020B0604020202020204" pitchFamily="34" charset="0"/>
                          <a:cs typeface="Times New Roman" panose="02020603050405020304" pitchFamily="18" charset="0"/>
                        </a:rPr>
                        <a:t>5</a:t>
                      </a:r>
                      <a:r>
                        <a:rPr lang="en-US" sz="3600" kern="0">
                          <a:effectLst/>
                          <a:latin typeface="Times New Roman" panose="02020603050405020304" pitchFamily="18" charset="0"/>
                          <a:ea typeface="Arial" panose="020B0604020202020204" pitchFamily="34" charset="0"/>
                          <a:cs typeface="Times New Roman" panose="02020603050405020304" pitchFamily="18" charset="0"/>
                        </a:rPr>
                        <a:t>COCH</a:t>
                      </a:r>
                      <a:r>
                        <a:rPr lang="en-US" sz="3600" kern="0" baseline="-25000">
                          <a:effectLst/>
                          <a:latin typeface="Times New Roman" panose="02020603050405020304" pitchFamily="18" charset="0"/>
                          <a:ea typeface="Arial" panose="020B0604020202020204" pitchFamily="34" charset="0"/>
                          <a:cs typeface="Times New Roman" panose="02020603050405020304" pitchFamily="18" charset="0"/>
                        </a:rPr>
                        <a:t>3</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30"/>
                        </a:spcBef>
                        <a:spcAft>
                          <a:spcPts val="800"/>
                        </a:spcAft>
                      </a:pPr>
                      <a:r>
                        <a:rPr lang="en-US" sz="3600" ker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Acetophone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843827807"/>
                  </a:ext>
                </a:extLst>
              </a:tr>
              <a:tr h="784557">
                <a:tc>
                  <a:txBody>
                    <a:bodyPr/>
                    <a:lstStyle/>
                    <a:p>
                      <a:pPr marL="0" marR="0" algn="ctr">
                        <a:lnSpc>
                          <a:spcPct val="115000"/>
                        </a:lnSpc>
                        <a:spcBef>
                          <a:spcPts val="30"/>
                        </a:spcBef>
                        <a:spcAft>
                          <a:spcPts val="800"/>
                        </a:spcAft>
                      </a:pPr>
                      <a:r>
                        <a:rPr lang="en-US" sz="3600" kern="0">
                          <a:effectLst/>
                          <a:latin typeface="Times New Roman" panose="02020603050405020304" pitchFamily="18" charset="0"/>
                          <a:ea typeface="Arial" panose="020B0604020202020204" pitchFamily="34" charset="0"/>
                          <a:cs typeface="Times New Roman" panose="02020603050405020304" pitchFamily="18" charset="0"/>
                        </a:rPr>
                        <a:t>C</a:t>
                      </a:r>
                      <a:r>
                        <a:rPr lang="en-US" sz="3600" kern="0" baseline="-25000">
                          <a:effectLst/>
                          <a:latin typeface="Times New Roman" panose="02020603050405020304" pitchFamily="18" charset="0"/>
                          <a:ea typeface="Arial" panose="020B0604020202020204" pitchFamily="34" charset="0"/>
                          <a:cs typeface="Times New Roman" panose="02020603050405020304" pitchFamily="18" charset="0"/>
                        </a:rPr>
                        <a:t>6</a:t>
                      </a:r>
                      <a:r>
                        <a:rPr lang="en-US" sz="3600" kern="0">
                          <a:effectLst/>
                          <a:latin typeface="Times New Roman" panose="02020603050405020304" pitchFamily="18" charset="0"/>
                          <a:ea typeface="Arial" panose="020B0604020202020204" pitchFamily="34" charset="0"/>
                          <a:cs typeface="Times New Roman" panose="02020603050405020304" pitchFamily="18" charset="0"/>
                        </a:rPr>
                        <a:t>H</a:t>
                      </a:r>
                      <a:r>
                        <a:rPr lang="en-US" sz="3600" kern="0" baseline="-25000">
                          <a:effectLst/>
                          <a:latin typeface="Times New Roman" panose="02020603050405020304" pitchFamily="18" charset="0"/>
                          <a:ea typeface="Arial" panose="020B0604020202020204" pitchFamily="34" charset="0"/>
                          <a:cs typeface="Times New Roman" panose="02020603050405020304" pitchFamily="18" charset="0"/>
                        </a:rPr>
                        <a:t>5</a:t>
                      </a:r>
                      <a:r>
                        <a:rPr lang="en-US" sz="3600" kern="0">
                          <a:effectLst/>
                          <a:latin typeface="Times New Roman" panose="02020603050405020304" pitchFamily="18" charset="0"/>
                          <a:ea typeface="Arial" panose="020B0604020202020204" pitchFamily="34" charset="0"/>
                          <a:cs typeface="Times New Roman" panose="02020603050405020304" pitchFamily="18" charset="0"/>
                        </a:rPr>
                        <a:t>CHO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Benzoic 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Benzaldehyde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600" kern="0">
                          <a:effectLst/>
                          <a:latin typeface="Times New Roman" panose="02020603050405020304" pitchFamily="18" charset="0"/>
                          <a:ea typeface="MS Gothic" panose="020B0609070205080204" pitchFamily="49" charset="-128"/>
                          <a:cs typeface="Times New Roman" panose="02020603050405020304" pitchFamily="18" charset="0"/>
                        </a:rPr>
                        <a:t>C</a:t>
                      </a:r>
                      <a:r>
                        <a:rPr lang="en-US" sz="3600" kern="0" baseline="-25000">
                          <a:effectLst/>
                          <a:latin typeface="Times New Roman" panose="02020603050405020304" pitchFamily="18" charset="0"/>
                          <a:ea typeface="MS Gothic" panose="020B0609070205080204" pitchFamily="49" charset="-128"/>
                          <a:cs typeface="Times New Roman" panose="02020603050405020304" pitchFamily="18" charset="0"/>
                        </a:rPr>
                        <a:t>6</a:t>
                      </a:r>
                      <a:r>
                        <a:rPr lang="en-US" sz="3600" kern="0">
                          <a:effectLst/>
                          <a:latin typeface="Times New Roman" panose="02020603050405020304" pitchFamily="18" charset="0"/>
                          <a:ea typeface="MS Gothic" panose="020B0609070205080204" pitchFamily="49" charset="-128"/>
                          <a:cs typeface="Times New Roman" panose="02020603050405020304" pitchFamily="18" charset="0"/>
                        </a:rPr>
                        <a:t>H</a:t>
                      </a:r>
                      <a:r>
                        <a:rPr lang="en-US" sz="3600" kern="0" baseline="-25000">
                          <a:effectLst/>
                          <a:latin typeface="Times New Roman" panose="02020603050405020304" pitchFamily="18" charset="0"/>
                          <a:ea typeface="MS Gothic" panose="020B0609070205080204" pitchFamily="49" charset="-128"/>
                          <a:cs typeface="Times New Roman" panose="02020603050405020304" pitchFamily="18" charset="0"/>
                        </a:rPr>
                        <a:t>5</a:t>
                      </a:r>
                      <a:r>
                        <a:rPr lang="en-US" sz="3600" kern="0">
                          <a:effectLst/>
                          <a:latin typeface="Times New Roman" panose="02020603050405020304" pitchFamily="18" charset="0"/>
                          <a:ea typeface="MS Gothic" panose="020B0609070205080204" pitchFamily="49" charset="-128"/>
                          <a:cs typeface="Times New Roman" panose="02020603050405020304" pitchFamily="18" charset="0"/>
                        </a:rPr>
                        <a:t>COC</a:t>
                      </a:r>
                      <a:r>
                        <a:rPr lang="en-US" sz="3600" kern="0" baseline="-25000">
                          <a:effectLst/>
                          <a:latin typeface="Times New Roman" panose="02020603050405020304" pitchFamily="18" charset="0"/>
                          <a:ea typeface="MS Gothic" panose="020B0609070205080204" pitchFamily="49" charset="-128"/>
                          <a:cs typeface="Times New Roman" panose="02020603050405020304" pitchFamily="18" charset="0"/>
                        </a:rPr>
                        <a:t>6</a:t>
                      </a:r>
                      <a:r>
                        <a:rPr lang="en-US" sz="3600" kern="0">
                          <a:effectLst/>
                          <a:latin typeface="Times New Roman" panose="02020603050405020304" pitchFamily="18" charset="0"/>
                          <a:ea typeface="MS Gothic" panose="020B0609070205080204" pitchFamily="49" charset="-128"/>
                          <a:cs typeface="Times New Roman" panose="02020603050405020304" pitchFamily="18" charset="0"/>
                        </a:rPr>
                        <a:t>H</a:t>
                      </a:r>
                      <a:r>
                        <a:rPr lang="en-US" sz="3600" kern="0" baseline="-25000">
                          <a:effectLst/>
                          <a:latin typeface="Times New Roman" panose="02020603050405020304" pitchFamily="18" charset="0"/>
                          <a:ea typeface="MS Gothic" panose="020B0609070205080204" pitchFamily="49" charset="-128"/>
                          <a:cs typeface="Times New Roman" panose="02020603050405020304" pitchFamily="18" charset="0"/>
                        </a:rPr>
                        <a:t>5</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600" kern="0">
                          <a:effectLst/>
                          <a:latin typeface="Times New Roman" panose="02020603050405020304" pitchFamily="18" charset="0"/>
                          <a:ea typeface="MS Gothic" panose="020B0609070205080204" pitchFamily="49" charset="-128"/>
                          <a:cs typeface="Times New Roman" panose="02020603050405020304" pitchFamily="18" charset="0"/>
                        </a:rPr>
                        <a:t>benzophenone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6976472"/>
                  </a:ext>
                </a:extLst>
              </a:tr>
              <a:tr h="784557">
                <a:tc>
                  <a:txBody>
                    <a:bodyPr/>
                    <a:lstStyle/>
                    <a:p>
                      <a:pPr marL="0" marR="0" algn="ctr">
                        <a:lnSpc>
                          <a:spcPct val="115000"/>
                        </a:lnSpc>
                        <a:spcBef>
                          <a:spcPts val="30"/>
                        </a:spcBef>
                        <a:spcAft>
                          <a:spcPts val="800"/>
                        </a:spcAft>
                      </a:pPr>
                      <a:r>
                        <a:rPr lang="en-US" sz="3600" kern="0">
                          <a:effectLst/>
                          <a:latin typeface="Times New Roman" panose="02020603050405020304" pitchFamily="18" charset="0"/>
                          <a:ea typeface="Arial" panose="020B0604020202020204" pitchFamily="34" charset="0"/>
                          <a:cs typeface="Times New Roman" panose="02020603050405020304" pitchFamily="18" charset="0"/>
                        </a:rPr>
                        <a:t>HOC–CHO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Oxalic 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Oxalaldehyde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904535108"/>
                  </a:ext>
                </a:extLst>
              </a:tr>
              <a:tr h="784557">
                <a:tc>
                  <a:txBody>
                    <a:bodyPr/>
                    <a:lstStyle/>
                    <a:p>
                      <a:pPr marL="0" marR="0" algn="ctr">
                        <a:lnSpc>
                          <a:spcPct val="115000"/>
                        </a:lnSpc>
                        <a:spcBef>
                          <a:spcPts val="30"/>
                        </a:spcBef>
                        <a:spcAft>
                          <a:spcPts val="800"/>
                        </a:spcAft>
                      </a:pPr>
                      <a:r>
                        <a:rPr lang="en-US" sz="3600" kern="0">
                          <a:effectLst/>
                          <a:latin typeface="Times New Roman" panose="02020603050405020304" pitchFamily="18" charset="0"/>
                          <a:ea typeface="Arial" panose="020B0604020202020204" pitchFamily="34" charset="0"/>
                          <a:cs typeface="Times New Roman" panose="02020603050405020304" pitchFamily="18" charset="0"/>
                        </a:rPr>
                        <a:t>CH</a:t>
                      </a:r>
                      <a:r>
                        <a:rPr lang="en-US" sz="3600" kern="0" baseline="-25000">
                          <a:effectLst/>
                          <a:latin typeface="Times New Roman" panose="02020603050405020304" pitchFamily="18" charset="0"/>
                          <a:ea typeface="Arial" panose="020B0604020202020204" pitchFamily="34" charset="0"/>
                          <a:cs typeface="Times New Roman" panose="02020603050405020304" pitchFamily="18" charset="0"/>
                        </a:rPr>
                        <a:t>2</a:t>
                      </a:r>
                      <a:r>
                        <a:rPr lang="en-US" sz="3600" kern="0">
                          <a:effectLst/>
                          <a:latin typeface="Times New Roman" panose="02020603050405020304" pitchFamily="18" charset="0"/>
                          <a:ea typeface="Arial" panose="020B0604020202020204" pitchFamily="34" charset="0"/>
                          <a:cs typeface="Times New Roman" panose="02020603050405020304" pitchFamily="18" charset="0"/>
                        </a:rPr>
                        <a:t>=CH–CHO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Acrylic 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Acrylaldehyde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1130816"/>
                  </a:ext>
                </a:extLst>
              </a:tr>
              <a:tr h="1486685">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CH</a:t>
                      </a:r>
                      <a:r>
                        <a:rPr lang="en-US" sz="3200" kern="0" baseline="-25000">
                          <a:effectLst/>
                          <a:latin typeface="Times New Roman" panose="02020603050405020304" pitchFamily="18" charset="0"/>
                          <a:ea typeface="Arial" panose="020B0604020202020204" pitchFamily="34" charset="0"/>
                          <a:cs typeface="Times New Roman" panose="02020603050405020304" pitchFamily="18" charset="0"/>
                        </a:rPr>
                        <a:t>2</a:t>
                      </a:r>
                      <a:r>
                        <a:rPr lang="en-US" sz="3200" kern="0">
                          <a:effectLst/>
                          <a:latin typeface="Times New Roman" panose="02020603050405020304" pitchFamily="18" charset="0"/>
                          <a:ea typeface="Arial" panose="020B0604020202020204" pitchFamily="34" charset="0"/>
                          <a:cs typeface="Times New Roman" panose="02020603050405020304" pitchFamily="18" charset="0"/>
                        </a:rPr>
                        <a:t>=C(CH</a:t>
                      </a:r>
                      <a:r>
                        <a:rPr lang="en-US" sz="3200" kern="0" baseline="-25000">
                          <a:effectLst/>
                          <a:latin typeface="Times New Roman" panose="02020603050405020304" pitchFamily="18" charset="0"/>
                          <a:ea typeface="Arial" panose="020B0604020202020204" pitchFamily="34" charset="0"/>
                          <a:cs typeface="Times New Roman" panose="02020603050405020304" pitchFamily="18" charset="0"/>
                        </a:rPr>
                        <a:t>3</a:t>
                      </a:r>
                      <a:r>
                        <a:rPr lang="en-US" sz="3200" kern="0">
                          <a:effectLst/>
                          <a:latin typeface="Times New Roman" panose="02020603050405020304" pitchFamily="18" charset="0"/>
                          <a:ea typeface="Arial" panose="020B0604020202020204" pitchFamily="34" charset="0"/>
                          <a:cs typeface="Times New Roman" panose="02020603050405020304" pitchFamily="18" charset="0"/>
                        </a:rPr>
                        <a:t>)–CHO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Methacrylic 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Methacrylaldehyde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802188721"/>
                  </a:ext>
                </a:extLst>
              </a:tr>
              <a:tr h="1486685">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(CH</a:t>
                      </a:r>
                      <a:r>
                        <a:rPr lang="en-US" sz="3200" kern="0" baseline="-25000">
                          <a:effectLst/>
                          <a:latin typeface="Times New Roman" panose="02020603050405020304" pitchFamily="18" charset="0"/>
                          <a:ea typeface="Arial" panose="020B0604020202020204" pitchFamily="34" charset="0"/>
                          <a:cs typeface="Times New Roman" panose="02020603050405020304" pitchFamily="18" charset="0"/>
                        </a:rPr>
                        <a:t>3</a:t>
                      </a:r>
                      <a:r>
                        <a:rPr lang="en-US" sz="3200" kern="0">
                          <a:effectLst/>
                          <a:latin typeface="Times New Roman" panose="02020603050405020304" pitchFamily="18" charset="0"/>
                          <a:ea typeface="Arial" panose="020B0604020202020204" pitchFamily="34" charset="0"/>
                          <a:cs typeface="Times New Roman" panose="02020603050405020304" pitchFamily="18" charset="0"/>
                        </a:rPr>
                        <a:t>)</a:t>
                      </a:r>
                      <a:r>
                        <a:rPr lang="en-US" sz="3200" kern="0" baseline="-25000">
                          <a:effectLst/>
                          <a:latin typeface="Times New Roman" panose="02020603050405020304" pitchFamily="18" charset="0"/>
                          <a:ea typeface="Arial" panose="020B0604020202020204" pitchFamily="34" charset="0"/>
                          <a:cs typeface="Times New Roman" panose="02020603050405020304" pitchFamily="18" charset="0"/>
                        </a:rPr>
                        <a:t>2</a:t>
                      </a:r>
                      <a:r>
                        <a:rPr lang="en-US" sz="3200" kern="0">
                          <a:effectLst/>
                          <a:latin typeface="Times New Roman" panose="02020603050405020304" pitchFamily="18" charset="0"/>
                          <a:ea typeface="Arial" panose="020B0604020202020204" pitchFamily="34" charset="0"/>
                          <a:cs typeface="Times New Roman" panose="02020603050405020304" pitchFamily="18" charset="0"/>
                        </a:rPr>
                        <a:t>CH–CH</a:t>
                      </a:r>
                      <a:r>
                        <a:rPr lang="en-US" sz="3200" kern="0" baseline="-25000">
                          <a:effectLst/>
                          <a:latin typeface="Times New Roman" panose="02020603050405020304" pitchFamily="18" charset="0"/>
                          <a:ea typeface="Arial" panose="020B0604020202020204" pitchFamily="34" charset="0"/>
                          <a:cs typeface="Times New Roman" panose="02020603050405020304" pitchFamily="18" charset="0"/>
                        </a:rPr>
                        <a:t>2</a:t>
                      </a:r>
                      <a:r>
                        <a:rPr lang="en-US" sz="3200" kern="0">
                          <a:effectLst/>
                          <a:latin typeface="Times New Roman" panose="02020603050405020304" pitchFamily="18" charset="0"/>
                          <a:ea typeface="Arial" panose="020B0604020202020204" pitchFamily="34" charset="0"/>
                          <a:cs typeface="Times New Roman" panose="02020603050405020304" pitchFamily="18" charset="0"/>
                        </a:rPr>
                        <a:t>–CHO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Isovaleric 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Isovaleraldehyde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1989338"/>
                  </a:ext>
                </a:extLst>
              </a:tr>
            </a:tbl>
          </a:graphicData>
        </a:graphic>
      </p:graphicFrame>
    </p:spTree>
    <p:extLst>
      <p:ext uri="{BB962C8B-B14F-4D97-AF65-F5344CB8AC3E}">
        <p14:creationId xmlns:p14="http://schemas.microsoft.com/office/powerpoint/2010/main" val="942816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940FA-A7FC-B8AD-0C07-3F82F5077B6E}"/>
            </a:ext>
          </a:extLst>
        </p:cNvPr>
        <p:cNvGrpSpPr/>
        <p:nvPr/>
      </p:nvGrpSpPr>
      <p:grpSpPr>
        <a:xfrm>
          <a:off x="0" y="0"/>
          <a:ext cx="0" cy="0"/>
          <a:chOff x="0" y="0"/>
          <a:chExt cx="0" cy="0"/>
        </a:xfrm>
      </p:grpSpPr>
      <p:grpSp>
        <p:nvGrpSpPr>
          <p:cNvPr id="17" name="Group 17">
            <a:extLst>
              <a:ext uri="{FF2B5EF4-FFF2-40B4-BE49-F238E27FC236}">
                <a16:creationId xmlns:a16="http://schemas.microsoft.com/office/drawing/2014/main" id="{DE7DD1F6-7A66-C4A8-14C9-B6B06597BB87}"/>
              </a:ext>
            </a:extLst>
          </p:cNvPr>
          <p:cNvGrpSpPr/>
          <p:nvPr/>
        </p:nvGrpSpPr>
        <p:grpSpPr>
          <a:xfrm>
            <a:off x="680651" y="-1028700"/>
            <a:ext cx="16926697" cy="1542251"/>
            <a:chOff x="0" y="0"/>
            <a:chExt cx="58960502" cy="5372100"/>
          </a:xfrm>
        </p:grpSpPr>
        <p:sp>
          <p:nvSpPr>
            <p:cNvPr id="18" name="Freeform 18">
              <a:extLst>
                <a:ext uri="{FF2B5EF4-FFF2-40B4-BE49-F238E27FC236}">
                  <a16:creationId xmlns:a16="http://schemas.microsoft.com/office/drawing/2014/main" id="{3E2B154B-FD42-0971-CA24-64A5EF2F4407}"/>
                </a:ext>
              </a:extLst>
            </p:cNvPr>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graphicFrame>
        <p:nvGraphicFramePr>
          <p:cNvPr id="2" name="Table 1">
            <a:extLst>
              <a:ext uri="{FF2B5EF4-FFF2-40B4-BE49-F238E27FC236}">
                <a16:creationId xmlns:a16="http://schemas.microsoft.com/office/drawing/2014/main" id="{78B4F760-19F7-1821-6AC1-1410FB6D60E9}"/>
              </a:ext>
            </a:extLst>
          </p:cNvPr>
          <p:cNvGraphicFramePr>
            <a:graphicFrameLocks noGrp="1"/>
          </p:cNvGraphicFramePr>
          <p:nvPr>
            <p:extLst>
              <p:ext uri="{D42A27DB-BD31-4B8C-83A1-F6EECF244321}">
                <p14:modId xmlns:p14="http://schemas.microsoft.com/office/powerpoint/2010/main" val="4173348597"/>
              </p:ext>
            </p:extLst>
          </p:nvPr>
        </p:nvGraphicFramePr>
        <p:xfrm>
          <a:off x="3200400" y="3773045"/>
          <a:ext cx="12120947" cy="6216323"/>
        </p:xfrm>
        <a:graphic>
          <a:graphicData uri="http://schemas.openxmlformats.org/drawingml/2006/table">
            <a:tbl>
              <a:tblPr firstRow="1" firstCol="1" bandRow="1"/>
              <a:tblGrid>
                <a:gridCol w="5958841">
                  <a:extLst>
                    <a:ext uri="{9D8B030D-6E8A-4147-A177-3AD203B41FA5}">
                      <a16:colId xmlns:a16="http://schemas.microsoft.com/office/drawing/2014/main" val="1635358559"/>
                    </a:ext>
                  </a:extLst>
                </a:gridCol>
                <a:gridCol w="6162106">
                  <a:extLst>
                    <a:ext uri="{9D8B030D-6E8A-4147-A177-3AD203B41FA5}">
                      <a16:colId xmlns:a16="http://schemas.microsoft.com/office/drawing/2014/main" val="909396982"/>
                    </a:ext>
                  </a:extLst>
                </a:gridCol>
              </a:tblGrid>
              <a:tr h="473468">
                <a:tc gridSpan="2">
                  <a:txBody>
                    <a:bodyPr/>
                    <a:lstStyle/>
                    <a:p>
                      <a:pPr marL="0" marR="0" algn="ctr">
                        <a:lnSpc>
                          <a:spcPct val="107000"/>
                        </a:lnSpc>
                        <a:spcAft>
                          <a:spcPts val="800"/>
                        </a:spcAft>
                      </a:pPr>
                      <a:r>
                        <a:rPr lang="en-US" sz="48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Ketone</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3668615877"/>
                  </a:ext>
                </a:extLst>
              </a:tr>
              <a:tr h="861954">
                <a:tc>
                  <a:txBody>
                    <a:bodyPr/>
                    <a:lstStyle/>
                    <a:p>
                      <a:pPr marL="0" marR="0" algn="ctr">
                        <a:lnSpc>
                          <a:spcPct val="107000"/>
                        </a:lnSpc>
                        <a:spcAft>
                          <a:spcPts val="800"/>
                        </a:spcAft>
                      </a:pPr>
                      <a:r>
                        <a:rPr lang="en-US" sz="4800" b="1" kern="100">
                          <a:effectLst/>
                          <a:latin typeface="Times New Roman" panose="02020603050405020304" pitchFamily="18" charset="0"/>
                          <a:ea typeface="MS Gothic" panose="020B0609070205080204" pitchFamily="49" charset="-128"/>
                          <a:cs typeface="Times New Roman" panose="02020603050405020304" pitchFamily="18" charset="0"/>
                        </a:rPr>
                        <a:t>Công thức</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pPr>
                      <a:r>
                        <a:rPr lang="en-US" sz="4800" b="1" kern="100">
                          <a:effectLst/>
                          <a:latin typeface="Times New Roman" panose="02020603050405020304" pitchFamily="18" charset="0"/>
                          <a:ea typeface="MS Gothic" panose="020B0609070205080204" pitchFamily="49" charset="-128"/>
                          <a:cs typeface="Times New Roman" panose="02020603050405020304" pitchFamily="18" charset="0"/>
                        </a:rPr>
                        <a:t>Tên gốc – chức</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2907701"/>
                  </a:ext>
                </a:extLst>
              </a:tr>
              <a:tr h="1303818">
                <a:tc>
                  <a:txBody>
                    <a:bodyPr/>
                    <a:lstStyle/>
                    <a:p>
                      <a:pPr marL="0" marR="0" algn="ctr">
                        <a:lnSpc>
                          <a:spcPct val="107000"/>
                        </a:lnSpc>
                        <a:spcAft>
                          <a:spcPts val="800"/>
                        </a:spcAft>
                      </a:pPr>
                      <a:r>
                        <a:rPr lang="en-US" sz="4800" kern="100">
                          <a:effectLst/>
                          <a:latin typeface="Times New Roman" panose="02020603050405020304" pitchFamily="18" charset="0"/>
                          <a:ea typeface="MS Gothic" panose="020B0609070205080204" pitchFamily="49" charset="-128"/>
                          <a:cs typeface="Times New Roman" panose="02020603050405020304" pitchFamily="18" charset="0"/>
                        </a:rPr>
                        <a:t>CH</a:t>
                      </a:r>
                      <a:r>
                        <a:rPr lang="en-US" sz="4800" kern="100" baseline="-25000">
                          <a:effectLst/>
                          <a:latin typeface="Times New Roman" panose="02020603050405020304" pitchFamily="18" charset="0"/>
                          <a:ea typeface="MS Gothic" panose="020B0609070205080204" pitchFamily="49" charset="-128"/>
                          <a:cs typeface="Times New Roman" panose="02020603050405020304" pitchFamily="18" charset="0"/>
                        </a:rPr>
                        <a:t>3</a:t>
                      </a:r>
                      <a:r>
                        <a:rPr lang="en-US" sz="4800" kern="100">
                          <a:effectLst/>
                          <a:latin typeface="Times New Roman" panose="02020603050405020304" pitchFamily="18" charset="0"/>
                          <a:ea typeface="MS Gothic" panose="020B0609070205080204" pitchFamily="49" charset="-128"/>
                          <a:cs typeface="Times New Roman" panose="02020603050405020304" pitchFamily="18" charset="0"/>
                        </a:rPr>
                        <a:t>COCH</a:t>
                      </a:r>
                      <a:r>
                        <a:rPr lang="en-US" sz="4800" kern="100" baseline="-25000">
                          <a:effectLst/>
                          <a:latin typeface="Times New Roman" panose="02020603050405020304" pitchFamily="18" charset="0"/>
                          <a:ea typeface="MS Gothic" panose="020B0609070205080204" pitchFamily="49" charset="-128"/>
                          <a:cs typeface="Times New Roman" panose="02020603050405020304" pitchFamily="18" charset="0"/>
                        </a:rPr>
                        <a:t>2</a:t>
                      </a:r>
                      <a:r>
                        <a:rPr lang="en-US" sz="4800" kern="100">
                          <a:effectLst/>
                          <a:latin typeface="Times New Roman" panose="02020603050405020304" pitchFamily="18" charset="0"/>
                          <a:ea typeface="MS Gothic" panose="020B0609070205080204" pitchFamily="49" charset="-128"/>
                          <a:cs typeface="Times New Roman" panose="02020603050405020304" pitchFamily="18" charset="0"/>
                        </a:rPr>
                        <a:t>CH</a:t>
                      </a:r>
                      <a:r>
                        <a:rPr lang="en-US" sz="4800" kern="100" baseline="-25000">
                          <a:effectLst/>
                          <a:latin typeface="Times New Roman" panose="02020603050405020304" pitchFamily="18" charset="0"/>
                          <a:ea typeface="MS Gothic" panose="020B0609070205080204" pitchFamily="49" charset="-128"/>
                          <a:cs typeface="Times New Roman" panose="02020603050405020304" pitchFamily="18" charset="0"/>
                        </a:rPr>
                        <a:t>3</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pPr>
                      <a:r>
                        <a:rPr lang="en-US" sz="4800" kern="100">
                          <a:effectLst/>
                          <a:latin typeface="Times New Roman" panose="02020603050405020304" pitchFamily="18" charset="0"/>
                          <a:ea typeface="MS Gothic" panose="020B0609070205080204" pitchFamily="49" charset="-128"/>
                          <a:cs typeface="Times New Roman" panose="02020603050405020304" pitchFamily="18" charset="0"/>
                        </a:rPr>
                        <a:t>Ethyl methyl ketone</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4417531"/>
                  </a:ext>
                </a:extLst>
              </a:tr>
              <a:tr h="861954">
                <a:tc>
                  <a:txBody>
                    <a:bodyPr/>
                    <a:lstStyle/>
                    <a:p>
                      <a:pPr marL="0" marR="0" algn="ctr">
                        <a:lnSpc>
                          <a:spcPct val="107000"/>
                        </a:lnSpc>
                        <a:spcAft>
                          <a:spcPts val="800"/>
                        </a:spcAft>
                      </a:pPr>
                      <a:r>
                        <a:rPr lang="en-US" sz="4800" kern="100">
                          <a:effectLst/>
                          <a:latin typeface="Times New Roman" panose="02020603050405020304" pitchFamily="18" charset="0"/>
                          <a:ea typeface="MS Gothic" panose="020B0609070205080204" pitchFamily="49" charset="-128"/>
                          <a:cs typeface="Times New Roman" panose="02020603050405020304" pitchFamily="18" charset="0"/>
                        </a:rPr>
                        <a:t>C</a:t>
                      </a:r>
                      <a:r>
                        <a:rPr lang="en-US" sz="4800" kern="100" baseline="-25000">
                          <a:effectLst/>
                          <a:latin typeface="Times New Roman" panose="02020603050405020304" pitchFamily="18" charset="0"/>
                          <a:ea typeface="MS Gothic" panose="020B0609070205080204" pitchFamily="49" charset="-128"/>
                          <a:cs typeface="Times New Roman" panose="02020603050405020304" pitchFamily="18" charset="0"/>
                        </a:rPr>
                        <a:t>2</a:t>
                      </a:r>
                      <a:r>
                        <a:rPr lang="en-US" sz="4800" kern="100">
                          <a:effectLst/>
                          <a:latin typeface="Times New Roman" panose="02020603050405020304" pitchFamily="18" charset="0"/>
                          <a:ea typeface="MS Gothic" panose="020B0609070205080204" pitchFamily="49" charset="-128"/>
                          <a:cs typeface="Times New Roman" panose="02020603050405020304" pitchFamily="18" charset="0"/>
                        </a:rPr>
                        <a:t>H</a:t>
                      </a:r>
                      <a:r>
                        <a:rPr lang="en-US" sz="4800" kern="100" baseline="-25000">
                          <a:effectLst/>
                          <a:latin typeface="Times New Roman" panose="02020603050405020304" pitchFamily="18" charset="0"/>
                          <a:ea typeface="MS Gothic" panose="020B0609070205080204" pitchFamily="49" charset="-128"/>
                          <a:cs typeface="Times New Roman" panose="02020603050405020304" pitchFamily="18" charset="0"/>
                        </a:rPr>
                        <a:t>5</a:t>
                      </a:r>
                      <a:r>
                        <a:rPr lang="en-US" sz="4800" kern="100">
                          <a:effectLst/>
                          <a:latin typeface="Times New Roman" panose="02020603050405020304" pitchFamily="18" charset="0"/>
                          <a:ea typeface="MS Gothic" panose="020B0609070205080204" pitchFamily="49" charset="-128"/>
                          <a:cs typeface="Times New Roman" panose="02020603050405020304" pitchFamily="18" charset="0"/>
                        </a:rPr>
                        <a:t>COC</a:t>
                      </a:r>
                      <a:r>
                        <a:rPr lang="en-US" sz="4800" kern="100" baseline="-25000">
                          <a:effectLst/>
                          <a:latin typeface="Times New Roman" panose="02020603050405020304" pitchFamily="18" charset="0"/>
                          <a:ea typeface="MS Gothic" panose="020B0609070205080204" pitchFamily="49" charset="-128"/>
                          <a:cs typeface="Times New Roman" panose="02020603050405020304" pitchFamily="18" charset="0"/>
                        </a:rPr>
                        <a:t>2</a:t>
                      </a:r>
                      <a:r>
                        <a:rPr lang="en-US" sz="4800" kern="100">
                          <a:effectLst/>
                          <a:latin typeface="Times New Roman" panose="02020603050405020304" pitchFamily="18" charset="0"/>
                          <a:ea typeface="MS Gothic" panose="020B0609070205080204" pitchFamily="49" charset="-128"/>
                          <a:cs typeface="Times New Roman" panose="02020603050405020304" pitchFamily="18" charset="0"/>
                        </a:rPr>
                        <a:t>H</a:t>
                      </a:r>
                      <a:r>
                        <a:rPr lang="en-US" sz="4800" kern="100" baseline="-25000">
                          <a:effectLst/>
                          <a:latin typeface="Times New Roman" panose="02020603050405020304" pitchFamily="18" charset="0"/>
                          <a:ea typeface="MS Gothic" panose="020B0609070205080204" pitchFamily="49" charset="-128"/>
                          <a:cs typeface="Times New Roman" panose="02020603050405020304" pitchFamily="18" charset="0"/>
                        </a:rPr>
                        <a:t>5</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pPr>
                      <a:r>
                        <a:rPr lang="en-US" sz="4800" kern="100">
                          <a:effectLst/>
                          <a:latin typeface="Times New Roman" panose="02020603050405020304" pitchFamily="18" charset="0"/>
                          <a:ea typeface="MS Gothic" panose="020B0609070205080204" pitchFamily="49" charset="-128"/>
                          <a:cs typeface="Times New Roman" panose="02020603050405020304" pitchFamily="18" charset="0"/>
                        </a:rPr>
                        <a:t>Diethyl ketone</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1210571"/>
                  </a:ext>
                </a:extLst>
              </a:tr>
              <a:tr h="1140686">
                <a:tc>
                  <a:txBody>
                    <a:bodyPr/>
                    <a:lstStyle/>
                    <a:p>
                      <a:pPr marL="0" marR="0" algn="ctr">
                        <a:lnSpc>
                          <a:spcPct val="107000"/>
                        </a:lnSpc>
                        <a:spcAft>
                          <a:spcPts val="800"/>
                        </a:spcAft>
                      </a:pPr>
                      <a:r>
                        <a:rPr lang="en-US" sz="4400" kern="100">
                          <a:effectLst/>
                          <a:latin typeface="Times New Roman" panose="02020603050405020304" pitchFamily="18" charset="0"/>
                          <a:ea typeface="Calibri" panose="020F0502020204030204" pitchFamily="34" charset="0"/>
                          <a:cs typeface="Times New Roman" panose="02020603050405020304" pitchFamily="18" charset="0"/>
                        </a:rPr>
                        <a:t>CH</a:t>
                      </a:r>
                      <a:r>
                        <a:rPr lang="en-US" sz="4400" kern="1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en-US" sz="4400" kern="100">
                          <a:effectLst/>
                          <a:latin typeface="Times New Roman" panose="02020603050405020304" pitchFamily="18" charset="0"/>
                          <a:ea typeface="Calibri" panose="020F0502020204030204" pitchFamily="34" charset="0"/>
                          <a:cs typeface="Times New Roman" panose="02020603050405020304" pitchFamily="18" charset="0"/>
                        </a:rPr>
                        <a:t>COCH=CH</a:t>
                      </a:r>
                      <a:r>
                        <a:rPr lang="en-US" sz="4400" kern="100"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pPr>
                      <a:r>
                        <a:rPr lang="en-US" sz="4400" kern="100">
                          <a:effectLst/>
                          <a:latin typeface="Times New Roman" panose="02020603050405020304" pitchFamily="18" charset="0"/>
                          <a:ea typeface="Calibri" panose="020F0502020204030204" pitchFamily="34" charset="0"/>
                          <a:cs typeface="Times New Roman" panose="02020603050405020304" pitchFamily="18" charset="0"/>
                        </a:rPr>
                        <a:t>methyl vinyl ketone</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6780338"/>
                  </a:ext>
                </a:extLst>
              </a:tr>
              <a:tr h="1303818">
                <a:tc>
                  <a:txBody>
                    <a:bodyPr/>
                    <a:lstStyle/>
                    <a:p>
                      <a:pPr marL="0" marR="0" algn="ctr">
                        <a:lnSpc>
                          <a:spcPct val="107000"/>
                        </a:lnSpc>
                        <a:spcAft>
                          <a:spcPts val="800"/>
                        </a:spcAft>
                      </a:pPr>
                      <a:r>
                        <a:rPr lang="en-US" sz="4800" kern="100">
                          <a:effectLst/>
                          <a:latin typeface="Times New Roman" panose="02020603050405020304" pitchFamily="18" charset="0"/>
                          <a:ea typeface="MS Gothic" panose="020B0609070205080204" pitchFamily="49" charset="-128"/>
                          <a:cs typeface="Times New Roman" panose="02020603050405020304" pitchFamily="18" charset="0"/>
                        </a:rPr>
                        <a:t>C</a:t>
                      </a:r>
                      <a:r>
                        <a:rPr lang="en-US" sz="4800" kern="100" baseline="-25000">
                          <a:effectLst/>
                          <a:latin typeface="Times New Roman" panose="02020603050405020304" pitchFamily="18" charset="0"/>
                          <a:ea typeface="MS Gothic" panose="020B0609070205080204" pitchFamily="49" charset="-128"/>
                          <a:cs typeface="Times New Roman" panose="02020603050405020304" pitchFamily="18" charset="0"/>
                        </a:rPr>
                        <a:t>6</a:t>
                      </a:r>
                      <a:r>
                        <a:rPr lang="en-US" sz="4800" kern="100">
                          <a:effectLst/>
                          <a:latin typeface="Times New Roman" panose="02020603050405020304" pitchFamily="18" charset="0"/>
                          <a:ea typeface="MS Gothic" panose="020B0609070205080204" pitchFamily="49" charset="-128"/>
                          <a:cs typeface="Times New Roman" panose="02020603050405020304" pitchFamily="18" charset="0"/>
                        </a:rPr>
                        <a:t>H</a:t>
                      </a:r>
                      <a:r>
                        <a:rPr lang="en-US" sz="4800" kern="100" baseline="-25000">
                          <a:effectLst/>
                          <a:latin typeface="Times New Roman" panose="02020603050405020304" pitchFamily="18" charset="0"/>
                          <a:ea typeface="MS Gothic" panose="020B0609070205080204" pitchFamily="49" charset="-128"/>
                          <a:cs typeface="Times New Roman" panose="02020603050405020304" pitchFamily="18" charset="0"/>
                        </a:rPr>
                        <a:t>5 </a:t>
                      </a:r>
                      <a:r>
                        <a:rPr lang="en-US" sz="4800" kern="100">
                          <a:effectLst/>
                          <a:latin typeface="Times New Roman" panose="02020603050405020304" pitchFamily="18" charset="0"/>
                          <a:ea typeface="MS Gothic" panose="020B0609070205080204" pitchFamily="49" charset="-128"/>
                          <a:cs typeface="Times New Roman" panose="02020603050405020304" pitchFamily="18" charset="0"/>
                        </a:rPr>
                        <a:t>CH</a:t>
                      </a:r>
                      <a:r>
                        <a:rPr lang="en-US" sz="4800" kern="100" baseline="-25000">
                          <a:effectLst/>
                          <a:latin typeface="Times New Roman" panose="02020603050405020304" pitchFamily="18" charset="0"/>
                          <a:ea typeface="MS Gothic" panose="020B0609070205080204" pitchFamily="49" charset="-128"/>
                          <a:cs typeface="Times New Roman" panose="02020603050405020304" pitchFamily="18" charset="0"/>
                        </a:rPr>
                        <a:t>2</a:t>
                      </a:r>
                      <a:r>
                        <a:rPr lang="en-US" sz="4800" kern="100">
                          <a:effectLst/>
                          <a:latin typeface="Times New Roman" panose="02020603050405020304" pitchFamily="18" charset="0"/>
                          <a:ea typeface="MS Gothic" panose="020B0609070205080204" pitchFamily="49" charset="-128"/>
                          <a:cs typeface="Times New Roman" panose="02020603050405020304" pitchFamily="18" charset="0"/>
                        </a:rPr>
                        <a:t>COCH</a:t>
                      </a:r>
                      <a:r>
                        <a:rPr lang="en-US" sz="4800" kern="100" baseline="-25000">
                          <a:effectLst/>
                          <a:latin typeface="Times New Roman" panose="02020603050405020304" pitchFamily="18" charset="0"/>
                          <a:ea typeface="MS Gothic" panose="020B0609070205080204" pitchFamily="49" charset="-128"/>
                          <a:cs typeface="Times New Roman" panose="02020603050405020304" pitchFamily="18" charset="0"/>
                        </a:rPr>
                        <a:t>3</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pPr>
                      <a:r>
                        <a:rPr lang="en-US" sz="4800" kern="100">
                          <a:effectLst/>
                          <a:latin typeface="Times New Roman" panose="02020603050405020304" pitchFamily="18" charset="0"/>
                          <a:ea typeface="MS Gothic" panose="020B0609070205080204" pitchFamily="49" charset="-128"/>
                          <a:cs typeface="Times New Roman" panose="02020603050405020304" pitchFamily="18" charset="0"/>
                        </a:rPr>
                        <a:t>benzyl methyl ketone</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6805348"/>
                  </a:ext>
                </a:extLst>
              </a:tr>
            </a:tbl>
          </a:graphicData>
        </a:graphic>
      </p:graphicFrame>
      <p:sp>
        <p:nvSpPr>
          <p:cNvPr id="4" name="TextBox 3">
            <a:extLst>
              <a:ext uri="{FF2B5EF4-FFF2-40B4-BE49-F238E27FC236}">
                <a16:creationId xmlns:a16="http://schemas.microsoft.com/office/drawing/2014/main" id="{1C8B8B0A-6AB5-3384-F713-66A91C61FA21}"/>
              </a:ext>
            </a:extLst>
          </p:cNvPr>
          <p:cNvSpPr txBox="1"/>
          <p:nvPr/>
        </p:nvSpPr>
        <p:spPr>
          <a:xfrm>
            <a:off x="495299" y="798538"/>
            <a:ext cx="17297400" cy="2689519"/>
          </a:xfrm>
          <a:prstGeom prst="rect">
            <a:avLst/>
          </a:prstGeom>
          <a:noFill/>
        </p:spPr>
        <p:txBody>
          <a:bodyPr wrap="square">
            <a:spAutoFit/>
          </a:bodyPr>
          <a:lstStyle/>
          <a:p>
            <a:pPr marR="0" lvl="0" algn="just">
              <a:lnSpc>
                <a:spcPct val="115000"/>
              </a:lnSpc>
              <a:spcAft>
                <a:spcPts val="800"/>
              </a:spcAft>
              <a:buClr>
                <a:srgbClr val="0000FF"/>
              </a:buClr>
            </a:pPr>
            <a:r>
              <a:rPr lang="en-US" sz="4800" b="1" ker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 Tên gốc – chức: </a:t>
            </a:r>
          </a:p>
          <a:p>
            <a:pPr marR="0" lvl="0" algn="just">
              <a:lnSpc>
                <a:spcPct val="115000"/>
              </a:lnSpc>
              <a:spcAft>
                <a:spcPts val="800"/>
              </a:spcAft>
              <a:buClr>
                <a:srgbClr val="0000FF"/>
              </a:buClr>
            </a:pPr>
            <a:r>
              <a:rPr lang="en-US" sz="4800" kern="0">
                <a:effectLst/>
                <a:latin typeface="Times New Roman" panose="02020603050405020304" pitchFamily="18" charset="0"/>
                <a:ea typeface="Arial" panose="020B0604020202020204" pitchFamily="34" charset="0"/>
                <a:cs typeface="Times New Roman" panose="02020603050405020304" pitchFamily="18" charset="0"/>
              </a:rPr>
              <a:t>          Ketone có thể gọi theo tên gốc – chức: tên gốc hydrocarbon liên kết với nhóm carbonyl ( theo trình tự chữ cái) rồi đến từ ketone.</a:t>
            </a:r>
            <a:endParaRPr lang="en-US" sz="4400" kern="100">
              <a:effectLst/>
              <a:latin typeface="Calibri" panose="020F050202020403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293905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E3572-9907-6437-1446-98CC112CD926}"/>
            </a:ext>
          </a:extLst>
        </p:cNvPr>
        <p:cNvGrpSpPr/>
        <p:nvPr/>
      </p:nvGrpSpPr>
      <p:grpSpPr>
        <a:xfrm>
          <a:off x="0" y="0"/>
          <a:ext cx="0" cy="0"/>
          <a:chOff x="0" y="0"/>
          <a:chExt cx="0" cy="0"/>
        </a:xfrm>
      </p:grpSpPr>
      <p:grpSp>
        <p:nvGrpSpPr>
          <p:cNvPr id="17" name="Group 17">
            <a:extLst>
              <a:ext uri="{FF2B5EF4-FFF2-40B4-BE49-F238E27FC236}">
                <a16:creationId xmlns:a16="http://schemas.microsoft.com/office/drawing/2014/main" id="{70994A76-12A8-CA9E-45C7-77E97C29DD39}"/>
              </a:ext>
            </a:extLst>
          </p:cNvPr>
          <p:cNvGrpSpPr/>
          <p:nvPr/>
        </p:nvGrpSpPr>
        <p:grpSpPr>
          <a:xfrm>
            <a:off x="680651" y="-1028700"/>
            <a:ext cx="16926697" cy="1542251"/>
            <a:chOff x="0" y="0"/>
            <a:chExt cx="58960502" cy="5372100"/>
          </a:xfrm>
        </p:grpSpPr>
        <p:sp>
          <p:nvSpPr>
            <p:cNvPr id="18" name="Freeform 18">
              <a:extLst>
                <a:ext uri="{FF2B5EF4-FFF2-40B4-BE49-F238E27FC236}">
                  <a16:creationId xmlns:a16="http://schemas.microsoft.com/office/drawing/2014/main" id="{C05BE67A-23D1-6716-6713-E9F122F1F2E8}"/>
                </a:ext>
              </a:extLst>
            </p:cNvPr>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sp>
        <p:nvSpPr>
          <p:cNvPr id="5" name="TextBox 4">
            <a:extLst>
              <a:ext uri="{FF2B5EF4-FFF2-40B4-BE49-F238E27FC236}">
                <a16:creationId xmlns:a16="http://schemas.microsoft.com/office/drawing/2014/main" id="{2D871AC8-1727-5273-9657-4C48B0F04AB3}"/>
              </a:ext>
            </a:extLst>
          </p:cNvPr>
          <p:cNvSpPr txBox="1"/>
          <p:nvPr/>
        </p:nvSpPr>
        <p:spPr>
          <a:xfrm>
            <a:off x="7953233" y="524337"/>
            <a:ext cx="3505200" cy="830997"/>
          </a:xfrm>
          <a:prstGeom prst="rect">
            <a:avLst/>
          </a:prstGeom>
          <a:noFill/>
        </p:spPr>
        <p:txBody>
          <a:bodyPr wrap="square">
            <a:spAutoFit/>
          </a:bodyPr>
          <a:lstStyle/>
          <a:p>
            <a:pPr algn="ctr"/>
            <a:r>
              <a:rPr lang="en-US" sz="4800" b="1" kern="0">
                <a:solidFill>
                  <a:srgbClr val="FF0000"/>
                </a:solidFill>
                <a:effectLst/>
                <a:latin typeface="Times New Roman" panose="02020603050405020304" pitchFamily="18" charset="0"/>
                <a:ea typeface="Arial" panose="020B0604020202020204" pitchFamily="34" charset="0"/>
              </a:rPr>
              <a:t>Phân loại : </a:t>
            </a:r>
            <a:endParaRPr lang="en-US" sz="6600">
              <a:solidFill>
                <a:srgbClr val="FF0000"/>
              </a:solidFill>
            </a:endParaRPr>
          </a:p>
        </p:txBody>
      </p:sp>
      <p:graphicFrame>
        <p:nvGraphicFramePr>
          <p:cNvPr id="6" name="Table 5">
            <a:extLst>
              <a:ext uri="{FF2B5EF4-FFF2-40B4-BE49-F238E27FC236}">
                <a16:creationId xmlns:a16="http://schemas.microsoft.com/office/drawing/2014/main" id="{32D113E1-BA36-29C9-8E5E-908164A04F70}"/>
              </a:ext>
            </a:extLst>
          </p:cNvPr>
          <p:cNvGraphicFramePr>
            <a:graphicFrameLocks noGrp="1"/>
          </p:cNvGraphicFramePr>
          <p:nvPr>
            <p:extLst>
              <p:ext uri="{D42A27DB-BD31-4B8C-83A1-F6EECF244321}">
                <p14:modId xmlns:p14="http://schemas.microsoft.com/office/powerpoint/2010/main" val="11370328"/>
              </p:ext>
            </p:extLst>
          </p:nvPr>
        </p:nvGraphicFramePr>
        <p:xfrm>
          <a:off x="152400" y="1409700"/>
          <a:ext cx="17907000" cy="8686798"/>
        </p:xfrm>
        <a:graphic>
          <a:graphicData uri="http://schemas.openxmlformats.org/drawingml/2006/table">
            <a:tbl>
              <a:tblPr firstRow="1" firstCol="1" bandRow="1"/>
              <a:tblGrid>
                <a:gridCol w="3968746">
                  <a:extLst>
                    <a:ext uri="{9D8B030D-6E8A-4147-A177-3AD203B41FA5}">
                      <a16:colId xmlns:a16="http://schemas.microsoft.com/office/drawing/2014/main" val="2705336676"/>
                    </a:ext>
                  </a:extLst>
                </a:gridCol>
                <a:gridCol w="1575343">
                  <a:extLst>
                    <a:ext uri="{9D8B030D-6E8A-4147-A177-3AD203B41FA5}">
                      <a16:colId xmlns:a16="http://schemas.microsoft.com/office/drawing/2014/main" val="784347934"/>
                    </a:ext>
                  </a:extLst>
                </a:gridCol>
                <a:gridCol w="1575343">
                  <a:extLst>
                    <a:ext uri="{9D8B030D-6E8A-4147-A177-3AD203B41FA5}">
                      <a16:colId xmlns:a16="http://schemas.microsoft.com/office/drawing/2014/main" val="3783180456"/>
                    </a:ext>
                  </a:extLst>
                </a:gridCol>
                <a:gridCol w="1343723">
                  <a:extLst>
                    <a:ext uri="{9D8B030D-6E8A-4147-A177-3AD203B41FA5}">
                      <a16:colId xmlns:a16="http://schemas.microsoft.com/office/drawing/2014/main" val="441273122"/>
                    </a:ext>
                  </a:extLst>
                </a:gridCol>
                <a:gridCol w="1245162">
                  <a:extLst>
                    <a:ext uri="{9D8B030D-6E8A-4147-A177-3AD203B41FA5}">
                      <a16:colId xmlns:a16="http://schemas.microsoft.com/office/drawing/2014/main" val="766347325"/>
                    </a:ext>
                  </a:extLst>
                </a:gridCol>
                <a:gridCol w="1287872">
                  <a:extLst>
                    <a:ext uri="{9D8B030D-6E8A-4147-A177-3AD203B41FA5}">
                      <a16:colId xmlns:a16="http://schemas.microsoft.com/office/drawing/2014/main" val="140842421"/>
                    </a:ext>
                  </a:extLst>
                </a:gridCol>
                <a:gridCol w="1494851">
                  <a:extLst>
                    <a:ext uri="{9D8B030D-6E8A-4147-A177-3AD203B41FA5}">
                      <a16:colId xmlns:a16="http://schemas.microsoft.com/office/drawing/2014/main" val="1340953205"/>
                    </a:ext>
                  </a:extLst>
                </a:gridCol>
                <a:gridCol w="1494851">
                  <a:extLst>
                    <a:ext uri="{9D8B030D-6E8A-4147-A177-3AD203B41FA5}">
                      <a16:colId xmlns:a16="http://schemas.microsoft.com/office/drawing/2014/main" val="1854840266"/>
                    </a:ext>
                  </a:extLst>
                </a:gridCol>
                <a:gridCol w="1309227">
                  <a:extLst>
                    <a:ext uri="{9D8B030D-6E8A-4147-A177-3AD203B41FA5}">
                      <a16:colId xmlns:a16="http://schemas.microsoft.com/office/drawing/2014/main" val="4292841679"/>
                    </a:ext>
                  </a:extLst>
                </a:gridCol>
                <a:gridCol w="1305941">
                  <a:extLst>
                    <a:ext uri="{9D8B030D-6E8A-4147-A177-3AD203B41FA5}">
                      <a16:colId xmlns:a16="http://schemas.microsoft.com/office/drawing/2014/main" val="3297812521"/>
                    </a:ext>
                  </a:extLst>
                </a:gridCol>
                <a:gridCol w="1305941">
                  <a:extLst>
                    <a:ext uri="{9D8B030D-6E8A-4147-A177-3AD203B41FA5}">
                      <a16:colId xmlns:a16="http://schemas.microsoft.com/office/drawing/2014/main" val="3347155593"/>
                    </a:ext>
                  </a:extLst>
                </a:gridCol>
              </a:tblGrid>
              <a:tr h="819531">
                <a:tc rowSpan="2">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Chất</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5">
                  <a:txBody>
                    <a:bodyPr/>
                    <a:lstStyle/>
                    <a:p>
                      <a:pPr marL="0" marR="0" algn="ctr">
                        <a:lnSpc>
                          <a:spcPct val="115000"/>
                        </a:lnSpc>
                        <a:spcAft>
                          <a:spcPts val="800"/>
                        </a:spcAft>
                      </a:pPr>
                      <a:r>
                        <a:rPr lang="en-US" sz="3600" b="1" kern="0">
                          <a:solidFill>
                            <a:srgbClr val="000000"/>
                          </a:solidFill>
                          <a:effectLst/>
                          <a:highlight>
                            <a:srgbClr val="FFFF00"/>
                          </a:highlight>
                          <a:latin typeface="Times New Roman" panose="02020603050405020304" pitchFamily="18" charset="0"/>
                          <a:ea typeface="Arial" panose="020B0604020202020204" pitchFamily="34" charset="0"/>
                          <a:cs typeface="Times New Roman" panose="02020603050405020304" pitchFamily="18" charset="0"/>
                        </a:rPr>
                        <a:t>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15000"/>
                        </a:lnSpc>
                        <a:spcAft>
                          <a:spcPts val="800"/>
                        </a:spcAft>
                      </a:pPr>
                      <a:r>
                        <a:rPr lang="en-US" sz="3600" b="1" kern="0">
                          <a:solidFill>
                            <a:srgbClr val="000000"/>
                          </a:solidFill>
                          <a:effectLst/>
                          <a:highlight>
                            <a:srgbClr val="FFFF00"/>
                          </a:highlight>
                          <a:latin typeface="Times New Roman" panose="02020603050405020304" pitchFamily="18" charset="0"/>
                          <a:ea typeface="Arial" panose="020B0604020202020204" pitchFamily="34" charset="0"/>
                          <a:cs typeface="Times New Roman" panose="02020603050405020304" pitchFamily="18" charset="0"/>
                        </a:rPr>
                        <a:t>Ketone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6651475"/>
                  </a:ext>
                </a:extLst>
              </a:tr>
              <a:tr h="1476769">
                <a:tc vMerge="1">
                  <a:txBody>
                    <a:bodyPr/>
                    <a:lstStyle/>
                    <a:p>
                      <a:endParaRPr lang="en-US"/>
                    </a:p>
                  </a:txBody>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No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Không no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Thơn</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Đơn chức</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Đa chức</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No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Không no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Thơn</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Đơn chức</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Đa chức</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1227881"/>
                  </a:ext>
                </a:extLst>
              </a:tr>
              <a:tr h="819531">
                <a:tc>
                  <a:txBody>
                    <a:bodyPr/>
                    <a:lstStyle/>
                    <a:p>
                      <a:pPr marL="0" marR="0" algn="ctr">
                        <a:lnSpc>
                          <a:spcPct val="115000"/>
                        </a:lnSpc>
                        <a:spcAft>
                          <a:spcPts val="800"/>
                        </a:spcAft>
                      </a:pPr>
                      <a:r>
                        <a:rPr lang="en-US" sz="3600" kern="100">
                          <a:effectLst/>
                          <a:latin typeface="Times New Roman" panose="02020603050405020304" pitchFamily="18" charset="0"/>
                          <a:ea typeface="Arial" panose="020B0604020202020204" pitchFamily="34" charset="0"/>
                          <a:cs typeface="Times New Roman" panose="02020603050405020304" pitchFamily="18" charset="0"/>
                        </a:rPr>
                        <a:t>HCHO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4168945"/>
                  </a:ext>
                </a:extLst>
              </a:tr>
              <a:tr h="819531">
                <a:tc>
                  <a:txBody>
                    <a:bodyPr/>
                    <a:lstStyle/>
                    <a:p>
                      <a:pPr marL="0" marR="0" algn="ctr">
                        <a:lnSpc>
                          <a:spcPct val="115000"/>
                        </a:lnSpc>
                        <a:spcAft>
                          <a:spcPts val="800"/>
                        </a:spcAft>
                      </a:pPr>
                      <a:r>
                        <a:rPr lang="en-US" sz="3200" kern="100">
                          <a:effectLst/>
                          <a:latin typeface="Times New Roman" panose="02020603050405020304" pitchFamily="18" charset="0"/>
                          <a:ea typeface="Arial" panose="020B0604020202020204" pitchFamily="34" charset="0"/>
                          <a:cs typeface="Times New Roman" panose="02020603050405020304" pitchFamily="18" charset="0"/>
                        </a:rPr>
                        <a:t>(CH</a:t>
                      </a:r>
                      <a:r>
                        <a:rPr lang="en-US" sz="3200" kern="100" baseline="-25000">
                          <a:effectLst/>
                          <a:latin typeface="Times New Roman" panose="02020603050405020304" pitchFamily="18" charset="0"/>
                          <a:ea typeface="Arial" panose="020B0604020202020204" pitchFamily="34" charset="0"/>
                          <a:cs typeface="Times New Roman" panose="02020603050405020304" pitchFamily="18" charset="0"/>
                        </a:rPr>
                        <a:t>3</a:t>
                      </a:r>
                      <a:r>
                        <a:rPr lang="en-US" sz="3200" kern="100">
                          <a:effectLst/>
                          <a:latin typeface="Times New Roman" panose="02020603050405020304" pitchFamily="18" charset="0"/>
                          <a:ea typeface="Arial" panose="020B0604020202020204" pitchFamily="34" charset="0"/>
                          <a:cs typeface="Times New Roman" panose="02020603050405020304" pitchFamily="18" charset="0"/>
                        </a:rPr>
                        <a:t>)</a:t>
                      </a:r>
                      <a:r>
                        <a:rPr lang="en-US" sz="3200" kern="100" baseline="-25000">
                          <a:effectLst/>
                          <a:latin typeface="Times New Roman" panose="02020603050405020304" pitchFamily="18" charset="0"/>
                          <a:ea typeface="Arial" panose="020B0604020202020204" pitchFamily="34" charset="0"/>
                          <a:cs typeface="Times New Roman" panose="02020603050405020304" pitchFamily="18" charset="0"/>
                        </a:rPr>
                        <a:t>2</a:t>
                      </a:r>
                      <a:r>
                        <a:rPr lang="en-US" sz="3200" kern="100">
                          <a:effectLst/>
                          <a:latin typeface="Times New Roman" panose="02020603050405020304" pitchFamily="18" charset="0"/>
                          <a:ea typeface="Arial" panose="020B0604020202020204" pitchFamily="34" charset="0"/>
                          <a:cs typeface="Times New Roman" panose="02020603050405020304" pitchFamily="18" charset="0"/>
                        </a:rPr>
                        <a:t>CH–CH</a:t>
                      </a:r>
                      <a:r>
                        <a:rPr lang="en-US" sz="3200" kern="100" baseline="-25000">
                          <a:effectLst/>
                          <a:latin typeface="Times New Roman" panose="02020603050405020304" pitchFamily="18" charset="0"/>
                          <a:ea typeface="Arial" panose="020B0604020202020204" pitchFamily="34" charset="0"/>
                          <a:cs typeface="Times New Roman" panose="02020603050405020304" pitchFamily="18" charset="0"/>
                        </a:rPr>
                        <a:t>2</a:t>
                      </a:r>
                      <a:r>
                        <a:rPr lang="en-US" sz="3200" kern="100">
                          <a:effectLst/>
                          <a:latin typeface="Times New Roman" panose="02020603050405020304" pitchFamily="18" charset="0"/>
                          <a:ea typeface="Arial" panose="020B0604020202020204" pitchFamily="34" charset="0"/>
                          <a:cs typeface="Times New Roman" panose="02020603050405020304" pitchFamily="18" charset="0"/>
                        </a:rPr>
                        <a:t>–CHO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517467"/>
                  </a:ext>
                </a:extLst>
              </a:tr>
              <a:tr h="791906">
                <a:tc>
                  <a:txBody>
                    <a:bodyPr/>
                    <a:lstStyle/>
                    <a:p>
                      <a:pPr marL="0" marR="0" algn="ctr">
                        <a:lnSpc>
                          <a:spcPct val="115000"/>
                        </a:lnSpc>
                        <a:spcAft>
                          <a:spcPts val="800"/>
                        </a:spcAft>
                      </a:pPr>
                      <a:r>
                        <a:rPr lang="en-US" sz="3600" kern="100">
                          <a:effectLst/>
                          <a:latin typeface="Times New Roman" panose="02020603050405020304" pitchFamily="18" charset="0"/>
                          <a:ea typeface="Arial" panose="020B0604020202020204" pitchFamily="34" charset="0"/>
                          <a:cs typeface="Times New Roman" panose="02020603050405020304" pitchFamily="18" charset="0"/>
                        </a:rPr>
                        <a:t>HOC–CHO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8295190"/>
                  </a:ext>
                </a:extLst>
              </a:tr>
              <a:tr h="791906">
                <a:tc>
                  <a:txBody>
                    <a:bodyPr/>
                    <a:lstStyle/>
                    <a:p>
                      <a:pPr marL="0" marR="0" algn="ctr">
                        <a:lnSpc>
                          <a:spcPct val="115000"/>
                        </a:lnSpc>
                        <a:spcAft>
                          <a:spcPts val="800"/>
                        </a:spcAft>
                      </a:pPr>
                      <a:r>
                        <a:rPr lang="en-US" sz="3600" kern="100">
                          <a:effectLst/>
                          <a:latin typeface="Times New Roman" panose="02020603050405020304" pitchFamily="18" charset="0"/>
                          <a:ea typeface="Arial" panose="020B0604020202020204" pitchFamily="34" charset="0"/>
                          <a:cs typeface="Times New Roman" panose="02020603050405020304" pitchFamily="18" charset="0"/>
                        </a:rPr>
                        <a:t>CH</a:t>
                      </a:r>
                      <a:r>
                        <a:rPr lang="en-US" sz="3600" kern="100" baseline="-25000">
                          <a:effectLst/>
                          <a:latin typeface="Times New Roman" panose="02020603050405020304" pitchFamily="18" charset="0"/>
                          <a:ea typeface="Arial" panose="020B0604020202020204" pitchFamily="34" charset="0"/>
                          <a:cs typeface="Times New Roman" panose="02020603050405020304" pitchFamily="18" charset="0"/>
                        </a:rPr>
                        <a:t>2</a:t>
                      </a:r>
                      <a:r>
                        <a:rPr lang="en-US" sz="3600" kern="100">
                          <a:effectLst/>
                          <a:latin typeface="Times New Roman" panose="02020603050405020304" pitchFamily="18" charset="0"/>
                          <a:ea typeface="Arial" panose="020B0604020202020204" pitchFamily="34" charset="0"/>
                          <a:cs typeface="Times New Roman" panose="02020603050405020304" pitchFamily="18" charset="0"/>
                        </a:rPr>
                        <a:t>=CH–CHO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4937354"/>
                  </a:ext>
                </a:extLst>
              </a:tr>
              <a:tr h="791906">
                <a:tc>
                  <a:txBody>
                    <a:bodyPr/>
                    <a:lstStyle/>
                    <a:p>
                      <a:pPr marL="0" marR="0" algn="ctr">
                        <a:lnSpc>
                          <a:spcPct val="115000"/>
                        </a:lnSpc>
                        <a:spcAft>
                          <a:spcPts val="800"/>
                        </a:spcAft>
                      </a:pPr>
                      <a:r>
                        <a:rPr lang="en-US" sz="3600" kern="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HOC–CH</a:t>
                      </a:r>
                      <a:r>
                        <a:rPr lang="en-US" sz="3600" kern="100" baseline="-25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2</a:t>
                      </a:r>
                      <a:r>
                        <a:rPr lang="en-US" sz="3600" kern="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7405900"/>
                  </a:ext>
                </a:extLst>
              </a:tr>
              <a:tr h="791906">
                <a:tc>
                  <a:txBody>
                    <a:bodyPr/>
                    <a:lstStyle/>
                    <a:p>
                      <a:pPr marL="0" marR="0" algn="ctr">
                        <a:lnSpc>
                          <a:spcPct val="115000"/>
                        </a:lnSpc>
                        <a:spcAft>
                          <a:spcPts val="800"/>
                        </a:spcAft>
                      </a:pPr>
                      <a:r>
                        <a:rPr lang="en-US" sz="3600" kern="100">
                          <a:effectLst/>
                          <a:latin typeface="Times New Roman" panose="02020603050405020304" pitchFamily="18" charset="0"/>
                          <a:ea typeface="Arial" panose="020B0604020202020204" pitchFamily="34" charset="0"/>
                          <a:cs typeface="Times New Roman" panose="02020603050405020304" pitchFamily="18" charset="0"/>
                        </a:rPr>
                        <a:t>C</a:t>
                      </a:r>
                      <a:r>
                        <a:rPr lang="en-US" sz="3600" kern="100" baseline="-25000">
                          <a:effectLst/>
                          <a:latin typeface="Times New Roman" panose="02020603050405020304" pitchFamily="18" charset="0"/>
                          <a:ea typeface="Arial" panose="020B0604020202020204" pitchFamily="34" charset="0"/>
                          <a:cs typeface="Times New Roman" panose="02020603050405020304" pitchFamily="18" charset="0"/>
                        </a:rPr>
                        <a:t>6</a:t>
                      </a:r>
                      <a:r>
                        <a:rPr lang="en-US" sz="3600" kern="100">
                          <a:effectLst/>
                          <a:latin typeface="Times New Roman" panose="02020603050405020304" pitchFamily="18" charset="0"/>
                          <a:ea typeface="Arial" panose="020B0604020202020204" pitchFamily="34" charset="0"/>
                          <a:cs typeface="Times New Roman" panose="02020603050405020304" pitchFamily="18" charset="0"/>
                        </a:rPr>
                        <a:t>H</a:t>
                      </a:r>
                      <a:r>
                        <a:rPr lang="en-US" sz="3600" kern="100" baseline="-25000">
                          <a:effectLst/>
                          <a:latin typeface="Times New Roman" panose="02020603050405020304" pitchFamily="18" charset="0"/>
                          <a:ea typeface="Arial" panose="020B0604020202020204" pitchFamily="34" charset="0"/>
                          <a:cs typeface="Times New Roman" panose="02020603050405020304" pitchFamily="18" charset="0"/>
                        </a:rPr>
                        <a:t>5</a:t>
                      </a:r>
                      <a:r>
                        <a:rPr lang="en-US" sz="3600" kern="100">
                          <a:effectLst/>
                          <a:latin typeface="Times New Roman" panose="02020603050405020304" pitchFamily="18" charset="0"/>
                          <a:ea typeface="Arial" panose="020B0604020202020204" pitchFamily="34" charset="0"/>
                          <a:cs typeface="Times New Roman" panose="02020603050405020304" pitchFamily="18" charset="0"/>
                        </a:rPr>
                        <a:t>CHO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3536927"/>
                  </a:ext>
                </a:extLst>
              </a:tr>
              <a:tr h="791906">
                <a:tc>
                  <a:txBody>
                    <a:bodyPr/>
                    <a:lstStyle/>
                    <a:p>
                      <a:pPr marL="0" marR="0" algn="ctr">
                        <a:lnSpc>
                          <a:spcPct val="115000"/>
                        </a:lnSpc>
                        <a:spcAft>
                          <a:spcPts val="800"/>
                        </a:spcAft>
                      </a:pPr>
                      <a:r>
                        <a:rPr lang="en-US" sz="3600" kern="100">
                          <a:effectLst/>
                          <a:latin typeface="Times New Roman" panose="02020603050405020304" pitchFamily="18" charset="0"/>
                          <a:ea typeface="MS Gothic" panose="020B0609070205080204" pitchFamily="49" charset="-128"/>
                          <a:cs typeface="Times New Roman" panose="02020603050405020304" pitchFamily="18" charset="0"/>
                        </a:rPr>
                        <a:t>C</a:t>
                      </a:r>
                      <a:r>
                        <a:rPr lang="en-US" sz="3600" kern="100" baseline="-25000">
                          <a:effectLst/>
                          <a:latin typeface="Times New Roman" panose="02020603050405020304" pitchFamily="18" charset="0"/>
                          <a:ea typeface="MS Gothic" panose="020B0609070205080204" pitchFamily="49" charset="-128"/>
                          <a:cs typeface="Times New Roman" panose="02020603050405020304" pitchFamily="18" charset="0"/>
                        </a:rPr>
                        <a:t>2</a:t>
                      </a:r>
                      <a:r>
                        <a:rPr lang="en-US" sz="3600" kern="100">
                          <a:effectLst/>
                          <a:latin typeface="Times New Roman" panose="02020603050405020304" pitchFamily="18" charset="0"/>
                          <a:ea typeface="MS Gothic" panose="020B0609070205080204" pitchFamily="49" charset="-128"/>
                          <a:cs typeface="Times New Roman" panose="02020603050405020304" pitchFamily="18" charset="0"/>
                        </a:rPr>
                        <a:t>H</a:t>
                      </a:r>
                      <a:r>
                        <a:rPr lang="en-US" sz="3600" kern="100" baseline="-25000">
                          <a:effectLst/>
                          <a:latin typeface="Times New Roman" panose="02020603050405020304" pitchFamily="18" charset="0"/>
                          <a:ea typeface="MS Gothic" panose="020B0609070205080204" pitchFamily="49" charset="-128"/>
                          <a:cs typeface="Times New Roman" panose="02020603050405020304" pitchFamily="18" charset="0"/>
                        </a:rPr>
                        <a:t>5</a:t>
                      </a:r>
                      <a:r>
                        <a:rPr lang="en-US" sz="3600" kern="100">
                          <a:effectLst/>
                          <a:latin typeface="Times New Roman" panose="02020603050405020304" pitchFamily="18" charset="0"/>
                          <a:ea typeface="MS Gothic" panose="020B0609070205080204" pitchFamily="49" charset="-128"/>
                          <a:cs typeface="Times New Roman" panose="02020603050405020304" pitchFamily="18" charset="0"/>
                        </a:rPr>
                        <a:t>COC</a:t>
                      </a:r>
                      <a:r>
                        <a:rPr lang="en-US" sz="3600" kern="100" baseline="-25000">
                          <a:effectLst/>
                          <a:latin typeface="Times New Roman" panose="02020603050405020304" pitchFamily="18" charset="0"/>
                          <a:ea typeface="MS Gothic" panose="020B0609070205080204" pitchFamily="49" charset="-128"/>
                          <a:cs typeface="Times New Roman" panose="02020603050405020304" pitchFamily="18" charset="0"/>
                        </a:rPr>
                        <a:t>2</a:t>
                      </a:r>
                      <a:r>
                        <a:rPr lang="en-US" sz="3600" kern="100">
                          <a:effectLst/>
                          <a:latin typeface="Times New Roman" panose="02020603050405020304" pitchFamily="18" charset="0"/>
                          <a:ea typeface="MS Gothic" panose="020B0609070205080204" pitchFamily="49" charset="-128"/>
                          <a:cs typeface="Times New Roman" panose="02020603050405020304" pitchFamily="18" charset="0"/>
                        </a:rPr>
                        <a:t>H</a:t>
                      </a:r>
                      <a:r>
                        <a:rPr lang="en-US" sz="3600" kern="100" baseline="-25000">
                          <a:effectLst/>
                          <a:latin typeface="Times New Roman" panose="02020603050405020304" pitchFamily="18" charset="0"/>
                          <a:ea typeface="MS Gothic" panose="020B0609070205080204" pitchFamily="49" charset="-128"/>
                          <a:cs typeface="Times New Roman" panose="02020603050405020304" pitchFamily="18" charset="0"/>
                        </a:rPr>
                        <a:t>5</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0187379"/>
                  </a:ext>
                </a:extLst>
              </a:tr>
              <a:tr h="791906">
                <a:tc>
                  <a:txBody>
                    <a:bodyPr/>
                    <a:lstStyle/>
                    <a:p>
                      <a:pPr marL="0" marR="0" algn="ctr">
                        <a:lnSpc>
                          <a:spcPct val="115000"/>
                        </a:lnSpc>
                        <a:spcAft>
                          <a:spcPts val="800"/>
                        </a:spcAft>
                      </a:pP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CH</a:t>
                      </a:r>
                      <a:r>
                        <a:rPr lang="en-US" sz="3200" kern="1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COCH=CH</a:t>
                      </a:r>
                      <a:r>
                        <a:rPr lang="en-US" sz="3200" kern="100"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3600" b="1"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7166700"/>
                  </a:ext>
                </a:extLst>
              </a:tr>
            </a:tbl>
          </a:graphicData>
        </a:graphic>
      </p:graphicFrame>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41FBC8BA-BEA1-E637-6FF9-31EF9C88F6C1}"/>
                  </a:ext>
                </a:extLst>
              </p:cNvPr>
              <p:cNvSpPr txBox="1"/>
              <p:nvPr/>
            </p:nvSpPr>
            <p:spPr>
              <a:xfrm>
                <a:off x="4495800" y="3771900"/>
                <a:ext cx="990600" cy="8199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4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400"/>
              </a:p>
            </p:txBody>
          </p:sp>
        </mc:Choice>
        <mc:Fallback>
          <p:sp>
            <p:nvSpPr>
              <p:cNvPr id="8" name="TextBox 7">
                <a:extLst>
                  <a:ext uri="{FF2B5EF4-FFF2-40B4-BE49-F238E27FC236}">
                    <a16:creationId xmlns:a16="http://schemas.microsoft.com/office/drawing/2014/main" id="{41FBC8BA-BEA1-E637-6FF9-31EF9C88F6C1}"/>
                  </a:ext>
                </a:extLst>
              </p:cNvPr>
              <p:cNvSpPr txBox="1">
                <a:spLocks noRot="1" noChangeAspect="1" noMove="1" noResize="1" noEditPoints="1" noAdjustHandles="1" noChangeArrowheads="1" noChangeShapeType="1" noTextEdit="1"/>
              </p:cNvSpPr>
              <p:nvPr/>
            </p:nvSpPr>
            <p:spPr>
              <a:xfrm>
                <a:off x="4495800" y="3771900"/>
                <a:ext cx="990600" cy="81996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B618C4E7-89E5-E0BD-FBB0-672449EF4A81}"/>
                  </a:ext>
                </a:extLst>
              </p:cNvPr>
              <p:cNvSpPr txBox="1"/>
              <p:nvPr/>
            </p:nvSpPr>
            <p:spPr>
              <a:xfrm>
                <a:off x="8648699" y="3771900"/>
                <a:ext cx="990600" cy="8199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4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400"/>
              </a:p>
            </p:txBody>
          </p:sp>
        </mc:Choice>
        <mc:Fallback>
          <p:sp>
            <p:nvSpPr>
              <p:cNvPr id="9" name="TextBox 8">
                <a:extLst>
                  <a:ext uri="{FF2B5EF4-FFF2-40B4-BE49-F238E27FC236}">
                    <a16:creationId xmlns:a16="http://schemas.microsoft.com/office/drawing/2014/main" id="{B618C4E7-89E5-E0BD-FBB0-672449EF4A81}"/>
                  </a:ext>
                </a:extLst>
              </p:cNvPr>
              <p:cNvSpPr txBox="1">
                <a:spLocks noRot="1" noChangeAspect="1" noMove="1" noResize="1" noEditPoints="1" noAdjustHandles="1" noChangeArrowheads="1" noChangeShapeType="1" noTextEdit="1"/>
              </p:cNvSpPr>
              <p:nvPr/>
            </p:nvSpPr>
            <p:spPr>
              <a:xfrm>
                <a:off x="8648699" y="3771900"/>
                <a:ext cx="990600" cy="81996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1E4DB61E-4467-C335-E395-9E68A82BDDDD}"/>
                  </a:ext>
                </a:extLst>
              </p:cNvPr>
              <p:cNvSpPr txBox="1"/>
              <p:nvPr/>
            </p:nvSpPr>
            <p:spPr>
              <a:xfrm>
                <a:off x="4492388" y="4591868"/>
                <a:ext cx="990600" cy="8199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4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400"/>
              </a:p>
            </p:txBody>
          </p:sp>
        </mc:Choice>
        <mc:Fallback>
          <p:sp>
            <p:nvSpPr>
              <p:cNvPr id="10" name="TextBox 9">
                <a:extLst>
                  <a:ext uri="{FF2B5EF4-FFF2-40B4-BE49-F238E27FC236}">
                    <a16:creationId xmlns:a16="http://schemas.microsoft.com/office/drawing/2014/main" id="{1E4DB61E-4467-C335-E395-9E68A82BDDDD}"/>
                  </a:ext>
                </a:extLst>
              </p:cNvPr>
              <p:cNvSpPr txBox="1">
                <a:spLocks noRot="1" noChangeAspect="1" noMove="1" noResize="1" noEditPoints="1" noAdjustHandles="1" noChangeArrowheads="1" noChangeShapeType="1" noTextEdit="1"/>
              </p:cNvSpPr>
              <p:nvPr/>
            </p:nvSpPr>
            <p:spPr>
              <a:xfrm>
                <a:off x="4492388" y="4591868"/>
                <a:ext cx="990600" cy="8199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175FCE0C-87CC-4252-0702-49186D71BF7D}"/>
                  </a:ext>
                </a:extLst>
              </p:cNvPr>
              <p:cNvSpPr txBox="1"/>
              <p:nvPr/>
            </p:nvSpPr>
            <p:spPr>
              <a:xfrm>
                <a:off x="8669171" y="4591868"/>
                <a:ext cx="990600" cy="8199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4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400"/>
              </a:p>
            </p:txBody>
          </p:sp>
        </mc:Choice>
        <mc:Fallback>
          <p:sp>
            <p:nvSpPr>
              <p:cNvPr id="11" name="TextBox 10">
                <a:extLst>
                  <a:ext uri="{FF2B5EF4-FFF2-40B4-BE49-F238E27FC236}">
                    <a16:creationId xmlns:a16="http://schemas.microsoft.com/office/drawing/2014/main" id="{175FCE0C-87CC-4252-0702-49186D71BF7D}"/>
                  </a:ext>
                </a:extLst>
              </p:cNvPr>
              <p:cNvSpPr txBox="1">
                <a:spLocks noRot="1" noChangeAspect="1" noMove="1" noResize="1" noEditPoints="1" noAdjustHandles="1" noChangeArrowheads="1" noChangeShapeType="1" noTextEdit="1"/>
              </p:cNvSpPr>
              <p:nvPr/>
            </p:nvSpPr>
            <p:spPr>
              <a:xfrm>
                <a:off x="8669171" y="4591868"/>
                <a:ext cx="990600" cy="81996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7F9A828D-ACB4-3B0A-EDE4-54237DF13271}"/>
                  </a:ext>
                </a:extLst>
              </p:cNvPr>
              <p:cNvSpPr txBox="1"/>
              <p:nvPr/>
            </p:nvSpPr>
            <p:spPr>
              <a:xfrm>
                <a:off x="4492388" y="5411836"/>
                <a:ext cx="990600" cy="8199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4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400"/>
              </a:p>
            </p:txBody>
          </p:sp>
        </mc:Choice>
        <mc:Fallback>
          <p:sp>
            <p:nvSpPr>
              <p:cNvPr id="12" name="TextBox 11">
                <a:extLst>
                  <a:ext uri="{FF2B5EF4-FFF2-40B4-BE49-F238E27FC236}">
                    <a16:creationId xmlns:a16="http://schemas.microsoft.com/office/drawing/2014/main" id="{7F9A828D-ACB4-3B0A-EDE4-54237DF13271}"/>
                  </a:ext>
                </a:extLst>
              </p:cNvPr>
              <p:cNvSpPr txBox="1">
                <a:spLocks noRot="1" noChangeAspect="1" noMove="1" noResize="1" noEditPoints="1" noAdjustHandles="1" noChangeArrowheads="1" noChangeShapeType="1" noTextEdit="1"/>
              </p:cNvSpPr>
              <p:nvPr/>
            </p:nvSpPr>
            <p:spPr>
              <a:xfrm>
                <a:off x="4492388" y="5411836"/>
                <a:ext cx="990600" cy="81996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6C5DDB11-F4A9-155D-91F4-711E40B2B475}"/>
                  </a:ext>
                </a:extLst>
              </p:cNvPr>
              <p:cNvSpPr txBox="1"/>
              <p:nvPr/>
            </p:nvSpPr>
            <p:spPr>
              <a:xfrm>
                <a:off x="9982200" y="5411836"/>
                <a:ext cx="990600" cy="8199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4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400"/>
              </a:p>
            </p:txBody>
          </p:sp>
        </mc:Choice>
        <mc:Fallback>
          <p:sp>
            <p:nvSpPr>
              <p:cNvPr id="13" name="TextBox 12">
                <a:extLst>
                  <a:ext uri="{FF2B5EF4-FFF2-40B4-BE49-F238E27FC236}">
                    <a16:creationId xmlns:a16="http://schemas.microsoft.com/office/drawing/2014/main" id="{6C5DDB11-F4A9-155D-91F4-711E40B2B475}"/>
                  </a:ext>
                </a:extLst>
              </p:cNvPr>
              <p:cNvSpPr txBox="1">
                <a:spLocks noRot="1" noChangeAspect="1" noMove="1" noResize="1" noEditPoints="1" noAdjustHandles="1" noChangeArrowheads="1" noChangeShapeType="1" noTextEdit="1"/>
              </p:cNvSpPr>
              <p:nvPr/>
            </p:nvSpPr>
            <p:spPr>
              <a:xfrm>
                <a:off x="9982200" y="5411836"/>
                <a:ext cx="990600" cy="81996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70A41E0D-C4A6-FFD8-FEA3-65F07063FB4F}"/>
                  </a:ext>
                </a:extLst>
              </p:cNvPr>
              <p:cNvSpPr txBox="1"/>
              <p:nvPr/>
            </p:nvSpPr>
            <p:spPr>
              <a:xfrm>
                <a:off x="6019800" y="6134100"/>
                <a:ext cx="990600" cy="8199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4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400"/>
              </a:p>
            </p:txBody>
          </p:sp>
        </mc:Choice>
        <mc:Fallback>
          <p:sp>
            <p:nvSpPr>
              <p:cNvPr id="14" name="TextBox 13">
                <a:extLst>
                  <a:ext uri="{FF2B5EF4-FFF2-40B4-BE49-F238E27FC236}">
                    <a16:creationId xmlns:a16="http://schemas.microsoft.com/office/drawing/2014/main" id="{70A41E0D-C4A6-FFD8-FEA3-65F07063FB4F}"/>
                  </a:ext>
                </a:extLst>
              </p:cNvPr>
              <p:cNvSpPr txBox="1">
                <a:spLocks noRot="1" noChangeAspect="1" noMove="1" noResize="1" noEditPoints="1" noAdjustHandles="1" noChangeArrowheads="1" noChangeShapeType="1" noTextEdit="1"/>
              </p:cNvSpPr>
              <p:nvPr/>
            </p:nvSpPr>
            <p:spPr>
              <a:xfrm>
                <a:off x="6019800" y="6134100"/>
                <a:ext cx="990600" cy="81996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013E2EC3-55A9-B667-96E1-DF1C6EEA5545}"/>
                  </a:ext>
                </a:extLst>
              </p:cNvPr>
              <p:cNvSpPr txBox="1"/>
              <p:nvPr/>
            </p:nvSpPr>
            <p:spPr>
              <a:xfrm>
                <a:off x="8648699" y="6122158"/>
                <a:ext cx="990600" cy="8199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4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400"/>
              </a:p>
            </p:txBody>
          </p:sp>
        </mc:Choice>
        <mc:Fallback>
          <p:sp>
            <p:nvSpPr>
              <p:cNvPr id="15" name="TextBox 14">
                <a:extLst>
                  <a:ext uri="{FF2B5EF4-FFF2-40B4-BE49-F238E27FC236}">
                    <a16:creationId xmlns:a16="http://schemas.microsoft.com/office/drawing/2014/main" id="{013E2EC3-55A9-B667-96E1-DF1C6EEA5545}"/>
                  </a:ext>
                </a:extLst>
              </p:cNvPr>
              <p:cNvSpPr txBox="1">
                <a:spLocks noRot="1" noChangeAspect="1" noMove="1" noResize="1" noEditPoints="1" noAdjustHandles="1" noChangeArrowheads="1" noChangeShapeType="1" noTextEdit="1"/>
              </p:cNvSpPr>
              <p:nvPr/>
            </p:nvSpPr>
            <p:spPr>
              <a:xfrm>
                <a:off x="8648699" y="6122158"/>
                <a:ext cx="990600" cy="81996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7A8EACF1-E894-F5CB-1B6C-760F58A8A4AC}"/>
                  </a:ext>
                </a:extLst>
              </p:cNvPr>
              <p:cNvSpPr txBox="1"/>
              <p:nvPr/>
            </p:nvSpPr>
            <p:spPr>
              <a:xfrm>
                <a:off x="4342832" y="6954068"/>
                <a:ext cx="990600" cy="8199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4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400"/>
              </a:p>
            </p:txBody>
          </p:sp>
        </mc:Choice>
        <mc:Fallback>
          <p:sp>
            <p:nvSpPr>
              <p:cNvPr id="16" name="TextBox 15">
                <a:extLst>
                  <a:ext uri="{FF2B5EF4-FFF2-40B4-BE49-F238E27FC236}">
                    <a16:creationId xmlns:a16="http://schemas.microsoft.com/office/drawing/2014/main" id="{7A8EACF1-E894-F5CB-1B6C-760F58A8A4AC}"/>
                  </a:ext>
                </a:extLst>
              </p:cNvPr>
              <p:cNvSpPr txBox="1">
                <a:spLocks noRot="1" noChangeAspect="1" noMove="1" noResize="1" noEditPoints="1" noAdjustHandles="1" noChangeArrowheads="1" noChangeShapeType="1" noTextEdit="1"/>
              </p:cNvSpPr>
              <p:nvPr/>
            </p:nvSpPr>
            <p:spPr>
              <a:xfrm>
                <a:off x="4342832" y="6954068"/>
                <a:ext cx="990600" cy="81996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B27B69C9-D6D6-DE17-00B6-2C01412B2633}"/>
                  </a:ext>
                </a:extLst>
              </p:cNvPr>
              <p:cNvSpPr txBox="1"/>
              <p:nvPr/>
            </p:nvSpPr>
            <p:spPr>
              <a:xfrm>
                <a:off x="9982200" y="6942126"/>
                <a:ext cx="990600" cy="8199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4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400"/>
              </a:p>
            </p:txBody>
          </p:sp>
        </mc:Choice>
        <mc:Fallback>
          <p:sp>
            <p:nvSpPr>
              <p:cNvPr id="19" name="TextBox 18">
                <a:extLst>
                  <a:ext uri="{FF2B5EF4-FFF2-40B4-BE49-F238E27FC236}">
                    <a16:creationId xmlns:a16="http://schemas.microsoft.com/office/drawing/2014/main" id="{B27B69C9-D6D6-DE17-00B6-2C01412B2633}"/>
                  </a:ext>
                </a:extLst>
              </p:cNvPr>
              <p:cNvSpPr txBox="1">
                <a:spLocks noRot="1" noChangeAspect="1" noMove="1" noResize="1" noEditPoints="1" noAdjustHandles="1" noChangeArrowheads="1" noChangeShapeType="1" noTextEdit="1"/>
              </p:cNvSpPr>
              <p:nvPr/>
            </p:nvSpPr>
            <p:spPr>
              <a:xfrm>
                <a:off x="9982200" y="6942126"/>
                <a:ext cx="990600" cy="81996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307C431A-01B8-90BD-B18E-DC982853BC19}"/>
                  </a:ext>
                </a:extLst>
              </p:cNvPr>
              <p:cNvSpPr txBox="1"/>
              <p:nvPr/>
            </p:nvSpPr>
            <p:spPr>
              <a:xfrm>
                <a:off x="7390832" y="7758612"/>
                <a:ext cx="990600" cy="8199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4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400"/>
              </a:p>
            </p:txBody>
          </p:sp>
        </mc:Choice>
        <mc:Fallback>
          <p:sp>
            <p:nvSpPr>
              <p:cNvPr id="20" name="TextBox 19">
                <a:extLst>
                  <a:ext uri="{FF2B5EF4-FFF2-40B4-BE49-F238E27FC236}">
                    <a16:creationId xmlns:a16="http://schemas.microsoft.com/office/drawing/2014/main" id="{307C431A-01B8-90BD-B18E-DC982853BC19}"/>
                  </a:ext>
                </a:extLst>
              </p:cNvPr>
              <p:cNvSpPr txBox="1">
                <a:spLocks noRot="1" noChangeAspect="1" noMove="1" noResize="1" noEditPoints="1" noAdjustHandles="1" noChangeArrowheads="1" noChangeShapeType="1" noTextEdit="1"/>
              </p:cNvSpPr>
              <p:nvPr/>
            </p:nvSpPr>
            <p:spPr>
              <a:xfrm>
                <a:off x="7390832" y="7758612"/>
                <a:ext cx="990600" cy="81996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A564343D-C25C-71DD-A8F9-9236D399C3A3}"/>
                  </a:ext>
                </a:extLst>
              </p:cNvPr>
              <p:cNvSpPr txBox="1"/>
              <p:nvPr/>
            </p:nvSpPr>
            <p:spPr>
              <a:xfrm>
                <a:off x="8686516" y="7774036"/>
                <a:ext cx="990600" cy="8199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4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400"/>
              </a:p>
            </p:txBody>
          </p:sp>
        </mc:Choice>
        <mc:Fallback>
          <p:sp>
            <p:nvSpPr>
              <p:cNvPr id="21" name="TextBox 20">
                <a:extLst>
                  <a:ext uri="{FF2B5EF4-FFF2-40B4-BE49-F238E27FC236}">
                    <a16:creationId xmlns:a16="http://schemas.microsoft.com/office/drawing/2014/main" id="{A564343D-C25C-71DD-A8F9-9236D399C3A3}"/>
                  </a:ext>
                </a:extLst>
              </p:cNvPr>
              <p:cNvSpPr txBox="1">
                <a:spLocks noRot="1" noChangeAspect="1" noMove="1" noResize="1" noEditPoints="1" noAdjustHandles="1" noChangeArrowheads="1" noChangeShapeType="1" noTextEdit="1"/>
              </p:cNvSpPr>
              <p:nvPr/>
            </p:nvSpPr>
            <p:spPr>
              <a:xfrm>
                <a:off x="8686516" y="7774036"/>
                <a:ext cx="990600" cy="81996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3C45CE0C-696F-57F9-155B-4EE3AC0B5494}"/>
                  </a:ext>
                </a:extLst>
              </p:cNvPr>
              <p:cNvSpPr txBox="1"/>
              <p:nvPr/>
            </p:nvSpPr>
            <p:spPr>
              <a:xfrm>
                <a:off x="11353800" y="8467316"/>
                <a:ext cx="990600" cy="8199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4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400"/>
              </a:p>
            </p:txBody>
          </p:sp>
        </mc:Choice>
        <mc:Fallback>
          <p:sp>
            <p:nvSpPr>
              <p:cNvPr id="22" name="TextBox 21">
                <a:extLst>
                  <a:ext uri="{FF2B5EF4-FFF2-40B4-BE49-F238E27FC236}">
                    <a16:creationId xmlns:a16="http://schemas.microsoft.com/office/drawing/2014/main" id="{3C45CE0C-696F-57F9-155B-4EE3AC0B5494}"/>
                  </a:ext>
                </a:extLst>
              </p:cNvPr>
              <p:cNvSpPr txBox="1">
                <a:spLocks noRot="1" noChangeAspect="1" noMove="1" noResize="1" noEditPoints="1" noAdjustHandles="1" noChangeArrowheads="1" noChangeShapeType="1" noTextEdit="1"/>
              </p:cNvSpPr>
              <p:nvPr/>
            </p:nvSpPr>
            <p:spPr>
              <a:xfrm>
                <a:off x="11353800" y="8467316"/>
                <a:ext cx="990600" cy="81996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EAF93C27-5571-2A86-BE9E-3F48A415418B}"/>
                  </a:ext>
                </a:extLst>
              </p:cNvPr>
              <p:cNvSpPr txBox="1"/>
              <p:nvPr/>
            </p:nvSpPr>
            <p:spPr>
              <a:xfrm>
                <a:off x="15621000" y="8594004"/>
                <a:ext cx="990600" cy="8199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4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400"/>
              </a:p>
            </p:txBody>
          </p:sp>
        </mc:Choice>
        <mc:Fallback>
          <p:sp>
            <p:nvSpPr>
              <p:cNvPr id="23" name="TextBox 22">
                <a:extLst>
                  <a:ext uri="{FF2B5EF4-FFF2-40B4-BE49-F238E27FC236}">
                    <a16:creationId xmlns:a16="http://schemas.microsoft.com/office/drawing/2014/main" id="{EAF93C27-5571-2A86-BE9E-3F48A415418B}"/>
                  </a:ext>
                </a:extLst>
              </p:cNvPr>
              <p:cNvSpPr txBox="1">
                <a:spLocks noRot="1" noChangeAspect="1" noMove="1" noResize="1" noEditPoints="1" noAdjustHandles="1" noChangeArrowheads="1" noChangeShapeType="1" noTextEdit="1"/>
              </p:cNvSpPr>
              <p:nvPr/>
            </p:nvSpPr>
            <p:spPr>
              <a:xfrm>
                <a:off x="15621000" y="8594004"/>
                <a:ext cx="990600" cy="81996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910B3949-62E3-2050-1359-D7BB7D8B4A85}"/>
                  </a:ext>
                </a:extLst>
              </p:cNvPr>
              <p:cNvSpPr txBox="1"/>
              <p:nvPr/>
            </p:nvSpPr>
            <p:spPr>
              <a:xfrm>
                <a:off x="12841406" y="9355733"/>
                <a:ext cx="990600" cy="8199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4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400"/>
              </a:p>
            </p:txBody>
          </p:sp>
        </mc:Choice>
        <mc:Fallback>
          <p:sp>
            <p:nvSpPr>
              <p:cNvPr id="24" name="TextBox 23">
                <a:extLst>
                  <a:ext uri="{FF2B5EF4-FFF2-40B4-BE49-F238E27FC236}">
                    <a16:creationId xmlns:a16="http://schemas.microsoft.com/office/drawing/2014/main" id="{910B3949-62E3-2050-1359-D7BB7D8B4A85}"/>
                  </a:ext>
                </a:extLst>
              </p:cNvPr>
              <p:cNvSpPr txBox="1">
                <a:spLocks noRot="1" noChangeAspect="1" noMove="1" noResize="1" noEditPoints="1" noAdjustHandles="1" noChangeArrowheads="1" noChangeShapeType="1" noTextEdit="1"/>
              </p:cNvSpPr>
              <p:nvPr/>
            </p:nvSpPr>
            <p:spPr>
              <a:xfrm>
                <a:off x="12841406" y="9355733"/>
                <a:ext cx="990600" cy="81996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50475AD7-8F45-719D-6E5D-757B6FCF263D}"/>
                  </a:ext>
                </a:extLst>
              </p:cNvPr>
              <p:cNvSpPr txBox="1"/>
              <p:nvPr/>
            </p:nvSpPr>
            <p:spPr>
              <a:xfrm>
                <a:off x="16840200" y="9316132"/>
                <a:ext cx="990600" cy="8199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4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400"/>
              </a:p>
            </p:txBody>
          </p:sp>
        </mc:Choice>
        <mc:Fallback>
          <p:sp>
            <p:nvSpPr>
              <p:cNvPr id="25" name="TextBox 24">
                <a:extLst>
                  <a:ext uri="{FF2B5EF4-FFF2-40B4-BE49-F238E27FC236}">
                    <a16:creationId xmlns:a16="http://schemas.microsoft.com/office/drawing/2014/main" id="{50475AD7-8F45-719D-6E5D-757B6FCF263D}"/>
                  </a:ext>
                </a:extLst>
              </p:cNvPr>
              <p:cNvSpPr txBox="1">
                <a:spLocks noRot="1" noChangeAspect="1" noMove="1" noResize="1" noEditPoints="1" noAdjustHandles="1" noChangeArrowheads="1" noChangeShapeType="1" noTextEdit="1"/>
              </p:cNvSpPr>
              <p:nvPr/>
            </p:nvSpPr>
            <p:spPr>
              <a:xfrm>
                <a:off x="16840200" y="9316132"/>
                <a:ext cx="990600" cy="819968"/>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86151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32C7A-832A-1C09-9777-E11F9397102A}"/>
            </a:ext>
          </a:extLst>
        </p:cNvPr>
        <p:cNvGrpSpPr/>
        <p:nvPr/>
      </p:nvGrpSpPr>
      <p:grpSpPr>
        <a:xfrm>
          <a:off x="0" y="0"/>
          <a:ext cx="0" cy="0"/>
          <a:chOff x="0" y="0"/>
          <a:chExt cx="0" cy="0"/>
        </a:xfrm>
      </p:grpSpPr>
      <p:grpSp>
        <p:nvGrpSpPr>
          <p:cNvPr id="17" name="Group 17">
            <a:extLst>
              <a:ext uri="{FF2B5EF4-FFF2-40B4-BE49-F238E27FC236}">
                <a16:creationId xmlns:a16="http://schemas.microsoft.com/office/drawing/2014/main" id="{C9B945D1-210A-8451-52FD-13E5CC5DFCBB}"/>
              </a:ext>
            </a:extLst>
          </p:cNvPr>
          <p:cNvGrpSpPr/>
          <p:nvPr/>
        </p:nvGrpSpPr>
        <p:grpSpPr>
          <a:xfrm>
            <a:off x="1" y="-1028700"/>
            <a:ext cx="18288000" cy="2667000"/>
            <a:chOff x="0" y="0"/>
            <a:chExt cx="58960502" cy="5372100"/>
          </a:xfrm>
        </p:grpSpPr>
        <p:sp>
          <p:nvSpPr>
            <p:cNvPr id="18" name="Freeform 18">
              <a:extLst>
                <a:ext uri="{FF2B5EF4-FFF2-40B4-BE49-F238E27FC236}">
                  <a16:creationId xmlns:a16="http://schemas.microsoft.com/office/drawing/2014/main" id="{C53DFE30-32E4-CC2C-1516-8503ECD70DD5}"/>
                </a:ext>
              </a:extLst>
            </p:cNvPr>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sp>
        <p:nvSpPr>
          <p:cNvPr id="5" name="TextBox 4">
            <a:extLst>
              <a:ext uri="{FF2B5EF4-FFF2-40B4-BE49-F238E27FC236}">
                <a16:creationId xmlns:a16="http://schemas.microsoft.com/office/drawing/2014/main" id="{9497D37D-588A-80E0-B465-8AEF6954FDAF}"/>
              </a:ext>
            </a:extLst>
          </p:cNvPr>
          <p:cNvSpPr txBox="1"/>
          <p:nvPr/>
        </p:nvSpPr>
        <p:spPr>
          <a:xfrm>
            <a:off x="3810000" y="162461"/>
            <a:ext cx="12496800" cy="1323439"/>
          </a:xfrm>
          <a:prstGeom prst="rect">
            <a:avLst/>
          </a:prstGeom>
          <a:noFill/>
        </p:spPr>
        <p:txBody>
          <a:bodyPr wrap="square">
            <a:spAutoFit/>
          </a:bodyPr>
          <a:lstStyle/>
          <a:p>
            <a:r>
              <a:rPr kumimoji="0" lang="en-US" sz="8000" b="1" i="0" u="none" strike="noStrike" kern="0" cap="none" spc="0" normalizeH="0" baseline="0" noProof="0">
                <a:ln>
                  <a:noFill/>
                </a:ln>
                <a:solidFill>
                  <a:srgbClr val="FFFFFF"/>
                </a:solidFill>
                <a:effectLst/>
                <a:uLnTx/>
                <a:uFillTx/>
                <a:latin typeface="Times New Roman" panose="02020603050405020304" pitchFamily="18" charset="0"/>
                <a:ea typeface="Arial" panose="020B0604020202020204" pitchFamily="34" charset="0"/>
                <a:cs typeface="Times New Roman" panose="02020603050405020304" pitchFamily="18" charset="0"/>
              </a:rPr>
              <a:t>II. ĐẶC ĐIỂM CẤU TẠO</a:t>
            </a:r>
            <a:endParaRPr lang="en-US" sz="3600">
              <a:solidFill>
                <a:srgbClr val="FFFFFF"/>
              </a:solidFill>
            </a:endParaRPr>
          </a:p>
        </p:txBody>
      </p:sp>
      <p:pic>
        <p:nvPicPr>
          <p:cNvPr id="6" name="Picture 5" descr="A molecule model with red and black balls&#10;&#10;Description automatically generated with medium confidence">
            <a:extLst>
              <a:ext uri="{FF2B5EF4-FFF2-40B4-BE49-F238E27FC236}">
                <a16:creationId xmlns:a16="http://schemas.microsoft.com/office/drawing/2014/main" id="{2ACC9E87-46D1-17EA-FFD7-61C70A5DA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24" y="1781359"/>
            <a:ext cx="17640151" cy="3372679"/>
          </a:xfrm>
          <a:prstGeom prst="rect">
            <a:avLst/>
          </a:prstGeom>
        </p:spPr>
      </p:pic>
      <p:pic>
        <p:nvPicPr>
          <p:cNvPr id="9" name="Picture 8">
            <a:extLst>
              <a:ext uri="{FF2B5EF4-FFF2-40B4-BE49-F238E27FC236}">
                <a16:creationId xmlns:a16="http://schemas.microsoft.com/office/drawing/2014/main" id="{1F611E48-7E62-C964-A674-D9EAFE3C63FF}"/>
              </a:ext>
            </a:extLst>
          </p:cNvPr>
          <p:cNvPicPr>
            <a:picLocks noChangeAspect="1"/>
          </p:cNvPicPr>
          <p:nvPr/>
        </p:nvPicPr>
        <p:blipFill>
          <a:blip r:embed="rId3"/>
          <a:srcRect l="2149" r="3307"/>
          <a:stretch/>
        </p:blipFill>
        <p:spPr>
          <a:xfrm>
            <a:off x="299605" y="6125503"/>
            <a:ext cx="6324599" cy="3181048"/>
          </a:xfrm>
          <a:prstGeom prst="rect">
            <a:avLst/>
          </a:prstGeom>
        </p:spPr>
      </p:pic>
      <p:sp>
        <p:nvSpPr>
          <p:cNvPr id="11" name="TextBox 10">
            <a:extLst>
              <a:ext uri="{FF2B5EF4-FFF2-40B4-BE49-F238E27FC236}">
                <a16:creationId xmlns:a16="http://schemas.microsoft.com/office/drawing/2014/main" id="{9362B65F-5083-F176-6813-683C0238E005}"/>
              </a:ext>
            </a:extLst>
          </p:cNvPr>
          <p:cNvSpPr txBox="1"/>
          <p:nvPr/>
        </p:nvSpPr>
        <p:spPr>
          <a:xfrm>
            <a:off x="6858002" y="5292447"/>
            <a:ext cx="11106074" cy="4832092"/>
          </a:xfrm>
          <a:prstGeom prst="rect">
            <a:avLst/>
          </a:prstGeom>
          <a:noFill/>
        </p:spPr>
        <p:txBody>
          <a:bodyPr wrap="square">
            <a:spAutoFit/>
          </a:bodyPr>
          <a:lstStyle/>
          <a:p>
            <a:pPr marL="571500" indent="-571500" algn="just">
              <a:buFont typeface="Wingdings" panose="05000000000000000000" pitchFamily="2" charset="2"/>
              <a:buChar char="v"/>
            </a:pPr>
            <a:r>
              <a:rPr lang="en-US" sz="4400">
                <a:effectLst/>
                <a:latin typeface="Cambria" panose="02040503050406030204" pitchFamily="18" charset="0"/>
                <a:ea typeface="Arial" panose="020B0604020202020204" pitchFamily="34" charset="0"/>
                <a:cs typeface="Times New Roman" panose="02020603050405020304" pitchFamily="18" charset="0"/>
              </a:rPr>
              <a:t>Trong nhóm carbonyl C=O, nguyên tử carbon liên kết với nguyên tử oxygen bằng </a:t>
            </a:r>
            <a:r>
              <a:rPr lang="en-US" sz="4400" b="1">
                <a:solidFill>
                  <a:srgbClr val="FF0000"/>
                </a:solidFill>
                <a:effectLst/>
                <a:latin typeface="Cambria" panose="02040503050406030204" pitchFamily="18" charset="0"/>
                <a:ea typeface="Arial" panose="020B0604020202020204" pitchFamily="34" charset="0"/>
                <a:cs typeface="Times New Roman" panose="02020603050405020304" pitchFamily="18" charset="0"/>
              </a:rPr>
              <a:t>1 liên kết </a:t>
            </a:r>
            <a:r>
              <a:rPr lang="en-US" sz="4400" b="1">
                <a:solidFill>
                  <a:srgbClr val="FF0000"/>
                </a:solidFill>
                <a:effectLst/>
                <a:latin typeface="Cambria" panose="02040503050406030204" pitchFamily="18" charset="0"/>
                <a:ea typeface="Arial" panose="020B0604020202020204" pitchFamily="34" charset="0"/>
                <a:cs typeface="Times New Roman" panose="02020603050405020304" pitchFamily="18" charset="0"/>
                <a:sym typeface="Symbol" panose="05050102010706020507" pitchFamily="18" charset="2"/>
              </a:rPr>
              <a:t></a:t>
            </a:r>
            <a:r>
              <a:rPr lang="en-US" sz="4400" b="1">
                <a:solidFill>
                  <a:srgbClr val="FF0000"/>
                </a:solidFill>
                <a:effectLst/>
                <a:latin typeface="Cambria" panose="02040503050406030204" pitchFamily="18" charset="0"/>
                <a:ea typeface="Arial" panose="020B0604020202020204" pitchFamily="34" charset="0"/>
                <a:cs typeface="Times New Roman" panose="02020603050405020304" pitchFamily="18" charset="0"/>
              </a:rPr>
              <a:t> </a:t>
            </a:r>
            <a:r>
              <a:rPr lang="en-US" sz="4400">
                <a:effectLst/>
                <a:latin typeface="Cambria" panose="02040503050406030204" pitchFamily="18" charset="0"/>
                <a:ea typeface="Arial" panose="020B0604020202020204" pitchFamily="34" charset="0"/>
                <a:cs typeface="Times New Roman" panose="02020603050405020304" pitchFamily="18" charset="0"/>
              </a:rPr>
              <a:t>và </a:t>
            </a:r>
            <a:r>
              <a:rPr lang="en-US" sz="4400" b="1">
                <a:solidFill>
                  <a:srgbClr val="FF0000"/>
                </a:solidFill>
                <a:effectLst/>
                <a:latin typeface="Cambria" panose="02040503050406030204" pitchFamily="18" charset="0"/>
                <a:ea typeface="Arial" panose="020B0604020202020204" pitchFamily="34" charset="0"/>
                <a:cs typeface="Times New Roman" panose="02020603050405020304" pitchFamily="18" charset="0"/>
              </a:rPr>
              <a:t>1 liên kết π kém bền</a:t>
            </a:r>
            <a:r>
              <a:rPr lang="en-US" sz="4400">
                <a:effectLst/>
                <a:latin typeface="Cambria" panose="02040503050406030204" pitchFamily="18" charset="0"/>
                <a:ea typeface="Arial" panose="020B0604020202020204" pitchFamily="34" charset="0"/>
                <a:cs typeface="Times New Roman" panose="02020603050405020304" pitchFamily="18" charset="0"/>
              </a:rPr>
              <a:t>. </a:t>
            </a:r>
          </a:p>
          <a:p>
            <a:pPr marL="571500" indent="-571500" algn="just">
              <a:buFont typeface="Wingdings" panose="05000000000000000000" pitchFamily="2" charset="2"/>
              <a:buChar char="v"/>
            </a:pPr>
            <a:r>
              <a:rPr lang="en-US" sz="4400">
                <a:latin typeface="Cambria" panose="02040503050406030204" pitchFamily="18" charset="0"/>
                <a:ea typeface="Arial" panose="020B0604020202020204" pitchFamily="34" charset="0"/>
                <a:cs typeface="Times New Roman" panose="02020603050405020304" pitchFamily="18" charset="0"/>
              </a:rPr>
              <a:t>Liên kết C=O và 2 liên kết đơn nằm trên 1 mặt phẳng, góc liên kết 120</a:t>
            </a:r>
            <a:r>
              <a:rPr lang="en-US" sz="4400" baseline="30000">
                <a:latin typeface="Cambria" panose="02040503050406030204" pitchFamily="18" charset="0"/>
                <a:ea typeface="Arial" panose="020B0604020202020204" pitchFamily="34" charset="0"/>
                <a:cs typeface="Times New Roman" panose="02020603050405020304" pitchFamily="18" charset="0"/>
              </a:rPr>
              <a:t>0</a:t>
            </a:r>
            <a:r>
              <a:rPr lang="en-US" sz="4400" baseline="-25000">
                <a:latin typeface="Cambria" panose="02040503050406030204" pitchFamily="18" charset="0"/>
                <a:ea typeface="Arial" panose="020B0604020202020204" pitchFamily="34" charset="0"/>
                <a:cs typeface="Times New Roman" panose="02020603050405020304" pitchFamily="18" charset="0"/>
              </a:rPr>
              <a:t>.</a:t>
            </a:r>
          </a:p>
          <a:p>
            <a:pPr marL="571500" indent="-571500" algn="just">
              <a:buFont typeface="Wingdings" panose="05000000000000000000" pitchFamily="2" charset="2"/>
              <a:buChar char="v"/>
            </a:pPr>
            <a:r>
              <a:rPr lang="en-US" sz="4400">
                <a:latin typeface="Cambria" panose="02040503050406030204" pitchFamily="18" charset="0"/>
                <a:ea typeface="Arial" panose="020B0604020202020204" pitchFamily="34" charset="0"/>
                <a:cs typeface="Times New Roman" panose="02020603050405020304" pitchFamily="18" charset="0"/>
              </a:rPr>
              <a:t>Liên kết đôi C=O </a:t>
            </a:r>
            <a:r>
              <a:rPr lang="en-US" sz="4400" b="1">
                <a:solidFill>
                  <a:srgbClr val="FF0000"/>
                </a:solidFill>
                <a:latin typeface="Cambria" panose="02040503050406030204" pitchFamily="18" charset="0"/>
                <a:ea typeface="Arial" panose="020B0604020202020204" pitchFamily="34" charset="0"/>
                <a:cs typeface="Times New Roman" panose="02020603050405020304" pitchFamily="18" charset="0"/>
              </a:rPr>
              <a:t>phân cực về phía nguyên tử oxygen.</a:t>
            </a:r>
            <a:r>
              <a:rPr lang="en-US" sz="4400" b="1">
                <a:solidFill>
                  <a:srgbClr val="FF0000"/>
                </a:solidFill>
                <a:effectLst/>
                <a:latin typeface="Cambria" panose="02040503050406030204" pitchFamily="18" charset="0"/>
                <a:ea typeface="Arial" panose="020B0604020202020204" pitchFamily="34" charset="0"/>
                <a:cs typeface="Times New Roman" panose="02020603050405020304" pitchFamily="18" charset="0"/>
              </a:rPr>
              <a:t> </a:t>
            </a:r>
            <a:endParaRPr lang="en-US" sz="6600" b="1">
              <a:solidFill>
                <a:srgbClr val="FF0000"/>
              </a:solidFill>
            </a:endParaRPr>
          </a:p>
        </p:txBody>
      </p:sp>
    </p:spTree>
    <p:extLst>
      <p:ext uri="{BB962C8B-B14F-4D97-AF65-F5344CB8AC3E}">
        <p14:creationId xmlns:p14="http://schemas.microsoft.com/office/powerpoint/2010/main" val="2359126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066C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39208" y="1028700"/>
            <a:ext cx="6280690" cy="12763931"/>
            <a:chOff x="0" y="0"/>
            <a:chExt cx="5001260" cy="10163810"/>
          </a:xfrm>
        </p:grpSpPr>
        <p:sp>
          <p:nvSpPr>
            <p:cNvPr id="3" name="Freeform 3"/>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2"/>
              <a:stretch>
                <a:fillRect l="-45" r="-45"/>
              </a:stretch>
            </a:blipFill>
          </p:spPr>
        </p:sp>
        <p:sp>
          <p:nvSpPr>
            <p:cNvPr id="4" name="Freeform 4"/>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3"/>
              <a:stretch>
                <a:fillRect l="-112855" r="-112855"/>
              </a:stretch>
            </a:blipFill>
          </p:spPr>
        </p:sp>
      </p:grpSp>
      <p:sp>
        <p:nvSpPr>
          <p:cNvPr id="5" name="Freeform 5"/>
          <p:cNvSpPr/>
          <p:nvPr/>
        </p:nvSpPr>
        <p:spPr>
          <a:xfrm>
            <a:off x="4139021" y="2466094"/>
            <a:ext cx="1281063" cy="731445"/>
          </a:xfrm>
          <a:custGeom>
            <a:avLst/>
            <a:gdLst/>
            <a:ahLst/>
            <a:cxnLst/>
            <a:rect l="l" t="t" r="r" b="b"/>
            <a:pathLst>
              <a:path w="1281063" h="731445">
                <a:moveTo>
                  <a:pt x="0" y="0"/>
                </a:moveTo>
                <a:lnTo>
                  <a:pt x="1281063" y="0"/>
                </a:lnTo>
                <a:lnTo>
                  <a:pt x="1281063" y="731445"/>
                </a:lnTo>
                <a:lnTo>
                  <a:pt x="0" y="731445"/>
                </a:lnTo>
                <a:lnTo>
                  <a:pt x="0" y="0"/>
                </a:lnTo>
                <a:close/>
              </a:path>
            </a:pathLst>
          </a:custGeom>
          <a:blipFill>
            <a:blip r:embed="rId4">
              <a:extLst>
                <a:ext uri="{96DAC541-7B7A-43D3-8B79-37D633B846F1}">
                  <asvg:svgBlip xmlns:asvg="http://schemas.microsoft.com/office/drawing/2016/SVG/main" r:embed="rId5"/>
                </a:ext>
              </a:extLst>
            </a:blip>
            <a:stretch>
              <a:fillRect t="-51576"/>
            </a:stretch>
          </a:blipFill>
        </p:spPr>
      </p:sp>
      <p:sp>
        <p:nvSpPr>
          <p:cNvPr id="6" name="TextBox 6"/>
          <p:cNvSpPr txBox="1"/>
          <p:nvPr/>
        </p:nvSpPr>
        <p:spPr>
          <a:xfrm>
            <a:off x="10368439" y="2628900"/>
            <a:ext cx="6487458" cy="1392432"/>
          </a:xfrm>
          <a:prstGeom prst="rect">
            <a:avLst/>
          </a:prstGeom>
        </p:spPr>
        <p:txBody>
          <a:bodyPr lIns="0" tIns="0" rIns="0" bIns="0" rtlCol="0" anchor="t">
            <a:spAutoFit/>
          </a:bodyPr>
          <a:lstStyle/>
          <a:p>
            <a:pPr algn="l">
              <a:lnSpc>
                <a:spcPts val="11760"/>
              </a:lnSpc>
            </a:pPr>
            <a:r>
              <a:rPr lang="en-US" sz="8400" b="1">
                <a:solidFill>
                  <a:srgbClr val="FFFFFF"/>
                </a:solidFill>
                <a:latin typeface="Muli Bold"/>
                <a:ea typeface="Muli Bold"/>
                <a:cs typeface="Muli Bold"/>
                <a:sym typeface="Muli Bold"/>
              </a:rPr>
              <a:t>LUYỆN TẬP</a:t>
            </a:r>
          </a:p>
        </p:txBody>
      </p:sp>
      <p:sp>
        <p:nvSpPr>
          <p:cNvPr id="8" name="AutoShape 8"/>
          <p:cNvSpPr/>
          <p:nvPr/>
        </p:nvSpPr>
        <p:spPr>
          <a:xfrm flipH="1">
            <a:off x="9677837" y="4610100"/>
            <a:ext cx="8610163" cy="0"/>
          </a:xfrm>
          <a:prstGeom prst="line">
            <a:avLst/>
          </a:prstGeom>
          <a:ln w="28575" cap="rnd">
            <a:solidFill>
              <a:srgbClr val="86C7ED"/>
            </a:solidFill>
            <a:prstDash val="solid"/>
            <a:headEnd type="none" w="sm" len="sm"/>
            <a:tailEnd type="none" w="sm" len="sm"/>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50A75-ABE8-D0F2-0605-2C095F540B04}"/>
            </a:ext>
          </a:extLst>
        </p:cNvPr>
        <p:cNvGrpSpPr/>
        <p:nvPr/>
      </p:nvGrpSpPr>
      <p:grpSpPr>
        <a:xfrm>
          <a:off x="0" y="0"/>
          <a:ext cx="0" cy="0"/>
          <a:chOff x="0" y="0"/>
          <a:chExt cx="0" cy="0"/>
        </a:xfrm>
      </p:grpSpPr>
      <p:grpSp>
        <p:nvGrpSpPr>
          <p:cNvPr id="17" name="Group 17">
            <a:extLst>
              <a:ext uri="{FF2B5EF4-FFF2-40B4-BE49-F238E27FC236}">
                <a16:creationId xmlns:a16="http://schemas.microsoft.com/office/drawing/2014/main" id="{6D4E741C-5956-AA4C-0395-014B5771BB02}"/>
              </a:ext>
            </a:extLst>
          </p:cNvPr>
          <p:cNvGrpSpPr/>
          <p:nvPr/>
        </p:nvGrpSpPr>
        <p:grpSpPr>
          <a:xfrm>
            <a:off x="680651" y="-1028700"/>
            <a:ext cx="16926697" cy="1542251"/>
            <a:chOff x="0" y="0"/>
            <a:chExt cx="58960502" cy="5372100"/>
          </a:xfrm>
        </p:grpSpPr>
        <p:sp>
          <p:nvSpPr>
            <p:cNvPr id="18" name="Freeform 18">
              <a:extLst>
                <a:ext uri="{FF2B5EF4-FFF2-40B4-BE49-F238E27FC236}">
                  <a16:creationId xmlns:a16="http://schemas.microsoft.com/office/drawing/2014/main" id="{5BB4F08B-E89A-70A8-45BA-CD2F4A356A38}"/>
                </a:ext>
              </a:extLst>
            </p:cNvPr>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sp>
        <p:nvSpPr>
          <p:cNvPr id="2" name="TextBox 1">
            <a:extLst>
              <a:ext uri="{FF2B5EF4-FFF2-40B4-BE49-F238E27FC236}">
                <a16:creationId xmlns:a16="http://schemas.microsoft.com/office/drawing/2014/main" id="{8B93028D-8F89-EE92-D7AF-7DD8D4210498}"/>
              </a:ext>
            </a:extLst>
          </p:cNvPr>
          <p:cNvSpPr txBox="1"/>
          <p:nvPr/>
        </p:nvSpPr>
        <p:spPr>
          <a:xfrm>
            <a:off x="677408" y="4174468"/>
            <a:ext cx="17297400" cy="1576137"/>
          </a:xfrm>
          <a:prstGeom prst="rect">
            <a:avLst/>
          </a:prstGeom>
          <a:noFill/>
        </p:spPr>
        <p:txBody>
          <a:bodyPr wrap="square">
            <a:spAutoFit/>
          </a:bodyPr>
          <a:lstStyle/>
          <a:p>
            <a:pPr marL="228600" marR="0" indent="-228600" algn="just">
              <a:lnSpc>
                <a:spcPct val="115000"/>
              </a:lnSpc>
              <a:spcAft>
                <a:spcPts val="1000"/>
              </a:spcAft>
              <a:tabLst>
                <a:tab pos="228600" algn="l"/>
                <a:tab pos="1828800" algn="l"/>
                <a:tab pos="3429000" algn="l"/>
                <a:tab pos="5029200" algn="l"/>
              </a:tabLst>
            </a:pPr>
            <a:r>
              <a:rPr lang="vi-VN" sz="4000" b="1">
                <a:solidFill>
                  <a:srgbClr val="0000FF"/>
                </a:solidFill>
                <a:effectLst/>
                <a:latin typeface="Cambria" panose="02040503050406030204" pitchFamily="18" charset="0"/>
                <a:ea typeface="Arial" panose="020B0604020202020204" pitchFamily="34" charset="0"/>
                <a:cs typeface="Open Sans" panose="020B0606030504020204" pitchFamily="34" charset="0"/>
              </a:rPr>
              <a:t>Câu </a:t>
            </a:r>
            <a:r>
              <a:rPr lang="en-US" sz="4000" b="1">
                <a:solidFill>
                  <a:srgbClr val="0000FF"/>
                </a:solidFill>
                <a:latin typeface="Cambria" panose="02040503050406030204" pitchFamily="18" charset="0"/>
                <a:ea typeface="Arial" panose="020B0604020202020204" pitchFamily="34" charset="0"/>
                <a:cs typeface="Open Sans" panose="020B0606030504020204" pitchFamily="34" charset="0"/>
              </a:rPr>
              <a:t>2</a:t>
            </a:r>
            <a:r>
              <a:rPr lang="vi-VN" sz="4000" b="1">
                <a:solidFill>
                  <a:srgbClr val="0000FF"/>
                </a:solidFill>
                <a:effectLst/>
                <a:latin typeface="Cambria" panose="02040503050406030204" pitchFamily="18" charset="0"/>
                <a:ea typeface="Arial" panose="020B0604020202020204" pitchFamily="34" charset="0"/>
                <a:cs typeface="Open Sans" panose="020B0606030504020204" pitchFamily="34" charset="0"/>
              </a:rPr>
              <a:t>: </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Công thức nào sau đây </a:t>
            </a:r>
            <a:r>
              <a:rPr lang="vi-VN" sz="4000" b="1">
                <a:solidFill>
                  <a:srgbClr val="000000"/>
                </a:solidFill>
                <a:effectLst/>
                <a:latin typeface="Cambria" panose="02040503050406030204" pitchFamily="18" charset="0"/>
                <a:ea typeface="Arial" panose="020B0604020202020204" pitchFamily="34" charset="0"/>
                <a:cs typeface="Times New Roman" panose="02020603050405020304" pitchFamily="18" charset="0"/>
              </a:rPr>
              <a:t>không</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 thể là của aldehyde?</a:t>
            </a:r>
            <a:endParaRPr lang="en-US" sz="400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15000"/>
              </a:lnSpc>
              <a:spcAft>
                <a:spcPts val="1000"/>
              </a:spcAft>
              <a:tabLst>
                <a:tab pos="228600" algn="l"/>
                <a:tab pos="1828800" algn="l"/>
                <a:tab pos="3429000" algn="l"/>
                <a:tab pos="5029200" algn="l"/>
              </a:tabLst>
            </a:pP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	</a:t>
            </a:r>
            <a:r>
              <a:rPr lang="en-US"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	</a:t>
            </a:r>
            <a:r>
              <a:rPr lang="vi-VN" sz="4000" b="1">
                <a:solidFill>
                  <a:srgbClr val="FF0000"/>
                </a:solidFill>
                <a:effectLst/>
                <a:latin typeface="Cambria" panose="02040503050406030204" pitchFamily="18" charset="0"/>
                <a:ea typeface="Arial" panose="020B0604020202020204" pitchFamily="34" charset="0"/>
                <a:cs typeface="Times New Roman" panose="02020603050405020304" pitchFamily="18" charset="0"/>
              </a:rPr>
              <a:t>A.</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 C</a:t>
            </a:r>
            <a:r>
              <a:rPr lang="vi-VN" sz="4000" baseline="-25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4</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H</a:t>
            </a:r>
            <a:r>
              <a:rPr lang="vi-VN" sz="4000" baseline="-25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8</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O.	</a:t>
            </a:r>
            <a:r>
              <a:rPr lang="en-US"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	</a:t>
            </a:r>
            <a:r>
              <a:rPr lang="vi-VN" sz="4000" b="1">
                <a:solidFill>
                  <a:srgbClr val="CC00FF"/>
                </a:solidFill>
                <a:effectLst/>
                <a:latin typeface="Cambria" panose="02040503050406030204" pitchFamily="18" charset="0"/>
                <a:ea typeface="Arial" panose="020B0604020202020204" pitchFamily="34" charset="0"/>
                <a:cs typeface="Times New Roman" panose="02020603050405020304" pitchFamily="18" charset="0"/>
              </a:rPr>
              <a:t>B.</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 C</a:t>
            </a:r>
            <a:r>
              <a:rPr lang="vi-VN" sz="4000" baseline="-25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3</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H</a:t>
            </a:r>
            <a:r>
              <a:rPr lang="vi-VN" sz="4000" baseline="-25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4</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O</a:t>
            </a:r>
            <a:r>
              <a:rPr lang="vi-VN" sz="4000" baseline="-25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2</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	</a:t>
            </a:r>
            <a:r>
              <a:rPr lang="en-US"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		</a:t>
            </a:r>
            <a:r>
              <a:rPr lang="vi-VN" sz="4000" b="1">
                <a:solidFill>
                  <a:srgbClr val="FF6600"/>
                </a:solidFill>
                <a:effectLst/>
                <a:latin typeface="Cambria" panose="02040503050406030204" pitchFamily="18" charset="0"/>
                <a:ea typeface="Arial" panose="020B0604020202020204" pitchFamily="34" charset="0"/>
                <a:cs typeface="Times New Roman" panose="02020603050405020304" pitchFamily="18" charset="0"/>
              </a:rPr>
              <a:t>C.</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 C</a:t>
            </a:r>
            <a:r>
              <a:rPr lang="vi-VN" sz="4000" baseline="-25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2</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H</a:t>
            </a:r>
            <a:r>
              <a:rPr lang="vi-VN" sz="4000" baseline="-25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6</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O</a:t>
            </a:r>
            <a:r>
              <a:rPr lang="vi-VN" sz="4000" baseline="-25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2</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	</a:t>
            </a:r>
            <a:r>
              <a:rPr lang="en-US"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	</a:t>
            </a:r>
            <a:r>
              <a:rPr lang="vi-VN" sz="4000" b="1">
                <a:solidFill>
                  <a:srgbClr val="00CC00"/>
                </a:solidFill>
                <a:effectLst/>
                <a:latin typeface="Cambria" panose="02040503050406030204" pitchFamily="18" charset="0"/>
                <a:ea typeface="Arial" panose="020B0604020202020204" pitchFamily="34" charset="0"/>
                <a:cs typeface="Times New Roman" panose="02020603050405020304" pitchFamily="18" charset="0"/>
              </a:rPr>
              <a:t>D.</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 CH</a:t>
            </a:r>
            <a:r>
              <a:rPr lang="vi-VN" sz="4000" baseline="-25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2</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O.</a:t>
            </a:r>
            <a:endParaRPr lang="en-US" sz="4000">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670B659-3C2B-3D86-E5D7-78FEACA2F6F9}"/>
              </a:ext>
            </a:extLst>
          </p:cNvPr>
          <p:cNvSpPr txBox="1"/>
          <p:nvPr/>
        </p:nvSpPr>
        <p:spPr>
          <a:xfrm>
            <a:off x="677408" y="1148037"/>
            <a:ext cx="17526000" cy="1576137"/>
          </a:xfrm>
          <a:prstGeom prst="rect">
            <a:avLst/>
          </a:prstGeom>
          <a:noFill/>
        </p:spPr>
        <p:txBody>
          <a:bodyPr wrap="square">
            <a:spAutoFit/>
          </a:bodyPr>
          <a:lstStyle/>
          <a:p>
            <a:pPr marL="228600" marR="0" indent="-228600" algn="just">
              <a:lnSpc>
                <a:spcPct val="115000"/>
              </a:lnSpc>
              <a:spcAft>
                <a:spcPts val="1000"/>
              </a:spcAft>
              <a:tabLst>
                <a:tab pos="228600" algn="l"/>
                <a:tab pos="1828800" algn="l"/>
                <a:tab pos="3429000" algn="l"/>
                <a:tab pos="5029200" algn="l"/>
              </a:tabLst>
            </a:pPr>
            <a:r>
              <a:rPr lang="vi-VN" sz="4000" b="1">
                <a:solidFill>
                  <a:srgbClr val="0000FF"/>
                </a:solidFill>
                <a:effectLst/>
                <a:latin typeface="Cambria" panose="02040503050406030204" pitchFamily="18" charset="0"/>
                <a:ea typeface="Arial" panose="020B0604020202020204" pitchFamily="34" charset="0"/>
                <a:cs typeface="Open Sans" panose="020B0606030504020204" pitchFamily="34" charset="0"/>
              </a:rPr>
              <a:t>Câu </a:t>
            </a:r>
            <a:r>
              <a:rPr lang="en-US" sz="4000" b="1">
                <a:solidFill>
                  <a:srgbClr val="0000FF"/>
                </a:solidFill>
                <a:effectLst/>
                <a:latin typeface="Cambria" panose="02040503050406030204" pitchFamily="18" charset="0"/>
                <a:ea typeface="Arial" panose="020B0604020202020204" pitchFamily="34" charset="0"/>
                <a:cs typeface="Open Sans" panose="020B0606030504020204" pitchFamily="34" charset="0"/>
              </a:rPr>
              <a:t>1</a:t>
            </a:r>
            <a:r>
              <a:rPr lang="vi-VN" sz="4000" b="1">
                <a:solidFill>
                  <a:srgbClr val="0000FF"/>
                </a:solidFill>
                <a:effectLst/>
                <a:latin typeface="Cambria" panose="02040503050406030204" pitchFamily="18" charset="0"/>
                <a:ea typeface="Arial" panose="020B0604020202020204" pitchFamily="34" charset="0"/>
                <a:cs typeface="Open Sans" panose="020B0606030504020204" pitchFamily="34" charset="0"/>
              </a:rPr>
              <a:t>: </a:t>
            </a:r>
            <a:r>
              <a:rPr lang="vi-VN" sz="4000">
                <a:effectLst/>
                <a:latin typeface="Cambria" panose="02040503050406030204" pitchFamily="18" charset="0"/>
                <a:ea typeface="Arial" panose="020B0604020202020204" pitchFamily="34" charset="0"/>
                <a:cs typeface="Times New Roman" panose="02020603050405020304" pitchFamily="18" charset="0"/>
              </a:rPr>
              <a:t>Công thức tổng quát của hợp chất carbonyl no, đơn chức, mạch hở là</a:t>
            </a:r>
            <a:endParaRPr lang="en-US" sz="400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15000"/>
              </a:lnSpc>
              <a:spcAft>
                <a:spcPts val="1000"/>
              </a:spcAft>
              <a:tabLst>
                <a:tab pos="228600" algn="l"/>
                <a:tab pos="1828800" algn="l"/>
                <a:tab pos="3429000" algn="l"/>
                <a:tab pos="5029200" algn="l"/>
              </a:tabLst>
            </a:pPr>
            <a:r>
              <a:rPr lang="vi-VN" sz="4000" b="1">
                <a:effectLst/>
                <a:latin typeface="Cambria" panose="02040503050406030204" pitchFamily="18" charset="0"/>
                <a:ea typeface="Arial" panose="020B0604020202020204" pitchFamily="34" charset="0"/>
                <a:cs typeface="Times New Roman" panose="02020603050405020304" pitchFamily="18" charset="0"/>
              </a:rPr>
              <a:t>	</a:t>
            </a:r>
            <a:r>
              <a:rPr lang="en-US" sz="4000" b="1">
                <a:effectLst/>
                <a:latin typeface="Cambria" panose="02040503050406030204" pitchFamily="18" charset="0"/>
                <a:ea typeface="Arial" panose="020B0604020202020204" pitchFamily="34" charset="0"/>
                <a:cs typeface="Times New Roman" panose="02020603050405020304" pitchFamily="18" charset="0"/>
              </a:rPr>
              <a:t>	</a:t>
            </a:r>
            <a:r>
              <a:rPr lang="vi-VN" sz="4000" b="1">
                <a:solidFill>
                  <a:srgbClr val="FF0000"/>
                </a:solidFill>
                <a:effectLst/>
                <a:latin typeface="Cambria" panose="02040503050406030204" pitchFamily="18" charset="0"/>
                <a:ea typeface="Arial" panose="020B0604020202020204" pitchFamily="34" charset="0"/>
                <a:cs typeface="Times New Roman" panose="02020603050405020304" pitchFamily="18" charset="0"/>
              </a:rPr>
              <a:t>A.</a:t>
            </a:r>
            <a:r>
              <a:rPr lang="vi-VN" sz="4000" b="1">
                <a:effectLst/>
                <a:latin typeface="Cambria" panose="02040503050406030204" pitchFamily="18" charset="0"/>
                <a:ea typeface="Arial" panose="020B0604020202020204" pitchFamily="34" charset="0"/>
                <a:cs typeface="Times New Roman" panose="02020603050405020304" pitchFamily="18" charset="0"/>
              </a:rPr>
              <a:t> </a:t>
            </a:r>
            <a:r>
              <a:rPr lang="vi-VN" sz="4000">
                <a:effectLst/>
                <a:latin typeface="Cambria" panose="02040503050406030204" pitchFamily="18" charset="0"/>
                <a:ea typeface="Arial" panose="020B0604020202020204" pitchFamily="34" charset="0"/>
                <a:cs typeface="Times New Roman" panose="02020603050405020304" pitchFamily="18" charset="0"/>
              </a:rPr>
              <a:t>C</a:t>
            </a:r>
            <a:r>
              <a:rPr lang="vi-VN" sz="4000" baseline="-25000">
                <a:effectLst/>
                <a:latin typeface="Cambria" panose="02040503050406030204" pitchFamily="18" charset="0"/>
                <a:ea typeface="Arial" panose="020B0604020202020204" pitchFamily="34" charset="0"/>
                <a:cs typeface="Times New Roman" panose="02020603050405020304" pitchFamily="18" charset="0"/>
              </a:rPr>
              <a:t>n</a:t>
            </a:r>
            <a:r>
              <a:rPr lang="vi-VN" sz="4000">
                <a:effectLst/>
                <a:latin typeface="Cambria" panose="02040503050406030204" pitchFamily="18" charset="0"/>
                <a:ea typeface="Arial" panose="020B0604020202020204" pitchFamily="34" charset="0"/>
                <a:cs typeface="Times New Roman" panose="02020603050405020304" pitchFamily="18" charset="0"/>
              </a:rPr>
              <a:t>H</a:t>
            </a:r>
            <a:r>
              <a:rPr lang="vi-VN" sz="4000" baseline="-25000">
                <a:effectLst/>
                <a:latin typeface="Cambria" panose="02040503050406030204" pitchFamily="18" charset="0"/>
                <a:ea typeface="Arial" panose="020B0604020202020204" pitchFamily="34" charset="0"/>
                <a:cs typeface="Times New Roman" panose="02020603050405020304" pitchFamily="18" charset="0"/>
              </a:rPr>
              <a:t>2n</a:t>
            </a:r>
            <a:r>
              <a:rPr lang="vi-VN" sz="4000">
                <a:effectLst/>
                <a:latin typeface="Cambria" panose="02040503050406030204" pitchFamily="18" charset="0"/>
                <a:ea typeface="Arial" panose="020B0604020202020204" pitchFamily="34" charset="0"/>
                <a:cs typeface="Times New Roman" panose="02020603050405020304" pitchFamily="18" charset="0"/>
              </a:rPr>
              <a:t>O. 	</a:t>
            </a:r>
            <a:r>
              <a:rPr lang="en-US" sz="4000">
                <a:effectLst/>
                <a:latin typeface="Cambria" panose="02040503050406030204" pitchFamily="18" charset="0"/>
                <a:ea typeface="Arial" panose="020B0604020202020204" pitchFamily="34" charset="0"/>
                <a:cs typeface="Times New Roman" panose="02020603050405020304" pitchFamily="18" charset="0"/>
              </a:rPr>
              <a:t>	</a:t>
            </a:r>
            <a:r>
              <a:rPr lang="vi-VN" sz="4000" b="1">
                <a:solidFill>
                  <a:srgbClr val="CC00FF"/>
                </a:solidFill>
                <a:effectLst/>
                <a:latin typeface="Cambria" panose="02040503050406030204" pitchFamily="18" charset="0"/>
                <a:ea typeface="Arial" panose="020B0604020202020204" pitchFamily="34" charset="0"/>
                <a:cs typeface="Times New Roman" panose="02020603050405020304" pitchFamily="18" charset="0"/>
              </a:rPr>
              <a:t>B.</a:t>
            </a:r>
            <a:r>
              <a:rPr lang="vi-VN" sz="4000" b="1">
                <a:effectLst/>
                <a:latin typeface="Cambria" panose="02040503050406030204" pitchFamily="18" charset="0"/>
                <a:ea typeface="Arial" panose="020B0604020202020204" pitchFamily="34" charset="0"/>
                <a:cs typeface="Times New Roman" panose="02020603050405020304" pitchFamily="18" charset="0"/>
              </a:rPr>
              <a:t> </a:t>
            </a:r>
            <a:r>
              <a:rPr lang="vi-VN" sz="4000">
                <a:effectLst/>
                <a:latin typeface="Cambria" panose="02040503050406030204" pitchFamily="18" charset="0"/>
                <a:ea typeface="Arial" panose="020B0604020202020204" pitchFamily="34" charset="0"/>
                <a:cs typeface="Times New Roman" panose="02020603050405020304" pitchFamily="18" charset="0"/>
              </a:rPr>
              <a:t>C</a:t>
            </a:r>
            <a:r>
              <a:rPr lang="vi-VN" sz="4000" baseline="-25000">
                <a:effectLst/>
                <a:latin typeface="Cambria" panose="02040503050406030204" pitchFamily="18" charset="0"/>
                <a:ea typeface="Arial" panose="020B0604020202020204" pitchFamily="34" charset="0"/>
                <a:cs typeface="Times New Roman" panose="02020603050405020304" pitchFamily="18" charset="0"/>
              </a:rPr>
              <a:t>n</a:t>
            </a:r>
            <a:r>
              <a:rPr lang="vi-VN" sz="4000">
                <a:effectLst/>
                <a:latin typeface="Cambria" panose="02040503050406030204" pitchFamily="18" charset="0"/>
                <a:ea typeface="Arial" panose="020B0604020202020204" pitchFamily="34" charset="0"/>
                <a:cs typeface="Times New Roman" panose="02020603050405020304" pitchFamily="18" charset="0"/>
              </a:rPr>
              <a:t>H</a:t>
            </a:r>
            <a:r>
              <a:rPr lang="vi-VN" sz="4000" baseline="-25000">
                <a:effectLst/>
                <a:latin typeface="Cambria" panose="02040503050406030204" pitchFamily="18" charset="0"/>
                <a:ea typeface="Arial" panose="020B0604020202020204" pitchFamily="34" charset="0"/>
                <a:cs typeface="Times New Roman" panose="02020603050405020304" pitchFamily="18" charset="0"/>
              </a:rPr>
              <a:t>2n+2</a:t>
            </a:r>
            <a:r>
              <a:rPr lang="vi-VN" sz="4000">
                <a:effectLst/>
                <a:latin typeface="Cambria" panose="02040503050406030204" pitchFamily="18" charset="0"/>
                <a:ea typeface="Arial" panose="020B0604020202020204" pitchFamily="34" charset="0"/>
                <a:cs typeface="Times New Roman" panose="02020603050405020304" pitchFamily="18" charset="0"/>
              </a:rPr>
              <a:t>O. 	</a:t>
            </a:r>
            <a:r>
              <a:rPr lang="en-US" sz="4000">
                <a:effectLst/>
                <a:latin typeface="Cambria" panose="02040503050406030204" pitchFamily="18" charset="0"/>
                <a:ea typeface="Arial" panose="020B0604020202020204" pitchFamily="34" charset="0"/>
                <a:cs typeface="Times New Roman" panose="02020603050405020304" pitchFamily="18" charset="0"/>
              </a:rPr>
              <a:t>		</a:t>
            </a:r>
            <a:r>
              <a:rPr lang="vi-VN" sz="4000" b="1">
                <a:solidFill>
                  <a:srgbClr val="FF6600"/>
                </a:solidFill>
                <a:effectLst/>
                <a:latin typeface="Cambria" panose="02040503050406030204" pitchFamily="18" charset="0"/>
                <a:ea typeface="Arial" panose="020B0604020202020204" pitchFamily="34" charset="0"/>
                <a:cs typeface="Times New Roman" panose="02020603050405020304" pitchFamily="18" charset="0"/>
              </a:rPr>
              <a:t>C.</a:t>
            </a:r>
            <a:r>
              <a:rPr lang="vi-VN" sz="4000" b="1">
                <a:effectLst/>
                <a:latin typeface="Cambria" panose="02040503050406030204" pitchFamily="18" charset="0"/>
                <a:ea typeface="Arial" panose="020B0604020202020204" pitchFamily="34" charset="0"/>
                <a:cs typeface="Times New Roman" panose="02020603050405020304" pitchFamily="18" charset="0"/>
              </a:rPr>
              <a:t> </a:t>
            </a:r>
            <a:r>
              <a:rPr lang="vi-VN" sz="4000">
                <a:effectLst/>
                <a:latin typeface="Cambria" panose="02040503050406030204" pitchFamily="18" charset="0"/>
                <a:ea typeface="Arial" panose="020B0604020202020204" pitchFamily="34" charset="0"/>
                <a:cs typeface="Times New Roman" panose="02020603050405020304" pitchFamily="18" charset="0"/>
              </a:rPr>
              <a:t>C</a:t>
            </a:r>
            <a:r>
              <a:rPr lang="vi-VN" sz="4000" baseline="-25000">
                <a:effectLst/>
                <a:latin typeface="Cambria" panose="02040503050406030204" pitchFamily="18" charset="0"/>
                <a:ea typeface="Arial" panose="020B0604020202020204" pitchFamily="34" charset="0"/>
                <a:cs typeface="Times New Roman" panose="02020603050405020304" pitchFamily="18" charset="0"/>
              </a:rPr>
              <a:t>n</a:t>
            </a:r>
            <a:r>
              <a:rPr lang="vi-VN" sz="4000">
                <a:effectLst/>
                <a:latin typeface="Cambria" panose="02040503050406030204" pitchFamily="18" charset="0"/>
                <a:ea typeface="Arial" panose="020B0604020202020204" pitchFamily="34" charset="0"/>
                <a:cs typeface="Times New Roman" panose="02020603050405020304" pitchFamily="18" charset="0"/>
              </a:rPr>
              <a:t>H</a:t>
            </a:r>
            <a:r>
              <a:rPr lang="vi-VN" sz="4000" baseline="-25000">
                <a:effectLst/>
                <a:latin typeface="Cambria" panose="02040503050406030204" pitchFamily="18" charset="0"/>
                <a:ea typeface="Arial" panose="020B0604020202020204" pitchFamily="34" charset="0"/>
                <a:cs typeface="Times New Roman" panose="02020603050405020304" pitchFamily="18" charset="0"/>
              </a:rPr>
              <a:t>2n-2</a:t>
            </a:r>
            <a:r>
              <a:rPr lang="vi-VN" sz="4000">
                <a:effectLst/>
                <a:latin typeface="Cambria" panose="02040503050406030204" pitchFamily="18" charset="0"/>
                <a:ea typeface="Arial" panose="020B0604020202020204" pitchFamily="34" charset="0"/>
                <a:cs typeface="Times New Roman" panose="02020603050405020304" pitchFamily="18" charset="0"/>
              </a:rPr>
              <a:t>O. 	</a:t>
            </a:r>
            <a:r>
              <a:rPr lang="en-US" sz="4000">
                <a:effectLst/>
                <a:latin typeface="Cambria" panose="02040503050406030204" pitchFamily="18" charset="0"/>
                <a:ea typeface="Arial" panose="020B0604020202020204" pitchFamily="34" charset="0"/>
                <a:cs typeface="Times New Roman" panose="02020603050405020304" pitchFamily="18" charset="0"/>
              </a:rPr>
              <a:t>	</a:t>
            </a:r>
            <a:r>
              <a:rPr lang="vi-VN" sz="4000" b="1">
                <a:solidFill>
                  <a:srgbClr val="00CC00"/>
                </a:solidFill>
                <a:effectLst/>
                <a:latin typeface="Cambria" panose="02040503050406030204" pitchFamily="18" charset="0"/>
                <a:ea typeface="Arial" panose="020B0604020202020204" pitchFamily="34" charset="0"/>
                <a:cs typeface="Times New Roman" panose="02020603050405020304" pitchFamily="18" charset="0"/>
              </a:rPr>
              <a:t>D.</a:t>
            </a:r>
            <a:r>
              <a:rPr lang="vi-VN" sz="4000" b="1">
                <a:effectLst/>
                <a:latin typeface="Cambria" panose="02040503050406030204" pitchFamily="18" charset="0"/>
                <a:ea typeface="Arial" panose="020B0604020202020204" pitchFamily="34" charset="0"/>
                <a:cs typeface="Times New Roman" panose="02020603050405020304" pitchFamily="18" charset="0"/>
              </a:rPr>
              <a:t> </a:t>
            </a:r>
            <a:r>
              <a:rPr lang="vi-VN" sz="4000">
                <a:effectLst/>
                <a:latin typeface="Cambria" panose="02040503050406030204" pitchFamily="18" charset="0"/>
                <a:ea typeface="Arial" panose="020B0604020202020204" pitchFamily="34" charset="0"/>
                <a:cs typeface="Times New Roman" panose="02020603050405020304" pitchFamily="18" charset="0"/>
              </a:rPr>
              <a:t>C</a:t>
            </a:r>
            <a:r>
              <a:rPr lang="vi-VN" sz="4000" baseline="-25000">
                <a:effectLst/>
                <a:latin typeface="Cambria" panose="02040503050406030204" pitchFamily="18" charset="0"/>
                <a:ea typeface="Arial" panose="020B0604020202020204" pitchFamily="34" charset="0"/>
                <a:cs typeface="Times New Roman" panose="02020603050405020304" pitchFamily="18" charset="0"/>
              </a:rPr>
              <a:t>n</a:t>
            </a:r>
            <a:r>
              <a:rPr lang="vi-VN" sz="4000">
                <a:effectLst/>
                <a:latin typeface="Cambria" panose="02040503050406030204" pitchFamily="18" charset="0"/>
                <a:ea typeface="Arial" panose="020B0604020202020204" pitchFamily="34" charset="0"/>
                <a:cs typeface="Times New Roman" panose="02020603050405020304" pitchFamily="18" charset="0"/>
              </a:rPr>
              <a:t>H</a:t>
            </a:r>
            <a:r>
              <a:rPr lang="vi-VN" sz="4000" baseline="-25000">
                <a:effectLst/>
                <a:latin typeface="Cambria" panose="02040503050406030204" pitchFamily="18" charset="0"/>
                <a:ea typeface="Arial" panose="020B0604020202020204" pitchFamily="34" charset="0"/>
                <a:cs typeface="Times New Roman" panose="02020603050405020304" pitchFamily="18" charset="0"/>
              </a:rPr>
              <a:t>2n-4</a:t>
            </a:r>
            <a:r>
              <a:rPr lang="vi-VN" sz="4000">
                <a:effectLst/>
                <a:latin typeface="Cambria" panose="02040503050406030204" pitchFamily="18" charset="0"/>
                <a:ea typeface="Arial" panose="020B0604020202020204" pitchFamily="34" charset="0"/>
                <a:cs typeface="Times New Roman" panose="02020603050405020304" pitchFamily="18" charset="0"/>
              </a:rPr>
              <a:t>O.</a:t>
            </a:r>
            <a:endParaRPr lang="en-US" sz="4000">
              <a:effectLst/>
              <a:latin typeface="Arial" panose="020B0604020202020204" pitchFamily="34" charset="0"/>
              <a:ea typeface="Arial" panose="020B060402020202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65227FDD-BE4B-AD86-141A-D02EC64DA1B7}"/>
              </a:ext>
            </a:extLst>
          </p:cNvPr>
          <p:cNvSpPr txBox="1"/>
          <p:nvPr/>
        </p:nvSpPr>
        <p:spPr>
          <a:xfrm>
            <a:off x="677408" y="7200900"/>
            <a:ext cx="17610592" cy="1576137"/>
          </a:xfrm>
          <a:prstGeom prst="rect">
            <a:avLst/>
          </a:prstGeom>
          <a:noFill/>
        </p:spPr>
        <p:txBody>
          <a:bodyPr wrap="square">
            <a:spAutoFit/>
          </a:bodyPr>
          <a:lstStyle/>
          <a:p>
            <a:pPr marL="228600" marR="0" indent="-228600" algn="just">
              <a:lnSpc>
                <a:spcPct val="115000"/>
              </a:lnSpc>
              <a:spcAft>
                <a:spcPts val="1000"/>
              </a:spcAft>
              <a:tabLst>
                <a:tab pos="228600" algn="l"/>
                <a:tab pos="1828800" algn="l"/>
                <a:tab pos="3429000" algn="l"/>
                <a:tab pos="5029200" algn="l"/>
              </a:tabLst>
            </a:pPr>
            <a:r>
              <a:rPr lang="pt-BR" sz="4000" b="1">
                <a:solidFill>
                  <a:srgbClr val="0000FF"/>
                </a:solidFill>
                <a:effectLst/>
                <a:latin typeface="Cambria" panose="02040503050406030204" pitchFamily="18" charset="0"/>
                <a:ea typeface="Arial" panose="020B0604020202020204" pitchFamily="34" charset="0"/>
                <a:cs typeface="Times New Roman" panose="02020603050405020304" pitchFamily="18" charset="0"/>
              </a:rPr>
              <a:t>Câu </a:t>
            </a:r>
            <a:r>
              <a:rPr lang="en-US" sz="4000" b="1">
                <a:solidFill>
                  <a:srgbClr val="0000FF"/>
                </a:solidFill>
                <a:latin typeface="Cambria" panose="02040503050406030204" pitchFamily="18" charset="0"/>
                <a:ea typeface="Arial" panose="020B0604020202020204" pitchFamily="34" charset="0"/>
                <a:cs typeface="Times New Roman" panose="02020603050405020304" pitchFamily="18" charset="0"/>
              </a:rPr>
              <a:t>3</a:t>
            </a:r>
            <a:r>
              <a:rPr lang="vi-VN" sz="4000" b="1">
                <a:solidFill>
                  <a:srgbClr val="0000FF"/>
                </a:solidFill>
                <a:effectLst/>
                <a:latin typeface="Cambria" panose="02040503050406030204" pitchFamily="18" charset="0"/>
                <a:ea typeface="Arial" panose="020B0604020202020204" pitchFamily="34" charset="0"/>
                <a:cs typeface="Times New Roman" panose="02020603050405020304" pitchFamily="18" charset="0"/>
              </a:rPr>
              <a:t>:</a:t>
            </a:r>
            <a:r>
              <a:rPr lang="vi-VN" sz="4000" b="1">
                <a:effectLst/>
                <a:latin typeface="Cambria" panose="02040503050406030204" pitchFamily="18" charset="0"/>
                <a:ea typeface="Arial" panose="020B0604020202020204" pitchFamily="34" charset="0"/>
                <a:cs typeface="Times New Roman" panose="02020603050405020304" pitchFamily="18" charset="0"/>
              </a:rPr>
              <a:t> </a:t>
            </a:r>
            <a:r>
              <a:rPr lang="vi-VN" sz="4000">
                <a:effectLst/>
                <a:latin typeface="Cambria" panose="02040503050406030204" pitchFamily="18" charset="0"/>
                <a:ea typeface="Arial" panose="020B0604020202020204" pitchFamily="34" charset="0"/>
                <a:cs typeface="Times New Roman" panose="02020603050405020304" pitchFamily="18" charset="0"/>
              </a:rPr>
              <a:t>Aldehyde nào sau đây là aldehyde thơm ?</a:t>
            </a:r>
            <a:endParaRPr lang="en-US" sz="400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15000"/>
              </a:lnSpc>
              <a:spcAft>
                <a:spcPts val="1000"/>
              </a:spcAft>
              <a:tabLst>
                <a:tab pos="228600" algn="l"/>
                <a:tab pos="1828800" algn="l"/>
                <a:tab pos="3429000" algn="l"/>
                <a:tab pos="5029200" algn="l"/>
              </a:tabLst>
            </a:pPr>
            <a:r>
              <a:rPr lang="pt-BR" sz="4000" b="1">
                <a:effectLst/>
                <a:latin typeface="Cambria" panose="02040503050406030204" pitchFamily="18" charset="0"/>
                <a:ea typeface="Arial" panose="020B0604020202020204" pitchFamily="34" charset="0"/>
                <a:cs typeface="Times New Roman" panose="02020603050405020304" pitchFamily="18" charset="0"/>
              </a:rPr>
              <a:t>		</a:t>
            </a:r>
            <a:r>
              <a:rPr lang="pt-BR" sz="4000" b="1">
                <a:solidFill>
                  <a:srgbClr val="FF0000"/>
                </a:solidFill>
                <a:effectLst/>
                <a:latin typeface="Cambria" panose="02040503050406030204" pitchFamily="18" charset="0"/>
                <a:ea typeface="Arial" panose="020B0604020202020204" pitchFamily="34" charset="0"/>
                <a:cs typeface="Times New Roman" panose="02020603050405020304" pitchFamily="18" charset="0"/>
              </a:rPr>
              <a:t>A. </a:t>
            </a:r>
            <a:r>
              <a:rPr lang="pt-BR" sz="4000">
                <a:effectLst/>
                <a:latin typeface="Cambria" panose="02040503050406030204" pitchFamily="18" charset="0"/>
                <a:ea typeface="Arial" panose="020B0604020202020204" pitchFamily="34" charset="0"/>
                <a:cs typeface="Times New Roman" panose="02020603050405020304" pitchFamily="18" charset="0"/>
              </a:rPr>
              <a:t>C</a:t>
            </a:r>
            <a:r>
              <a:rPr lang="pt-BR" sz="4000" baseline="-25000">
                <a:effectLst/>
                <a:latin typeface="Cambria" panose="02040503050406030204" pitchFamily="18" charset="0"/>
                <a:ea typeface="Arial" panose="020B0604020202020204" pitchFamily="34" charset="0"/>
                <a:cs typeface="Times New Roman" panose="02020603050405020304" pitchFamily="18" charset="0"/>
              </a:rPr>
              <a:t>6</a:t>
            </a:r>
            <a:r>
              <a:rPr lang="pt-BR" sz="4000">
                <a:effectLst/>
                <a:latin typeface="Cambria" panose="02040503050406030204" pitchFamily="18" charset="0"/>
                <a:ea typeface="Arial" panose="020B0604020202020204" pitchFamily="34" charset="0"/>
                <a:cs typeface="Times New Roman" panose="02020603050405020304" pitchFamily="18" charset="0"/>
              </a:rPr>
              <a:t>H</a:t>
            </a:r>
            <a:r>
              <a:rPr lang="pt-BR" sz="4000" baseline="-25000">
                <a:effectLst/>
                <a:latin typeface="Cambria" panose="02040503050406030204" pitchFamily="18" charset="0"/>
                <a:ea typeface="Arial" panose="020B0604020202020204" pitchFamily="34" charset="0"/>
                <a:cs typeface="Times New Roman" panose="02020603050405020304" pitchFamily="18" charset="0"/>
              </a:rPr>
              <a:t>5</a:t>
            </a:r>
            <a:r>
              <a:rPr lang="pt-BR" sz="4000">
                <a:effectLst/>
                <a:latin typeface="Cambria" panose="02040503050406030204" pitchFamily="18" charset="0"/>
                <a:ea typeface="Arial" panose="020B0604020202020204" pitchFamily="34" charset="0"/>
                <a:cs typeface="Times New Roman" panose="02020603050405020304" pitchFamily="18" charset="0"/>
              </a:rPr>
              <a:t>–OH.		</a:t>
            </a:r>
            <a:r>
              <a:rPr lang="pt-BR" sz="4000" b="1">
                <a:solidFill>
                  <a:srgbClr val="CC00FF"/>
                </a:solidFill>
                <a:effectLst/>
                <a:latin typeface="Cambria" panose="02040503050406030204" pitchFamily="18" charset="0"/>
                <a:ea typeface="Arial" panose="020B0604020202020204" pitchFamily="34" charset="0"/>
                <a:cs typeface="Times New Roman" panose="02020603050405020304" pitchFamily="18" charset="0"/>
              </a:rPr>
              <a:t>B. </a:t>
            </a:r>
            <a:r>
              <a:rPr lang="pt-BR" sz="4000">
                <a:effectLst/>
                <a:latin typeface="Cambria" panose="02040503050406030204" pitchFamily="18" charset="0"/>
                <a:ea typeface="Arial" panose="020B0604020202020204" pitchFamily="34" charset="0"/>
                <a:cs typeface="Times New Roman" panose="02020603050405020304" pitchFamily="18" charset="0"/>
              </a:rPr>
              <a:t>CH</a:t>
            </a:r>
            <a:r>
              <a:rPr lang="pt-BR" sz="4000" baseline="-25000">
                <a:effectLst/>
                <a:latin typeface="Cambria" panose="02040503050406030204" pitchFamily="18" charset="0"/>
                <a:ea typeface="Arial" panose="020B0604020202020204" pitchFamily="34" charset="0"/>
                <a:cs typeface="Times New Roman" panose="02020603050405020304" pitchFamily="18" charset="0"/>
              </a:rPr>
              <a:t>2</a:t>
            </a:r>
            <a:r>
              <a:rPr lang="pt-BR" sz="4000">
                <a:effectLst/>
                <a:latin typeface="Cambria" panose="02040503050406030204" pitchFamily="18" charset="0"/>
                <a:ea typeface="Arial" panose="020B0604020202020204" pitchFamily="34" charset="0"/>
                <a:cs typeface="Times New Roman" panose="02020603050405020304" pitchFamily="18" charset="0"/>
              </a:rPr>
              <a:t>=CH-CHO.		</a:t>
            </a:r>
            <a:r>
              <a:rPr lang="vi-VN" sz="4000" b="1">
                <a:solidFill>
                  <a:srgbClr val="FF6600"/>
                </a:solidFill>
                <a:effectLst/>
                <a:latin typeface="Cambria" panose="02040503050406030204" pitchFamily="18" charset="0"/>
                <a:ea typeface="Arial" panose="020B0604020202020204" pitchFamily="34" charset="0"/>
                <a:cs typeface="Times New Roman" panose="02020603050405020304" pitchFamily="18" charset="0"/>
              </a:rPr>
              <a:t>C. </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C</a:t>
            </a:r>
            <a:r>
              <a:rPr lang="vi-VN" sz="4000" baseline="-25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6</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H</a:t>
            </a:r>
            <a:r>
              <a:rPr lang="vi-VN" sz="4000" baseline="-25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5</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CHO</a:t>
            </a:r>
            <a:r>
              <a:rPr lang="vi-VN" sz="4000">
                <a:effectLst/>
                <a:latin typeface="Cambria" panose="02040503050406030204" pitchFamily="18" charset="0"/>
                <a:ea typeface="Arial" panose="020B0604020202020204" pitchFamily="34" charset="0"/>
                <a:cs typeface="Times New Roman" panose="02020603050405020304" pitchFamily="18" charset="0"/>
              </a:rPr>
              <a:t>	</a:t>
            </a:r>
            <a:r>
              <a:rPr lang="en-US" sz="4000">
                <a:effectLst/>
                <a:latin typeface="Cambria" panose="02040503050406030204" pitchFamily="18" charset="0"/>
                <a:ea typeface="Arial" panose="020B0604020202020204" pitchFamily="34" charset="0"/>
                <a:cs typeface="Times New Roman" panose="02020603050405020304" pitchFamily="18" charset="0"/>
              </a:rPr>
              <a:t>	</a:t>
            </a:r>
            <a:r>
              <a:rPr lang="vi-VN" sz="4000" b="1">
                <a:solidFill>
                  <a:srgbClr val="00CC00"/>
                </a:solidFill>
                <a:effectLst/>
                <a:latin typeface="Cambria" panose="02040503050406030204" pitchFamily="18" charset="0"/>
                <a:ea typeface="Arial" panose="020B0604020202020204" pitchFamily="34" charset="0"/>
                <a:cs typeface="Times New Roman" panose="02020603050405020304" pitchFamily="18" charset="0"/>
              </a:rPr>
              <a:t>D. </a:t>
            </a:r>
            <a:r>
              <a:rPr lang="vi-VN" sz="4000">
                <a:effectLst/>
                <a:latin typeface="Cambria" panose="02040503050406030204" pitchFamily="18" charset="0"/>
                <a:ea typeface="Arial" panose="020B0604020202020204" pitchFamily="34" charset="0"/>
                <a:cs typeface="Times New Roman" panose="02020603050405020304" pitchFamily="18" charset="0"/>
              </a:rPr>
              <a:t>CH</a:t>
            </a:r>
            <a:r>
              <a:rPr lang="vi-VN" sz="4000" baseline="-25000">
                <a:effectLst/>
                <a:latin typeface="Cambria" panose="02040503050406030204" pitchFamily="18" charset="0"/>
                <a:ea typeface="Arial" panose="020B0604020202020204" pitchFamily="34" charset="0"/>
                <a:cs typeface="Times New Roman" panose="02020603050405020304" pitchFamily="18" charset="0"/>
              </a:rPr>
              <a:t>3</a:t>
            </a:r>
            <a:r>
              <a:rPr lang="vi-VN" sz="4000">
                <a:effectLst/>
                <a:latin typeface="Cambria" panose="02040503050406030204" pitchFamily="18" charset="0"/>
                <a:ea typeface="Arial" panose="020B0604020202020204" pitchFamily="34" charset="0"/>
                <a:cs typeface="Times New Roman" panose="02020603050405020304" pitchFamily="18" charset="0"/>
              </a:rPr>
              <a:t>CHO</a:t>
            </a:r>
            <a:endParaRPr lang="en-US" sz="400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A677119C-68EB-F964-EA37-51A8DB485E91}"/>
              </a:ext>
            </a:extLst>
          </p:cNvPr>
          <p:cNvSpPr/>
          <p:nvPr/>
        </p:nvSpPr>
        <p:spPr>
          <a:xfrm>
            <a:off x="2286000" y="1924935"/>
            <a:ext cx="2895600" cy="10517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350136A-76A9-E917-8DD6-80C385DFF154}"/>
              </a:ext>
            </a:extLst>
          </p:cNvPr>
          <p:cNvSpPr/>
          <p:nvPr/>
        </p:nvSpPr>
        <p:spPr>
          <a:xfrm>
            <a:off x="10439400" y="4953252"/>
            <a:ext cx="2895600" cy="10517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5FDFB5-B836-5AD9-C3D5-730D19CEB56C}"/>
              </a:ext>
            </a:extLst>
          </p:cNvPr>
          <p:cNvSpPr/>
          <p:nvPr/>
        </p:nvSpPr>
        <p:spPr>
          <a:xfrm>
            <a:off x="10567479" y="7842788"/>
            <a:ext cx="2895600" cy="10517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885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26407-655D-3138-93C7-BA9BDADF9382}"/>
            </a:ext>
          </a:extLst>
        </p:cNvPr>
        <p:cNvGrpSpPr/>
        <p:nvPr/>
      </p:nvGrpSpPr>
      <p:grpSpPr>
        <a:xfrm>
          <a:off x="0" y="0"/>
          <a:ext cx="0" cy="0"/>
          <a:chOff x="0" y="0"/>
          <a:chExt cx="0" cy="0"/>
        </a:xfrm>
      </p:grpSpPr>
      <p:grpSp>
        <p:nvGrpSpPr>
          <p:cNvPr id="17" name="Group 17">
            <a:extLst>
              <a:ext uri="{FF2B5EF4-FFF2-40B4-BE49-F238E27FC236}">
                <a16:creationId xmlns:a16="http://schemas.microsoft.com/office/drawing/2014/main" id="{B3479A7D-266A-D80B-E413-E8305611B346}"/>
              </a:ext>
            </a:extLst>
          </p:cNvPr>
          <p:cNvGrpSpPr/>
          <p:nvPr/>
        </p:nvGrpSpPr>
        <p:grpSpPr>
          <a:xfrm>
            <a:off x="680651" y="-1028700"/>
            <a:ext cx="16926697" cy="1542251"/>
            <a:chOff x="0" y="0"/>
            <a:chExt cx="58960502" cy="5372100"/>
          </a:xfrm>
        </p:grpSpPr>
        <p:sp>
          <p:nvSpPr>
            <p:cNvPr id="18" name="Freeform 18">
              <a:extLst>
                <a:ext uri="{FF2B5EF4-FFF2-40B4-BE49-F238E27FC236}">
                  <a16:creationId xmlns:a16="http://schemas.microsoft.com/office/drawing/2014/main" id="{398BF551-E76D-3AF7-755B-35070437C875}"/>
                </a:ext>
              </a:extLst>
            </p:cNvPr>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sp>
        <p:nvSpPr>
          <p:cNvPr id="4" name="Rectangle 3">
            <a:extLst>
              <a:ext uri="{FF2B5EF4-FFF2-40B4-BE49-F238E27FC236}">
                <a16:creationId xmlns:a16="http://schemas.microsoft.com/office/drawing/2014/main" id="{94312941-9584-4C6E-EC31-E651A9D29449}"/>
              </a:ext>
            </a:extLst>
          </p:cNvPr>
          <p:cNvSpPr/>
          <p:nvPr/>
        </p:nvSpPr>
        <p:spPr>
          <a:xfrm>
            <a:off x="10531811" y="2006522"/>
            <a:ext cx="2895600" cy="10517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7EADCB9-1251-C5CD-BA8C-74AE7F51FE3F}"/>
              </a:ext>
            </a:extLst>
          </p:cNvPr>
          <p:cNvSpPr/>
          <p:nvPr/>
        </p:nvSpPr>
        <p:spPr>
          <a:xfrm>
            <a:off x="14327220" y="4511136"/>
            <a:ext cx="2895600" cy="10517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A303232-4DD5-DCBF-E67D-37D529867AEA}"/>
              </a:ext>
            </a:extLst>
          </p:cNvPr>
          <p:cNvSpPr/>
          <p:nvPr/>
        </p:nvSpPr>
        <p:spPr>
          <a:xfrm>
            <a:off x="10531811" y="8054110"/>
            <a:ext cx="1736389" cy="10517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0106056-1BAB-AFFE-6A89-523A694809B0}"/>
              </a:ext>
            </a:extLst>
          </p:cNvPr>
          <p:cNvSpPr txBox="1"/>
          <p:nvPr/>
        </p:nvSpPr>
        <p:spPr>
          <a:xfrm>
            <a:off x="562581" y="1266464"/>
            <a:ext cx="17044765" cy="1576137"/>
          </a:xfrm>
          <a:prstGeom prst="rect">
            <a:avLst/>
          </a:prstGeom>
          <a:noFill/>
        </p:spPr>
        <p:txBody>
          <a:bodyPr wrap="square">
            <a:spAutoFit/>
          </a:bodyPr>
          <a:lstStyle/>
          <a:p>
            <a:pPr marL="228600" marR="0" indent="-228600" algn="just">
              <a:lnSpc>
                <a:spcPct val="115000"/>
              </a:lnSpc>
              <a:spcAft>
                <a:spcPts val="1000"/>
              </a:spcAft>
              <a:tabLst>
                <a:tab pos="228600" algn="l"/>
                <a:tab pos="1828800" algn="l"/>
                <a:tab pos="3429000" algn="l"/>
                <a:tab pos="5029200" algn="l"/>
              </a:tabLst>
            </a:pPr>
            <a:r>
              <a:rPr lang="pt-BR" sz="4000" b="1">
                <a:solidFill>
                  <a:srgbClr val="0000FF"/>
                </a:solidFill>
                <a:effectLst/>
                <a:latin typeface="Cambria" panose="02040503050406030204" pitchFamily="18" charset="0"/>
                <a:ea typeface="Arial" panose="020B0604020202020204" pitchFamily="34" charset="0"/>
                <a:cs typeface="Times New Roman" panose="02020603050405020304" pitchFamily="18" charset="0"/>
              </a:rPr>
              <a:t>Câu </a:t>
            </a:r>
            <a:r>
              <a:rPr lang="en-US" sz="4000" b="1">
                <a:solidFill>
                  <a:srgbClr val="0000FF"/>
                </a:solidFill>
                <a:latin typeface="Cambria" panose="02040503050406030204" pitchFamily="18" charset="0"/>
                <a:ea typeface="Arial" panose="020B0604020202020204" pitchFamily="34" charset="0"/>
                <a:cs typeface="Times New Roman" panose="02020603050405020304" pitchFamily="18" charset="0"/>
              </a:rPr>
              <a:t>4</a:t>
            </a:r>
            <a:r>
              <a:rPr lang="vi-VN" sz="4000" b="1">
                <a:solidFill>
                  <a:srgbClr val="0000FF"/>
                </a:solidFill>
                <a:effectLst/>
                <a:latin typeface="Cambria" panose="02040503050406030204" pitchFamily="18" charset="0"/>
                <a:ea typeface="Arial" panose="020B0604020202020204" pitchFamily="34" charset="0"/>
                <a:cs typeface="Times New Roman" panose="02020603050405020304" pitchFamily="18" charset="0"/>
              </a:rPr>
              <a:t>:</a:t>
            </a:r>
            <a:r>
              <a:rPr lang="vi-VN" sz="4000" b="1">
                <a:effectLst/>
                <a:latin typeface="Cambria" panose="02040503050406030204" pitchFamily="18" charset="0"/>
                <a:ea typeface="Arial" panose="020B0604020202020204" pitchFamily="34" charset="0"/>
                <a:cs typeface="Times New Roman" panose="02020603050405020304" pitchFamily="18" charset="0"/>
              </a:rPr>
              <a:t> </a:t>
            </a:r>
            <a:r>
              <a:rPr lang="vi-VN" sz="4000">
                <a:effectLst/>
                <a:latin typeface="Cambria" panose="02040503050406030204" pitchFamily="18" charset="0"/>
                <a:ea typeface="Arial" panose="020B0604020202020204" pitchFamily="34" charset="0"/>
                <a:cs typeface="Times New Roman" panose="02020603050405020304" pitchFamily="18" charset="0"/>
              </a:rPr>
              <a:t>Aldehyde nào sau đây </a:t>
            </a:r>
            <a:r>
              <a:rPr lang="vi-VN" sz="4000" b="1">
                <a:effectLst/>
                <a:latin typeface="Cambria" panose="02040503050406030204" pitchFamily="18" charset="0"/>
                <a:ea typeface="Arial" panose="020B0604020202020204" pitchFamily="34" charset="0"/>
                <a:cs typeface="Times New Roman" panose="02020603050405020304" pitchFamily="18" charset="0"/>
              </a:rPr>
              <a:t>không </a:t>
            </a:r>
            <a:r>
              <a:rPr lang="vi-VN" sz="4000">
                <a:effectLst/>
                <a:latin typeface="Cambria" panose="02040503050406030204" pitchFamily="18" charset="0"/>
                <a:ea typeface="Arial" panose="020B0604020202020204" pitchFamily="34" charset="0"/>
                <a:cs typeface="Times New Roman" panose="02020603050405020304" pitchFamily="18" charset="0"/>
              </a:rPr>
              <a:t>phải là đồng đẳng của HCHO ?</a:t>
            </a:r>
            <a:endParaRPr lang="en-US" sz="400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15000"/>
              </a:lnSpc>
              <a:spcAft>
                <a:spcPts val="1000"/>
              </a:spcAft>
              <a:tabLst>
                <a:tab pos="228600" algn="l"/>
                <a:tab pos="1828800" algn="l"/>
                <a:tab pos="3429000" algn="l"/>
                <a:tab pos="5029200" algn="l"/>
              </a:tabLst>
            </a:pPr>
            <a:r>
              <a:rPr lang="pt-BR" sz="4000" b="1">
                <a:effectLst/>
                <a:latin typeface="Cambria" panose="02040503050406030204" pitchFamily="18" charset="0"/>
                <a:ea typeface="Arial" panose="020B0604020202020204" pitchFamily="34" charset="0"/>
                <a:cs typeface="Times New Roman" panose="02020603050405020304" pitchFamily="18" charset="0"/>
              </a:rPr>
              <a:t>		</a:t>
            </a:r>
            <a:r>
              <a:rPr lang="pt-BR" sz="4000" b="1">
                <a:solidFill>
                  <a:srgbClr val="FF0000"/>
                </a:solidFill>
                <a:effectLst/>
                <a:latin typeface="Cambria" panose="02040503050406030204" pitchFamily="18" charset="0"/>
                <a:ea typeface="Arial" panose="020B0604020202020204" pitchFamily="34" charset="0"/>
                <a:cs typeface="Times New Roman" panose="02020603050405020304" pitchFamily="18" charset="0"/>
              </a:rPr>
              <a:t>A. </a:t>
            </a:r>
            <a:r>
              <a:rPr lang="pt-BR" sz="4000">
                <a:effectLst/>
                <a:latin typeface="Cambria" panose="02040503050406030204" pitchFamily="18" charset="0"/>
                <a:ea typeface="Arial" panose="020B0604020202020204" pitchFamily="34" charset="0"/>
                <a:cs typeface="Times New Roman" panose="02020603050405020304" pitchFamily="18" charset="0"/>
              </a:rPr>
              <a:t>C</a:t>
            </a:r>
            <a:r>
              <a:rPr lang="pt-BR" sz="4000" baseline="-25000">
                <a:effectLst/>
                <a:latin typeface="Cambria" panose="02040503050406030204" pitchFamily="18" charset="0"/>
                <a:ea typeface="Arial" panose="020B0604020202020204" pitchFamily="34" charset="0"/>
                <a:cs typeface="Times New Roman" panose="02020603050405020304" pitchFamily="18" charset="0"/>
              </a:rPr>
              <a:t>2</a:t>
            </a:r>
            <a:r>
              <a:rPr lang="pt-BR" sz="4000">
                <a:effectLst/>
                <a:latin typeface="Cambria" panose="02040503050406030204" pitchFamily="18" charset="0"/>
                <a:ea typeface="Arial" panose="020B0604020202020204" pitchFamily="34" charset="0"/>
                <a:cs typeface="Times New Roman" panose="02020603050405020304" pitchFamily="18" charset="0"/>
              </a:rPr>
              <a:t>H</a:t>
            </a:r>
            <a:r>
              <a:rPr lang="pt-BR" sz="4000" baseline="-25000">
                <a:effectLst/>
                <a:latin typeface="Cambria" panose="02040503050406030204" pitchFamily="18" charset="0"/>
                <a:ea typeface="Arial" panose="020B0604020202020204" pitchFamily="34" charset="0"/>
                <a:cs typeface="Times New Roman" panose="02020603050405020304" pitchFamily="18" charset="0"/>
              </a:rPr>
              <a:t>5</a:t>
            </a:r>
            <a:r>
              <a:rPr lang="pt-BR" sz="4000">
                <a:effectLst/>
                <a:latin typeface="Cambria" panose="02040503050406030204" pitchFamily="18" charset="0"/>
                <a:ea typeface="Arial" panose="020B0604020202020204" pitchFamily="34" charset="0"/>
                <a:cs typeface="Times New Roman" panose="02020603050405020304" pitchFamily="18" charset="0"/>
              </a:rPr>
              <a:t>CHO.		</a:t>
            </a:r>
            <a:r>
              <a:rPr lang="pt-BR" sz="4000" b="1">
                <a:solidFill>
                  <a:srgbClr val="CC00FF"/>
                </a:solidFill>
                <a:effectLst/>
                <a:latin typeface="Cambria" panose="02040503050406030204" pitchFamily="18" charset="0"/>
                <a:ea typeface="Arial" panose="020B0604020202020204" pitchFamily="34" charset="0"/>
                <a:cs typeface="Times New Roman" panose="02020603050405020304" pitchFamily="18" charset="0"/>
              </a:rPr>
              <a:t>B. </a:t>
            </a:r>
            <a:r>
              <a:rPr lang="pt-BR" sz="4000">
                <a:effectLst/>
                <a:latin typeface="Cambria" panose="02040503050406030204" pitchFamily="18" charset="0"/>
                <a:ea typeface="Arial" panose="020B0604020202020204" pitchFamily="34" charset="0"/>
                <a:cs typeface="Times New Roman" panose="02020603050405020304" pitchFamily="18" charset="0"/>
              </a:rPr>
              <a:t>CH</a:t>
            </a:r>
            <a:r>
              <a:rPr lang="pt-BR" sz="4000" baseline="-25000">
                <a:effectLst/>
                <a:latin typeface="Cambria" panose="02040503050406030204" pitchFamily="18" charset="0"/>
                <a:ea typeface="Arial" panose="020B0604020202020204" pitchFamily="34" charset="0"/>
                <a:cs typeface="Times New Roman" panose="02020603050405020304" pitchFamily="18" charset="0"/>
              </a:rPr>
              <a:t>3</a:t>
            </a:r>
            <a:r>
              <a:rPr lang="pt-BR" sz="4000">
                <a:effectLst/>
                <a:latin typeface="Cambria" panose="02040503050406030204" pitchFamily="18" charset="0"/>
                <a:ea typeface="Arial" panose="020B0604020202020204" pitchFamily="34" charset="0"/>
                <a:cs typeface="Times New Roman" panose="02020603050405020304" pitchFamily="18" charset="0"/>
              </a:rPr>
              <a:t>CHO.			</a:t>
            </a:r>
            <a:r>
              <a:rPr lang="vi-VN" sz="4000" b="1">
                <a:solidFill>
                  <a:srgbClr val="FF6600"/>
                </a:solidFill>
                <a:effectLst/>
                <a:latin typeface="Cambria" panose="02040503050406030204" pitchFamily="18" charset="0"/>
                <a:ea typeface="Arial" panose="020B0604020202020204" pitchFamily="34" charset="0"/>
                <a:cs typeface="Times New Roman" panose="02020603050405020304" pitchFamily="18" charset="0"/>
              </a:rPr>
              <a:t>C. </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C</a:t>
            </a:r>
            <a:r>
              <a:rPr lang="vi-VN" sz="4000" baseline="-25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6</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H</a:t>
            </a:r>
            <a:r>
              <a:rPr lang="vi-VN" sz="4000" baseline="-25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5</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-OH.</a:t>
            </a:r>
            <a:r>
              <a:rPr lang="vi-VN" sz="4000">
                <a:effectLst/>
                <a:latin typeface="Cambria" panose="02040503050406030204" pitchFamily="18" charset="0"/>
                <a:ea typeface="Arial" panose="020B0604020202020204" pitchFamily="34" charset="0"/>
                <a:cs typeface="Times New Roman" panose="02020603050405020304" pitchFamily="18" charset="0"/>
              </a:rPr>
              <a:t>	</a:t>
            </a:r>
            <a:r>
              <a:rPr lang="en-US" sz="4000">
                <a:effectLst/>
                <a:latin typeface="Cambria" panose="02040503050406030204" pitchFamily="18" charset="0"/>
                <a:ea typeface="Arial" panose="020B0604020202020204" pitchFamily="34" charset="0"/>
                <a:cs typeface="Times New Roman" panose="02020603050405020304" pitchFamily="18" charset="0"/>
              </a:rPr>
              <a:t>	</a:t>
            </a:r>
            <a:r>
              <a:rPr lang="vi-VN" sz="4000" b="1">
                <a:solidFill>
                  <a:srgbClr val="00CC00"/>
                </a:solidFill>
                <a:effectLst/>
                <a:latin typeface="Cambria" panose="02040503050406030204" pitchFamily="18" charset="0"/>
                <a:ea typeface="Arial" panose="020B0604020202020204" pitchFamily="34" charset="0"/>
                <a:cs typeface="Times New Roman" panose="02020603050405020304" pitchFamily="18" charset="0"/>
              </a:rPr>
              <a:t>D. </a:t>
            </a:r>
            <a:r>
              <a:rPr lang="vi-VN" sz="4000">
                <a:effectLst/>
                <a:latin typeface="Cambria" panose="02040503050406030204" pitchFamily="18" charset="0"/>
                <a:ea typeface="Arial" panose="020B0604020202020204" pitchFamily="34" charset="0"/>
                <a:cs typeface="Times New Roman" panose="02020603050405020304" pitchFamily="18" charset="0"/>
              </a:rPr>
              <a:t>C</a:t>
            </a:r>
            <a:r>
              <a:rPr lang="vi-VN" sz="4000" baseline="-25000">
                <a:effectLst/>
                <a:latin typeface="Cambria" panose="02040503050406030204" pitchFamily="18" charset="0"/>
                <a:ea typeface="Arial" panose="020B0604020202020204" pitchFamily="34" charset="0"/>
                <a:cs typeface="Times New Roman" panose="02020603050405020304" pitchFamily="18" charset="0"/>
              </a:rPr>
              <a:t>3</a:t>
            </a:r>
            <a:r>
              <a:rPr lang="vi-VN" sz="4000">
                <a:effectLst/>
                <a:latin typeface="Cambria" panose="02040503050406030204" pitchFamily="18" charset="0"/>
                <a:ea typeface="Arial" panose="020B0604020202020204" pitchFamily="34" charset="0"/>
                <a:cs typeface="Times New Roman" panose="02020603050405020304" pitchFamily="18" charset="0"/>
              </a:rPr>
              <a:t>H</a:t>
            </a:r>
            <a:r>
              <a:rPr lang="vi-VN" sz="4000" baseline="-25000">
                <a:effectLst/>
                <a:latin typeface="Cambria" panose="02040503050406030204" pitchFamily="18" charset="0"/>
                <a:ea typeface="Arial" panose="020B0604020202020204" pitchFamily="34" charset="0"/>
                <a:cs typeface="Times New Roman" panose="02020603050405020304" pitchFamily="18" charset="0"/>
              </a:rPr>
              <a:t>7</a:t>
            </a:r>
            <a:r>
              <a:rPr lang="vi-VN" sz="4000">
                <a:effectLst/>
                <a:latin typeface="Cambria" panose="02040503050406030204" pitchFamily="18" charset="0"/>
                <a:ea typeface="Arial" panose="020B0604020202020204" pitchFamily="34" charset="0"/>
                <a:cs typeface="Times New Roman" panose="02020603050405020304" pitchFamily="18" charset="0"/>
              </a:rPr>
              <a:t>CHO.</a:t>
            </a:r>
            <a:endParaRPr lang="en-US" sz="4000">
              <a:effectLst/>
              <a:latin typeface="Arial" panose="020B0604020202020204" pitchFamily="34" charset="0"/>
              <a:ea typeface="Arial" panose="020B060402020202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74FF9EFD-FCF3-68D8-FC39-C4B20033C6C5}"/>
              </a:ext>
            </a:extLst>
          </p:cNvPr>
          <p:cNvSpPr txBox="1"/>
          <p:nvPr/>
        </p:nvSpPr>
        <p:spPr>
          <a:xfrm>
            <a:off x="680651" y="3846450"/>
            <a:ext cx="17607349" cy="1576137"/>
          </a:xfrm>
          <a:prstGeom prst="rect">
            <a:avLst/>
          </a:prstGeom>
          <a:noFill/>
        </p:spPr>
        <p:txBody>
          <a:bodyPr wrap="square">
            <a:spAutoFit/>
          </a:bodyPr>
          <a:lstStyle/>
          <a:p>
            <a:pPr marL="228600" marR="0" indent="-228600" algn="just">
              <a:lnSpc>
                <a:spcPct val="115000"/>
              </a:lnSpc>
              <a:spcAft>
                <a:spcPts val="1000"/>
              </a:spcAft>
              <a:tabLst>
                <a:tab pos="228600" algn="l"/>
                <a:tab pos="1828800" algn="l"/>
                <a:tab pos="3429000" algn="l"/>
                <a:tab pos="5029200" algn="l"/>
              </a:tabLst>
            </a:pPr>
            <a:r>
              <a:rPr lang="pt-BR" sz="4000" b="1">
                <a:solidFill>
                  <a:srgbClr val="0000FF"/>
                </a:solidFill>
                <a:effectLst/>
                <a:latin typeface="Cambria" panose="02040503050406030204" pitchFamily="18" charset="0"/>
                <a:ea typeface="Arial" panose="020B0604020202020204" pitchFamily="34" charset="0"/>
                <a:cs typeface="Times New Roman" panose="02020603050405020304" pitchFamily="18" charset="0"/>
              </a:rPr>
              <a:t>Câu </a:t>
            </a:r>
            <a:r>
              <a:rPr lang="en-US" sz="4000" b="1">
                <a:solidFill>
                  <a:srgbClr val="0000FF"/>
                </a:solidFill>
                <a:latin typeface="Cambria" panose="02040503050406030204" pitchFamily="18" charset="0"/>
                <a:ea typeface="Arial" panose="020B0604020202020204" pitchFamily="34" charset="0"/>
                <a:cs typeface="Times New Roman" panose="02020603050405020304" pitchFamily="18" charset="0"/>
              </a:rPr>
              <a:t>5</a:t>
            </a:r>
            <a:r>
              <a:rPr lang="vi-VN" sz="4000" b="1">
                <a:solidFill>
                  <a:srgbClr val="0000FF"/>
                </a:solidFill>
                <a:effectLst/>
                <a:latin typeface="Cambria" panose="02040503050406030204" pitchFamily="18" charset="0"/>
                <a:ea typeface="Arial" panose="020B0604020202020204" pitchFamily="34" charset="0"/>
                <a:cs typeface="Times New Roman" panose="02020603050405020304" pitchFamily="18" charset="0"/>
              </a:rPr>
              <a:t>:</a:t>
            </a:r>
            <a:r>
              <a:rPr lang="vi-VN" sz="4000" b="1">
                <a:effectLst/>
                <a:latin typeface="Cambria" panose="02040503050406030204" pitchFamily="18" charset="0"/>
                <a:ea typeface="Arial" panose="020B0604020202020204" pitchFamily="34" charset="0"/>
                <a:cs typeface="Times New Roman" panose="02020603050405020304" pitchFamily="18" charset="0"/>
              </a:rPr>
              <a:t> </a:t>
            </a:r>
            <a:r>
              <a:rPr lang="vi-VN" sz="4000">
                <a:effectLst/>
                <a:latin typeface="Cambria" panose="02040503050406030204" pitchFamily="18" charset="0"/>
                <a:ea typeface="Arial" panose="020B0604020202020204" pitchFamily="34" charset="0"/>
                <a:cs typeface="Times New Roman" panose="02020603050405020304" pitchFamily="18" charset="0"/>
              </a:rPr>
              <a:t>Aldehyde nào sau đây là đồng đẳng của CH</a:t>
            </a:r>
            <a:r>
              <a:rPr lang="vi-VN" sz="4000" baseline="-25000">
                <a:effectLst/>
                <a:latin typeface="Cambria" panose="02040503050406030204" pitchFamily="18" charset="0"/>
                <a:ea typeface="Arial" panose="020B0604020202020204" pitchFamily="34" charset="0"/>
                <a:cs typeface="Times New Roman" panose="02020603050405020304" pitchFamily="18" charset="0"/>
              </a:rPr>
              <a:t>3</a:t>
            </a:r>
            <a:r>
              <a:rPr lang="vi-VN" sz="4000">
                <a:effectLst/>
                <a:latin typeface="Cambria" panose="02040503050406030204" pitchFamily="18" charset="0"/>
                <a:ea typeface="Arial" panose="020B0604020202020204" pitchFamily="34" charset="0"/>
                <a:cs typeface="Times New Roman" panose="02020603050405020304" pitchFamily="18" charset="0"/>
              </a:rPr>
              <a:t>CHO ?</a:t>
            </a:r>
            <a:endParaRPr lang="en-US" sz="400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15000"/>
              </a:lnSpc>
              <a:spcAft>
                <a:spcPts val="1000"/>
              </a:spcAft>
              <a:tabLst>
                <a:tab pos="228600" algn="l"/>
                <a:tab pos="1828800" algn="l"/>
                <a:tab pos="3429000" algn="l"/>
                <a:tab pos="5029200" algn="l"/>
              </a:tabLst>
            </a:pPr>
            <a:r>
              <a:rPr lang="pt-BR" sz="4000" b="1">
                <a:effectLst/>
                <a:latin typeface="Cambria" panose="02040503050406030204" pitchFamily="18" charset="0"/>
                <a:ea typeface="Arial" panose="020B0604020202020204" pitchFamily="34" charset="0"/>
                <a:cs typeface="Times New Roman" panose="02020603050405020304" pitchFamily="18" charset="0"/>
              </a:rPr>
              <a:t>		</a:t>
            </a:r>
            <a:r>
              <a:rPr lang="pt-BR" sz="4000" b="1">
                <a:solidFill>
                  <a:srgbClr val="FF0000"/>
                </a:solidFill>
                <a:effectLst/>
                <a:latin typeface="Cambria" panose="02040503050406030204" pitchFamily="18" charset="0"/>
                <a:ea typeface="Arial" panose="020B0604020202020204" pitchFamily="34" charset="0"/>
                <a:cs typeface="Times New Roman" panose="02020603050405020304" pitchFamily="18" charset="0"/>
              </a:rPr>
              <a:t>A. </a:t>
            </a:r>
            <a:r>
              <a:rPr lang="vi-VN" sz="4000">
                <a:effectLst/>
                <a:latin typeface="Cambria" panose="02040503050406030204" pitchFamily="18" charset="0"/>
                <a:ea typeface="Arial" panose="020B0604020202020204" pitchFamily="34" charset="0"/>
                <a:cs typeface="Times New Roman" panose="02020603050405020304" pitchFamily="18" charset="0"/>
              </a:rPr>
              <a:t>CH≡C-CHO.</a:t>
            </a:r>
            <a:r>
              <a:rPr lang="pt-BR" sz="4000">
                <a:effectLst/>
                <a:latin typeface="Cambria" panose="02040503050406030204" pitchFamily="18" charset="0"/>
                <a:ea typeface="Arial" panose="020B0604020202020204" pitchFamily="34" charset="0"/>
                <a:cs typeface="Times New Roman" panose="02020603050405020304" pitchFamily="18" charset="0"/>
              </a:rPr>
              <a:t>		</a:t>
            </a:r>
            <a:r>
              <a:rPr lang="pt-BR" sz="4000" b="1">
                <a:solidFill>
                  <a:srgbClr val="CC00FF"/>
                </a:solidFill>
                <a:effectLst/>
                <a:latin typeface="Cambria" panose="02040503050406030204" pitchFamily="18" charset="0"/>
                <a:ea typeface="Arial" panose="020B0604020202020204" pitchFamily="34" charset="0"/>
                <a:cs typeface="Times New Roman" panose="02020603050405020304" pitchFamily="18" charset="0"/>
              </a:rPr>
              <a:t>B. </a:t>
            </a:r>
            <a:r>
              <a:rPr lang="pt-BR" sz="4000">
                <a:effectLst/>
                <a:latin typeface="Cambria" panose="02040503050406030204" pitchFamily="18" charset="0"/>
                <a:ea typeface="Arial" panose="020B0604020202020204" pitchFamily="34" charset="0"/>
                <a:cs typeface="Times New Roman" panose="02020603050405020304" pitchFamily="18" charset="0"/>
              </a:rPr>
              <a:t>CH</a:t>
            </a:r>
            <a:r>
              <a:rPr lang="pt-BR" sz="4000" baseline="-25000">
                <a:effectLst/>
                <a:latin typeface="Cambria" panose="02040503050406030204" pitchFamily="18" charset="0"/>
                <a:ea typeface="Arial" panose="020B0604020202020204" pitchFamily="34" charset="0"/>
                <a:cs typeface="Times New Roman" panose="02020603050405020304" pitchFamily="18" charset="0"/>
              </a:rPr>
              <a:t>2</a:t>
            </a:r>
            <a:r>
              <a:rPr lang="pt-BR" sz="4000">
                <a:effectLst/>
                <a:latin typeface="Cambria" panose="02040503050406030204" pitchFamily="18" charset="0"/>
                <a:ea typeface="Arial" panose="020B0604020202020204" pitchFamily="34" charset="0"/>
                <a:cs typeface="Times New Roman" panose="02020603050405020304" pitchFamily="18" charset="0"/>
              </a:rPr>
              <a:t>=CH-CHO.		</a:t>
            </a:r>
            <a:r>
              <a:rPr lang="vi-VN" sz="4000" b="1">
                <a:solidFill>
                  <a:srgbClr val="FF6600"/>
                </a:solidFill>
                <a:effectLst/>
                <a:latin typeface="Cambria" panose="02040503050406030204" pitchFamily="18" charset="0"/>
                <a:ea typeface="Arial" panose="020B0604020202020204" pitchFamily="34" charset="0"/>
                <a:cs typeface="Times New Roman" panose="02020603050405020304" pitchFamily="18" charset="0"/>
              </a:rPr>
              <a:t>C. </a:t>
            </a:r>
            <a:r>
              <a:rPr lang="vi-VN" sz="4000">
                <a:effectLst/>
                <a:latin typeface="Cambria" panose="02040503050406030204" pitchFamily="18" charset="0"/>
                <a:ea typeface="Arial" panose="020B0604020202020204" pitchFamily="34" charset="0"/>
                <a:cs typeface="Times New Roman" panose="02020603050405020304" pitchFamily="18" charset="0"/>
              </a:rPr>
              <a:t>C</a:t>
            </a:r>
            <a:r>
              <a:rPr lang="vi-VN" sz="4000" baseline="-25000">
                <a:effectLst/>
                <a:latin typeface="Cambria" panose="02040503050406030204" pitchFamily="18" charset="0"/>
                <a:ea typeface="Arial" panose="020B0604020202020204" pitchFamily="34" charset="0"/>
                <a:cs typeface="Times New Roman" panose="02020603050405020304" pitchFamily="18" charset="0"/>
              </a:rPr>
              <a:t>6</a:t>
            </a:r>
            <a:r>
              <a:rPr lang="vi-VN" sz="4000">
                <a:effectLst/>
                <a:latin typeface="Cambria" panose="02040503050406030204" pitchFamily="18" charset="0"/>
                <a:ea typeface="Arial" panose="020B0604020202020204" pitchFamily="34" charset="0"/>
                <a:cs typeface="Times New Roman" panose="02020603050405020304" pitchFamily="18" charset="0"/>
              </a:rPr>
              <a:t>H</a:t>
            </a:r>
            <a:r>
              <a:rPr lang="vi-VN" sz="4000" baseline="-25000">
                <a:effectLst/>
                <a:latin typeface="Cambria" panose="02040503050406030204" pitchFamily="18" charset="0"/>
                <a:ea typeface="Arial" panose="020B0604020202020204" pitchFamily="34" charset="0"/>
                <a:cs typeface="Times New Roman" panose="02020603050405020304" pitchFamily="18" charset="0"/>
              </a:rPr>
              <a:t>5</a:t>
            </a:r>
            <a:r>
              <a:rPr lang="vi-VN" sz="4000">
                <a:effectLst/>
                <a:latin typeface="Cambria" panose="02040503050406030204" pitchFamily="18" charset="0"/>
                <a:ea typeface="Arial" panose="020B0604020202020204" pitchFamily="34" charset="0"/>
                <a:cs typeface="Times New Roman" panose="02020603050405020304" pitchFamily="18" charset="0"/>
              </a:rPr>
              <a:t>-OH.	</a:t>
            </a:r>
            <a:r>
              <a:rPr lang="en-US" sz="4000">
                <a:effectLst/>
                <a:latin typeface="Cambria" panose="02040503050406030204" pitchFamily="18" charset="0"/>
                <a:ea typeface="Arial" panose="020B0604020202020204" pitchFamily="34" charset="0"/>
                <a:cs typeface="Times New Roman" panose="02020603050405020304" pitchFamily="18" charset="0"/>
              </a:rPr>
              <a:t>	</a:t>
            </a:r>
            <a:r>
              <a:rPr lang="vi-VN" sz="4000" b="1">
                <a:solidFill>
                  <a:srgbClr val="00CC00"/>
                </a:solidFill>
                <a:effectLst/>
                <a:latin typeface="Cambria" panose="02040503050406030204" pitchFamily="18" charset="0"/>
                <a:ea typeface="Arial" panose="020B0604020202020204" pitchFamily="34" charset="0"/>
                <a:cs typeface="Times New Roman" panose="02020603050405020304" pitchFamily="18" charset="0"/>
              </a:rPr>
              <a:t>D. </a:t>
            </a:r>
            <a:r>
              <a:rPr lang="vi-VN" sz="4000">
                <a:effectLst/>
                <a:latin typeface="Cambria" panose="02040503050406030204" pitchFamily="18" charset="0"/>
                <a:ea typeface="Arial" panose="020B0604020202020204" pitchFamily="34" charset="0"/>
                <a:cs typeface="Times New Roman" panose="02020603050405020304" pitchFamily="18" charset="0"/>
              </a:rPr>
              <a:t>C</a:t>
            </a:r>
            <a:r>
              <a:rPr lang="vi-VN" sz="4000" baseline="-25000">
                <a:effectLst/>
                <a:latin typeface="Cambria" panose="02040503050406030204" pitchFamily="18" charset="0"/>
                <a:ea typeface="Arial" panose="020B0604020202020204" pitchFamily="34" charset="0"/>
                <a:cs typeface="Times New Roman" panose="02020603050405020304" pitchFamily="18" charset="0"/>
              </a:rPr>
              <a:t>3</a:t>
            </a:r>
            <a:r>
              <a:rPr lang="vi-VN" sz="4000">
                <a:effectLst/>
                <a:latin typeface="Cambria" panose="02040503050406030204" pitchFamily="18" charset="0"/>
                <a:ea typeface="Arial" panose="020B0604020202020204" pitchFamily="34" charset="0"/>
                <a:cs typeface="Times New Roman" panose="02020603050405020304" pitchFamily="18" charset="0"/>
              </a:rPr>
              <a:t>H</a:t>
            </a:r>
            <a:r>
              <a:rPr lang="vi-VN" sz="4000" baseline="-25000">
                <a:effectLst/>
                <a:latin typeface="Cambria" panose="02040503050406030204" pitchFamily="18" charset="0"/>
                <a:ea typeface="Arial" panose="020B0604020202020204" pitchFamily="34" charset="0"/>
                <a:cs typeface="Times New Roman" panose="02020603050405020304" pitchFamily="18" charset="0"/>
              </a:rPr>
              <a:t>7</a:t>
            </a:r>
            <a:r>
              <a:rPr lang="vi-VN" sz="4000">
                <a:effectLst/>
                <a:latin typeface="Cambria" panose="02040503050406030204" pitchFamily="18" charset="0"/>
                <a:ea typeface="Arial" panose="020B0604020202020204" pitchFamily="34" charset="0"/>
                <a:cs typeface="Times New Roman" panose="02020603050405020304" pitchFamily="18" charset="0"/>
              </a:rPr>
              <a:t>CHO.</a:t>
            </a:r>
            <a:endParaRPr lang="en-US" sz="4000">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581EBD0-F4FD-36DA-D091-997D91AAC79C}"/>
              </a:ext>
            </a:extLst>
          </p:cNvPr>
          <p:cNvSpPr txBox="1"/>
          <p:nvPr/>
        </p:nvSpPr>
        <p:spPr>
          <a:xfrm>
            <a:off x="795376" y="6651343"/>
            <a:ext cx="16579174" cy="2284023"/>
          </a:xfrm>
          <a:prstGeom prst="rect">
            <a:avLst/>
          </a:prstGeom>
          <a:noFill/>
        </p:spPr>
        <p:txBody>
          <a:bodyPr wrap="square">
            <a:spAutoFit/>
          </a:bodyPr>
          <a:lstStyle/>
          <a:p>
            <a:pPr marL="228600" marR="0" indent="-228600" algn="just">
              <a:lnSpc>
                <a:spcPct val="115000"/>
              </a:lnSpc>
              <a:spcAft>
                <a:spcPts val="1000"/>
              </a:spcAft>
              <a:tabLst>
                <a:tab pos="228600" algn="l"/>
                <a:tab pos="1828800" algn="l"/>
                <a:tab pos="3429000" algn="l"/>
                <a:tab pos="5029200" algn="l"/>
              </a:tabLst>
            </a:pPr>
            <a:r>
              <a:rPr lang="pt-BR" sz="4000" b="1">
                <a:solidFill>
                  <a:srgbClr val="0000FF"/>
                </a:solidFill>
                <a:effectLst/>
                <a:latin typeface="Cambria" panose="02040503050406030204" pitchFamily="18" charset="0"/>
                <a:ea typeface="Arial" panose="020B0604020202020204" pitchFamily="34" charset="0"/>
                <a:cs typeface="Times New Roman" panose="02020603050405020304" pitchFamily="18" charset="0"/>
              </a:rPr>
              <a:t>Câu </a:t>
            </a:r>
            <a:r>
              <a:rPr lang="nl-NL" sz="4000" b="1">
                <a:solidFill>
                  <a:srgbClr val="0000FF"/>
                </a:solidFill>
                <a:effectLst/>
                <a:latin typeface="Cambria" panose="02040503050406030204" pitchFamily="18" charset="0"/>
                <a:ea typeface="Arial" panose="020B0604020202020204" pitchFamily="34" charset="0"/>
                <a:cs typeface="Times New Roman" panose="02020603050405020304" pitchFamily="18" charset="0"/>
              </a:rPr>
              <a:t>6:</a:t>
            </a:r>
            <a:r>
              <a:rPr lang="nl-NL" sz="4000">
                <a:solidFill>
                  <a:srgbClr val="0000FF"/>
                </a:solidFill>
                <a:effectLst/>
                <a:latin typeface="Cambria" panose="02040503050406030204" pitchFamily="18" charset="0"/>
                <a:ea typeface="Arial" panose="020B0604020202020204" pitchFamily="34" charset="0"/>
                <a:cs typeface="Times New Roman" panose="02020603050405020304" pitchFamily="18" charset="0"/>
              </a:rPr>
              <a:t> </a:t>
            </a:r>
            <a:r>
              <a:rPr lang="de-DE" sz="4000">
                <a:effectLst/>
                <a:latin typeface="Cambria" panose="02040503050406030204" pitchFamily="18" charset="0"/>
                <a:ea typeface="Arial" panose="020B0604020202020204" pitchFamily="34" charset="0"/>
                <a:cs typeface="Times New Roman" panose="02020603050405020304" pitchFamily="18" charset="0"/>
              </a:rPr>
              <a:t>Aldehyde X no, mạch hở có công thức là C</a:t>
            </a:r>
            <a:r>
              <a:rPr lang="de-DE" sz="4000" baseline="-25000">
                <a:effectLst/>
                <a:latin typeface="Cambria" panose="02040503050406030204" pitchFamily="18" charset="0"/>
                <a:ea typeface="Arial" panose="020B0604020202020204" pitchFamily="34" charset="0"/>
                <a:cs typeface="Times New Roman" panose="02020603050405020304" pitchFamily="18" charset="0"/>
              </a:rPr>
              <a:t>4</a:t>
            </a:r>
            <a:r>
              <a:rPr lang="de-DE" sz="4000">
                <a:effectLst/>
                <a:latin typeface="Cambria" panose="02040503050406030204" pitchFamily="18" charset="0"/>
                <a:ea typeface="Arial" panose="020B0604020202020204" pitchFamily="34" charset="0"/>
                <a:cs typeface="Times New Roman" panose="02020603050405020304" pitchFamily="18" charset="0"/>
              </a:rPr>
              <a:t>H</a:t>
            </a:r>
            <a:r>
              <a:rPr lang="de-DE" sz="4000" baseline="-25000">
                <a:effectLst/>
                <a:latin typeface="Cambria" panose="02040503050406030204" pitchFamily="18" charset="0"/>
                <a:ea typeface="Arial" panose="020B0604020202020204" pitchFamily="34" charset="0"/>
                <a:cs typeface="Times New Roman" panose="02020603050405020304" pitchFamily="18" charset="0"/>
              </a:rPr>
              <a:t>8</a:t>
            </a:r>
            <a:r>
              <a:rPr lang="de-DE" sz="4000">
                <a:effectLst/>
                <a:latin typeface="Cambria" panose="02040503050406030204" pitchFamily="18" charset="0"/>
                <a:ea typeface="Arial" panose="020B0604020202020204" pitchFamily="34" charset="0"/>
                <a:cs typeface="Times New Roman" panose="02020603050405020304" pitchFamily="18" charset="0"/>
              </a:rPr>
              <a:t>O. Số công thức cấu tạo của X là</a:t>
            </a:r>
            <a:endParaRPr lang="en-US" sz="400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15000"/>
              </a:lnSpc>
              <a:spcAft>
                <a:spcPts val="1000"/>
              </a:spcAft>
              <a:tabLst>
                <a:tab pos="228600" algn="l"/>
                <a:tab pos="1828800" algn="l"/>
                <a:tab pos="3429000" algn="l"/>
                <a:tab pos="5029200" algn="l"/>
              </a:tabLst>
            </a:pPr>
            <a:r>
              <a:rPr lang="de-DE" sz="4000" b="1">
                <a:effectLst/>
                <a:latin typeface="Cambria" panose="02040503050406030204" pitchFamily="18" charset="0"/>
                <a:ea typeface="Arial" panose="020B0604020202020204" pitchFamily="34" charset="0"/>
                <a:cs typeface="Times New Roman" panose="02020603050405020304" pitchFamily="18" charset="0"/>
              </a:rPr>
              <a:t>		</a:t>
            </a:r>
            <a:r>
              <a:rPr lang="de-DE" sz="4000" b="1">
                <a:solidFill>
                  <a:srgbClr val="FF0000"/>
                </a:solidFill>
                <a:effectLst/>
                <a:latin typeface="Cambria" panose="02040503050406030204" pitchFamily="18" charset="0"/>
                <a:ea typeface="Arial" panose="020B0604020202020204" pitchFamily="34" charset="0"/>
                <a:cs typeface="Times New Roman" panose="02020603050405020304" pitchFamily="18" charset="0"/>
              </a:rPr>
              <a:t>A. </a:t>
            </a:r>
            <a:r>
              <a:rPr lang="de-DE" sz="4000">
                <a:effectLst/>
                <a:latin typeface="Cambria" panose="02040503050406030204" pitchFamily="18" charset="0"/>
                <a:ea typeface="Arial" panose="020B0604020202020204" pitchFamily="34" charset="0"/>
                <a:cs typeface="Times New Roman" panose="02020603050405020304" pitchFamily="18" charset="0"/>
              </a:rPr>
              <a:t>1.			</a:t>
            </a:r>
            <a:r>
              <a:rPr lang="de-DE" sz="4000" b="1">
                <a:solidFill>
                  <a:srgbClr val="CC00FF"/>
                </a:solidFill>
                <a:effectLst/>
                <a:latin typeface="Cambria" panose="02040503050406030204" pitchFamily="18" charset="0"/>
                <a:ea typeface="Arial" panose="020B0604020202020204" pitchFamily="34" charset="0"/>
                <a:cs typeface="Times New Roman" panose="02020603050405020304" pitchFamily="18" charset="0"/>
              </a:rPr>
              <a:t>B. </a:t>
            </a:r>
            <a:r>
              <a:rPr lang="de-DE" sz="4000">
                <a:effectLst/>
                <a:latin typeface="Cambria" panose="02040503050406030204" pitchFamily="18" charset="0"/>
                <a:ea typeface="Arial" panose="020B0604020202020204" pitchFamily="34" charset="0"/>
                <a:cs typeface="Times New Roman" panose="02020603050405020304" pitchFamily="18" charset="0"/>
              </a:rPr>
              <a:t>3.				</a:t>
            </a:r>
            <a:r>
              <a:rPr lang="de-DE" sz="4000" b="1">
                <a:solidFill>
                  <a:srgbClr val="FF6600"/>
                </a:solidFill>
                <a:effectLst/>
                <a:latin typeface="Cambria" panose="02040503050406030204" pitchFamily="18" charset="0"/>
                <a:ea typeface="Arial" panose="020B0604020202020204" pitchFamily="34" charset="0"/>
                <a:cs typeface="Times New Roman" panose="02020603050405020304" pitchFamily="18" charset="0"/>
              </a:rPr>
              <a:t>C. </a:t>
            </a:r>
            <a:r>
              <a:rPr lang="de-DE"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2.</a:t>
            </a:r>
            <a:r>
              <a:rPr lang="de-DE" sz="4000">
                <a:effectLst/>
                <a:latin typeface="Cambria" panose="02040503050406030204" pitchFamily="18" charset="0"/>
                <a:ea typeface="Arial" panose="020B0604020202020204" pitchFamily="34" charset="0"/>
                <a:cs typeface="Times New Roman" panose="02020603050405020304" pitchFamily="18" charset="0"/>
              </a:rPr>
              <a:t>				</a:t>
            </a:r>
            <a:r>
              <a:rPr lang="de-DE" sz="4000" b="1">
                <a:solidFill>
                  <a:srgbClr val="00CC00"/>
                </a:solidFill>
                <a:effectLst/>
                <a:latin typeface="Cambria" panose="02040503050406030204" pitchFamily="18" charset="0"/>
                <a:ea typeface="Arial" panose="020B0604020202020204" pitchFamily="34" charset="0"/>
                <a:cs typeface="Times New Roman" panose="02020603050405020304" pitchFamily="18" charset="0"/>
              </a:rPr>
              <a:t>D. </a:t>
            </a:r>
            <a:r>
              <a:rPr lang="de-DE" sz="4000">
                <a:effectLst/>
                <a:latin typeface="Cambria" panose="02040503050406030204" pitchFamily="18" charset="0"/>
                <a:ea typeface="Arial" panose="020B0604020202020204" pitchFamily="34" charset="0"/>
                <a:cs typeface="Times New Roman" panose="02020603050405020304" pitchFamily="18" charset="0"/>
              </a:rPr>
              <a:t>4</a:t>
            </a:r>
            <a:endParaRPr lang="en-US" sz="40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3375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F670F-A746-9546-5E0E-978C53AFF1D5}"/>
            </a:ext>
          </a:extLst>
        </p:cNvPr>
        <p:cNvGrpSpPr/>
        <p:nvPr/>
      </p:nvGrpSpPr>
      <p:grpSpPr>
        <a:xfrm>
          <a:off x="0" y="0"/>
          <a:ext cx="0" cy="0"/>
          <a:chOff x="0" y="0"/>
          <a:chExt cx="0" cy="0"/>
        </a:xfrm>
      </p:grpSpPr>
      <p:grpSp>
        <p:nvGrpSpPr>
          <p:cNvPr id="17" name="Group 17">
            <a:extLst>
              <a:ext uri="{FF2B5EF4-FFF2-40B4-BE49-F238E27FC236}">
                <a16:creationId xmlns:a16="http://schemas.microsoft.com/office/drawing/2014/main" id="{AE483964-6796-5FA4-48D3-1E0CB5D41D02}"/>
              </a:ext>
            </a:extLst>
          </p:cNvPr>
          <p:cNvGrpSpPr/>
          <p:nvPr/>
        </p:nvGrpSpPr>
        <p:grpSpPr>
          <a:xfrm>
            <a:off x="680651" y="-1028700"/>
            <a:ext cx="16926697" cy="1542251"/>
            <a:chOff x="0" y="0"/>
            <a:chExt cx="58960502" cy="5372100"/>
          </a:xfrm>
        </p:grpSpPr>
        <p:sp>
          <p:nvSpPr>
            <p:cNvPr id="18" name="Freeform 18">
              <a:extLst>
                <a:ext uri="{FF2B5EF4-FFF2-40B4-BE49-F238E27FC236}">
                  <a16:creationId xmlns:a16="http://schemas.microsoft.com/office/drawing/2014/main" id="{93E8C870-B342-6761-073C-C16409FC2294}"/>
                </a:ext>
              </a:extLst>
            </p:cNvPr>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sp>
        <p:nvSpPr>
          <p:cNvPr id="4" name="Rectangle 3">
            <a:extLst>
              <a:ext uri="{FF2B5EF4-FFF2-40B4-BE49-F238E27FC236}">
                <a16:creationId xmlns:a16="http://schemas.microsoft.com/office/drawing/2014/main" id="{1B409014-4217-F77F-C805-127540C9B290}"/>
              </a:ext>
            </a:extLst>
          </p:cNvPr>
          <p:cNvSpPr/>
          <p:nvPr/>
        </p:nvSpPr>
        <p:spPr>
          <a:xfrm>
            <a:off x="9982197" y="1920050"/>
            <a:ext cx="1736389" cy="10517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9C1EE9A-E1AC-29B7-FCF3-64044A173C08}"/>
              </a:ext>
            </a:extLst>
          </p:cNvPr>
          <p:cNvSpPr/>
          <p:nvPr/>
        </p:nvSpPr>
        <p:spPr>
          <a:xfrm>
            <a:off x="14842787" y="4509837"/>
            <a:ext cx="2895600" cy="10517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C324485-1E63-6A32-8194-FA5D0A72A85D}"/>
              </a:ext>
            </a:extLst>
          </p:cNvPr>
          <p:cNvSpPr/>
          <p:nvPr/>
        </p:nvSpPr>
        <p:spPr>
          <a:xfrm>
            <a:off x="2193587" y="8609627"/>
            <a:ext cx="3962400" cy="10517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A526EDC-3832-AF06-336B-3457C6034FA8}"/>
              </a:ext>
            </a:extLst>
          </p:cNvPr>
          <p:cNvSpPr txBox="1"/>
          <p:nvPr/>
        </p:nvSpPr>
        <p:spPr>
          <a:xfrm>
            <a:off x="244813" y="1131982"/>
            <a:ext cx="17264974" cy="1576137"/>
          </a:xfrm>
          <a:prstGeom prst="rect">
            <a:avLst/>
          </a:prstGeom>
          <a:noFill/>
        </p:spPr>
        <p:txBody>
          <a:bodyPr wrap="square">
            <a:spAutoFit/>
          </a:bodyPr>
          <a:lstStyle/>
          <a:p>
            <a:pPr marL="228600" marR="0" indent="-228600" algn="just">
              <a:lnSpc>
                <a:spcPct val="115000"/>
              </a:lnSpc>
              <a:spcAft>
                <a:spcPts val="1000"/>
              </a:spcAft>
              <a:tabLst>
                <a:tab pos="228600" algn="l"/>
                <a:tab pos="1828800" algn="l"/>
                <a:tab pos="3429000" algn="l"/>
                <a:tab pos="5029200" algn="l"/>
              </a:tabLst>
            </a:pPr>
            <a:r>
              <a:rPr lang="vi-VN" sz="4000" b="1">
                <a:solidFill>
                  <a:srgbClr val="0000FF"/>
                </a:solidFill>
                <a:effectLst/>
                <a:latin typeface="Cambria" panose="02040503050406030204" pitchFamily="18" charset="0"/>
                <a:ea typeface="Arial" panose="020B0604020202020204" pitchFamily="34" charset="0"/>
                <a:cs typeface="Open Sans" panose="020B0606030504020204" pitchFamily="34" charset="0"/>
              </a:rPr>
              <a:t>Câu </a:t>
            </a:r>
            <a:r>
              <a:rPr lang="en-US" sz="4000" b="1">
                <a:solidFill>
                  <a:srgbClr val="0000FF"/>
                </a:solidFill>
                <a:latin typeface="Cambria" panose="02040503050406030204" pitchFamily="18" charset="0"/>
                <a:ea typeface="Arial" panose="020B0604020202020204" pitchFamily="34" charset="0"/>
                <a:cs typeface="Open Sans" panose="020B0606030504020204" pitchFamily="34" charset="0"/>
              </a:rPr>
              <a:t>7</a:t>
            </a:r>
            <a:r>
              <a:rPr lang="vi-VN" sz="4000" b="1">
                <a:solidFill>
                  <a:srgbClr val="0000FF"/>
                </a:solidFill>
                <a:effectLst/>
                <a:latin typeface="Cambria" panose="02040503050406030204" pitchFamily="18" charset="0"/>
                <a:ea typeface="Arial" panose="020B0604020202020204" pitchFamily="34" charset="0"/>
                <a:cs typeface="Open Sans" panose="020B0606030504020204" pitchFamily="34" charset="0"/>
              </a:rPr>
              <a:t>: </a:t>
            </a:r>
            <a:r>
              <a:rPr lang="vi-VN" sz="4000">
                <a:effectLst/>
                <a:latin typeface="Cambria" panose="02040503050406030204" pitchFamily="18" charset="0"/>
                <a:ea typeface="Arial" panose="020B0604020202020204" pitchFamily="34" charset="0"/>
                <a:cs typeface="Times New Roman" panose="02020603050405020304" pitchFamily="18" charset="0"/>
              </a:rPr>
              <a:t>Số đồng phân cấu tạo hợp chất carbonyl có công thức phân tử C</a:t>
            </a:r>
            <a:r>
              <a:rPr lang="vi-VN" sz="4000" baseline="-25000">
                <a:effectLst/>
                <a:latin typeface="Cambria" panose="02040503050406030204" pitchFamily="18" charset="0"/>
                <a:ea typeface="Arial" panose="020B0604020202020204" pitchFamily="34" charset="0"/>
                <a:cs typeface="Times New Roman" panose="02020603050405020304" pitchFamily="18" charset="0"/>
              </a:rPr>
              <a:t>5</a:t>
            </a:r>
            <a:r>
              <a:rPr lang="vi-VN" sz="4000">
                <a:effectLst/>
                <a:latin typeface="Cambria" panose="02040503050406030204" pitchFamily="18" charset="0"/>
                <a:ea typeface="Arial" panose="020B0604020202020204" pitchFamily="34" charset="0"/>
                <a:cs typeface="Times New Roman" panose="02020603050405020304" pitchFamily="18" charset="0"/>
              </a:rPr>
              <a:t>H</a:t>
            </a:r>
            <a:r>
              <a:rPr lang="vi-VN" sz="4000" baseline="-25000">
                <a:effectLst/>
                <a:latin typeface="Cambria" panose="02040503050406030204" pitchFamily="18" charset="0"/>
                <a:ea typeface="Arial" panose="020B0604020202020204" pitchFamily="34" charset="0"/>
                <a:cs typeface="Times New Roman" panose="02020603050405020304" pitchFamily="18" charset="0"/>
              </a:rPr>
              <a:t>10</a:t>
            </a:r>
            <a:r>
              <a:rPr lang="vi-VN" sz="4000">
                <a:effectLst/>
                <a:latin typeface="Cambria" panose="02040503050406030204" pitchFamily="18" charset="0"/>
                <a:ea typeface="Arial" panose="020B0604020202020204" pitchFamily="34" charset="0"/>
                <a:cs typeface="Times New Roman" panose="02020603050405020304" pitchFamily="18" charset="0"/>
              </a:rPr>
              <a:t>O là</a:t>
            </a:r>
            <a:endParaRPr lang="en-US" sz="400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15000"/>
              </a:lnSpc>
              <a:spcAft>
                <a:spcPts val="1000"/>
              </a:spcAft>
              <a:tabLst>
                <a:tab pos="228600" algn="l"/>
                <a:tab pos="1828800" algn="l"/>
                <a:tab pos="3429000" algn="l"/>
                <a:tab pos="5029200" algn="l"/>
              </a:tabLst>
            </a:pPr>
            <a:r>
              <a:rPr lang="vi-VN" sz="4000" b="1">
                <a:effectLst/>
                <a:latin typeface="Cambria" panose="02040503050406030204" pitchFamily="18" charset="0"/>
                <a:ea typeface="Arial" panose="020B0604020202020204" pitchFamily="34" charset="0"/>
                <a:cs typeface="Times New Roman" panose="02020603050405020304" pitchFamily="18" charset="0"/>
              </a:rPr>
              <a:t>	</a:t>
            </a:r>
            <a:r>
              <a:rPr lang="en-US" sz="4000" b="1">
                <a:effectLst/>
                <a:latin typeface="Cambria" panose="02040503050406030204" pitchFamily="18" charset="0"/>
                <a:ea typeface="Arial" panose="020B0604020202020204" pitchFamily="34" charset="0"/>
                <a:cs typeface="Times New Roman" panose="02020603050405020304" pitchFamily="18" charset="0"/>
              </a:rPr>
              <a:t>	</a:t>
            </a:r>
            <a:r>
              <a:rPr lang="vi-VN" sz="4000" b="1">
                <a:solidFill>
                  <a:srgbClr val="FF0000"/>
                </a:solidFill>
                <a:effectLst/>
                <a:latin typeface="Cambria" panose="02040503050406030204" pitchFamily="18" charset="0"/>
                <a:ea typeface="Arial" panose="020B0604020202020204" pitchFamily="34" charset="0"/>
                <a:cs typeface="Times New Roman" panose="02020603050405020304" pitchFamily="18" charset="0"/>
              </a:rPr>
              <a:t>A.</a:t>
            </a:r>
            <a:r>
              <a:rPr lang="vi-VN" sz="4000" b="1">
                <a:effectLst/>
                <a:latin typeface="Cambria" panose="02040503050406030204" pitchFamily="18" charset="0"/>
                <a:ea typeface="Arial" panose="020B0604020202020204" pitchFamily="34" charset="0"/>
                <a:cs typeface="Times New Roman" panose="02020603050405020304" pitchFamily="18" charset="0"/>
              </a:rPr>
              <a:t> </a:t>
            </a:r>
            <a:r>
              <a:rPr lang="vi-VN" sz="4000">
                <a:effectLst/>
                <a:latin typeface="Cambria" panose="02040503050406030204" pitchFamily="18" charset="0"/>
                <a:ea typeface="Arial" panose="020B0604020202020204" pitchFamily="34" charset="0"/>
                <a:cs typeface="Times New Roman" panose="02020603050405020304" pitchFamily="18" charset="0"/>
              </a:rPr>
              <a:t>4.	</a:t>
            </a:r>
            <a:r>
              <a:rPr lang="en-US" sz="4000">
                <a:effectLst/>
                <a:latin typeface="Cambria" panose="02040503050406030204" pitchFamily="18" charset="0"/>
                <a:ea typeface="Arial" panose="020B0604020202020204" pitchFamily="34" charset="0"/>
                <a:cs typeface="Times New Roman" panose="02020603050405020304" pitchFamily="18" charset="0"/>
              </a:rPr>
              <a:t>		</a:t>
            </a:r>
            <a:r>
              <a:rPr lang="vi-VN" sz="4000" b="1">
                <a:solidFill>
                  <a:srgbClr val="CC00FF"/>
                </a:solidFill>
                <a:effectLst/>
                <a:latin typeface="Cambria" panose="02040503050406030204" pitchFamily="18" charset="0"/>
                <a:ea typeface="Arial" panose="020B0604020202020204" pitchFamily="34" charset="0"/>
                <a:cs typeface="Times New Roman" panose="02020603050405020304" pitchFamily="18" charset="0"/>
              </a:rPr>
              <a:t>B.</a:t>
            </a:r>
            <a:r>
              <a:rPr lang="vi-VN" sz="4000">
                <a:effectLst/>
                <a:latin typeface="Cambria" panose="02040503050406030204" pitchFamily="18" charset="0"/>
                <a:ea typeface="Arial" panose="020B0604020202020204" pitchFamily="34" charset="0"/>
                <a:cs typeface="Times New Roman" panose="02020603050405020304" pitchFamily="18" charset="0"/>
              </a:rPr>
              <a:t> 5.	</a:t>
            </a:r>
            <a:r>
              <a:rPr lang="en-US" sz="4000">
                <a:effectLst/>
                <a:latin typeface="Cambria" panose="02040503050406030204" pitchFamily="18" charset="0"/>
                <a:ea typeface="Arial" panose="020B0604020202020204" pitchFamily="34" charset="0"/>
                <a:cs typeface="Times New Roman" panose="02020603050405020304" pitchFamily="18" charset="0"/>
              </a:rPr>
              <a:t>			</a:t>
            </a:r>
            <a:r>
              <a:rPr lang="vi-VN" sz="4000" b="1">
                <a:solidFill>
                  <a:srgbClr val="FF6600"/>
                </a:solidFill>
                <a:effectLst/>
                <a:latin typeface="Cambria" panose="02040503050406030204" pitchFamily="18" charset="0"/>
                <a:ea typeface="Arial" panose="020B0604020202020204" pitchFamily="34" charset="0"/>
                <a:cs typeface="Times New Roman" panose="02020603050405020304" pitchFamily="18" charset="0"/>
              </a:rPr>
              <a:t>C.</a:t>
            </a:r>
            <a:r>
              <a:rPr lang="vi-VN" sz="4000">
                <a:effectLst/>
                <a:latin typeface="Cambria" panose="02040503050406030204" pitchFamily="18" charset="0"/>
                <a:ea typeface="Arial" panose="020B0604020202020204" pitchFamily="34" charset="0"/>
                <a:cs typeface="Times New Roman" panose="02020603050405020304" pitchFamily="18" charset="0"/>
              </a:rPr>
              <a:t> 7.	</a:t>
            </a:r>
            <a:r>
              <a:rPr lang="en-US" sz="4000">
                <a:effectLst/>
                <a:latin typeface="Cambria" panose="02040503050406030204" pitchFamily="18" charset="0"/>
                <a:ea typeface="Arial" panose="020B0604020202020204" pitchFamily="34" charset="0"/>
                <a:cs typeface="Times New Roman" panose="02020603050405020304" pitchFamily="18" charset="0"/>
              </a:rPr>
              <a:t>				</a:t>
            </a:r>
            <a:r>
              <a:rPr lang="vi-VN" sz="4000" b="1">
                <a:solidFill>
                  <a:srgbClr val="00CC00"/>
                </a:solidFill>
                <a:effectLst/>
                <a:latin typeface="Cambria" panose="02040503050406030204" pitchFamily="18" charset="0"/>
                <a:ea typeface="Arial" panose="020B0604020202020204" pitchFamily="34" charset="0"/>
                <a:cs typeface="Times New Roman" panose="02020603050405020304" pitchFamily="18" charset="0"/>
              </a:rPr>
              <a:t>D.</a:t>
            </a:r>
            <a:r>
              <a:rPr lang="vi-VN" sz="4000" b="1">
                <a:effectLst/>
                <a:latin typeface="Cambria" panose="02040503050406030204" pitchFamily="18" charset="0"/>
                <a:ea typeface="Arial" panose="020B0604020202020204" pitchFamily="34" charset="0"/>
                <a:cs typeface="Times New Roman" panose="02020603050405020304" pitchFamily="18" charset="0"/>
              </a:rPr>
              <a:t> </a:t>
            </a:r>
            <a:r>
              <a:rPr lang="vi-VN" sz="4000">
                <a:effectLst/>
                <a:latin typeface="Cambria" panose="02040503050406030204" pitchFamily="18" charset="0"/>
                <a:ea typeface="Arial" panose="020B0604020202020204" pitchFamily="34" charset="0"/>
                <a:cs typeface="Times New Roman" panose="02020603050405020304" pitchFamily="18" charset="0"/>
              </a:rPr>
              <a:t>6.</a:t>
            </a:r>
            <a:endParaRPr lang="en-US" sz="4000">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D256550-EB0E-99EB-1A8F-E042F8CB0B98}"/>
              </a:ext>
            </a:extLst>
          </p:cNvPr>
          <p:cNvSpPr txBox="1"/>
          <p:nvPr/>
        </p:nvSpPr>
        <p:spPr>
          <a:xfrm>
            <a:off x="304800" y="3747958"/>
            <a:ext cx="17433587" cy="1576137"/>
          </a:xfrm>
          <a:prstGeom prst="rect">
            <a:avLst/>
          </a:prstGeom>
          <a:noFill/>
        </p:spPr>
        <p:txBody>
          <a:bodyPr wrap="square">
            <a:spAutoFit/>
          </a:bodyPr>
          <a:lstStyle/>
          <a:p>
            <a:pPr marL="228600" marR="0" indent="-228600" algn="just">
              <a:lnSpc>
                <a:spcPct val="115000"/>
              </a:lnSpc>
              <a:spcAft>
                <a:spcPts val="1000"/>
              </a:spcAft>
              <a:tabLst>
                <a:tab pos="228600" algn="l"/>
                <a:tab pos="1828800" algn="l"/>
                <a:tab pos="3429000" algn="l"/>
                <a:tab pos="5029200" algn="l"/>
              </a:tabLst>
            </a:pPr>
            <a:r>
              <a:rPr lang="pt-BR" sz="4000" b="1">
                <a:solidFill>
                  <a:srgbClr val="0000FF"/>
                </a:solidFill>
                <a:effectLst/>
                <a:latin typeface="Cambria" panose="02040503050406030204" pitchFamily="18" charset="0"/>
                <a:ea typeface="Arial" panose="020B0604020202020204" pitchFamily="34" charset="0"/>
                <a:cs typeface="Times New Roman" panose="02020603050405020304" pitchFamily="18" charset="0"/>
              </a:rPr>
              <a:t>Câu </a:t>
            </a:r>
            <a:r>
              <a:rPr lang="pt-BR" sz="4000" b="1">
                <a:solidFill>
                  <a:srgbClr val="0000FF"/>
                </a:solidFill>
                <a:latin typeface="Cambria" panose="02040503050406030204" pitchFamily="18" charset="0"/>
                <a:ea typeface="Arial" panose="020B0604020202020204" pitchFamily="34" charset="0"/>
                <a:cs typeface="Times New Roman" panose="02020603050405020304" pitchFamily="18" charset="0"/>
              </a:rPr>
              <a:t>8</a:t>
            </a:r>
            <a:r>
              <a:rPr lang="pt-BR" sz="4000" b="1">
                <a:solidFill>
                  <a:srgbClr val="0000FF"/>
                </a:solidFill>
                <a:effectLst/>
                <a:latin typeface="Cambria" panose="02040503050406030204" pitchFamily="18" charset="0"/>
                <a:ea typeface="Arial" panose="020B0604020202020204" pitchFamily="34" charset="0"/>
                <a:cs typeface="Times New Roman" panose="02020603050405020304" pitchFamily="18" charset="0"/>
              </a:rPr>
              <a:t>: </a:t>
            </a:r>
            <a:r>
              <a:rPr lang="pt-BR" sz="4000">
                <a:effectLst/>
                <a:latin typeface="Cambria" panose="02040503050406030204" pitchFamily="18" charset="0"/>
                <a:ea typeface="Arial" panose="020B0604020202020204" pitchFamily="34" charset="0"/>
                <a:cs typeface="Times New Roman" panose="02020603050405020304" pitchFamily="18" charset="0"/>
              </a:rPr>
              <a:t>Acetic aldehyde (ethanal) có công thức là</a:t>
            </a:r>
            <a:endParaRPr lang="en-US" sz="400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15000"/>
              </a:lnSpc>
              <a:spcAft>
                <a:spcPts val="1000"/>
              </a:spcAft>
              <a:tabLst>
                <a:tab pos="228600" algn="l"/>
                <a:tab pos="1828800" algn="l"/>
                <a:tab pos="3429000" algn="l"/>
                <a:tab pos="5029200" algn="l"/>
              </a:tabLst>
            </a:pPr>
            <a:r>
              <a:rPr lang="pt-BR" sz="4000">
                <a:effectLst/>
                <a:latin typeface="Cambria" panose="02040503050406030204" pitchFamily="18" charset="0"/>
                <a:ea typeface="Arial" panose="020B0604020202020204" pitchFamily="34" charset="0"/>
                <a:cs typeface="Times New Roman" panose="02020603050405020304" pitchFamily="18" charset="0"/>
              </a:rPr>
              <a:t> 		</a:t>
            </a:r>
            <a:r>
              <a:rPr lang="nb-NO" sz="4000" b="1">
                <a:solidFill>
                  <a:srgbClr val="FF0000"/>
                </a:solidFill>
                <a:effectLst/>
                <a:latin typeface="Cambria" panose="02040503050406030204" pitchFamily="18" charset="0"/>
                <a:ea typeface="Arial" panose="020B0604020202020204" pitchFamily="34" charset="0"/>
                <a:cs typeface="Times New Roman" panose="02020603050405020304" pitchFamily="18" charset="0"/>
              </a:rPr>
              <a:t>A. </a:t>
            </a:r>
            <a:r>
              <a:rPr lang="pt-BR" sz="4000">
                <a:effectLst/>
                <a:latin typeface="Cambria" panose="02040503050406030204" pitchFamily="18" charset="0"/>
                <a:ea typeface="Arial" panose="020B0604020202020204" pitchFamily="34" charset="0"/>
                <a:cs typeface="Times New Roman" panose="02020603050405020304" pitchFamily="18" charset="0"/>
              </a:rPr>
              <a:t>HCHO</a:t>
            </a:r>
            <a:r>
              <a:rPr lang="vi-VN" sz="4000">
                <a:effectLst/>
                <a:latin typeface="Cambria" panose="02040503050406030204" pitchFamily="18" charset="0"/>
                <a:ea typeface="Arial" panose="020B0604020202020204" pitchFamily="34" charset="0"/>
                <a:cs typeface="Times New Roman" panose="02020603050405020304" pitchFamily="18" charset="0"/>
              </a:rPr>
              <a:t>.</a:t>
            </a:r>
            <a:r>
              <a:rPr lang="pt-BR" sz="4000">
                <a:effectLst/>
                <a:latin typeface="Cambria" panose="02040503050406030204" pitchFamily="18" charset="0"/>
                <a:ea typeface="Arial" panose="020B0604020202020204" pitchFamily="34" charset="0"/>
                <a:cs typeface="Times New Roman" panose="02020603050405020304" pitchFamily="18" charset="0"/>
              </a:rPr>
              <a:t>	</a:t>
            </a:r>
            <a:r>
              <a:rPr lang="pt-BR" sz="4000" b="1">
                <a:solidFill>
                  <a:srgbClr val="CC00FF"/>
                </a:solidFill>
                <a:effectLst/>
                <a:latin typeface="Cambria" panose="02040503050406030204" pitchFamily="18" charset="0"/>
                <a:ea typeface="Arial" panose="020B0604020202020204" pitchFamily="34" charset="0"/>
                <a:cs typeface="Times New Roman" panose="02020603050405020304" pitchFamily="18" charset="0"/>
              </a:rPr>
              <a:t>B. </a:t>
            </a:r>
            <a:r>
              <a:rPr lang="pt-BR" sz="4000">
                <a:effectLst/>
                <a:latin typeface="Cambria" panose="02040503050406030204" pitchFamily="18" charset="0"/>
                <a:ea typeface="Arial" panose="020B0604020202020204" pitchFamily="34" charset="0"/>
                <a:cs typeface="Times New Roman" panose="02020603050405020304" pitchFamily="18" charset="0"/>
              </a:rPr>
              <a:t>C</a:t>
            </a:r>
            <a:r>
              <a:rPr lang="pt-BR" sz="4000" baseline="-25000">
                <a:effectLst/>
                <a:latin typeface="Cambria" panose="02040503050406030204" pitchFamily="18" charset="0"/>
                <a:ea typeface="Arial" panose="020B0604020202020204" pitchFamily="34" charset="0"/>
                <a:cs typeface="Times New Roman" panose="02020603050405020304" pitchFamily="18" charset="0"/>
              </a:rPr>
              <a:t>2</a:t>
            </a:r>
            <a:r>
              <a:rPr lang="pt-BR" sz="4000">
                <a:effectLst/>
                <a:latin typeface="Cambria" panose="02040503050406030204" pitchFamily="18" charset="0"/>
                <a:ea typeface="Arial" panose="020B0604020202020204" pitchFamily="34" charset="0"/>
                <a:cs typeface="Times New Roman" panose="02020603050405020304" pitchFamily="18" charset="0"/>
              </a:rPr>
              <a:t>H</a:t>
            </a:r>
            <a:r>
              <a:rPr lang="pt-BR" sz="4000" baseline="-25000">
                <a:effectLst/>
                <a:latin typeface="Cambria" panose="02040503050406030204" pitchFamily="18" charset="0"/>
                <a:ea typeface="Arial" panose="020B0604020202020204" pitchFamily="34" charset="0"/>
                <a:cs typeface="Times New Roman" panose="02020603050405020304" pitchFamily="18" charset="0"/>
              </a:rPr>
              <a:t>5</a:t>
            </a:r>
            <a:r>
              <a:rPr lang="pt-BR" sz="4000">
                <a:effectLst/>
                <a:latin typeface="Cambria" panose="02040503050406030204" pitchFamily="18" charset="0"/>
                <a:ea typeface="Arial" panose="020B0604020202020204" pitchFamily="34" charset="0"/>
                <a:cs typeface="Times New Roman" panose="02020603050405020304" pitchFamily="18" charset="0"/>
              </a:rPr>
              <a:t>CHO</a:t>
            </a:r>
            <a:r>
              <a:rPr lang="vi-VN" sz="4000">
                <a:effectLst/>
                <a:latin typeface="Cambria" panose="02040503050406030204" pitchFamily="18" charset="0"/>
                <a:ea typeface="Arial" panose="020B0604020202020204" pitchFamily="34" charset="0"/>
                <a:cs typeface="Times New Roman" panose="02020603050405020304" pitchFamily="18" charset="0"/>
              </a:rPr>
              <a:t>.</a:t>
            </a:r>
            <a:r>
              <a:rPr lang="pt-BR" sz="4000">
                <a:effectLst/>
                <a:latin typeface="Cambria" panose="02040503050406030204" pitchFamily="18" charset="0"/>
                <a:ea typeface="Arial" panose="020B0604020202020204" pitchFamily="34" charset="0"/>
                <a:cs typeface="Times New Roman" panose="02020603050405020304" pitchFamily="18" charset="0"/>
              </a:rPr>
              <a:t>		</a:t>
            </a:r>
            <a:r>
              <a:rPr lang="pt-BR" sz="4000" b="1">
                <a:solidFill>
                  <a:srgbClr val="FF6600"/>
                </a:solidFill>
                <a:effectLst/>
                <a:latin typeface="Cambria" panose="02040503050406030204" pitchFamily="18" charset="0"/>
                <a:ea typeface="Arial" panose="020B0604020202020204" pitchFamily="34" charset="0"/>
                <a:cs typeface="Times New Roman" panose="02020603050405020304" pitchFamily="18" charset="0"/>
              </a:rPr>
              <a:t>C. </a:t>
            </a:r>
            <a:r>
              <a:rPr lang="pt-BR" sz="4000">
                <a:effectLst/>
                <a:latin typeface="Cambria" panose="02040503050406030204" pitchFamily="18" charset="0"/>
                <a:ea typeface="Arial" panose="020B0604020202020204" pitchFamily="34" charset="0"/>
                <a:cs typeface="Times New Roman" panose="02020603050405020304" pitchFamily="18" charset="0"/>
              </a:rPr>
              <a:t>CH</a:t>
            </a:r>
            <a:r>
              <a:rPr lang="pt-BR" sz="4000" baseline="-25000">
                <a:effectLst/>
                <a:latin typeface="Cambria" panose="02040503050406030204" pitchFamily="18" charset="0"/>
                <a:ea typeface="Arial" panose="020B0604020202020204" pitchFamily="34" charset="0"/>
                <a:cs typeface="Times New Roman" panose="02020603050405020304" pitchFamily="18" charset="0"/>
              </a:rPr>
              <a:t>2</a:t>
            </a:r>
            <a:r>
              <a:rPr lang="pt-BR" sz="4000">
                <a:effectLst/>
                <a:latin typeface="Cambria" panose="02040503050406030204" pitchFamily="18" charset="0"/>
                <a:ea typeface="Arial" panose="020B0604020202020204" pitchFamily="34" charset="0"/>
                <a:cs typeface="Times New Roman" panose="02020603050405020304" pitchFamily="18" charset="0"/>
              </a:rPr>
              <a:t>=CHCHO</a:t>
            </a:r>
            <a:r>
              <a:rPr lang="vi-VN" sz="4000">
                <a:effectLst/>
                <a:latin typeface="Cambria" panose="02040503050406030204" pitchFamily="18" charset="0"/>
                <a:ea typeface="Arial" panose="020B0604020202020204" pitchFamily="34" charset="0"/>
                <a:cs typeface="Times New Roman" panose="02020603050405020304" pitchFamily="18" charset="0"/>
              </a:rPr>
              <a:t>.	</a:t>
            </a:r>
            <a:r>
              <a:rPr lang="en-US" sz="4000">
                <a:effectLst/>
                <a:latin typeface="Cambria" panose="02040503050406030204" pitchFamily="18" charset="0"/>
                <a:ea typeface="Arial" panose="020B0604020202020204" pitchFamily="34" charset="0"/>
                <a:cs typeface="Times New Roman" panose="02020603050405020304" pitchFamily="18" charset="0"/>
              </a:rPr>
              <a:t>		</a:t>
            </a:r>
            <a:r>
              <a:rPr lang="vi-VN" sz="4000" b="1">
                <a:solidFill>
                  <a:srgbClr val="00CC00"/>
                </a:solidFill>
                <a:effectLst/>
                <a:latin typeface="Cambria" panose="02040503050406030204" pitchFamily="18" charset="0"/>
                <a:ea typeface="Arial" panose="020B0604020202020204" pitchFamily="34" charset="0"/>
                <a:cs typeface="Times New Roman" panose="02020603050405020304" pitchFamily="18" charset="0"/>
              </a:rPr>
              <a:t>D. </a:t>
            </a:r>
            <a:r>
              <a:rPr lang="pt-BR"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CH</a:t>
            </a:r>
            <a:r>
              <a:rPr lang="pt-BR" sz="4000" baseline="-25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3</a:t>
            </a:r>
            <a:r>
              <a:rPr lang="pt-BR"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CHO</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a:t>
            </a:r>
            <a:endParaRPr lang="en-US" sz="4000">
              <a:effectLst/>
              <a:latin typeface="Arial" panose="020B0604020202020204" pitchFamily="34" charset="0"/>
              <a:ea typeface="Arial" panose="020B06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1B7BD17-45C5-6EBA-E021-1FC4B2048094}"/>
              </a:ext>
            </a:extLst>
          </p:cNvPr>
          <p:cNvSpPr txBox="1"/>
          <p:nvPr/>
        </p:nvSpPr>
        <p:spPr>
          <a:xfrm>
            <a:off x="457200" y="6819900"/>
            <a:ext cx="16579174" cy="2661049"/>
          </a:xfrm>
          <a:prstGeom prst="rect">
            <a:avLst/>
          </a:prstGeom>
          <a:noFill/>
        </p:spPr>
        <p:txBody>
          <a:bodyPr wrap="square">
            <a:spAutoFit/>
          </a:bodyPr>
          <a:lstStyle/>
          <a:p>
            <a:pPr marL="228600" marR="0" indent="-228600" algn="just">
              <a:lnSpc>
                <a:spcPct val="115000"/>
              </a:lnSpc>
              <a:spcAft>
                <a:spcPts val="1000"/>
              </a:spcAft>
              <a:tabLst>
                <a:tab pos="228600" algn="l"/>
                <a:tab pos="1828800" algn="l"/>
                <a:tab pos="3429000" algn="l"/>
                <a:tab pos="5029200" algn="l"/>
              </a:tabLst>
            </a:pPr>
            <a:r>
              <a:rPr lang="pt-BR" sz="4000" b="1">
                <a:solidFill>
                  <a:srgbClr val="0000FF"/>
                </a:solidFill>
                <a:effectLst/>
                <a:latin typeface="Cambria" panose="02040503050406030204" pitchFamily="18" charset="0"/>
                <a:ea typeface="Arial" panose="020B0604020202020204" pitchFamily="34" charset="0"/>
                <a:cs typeface="Times New Roman" panose="02020603050405020304" pitchFamily="18" charset="0"/>
              </a:rPr>
              <a:t>Câu </a:t>
            </a:r>
            <a:r>
              <a:rPr lang="pt-BR" sz="4000" b="1">
                <a:solidFill>
                  <a:srgbClr val="0000FF"/>
                </a:solidFill>
                <a:latin typeface="Cambria" panose="02040503050406030204" pitchFamily="18" charset="0"/>
                <a:ea typeface="Arial" panose="020B0604020202020204" pitchFamily="34" charset="0"/>
                <a:cs typeface="Times New Roman" panose="02020603050405020304" pitchFamily="18" charset="0"/>
              </a:rPr>
              <a:t>9</a:t>
            </a:r>
            <a:r>
              <a:rPr lang="pt-BR" sz="4000" b="1">
                <a:solidFill>
                  <a:srgbClr val="0000FF"/>
                </a:solidFill>
                <a:effectLst/>
                <a:latin typeface="Cambria" panose="02040503050406030204" pitchFamily="18" charset="0"/>
                <a:ea typeface="Arial" panose="020B0604020202020204" pitchFamily="34" charset="0"/>
                <a:cs typeface="Times New Roman" panose="02020603050405020304" pitchFamily="18" charset="0"/>
              </a:rPr>
              <a:t>: </a:t>
            </a:r>
            <a:r>
              <a:rPr lang="pt-BR" sz="4000">
                <a:effectLst/>
                <a:latin typeface="Cambria" panose="02040503050406030204" pitchFamily="18" charset="0"/>
                <a:ea typeface="Arial" panose="020B0604020202020204" pitchFamily="34" charset="0"/>
                <a:cs typeface="Times New Roman" panose="02020603050405020304" pitchFamily="18" charset="0"/>
              </a:rPr>
              <a:t>Acrylic aldehyde có công thức là</a:t>
            </a:r>
            <a:endParaRPr lang="en-US" sz="400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50000"/>
              </a:lnSpc>
              <a:tabLst>
                <a:tab pos="228600" algn="l"/>
                <a:tab pos="1828800" algn="l"/>
                <a:tab pos="3429000" algn="l"/>
                <a:tab pos="5029200" algn="l"/>
              </a:tabLst>
            </a:pPr>
            <a:r>
              <a:rPr lang="pt-BR" sz="4000">
                <a:effectLst/>
                <a:latin typeface="Cambria" panose="02040503050406030204" pitchFamily="18" charset="0"/>
                <a:ea typeface="Arial" panose="020B0604020202020204" pitchFamily="34" charset="0"/>
                <a:cs typeface="Times New Roman" panose="02020603050405020304" pitchFamily="18" charset="0"/>
              </a:rPr>
              <a:t> 		</a:t>
            </a:r>
            <a:r>
              <a:rPr lang="nb-NO" sz="4000" b="1">
                <a:solidFill>
                  <a:srgbClr val="FF0000"/>
                </a:solidFill>
                <a:effectLst/>
                <a:latin typeface="Cambria" panose="02040503050406030204" pitchFamily="18" charset="0"/>
                <a:ea typeface="Arial" panose="020B0604020202020204" pitchFamily="34" charset="0"/>
                <a:cs typeface="Times New Roman" panose="02020603050405020304" pitchFamily="18" charset="0"/>
              </a:rPr>
              <a:t>A. </a:t>
            </a:r>
            <a:r>
              <a:rPr lang="pt-BR" sz="4000">
                <a:effectLst/>
                <a:latin typeface="Cambria" panose="02040503050406030204" pitchFamily="18" charset="0"/>
                <a:ea typeface="Arial" panose="020B0604020202020204" pitchFamily="34" charset="0"/>
                <a:cs typeface="Times New Roman" panose="02020603050405020304" pitchFamily="18" charset="0"/>
              </a:rPr>
              <a:t>CH</a:t>
            </a:r>
            <a:r>
              <a:rPr lang="pt-BR" sz="4000" baseline="-25000">
                <a:effectLst/>
                <a:latin typeface="Cambria" panose="02040503050406030204" pitchFamily="18" charset="0"/>
                <a:ea typeface="Arial" panose="020B0604020202020204" pitchFamily="34" charset="0"/>
                <a:cs typeface="Times New Roman" panose="02020603050405020304" pitchFamily="18" charset="0"/>
              </a:rPr>
              <a:t>2</a:t>
            </a:r>
            <a:r>
              <a:rPr lang="pt-BR" sz="4000">
                <a:effectLst/>
                <a:latin typeface="Cambria" panose="02040503050406030204" pitchFamily="18" charset="0"/>
                <a:ea typeface="Arial" panose="020B0604020202020204" pitchFamily="34" charset="0"/>
                <a:cs typeface="Times New Roman" panose="02020603050405020304" pitchFamily="18" charset="0"/>
              </a:rPr>
              <a:t>=C(CH</a:t>
            </a:r>
            <a:r>
              <a:rPr lang="pt-BR" sz="4000" baseline="-25000">
                <a:effectLst/>
                <a:latin typeface="Cambria" panose="02040503050406030204" pitchFamily="18" charset="0"/>
                <a:ea typeface="Arial" panose="020B0604020202020204" pitchFamily="34" charset="0"/>
                <a:cs typeface="Times New Roman" panose="02020603050405020304" pitchFamily="18" charset="0"/>
              </a:rPr>
              <a:t>3</a:t>
            </a:r>
            <a:r>
              <a:rPr lang="pt-BR" sz="4000">
                <a:effectLst/>
                <a:latin typeface="Cambria" panose="02040503050406030204" pitchFamily="18" charset="0"/>
                <a:ea typeface="Arial" panose="020B0604020202020204" pitchFamily="34" charset="0"/>
                <a:cs typeface="Times New Roman" panose="02020603050405020304" pitchFamily="18" charset="0"/>
              </a:rPr>
              <a:t>)CHO</a:t>
            </a:r>
            <a:r>
              <a:rPr lang="vi-VN" sz="4000">
                <a:effectLst/>
                <a:latin typeface="Cambria" panose="02040503050406030204" pitchFamily="18" charset="0"/>
                <a:ea typeface="Arial" panose="020B0604020202020204" pitchFamily="34" charset="0"/>
                <a:cs typeface="Times New Roman" panose="02020603050405020304" pitchFamily="18" charset="0"/>
              </a:rPr>
              <a:t>.</a:t>
            </a:r>
            <a:r>
              <a:rPr lang="pt-BR" sz="4000">
                <a:effectLst/>
                <a:latin typeface="Cambria" panose="02040503050406030204" pitchFamily="18" charset="0"/>
                <a:ea typeface="Arial" panose="020B0604020202020204" pitchFamily="34" charset="0"/>
                <a:cs typeface="Times New Roman" panose="02020603050405020304" pitchFamily="18" charset="0"/>
              </a:rPr>
              <a:t>				</a:t>
            </a:r>
            <a:r>
              <a:rPr lang="pt-BR" sz="4000" b="1">
                <a:solidFill>
                  <a:srgbClr val="CC00FF"/>
                </a:solidFill>
                <a:effectLst/>
                <a:latin typeface="Cambria" panose="02040503050406030204" pitchFamily="18" charset="0"/>
                <a:ea typeface="Arial" panose="020B0604020202020204" pitchFamily="34" charset="0"/>
                <a:cs typeface="Times New Roman" panose="02020603050405020304" pitchFamily="18" charset="0"/>
              </a:rPr>
              <a:t>B. </a:t>
            </a:r>
            <a:r>
              <a:rPr lang="pt-BR" sz="4000">
                <a:effectLst/>
                <a:latin typeface="Cambria" panose="02040503050406030204" pitchFamily="18" charset="0"/>
                <a:ea typeface="Arial" panose="020B0604020202020204" pitchFamily="34" charset="0"/>
                <a:cs typeface="Times New Roman" panose="02020603050405020304" pitchFamily="18" charset="0"/>
              </a:rPr>
              <a:t>C</a:t>
            </a:r>
            <a:r>
              <a:rPr lang="pt-BR" sz="4000" baseline="-25000">
                <a:effectLst/>
                <a:latin typeface="Cambria" panose="02040503050406030204" pitchFamily="18" charset="0"/>
                <a:ea typeface="Arial" panose="020B0604020202020204" pitchFamily="34" charset="0"/>
                <a:cs typeface="Times New Roman" panose="02020603050405020304" pitchFamily="18" charset="0"/>
              </a:rPr>
              <a:t>6</a:t>
            </a:r>
            <a:r>
              <a:rPr lang="pt-BR" sz="4000">
                <a:effectLst/>
                <a:latin typeface="Cambria" panose="02040503050406030204" pitchFamily="18" charset="0"/>
                <a:ea typeface="Arial" panose="020B0604020202020204" pitchFamily="34" charset="0"/>
                <a:cs typeface="Times New Roman" panose="02020603050405020304" pitchFamily="18" charset="0"/>
              </a:rPr>
              <a:t>H</a:t>
            </a:r>
            <a:r>
              <a:rPr lang="pt-BR" sz="4000" baseline="-25000">
                <a:effectLst/>
                <a:latin typeface="Cambria" panose="02040503050406030204" pitchFamily="18" charset="0"/>
                <a:ea typeface="Arial" panose="020B0604020202020204" pitchFamily="34" charset="0"/>
                <a:cs typeface="Times New Roman" panose="02020603050405020304" pitchFamily="18" charset="0"/>
              </a:rPr>
              <a:t>5</a:t>
            </a:r>
            <a:r>
              <a:rPr lang="pt-BR" sz="4000">
                <a:effectLst/>
                <a:latin typeface="Cambria" panose="02040503050406030204" pitchFamily="18" charset="0"/>
                <a:ea typeface="Arial" panose="020B0604020202020204" pitchFamily="34" charset="0"/>
                <a:cs typeface="Times New Roman" panose="02020603050405020304" pitchFamily="18" charset="0"/>
              </a:rPr>
              <a:t>CHO</a:t>
            </a:r>
            <a:r>
              <a:rPr lang="vi-VN" sz="4000">
                <a:effectLst/>
                <a:latin typeface="Cambria" panose="02040503050406030204" pitchFamily="18" charset="0"/>
                <a:ea typeface="Arial" panose="020B0604020202020204" pitchFamily="34" charset="0"/>
                <a:cs typeface="Times New Roman" panose="02020603050405020304" pitchFamily="18" charset="0"/>
              </a:rPr>
              <a:t>.</a:t>
            </a:r>
            <a:r>
              <a:rPr lang="pt-BR" sz="4000">
                <a:effectLst/>
                <a:latin typeface="Cambria" panose="02040503050406030204" pitchFamily="18" charset="0"/>
                <a:ea typeface="Arial" panose="020B0604020202020204" pitchFamily="34" charset="0"/>
                <a:cs typeface="Times New Roman" panose="02020603050405020304" pitchFamily="18" charset="0"/>
              </a:rPr>
              <a:t>	</a:t>
            </a:r>
          </a:p>
          <a:p>
            <a:pPr marL="228600" marR="0" indent="-228600" algn="just">
              <a:lnSpc>
                <a:spcPct val="150000"/>
              </a:lnSpc>
              <a:tabLst>
                <a:tab pos="228600" algn="l"/>
                <a:tab pos="1828800" algn="l"/>
                <a:tab pos="3429000" algn="l"/>
                <a:tab pos="5029200" algn="l"/>
              </a:tabLst>
            </a:pPr>
            <a:r>
              <a:rPr lang="pt-BR" sz="4000" b="1">
                <a:solidFill>
                  <a:srgbClr val="FF6600"/>
                </a:solidFill>
                <a:latin typeface="Cambria" panose="02040503050406030204" pitchFamily="18" charset="0"/>
                <a:ea typeface="Arial" panose="020B0604020202020204" pitchFamily="34" charset="0"/>
                <a:cs typeface="Times New Roman" panose="02020603050405020304" pitchFamily="18" charset="0"/>
              </a:rPr>
              <a:t>		</a:t>
            </a:r>
            <a:r>
              <a:rPr lang="pt-BR" sz="4000" b="1">
                <a:solidFill>
                  <a:srgbClr val="FF6600"/>
                </a:solidFill>
                <a:effectLst/>
                <a:latin typeface="Cambria" panose="02040503050406030204" pitchFamily="18" charset="0"/>
                <a:ea typeface="Arial" panose="020B0604020202020204" pitchFamily="34" charset="0"/>
                <a:cs typeface="Times New Roman" panose="02020603050405020304" pitchFamily="18" charset="0"/>
              </a:rPr>
              <a:t>C. </a:t>
            </a:r>
            <a:r>
              <a:rPr lang="pt-BR"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CH</a:t>
            </a:r>
            <a:r>
              <a:rPr lang="pt-BR" sz="4000" baseline="-25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2</a:t>
            </a:r>
            <a:r>
              <a:rPr lang="pt-BR"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=CHCHO</a:t>
            </a:r>
            <a:r>
              <a:rPr lang="vi-VN" sz="40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a:t>
            </a:r>
            <a:r>
              <a:rPr lang="vi-VN" sz="4000">
                <a:effectLst/>
                <a:latin typeface="Cambria" panose="02040503050406030204" pitchFamily="18" charset="0"/>
                <a:ea typeface="Arial" panose="020B0604020202020204" pitchFamily="34" charset="0"/>
                <a:cs typeface="Times New Roman" panose="02020603050405020304" pitchFamily="18" charset="0"/>
              </a:rPr>
              <a:t>	</a:t>
            </a:r>
            <a:r>
              <a:rPr lang="en-US" sz="4000">
                <a:effectLst/>
                <a:latin typeface="Cambria" panose="02040503050406030204" pitchFamily="18" charset="0"/>
                <a:ea typeface="Arial" panose="020B0604020202020204" pitchFamily="34" charset="0"/>
                <a:cs typeface="Times New Roman" panose="02020603050405020304" pitchFamily="18" charset="0"/>
              </a:rPr>
              <a:t>				</a:t>
            </a:r>
            <a:r>
              <a:rPr lang="vi-VN" sz="4000" b="1">
                <a:solidFill>
                  <a:srgbClr val="00CC00"/>
                </a:solidFill>
                <a:effectLst/>
                <a:latin typeface="Cambria" panose="02040503050406030204" pitchFamily="18" charset="0"/>
                <a:ea typeface="Arial" panose="020B0604020202020204" pitchFamily="34" charset="0"/>
                <a:cs typeface="Times New Roman" panose="02020603050405020304" pitchFamily="18" charset="0"/>
              </a:rPr>
              <a:t>D. </a:t>
            </a:r>
            <a:r>
              <a:rPr lang="pt-BR" sz="4000">
                <a:effectLst/>
                <a:latin typeface="Cambria" panose="02040503050406030204" pitchFamily="18" charset="0"/>
                <a:ea typeface="Arial" panose="020B0604020202020204" pitchFamily="34" charset="0"/>
                <a:cs typeface="Times New Roman" panose="02020603050405020304" pitchFamily="18" charset="0"/>
              </a:rPr>
              <a:t>CH</a:t>
            </a:r>
            <a:r>
              <a:rPr lang="pt-BR" sz="4000" baseline="-25000">
                <a:effectLst/>
                <a:latin typeface="Cambria" panose="02040503050406030204" pitchFamily="18" charset="0"/>
                <a:ea typeface="Arial" panose="020B0604020202020204" pitchFamily="34" charset="0"/>
                <a:cs typeface="Times New Roman" panose="02020603050405020304" pitchFamily="18" charset="0"/>
              </a:rPr>
              <a:t>3</a:t>
            </a:r>
            <a:r>
              <a:rPr lang="pt-BR" sz="4000">
                <a:effectLst/>
                <a:latin typeface="Cambria" panose="02040503050406030204" pitchFamily="18" charset="0"/>
                <a:ea typeface="Arial" panose="020B0604020202020204" pitchFamily="34" charset="0"/>
                <a:cs typeface="Times New Roman" panose="02020603050405020304" pitchFamily="18" charset="0"/>
              </a:rPr>
              <a:t>CHO</a:t>
            </a:r>
            <a:r>
              <a:rPr lang="vi-VN" sz="4000">
                <a:effectLst/>
                <a:latin typeface="Cambria" panose="02040503050406030204" pitchFamily="18" charset="0"/>
                <a:ea typeface="Arial" panose="020B0604020202020204" pitchFamily="34" charset="0"/>
                <a:cs typeface="Times New Roman" panose="02020603050405020304" pitchFamily="18" charset="0"/>
              </a:rPr>
              <a:t>.</a:t>
            </a:r>
            <a:endParaRPr lang="en-US" sz="40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6088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7A129-AB6E-3DDA-7B89-A13E4BE859AF}"/>
            </a:ext>
          </a:extLst>
        </p:cNvPr>
        <p:cNvGrpSpPr/>
        <p:nvPr/>
      </p:nvGrpSpPr>
      <p:grpSpPr>
        <a:xfrm>
          <a:off x="0" y="0"/>
          <a:ext cx="0" cy="0"/>
          <a:chOff x="0" y="0"/>
          <a:chExt cx="0" cy="0"/>
        </a:xfrm>
      </p:grpSpPr>
      <p:grpSp>
        <p:nvGrpSpPr>
          <p:cNvPr id="17" name="Group 17">
            <a:extLst>
              <a:ext uri="{FF2B5EF4-FFF2-40B4-BE49-F238E27FC236}">
                <a16:creationId xmlns:a16="http://schemas.microsoft.com/office/drawing/2014/main" id="{1DC31216-90E1-4E75-0675-C62498FD5954}"/>
              </a:ext>
            </a:extLst>
          </p:cNvPr>
          <p:cNvGrpSpPr/>
          <p:nvPr/>
        </p:nvGrpSpPr>
        <p:grpSpPr>
          <a:xfrm>
            <a:off x="680651" y="-1028700"/>
            <a:ext cx="16926697" cy="1542251"/>
            <a:chOff x="0" y="0"/>
            <a:chExt cx="58960502" cy="5372100"/>
          </a:xfrm>
        </p:grpSpPr>
        <p:sp>
          <p:nvSpPr>
            <p:cNvPr id="18" name="Freeform 18">
              <a:extLst>
                <a:ext uri="{FF2B5EF4-FFF2-40B4-BE49-F238E27FC236}">
                  <a16:creationId xmlns:a16="http://schemas.microsoft.com/office/drawing/2014/main" id="{B96E6DFD-096F-A075-1D10-938A647C5776}"/>
                </a:ext>
              </a:extLst>
            </p:cNvPr>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sp>
        <p:nvSpPr>
          <p:cNvPr id="4" name="Rectangle 3">
            <a:extLst>
              <a:ext uri="{FF2B5EF4-FFF2-40B4-BE49-F238E27FC236}">
                <a16:creationId xmlns:a16="http://schemas.microsoft.com/office/drawing/2014/main" id="{85F76685-C5FA-F166-DCDA-DC9D0C700B25}"/>
              </a:ext>
            </a:extLst>
          </p:cNvPr>
          <p:cNvSpPr/>
          <p:nvPr/>
        </p:nvSpPr>
        <p:spPr>
          <a:xfrm>
            <a:off x="10439401" y="1975195"/>
            <a:ext cx="3429000" cy="103470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79B3268-7586-78C9-A178-BC041A5B7863}"/>
              </a:ext>
            </a:extLst>
          </p:cNvPr>
          <p:cNvSpPr/>
          <p:nvPr/>
        </p:nvSpPr>
        <p:spPr>
          <a:xfrm>
            <a:off x="8991600" y="8002857"/>
            <a:ext cx="4419599" cy="10517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B7A5AEE-0850-8481-DAF4-15CB0B4A93C6}"/>
              </a:ext>
            </a:extLst>
          </p:cNvPr>
          <p:cNvSpPr txBox="1"/>
          <p:nvPr/>
        </p:nvSpPr>
        <p:spPr>
          <a:xfrm>
            <a:off x="457200" y="1136644"/>
            <a:ext cx="16579174" cy="2618602"/>
          </a:xfrm>
          <a:prstGeom prst="rect">
            <a:avLst/>
          </a:prstGeom>
          <a:noFill/>
        </p:spPr>
        <p:txBody>
          <a:bodyPr wrap="square">
            <a:spAutoFit/>
          </a:bodyPr>
          <a:lstStyle/>
          <a:p>
            <a:pPr marL="228600" marR="0" indent="-228600" algn="just">
              <a:lnSpc>
                <a:spcPct val="115000"/>
              </a:lnSpc>
              <a:spcAft>
                <a:spcPts val="1000"/>
              </a:spcAft>
              <a:tabLst>
                <a:tab pos="228600" algn="l"/>
                <a:tab pos="1828800" algn="l"/>
                <a:tab pos="3429000" algn="l"/>
                <a:tab pos="5029200" algn="l"/>
              </a:tabLst>
            </a:pPr>
            <a:r>
              <a:rPr lang="pt-BR" sz="4400" b="1">
                <a:solidFill>
                  <a:srgbClr val="0000FF"/>
                </a:solidFill>
                <a:effectLst/>
                <a:latin typeface="Cambria" panose="02040503050406030204" pitchFamily="18" charset="0"/>
                <a:ea typeface="Arial" panose="020B0604020202020204" pitchFamily="34" charset="0"/>
                <a:cs typeface="Times New Roman" panose="02020603050405020304" pitchFamily="18" charset="0"/>
              </a:rPr>
              <a:t>Câu </a:t>
            </a:r>
            <a:r>
              <a:rPr lang="pt-BR" sz="4400" b="1">
                <a:solidFill>
                  <a:srgbClr val="0000FF"/>
                </a:solidFill>
                <a:latin typeface="Cambria" panose="02040503050406030204" pitchFamily="18" charset="0"/>
                <a:ea typeface="Arial" panose="020B0604020202020204" pitchFamily="34" charset="0"/>
                <a:cs typeface="Times New Roman" panose="02020603050405020304" pitchFamily="18" charset="0"/>
              </a:rPr>
              <a:t>10</a:t>
            </a:r>
            <a:r>
              <a:rPr lang="pt-BR" sz="4400" b="1">
                <a:solidFill>
                  <a:srgbClr val="0000FF"/>
                </a:solidFill>
                <a:effectLst/>
                <a:latin typeface="Cambria" panose="02040503050406030204" pitchFamily="18" charset="0"/>
                <a:ea typeface="Arial" panose="020B0604020202020204" pitchFamily="34" charset="0"/>
                <a:cs typeface="Times New Roman" panose="02020603050405020304" pitchFamily="18" charset="0"/>
              </a:rPr>
              <a:t>: </a:t>
            </a:r>
            <a:r>
              <a:rPr lang="pt-BR" sz="4400">
                <a:effectLst/>
                <a:latin typeface="Cambria" panose="02040503050406030204" pitchFamily="18" charset="0"/>
                <a:ea typeface="Arial" panose="020B0604020202020204" pitchFamily="34" charset="0"/>
                <a:cs typeface="Times New Roman" panose="02020603050405020304" pitchFamily="18" charset="0"/>
              </a:rPr>
              <a:t>Tên gọi nào sau đây của CH</a:t>
            </a:r>
            <a:r>
              <a:rPr lang="pt-BR" sz="4400" baseline="-25000">
                <a:effectLst/>
                <a:latin typeface="Cambria" panose="02040503050406030204" pitchFamily="18" charset="0"/>
                <a:ea typeface="Arial" panose="020B0604020202020204" pitchFamily="34" charset="0"/>
                <a:cs typeface="Times New Roman" panose="02020603050405020304" pitchFamily="18" charset="0"/>
              </a:rPr>
              <a:t>3</a:t>
            </a:r>
            <a:r>
              <a:rPr lang="pt-BR" sz="4400">
                <a:effectLst/>
                <a:latin typeface="Cambria" panose="02040503050406030204" pitchFamily="18" charset="0"/>
                <a:ea typeface="Arial" panose="020B0604020202020204" pitchFamily="34" charset="0"/>
                <a:cs typeface="Times New Roman" panose="02020603050405020304" pitchFamily="18" charset="0"/>
              </a:rPr>
              <a:t>CHO là </a:t>
            </a:r>
            <a:r>
              <a:rPr lang="pt-BR" sz="4400" b="1">
                <a:effectLst/>
                <a:latin typeface="Cambria" panose="02040503050406030204" pitchFamily="18" charset="0"/>
                <a:ea typeface="Arial" panose="020B0604020202020204" pitchFamily="34" charset="0"/>
                <a:cs typeface="Times New Roman" panose="02020603050405020304" pitchFamily="18" charset="0"/>
              </a:rPr>
              <a:t>không</a:t>
            </a:r>
            <a:r>
              <a:rPr lang="pt-BR" sz="4400">
                <a:effectLst/>
                <a:latin typeface="Cambria" panose="02040503050406030204" pitchFamily="18" charset="0"/>
                <a:ea typeface="Arial" panose="020B0604020202020204" pitchFamily="34" charset="0"/>
                <a:cs typeface="Times New Roman" panose="02020603050405020304" pitchFamily="18" charset="0"/>
              </a:rPr>
              <a:t> đúng?</a:t>
            </a:r>
            <a:endParaRPr lang="en-US" sz="440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15000"/>
              </a:lnSpc>
              <a:spcAft>
                <a:spcPts val="1000"/>
              </a:spcAft>
              <a:tabLst>
                <a:tab pos="228600" algn="l"/>
                <a:tab pos="1828800" algn="l"/>
                <a:tab pos="3429000" algn="l"/>
                <a:tab pos="5029200" algn="l"/>
              </a:tabLst>
            </a:pPr>
            <a:r>
              <a:rPr lang="nb-NO" sz="4400" b="1">
                <a:effectLst/>
                <a:latin typeface="Cambria" panose="02040503050406030204" pitchFamily="18" charset="0"/>
                <a:ea typeface="Arial" panose="020B0604020202020204" pitchFamily="34" charset="0"/>
                <a:cs typeface="Times New Roman" panose="02020603050405020304" pitchFamily="18" charset="0"/>
              </a:rPr>
              <a:t>		</a:t>
            </a:r>
            <a:r>
              <a:rPr lang="nb-NO" sz="4400" b="1">
                <a:solidFill>
                  <a:srgbClr val="FF0000"/>
                </a:solidFill>
                <a:effectLst/>
                <a:latin typeface="Cambria" panose="02040503050406030204" pitchFamily="18" charset="0"/>
                <a:ea typeface="Arial" panose="020B0604020202020204" pitchFamily="34" charset="0"/>
                <a:cs typeface="Times New Roman" panose="02020603050405020304" pitchFamily="18" charset="0"/>
              </a:rPr>
              <a:t>A. </a:t>
            </a:r>
            <a:r>
              <a:rPr lang="vi-VN" sz="4400">
                <a:effectLst/>
                <a:latin typeface="Cambria" panose="02040503050406030204" pitchFamily="18" charset="0"/>
                <a:ea typeface="Arial" panose="020B0604020202020204" pitchFamily="34" charset="0"/>
                <a:cs typeface="Times New Roman" panose="02020603050405020304" pitchFamily="18" charset="0"/>
              </a:rPr>
              <a:t>acetic aldehyde.	</a:t>
            </a:r>
            <a:r>
              <a:rPr lang="en-US" sz="4400">
                <a:effectLst/>
                <a:latin typeface="Cambria" panose="02040503050406030204" pitchFamily="18" charset="0"/>
                <a:ea typeface="Arial" panose="020B0604020202020204" pitchFamily="34" charset="0"/>
                <a:cs typeface="Times New Roman" panose="02020603050405020304" pitchFamily="18" charset="0"/>
              </a:rPr>
              <a:t>				</a:t>
            </a:r>
            <a:r>
              <a:rPr lang="vi-VN" sz="4400" b="1">
                <a:solidFill>
                  <a:srgbClr val="CC00FF"/>
                </a:solidFill>
                <a:effectLst/>
                <a:latin typeface="Cambria" panose="02040503050406030204" pitchFamily="18" charset="0"/>
                <a:ea typeface="Arial" panose="020B0604020202020204" pitchFamily="34" charset="0"/>
                <a:cs typeface="Times New Roman" panose="02020603050405020304" pitchFamily="18" charset="0"/>
              </a:rPr>
              <a:t>B. </a:t>
            </a:r>
            <a:r>
              <a:rPr lang="vi-VN" sz="4400">
                <a:solidFill>
                  <a:srgbClr val="000000"/>
                </a:solidFill>
                <a:effectLst/>
                <a:latin typeface="Cambria" panose="02040503050406030204" pitchFamily="18" charset="0"/>
                <a:ea typeface="Arial" panose="020B0604020202020204" pitchFamily="34" charset="0"/>
                <a:cs typeface="Times New Roman" panose="02020603050405020304" pitchFamily="18" charset="0"/>
              </a:rPr>
              <a:t>methanal.</a:t>
            </a:r>
            <a:r>
              <a:rPr lang="vi-VN" sz="4400">
                <a:effectLst/>
                <a:latin typeface="Cambria" panose="02040503050406030204" pitchFamily="18" charset="0"/>
                <a:ea typeface="Arial" panose="020B0604020202020204" pitchFamily="34" charset="0"/>
                <a:cs typeface="Times New Roman" panose="02020603050405020304" pitchFamily="18" charset="0"/>
              </a:rPr>
              <a:t>	</a:t>
            </a:r>
            <a:endParaRPr lang="en-US" sz="4400">
              <a:effectLst/>
              <a:latin typeface="Cambria" panose="02040503050406030204" pitchFamily="18" charset="0"/>
              <a:ea typeface="Arial" panose="020B0604020202020204" pitchFamily="34" charset="0"/>
              <a:cs typeface="Times New Roman" panose="02020603050405020304" pitchFamily="18" charset="0"/>
            </a:endParaRPr>
          </a:p>
          <a:p>
            <a:pPr marL="228600" marR="0" indent="-228600" algn="just">
              <a:lnSpc>
                <a:spcPct val="115000"/>
              </a:lnSpc>
              <a:spcAft>
                <a:spcPts val="1000"/>
              </a:spcAft>
              <a:tabLst>
                <a:tab pos="228600" algn="l"/>
                <a:tab pos="1828800" algn="l"/>
                <a:tab pos="3429000" algn="l"/>
                <a:tab pos="5029200" algn="l"/>
              </a:tabLst>
            </a:pPr>
            <a:r>
              <a:rPr lang="en-US" sz="4400" b="1">
                <a:solidFill>
                  <a:srgbClr val="FF6600"/>
                </a:solidFill>
                <a:latin typeface="Cambria" panose="02040503050406030204" pitchFamily="18" charset="0"/>
                <a:ea typeface="Arial" panose="020B0604020202020204" pitchFamily="34" charset="0"/>
                <a:cs typeface="Times New Roman" panose="02020603050405020304" pitchFamily="18" charset="0"/>
              </a:rPr>
              <a:t>		</a:t>
            </a:r>
            <a:r>
              <a:rPr lang="vi-VN" sz="4400" b="1">
                <a:solidFill>
                  <a:srgbClr val="FF6600"/>
                </a:solidFill>
                <a:effectLst/>
                <a:latin typeface="Cambria" panose="02040503050406030204" pitchFamily="18" charset="0"/>
                <a:ea typeface="Arial" panose="020B0604020202020204" pitchFamily="34" charset="0"/>
                <a:cs typeface="Times New Roman" panose="02020603050405020304" pitchFamily="18" charset="0"/>
              </a:rPr>
              <a:t>C. </a:t>
            </a:r>
            <a:r>
              <a:rPr lang="vi-VN" sz="4400">
                <a:effectLst/>
                <a:latin typeface="Cambria" panose="02040503050406030204" pitchFamily="18" charset="0"/>
                <a:ea typeface="Arial" panose="020B0604020202020204" pitchFamily="34" charset="0"/>
                <a:cs typeface="Times New Roman" panose="02020603050405020304" pitchFamily="18" charset="0"/>
              </a:rPr>
              <a:t>acetaldehyde.	</a:t>
            </a:r>
            <a:r>
              <a:rPr lang="en-US" sz="4400">
                <a:effectLst/>
                <a:latin typeface="Cambria" panose="02040503050406030204" pitchFamily="18" charset="0"/>
                <a:ea typeface="Arial" panose="020B0604020202020204" pitchFamily="34" charset="0"/>
                <a:cs typeface="Times New Roman" panose="02020603050405020304" pitchFamily="18" charset="0"/>
              </a:rPr>
              <a:t>				</a:t>
            </a:r>
            <a:r>
              <a:rPr lang="vi-VN" sz="4400" b="1">
                <a:solidFill>
                  <a:srgbClr val="00CC00"/>
                </a:solidFill>
                <a:effectLst/>
                <a:latin typeface="Cambria" panose="02040503050406030204" pitchFamily="18" charset="0"/>
                <a:ea typeface="Arial" panose="020B0604020202020204" pitchFamily="34" charset="0"/>
                <a:cs typeface="Times New Roman" panose="02020603050405020304" pitchFamily="18" charset="0"/>
              </a:rPr>
              <a:t>D. </a:t>
            </a:r>
            <a:r>
              <a:rPr lang="vi-VN" sz="4400">
                <a:effectLst/>
                <a:latin typeface="Cambria" panose="02040503050406030204" pitchFamily="18" charset="0"/>
                <a:ea typeface="Arial" panose="020B0604020202020204" pitchFamily="34" charset="0"/>
                <a:cs typeface="Times New Roman" panose="02020603050405020304" pitchFamily="18" charset="0"/>
              </a:rPr>
              <a:t>ethanal.</a:t>
            </a:r>
            <a:endParaRPr lang="en-US" sz="4400">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Rectangle 2">
            <a:extLst>
              <a:ext uri="{FF2B5EF4-FFF2-40B4-BE49-F238E27FC236}">
                <a16:creationId xmlns:a16="http://schemas.microsoft.com/office/drawing/2014/main" id="{8F9E4532-A0ED-5F52-8947-345C2C5AE0E5}"/>
              </a:ext>
            </a:extLst>
          </p:cNvPr>
          <p:cNvSpPr>
            <a:spLocks noChangeArrowheads="1"/>
          </p:cNvSpPr>
          <p:nvPr/>
        </p:nvSpPr>
        <p:spPr bwMode="auto">
          <a:xfrm>
            <a:off x="559341" y="4812198"/>
            <a:ext cx="17048006"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28600" algn="l"/>
                <a:tab pos="1828800" algn="l"/>
                <a:tab pos="3429000" algn="l"/>
                <a:tab pos="5029200" algn="l"/>
              </a:tabLst>
            </a:pPr>
            <a:r>
              <a:rPr kumimoji="0" lang="pt-BR" altLang="en-US" sz="4400" b="1" i="0" u="none" strike="noStrike" cap="none" normalizeH="0" baseline="0">
                <a:ln>
                  <a:noFill/>
                </a:ln>
                <a:solidFill>
                  <a:srgbClr val="0000FF"/>
                </a:solidFill>
                <a:effectLst/>
                <a:latin typeface="Cambria" panose="02040503050406030204" pitchFamily="18" charset="0"/>
                <a:ea typeface="Arial" panose="020B0604020202020204" pitchFamily="34" charset="0"/>
                <a:cs typeface="Times New Roman" panose="02020603050405020304" pitchFamily="18" charset="0"/>
              </a:rPr>
              <a:t>Câu </a:t>
            </a:r>
            <a:r>
              <a:rPr lang="nl-NL" altLang="en-US" sz="4400" b="1">
                <a:solidFill>
                  <a:srgbClr val="0000FF"/>
                </a:solidFill>
                <a:latin typeface="Cambria" panose="02040503050406030204" pitchFamily="18" charset="0"/>
                <a:ea typeface="Arial" panose="020B0604020202020204" pitchFamily="34" charset="0"/>
                <a:cs typeface="Times New Roman" panose="02020603050405020304" pitchFamily="18" charset="0"/>
              </a:rPr>
              <a:t>11</a:t>
            </a:r>
            <a:r>
              <a:rPr kumimoji="0" lang="nl-NL" altLang="en-US" sz="4400" b="1" i="0" u="none" strike="noStrike" cap="none" normalizeH="0" baseline="0">
                <a:ln>
                  <a:noFill/>
                </a:ln>
                <a:solidFill>
                  <a:srgbClr val="0000FF"/>
                </a:solidFill>
                <a:effectLst/>
                <a:latin typeface="Cambria" panose="02040503050406030204" pitchFamily="18" charset="0"/>
                <a:ea typeface="Arial" panose="020B0604020202020204" pitchFamily="34" charset="0"/>
                <a:cs typeface="Times New Roman" panose="02020603050405020304" pitchFamily="18" charset="0"/>
              </a:rPr>
              <a:t>:</a:t>
            </a:r>
            <a:r>
              <a:rPr kumimoji="0" lang="nl-NL" altLang="en-US" sz="4400" b="0" i="0" u="none" strike="noStrike" cap="none" normalizeH="0" baseline="0">
                <a:ln>
                  <a:noFill/>
                </a:ln>
                <a:solidFill>
                  <a:srgbClr val="0000FF"/>
                </a:solidFill>
                <a:effectLst/>
                <a:latin typeface="Cambria" panose="02040503050406030204" pitchFamily="18" charset="0"/>
                <a:ea typeface="Arial" panose="020B0604020202020204" pitchFamily="34" charset="0"/>
                <a:cs typeface="Times New Roman" panose="02020603050405020304" pitchFamily="18" charset="0"/>
              </a:rPr>
              <a:t> </a:t>
            </a:r>
            <a:r>
              <a:rPr kumimoji="0" lang="pt-BR" altLang="en-US" sz="44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Tên của hợp chất hữu cơ c</a:t>
            </a:r>
            <a:r>
              <a:rPr kumimoji="0" lang="pt-BR" altLang="en-US" sz="4400" b="0" i="0" u="none" strike="noStrike" cap="none" normalizeH="0" baseline="0">
                <a:ln>
                  <a:noFill/>
                </a:ln>
                <a:solidFill>
                  <a:schemeClr val="tx1"/>
                </a:solidFill>
                <a:effectLst/>
                <a:ea typeface="Arial" panose="020B0604020202020204" pitchFamily="34" charset="0"/>
                <a:cs typeface="Times New Roman" panose="02020603050405020304" pitchFamily="18" charset="0"/>
              </a:rPr>
              <a:t>ó</a:t>
            </a:r>
            <a:r>
              <a:rPr kumimoji="0" lang="pt-BR" altLang="en-US" sz="44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 công thức khung phân tử như sau l</a:t>
            </a:r>
            <a:r>
              <a:rPr kumimoji="0" lang="pt-BR" altLang="en-US" sz="4400" b="0" i="0" u="none" strike="noStrike" cap="none" normalizeH="0" baseline="0">
                <a:ln>
                  <a:noFill/>
                </a:ln>
                <a:solidFill>
                  <a:schemeClr val="tx1"/>
                </a:solidFill>
                <a:effectLst/>
                <a:ea typeface="Arial" panose="020B0604020202020204" pitchFamily="34" charset="0"/>
                <a:cs typeface="Times New Roman" panose="02020603050405020304" pitchFamily="18" charset="0"/>
              </a:rPr>
              <a:t>à</a:t>
            </a:r>
            <a:endParaRPr kumimoji="0" lang="en-US" altLang="en-US" sz="4400" b="0" i="0" u="none" strike="noStrike" cap="none" normalizeH="0" baseline="0">
              <a:ln>
                <a:noFill/>
              </a:ln>
              <a:solidFill>
                <a:schemeClr val="tx1"/>
              </a:solidFill>
              <a:effectLst/>
            </a:endParaRPr>
          </a:p>
        </p:txBody>
      </p:sp>
      <p:graphicFrame>
        <p:nvGraphicFramePr>
          <p:cNvPr id="6" name="Object 5">
            <a:extLst>
              <a:ext uri="{FF2B5EF4-FFF2-40B4-BE49-F238E27FC236}">
                <a16:creationId xmlns:a16="http://schemas.microsoft.com/office/drawing/2014/main" id="{10321AD6-A2C3-64B9-D95D-BBF3F6685815}"/>
              </a:ext>
            </a:extLst>
          </p:cNvPr>
          <p:cNvGraphicFramePr>
            <a:graphicFrameLocks noChangeAspect="1"/>
          </p:cNvGraphicFramePr>
          <p:nvPr>
            <p:extLst>
              <p:ext uri="{D42A27DB-BD31-4B8C-83A1-F6EECF244321}">
                <p14:modId xmlns:p14="http://schemas.microsoft.com/office/powerpoint/2010/main" val="2008595436"/>
              </p:ext>
            </p:extLst>
          </p:nvPr>
        </p:nvGraphicFramePr>
        <p:xfrm>
          <a:off x="6019800" y="5633382"/>
          <a:ext cx="5509909" cy="2079066"/>
        </p:xfrm>
        <a:graphic>
          <a:graphicData uri="http://schemas.openxmlformats.org/presentationml/2006/ole">
            <mc:AlternateContent xmlns:mc="http://schemas.openxmlformats.org/markup-compatibility/2006">
              <mc:Choice xmlns:v="urn:schemas-microsoft-com:vml" Requires="v">
                <p:oleObj r:id="rId2" imgW="865258" imgH="411129" progId="ChemDraw.Document.6.0">
                  <p:embed/>
                </p:oleObj>
              </mc:Choice>
              <mc:Fallback>
                <p:oleObj r:id="rId2" imgW="865258" imgH="411129" progId="ChemDraw.Document.6.0">
                  <p:embed/>
                  <p:pic>
                    <p:nvPicPr>
                      <p:cNvPr id="13" name="Object 12">
                        <a:extLst>
                          <a:ext uri="{FF2B5EF4-FFF2-40B4-BE49-F238E27FC236}">
                            <a16:creationId xmlns:a16="http://schemas.microsoft.com/office/drawing/2014/main" id="{3FA2F81A-AFB9-1482-7F7A-98547A78E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5633382"/>
                        <a:ext cx="5509909" cy="2079066"/>
                      </a:xfrm>
                      <a:prstGeom prst="rect">
                        <a:avLst/>
                      </a:prstGeom>
                      <a:noFill/>
                    </p:spPr>
                  </p:pic>
                </p:oleObj>
              </mc:Fallback>
            </mc:AlternateContent>
          </a:graphicData>
        </a:graphic>
      </p:graphicFrame>
      <p:sp>
        <p:nvSpPr>
          <p:cNvPr id="10" name="Rectangle 3">
            <a:extLst>
              <a:ext uri="{FF2B5EF4-FFF2-40B4-BE49-F238E27FC236}">
                <a16:creationId xmlns:a16="http://schemas.microsoft.com/office/drawing/2014/main" id="{9FC27673-7673-66B4-7C83-6DECA7783219}"/>
              </a:ext>
            </a:extLst>
          </p:cNvPr>
          <p:cNvSpPr>
            <a:spLocks noChangeArrowheads="1"/>
          </p:cNvSpPr>
          <p:nvPr/>
        </p:nvSpPr>
        <p:spPr bwMode="auto">
          <a:xfrm>
            <a:off x="1905000" y="7920588"/>
            <a:ext cx="17602200" cy="1998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tab pos="228600" algn="l"/>
                <a:tab pos="1828800" algn="l"/>
                <a:tab pos="3429000" algn="l"/>
                <a:tab pos="5029200" algn="l"/>
              </a:tabLst>
            </a:pPr>
            <a:r>
              <a:rPr kumimoji="0" lang="nl-NL" altLang="en-US" sz="4400" b="1"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	</a:t>
            </a:r>
            <a:r>
              <a:rPr kumimoji="0" lang="nl-NL" altLang="en-US" sz="4400" b="1" i="0" u="none" strike="noStrike" cap="none" normalizeH="0" baseline="0">
                <a:ln>
                  <a:noFill/>
                </a:ln>
                <a:solidFill>
                  <a:srgbClr val="FF0000"/>
                </a:solidFill>
                <a:effectLst/>
                <a:latin typeface="Cambria" panose="02040503050406030204" pitchFamily="18" charset="0"/>
                <a:ea typeface="Arial" panose="020B0604020202020204" pitchFamily="34" charset="0"/>
                <a:cs typeface="Times New Roman" panose="02020603050405020304" pitchFamily="18" charset="0"/>
              </a:rPr>
              <a:t>A. </a:t>
            </a:r>
            <a:r>
              <a:rPr kumimoji="0" lang="nl-NL" altLang="en-US" sz="44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pentan-2-one				</a:t>
            </a:r>
            <a:r>
              <a:rPr kumimoji="0" lang="nl-NL" altLang="en-US" sz="4400" b="1" i="0" u="none" strike="noStrike" cap="none" normalizeH="0" baseline="0">
                <a:ln>
                  <a:noFill/>
                </a:ln>
                <a:solidFill>
                  <a:srgbClr val="CC00FF"/>
                </a:solidFill>
                <a:effectLst/>
                <a:latin typeface="Cambria" panose="02040503050406030204" pitchFamily="18" charset="0"/>
                <a:ea typeface="Arial" panose="020B0604020202020204" pitchFamily="34" charset="0"/>
                <a:cs typeface="Times New Roman" panose="02020603050405020304" pitchFamily="18" charset="0"/>
              </a:rPr>
              <a:t>B. </a:t>
            </a:r>
            <a:r>
              <a:rPr kumimoji="0" lang="nl-NL" altLang="en-US" sz="44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pentan-3-one.	</a:t>
            </a:r>
          </a:p>
          <a:p>
            <a:pPr marL="0" marR="0" lvl="0" indent="0" algn="l" defTabSz="914400" rtl="0" eaLnBrk="0" fontAlgn="base" latinLnBrk="0" hangingPunct="0">
              <a:lnSpc>
                <a:spcPct val="150000"/>
              </a:lnSpc>
              <a:spcBef>
                <a:spcPct val="0"/>
              </a:spcBef>
              <a:spcAft>
                <a:spcPct val="0"/>
              </a:spcAft>
              <a:buClrTx/>
              <a:buSzTx/>
              <a:buFontTx/>
              <a:buNone/>
              <a:tabLst>
                <a:tab pos="228600" algn="l"/>
                <a:tab pos="1828800" algn="l"/>
                <a:tab pos="3429000" algn="l"/>
                <a:tab pos="5029200" algn="l"/>
              </a:tabLst>
            </a:pPr>
            <a:r>
              <a:rPr lang="nl-NL" altLang="en-US" sz="4400">
                <a:latin typeface="Cambria" panose="02040503050406030204" pitchFamily="18" charset="0"/>
                <a:ea typeface="Arial" panose="020B0604020202020204" pitchFamily="34" charset="0"/>
                <a:cs typeface="Times New Roman" panose="02020603050405020304" pitchFamily="18" charset="0"/>
              </a:rPr>
              <a:t>	</a:t>
            </a:r>
            <a:r>
              <a:rPr kumimoji="0" lang="nl-NL" altLang="en-US" sz="4400" b="1" i="0" u="none" strike="noStrike" cap="none" normalizeH="0" baseline="0">
                <a:ln>
                  <a:noFill/>
                </a:ln>
                <a:solidFill>
                  <a:srgbClr val="FF6600"/>
                </a:solidFill>
                <a:effectLst/>
                <a:latin typeface="Cambria" panose="02040503050406030204" pitchFamily="18" charset="0"/>
                <a:ea typeface="Arial" panose="020B0604020202020204" pitchFamily="34" charset="0"/>
                <a:cs typeface="Times New Roman" panose="02020603050405020304" pitchFamily="18" charset="0"/>
              </a:rPr>
              <a:t>C. </a:t>
            </a:r>
            <a:r>
              <a:rPr kumimoji="0" lang="nl-NL" altLang="en-US" sz="44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butanone.					</a:t>
            </a:r>
            <a:r>
              <a:rPr kumimoji="0" lang="nl-NL" altLang="en-US" sz="4400" b="1" i="0" u="none" strike="noStrike" cap="none" normalizeH="0" baseline="0">
                <a:ln>
                  <a:noFill/>
                </a:ln>
                <a:solidFill>
                  <a:srgbClr val="00CC00"/>
                </a:solidFill>
                <a:effectLst/>
                <a:latin typeface="Cambria" panose="02040503050406030204" pitchFamily="18" charset="0"/>
                <a:ea typeface="Arial" panose="020B0604020202020204" pitchFamily="34" charset="0"/>
                <a:cs typeface="Times New Roman" panose="02020603050405020304" pitchFamily="18" charset="0"/>
              </a:rPr>
              <a:t>D. </a:t>
            </a:r>
            <a:r>
              <a:rPr kumimoji="0" lang="nl-NL" altLang="en-US" sz="4400" b="0" i="0" u="none" strike="noStrike" cap="none" normalizeH="0" baseline="0">
                <a:ln>
                  <a:noFill/>
                </a:ln>
                <a:solidFill>
                  <a:srgbClr val="000000"/>
                </a:solidFill>
                <a:effectLst/>
                <a:latin typeface="Cambria" panose="02040503050406030204" pitchFamily="18" charset="0"/>
                <a:ea typeface="Arial" panose="020B0604020202020204" pitchFamily="34" charset="0"/>
                <a:cs typeface="Times New Roman" panose="02020603050405020304" pitchFamily="18" charset="0"/>
              </a:rPr>
              <a:t>3-methylbutan-2-one.</a:t>
            </a:r>
            <a:endParaRPr kumimoji="0" lang="nl-NL" altLang="en-US" sz="4400" b="0" i="0" u="none" strike="noStrike" cap="none" normalizeH="0" baseline="0">
              <a:ln>
                <a:noFill/>
              </a:ln>
              <a:solidFill>
                <a:schemeClr val="tx1"/>
              </a:solidFill>
              <a:effectLst/>
            </a:endParaRPr>
          </a:p>
        </p:txBody>
      </p:sp>
    </p:spTree>
    <p:extLst>
      <p:ext uri="{BB962C8B-B14F-4D97-AF65-F5344CB8AC3E}">
        <p14:creationId xmlns:p14="http://schemas.microsoft.com/office/powerpoint/2010/main" val="401699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29892-4986-3027-F778-85772DE4E352}"/>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8642FBA3-47DC-9E48-CC15-68BD670A3A6D}"/>
              </a:ext>
            </a:extLst>
          </p:cNvPr>
          <p:cNvSpPr txBox="1"/>
          <p:nvPr/>
        </p:nvSpPr>
        <p:spPr>
          <a:xfrm>
            <a:off x="5029200" y="564005"/>
            <a:ext cx="3352800" cy="606256"/>
          </a:xfrm>
          <a:prstGeom prst="rect">
            <a:avLst/>
          </a:prstGeom>
        </p:spPr>
        <p:txBody>
          <a:bodyPr wrap="square" lIns="0" tIns="0" rIns="0" bIns="0" rtlCol="0" anchor="t">
            <a:spAutoFit/>
          </a:bodyPr>
          <a:lstStyle/>
          <a:p>
            <a:pPr algn="ctr">
              <a:lnSpc>
                <a:spcPts val="4200"/>
              </a:lnSpc>
            </a:pPr>
            <a:r>
              <a:rPr lang="en-US" sz="6000" b="1" spc="105">
                <a:solidFill>
                  <a:srgbClr val="1836B2"/>
                </a:solidFill>
                <a:latin typeface="Muli Ultra-Bold"/>
                <a:ea typeface="Muli Ultra-Bold"/>
                <a:cs typeface="Muli Ultra-Bold"/>
                <a:sym typeface="Muli Ultra-Bold"/>
              </a:rPr>
              <a:t>Câu 2 </a:t>
            </a:r>
          </a:p>
        </p:txBody>
      </p:sp>
      <p:sp>
        <p:nvSpPr>
          <p:cNvPr id="8" name="Freeform 8">
            <a:extLst>
              <a:ext uri="{FF2B5EF4-FFF2-40B4-BE49-F238E27FC236}">
                <a16:creationId xmlns:a16="http://schemas.microsoft.com/office/drawing/2014/main" id="{D0482577-91A3-2A9E-FAC8-FB3D15D7F924}"/>
              </a:ext>
            </a:extLst>
          </p:cNvPr>
          <p:cNvSpPr/>
          <p:nvPr/>
        </p:nvSpPr>
        <p:spPr>
          <a:xfrm>
            <a:off x="12038446" y="-2389613"/>
            <a:ext cx="8370405" cy="4779226"/>
          </a:xfrm>
          <a:custGeom>
            <a:avLst/>
            <a:gdLst/>
            <a:ahLst/>
            <a:cxnLst/>
            <a:rect l="l" t="t" r="r" b="b"/>
            <a:pathLst>
              <a:path w="8370405" h="4779226">
                <a:moveTo>
                  <a:pt x="0" y="0"/>
                </a:moveTo>
                <a:lnTo>
                  <a:pt x="8370405" y="0"/>
                </a:lnTo>
                <a:lnTo>
                  <a:pt x="8370405" y="4779226"/>
                </a:lnTo>
                <a:lnTo>
                  <a:pt x="0" y="4779226"/>
                </a:lnTo>
                <a:lnTo>
                  <a:pt x="0" y="0"/>
                </a:lnTo>
                <a:close/>
              </a:path>
            </a:pathLst>
          </a:custGeom>
          <a:blipFill>
            <a:blip r:embed="rId2">
              <a:extLst>
                <a:ext uri="{96DAC541-7B7A-43D3-8B79-37D633B846F1}">
                  <asvg:svgBlip xmlns:asvg="http://schemas.microsoft.com/office/drawing/2016/SVG/main" r:embed="rId3"/>
                </a:ext>
              </a:extLst>
            </a:blip>
            <a:stretch>
              <a:fillRect t="-51576"/>
            </a:stretch>
          </a:blipFill>
        </p:spPr>
      </p:sp>
      <p:grpSp>
        <p:nvGrpSpPr>
          <p:cNvPr id="9" name="Group 9">
            <a:extLst>
              <a:ext uri="{FF2B5EF4-FFF2-40B4-BE49-F238E27FC236}">
                <a16:creationId xmlns:a16="http://schemas.microsoft.com/office/drawing/2014/main" id="{C65DCD9E-116C-ED3B-EA3E-A739F0D39AD9}"/>
              </a:ext>
            </a:extLst>
          </p:cNvPr>
          <p:cNvGrpSpPr/>
          <p:nvPr/>
        </p:nvGrpSpPr>
        <p:grpSpPr>
          <a:xfrm>
            <a:off x="680652" y="9515874"/>
            <a:ext cx="16926697" cy="1542251"/>
            <a:chOff x="0" y="0"/>
            <a:chExt cx="58960502" cy="5372100"/>
          </a:xfrm>
        </p:grpSpPr>
        <p:sp>
          <p:nvSpPr>
            <p:cNvPr id="10" name="Freeform 10">
              <a:extLst>
                <a:ext uri="{FF2B5EF4-FFF2-40B4-BE49-F238E27FC236}">
                  <a16:creationId xmlns:a16="http://schemas.microsoft.com/office/drawing/2014/main" id="{1208B53B-FD9D-01C5-A9E5-2E0567D31E9D}"/>
                </a:ext>
              </a:extLst>
            </p:cNvPr>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sp>
        <p:nvSpPr>
          <p:cNvPr id="11" name="AutoShape 11">
            <a:extLst>
              <a:ext uri="{FF2B5EF4-FFF2-40B4-BE49-F238E27FC236}">
                <a16:creationId xmlns:a16="http://schemas.microsoft.com/office/drawing/2014/main" id="{8F6E5D85-E9F4-CBE1-179D-EB2CD6828E5D}"/>
              </a:ext>
            </a:extLst>
          </p:cNvPr>
          <p:cNvSpPr/>
          <p:nvPr/>
        </p:nvSpPr>
        <p:spPr>
          <a:xfrm rot="-5400000">
            <a:off x="-2217305" y="7132205"/>
            <a:ext cx="2758210" cy="0"/>
          </a:xfrm>
          <a:prstGeom prst="line">
            <a:avLst/>
          </a:prstGeom>
          <a:ln w="76200" cap="rnd">
            <a:solidFill>
              <a:srgbClr val="86C7ED"/>
            </a:solidFill>
            <a:prstDash val="sysDot"/>
            <a:headEnd type="none" w="sm" len="sm"/>
            <a:tailEnd type="none" w="sm" len="sm"/>
          </a:ln>
        </p:spPr>
      </p:sp>
      <p:pic>
        <p:nvPicPr>
          <p:cNvPr id="2" name="Picture 1" descr="Diagram of a chemical reaction&#10;&#10;Description automatically generated">
            <a:extLst>
              <a:ext uri="{FF2B5EF4-FFF2-40B4-BE49-F238E27FC236}">
                <a16:creationId xmlns:a16="http://schemas.microsoft.com/office/drawing/2014/main" id="{DC4A79DD-B543-962F-BA84-C94D1E5EF8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312" y="2389613"/>
            <a:ext cx="5867401" cy="65702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C8BE50-5E72-BEA4-21CF-319CFD5C172B}"/>
              </a:ext>
            </a:extLst>
          </p:cNvPr>
          <p:cNvSpPr txBox="1"/>
          <p:nvPr/>
        </p:nvSpPr>
        <p:spPr>
          <a:xfrm>
            <a:off x="457200" y="1377762"/>
            <a:ext cx="11892348"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228600" algn="l"/>
                <a:tab pos="1828800" algn="l"/>
                <a:tab pos="3429000" algn="l"/>
                <a:tab pos="5029200" algn="l"/>
              </a:tabLst>
              <a:defRPr/>
            </a:pPr>
            <a:r>
              <a:rPr kumimoji="0" lang="pl-PL" altLang="en-US" sz="4800" b="0" i="0" u="none" strike="noStrike" kern="1200" cap="none" spc="0" normalizeH="0" baseline="0" noProof="0">
                <a:ln>
                  <a:noFill/>
                </a:ln>
                <a:solidFill>
                  <a:prstClr val="black"/>
                </a:solidFill>
                <a:effectLst/>
                <a:uLnTx/>
                <a:uFillTx/>
                <a:latin typeface="Cambria" panose="02040503050406030204" pitchFamily="18" charset="0"/>
                <a:ea typeface="Arial" panose="020B0604020202020204" pitchFamily="34" charset="0"/>
                <a:cs typeface="Times New Roman" panose="02020603050405020304" pitchFamily="18" charset="0"/>
              </a:rPr>
              <a:t>Sản phẩm sinh ra trong th</a:t>
            </a:r>
            <a:r>
              <a:rPr kumimoji="0" lang="pl-PL" altLang="en-US" sz="48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rPr>
              <a:t>í</a:t>
            </a:r>
            <a:r>
              <a:rPr kumimoji="0" lang="pl-PL" altLang="en-US" sz="4800" b="0" i="0" u="none" strike="noStrike" kern="1200" cap="none" spc="0" normalizeH="0" baseline="0" noProof="0">
                <a:ln>
                  <a:noFill/>
                </a:ln>
                <a:solidFill>
                  <a:prstClr val="black"/>
                </a:solidFill>
                <a:effectLst/>
                <a:uLnTx/>
                <a:uFillTx/>
                <a:latin typeface="Cambria" panose="02040503050406030204" pitchFamily="18" charset="0"/>
                <a:ea typeface="Arial" panose="020B0604020202020204" pitchFamily="34" charset="0"/>
                <a:cs typeface="Times New Roman" panose="02020603050405020304" pitchFamily="18" charset="0"/>
              </a:rPr>
              <a:t> nghiệm sau l</a:t>
            </a:r>
            <a:r>
              <a:rPr kumimoji="0" lang="pl-PL" altLang="en-US" sz="48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rPr>
              <a:t>à</a:t>
            </a:r>
            <a:r>
              <a:rPr kumimoji="0" lang="pl-PL" altLang="en-US" sz="4800" b="0" i="0" u="none" strike="noStrike" kern="1200" cap="none" spc="0" normalizeH="0" baseline="0" noProof="0">
                <a:ln>
                  <a:noFill/>
                </a:ln>
                <a:solidFill>
                  <a:prstClr val="black"/>
                </a:solidFill>
                <a:effectLst/>
                <a:uLnTx/>
                <a:uFillTx/>
                <a:latin typeface="Cambria" panose="02040503050406030204" pitchFamily="18" charset="0"/>
                <a:ea typeface="Arial" panose="020B0604020202020204" pitchFamily="34" charset="0"/>
                <a:cs typeface="Times New Roman" panose="02020603050405020304" pitchFamily="18" charset="0"/>
              </a:rPr>
              <a:t> g</a:t>
            </a:r>
            <a:r>
              <a:rPr kumimoji="0" lang="pl-PL" altLang="en-US" sz="48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rPr>
              <a:t>ì</a:t>
            </a:r>
            <a:r>
              <a:rPr kumimoji="0" lang="pl-PL" altLang="en-US" sz="4800" b="0" i="0" u="none" strike="noStrike" kern="1200" cap="none" spc="0" normalizeH="0" baseline="0" noProof="0">
                <a:ln>
                  <a:noFill/>
                </a:ln>
                <a:solidFill>
                  <a:prstClr val="black"/>
                </a:solidFill>
                <a:effectLst/>
                <a:uLnTx/>
                <a:uFillTx/>
                <a:latin typeface="Cambria" panose="02040503050406030204" pitchFamily="18" charset="0"/>
                <a:ea typeface="Arial" panose="020B0604020202020204" pitchFamily="34" charset="0"/>
                <a:cs typeface="Times New Roman" panose="02020603050405020304" pitchFamily="18" charset="0"/>
              </a:rPr>
              <a:t>?</a:t>
            </a:r>
            <a:endParaRPr kumimoji="0" lang="en-US" altLang="en-US" sz="54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5C70477-BE38-768F-10DC-6EE56467AD07}"/>
              </a:ext>
            </a:extLst>
          </p:cNvPr>
          <p:cNvSpPr/>
          <p:nvPr/>
        </p:nvSpPr>
        <p:spPr>
          <a:xfrm>
            <a:off x="1219200" y="4686300"/>
            <a:ext cx="3352800" cy="533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rgbClr val="0000CC"/>
              </a:solidFill>
            </a:endParaRPr>
          </a:p>
        </p:txBody>
      </p:sp>
      <p:sp>
        <p:nvSpPr>
          <p:cNvPr id="7" name="TextBox 6">
            <a:extLst>
              <a:ext uri="{FF2B5EF4-FFF2-40B4-BE49-F238E27FC236}">
                <a16:creationId xmlns:a16="http://schemas.microsoft.com/office/drawing/2014/main" id="{33173633-840C-846B-AB47-02D949DE22DB}"/>
              </a:ext>
            </a:extLst>
          </p:cNvPr>
          <p:cNvSpPr txBox="1"/>
          <p:nvPr/>
        </p:nvSpPr>
        <p:spPr>
          <a:xfrm>
            <a:off x="1905000" y="4484978"/>
            <a:ext cx="3657600" cy="70788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228600" algn="l"/>
                <a:tab pos="1828800" algn="l"/>
                <a:tab pos="3429000" algn="l"/>
                <a:tab pos="5029200" algn="l"/>
              </a:tabLst>
              <a:defRPr/>
            </a:pPr>
            <a:r>
              <a:rPr kumimoji="0" lang="en-US" altLang="en-US" sz="4000" b="1" i="0" u="none" strike="noStrike" kern="1200" cap="none" spc="0" normalizeH="0" baseline="0" noProof="0">
                <a:ln>
                  <a:noFill/>
                </a:ln>
                <a:solidFill>
                  <a:srgbClr val="0000CC"/>
                </a:solidFill>
                <a:effectLst/>
                <a:uLnTx/>
                <a:uFillTx/>
                <a:latin typeface="Cambria" panose="02040503050406030204" pitchFamily="18" charset="0"/>
                <a:ea typeface="Arial" panose="020B0604020202020204" pitchFamily="34" charset="0"/>
                <a:cs typeface="Times New Roman" panose="02020603050405020304" pitchFamily="18" charset="0"/>
              </a:rPr>
              <a:t>CH</a:t>
            </a:r>
            <a:r>
              <a:rPr kumimoji="0" lang="en-US" altLang="en-US" sz="4000" b="1" i="0" u="none" strike="noStrike" kern="1200" cap="none" spc="0" normalizeH="0" baseline="-25000" noProof="0">
                <a:ln>
                  <a:noFill/>
                </a:ln>
                <a:solidFill>
                  <a:srgbClr val="0000CC"/>
                </a:solidFill>
                <a:effectLst/>
                <a:uLnTx/>
                <a:uFillTx/>
                <a:latin typeface="Cambria" panose="02040503050406030204" pitchFamily="18" charset="0"/>
                <a:ea typeface="Arial" panose="020B0604020202020204" pitchFamily="34" charset="0"/>
                <a:cs typeface="Times New Roman" panose="02020603050405020304" pitchFamily="18" charset="0"/>
              </a:rPr>
              <a:t>3</a:t>
            </a:r>
            <a:r>
              <a:rPr kumimoji="0" lang="en-US" altLang="en-US" sz="4000" b="1" i="0" u="none" strike="noStrike" kern="1200" cap="none" spc="0" normalizeH="0" noProof="0">
                <a:ln>
                  <a:noFill/>
                </a:ln>
                <a:solidFill>
                  <a:srgbClr val="0000CC"/>
                </a:solidFill>
                <a:effectLst/>
                <a:uLnTx/>
                <a:uFillTx/>
                <a:latin typeface="Cambria" panose="02040503050406030204" pitchFamily="18" charset="0"/>
                <a:ea typeface="Arial" panose="020B0604020202020204" pitchFamily="34" charset="0"/>
                <a:cs typeface="Times New Roman" panose="02020603050405020304" pitchFamily="18" charset="0"/>
              </a:rPr>
              <a:t>-CH-CH</a:t>
            </a:r>
            <a:r>
              <a:rPr kumimoji="0" lang="en-US" altLang="en-US" sz="4000" b="1" i="0" u="none" strike="noStrike" kern="1200" cap="none" spc="0" normalizeH="0" baseline="-25000" noProof="0">
                <a:ln>
                  <a:noFill/>
                </a:ln>
                <a:solidFill>
                  <a:srgbClr val="0000CC"/>
                </a:solidFill>
                <a:effectLst/>
                <a:uLnTx/>
                <a:uFillTx/>
                <a:latin typeface="Cambria" panose="02040503050406030204" pitchFamily="18" charset="0"/>
                <a:ea typeface="Arial" panose="020B0604020202020204" pitchFamily="34" charset="0"/>
                <a:cs typeface="Times New Roman" panose="02020603050405020304" pitchFamily="18" charset="0"/>
              </a:rPr>
              <a:t>3</a:t>
            </a:r>
            <a:endParaRPr kumimoji="0" lang="en-US" altLang="en-US" sz="4400" b="1" i="0" u="none" strike="noStrike" kern="1200" cap="none" spc="0" normalizeH="0" baseline="0" noProof="0">
              <a:ln>
                <a:noFill/>
              </a:ln>
              <a:solidFill>
                <a:srgbClr val="0000CC"/>
              </a:solidFill>
              <a:effectLst/>
              <a:uLnTx/>
              <a:uFillTx/>
              <a:latin typeface="Calibri"/>
              <a:ea typeface="+mn-ea"/>
              <a:cs typeface="+mn-cs"/>
            </a:endParaRPr>
          </a:p>
        </p:txBody>
      </p:sp>
      <p:cxnSp>
        <p:nvCxnSpPr>
          <p:cNvPr id="13" name="Straight Connector 12">
            <a:extLst>
              <a:ext uri="{FF2B5EF4-FFF2-40B4-BE49-F238E27FC236}">
                <a16:creationId xmlns:a16="http://schemas.microsoft.com/office/drawing/2014/main" id="{C05E889C-9804-C03F-5132-B5A3BD018C71}"/>
              </a:ext>
            </a:extLst>
          </p:cNvPr>
          <p:cNvCxnSpPr>
            <a:cxnSpLocks/>
          </p:cNvCxnSpPr>
          <p:nvPr/>
        </p:nvCxnSpPr>
        <p:spPr>
          <a:xfrm>
            <a:off x="3175002" y="4308930"/>
            <a:ext cx="0" cy="26125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32A577D-51D9-0C82-7024-569C96925496}"/>
              </a:ext>
            </a:extLst>
          </p:cNvPr>
          <p:cNvSpPr txBox="1"/>
          <p:nvPr/>
        </p:nvSpPr>
        <p:spPr>
          <a:xfrm>
            <a:off x="2895600" y="3719036"/>
            <a:ext cx="1117602" cy="70788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228600" algn="l"/>
                <a:tab pos="1828800" algn="l"/>
                <a:tab pos="3429000" algn="l"/>
                <a:tab pos="5029200" algn="l"/>
              </a:tabLst>
              <a:defRPr/>
            </a:pPr>
            <a:r>
              <a:rPr kumimoji="0" lang="en-US" altLang="en-US" sz="4000" b="1" i="0" u="none" strike="noStrike" kern="1200" cap="none" spc="0" normalizeH="0" baseline="0" noProof="0">
                <a:ln>
                  <a:noFill/>
                </a:ln>
                <a:solidFill>
                  <a:srgbClr val="0000CC"/>
                </a:solidFill>
                <a:effectLst/>
                <a:uLnTx/>
                <a:uFillTx/>
                <a:latin typeface="Cambria" panose="02040503050406030204" pitchFamily="18" charset="0"/>
                <a:ea typeface="Arial" panose="020B0604020202020204" pitchFamily="34" charset="0"/>
                <a:cs typeface="Times New Roman" panose="02020603050405020304" pitchFamily="18" charset="0"/>
              </a:rPr>
              <a:t>OH</a:t>
            </a:r>
            <a:endParaRPr kumimoji="0" lang="en-US" altLang="en-US" sz="4400" b="1" i="0" u="none" strike="noStrike" kern="1200" cap="none" spc="0" normalizeH="0" baseline="0" noProof="0">
              <a:ln>
                <a:noFill/>
              </a:ln>
              <a:solidFill>
                <a:srgbClr val="0000CC"/>
              </a:solidFill>
              <a:effectLst/>
              <a:uLnTx/>
              <a:uFillTx/>
              <a:latin typeface="Calibri"/>
              <a:ea typeface="+mn-ea"/>
              <a:cs typeface="+mn-cs"/>
            </a:endParaRPr>
          </a:p>
        </p:txBody>
      </p:sp>
      <p:sp>
        <p:nvSpPr>
          <p:cNvPr id="18" name="Rectangle 6">
            <a:extLst>
              <a:ext uri="{FF2B5EF4-FFF2-40B4-BE49-F238E27FC236}">
                <a16:creationId xmlns:a16="http://schemas.microsoft.com/office/drawing/2014/main" id="{C9BDB4CF-8B8A-8DB8-3ED0-100AE1722646}"/>
              </a:ext>
            </a:extLst>
          </p:cNvPr>
          <p:cNvSpPr>
            <a:spLocks noChangeArrowheads="1"/>
          </p:cNvSpPr>
          <p:nvPr/>
        </p:nvSpPr>
        <p:spPr bwMode="auto">
          <a:xfrm>
            <a:off x="9366204" y="2503706"/>
            <a:ext cx="5344484" cy="577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 pos="1828800" algn="l"/>
                <a:tab pos="3429000" algn="l"/>
                <a:tab pos="50292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200000"/>
              </a:lnSpc>
              <a:spcBef>
                <a:spcPct val="0"/>
              </a:spcBef>
              <a:spcAft>
                <a:spcPct val="0"/>
              </a:spcAft>
              <a:buClrTx/>
              <a:buSzTx/>
              <a:buFontTx/>
              <a:buNone/>
              <a:tabLst>
                <a:tab pos="228600" algn="l"/>
                <a:tab pos="1828800" algn="l"/>
                <a:tab pos="3429000" algn="l"/>
                <a:tab pos="5029200" algn="l"/>
              </a:tabLst>
            </a:pPr>
            <a:r>
              <a:rPr kumimoji="0" lang="vi-VN" altLang="en-US" sz="4800" b="1" i="0" u="none" strike="noStrike" cap="none" normalizeH="0" baseline="0">
                <a:ln>
                  <a:noFill/>
                </a:ln>
                <a:solidFill>
                  <a:srgbClr val="FF0000"/>
                </a:solidFill>
                <a:effectLst/>
                <a:ea typeface="Arial" panose="020B0604020202020204" pitchFamily="34" charset="0"/>
                <a:cs typeface="Cambria Math" panose="02040503050406030204" pitchFamily="18" charset="0"/>
              </a:rPr>
              <a:t>	</a:t>
            </a:r>
            <a:r>
              <a:rPr kumimoji="0" lang="vi-VN" altLang="en-US" sz="4800" b="1" i="0" u="none" strike="noStrike" cap="none" normalizeH="0" baseline="0">
                <a:ln>
                  <a:noFill/>
                </a:ln>
                <a:solidFill>
                  <a:srgbClr val="FF0000"/>
                </a:solidFill>
                <a:effectLst/>
                <a:latin typeface="Cambria" panose="02040503050406030204" pitchFamily="18" charset="0"/>
                <a:ea typeface="Arial" panose="020B0604020202020204" pitchFamily="34" charset="0"/>
                <a:cs typeface="Times New Roman" panose="02020603050405020304" pitchFamily="18" charset="0"/>
              </a:rPr>
              <a:t>A.</a:t>
            </a:r>
            <a:r>
              <a:rPr kumimoji="0" lang="vi-VN" altLang="en-US" sz="48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 CH</a:t>
            </a:r>
            <a:r>
              <a:rPr kumimoji="0" lang="vi-VN" altLang="en-US" sz="4800" b="0" i="0" u="none" strike="noStrike" cap="none" normalizeH="0" baseline="-3000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3</a:t>
            </a:r>
            <a:r>
              <a:rPr kumimoji="0" lang="vi-VN" altLang="en-US" sz="48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CH</a:t>
            </a:r>
            <a:r>
              <a:rPr kumimoji="0" lang="vi-VN" altLang="en-US" sz="4800" b="0" i="0" u="none" strike="noStrike" cap="none" normalizeH="0" baseline="-3000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2</a:t>
            </a:r>
            <a:r>
              <a:rPr kumimoji="0" lang="vi-VN" altLang="en-US" sz="48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CHO.	</a:t>
            </a:r>
            <a:endParaRPr kumimoji="0" lang="en-US" altLang="en-US" sz="48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endParaRPr>
          </a:p>
          <a:p>
            <a:pPr marL="0" marR="0" lvl="0" indent="0" algn="just" defTabSz="914400" rtl="0" eaLnBrk="0" fontAlgn="base" latinLnBrk="0" hangingPunct="0">
              <a:lnSpc>
                <a:spcPct val="200000"/>
              </a:lnSpc>
              <a:spcBef>
                <a:spcPct val="0"/>
              </a:spcBef>
              <a:spcAft>
                <a:spcPct val="0"/>
              </a:spcAft>
              <a:buClrTx/>
              <a:buSzTx/>
              <a:buFontTx/>
              <a:buNone/>
              <a:tabLst>
                <a:tab pos="228600" algn="l"/>
                <a:tab pos="1828800" algn="l"/>
                <a:tab pos="3429000" algn="l"/>
                <a:tab pos="5029200" algn="l"/>
              </a:tabLst>
            </a:pPr>
            <a:r>
              <a:rPr lang="en-US" altLang="en-US" sz="4800">
                <a:latin typeface="Cambria" panose="02040503050406030204" pitchFamily="18" charset="0"/>
                <a:ea typeface="Arial" panose="020B0604020202020204" pitchFamily="34" charset="0"/>
                <a:cs typeface="Times New Roman" panose="02020603050405020304" pitchFamily="18" charset="0"/>
              </a:rPr>
              <a:t>	</a:t>
            </a:r>
            <a:r>
              <a:rPr kumimoji="0" lang="vi-VN" altLang="en-US" sz="4800" b="1" i="0" u="none" strike="noStrike" cap="none" normalizeH="0" baseline="0">
                <a:ln>
                  <a:noFill/>
                </a:ln>
                <a:solidFill>
                  <a:srgbClr val="CC00FF"/>
                </a:solidFill>
                <a:effectLst/>
                <a:latin typeface="Cambria" panose="02040503050406030204" pitchFamily="18" charset="0"/>
                <a:ea typeface="Arial" panose="020B0604020202020204" pitchFamily="34" charset="0"/>
                <a:cs typeface="Times New Roman" panose="02020603050405020304" pitchFamily="18" charset="0"/>
              </a:rPr>
              <a:t>B.</a:t>
            </a:r>
            <a:r>
              <a:rPr kumimoji="0" lang="vi-VN" altLang="en-US" sz="48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 CH</a:t>
            </a:r>
            <a:r>
              <a:rPr kumimoji="0" lang="vi-VN" altLang="en-US" sz="4800" b="0" i="0" u="none" strike="noStrike" cap="none" normalizeH="0" baseline="-3000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3</a:t>
            </a:r>
            <a:r>
              <a:rPr kumimoji="0" lang="vi-VN" altLang="en-US" sz="48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CH</a:t>
            </a:r>
            <a:r>
              <a:rPr kumimoji="0" lang="vi-VN" altLang="en-US" sz="4800" b="0" i="0" u="none" strike="noStrike" cap="none" normalizeH="0" baseline="-3000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2</a:t>
            </a:r>
            <a:r>
              <a:rPr kumimoji="0" lang="vi-VN" altLang="en-US" sz="48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CH</a:t>
            </a:r>
            <a:r>
              <a:rPr kumimoji="0" lang="vi-VN" altLang="en-US" sz="4800" b="0" i="0" u="none" strike="noStrike" cap="none" normalizeH="0" baseline="-3000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2</a:t>
            </a:r>
            <a:r>
              <a:rPr kumimoji="0" lang="vi-VN" altLang="en-US" sz="48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OH.</a:t>
            </a:r>
            <a:endParaRPr lang="en-US" altLang="en-US" sz="4800">
              <a:latin typeface="Cambria" panose="02040503050406030204" pitchFamily="18" charset="0"/>
              <a:ea typeface="Arial" panose="020B0604020202020204" pitchFamily="34" charset="0"/>
              <a:cs typeface="Times New Roman" panose="02020603050405020304" pitchFamily="18" charset="0"/>
            </a:endParaRPr>
          </a:p>
          <a:p>
            <a:pPr marL="0" marR="0" lvl="0" indent="0" defTabSz="914400" rtl="0" eaLnBrk="0" fontAlgn="base" latinLnBrk="0" hangingPunct="0">
              <a:lnSpc>
                <a:spcPct val="200000"/>
              </a:lnSpc>
              <a:spcBef>
                <a:spcPct val="0"/>
              </a:spcBef>
              <a:spcAft>
                <a:spcPct val="0"/>
              </a:spcAft>
              <a:buClrTx/>
              <a:buSzTx/>
              <a:buFontTx/>
              <a:buNone/>
              <a:tabLst>
                <a:tab pos="228600" algn="l"/>
                <a:tab pos="1828800" algn="l"/>
                <a:tab pos="3429000" algn="l"/>
                <a:tab pos="5029200" algn="l"/>
              </a:tabLst>
            </a:pPr>
            <a:r>
              <a:rPr kumimoji="0" lang="en-US" altLang="en-US" sz="4800" b="1" i="0" u="none" strike="noStrike" cap="none" normalizeH="0" baseline="0">
                <a:ln>
                  <a:noFill/>
                </a:ln>
                <a:solidFill>
                  <a:srgbClr val="FF6600"/>
                </a:solidFill>
                <a:effectLst/>
                <a:latin typeface="Cambria" panose="02040503050406030204" pitchFamily="18" charset="0"/>
                <a:ea typeface="Arial" panose="020B0604020202020204" pitchFamily="34" charset="0"/>
                <a:cs typeface="Times New Roman" panose="02020603050405020304" pitchFamily="18" charset="0"/>
              </a:rPr>
              <a:t>	</a:t>
            </a:r>
            <a:r>
              <a:rPr kumimoji="0" lang="vi-VN" altLang="en-US" sz="4800" b="1" i="0" u="none" strike="noStrike" cap="none" normalizeH="0" baseline="0">
                <a:ln>
                  <a:noFill/>
                </a:ln>
                <a:solidFill>
                  <a:srgbClr val="FF6600"/>
                </a:solidFill>
                <a:effectLst/>
                <a:latin typeface="Cambria" panose="02040503050406030204" pitchFamily="18" charset="0"/>
                <a:ea typeface="Arial" panose="020B0604020202020204" pitchFamily="34" charset="0"/>
                <a:cs typeface="Times New Roman" panose="02020603050405020304" pitchFamily="18" charset="0"/>
              </a:rPr>
              <a:t>C.</a:t>
            </a:r>
            <a:r>
              <a:rPr kumimoji="0" lang="vi-VN" altLang="en-US" sz="48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 CH</a:t>
            </a:r>
            <a:r>
              <a:rPr kumimoji="0" lang="vi-VN" altLang="en-US" sz="4800" b="0" i="0" u="none" strike="noStrike" cap="none" normalizeH="0" baseline="-3000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3</a:t>
            </a:r>
            <a:r>
              <a:rPr kumimoji="0" lang="vi-VN" altLang="en-US" sz="48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−CO−CH</a:t>
            </a:r>
            <a:r>
              <a:rPr kumimoji="0" lang="vi-VN" altLang="en-US" sz="4800" b="0" i="0" u="none" strike="noStrike" cap="none" normalizeH="0" baseline="-3000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3</a:t>
            </a:r>
            <a:r>
              <a:rPr kumimoji="0" lang="vi-VN" altLang="en-US" sz="48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	</a:t>
            </a:r>
            <a:br>
              <a:rPr kumimoji="0" lang="en-US" altLang="en-US" sz="48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br>
            <a:r>
              <a:rPr kumimoji="0" lang="en-US" altLang="en-US" sz="48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	</a:t>
            </a:r>
            <a:r>
              <a:rPr kumimoji="0" lang="vi-VN" altLang="en-US" sz="4800" b="1" i="0" u="none" strike="noStrike" cap="none" normalizeH="0" baseline="0">
                <a:ln>
                  <a:noFill/>
                </a:ln>
                <a:solidFill>
                  <a:srgbClr val="00CC00"/>
                </a:solidFill>
                <a:effectLst/>
                <a:latin typeface="Cambria" panose="02040503050406030204" pitchFamily="18" charset="0"/>
                <a:ea typeface="Arial" panose="020B0604020202020204" pitchFamily="34" charset="0"/>
                <a:cs typeface="Times New Roman" panose="02020603050405020304" pitchFamily="18" charset="0"/>
              </a:rPr>
              <a:t>D.</a:t>
            </a:r>
            <a:r>
              <a:rPr kumimoji="0" lang="vi-VN" altLang="en-US" sz="48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 (CH</a:t>
            </a:r>
            <a:r>
              <a:rPr kumimoji="0" lang="vi-VN" altLang="en-US" sz="4800" b="0" i="0" u="none" strike="noStrike" cap="none" normalizeH="0" baseline="-3000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3</a:t>
            </a:r>
            <a:r>
              <a:rPr kumimoji="0" lang="vi-VN" altLang="en-US" sz="48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CH</a:t>
            </a:r>
            <a:r>
              <a:rPr kumimoji="0" lang="vi-VN" altLang="en-US" sz="4800" b="0" i="0" u="none" strike="noStrike" cap="none" normalizeH="0" baseline="-3000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2</a:t>
            </a:r>
            <a:r>
              <a:rPr kumimoji="0" lang="vi-VN" altLang="en-US" sz="48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CH</a:t>
            </a:r>
            <a:r>
              <a:rPr kumimoji="0" lang="vi-VN" altLang="en-US" sz="4800" b="0" i="0" u="none" strike="noStrike" cap="none" normalizeH="0" baseline="-3000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2</a:t>
            </a:r>
            <a:r>
              <a:rPr kumimoji="0" lang="vi-VN" altLang="en-US" sz="48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a:t>
            </a:r>
            <a:r>
              <a:rPr kumimoji="0" lang="vi-VN" altLang="en-US" sz="4800" b="0" i="0" u="none" strike="noStrike" cap="none" normalizeH="0" baseline="-3000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2</a:t>
            </a:r>
            <a:r>
              <a:rPr kumimoji="0" lang="vi-VN" altLang="en-US" sz="4800" b="0" i="0" u="none" strike="noStrike" cap="none" normalizeH="0" baseline="0">
                <a:ln>
                  <a:noFill/>
                </a:ln>
                <a:solidFill>
                  <a:schemeClr val="tx1"/>
                </a:solidFill>
                <a:effectLst/>
                <a:latin typeface="Cambria" panose="02040503050406030204" pitchFamily="18" charset="0"/>
                <a:ea typeface="Arial" panose="020B0604020202020204" pitchFamily="34" charset="0"/>
                <a:cs typeface="Times New Roman" panose="02020603050405020304" pitchFamily="18" charset="0"/>
              </a:rPr>
              <a:t>O</a:t>
            </a:r>
            <a:endParaRPr kumimoji="0" lang="vi-VN" altLang="en-US" sz="7200" b="0" i="0" u="none" strike="noStrike" cap="none" normalizeH="0" baseline="0">
              <a:ln>
                <a:noFill/>
              </a:ln>
              <a:solidFill>
                <a:schemeClr val="tx1"/>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EC2AE150-347D-5DE8-A3E2-103ACC7C8A9E}"/>
              </a:ext>
            </a:extLst>
          </p:cNvPr>
          <p:cNvSpPr/>
          <p:nvPr/>
        </p:nvSpPr>
        <p:spPr>
          <a:xfrm>
            <a:off x="9525000" y="5903200"/>
            <a:ext cx="4419600" cy="10517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25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066CB"/>
        </a:solidFill>
        <a:effectLst/>
      </p:bgPr>
    </p:bg>
    <p:spTree>
      <p:nvGrpSpPr>
        <p:cNvPr id="1" name=""/>
        <p:cNvGrpSpPr/>
        <p:nvPr/>
      </p:nvGrpSpPr>
      <p:grpSpPr>
        <a:xfrm>
          <a:off x="0" y="0"/>
          <a:ext cx="0" cy="0"/>
          <a:chOff x="0" y="0"/>
          <a:chExt cx="0" cy="0"/>
        </a:xfrm>
      </p:grpSpPr>
      <p:sp>
        <p:nvSpPr>
          <p:cNvPr id="2" name="TextBox 2"/>
          <p:cNvSpPr txBox="1"/>
          <p:nvPr/>
        </p:nvSpPr>
        <p:spPr>
          <a:xfrm>
            <a:off x="9201565" y="4152900"/>
            <a:ext cx="7218583" cy="1179810"/>
          </a:xfrm>
          <a:prstGeom prst="rect">
            <a:avLst/>
          </a:prstGeom>
        </p:spPr>
        <p:txBody>
          <a:bodyPr lIns="0" tIns="0" rIns="0" bIns="0" rtlCol="0" anchor="t">
            <a:spAutoFit/>
          </a:bodyPr>
          <a:lstStyle/>
          <a:p>
            <a:pPr algn="l">
              <a:lnSpc>
                <a:spcPts val="9240"/>
              </a:lnSpc>
            </a:pPr>
            <a:r>
              <a:rPr lang="en-US" sz="8400" b="1">
                <a:solidFill>
                  <a:srgbClr val="FFFFFF"/>
                </a:solidFill>
                <a:latin typeface="Muli Bold"/>
                <a:ea typeface="Muli Bold"/>
                <a:cs typeface="Muli Bold"/>
                <a:sym typeface="Muli Bold"/>
              </a:rPr>
              <a:t>THANK YOU!</a:t>
            </a:r>
          </a:p>
        </p:txBody>
      </p:sp>
      <p:grpSp>
        <p:nvGrpSpPr>
          <p:cNvPr id="4" name="Group 4"/>
          <p:cNvGrpSpPr/>
          <p:nvPr/>
        </p:nvGrpSpPr>
        <p:grpSpPr>
          <a:xfrm>
            <a:off x="-4858654" y="-680491"/>
            <a:ext cx="11774707" cy="10196366"/>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503" r="-14956"/>
              </a:stretch>
            </a:blipFill>
          </p:spPr>
        </p:sp>
      </p:grpSp>
      <p:grpSp>
        <p:nvGrpSpPr>
          <p:cNvPr id="6" name="Group 6"/>
          <p:cNvGrpSpPr/>
          <p:nvPr/>
        </p:nvGrpSpPr>
        <p:grpSpPr>
          <a:xfrm>
            <a:off x="3524297" y="9515874"/>
            <a:ext cx="15252699" cy="1542251"/>
            <a:chOff x="0" y="0"/>
            <a:chExt cx="53129492" cy="5372100"/>
          </a:xfrm>
        </p:grpSpPr>
        <p:sp>
          <p:nvSpPr>
            <p:cNvPr id="7" name="Freeform 7"/>
            <p:cNvSpPr/>
            <p:nvPr/>
          </p:nvSpPr>
          <p:spPr>
            <a:xfrm>
              <a:off x="0" y="0"/>
              <a:ext cx="53129495" cy="5372100"/>
            </a:xfrm>
            <a:custGeom>
              <a:avLst/>
              <a:gdLst/>
              <a:ahLst/>
              <a:cxnLst/>
              <a:rect l="l" t="t" r="r" b="b"/>
              <a:pathLst>
                <a:path w="53129495" h="5372100">
                  <a:moveTo>
                    <a:pt x="51578821" y="0"/>
                  </a:moveTo>
                  <a:lnTo>
                    <a:pt x="1550670" y="0"/>
                  </a:lnTo>
                  <a:lnTo>
                    <a:pt x="0" y="2686050"/>
                  </a:lnTo>
                  <a:lnTo>
                    <a:pt x="1550670" y="5372100"/>
                  </a:lnTo>
                  <a:lnTo>
                    <a:pt x="51578821" y="5372100"/>
                  </a:lnTo>
                  <a:lnTo>
                    <a:pt x="53129495" y="2686050"/>
                  </a:lnTo>
                  <a:lnTo>
                    <a:pt x="51578821" y="0"/>
                  </a:lnTo>
                  <a:close/>
                </a:path>
              </a:pathLst>
            </a:custGeom>
            <a:solidFill>
              <a:srgbClr val="FFFFFF"/>
            </a:solidFill>
          </p:spPr>
        </p:sp>
      </p:grpSp>
      <p:sp>
        <p:nvSpPr>
          <p:cNvPr id="8" name="Freeform 8"/>
          <p:cNvSpPr/>
          <p:nvPr/>
        </p:nvSpPr>
        <p:spPr>
          <a:xfrm>
            <a:off x="16160800" y="1028700"/>
            <a:ext cx="1098500" cy="627207"/>
          </a:xfrm>
          <a:custGeom>
            <a:avLst/>
            <a:gdLst/>
            <a:ahLst/>
            <a:cxnLst/>
            <a:rect l="l" t="t" r="r" b="b"/>
            <a:pathLst>
              <a:path w="1098500" h="627207">
                <a:moveTo>
                  <a:pt x="0" y="0"/>
                </a:moveTo>
                <a:lnTo>
                  <a:pt x="1098500" y="0"/>
                </a:lnTo>
                <a:lnTo>
                  <a:pt x="1098500" y="627207"/>
                </a:lnTo>
                <a:lnTo>
                  <a:pt x="0" y="627207"/>
                </a:lnTo>
                <a:lnTo>
                  <a:pt x="0" y="0"/>
                </a:lnTo>
                <a:close/>
              </a:path>
            </a:pathLst>
          </a:custGeom>
          <a:blipFill>
            <a:blip r:embed="rId3">
              <a:extLst>
                <a:ext uri="{96DAC541-7B7A-43D3-8B79-37D633B846F1}">
                  <asvg:svgBlip xmlns:asvg="http://schemas.microsoft.com/office/drawing/2016/SVG/main" r:embed="rId4"/>
                </a:ext>
              </a:extLst>
            </a:blip>
            <a:stretch>
              <a:fillRect t="-51576"/>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AFBF3-926A-4AC9-8061-9555306E6B4E}"/>
            </a:ext>
          </a:extLst>
        </p:cNvPr>
        <p:cNvGrpSpPr/>
        <p:nvPr/>
      </p:nvGrpSpPr>
      <p:grpSpPr>
        <a:xfrm>
          <a:off x="0" y="0"/>
          <a:ext cx="0" cy="0"/>
          <a:chOff x="0" y="0"/>
          <a:chExt cx="0" cy="0"/>
        </a:xfrm>
      </p:grpSpPr>
      <p:grpSp>
        <p:nvGrpSpPr>
          <p:cNvPr id="17" name="Group 17">
            <a:extLst>
              <a:ext uri="{FF2B5EF4-FFF2-40B4-BE49-F238E27FC236}">
                <a16:creationId xmlns:a16="http://schemas.microsoft.com/office/drawing/2014/main" id="{D9E6F82C-DEFF-6A91-E625-B751B7DFAF6E}"/>
              </a:ext>
            </a:extLst>
          </p:cNvPr>
          <p:cNvGrpSpPr/>
          <p:nvPr/>
        </p:nvGrpSpPr>
        <p:grpSpPr>
          <a:xfrm>
            <a:off x="676598" y="9739853"/>
            <a:ext cx="16926697" cy="1542251"/>
            <a:chOff x="0" y="0"/>
            <a:chExt cx="58960502" cy="5372100"/>
          </a:xfrm>
        </p:grpSpPr>
        <p:sp>
          <p:nvSpPr>
            <p:cNvPr id="18" name="Freeform 18">
              <a:extLst>
                <a:ext uri="{FF2B5EF4-FFF2-40B4-BE49-F238E27FC236}">
                  <a16:creationId xmlns:a16="http://schemas.microsoft.com/office/drawing/2014/main" id="{D6933DDD-5A5B-46DF-C02C-18F2132AE359}"/>
                </a:ext>
              </a:extLst>
            </p:cNvPr>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sp>
        <p:nvSpPr>
          <p:cNvPr id="21" name="TextBox 20">
            <a:extLst>
              <a:ext uri="{FF2B5EF4-FFF2-40B4-BE49-F238E27FC236}">
                <a16:creationId xmlns:a16="http://schemas.microsoft.com/office/drawing/2014/main" id="{961C13A3-05E8-D69B-1AC2-8D329C385B7C}"/>
              </a:ext>
            </a:extLst>
          </p:cNvPr>
          <p:cNvSpPr txBox="1"/>
          <p:nvPr/>
        </p:nvSpPr>
        <p:spPr>
          <a:xfrm>
            <a:off x="6324600" y="190500"/>
            <a:ext cx="6705600" cy="718466"/>
          </a:xfrm>
          <a:prstGeom prst="rect">
            <a:avLst/>
          </a:prstGeom>
          <a:noFill/>
        </p:spPr>
        <p:txBody>
          <a:bodyPr wrap="square">
            <a:spAutoFit/>
          </a:bodyPr>
          <a:lstStyle/>
          <a:p>
            <a:pPr marR="0" lvl="0">
              <a:lnSpc>
                <a:spcPct val="107000"/>
              </a:lnSpc>
              <a:spcAft>
                <a:spcPts val="800"/>
              </a:spcAft>
              <a:buClr>
                <a:srgbClr val="0000FF"/>
              </a:buClr>
            </a:pPr>
            <a:r>
              <a:rPr lang="en-US" sz="4000" b="1" kern="1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a.Tên thay thế ( tên IUPAC):</a:t>
            </a:r>
            <a:endParaRPr lang="en-US" sz="4000" kern="100">
              <a:solidFill>
                <a:srgbClr val="FF0000"/>
              </a:solidFill>
              <a:effectLst/>
              <a:latin typeface="Calibri" panose="020F0502020204030204" pitchFamily="34" charset="0"/>
              <a:ea typeface="Arial" panose="020B0604020202020204" pitchFamily="34" charset="0"/>
              <a:cs typeface="Times New Roman" panose="02020603050405020304" pitchFamily="18" charset="0"/>
            </a:endParaRPr>
          </a:p>
        </p:txBody>
      </p:sp>
      <p:graphicFrame>
        <p:nvGraphicFramePr>
          <p:cNvPr id="22" name="Table 21">
            <a:extLst>
              <a:ext uri="{FF2B5EF4-FFF2-40B4-BE49-F238E27FC236}">
                <a16:creationId xmlns:a16="http://schemas.microsoft.com/office/drawing/2014/main" id="{80B01B9C-C35D-676E-A6EE-1C955C14AAF1}"/>
              </a:ext>
            </a:extLst>
          </p:cNvPr>
          <p:cNvGraphicFramePr>
            <a:graphicFrameLocks noGrp="1"/>
          </p:cNvGraphicFramePr>
          <p:nvPr/>
        </p:nvGraphicFramePr>
        <p:xfrm>
          <a:off x="152400" y="1104900"/>
          <a:ext cx="17983200" cy="2862581"/>
        </p:xfrm>
        <a:graphic>
          <a:graphicData uri="http://schemas.openxmlformats.org/drawingml/2006/table">
            <a:tbl>
              <a:tblPr firstRow="1" firstCol="1" bandRow="1"/>
              <a:tblGrid>
                <a:gridCol w="1371600">
                  <a:extLst>
                    <a:ext uri="{9D8B030D-6E8A-4147-A177-3AD203B41FA5}">
                      <a16:colId xmlns:a16="http://schemas.microsoft.com/office/drawing/2014/main" val="3482972378"/>
                    </a:ext>
                  </a:extLst>
                </a:gridCol>
                <a:gridCol w="8676463">
                  <a:extLst>
                    <a:ext uri="{9D8B030D-6E8A-4147-A177-3AD203B41FA5}">
                      <a16:colId xmlns:a16="http://schemas.microsoft.com/office/drawing/2014/main" val="1941018580"/>
                    </a:ext>
                  </a:extLst>
                </a:gridCol>
                <a:gridCol w="7935137">
                  <a:extLst>
                    <a:ext uri="{9D8B030D-6E8A-4147-A177-3AD203B41FA5}">
                      <a16:colId xmlns:a16="http://schemas.microsoft.com/office/drawing/2014/main" val="2699276319"/>
                    </a:ext>
                  </a:extLst>
                </a:gridCol>
              </a:tblGrid>
              <a:tr h="699350">
                <a:tc>
                  <a:txBody>
                    <a:bodyPr/>
                    <a:lstStyle/>
                    <a:p>
                      <a:pPr marL="0" marR="0" algn="ctr">
                        <a:lnSpc>
                          <a:spcPct val="107000"/>
                        </a:lnSpc>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Tên thay thế</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pPr>
                      <a:r>
                        <a:rPr lang="pt-BR" sz="3200" kern="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Tên aldehyde </a:t>
                      </a:r>
                      <a:r>
                        <a:rPr lang="pt-BR" sz="3200" kern="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Tên hydrocarbon (bỏ e ở cuối) + al</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pPr>
                      <a:r>
                        <a:rPr lang="pt-BR" sz="3200" kern="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Tên ketone </a:t>
                      </a:r>
                      <a:r>
                        <a:rPr lang="pt-BR" sz="3200" kern="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Tên hydrocarbon (bỏ e ở cuối)</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pt-BR" sz="3200" kern="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 vị trí nhóm carbonyl + one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5128192"/>
                  </a:ext>
                </a:extLst>
              </a:tr>
              <a:tr h="1129450">
                <a:tc>
                  <a:txBody>
                    <a:bodyPr/>
                    <a:lstStyle/>
                    <a:p>
                      <a:pPr marL="0" marR="0" algn="ctr">
                        <a:lnSpc>
                          <a:spcPct val="107000"/>
                        </a:lnSpc>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Lưu ý</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nSpc>
                          <a:spcPct val="107000"/>
                        </a:lnSpc>
                        <a:spcAft>
                          <a:spcPts val="800"/>
                        </a:spcAft>
                      </a:pPr>
                      <a:r>
                        <a:rPr lang="pt-BR" sz="3200" kern="0">
                          <a:effectLst/>
                          <a:latin typeface="Times New Roman" panose="02020603050405020304" pitchFamily="18" charset="0"/>
                          <a:ea typeface="Calibri" panose="020F0502020204030204" pitchFamily="34" charset="0"/>
                          <a:cs typeface="Times New Roman" panose="02020603050405020304" pitchFamily="18" charset="0"/>
                        </a:rPr>
                        <a:t>             + Mạch chính là mạch dài nhất chứa nhóm &gt;C=O.</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pt-BR" sz="3200" kern="0">
                          <a:effectLst/>
                          <a:latin typeface="Times New Roman" panose="02020603050405020304" pitchFamily="18" charset="0"/>
                          <a:ea typeface="Calibri" panose="020F0502020204030204" pitchFamily="34" charset="0"/>
                          <a:cs typeface="Times New Roman" panose="02020603050405020304" pitchFamily="18" charset="0"/>
                        </a:rPr>
                        <a:t>             + Đánh số carbon trên mạch chính từ phía gần nhóm &gt;C=O nhất.</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pt-BR" sz="3200" kern="0">
                          <a:effectLst/>
                          <a:latin typeface="Times New Roman" panose="02020603050405020304" pitchFamily="18" charset="0"/>
                          <a:ea typeface="Calibri" panose="020F0502020204030204" pitchFamily="34" charset="0"/>
                          <a:cs typeface="Times New Roman" panose="02020603050405020304" pitchFamily="18" charset="0"/>
                        </a:rPr>
                        <a:t>             + Nếu mạch carbon có nhánh thì cần thêm vị trí nhánh và tên nhánh ở phía trước</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610540335"/>
                  </a:ext>
                </a:extLst>
              </a:tr>
            </a:tbl>
          </a:graphicData>
        </a:graphic>
      </p:graphicFrame>
      <p:sp>
        <p:nvSpPr>
          <p:cNvPr id="23" name="Rectangle 22">
            <a:extLst>
              <a:ext uri="{FF2B5EF4-FFF2-40B4-BE49-F238E27FC236}">
                <a16:creationId xmlns:a16="http://schemas.microsoft.com/office/drawing/2014/main" id="{F47429A3-9345-943F-7C8C-42E08F8F5FDB}"/>
              </a:ext>
            </a:extLst>
          </p:cNvPr>
          <p:cNvSpPr/>
          <p:nvPr/>
        </p:nvSpPr>
        <p:spPr>
          <a:xfrm>
            <a:off x="4267200" y="1409700"/>
            <a:ext cx="5791200" cy="6096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6333979-9D88-D37B-6ACE-9C2AFA21156A}"/>
              </a:ext>
            </a:extLst>
          </p:cNvPr>
          <p:cNvSpPr/>
          <p:nvPr/>
        </p:nvSpPr>
        <p:spPr>
          <a:xfrm>
            <a:off x="12725400" y="1124355"/>
            <a:ext cx="5181600" cy="10668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43F564B-6DA7-8970-1B47-8E6FF287827C}"/>
              </a:ext>
            </a:extLst>
          </p:cNvPr>
          <p:cNvSpPr/>
          <p:nvPr/>
        </p:nvSpPr>
        <p:spPr>
          <a:xfrm>
            <a:off x="2667000" y="2304645"/>
            <a:ext cx="13716000" cy="162392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58CC3C5-1AA7-B85F-F870-220565B696DD}"/>
              </a:ext>
            </a:extLst>
          </p:cNvPr>
          <p:cNvPicPr>
            <a:picLocks noChangeAspect="1"/>
          </p:cNvPicPr>
          <p:nvPr/>
        </p:nvPicPr>
        <p:blipFill>
          <a:blip r:embed="rId3"/>
          <a:stretch>
            <a:fillRect/>
          </a:stretch>
        </p:blipFill>
        <p:spPr>
          <a:xfrm>
            <a:off x="144294" y="4274713"/>
            <a:ext cx="17991306" cy="5465140"/>
          </a:xfrm>
          <a:prstGeom prst="rect">
            <a:avLst/>
          </a:prstGeom>
        </p:spPr>
      </p:pic>
    </p:spTree>
    <p:extLst>
      <p:ext uri="{BB962C8B-B14F-4D97-AF65-F5344CB8AC3E}">
        <p14:creationId xmlns:p14="http://schemas.microsoft.com/office/powerpoint/2010/main" val="372181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2EA7B-30CA-61D7-404F-526ECD5FCA06}"/>
            </a:ext>
          </a:extLst>
        </p:cNvPr>
        <p:cNvGrpSpPr/>
        <p:nvPr/>
      </p:nvGrpSpPr>
      <p:grpSpPr>
        <a:xfrm>
          <a:off x="0" y="0"/>
          <a:ext cx="0" cy="0"/>
          <a:chOff x="0" y="0"/>
          <a:chExt cx="0" cy="0"/>
        </a:xfrm>
      </p:grpSpPr>
      <p:grpSp>
        <p:nvGrpSpPr>
          <p:cNvPr id="17" name="Group 17">
            <a:extLst>
              <a:ext uri="{FF2B5EF4-FFF2-40B4-BE49-F238E27FC236}">
                <a16:creationId xmlns:a16="http://schemas.microsoft.com/office/drawing/2014/main" id="{818571E5-71DE-D76A-2799-9D2D1CD7BEF3}"/>
              </a:ext>
            </a:extLst>
          </p:cNvPr>
          <p:cNvGrpSpPr/>
          <p:nvPr/>
        </p:nvGrpSpPr>
        <p:grpSpPr>
          <a:xfrm>
            <a:off x="680651" y="-1028700"/>
            <a:ext cx="16926697" cy="1542251"/>
            <a:chOff x="0" y="0"/>
            <a:chExt cx="58960502" cy="5372100"/>
          </a:xfrm>
        </p:grpSpPr>
        <p:sp>
          <p:nvSpPr>
            <p:cNvPr id="18" name="Freeform 18">
              <a:extLst>
                <a:ext uri="{FF2B5EF4-FFF2-40B4-BE49-F238E27FC236}">
                  <a16:creationId xmlns:a16="http://schemas.microsoft.com/office/drawing/2014/main" id="{AA8DA609-6D0D-FF41-1B90-D4FF56BF2B8B}"/>
                </a:ext>
              </a:extLst>
            </p:cNvPr>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sp>
        <p:nvSpPr>
          <p:cNvPr id="5" name="TextBox 4">
            <a:extLst>
              <a:ext uri="{FF2B5EF4-FFF2-40B4-BE49-F238E27FC236}">
                <a16:creationId xmlns:a16="http://schemas.microsoft.com/office/drawing/2014/main" id="{D8D265F1-55A4-E42F-E487-272DD1027E0B}"/>
              </a:ext>
            </a:extLst>
          </p:cNvPr>
          <p:cNvSpPr txBox="1"/>
          <p:nvPr/>
        </p:nvSpPr>
        <p:spPr>
          <a:xfrm>
            <a:off x="0" y="723900"/>
            <a:ext cx="18288000" cy="1463286"/>
          </a:xfrm>
          <a:prstGeom prst="rect">
            <a:avLst/>
          </a:prstGeom>
          <a:noFill/>
        </p:spPr>
        <p:txBody>
          <a:bodyPr wrap="square">
            <a:spAutoFit/>
          </a:bodyPr>
          <a:lstStyle/>
          <a:p>
            <a:pPr marR="0" lvl="0">
              <a:lnSpc>
                <a:spcPct val="115000"/>
              </a:lnSpc>
              <a:spcAft>
                <a:spcPts val="800"/>
              </a:spcAft>
              <a:buClr>
                <a:srgbClr val="0000FF"/>
              </a:buClr>
            </a:pPr>
            <a:r>
              <a:rPr lang="en-US" sz="4000" b="1" kern="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 Tên thông thường:</a:t>
            </a:r>
            <a:r>
              <a:rPr lang="en-US" sz="4000" b="1" kern="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pt-BR" sz="4000" kern="0">
                <a:effectLst/>
                <a:latin typeface="Times New Roman" panose="02020603050405020304" pitchFamily="18" charset="0"/>
                <a:ea typeface="Arial" panose="020B0604020202020204" pitchFamily="34" charset="0"/>
                <a:cs typeface="Times New Roman" panose="02020603050405020304" pitchFamily="18" charset="0"/>
              </a:rPr>
              <a:t>Một số aldehyde,</a:t>
            </a:r>
            <a:r>
              <a:rPr lang="pt-BR" sz="4000" b="1" kern="0">
                <a:effectLst/>
                <a:latin typeface="Times New Roman" panose="02020603050405020304" pitchFamily="18" charset="0"/>
                <a:ea typeface="Arial" panose="020B0604020202020204" pitchFamily="34" charset="0"/>
                <a:cs typeface="Times New Roman" panose="02020603050405020304" pitchFamily="18" charset="0"/>
              </a:rPr>
              <a:t> </a:t>
            </a:r>
            <a:r>
              <a:rPr lang="pt-BR" sz="4000" kern="0">
                <a:effectLst/>
                <a:latin typeface="Times New Roman" panose="02020603050405020304" pitchFamily="18" charset="0"/>
                <a:ea typeface="Arial" panose="020B0604020202020204" pitchFamily="34" charset="0"/>
                <a:cs typeface="Times New Roman" panose="02020603050405020304" pitchFamily="18" charset="0"/>
              </a:rPr>
              <a:t>ketone đơn giản được gọi theo tên thông thường có nguồn gốc lịch sử từ tên của acid tương ứng. </a:t>
            </a:r>
            <a:endParaRPr lang="en-US" sz="3600" kern="100">
              <a:effectLst/>
              <a:latin typeface="Calibri" panose="020F0502020204030204" pitchFamily="34" charset="0"/>
              <a:ea typeface="Arial" panose="020B060402020202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D3C444F6-ADBC-C13C-DE86-30429C13EDBE}"/>
              </a:ext>
            </a:extLst>
          </p:cNvPr>
          <p:cNvGraphicFramePr>
            <a:graphicFrameLocks noGrp="1"/>
          </p:cNvGraphicFramePr>
          <p:nvPr/>
        </p:nvGraphicFramePr>
        <p:xfrm>
          <a:off x="29182" y="2187186"/>
          <a:ext cx="18106417" cy="7680712"/>
        </p:xfrm>
        <a:graphic>
          <a:graphicData uri="http://schemas.openxmlformats.org/drawingml/2006/table">
            <a:tbl>
              <a:tblPr firstRow="1" firstCol="1" bandRow="1"/>
              <a:tblGrid>
                <a:gridCol w="4161818">
                  <a:extLst>
                    <a:ext uri="{9D8B030D-6E8A-4147-A177-3AD203B41FA5}">
                      <a16:colId xmlns:a16="http://schemas.microsoft.com/office/drawing/2014/main" val="1913441902"/>
                    </a:ext>
                  </a:extLst>
                </a:gridCol>
                <a:gridCol w="3200400">
                  <a:extLst>
                    <a:ext uri="{9D8B030D-6E8A-4147-A177-3AD203B41FA5}">
                      <a16:colId xmlns:a16="http://schemas.microsoft.com/office/drawing/2014/main" val="948867819"/>
                    </a:ext>
                  </a:extLst>
                </a:gridCol>
                <a:gridCol w="3505200">
                  <a:extLst>
                    <a:ext uri="{9D8B030D-6E8A-4147-A177-3AD203B41FA5}">
                      <a16:colId xmlns:a16="http://schemas.microsoft.com/office/drawing/2014/main" val="913888024"/>
                    </a:ext>
                  </a:extLst>
                </a:gridCol>
                <a:gridCol w="3886200">
                  <a:extLst>
                    <a:ext uri="{9D8B030D-6E8A-4147-A177-3AD203B41FA5}">
                      <a16:colId xmlns:a16="http://schemas.microsoft.com/office/drawing/2014/main" val="1053981692"/>
                    </a:ext>
                  </a:extLst>
                </a:gridCol>
                <a:gridCol w="3352799">
                  <a:extLst>
                    <a:ext uri="{9D8B030D-6E8A-4147-A177-3AD203B41FA5}">
                      <a16:colId xmlns:a16="http://schemas.microsoft.com/office/drawing/2014/main" val="3526226056"/>
                    </a:ext>
                  </a:extLst>
                </a:gridCol>
              </a:tblGrid>
              <a:tr h="784557">
                <a:tc gridSpan="3">
                  <a:txBody>
                    <a:bodyPr/>
                    <a:lstStyle/>
                    <a:p>
                      <a:pPr marL="0" marR="0" algn="ctr">
                        <a:lnSpc>
                          <a:spcPct val="115000"/>
                        </a:lnSpc>
                        <a:spcBef>
                          <a:spcPts val="30"/>
                        </a:spcBef>
                        <a:spcAft>
                          <a:spcPts val="800"/>
                        </a:spcAft>
                      </a:pPr>
                      <a:r>
                        <a:rPr lang="en-US" sz="3600" b="1" ker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gridSpan="2">
                  <a:txBody>
                    <a:bodyPr/>
                    <a:lstStyle/>
                    <a:p>
                      <a:pPr marL="0" marR="0" algn="ctr">
                        <a:lnSpc>
                          <a:spcPct val="115000"/>
                        </a:lnSpc>
                        <a:spcBef>
                          <a:spcPts val="30"/>
                        </a:spcBef>
                        <a:spcAft>
                          <a:spcPts val="800"/>
                        </a:spcAft>
                      </a:pPr>
                      <a:r>
                        <a:rPr lang="en-US" sz="3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Ketone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529401143"/>
                  </a:ext>
                </a:extLst>
              </a:tr>
              <a:tr h="784557">
                <a:tc>
                  <a:txBody>
                    <a:bodyPr/>
                    <a:lstStyle/>
                    <a:p>
                      <a:pPr marL="0" marR="0" algn="ctr">
                        <a:lnSpc>
                          <a:spcPct val="115000"/>
                        </a:lnSpc>
                        <a:spcBef>
                          <a:spcPts val="30"/>
                        </a:spcBef>
                        <a:spcAft>
                          <a:spcPts val="800"/>
                        </a:spcAft>
                      </a:pPr>
                      <a:r>
                        <a:rPr lang="en-US" sz="3600" kern="0">
                          <a:effectLst/>
                          <a:latin typeface="Times New Roman" panose="02020603050405020304" pitchFamily="18" charset="0"/>
                          <a:ea typeface="Arial" panose="020B0604020202020204" pitchFamily="34" charset="0"/>
                          <a:cs typeface="Times New Roman" panose="02020603050405020304" pitchFamily="18" charset="0"/>
                        </a:rPr>
                        <a:t>HCHO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Formic 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Formaldehyde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600" kern="0">
                          <a:effectLst/>
                          <a:latin typeface="Times New Roman" panose="02020603050405020304" pitchFamily="18" charset="0"/>
                          <a:ea typeface="Calibri" panose="020F0502020204030204" pitchFamily="34" charset="0"/>
                          <a:cs typeface="Times New Roman" panose="02020603050405020304" pitchFamily="18" charset="0"/>
                        </a:rPr>
                        <a:t>CH</a:t>
                      </a:r>
                      <a:r>
                        <a:rPr lang="en-US" sz="3600" kern="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en-US" sz="3600" kern="0">
                          <a:effectLst/>
                          <a:latin typeface="Times New Roman" panose="02020603050405020304" pitchFamily="18" charset="0"/>
                          <a:ea typeface="Calibri" panose="020F0502020204030204" pitchFamily="34" charset="0"/>
                          <a:cs typeface="Times New Roman" panose="02020603050405020304" pitchFamily="18" charset="0"/>
                        </a:rPr>
                        <a:t>COCH</a:t>
                      </a:r>
                      <a:r>
                        <a:rPr lang="en-US" sz="3600" kern="0" baseline="-250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600" kern="0">
                          <a:effectLst/>
                          <a:highlight>
                            <a:srgbClr val="00FF00"/>
                          </a:highlight>
                          <a:latin typeface="Times New Roman" panose="02020603050405020304" pitchFamily="18" charset="0"/>
                          <a:ea typeface="MS Gothic" panose="020B0609070205080204" pitchFamily="49" charset="-128"/>
                          <a:cs typeface="Times New Roman" panose="02020603050405020304" pitchFamily="18" charset="0"/>
                        </a:rPr>
                        <a:t>acetone</a:t>
                      </a:r>
                      <a:endParaRPr lang="en-US" sz="3200" kern="10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3137670"/>
                  </a:ext>
                </a:extLst>
              </a:tr>
              <a:tr h="784557">
                <a:tc>
                  <a:txBody>
                    <a:bodyPr/>
                    <a:lstStyle/>
                    <a:p>
                      <a:pPr marL="0" marR="0" algn="ctr">
                        <a:lnSpc>
                          <a:spcPct val="115000"/>
                        </a:lnSpc>
                        <a:spcBef>
                          <a:spcPts val="30"/>
                        </a:spcBef>
                        <a:spcAft>
                          <a:spcPts val="800"/>
                        </a:spcAft>
                      </a:pPr>
                      <a:r>
                        <a:rPr lang="en-US" sz="3600" kern="0">
                          <a:effectLst/>
                          <a:latin typeface="Times New Roman" panose="02020603050405020304" pitchFamily="18" charset="0"/>
                          <a:ea typeface="Arial" panose="020B0604020202020204" pitchFamily="34" charset="0"/>
                          <a:cs typeface="Times New Roman" panose="02020603050405020304" pitchFamily="18" charset="0"/>
                        </a:rPr>
                        <a:t>CH</a:t>
                      </a:r>
                      <a:r>
                        <a:rPr lang="en-US" sz="3600" kern="0" baseline="-25000">
                          <a:effectLst/>
                          <a:latin typeface="Times New Roman" panose="02020603050405020304" pitchFamily="18" charset="0"/>
                          <a:ea typeface="Arial" panose="020B0604020202020204" pitchFamily="34" charset="0"/>
                          <a:cs typeface="Times New Roman" panose="02020603050405020304" pitchFamily="18" charset="0"/>
                        </a:rPr>
                        <a:t>3</a:t>
                      </a:r>
                      <a:r>
                        <a:rPr lang="en-US" sz="3600" kern="0">
                          <a:effectLst/>
                          <a:latin typeface="Times New Roman" panose="02020603050405020304" pitchFamily="18" charset="0"/>
                          <a:ea typeface="Arial" panose="020B0604020202020204" pitchFamily="34" charset="0"/>
                          <a:cs typeface="Times New Roman" panose="02020603050405020304" pitchFamily="18" charset="0"/>
                        </a:rPr>
                        <a:t>CHO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Acetic 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Acetaldehyde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600" kern="0">
                          <a:effectLst/>
                          <a:latin typeface="Times New Roman" panose="02020603050405020304" pitchFamily="18" charset="0"/>
                          <a:ea typeface="Arial" panose="020B0604020202020204" pitchFamily="34" charset="0"/>
                          <a:cs typeface="Times New Roman" panose="02020603050405020304" pitchFamily="18" charset="0"/>
                        </a:rPr>
                        <a:t>C</a:t>
                      </a:r>
                      <a:r>
                        <a:rPr lang="en-US" sz="3600" kern="0" baseline="-25000">
                          <a:effectLst/>
                          <a:latin typeface="Times New Roman" panose="02020603050405020304" pitchFamily="18" charset="0"/>
                          <a:ea typeface="Arial" panose="020B0604020202020204" pitchFamily="34" charset="0"/>
                          <a:cs typeface="Times New Roman" panose="02020603050405020304" pitchFamily="18" charset="0"/>
                        </a:rPr>
                        <a:t>6</a:t>
                      </a:r>
                      <a:r>
                        <a:rPr lang="en-US" sz="3600" kern="0">
                          <a:effectLst/>
                          <a:latin typeface="Times New Roman" panose="02020603050405020304" pitchFamily="18" charset="0"/>
                          <a:ea typeface="Arial" panose="020B0604020202020204" pitchFamily="34" charset="0"/>
                          <a:cs typeface="Times New Roman" panose="02020603050405020304" pitchFamily="18" charset="0"/>
                        </a:rPr>
                        <a:t>H</a:t>
                      </a:r>
                      <a:r>
                        <a:rPr lang="en-US" sz="3600" kern="0" baseline="-25000">
                          <a:effectLst/>
                          <a:latin typeface="Times New Roman" panose="02020603050405020304" pitchFamily="18" charset="0"/>
                          <a:ea typeface="Arial" panose="020B0604020202020204" pitchFamily="34" charset="0"/>
                          <a:cs typeface="Times New Roman" panose="02020603050405020304" pitchFamily="18" charset="0"/>
                        </a:rPr>
                        <a:t>5</a:t>
                      </a:r>
                      <a:r>
                        <a:rPr lang="en-US" sz="3600" kern="0">
                          <a:effectLst/>
                          <a:latin typeface="Times New Roman" panose="02020603050405020304" pitchFamily="18" charset="0"/>
                          <a:ea typeface="Arial" panose="020B0604020202020204" pitchFamily="34" charset="0"/>
                          <a:cs typeface="Times New Roman" panose="02020603050405020304" pitchFamily="18" charset="0"/>
                        </a:rPr>
                        <a:t>COCH</a:t>
                      </a:r>
                      <a:r>
                        <a:rPr lang="en-US" sz="3600" kern="0" baseline="-25000">
                          <a:effectLst/>
                          <a:latin typeface="Times New Roman" panose="02020603050405020304" pitchFamily="18" charset="0"/>
                          <a:ea typeface="Arial" panose="020B0604020202020204" pitchFamily="34" charset="0"/>
                          <a:cs typeface="Times New Roman" panose="02020603050405020304" pitchFamily="18" charset="0"/>
                        </a:rPr>
                        <a:t>3</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600" ker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Acetophone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3827807"/>
                  </a:ext>
                </a:extLst>
              </a:tr>
              <a:tr h="784557">
                <a:tc>
                  <a:txBody>
                    <a:bodyPr/>
                    <a:lstStyle/>
                    <a:p>
                      <a:pPr marL="0" marR="0" algn="ctr">
                        <a:lnSpc>
                          <a:spcPct val="115000"/>
                        </a:lnSpc>
                        <a:spcBef>
                          <a:spcPts val="30"/>
                        </a:spcBef>
                        <a:spcAft>
                          <a:spcPts val="800"/>
                        </a:spcAft>
                      </a:pPr>
                      <a:r>
                        <a:rPr lang="en-US" sz="3600" kern="0">
                          <a:effectLst/>
                          <a:latin typeface="Times New Roman" panose="02020603050405020304" pitchFamily="18" charset="0"/>
                          <a:ea typeface="Arial" panose="020B0604020202020204" pitchFamily="34" charset="0"/>
                          <a:cs typeface="Times New Roman" panose="02020603050405020304" pitchFamily="18" charset="0"/>
                        </a:rPr>
                        <a:t>C</a:t>
                      </a:r>
                      <a:r>
                        <a:rPr lang="en-US" sz="3600" kern="0" baseline="-25000">
                          <a:effectLst/>
                          <a:latin typeface="Times New Roman" panose="02020603050405020304" pitchFamily="18" charset="0"/>
                          <a:ea typeface="Arial" panose="020B0604020202020204" pitchFamily="34" charset="0"/>
                          <a:cs typeface="Times New Roman" panose="02020603050405020304" pitchFamily="18" charset="0"/>
                        </a:rPr>
                        <a:t>6</a:t>
                      </a:r>
                      <a:r>
                        <a:rPr lang="en-US" sz="3600" kern="0">
                          <a:effectLst/>
                          <a:latin typeface="Times New Roman" panose="02020603050405020304" pitchFamily="18" charset="0"/>
                          <a:ea typeface="Arial" panose="020B0604020202020204" pitchFamily="34" charset="0"/>
                          <a:cs typeface="Times New Roman" panose="02020603050405020304" pitchFamily="18" charset="0"/>
                        </a:rPr>
                        <a:t>H</a:t>
                      </a:r>
                      <a:r>
                        <a:rPr lang="en-US" sz="3600" kern="0" baseline="-25000">
                          <a:effectLst/>
                          <a:latin typeface="Times New Roman" panose="02020603050405020304" pitchFamily="18" charset="0"/>
                          <a:ea typeface="Arial" panose="020B0604020202020204" pitchFamily="34" charset="0"/>
                          <a:cs typeface="Times New Roman" panose="02020603050405020304" pitchFamily="18" charset="0"/>
                        </a:rPr>
                        <a:t>5</a:t>
                      </a:r>
                      <a:r>
                        <a:rPr lang="en-US" sz="3600" kern="0">
                          <a:effectLst/>
                          <a:latin typeface="Times New Roman" panose="02020603050405020304" pitchFamily="18" charset="0"/>
                          <a:ea typeface="Arial" panose="020B0604020202020204" pitchFamily="34" charset="0"/>
                          <a:cs typeface="Times New Roman" panose="02020603050405020304" pitchFamily="18" charset="0"/>
                        </a:rPr>
                        <a:t>CHO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Benzoic 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Benzaldehyde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600" kern="0">
                          <a:effectLst/>
                          <a:latin typeface="Times New Roman" panose="02020603050405020304" pitchFamily="18" charset="0"/>
                          <a:ea typeface="MS Gothic" panose="020B0609070205080204" pitchFamily="49" charset="-128"/>
                          <a:cs typeface="Times New Roman" panose="02020603050405020304" pitchFamily="18" charset="0"/>
                        </a:rPr>
                        <a:t>C</a:t>
                      </a:r>
                      <a:r>
                        <a:rPr lang="en-US" sz="3600" kern="0" baseline="-25000">
                          <a:effectLst/>
                          <a:latin typeface="Times New Roman" panose="02020603050405020304" pitchFamily="18" charset="0"/>
                          <a:ea typeface="MS Gothic" panose="020B0609070205080204" pitchFamily="49" charset="-128"/>
                          <a:cs typeface="Times New Roman" panose="02020603050405020304" pitchFamily="18" charset="0"/>
                        </a:rPr>
                        <a:t>6</a:t>
                      </a:r>
                      <a:r>
                        <a:rPr lang="en-US" sz="3600" kern="0">
                          <a:effectLst/>
                          <a:latin typeface="Times New Roman" panose="02020603050405020304" pitchFamily="18" charset="0"/>
                          <a:ea typeface="MS Gothic" panose="020B0609070205080204" pitchFamily="49" charset="-128"/>
                          <a:cs typeface="Times New Roman" panose="02020603050405020304" pitchFamily="18" charset="0"/>
                        </a:rPr>
                        <a:t>H</a:t>
                      </a:r>
                      <a:r>
                        <a:rPr lang="en-US" sz="3600" kern="0" baseline="-25000">
                          <a:effectLst/>
                          <a:latin typeface="Times New Roman" panose="02020603050405020304" pitchFamily="18" charset="0"/>
                          <a:ea typeface="MS Gothic" panose="020B0609070205080204" pitchFamily="49" charset="-128"/>
                          <a:cs typeface="Times New Roman" panose="02020603050405020304" pitchFamily="18" charset="0"/>
                        </a:rPr>
                        <a:t>5</a:t>
                      </a:r>
                      <a:r>
                        <a:rPr lang="en-US" sz="3600" kern="0">
                          <a:effectLst/>
                          <a:latin typeface="Times New Roman" panose="02020603050405020304" pitchFamily="18" charset="0"/>
                          <a:ea typeface="MS Gothic" panose="020B0609070205080204" pitchFamily="49" charset="-128"/>
                          <a:cs typeface="Times New Roman" panose="02020603050405020304" pitchFamily="18" charset="0"/>
                        </a:rPr>
                        <a:t>COC</a:t>
                      </a:r>
                      <a:r>
                        <a:rPr lang="en-US" sz="3600" kern="0" baseline="-25000">
                          <a:effectLst/>
                          <a:latin typeface="Times New Roman" panose="02020603050405020304" pitchFamily="18" charset="0"/>
                          <a:ea typeface="MS Gothic" panose="020B0609070205080204" pitchFamily="49" charset="-128"/>
                          <a:cs typeface="Times New Roman" panose="02020603050405020304" pitchFamily="18" charset="0"/>
                        </a:rPr>
                        <a:t>6</a:t>
                      </a:r>
                      <a:r>
                        <a:rPr lang="en-US" sz="3600" kern="0">
                          <a:effectLst/>
                          <a:latin typeface="Times New Roman" panose="02020603050405020304" pitchFamily="18" charset="0"/>
                          <a:ea typeface="MS Gothic" panose="020B0609070205080204" pitchFamily="49" charset="-128"/>
                          <a:cs typeface="Times New Roman" panose="02020603050405020304" pitchFamily="18" charset="0"/>
                        </a:rPr>
                        <a:t>H</a:t>
                      </a:r>
                      <a:r>
                        <a:rPr lang="en-US" sz="3600" kern="0" baseline="-25000">
                          <a:effectLst/>
                          <a:latin typeface="Times New Roman" panose="02020603050405020304" pitchFamily="18" charset="0"/>
                          <a:ea typeface="MS Gothic" panose="020B0609070205080204" pitchFamily="49" charset="-128"/>
                          <a:cs typeface="Times New Roman" panose="02020603050405020304" pitchFamily="18" charset="0"/>
                        </a:rPr>
                        <a:t>5</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600" kern="0">
                          <a:effectLst/>
                          <a:latin typeface="Times New Roman" panose="02020603050405020304" pitchFamily="18" charset="0"/>
                          <a:ea typeface="MS Gothic" panose="020B0609070205080204" pitchFamily="49" charset="-128"/>
                          <a:cs typeface="Times New Roman" panose="02020603050405020304" pitchFamily="18" charset="0"/>
                        </a:rPr>
                        <a:t>benzophenone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6976472"/>
                  </a:ext>
                </a:extLst>
              </a:tr>
              <a:tr h="784557">
                <a:tc>
                  <a:txBody>
                    <a:bodyPr/>
                    <a:lstStyle/>
                    <a:p>
                      <a:pPr marL="0" marR="0" algn="ctr">
                        <a:lnSpc>
                          <a:spcPct val="115000"/>
                        </a:lnSpc>
                        <a:spcBef>
                          <a:spcPts val="30"/>
                        </a:spcBef>
                        <a:spcAft>
                          <a:spcPts val="800"/>
                        </a:spcAft>
                      </a:pPr>
                      <a:r>
                        <a:rPr lang="en-US" sz="3600" kern="0">
                          <a:effectLst/>
                          <a:latin typeface="Times New Roman" panose="02020603050405020304" pitchFamily="18" charset="0"/>
                          <a:ea typeface="Arial" panose="020B0604020202020204" pitchFamily="34" charset="0"/>
                          <a:cs typeface="Times New Roman" panose="02020603050405020304" pitchFamily="18" charset="0"/>
                        </a:rPr>
                        <a:t>HOC–CHO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Oxalic 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Oxalaldehyde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4535108"/>
                  </a:ext>
                </a:extLst>
              </a:tr>
              <a:tr h="784557">
                <a:tc>
                  <a:txBody>
                    <a:bodyPr/>
                    <a:lstStyle/>
                    <a:p>
                      <a:pPr marL="0" marR="0" algn="ctr">
                        <a:lnSpc>
                          <a:spcPct val="115000"/>
                        </a:lnSpc>
                        <a:spcBef>
                          <a:spcPts val="30"/>
                        </a:spcBef>
                        <a:spcAft>
                          <a:spcPts val="800"/>
                        </a:spcAft>
                      </a:pPr>
                      <a:r>
                        <a:rPr lang="en-US" sz="3600" kern="0">
                          <a:effectLst/>
                          <a:latin typeface="Times New Roman" panose="02020603050405020304" pitchFamily="18" charset="0"/>
                          <a:ea typeface="Arial" panose="020B0604020202020204" pitchFamily="34" charset="0"/>
                          <a:cs typeface="Times New Roman" panose="02020603050405020304" pitchFamily="18" charset="0"/>
                        </a:rPr>
                        <a:t>CH</a:t>
                      </a:r>
                      <a:r>
                        <a:rPr lang="en-US" sz="3600" kern="0" baseline="-25000">
                          <a:effectLst/>
                          <a:latin typeface="Times New Roman" panose="02020603050405020304" pitchFamily="18" charset="0"/>
                          <a:ea typeface="Arial" panose="020B0604020202020204" pitchFamily="34" charset="0"/>
                          <a:cs typeface="Times New Roman" panose="02020603050405020304" pitchFamily="18" charset="0"/>
                        </a:rPr>
                        <a:t>2</a:t>
                      </a:r>
                      <a:r>
                        <a:rPr lang="en-US" sz="3600" kern="0">
                          <a:effectLst/>
                          <a:latin typeface="Times New Roman" panose="02020603050405020304" pitchFamily="18" charset="0"/>
                          <a:ea typeface="Arial" panose="020B0604020202020204" pitchFamily="34" charset="0"/>
                          <a:cs typeface="Times New Roman" panose="02020603050405020304" pitchFamily="18" charset="0"/>
                        </a:rPr>
                        <a:t>=CH–CHO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Acrylic 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Acrylaldehyde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1130816"/>
                  </a:ext>
                </a:extLst>
              </a:tr>
              <a:tr h="1486685">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CH</a:t>
                      </a:r>
                      <a:r>
                        <a:rPr lang="en-US" sz="3200" kern="0" baseline="-25000">
                          <a:effectLst/>
                          <a:latin typeface="Times New Roman" panose="02020603050405020304" pitchFamily="18" charset="0"/>
                          <a:ea typeface="Arial" panose="020B0604020202020204" pitchFamily="34" charset="0"/>
                          <a:cs typeface="Times New Roman" panose="02020603050405020304" pitchFamily="18" charset="0"/>
                        </a:rPr>
                        <a:t>2</a:t>
                      </a:r>
                      <a:r>
                        <a:rPr lang="en-US" sz="3200" kern="0">
                          <a:effectLst/>
                          <a:latin typeface="Times New Roman" panose="02020603050405020304" pitchFamily="18" charset="0"/>
                          <a:ea typeface="Arial" panose="020B0604020202020204" pitchFamily="34" charset="0"/>
                          <a:cs typeface="Times New Roman" panose="02020603050405020304" pitchFamily="18" charset="0"/>
                        </a:rPr>
                        <a:t>=C(CH</a:t>
                      </a:r>
                      <a:r>
                        <a:rPr lang="en-US" sz="3200" kern="0" baseline="-25000">
                          <a:effectLst/>
                          <a:latin typeface="Times New Roman" panose="02020603050405020304" pitchFamily="18" charset="0"/>
                          <a:ea typeface="Arial" panose="020B0604020202020204" pitchFamily="34" charset="0"/>
                          <a:cs typeface="Times New Roman" panose="02020603050405020304" pitchFamily="18" charset="0"/>
                        </a:rPr>
                        <a:t>3</a:t>
                      </a:r>
                      <a:r>
                        <a:rPr lang="en-US" sz="3200" kern="0">
                          <a:effectLst/>
                          <a:latin typeface="Times New Roman" panose="02020603050405020304" pitchFamily="18" charset="0"/>
                          <a:ea typeface="Arial" panose="020B0604020202020204" pitchFamily="34" charset="0"/>
                          <a:cs typeface="Times New Roman" panose="02020603050405020304" pitchFamily="18" charset="0"/>
                        </a:rPr>
                        <a:t>)–CHO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Methacrylic 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Methacrylaldehyde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2188721"/>
                  </a:ext>
                </a:extLst>
              </a:tr>
              <a:tr h="1486685">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(CH</a:t>
                      </a:r>
                      <a:r>
                        <a:rPr lang="en-US" sz="3200" kern="0" baseline="-25000">
                          <a:effectLst/>
                          <a:latin typeface="Times New Roman" panose="02020603050405020304" pitchFamily="18" charset="0"/>
                          <a:ea typeface="Arial" panose="020B0604020202020204" pitchFamily="34" charset="0"/>
                          <a:cs typeface="Times New Roman" panose="02020603050405020304" pitchFamily="18" charset="0"/>
                        </a:rPr>
                        <a:t>3</a:t>
                      </a:r>
                      <a:r>
                        <a:rPr lang="en-US" sz="3200" kern="0">
                          <a:effectLst/>
                          <a:latin typeface="Times New Roman" panose="02020603050405020304" pitchFamily="18" charset="0"/>
                          <a:ea typeface="Arial" panose="020B0604020202020204" pitchFamily="34" charset="0"/>
                          <a:cs typeface="Times New Roman" panose="02020603050405020304" pitchFamily="18" charset="0"/>
                        </a:rPr>
                        <a:t>)</a:t>
                      </a:r>
                      <a:r>
                        <a:rPr lang="en-US" sz="3200" kern="0" baseline="-25000">
                          <a:effectLst/>
                          <a:latin typeface="Times New Roman" panose="02020603050405020304" pitchFamily="18" charset="0"/>
                          <a:ea typeface="Arial" panose="020B0604020202020204" pitchFamily="34" charset="0"/>
                          <a:cs typeface="Times New Roman" panose="02020603050405020304" pitchFamily="18" charset="0"/>
                        </a:rPr>
                        <a:t>2</a:t>
                      </a:r>
                      <a:r>
                        <a:rPr lang="en-US" sz="3200" kern="0">
                          <a:effectLst/>
                          <a:latin typeface="Times New Roman" panose="02020603050405020304" pitchFamily="18" charset="0"/>
                          <a:ea typeface="Arial" panose="020B0604020202020204" pitchFamily="34" charset="0"/>
                          <a:cs typeface="Times New Roman" panose="02020603050405020304" pitchFamily="18" charset="0"/>
                        </a:rPr>
                        <a:t>CH–CH</a:t>
                      </a:r>
                      <a:r>
                        <a:rPr lang="en-US" sz="3200" kern="0" baseline="-25000">
                          <a:effectLst/>
                          <a:latin typeface="Times New Roman" panose="02020603050405020304" pitchFamily="18" charset="0"/>
                          <a:ea typeface="Arial" panose="020B0604020202020204" pitchFamily="34" charset="0"/>
                          <a:cs typeface="Times New Roman" panose="02020603050405020304" pitchFamily="18" charset="0"/>
                        </a:rPr>
                        <a:t>2</a:t>
                      </a:r>
                      <a:r>
                        <a:rPr lang="en-US" sz="3200" kern="0">
                          <a:effectLst/>
                          <a:latin typeface="Times New Roman" panose="02020603050405020304" pitchFamily="18" charset="0"/>
                          <a:ea typeface="Arial" panose="020B0604020202020204" pitchFamily="34" charset="0"/>
                          <a:cs typeface="Times New Roman" panose="02020603050405020304" pitchFamily="18" charset="0"/>
                        </a:rPr>
                        <a:t>–CHO</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Isovaleric 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Isovaleraldehyde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30"/>
                        </a:spcBef>
                        <a:spcAft>
                          <a:spcPts val="800"/>
                        </a:spcAft>
                      </a:pPr>
                      <a:r>
                        <a:rPr lang="en-US" sz="3200"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1989338"/>
                  </a:ext>
                </a:extLst>
              </a:tr>
            </a:tbl>
          </a:graphicData>
        </a:graphic>
      </p:graphicFrame>
    </p:spTree>
    <p:extLst>
      <p:ext uri="{BB962C8B-B14F-4D97-AF65-F5344CB8AC3E}">
        <p14:creationId xmlns:p14="http://schemas.microsoft.com/office/powerpoint/2010/main" val="4039610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92073" y="6993286"/>
            <a:ext cx="3629457" cy="1810277"/>
          </a:xfrm>
          <a:prstGeom prst="rect">
            <a:avLst/>
          </a:prstGeom>
        </p:spPr>
        <p:txBody>
          <a:bodyPr lIns="0" tIns="0" rIns="0" bIns="0" rtlCol="0" anchor="t">
            <a:spAutoFit/>
          </a:bodyPr>
          <a:lstStyle/>
          <a:p>
            <a:pPr marL="0" lvl="0" indent="0" algn="l">
              <a:lnSpc>
                <a:spcPts val="3640"/>
              </a:lnSpc>
              <a:spcBef>
                <a:spcPct val="0"/>
              </a:spcBef>
            </a:pPr>
            <a:r>
              <a:rPr lang="en-US" sz="2600" u="none" spc="13">
                <a:solidFill>
                  <a:srgbClr val="000000"/>
                </a:solidFill>
                <a:latin typeface="Muli Light"/>
                <a:ea typeface="Muli Light"/>
                <a:cs typeface="Muli Light"/>
                <a:sym typeface="Muli Light"/>
              </a:rPr>
              <a:t>Đưa ra một cái nhìn tổng quan nổi bật về vấn đề và giải thích ngắn gọn về nó.</a:t>
            </a:r>
          </a:p>
        </p:txBody>
      </p:sp>
      <p:sp>
        <p:nvSpPr>
          <p:cNvPr id="3" name="TextBox 3"/>
          <p:cNvSpPr txBox="1"/>
          <p:nvPr/>
        </p:nvSpPr>
        <p:spPr>
          <a:xfrm>
            <a:off x="1392073" y="6221815"/>
            <a:ext cx="3629457" cy="533346"/>
          </a:xfrm>
          <a:prstGeom prst="rect">
            <a:avLst/>
          </a:prstGeom>
        </p:spPr>
        <p:txBody>
          <a:bodyPr lIns="0" tIns="0" rIns="0" bIns="0" rtlCol="0" anchor="t">
            <a:spAutoFit/>
          </a:bodyPr>
          <a:lstStyle/>
          <a:p>
            <a:pPr algn="l">
              <a:lnSpc>
                <a:spcPts val="4200"/>
              </a:lnSpc>
            </a:pPr>
            <a:r>
              <a:rPr lang="en-US" sz="3500" b="1" spc="105">
                <a:solidFill>
                  <a:srgbClr val="1836B2"/>
                </a:solidFill>
                <a:latin typeface="Muli Ultra-Bold"/>
                <a:ea typeface="Muli Ultra-Bold"/>
                <a:cs typeface="Muli Ultra-Bold"/>
                <a:sym typeface="Muli Ultra-Bold"/>
              </a:rPr>
              <a:t>Vấn đề 1</a:t>
            </a:r>
          </a:p>
        </p:txBody>
      </p:sp>
      <p:sp>
        <p:nvSpPr>
          <p:cNvPr id="4" name="TextBox 4"/>
          <p:cNvSpPr txBox="1"/>
          <p:nvPr/>
        </p:nvSpPr>
        <p:spPr>
          <a:xfrm>
            <a:off x="7143734" y="6993286"/>
            <a:ext cx="3629457" cy="2267450"/>
          </a:xfrm>
          <a:prstGeom prst="rect">
            <a:avLst/>
          </a:prstGeom>
        </p:spPr>
        <p:txBody>
          <a:bodyPr lIns="0" tIns="0" rIns="0" bIns="0" rtlCol="0" anchor="t">
            <a:spAutoFit/>
          </a:bodyPr>
          <a:lstStyle/>
          <a:p>
            <a:pPr marL="0" lvl="0" indent="0" algn="l">
              <a:lnSpc>
                <a:spcPts val="3640"/>
              </a:lnSpc>
              <a:spcBef>
                <a:spcPct val="0"/>
              </a:spcBef>
            </a:pPr>
            <a:r>
              <a:rPr lang="en-US" sz="2600" u="none" spc="13">
                <a:solidFill>
                  <a:srgbClr val="000000"/>
                </a:solidFill>
                <a:latin typeface="Muli Light"/>
                <a:ea typeface="Muli Light"/>
                <a:cs typeface="Muli Light"/>
                <a:sym typeface="Muli Light"/>
              </a:rPr>
              <a:t>Giải thích rõ ràng </a:t>
            </a:r>
          </a:p>
          <a:p>
            <a:pPr marL="0" lvl="0" indent="0" algn="l">
              <a:lnSpc>
                <a:spcPts val="3640"/>
              </a:lnSpc>
              <a:spcBef>
                <a:spcPct val="0"/>
              </a:spcBef>
            </a:pPr>
            <a:r>
              <a:rPr lang="en-US" sz="2600" u="none" spc="13">
                <a:solidFill>
                  <a:srgbClr val="000000"/>
                </a:solidFill>
                <a:latin typeface="Muli Light"/>
                <a:ea typeface="Muli Light"/>
                <a:cs typeface="Muli Light"/>
                <a:sym typeface="Muli Light"/>
              </a:rPr>
              <a:t>điều này tác động </a:t>
            </a:r>
          </a:p>
          <a:p>
            <a:pPr marL="0" lvl="0" indent="0" algn="l">
              <a:lnSpc>
                <a:spcPts val="3640"/>
              </a:lnSpc>
              <a:spcBef>
                <a:spcPct val="0"/>
              </a:spcBef>
            </a:pPr>
            <a:r>
              <a:rPr lang="en-US" sz="2600" u="none" spc="13">
                <a:solidFill>
                  <a:srgbClr val="000000"/>
                </a:solidFill>
                <a:latin typeface="Muli Light"/>
                <a:ea typeface="Muli Light"/>
                <a:cs typeface="Muli Light"/>
                <a:sym typeface="Muli Light"/>
              </a:rPr>
              <a:t>tiêu cực như thế nào đến mọi người và </a:t>
            </a:r>
          </a:p>
          <a:p>
            <a:pPr marL="0" lvl="0" indent="0" algn="l">
              <a:lnSpc>
                <a:spcPts val="3640"/>
              </a:lnSpc>
              <a:spcBef>
                <a:spcPct val="0"/>
              </a:spcBef>
            </a:pPr>
            <a:r>
              <a:rPr lang="en-US" sz="2600" u="none" spc="13">
                <a:solidFill>
                  <a:srgbClr val="000000"/>
                </a:solidFill>
                <a:latin typeface="Muli Light"/>
                <a:ea typeface="Muli Light"/>
                <a:cs typeface="Muli Light"/>
                <a:sym typeface="Muli Light"/>
              </a:rPr>
              <a:t>trải nghiệm của họ.</a:t>
            </a:r>
          </a:p>
        </p:txBody>
      </p:sp>
      <p:sp>
        <p:nvSpPr>
          <p:cNvPr id="5" name="TextBox 5"/>
          <p:cNvSpPr txBox="1"/>
          <p:nvPr/>
        </p:nvSpPr>
        <p:spPr>
          <a:xfrm>
            <a:off x="7143734" y="6221815"/>
            <a:ext cx="3629457" cy="533346"/>
          </a:xfrm>
          <a:prstGeom prst="rect">
            <a:avLst/>
          </a:prstGeom>
        </p:spPr>
        <p:txBody>
          <a:bodyPr lIns="0" tIns="0" rIns="0" bIns="0" rtlCol="0" anchor="t">
            <a:spAutoFit/>
          </a:bodyPr>
          <a:lstStyle/>
          <a:p>
            <a:pPr algn="l">
              <a:lnSpc>
                <a:spcPts val="4200"/>
              </a:lnSpc>
            </a:pPr>
            <a:r>
              <a:rPr lang="en-US" sz="3500" b="1" spc="105">
                <a:solidFill>
                  <a:srgbClr val="1836B2"/>
                </a:solidFill>
                <a:latin typeface="Muli Ultra-Bold"/>
                <a:ea typeface="Muli Ultra-Bold"/>
                <a:cs typeface="Muli Ultra-Bold"/>
                <a:sym typeface="Muli Ultra-Bold"/>
              </a:rPr>
              <a:t>Vấn đề 2</a:t>
            </a:r>
          </a:p>
        </p:txBody>
      </p:sp>
      <p:sp>
        <p:nvSpPr>
          <p:cNvPr id="6" name="TextBox 6"/>
          <p:cNvSpPr txBox="1"/>
          <p:nvPr/>
        </p:nvSpPr>
        <p:spPr>
          <a:xfrm>
            <a:off x="12895394" y="6993286"/>
            <a:ext cx="3265406" cy="2267450"/>
          </a:xfrm>
          <a:prstGeom prst="rect">
            <a:avLst/>
          </a:prstGeom>
        </p:spPr>
        <p:txBody>
          <a:bodyPr lIns="0" tIns="0" rIns="0" bIns="0" rtlCol="0" anchor="t">
            <a:spAutoFit/>
          </a:bodyPr>
          <a:lstStyle/>
          <a:p>
            <a:pPr marL="0" lvl="0" indent="0" algn="l">
              <a:lnSpc>
                <a:spcPts val="3640"/>
              </a:lnSpc>
              <a:spcBef>
                <a:spcPct val="0"/>
              </a:spcBef>
            </a:pPr>
            <a:r>
              <a:rPr lang="en-US" sz="2600" u="none" spc="13">
                <a:solidFill>
                  <a:srgbClr val="000000"/>
                </a:solidFill>
                <a:latin typeface="Muli Light"/>
                <a:ea typeface="Muli Light"/>
                <a:cs typeface="Muli Light"/>
                <a:sym typeface="Muli Light"/>
              </a:rPr>
              <a:t>Đóng khung các </a:t>
            </a:r>
          </a:p>
          <a:p>
            <a:pPr marL="0" lvl="0" indent="0" algn="l">
              <a:lnSpc>
                <a:spcPts val="3640"/>
              </a:lnSpc>
              <a:spcBef>
                <a:spcPct val="0"/>
              </a:spcBef>
            </a:pPr>
            <a:r>
              <a:rPr lang="en-US" sz="2600" u="none" spc="13">
                <a:solidFill>
                  <a:srgbClr val="000000"/>
                </a:solidFill>
                <a:latin typeface="Muli Light"/>
                <a:ea typeface="Muli Light"/>
                <a:cs typeface="Muli Light"/>
                <a:sym typeface="Muli Light"/>
              </a:rPr>
              <a:t>vấn đề một cách </a:t>
            </a:r>
          </a:p>
          <a:p>
            <a:pPr marL="0" lvl="0" indent="0" algn="l">
              <a:lnSpc>
                <a:spcPts val="3640"/>
              </a:lnSpc>
              <a:spcBef>
                <a:spcPct val="0"/>
              </a:spcBef>
            </a:pPr>
            <a:r>
              <a:rPr lang="en-US" sz="2600" u="none" spc="13">
                <a:solidFill>
                  <a:srgbClr val="000000"/>
                </a:solidFill>
                <a:latin typeface="Muli Light"/>
                <a:ea typeface="Muli Light"/>
                <a:cs typeface="Muli Light"/>
                <a:sym typeface="Muli Light"/>
              </a:rPr>
              <a:t>hiệu quả vì nó sẽ tạo </a:t>
            </a:r>
          </a:p>
          <a:p>
            <a:pPr marL="0" lvl="0" indent="0" algn="l">
              <a:lnSpc>
                <a:spcPts val="3640"/>
              </a:lnSpc>
              <a:spcBef>
                <a:spcPct val="0"/>
              </a:spcBef>
            </a:pPr>
            <a:r>
              <a:rPr lang="en-US" sz="2600" u="none" spc="13">
                <a:solidFill>
                  <a:srgbClr val="000000"/>
                </a:solidFill>
                <a:latin typeface="Muli Light"/>
                <a:ea typeface="Muli Light"/>
                <a:cs typeface="Muli Light"/>
                <a:sym typeface="Muli Light"/>
              </a:rPr>
              <a:t>tiền đề cho toàn bộ </a:t>
            </a:r>
          </a:p>
          <a:p>
            <a:pPr marL="0" lvl="0" indent="0" algn="l">
              <a:lnSpc>
                <a:spcPts val="3640"/>
              </a:lnSpc>
              <a:spcBef>
                <a:spcPct val="0"/>
              </a:spcBef>
            </a:pPr>
            <a:r>
              <a:rPr lang="en-US" sz="2600" u="none" spc="13">
                <a:solidFill>
                  <a:srgbClr val="000000"/>
                </a:solidFill>
                <a:latin typeface="Muli Light"/>
                <a:ea typeface="Muli Light"/>
                <a:cs typeface="Muli Light"/>
                <a:sym typeface="Muli Light"/>
              </a:rPr>
              <a:t>quảng cáo của bạn.</a:t>
            </a:r>
          </a:p>
        </p:txBody>
      </p:sp>
      <p:sp>
        <p:nvSpPr>
          <p:cNvPr id="7" name="TextBox 7"/>
          <p:cNvSpPr txBox="1"/>
          <p:nvPr/>
        </p:nvSpPr>
        <p:spPr>
          <a:xfrm>
            <a:off x="12895394" y="6221815"/>
            <a:ext cx="3629457" cy="533346"/>
          </a:xfrm>
          <a:prstGeom prst="rect">
            <a:avLst/>
          </a:prstGeom>
        </p:spPr>
        <p:txBody>
          <a:bodyPr lIns="0" tIns="0" rIns="0" bIns="0" rtlCol="0" anchor="t">
            <a:spAutoFit/>
          </a:bodyPr>
          <a:lstStyle/>
          <a:p>
            <a:pPr algn="l">
              <a:lnSpc>
                <a:spcPts val="4200"/>
              </a:lnSpc>
            </a:pPr>
            <a:r>
              <a:rPr lang="en-US" sz="3500" b="1" spc="105">
                <a:solidFill>
                  <a:srgbClr val="1836B2"/>
                </a:solidFill>
                <a:latin typeface="Muli Ultra-Bold"/>
                <a:ea typeface="Muli Ultra-Bold"/>
                <a:cs typeface="Muli Ultra-Bold"/>
                <a:sym typeface="Muli Ultra-Bold"/>
              </a:rPr>
              <a:t>Vấn đề 3</a:t>
            </a:r>
          </a:p>
        </p:txBody>
      </p:sp>
      <p:sp>
        <p:nvSpPr>
          <p:cNvPr id="8" name="TextBox 8"/>
          <p:cNvSpPr txBox="1"/>
          <p:nvPr/>
        </p:nvSpPr>
        <p:spPr>
          <a:xfrm>
            <a:off x="1392073" y="1367598"/>
            <a:ext cx="11132246" cy="1192503"/>
          </a:xfrm>
          <a:prstGeom prst="rect">
            <a:avLst/>
          </a:prstGeom>
        </p:spPr>
        <p:txBody>
          <a:bodyPr lIns="0" tIns="0" rIns="0" bIns="0" rtlCol="0" anchor="t">
            <a:spAutoFit/>
          </a:bodyPr>
          <a:lstStyle/>
          <a:p>
            <a:pPr algn="l">
              <a:lnSpc>
                <a:spcPts val="9240"/>
              </a:lnSpc>
            </a:pPr>
            <a:r>
              <a:rPr lang="en-US" sz="8400" b="1">
                <a:solidFill>
                  <a:srgbClr val="1836B2"/>
                </a:solidFill>
                <a:latin typeface="Muli Bold"/>
                <a:ea typeface="Muli Bold"/>
                <a:cs typeface="Muli Bold"/>
                <a:sym typeface="Muli Bold"/>
              </a:rPr>
              <a:t>Vấn đề</a:t>
            </a:r>
          </a:p>
        </p:txBody>
      </p:sp>
      <p:sp>
        <p:nvSpPr>
          <p:cNvPr id="9" name="TextBox 9"/>
          <p:cNvSpPr txBox="1"/>
          <p:nvPr/>
        </p:nvSpPr>
        <p:spPr>
          <a:xfrm>
            <a:off x="1392073" y="2883951"/>
            <a:ext cx="11132246" cy="1047642"/>
          </a:xfrm>
          <a:prstGeom prst="rect">
            <a:avLst/>
          </a:prstGeom>
        </p:spPr>
        <p:txBody>
          <a:bodyPr lIns="0" tIns="0" rIns="0" bIns="0" rtlCol="0" anchor="t">
            <a:spAutoFit/>
          </a:bodyPr>
          <a:lstStyle/>
          <a:p>
            <a:pPr algn="l">
              <a:lnSpc>
                <a:spcPts val="4200"/>
              </a:lnSpc>
            </a:pPr>
            <a:r>
              <a:rPr lang="en-US" sz="3000" spc="15">
                <a:solidFill>
                  <a:srgbClr val="000000"/>
                </a:solidFill>
                <a:latin typeface="Muli Light"/>
                <a:ea typeface="Muli Light"/>
                <a:cs typeface="Muli Light"/>
                <a:sym typeface="Muli Light"/>
              </a:rPr>
              <a:t>Liệt kê 3-5 vấn đề mà công ty bạn nhận thấy và </a:t>
            </a:r>
          </a:p>
          <a:p>
            <a:pPr algn="l">
              <a:lnSpc>
                <a:spcPts val="4200"/>
              </a:lnSpc>
            </a:pPr>
            <a:r>
              <a:rPr lang="en-US" sz="3000" spc="15">
                <a:solidFill>
                  <a:srgbClr val="000000"/>
                </a:solidFill>
                <a:latin typeface="Muli Light"/>
                <a:ea typeface="Muli Light"/>
                <a:cs typeface="Muli Light"/>
                <a:sym typeface="Muli Light"/>
              </a:rPr>
              <a:t>mong muốn giải quyết.</a:t>
            </a:r>
          </a:p>
        </p:txBody>
      </p:sp>
      <p:sp>
        <p:nvSpPr>
          <p:cNvPr id="10" name="Freeform 10"/>
          <p:cNvSpPr/>
          <p:nvPr/>
        </p:nvSpPr>
        <p:spPr>
          <a:xfrm>
            <a:off x="7143734" y="5058033"/>
            <a:ext cx="780651" cy="780651"/>
          </a:xfrm>
          <a:custGeom>
            <a:avLst/>
            <a:gdLst/>
            <a:ahLst/>
            <a:cxnLst/>
            <a:rect l="l" t="t" r="r" b="b"/>
            <a:pathLst>
              <a:path w="780651" h="780651">
                <a:moveTo>
                  <a:pt x="0" y="0"/>
                </a:moveTo>
                <a:lnTo>
                  <a:pt x="780650" y="0"/>
                </a:lnTo>
                <a:lnTo>
                  <a:pt x="780650" y="780651"/>
                </a:lnTo>
                <a:lnTo>
                  <a:pt x="0" y="7806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1392073" y="5058033"/>
            <a:ext cx="689811" cy="780651"/>
          </a:xfrm>
          <a:custGeom>
            <a:avLst/>
            <a:gdLst/>
            <a:ahLst/>
            <a:cxnLst/>
            <a:rect l="l" t="t" r="r" b="b"/>
            <a:pathLst>
              <a:path w="689811" h="780651">
                <a:moveTo>
                  <a:pt x="0" y="0"/>
                </a:moveTo>
                <a:lnTo>
                  <a:pt x="689811" y="0"/>
                </a:lnTo>
                <a:lnTo>
                  <a:pt x="689811" y="780651"/>
                </a:lnTo>
                <a:lnTo>
                  <a:pt x="0" y="780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2895394" y="5058033"/>
            <a:ext cx="596133" cy="780651"/>
          </a:xfrm>
          <a:custGeom>
            <a:avLst/>
            <a:gdLst/>
            <a:ahLst/>
            <a:cxnLst/>
            <a:rect l="l" t="t" r="r" b="b"/>
            <a:pathLst>
              <a:path w="596133" h="780651">
                <a:moveTo>
                  <a:pt x="0" y="0"/>
                </a:moveTo>
                <a:lnTo>
                  <a:pt x="596133" y="0"/>
                </a:lnTo>
                <a:lnTo>
                  <a:pt x="596133" y="780651"/>
                </a:lnTo>
                <a:lnTo>
                  <a:pt x="0" y="7806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6160800" y="1188635"/>
            <a:ext cx="1098500" cy="627207"/>
          </a:xfrm>
          <a:custGeom>
            <a:avLst/>
            <a:gdLst/>
            <a:ahLst/>
            <a:cxnLst/>
            <a:rect l="l" t="t" r="r" b="b"/>
            <a:pathLst>
              <a:path w="1098500" h="627207">
                <a:moveTo>
                  <a:pt x="0" y="0"/>
                </a:moveTo>
                <a:lnTo>
                  <a:pt x="1098500" y="0"/>
                </a:lnTo>
                <a:lnTo>
                  <a:pt x="1098500" y="627208"/>
                </a:lnTo>
                <a:lnTo>
                  <a:pt x="0" y="627208"/>
                </a:lnTo>
                <a:lnTo>
                  <a:pt x="0" y="0"/>
                </a:lnTo>
                <a:close/>
              </a:path>
            </a:pathLst>
          </a:custGeom>
          <a:blipFill>
            <a:blip r:embed="rId8">
              <a:extLst>
                <a:ext uri="{96DAC541-7B7A-43D3-8B79-37D633B846F1}">
                  <asvg:svgBlip xmlns:asvg="http://schemas.microsoft.com/office/drawing/2016/SVG/main" r:embed="rId9"/>
                </a:ext>
              </a:extLst>
            </a:blip>
            <a:stretch>
              <a:fillRect t="-51576"/>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694973" y="2113775"/>
            <a:ext cx="6979141" cy="931545"/>
          </a:xfrm>
          <a:prstGeom prst="rect">
            <a:avLst/>
          </a:prstGeom>
        </p:spPr>
        <p:txBody>
          <a:bodyPr lIns="0" tIns="0" rIns="0" bIns="0" rtlCol="0" anchor="t">
            <a:spAutoFit/>
          </a:bodyPr>
          <a:lstStyle/>
          <a:p>
            <a:pPr algn="l">
              <a:lnSpc>
                <a:spcPts val="3779"/>
              </a:lnSpc>
            </a:pPr>
            <a:r>
              <a:rPr lang="en-US" sz="2700" spc="13">
                <a:solidFill>
                  <a:srgbClr val="000000"/>
                </a:solidFill>
                <a:latin typeface="Muli Light"/>
                <a:ea typeface="Muli Light"/>
                <a:cs typeface="Muli Light"/>
                <a:sym typeface="Muli Light"/>
              </a:rPr>
              <a:t>Mô tả cách bạn hình dung cách giải quyết các vấn đề mà bạn đã chia sẻ trước đó.</a:t>
            </a:r>
          </a:p>
        </p:txBody>
      </p:sp>
      <p:sp>
        <p:nvSpPr>
          <p:cNvPr id="3" name="TextBox 3"/>
          <p:cNvSpPr txBox="1"/>
          <p:nvPr/>
        </p:nvSpPr>
        <p:spPr>
          <a:xfrm>
            <a:off x="9694973" y="1342304"/>
            <a:ext cx="6979141" cy="533346"/>
          </a:xfrm>
          <a:prstGeom prst="rect">
            <a:avLst/>
          </a:prstGeom>
        </p:spPr>
        <p:txBody>
          <a:bodyPr lIns="0" tIns="0" rIns="0" bIns="0" rtlCol="0" anchor="t">
            <a:spAutoFit/>
          </a:bodyPr>
          <a:lstStyle/>
          <a:p>
            <a:pPr algn="l">
              <a:lnSpc>
                <a:spcPts val="4200"/>
              </a:lnSpc>
            </a:pPr>
            <a:r>
              <a:rPr lang="en-US" sz="3500" b="1" spc="105">
                <a:solidFill>
                  <a:srgbClr val="1836B2"/>
                </a:solidFill>
                <a:latin typeface="Muli Ultra-Bold"/>
                <a:ea typeface="Muli Ultra-Bold"/>
                <a:cs typeface="Muli Ultra-Bold"/>
                <a:sym typeface="Muli Ultra-Bold"/>
              </a:rPr>
              <a:t>Giải pháp 1</a:t>
            </a:r>
          </a:p>
        </p:txBody>
      </p:sp>
      <p:sp>
        <p:nvSpPr>
          <p:cNvPr id="4" name="TextBox 4"/>
          <p:cNvSpPr txBox="1"/>
          <p:nvPr/>
        </p:nvSpPr>
        <p:spPr>
          <a:xfrm>
            <a:off x="9694973" y="5010096"/>
            <a:ext cx="6979141" cy="931545"/>
          </a:xfrm>
          <a:prstGeom prst="rect">
            <a:avLst/>
          </a:prstGeom>
        </p:spPr>
        <p:txBody>
          <a:bodyPr lIns="0" tIns="0" rIns="0" bIns="0" rtlCol="0" anchor="t">
            <a:spAutoFit/>
          </a:bodyPr>
          <a:lstStyle/>
          <a:p>
            <a:pPr algn="l">
              <a:lnSpc>
                <a:spcPts val="3779"/>
              </a:lnSpc>
            </a:pPr>
            <a:r>
              <a:rPr lang="en-US" sz="2700" spc="13">
                <a:solidFill>
                  <a:srgbClr val="000000"/>
                </a:solidFill>
                <a:latin typeface="Muli Light"/>
                <a:ea typeface="Muli Light"/>
                <a:cs typeface="Muli Light"/>
                <a:sym typeface="Muli Light"/>
              </a:rPr>
              <a:t>Truyền đạt những tiện ích có giá trị lớn và thực sự đơn giản.</a:t>
            </a:r>
          </a:p>
        </p:txBody>
      </p:sp>
      <p:sp>
        <p:nvSpPr>
          <p:cNvPr id="5" name="TextBox 5"/>
          <p:cNvSpPr txBox="1"/>
          <p:nvPr/>
        </p:nvSpPr>
        <p:spPr>
          <a:xfrm>
            <a:off x="9694973" y="4238625"/>
            <a:ext cx="6979141" cy="533346"/>
          </a:xfrm>
          <a:prstGeom prst="rect">
            <a:avLst/>
          </a:prstGeom>
        </p:spPr>
        <p:txBody>
          <a:bodyPr lIns="0" tIns="0" rIns="0" bIns="0" rtlCol="0" anchor="t">
            <a:spAutoFit/>
          </a:bodyPr>
          <a:lstStyle/>
          <a:p>
            <a:pPr algn="l">
              <a:lnSpc>
                <a:spcPts val="4200"/>
              </a:lnSpc>
            </a:pPr>
            <a:r>
              <a:rPr lang="en-US" sz="3500" b="1" spc="105">
                <a:solidFill>
                  <a:srgbClr val="1836B2"/>
                </a:solidFill>
                <a:latin typeface="Muli Ultra-Bold"/>
                <a:ea typeface="Muli Ultra-Bold"/>
                <a:cs typeface="Muli Ultra-Bold"/>
                <a:sym typeface="Muli Ultra-Bold"/>
              </a:rPr>
              <a:t>Giải pháp 2</a:t>
            </a:r>
          </a:p>
        </p:txBody>
      </p:sp>
      <p:sp>
        <p:nvSpPr>
          <p:cNvPr id="6" name="TextBox 6"/>
          <p:cNvSpPr txBox="1"/>
          <p:nvPr/>
        </p:nvSpPr>
        <p:spPr>
          <a:xfrm>
            <a:off x="9694973" y="7906417"/>
            <a:ext cx="6979141" cy="1407795"/>
          </a:xfrm>
          <a:prstGeom prst="rect">
            <a:avLst/>
          </a:prstGeom>
        </p:spPr>
        <p:txBody>
          <a:bodyPr lIns="0" tIns="0" rIns="0" bIns="0" rtlCol="0" anchor="t">
            <a:spAutoFit/>
          </a:bodyPr>
          <a:lstStyle/>
          <a:p>
            <a:pPr algn="l">
              <a:lnSpc>
                <a:spcPts val="3779"/>
              </a:lnSpc>
            </a:pPr>
            <a:r>
              <a:rPr lang="en-US" sz="2700" spc="13">
                <a:solidFill>
                  <a:srgbClr val="000000"/>
                </a:solidFill>
                <a:latin typeface="Muli Light"/>
                <a:ea typeface="Muli Light"/>
                <a:cs typeface="Muli Light"/>
                <a:sym typeface="Muli Light"/>
              </a:rPr>
              <a:t>Hãy trình bày thật rõ ràng để bạn có thể </a:t>
            </a:r>
          </a:p>
          <a:p>
            <a:pPr algn="l">
              <a:lnSpc>
                <a:spcPts val="3779"/>
              </a:lnSpc>
            </a:pPr>
            <a:r>
              <a:rPr lang="en-US" sz="2700" spc="13">
                <a:solidFill>
                  <a:srgbClr val="000000"/>
                </a:solidFill>
                <a:latin typeface="Muli Light"/>
                <a:ea typeface="Muli Light"/>
                <a:cs typeface="Muli Light"/>
                <a:sym typeface="Muli Light"/>
              </a:rPr>
              <a:t>dễ dàng chuyển sang phần giới thiệu </a:t>
            </a:r>
          </a:p>
          <a:p>
            <a:pPr algn="l">
              <a:lnSpc>
                <a:spcPts val="3779"/>
              </a:lnSpc>
            </a:pPr>
            <a:r>
              <a:rPr lang="en-US" sz="2700" spc="13">
                <a:solidFill>
                  <a:srgbClr val="000000"/>
                </a:solidFill>
                <a:latin typeface="Muli Light"/>
                <a:ea typeface="Muli Light"/>
                <a:cs typeface="Muli Light"/>
                <a:sym typeface="Muli Light"/>
              </a:rPr>
              <a:t>sản phẩm của mình.</a:t>
            </a:r>
          </a:p>
        </p:txBody>
      </p:sp>
      <p:sp>
        <p:nvSpPr>
          <p:cNvPr id="7" name="TextBox 7"/>
          <p:cNvSpPr txBox="1"/>
          <p:nvPr/>
        </p:nvSpPr>
        <p:spPr>
          <a:xfrm>
            <a:off x="9694973" y="7134946"/>
            <a:ext cx="6979141" cy="533346"/>
          </a:xfrm>
          <a:prstGeom prst="rect">
            <a:avLst/>
          </a:prstGeom>
        </p:spPr>
        <p:txBody>
          <a:bodyPr lIns="0" tIns="0" rIns="0" bIns="0" rtlCol="0" anchor="t">
            <a:spAutoFit/>
          </a:bodyPr>
          <a:lstStyle/>
          <a:p>
            <a:pPr algn="l">
              <a:lnSpc>
                <a:spcPts val="4200"/>
              </a:lnSpc>
            </a:pPr>
            <a:r>
              <a:rPr lang="en-US" sz="3500" b="1" spc="105">
                <a:solidFill>
                  <a:srgbClr val="1836B2"/>
                </a:solidFill>
                <a:latin typeface="Muli Ultra-Bold"/>
                <a:ea typeface="Muli Ultra-Bold"/>
                <a:cs typeface="Muli Ultra-Bold"/>
                <a:sym typeface="Muli Ultra-Bold"/>
              </a:rPr>
              <a:t>Giải pháp 3</a:t>
            </a:r>
          </a:p>
        </p:txBody>
      </p:sp>
      <p:sp>
        <p:nvSpPr>
          <p:cNvPr id="8" name="TextBox 8"/>
          <p:cNvSpPr txBox="1"/>
          <p:nvPr/>
        </p:nvSpPr>
        <p:spPr>
          <a:xfrm>
            <a:off x="1373023" y="2477327"/>
            <a:ext cx="5866764" cy="2364051"/>
          </a:xfrm>
          <a:prstGeom prst="rect">
            <a:avLst/>
          </a:prstGeom>
        </p:spPr>
        <p:txBody>
          <a:bodyPr lIns="0" tIns="0" rIns="0" bIns="0" rtlCol="0" anchor="t">
            <a:spAutoFit/>
          </a:bodyPr>
          <a:lstStyle/>
          <a:p>
            <a:pPr algn="l">
              <a:lnSpc>
                <a:spcPts val="9240"/>
              </a:lnSpc>
            </a:pPr>
            <a:r>
              <a:rPr lang="en-US" sz="8400" b="1">
                <a:solidFill>
                  <a:srgbClr val="1836B2"/>
                </a:solidFill>
                <a:latin typeface="Muli Bold"/>
                <a:ea typeface="Muli Bold"/>
                <a:cs typeface="Muli Bold"/>
                <a:sym typeface="Muli Bold"/>
              </a:rPr>
              <a:t>Viễn cảnh tươi đẹp</a:t>
            </a:r>
          </a:p>
        </p:txBody>
      </p:sp>
      <p:sp>
        <p:nvSpPr>
          <p:cNvPr id="9" name="TextBox 9"/>
          <p:cNvSpPr txBox="1"/>
          <p:nvPr/>
        </p:nvSpPr>
        <p:spPr>
          <a:xfrm>
            <a:off x="1392073" y="5229144"/>
            <a:ext cx="4271448" cy="1580988"/>
          </a:xfrm>
          <a:prstGeom prst="rect">
            <a:avLst/>
          </a:prstGeom>
        </p:spPr>
        <p:txBody>
          <a:bodyPr lIns="0" tIns="0" rIns="0" bIns="0" rtlCol="0" anchor="t">
            <a:spAutoFit/>
          </a:bodyPr>
          <a:lstStyle/>
          <a:p>
            <a:pPr algn="l">
              <a:lnSpc>
                <a:spcPts val="4200"/>
              </a:lnSpc>
            </a:pPr>
            <a:r>
              <a:rPr lang="en-US" sz="3000" spc="15">
                <a:solidFill>
                  <a:srgbClr val="000000"/>
                </a:solidFill>
                <a:latin typeface="Muli Light"/>
                <a:ea typeface="Muli Light"/>
                <a:cs typeface="Muli Light"/>
                <a:sym typeface="Muli Light"/>
              </a:rPr>
              <a:t>Liệt kê 3-5 giải pháp mà công ty bạn đề xuất để giải quyết vấn đề.</a:t>
            </a:r>
          </a:p>
        </p:txBody>
      </p:sp>
      <p:sp>
        <p:nvSpPr>
          <p:cNvPr id="10" name="Freeform 10"/>
          <p:cNvSpPr/>
          <p:nvPr/>
        </p:nvSpPr>
        <p:spPr>
          <a:xfrm>
            <a:off x="1392073" y="1028700"/>
            <a:ext cx="1098500" cy="627207"/>
          </a:xfrm>
          <a:custGeom>
            <a:avLst/>
            <a:gdLst/>
            <a:ahLst/>
            <a:cxnLst/>
            <a:rect l="l" t="t" r="r" b="b"/>
            <a:pathLst>
              <a:path w="1098500" h="627207">
                <a:moveTo>
                  <a:pt x="0" y="0"/>
                </a:moveTo>
                <a:lnTo>
                  <a:pt x="1098500" y="0"/>
                </a:lnTo>
                <a:lnTo>
                  <a:pt x="1098500" y="627207"/>
                </a:lnTo>
                <a:lnTo>
                  <a:pt x="0" y="627207"/>
                </a:lnTo>
                <a:lnTo>
                  <a:pt x="0" y="0"/>
                </a:lnTo>
                <a:close/>
              </a:path>
            </a:pathLst>
          </a:custGeom>
          <a:blipFill>
            <a:blip r:embed="rId2">
              <a:extLst>
                <a:ext uri="{96DAC541-7B7A-43D3-8B79-37D633B846F1}">
                  <asvg:svgBlip xmlns:asvg="http://schemas.microsoft.com/office/drawing/2016/SVG/main" r:embed="rId3"/>
                </a:ext>
              </a:extLst>
            </a:blip>
            <a:stretch>
              <a:fillRect t="-51576"/>
            </a:stretch>
          </a:blipFill>
        </p:spPr>
      </p:sp>
      <p:sp>
        <p:nvSpPr>
          <p:cNvPr id="11" name="Freeform 11"/>
          <p:cNvSpPr/>
          <p:nvPr/>
        </p:nvSpPr>
        <p:spPr>
          <a:xfrm>
            <a:off x="8292422" y="7134946"/>
            <a:ext cx="732406" cy="665824"/>
          </a:xfrm>
          <a:custGeom>
            <a:avLst/>
            <a:gdLst/>
            <a:ahLst/>
            <a:cxnLst/>
            <a:rect l="l" t="t" r="r" b="b"/>
            <a:pathLst>
              <a:path w="732406" h="665824">
                <a:moveTo>
                  <a:pt x="0" y="0"/>
                </a:moveTo>
                <a:lnTo>
                  <a:pt x="732407" y="0"/>
                </a:lnTo>
                <a:lnTo>
                  <a:pt x="732407" y="665824"/>
                </a:lnTo>
                <a:lnTo>
                  <a:pt x="0" y="6658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8325713" y="1342304"/>
            <a:ext cx="665824" cy="665824"/>
          </a:xfrm>
          <a:custGeom>
            <a:avLst/>
            <a:gdLst/>
            <a:ahLst/>
            <a:cxnLst/>
            <a:rect l="l" t="t" r="r" b="b"/>
            <a:pathLst>
              <a:path w="665824" h="665824">
                <a:moveTo>
                  <a:pt x="0" y="0"/>
                </a:moveTo>
                <a:lnTo>
                  <a:pt x="665824" y="0"/>
                </a:lnTo>
                <a:lnTo>
                  <a:pt x="665824" y="665824"/>
                </a:lnTo>
                <a:lnTo>
                  <a:pt x="0" y="6658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8317865" y="4238625"/>
            <a:ext cx="681521" cy="681521"/>
          </a:xfrm>
          <a:custGeom>
            <a:avLst/>
            <a:gdLst/>
            <a:ahLst/>
            <a:cxnLst/>
            <a:rect l="l" t="t" r="r" b="b"/>
            <a:pathLst>
              <a:path w="681521" h="681521">
                <a:moveTo>
                  <a:pt x="0" y="0"/>
                </a:moveTo>
                <a:lnTo>
                  <a:pt x="681521" y="0"/>
                </a:lnTo>
                <a:lnTo>
                  <a:pt x="681521" y="681521"/>
                </a:lnTo>
                <a:lnTo>
                  <a:pt x="0" y="6815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37920" y="876300"/>
            <a:ext cx="9977197" cy="1424886"/>
          </a:xfrm>
          <a:prstGeom prst="rect">
            <a:avLst/>
          </a:prstGeom>
        </p:spPr>
        <p:txBody>
          <a:bodyPr lIns="0" tIns="0" rIns="0" bIns="0" rtlCol="0" anchor="t">
            <a:spAutoFit/>
          </a:bodyPr>
          <a:lstStyle/>
          <a:p>
            <a:pPr algn="l">
              <a:lnSpc>
                <a:spcPts val="11760"/>
              </a:lnSpc>
              <a:spcBef>
                <a:spcPct val="0"/>
              </a:spcBef>
            </a:pPr>
            <a:r>
              <a:rPr lang="en-US" sz="8400" b="1" spc="-168">
                <a:solidFill>
                  <a:srgbClr val="1836B2"/>
                </a:solidFill>
                <a:latin typeface="Muli Bold"/>
                <a:ea typeface="Muli Bold"/>
                <a:cs typeface="Muli Bold"/>
                <a:sym typeface="Muli Bold"/>
              </a:rPr>
              <a:t>Lịch sử hình thành</a:t>
            </a:r>
          </a:p>
        </p:txBody>
      </p:sp>
      <p:sp>
        <p:nvSpPr>
          <p:cNvPr id="3" name="TextBox 3"/>
          <p:cNvSpPr txBox="1"/>
          <p:nvPr/>
        </p:nvSpPr>
        <p:spPr>
          <a:xfrm>
            <a:off x="1437920" y="2711186"/>
            <a:ext cx="9977197" cy="1047642"/>
          </a:xfrm>
          <a:prstGeom prst="rect">
            <a:avLst/>
          </a:prstGeom>
        </p:spPr>
        <p:txBody>
          <a:bodyPr lIns="0" tIns="0" rIns="0" bIns="0" rtlCol="0" anchor="t">
            <a:spAutoFit/>
          </a:bodyPr>
          <a:lstStyle/>
          <a:p>
            <a:pPr algn="l">
              <a:lnSpc>
                <a:spcPts val="4200"/>
              </a:lnSpc>
            </a:pPr>
            <a:r>
              <a:rPr lang="en-US" sz="3000" spc="15">
                <a:solidFill>
                  <a:srgbClr val="000000"/>
                </a:solidFill>
                <a:latin typeface="Muli Light"/>
                <a:ea typeface="Muli Light"/>
                <a:cs typeface="Muli Light"/>
                <a:sym typeface="Muli Light"/>
              </a:rPr>
              <a:t>Quá trình thành lập công ty là một cách hữu ích để </a:t>
            </a:r>
          </a:p>
          <a:p>
            <a:pPr algn="l">
              <a:lnSpc>
                <a:spcPts val="4200"/>
              </a:lnSpc>
            </a:pPr>
            <a:r>
              <a:rPr lang="en-US" sz="3000" spc="15">
                <a:solidFill>
                  <a:srgbClr val="000000"/>
                </a:solidFill>
                <a:latin typeface="Muli Light"/>
                <a:ea typeface="Muli Light"/>
                <a:cs typeface="Muli Light"/>
                <a:sym typeface="Muli Light"/>
              </a:rPr>
              <a:t>hình dung câu chuyện hình thành công ty của bạn.</a:t>
            </a:r>
          </a:p>
        </p:txBody>
      </p:sp>
      <p:sp>
        <p:nvSpPr>
          <p:cNvPr id="4" name="TextBox 4"/>
          <p:cNvSpPr txBox="1"/>
          <p:nvPr/>
        </p:nvSpPr>
        <p:spPr>
          <a:xfrm>
            <a:off x="1437920" y="5827291"/>
            <a:ext cx="3912630" cy="1184275"/>
          </a:xfrm>
          <a:prstGeom prst="rect">
            <a:avLst/>
          </a:prstGeom>
        </p:spPr>
        <p:txBody>
          <a:bodyPr lIns="0" tIns="0" rIns="0" bIns="0" rtlCol="0" anchor="t">
            <a:spAutoFit/>
          </a:bodyPr>
          <a:lstStyle/>
          <a:p>
            <a:pPr algn="l">
              <a:lnSpc>
                <a:spcPts val="9799"/>
              </a:lnSpc>
              <a:spcBef>
                <a:spcPct val="0"/>
              </a:spcBef>
            </a:pPr>
            <a:r>
              <a:rPr lang="en-US" sz="6999" b="1" spc="-139">
                <a:solidFill>
                  <a:srgbClr val="1836B2"/>
                </a:solidFill>
                <a:latin typeface="Muli Bold"/>
                <a:ea typeface="Muli Bold"/>
                <a:cs typeface="Muli Bold"/>
                <a:sym typeface="Muli Bold"/>
              </a:rPr>
              <a:t>2017</a:t>
            </a:r>
          </a:p>
        </p:txBody>
      </p:sp>
      <p:sp>
        <p:nvSpPr>
          <p:cNvPr id="5" name="TextBox 5"/>
          <p:cNvSpPr txBox="1"/>
          <p:nvPr/>
        </p:nvSpPr>
        <p:spPr>
          <a:xfrm>
            <a:off x="1437920" y="7153275"/>
            <a:ext cx="3912630" cy="1884045"/>
          </a:xfrm>
          <a:prstGeom prst="rect">
            <a:avLst/>
          </a:prstGeom>
        </p:spPr>
        <p:txBody>
          <a:bodyPr lIns="0" tIns="0" rIns="0" bIns="0" rtlCol="0" anchor="t">
            <a:spAutoFit/>
          </a:bodyPr>
          <a:lstStyle/>
          <a:p>
            <a:pPr algn="l">
              <a:lnSpc>
                <a:spcPts val="3779"/>
              </a:lnSpc>
            </a:pPr>
            <a:r>
              <a:rPr lang="en-US" sz="2700" spc="13">
                <a:solidFill>
                  <a:srgbClr val="000000"/>
                </a:solidFill>
                <a:latin typeface="Muli Light"/>
                <a:ea typeface="Muli Light"/>
                <a:cs typeface="Muli Light"/>
                <a:sym typeface="Muli Light"/>
              </a:rPr>
              <a:t>Giải thích cột mốc </a:t>
            </a:r>
          </a:p>
          <a:p>
            <a:pPr algn="l">
              <a:lnSpc>
                <a:spcPts val="3779"/>
              </a:lnSpc>
            </a:pPr>
            <a:r>
              <a:rPr lang="en-US" sz="2700" spc="13">
                <a:solidFill>
                  <a:srgbClr val="000000"/>
                </a:solidFill>
                <a:latin typeface="Muli Light"/>
                <a:ea typeface="Muli Light"/>
                <a:cs typeface="Muli Light"/>
                <a:sym typeface="Muli Light"/>
              </a:rPr>
              <a:t>quan trọng mà công ty bạn đạt được trong </a:t>
            </a:r>
          </a:p>
          <a:p>
            <a:pPr algn="l">
              <a:lnSpc>
                <a:spcPts val="3779"/>
              </a:lnSpc>
            </a:pPr>
            <a:r>
              <a:rPr lang="en-US" sz="2700" spc="13">
                <a:solidFill>
                  <a:srgbClr val="000000"/>
                </a:solidFill>
                <a:latin typeface="Muli Light"/>
                <a:ea typeface="Muli Light"/>
                <a:cs typeface="Muli Light"/>
                <a:sym typeface="Muli Light"/>
              </a:rPr>
              <a:t>năm đặc biệt này.</a:t>
            </a:r>
          </a:p>
        </p:txBody>
      </p:sp>
      <p:sp>
        <p:nvSpPr>
          <p:cNvPr id="6" name="TextBox 6"/>
          <p:cNvSpPr txBox="1"/>
          <p:nvPr/>
        </p:nvSpPr>
        <p:spPr>
          <a:xfrm>
            <a:off x="7026254" y="5827291"/>
            <a:ext cx="3912630" cy="1184275"/>
          </a:xfrm>
          <a:prstGeom prst="rect">
            <a:avLst/>
          </a:prstGeom>
        </p:spPr>
        <p:txBody>
          <a:bodyPr lIns="0" tIns="0" rIns="0" bIns="0" rtlCol="0" anchor="t">
            <a:spAutoFit/>
          </a:bodyPr>
          <a:lstStyle/>
          <a:p>
            <a:pPr algn="l">
              <a:lnSpc>
                <a:spcPts val="9799"/>
              </a:lnSpc>
              <a:spcBef>
                <a:spcPct val="0"/>
              </a:spcBef>
            </a:pPr>
            <a:r>
              <a:rPr lang="en-US" sz="6999" b="1" spc="-139">
                <a:solidFill>
                  <a:srgbClr val="1836B2"/>
                </a:solidFill>
                <a:latin typeface="Muli Bold"/>
                <a:ea typeface="Muli Bold"/>
                <a:cs typeface="Muli Bold"/>
                <a:sym typeface="Muli Bold"/>
              </a:rPr>
              <a:t>2019</a:t>
            </a:r>
          </a:p>
        </p:txBody>
      </p:sp>
      <p:sp>
        <p:nvSpPr>
          <p:cNvPr id="7" name="TextBox 7"/>
          <p:cNvSpPr txBox="1"/>
          <p:nvPr/>
        </p:nvSpPr>
        <p:spPr>
          <a:xfrm>
            <a:off x="7026254" y="7153275"/>
            <a:ext cx="3912630" cy="1884045"/>
          </a:xfrm>
          <a:prstGeom prst="rect">
            <a:avLst/>
          </a:prstGeom>
        </p:spPr>
        <p:txBody>
          <a:bodyPr lIns="0" tIns="0" rIns="0" bIns="0" rtlCol="0" anchor="t">
            <a:spAutoFit/>
          </a:bodyPr>
          <a:lstStyle/>
          <a:p>
            <a:pPr algn="l">
              <a:lnSpc>
                <a:spcPts val="3779"/>
              </a:lnSpc>
            </a:pPr>
            <a:r>
              <a:rPr lang="en-US" sz="2700" spc="13">
                <a:solidFill>
                  <a:srgbClr val="000000"/>
                </a:solidFill>
                <a:latin typeface="Muli Light"/>
                <a:ea typeface="Muli Light"/>
                <a:cs typeface="Muli Light"/>
                <a:sym typeface="Muli Light"/>
              </a:rPr>
              <a:t>Giải thích cột mốc </a:t>
            </a:r>
          </a:p>
          <a:p>
            <a:pPr algn="l">
              <a:lnSpc>
                <a:spcPts val="3779"/>
              </a:lnSpc>
            </a:pPr>
            <a:r>
              <a:rPr lang="en-US" sz="2700" spc="13">
                <a:solidFill>
                  <a:srgbClr val="000000"/>
                </a:solidFill>
                <a:latin typeface="Muli Light"/>
                <a:ea typeface="Muli Light"/>
                <a:cs typeface="Muli Light"/>
                <a:sym typeface="Muli Light"/>
              </a:rPr>
              <a:t>quan trọng mà công ty bạn đạt được trong </a:t>
            </a:r>
          </a:p>
          <a:p>
            <a:pPr algn="l">
              <a:lnSpc>
                <a:spcPts val="3779"/>
              </a:lnSpc>
            </a:pPr>
            <a:r>
              <a:rPr lang="en-US" sz="2700" spc="13">
                <a:solidFill>
                  <a:srgbClr val="000000"/>
                </a:solidFill>
                <a:latin typeface="Muli Light"/>
                <a:ea typeface="Muli Light"/>
                <a:cs typeface="Muli Light"/>
                <a:sym typeface="Muli Light"/>
              </a:rPr>
              <a:t>năm đặc biệt này.</a:t>
            </a:r>
          </a:p>
        </p:txBody>
      </p:sp>
      <p:sp>
        <p:nvSpPr>
          <p:cNvPr id="8" name="TextBox 8"/>
          <p:cNvSpPr txBox="1"/>
          <p:nvPr/>
        </p:nvSpPr>
        <p:spPr>
          <a:xfrm>
            <a:off x="12614588" y="5827291"/>
            <a:ext cx="3912630" cy="1184275"/>
          </a:xfrm>
          <a:prstGeom prst="rect">
            <a:avLst/>
          </a:prstGeom>
        </p:spPr>
        <p:txBody>
          <a:bodyPr lIns="0" tIns="0" rIns="0" bIns="0" rtlCol="0" anchor="t">
            <a:spAutoFit/>
          </a:bodyPr>
          <a:lstStyle/>
          <a:p>
            <a:pPr algn="l">
              <a:lnSpc>
                <a:spcPts val="9799"/>
              </a:lnSpc>
              <a:spcBef>
                <a:spcPct val="0"/>
              </a:spcBef>
            </a:pPr>
            <a:r>
              <a:rPr lang="en-US" sz="6999" b="1" spc="-139">
                <a:solidFill>
                  <a:srgbClr val="1836B2"/>
                </a:solidFill>
                <a:latin typeface="Muli Bold"/>
                <a:ea typeface="Muli Bold"/>
                <a:cs typeface="Muli Bold"/>
                <a:sym typeface="Muli Bold"/>
              </a:rPr>
              <a:t>2021</a:t>
            </a:r>
          </a:p>
        </p:txBody>
      </p:sp>
      <p:sp>
        <p:nvSpPr>
          <p:cNvPr id="9" name="TextBox 9"/>
          <p:cNvSpPr txBox="1"/>
          <p:nvPr/>
        </p:nvSpPr>
        <p:spPr>
          <a:xfrm>
            <a:off x="12614588" y="7153275"/>
            <a:ext cx="3912630" cy="1884045"/>
          </a:xfrm>
          <a:prstGeom prst="rect">
            <a:avLst/>
          </a:prstGeom>
        </p:spPr>
        <p:txBody>
          <a:bodyPr lIns="0" tIns="0" rIns="0" bIns="0" rtlCol="0" anchor="t">
            <a:spAutoFit/>
          </a:bodyPr>
          <a:lstStyle/>
          <a:p>
            <a:pPr algn="l">
              <a:lnSpc>
                <a:spcPts val="3779"/>
              </a:lnSpc>
            </a:pPr>
            <a:r>
              <a:rPr lang="en-US" sz="2700" spc="13">
                <a:solidFill>
                  <a:srgbClr val="000000"/>
                </a:solidFill>
                <a:latin typeface="Muli Light"/>
                <a:ea typeface="Muli Light"/>
                <a:cs typeface="Muli Light"/>
                <a:sym typeface="Muli Light"/>
              </a:rPr>
              <a:t>Giải thích cột mốc </a:t>
            </a:r>
          </a:p>
          <a:p>
            <a:pPr algn="l">
              <a:lnSpc>
                <a:spcPts val="3779"/>
              </a:lnSpc>
            </a:pPr>
            <a:r>
              <a:rPr lang="en-US" sz="2700" spc="13">
                <a:solidFill>
                  <a:srgbClr val="000000"/>
                </a:solidFill>
                <a:latin typeface="Muli Light"/>
                <a:ea typeface="Muli Light"/>
                <a:cs typeface="Muli Light"/>
                <a:sym typeface="Muli Light"/>
              </a:rPr>
              <a:t>quan trọng mà công ty bạn đạt được trong </a:t>
            </a:r>
          </a:p>
          <a:p>
            <a:pPr algn="l">
              <a:lnSpc>
                <a:spcPts val="3779"/>
              </a:lnSpc>
            </a:pPr>
            <a:r>
              <a:rPr lang="en-US" sz="2700" spc="13">
                <a:solidFill>
                  <a:srgbClr val="000000"/>
                </a:solidFill>
                <a:latin typeface="Muli Light"/>
                <a:ea typeface="Muli Light"/>
                <a:cs typeface="Muli Light"/>
                <a:sym typeface="Muli Light"/>
              </a:rPr>
              <a:t>năm đặc biệt này.</a:t>
            </a:r>
          </a:p>
        </p:txBody>
      </p:sp>
      <p:grpSp>
        <p:nvGrpSpPr>
          <p:cNvPr id="10" name="Group 10"/>
          <p:cNvGrpSpPr/>
          <p:nvPr/>
        </p:nvGrpSpPr>
        <p:grpSpPr>
          <a:xfrm rot="-10800000">
            <a:off x="1437920" y="4969860"/>
            <a:ext cx="442745" cy="383458"/>
            <a:chOff x="0" y="0"/>
            <a:chExt cx="6202680" cy="5372100"/>
          </a:xfrm>
        </p:grpSpPr>
        <p:sp>
          <p:nvSpPr>
            <p:cNvPr id="11" name="Freeform 11"/>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A066CB"/>
            </a:solidFill>
          </p:spPr>
        </p:sp>
      </p:grpSp>
      <p:grpSp>
        <p:nvGrpSpPr>
          <p:cNvPr id="12" name="Group 12"/>
          <p:cNvGrpSpPr/>
          <p:nvPr/>
        </p:nvGrpSpPr>
        <p:grpSpPr>
          <a:xfrm rot="-10800000">
            <a:off x="7026254" y="4969860"/>
            <a:ext cx="442745" cy="383458"/>
            <a:chOff x="0" y="0"/>
            <a:chExt cx="6202680" cy="5372100"/>
          </a:xfrm>
        </p:grpSpPr>
        <p:sp>
          <p:nvSpPr>
            <p:cNvPr id="13" name="Freeform 13"/>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A066CB"/>
            </a:solidFill>
          </p:spPr>
        </p:sp>
      </p:grpSp>
      <p:grpSp>
        <p:nvGrpSpPr>
          <p:cNvPr id="14" name="Group 14"/>
          <p:cNvGrpSpPr/>
          <p:nvPr/>
        </p:nvGrpSpPr>
        <p:grpSpPr>
          <a:xfrm rot="-10800000">
            <a:off x="12614588" y="4969860"/>
            <a:ext cx="442745" cy="383458"/>
            <a:chOff x="0" y="0"/>
            <a:chExt cx="6202680" cy="5372100"/>
          </a:xfrm>
        </p:grpSpPr>
        <p:sp>
          <p:nvSpPr>
            <p:cNvPr id="15" name="Freeform 15"/>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A066CB"/>
            </a:solidFill>
          </p:spPr>
        </p:sp>
      </p:grpSp>
      <p:sp>
        <p:nvSpPr>
          <p:cNvPr id="16" name="Freeform 16"/>
          <p:cNvSpPr/>
          <p:nvPr/>
        </p:nvSpPr>
        <p:spPr>
          <a:xfrm>
            <a:off x="16160800" y="1028700"/>
            <a:ext cx="1098500" cy="627207"/>
          </a:xfrm>
          <a:custGeom>
            <a:avLst/>
            <a:gdLst/>
            <a:ahLst/>
            <a:cxnLst/>
            <a:rect l="l" t="t" r="r" b="b"/>
            <a:pathLst>
              <a:path w="1098500" h="627207">
                <a:moveTo>
                  <a:pt x="0" y="0"/>
                </a:moveTo>
                <a:lnTo>
                  <a:pt x="1098500" y="0"/>
                </a:lnTo>
                <a:lnTo>
                  <a:pt x="1098500" y="627207"/>
                </a:lnTo>
                <a:lnTo>
                  <a:pt x="0" y="627207"/>
                </a:lnTo>
                <a:lnTo>
                  <a:pt x="0" y="0"/>
                </a:lnTo>
                <a:close/>
              </a:path>
            </a:pathLst>
          </a:custGeom>
          <a:blipFill>
            <a:blip r:embed="rId2">
              <a:extLst>
                <a:ext uri="{96DAC541-7B7A-43D3-8B79-37D633B846F1}">
                  <asvg:svgBlip xmlns:asvg="http://schemas.microsoft.com/office/drawing/2016/SVG/main" r:embed="rId3"/>
                </a:ext>
              </a:extLst>
            </a:blip>
            <a:stretch>
              <a:fillRect t="-51576"/>
            </a:stretch>
          </a:blipFill>
        </p:spPr>
      </p:sp>
      <p:sp>
        <p:nvSpPr>
          <p:cNvPr id="17" name="AutoShape 17"/>
          <p:cNvSpPr/>
          <p:nvPr/>
        </p:nvSpPr>
        <p:spPr>
          <a:xfrm>
            <a:off x="8662689" y="5123489"/>
            <a:ext cx="2758210" cy="0"/>
          </a:xfrm>
          <a:prstGeom prst="line">
            <a:avLst/>
          </a:prstGeom>
          <a:ln w="76200" cap="rnd">
            <a:solidFill>
              <a:srgbClr val="86C7ED"/>
            </a:solidFill>
            <a:prstDash val="sysDot"/>
            <a:headEnd type="none" w="sm" len="sm"/>
            <a:tailEnd type="none" w="sm" len="sm"/>
          </a:ln>
        </p:spPr>
      </p:sp>
      <p:sp>
        <p:nvSpPr>
          <p:cNvPr id="18" name="AutoShape 18"/>
          <p:cNvSpPr/>
          <p:nvPr/>
        </p:nvSpPr>
        <p:spPr>
          <a:xfrm>
            <a:off x="3074355" y="5123489"/>
            <a:ext cx="2758210" cy="0"/>
          </a:xfrm>
          <a:prstGeom prst="line">
            <a:avLst/>
          </a:prstGeom>
          <a:ln w="76200" cap="rnd">
            <a:solidFill>
              <a:srgbClr val="86C7ED"/>
            </a:solidFill>
            <a:prstDash val="sysDot"/>
            <a:headEnd type="none" w="sm" len="sm"/>
            <a:tailEnd type="none" w="sm" len="sm"/>
          </a:ln>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grpSp>
        <p:nvGrpSpPr>
          <p:cNvPr id="2" name="Group 2"/>
          <p:cNvGrpSpPr/>
          <p:nvPr/>
        </p:nvGrpSpPr>
        <p:grpSpPr>
          <a:xfrm>
            <a:off x="9291397" y="1389929"/>
            <a:ext cx="7564327" cy="2247846"/>
            <a:chOff x="0" y="0"/>
            <a:chExt cx="10085769" cy="2997128"/>
          </a:xfrm>
        </p:grpSpPr>
        <p:sp>
          <p:nvSpPr>
            <p:cNvPr id="3" name="TextBox 3"/>
            <p:cNvSpPr txBox="1"/>
            <p:nvPr/>
          </p:nvSpPr>
          <p:spPr>
            <a:xfrm>
              <a:off x="0" y="907978"/>
              <a:ext cx="10085769" cy="2089150"/>
            </a:xfrm>
            <a:prstGeom prst="rect">
              <a:avLst/>
            </a:prstGeom>
          </p:spPr>
          <p:txBody>
            <a:bodyPr lIns="0" tIns="0" rIns="0" bIns="0" rtlCol="0" anchor="t">
              <a:spAutoFit/>
            </a:bodyPr>
            <a:lstStyle/>
            <a:p>
              <a:pPr algn="l">
                <a:lnSpc>
                  <a:spcPts val="4200"/>
                </a:lnSpc>
              </a:pPr>
              <a:r>
                <a:rPr lang="en-US" sz="3000" spc="15">
                  <a:solidFill>
                    <a:srgbClr val="FFFFFF"/>
                  </a:solidFill>
                  <a:latin typeface="Muli Light"/>
                  <a:ea typeface="Muli Light"/>
                  <a:cs typeface="Muli Light"/>
                  <a:sym typeface="Muli Light"/>
                </a:rPr>
                <a:t>Tại sao “bây giờ” là thời điểm tốt nhất để</a:t>
              </a:r>
            </a:p>
            <a:p>
              <a:pPr algn="l">
                <a:lnSpc>
                  <a:spcPts val="4200"/>
                </a:lnSpc>
              </a:pPr>
              <a:r>
                <a:rPr lang="en-US" sz="3000" spc="15">
                  <a:solidFill>
                    <a:srgbClr val="FFFFFF"/>
                  </a:solidFill>
                  <a:latin typeface="Muli Light"/>
                  <a:ea typeface="Muli Light"/>
                  <a:cs typeface="Muli Light"/>
                  <a:sym typeface="Muli Light"/>
                </a:rPr>
                <a:t>công ty của bạn phát triển và đạt đến</a:t>
              </a:r>
            </a:p>
            <a:p>
              <a:pPr algn="l">
                <a:lnSpc>
                  <a:spcPts val="4200"/>
                </a:lnSpc>
              </a:pPr>
              <a:r>
                <a:rPr lang="en-US" sz="3000" spc="15">
                  <a:solidFill>
                    <a:srgbClr val="FFFFFF"/>
                  </a:solidFill>
                  <a:latin typeface="Muli Light"/>
                  <a:ea typeface="Muli Light"/>
                  <a:cs typeface="Muli Light"/>
                  <a:sym typeface="Muli Light"/>
                </a:rPr>
                <a:t>tầm cao mới?</a:t>
              </a:r>
            </a:p>
          </p:txBody>
        </p:sp>
        <p:sp>
          <p:nvSpPr>
            <p:cNvPr id="4" name="TextBox 4"/>
            <p:cNvSpPr txBox="1"/>
            <p:nvPr/>
          </p:nvSpPr>
          <p:spPr>
            <a:xfrm>
              <a:off x="0" y="0"/>
              <a:ext cx="10085769" cy="711128"/>
            </a:xfrm>
            <a:prstGeom prst="rect">
              <a:avLst/>
            </a:prstGeom>
          </p:spPr>
          <p:txBody>
            <a:bodyPr lIns="0" tIns="0" rIns="0" bIns="0" rtlCol="0" anchor="t">
              <a:spAutoFit/>
            </a:bodyPr>
            <a:lstStyle/>
            <a:p>
              <a:pPr algn="l">
                <a:lnSpc>
                  <a:spcPts val="4200"/>
                </a:lnSpc>
              </a:pPr>
              <a:r>
                <a:rPr lang="en-US" sz="3500" b="1" spc="105">
                  <a:solidFill>
                    <a:srgbClr val="FFFFFF"/>
                  </a:solidFill>
                  <a:latin typeface="Muli Ultra-Bold"/>
                  <a:ea typeface="Muli Ultra-Bold"/>
                  <a:cs typeface="Muli Ultra-Bold"/>
                  <a:sym typeface="Muli Ultra-Bold"/>
                </a:rPr>
                <a:t>Lý do 1</a:t>
              </a:r>
            </a:p>
          </p:txBody>
        </p:sp>
      </p:grpSp>
      <p:grpSp>
        <p:nvGrpSpPr>
          <p:cNvPr id="5" name="Group 5"/>
          <p:cNvGrpSpPr/>
          <p:nvPr/>
        </p:nvGrpSpPr>
        <p:grpSpPr>
          <a:xfrm>
            <a:off x="9291397" y="4286250"/>
            <a:ext cx="7564327" cy="1714446"/>
            <a:chOff x="0" y="0"/>
            <a:chExt cx="10085769" cy="2285928"/>
          </a:xfrm>
        </p:grpSpPr>
        <p:sp>
          <p:nvSpPr>
            <p:cNvPr id="6" name="TextBox 6"/>
            <p:cNvSpPr txBox="1"/>
            <p:nvPr/>
          </p:nvSpPr>
          <p:spPr>
            <a:xfrm>
              <a:off x="0" y="907978"/>
              <a:ext cx="10085769" cy="1377950"/>
            </a:xfrm>
            <a:prstGeom prst="rect">
              <a:avLst/>
            </a:prstGeom>
          </p:spPr>
          <p:txBody>
            <a:bodyPr lIns="0" tIns="0" rIns="0" bIns="0" rtlCol="0" anchor="t">
              <a:spAutoFit/>
            </a:bodyPr>
            <a:lstStyle/>
            <a:p>
              <a:pPr algn="l">
                <a:lnSpc>
                  <a:spcPts val="4200"/>
                </a:lnSpc>
              </a:pPr>
              <a:r>
                <a:rPr lang="en-US" sz="3000" spc="15">
                  <a:solidFill>
                    <a:srgbClr val="FFFFFF"/>
                  </a:solidFill>
                  <a:latin typeface="Muli Light"/>
                  <a:ea typeface="Muli Light"/>
                  <a:cs typeface="Muli Light"/>
                  <a:sym typeface="Muli Light"/>
                </a:rPr>
                <a:t>Những xu hướng nào hiện nay khiến</a:t>
              </a:r>
            </a:p>
            <a:p>
              <a:pPr algn="l">
                <a:lnSpc>
                  <a:spcPts val="4200"/>
                </a:lnSpc>
              </a:pPr>
              <a:r>
                <a:rPr lang="en-US" sz="3000" spc="15">
                  <a:solidFill>
                    <a:srgbClr val="FFFFFF"/>
                  </a:solidFill>
                  <a:latin typeface="Muli Light"/>
                  <a:ea typeface="Muli Light"/>
                  <a:cs typeface="Muli Light"/>
                  <a:sym typeface="Muli Light"/>
                </a:rPr>
                <a:t>sản phẩm hoặc dịch vụ của bạn ra đời?</a:t>
              </a:r>
            </a:p>
          </p:txBody>
        </p:sp>
        <p:sp>
          <p:nvSpPr>
            <p:cNvPr id="7" name="TextBox 7"/>
            <p:cNvSpPr txBox="1"/>
            <p:nvPr/>
          </p:nvSpPr>
          <p:spPr>
            <a:xfrm>
              <a:off x="0" y="0"/>
              <a:ext cx="10085769" cy="711128"/>
            </a:xfrm>
            <a:prstGeom prst="rect">
              <a:avLst/>
            </a:prstGeom>
          </p:spPr>
          <p:txBody>
            <a:bodyPr lIns="0" tIns="0" rIns="0" bIns="0" rtlCol="0" anchor="t">
              <a:spAutoFit/>
            </a:bodyPr>
            <a:lstStyle/>
            <a:p>
              <a:pPr algn="l">
                <a:lnSpc>
                  <a:spcPts val="4200"/>
                </a:lnSpc>
              </a:pPr>
              <a:r>
                <a:rPr lang="en-US" sz="3500" b="1" spc="105">
                  <a:solidFill>
                    <a:srgbClr val="FFFFFF"/>
                  </a:solidFill>
                  <a:latin typeface="Muli Ultra-Bold"/>
                  <a:ea typeface="Muli Ultra-Bold"/>
                  <a:cs typeface="Muli Ultra-Bold"/>
                  <a:sym typeface="Muli Ultra-Bold"/>
                </a:rPr>
                <a:t>Lý do 2</a:t>
              </a:r>
            </a:p>
          </p:txBody>
        </p:sp>
      </p:grpSp>
      <p:grpSp>
        <p:nvGrpSpPr>
          <p:cNvPr id="8" name="Group 8"/>
          <p:cNvGrpSpPr/>
          <p:nvPr/>
        </p:nvGrpSpPr>
        <p:grpSpPr>
          <a:xfrm>
            <a:off x="9291397" y="6648396"/>
            <a:ext cx="7564327" cy="2247846"/>
            <a:chOff x="0" y="0"/>
            <a:chExt cx="10085769" cy="2997128"/>
          </a:xfrm>
        </p:grpSpPr>
        <p:sp>
          <p:nvSpPr>
            <p:cNvPr id="9" name="TextBox 9"/>
            <p:cNvSpPr txBox="1"/>
            <p:nvPr/>
          </p:nvSpPr>
          <p:spPr>
            <a:xfrm>
              <a:off x="0" y="907978"/>
              <a:ext cx="10085769" cy="2089150"/>
            </a:xfrm>
            <a:prstGeom prst="rect">
              <a:avLst/>
            </a:prstGeom>
          </p:spPr>
          <p:txBody>
            <a:bodyPr lIns="0" tIns="0" rIns="0" bIns="0" rtlCol="0" anchor="t">
              <a:spAutoFit/>
            </a:bodyPr>
            <a:lstStyle/>
            <a:p>
              <a:pPr algn="l">
                <a:lnSpc>
                  <a:spcPts val="4200"/>
                </a:lnSpc>
              </a:pPr>
              <a:r>
                <a:rPr lang="en-US" sz="3000" spc="15">
                  <a:solidFill>
                    <a:srgbClr val="FFFFFF"/>
                  </a:solidFill>
                  <a:latin typeface="Muli Light"/>
                  <a:ea typeface="Muli Light"/>
                  <a:cs typeface="Muli Light"/>
                  <a:sym typeface="Muli Light"/>
                </a:rPr>
                <a:t>Hãy nêu chi tiết các cơ hội trên thị trường</a:t>
              </a:r>
            </a:p>
            <a:p>
              <a:pPr algn="l">
                <a:lnSpc>
                  <a:spcPts val="4200"/>
                </a:lnSpc>
              </a:pPr>
              <a:r>
                <a:rPr lang="en-US" sz="3000" spc="15">
                  <a:solidFill>
                    <a:srgbClr val="FFFFFF"/>
                  </a:solidFill>
                  <a:latin typeface="Muli Light"/>
                  <a:ea typeface="Muli Light"/>
                  <a:cs typeface="Muli Light"/>
                  <a:sym typeface="Muli Light"/>
                </a:rPr>
                <a:t>đã phát sinh để biến điều này thành</a:t>
              </a:r>
            </a:p>
            <a:p>
              <a:pPr algn="l">
                <a:lnSpc>
                  <a:spcPts val="4200"/>
                </a:lnSpc>
              </a:pPr>
              <a:r>
                <a:rPr lang="en-US" sz="3000" spc="15">
                  <a:solidFill>
                    <a:srgbClr val="FFFFFF"/>
                  </a:solidFill>
                  <a:latin typeface="Muli Light"/>
                  <a:ea typeface="Muli Light"/>
                  <a:cs typeface="Muli Light"/>
                  <a:sym typeface="Muli Light"/>
                </a:rPr>
                <a:t>hiện thực.</a:t>
              </a:r>
            </a:p>
          </p:txBody>
        </p:sp>
        <p:sp>
          <p:nvSpPr>
            <p:cNvPr id="10" name="TextBox 10"/>
            <p:cNvSpPr txBox="1"/>
            <p:nvPr/>
          </p:nvSpPr>
          <p:spPr>
            <a:xfrm>
              <a:off x="0" y="0"/>
              <a:ext cx="10085769" cy="711128"/>
            </a:xfrm>
            <a:prstGeom prst="rect">
              <a:avLst/>
            </a:prstGeom>
          </p:spPr>
          <p:txBody>
            <a:bodyPr lIns="0" tIns="0" rIns="0" bIns="0" rtlCol="0" anchor="t">
              <a:spAutoFit/>
            </a:bodyPr>
            <a:lstStyle/>
            <a:p>
              <a:pPr algn="l">
                <a:lnSpc>
                  <a:spcPts val="4200"/>
                </a:lnSpc>
              </a:pPr>
              <a:r>
                <a:rPr lang="en-US" sz="3500" b="1" spc="105">
                  <a:solidFill>
                    <a:srgbClr val="FFFFFF"/>
                  </a:solidFill>
                  <a:latin typeface="Muli Ultra-Bold"/>
                  <a:ea typeface="Muli Ultra-Bold"/>
                  <a:cs typeface="Muli Ultra-Bold"/>
                  <a:sym typeface="Muli Ultra-Bold"/>
                </a:rPr>
                <a:t>Lý do 3</a:t>
              </a:r>
            </a:p>
          </p:txBody>
        </p:sp>
      </p:grpSp>
      <p:grpSp>
        <p:nvGrpSpPr>
          <p:cNvPr id="11" name="Group 11"/>
          <p:cNvGrpSpPr/>
          <p:nvPr/>
        </p:nvGrpSpPr>
        <p:grpSpPr>
          <a:xfrm>
            <a:off x="1412252" y="1262732"/>
            <a:ext cx="4904180" cy="3752743"/>
            <a:chOff x="0" y="0"/>
            <a:chExt cx="6538906" cy="5003658"/>
          </a:xfrm>
        </p:grpSpPr>
        <p:sp>
          <p:nvSpPr>
            <p:cNvPr id="12" name="TextBox 12"/>
            <p:cNvSpPr txBox="1"/>
            <p:nvPr/>
          </p:nvSpPr>
          <p:spPr>
            <a:xfrm>
              <a:off x="0" y="85725"/>
              <a:ext cx="6538906" cy="1619002"/>
            </a:xfrm>
            <a:prstGeom prst="rect">
              <a:avLst/>
            </a:prstGeom>
          </p:spPr>
          <p:txBody>
            <a:bodyPr lIns="0" tIns="0" rIns="0" bIns="0" rtlCol="0" anchor="t">
              <a:spAutoFit/>
            </a:bodyPr>
            <a:lstStyle/>
            <a:p>
              <a:pPr algn="l">
                <a:lnSpc>
                  <a:spcPts val="9267"/>
                </a:lnSpc>
              </a:pPr>
              <a:r>
                <a:rPr lang="en-US" sz="8424" b="1">
                  <a:solidFill>
                    <a:srgbClr val="FFFFFF"/>
                  </a:solidFill>
                  <a:latin typeface="Muli Semi-Bold"/>
                  <a:ea typeface="Muli Semi-Bold"/>
                  <a:cs typeface="Muli Semi-Bold"/>
                  <a:sym typeface="Muli Semi-Bold"/>
                </a:rPr>
                <a:t>Thời gian</a:t>
              </a:r>
            </a:p>
          </p:txBody>
        </p:sp>
        <p:sp>
          <p:nvSpPr>
            <p:cNvPr id="13" name="TextBox 13"/>
            <p:cNvSpPr txBox="1"/>
            <p:nvPr/>
          </p:nvSpPr>
          <p:spPr>
            <a:xfrm>
              <a:off x="0" y="2289033"/>
              <a:ext cx="6538906" cy="2496185"/>
            </a:xfrm>
            <a:prstGeom prst="rect">
              <a:avLst/>
            </a:prstGeom>
          </p:spPr>
          <p:txBody>
            <a:bodyPr lIns="0" tIns="0" rIns="0" bIns="0" rtlCol="0" anchor="t">
              <a:spAutoFit/>
            </a:bodyPr>
            <a:lstStyle/>
            <a:p>
              <a:pPr algn="l">
                <a:lnSpc>
                  <a:spcPts val="3779"/>
                </a:lnSpc>
              </a:pPr>
              <a:r>
                <a:rPr lang="en-US" sz="2700" spc="13">
                  <a:solidFill>
                    <a:srgbClr val="FFFFFF"/>
                  </a:solidFill>
                  <a:latin typeface="Muli Light"/>
                  <a:ea typeface="Muli Light"/>
                  <a:cs typeface="Muli Light"/>
                  <a:sym typeface="Muli Light"/>
                </a:rPr>
                <a:t>Liệt kê những lý do cho thấy</a:t>
              </a:r>
            </a:p>
            <a:p>
              <a:pPr algn="l">
                <a:lnSpc>
                  <a:spcPts val="3779"/>
                </a:lnSpc>
              </a:pPr>
              <a:r>
                <a:rPr lang="en-US" sz="2700" spc="13">
                  <a:solidFill>
                    <a:srgbClr val="FFFFFF"/>
                  </a:solidFill>
                  <a:latin typeface="Muli Light"/>
                  <a:ea typeface="Muli Light"/>
                  <a:cs typeface="Muli Light"/>
                  <a:sym typeface="Muli Light"/>
                </a:rPr>
                <a:t>đây là thời điểm thích hợp</a:t>
              </a:r>
            </a:p>
            <a:p>
              <a:pPr algn="l">
                <a:lnSpc>
                  <a:spcPts val="3779"/>
                </a:lnSpc>
              </a:pPr>
              <a:r>
                <a:rPr lang="en-US" sz="2700" spc="13">
                  <a:solidFill>
                    <a:srgbClr val="FFFFFF"/>
                  </a:solidFill>
                  <a:latin typeface="Muli Light"/>
                  <a:ea typeface="Muli Light"/>
                  <a:cs typeface="Muli Light"/>
                  <a:sym typeface="Muli Light"/>
                </a:rPr>
                <a:t>cho sản phẩm hoặc dịch vụ</a:t>
              </a:r>
            </a:p>
            <a:p>
              <a:pPr algn="l">
                <a:lnSpc>
                  <a:spcPts val="3779"/>
                </a:lnSpc>
              </a:pPr>
              <a:r>
                <a:rPr lang="en-US" sz="2700" spc="13">
                  <a:solidFill>
                    <a:srgbClr val="FFFFFF"/>
                  </a:solidFill>
                  <a:latin typeface="Muli Light"/>
                  <a:ea typeface="Muli Light"/>
                  <a:cs typeface="Muli Light"/>
                  <a:sym typeface="Muli Light"/>
                </a:rPr>
                <a:t>của bạn.</a:t>
              </a:r>
            </a:p>
          </p:txBody>
        </p:sp>
      </p:grpSp>
      <p:sp>
        <p:nvSpPr>
          <p:cNvPr id="14" name="Freeform 14"/>
          <p:cNvSpPr/>
          <p:nvPr/>
        </p:nvSpPr>
        <p:spPr>
          <a:xfrm flipH="1">
            <a:off x="-2053973" y="6773437"/>
            <a:ext cx="8370405" cy="4779226"/>
          </a:xfrm>
          <a:custGeom>
            <a:avLst/>
            <a:gdLst/>
            <a:ahLst/>
            <a:cxnLst/>
            <a:rect l="l" t="t" r="r" b="b"/>
            <a:pathLst>
              <a:path w="8370405" h="4779226">
                <a:moveTo>
                  <a:pt x="8370405" y="0"/>
                </a:moveTo>
                <a:lnTo>
                  <a:pt x="0" y="0"/>
                </a:lnTo>
                <a:lnTo>
                  <a:pt x="0" y="4779226"/>
                </a:lnTo>
                <a:lnTo>
                  <a:pt x="8370405" y="4779226"/>
                </a:lnTo>
                <a:lnTo>
                  <a:pt x="8370405" y="0"/>
                </a:lnTo>
                <a:close/>
              </a:path>
            </a:pathLst>
          </a:custGeom>
          <a:blipFill>
            <a:blip r:embed="rId2">
              <a:extLst>
                <a:ext uri="{96DAC541-7B7A-43D3-8B79-37D633B846F1}">
                  <asvg:svgBlip xmlns:asvg="http://schemas.microsoft.com/office/drawing/2016/SVG/main" r:embed="rId3"/>
                </a:ext>
              </a:extLst>
            </a:blip>
            <a:stretch>
              <a:fillRect t="-51576"/>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8156434" y="768784"/>
            <a:ext cx="9722581" cy="7970687"/>
          </a:xfrm>
          <a:prstGeom prst="rect">
            <a:avLst/>
          </a:prstGeom>
        </p:spPr>
      </p:pic>
      <p:grpSp>
        <p:nvGrpSpPr>
          <p:cNvPr id="3" name="Group 3"/>
          <p:cNvGrpSpPr/>
          <p:nvPr/>
        </p:nvGrpSpPr>
        <p:grpSpPr>
          <a:xfrm>
            <a:off x="680652" y="9515874"/>
            <a:ext cx="16926697" cy="1542251"/>
            <a:chOff x="0" y="0"/>
            <a:chExt cx="58960502" cy="5372100"/>
          </a:xfrm>
        </p:grpSpPr>
        <p:sp>
          <p:nvSpPr>
            <p:cNvPr id="4" name="Freeform 4"/>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sp>
        <p:nvSpPr>
          <p:cNvPr id="5" name="TextBox 5"/>
          <p:cNvSpPr txBox="1"/>
          <p:nvPr/>
        </p:nvSpPr>
        <p:spPr>
          <a:xfrm>
            <a:off x="1550154" y="1941225"/>
            <a:ext cx="5733698" cy="2731770"/>
          </a:xfrm>
          <a:prstGeom prst="rect">
            <a:avLst/>
          </a:prstGeom>
        </p:spPr>
        <p:txBody>
          <a:bodyPr lIns="0" tIns="0" rIns="0" bIns="0" rtlCol="0" anchor="t">
            <a:spAutoFit/>
          </a:bodyPr>
          <a:lstStyle/>
          <a:p>
            <a:pPr algn="l">
              <a:lnSpc>
                <a:spcPts val="10920"/>
              </a:lnSpc>
            </a:pPr>
            <a:r>
              <a:rPr lang="en-US" sz="8400" b="1">
                <a:solidFill>
                  <a:srgbClr val="1836B2"/>
                </a:solidFill>
                <a:latin typeface="Muli Bold"/>
                <a:ea typeface="Muli Bold"/>
                <a:cs typeface="Muli Bold"/>
                <a:sym typeface="Muli Bold"/>
              </a:rPr>
              <a:t>Tăng trưởng</a:t>
            </a:r>
          </a:p>
        </p:txBody>
      </p:sp>
      <p:sp>
        <p:nvSpPr>
          <p:cNvPr id="6" name="TextBox 6"/>
          <p:cNvSpPr txBox="1"/>
          <p:nvPr/>
        </p:nvSpPr>
        <p:spPr>
          <a:xfrm>
            <a:off x="1550154" y="5110404"/>
            <a:ext cx="5733698" cy="2114333"/>
          </a:xfrm>
          <a:prstGeom prst="rect">
            <a:avLst/>
          </a:prstGeom>
        </p:spPr>
        <p:txBody>
          <a:bodyPr lIns="0" tIns="0" rIns="0" bIns="0" rtlCol="0" anchor="t">
            <a:spAutoFit/>
          </a:bodyPr>
          <a:lstStyle/>
          <a:p>
            <a:pPr algn="l">
              <a:lnSpc>
                <a:spcPts val="4200"/>
              </a:lnSpc>
            </a:pPr>
            <a:r>
              <a:rPr lang="en-US" sz="3000" spc="15">
                <a:solidFill>
                  <a:srgbClr val="000000"/>
                </a:solidFill>
                <a:latin typeface="Muli Light"/>
                <a:ea typeface="Muli Light"/>
                <a:cs typeface="Muli Light"/>
                <a:sym typeface="Muli Light"/>
              </a:rPr>
              <a:t>Công ty của bạn hiện đang </a:t>
            </a:r>
          </a:p>
          <a:p>
            <a:pPr algn="l">
              <a:lnSpc>
                <a:spcPts val="4200"/>
              </a:lnSpc>
            </a:pPr>
            <a:r>
              <a:rPr lang="en-US" sz="3000" spc="15">
                <a:solidFill>
                  <a:srgbClr val="000000"/>
                </a:solidFill>
                <a:latin typeface="Muli Light"/>
                <a:ea typeface="Muli Light"/>
                <a:cs typeface="Muli Light"/>
                <a:sym typeface="Muli Light"/>
              </a:rPr>
              <a:t>ở đâu? Tạo một biểu đồ để </a:t>
            </a:r>
          </a:p>
          <a:p>
            <a:pPr algn="l">
              <a:lnSpc>
                <a:spcPts val="4200"/>
              </a:lnSpc>
            </a:pPr>
            <a:r>
              <a:rPr lang="en-US" sz="3000" spc="15">
                <a:solidFill>
                  <a:srgbClr val="000000"/>
                </a:solidFill>
                <a:latin typeface="Muli Light"/>
                <a:ea typeface="Muli Light"/>
                <a:cs typeface="Muli Light"/>
                <a:sym typeface="Muli Light"/>
              </a:rPr>
              <a:t>làm nổi bật những mốc </a:t>
            </a:r>
          </a:p>
          <a:p>
            <a:pPr algn="l">
              <a:lnSpc>
                <a:spcPts val="4200"/>
              </a:lnSpc>
            </a:pPr>
            <a:r>
              <a:rPr lang="en-US" sz="3000" spc="15">
                <a:solidFill>
                  <a:srgbClr val="000000"/>
                </a:solidFill>
                <a:latin typeface="Muli Light"/>
                <a:ea typeface="Muli Light"/>
                <a:cs typeface="Muli Light"/>
                <a:sym typeface="Muli Light"/>
              </a:rPr>
              <a:t>phát triển quan trọng.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12914" y="1412217"/>
            <a:ext cx="6758977" cy="2910732"/>
          </a:xfrm>
          <a:prstGeom prst="rect">
            <a:avLst/>
          </a:prstGeom>
        </p:spPr>
        <p:txBody>
          <a:bodyPr lIns="0" tIns="0" rIns="0" bIns="0" rtlCol="0" anchor="t">
            <a:spAutoFit/>
          </a:bodyPr>
          <a:lstStyle/>
          <a:p>
            <a:pPr algn="l">
              <a:lnSpc>
                <a:spcPts val="11760"/>
              </a:lnSpc>
              <a:spcBef>
                <a:spcPct val="0"/>
              </a:spcBef>
            </a:pPr>
            <a:r>
              <a:rPr lang="en-US" sz="8400" b="1" spc="-168">
                <a:solidFill>
                  <a:srgbClr val="1836B2"/>
                </a:solidFill>
                <a:latin typeface="Muli Bold"/>
                <a:ea typeface="Muli Bold"/>
                <a:cs typeface="Muli Bold"/>
                <a:sym typeface="Muli Bold"/>
              </a:rPr>
              <a:t>Đối thủ </a:t>
            </a:r>
          </a:p>
          <a:p>
            <a:pPr algn="l">
              <a:lnSpc>
                <a:spcPts val="11760"/>
              </a:lnSpc>
              <a:spcBef>
                <a:spcPct val="0"/>
              </a:spcBef>
            </a:pPr>
            <a:r>
              <a:rPr lang="en-US" sz="8400" b="1" spc="-168">
                <a:solidFill>
                  <a:srgbClr val="1836B2"/>
                </a:solidFill>
                <a:latin typeface="Muli Bold"/>
                <a:ea typeface="Muli Bold"/>
                <a:cs typeface="Muli Bold"/>
                <a:sym typeface="Muli Bold"/>
              </a:rPr>
              <a:t>trực tiếp</a:t>
            </a:r>
          </a:p>
        </p:txBody>
      </p:sp>
      <p:grpSp>
        <p:nvGrpSpPr>
          <p:cNvPr id="3" name="Group 3"/>
          <p:cNvGrpSpPr/>
          <p:nvPr/>
        </p:nvGrpSpPr>
        <p:grpSpPr>
          <a:xfrm>
            <a:off x="1512914" y="5180198"/>
            <a:ext cx="5960207" cy="457146"/>
            <a:chOff x="0" y="0"/>
            <a:chExt cx="7946942" cy="609528"/>
          </a:xfrm>
        </p:grpSpPr>
        <p:sp>
          <p:nvSpPr>
            <p:cNvPr id="4" name="TextBox 4"/>
            <p:cNvSpPr txBox="1"/>
            <p:nvPr/>
          </p:nvSpPr>
          <p:spPr>
            <a:xfrm>
              <a:off x="1017020" y="-57150"/>
              <a:ext cx="6929922" cy="666678"/>
            </a:xfrm>
            <a:prstGeom prst="rect">
              <a:avLst/>
            </a:prstGeom>
          </p:spPr>
          <p:txBody>
            <a:bodyPr lIns="0" tIns="0" rIns="0" bIns="0" rtlCol="0" anchor="t">
              <a:spAutoFit/>
            </a:bodyPr>
            <a:lstStyle/>
            <a:p>
              <a:pPr algn="l">
                <a:lnSpc>
                  <a:spcPts val="4200"/>
                </a:lnSpc>
              </a:pPr>
              <a:r>
                <a:rPr lang="en-US" sz="3000" spc="15">
                  <a:solidFill>
                    <a:srgbClr val="000000"/>
                  </a:solidFill>
                  <a:latin typeface="Muli Light"/>
                  <a:ea typeface="Muli Light"/>
                  <a:cs typeface="Muli Light"/>
                  <a:sym typeface="Muli Light"/>
                </a:rPr>
                <a:t>Viết tên công ty vào đây</a:t>
              </a:r>
            </a:p>
          </p:txBody>
        </p:sp>
        <p:grpSp>
          <p:nvGrpSpPr>
            <p:cNvPr id="5" name="Group 5"/>
            <p:cNvGrpSpPr/>
            <p:nvPr/>
          </p:nvGrpSpPr>
          <p:grpSpPr>
            <a:xfrm rot="-10800000">
              <a:off x="0" y="107772"/>
              <a:ext cx="454982" cy="394057"/>
              <a:chOff x="0" y="0"/>
              <a:chExt cx="6202680" cy="5372100"/>
            </a:xfrm>
          </p:grpSpPr>
          <p:sp>
            <p:nvSpPr>
              <p:cNvPr id="6" name="Freeform 6"/>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A066CB"/>
              </a:solidFill>
            </p:spPr>
          </p:sp>
        </p:grpSp>
      </p:grpSp>
      <p:grpSp>
        <p:nvGrpSpPr>
          <p:cNvPr id="7" name="Group 7"/>
          <p:cNvGrpSpPr/>
          <p:nvPr/>
        </p:nvGrpSpPr>
        <p:grpSpPr>
          <a:xfrm>
            <a:off x="1514960" y="6491102"/>
            <a:ext cx="5960207" cy="457146"/>
            <a:chOff x="0" y="0"/>
            <a:chExt cx="7946942" cy="609528"/>
          </a:xfrm>
        </p:grpSpPr>
        <p:sp>
          <p:nvSpPr>
            <p:cNvPr id="8" name="TextBox 8"/>
            <p:cNvSpPr txBox="1"/>
            <p:nvPr/>
          </p:nvSpPr>
          <p:spPr>
            <a:xfrm>
              <a:off x="1017020" y="-57150"/>
              <a:ext cx="6929922" cy="666678"/>
            </a:xfrm>
            <a:prstGeom prst="rect">
              <a:avLst/>
            </a:prstGeom>
          </p:spPr>
          <p:txBody>
            <a:bodyPr lIns="0" tIns="0" rIns="0" bIns="0" rtlCol="0" anchor="t">
              <a:spAutoFit/>
            </a:bodyPr>
            <a:lstStyle/>
            <a:p>
              <a:pPr algn="l">
                <a:lnSpc>
                  <a:spcPts val="4200"/>
                </a:lnSpc>
              </a:pPr>
              <a:r>
                <a:rPr lang="en-US" sz="3000" spc="15">
                  <a:solidFill>
                    <a:srgbClr val="000000"/>
                  </a:solidFill>
                  <a:latin typeface="Muli Light"/>
                  <a:ea typeface="Muli Light"/>
                  <a:cs typeface="Muli Light"/>
                  <a:sym typeface="Muli Light"/>
                </a:rPr>
                <a:t>Viết tên công ty vào đây</a:t>
              </a:r>
            </a:p>
          </p:txBody>
        </p:sp>
        <p:grpSp>
          <p:nvGrpSpPr>
            <p:cNvPr id="9" name="Group 9"/>
            <p:cNvGrpSpPr/>
            <p:nvPr/>
          </p:nvGrpSpPr>
          <p:grpSpPr>
            <a:xfrm rot="-10800000">
              <a:off x="0" y="107772"/>
              <a:ext cx="454982" cy="394057"/>
              <a:chOff x="0" y="0"/>
              <a:chExt cx="6202680" cy="5372100"/>
            </a:xfrm>
          </p:grpSpPr>
          <p:sp>
            <p:nvSpPr>
              <p:cNvPr id="10" name="Freeform 10"/>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A066CB"/>
              </a:solidFill>
            </p:spPr>
          </p:sp>
        </p:grpSp>
      </p:grpSp>
      <p:grpSp>
        <p:nvGrpSpPr>
          <p:cNvPr id="11" name="Group 11"/>
          <p:cNvGrpSpPr/>
          <p:nvPr/>
        </p:nvGrpSpPr>
        <p:grpSpPr>
          <a:xfrm>
            <a:off x="1514960" y="7802005"/>
            <a:ext cx="5960207" cy="457146"/>
            <a:chOff x="0" y="0"/>
            <a:chExt cx="7946942" cy="609528"/>
          </a:xfrm>
        </p:grpSpPr>
        <p:sp>
          <p:nvSpPr>
            <p:cNvPr id="12" name="TextBox 12"/>
            <p:cNvSpPr txBox="1"/>
            <p:nvPr/>
          </p:nvSpPr>
          <p:spPr>
            <a:xfrm>
              <a:off x="1017020" y="-57150"/>
              <a:ext cx="6929922" cy="666678"/>
            </a:xfrm>
            <a:prstGeom prst="rect">
              <a:avLst/>
            </a:prstGeom>
          </p:spPr>
          <p:txBody>
            <a:bodyPr lIns="0" tIns="0" rIns="0" bIns="0" rtlCol="0" anchor="t">
              <a:spAutoFit/>
            </a:bodyPr>
            <a:lstStyle/>
            <a:p>
              <a:pPr algn="l">
                <a:lnSpc>
                  <a:spcPts val="4200"/>
                </a:lnSpc>
              </a:pPr>
              <a:r>
                <a:rPr lang="en-US" sz="3000" spc="15">
                  <a:solidFill>
                    <a:srgbClr val="000000"/>
                  </a:solidFill>
                  <a:latin typeface="Muli Light"/>
                  <a:ea typeface="Muli Light"/>
                  <a:cs typeface="Muli Light"/>
                  <a:sym typeface="Muli Light"/>
                </a:rPr>
                <a:t>Viết tên công ty vào đây</a:t>
              </a:r>
            </a:p>
          </p:txBody>
        </p:sp>
        <p:grpSp>
          <p:nvGrpSpPr>
            <p:cNvPr id="13" name="Group 13"/>
            <p:cNvGrpSpPr/>
            <p:nvPr/>
          </p:nvGrpSpPr>
          <p:grpSpPr>
            <a:xfrm rot="-10800000">
              <a:off x="0" y="107772"/>
              <a:ext cx="454982" cy="394057"/>
              <a:chOff x="0" y="0"/>
              <a:chExt cx="6202680" cy="5372100"/>
            </a:xfrm>
          </p:grpSpPr>
          <p:sp>
            <p:nvSpPr>
              <p:cNvPr id="14" name="Freeform 14"/>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A066CB"/>
              </a:solidFill>
            </p:spPr>
          </p:sp>
        </p:grpSp>
      </p:grpSp>
      <p:sp>
        <p:nvSpPr>
          <p:cNvPr id="15" name="TextBox 15"/>
          <p:cNvSpPr txBox="1"/>
          <p:nvPr/>
        </p:nvSpPr>
        <p:spPr>
          <a:xfrm>
            <a:off x="10812834" y="1412217"/>
            <a:ext cx="6847956" cy="2910732"/>
          </a:xfrm>
          <a:prstGeom prst="rect">
            <a:avLst/>
          </a:prstGeom>
        </p:spPr>
        <p:txBody>
          <a:bodyPr lIns="0" tIns="0" rIns="0" bIns="0" rtlCol="0" anchor="t">
            <a:spAutoFit/>
          </a:bodyPr>
          <a:lstStyle/>
          <a:p>
            <a:pPr algn="l">
              <a:lnSpc>
                <a:spcPts val="11760"/>
              </a:lnSpc>
              <a:spcBef>
                <a:spcPct val="0"/>
              </a:spcBef>
            </a:pPr>
            <a:r>
              <a:rPr lang="en-US" sz="8400" b="1" spc="-168">
                <a:solidFill>
                  <a:srgbClr val="1836B2"/>
                </a:solidFill>
                <a:latin typeface="Muli Bold"/>
                <a:ea typeface="Muli Bold"/>
                <a:cs typeface="Muli Bold"/>
                <a:sym typeface="Muli Bold"/>
              </a:rPr>
              <a:t>Đối thủ </a:t>
            </a:r>
          </a:p>
          <a:p>
            <a:pPr algn="l">
              <a:lnSpc>
                <a:spcPts val="11760"/>
              </a:lnSpc>
              <a:spcBef>
                <a:spcPct val="0"/>
              </a:spcBef>
            </a:pPr>
            <a:r>
              <a:rPr lang="en-US" sz="8400" b="1" spc="-168">
                <a:solidFill>
                  <a:srgbClr val="1836B2"/>
                </a:solidFill>
                <a:latin typeface="Muli Bold"/>
                <a:ea typeface="Muli Bold"/>
                <a:cs typeface="Muli Bold"/>
                <a:sym typeface="Muli Bold"/>
              </a:rPr>
              <a:t>gián tiếp</a:t>
            </a:r>
          </a:p>
        </p:txBody>
      </p:sp>
      <p:grpSp>
        <p:nvGrpSpPr>
          <p:cNvPr id="16" name="Group 16"/>
          <p:cNvGrpSpPr/>
          <p:nvPr/>
        </p:nvGrpSpPr>
        <p:grpSpPr>
          <a:xfrm>
            <a:off x="10812834" y="5180198"/>
            <a:ext cx="5960207" cy="457146"/>
            <a:chOff x="0" y="0"/>
            <a:chExt cx="7946942" cy="609528"/>
          </a:xfrm>
        </p:grpSpPr>
        <p:sp>
          <p:nvSpPr>
            <p:cNvPr id="17" name="TextBox 17"/>
            <p:cNvSpPr txBox="1"/>
            <p:nvPr/>
          </p:nvSpPr>
          <p:spPr>
            <a:xfrm>
              <a:off x="1017020" y="-57150"/>
              <a:ext cx="6929922" cy="666678"/>
            </a:xfrm>
            <a:prstGeom prst="rect">
              <a:avLst/>
            </a:prstGeom>
          </p:spPr>
          <p:txBody>
            <a:bodyPr lIns="0" tIns="0" rIns="0" bIns="0" rtlCol="0" anchor="t">
              <a:spAutoFit/>
            </a:bodyPr>
            <a:lstStyle/>
            <a:p>
              <a:pPr algn="l">
                <a:lnSpc>
                  <a:spcPts val="4200"/>
                </a:lnSpc>
              </a:pPr>
              <a:r>
                <a:rPr lang="en-US" sz="3000" spc="15">
                  <a:solidFill>
                    <a:srgbClr val="000000"/>
                  </a:solidFill>
                  <a:latin typeface="Muli Light"/>
                  <a:ea typeface="Muli Light"/>
                  <a:cs typeface="Muli Light"/>
                  <a:sym typeface="Muli Light"/>
                </a:rPr>
                <a:t>Viết tên công ty vào đây</a:t>
              </a:r>
            </a:p>
          </p:txBody>
        </p:sp>
        <p:grpSp>
          <p:nvGrpSpPr>
            <p:cNvPr id="18" name="Group 18"/>
            <p:cNvGrpSpPr/>
            <p:nvPr/>
          </p:nvGrpSpPr>
          <p:grpSpPr>
            <a:xfrm rot="-10800000">
              <a:off x="0" y="107772"/>
              <a:ext cx="454982" cy="394057"/>
              <a:chOff x="0" y="0"/>
              <a:chExt cx="6202680" cy="5372100"/>
            </a:xfrm>
          </p:grpSpPr>
          <p:sp>
            <p:nvSpPr>
              <p:cNvPr id="19" name="Freeform 19"/>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A066CB"/>
              </a:solidFill>
            </p:spPr>
          </p:sp>
        </p:grpSp>
      </p:grpSp>
      <p:grpSp>
        <p:nvGrpSpPr>
          <p:cNvPr id="20" name="Group 20"/>
          <p:cNvGrpSpPr/>
          <p:nvPr/>
        </p:nvGrpSpPr>
        <p:grpSpPr>
          <a:xfrm>
            <a:off x="10814880" y="6491102"/>
            <a:ext cx="5960207" cy="457146"/>
            <a:chOff x="0" y="0"/>
            <a:chExt cx="7946942" cy="609528"/>
          </a:xfrm>
        </p:grpSpPr>
        <p:sp>
          <p:nvSpPr>
            <p:cNvPr id="21" name="TextBox 21"/>
            <p:cNvSpPr txBox="1"/>
            <p:nvPr/>
          </p:nvSpPr>
          <p:spPr>
            <a:xfrm>
              <a:off x="1017020" y="-57150"/>
              <a:ext cx="6929922" cy="666678"/>
            </a:xfrm>
            <a:prstGeom prst="rect">
              <a:avLst/>
            </a:prstGeom>
          </p:spPr>
          <p:txBody>
            <a:bodyPr lIns="0" tIns="0" rIns="0" bIns="0" rtlCol="0" anchor="t">
              <a:spAutoFit/>
            </a:bodyPr>
            <a:lstStyle/>
            <a:p>
              <a:pPr algn="l">
                <a:lnSpc>
                  <a:spcPts val="4200"/>
                </a:lnSpc>
              </a:pPr>
              <a:r>
                <a:rPr lang="en-US" sz="3000" spc="15">
                  <a:solidFill>
                    <a:srgbClr val="000000"/>
                  </a:solidFill>
                  <a:latin typeface="Muli Light"/>
                  <a:ea typeface="Muli Light"/>
                  <a:cs typeface="Muli Light"/>
                  <a:sym typeface="Muli Light"/>
                </a:rPr>
                <a:t>Viết tên công ty vào đây</a:t>
              </a:r>
            </a:p>
          </p:txBody>
        </p:sp>
        <p:grpSp>
          <p:nvGrpSpPr>
            <p:cNvPr id="22" name="Group 22"/>
            <p:cNvGrpSpPr/>
            <p:nvPr/>
          </p:nvGrpSpPr>
          <p:grpSpPr>
            <a:xfrm rot="-10800000">
              <a:off x="0" y="107772"/>
              <a:ext cx="454982" cy="394057"/>
              <a:chOff x="0" y="0"/>
              <a:chExt cx="6202680" cy="5372100"/>
            </a:xfrm>
          </p:grpSpPr>
          <p:sp>
            <p:nvSpPr>
              <p:cNvPr id="23" name="Freeform 23"/>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A066CB"/>
              </a:solidFill>
            </p:spPr>
          </p:sp>
        </p:grpSp>
      </p:grpSp>
      <p:grpSp>
        <p:nvGrpSpPr>
          <p:cNvPr id="24" name="Group 24"/>
          <p:cNvGrpSpPr/>
          <p:nvPr/>
        </p:nvGrpSpPr>
        <p:grpSpPr>
          <a:xfrm>
            <a:off x="10814880" y="7802005"/>
            <a:ext cx="5960207" cy="457146"/>
            <a:chOff x="0" y="0"/>
            <a:chExt cx="7946942" cy="609528"/>
          </a:xfrm>
        </p:grpSpPr>
        <p:sp>
          <p:nvSpPr>
            <p:cNvPr id="25" name="TextBox 25"/>
            <p:cNvSpPr txBox="1"/>
            <p:nvPr/>
          </p:nvSpPr>
          <p:spPr>
            <a:xfrm>
              <a:off x="1017020" y="-57150"/>
              <a:ext cx="6929922" cy="666678"/>
            </a:xfrm>
            <a:prstGeom prst="rect">
              <a:avLst/>
            </a:prstGeom>
          </p:spPr>
          <p:txBody>
            <a:bodyPr lIns="0" tIns="0" rIns="0" bIns="0" rtlCol="0" anchor="t">
              <a:spAutoFit/>
            </a:bodyPr>
            <a:lstStyle/>
            <a:p>
              <a:pPr algn="l">
                <a:lnSpc>
                  <a:spcPts val="4200"/>
                </a:lnSpc>
              </a:pPr>
              <a:r>
                <a:rPr lang="en-US" sz="3000" spc="15">
                  <a:solidFill>
                    <a:srgbClr val="000000"/>
                  </a:solidFill>
                  <a:latin typeface="Muli Light"/>
                  <a:ea typeface="Muli Light"/>
                  <a:cs typeface="Muli Light"/>
                  <a:sym typeface="Muli Light"/>
                </a:rPr>
                <a:t>Viết tên công ty vào đây</a:t>
              </a:r>
            </a:p>
          </p:txBody>
        </p:sp>
        <p:grpSp>
          <p:nvGrpSpPr>
            <p:cNvPr id="26" name="Group 26"/>
            <p:cNvGrpSpPr/>
            <p:nvPr/>
          </p:nvGrpSpPr>
          <p:grpSpPr>
            <a:xfrm rot="-10800000">
              <a:off x="0" y="107772"/>
              <a:ext cx="454982" cy="394057"/>
              <a:chOff x="0" y="0"/>
              <a:chExt cx="6202680" cy="5372100"/>
            </a:xfrm>
          </p:grpSpPr>
          <p:sp>
            <p:nvSpPr>
              <p:cNvPr id="27" name="Freeform 27"/>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A066CB"/>
              </a:solidFill>
            </p:spPr>
          </p:sp>
        </p:grpSp>
      </p:grpSp>
      <p:sp>
        <p:nvSpPr>
          <p:cNvPr id="28" name="AutoShape 28"/>
          <p:cNvSpPr/>
          <p:nvPr/>
        </p:nvSpPr>
        <p:spPr>
          <a:xfrm rot="5400000">
            <a:off x="3790070" y="5129212"/>
            <a:ext cx="10703767" cy="0"/>
          </a:xfrm>
          <a:prstGeom prst="line">
            <a:avLst/>
          </a:prstGeom>
          <a:ln w="28575" cap="rnd">
            <a:solidFill>
              <a:srgbClr val="86C7ED"/>
            </a:solidFill>
            <a:prstDash val="solid"/>
            <a:headEnd type="none" w="sm" len="sm"/>
            <a:tailEnd type="none" w="sm" len="sm"/>
          </a:ln>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793012" y="2010517"/>
            <a:ext cx="341236" cy="295542"/>
            <a:chOff x="0" y="0"/>
            <a:chExt cx="6202680" cy="5372100"/>
          </a:xfrm>
        </p:grpSpPr>
        <p:sp>
          <p:nvSpPr>
            <p:cNvPr id="3" name="Freeform 3"/>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A066CB"/>
            </a:solidFill>
          </p:spPr>
        </p:sp>
      </p:grpSp>
      <p:sp>
        <p:nvSpPr>
          <p:cNvPr id="4" name="TextBox 4"/>
          <p:cNvSpPr txBox="1"/>
          <p:nvPr/>
        </p:nvSpPr>
        <p:spPr>
          <a:xfrm>
            <a:off x="2527862" y="2569210"/>
            <a:ext cx="5714493" cy="1407795"/>
          </a:xfrm>
          <a:prstGeom prst="rect">
            <a:avLst/>
          </a:prstGeom>
        </p:spPr>
        <p:txBody>
          <a:bodyPr lIns="0" tIns="0" rIns="0" bIns="0" rtlCol="0" anchor="t">
            <a:spAutoFit/>
          </a:bodyPr>
          <a:lstStyle/>
          <a:p>
            <a:pPr algn="l">
              <a:lnSpc>
                <a:spcPts val="3780"/>
              </a:lnSpc>
            </a:pPr>
            <a:r>
              <a:rPr lang="en-US" sz="2700" spc="13">
                <a:solidFill>
                  <a:srgbClr val="000000"/>
                </a:solidFill>
                <a:latin typeface="Muli Light"/>
                <a:ea typeface="Muli Light"/>
                <a:cs typeface="Muli Light"/>
                <a:sym typeface="Muli Light"/>
              </a:rPr>
              <a:t>Xác định những lợi thế cạnh tranh của bạn bằng cách sử dụng </a:t>
            </a:r>
          </a:p>
          <a:p>
            <a:pPr algn="l">
              <a:lnSpc>
                <a:spcPts val="3780"/>
              </a:lnSpc>
            </a:pPr>
            <a:r>
              <a:rPr lang="en-US" sz="2700" spc="13">
                <a:solidFill>
                  <a:srgbClr val="000000"/>
                </a:solidFill>
                <a:latin typeface="Muli Light"/>
                <a:ea typeface="Muli Light"/>
                <a:cs typeface="Muli Light"/>
                <a:sym typeface="Muli Light"/>
              </a:rPr>
              <a:t>góc phần tư để dễ theo dõi.</a:t>
            </a:r>
          </a:p>
        </p:txBody>
      </p:sp>
      <p:sp>
        <p:nvSpPr>
          <p:cNvPr id="5" name="TextBox 5"/>
          <p:cNvSpPr txBox="1"/>
          <p:nvPr/>
        </p:nvSpPr>
        <p:spPr>
          <a:xfrm>
            <a:off x="2527862" y="1892990"/>
            <a:ext cx="5714493" cy="533346"/>
          </a:xfrm>
          <a:prstGeom prst="rect">
            <a:avLst/>
          </a:prstGeom>
        </p:spPr>
        <p:txBody>
          <a:bodyPr lIns="0" tIns="0" rIns="0" bIns="0" rtlCol="0" anchor="t">
            <a:spAutoFit/>
          </a:bodyPr>
          <a:lstStyle/>
          <a:p>
            <a:pPr algn="l">
              <a:lnSpc>
                <a:spcPts val="4200"/>
              </a:lnSpc>
            </a:pPr>
            <a:r>
              <a:rPr lang="en-US" sz="3500" b="1" spc="105">
                <a:solidFill>
                  <a:srgbClr val="1836B2"/>
                </a:solidFill>
                <a:latin typeface="Muli Ultra-Bold"/>
                <a:ea typeface="Muli Ultra-Bold"/>
                <a:cs typeface="Muli Ultra-Bold"/>
                <a:sym typeface="Muli Ultra-Bold"/>
              </a:rPr>
              <a:t>Lợi thế 1</a:t>
            </a:r>
          </a:p>
        </p:txBody>
      </p:sp>
      <p:grpSp>
        <p:nvGrpSpPr>
          <p:cNvPr id="6" name="Group 6"/>
          <p:cNvGrpSpPr/>
          <p:nvPr/>
        </p:nvGrpSpPr>
        <p:grpSpPr>
          <a:xfrm rot="-10800000">
            <a:off x="1793012" y="5907955"/>
            <a:ext cx="341236" cy="295542"/>
            <a:chOff x="0" y="0"/>
            <a:chExt cx="6202680" cy="5372100"/>
          </a:xfrm>
        </p:grpSpPr>
        <p:sp>
          <p:nvSpPr>
            <p:cNvPr id="7" name="Freeform 7"/>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A066CB"/>
            </a:solidFill>
          </p:spPr>
        </p:sp>
      </p:grpSp>
      <p:sp>
        <p:nvSpPr>
          <p:cNvPr id="8" name="TextBox 8"/>
          <p:cNvSpPr txBox="1"/>
          <p:nvPr/>
        </p:nvSpPr>
        <p:spPr>
          <a:xfrm>
            <a:off x="2527862" y="6466649"/>
            <a:ext cx="5714493" cy="1407795"/>
          </a:xfrm>
          <a:prstGeom prst="rect">
            <a:avLst/>
          </a:prstGeom>
        </p:spPr>
        <p:txBody>
          <a:bodyPr lIns="0" tIns="0" rIns="0" bIns="0" rtlCol="0" anchor="t">
            <a:spAutoFit/>
          </a:bodyPr>
          <a:lstStyle/>
          <a:p>
            <a:pPr algn="l">
              <a:lnSpc>
                <a:spcPts val="3780"/>
              </a:lnSpc>
            </a:pPr>
            <a:r>
              <a:rPr lang="en-US" sz="2700" spc="13">
                <a:solidFill>
                  <a:srgbClr val="000000"/>
                </a:solidFill>
                <a:latin typeface="Muli Light"/>
                <a:ea typeface="Muli Light"/>
                <a:cs typeface="Muli Light"/>
                <a:sym typeface="Muli Light"/>
              </a:rPr>
              <a:t>Điều gì mà bạn có thể làm tốt hơn các đối thủ? Bạn sẽ vượt qua họ </a:t>
            </a:r>
          </a:p>
          <a:p>
            <a:pPr algn="l">
              <a:lnSpc>
                <a:spcPts val="3780"/>
              </a:lnSpc>
            </a:pPr>
            <a:r>
              <a:rPr lang="en-US" sz="2700" spc="13">
                <a:solidFill>
                  <a:srgbClr val="000000"/>
                </a:solidFill>
                <a:latin typeface="Muli Light"/>
                <a:ea typeface="Muli Light"/>
                <a:cs typeface="Muli Light"/>
                <a:sym typeface="Muli Light"/>
              </a:rPr>
              <a:t>như thế nào?</a:t>
            </a:r>
          </a:p>
        </p:txBody>
      </p:sp>
      <p:sp>
        <p:nvSpPr>
          <p:cNvPr id="9" name="TextBox 9"/>
          <p:cNvSpPr txBox="1"/>
          <p:nvPr/>
        </p:nvSpPr>
        <p:spPr>
          <a:xfrm>
            <a:off x="2527862" y="5790428"/>
            <a:ext cx="5714493" cy="533346"/>
          </a:xfrm>
          <a:prstGeom prst="rect">
            <a:avLst/>
          </a:prstGeom>
        </p:spPr>
        <p:txBody>
          <a:bodyPr lIns="0" tIns="0" rIns="0" bIns="0" rtlCol="0" anchor="t">
            <a:spAutoFit/>
          </a:bodyPr>
          <a:lstStyle/>
          <a:p>
            <a:pPr algn="l">
              <a:lnSpc>
                <a:spcPts val="4200"/>
              </a:lnSpc>
            </a:pPr>
            <a:r>
              <a:rPr lang="en-US" sz="3500" b="1" spc="105">
                <a:solidFill>
                  <a:srgbClr val="1836B2"/>
                </a:solidFill>
                <a:latin typeface="Muli Ultra-Bold"/>
                <a:ea typeface="Muli Ultra-Bold"/>
                <a:cs typeface="Muli Ultra-Bold"/>
                <a:sym typeface="Muli Ultra-Bold"/>
              </a:rPr>
              <a:t>Lợi thế 3</a:t>
            </a:r>
          </a:p>
        </p:txBody>
      </p:sp>
      <p:grpSp>
        <p:nvGrpSpPr>
          <p:cNvPr id="10" name="Group 10"/>
          <p:cNvGrpSpPr/>
          <p:nvPr/>
        </p:nvGrpSpPr>
        <p:grpSpPr>
          <a:xfrm>
            <a:off x="680652" y="9515874"/>
            <a:ext cx="16926697" cy="1542251"/>
            <a:chOff x="0" y="0"/>
            <a:chExt cx="58960502" cy="5372100"/>
          </a:xfrm>
        </p:grpSpPr>
        <p:sp>
          <p:nvSpPr>
            <p:cNvPr id="11" name="Freeform 11"/>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grpSp>
        <p:nvGrpSpPr>
          <p:cNvPr id="12" name="Group 12"/>
          <p:cNvGrpSpPr/>
          <p:nvPr/>
        </p:nvGrpSpPr>
        <p:grpSpPr>
          <a:xfrm rot="-10800000">
            <a:off x="10045645" y="2010517"/>
            <a:ext cx="341236" cy="295542"/>
            <a:chOff x="0" y="0"/>
            <a:chExt cx="6202680" cy="5372100"/>
          </a:xfrm>
        </p:grpSpPr>
        <p:sp>
          <p:nvSpPr>
            <p:cNvPr id="13" name="Freeform 13"/>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A066CB"/>
            </a:solidFill>
          </p:spPr>
        </p:sp>
      </p:grpSp>
      <p:sp>
        <p:nvSpPr>
          <p:cNvPr id="14" name="TextBox 14"/>
          <p:cNvSpPr txBox="1"/>
          <p:nvPr/>
        </p:nvSpPr>
        <p:spPr>
          <a:xfrm>
            <a:off x="10780495" y="2569210"/>
            <a:ext cx="5714493" cy="1407795"/>
          </a:xfrm>
          <a:prstGeom prst="rect">
            <a:avLst/>
          </a:prstGeom>
        </p:spPr>
        <p:txBody>
          <a:bodyPr lIns="0" tIns="0" rIns="0" bIns="0" rtlCol="0" anchor="t">
            <a:spAutoFit/>
          </a:bodyPr>
          <a:lstStyle/>
          <a:p>
            <a:pPr algn="l">
              <a:lnSpc>
                <a:spcPts val="3780"/>
              </a:lnSpc>
            </a:pPr>
            <a:r>
              <a:rPr lang="en-US" sz="2700" spc="13">
                <a:solidFill>
                  <a:srgbClr val="000000"/>
                </a:solidFill>
                <a:latin typeface="Muli Light"/>
                <a:ea typeface="Muli Light"/>
                <a:cs typeface="Muli Light"/>
                <a:sym typeface="Muli Light"/>
              </a:rPr>
              <a:t>Khác biệt về bối cảnh như thế nào và điều gì khiến công ty của bạn khác biệt.</a:t>
            </a:r>
          </a:p>
        </p:txBody>
      </p:sp>
      <p:sp>
        <p:nvSpPr>
          <p:cNvPr id="15" name="TextBox 15"/>
          <p:cNvSpPr txBox="1"/>
          <p:nvPr/>
        </p:nvSpPr>
        <p:spPr>
          <a:xfrm>
            <a:off x="10780495" y="1892990"/>
            <a:ext cx="5714493" cy="533346"/>
          </a:xfrm>
          <a:prstGeom prst="rect">
            <a:avLst/>
          </a:prstGeom>
        </p:spPr>
        <p:txBody>
          <a:bodyPr lIns="0" tIns="0" rIns="0" bIns="0" rtlCol="0" anchor="t">
            <a:spAutoFit/>
          </a:bodyPr>
          <a:lstStyle/>
          <a:p>
            <a:pPr algn="l">
              <a:lnSpc>
                <a:spcPts val="4200"/>
              </a:lnSpc>
            </a:pPr>
            <a:r>
              <a:rPr lang="en-US" sz="3500" b="1" spc="105">
                <a:solidFill>
                  <a:srgbClr val="1836B2"/>
                </a:solidFill>
                <a:latin typeface="Muli Ultra-Bold"/>
                <a:ea typeface="Muli Ultra-Bold"/>
                <a:cs typeface="Muli Ultra-Bold"/>
                <a:sym typeface="Muli Ultra-Bold"/>
              </a:rPr>
              <a:t>Lợi thế 2</a:t>
            </a:r>
          </a:p>
        </p:txBody>
      </p:sp>
      <p:grpSp>
        <p:nvGrpSpPr>
          <p:cNvPr id="16" name="Group 16"/>
          <p:cNvGrpSpPr/>
          <p:nvPr/>
        </p:nvGrpSpPr>
        <p:grpSpPr>
          <a:xfrm rot="-10800000">
            <a:off x="10045645" y="5907955"/>
            <a:ext cx="341236" cy="295542"/>
            <a:chOff x="0" y="0"/>
            <a:chExt cx="6202680" cy="5372100"/>
          </a:xfrm>
        </p:grpSpPr>
        <p:sp>
          <p:nvSpPr>
            <p:cNvPr id="17" name="Freeform 17"/>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A066CB"/>
            </a:solidFill>
          </p:spPr>
        </p:sp>
      </p:grpSp>
      <p:sp>
        <p:nvSpPr>
          <p:cNvPr id="18" name="TextBox 18"/>
          <p:cNvSpPr txBox="1"/>
          <p:nvPr/>
        </p:nvSpPr>
        <p:spPr>
          <a:xfrm>
            <a:off x="10780495" y="6466649"/>
            <a:ext cx="5714493" cy="1407795"/>
          </a:xfrm>
          <a:prstGeom prst="rect">
            <a:avLst/>
          </a:prstGeom>
        </p:spPr>
        <p:txBody>
          <a:bodyPr lIns="0" tIns="0" rIns="0" bIns="0" rtlCol="0" anchor="t">
            <a:spAutoFit/>
          </a:bodyPr>
          <a:lstStyle/>
          <a:p>
            <a:pPr algn="l">
              <a:lnSpc>
                <a:spcPts val="3780"/>
              </a:lnSpc>
            </a:pPr>
            <a:r>
              <a:rPr lang="en-US" sz="2700" spc="13">
                <a:solidFill>
                  <a:srgbClr val="000000"/>
                </a:solidFill>
                <a:latin typeface="Muli Light"/>
                <a:ea typeface="Muli Light"/>
                <a:cs typeface="Muli Light"/>
                <a:sym typeface="Muli Light"/>
              </a:rPr>
              <a:t>Một công ty có lợi thế cạnh tranh mạnh mẽ sẽ có khả năng tồn tại </a:t>
            </a:r>
          </a:p>
          <a:p>
            <a:pPr algn="l">
              <a:lnSpc>
                <a:spcPts val="3780"/>
              </a:lnSpc>
            </a:pPr>
            <a:r>
              <a:rPr lang="en-US" sz="2700" spc="13">
                <a:solidFill>
                  <a:srgbClr val="000000"/>
                </a:solidFill>
                <a:latin typeface="Muli Light"/>
                <a:ea typeface="Muli Light"/>
                <a:cs typeface="Muli Light"/>
                <a:sym typeface="Muli Light"/>
              </a:rPr>
              <a:t>lâu dài.</a:t>
            </a:r>
          </a:p>
        </p:txBody>
      </p:sp>
      <p:sp>
        <p:nvSpPr>
          <p:cNvPr id="19" name="TextBox 19"/>
          <p:cNvSpPr txBox="1"/>
          <p:nvPr/>
        </p:nvSpPr>
        <p:spPr>
          <a:xfrm>
            <a:off x="10780495" y="5790428"/>
            <a:ext cx="5714493" cy="533346"/>
          </a:xfrm>
          <a:prstGeom prst="rect">
            <a:avLst/>
          </a:prstGeom>
        </p:spPr>
        <p:txBody>
          <a:bodyPr lIns="0" tIns="0" rIns="0" bIns="0" rtlCol="0" anchor="t">
            <a:spAutoFit/>
          </a:bodyPr>
          <a:lstStyle/>
          <a:p>
            <a:pPr algn="l">
              <a:lnSpc>
                <a:spcPts val="4200"/>
              </a:lnSpc>
            </a:pPr>
            <a:r>
              <a:rPr lang="en-US" sz="3500" b="1" spc="105">
                <a:solidFill>
                  <a:srgbClr val="1836B2"/>
                </a:solidFill>
                <a:latin typeface="Muli Ultra-Bold"/>
                <a:ea typeface="Muli Ultra-Bold"/>
                <a:cs typeface="Muli Ultra-Bold"/>
                <a:sym typeface="Muli Ultra-Bold"/>
              </a:rPr>
              <a:t>Lợi thế 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2573000" y="-2389613"/>
            <a:ext cx="7835851" cy="3799313"/>
          </a:xfrm>
          <a:custGeom>
            <a:avLst/>
            <a:gdLst/>
            <a:ahLst/>
            <a:cxnLst/>
            <a:rect l="l" t="t" r="r" b="b"/>
            <a:pathLst>
              <a:path w="8370405" h="4779226">
                <a:moveTo>
                  <a:pt x="0" y="0"/>
                </a:moveTo>
                <a:lnTo>
                  <a:pt x="8370405" y="0"/>
                </a:lnTo>
                <a:lnTo>
                  <a:pt x="8370405" y="4779226"/>
                </a:lnTo>
                <a:lnTo>
                  <a:pt x="0" y="4779226"/>
                </a:lnTo>
                <a:lnTo>
                  <a:pt x="0" y="0"/>
                </a:lnTo>
                <a:close/>
              </a:path>
            </a:pathLst>
          </a:custGeom>
          <a:blipFill>
            <a:blip r:embed="rId2">
              <a:extLst>
                <a:ext uri="{96DAC541-7B7A-43D3-8B79-37D633B846F1}">
                  <asvg:svgBlip xmlns:asvg="http://schemas.microsoft.com/office/drawing/2016/SVG/main" r:embed="rId3"/>
                </a:ext>
              </a:extLst>
            </a:blip>
            <a:stretch>
              <a:fillRect t="-51576"/>
            </a:stretch>
          </a:blipFill>
        </p:spPr>
      </p:sp>
      <p:grpSp>
        <p:nvGrpSpPr>
          <p:cNvPr id="9" name="Group 9"/>
          <p:cNvGrpSpPr/>
          <p:nvPr/>
        </p:nvGrpSpPr>
        <p:grpSpPr>
          <a:xfrm>
            <a:off x="680652" y="9515874"/>
            <a:ext cx="16926697" cy="1542251"/>
            <a:chOff x="0" y="0"/>
            <a:chExt cx="58960502" cy="5372100"/>
          </a:xfrm>
        </p:grpSpPr>
        <p:sp>
          <p:nvSpPr>
            <p:cNvPr id="10" name="Freeform 10"/>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sp>
        <p:nvSpPr>
          <p:cNvPr id="19" name="TextBox 5">
            <a:extLst>
              <a:ext uri="{FF2B5EF4-FFF2-40B4-BE49-F238E27FC236}">
                <a16:creationId xmlns:a16="http://schemas.microsoft.com/office/drawing/2014/main" id="{1326E6D0-19FA-AAE1-4E67-A3D92C1B101D}"/>
              </a:ext>
            </a:extLst>
          </p:cNvPr>
          <p:cNvSpPr txBox="1"/>
          <p:nvPr/>
        </p:nvSpPr>
        <p:spPr>
          <a:xfrm>
            <a:off x="304799" y="803301"/>
            <a:ext cx="3352800" cy="606256"/>
          </a:xfrm>
          <a:prstGeom prst="rect">
            <a:avLst/>
          </a:prstGeom>
        </p:spPr>
        <p:txBody>
          <a:bodyPr wrap="square" lIns="0" tIns="0" rIns="0" bIns="0" rtlCol="0" anchor="t">
            <a:spAutoFit/>
          </a:bodyPr>
          <a:lstStyle/>
          <a:p>
            <a:pPr algn="ctr">
              <a:lnSpc>
                <a:spcPts val="4200"/>
              </a:lnSpc>
            </a:pPr>
            <a:r>
              <a:rPr lang="en-US" sz="6600" b="1" spc="105">
                <a:solidFill>
                  <a:srgbClr val="1836B2"/>
                </a:solidFill>
                <a:latin typeface="Muli Ultra-Bold"/>
                <a:ea typeface="Muli Ultra-Bold"/>
                <a:cs typeface="Muli Ultra-Bold"/>
                <a:sym typeface="Muli Ultra-Bold"/>
              </a:rPr>
              <a:t>Câu 3 </a:t>
            </a:r>
          </a:p>
        </p:txBody>
      </p:sp>
      <p:sp>
        <p:nvSpPr>
          <p:cNvPr id="22" name="TextBox 21">
            <a:extLst>
              <a:ext uri="{FF2B5EF4-FFF2-40B4-BE49-F238E27FC236}">
                <a16:creationId xmlns:a16="http://schemas.microsoft.com/office/drawing/2014/main" id="{97720D78-A3DE-B1AD-60E4-6E17DE139247}"/>
              </a:ext>
            </a:extLst>
          </p:cNvPr>
          <p:cNvSpPr txBox="1"/>
          <p:nvPr/>
        </p:nvSpPr>
        <p:spPr>
          <a:xfrm>
            <a:off x="304799" y="1558646"/>
            <a:ext cx="17145001" cy="1938992"/>
          </a:xfrm>
          <a:prstGeom prst="rect">
            <a:avLst/>
          </a:prstGeom>
          <a:noFill/>
        </p:spPr>
        <p:txBody>
          <a:bodyPr wrap="square">
            <a:spAutoFit/>
          </a:bodyPr>
          <a:lstStyle/>
          <a:p>
            <a:pPr algn="ctr"/>
            <a:r>
              <a:rPr lang="vi-VN" sz="4000">
                <a:latin typeface="Times New Roman" panose="02020603050405020304" pitchFamily="18" charset="0"/>
                <a:cs typeface="Times New Roman" panose="02020603050405020304" pitchFamily="18" charset="0"/>
              </a:rPr>
              <a:t>Loại sản phẩm tự nhiên nào được chiết xuất từ quế, bạc hà, chanh, tía tô, khuynh diệp</a:t>
            </a:r>
            <a:r>
              <a:rPr lang="en-US" sz="400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có hương thơm đặc trưng, được ứng dụng trong kháng khuẩn, hỗ trợ hô hấp, thư giãn, khử mùi và đuổi côn trùng?</a:t>
            </a:r>
            <a:endParaRPr lang="en-US" sz="4000">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912FB7FF-8AD7-170B-23A8-FF2D7BFAA369}"/>
              </a:ext>
            </a:extLst>
          </p:cNvPr>
          <p:cNvPicPr>
            <a:picLocks noChangeAspect="1"/>
          </p:cNvPicPr>
          <p:nvPr/>
        </p:nvPicPr>
        <p:blipFill>
          <a:blip r:embed="rId4"/>
          <a:stretch>
            <a:fillRect/>
          </a:stretch>
        </p:blipFill>
        <p:spPr>
          <a:xfrm>
            <a:off x="7010400" y="3838032"/>
            <a:ext cx="5367580" cy="3153454"/>
          </a:xfrm>
          <a:prstGeom prst="rect">
            <a:avLst/>
          </a:prstGeom>
        </p:spPr>
      </p:pic>
      <p:pic>
        <p:nvPicPr>
          <p:cNvPr id="24" name="Picture 23">
            <a:extLst>
              <a:ext uri="{FF2B5EF4-FFF2-40B4-BE49-F238E27FC236}">
                <a16:creationId xmlns:a16="http://schemas.microsoft.com/office/drawing/2014/main" id="{879EEC05-C8CA-7FBC-0C5E-97E65BD84E48}"/>
              </a:ext>
            </a:extLst>
          </p:cNvPr>
          <p:cNvPicPr>
            <a:picLocks noChangeAspect="1"/>
          </p:cNvPicPr>
          <p:nvPr/>
        </p:nvPicPr>
        <p:blipFill>
          <a:blip r:embed="rId5"/>
          <a:stretch>
            <a:fillRect/>
          </a:stretch>
        </p:blipFill>
        <p:spPr>
          <a:xfrm>
            <a:off x="680652" y="3876430"/>
            <a:ext cx="5562601" cy="3115056"/>
          </a:xfrm>
          <a:prstGeom prst="rect">
            <a:avLst/>
          </a:prstGeom>
        </p:spPr>
      </p:pic>
      <p:pic>
        <p:nvPicPr>
          <p:cNvPr id="25" name="Picture 24">
            <a:extLst>
              <a:ext uri="{FF2B5EF4-FFF2-40B4-BE49-F238E27FC236}">
                <a16:creationId xmlns:a16="http://schemas.microsoft.com/office/drawing/2014/main" id="{1EAE7077-4E70-8C1E-3658-430B90EBD5E2}"/>
              </a:ext>
            </a:extLst>
          </p:cNvPr>
          <p:cNvPicPr>
            <a:picLocks noChangeAspect="1"/>
          </p:cNvPicPr>
          <p:nvPr/>
        </p:nvPicPr>
        <p:blipFill>
          <a:blip r:embed="rId6"/>
          <a:stretch>
            <a:fillRect/>
          </a:stretch>
        </p:blipFill>
        <p:spPr>
          <a:xfrm>
            <a:off x="13030200" y="3847559"/>
            <a:ext cx="4953002" cy="3143927"/>
          </a:xfrm>
          <a:prstGeom prst="rect">
            <a:avLst/>
          </a:prstGeom>
        </p:spPr>
      </p:pic>
      <p:sp>
        <p:nvSpPr>
          <p:cNvPr id="26" name="TextBox 5">
            <a:extLst>
              <a:ext uri="{FF2B5EF4-FFF2-40B4-BE49-F238E27FC236}">
                <a16:creationId xmlns:a16="http://schemas.microsoft.com/office/drawing/2014/main" id="{1AAB31C9-5D64-7C7B-4B64-C6C8E13628D4}"/>
              </a:ext>
            </a:extLst>
          </p:cNvPr>
          <p:cNvSpPr txBox="1"/>
          <p:nvPr/>
        </p:nvSpPr>
        <p:spPr>
          <a:xfrm>
            <a:off x="4800600" y="855245"/>
            <a:ext cx="6248400" cy="649217"/>
          </a:xfrm>
          <a:prstGeom prst="rect">
            <a:avLst/>
          </a:prstGeom>
        </p:spPr>
        <p:txBody>
          <a:bodyPr wrap="square" lIns="0" tIns="0" rIns="0" bIns="0" rtlCol="0" anchor="t">
            <a:spAutoFit/>
          </a:bodyPr>
          <a:lstStyle/>
          <a:p>
            <a:pPr algn="ctr">
              <a:lnSpc>
                <a:spcPts val="4200"/>
              </a:lnSpc>
            </a:pPr>
            <a:r>
              <a:rPr lang="en-US" sz="8000" b="1" spc="105">
                <a:solidFill>
                  <a:srgbClr val="7030A0"/>
                </a:solidFill>
                <a:latin typeface="Muli Ultra-Bold"/>
                <a:ea typeface="Muli Ultra-Bold"/>
                <a:cs typeface="Muli Ultra-Bold"/>
                <a:sym typeface="Muli Ultra-Bold"/>
              </a:rPr>
              <a:t>TINH DẦU</a:t>
            </a:r>
          </a:p>
        </p:txBody>
      </p:sp>
      <p:pic>
        <p:nvPicPr>
          <p:cNvPr id="28" name="Picture 27">
            <a:extLst>
              <a:ext uri="{FF2B5EF4-FFF2-40B4-BE49-F238E27FC236}">
                <a16:creationId xmlns:a16="http://schemas.microsoft.com/office/drawing/2014/main" id="{26F268F7-80FD-A625-906A-02BF5756494D}"/>
              </a:ext>
            </a:extLst>
          </p:cNvPr>
          <p:cNvPicPr>
            <a:picLocks noChangeAspect="1"/>
          </p:cNvPicPr>
          <p:nvPr/>
        </p:nvPicPr>
        <p:blipFill>
          <a:blip r:embed="rId7"/>
          <a:srcRect l="-1" t="12574" r="-5371" b="3396"/>
          <a:stretch/>
        </p:blipFill>
        <p:spPr>
          <a:xfrm>
            <a:off x="644366" y="7108668"/>
            <a:ext cx="1946434" cy="2340386"/>
          </a:xfrm>
          <a:prstGeom prst="rect">
            <a:avLst/>
          </a:prstGeom>
        </p:spPr>
      </p:pic>
      <p:sp>
        <p:nvSpPr>
          <p:cNvPr id="30" name="TextBox 29">
            <a:extLst>
              <a:ext uri="{FF2B5EF4-FFF2-40B4-BE49-F238E27FC236}">
                <a16:creationId xmlns:a16="http://schemas.microsoft.com/office/drawing/2014/main" id="{7193F061-C66B-F310-7385-08E2C3A164EF}"/>
              </a:ext>
            </a:extLst>
          </p:cNvPr>
          <p:cNvSpPr txBox="1"/>
          <p:nvPr/>
        </p:nvSpPr>
        <p:spPr>
          <a:xfrm>
            <a:off x="2819400" y="8020468"/>
            <a:ext cx="2438401" cy="707886"/>
          </a:xfrm>
          <a:prstGeom prst="rect">
            <a:avLst/>
          </a:prstGeom>
          <a:noFill/>
        </p:spPr>
        <p:txBody>
          <a:bodyPr wrap="square">
            <a:spAutoFit/>
          </a:bodyPr>
          <a:lstStyle/>
          <a:p>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Menthone</a:t>
            </a:r>
            <a:endParaRPr lang="en-US"/>
          </a:p>
        </p:txBody>
      </p:sp>
      <p:sp>
        <p:nvSpPr>
          <p:cNvPr id="34" name="TextBox 33">
            <a:extLst>
              <a:ext uri="{FF2B5EF4-FFF2-40B4-BE49-F238E27FC236}">
                <a16:creationId xmlns:a16="http://schemas.microsoft.com/office/drawing/2014/main" id="{9CCBF0DA-8D81-5C65-F7DA-E32A7D081437}"/>
              </a:ext>
            </a:extLst>
          </p:cNvPr>
          <p:cNvSpPr txBox="1"/>
          <p:nvPr/>
        </p:nvSpPr>
        <p:spPr>
          <a:xfrm>
            <a:off x="8159684" y="7090588"/>
            <a:ext cx="3889828" cy="707886"/>
          </a:xfrm>
          <a:prstGeom prst="rect">
            <a:avLst/>
          </a:prstGeom>
          <a:noFill/>
        </p:spPr>
        <p:txBody>
          <a:bodyPr wrap="square">
            <a:spAutoFit/>
          </a:bodyPr>
          <a:lstStyle/>
          <a:p>
            <a:r>
              <a:rPr lang="en-US" sz="4000">
                <a:latin typeface="Times New Roman" panose="02020603050405020304" pitchFamily="18" charset="0"/>
                <a:ea typeface="MS Gothic" panose="020B0609070205080204" pitchFamily="49" charset="-128"/>
              </a:rPr>
              <a:t>C</a:t>
            </a:r>
            <a:r>
              <a:rPr lang="en-US" sz="4000">
                <a:effectLst/>
                <a:latin typeface="Times New Roman" panose="02020603050405020304" pitchFamily="18" charset="0"/>
                <a:ea typeface="MS Gothic" panose="020B0609070205080204" pitchFamily="49" charset="-128"/>
              </a:rPr>
              <a:t>innamaldehyde</a:t>
            </a:r>
            <a:endParaRPr lang="en-US" sz="5400"/>
          </a:p>
        </p:txBody>
      </p:sp>
      <p:sp>
        <p:nvSpPr>
          <p:cNvPr id="38" name="TextBox 37">
            <a:extLst>
              <a:ext uri="{FF2B5EF4-FFF2-40B4-BE49-F238E27FC236}">
                <a16:creationId xmlns:a16="http://schemas.microsoft.com/office/drawing/2014/main" id="{6D15092D-DC5A-349B-39E2-2813E683371F}"/>
              </a:ext>
            </a:extLst>
          </p:cNvPr>
          <p:cNvSpPr txBox="1"/>
          <p:nvPr/>
        </p:nvSpPr>
        <p:spPr>
          <a:xfrm>
            <a:off x="10287000" y="8897689"/>
            <a:ext cx="1137554" cy="584775"/>
          </a:xfrm>
          <a:prstGeom prst="rect">
            <a:avLst/>
          </a:prstGeom>
          <a:noFill/>
        </p:spPr>
        <p:txBody>
          <a:bodyPr wrap="square">
            <a:spAutoFit/>
          </a:bodyPr>
          <a:lstStyle/>
          <a:p>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CHO</a:t>
            </a:r>
            <a:endParaRPr lang="en-US" sz="1400" b="1">
              <a:solidFill>
                <a:srgbClr val="FF0000"/>
              </a:solidFill>
            </a:endParaRPr>
          </a:p>
        </p:txBody>
      </p:sp>
      <p:sp>
        <p:nvSpPr>
          <p:cNvPr id="39" name="Rectangle 8">
            <a:extLst>
              <a:ext uri="{FF2B5EF4-FFF2-40B4-BE49-F238E27FC236}">
                <a16:creationId xmlns:a16="http://schemas.microsoft.com/office/drawing/2014/main" id="{37890ECE-37AC-2CAD-E927-9529835E9E90}"/>
              </a:ext>
            </a:extLst>
          </p:cNvPr>
          <p:cNvSpPr>
            <a:spLocks noChangeArrowheads="1"/>
          </p:cNvSpPr>
          <p:nvPr/>
        </p:nvSpPr>
        <p:spPr bwMode="auto">
          <a:xfrm>
            <a:off x="-1" y="-1"/>
            <a:ext cx="362494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2" name="Picture 41">
            <a:extLst>
              <a:ext uri="{FF2B5EF4-FFF2-40B4-BE49-F238E27FC236}">
                <a16:creationId xmlns:a16="http://schemas.microsoft.com/office/drawing/2014/main" id="{942799CF-22C6-1D4D-23A2-D6EF86AFCCBC}"/>
              </a:ext>
            </a:extLst>
          </p:cNvPr>
          <p:cNvPicPr>
            <a:picLocks noChangeAspect="1"/>
          </p:cNvPicPr>
          <p:nvPr/>
        </p:nvPicPr>
        <p:blipFill>
          <a:blip r:embed="rId8"/>
          <a:srcRect r="22467"/>
          <a:stretch/>
        </p:blipFill>
        <p:spPr>
          <a:xfrm>
            <a:off x="6645209" y="7404385"/>
            <a:ext cx="3743324" cy="1940052"/>
          </a:xfrm>
          <a:prstGeom prst="rect">
            <a:avLst/>
          </a:prstGeom>
        </p:spPr>
      </p:pic>
      <p:pic>
        <p:nvPicPr>
          <p:cNvPr id="45" name="Picture 44">
            <a:extLst>
              <a:ext uri="{FF2B5EF4-FFF2-40B4-BE49-F238E27FC236}">
                <a16:creationId xmlns:a16="http://schemas.microsoft.com/office/drawing/2014/main" id="{1A6045A1-3A1E-C6F0-7E36-440CDEC7AB2C}"/>
              </a:ext>
            </a:extLst>
          </p:cNvPr>
          <p:cNvPicPr>
            <a:picLocks noChangeAspect="1"/>
          </p:cNvPicPr>
          <p:nvPr/>
        </p:nvPicPr>
        <p:blipFill>
          <a:blip r:embed="rId9"/>
          <a:stretch>
            <a:fillRect/>
          </a:stretch>
        </p:blipFill>
        <p:spPr>
          <a:xfrm>
            <a:off x="13385073" y="7013572"/>
            <a:ext cx="2200985" cy="2438764"/>
          </a:xfrm>
          <a:prstGeom prst="rect">
            <a:avLst/>
          </a:prstGeom>
        </p:spPr>
      </p:pic>
      <p:sp>
        <p:nvSpPr>
          <p:cNvPr id="46" name="TextBox 45">
            <a:extLst>
              <a:ext uri="{FF2B5EF4-FFF2-40B4-BE49-F238E27FC236}">
                <a16:creationId xmlns:a16="http://schemas.microsoft.com/office/drawing/2014/main" id="{DAFE81C4-EECC-76DD-1BAE-9166BA13CC18}"/>
              </a:ext>
            </a:extLst>
          </p:cNvPr>
          <p:cNvSpPr txBox="1"/>
          <p:nvPr/>
        </p:nvSpPr>
        <p:spPr>
          <a:xfrm>
            <a:off x="15586058" y="8001000"/>
            <a:ext cx="2523415" cy="707886"/>
          </a:xfrm>
          <a:prstGeom prst="rect">
            <a:avLst/>
          </a:prstGeom>
          <a:noFill/>
        </p:spPr>
        <p:txBody>
          <a:bodyPr wrap="square">
            <a:spAutoFit/>
          </a:bodyPr>
          <a:lstStyle/>
          <a:p>
            <a:r>
              <a:rPr lang="en-US" sz="4000">
                <a:latin typeface="Times New Roman" panose="02020603050405020304" pitchFamily="18" charset="0"/>
                <a:ea typeface="MS Gothic" panose="020B0609070205080204" pitchFamily="49" charset="-128"/>
              </a:rPr>
              <a:t>C</a:t>
            </a:r>
            <a:r>
              <a:rPr lang="en-US" sz="4000">
                <a:effectLst/>
                <a:latin typeface="Times New Roman" panose="02020603050405020304" pitchFamily="18" charset="0"/>
                <a:ea typeface="MS Gothic" panose="020B0609070205080204" pitchFamily="49" charset="-128"/>
              </a:rPr>
              <a:t>itronellal</a:t>
            </a:r>
            <a:endParaRPr lang="en-US" sz="5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ppt_x"/>
                                          </p:val>
                                        </p:tav>
                                        <p:tav tm="100000">
                                          <p:val>
                                            <p:strVal val="#ppt_x"/>
                                          </p:val>
                                        </p:tav>
                                      </p:tavLst>
                                    </p:anim>
                                    <p:anim calcmode="lin" valueType="num">
                                      <p:cBhvr additive="base">
                                        <p:cTn id="44" dur="500" fill="hold"/>
                                        <p:tgtEl>
                                          <p:spTgt spid="4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500" fill="hold"/>
                                        <p:tgtEl>
                                          <p:spTgt spid="46"/>
                                        </p:tgtEl>
                                        <p:attrNameLst>
                                          <p:attrName>ppt_x</p:attrName>
                                        </p:attrNameLst>
                                      </p:cBhvr>
                                      <p:tavLst>
                                        <p:tav tm="0">
                                          <p:val>
                                            <p:strVal val="#ppt_x"/>
                                          </p:val>
                                        </p:tav>
                                        <p:tav tm="100000">
                                          <p:val>
                                            <p:strVal val="#ppt_x"/>
                                          </p:val>
                                        </p:tav>
                                      </p:tavLst>
                                    </p:anim>
                                    <p:anim calcmode="lin" valueType="num">
                                      <p:cBhvr additive="base">
                                        <p:cTn id="48" dur="500" fill="hold"/>
                                        <p:tgtEl>
                                          <p:spTgt spid="4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4" grpId="0"/>
      <p:bldP spid="38" grpId="0"/>
      <p:bldP spid="4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9262561" y="1695271"/>
            <a:ext cx="341236" cy="295542"/>
            <a:chOff x="0" y="0"/>
            <a:chExt cx="6202680" cy="5372100"/>
          </a:xfrm>
        </p:grpSpPr>
        <p:sp>
          <p:nvSpPr>
            <p:cNvPr id="3" name="Freeform 3"/>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A066CB"/>
            </a:solidFill>
          </p:spPr>
        </p:sp>
      </p:grpSp>
      <p:grpSp>
        <p:nvGrpSpPr>
          <p:cNvPr id="4" name="Group 4"/>
          <p:cNvGrpSpPr/>
          <p:nvPr/>
        </p:nvGrpSpPr>
        <p:grpSpPr>
          <a:xfrm rot="-10800000">
            <a:off x="9262561" y="4403777"/>
            <a:ext cx="341236" cy="295542"/>
            <a:chOff x="0" y="0"/>
            <a:chExt cx="6202680" cy="5372100"/>
          </a:xfrm>
        </p:grpSpPr>
        <p:sp>
          <p:nvSpPr>
            <p:cNvPr id="5" name="Freeform 5"/>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A066CB"/>
            </a:solidFill>
          </p:spPr>
        </p:sp>
      </p:grpSp>
      <p:grpSp>
        <p:nvGrpSpPr>
          <p:cNvPr id="6" name="Group 6"/>
          <p:cNvGrpSpPr/>
          <p:nvPr/>
        </p:nvGrpSpPr>
        <p:grpSpPr>
          <a:xfrm rot="-10800000">
            <a:off x="9262561" y="7112284"/>
            <a:ext cx="341236" cy="295542"/>
            <a:chOff x="0" y="0"/>
            <a:chExt cx="6202680" cy="5372100"/>
          </a:xfrm>
        </p:grpSpPr>
        <p:sp>
          <p:nvSpPr>
            <p:cNvPr id="7" name="Freeform 7"/>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A066CB"/>
            </a:solidFill>
          </p:spPr>
        </p:sp>
      </p:grpSp>
      <p:sp>
        <p:nvSpPr>
          <p:cNvPr id="8" name="TextBox 8"/>
          <p:cNvSpPr txBox="1"/>
          <p:nvPr/>
        </p:nvSpPr>
        <p:spPr>
          <a:xfrm>
            <a:off x="1443663" y="1425343"/>
            <a:ext cx="5701633" cy="4396578"/>
          </a:xfrm>
          <a:prstGeom prst="rect">
            <a:avLst/>
          </a:prstGeom>
        </p:spPr>
        <p:txBody>
          <a:bodyPr lIns="0" tIns="0" rIns="0" bIns="0" rtlCol="0" anchor="t">
            <a:spAutoFit/>
          </a:bodyPr>
          <a:lstStyle/>
          <a:p>
            <a:pPr algn="l">
              <a:lnSpc>
                <a:spcPts val="11760"/>
              </a:lnSpc>
              <a:spcBef>
                <a:spcPct val="0"/>
              </a:spcBef>
            </a:pPr>
            <a:r>
              <a:rPr lang="en-US" sz="8400" b="1" spc="-168">
                <a:solidFill>
                  <a:srgbClr val="1836B2"/>
                </a:solidFill>
                <a:latin typeface="Muli Bold"/>
                <a:ea typeface="Muli Bold"/>
                <a:cs typeface="Muli Bold"/>
                <a:sym typeface="Muli Bold"/>
              </a:rPr>
              <a:t>Tiếp cận đối thủ cạnh tranh</a:t>
            </a:r>
          </a:p>
        </p:txBody>
      </p:sp>
      <p:sp>
        <p:nvSpPr>
          <p:cNvPr id="9" name="TextBox 9"/>
          <p:cNvSpPr txBox="1"/>
          <p:nvPr/>
        </p:nvSpPr>
        <p:spPr>
          <a:xfrm>
            <a:off x="9997411" y="2253964"/>
            <a:ext cx="6626279" cy="931545"/>
          </a:xfrm>
          <a:prstGeom prst="rect">
            <a:avLst/>
          </a:prstGeom>
        </p:spPr>
        <p:txBody>
          <a:bodyPr lIns="0" tIns="0" rIns="0" bIns="0" rtlCol="0" anchor="t">
            <a:spAutoFit/>
          </a:bodyPr>
          <a:lstStyle/>
          <a:p>
            <a:pPr algn="l">
              <a:lnSpc>
                <a:spcPts val="3779"/>
              </a:lnSpc>
            </a:pPr>
            <a:r>
              <a:rPr lang="en-US" sz="2700" spc="13">
                <a:solidFill>
                  <a:srgbClr val="000000"/>
                </a:solidFill>
                <a:latin typeface="Muli Light"/>
                <a:ea typeface="Muli Light"/>
                <a:cs typeface="Muli Light"/>
                <a:sym typeface="Muli Light"/>
              </a:rPr>
              <a:t>Bạn sẽ làm thế nào để công ty của bạn khác biệt với đối thủ cạnh tranh?</a:t>
            </a:r>
          </a:p>
        </p:txBody>
      </p:sp>
      <p:sp>
        <p:nvSpPr>
          <p:cNvPr id="10" name="TextBox 10"/>
          <p:cNvSpPr txBox="1"/>
          <p:nvPr/>
        </p:nvSpPr>
        <p:spPr>
          <a:xfrm>
            <a:off x="9997411" y="1577743"/>
            <a:ext cx="6626279" cy="533346"/>
          </a:xfrm>
          <a:prstGeom prst="rect">
            <a:avLst/>
          </a:prstGeom>
        </p:spPr>
        <p:txBody>
          <a:bodyPr lIns="0" tIns="0" rIns="0" bIns="0" rtlCol="0" anchor="t">
            <a:spAutoFit/>
          </a:bodyPr>
          <a:lstStyle/>
          <a:p>
            <a:pPr algn="l">
              <a:lnSpc>
                <a:spcPts val="4200"/>
              </a:lnSpc>
            </a:pPr>
            <a:r>
              <a:rPr lang="en-US" sz="3500" b="1" spc="105">
                <a:solidFill>
                  <a:srgbClr val="1836B2"/>
                </a:solidFill>
                <a:latin typeface="Muli Ultra-Bold"/>
                <a:ea typeface="Muli Ultra-Bold"/>
                <a:cs typeface="Muli Ultra-Bold"/>
                <a:sym typeface="Muli Ultra-Bold"/>
              </a:rPr>
              <a:t>Cách tiếp cận 1</a:t>
            </a:r>
          </a:p>
        </p:txBody>
      </p:sp>
      <p:sp>
        <p:nvSpPr>
          <p:cNvPr id="11" name="TextBox 11"/>
          <p:cNvSpPr txBox="1"/>
          <p:nvPr/>
        </p:nvSpPr>
        <p:spPr>
          <a:xfrm>
            <a:off x="9997411" y="4962471"/>
            <a:ext cx="6626279" cy="931545"/>
          </a:xfrm>
          <a:prstGeom prst="rect">
            <a:avLst/>
          </a:prstGeom>
        </p:spPr>
        <p:txBody>
          <a:bodyPr lIns="0" tIns="0" rIns="0" bIns="0" rtlCol="0" anchor="t">
            <a:spAutoFit/>
          </a:bodyPr>
          <a:lstStyle/>
          <a:p>
            <a:pPr algn="l">
              <a:lnSpc>
                <a:spcPts val="3779"/>
              </a:lnSpc>
            </a:pPr>
            <a:r>
              <a:rPr lang="en-US" sz="2700" spc="13">
                <a:solidFill>
                  <a:srgbClr val="000000"/>
                </a:solidFill>
                <a:latin typeface="Muli Light"/>
                <a:ea typeface="Muli Light"/>
                <a:cs typeface="Muli Light"/>
                <a:sym typeface="Muli Light"/>
              </a:rPr>
              <a:t>Con đường tiếp cận khách hàng </a:t>
            </a:r>
          </a:p>
          <a:p>
            <a:pPr algn="l">
              <a:lnSpc>
                <a:spcPts val="3779"/>
              </a:lnSpc>
            </a:pPr>
            <a:r>
              <a:rPr lang="en-US" sz="2700" spc="13">
                <a:solidFill>
                  <a:srgbClr val="000000"/>
                </a:solidFill>
                <a:latin typeface="Muli Light"/>
                <a:ea typeface="Muli Light"/>
                <a:cs typeface="Muli Light"/>
                <a:sym typeface="Muli Light"/>
              </a:rPr>
              <a:t>của bạn là gì?</a:t>
            </a:r>
          </a:p>
        </p:txBody>
      </p:sp>
      <p:sp>
        <p:nvSpPr>
          <p:cNvPr id="12" name="TextBox 12"/>
          <p:cNvSpPr txBox="1"/>
          <p:nvPr/>
        </p:nvSpPr>
        <p:spPr>
          <a:xfrm>
            <a:off x="9997411" y="4286250"/>
            <a:ext cx="6626279" cy="533346"/>
          </a:xfrm>
          <a:prstGeom prst="rect">
            <a:avLst/>
          </a:prstGeom>
        </p:spPr>
        <p:txBody>
          <a:bodyPr lIns="0" tIns="0" rIns="0" bIns="0" rtlCol="0" anchor="t">
            <a:spAutoFit/>
          </a:bodyPr>
          <a:lstStyle/>
          <a:p>
            <a:pPr algn="l">
              <a:lnSpc>
                <a:spcPts val="4200"/>
              </a:lnSpc>
            </a:pPr>
            <a:r>
              <a:rPr lang="en-US" sz="3500" b="1" spc="105">
                <a:solidFill>
                  <a:srgbClr val="1836B2"/>
                </a:solidFill>
                <a:latin typeface="Muli Ultra-Bold"/>
                <a:ea typeface="Muli Ultra-Bold"/>
                <a:cs typeface="Muli Ultra-Bold"/>
                <a:sym typeface="Muli Ultra-Bold"/>
              </a:rPr>
              <a:t>Cách tiếp cận 2</a:t>
            </a:r>
          </a:p>
        </p:txBody>
      </p:sp>
      <p:sp>
        <p:nvSpPr>
          <p:cNvPr id="13" name="TextBox 13"/>
          <p:cNvSpPr txBox="1"/>
          <p:nvPr/>
        </p:nvSpPr>
        <p:spPr>
          <a:xfrm>
            <a:off x="9997411" y="7670977"/>
            <a:ext cx="6626279" cy="931545"/>
          </a:xfrm>
          <a:prstGeom prst="rect">
            <a:avLst/>
          </a:prstGeom>
        </p:spPr>
        <p:txBody>
          <a:bodyPr lIns="0" tIns="0" rIns="0" bIns="0" rtlCol="0" anchor="t">
            <a:spAutoFit/>
          </a:bodyPr>
          <a:lstStyle/>
          <a:p>
            <a:pPr algn="l">
              <a:lnSpc>
                <a:spcPts val="3779"/>
              </a:lnSpc>
            </a:pPr>
            <a:r>
              <a:rPr lang="en-US" sz="2700" spc="13">
                <a:solidFill>
                  <a:srgbClr val="000000"/>
                </a:solidFill>
                <a:latin typeface="Muli Light"/>
                <a:ea typeface="Muli Light"/>
                <a:cs typeface="Muli Light"/>
                <a:sym typeface="Muli Light"/>
              </a:rPr>
              <a:t>Các sự kiện, đối tác, quảng cáo – hãy </a:t>
            </a:r>
          </a:p>
          <a:p>
            <a:pPr algn="l">
              <a:lnSpc>
                <a:spcPts val="3779"/>
              </a:lnSpc>
            </a:pPr>
            <a:r>
              <a:rPr lang="en-US" sz="2700" spc="13">
                <a:solidFill>
                  <a:srgbClr val="000000"/>
                </a:solidFill>
                <a:latin typeface="Muli Light"/>
                <a:ea typeface="Muli Light"/>
                <a:cs typeface="Muli Light"/>
                <a:sym typeface="Muli Light"/>
              </a:rPr>
              <a:t>liệt kê những cách hiệu quả để tiếp cận.</a:t>
            </a:r>
          </a:p>
        </p:txBody>
      </p:sp>
      <p:sp>
        <p:nvSpPr>
          <p:cNvPr id="14" name="TextBox 14"/>
          <p:cNvSpPr txBox="1"/>
          <p:nvPr/>
        </p:nvSpPr>
        <p:spPr>
          <a:xfrm>
            <a:off x="9997411" y="6994757"/>
            <a:ext cx="6626279" cy="533346"/>
          </a:xfrm>
          <a:prstGeom prst="rect">
            <a:avLst/>
          </a:prstGeom>
        </p:spPr>
        <p:txBody>
          <a:bodyPr lIns="0" tIns="0" rIns="0" bIns="0" rtlCol="0" anchor="t">
            <a:spAutoFit/>
          </a:bodyPr>
          <a:lstStyle/>
          <a:p>
            <a:pPr algn="l">
              <a:lnSpc>
                <a:spcPts val="4200"/>
              </a:lnSpc>
            </a:pPr>
            <a:r>
              <a:rPr lang="en-US" sz="3500" b="1" spc="105">
                <a:solidFill>
                  <a:srgbClr val="1836B2"/>
                </a:solidFill>
                <a:latin typeface="Muli Ultra-Bold"/>
                <a:ea typeface="Muli Ultra-Bold"/>
                <a:cs typeface="Muli Ultra-Bold"/>
                <a:sym typeface="Muli Ultra-Bold"/>
              </a:rPr>
              <a:t>Cách tiếp cận 3</a:t>
            </a:r>
          </a:p>
        </p:txBody>
      </p:sp>
      <p:sp>
        <p:nvSpPr>
          <p:cNvPr id="15" name="Freeform 15"/>
          <p:cNvSpPr/>
          <p:nvPr/>
        </p:nvSpPr>
        <p:spPr>
          <a:xfrm flipH="1">
            <a:off x="-2053973" y="6868687"/>
            <a:ext cx="8370405" cy="4779226"/>
          </a:xfrm>
          <a:custGeom>
            <a:avLst/>
            <a:gdLst/>
            <a:ahLst/>
            <a:cxnLst/>
            <a:rect l="l" t="t" r="r" b="b"/>
            <a:pathLst>
              <a:path w="8370405" h="4779226">
                <a:moveTo>
                  <a:pt x="8370405" y="0"/>
                </a:moveTo>
                <a:lnTo>
                  <a:pt x="0" y="0"/>
                </a:lnTo>
                <a:lnTo>
                  <a:pt x="0" y="4779226"/>
                </a:lnTo>
                <a:lnTo>
                  <a:pt x="8370405" y="4779226"/>
                </a:lnTo>
                <a:lnTo>
                  <a:pt x="8370405" y="0"/>
                </a:lnTo>
                <a:close/>
              </a:path>
            </a:pathLst>
          </a:custGeom>
          <a:blipFill>
            <a:blip r:embed="rId2">
              <a:extLst>
                <a:ext uri="{96DAC541-7B7A-43D3-8B79-37D633B846F1}">
                  <asvg:svgBlip xmlns:asvg="http://schemas.microsoft.com/office/drawing/2016/SVG/main" r:embed="rId3"/>
                </a:ext>
              </a:extLst>
            </a:blip>
            <a:stretch>
              <a:fillRect t="-51576"/>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24311" y="995279"/>
            <a:ext cx="10187892" cy="2636602"/>
          </a:xfrm>
          <a:prstGeom prst="rect">
            <a:avLst/>
          </a:prstGeom>
        </p:spPr>
        <p:txBody>
          <a:bodyPr lIns="0" tIns="0" rIns="0" bIns="0" rtlCol="0" anchor="t">
            <a:spAutoFit/>
          </a:bodyPr>
          <a:lstStyle/>
          <a:p>
            <a:pPr algn="l">
              <a:lnSpc>
                <a:spcPts val="10594"/>
              </a:lnSpc>
            </a:pPr>
            <a:r>
              <a:rPr lang="en-US" sz="7567" b="1" spc="-151">
                <a:solidFill>
                  <a:srgbClr val="1836B2"/>
                </a:solidFill>
                <a:latin typeface="Muli Bold"/>
                <a:ea typeface="Muli Bold"/>
                <a:cs typeface="Muli Bold"/>
                <a:sym typeface="Muli Bold"/>
              </a:rPr>
              <a:t>Mô hình doanh nghiệp hoặc doanh thu</a:t>
            </a:r>
          </a:p>
        </p:txBody>
      </p:sp>
      <p:sp>
        <p:nvSpPr>
          <p:cNvPr id="3" name="TextBox 3"/>
          <p:cNvSpPr txBox="1"/>
          <p:nvPr/>
        </p:nvSpPr>
        <p:spPr>
          <a:xfrm>
            <a:off x="1424311" y="4095858"/>
            <a:ext cx="10187892" cy="514296"/>
          </a:xfrm>
          <a:prstGeom prst="rect">
            <a:avLst/>
          </a:prstGeom>
        </p:spPr>
        <p:txBody>
          <a:bodyPr lIns="0" tIns="0" rIns="0" bIns="0" rtlCol="0" anchor="t">
            <a:spAutoFit/>
          </a:bodyPr>
          <a:lstStyle/>
          <a:p>
            <a:pPr algn="l">
              <a:lnSpc>
                <a:spcPts val="4200"/>
              </a:lnSpc>
            </a:pPr>
            <a:r>
              <a:rPr lang="en-US" sz="3000" spc="15">
                <a:solidFill>
                  <a:srgbClr val="000000"/>
                </a:solidFill>
                <a:latin typeface="Muli Light"/>
                <a:ea typeface="Muli Light"/>
                <a:cs typeface="Muli Light"/>
                <a:sym typeface="Muli Light"/>
              </a:rPr>
              <a:t>Hãy trình bày cách mà công ty bạn lên kế hoạch kiếm tiền.</a:t>
            </a:r>
          </a:p>
        </p:txBody>
      </p:sp>
      <p:sp>
        <p:nvSpPr>
          <p:cNvPr id="4" name="TextBox 4"/>
          <p:cNvSpPr txBox="1"/>
          <p:nvPr/>
        </p:nvSpPr>
        <p:spPr>
          <a:xfrm>
            <a:off x="1424311" y="5223278"/>
            <a:ext cx="3775343" cy="4265295"/>
          </a:xfrm>
          <a:prstGeom prst="rect">
            <a:avLst/>
          </a:prstGeom>
        </p:spPr>
        <p:txBody>
          <a:bodyPr lIns="0" tIns="0" rIns="0" bIns="0" rtlCol="0" anchor="t">
            <a:spAutoFit/>
          </a:bodyPr>
          <a:lstStyle/>
          <a:p>
            <a:pPr algn="l">
              <a:lnSpc>
                <a:spcPts val="3779"/>
              </a:lnSpc>
            </a:pPr>
            <a:r>
              <a:rPr lang="en-US" sz="2700" spc="13">
                <a:solidFill>
                  <a:srgbClr val="000000"/>
                </a:solidFill>
                <a:latin typeface="Muli Light"/>
                <a:ea typeface="Muli Light"/>
                <a:cs typeface="Muli Light"/>
                <a:sym typeface="Muli Light"/>
              </a:rPr>
              <a:t>Thông qua biểu đồ, dòng thời gian hoặc biểu đồ, hãy trình bày khả năng tồn tại của sản phẩm hoặc dịch vụ của bạn và cho biết công ty của bạn sẽ kiếm tiền và đạt được mục tiêu như thế nào</a:t>
            </a:r>
          </a:p>
        </p:txBody>
      </p:sp>
      <p:sp>
        <p:nvSpPr>
          <p:cNvPr id="5" name="TextBox 5"/>
          <p:cNvSpPr txBox="1"/>
          <p:nvPr/>
        </p:nvSpPr>
        <p:spPr>
          <a:xfrm>
            <a:off x="7256328" y="5937653"/>
            <a:ext cx="3775343" cy="2836545"/>
          </a:xfrm>
          <a:prstGeom prst="rect">
            <a:avLst/>
          </a:prstGeom>
        </p:spPr>
        <p:txBody>
          <a:bodyPr lIns="0" tIns="0" rIns="0" bIns="0" rtlCol="0" anchor="t">
            <a:spAutoFit/>
          </a:bodyPr>
          <a:lstStyle/>
          <a:p>
            <a:pPr algn="l">
              <a:lnSpc>
                <a:spcPts val="3779"/>
              </a:lnSpc>
            </a:pPr>
            <a:r>
              <a:rPr lang="en-US" sz="2700" spc="13">
                <a:solidFill>
                  <a:srgbClr val="000000"/>
                </a:solidFill>
                <a:latin typeface="Muli Light"/>
                <a:ea typeface="Muli Light"/>
                <a:cs typeface="Muli Light"/>
                <a:sym typeface="Muli Light"/>
              </a:rPr>
              <a:t>Nếu bạn có nhiều cách để kiếm tiền, hãy </a:t>
            </a:r>
          </a:p>
          <a:p>
            <a:pPr algn="l">
              <a:lnSpc>
                <a:spcPts val="3779"/>
              </a:lnSpc>
            </a:pPr>
            <a:r>
              <a:rPr lang="en-US" sz="2700" spc="13">
                <a:solidFill>
                  <a:srgbClr val="000000"/>
                </a:solidFill>
                <a:latin typeface="Muli Light"/>
                <a:ea typeface="Muli Light"/>
                <a:cs typeface="Muli Light"/>
                <a:sym typeface="Muli Light"/>
              </a:rPr>
              <a:t>tập trung vào một </a:t>
            </a:r>
          </a:p>
          <a:p>
            <a:pPr algn="l">
              <a:lnSpc>
                <a:spcPts val="3779"/>
              </a:lnSpc>
            </a:pPr>
            <a:r>
              <a:rPr lang="en-US" sz="2700" spc="13">
                <a:solidFill>
                  <a:srgbClr val="000000"/>
                </a:solidFill>
                <a:latin typeface="Muli Light"/>
                <a:ea typeface="Muli Light"/>
                <a:cs typeface="Muli Light"/>
                <a:sym typeface="Muli Light"/>
              </a:rPr>
              <a:t>cách thức chính, ví dụ như lượt đăng ký và quảng cáo.</a:t>
            </a:r>
          </a:p>
        </p:txBody>
      </p:sp>
      <p:sp>
        <p:nvSpPr>
          <p:cNvPr id="6" name="TextBox 6"/>
          <p:cNvSpPr txBox="1"/>
          <p:nvPr/>
        </p:nvSpPr>
        <p:spPr>
          <a:xfrm>
            <a:off x="13088345" y="6175778"/>
            <a:ext cx="3775343" cy="2360295"/>
          </a:xfrm>
          <a:prstGeom prst="rect">
            <a:avLst/>
          </a:prstGeom>
        </p:spPr>
        <p:txBody>
          <a:bodyPr lIns="0" tIns="0" rIns="0" bIns="0" rtlCol="0" anchor="t">
            <a:spAutoFit/>
          </a:bodyPr>
          <a:lstStyle/>
          <a:p>
            <a:pPr algn="l">
              <a:lnSpc>
                <a:spcPts val="3779"/>
              </a:lnSpc>
            </a:pPr>
            <a:r>
              <a:rPr lang="en-US" sz="2700" spc="13">
                <a:solidFill>
                  <a:srgbClr val="000000"/>
                </a:solidFill>
                <a:latin typeface="Muli Light"/>
                <a:ea typeface="Muli Light"/>
                <a:cs typeface="Muli Light"/>
                <a:sym typeface="Muli Light"/>
              </a:rPr>
              <a:t>Điền các số liệu chính ở đây, chẳng hạn như </a:t>
            </a:r>
          </a:p>
          <a:p>
            <a:pPr algn="l">
              <a:lnSpc>
                <a:spcPts val="3779"/>
              </a:lnSpc>
            </a:pPr>
            <a:r>
              <a:rPr lang="en-US" sz="2700" spc="13">
                <a:solidFill>
                  <a:srgbClr val="000000"/>
                </a:solidFill>
                <a:latin typeface="Muli Light"/>
                <a:ea typeface="Muli Light"/>
                <a:cs typeface="Muli Light"/>
                <a:sym typeface="Muli Light"/>
              </a:rPr>
              <a:t>Giá trị vòng đời (LTV) và Chi phí thu hút khách hàng (CAC)</a:t>
            </a:r>
          </a:p>
        </p:txBody>
      </p:sp>
      <p:sp>
        <p:nvSpPr>
          <p:cNvPr id="7" name="Freeform 7"/>
          <p:cNvSpPr/>
          <p:nvPr/>
        </p:nvSpPr>
        <p:spPr>
          <a:xfrm>
            <a:off x="12038446" y="-2389613"/>
            <a:ext cx="8370405" cy="4779226"/>
          </a:xfrm>
          <a:custGeom>
            <a:avLst/>
            <a:gdLst/>
            <a:ahLst/>
            <a:cxnLst/>
            <a:rect l="l" t="t" r="r" b="b"/>
            <a:pathLst>
              <a:path w="8370405" h="4779226">
                <a:moveTo>
                  <a:pt x="0" y="0"/>
                </a:moveTo>
                <a:lnTo>
                  <a:pt x="8370405" y="0"/>
                </a:lnTo>
                <a:lnTo>
                  <a:pt x="8370405" y="4779226"/>
                </a:lnTo>
                <a:lnTo>
                  <a:pt x="0" y="4779226"/>
                </a:lnTo>
                <a:lnTo>
                  <a:pt x="0" y="0"/>
                </a:lnTo>
                <a:close/>
              </a:path>
            </a:pathLst>
          </a:custGeom>
          <a:blipFill>
            <a:blip r:embed="rId2">
              <a:extLst>
                <a:ext uri="{96DAC541-7B7A-43D3-8B79-37D633B846F1}">
                  <asvg:svgBlip xmlns:asvg="http://schemas.microsoft.com/office/drawing/2016/SVG/main" r:embed="rId3"/>
                </a:ext>
              </a:extLst>
            </a:blip>
            <a:stretch>
              <a:fillRect t="-51576"/>
            </a:stretch>
          </a:blipFill>
        </p:spPr>
      </p:sp>
      <p:sp>
        <p:nvSpPr>
          <p:cNvPr id="8" name="AutoShape 8"/>
          <p:cNvSpPr/>
          <p:nvPr/>
        </p:nvSpPr>
        <p:spPr>
          <a:xfrm rot="-5400000">
            <a:off x="4604462" y="7341638"/>
            <a:ext cx="3247059" cy="0"/>
          </a:xfrm>
          <a:prstGeom prst="line">
            <a:avLst/>
          </a:prstGeom>
          <a:ln w="76200" cap="rnd">
            <a:solidFill>
              <a:srgbClr val="86C7ED"/>
            </a:solidFill>
            <a:prstDash val="sysDot"/>
            <a:headEnd type="none" w="sm" len="sm"/>
            <a:tailEnd type="none" w="sm" len="sm"/>
          </a:ln>
        </p:spPr>
      </p:sp>
      <p:sp>
        <p:nvSpPr>
          <p:cNvPr id="9" name="AutoShape 9"/>
          <p:cNvSpPr/>
          <p:nvPr/>
        </p:nvSpPr>
        <p:spPr>
          <a:xfrm rot="-5400000">
            <a:off x="10436479" y="7341638"/>
            <a:ext cx="3247059" cy="0"/>
          </a:xfrm>
          <a:prstGeom prst="line">
            <a:avLst/>
          </a:prstGeom>
          <a:ln w="76200" cap="rnd">
            <a:solidFill>
              <a:srgbClr val="86C7ED"/>
            </a:solidFill>
            <a:prstDash val="sysDot"/>
            <a:headEnd type="none" w="sm" len="sm"/>
            <a:tailEnd type="none" w="sm" len="sm"/>
          </a:ln>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2BADD-D40E-DA22-C89E-CCC999D6791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1522BBE-5BEA-448D-46A8-5B71F34E1A55}"/>
              </a:ext>
            </a:extLst>
          </p:cNvPr>
          <p:cNvGrpSpPr/>
          <p:nvPr/>
        </p:nvGrpSpPr>
        <p:grpSpPr>
          <a:xfrm>
            <a:off x="1712124" y="3286815"/>
            <a:ext cx="4100708" cy="3551029"/>
            <a:chOff x="0" y="0"/>
            <a:chExt cx="4282440" cy="3708400"/>
          </a:xfrm>
        </p:grpSpPr>
        <p:sp>
          <p:nvSpPr>
            <p:cNvPr id="3" name="Freeform 3">
              <a:extLst>
                <a:ext uri="{FF2B5EF4-FFF2-40B4-BE49-F238E27FC236}">
                  <a16:creationId xmlns:a16="http://schemas.microsoft.com/office/drawing/2014/main" id="{24F8DC23-182C-9C03-A79F-6D5CB7BC0797}"/>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4987" r="-14987"/>
              </a:stretch>
            </a:blipFill>
          </p:spPr>
        </p:sp>
      </p:grpSp>
      <p:grpSp>
        <p:nvGrpSpPr>
          <p:cNvPr id="4" name="Group 4">
            <a:extLst>
              <a:ext uri="{FF2B5EF4-FFF2-40B4-BE49-F238E27FC236}">
                <a16:creationId xmlns:a16="http://schemas.microsoft.com/office/drawing/2014/main" id="{365A5372-67A6-B71E-9E65-2770AD54CB43}"/>
              </a:ext>
            </a:extLst>
          </p:cNvPr>
          <p:cNvGrpSpPr/>
          <p:nvPr/>
        </p:nvGrpSpPr>
        <p:grpSpPr>
          <a:xfrm>
            <a:off x="2059045" y="7558410"/>
            <a:ext cx="3406867" cy="1000413"/>
            <a:chOff x="0" y="0"/>
            <a:chExt cx="4542489" cy="1333883"/>
          </a:xfrm>
        </p:grpSpPr>
        <p:sp>
          <p:nvSpPr>
            <p:cNvPr id="5" name="TextBox 5">
              <a:extLst>
                <a:ext uri="{FF2B5EF4-FFF2-40B4-BE49-F238E27FC236}">
                  <a16:creationId xmlns:a16="http://schemas.microsoft.com/office/drawing/2014/main" id="{5CEEF498-F63D-5998-9A13-9906B8E401D7}"/>
                </a:ext>
              </a:extLst>
            </p:cNvPr>
            <p:cNvSpPr txBox="1"/>
            <p:nvPr/>
          </p:nvSpPr>
          <p:spPr>
            <a:xfrm>
              <a:off x="0" y="796322"/>
              <a:ext cx="4542489" cy="537561"/>
            </a:xfrm>
            <a:prstGeom prst="rect">
              <a:avLst/>
            </a:prstGeom>
          </p:spPr>
          <p:txBody>
            <a:bodyPr lIns="0" tIns="0" rIns="0" bIns="0" rtlCol="0" anchor="t">
              <a:spAutoFit/>
            </a:bodyPr>
            <a:lstStyle/>
            <a:p>
              <a:pPr marL="0" lvl="0" indent="0" algn="ctr">
                <a:lnSpc>
                  <a:spcPts val="3499"/>
                </a:lnSpc>
                <a:spcBef>
                  <a:spcPct val="0"/>
                </a:spcBef>
              </a:pPr>
              <a:r>
                <a:rPr lang="en-US" sz="2499" u="none" spc="12">
                  <a:solidFill>
                    <a:srgbClr val="000000"/>
                  </a:solidFill>
                  <a:latin typeface="Muli Light"/>
                  <a:ea typeface="Muli Light"/>
                  <a:cs typeface="Muli Light"/>
                  <a:sym typeface="Muli Light"/>
                </a:rPr>
                <a:t>Giám đốc Điều hành</a:t>
              </a:r>
            </a:p>
          </p:txBody>
        </p:sp>
        <p:sp>
          <p:nvSpPr>
            <p:cNvPr id="6" name="TextBox 6">
              <a:extLst>
                <a:ext uri="{FF2B5EF4-FFF2-40B4-BE49-F238E27FC236}">
                  <a16:creationId xmlns:a16="http://schemas.microsoft.com/office/drawing/2014/main" id="{6DF523AE-6965-F1D5-4C23-CD11C4FDCFE5}"/>
                </a:ext>
              </a:extLst>
            </p:cNvPr>
            <p:cNvSpPr txBox="1"/>
            <p:nvPr/>
          </p:nvSpPr>
          <p:spPr>
            <a:xfrm>
              <a:off x="19083" y="0"/>
              <a:ext cx="4523406" cy="711128"/>
            </a:xfrm>
            <a:prstGeom prst="rect">
              <a:avLst/>
            </a:prstGeom>
          </p:spPr>
          <p:txBody>
            <a:bodyPr lIns="0" tIns="0" rIns="0" bIns="0" rtlCol="0" anchor="t">
              <a:spAutoFit/>
            </a:bodyPr>
            <a:lstStyle/>
            <a:p>
              <a:pPr marL="0" lvl="0" indent="0" algn="ctr">
                <a:lnSpc>
                  <a:spcPts val="4200"/>
                </a:lnSpc>
                <a:spcBef>
                  <a:spcPct val="0"/>
                </a:spcBef>
              </a:pPr>
              <a:r>
                <a:rPr lang="en-US" sz="3500" b="1" spc="105">
                  <a:solidFill>
                    <a:srgbClr val="1836B2"/>
                  </a:solidFill>
                  <a:latin typeface="Muli Bold"/>
                  <a:ea typeface="Muli Bold"/>
                  <a:cs typeface="Muli Bold"/>
                  <a:sym typeface="Muli Bold"/>
                </a:rPr>
                <a:t> Lê Dung</a:t>
              </a:r>
            </a:p>
          </p:txBody>
        </p:sp>
      </p:grpSp>
      <p:grpSp>
        <p:nvGrpSpPr>
          <p:cNvPr id="7" name="Group 7">
            <a:extLst>
              <a:ext uri="{FF2B5EF4-FFF2-40B4-BE49-F238E27FC236}">
                <a16:creationId xmlns:a16="http://schemas.microsoft.com/office/drawing/2014/main" id="{353F35A9-E5E6-9322-8E3E-AD7591EF2037}"/>
              </a:ext>
            </a:extLst>
          </p:cNvPr>
          <p:cNvGrpSpPr/>
          <p:nvPr/>
        </p:nvGrpSpPr>
        <p:grpSpPr>
          <a:xfrm>
            <a:off x="7440566" y="7558410"/>
            <a:ext cx="3406867" cy="1000413"/>
            <a:chOff x="0" y="0"/>
            <a:chExt cx="4542489" cy="1333883"/>
          </a:xfrm>
        </p:grpSpPr>
        <p:sp>
          <p:nvSpPr>
            <p:cNvPr id="8" name="TextBox 8">
              <a:extLst>
                <a:ext uri="{FF2B5EF4-FFF2-40B4-BE49-F238E27FC236}">
                  <a16:creationId xmlns:a16="http://schemas.microsoft.com/office/drawing/2014/main" id="{E4DC945C-9261-610B-8DA5-FAC9F0E66C22}"/>
                </a:ext>
              </a:extLst>
            </p:cNvPr>
            <p:cNvSpPr txBox="1"/>
            <p:nvPr/>
          </p:nvSpPr>
          <p:spPr>
            <a:xfrm>
              <a:off x="0" y="796322"/>
              <a:ext cx="4542489" cy="537561"/>
            </a:xfrm>
            <a:prstGeom prst="rect">
              <a:avLst/>
            </a:prstGeom>
          </p:spPr>
          <p:txBody>
            <a:bodyPr lIns="0" tIns="0" rIns="0" bIns="0" rtlCol="0" anchor="t">
              <a:spAutoFit/>
            </a:bodyPr>
            <a:lstStyle/>
            <a:p>
              <a:pPr marL="0" lvl="0" indent="0" algn="ctr">
                <a:lnSpc>
                  <a:spcPts val="3499"/>
                </a:lnSpc>
                <a:spcBef>
                  <a:spcPct val="0"/>
                </a:spcBef>
              </a:pPr>
              <a:r>
                <a:rPr lang="en-US" sz="2499" u="none" spc="12">
                  <a:solidFill>
                    <a:srgbClr val="000000"/>
                  </a:solidFill>
                  <a:latin typeface="Muli Light"/>
                  <a:ea typeface="Muli Light"/>
                  <a:cs typeface="Muli Light"/>
                  <a:sym typeface="Muli Light"/>
                </a:rPr>
                <a:t>Giám đốc Tài chính</a:t>
              </a:r>
            </a:p>
          </p:txBody>
        </p:sp>
        <p:sp>
          <p:nvSpPr>
            <p:cNvPr id="9" name="TextBox 9">
              <a:extLst>
                <a:ext uri="{FF2B5EF4-FFF2-40B4-BE49-F238E27FC236}">
                  <a16:creationId xmlns:a16="http://schemas.microsoft.com/office/drawing/2014/main" id="{17E84A5E-EA01-A228-6CFA-7232B3DFA782}"/>
                </a:ext>
              </a:extLst>
            </p:cNvPr>
            <p:cNvSpPr txBox="1"/>
            <p:nvPr/>
          </p:nvSpPr>
          <p:spPr>
            <a:xfrm>
              <a:off x="19083" y="0"/>
              <a:ext cx="4523406" cy="711128"/>
            </a:xfrm>
            <a:prstGeom prst="rect">
              <a:avLst/>
            </a:prstGeom>
          </p:spPr>
          <p:txBody>
            <a:bodyPr lIns="0" tIns="0" rIns="0" bIns="0" rtlCol="0" anchor="t">
              <a:spAutoFit/>
            </a:bodyPr>
            <a:lstStyle/>
            <a:p>
              <a:pPr marL="0" lvl="0" indent="0" algn="ctr">
                <a:lnSpc>
                  <a:spcPts val="4200"/>
                </a:lnSpc>
                <a:spcBef>
                  <a:spcPct val="0"/>
                </a:spcBef>
              </a:pPr>
              <a:r>
                <a:rPr lang="en-US" sz="3500" b="1" spc="105">
                  <a:solidFill>
                    <a:srgbClr val="1836B2"/>
                  </a:solidFill>
                  <a:latin typeface="Muli Ultra-Bold"/>
                  <a:ea typeface="Muli Ultra-Bold"/>
                  <a:cs typeface="Muli Ultra-Bold"/>
                  <a:sym typeface="Muli Ultra-Bold"/>
                </a:rPr>
                <a:t>Cao Trí</a:t>
              </a:r>
            </a:p>
          </p:txBody>
        </p:sp>
      </p:grpSp>
      <p:grpSp>
        <p:nvGrpSpPr>
          <p:cNvPr id="10" name="Group 10">
            <a:extLst>
              <a:ext uri="{FF2B5EF4-FFF2-40B4-BE49-F238E27FC236}">
                <a16:creationId xmlns:a16="http://schemas.microsoft.com/office/drawing/2014/main" id="{FC7A6DCB-AA3E-6E3B-E3FF-980EB685AC0B}"/>
              </a:ext>
            </a:extLst>
          </p:cNvPr>
          <p:cNvGrpSpPr/>
          <p:nvPr/>
        </p:nvGrpSpPr>
        <p:grpSpPr>
          <a:xfrm>
            <a:off x="12822088" y="7558410"/>
            <a:ext cx="3406867" cy="1000440"/>
            <a:chOff x="0" y="0"/>
            <a:chExt cx="4542489" cy="1333920"/>
          </a:xfrm>
        </p:grpSpPr>
        <p:sp>
          <p:nvSpPr>
            <p:cNvPr id="11" name="TextBox 11">
              <a:extLst>
                <a:ext uri="{FF2B5EF4-FFF2-40B4-BE49-F238E27FC236}">
                  <a16:creationId xmlns:a16="http://schemas.microsoft.com/office/drawing/2014/main" id="{369D65F0-3AD2-C0DE-81A6-2295F6AABED7}"/>
                </a:ext>
              </a:extLst>
            </p:cNvPr>
            <p:cNvSpPr txBox="1"/>
            <p:nvPr/>
          </p:nvSpPr>
          <p:spPr>
            <a:xfrm>
              <a:off x="0" y="796358"/>
              <a:ext cx="4542489" cy="537561"/>
            </a:xfrm>
            <a:prstGeom prst="rect">
              <a:avLst/>
            </a:prstGeom>
          </p:spPr>
          <p:txBody>
            <a:bodyPr lIns="0" tIns="0" rIns="0" bIns="0" rtlCol="0" anchor="t">
              <a:spAutoFit/>
            </a:bodyPr>
            <a:lstStyle/>
            <a:p>
              <a:pPr marL="0" lvl="0" indent="0" algn="ctr">
                <a:lnSpc>
                  <a:spcPts val="3499"/>
                </a:lnSpc>
                <a:spcBef>
                  <a:spcPct val="0"/>
                </a:spcBef>
              </a:pPr>
              <a:r>
                <a:rPr lang="en-US" sz="2499" u="none" spc="12">
                  <a:solidFill>
                    <a:srgbClr val="000000"/>
                  </a:solidFill>
                  <a:latin typeface="Muli Light"/>
                  <a:ea typeface="Muli Light"/>
                  <a:cs typeface="Muli Light"/>
                  <a:sym typeface="Muli Light"/>
                </a:rPr>
                <a:t>Giám đốc</a:t>
              </a:r>
            </a:p>
          </p:txBody>
        </p:sp>
        <p:sp>
          <p:nvSpPr>
            <p:cNvPr id="12" name="TextBox 12">
              <a:extLst>
                <a:ext uri="{FF2B5EF4-FFF2-40B4-BE49-F238E27FC236}">
                  <a16:creationId xmlns:a16="http://schemas.microsoft.com/office/drawing/2014/main" id="{004D7DAC-1B1C-91D5-EF99-879009EFEB94}"/>
                </a:ext>
              </a:extLst>
            </p:cNvPr>
            <p:cNvSpPr txBox="1"/>
            <p:nvPr/>
          </p:nvSpPr>
          <p:spPr>
            <a:xfrm>
              <a:off x="19083" y="0"/>
              <a:ext cx="4523406" cy="673064"/>
            </a:xfrm>
            <a:prstGeom prst="rect">
              <a:avLst/>
            </a:prstGeom>
          </p:spPr>
          <p:txBody>
            <a:bodyPr lIns="0" tIns="0" rIns="0" bIns="0" rtlCol="0" anchor="t">
              <a:spAutoFit/>
            </a:bodyPr>
            <a:lstStyle/>
            <a:p>
              <a:pPr marL="0" lvl="0" indent="0" algn="ctr">
                <a:lnSpc>
                  <a:spcPts val="4020"/>
                </a:lnSpc>
                <a:spcBef>
                  <a:spcPct val="0"/>
                </a:spcBef>
              </a:pPr>
              <a:r>
                <a:rPr lang="en-US" sz="3350" b="1" spc="100">
                  <a:solidFill>
                    <a:srgbClr val="1836B2"/>
                  </a:solidFill>
                  <a:latin typeface="Muli Ultra-Bold"/>
                  <a:ea typeface="Muli Ultra-Bold"/>
                  <a:cs typeface="Muli Ultra-Bold"/>
                  <a:sym typeface="Muli Ultra-Bold"/>
                </a:rPr>
                <a:t>Hải Hà</a:t>
              </a:r>
            </a:p>
          </p:txBody>
        </p:sp>
      </p:grpSp>
      <p:grpSp>
        <p:nvGrpSpPr>
          <p:cNvPr id="13" name="Group 13">
            <a:extLst>
              <a:ext uri="{FF2B5EF4-FFF2-40B4-BE49-F238E27FC236}">
                <a16:creationId xmlns:a16="http://schemas.microsoft.com/office/drawing/2014/main" id="{0C5FE5D0-2CE3-B518-2236-709E5E4E84FD}"/>
              </a:ext>
            </a:extLst>
          </p:cNvPr>
          <p:cNvGrpSpPr/>
          <p:nvPr/>
        </p:nvGrpSpPr>
        <p:grpSpPr>
          <a:xfrm>
            <a:off x="7093646" y="3286815"/>
            <a:ext cx="4100708" cy="3551029"/>
            <a:chOff x="0" y="0"/>
            <a:chExt cx="4282440" cy="3708400"/>
          </a:xfrm>
        </p:grpSpPr>
        <p:sp>
          <p:nvSpPr>
            <p:cNvPr id="14" name="Freeform 14">
              <a:extLst>
                <a:ext uri="{FF2B5EF4-FFF2-40B4-BE49-F238E27FC236}">
                  <a16:creationId xmlns:a16="http://schemas.microsoft.com/office/drawing/2014/main" id="{8AB44DE9-1095-2312-BE5E-D69F9BAF642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87937" t="-2505" r="-4137" b="-45273"/>
              </a:stretch>
            </a:blipFill>
          </p:spPr>
        </p:sp>
      </p:grpSp>
      <p:grpSp>
        <p:nvGrpSpPr>
          <p:cNvPr id="15" name="Group 15">
            <a:extLst>
              <a:ext uri="{FF2B5EF4-FFF2-40B4-BE49-F238E27FC236}">
                <a16:creationId xmlns:a16="http://schemas.microsoft.com/office/drawing/2014/main" id="{31DEA8C5-0CE1-77BF-C4DC-225B406AB20F}"/>
              </a:ext>
            </a:extLst>
          </p:cNvPr>
          <p:cNvGrpSpPr/>
          <p:nvPr/>
        </p:nvGrpSpPr>
        <p:grpSpPr>
          <a:xfrm>
            <a:off x="12475167" y="3286815"/>
            <a:ext cx="4100708" cy="3551029"/>
            <a:chOff x="0" y="0"/>
            <a:chExt cx="4282440" cy="3708400"/>
          </a:xfrm>
        </p:grpSpPr>
        <p:sp>
          <p:nvSpPr>
            <p:cNvPr id="16" name="Freeform 16">
              <a:extLst>
                <a:ext uri="{FF2B5EF4-FFF2-40B4-BE49-F238E27FC236}">
                  <a16:creationId xmlns:a16="http://schemas.microsoft.com/office/drawing/2014/main" id="{5E7453CE-4090-174A-F9FA-8B3468949D5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33972" t="-29607" r="-102420" b="-52382"/>
              </a:stretch>
            </a:blipFill>
          </p:spPr>
        </p:sp>
      </p:grpSp>
      <p:grpSp>
        <p:nvGrpSpPr>
          <p:cNvPr id="17" name="Group 17">
            <a:extLst>
              <a:ext uri="{FF2B5EF4-FFF2-40B4-BE49-F238E27FC236}">
                <a16:creationId xmlns:a16="http://schemas.microsoft.com/office/drawing/2014/main" id="{0D692CCB-DF7F-2685-7260-618425A98F4B}"/>
              </a:ext>
            </a:extLst>
          </p:cNvPr>
          <p:cNvGrpSpPr/>
          <p:nvPr/>
        </p:nvGrpSpPr>
        <p:grpSpPr>
          <a:xfrm>
            <a:off x="680652" y="9515874"/>
            <a:ext cx="16926697" cy="1542251"/>
            <a:chOff x="0" y="0"/>
            <a:chExt cx="58960502" cy="5372100"/>
          </a:xfrm>
        </p:grpSpPr>
        <p:sp>
          <p:nvSpPr>
            <p:cNvPr id="18" name="Freeform 18">
              <a:extLst>
                <a:ext uri="{FF2B5EF4-FFF2-40B4-BE49-F238E27FC236}">
                  <a16:creationId xmlns:a16="http://schemas.microsoft.com/office/drawing/2014/main" id="{7B760E8B-A6BF-7DF6-BC5B-84B5A362B368}"/>
                </a:ext>
              </a:extLst>
            </p:cNvPr>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sp>
        <p:nvSpPr>
          <p:cNvPr id="19" name="TextBox 19">
            <a:extLst>
              <a:ext uri="{FF2B5EF4-FFF2-40B4-BE49-F238E27FC236}">
                <a16:creationId xmlns:a16="http://schemas.microsoft.com/office/drawing/2014/main" id="{4A91E37B-3FDB-B3F8-0E4B-BEE29E0CCA99}"/>
              </a:ext>
            </a:extLst>
          </p:cNvPr>
          <p:cNvSpPr txBox="1"/>
          <p:nvPr/>
        </p:nvSpPr>
        <p:spPr>
          <a:xfrm>
            <a:off x="1625244" y="876300"/>
            <a:ext cx="15037512" cy="1424886"/>
          </a:xfrm>
          <a:prstGeom prst="rect">
            <a:avLst/>
          </a:prstGeom>
        </p:spPr>
        <p:txBody>
          <a:bodyPr lIns="0" tIns="0" rIns="0" bIns="0" rtlCol="0" anchor="t">
            <a:spAutoFit/>
          </a:bodyPr>
          <a:lstStyle/>
          <a:p>
            <a:pPr algn="ctr">
              <a:lnSpc>
                <a:spcPts val="11760"/>
              </a:lnSpc>
              <a:spcBef>
                <a:spcPct val="0"/>
              </a:spcBef>
            </a:pPr>
            <a:r>
              <a:rPr lang="en-US" sz="8400" b="1" spc="-168">
                <a:solidFill>
                  <a:srgbClr val="1836B2"/>
                </a:solidFill>
                <a:latin typeface="Muli Bold"/>
                <a:ea typeface="Muli Bold"/>
                <a:cs typeface="Muli Bold"/>
                <a:sym typeface="Muli Bold"/>
              </a:rPr>
              <a:t>Gặp gỡ đội ngũ của chúng tôi</a:t>
            </a:r>
          </a:p>
        </p:txBody>
      </p:sp>
    </p:spTree>
    <p:extLst>
      <p:ext uri="{BB962C8B-B14F-4D97-AF65-F5344CB8AC3E}">
        <p14:creationId xmlns:p14="http://schemas.microsoft.com/office/powerpoint/2010/main" val="2916856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37929" y="2388663"/>
            <a:ext cx="6881239" cy="2910732"/>
          </a:xfrm>
          <a:prstGeom prst="rect">
            <a:avLst/>
          </a:prstGeom>
        </p:spPr>
        <p:txBody>
          <a:bodyPr lIns="0" tIns="0" rIns="0" bIns="0" rtlCol="0" anchor="t">
            <a:spAutoFit/>
          </a:bodyPr>
          <a:lstStyle/>
          <a:p>
            <a:pPr algn="l">
              <a:lnSpc>
                <a:spcPts val="11760"/>
              </a:lnSpc>
              <a:spcBef>
                <a:spcPct val="0"/>
              </a:spcBef>
            </a:pPr>
            <a:r>
              <a:rPr lang="en-US" sz="8400" b="1" spc="-168">
                <a:solidFill>
                  <a:srgbClr val="1836B2"/>
                </a:solidFill>
                <a:latin typeface="Muli Bold"/>
                <a:ea typeface="Muli Bold"/>
                <a:cs typeface="Muli Bold"/>
                <a:sym typeface="Muli Bold"/>
              </a:rPr>
              <a:t>Lộ trình Tương lai</a:t>
            </a:r>
          </a:p>
        </p:txBody>
      </p:sp>
      <p:sp>
        <p:nvSpPr>
          <p:cNvPr id="3" name="TextBox 3"/>
          <p:cNvSpPr txBox="1"/>
          <p:nvPr/>
        </p:nvSpPr>
        <p:spPr>
          <a:xfrm>
            <a:off x="1337929" y="5665611"/>
            <a:ext cx="6429562" cy="2647679"/>
          </a:xfrm>
          <a:prstGeom prst="rect">
            <a:avLst/>
          </a:prstGeom>
        </p:spPr>
        <p:txBody>
          <a:bodyPr lIns="0" tIns="0" rIns="0" bIns="0" rtlCol="0" anchor="t">
            <a:spAutoFit/>
          </a:bodyPr>
          <a:lstStyle/>
          <a:p>
            <a:pPr algn="l">
              <a:lnSpc>
                <a:spcPts val="4200"/>
              </a:lnSpc>
            </a:pPr>
            <a:r>
              <a:rPr lang="en-US" sz="3000" spc="15">
                <a:solidFill>
                  <a:srgbClr val="000000"/>
                </a:solidFill>
                <a:latin typeface="Muli Light"/>
                <a:ea typeface="Muli Light"/>
                <a:cs typeface="Muli Light"/>
                <a:sym typeface="Muli Light"/>
              </a:rPr>
              <a:t>Mục tiêu và kế hoạch tiếp theo của bạn là gì? Bạn cần các nhà đầu tư hỗ trợ bao nhiêu và họ sẽ giúp được gì cho bạn?</a:t>
            </a:r>
          </a:p>
        </p:txBody>
      </p:sp>
      <p:grpSp>
        <p:nvGrpSpPr>
          <p:cNvPr id="4" name="Group 4"/>
          <p:cNvGrpSpPr/>
          <p:nvPr/>
        </p:nvGrpSpPr>
        <p:grpSpPr>
          <a:xfrm>
            <a:off x="12045603" y="1774132"/>
            <a:ext cx="3406867" cy="1033487"/>
            <a:chOff x="0" y="0"/>
            <a:chExt cx="4542489" cy="1377982"/>
          </a:xfrm>
        </p:grpSpPr>
        <p:sp>
          <p:nvSpPr>
            <p:cNvPr id="5" name="TextBox 5"/>
            <p:cNvSpPr txBox="1"/>
            <p:nvPr/>
          </p:nvSpPr>
          <p:spPr>
            <a:xfrm>
              <a:off x="0" y="786797"/>
              <a:ext cx="4542489" cy="591185"/>
            </a:xfrm>
            <a:prstGeom prst="rect">
              <a:avLst/>
            </a:prstGeom>
          </p:spPr>
          <p:txBody>
            <a:bodyPr lIns="0" tIns="0" rIns="0" bIns="0" rtlCol="0" anchor="t">
              <a:spAutoFit/>
            </a:bodyPr>
            <a:lstStyle/>
            <a:p>
              <a:pPr marL="0" lvl="0" indent="0" algn="l">
                <a:lnSpc>
                  <a:spcPts val="3779"/>
                </a:lnSpc>
                <a:spcBef>
                  <a:spcPct val="0"/>
                </a:spcBef>
              </a:pPr>
              <a:r>
                <a:rPr lang="en-US" sz="2699" spc="13">
                  <a:solidFill>
                    <a:srgbClr val="000000"/>
                  </a:solidFill>
                  <a:latin typeface="Muli Light"/>
                  <a:ea typeface="Muli Light"/>
                  <a:cs typeface="Muli Light"/>
                  <a:sym typeface="Muli Light"/>
                </a:rPr>
                <a:t>Quý 1 năm 2025</a:t>
              </a:r>
            </a:p>
          </p:txBody>
        </p:sp>
        <p:sp>
          <p:nvSpPr>
            <p:cNvPr id="6" name="TextBox 6"/>
            <p:cNvSpPr txBox="1"/>
            <p:nvPr/>
          </p:nvSpPr>
          <p:spPr>
            <a:xfrm>
              <a:off x="19083" y="0"/>
              <a:ext cx="4523406" cy="711128"/>
            </a:xfrm>
            <a:prstGeom prst="rect">
              <a:avLst/>
            </a:prstGeom>
          </p:spPr>
          <p:txBody>
            <a:bodyPr lIns="0" tIns="0" rIns="0" bIns="0" rtlCol="0" anchor="t">
              <a:spAutoFit/>
            </a:bodyPr>
            <a:lstStyle/>
            <a:p>
              <a:pPr marL="0" lvl="0" indent="0" algn="l">
                <a:lnSpc>
                  <a:spcPts val="4200"/>
                </a:lnSpc>
                <a:spcBef>
                  <a:spcPct val="0"/>
                </a:spcBef>
              </a:pPr>
              <a:r>
                <a:rPr lang="en-US" sz="3500" b="1" u="none" spc="105">
                  <a:solidFill>
                    <a:srgbClr val="1836B2"/>
                  </a:solidFill>
                  <a:latin typeface="Muli Ultra-Bold"/>
                  <a:ea typeface="Muli Ultra-Bold"/>
                  <a:cs typeface="Muli Ultra-Bold"/>
                  <a:sym typeface="Muli Ultra-Bold"/>
                </a:rPr>
                <a:t>Bước 1</a:t>
              </a:r>
            </a:p>
          </p:txBody>
        </p:sp>
      </p:grpSp>
      <p:grpSp>
        <p:nvGrpSpPr>
          <p:cNvPr id="7" name="Group 7"/>
          <p:cNvGrpSpPr/>
          <p:nvPr/>
        </p:nvGrpSpPr>
        <p:grpSpPr>
          <a:xfrm>
            <a:off x="12045603" y="3699570"/>
            <a:ext cx="3406867" cy="1033487"/>
            <a:chOff x="0" y="0"/>
            <a:chExt cx="4542489" cy="1377982"/>
          </a:xfrm>
        </p:grpSpPr>
        <p:sp>
          <p:nvSpPr>
            <p:cNvPr id="8" name="TextBox 8"/>
            <p:cNvSpPr txBox="1"/>
            <p:nvPr/>
          </p:nvSpPr>
          <p:spPr>
            <a:xfrm>
              <a:off x="0" y="786797"/>
              <a:ext cx="4542489" cy="591185"/>
            </a:xfrm>
            <a:prstGeom prst="rect">
              <a:avLst/>
            </a:prstGeom>
          </p:spPr>
          <p:txBody>
            <a:bodyPr lIns="0" tIns="0" rIns="0" bIns="0" rtlCol="0" anchor="t">
              <a:spAutoFit/>
            </a:bodyPr>
            <a:lstStyle/>
            <a:p>
              <a:pPr marL="0" lvl="0" indent="0" algn="l">
                <a:lnSpc>
                  <a:spcPts val="3779"/>
                </a:lnSpc>
                <a:spcBef>
                  <a:spcPct val="0"/>
                </a:spcBef>
              </a:pPr>
              <a:r>
                <a:rPr lang="en-US" sz="2699" spc="13">
                  <a:solidFill>
                    <a:srgbClr val="000000"/>
                  </a:solidFill>
                  <a:latin typeface="Muli Light"/>
                  <a:ea typeface="Muli Light"/>
                  <a:cs typeface="Muli Light"/>
                  <a:sym typeface="Muli Light"/>
                </a:rPr>
                <a:t>Quý 2 năm 2025</a:t>
              </a:r>
            </a:p>
          </p:txBody>
        </p:sp>
        <p:sp>
          <p:nvSpPr>
            <p:cNvPr id="9" name="TextBox 9"/>
            <p:cNvSpPr txBox="1"/>
            <p:nvPr/>
          </p:nvSpPr>
          <p:spPr>
            <a:xfrm>
              <a:off x="19083" y="0"/>
              <a:ext cx="4523406" cy="711128"/>
            </a:xfrm>
            <a:prstGeom prst="rect">
              <a:avLst/>
            </a:prstGeom>
          </p:spPr>
          <p:txBody>
            <a:bodyPr lIns="0" tIns="0" rIns="0" bIns="0" rtlCol="0" anchor="t">
              <a:spAutoFit/>
            </a:bodyPr>
            <a:lstStyle/>
            <a:p>
              <a:pPr marL="0" lvl="0" indent="0" algn="l">
                <a:lnSpc>
                  <a:spcPts val="4200"/>
                </a:lnSpc>
                <a:spcBef>
                  <a:spcPct val="0"/>
                </a:spcBef>
              </a:pPr>
              <a:r>
                <a:rPr lang="en-US" sz="3500" b="1" u="none" spc="105">
                  <a:solidFill>
                    <a:srgbClr val="1836B2"/>
                  </a:solidFill>
                  <a:latin typeface="Muli Ultra-Bold"/>
                  <a:ea typeface="Muli Ultra-Bold"/>
                  <a:cs typeface="Muli Ultra-Bold"/>
                  <a:sym typeface="Muli Ultra-Bold"/>
                </a:rPr>
                <a:t>Bước 2</a:t>
              </a:r>
            </a:p>
          </p:txBody>
        </p:sp>
      </p:grpSp>
      <p:grpSp>
        <p:nvGrpSpPr>
          <p:cNvPr id="10" name="Group 10"/>
          <p:cNvGrpSpPr/>
          <p:nvPr/>
        </p:nvGrpSpPr>
        <p:grpSpPr>
          <a:xfrm>
            <a:off x="12045603" y="5625009"/>
            <a:ext cx="3406867" cy="1033487"/>
            <a:chOff x="0" y="0"/>
            <a:chExt cx="4542489" cy="1377982"/>
          </a:xfrm>
        </p:grpSpPr>
        <p:sp>
          <p:nvSpPr>
            <p:cNvPr id="11" name="TextBox 11"/>
            <p:cNvSpPr txBox="1"/>
            <p:nvPr/>
          </p:nvSpPr>
          <p:spPr>
            <a:xfrm>
              <a:off x="0" y="786797"/>
              <a:ext cx="4542489" cy="591185"/>
            </a:xfrm>
            <a:prstGeom prst="rect">
              <a:avLst/>
            </a:prstGeom>
          </p:spPr>
          <p:txBody>
            <a:bodyPr lIns="0" tIns="0" rIns="0" bIns="0" rtlCol="0" anchor="t">
              <a:spAutoFit/>
            </a:bodyPr>
            <a:lstStyle/>
            <a:p>
              <a:pPr marL="0" lvl="0" indent="0" algn="l">
                <a:lnSpc>
                  <a:spcPts val="3779"/>
                </a:lnSpc>
                <a:spcBef>
                  <a:spcPct val="0"/>
                </a:spcBef>
              </a:pPr>
              <a:r>
                <a:rPr lang="en-US" sz="2699" spc="13">
                  <a:solidFill>
                    <a:srgbClr val="000000"/>
                  </a:solidFill>
                  <a:latin typeface="Muli Light"/>
                  <a:ea typeface="Muli Light"/>
                  <a:cs typeface="Muli Light"/>
                  <a:sym typeface="Muli Light"/>
                </a:rPr>
                <a:t>Quý 3 năm 2025</a:t>
              </a:r>
            </a:p>
          </p:txBody>
        </p:sp>
        <p:sp>
          <p:nvSpPr>
            <p:cNvPr id="12" name="TextBox 12"/>
            <p:cNvSpPr txBox="1"/>
            <p:nvPr/>
          </p:nvSpPr>
          <p:spPr>
            <a:xfrm>
              <a:off x="19083" y="0"/>
              <a:ext cx="4523406" cy="711128"/>
            </a:xfrm>
            <a:prstGeom prst="rect">
              <a:avLst/>
            </a:prstGeom>
          </p:spPr>
          <p:txBody>
            <a:bodyPr lIns="0" tIns="0" rIns="0" bIns="0" rtlCol="0" anchor="t">
              <a:spAutoFit/>
            </a:bodyPr>
            <a:lstStyle/>
            <a:p>
              <a:pPr marL="0" lvl="0" indent="0" algn="l">
                <a:lnSpc>
                  <a:spcPts val="4200"/>
                </a:lnSpc>
                <a:spcBef>
                  <a:spcPct val="0"/>
                </a:spcBef>
              </a:pPr>
              <a:r>
                <a:rPr lang="en-US" sz="3500" b="1" u="none" spc="105">
                  <a:solidFill>
                    <a:srgbClr val="1836B2"/>
                  </a:solidFill>
                  <a:latin typeface="Muli Ultra-Bold"/>
                  <a:ea typeface="Muli Ultra-Bold"/>
                  <a:cs typeface="Muli Ultra-Bold"/>
                  <a:sym typeface="Muli Ultra-Bold"/>
                </a:rPr>
                <a:t>Bước 3</a:t>
              </a:r>
            </a:p>
          </p:txBody>
        </p:sp>
      </p:grpSp>
      <p:grpSp>
        <p:nvGrpSpPr>
          <p:cNvPr id="13" name="Group 13"/>
          <p:cNvGrpSpPr/>
          <p:nvPr/>
        </p:nvGrpSpPr>
        <p:grpSpPr>
          <a:xfrm>
            <a:off x="12045603" y="7550447"/>
            <a:ext cx="3406867" cy="1033487"/>
            <a:chOff x="0" y="0"/>
            <a:chExt cx="4542489" cy="1377982"/>
          </a:xfrm>
        </p:grpSpPr>
        <p:sp>
          <p:nvSpPr>
            <p:cNvPr id="14" name="TextBox 14"/>
            <p:cNvSpPr txBox="1"/>
            <p:nvPr/>
          </p:nvSpPr>
          <p:spPr>
            <a:xfrm>
              <a:off x="0" y="786797"/>
              <a:ext cx="4542489" cy="591185"/>
            </a:xfrm>
            <a:prstGeom prst="rect">
              <a:avLst/>
            </a:prstGeom>
          </p:spPr>
          <p:txBody>
            <a:bodyPr lIns="0" tIns="0" rIns="0" bIns="0" rtlCol="0" anchor="t">
              <a:spAutoFit/>
            </a:bodyPr>
            <a:lstStyle/>
            <a:p>
              <a:pPr marL="0" lvl="0" indent="0" algn="l">
                <a:lnSpc>
                  <a:spcPts val="3779"/>
                </a:lnSpc>
                <a:spcBef>
                  <a:spcPct val="0"/>
                </a:spcBef>
              </a:pPr>
              <a:r>
                <a:rPr lang="en-US" sz="2699" spc="13">
                  <a:solidFill>
                    <a:srgbClr val="000000"/>
                  </a:solidFill>
                  <a:latin typeface="Muli Light"/>
                  <a:ea typeface="Muli Light"/>
                  <a:cs typeface="Muli Light"/>
                  <a:sym typeface="Muli Light"/>
                </a:rPr>
                <a:t>Quý 4 năm 2025</a:t>
              </a:r>
            </a:p>
          </p:txBody>
        </p:sp>
        <p:sp>
          <p:nvSpPr>
            <p:cNvPr id="15" name="TextBox 15"/>
            <p:cNvSpPr txBox="1"/>
            <p:nvPr/>
          </p:nvSpPr>
          <p:spPr>
            <a:xfrm>
              <a:off x="19083" y="0"/>
              <a:ext cx="4523406" cy="711128"/>
            </a:xfrm>
            <a:prstGeom prst="rect">
              <a:avLst/>
            </a:prstGeom>
          </p:spPr>
          <p:txBody>
            <a:bodyPr lIns="0" tIns="0" rIns="0" bIns="0" rtlCol="0" anchor="t">
              <a:spAutoFit/>
            </a:bodyPr>
            <a:lstStyle/>
            <a:p>
              <a:pPr marL="0" lvl="0" indent="0" algn="l">
                <a:lnSpc>
                  <a:spcPts val="4200"/>
                </a:lnSpc>
                <a:spcBef>
                  <a:spcPct val="0"/>
                </a:spcBef>
              </a:pPr>
              <a:r>
                <a:rPr lang="en-US" sz="3500" b="1" u="none" spc="105">
                  <a:solidFill>
                    <a:srgbClr val="1836B2"/>
                  </a:solidFill>
                  <a:latin typeface="Muli Ultra-Bold"/>
                  <a:ea typeface="Muli Ultra-Bold"/>
                  <a:cs typeface="Muli Ultra-Bold"/>
                  <a:sym typeface="Muli Ultra-Bold"/>
                </a:rPr>
                <a:t>Bước 4</a:t>
              </a:r>
            </a:p>
          </p:txBody>
        </p:sp>
      </p:grpSp>
      <p:grpSp>
        <p:nvGrpSpPr>
          <p:cNvPr id="16" name="Group 16"/>
          <p:cNvGrpSpPr/>
          <p:nvPr/>
        </p:nvGrpSpPr>
        <p:grpSpPr>
          <a:xfrm rot="-10800000">
            <a:off x="10705449" y="1871884"/>
            <a:ext cx="442745" cy="383458"/>
            <a:chOff x="0" y="0"/>
            <a:chExt cx="6202680" cy="5372100"/>
          </a:xfrm>
        </p:grpSpPr>
        <p:sp>
          <p:nvSpPr>
            <p:cNvPr id="17" name="Freeform 17"/>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A066CB"/>
            </a:solidFill>
          </p:spPr>
        </p:sp>
      </p:grpSp>
      <p:sp>
        <p:nvSpPr>
          <p:cNvPr id="18" name="Freeform 18"/>
          <p:cNvSpPr/>
          <p:nvPr/>
        </p:nvSpPr>
        <p:spPr>
          <a:xfrm rot="5400000">
            <a:off x="10494286" y="2981606"/>
            <a:ext cx="865071" cy="89453"/>
          </a:xfrm>
          <a:custGeom>
            <a:avLst/>
            <a:gdLst/>
            <a:ahLst/>
            <a:cxnLst/>
            <a:rect l="l" t="t" r="r" b="b"/>
            <a:pathLst>
              <a:path w="865071" h="89453">
                <a:moveTo>
                  <a:pt x="0" y="0"/>
                </a:moveTo>
                <a:lnTo>
                  <a:pt x="865071" y="0"/>
                </a:lnTo>
                <a:lnTo>
                  <a:pt x="865071" y="89453"/>
                </a:lnTo>
                <a:lnTo>
                  <a:pt x="0" y="89453"/>
                </a:lnTo>
                <a:lnTo>
                  <a:pt x="0" y="0"/>
                </a:lnTo>
                <a:close/>
              </a:path>
            </a:pathLst>
          </a:custGeom>
          <a:blipFill>
            <a:blip r:embed="rId2">
              <a:extLst>
                <a:ext uri="{96DAC541-7B7A-43D3-8B79-37D633B846F1}">
                  <asvg:svgBlip xmlns:asvg="http://schemas.microsoft.com/office/drawing/2016/SVG/main" r:embed="rId3"/>
                </a:ext>
              </a:extLst>
            </a:blip>
            <a:stretch>
              <a:fillRect l="-222314" r="-41479" b="-1140944"/>
            </a:stretch>
          </a:blipFill>
        </p:spPr>
      </p:sp>
      <p:grpSp>
        <p:nvGrpSpPr>
          <p:cNvPr id="19" name="Group 19"/>
          <p:cNvGrpSpPr/>
          <p:nvPr/>
        </p:nvGrpSpPr>
        <p:grpSpPr>
          <a:xfrm rot="-10800000">
            <a:off x="10705449" y="3797323"/>
            <a:ext cx="442745" cy="383458"/>
            <a:chOff x="0" y="0"/>
            <a:chExt cx="6202680" cy="5372100"/>
          </a:xfrm>
        </p:grpSpPr>
        <p:sp>
          <p:nvSpPr>
            <p:cNvPr id="20" name="Freeform 20"/>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A066CB"/>
            </a:solidFill>
          </p:spPr>
        </p:sp>
      </p:grpSp>
      <p:grpSp>
        <p:nvGrpSpPr>
          <p:cNvPr id="21" name="Group 21"/>
          <p:cNvGrpSpPr/>
          <p:nvPr/>
        </p:nvGrpSpPr>
        <p:grpSpPr>
          <a:xfrm rot="-10800000">
            <a:off x="10705449" y="5722761"/>
            <a:ext cx="442745" cy="383458"/>
            <a:chOff x="0" y="0"/>
            <a:chExt cx="6202680" cy="5372100"/>
          </a:xfrm>
        </p:grpSpPr>
        <p:sp>
          <p:nvSpPr>
            <p:cNvPr id="22" name="Freeform 22"/>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A066CB"/>
            </a:solidFill>
          </p:spPr>
        </p:sp>
      </p:grpSp>
      <p:grpSp>
        <p:nvGrpSpPr>
          <p:cNvPr id="23" name="Group 23"/>
          <p:cNvGrpSpPr/>
          <p:nvPr/>
        </p:nvGrpSpPr>
        <p:grpSpPr>
          <a:xfrm rot="-10800000">
            <a:off x="10705449" y="7648199"/>
            <a:ext cx="442745" cy="383458"/>
            <a:chOff x="0" y="0"/>
            <a:chExt cx="6202680" cy="5372100"/>
          </a:xfrm>
        </p:grpSpPr>
        <p:sp>
          <p:nvSpPr>
            <p:cNvPr id="24" name="Freeform 24"/>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A066CB"/>
            </a:solidFill>
          </p:spPr>
        </p:sp>
      </p:grpSp>
      <p:grpSp>
        <p:nvGrpSpPr>
          <p:cNvPr id="25" name="Group 25"/>
          <p:cNvGrpSpPr/>
          <p:nvPr/>
        </p:nvGrpSpPr>
        <p:grpSpPr>
          <a:xfrm>
            <a:off x="680652" y="9515874"/>
            <a:ext cx="16926697" cy="1542251"/>
            <a:chOff x="0" y="0"/>
            <a:chExt cx="58960502" cy="5372100"/>
          </a:xfrm>
        </p:grpSpPr>
        <p:sp>
          <p:nvSpPr>
            <p:cNvPr id="26" name="Freeform 26"/>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sp>
        <p:nvSpPr>
          <p:cNvPr id="27" name="Freeform 27"/>
          <p:cNvSpPr/>
          <p:nvPr/>
        </p:nvSpPr>
        <p:spPr>
          <a:xfrm>
            <a:off x="1337929" y="1028700"/>
            <a:ext cx="1098500" cy="627207"/>
          </a:xfrm>
          <a:custGeom>
            <a:avLst/>
            <a:gdLst/>
            <a:ahLst/>
            <a:cxnLst/>
            <a:rect l="l" t="t" r="r" b="b"/>
            <a:pathLst>
              <a:path w="1098500" h="627207">
                <a:moveTo>
                  <a:pt x="0" y="0"/>
                </a:moveTo>
                <a:lnTo>
                  <a:pt x="1098500" y="0"/>
                </a:lnTo>
                <a:lnTo>
                  <a:pt x="1098500" y="627207"/>
                </a:lnTo>
                <a:lnTo>
                  <a:pt x="0" y="627207"/>
                </a:lnTo>
                <a:lnTo>
                  <a:pt x="0" y="0"/>
                </a:lnTo>
                <a:close/>
              </a:path>
            </a:pathLst>
          </a:custGeom>
          <a:blipFill>
            <a:blip r:embed="rId4">
              <a:extLst>
                <a:ext uri="{96DAC541-7B7A-43D3-8B79-37D633B846F1}">
                  <asvg:svgBlip xmlns:asvg="http://schemas.microsoft.com/office/drawing/2016/SVG/main" r:embed="rId5"/>
                </a:ext>
              </a:extLst>
            </a:blip>
            <a:stretch>
              <a:fillRect t="-51576"/>
            </a:stretch>
          </a:blipFill>
        </p:spPr>
      </p:sp>
      <p:sp>
        <p:nvSpPr>
          <p:cNvPr id="28" name="AutoShape 28"/>
          <p:cNvSpPr/>
          <p:nvPr/>
        </p:nvSpPr>
        <p:spPr>
          <a:xfrm rot="-5400000">
            <a:off x="10494286" y="6839109"/>
            <a:ext cx="865071" cy="0"/>
          </a:xfrm>
          <a:prstGeom prst="line">
            <a:avLst/>
          </a:prstGeom>
          <a:ln w="76200" cap="rnd">
            <a:solidFill>
              <a:srgbClr val="86C7ED"/>
            </a:solidFill>
            <a:prstDash val="sysDot"/>
            <a:headEnd type="none" w="sm" len="sm"/>
            <a:tailEnd type="none" w="sm" len="sm"/>
          </a:ln>
        </p:spPr>
      </p:sp>
      <p:sp>
        <p:nvSpPr>
          <p:cNvPr id="29" name="AutoShape 29"/>
          <p:cNvSpPr/>
          <p:nvPr/>
        </p:nvSpPr>
        <p:spPr>
          <a:xfrm rot="-5400000">
            <a:off x="10494286" y="4913671"/>
            <a:ext cx="865071" cy="0"/>
          </a:xfrm>
          <a:prstGeom prst="line">
            <a:avLst/>
          </a:prstGeom>
          <a:ln w="76200" cap="rnd">
            <a:solidFill>
              <a:srgbClr val="86C7ED"/>
            </a:solidFill>
            <a:prstDash val="sysDot"/>
            <a:headEnd type="none" w="sm" len="sm"/>
            <a:tailEnd type="none" w="sm" len="sm"/>
          </a:ln>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grpSp>
        <p:nvGrpSpPr>
          <p:cNvPr id="2" name="Group 2"/>
          <p:cNvGrpSpPr/>
          <p:nvPr/>
        </p:nvGrpSpPr>
        <p:grpSpPr>
          <a:xfrm>
            <a:off x="11359306" y="1028700"/>
            <a:ext cx="9737102" cy="9547574"/>
            <a:chOff x="0" y="0"/>
            <a:chExt cx="12982803" cy="12730098"/>
          </a:xfrm>
        </p:grpSpPr>
        <p:sp>
          <p:nvSpPr>
            <p:cNvPr id="3" name="Freeform 3"/>
            <p:cNvSpPr/>
            <p:nvPr/>
          </p:nvSpPr>
          <p:spPr>
            <a:xfrm>
              <a:off x="0" y="6357796"/>
              <a:ext cx="11160540" cy="6372302"/>
            </a:xfrm>
            <a:custGeom>
              <a:avLst/>
              <a:gdLst/>
              <a:ahLst/>
              <a:cxnLst/>
              <a:rect l="l" t="t" r="r" b="b"/>
              <a:pathLst>
                <a:path w="11160540" h="6372302">
                  <a:moveTo>
                    <a:pt x="0" y="0"/>
                  </a:moveTo>
                  <a:lnTo>
                    <a:pt x="11160540" y="0"/>
                  </a:lnTo>
                  <a:lnTo>
                    <a:pt x="11160540" y="6372302"/>
                  </a:lnTo>
                  <a:lnTo>
                    <a:pt x="0" y="6372302"/>
                  </a:lnTo>
                  <a:lnTo>
                    <a:pt x="0" y="0"/>
                  </a:lnTo>
                  <a:close/>
                </a:path>
              </a:pathLst>
            </a:custGeom>
            <a:blipFill>
              <a:blip r:embed="rId2">
                <a:extLst>
                  <a:ext uri="{96DAC541-7B7A-43D3-8B79-37D633B846F1}">
                    <asvg:svgBlip xmlns:asvg="http://schemas.microsoft.com/office/drawing/2016/SVG/main" r:embed="rId3"/>
                  </a:ext>
                </a:extLst>
              </a:blip>
              <a:stretch>
                <a:fillRect t="-51576"/>
              </a:stretch>
            </a:blipFill>
          </p:spPr>
        </p:sp>
        <p:sp>
          <p:nvSpPr>
            <p:cNvPr id="4" name="Freeform 4"/>
            <p:cNvSpPr/>
            <p:nvPr/>
          </p:nvSpPr>
          <p:spPr>
            <a:xfrm>
              <a:off x="1822263" y="0"/>
              <a:ext cx="11160540" cy="6372302"/>
            </a:xfrm>
            <a:custGeom>
              <a:avLst/>
              <a:gdLst/>
              <a:ahLst/>
              <a:cxnLst/>
              <a:rect l="l" t="t" r="r" b="b"/>
              <a:pathLst>
                <a:path w="11160540" h="6372302">
                  <a:moveTo>
                    <a:pt x="0" y="0"/>
                  </a:moveTo>
                  <a:lnTo>
                    <a:pt x="11160540" y="0"/>
                  </a:lnTo>
                  <a:lnTo>
                    <a:pt x="11160540" y="6372302"/>
                  </a:lnTo>
                  <a:lnTo>
                    <a:pt x="0" y="6372302"/>
                  </a:lnTo>
                  <a:lnTo>
                    <a:pt x="0" y="0"/>
                  </a:lnTo>
                  <a:close/>
                </a:path>
              </a:pathLst>
            </a:custGeom>
            <a:blipFill>
              <a:blip r:embed="rId2">
                <a:extLst>
                  <a:ext uri="{96DAC541-7B7A-43D3-8B79-37D633B846F1}">
                    <asvg:svgBlip xmlns:asvg="http://schemas.microsoft.com/office/drawing/2016/SVG/main" r:embed="rId3"/>
                  </a:ext>
                </a:extLst>
              </a:blip>
              <a:stretch>
                <a:fillRect t="-51576"/>
              </a:stretch>
            </a:blipFill>
          </p:spPr>
        </p:sp>
      </p:grpSp>
      <p:grpSp>
        <p:nvGrpSpPr>
          <p:cNvPr id="5" name="Group 5"/>
          <p:cNvGrpSpPr/>
          <p:nvPr/>
        </p:nvGrpSpPr>
        <p:grpSpPr>
          <a:xfrm>
            <a:off x="1295786" y="6693428"/>
            <a:ext cx="6067698" cy="2334664"/>
            <a:chOff x="0" y="0"/>
            <a:chExt cx="8090263" cy="3112885"/>
          </a:xfrm>
        </p:grpSpPr>
        <p:sp>
          <p:nvSpPr>
            <p:cNvPr id="6" name="TextBox 6"/>
            <p:cNvSpPr txBox="1"/>
            <p:nvPr/>
          </p:nvSpPr>
          <p:spPr>
            <a:xfrm>
              <a:off x="0" y="-57150"/>
              <a:ext cx="8090263" cy="666678"/>
            </a:xfrm>
            <a:prstGeom prst="rect">
              <a:avLst/>
            </a:prstGeom>
          </p:spPr>
          <p:txBody>
            <a:bodyPr lIns="0" tIns="0" rIns="0" bIns="0" rtlCol="0" anchor="t">
              <a:spAutoFit/>
            </a:bodyPr>
            <a:lstStyle/>
            <a:p>
              <a:pPr algn="l">
                <a:lnSpc>
                  <a:spcPts val="4200"/>
                </a:lnSpc>
              </a:pPr>
              <a:r>
                <a:rPr lang="en-US" sz="3000" spc="15">
                  <a:solidFill>
                    <a:srgbClr val="FFFFFF"/>
                  </a:solidFill>
                  <a:latin typeface="Muli Light"/>
                  <a:ea typeface="Muli Light"/>
                  <a:cs typeface="Muli Light"/>
                  <a:sym typeface="Muli Light"/>
                </a:rPr>
                <a:t>+84 912 345 678</a:t>
              </a:r>
            </a:p>
          </p:txBody>
        </p:sp>
        <p:sp>
          <p:nvSpPr>
            <p:cNvPr id="7" name="TextBox 7"/>
            <p:cNvSpPr txBox="1"/>
            <p:nvPr/>
          </p:nvSpPr>
          <p:spPr>
            <a:xfrm>
              <a:off x="0" y="1194529"/>
              <a:ext cx="8090263" cy="666678"/>
            </a:xfrm>
            <a:prstGeom prst="rect">
              <a:avLst/>
            </a:prstGeom>
          </p:spPr>
          <p:txBody>
            <a:bodyPr lIns="0" tIns="0" rIns="0" bIns="0" rtlCol="0" anchor="t">
              <a:spAutoFit/>
            </a:bodyPr>
            <a:lstStyle/>
            <a:p>
              <a:pPr algn="l">
                <a:lnSpc>
                  <a:spcPts val="4200"/>
                </a:lnSpc>
              </a:pPr>
              <a:r>
                <a:rPr lang="en-US" sz="3000" spc="15">
                  <a:solidFill>
                    <a:srgbClr val="FFFFFF"/>
                  </a:solidFill>
                  <a:latin typeface="Muli Light"/>
                  <a:ea typeface="Muli Light"/>
                  <a:cs typeface="Muli Light"/>
                  <a:sym typeface="Muli Light"/>
                </a:rPr>
                <a:t>xinchao@trangwebhay.vn</a:t>
              </a:r>
            </a:p>
          </p:txBody>
        </p:sp>
        <p:sp>
          <p:nvSpPr>
            <p:cNvPr id="8" name="TextBox 8"/>
            <p:cNvSpPr txBox="1"/>
            <p:nvPr/>
          </p:nvSpPr>
          <p:spPr>
            <a:xfrm>
              <a:off x="0" y="2446208"/>
              <a:ext cx="8090263" cy="666678"/>
            </a:xfrm>
            <a:prstGeom prst="rect">
              <a:avLst/>
            </a:prstGeom>
          </p:spPr>
          <p:txBody>
            <a:bodyPr lIns="0" tIns="0" rIns="0" bIns="0" rtlCol="0" anchor="t">
              <a:spAutoFit/>
            </a:bodyPr>
            <a:lstStyle/>
            <a:p>
              <a:pPr algn="l">
                <a:lnSpc>
                  <a:spcPts val="4200"/>
                </a:lnSpc>
              </a:pPr>
              <a:r>
                <a:rPr lang="en-US" sz="3000" spc="15">
                  <a:solidFill>
                    <a:srgbClr val="FFFFFF"/>
                  </a:solidFill>
                  <a:latin typeface="Muli Light"/>
                  <a:ea typeface="Muli Light"/>
                  <a:cs typeface="Muli Light"/>
                  <a:sym typeface="Muli Light"/>
                </a:rPr>
                <a:t>www.trangwebhay.vn</a:t>
              </a:r>
            </a:p>
          </p:txBody>
        </p:sp>
      </p:grpSp>
      <p:sp>
        <p:nvSpPr>
          <p:cNvPr id="9" name="TextBox 9"/>
          <p:cNvSpPr txBox="1"/>
          <p:nvPr/>
        </p:nvSpPr>
        <p:spPr>
          <a:xfrm>
            <a:off x="1295786" y="2654126"/>
            <a:ext cx="7242768" cy="2910732"/>
          </a:xfrm>
          <a:prstGeom prst="rect">
            <a:avLst/>
          </a:prstGeom>
        </p:spPr>
        <p:txBody>
          <a:bodyPr lIns="0" tIns="0" rIns="0" bIns="0" rtlCol="0" anchor="t">
            <a:spAutoFit/>
          </a:bodyPr>
          <a:lstStyle/>
          <a:p>
            <a:pPr algn="l">
              <a:lnSpc>
                <a:spcPts val="11760"/>
              </a:lnSpc>
            </a:pPr>
            <a:r>
              <a:rPr lang="en-US" sz="8400" b="1">
                <a:solidFill>
                  <a:srgbClr val="FFFFFF"/>
                </a:solidFill>
                <a:latin typeface="Muli Ultra-Bold"/>
                <a:ea typeface="Muli Ultra-Bold"/>
                <a:cs typeface="Muli Ultra-Bold"/>
                <a:sym typeface="Muli Ultra-Bold"/>
              </a:rPr>
              <a:t>LIÊN HỆ CHÚNG TÔI</a:t>
            </a:r>
          </a:p>
        </p:txBody>
      </p:sp>
      <p:sp>
        <p:nvSpPr>
          <p:cNvPr id="10" name="AutoShape 10"/>
          <p:cNvSpPr/>
          <p:nvPr/>
        </p:nvSpPr>
        <p:spPr>
          <a:xfrm>
            <a:off x="1295786" y="6170893"/>
            <a:ext cx="7242768" cy="0"/>
          </a:xfrm>
          <a:prstGeom prst="line">
            <a:avLst/>
          </a:prstGeom>
          <a:ln w="28575" cap="rnd">
            <a:solidFill>
              <a:srgbClr val="86C7ED"/>
            </a:solidFill>
            <a:prstDash val="solid"/>
            <a:headEnd type="none" w="sm" len="sm"/>
            <a:tailEnd type="none" w="sm" len="sm"/>
          </a:ln>
        </p:spPr>
      </p:sp>
      <p:sp>
        <p:nvSpPr>
          <p:cNvPr id="11" name="Freeform 11"/>
          <p:cNvSpPr/>
          <p:nvPr/>
        </p:nvSpPr>
        <p:spPr>
          <a:xfrm>
            <a:off x="1295786" y="1258908"/>
            <a:ext cx="1098500" cy="627207"/>
          </a:xfrm>
          <a:custGeom>
            <a:avLst/>
            <a:gdLst/>
            <a:ahLst/>
            <a:cxnLst/>
            <a:rect l="l" t="t" r="r" b="b"/>
            <a:pathLst>
              <a:path w="1098500" h="627207">
                <a:moveTo>
                  <a:pt x="0" y="0"/>
                </a:moveTo>
                <a:lnTo>
                  <a:pt x="1098500" y="0"/>
                </a:lnTo>
                <a:lnTo>
                  <a:pt x="1098500" y="627207"/>
                </a:lnTo>
                <a:lnTo>
                  <a:pt x="0" y="627207"/>
                </a:lnTo>
                <a:lnTo>
                  <a:pt x="0" y="0"/>
                </a:lnTo>
                <a:close/>
              </a:path>
            </a:pathLst>
          </a:custGeom>
          <a:blipFill>
            <a:blip r:embed="rId4">
              <a:extLst>
                <a:ext uri="{96DAC541-7B7A-43D3-8B79-37D633B846F1}">
                  <asvg:svgBlip xmlns:asvg="http://schemas.microsoft.com/office/drawing/2016/SVG/main" r:embed="rId5"/>
                </a:ext>
              </a:extLst>
            </a:blip>
            <a:stretch>
              <a:fillRect t="-51576"/>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31462" y="1609939"/>
            <a:ext cx="5096103" cy="2281474"/>
          </a:xfrm>
          <a:prstGeom prst="rect">
            <a:avLst/>
          </a:prstGeom>
        </p:spPr>
        <p:txBody>
          <a:bodyPr lIns="0" tIns="0" rIns="0" bIns="0" rtlCol="0" anchor="t">
            <a:spAutoFit/>
          </a:bodyPr>
          <a:lstStyle/>
          <a:p>
            <a:pPr marL="0" lvl="0" indent="0" algn="l">
              <a:lnSpc>
                <a:spcPts val="9169"/>
              </a:lnSpc>
              <a:spcBef>
                <a:spcPct val="0"/>
              </a:spcBef>
            </a:pPr>
            <a:r>
              <a:rPr lang="en-US" sz="6549" b="1" u="none">
                <a:solidFill>
                  <a:srgbClr val="1836B2"/>
                </a:solidFill>
                <a:latin typeface="Muli Bold"/>
                <a:ea typeface="Muli Bold"/>
                <a:cs typeface="Muli Bold"/>
                <a:sym typeface="Muli Bold"/>
              </a:rPr>
              <a:t>Trang</a:t>
            </a:r>
          </a:p>
          <a:p>
            <a:pPr marL="0" lvl="0" indent="0" algn="l">
              <a:lnSpc>
                <a:spcPts val="9169"/>
              </a:lnSpc>
              <a:spcBef>
                <a:spcPct val="0"/>
              </a:spcBef>
            </a:pPr>
            <a:r>
              <a:rPr lang="en-US" sz="6549" b="1" u="none">
                <a:solidFill>
                  <a:srgbClr val="1836B2"/>
                </a:solidFill>
                <a:latin typeface="Muli Bold"/>
                <a:ea typeface="Muli Bold"/>
                <a:cs typeface="Muli Bold"/>
                <a:sym typeface="Muli Bold"/>
              </a:rPr>
              <a:t>tài nguyên</a:t>
            </a:r>
          </a:p>
        </p:txBody>
      </p:sp>
      <p:sp>
        <p:nvSpPr>
          <p:cNvPr id="3" name="TextBox 3"/>
          <p:cNvSpPr txBox="1"/>
          <p:nvPr/>
        </p:nvSpPr>
        <p:spPr>
          <a:xfrm>
            <a:off x="1631462" y="6255073"/>
            <a:ext cx="5096103" cy="1726984"/>
          </a:xfrm>
          <a:prstGeom prst="rect">
            <a:avLst/>
          </a:prstGeom>
        </p:spPr>
        <p:txBody>
          <a:bodyPr lIns="0" tIns="0" rIns="0" bIns="0" rtlCol="0" anchor="t">
            <a:spAutoFit/>
          </a:bodyPr>
          <a:lstStyle/>
          <a:p>
            <a:pPr marL="0" lvl="0" indent="0" algn="l">
              <a:lnSpc>
                <a:spcPts val="3499"/>
              </a:lnSpc>
              <a:spcBef>
                <a:spcPct val="0"/>
              </a:spcBef>
            </a:pPr>
            <a:r>
              <a:rPr lang="en-US" sz="2499" u="none" spc="12">
                <a:solidFill>
                  <a:srgbClr val="000000"/>
                </a:solidFill>
                <a:latin typeface="Muli Light"/>
                <a:ea typeface="Muli Light"/>
                <a:cs typeface="Muli Light"/>
                <a:sym typeface="Muli Light"/>
              </a:rPr>
              <a:t>Sử dụng các biểu tượng và hình minh họa này trong Bản trình bày Canva của bạn. Chúc bạn thiết kế vui vẻ!</a:t>
            </a:r>
          </a:p>
        </p:txBody>
      </p:sp>
      <p:sp>
        <p:nvSpPr>
          <p:cNvPr id="4" name="Freeform 4"/>
          <p:cNvSpPr/>
          <p:nvPr/>
        </p:nvSpPr>
        <p:spPr>
          <a:xfrm>
            <a:off x="7815659" y="1699939"/>
            <a:ext cx="749691" cy="769273"/>
          </a:xfrm>
          <a:custGeom>
            <a:avLst/>
            <a:gdLst/>
            <a:ahLst/>
            <a:cxnLst/>
            <a:rect l="l" t="t" r="r" b="b"/>
            <a:pathLst>
              <a:path w="749691" h="769273">
                <a:moveTo>
                  <a:pt x="0" y="0"/>
                </a:moveTo>
                <a:lnTo>
                  <a:pt x="749691" y="0"/>
                </a:lnTo>
                <a:lnTo>
                  <a:pt x="749691" y="769273"/>
                </a:lnTo>
                <a:lnTo>
                  <a:pt x="0" y="7692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9322092" y="1699939"/>
            <a:ext cx="629405" cy="769273"/>
          </a:xfrm>
          <a:custGeom>
            <a:avLst/>
            <a:gdLst/>
            <a:ahLst/>
            <a:cxnLst/>
            <a:rect l="l" t="t" r="r" b="b"/>
            <a:pathLst>
              <a:path w="629405" h="769273">
                <a:moveTo>
                  <a:pt x="0" y="0"/>
                </a:moveTo>
                <a:lnTo>
                  <a:pt x="629405" y="0"/>
                </a:lnTo>
                <a:lnTo>
                  <a:pt x="629405" y="769273"/>
                </a:lnTo>
                <a:lnTo>
                  <a:pt x="0" y="769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756421" y="1743678"/>
            <a:ext cx="1024553" cy="681793"/>
          </a:xfrm>
          <a:custGeom>
            <a:avLst/>
            <a:gdLst/>
            <a:ahLst/>
            <a:cxnLst/>
            <a:rect l="l" t="t" r="r" b="b"/>
            <a:pathLst>
              <a:path w="1024553" h="681793">
                <a:moveTo>
                  <a:pt x="0" y="0"/>
                </a:moveTo>
                <a:lnTo>
                  <a:pt x="1024554" y="0"/>
                </a:lnTo>
                <a:lnTo>
                  <a:pt x="1024554" y="681794"/>
                </a:lnTo>
                <a:lnTo>
                  <a:pt x="0" y="6817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2476160" y="1769581"/>
            <a:ext cx="769986" cy="629988"/>
          </a:xfrm>
          <a:custGeom>
            <a:avLst/>
            <a:gdLst/>
            <a:ahLst/>
            <a:cxnLst/>
            <a:rect l="l" t="t" r="r" b="b"/>
            <a:pathLst>
              <a:path w="769986" h="629988">
                <a:moveTo>
                  <a:pt x="0" y="0"/>
                </a:moveTo>
                <a:lnTo>
                  <a:pt x="769986" y="0"/>
                </a:lnTo>
                <a:lnTo>
                  <a:pt x="769986" y="629988"/>
                </a:lnTo>
                <a:lnTo>
                  <a:pt x="0" y="6299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2331156" y="3216871"/>
            <a:ext cx="1059994" cy="674541"/>
          </a:xfrm>
          <a:custGeom>
            <a:avLst/>
            <a:gdLst/>
            <a:ahLst/>
            <a:cxnLst/>
            <a:rect l="l" t="t" r="r" b="b"/>
            <a:pathLst>
              <a:path w="1059994" h="674541">
                <a:moveTo>
                  <a:pt x="0" y="0"/>
                </a:moveTo>
                <a:lnTo>
                  <a:pt x="1059994" y="0"/>
                </a:lnTo>
                <a:lnTo>
                  <a:pt x="1059994" y="674541"/>
                </a:lnTo>
                <a:lnTo>
                  <a:pt x="0" y="6745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0931427" y="3216871"/>
            <a:ext cx="674541" cy="674541"/>
          </a:xfrm>
          <a:custGeom>
            <a:avLst/>
            <a:gdLst/>
            <a:ahLst/>
            <a:cxnLst/>
            <a:rect l="l" t="t" r="r" b="b"/>
            <a:pathLst>
              <a:path w="674541" h="674541">
                <a:moveTo>
                  <a:pt x="0" y="0"/>
                </a:moveTo>
                <a:lnTo>
                  <a:pt x="674542" y="0"/>
                </a:lnTo>
                <a:lnTo>
                  <a:pt x="674542" y="674541"/>
                </a:lnTo>
                <a:lnTo>
                  <a:pt x="0" y="6745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9299524" y="3216871"/>
            <a:ext cx="674541" cy="674541"/>
          </a:xfrm>
          <a:custGeom>
            <a:avLst/>
            <a:gdLst/>
            <a:ahLst/>
            <a:cxnLst/>
            <a:rect l="l" t="t" r="r" b="b"/>
            <a:pathLst>
              <a:path w="674541" h="674541">
                <a:moveTo>
                  <a:pt x="0" y="0"/>
                </a:moveTo>
                <a:lnTo>
                  <a:pt x="674541" y="0"/>
                </a:lnTo>
                <a:lnTo>
                  <a:pt x="674541" y="674541"/>
                </a:lnTo>
                <a:lnTo>
                  <a:pt x="0" y="6745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7708639" y="3278164"/>
            <a:ext cx="963731" cy="551955"/>
          </a:xfrm>
          <a:custGeom>
            <a:avLst/>
            <a:gdLst/>
            <a:ahLst/>
            <a:cxnLst/>
            <a:rect l="l" t="t" r="r" b="b"/>
            <a:pathLst>
              <a:path w="963731" h="551955">
                <a:moveTo>
                  <a:pt x="0" y="0"/>
                </a:moveTo>
                <a:lnTo>
                  <a:pt x="963731" y="0"/>
                </a:lnTo>
                <a:lnTo>
                  <a:pt x="963731" y="551955"/>
                </a:lnTo>
                <a:lnTo>
                  <a:pt x="0" y="5519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12"/>
          <p:cNvSpPr/>
          <p:nvPr/>
        </p:nvSpPr>
        <p:spPr>
          <a:xfrm>
            <a:off x="13985087" y="1699939"/>
            <a:ext cx="805905" cy="769273"/>
          </a:xfrm>
          <a:custGeom>
            <a:avLst/>
            <a:gdLst/>
            <a:ahLst/>
            <a:cxnLst/>
            <a:rect l="l" t="t" r="r" b="b"/>
            <a:pathLst>
              <a:path w="805905" h="769273">
                <a:moveTo>
                  <a:pt x="0" y="0"/>
                </a:moveTo>
                <a:lnTo>
                  <a:pt x="805905" y="0"/>
                </a:lnTo>
                <a:lnTo>
                  <a:pt x="805905" y="769273"/>
                </a:lnTo>
                <a:lnTo>
                  <a:pt x="0" y="76927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3" name="Freeform 13"/>
          <p:cNvSpPr/>
          <p:nvPr/>
        </p:nvSpPr>
        <p:spPr>
          <a:xfrm>
            <a:off x="7862637" y="4581553"/>
            <a:ext cx="655735" cy="655735"/>
          </a:xfrm>
          <a:custGeom>
            <a:avLst/>
            <a:gdLst/>
            <a:ahLst/>
            <a:cxnLst/>
            <a:rect l="l" t="t" r="r" b="b"/>
            <a:pathLst>
              <a:path w="655735" h="655735">
                <a:moveTo>
                  <a:pt x="0" y="0"/>
                </a:moveTo>
                <a:lnTo>
                  <a:pt x="655735" y="0"/>
                </a:lnTo>
                <a:lnTo>
                  <a:pt x="655735" y="655734"/>
                </a:lnTo>
                <a:lnTo>
                  <a:pt x="0" y="65573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4" name="Freeform 14"/>
          <p:cNvSpPr/>
          <p:nvPr/>
        </p:nvSpPr>
        <p:spPr>
          <a:xfrm>
            <a:off x="10878373" y="4519095"/>
            <a:ext cx="780651" cy="780651"/>
          </a:xfrm>
          <a:custGeom>
            <a:avLst/>
            <a:gdLst/>
            <a:ahLst/>
            <a:cxnLst/>
            <a:rect l="l" t="t" r="r" b="b"/>
            <a:pathLst>
              <a:path w="780651" h="780651">
                <a:moveTo>
                  <a:pt x="0" y="0"/>
                </a:moveTo>
                <a:lnTo>
                  <a:pt x="780650" y="0"/>
                </a:lnTo>
                <a:lnTo>
                  <a:pt x="780650" y="780650"/>
                </a:lnTo>
                <a:lnTo>
                  <a:pt x="0" y="78065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5" name="Freeform 15"/>
          <p:cNvSpPr/>
          <p:nvPr/>
        </p:nvSpPr>
        <p:spPr>
          <a:xfrm>
            <a:off x="9291889" y="4519095"/>
            <a:ext cx="689811" cy="780651"/>
          </a:xfrm>
          <a:custGeom>
            <a:avLst/>
            <a:gdLst/>
            <a:ahLst/>
            <a:cxnLst/>
            <a:rect l="l" t="t" r="r" b="b"/>
            <a:pathLst>
              <a:path w="689811" h="780651">
                <a:moveTo>
                  <a:pt x="0" y="0"/>
                </a:moveTo>
                <a:lnTo>
                  <a:pt x="689811" y="0"/>
                </a:lnTo>
                <a:lnTo>
                  <a:pt x="689811" y="780650"/>
                </a:lnTo>
                <a:lnTo>
                  <a:pt x="0" y="78065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16" name="Freeform 16"/>
          <p:cNvSpPr/>
          <p:nvPr/>
        </p:nvSpPr>
        <p:spPr>
          <a:xfrm>
            <a:off x="12572573" y="4531517"/>
            <a:ext cx="577161" cy="755806"/>
          </a:xfrm>
          <a:custGeom>
            <a:avLst/>
            <a:gdLst/>
            <a:ahLst/>
            <a:cxnLst/>
            <a:rect l="l" t="t" r="r" b="b"/>
            <a:pathLst>
              <a:path w="577161" h="755806">
                <a:moveTo>
                  <a:pt x="0" y="0"/>
                </a:moveTo>
                <a:lnTo>
                  <a:pt x="577160" y="0"/>
                </a:lnTo>
                <a:lnTo>
                  <a:pt x="577160" y="755806"/>
                </a:lnTo>
                <a:lnTo>
                  <a:pt x="0" y="75580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17" name="Freeform 17"/>
          <p:cNvSpPr/>
          <p:nvPr/>
        </p:nvSpPr>
        <p:spPr>
          <a:xfrm>
            <a:off x="14123508" y="4531517"/>
            <a:ext cx="529064" cy="755806"/>
          </a:xfrm>
          <a:custGeom>
            <a:avLst/>
            <a:gdLst/>
            <a:ahLst/>
            <a:cxnLst/>
            <a:rect l="l" t="t" r="r" b="b"/>
            <a:pathLst>
              <a:path w="529064" h="755806">
                <a:moveTo>
                  <a:pt x="0" y="0"/>
                </a:moveTo>
                <a:lnTo>
                  <a:pt x="529064" y="0"/>
                </a:lnTo>
                <a:lnTo>
                  <a:pt x="529064" y="755806"/>
                </a:lnTo>
                <a:lnTo>
                  <a:pt x="0" y="755806"/>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18" name="Freeform 18"/>
          <p:cNvSpPr/>
          <p:nvPr/>
        </p:nvSpPr>
        <p:spPr>
          <a:xfrm>
            <a:off x="7829412" y="6007924"/>
            <a:ext cx="722185" cy="722185"/>
          </a:xfrm>
          <a:custGeom>
            <a:avLst/>
            <a:gdLst/>
            <a:ahLst/>
            <a:cxnLst/>
            <a:rect l="l" t="t" r="r" b="b"/>
            <a:pathLst>
              <a:path w="722185" h="722185">
                <a:moveTo>
                  <a:pt x="0" y="0"/>
                </a:moveTo>
                <a:lnTo>
                  <a:pt x="722185" y="0"/>
                </a:lnTo>
                <a:lnTo>
                  <a:pt x="722185" y="722185"/>
                </a:lnTo>
                <a:lnTo>
                  <a:pt x="0" y="72218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19" name="Freeform 19"/>
          <p:cNvSpPr/>
          <p:nvPr/>
        </p:nvSpPr>
        <p:spPr>
          <a:xfrm>
            <a:off x="12494950" y="7404641"/>
            <a:ext cx="732406" cy="665824"/>
          </a:xfrm>
          <a:custGeom>
            <a:avLst/>
            <a:gdLst/>
            <a:ahLst/>
            <a:cxnLst/>
            <a:rect l="l" t="t" r="r" b="b"/>
            <a:pathLst>
              <a:path w="732406" h="665824">
                <a:moveTo>
                  <a:pt x="0" y="0"/>
                </a:moveTo>
                <a:lnTo>
                  <a:pt x="732406" y="0"/>
                </a:lnTo>
                <a:lnTo>
                  <a:pt x="732406" y="665824"/>
                </a:lnTo>
                <a:lnTo>
                  <a:pt x="0" y="665824"/>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20" name="Freeform 20"/>
          <p:cNvSpPr/>
          <p:nvPr/>
        </p:nvSpPr>
        <p:spPr>
          <a:xfrm>
            <a:off x="10876638" y="7493051"/>
            <a:ext cx="784120" cy="489006"/>
          </a:xfrm>
          <a:custGeom>
            <a:avLst/>
            <a:gdLst/>
            <a:ahLst/>
            <a:cxnLst/>
            <a:rect l="l" t="t" r="r" b="b"/>
            <a:pathLst>
              <a:path w="784120" h="489006">
                <a:moveTo>
                  <a:pt x="0" y="0"/>
                </a:moveTo>
                <a:lnTo>
                  <a:pt x="784120" y="0"/>
                </a:lnTo>
                <a:lnTo>
                  <a:pt x="784120" y="489005"/>
                </a:lnTo>
                <a:lnTo>
                  <a:pt x="0" y="48900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21" name="Freeform 21"/>
          <p:cNvSpPr/>
          <p:nvPr/>
        </p:nvSpPr>
        <p:spPr>
          <a:xfrm>
            <a:off x="7815659" y="7488111"/>
            <a:ext cx="749691" cy="498886"/>
          </a:xfrm>
          <a:custGeom>
            <a:avLst/>
            <a:gdLst/>
            <a:ahLst/>
            <a:cxnLst/>
            <a:rect l="l" t="t" r="r" b="b"/>
            <a:pathLst>
              <a:path w="749691" h="498886">
                <a:moveTo>
                  <a:pt x="0" y="0"/>
                </a:moveTo>
                <a:lnTo>
                  <a:pt x="749691" y="0"/>
                </a:lnTo>
                <a:lnTo>
                  <a:pt x="749691" y="498885"/>
                </a:lnTo>
                <a:lnTo>
                  <a:pt x="0" y="498885"/>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2" name="Freeform 22"/>
          <p:cNvSpPr/>
          <p:nvPr/>
        </p:nvSpPr>
        <p:spPr>
          <a:xfrm>
            <a:off x="9408795" y="7363226"/>
            <a:ext cx="455999" cy="748655"/>
          </a:xfrm>
          <a:custGeom>
            <a:avLst/>
            <a:gdLst/>
            <a:ahLst/>
            <a:cxnLst/>
            <a:rect l="l" t="t" r="r" b="b"/>
            <a:pathLst>
              <a:path w="455999" h="748655">
                <a:moveTo>
                  <a:pt x="0" y="0"/>
                </a:moveTo>
                <a:lnTo>
                  <a:pt x="455999" y="0"/>
                </a:lnTo>
                <a:lnTo>
                  <a:pt x="455999" y="748655"/>
                </a:lnTo>
                <a:lnTo>
                  <a:pt x="0" y="748655"/>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sp>
      <p:sp>
        <p:nvSpPr>
          <p:cNvPr id="23" name="Freeform 23"/>
          <p:cNvSpPr/>
          <p:nvPr/>
        </p:nvSpPr>
        <p:spPr>
          <a:xfrm>
            <a:off x="12528241" y="6036105"/>
            <a:ext cx="665824" cy="665824"/>
          </a:xfrm>
          <a:custGeom>
            <a:avLst/>
            <a:gdLst/>
            <a:ahLst/>
            <a:cxnLst/>
            <a:rect l="l" t="t" r="r" b="b"/>
            <a:pathLst>
              <a:path w="665824" h="665824">
                <a:moveTo>
                  <a:pt x="0" y="0"/>
                </a:moveTo>
                <a:lnTo>
                  <a:pt x="665824" y="0"/>
                </a:lnTo>
                <a:lnTo>
                  <a:pt x="665824" y="665824"/>
                </a:lnTo>
                <a:lnTo>
                  <a:pt x="0" y="665824"/>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sp>
      <p:sp>
        <p:nvSpPr>
          <p:cNvPr id="24" name="Freeform 24"/>
          <p:cNvSpPr/>
          <p:nvPr/>
        </p:nvSpPr>
        <p:spPr>
          <a:xfrm>
            <a:off x="10923725" y="5985713"/>
            <a:ext cx="689946" cy="766607"/>
          </a:xfrm>
          <a:custGeom>
            <a:avLst/>
            <a:gdLst/>
            <a:ahLst/>
            <a:cxnLst/>
            <a:rect l="l" t="t" r="r" b="b"/>
            <a:pathLst>
              <a:path w="689946" h="766607">
                <a:moveTo>
                  <a:pt x="0" y="0"/>
                </a:moveTo>
                <a:lnTo>
                  <a:pt x="689946" y="0"/>
                </a:lnTo>
                <a:lnTo>
                  <a:pt x="689946" y="766607"/>
                </a:lnTo>
                <a:lnTo>
                  <a:pt x="0" y="766607"/>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sp>
      <p:sp>
        <p:nvSpPr>
          <p:cNvPr id="25" name="Freeform 25"/>
          <p:cNvSpPr/>
          <p:nvPr/>
        </p:nvSpPr>
        <p:spPr>
          <a:xfrm>
            <a:off x="9303883" y="6036105"/>
            <a:ext cx="665824" cy="665824"/>
          </a:xfrm>
          <a:custGeom>
            <a:avLst/>
            <a:gdLst/>
            <a:ahLst/>
            <a:cxnLst/>
            <a:rect l="l" t="t" r="r" b="b"/>
            <a:pathLst>
              <a:path w="665824" h="665824">
                <a:moveTo>
                  <a:pt x="0" y="0"/>
                </a:moveTo>
                <a:lnTo>
                  <a:pt x="665824" y="0"/>
                </a:lnTo>
                <a:lnTo>
                  <a:pt x="665824" y="665824"/>
                </a:lnTo>
                <a:lnTo>
                  <a:pt x="0" y="665824"/>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sp>
      <p:sp>
        <p:nvSpPr>
          <p:cNvPr id="26" name="Freeform 26"/>
          <p:cNvSpPr/>
          <p:nvPr/>
        </p:nvSpPr>
        <p:spPr>
          <a:xfrm>
            <a:off x="14055514" y="6036491"/>
            <a:ext cx="665051" cy="665051"/>
          </a:xfrm>
          <a:custGeom>
            <a:avLst/>
            <a:gdLst/>
            <a:ahLst/>
            <a:cxnLst/>
            <a:rect l="l" t="t" r="r" b="b"/>
            <a:pathLst>
              <a:path w="665051" h="665051">
                <a:moveTo>
                  <a:pt x="0" y="0"/>
                </a:moveTo>
                <a:lnTo>
                  <a:pt x="665051" y="0"/>
                </a:lnTo>
                <a:lnTo>
                  <a:pt x="665051" y="665051"/>
                </a:lnTo>
                <a:lnTo>
                  <a:pt x="0" y="665051"/>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sp>
      <p:sp>
        <p:nvSpPr>
          <p:cNvPr id="27" name="Freeform 27"/>
          <p:cNvSpPr/>
          <p:nvPr/>
        </p:nvSpPr>
        <p:spPr>
          <a:xfrm>
            <a:off x="14047279" y="7396793"/>
            <a:ext cx="681521" cy="681521"/>
          </a:xfrm>
          <a:custGeom>
            <a:avLst/>
            <a:gdLst/>
            <a:ahLst/>
            <a:cxnLst/>
            <a:rect l="l" t="t" r="r" b="b"/>
            <a:pathLst>
              <a:path w="681521" h="681521">
                <a:moveTo>
                  <a:pt x="0" y="0"/>
                </a:moveTo>
                <a:lnTo>
                  <a:pt x="681521" y="0"/>
                </a:lnTo>
                <a:lnTo>
                  <a:pt x="681521" y="681521"/>
                </a:lnTo>
                <a:lnTo>
                  <a:pt x="0" y="681521"/>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sp>
      <p:sp>
        <p:nvSpPr>
          <p:cNvPr id="28" name="Freeform 28"/>
          <p:cNvSpPr/>
          <p:nvPr/>
        </p:nvSpPr>
        <p:spPr>
          <a:xfrm>
            <a:off x="15512317" y="1788180"/>
            <a:ext cx="740987" cy="592790"/>
          </a:xfrm>
          <a:custGeom>
            <a:avLst/>
            <a:gdLst/>
            <a:ahLst/>
            <a:cxnLst/>
            <a:rect l="l" t="t" r="r" b="b"/>
            <a:pathLst>
              <a:path w="740987" h="592790">
                <a:moveTo>
                  <a:pt x="0" y="0"/>
                </a:moveTo>
                <a:lnTo>
                  <a:pt x="740987" y="0"/>
                </a:lnTo>
                <a:lnTo>
                  <a:pt x="740987" y="592790"/>
                </a:lnTo>
                <a:lnTo>
                  <a:pt x="0" y="592790"/>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sp>
      <p:sp>
        <p:nvSpPr>
          <p:cNvPr id="29" name="Freeform 29"/>
          <p:cNvSpPr/>
          <p:nvPr/>
        </p:nvSpPr>
        <p:spPr>
          <a:xfrm>
            <a:off x="15512317" y="7484944"/>
            <a:ext cx="740987" cy="505218"/>
          </a:xfrm>
          <a:custGeom>
            <a:avLst/>
            <a:gdLst/>
            <a:ahLst/>
            <a:cxnLst/>
            <a:rect l="l" t="t" r="r" b="b"/>
            <a:pathLst>
              <a:path w="740987" h="505218">
                <a:moveTo>
                  <a:pt x="0" y="0"/>
                </a:moveTo>
                <a:lnTo>
                  <a:pt x="740987" y="0"/>
                </a:lnTo>
                <a:lnTo>
                  <a:pt x="740987" y="505219"/>
                </a:lnTo>
                <a:lnTo>
                  <a:pt x="0" y="505219"/>
                </a:lnTo>
                <a:lnTo>
                  <a:pt x="0" y="0"/>
                </a:lnTo>
                <a:close/>
              </a:path>
            </a:pathLst>
          </a:custGeom>
          <a:blipFill>
            <a:blip r:embed="rId52">
              <a:extLst>
                <a:ext uri="{96DAC541-7B7A-43D3-8B79-37D633B846F1}">
                  <asvg:svgBlip xmlns:asvg="http://schemas.microsoft.com/office/drawing/2016/SVG/main" r:embed="rId53"/>
                </a:ext>
              </a:extLst>
            </a:blip>
            <a:stretch>
              <a:fillRect/>
            </a:stretch>
          </a:blipFill>
        </p:spPr>
      </p:sp>
      <p:sp>
        <p:nvSpPr>
          <p:cNvPr id="30" name="Freeform 30"/>
          <p:cNvSpPr/>
          <p:nvPr/>
        </p:nvSpPr>
        <p:spPr>
          <a:xfrm>
            <a:off x="15611750" y="6020692"/>
            <a:ext cx="542120" cy="696649"/>
          </a:xfrm>
          <a:custGeom>
            <a:avLst/>
            <a:gdLst/>
            <a:ahLst/>
            <a:cxnLst/>
            <a:rect l="l" t="t" r="r" b="b"/>
            <a:pathLst>
              <a:path w="542120" h="696649">
                <a:moveTo>
                  <a:pt x="0" y="0"/>
                </a:moveTo>
                <a:lnTo>
                  <a:pt x="542120" y="0"/>
                </a:lnTo>
                <a:lnTo>
                  <a:pt x="542120" y="696649"/>
                </a:lnTo>
                <a:lnTo>
                  <a:pt x="0" y="696649"/>
                </a:lnTo>
                <a:lnTo>
                  <a:pt x="0" y="0"/>
                </a:lnTo>
                <a:close/>
              </a:path>
            </a:pathLst>
          </a:custGeom>
          <a:blipFill>
            <a:blip r:embed="rId54">
              <a:extLst>
                <a:ext uri="{96DAC541-7B7A-43D3-8B79-37D633B846F1}">
                  <asvg:svgBlip xmlns:asvg="http://schemas.microsoft.com/office/drawing/2016/SVG/main" r:embed="rId55"/>
                </a:ext>
              </a:extLst>
            </a:blip>
            <a:stretch>
              <a:fillRect/>
            </a:stretch>
          </a:blipFill>
        </p:spPr>
      </p:sp>
      <p:sp>
        <p:nvSpPr>
          <p:cNvPr id="31" name="Freeform 31"/>
          <p:cNvSpPr/>
          <p:nvPr/>
        </p:nvSpPr>
        <p:spPr>
          <a:xfrm>
            <a:off x="15505687" y="3205817"/>
            <a:ext cx="754246" cy="696649"/>
          </a:xfrm>
          <a:custGeom>
            <a:avLst/>
            <a:gdLst/>
            <a:ahLst/>
            <a:cxnLst/>
            <a:rect l="l" t="t" r="r" b="b"/>
            <a:pathLst>
              <a:path w="754246" h="696649">
                <a:moveTo>
                  <a:pt x="0" y="0"/>
                </a:moveTo>
                <a:lnTo>
                  <a:pt x="754246" y="0"/>
                </a:lnTo>
                <a:lnTo>
                  <a:pt x="754246" y="696649"/>
                </a:lnTo>
                <a:lnTo>
                  <a:pt x="0" y="696649"/>
                </a:lnTo>
                <a:lnTo>
                  <a:pt x="0" y="0"/>
                </a:lnTo>
                <a:close/>
              </a:path>
            </a:pathLst>
          </a:custGeom>
          <a:blipFill>
            <a:blip r:embed="rId56">
              <a:extLst>
                <a:ext uri="{96DAC541-7B7A-43D3-8B79-37D633B846F1}">
                  <asvg:svgBlip xmlns:asvg="http://schemas.microsoft.com/office/drawing/2016/SVG/main" r:embed="rId57"/>
                </a:ext>
              </a:extLst>
            </a:blip>
            <a:stretch>
              <a:fillRect/>
            </a:stretch>
          </a:blipFill>
        </p:spPr>
      </p:sp>
      <p:sp>
        <p:nvSpPr>
          <p:cNvPr id="32" name="Freeform 32"/>
          <p:cNvSpPr/>
          <p:nvPr/>
        </p:nvSpPr>
        <p:spPr>
          <a:xfrm>
            <a:off x="15604151" y="4561095"/>
            <a:ext cx="557319" cy="696649"/>
          </a:xfrm>
          <a:custGeom>
            <a:avLst/>
            <a:gdLst/>
            <a:ahLst/>
            <a:cxnLst/>
            <a:rect l="l" t="t" r="r" b="b"/>
            <a:pathLst>
              <a:path w="557319" h="696649">
                <a:moveTo>
                  <a:pt x="0" y="0"/>
                </a:moveTo>
                <a:lnTo>
                  <a:pt x="557319" y="0"/>
                </a:lnTo>
                <a:lnTo>
                  <a:pt x="557319" y="696650"/>
                </a:lnTo>
                <a:lnTo>
                  <a:pt x="0" y="696650"/>
                </a:lnTo>
                <a:lnTo>
                  <a:pt x="0" y="0"/>
                </a:lnTo>
                <a:close/>
              </a:path>
            </a:pathLst>
          </a:custGeom>
          <a:blipFill>
            <a:blip r:embed="rId58">
              <a:extLst>
                <a:ext uri="{96DAC541-7B7A-43D3-8B79-37D633B846F1}">
                  <asvg:svgBlip xmlns:asvg="http://schemas.microsoft.com/office/drawing/2016/SVG/main" r:embed="rId59"/>
                </a:ext>
              </a:extLst>
            </a:blip>
            <a:stretch>
              <a:fillRect/>
            </a:stretch>
          </a:blipFill>
        </p:spPr>
      </p:sp>
      <p:sp>
        <p:nvSpPr>
          <p:cNvPr id="33" name="Freeform 33"/>
          <p:cNvSpPr/>
          <p:nvPr/>
        </p:nvSpPr>
        <p:spPr>
          <a:xfrm>
            <a:off x="14039715" y="3205817"/>
            <a:ext cx="696649" cy="696649"/>
          </a:xfrm>
          <a:custGeom>
            <a:avLst/>
            <a:gdLst/>
            <a:ahLst/>
            <a:cxnLst/>
            <a:rect l="l" t="t" r="r" b="b"/>
            <a:pathLst>
              <a:path w="696649" h="696649">
                <a:moveTo>
                  <a:pt x="0" y="0"/>
                </a:moveTo>
                <a:lnTo>
                  <a:pt x="696650" y="0"/>
                </a:lnTo>
                <a:lnTo>
                  <a:pt x="696650" y="696649"/>
                </a:lnTo>
                <a:lnTo>
                  <a:pt x="0" y="696649"/>
                </a:lnTo>
                <a:lnTo>
                  <a:pt x="0" y="0"/>
                </a:lnTo>
                <a:close/>
              </a:path>
            </a:pathLst>
          </a:custGeom>
          <a:blipFill>
            <a:blip r:embed="rId60">
              <a:extLst>
                <a:ext uri="{96DAC541-7B7A-43D3-8B79-37D633B846F1}">
                  <asvg:svgBlip xmlns:asvg="http://schemas.microsoft.com/office/drawing/2016/SVG/main" r:embed="rId61"/>
                </a:ext>
              </a:extLst>
            </a:blip>
            <a:stretch>
              <a:fillRect/>
            </a:stretch>
          </a:blipFill>
        </p:spPr>
      </p:sp>
      <p:grpSp>
        <p:nvGrpSpPr>
          <p:cNvPr id="34" name="Group 34"/>
          <p:cNvGrpSpPr/>
          <p:nvPr/>
        </p:nvGrpSpPr>
        <p:grpSpPr>
          <a:xfrm>
            <a:off x="680652" y="9515874"/>
            <a:ext cx="16926697" cy="1542251"/>
            <a:chOff x="0" y="0"/>
            <a:chExt cx="58960502" cy="5372100"/>
          </a:xfrm>
        </p:grpSpPr>
        <p:sp>
          <p:nvSpPr>
            <p:cNvPr id="35" name="Freeform 35"/>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0652" y="9515874"/>
            <a:ext cx="16926697" cy="1542251"/>
            <a:chOff x="0" y="0"/>
            <a:chExt cx="58960502" cy="5372100"/>
          </a:xfrm>
        </p:grpSpPr>
        <p:sp>
          <p:nvSpPr>
            <p:cNvPr id="3" name="Freeform 3"/>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sp>
        <p:nvSpPr>
          <p:cNvPr id="4" name="TextBox 4"/>
          <p:cNvSpPr txBox="1"/>
          <p:nvPr/>
        </p:nvSpPr>
        <p:spPr>
          <a:xfrm>
            <a:off x="8122230" y="2024033"/>
            <a:ext cx="3139701" cy="514296"/>
          </a:xfrm>
          <a:prstGeom prst="rect">
            <a:avLst/>
          </a:prstGeom>
        </p:spPr>
        <p:txBody>
          <a:bodyPr lIns="0" tIns="0" rIns="0" bIns="0" rtlCol="0" anchor="t">
            <a:spAutoFit/>
          </a:bodyPr>
          <a:lstStyle/>
          <a:p>
            <a:pPr marL="0" lvl="0" indent="0" algn="l">
              <a:lnSpc>
                <a:spcPts val="4200"/>
              </a:lnSpc>
              <a:spcBef>
                <a:spcPct val="0"/>
              </a:spcBef>
            </a:pPr>
            <a:r>
              <a:rPr lang="en-US" sz="3000" b="1" spc="-60">
                <a:solidFill>
                  <a:srgbClr val="1836B2"/>
                </a:solidFill>
                <a:latin typeface="Muli Ultra-Bold"/>
                <a:ea typeface="Muli Ultra-Bold"/>
                <a:cs typeface="Muli Ultra-Bold"/>
                <a:sym typeface="Muli Ultra-Bold"/>
              </a:rPr>
              <a:t>B</a:t>
            </a:r>
            <a:r>
              <a:rPr lang="en-US" sz="3000" b="1" spc="-60">
                <a:solidFill>
                  <a:srgbClr val="000000"/>
                </a:solidFill>
                <a:latin typeface="Muli Ultra-Bold"/>
                <a:ea typeface="Muli Ultra-Bold"/>
                <a:cs typeface="Muli Ultra-Bold"/>
                <a:sym typeface="Muli Ultra-Bold"/>
              </a:rPr>
              <a:t> để làm mờ</a:t>
            </a:r>
          </a:p>
        </p:txBody>
      </p:sp>
      <p:sp>
        <p:nvSpPr>
          <p:cNvPr id="5" name="TextBox 5"/>
          <p:cNvSpPr txBox="1"/>
          <p:nvPr/>
        </p:nvSpPr>
        <p:spPr>
          <a:xfrm>
            <a:off x="8122230" y="3770375"/>
            <a:ext cx="3139701" cy="514350"/>
          </a:xfrm>
          <a:prstGeom prst="rect">
            <a:avLst/>
          </a:prstGeom>
        </p:spPr>
        <p:txBody>
          <a:bodyPr lIns="0" tIns="0" rIns="0" bIns="0" rtlCol="0" anchor="t">
            <a:spAutoFit/>
          </a:bodyPr>
          <a:lstStyle/>
          <a:p>
            <a:pPr marL="0" lvl="0" indent="0" algn="l">
              <a:lnSpc>
                <a:spcPts val="4200"/>
              </a:lnSpc>
              <a:spcBef>
                <a:spcPct val="0"/>
              </a:spcBef>
            </a:pPr>
            <a:r>
              <a:rPr lang="en-US" sz="3000" b="1" spc="-60">
                <a:solidFill>
                  <a:srgbClr val="1836B2"/>
                </a:solidFill>
                <a:latin typeface="Muli Ultra-Bold"/>
                <a:ea typeface="Muli Ultra-Bold"/>
                <a:cs typeface="Muli Ultra-Bold"/>
                <a:sym typeface="Muli Ultra-Bold"/>
              </a:rPr>
              <a:t>D</a:t>
            </a:r>
            <a:r>
              <a:rPr lang="en-US" sz="3000" b="1" spc="-60">
                <a:solidFill>
                  <a:srgbClr val="000000"/>
                </a:solidFill>
                <a:latin typeface="Muli Ultra-Bold"/>
                <a:ea typeface="Muli Ultra-Bold"/>
                <a:cs typeface="Muli Ultra-Bold"/>
                <a:sym typeface="Muli Ultra-Bold"/>
              </a:rPr>
              <a:t> để nổi trống</a:t>
            </a:r>
          </a:p>
        </p:txBody>
      </p:sp>
      <p:sp>
        <p:nvSpPr>
          <p:cNvPr id="6" name="TextBox 6"/>
          <p:cNvSpPr txBox="1"/>
          <p:nvPr/>
        </p:nvSpPr>
        <p:spPr>
          <a:xfrm>
            <a:off x="8122230" y="5443691"/>
            <a:ext cx="3139701" cy="514296"/>
          </a:xfrm>
          <a:prstGeom prst="rect">
            <a:avLst/>
          </a:prstGeom>
        </p:spPr>
        <p:txBody>
          <a:bodyPr lIns="0" tIns="0" rIns="0" bIns="0" rtlCol="0" anchor="t">
            <a:spAutoFit/>
          </a:bodyPr>
          <a:lstStyle/>
          <a:p>
            <a:pPr marL="0" lvl="0" indent="0" algn="l">
              <a:lnSpc>
                <a:spcPts val="4200"/>
              </a:lnSpc>
              <a:spcBef>
                <a:spcPct val="0"/>
              </a:spcBef>
            </a:pPr>
            <a:r>
              <a:rPr lang="en-US" sz="3000" b="1" spc="-60">
                <a:solidFill>
                  <a:srgbClr val="1836B2"/>
                </a:solidFill>
                <a:latin typeface="Muli Ultra-Bold"/>
                <a:ea typeface="Muli Ultra-Bold"/>
                <a:cs typeface="Muli Ultra-Bold"/>
                <a:sym typeface="Muli Ultra-Bold"/>
              </a:rPr>
              <a:t>Q</a:t>
            </a:r>
            <a:r>
              <a:rPr lang="en-US" sz="3000" b="1" spc="-60">
                <a:solidFill>
                  <a:srgbClr val="000000"/>
                </a:solidFill>
                <a:latin typeface="Muli Ultra-Bold"/>
                <a:ea typeface="Muli Ultra-Bold"/>
                <a:cs typeface="Muli Ultra-Bold"/>
                <a:sym typeface="Muli Ultra-Bold"/>
              </a:rPr>
              <a:t> để tắt tiếng</a:t>
            </a:r>
          </a:p>
        </p:txBody>
      </p:sp>
      <p:sp>
        <p:nvSpPr>
          <p:cNvPr id="7" name="TextBox 7"/>
          <p:cNvSpPr txBox="1"/>
          <p:nvPr/>
        </p:nvSpPr>
        <p:spPr>
          <a:xfrm>
            <a:off x="8122230" y="7153520"/>
            <a:ext cx="7940730" cy="514350"/>
          </a:xfrm>
          <a:prstGeom prst="rect">
            <a:avLst/>
          </a:prstGeom>
        </p:spPr>
        <p:txBody>
          <a:bodyPr lIns="0" tIns="0" rIns="0" bIns="0" rtlCol="0" anchor="t">
            <a:spAutoFit/>
          </a:bodyPr>
          <a:lstStyle/>
          <a:p>
            <a:pPr marL="0" lvl="0" indent="0" algn="l">
              <a:lnSpc>
                <a:spcPts val="4200"/>
              </a:lnSpc>
              <a:spcBef>
                <a:spcPct val="0"/>
              </a:spcBef>
            </a:pPr>
            <a:r>
              <a:rPr lang="en-US" sz="3000" b="1" spc="-60">
                <a:solidFill>
                  <a:srgbClr val="000000"/>
                </a:solidFill>
                <a:latin typeface="Muli Ultra-Bold"/>
                <a:ea typeface="Muli Ultra-Bold"/>
                <a:cs typeface="Muli Ultra-Bold"/>
                <a:sym typeface="Muli Ultra-Bold"/>
              </a:rPr>
              <a:t>Bất kỳ số nào từ </a:t>
            </a:r>
            <a:r>
              <a:rPr lang="en-US" sz="3000" b="1" spc="-60">
                <a:solidFill>
                  <a:srgbClr val="1836B2"/>
                </a:solidFill>
                <a:latin typeface="Muli Ultra-Bold"/>
                <a:ea typeface="Muli Ultra-Bold"/>
                <a:cs typeface="Muli Ultra-Bold"/>
                <a:sym typeface="Muli Ultra-Bold"/>
              </a:rPr>
              <a:t>0 – 9</a:t>
            </a:r>
            <a:r>
              <a:rPr lang="en-US" sz="3000" b="1" spc="-60">
                <a:solidFill>
                  <a:srgbClr val="000000"/>
                </a:solidFill>
                <a:latin typeface="Muli Ultra-Bold"/>
                <a:ea typeface="Muli Ultra-Bold"/>
                <a:cs typeface="Muli Ultra-Bold"/>
                <a:sym typeface="Muli Ultra-Bold"/>
              </a:rPr>
              <a:t> để đếm ngược</a:t>
            </a:r>
          </a:p>
        </p:txBody>
      </p:sp>
      <p:sp>
        <p:nvSpPr>
          <p:cNvPr id="8" name="TextBox 8"/>
          <p:cNvSpPr txBox="1"/>
          <p:nvPr/>
        </p:nvSpPr>
        <p:spPr>
          <a:xfrm>
            <a:off x="12547806" y="2020110"/>
            <a:ext cx="3920235" cy="514350"/>
          </a:xfrm>
          <a:prstGeom prst="rect">
            <a:avLst/>
          </a:prstGeom>
        </p:spPr>
        <p:txBody>
          <a:bodyPr lIns="0" tIns="0" rIns="0" bIns="0" rtlCol="0" anchor="t">
            <a:spAutoFit/>
          </a:bodyPr>
          <a:lstStyle/>
          <a:p>
            <a:pPr marL="0" lvl="0" indent="0" algn="l">
              <a:lnSpc>
                <a:spcPts val="4200"/>
              </a:lnSpc>
              <a:spcBef>
                <a:spcPct val="0"/>
              </a:spcBef>
            </a:pPr>
            <a:r>
              <a:rPr lang="en-US" sz="3000" b="1" spc="-60">
                <a:solidFill>
                  <a:srgbClr val="1836B2"/>
                </a:solidFill>
                <a:latin typeface="Muli Ultra-Bold"/>
                <a:ea typeface="Muli Ultra-Bold"/>
                <a:cs typeface="Muli Ultra-Bold"/>
                <a:sym typeface="Muli Ultra-Bold"/>
              </a:rPr>
              <a:t>C</a:t>
            </a:r>
            <a:r>
              <a:rPr lang="en-US" sz="3000" b="1" spc="-60">
                <a:solidFill>
                  <a:srgbClr val="000000"/>
                </a:solidFill>
                <a:latin typeface="Muli Ultra-Bold"/>
                <a:ea typeface="Muli Ultra-Bold"/>
                <a:cs typeface="Muli Ultra-Bold"/>
                <a:sym typeface="Muli Ultra-Bold"/>
              </a:rPr>
              <a:t>  để tạo pháo giấy</a:t>
            </a:r>
          </a:p>
        </p:txBody>
      </p:sp>
      <p:sp>
        <p:nvSpPr>
          <p:cNvPr id="9" name="TextBox 9"/>
          <p:cNvSpPr txBox="1"/>
          <p:nvPr/>
        </p:nvSpPr>
        <p:spPr>
          <a:xfrm>
            <a:off x="12543664" y="3770375"/>
            <a:ext cx="4216510" cy="514350"/>
          </a:xfrm>
          <a:prstGeom prst="rect">
            <a:avLst/>
          </a:prstGeom>
        </p:spPr>
        <p:txBody>
          <a:bodyPr lIns="0" tIns="0" rIns="0" bIns="0" rtlCol="0" anchor="t">
            <a:spAutoFit/>
          </a:bodyPr>
          <a:lstStyle/>
          <a:p>
            <a:pPr marL="0" lvl="0" indent="0" algn="l">
              <a:lnSpc>
                <a:spcPts val="4200"/>
              </a:lnSpc>
              <a:spcBef>
                <a:spcPct val="0"/>
              </a:spcBef>
            </a:pPr>
            <a:r>
              <a:rPr lang="en-US" sz="3000" b="1" spc="-60">
                <a:solidFill>
                  <a:srgbClr val="1836B2"/>
                </a:solidFill>
                <a:latin typeface="Muli Ultra-Bold"/>
                <a:ea typeface="Muli Ultra-Bold"/>
                <a:cs typeface="Muli Ultra-Bold"/>
                <a:sym typeface="Muli Ultra-Bold"/>
              </a:rPr>
              <a:t>O </a:t>
            </a:r>
            <a:r>
              <a:rPr lang="en-US" sz="3000" b="1" spc="-60">
                <a:solidFill>
                  <a:srgbClr val="000000"/>
                </a:solidFill>
                <a:latin typeface="Muli Ultra-Bold"/>
                <a:ea typeface="Muli Ultra-Bold"/>
                <a:cs typeface="Muli Ultra-Bold"/>
                <a:sym typeface="Muli Ultra-Bold"/>
              </a:rPr>
              <a:t>để tạo bong bóng</a:t>
            </a:r>
          </a:p>
        </p:txBody>
      </p:sp>
      <p:sp>
        <p:nvSpPr>
          <p:cNvPr id="10" name="TextBox 10"/>
          <p:cNvSpPr txBox="1"/>
          <p:nvPr/>
        </p:nvSpPr>
        <p:spPr>
          <a:xfrm>
            <a:off x="12543664" y="5443691"/>
            <a:ext cx="3139701" cy="514296"/>
          </a:xfrm>
          <a:prstGeom prst="rect">
            <a:avLst/>
          </a:prstGeom>
        </p:spPr>
        <p:txBody>
          <a:bodyPr lIns="0" tIns="0" rIns="0" bIns="0" rtlCol="0" anchor="t">
            <a:spAutoFit/>
          </a:bodyPr>
          <a:lstStyle/>
          <a:p>
            <a:pPr marL="0" lvl="0" indent="0" algn="l">
              <a:lnSpc>
                <a:spcPts val="4200"/>
              </a:lnSpc>
              <a:spcBef>
                <a:spcPct val="0"/>
              </a:spcBef>
            </a:pPr>
            <a:r>
              <a:rPr lang="en-US" sz="3000" b="1" spc="-60">
                <a:solidFill>
                  <a:srgbClr val="1836B2"/>
                </a:solidFill>
                <a:latin typeface="Muli Ultra-Bold"/>
                <a:ea typeface="Muli Ultra-Bold"/>
                <a:cs typeface="Muli Ultra-Bold"/>
                <a:sym typeface="Muli Ultra-Bold"/>
              </a:rPr>
              <a:t>X</a:t>
            </a:r>
            <a:r>
              <a:rPr lang="en-US" sz="3000" b="1" spc="-60">
                <a:solidFill>
                  <a:srgbClr val="000000"/>
                </a:solidFill>
                <a:latin typeface="Muli Ultra-Bold"/>
                <a:ea typeface="Muli Ultra-Bold"/>
                <a:cs typeface="Muli Ultra-Bold"/>
                <a:sym typeface="Muli Ultra-Bold"/>
              </a:rPr>
              <a:t> để đóng</a:t>
            </a:r>
          </a:p>
        </p:txBody>
      </p:sp>
      <p:sp>
        <p:nvSpPr>
          <p:cNvPr id="11" name="AutoShape 11"/>
          <p:cNvSpPr/>
          <p:nvPr/>
        </p:nvSpPr>
        <p:spPr>
          <a:xfrm>
            <a:off x="8122230" y="3163110"/>
            <a:ext cx="3519296" cy="0"/>
          </a:xfrm>
          <a:prstGeom prst="line">
            <a:avLst/>
          </a:prstGeom>
          <a:ln w="76200" cap="rnd">
            <a:solidFill>
              <a:srgbClr val="86C7ED"/>
            </a:solidFill>
            <a:prstDash val="sysDot"/>
            <a:headEnd type="none" w="sm" len="sm"/>
            <a:tailEnd type="none" w="sm" len="sm"/>
          </a:ln>
        </p:spPr>
      </p:sp>
      <p:sp>
        <p:nvSpPr>
          <p:cNvPr id="12" name="AutoShape 12"/>
          <p:cNvSpPr/>
          <p:nvPr/>
        </p:nvSpPr>
        <p:spPr>
          <a:xfrm>
            <a:off x="12543664" y="3163110"/>
            <a:ext cx="3519296" cy="0"/>
          </a:xfrm>
          <a:prstGeom prst="line">
            <a:avLst/>
          </a:prstGeom>
          <a:ln w="76200" cap="rnd">
            <a:solidFill>
              <a:srgbClr val="86C7ED"/>
            </a:solidFill>
            <a:prstDash val="sysDot"/>
            <a:headEnd type="none" w="sm" len="sm"/>
            <a:tailEnd type="none" w="sm" len="sm"/>
          </a:ln>
        </p:spPr>
      </p:sp>
      <p:sp>
        <p:nvSpPr>
          <p:cNvPr id="13" name="AutoShape 13"/>
          <p:cNvSpPr/>
          <p:nvPr/>
        </p:nvSpPr>
        <p:spPr>
          <a:xfrm>
            <a:off x="8122230" y="4872939"/>
            <a:ext cx="3519296" cy="0"/>
          </a:xfrm>
          <a:prstGeom prst="line">
            <a:avLst/>
          </a:prstGeom>
          <a:ln w="76200" cap="rnd">
            <a:solidFill>
              <a:srgbClr val="86C7ED"/>
            </a:solidFill>
            <a:prstDash val="sysDot"/>
            <a:headEnd type="none" w="sm" len="sm"/>
            <a:tailEnd type="none" w="sm" len="sm"/>
          </a:ln>
        </p:spPr>
      </p:sp>
      <p:sp>
        <p:nvSpPr>
          <p:cNvPr id="14" name="AutoShape 14"/>
          <p:cNvSpPr/>
          <p:nvPr/>
        </p:nvSpPr>
        <p:spPr>
          <a:xfrm>
            <a:off x="12543664" y="4872939"/>
            <a:ext cx="3519296" cy="0"/>
          </a:xfrm>
          <a:prstGeom prst="line">
            <a:avLst/>
          </a:prstGeom>
          <a:ln w="76200" cap="rnd">
            <a:solidFill>
              <a:srgbClr val="86C7ED"/>
            </a:solidFill>
            <a:prstDash val="sysDot"/>
            <a:headEnd type="none" w="sm" len="sm"/>
            <a:tailEnd type="none" w="sm" len="sm"/>
          </a:ln>
        </p:spPr>
      </p:sp>
      <p:sp>
        <p:nvSpPr>
          <p:cNvPr id="15" name="AutoShape 15"/>
          <p:cNvSpPr/>
          <p:nvPr/>
        </p:nvSpPr>
        <p:spPr>
          <a:xfrm>
            <a:off x="8122230" y="6582768"/>
            <a:ext cx="7940730" cy="0"/>
          </a:xfrm>
          <a:prstGeom prst="line">
            <a:avLst/>
          </a:prstGeom>
          <a:ln w="76200" cap="rnd">
            <a:solidFill>
              <a:srgbClr val="86C7ED"/>
            </a:solidFill>
            <a:prstDash val="sysDot"/>
            <a:headEnd type="none" w="sm" len="sm"/>
            <a:tailEnd type="none" w="sm" len="sm"/>
          </a:ln>
        </p:spPr>
      </p:sp>
      <p:sp>
        <p:nvSpPr>
          <p:cNvPr id="16" name="TextBox 16"/>
          <p:cNvSpPr txBox="1"/>
          <p:nvPr/>
        </p:nvSpPr>
        <p:spPr>
          <a:xfrm>
            <a:off x="1740252" y="1663068"/>
            <a:ext cx="5096103" cy="2281474"/>
          </a:xfrm>
          <a:prstGeom prst="rect">
            <a:avLst/>
          </a:prstGeom>
        </p:spPr>
        <p:txBody>
          <a:bodyPr lIns="0" tIns="0" rIns="0" bIns="0" rtlCol="0" anchor="t">
            <a:spAutoFit/>
          </a:bodyPr>
          <a:lstStyle/>
          <a:p>
            <a:pPr marL="0" lvl="0" indent="0" algn="l">
              <a:lnSpc>
                <a:spcPts val="9169"/>
              </a:lnSpc>
              <a:spcBef>
                <a:spcPct val="0"/>
              </a:spcBef>
            </a:pPr>
            <a:r>
              <a:rPr lang="en-US" sz="6549" b="1" u="none">
                <a:solidFill>
                  <a:srgbClr val="1836B2"/>
                </a:solidFill>
                <a:latin typeface="Muli Bold"/>
                <a:ea typeface="Muli Bold"/>
                <a:cs typeface="Muli Bold"/>
                <a:sym typeface="Muli Bold"/>
              </a:rPr>
              <a:t>Trang</a:t>
            </a:r>
          </a:p>
          <a:p>
            <a:pPr marL="0" lvl="0" indent="0" algn="l">
              <a:lnSpc>
                <a:spcPts val="9169"/>
              </a:lnSpc>
              <a:spcBef>
                <a:spcPct val="0"/>
              </a:spcBef>
            </a:pPr>
            <a:r>
              <a:rPr lang="en-US" sz="6549" b="1" u="none">
                <a:solidFill>
                  <a:srgbClr val="1836B2"/>
                </a:solidFill>
                <a:latin typeface="Muli Bold"/>
                <a:ea typeface="Muli Bold"/>
                <a:cs typeface="Muli Bold"/>
                <a:sym typeface="Muli Bold"/>
              </a:rPr>
              <a:t>tài nguyên</a:t>
            </a:r>
          </a:p>
        </p:txBody>
      </p:sp>
      <p:sp>
        <p:nvSpPr>
          <p:cNvPr id="17" name="TextBox 17"/>
          <p:cNvSpPr txBox="1"/>
          <p:nvPr/>
        </p:nvSpPr>
        <p:spPr>
          <a:xfrm>
            <a:off x="1740252" y="6307985"/>
            <a:ext cx="5096103" cy="1727200"/>
          </a:xfrm>
          <a:prstGeom prst="rect">
            <a:avLst/>
          </a:prstGeom>
        </p:spPr>
        <p:txBody>
          <a:bodyPr lIns="0" tIns="0" rIns="0" bIns="0" rtlCol="0" anchor="t">
            <a:spAutoFit/>
          </a:bodyPr>
          <a:lstStyle/>
          <a:p>
            <a:pPr algn="l">
              <a:lnSpc>
                <a:spcPts val="3499"/>
              </a:lnSpc>
            </a:pPr>
            <a:r>
              <a:rPr lang="en-US" sz="2499" spc="12">
                <a:solidFill>
                  <a:srgbClr val="000000"/>
                </a:solidFill>
                <a:latin typeface="Muli Light"/>
                <a:ea typeface="Muli Light"/>
                <a:cs typeface="Muli Light"/>
                <a:sym typeface="Muli Light"/>
              </a:rPr>
              <a:t>Khám phá điều kỳ diệu và vui nhộn khi bạn sử dụng Bản thuyết trình Canva. Nhấn các phím sau đây</a:t>
            </a:r>
          </a:p>
          <a:p>
            <a:pPr marL="0" lvl="0" indent="0" algn="l">
              <a:lnSpc>
                <a:spcPts val="3499"/>
              </a:lnSpc>
              <a:spcBef>
                <a:spcPct val="0"/>
              </a:spcBef>
            </a:pPr>
            <a:r>
              <a:rPr lang="en-US" sz="2499" spc="12">
                <a:solidFill>
                  <a:srgbClr val="000000"/>
                </a:solidFill>
                <a:latin typeface="Muli Light"/>
                <a:ea typeface="Muli Light"/>
                <a:cs typeface="Muli Light"/>
                <a:sym typeface="Muli Light"/>
              </a:rPr>
              <a:t>khi bạn ở chế độ Trình bày!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31462" y="5573076"/>
            <a:ext cx="4226709" cy="3041650"/>
          </a:xfrm>
          <a:prstGeom prst="rect">
            <a:avLst/>
          </a:prstGeom>
        </p:spPr>
        <p:txBody>
          <a:bodyPr lIns="0" tIns="0" rIns="0" bIns="0" rtlCol="0" anchor="t">
            <a:spAutoFit/>
          </a:bodyPr>
          <a:lstStyle/>
          <a:p>
            <a:pPr algn="l">
              <a:lnSpc>
                <a:spcPts val="3499"/>
              </a:lnSpc>
            </a:pPr>
            <a:r>
              <a:rPr lang="en-US" sz="2499" spc="12">
                <a:solidFill>
                  <a:srgbClr val="000000"/>
                </a:solidFill>
                <a:latin typeface="Muli Light"/>
                <a:ea typeface="Muli Light"/>
                <a:cs typeface="Muli Light"/>
                <a:sym typeface="Muli Light"/>
              </a:rPr>
              <a:t>Thuyết trình trực tiếp</a:t>
            </a:r>
          </a:p>
          <a:p>
            <a:pPr algn="l">
              <a:lnSpc>
                <a:spcPts val="3499"/>
              </a:lnSpc>
            </a:pPr>
            <a:r>
              <a:rPr lang="en-US" sz="2499" spc="12">
                <a:solidFill>
                  <a:srgbClr val="000000"/>
                </a:solidFill>
                <a:latin typeface="Muli Light"/>
                <a:ea typeface="Muli Light"/>
                <a:cs typeface="Muli Light"/>
                <a:sym typeface="Muli Light"/>
              </a:rPr>
              <a:t>không phải là thế mạnh</a:t>
            </a:r>
          </a:p>
          <a:p>
            <a:pPr algn="l">
              <a:lnSpc>
                <a:spcPts val="3499"/>
              </a:lnSpc>
            </a:pPr>
            <a:r>
              <a:rPr lang="en-US" sz="2499" spc="12">
                <a:solidFill>
                  <a:srgbClr val="000000"/>
                </a:solidFill>
                <a:latin typeface="Muli Light"/>
                <a:ea typeface="Muli Light"/>
                <a:cs typeface="Muli Light"/>
                <a:sym typeface="Muli Light"/>
              </a:rPr>
              <a:t>của bạn? Đừng lo lắng! </a:t>
            </a:r>
          </a:p>
          <a:p>
            <a:pPr algn="l">
              <a:lnSpc>
                <a:spcPts val="3499"/>
              </a:lnSpc>
            </a:pPr>
            <a:r>
              <a:rPr lang="en-US" sz="2499" spc="12">
                <a:solidFill>
                  <a:srgbClr val="000000"/>
                </a:solidFill>
                <a:latin typeface="Muli Light"/>
                <a:ea typeface="Muli Light"/>
                <a:cs typeface="Muli Light"/>
                <a:sym typeface="Muli Light"/>
              </a:rPr>
              <a:t>Ghi lại bản thuyết trình Canva của bạn để khán giả có thể xem theo tốc độ mà họ mong muốn.</a:t>
            </a:r>
          </a:p>
        </p:txBody>
      </p:sp>
      <p:grpSp>
        <p:nvGrpSpPr>
          <p:cNvPr id="3" name="Group 3"/>
          <p:cNvGrpSpPr/>
          <p:nvPr/>
        </p:nvGrpSpPr>
        <p:grpSpPr>
          <a:xfrm>
            <a:off x="680652" y="9515874"/>
            <a:ext cx="16926697" cy="1542251"/>
            <a:chOff x="0" y="0"/>
            <a:chExt cx="58960502" cy="5372100"/>
          </a:xfrm>
        </p:grpSpPr>
        <p:sp>
          <p:nvSpPr>
            <p:cNvPr id="4" name="Freeform 4"/>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sp>
        <p:nvSpPr>
          <p:cNvPr id="5" name="TextBox 5"/>
          <p:cNvSpPr txBox="1"/>
          <p:nvPr/>
        </p:nvSpPr>
        <p:spPr>
          <a:xfrm>
            <a:off x="7553406" y="1126553"/>
            <a:ext cx="8994222" cy="650875"/>
          </a:xfrm>
          <a:prstGeom prst="rect">
            <a:avLst/>
          </a:prstGeom>
        </p:spPr>
        <p:txBody>
          <a:bodyPr lIns="0" tIns="0" rIns="0" bIns="0" rtlCol="0" anchor="t">
            <a:spAutoFit/>
          </a:bodyPr>
          <a:lstStyle/>
          <a:p>
            <a:pPr algn="l">
              <a:lnSpc>
                <a:spcPts val="2600"/>
              </a:lnSpc>
            </a:pPr>
            <a:r>
              <a:rPr lang="en-US" sz="2000" b="1">
                <a:solidFill>
                  <a:srgbClr val="000000"/>
                </a:solidFill>
                <a:latin typeface="Muli Ultra-Bold"/>
                <a:ea typeface="Muli Ultra-Bold"/>
                <a:cs typeface="Muli Ultra-Bold"/>
                <a:sym typeface="Muli Ultra-Bold"/>
              </a:rPr>
              <a:t>Nhấp vào dấu ba chấm ở góc trên bên phải màn hình của bạn và chọn </a:t>
            </a:r>
            <a:r>
              <a:rPr lang="en-US" sz="2000" b="1">
                <a:solidFill>
                  <a:srgbClr val="1836B2"/>
                </a:solidFill>
                <a:latin typeface="Muli Ultra-Bold"/>
                <a:ea typeface="Muli Ultra-Bold"/>
                <a:cs typeface="Muli Ultra-Bold"/>
                <a:sym typeface="Muli Ultra-Bold"/>
              </a:rPr>
              <a:t>“Ghi hình.”</a:t>
            </a:r>
          </a:p>
        </p:txBody>
      </p:sp>
      <p:sp>
        <p:nvSpPr>
          <p:cNvPr id="6" name="TextBox 6"/>
          <p:cNvSpPr txBox="1"/>
          <p:nvPr/>
        </p:nvSpPr>
        <p:spPr>
          <a:xfrm>
            <a:off x="7553406" y="2620500"/>
            <a:ext cx="8994222" cy="650875"/>
          </a:xfrm>
          <a:prstGeom prst="rect">
            <a:avLst/>
          </a:prstGeom>
        </p:spPr>
        <p:txBody>
          <a:bodyPr lIns="0" tIns="0" rIns="0" bIns="0" rtlCol="0" anchor="t">
            <a:spAutoFit/>
          </a:bodyPr>
          <a:lstStyle/>
          <a:p>
            <a:pPr algn="l">
              <a:lnSpc>
                <a:spcPts val="2600"/>
              </a:lnSpc>
            </a:pPr>
            <a:r>
              <a:rPr lang="en-US" sz="2000" b="1">
                <a:solidFill>
                  <a:srgbClr val="000000"/>
                </a:solidFill>
                <a:latin typeface="Muli Ultra-Bold"/>
                <a:ea typeface="Muli Ultra-Bold"/>
                <a:cs typeface="Muli Ultra-Bold"/>
                <a:sym typeface="Muli Ultra-Bold"/>
              </a:rPr>
              <a:t>Nhấp vào </a:t>
            </a:r>
            <a:r>
              <a:rPr lang="en-US" sz="2000" b="1">
                <a:solidFill>
                  <a:srgbClr val="1836B2"/>
                </a:solidFill>
                <a:latin typeface="Muli Ultra-Bold"/>
                <a:ea typeface="Muli Ultra-Bold"/>
                <a:cs typeface="Muli Ultra-Bold"/>
                <a:sym typeface="Muli Ultra-Bold"/>
              </a:rPr>
              <a:t>“Đến phòng ghi hình” </a:t>
            </a:r>
            <a:r>
              <a:rPr lang="en-US" sz="2000" b="1">
                <a:solidFill>
                  <a:srgbClr val="000000"/>
                </a:solidFill>
                <a:latin typeface="Muli Ultra-Bold"/>
                <a:ea typeface="Muli Ultra-Bold"/>
                <a:cs typeface="Muli Ultra-Bold"/>
                <a:sym typeface="Muli Ultra-Bold"/>
              </a:rPr>
              <a:t>nơi bạn có thể chọn nguồn video và âm thanh cho bản thuyết trình video của mình.</a:t>
            </a:r>
          </a:p>
        </p:txBody>
      </p:sp>
      <p:sp>
        <p:nvSpPr>
          <p:cNvPr id="7" name="TextBox 7"/>
          <p:cNvSpPr txBox="1"/>
          <p:nvPr/>
        </p:nvSpPr>
        <p:spPr>
          <a:xfrm>
            <a:off x="7553406" y="4114447"/>
            <a:ext cx="8994222" cy="327011"/>
          </a:xfrm>
          <a:prstGeom prst="rect">
            <a:avLst/>
          </a:prstGeom>
        </p:spPr>
        <p:txBody>
          <a:bodyPr lIns="0" tIns="0" rIns="0" bIns="0" rtlCol="0" anchor="t">
            <a:spAutoFit/>
          </a:bodyPr>
          <a:lstStyle/>
          <a:p>
            <a:pPr algn="l">
              <a:lnSpc>
                <a:spcPts val="2600"/>
              </a:lnSpc>
            </a:pPr>
            <a:r>
              <a:rPr lang="en-US" sz="2000" b="1">
                <a:solidFill>
                  <a:srgbClr val="000000"/>
                </a:solidFill>
                <a:latin typeface="Muli Ultra-Bold"/>
                <a:ea typeface="Muli Ultra-Bold"/>
                <a:cs typeface="Muli Ultra-Bold"/>
                <a:sym typeface="Muli Ultra-Bold"/>
              </a:rPr>
              <a:t>Thoải mái chọn </a:t>
            </a:r>
            <a:r>
              <a:rPr lang="en-US" sz="2000" b="1">
                <a:solidFill>
                  <a:srgbClr val="1836B2"/>
                </a:solidFill>
                <a:latin typeface="Muli Ultra-Bold"/>
                <a:ea typeface="Muli Ultra-Bold"/>
                <a:cs typeface="Muli Ultra-Bold"/>
                <a:sym typeface="Muli Ultra-Bold"/>
              </a:rPr>
              <a:t>"Không máy ảnh"</a:t>
            </a:r>
            <a:r>
              <a:rPr lang="en-US" sz="2000" b="1">
                <a:solidFill>
                  <a:srgbClr val="000000"/>
                </a:solidFill>
                <a:latin typeface="Muli Ultra-Bold"/>
                <a:ea typeface="Muli Ultra-Bold"/>
                <a:cs typeface="Muli Ultra-Bold"/>
                <a:sym typeface="Muli Ultra-Bold"/>
              </a:rPr>
              <a:t> và chỉ ghi lại giọng nói của bạn.</a:t>
            </a:r>
          </a:p>
        </p:txBody>
      </p:sp>
      <p:sp>
        <p:nvSpPr>
          <p:cNvPr id="8" name="TextBox 8"/>
          <p:cNvSpPr txBox="1"/>
          <p:nvPr/>
        </p:nvSpPr>
        <p:spPr>
          <a:xfrm>
            <a:off x="7553406" y="5284544"/>
            <a:ext cx="8994222" cy="327025"/>
          </a:xfrm>
          <a:prstGeom prst="rect">
            <a:avLst/>
          </a:prstGeom>
        </p:spPr>
        <p:txBody>
          <a:bodyPr lIns="0" tIns="0" rIns="0" bIns="0" rtlCol="0" anchor="t">
            <a:spAutoFit/>
          </a:bodyPr>
          <a:lstStyle/>
          <a:p>
            <a:pPr algn="l">
              <a:lnSpc>
                <a:spcPts val="2600"/>
              </a:lnSpc>
            </a:pPr>
            <a:r>
              <a:rPr lang="en-US" sz="2000" b="1">
                <a:solidFill>
                  <a:srgbClr val="000000"/>
                </a:solidFill>
                <a:latin typeface="Muli Ultra-Bold"/>
                <a:ea typeface="Muli Ultra-Bold"/>
                <a:cs typeface="Muli Ultra-Bold"/>
                <a:sym typeface="Muli Ultra-Bold"/>
              </a:rPr>
              <a:t>Bắt đầu ghi hình và nhấn tạm dừng giữa mỗi lần ghi nếu bạn cần.</a:t>
            </a:r>
          </a:p>
        </p:txBody>
      </p:sp>
      <p:sp>
        <p:nvSpPr>
          <p:cNvPr id="9" name="TextBox 9"/>
          <p:cNvSpPr txBox="1"/>
          <p:nvPr/>
        </p:nvSpPr>
        <p:spPr>
          <a:xfrm>
            <a:off x="7553416" y="6292736"/>
            <a:ext cx="8994222" cy="974684"/>
          </a:xfrm>
          <a:prstGeom prst="rect">
            <a:avLst/>
          </a:prstGeom>
        </p:spPr>
        <p:txBody>
          <a:bodyPr lIns="0" tIns="0" rIns="0" bIns="0" rtlCol="0" anchor="t">
            <a:spAutoFit/>
          </a:bodyPr>
          <a:lstStyle/>
          <a:p>
            <a:pPr algn="l">
              <a:lnSpc>
                <a:spcPts val="2600"/>
              </a:lnSpc>
            </a:pPr>
            <a:r>
              <a:rPr lang="en-US" sz="2000" b="1">
                <a:solidFill>
                  <a:srgbClr val="000000"/>
                </a:solidFill>
                <a:latin typeface="Muli Ultra-Bold"/>
                <a:ea typeface="Muli Ultra-Bold"/>
                <a:cs typeface="Muli Ultra-Bold"/>
                <a:sym typeface="Muli Ultra-Bold"/>
              </a:rPr>
              <a:t>Khi bạn xong, hãy tải về Bản thuyết trình Canva của bạn ở định dạng MP4 hoặc nhận đường liên kết đến Bản thuyết trình tự ghi hình và </a:t>
            </a:r>
          </a:p>
          <a:p>
            <a:pPr algn="l">
              <a:lnSpc>
                <a:spcPts val="2600"/>
              </a:lnSpc>
            </a:pPr>
            <a:r>
              <a:rPr lang="en-US" sz="2000" b="1">
                <a:solidFill>
                  <a:srgbClr val="000000"/>
                </a:solidFill>
                <a:latin typeface="Muli Ultra-Bold"/>
                <a:ea typeface="Muli Ultra-Bold"/>
                <a:cs typeface="Muli Ultra-Bold"/>
                <a:sym typeface="Muli Ultra-Bold"/>
              </a:rPr>
              <a:t>chia sẻ nó với người khác.</a:t>
            </a:r>
          </a:p>
        </p:txBody>
      </p:sp>
      <p:sp>
        <p:nvSpPr>
          <p:cNvPr id="10" name="TextBox 10"/>
          <p:cNvSpPr txBox="1"/>
          <p:nvPr/>
        </p:nvSpPr>
        <p:spPr>
          <a:xfrm>
            <a:off x="7553406" y="7950914"/>
            <a:ext cx="8994222" cy="650875"/>
          </a:xfrm>
          <a:prstGeom prst="rect">
            <a:avLst/>
          </a:prstGeom>
        </p:spPr>
        <p:txBody>
          <a:bodyPr lIns="0" tIns="0" rIns="0" bIns="0" rtlCol="0" anchor="t">
            <a:spAutoFit/>
          </a:bodyPr>
          <a:lstStyle/>
          <a:p>
            <a:pPr algn="l">
              <a:lnSpc>
                <a:spcPts val="2600"/>
              </a:lnSpc>
            </a:pPr>
            <a:r>
              <a:rPr lang="en-US" sz="2000" b="1">
                <a:solidFill>
                  <a:srgbClr val="000000"/>
                </a:solidFill>
                <a:latin typeface="Muli Ultra-Bold"/>
                <a:ea typeface="Muli Ultra-Bold"/>
                <a:cs typeface="Muli Ultra-Bold"/>
                <a:sym typeface="Muli Ultra-Bold"/>
              </a:rPr>
              <a:t>Bạn có thể thu video bên trong trình biên tập! Đi đến </a:t>
            </a:r>
            <a:r>
              <a:rPr lang="en-US" sz="2000" b="1">
                <a:solidFill>
                  <a:srgbClr val="1836B2"/>
                </a:solidFill>
                <a:latin typeface="Muli Ultra-Bold"/>
                <a:ea typeface="Muli Ultra-Bold"/>
                <a:cs typeface="Muli Ultra-Bold"/>
                <a:sym typeface="Muli Ultra-Bold"/>
              </a:rPr>
              <a:t>"Tải lên"</a:t>
            </a:r>
            <a:r>
              <a:rPr lang="en-US" sz="2000" b="1">
                <a:solidFill>
                  <a:srgbClr val="000000"/>
                </a:solidFill>
                <a:latin typeface="Muli Ultra-Bold"/>
                <a:ea typeface="Muli Ultra-Bold"/>
                <a:cs typeface="Muli Ultra-Bold"/>
                <a:sym typeface="Muli Ultra-Bold"/>
              </a:rPr>
              <a:t> và nhấp vào </a:t>
            </a:r>
            <a:r>
              <a:rPr lang="en-US" sz="2000" b="1">
                <a:solidFill>
                  <a:srgbClr val="1836B2"/>
                </a:solidFill>
                <a:latin typeface="Muli Ultra-Bold"/>
                <a:ea typeface="Muli Ultra-Bold"/>
                <a:cs typeface="Muli Ultra-Bold"/>
                <a:sym typeface="Muli Ultra-Bold"/>
              </a:rPr>
              <a:t>"Tự ghi hình"</a:t>
            </a:r>
            <a:r>
              <a:rPr lang="en-US" sz="2000" b="1">
                <a:solidFill>
                  <a:srgbClr val="000000"/>
                </a:solidFill>
                <a:latin typeface="Muli Ultra-Bold"/>
                <a:ea typeface="Muli Ultra-Bold"/>
                <a:cs typeface="Muli Ultra-Bold"/>
                <a:sym typeface="Muli Ultra-Bold"/>
              </a:rPr>
              <a:t>.</a:t>
            </a:r>
          </a:p>
        </p:txBody>
      </p:sp>
      <p:sp>
        <p:nvSpPr>
          <p:cNvPr id="11" name="AutoShape 11"/>
          <p:cNvSpPr/>
          <p:nvPr/>
        </p:nvSpPr>
        <p:spPr>
          <a:xfrm>
            <a:off x="7553406" y="2175152"/>
            <a:ext cx="8994233" cy="0"/>
          </a:xfrm>
          <a:prstGeom prst="line">
            <a:avLst/>
          </a:prstGeom>
          <a:ln w="76200" cap="rnd">
            <a:solidFill>
              <a:srgbClr val="86C7ED"/>
            </a:solidFill>
            <a:prstDash val="sysDot"/>
            <a:headEnd type="none" w="sm" len="sm"/>
            <a:tailEnd type="none" w="sm" len="sm"/>
          </a:ln>
        </p:spPr>
      </p:sp>
      <p:sp>
        <p:nvSpPr>
          <p:cNvPr id="12" name="AutoShape 12"/>
          <p:cNvSpPr/>
          <p:nvPr/>
        </p:nvSpPr>
        <p:spPr>
          <a:xfrm>
            <a:off x="7553406" y="3669099"/>
            <a:ext cx="8994233" cy="0"/>
          </a:xfrm>
          <a:prstGeom prst="line">
            <a:avLst/>
          </a:prstGeom>
          <a:ln w="76200" cap="rnd">
            <a:solidFill>
              <a:srgbClr val="86C7ED"/>
            </a:solidFill>
            <a:prstDash val="sysDot"/>
            <a:headEnd type="none" w="sm" len="sm"/>
            <a:tailEnd type="none" w="sm" len="sm"/>
          </a:ln>
        </p:spPr>
      </p:sp>
      <p:sp>
        <p:nvSpPr>
          <p:cNvPr id="13" name="AutoShape 13"/>
          <p:cNvSpPr/>
          <p:nvPr/>
        </p:nvSpPr>
        <p:spPr>
          <a:xfrm>
            <a:off x="7553406" y="4839195"/>
            <a:ext cx="8994233" cy="0"/>
          </a:xfrm>
          <a:prstGeom prst="line">
            <a:avLst/>
          </a:prstGeom>
          <a:ln w="76200" cap="rnd">
            <a:solidFill>
              <a:srgbClr val="86C7ED"/>
            </a:solidFill>
            <a:prstDash val="sysDot"/>
            <a:headEnd type="none" w="sm" len="sm"/>
            <a:tailEnd type="none" w="sm" len="sm"/>
          </a:ln>
        </p:spPr>
      </p:sp>
      <p:sp>
        <p:nvSpPr>
          <p:cNvPr id="14" name="AutoShape 14"/>
          <p:cNvSpPr/>
          <p:nvPr/>
        </p:nvSpPr>
        <p:spPr>
          <a:xfrm>
            <a:off x="7553406" y="6009292"/>
            <a:ext cx="8994233" cy="0"/>
          </a:xfrm>
          <a:prstGeom prst="line">
            <a:avLst/>
          </a:prstGeom>
          <a:ln w="76200" cap="rnd">
            <a:solidFill>
              <a:srgbClr val="86C7ED"/>
            </a:solidFill>
            <a:prstDash val="sysDot"/>
            <a:headEnd type="none" w="sm" len="sm"/>
            <a:tailEnd type="none" w="sm" len="sm"/>
          </a:ln>
        </p:spPr>
      </p:sp>
      <p:sp>
        <p:nvSpPr>
          <p:cNvPr id="15" name="AutoShape 15"/>
          <p:cNvSpPr/>
          <p:nvPr/>
        </p:nvSpPr>
        <p:spPr>
          <a:xfrm>
            <a:off x="7553406" y="7503239"/>
            <a:ext cx="8994233" cy="0"/>
          </a:xfrm>
          <a:prstGeom prst="line">
            <a:avLst/>
          </a:prstGeom>
          <a:ln w="76200" cap="rnd">
            <a:solidFill>
              <a:srgbClr val="86C7ED"/>
            </a:solidFill>
            <a:prstDash val="sysDot"/>
            <a:headEnd type="none" w="sm" len="sm"/>
            <a:tailEnd type="none" w="sm" len="sm"/>
          </a:ln>
        </p:spPr>
      </p:sp>
      <p:sp>
        <p:nvSpPr>
          <p:cNvPr id="16" name="TextBox 16"/>
          <p:cNvSpPr txBox="1"/>
          <p:nvPr/>
        </p:nvSpPr>
        <p:spPr>
          <a:xfrm>
            <a:off x="1631462" y="1031303"/>
            <a:ext cx="5096103" cy="2281474"/>
          </a:xfrm>
          <a:prstGeom prst="rect">
            <a:avLst/>
          </a:prstGeom>
        </p:spPr>
        <p:txBody>
          <a:bodyPr lIns="0" tIns="0" rIns="0" bIns="0" rtlCol="0" anchor="t">
            <a:spAutoFit/>
          </a:bodyPr>
          <a:lstStyle/>
          <a:p>
            <a:pPr marL="0" lvl="0" indent="0" algn="l">
              <a:lnSpc>
                <a:spcPts val="9169"/>
              </a:lnSpc>
              <a:spcBef>
                <a:spcPct val="0"/>
              </a:spcBef>
            </a:pPr>
            <a:r>
              <a:rPr lang="en-US" sz="6549" b="1" u="none">
                <a:solidFill>
                  <a:srgbClr val="1836B2"/>
                </a:solidFill>
                <a:latin typeface="Muli Bold"/>
                <a:ea typeface="Muli Bold"/>
                <a:cs typeface="Muli Bold"/>
                <a:sym typeface="Muli Bold"/>
              </a:rPr>
              <a:t>Trang</a:t>
            </a:r>
          </a:p>
          <a:p>
            <a:pPr marL="0" lvl="0" indent="0" algn="l">
              <a:lnSpc>
                <a:spcPts val="9169"/>
              </a:lnSpc>
              <a:spcBef>
                <a:spcPct val="0"/>
              </a:spcBef>
            </a:pPr>
            <a:r>
              <a:rPr lang="en-US" sz="6549" b="1" u="none">
                <a:solidFill>
                  <a:srgbClr val="1836B2"/>
                </a:solidFill>
                <a:latin typeface="Muli Bold"/>
                <a:ea typeface="Muli Bold"/>
                <a:cs typeface="Muli Bold"/>
                <a:sym typeface="Muli Bold"/>
              </a:rPr>
              <a:t>tài nguyên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70C4F-9C7E-FD5E-972B-BBE9E515E051}"/>
            </a:ext>
          </a:extLst>
        </p:cNvPr>
        <p:cNvGrpSpPr/>
        <p:nvPr/>
      </p:nvGrpSpPr>
      <p:grpSpPr>
        <a:xfrm>
          <a:off x="0" y="0"/>
          <a:ext cx="0" cy="0"/>
          <a:chOff x="0" y="0"/>
          <a:chExt cx="0" cy="0"/>
        </a:xfrm>
      </p:grpSpPr>
      <p:sp>
        <p:nvSpPr>
          <p:cNvPr id="8" name="Freeform 8">
            <a:extLst>
              <a:ext uri="{FF2B5EF4-FFF2-40B4-BE49-F238E27FC236}">
                <a16:creationId xmlns:a16="http://schemas.microsoft.com/office/drawing/2014/main" id="{94C98CDA-E5BE-A968-48FE-36C792F1EA1C}"/>
              </a:ext>
            </a:extLst>
          </p:cNvPr>
          <p:cNvSpPr/>
          <p:nvPr/>
        </p:nvSpPr>
        <p:spPr>
          <a:xfrm>
            <a:off x="12038446" y="-2389613"/>
            <a:ext cx="8370405" cy="4779226"/>
          </a:xfrm>
          <a:custGeom>
            <a:avLst/>
            <a:gdLst/>
            <a:ahLst/>
            <a:cxnLst/>
            <a:rect l="l" t="t" r="r" b="b"/>
            <a:pathLst>
              <a:path w="8370405" h="4779226">
                <a:moveTo>
                  <a:pt x="0" y="0"/>
                </a:moveTo>
                <a:lnTo>
                  <a:pt x="8370405" y="0"/>
                </a:lnTo>
                <a:lnTo>
                  <a:pt x="8370405" y="4779226"/>
                </a:lnTo>
                <a:lnTo>
                  <a:pt x="0" y="4779226"/>
                </a:lnTo>
                <a:lnTo>
                  <a:pt x="0" y="0"/>
                </a:lnTo>
                <a:close/>
              </a:path>
            </a:pathLst>
          </a:custGeom>
          <a:blipFill>
            <a:blip r:embed="rId2">
              <a:extLst>
                <a:ext uri="{96DAC541-7B7A-43D3-8B79-37D633B846F1}">
                  <asvg:svgBlip xmlns:asvg="http://schemas.microsoft.com/office/drawing/2016/SVG/main" r:embed="rId3"/>
                </a:ext>
              </a:extLst>
            </a:blip>
            <a:stretch>
              <a:fillRect t="-51576"/>
            </a:stretch>
          </a:blipFill>
        </p:spPr>
      </p:sp>
      <p:grpSp>
        <p:nvGrpSpPr>
          <p:cNvPr id="9" name="Group 9">
            <a:extLst>
              <a:ext uri="{FF2B5EF4-FFF2-40B4-BE49-F238E27FC236}">
                <a16:creationId xmlns:a16="http://schemas.microsoft.com/office/drawing/2014/main" id="{A05B556F-63C4-5E9A-C07F-D157950450B1}"/>
              </a:ext>
            </a:extLst>
          </p:cNvPr>
          <p:cNvGrpSpPr/>
          <p:nvPr/>
        </p:nvGrpSpPr>
        <p:grpSpPr>
          <a:xfrm>
            <a:off x="680652" y="9867900"/>
            <a:ext cx="16926697" cy="1190225"/>
            <a:chOff x="0" y="0"/>
            <a:chExt cx="58960502" cy="5372100"/>
          </a:xfrm>
        </p:grpSpPr>
        <p:sp>
          <p:nvSpPr>
            <p:cNvPr id="10" name="Freeform 10">
              <a:extLst>
                <a:ext uri="{FF2B5EF4-FFF2-40B4-BE49-F238E27FC236}">
                  <a16:creationId xmlns:a16="http://schemas.microsoft.com/office/drawing/2014/main" id="{B4D99EA6-9A6E-216C-2707-43628FBC70B8}"/>
                </a:ext>
              </a:extLst>
            </p:cNvPr>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sp>
        <p:nvSpPr>
          <p:cNvPr id="19" name="TextBox 5">
            <a:extLst>
              <a:ext uri="{FF2B5EF4-FFF2-40B4-BE49-F238E27FC236}">
                <a16:creationId xmlns:a16="http://schemas.microsoft.com/office/drawing/2014/main" id="{78221044-A867-5C7E-27F3-8A1616DE883E}"/>
              </a:ext>
            </a:extLst>
          </p:cNvPr>
          <p:cNvSpPr txBox="1"/>
          <p:nvPr/>
        </p:nvSpPr>
        <p:spPr>
          <a:xfrm>
            <a:off x="5345430" y="419100"/>
            <a:ext cx="3352800" cy="606256"/>
          </a:xfrm>
          <a:prstGeom prst="rect">
            <a:avLst/>
          </a:prstGeom>
        </p:spPr>
        <p:txBody>
          <a:bodyPr wrap="square" lIns="0" tIns="0" rIns="0" bIns="0" rtlCol="0" anchor="t">
            <a:spAutoFit/>
          </a:bodyPr>
          <a:lstStyle/>
          <a:p>
            <a:pPr algn="ctr">
              <a:lnSpc>
                <a:spcPts val="4200"/>
              </a:lnSpc>
            </a:pPr>
            <a:r>
              <a:rPr lang="en-US" sz="6000" b="1" spc="105">
                <a:solidFill>
                  <a:srgbClr val="1836B2"/>
                </a:solidFill>
                <a:latin typeface="Muli Ultra-Bold"/>
                <a:ea typeface="Muli Ultra-Bold"/>
                <a:cs typeface="Muli Ultra-Bold"/>
                <a:sym typeface="Muli Ultra-Bold"/>
              </a:rPr>
              <a:t>Câu 4 </a:t>
            </a:r>
          </a:p>
        </p:txBody>
      </p:sp>
      <p:sp>
        <p:nvSpPr>
          <p:cNvPr id="3" name="TextBox 2">
            <a:extLst>
              <a:ext uri="{FF2B5EF4-FFF2-40B4-BE49-F238E27FC236}">
                <a16:creationId xmlns:a16="http://schemas.microsoft.com/office/drawing/2014/main" id="{5F6A765C-D9CE-FC9D-932B-46372968FFED}"/>
              </a:ext>
            </a:extLst>
          </p:cNvPr>
          <p:cNvSpPr txBox="1"/>
          <p:nvPr/>
        </p:nvSpPr>
        <p:spPr>
          <a:xfrm>
            <a:off x="213360" y="1022289"/>
            <a:ext cx="11809846" cy="1325556"/>
          </a:xfrm>
          <a:prstGeom prst="rect">
            <a:avLst/>
          </a:prstGeom>
          <a:noFill/>
        </p:spPr>
        <p:txBody>
          <a:bodyPr wrap="square">
            <a:spAutoFit/>
          </a:bodyPr>
          <a:lstStyle/>
          <a:p>
            <a:pPr marL="228600" marR="0" indent="-228600">
              <a:lnSpc>
                <a:spcPct val="115000"/>
              </a:lnSpc>
              <a:spcAft>
                <a:spcPts val="1000"/>
              </a:spcAft>
              <a:tabLst>
                <a:tab pos="228600" algn="l"/>
                <a:tab pos="1828800" algn="l"/>
                <a:tab pos="3429000" algn="l"/>
                <a:tab pos="5029200" algn="l"/>
              </a:tabLst>
            </a:pPr>
            <a:r>
              <a:rPr lang="en-US" sz="3600">
                <a:solidFill>
                  <a:srgbClr val="000000"/>
                </a:solidFill>
                <a:effectLst/>
                <a:latin typeface="Cambria" panose="02040503050406030204" pitchFamily="18" charset="0"/>
                <a:ea typeface="Calibri" panose="020F0502020204030204" pitchFamily="34" charset="0"/>
                <a:cs typeface="Open Sans" panose="020B0606030504020204" pitchFamily="34" charset="0"/>
              </a:rPr>
              <a:t>Cho phổ hồng ngoại (IR) của chất hữu cơ như hình dưới tương ứng chất nào sau đây :</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aph of a graph of a graph&#10;&#10;Description automatically generated">
            <a:extLst>
              <a:ext uri="{FF2B5EF4-FFF2-40B4-BE49-F238E27FC236}">
                <a16:creationId xmlns:a16="http://schemas.microsoft.com/office/drawing/2014/main" id="{58079BFD-B7D1-CE4F-E256-9E96047DAB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59" y="2389612"/>
            <a:ext cx="12768239" cy="7436520"/>
          </a:xfrm>
          <a:prstGeom prst="rect">
            <a:avLst/>
          </a:prstGeom>
        </p:spPr>
      </p:pic>
      <p:sp>
        <p:nvSpPr>
          <p:cNvPr id="6" name="TextBox 5">
            <a:extLst>
              <a:ext uri="{FF2B5EF4-FFF2-40B4-BE49-F238E27FC236}">
                <a16:creationId xmlns:a16="http://schemas.microsoft.com/office/drawing/2014/main" id="{0AF81D19-9DD2-4D0D-715F-B0EC2F7AC5F4}"/>
              </a:ext>
            </a:extLst>
          </p:cNvPr>
          <p:cNvSpPr txBox="1"/>
          <p:nvPr/>
        </p:nvSpPr>
        <p:spPr>
          <a:xfrm>
            <a:off x="13563600" y="3162300"/>
            <a:ext cx="5038057" cy="5315173"/>
          </a:xfrm>
          <a:prstGeom prst="rect">
            <a:avLst/>
          </a:prstGeom>
          <a:noFill/>
        </p:spPr>
        <p:txBody>
          <a:bodyPr wrap="square">
            <a:spAutoFit/>
          </a:bodyPr>
          <a:lstStyle/>
          <a:p>
            <a:pPr marL="742950" indent="-742950">
              <a:lnSpc>
                <a:spcPct val="200000"/>
              </a:lnSpc>
              <a:buAutoNum type="alphaUcPeriod"/>
            </a:pPr>
            <a:r>
              <a:rPr lang="en-US" sz="4400" b="1">
                <a:effectLst/>
                <a:latin typeface="Cambria" panose="02040503050406030204" pitchFamily="18" charset="0"/>
                <a:ea typeface="Calibri" panose="020F0502020204030204" pitchFamily="34" charset="0"/>
                <a:cs typeface="Times New Roman" panose="02020603050405020304" pitchFamily="18" charset="0"/>
              </a:rPr>
              <a:t>CH</a:t>
            </a:r>
            <a:r>
              <a:rPr lang="en-US" sz="4400" b="1" baseline="-25000">
                <a:effectLst/>
                <a:latin typeface="Cambria" panose="02040503050406030204" pitchFamily="18" charset="0"/>
                <a:ea typeface="Calibri" panose="020F0502020204030204" pitchFamily="34" charset="0"/>
                <a:cs typeface="Times New Roman" panose="02020603050405020304" pitchFamily="18" charset="0"/>
              </a:rPr>
              <a:t>3</a:t>
            </a:r>
            <a:r>
              <a:rPr lang="en-US" sz="4400" b="1">
                <a:effectLst/>
                <a:latin typeface="Cambria" panose="02040503050406030204" pitchFamily="18" charset="0"/>
                <a:ea typeface="Calibri" panose="020F0502020204030204" pitchFamily="34" charset="0"/>
                <a:cs typeface="Times New Roman" panose="02020603050405020304" pitchFamily="18" charset="0"/>
              </a:rPr>
              <a:t>COOCH</a:t>
            </a:r>
            <a:r>
              <a:rPr lang="en-US" sz="4400" b="1" baseline="-25000">
                <a:effectLst/>
                <a:latin typeface="Cambria" panose="02040503050406030204" pitchFamily="18" charset="0"/>
                <a:ea typeface="Calibri" panose="020F0502020204030204" pitchFamily="34" charset="0"/>
                <a:cs typeface="Times New Roman" panose="02020603050405020304" pitchFamily="18" charset="0"/>
              </a:rPr>
              <a:t>3</a:t>
            </a:r>
            <a:r>
              <a:rPr lang="en-US" sz="4400" b="1">
                <a:effectLst/>
                <a:latin typeface="Cambria" panose="02040503050406030204" pitchFamily="18" charset="0"/>
                <a:ea typeface="Calibri" panose="020F0502020204030204" pitchFamily="34" charset="0"/>
                <a:cs typeface="Times New Roman" panose="02020603050405020304" pitchFamily="18" charset="0"/>
              </a:rPr>
              <a:t>.	</a:t>
            </a:r>
          </a:p>
          <a:p>
            <a:pPr>
              <a:lnSpc>
                <a:spcPct val="200000"/>
              </a:lnSpc>
            </a:pPr>
            <a:r>
              <a:rPr lang="en-US" sz="4400" b="1">
                <a:effectLst/>
                <a:latin typeface="Cambria" panose="02040503050406030204" pitchFamily="18" charset="0"/>
                <a:ea typeface="Calibri" panose="020F0502020204030204" pitchFamily="34" charset="0"/>
                <a:cs typeface="Times New Roman" panose="02020603050405020304" pitchFamily="18" charset="0"/>
              </a:rPr>
              <a:t>B. CH</a:t>
            </a:r>
            <a:r>
              <a:rPr lang="en-US" sz="4400" b="1" baseline="-25000">
                <a:effectLst/>
                <a:latin typeface="Cambria" panose="02040503050406030204" pitchFamily="18" charset="0"/>
                <a:ea typeface="Calibri" panose="020F0502020204030204" pitchFamily="34" charset="0"/>
                <a:cs typeface="Times New Roman" panose="02020603050405020304" pitchFamily="18" charset="0"/>
              </a:rPr>
              <a:t>3</a:t>
            </a:r>
            <a:r>
              <a:rPr lang="en-US" sz="4400" b="1">
                <a:effectLst/>
                <a:latin typeface="Cambria" panose="02040503050406030204" pitchFamily="18" charset="0"/>
                <a:ea typeface="Calibri" panose="020F0502020204030204" pitchFamily="34" charset="0"/>
                <a:cs typeface="Times New Roman" panose="02020603050405020304" pitchFamily="18" charset="0"/>
              </a:rPr>
              <a:t>COCH</a:t>
            </a:r>
            <a:r>
              <a:rPr lang="en-US" sz="4400" b="1" baseline="-25000">
                <a:effectLst/>
                <a:latin typeface="Cambria" panose="02040503050406030204" pitchFamily="18" charset="0"/>
                <a:ea typeface="Calibri" panose="020F0502020204030204" pitchFamily="34" charset="0"/>
                <a:cs typeface="Times New Roman" panose="02020603050405020304" pitchFamily="18" charset="0"/>
              </a:rPr>
              <a:t>3</a:t>
            </a:r>
            <a:r>
              <a:rPr lang="en-US" sz="4400" b="1">
                <a:effectLst/>
                <a:latin typeface="Cambria" panose="02040503050406030204" pitchFamily="18" charset="0"/>
                <a:ea typeface="Calibri" panose="020F0502020204030204" pitchFamily="34" charset="0"/>
                <a:cs typeface="Times New Roman" panose="02020603050405020304" pitchFamily="18" charset="0"/>
              </a:rPr>
              <a:t>.	</a:t>
            </a:r>
          </a:p>
          <a:p>
            <a:pPr>
              <a:lnSpc>
                <a:spcPct val="200000"/>
              </a:lnSpc>
            </a:pPr>
            <a:r>
              <a:rPr lang="en-US" sz="4400" b="1">
                <a:effectLst/>
                <a:latin typeface="Cambria" panose="02040503050406030204" pitchFamily="18" charset="0"/>
                <a:ea typeface="Calibri" panose="020F0502020204030204" pitchFamily="34" charset="0"/>
                <a:cs typeface="Times New Roman" panose="02020603050405020304" pitchFamily="18" charset="0"/>
              </a:rPr>
              <a:t>C. CH</a:t>
            </a:r>
            <a:r>
              <a:rPr lang="en-US" sz="4400" b="1" baseline="-25000">
                <a:effectLst/>
                <a:latin typeface="Cambria" panose="02040503050406030204" pitchFamily="18" charset="0"/>
                <a:ea typeface="Calibri" panose="020F0502020204030204" pitchFamily="34" charset="0"/>
                <a:cs typeface="Times New Roman" panose="02020603050405020304" pitchFamily="18" charset="0"/>
              </a:rPr>
              <a:t>3</a:t>
            </a:r>
            <a:r>
              <a:rPr lang="en-US" sz="4400" b="1">
                <a:effectLst/>
                <a:latin typeface="Cambria" panose="02040503050406030204" pitchFamily="18" charset="0"/>
                <a:ea typeface="Calibri" panose="020F0502020204030204" pitchFamily="34" charset="0"/>
                <a:cs typeface="Times New Roman" panose="02020603050405020304" pitchFamily="18" charset="0"/>
              </a:rPr>
              <a:t>CH</a:t>
            </a:r>
            <a:r>
              <a:rPr lang="en-US" sz="4400" b="1" baseline="-25000">
                <a:effectLst/>
                <a:latin typeface="Cambria" panose="02040503050406030204" pitchFamily="18" charset="0"/>
                <a:ea typeface="Calibri" panose="020F0502020204030204" pitchFamily="34" charset="0"/>
                <a:cs typeface="Times New Roman" panose="02020603050405020304" pitchFamily="18" charset="0"/>
              </a:rPr>
              <a:t>2</a:t>
            </a:r>
            <a:r>
              <a:rPr lang="en-US" sz="4400" b="1">
                <a:effectLst/>
                <a:latin typeface="Cambria" panose="02040503050406030204" pitchFamily="18" charset="0"/>
                <a:ea typeface="Calibri" panose="020F0502020204030204" pitchFamily="34" charset="0"/>
                <a:cs typeface="Times New Roman" panose="02020603050405020304" pitchFamily="18" charset="0"/>
              </a:rPr>
              <a:t>CH</a:t>
            </a:r>
            <a:r>
              <a:rPr lang="en-US" sz="4400" b="1" baseline="-25000">
                <a:effectLst/>
                <a:latin typeface="Cambria" panose="02040503050406030204" pitchFamily="18" charset="0"/>
                <a:ea typeface="Calibri" panose="020F0502020204030204" pitchFamily="34" charset="0"/>
                <a:cs typeface="Times New Roman" panose="02020603050405020304" pitchFamily="18" charset="0"/>
              </a:rPr>
              <a:t>2</a:t>
            </a:r>
            <a:r>
              <a:rPr lang="en-US" sz="4400" b="1">
                <a:effectLst/>
                <a:latin typeface="Cambria" panose="02040503050406030204" pitchFamily="18" charset="0"/>
                <a:ea typeface="Calibri" panose="020F0502020204030204" pitchFamily="34" charset="0"/>
                <a:cs typeface="Times New Roman" panose="02020603050405020304" pitchFamily="18" charset="0"/>
              </a:rPr>
              <a:t>OH.</a:t>
            </a:r>
          </a:p>
          <a:p>
            <a:pPr>
              <a:lnSpc>
                <a:spcPct val="200000"/>
              </a:lnSpc>
            </a:pPr>
            <a:r>
              <a:rPr lang="en-US" sz="4400" b="1">
                <a:effectLst/>
                <a:latin typeface="Cambria" panose="02040503050406030204" pitchFamily="18" charset="0"/>
                <a:ea typeface="Calibri" panose="020F0502020204030204" pitchFamily="34" charset="0"/>
                <a:cs typeface="Times New Roman" panose="02020603050405020304" pitchFamily="18" charset="0"/>
              </a:rPr>
              <a:t>D. CH</a:t>
            </a:r>
            <a:r>
              <a:rPr lang="en-US" sz="4400" b="1" baseline="-25000">
                <a:effectLst/>
                <a:latin typeface="Cambria" panose="02040503050406030204" pitchFamily="18" charset="0"/>
                <a:ea typeface="Calibri" panose="020F0502020204030204" pitchFamily="34" charset="0"/>
                <a:cs typeface="Times New Roman" panose="02020603050405020304" pitchFamily="18" charset="0"/>
              </a:rPr>
              <a:t>3</a:t>
            </a:r>
            <a:r>
              <a:rPr lang="en-US" sz="4400" b="1">
                <a:effectLst/>
                <a:latin typeface="Cambria" panose="02040503050406030204" pitchFamily="18" charset="0"/>
                <a:ea typeface="Calibri" panose="020F0502020204030204" pitchFamily="34" charset="0"/>
                <a:cs typeface="Times New Roman" panose="02020603050405020304" pitchFamily="18" charset="0"/>
              </a:rPr>
              <a:t>CH</a:t>
            </a:r>
            <a:r>
              <a:rPr lang="en-US" sz="4400" b="1" baseline="-25000">
                <a:effectLst/>
                <a:latin typeface="Cambria" panose="02040503050406030204" pitchFamily="18" charset="0"/>
                <a:ea typeface="Calibri" panose="020F0502020204030204" pitchFamily="34" charset="0"/>
                <a:cs typeface="Times New Roman" panose="02020603050405020304" pitchFamily="18" charset="0"/>
              </a:rPr>
              <a:t>2</a:t>
            </a:r>
            <a:r>
              <a:rPr lang="en-US" sz="4400" b="1">
                <a:effectLst/>
                <a:latin typeface="Cambria" panose="02040503050406030204" pitchFamily="18" charset="0"/>
                <a:ea typeface="Calibri" panose="020F0502020204030204" pitchFamily="34" charset="0"/>
                <a:cs typeface="Times New Roman" panose="02020603050405020304" pitchFamily="18" charset="0"/>
              </a:rPr>
              <a:t>CHO.</a:t>
            </a:r>
            <a:r>
              <a:rPr lang="en-US" sz="4400" b="1">
                <a:effectLst/>
                <a:latin typeface="Cambria" panose="02040503050406030204" pitchFamily="18" charset="0"/>
                <a:ea typeface="Calibri" panose="020F0502020204030204" pitchFamily="34" charset="0"/>
                <a:cs typeface="Open Sans" panose="020B0606030504020204" pitchFamily="34" charset="0"/>
              </a:rPr>
              <a:t> </a:t>
            </a:r>
            <a:endParaRPr lang="en-US" sz="6600" b="1"/>
          </a:p>
        </p:txBody>
      </p:sp>
      <p:sp>
        <p:nvSpPr>
          <p:cNvPr id="7" name="Rectangle 6">
            <a:extLst>
              <a:ext uri="{FF2B5EF4-FFF2-40B4-BE49-F238E27FC236}">
                <a16:creationId xmlns:a16="http://schemas.microsoft.com/office/drawing/2014/main" id="{3D8BB8F0-9351-CBEC-B360-80B7A0D42853}"/>
              </a:ext>
            </a:extLst>
          </p:cNvPr>
          <p:cNvSpPr/>
          <p:nvPr/>
        </p:nvSpPr>
        <p:spPr>
          <a:xfrm>
            <a:off x="13411200" y="7595001"/>
            <a:ext cx="4196148" cy="10517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87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a:extLst>
              <a:ext uri="{FF2B5EF4-FFF2-40B4-BE49-F238E27FC236}">
                <a16:creationId xmlns:a16="http://schemas.microsoft.com/office/drawing/2014/main" id="{F8571F6A-88F6-239F-7503-581E4D05C056}"/>
              </a:ext>
            </a:extLst>
          </p:cNvPr>
          <p:cNvSpPr/>
          <p:nvPr/>
        </p:nvSpPr>
        <p:spPr>
          <a:xfrm>
            <a:off x="3421783" y="4537594"/>
            <a:ext cx="780651" cy="707882"/>
          </a:xfrm>
          <a:prstGeom prst="ellipse">
            <a:avLst/>
          </a:prstGeom>
          <a:solidFill>
            <a:srgbClr val="86C7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1506841" y="-144637"/>
            <a:ext cx="10786223" cy="10576274"/>
            <a:chOff x="0" y="0"/>
            <a:chExt cx="14381630" cy="14101698"/>
          </a:xfrm>
        </p:grpSpPr>
        <p:sp>
          <p:nvSpPr>
            <p:cNvPr id="3" name="Freeform 3"/>
            <p:cNvSpPr/>
            <p:nvPr/>
          </p:nvSpPr>
          <p:spPr>
            <a:xfrm>
              <a:off x="0" y="7042815"/>
              <a:ext cx="12363028" cy="7058883"/>
            </a:xfrm>
            <a:custGeom>
              <a:avLst/>
              <a:gdLst/>
              <a:ahLst/>
              <a:cxnLst/>
              <a:rect l="l" t="t" r="r" b="b"/>
              <a:pathLst>
                <a:path w="12363028" h="7058883">
                  <a:moveTo>
                    <a:pt x="0" y="0"/>
                  </a:moveTo>
                  <a:lnTo>
                    <a:pt x="12363028" y="0"/>
                  </a:lnTo>
                  <a:lnTo>
                    <a:pt x="12363028" y="7058883"/>
                  </a:lnTo>
                  <a:lnTo>
                    <a:pt x="0" y="7058883"/>
                  </a:lnTo>
                  <a:lnTo>
                    <a:pt x="0" y="0"/>
                  </a:lnTo>
                  <a:close/>
                </a:path>
              </a:pathLst>
            </a:custGeom>
            <a:blipFill>
              <a:blip r:embed="rId2">
                <a:extLst>
                  <a:ext uri="{96DAC541-7B7A-43D3-8B79-37D633B846F1}">
                    <asvg:svgBlip xmlns:asvg="http://schemas.microsoft.com/office/drawing/2016/SVG/main" r:embed="rId3"/>
                  </a:ext>
                </a:extLst>
              </a:blip>
              <a:stretch>
                <a:fillRect t="-51576"/>
              </a:stretch>
            </a:blipFill>
          </p:spPr>
        </p:sp>
        <p:sp>
          <p:nvSpPr>
            <p:cNvPr id="4" name="Freeform 4"/>
            <p:cNvSpPr/>
            <p:nvPr/>
          </p:nvSpPr>
          <p:spPr>
            <a:xfrm>
              <a:off x="2018602" y="0"/>
              <a:ext cx="12363028" cy="7058883"/>
            </a:xfrm>
            <a:custGeom>
              <a:avLst/>
              <a:gdLst/>
              <a:ahLst/>
              <a:cxnLst/>
              <a:rect l="l" t="t" r="r" b="b"/>
              <a:pathLst>
                <a:path w="12363028" h="7058883">
                  <a:moveTo>
                    <a:pt x="0" y="0"/>
                  </a:moveTo>
                  <a:lnTo>
                    <a:pt x="12363028" y="0"/>
                  </a:lnTo>
                  <a:lnTo>
                    <a:pt x="12363028" y="7058883"/>
                  </a:lnTo>
                  <a:lnTo>
                    <a:pt x="0" y="7058883"/>
                  </a:lnTo>
                  <a:lnTo>
                    <a:pt x="0" y="0"/>
                  </a:lnTo>
                  <a:close/>
                </a:path>
              </a:pathLst>
            </a:custGeom>
            <a:blipFill>
              <a:blip r:embed="rId2">
                <a:extLst>
                  <a:ext uri="{96DAC541-7B7A-43D3-8B79-37D633B846F1}">
                    <asvg:svgBlip xmlns:asvg="http://schemas.microsoft.com/office/drawing/2016/SVG/main" r:embed="rId3"/>
                  </a:ext>
                </a:extLst>
              </a:blip>
              <a:stretch>
                <a:fillRect t="-51576"/>
              </a:stretch>
            </a:blipFill>
          </p:spPr>
        </p:sp>
      </p:grpSp>
      <p:sp>
        <p:nvSpPr>
          <p:cNvPr id="5" name="AutoShape 5"/>
          <p:cNvSpPr/>
          <p:nvPr/>
        </p:nvSpPr>
        <p:spPr>
          <a:xfrm rot="-10800000">
            <a:off x="1529102" y="3051890"/>
            <a:ext cx="10211441" cy="0"/>
          </a:xfrm>
          <a:prstGeom prst="line">
            <a:avLst/>
          </a:prstGeom>
          <a:ln w="28575" cap="rnd">
            <a:solidFill>
              <a:srgbClr val="86C7ED"/>
            </a:solidFill>
            <a:prstDash val="solid"/>
            <a:headEnd type="none" w="sm" len="sm"/>
            <a:tailEnd type="none" w="sm" len="sm"/>
          </a:ln>
        </p:spPr>
        <p:txBody>
          <a:bodyPr/>
          <a:lstStyle/>
          <a:p>
            <a:endParaRPr lang="en-US"/>
          </a:p>
        </p:txBody>
      </p:sp>
      <p:grpSp>
        <p:nvGrpSpPr>
          <p:cNvPr id="6" name="Group 6"/>
          <p:cNvGrpSpPr/>
          <p:nvPr/>
        </p:nvGrpSpPr>
        <p:grpSpPr>
          <a:xfrm>
            <a:off x="-9401127" y="8681862"/>
            <a:ext cx="15741700" cy="3210276"/>
            <a:chOff x="0" y="0"/>
            <a:chExt cx="26342280" cy="5372100"/>
          </a:xfrm>
        </p:grpSpPr>
        <p:sp>
          <p:nvSpPr>
            <p:cNvPr id="7" name="Freeform 7"/>
            <p:cNvSpPr/>
            <p:nvPr/>
          </p:nvSpPr>
          <p:spPr>
            <a:xfrm>
              <a:off x="0" y="0"/>
              <a:ext cx="26342280" cy="5372100"/>
            </a:xfrm>
            <a:custGeom>
              <a:avLst/>
              <a:gdLst/>
              <a:ahLst/>
              <a:cxnLst/>
              <a:rect l="l" t="t" r="r" b="b"/>
              <a:pathLst>
                <a:path w="26342280" h="5372100">
                  <a:moveTo>
                    <a:pt x="24791611" y="0"/>
                  </a:moveTo>
                  <a:lnTo>
                    <a:pt x="1550670" y="0"/>
                  </a:lnTo>
                  <a:lnTo>
                    <a:pt x="0" y="2686050"/>
                  </a:lnTo>
                  <a:lnTo>
                    <a:pt x="1550670" y="5372100"/>
                  </a:lnTo>
                  <a:lnTo>
                    <a:pt x="24791611" y="5372100"/>
                  </a:lnTo>
                  <a:lnTo>
                    <a:pt x="26342280" y="2686050"/>
                  </a:lnTo>
                  <a:lnTo>
                    <a:pt x="24791611" y="0"/>
                  </a:lnTo>
                  <a:close/>
                </a:path>
              </a:pathLst>
            </a:custGeom>
            <a:solidFill>
              <a:srgbClr val="A066CB"/>
            </a:solidFill>
          </p:spPr>
        </p:sp>
      </p:grpSp>
      <p:sp>
        <p:nvSpPr>
          <p:cNvPr id="8" name="Freeform 8"/>
          <p:cNvSpPr/>
          <p:nvPr/>
        </p:nvSpPr>
        <p:spPr>
          <a:xfrm>
            <a:off x="1028700" y="9198718"/>
            <a:ext cx="1000805" cy="571427"/>
          </a:xfrm>
          <a:custGeom>
            <a:avLst/>
            <a:gdLst/>
            <a:ahLst/>
            <a:cxnLst/>
            <a:rect l="l" t="t" r="r" b="b"/>
            <a:pathLst>
              <a:path w="1000805" h="571427">
                <a:moveTo>
                  <a:pt x="0" y="0"/>
                </a:moveTo>
                <a:lnTo>
                  <a:pt x="1000805" y="0"/>
                </a:lnTo>
                <a:lnTo>
                  <a:pt x="1000805" y="571427"/>
                </a:lnTo>
                <a:lnTo>
                  <a:pt x="0" y="571427"/>
                </a:lnTo>
                <a:lnTo>
                  <a:pt x="0" y="0"/>
                </a:lnTo>
                <a:close/>
              </a:path>
            </a:pathLst>
          </a:custGeom>
          <a:blipFill>
            <a:blip r:embed="rId4">
              <a:extLst>
                <a:ext uri="{96DAC541-7B7A-43D3-8B79-37D633B846F1}">
                  <asvg:svgBlip xmlns:asvg="http://schemas.microsoft.com/office/drawing/2016/SVG/main" r:embed="rId5"/>
                </a:ext>
              </a:extLst>
            </a:blip>
            <a:stretch>
              <a:fillRect t="-51576"/>
            </a:stretch>
          </a:blipFill>
        </p:spPr>
      </p:sp>
      <p:sp>
        <p:nvSpPr>
          <p:cNvPr id="9" name="TextBox 9"/>
          <p:cNvSpPr txBox="1"/>
          <p:nvPr/>
        </p:nvSpPr>
        <p:spPr>
          <a:xfrm>
            <a:off x="2296205" y="9328929"/>
            <a:ext cx="3079056" cy="402098"/>
          </a:xfrm>
          <a:prstGeom prst="rect">
            <a:avLst/>
          </a:prstGeom>
        </p:spPr>
        <p:txBody>
          <a:bodyPr wrap="square" lIns="0" tIns="0" rIns="0" bIns="0" rtlCol="0" anchor="t">
            <a:spAutoFit/>
          </a:bodyPr>
          <a:lstStyle/>
          <a:p>
            <a:pPr algn="l">
              <a:lnSpc>
                <a:spcPts val="3429"/>
              </a:lnSpc>
              <a:spcBef>
                <a:spcPct val="0"/>
              </a:spcBef>
            </a:pPr>
            <a:r>
              <a:rPr lang="en-US" sz="2449" b="1">
                <a:solidFill>
                  <a:srgbClr val="FFFFFF"/>
                </a:solidFill>
                <a:latin typeface="Muli Ultra-Bold"/>
                <a:ea typeface="Muli Ultra-Bold"/>
                <a:cs typeface="Muli Ultra-Bold"/>
                <a:sym typeface="Muli Ultra-Bold"/>
              </a:rPr>
              <a:t>CHƯƠNG 6-HÓA 11</a:t>
            </a:r>
          </a:p>
        </p:txBody>
      </p:sp>
      <p:sp>
        <p:nvSpPr>
          <p:cNvPr id="10" name="TextBox 10"/>
          <p:cNvSpPr txBox="1"/>
          <p:nvPr/>
        </p:nvSpPr>
        <p:spPr>
          <a:xfrm>
            <a:off x="344627" y="1473191"/>
            <a:ext cx="12676166" cy="1286634"/>
          </a:xfrm>
          <a:prstGeom prst="rect">
            <a:avLst/>
          </a:prstGeom>
        </p:spPr>
        <p:txBody>
          <a:bodyPr lIns="0" tIns="0" rIns="0" bIns="0" rtlCol="0" anchor="t">
            <a:spAutoFit/>
          </a:bodyPr>
          <a:lstStyle/>
          <a:p>
            <a:pPr algn="l">
              <a:lnSpc>
                <a:spcPts val="10667"/>
              </a:lnSpc>
            </a:pPr>
            <a:r>
              <a:rPr lang="en-US" sz="8399" b="1" spc="251">
                <a:solidFill>
                  <a:srgbClr val="1836B2"/>
                </a:solidFill>
                <a:latin typeface="Muli Bold"/>
                <a:ea typeface="Muli Bold"/>
                <a:cs typeface="Muli Bold"/>
                <a:sym typeface="Muli Bold"/>
              </a:rPr>
              <a:t>HỢP CHẤT CARBONYL</a:t>
            </a:r>
          </a:p>
        </p:txBody>
      </p:sp>
      <p:sp>
        <p:nvSpPr>
          <p:cNvPr id="11" name="TextBox 11"/>
          <p:cNvSpPr txBox="1"/>
          <p:nvPr/>
        </p:nvSpPr>
        <p:spPr>
          <a:xfrm>
            <a:off x="6340573" y="647700"/>
            <a:ext cx="1866900" cy="533426"/>
          </a:xfrm>
          <a:prstGeom prst="rect">
            <a:avLst/>
          </a:prstGeom>
        </p:spPr>
        <p:txBody>
          <a:bodyPr wrap="square" lIns="0" tIns="0" rIns="0" bIns="0" rtlCol="0" anchor="t">
            <a:spAutoFit/>
          </a:bodyPr>
          <a:lstStyle/>
          <a:p>
            <a:pPr algn="l">
              <a:lnSpc>
                <a:spcPts val="4200"/>
              </a:lnSpc>
            </a:pPr>
            <a:r>
              <a:rPr lang="en-US" sz="3500" b="1" spc="105">
                <a:solidFill>
                  <a:srgbClr val="A066CB"/>
                </a:solidFill>
                <a:latin typeface="Muli Ultra-Bold"/>
                <a:ea typeface="Muli Ultra-Bold"/>
                <a:cs typeface="Muli Ultra-Bold"/>
                <a:sym typeface="Muli Ultra-Bold"/>
              </a:rPr>
              <a:t>Bài 23</a:t>
            </a:r>
          </a:p>
        </p:txBody>
      </p:sp>
      <p:sp>
        <p:nvSpPr>
          <p:cNvPr id="17" name="TextBox 5">
            <a:extLst>
              <a:ext uri="{FF2B5EF4-FFF2-40B4-BE49-F238E27FC236}">
                <a16:creationId xmlns:a16="http://schemas.microsoft.com/office/drawing/2014/main" id="{C4D62CFE-E088-7C03-DBFE-320707931CDE}"/>
              </a:ext>
            </a:extLst>
          </p:cNvPr>
          <p:cNvSpPr txBox="1"/>
          <p:nvPr/>
        </p:nvSpPr>
        <p:spPr>
          <a:xfrm>
            <a:off x="4650252" y="3653897"/>
            <a:ext cx="5353066" cy="538609"/>
          </a:xfrm>
          <a:prstGeom prst="rect">
            <a:avLst/>
          </a:prstGeom>
        </p:spPr>
        <p:txBody>
          <a:bodyPr wrap="square" lIns="0" tIns="0" rIns="0" bIns="0" rtlCol="0" anchor="t">
            <a:spAutoFit/>
          </a:bodyPr>
          <a:lstStyle/>
          <a:p>
            <a:pPr algn="l">
              <a:lnSpc>
                <a:spcPts val="4200"/>
              </a:lnSpc>
            </a:pPr>
            <a:r>
              <a:rPr lang="en-US" sz="4000" b="1" spc="105">
                <a:solidFill>
                  <a:schemeClr val="tx1">
                    <a:lumMod val="95000"/>
                    <a:lumOff val="5000"/>
                  </a:schemeClr>
                </a:solidFill>
                <a:latin typeface="Muli Light" panose="020B0604020202020204" charset="0"/>
                <a:ea typeface="Muli Ultra-Bold"/>
                <a:cs typeface="Muli Ultra-Bold"/>
                <a:sym typeface="Muli Ultra-Bold"/>
              </a:rPr>
              <a:t>Khái niệm, danh pháp</a:t>
            </a:r>
          </a:p>
        </p:txBody>
      </p:sp>
      <p:sp>
        <p:nvSpPr>
          <p:cNvPr id="18" name="Freeform 10">
            <a:extLst>
              <a:ext uri="{FF2B5EF4-FFF2-40B4-BE49-F238E27FC236}">
                <a16:creationId xmlns:a16="http://schemas.microsoft.com/office/drawing/2014/main" id="{86A3408E-81A0-1358-FED2-4ACE5027D6EA}"/>
              </a:ext>
            </a:extLst>
          </p:cNvPr>
          <p:cNvSpPr/>
          <p:nvPr/>
        </p:nvSpPr>
        <p:spPr>
          <a:xfrm>
            <a:off x="3421783" y="3511045"/>
            <a:ext cx="780651" cy="780651"/>
          </a:xfrm>
          <a:custGeom>
            <a:avLst/>
            <a:gdLst/>
            <a:ahLst/>
            <a:cxnLst/>
            <a:rect l="l" t="t" r="r" b="b"/>
            <a:pathLst>
              <a:path w="780651" h="780651">
                <a:moveTo>
                  <a:pt x="0" y="0"/>
                </a:moveTo>
                <a:lnTo>
                  <a:pt x="780650" y="0"/>
                </a:lnTo>
                <a:lnTo>
                  <a:pt x="780650" y="780651"/>
                </a:lnTo>
                <a:lnTo>
                  <a:pt x="0" y="7806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Oval 19">
            <a:extLst>
              <a:ext uri="{FF2B5EF4-FFF2-40B4-BE49-F238E27FC236}">
                <a16:creationId xmlns:a16="http://schemas.microsoft.com/office/drawing/2014/main" id="{6209DE8A-1E00-0F79-52F2-2B4053A2A5C6}"/>
              </a:ext>
            </a:extLst>
          </p:cNvPr>
          <p:cNvSpPr/>
          <p:nvPr/>
        </p:nvSpPr>
        <p:spPr>
          <a:xfrm>
            <a:off x="3621609" y="3544984"/>
            <a:ext cx="457200" cy="746712"/>
          </a:xfrm>
          <a:prstGeom prst="ellipse">
            <a:avLst/>
          </a:prstGeom>
          <a:solidFill>
            <a:srgbClr val="A066CB"/>
          </a:solidFill>
          <a:ln>
            <a:solidFill>
              <a:srgbClr val="A06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B226139-A571-77D4-33E8-C9C3467B5209}"/>
              </a:ext>
            </a:extLst>
          </p:cNvPr>
          <p:cNvSpPr txBox="1"/>
          <p:nvPr/>
        </p:nvSpPr>
        <p:spPr>
          <a:xfrm>
            <a:off x="3659709" y="3575777"/>
            <a:ext cx="838200" cy="707886"/>
          </a:xfrm>
          <a:prstGeom prst="rect">
            <a:avLst/>
          </a:prstGeom>
          <a:noFill/>
        </p:spPr>
        <p:txBody>
          <a:bodyPr wrap="square" rtlCol="0">
            <a:spAutoFit/>
          </a:bodyPr>
          <a:lstStyle/>
          <a:p>
            <a:r>
              <a:rPr lang="en-US" sz="4000" b="1">
                <a:solidFill>
                  <a:schemeClr val="bg1"/>
                </a:solidFill>
                <a:latin typeface="Muli Light" panose="020B0604020202020204" charset="0"/>
              </a:rPr>
              <a:t>I</a:t>
            </a:r>
          </a:p>
        </p:txBody>
      </p:sp>
      <p:sp>
        <p:nvSpPr>
          <p:cNvPr id="22" name="TextBox 5">
            <a:extLst>
              <a:ext uri="{FF2B5EF4-FFF2-40B4-BE49-F238E27FC236}">
                <a16:creationId xmlns:a16="http://schemas.microsoft.com/office/drawing/2014/main" id="{7CC1ECE5-0331-1A9B-8DA7-33CCEA5A983C}"/>
              </a:ext>
            </a:extLst>
          </p:cNvPr>
          <p:cNvSpPr txBox="1"/>
          <p:nvPr/>
        </p:nvSpPr>
        <p:spPr>
          <a:xfrm>
            <a:off x="4650252" y="4648080"/>
            <a:ext cx="5353066" cy="538609"/>
          </a:xfrm>
          <a:prstGeom prst="rect">
            <a:avLst/>
          </a:prstGeom>
        </p:spPr>
        <p:txBody>
          <a:bodyPr wrap="square" lIns="0" tIns="0" rIns="0" bIns="0" rtlCol="0" anchor="t">
            <a:spAutoFit/>
          </a:bodyPr>
          <a:lstStyle/>
          <a:p>
            <a:pPr algn="l">
              <a:lnSpc>
                <a:spcPts val="4200"/>
              </a:lnSpc>
            </a:pPr>
            <a:r>
              <a:rPr lang="en-US" sz="4000" b="1" spc="105">
                <a:solidFill>
                  <a:schemeClr val="tx1">
                    <a:lumMod val="95000"/>
                    <a:lumOff val="5000"/>
                  </a:schemeClr>
                </a:solidFill>
                <a:latin typeface="Muli Light" panose="020B0604020202020204" charset="0"/>
                <a:ea typeface="Muli Ultra-Bold"/>
                <a:cs typeface="Muli Ultra-Bold"/>
                <a:sym typeface="Muli Ultra-Bold"/>
              </a:rPr>
              <a:t>Đặc điểm cấu tạo</a:t>
            </a:r>
          </a:p>
        </p:txBody>
      </p:sp>
      <p:sp>
        <p:nvSpPr>
          <p:cNvPr id="25" name="TextBox 24">
            <a:extLst>
              <a:ext uri="{FF2B5EF4-FFF2-40B4-BE49-F238E27FC236}">
                <a16:creationId xmlns:a16="http://schemas.microsoft.com/office/drawing/2014/main" id="{0F8E7ADF-6D80-318F-00C9-7628CAA9461D}"/>
              </a:ext>
            </a:extLst>
          </p:cNvPr>
          <p:cNvSpPr txBox="1"/>
          <p:nvPr/>
        </p:nvSpPr>
        <p:spPr>
          <a:xfrm>
            <a:off x="3605304" y="4537594"/>
            <a:ext cx="838200" cy="707886"/>
          </a:xfrm>
          <a:prstGeom prst="rect">
            <a:avLst/>
          </a:prstGeom>
          <a:noFill/>
        </p:spPr>
        <p:txBody>
          <a:bodyPr wrap="square" rtlCol="0">
            <a:spAutoFit/>
          </a:bodyPr>
          <a:lstStyle/>
          <a:p>
            <a:r>
              <a:rPr lang="en-US" sz="4000" b="1">
                <a:solidFill>
                  <a:schemeClr val="bg1"/>
                </a:solidFill>
                <a:latin typeface="Muli Light" panose="020B0604020202020204" charset="0"/>
              </a:rPr>
              <a:t>II</a:t>
            </a:r>
          </a:p>
        </p:txBody>
      </p:sp>
      <p:sp>
        <p:nvSpPr>
          <p:cNvPr id="26" name="TextBox 5">
            <a:extLst>
              <a:ext uri="{FF2B5EF4-FFF2-40B4-BE49-F238E27FC236}">
                <a16:creationId xmlns:a16="http://schemas.microsoft.com/office/drawing/2014/main" id="{FFA36864-2048-A910-BAF2-5AD3CD18430C}"/>
              </a:ext>
            </a:extLst>
          </p:cNvPr>
          <p:cNvSpPr txBox="1"/>
          <p:nvPr/>
        </p:nvSpPr>
        <p:spPr>
          <a:xfrm>
            <a:off x="4650252" y="5642263"/>
            <a:ext cx="5353066" cy="538609"/>
          </a:xfrm>
          <a:prstGeom prst="rect">
            <a:avLst/>
          </a:prstGeom>
        </p:spPr>
        <p:txBody>
          <a:bodyPr wrap="square" lIns="0" tIns="0" rIns="0" bIns="0" rtlCol="0" anchor="t">
            <a:spAutoFit/>
          </a:bodyPr>
          <a:lstStyle/>
          <a:p>
            <a:pPr algn="l">
              <a:lnSpc>
                <a:spcPts val="4200"/>
              </a:lnSpc>
            </a:pPr>
            <a:r>
              <a:rPr lang="en-US" sz="4000" b="1" spc="105">
                <a:solidFill>
                  <a:schemeClr val="tx1">
                    <a:lumMod val="95000"/>
                    <a:lumOff val="5000"/>
                  </a:schemeClr>
                </a:solidFill>
                <a:latin typeface="Muli Light" panose="020B0604020202020204" charset="0"/>
                <a:ea typeface="Muli Ultra-Bold"/>
                <a:cs typeface="Muli Ultra-Bold"/>
                <a:sym typeface="Muli Ultra-Bold"/>
              </a:rPr>
              <a:t>Tính chất vật lí</a:t>
            </a:r>
          </a:p>
        </p:txBody>
      </p:sp>
      <p:sp>
        <p:nvSpPr>
          <p:cNvPr id="27" name="Freeform 10">
            <a:extLst>
              <a:ext uri="{FF2B5EF4-FFF2-40B4-BE49-F238E27FC236}">
                <a16:creationId xmlns:a16="http://schemas.microsoft.com/office/drawing/2014/main" id="{15B69F4B-4162-9894-5E06-A4976DF63B84}"/>
              </a:ext>
            </a:extLst>
          </p:cNvPr>
          <p:cNvSpPr/>
          <p:nvPr/>
        </p:nvSpPr>
        <p:spPr>
          <a:xfrm>
            <a:off x="3421783" y="5499411"/>
            <a:ext cx="780651" cy="780651"/>
          </a:xfrm>
          <a:custGeom>
            <a:avLst/>
            <a:gdLst/>
            <a:ahLst/>
            <a:cxnLst/>
            <a:rect l="l" t="t" r="r" b="b"/>
            <a:pathLst>
              <a:path w="780651" h="780651">
                <a:moveTo>
                  <a:pt x="0" y="0"/>
                </a:moveTo>
                <a:lnTo>
                  <a:pt x="780650" y="0"/>
                </a:lnTo>
                <a:lnTo>
                  <a:pt x="780650" y="780651"/>
                </a:lnTo>
                <a:lnTo>
                  <a:pt x="0" y="7806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8" name="Oval 27">
            <a:extLst>
              <a:ext uri="{FF2B5EF4-FFF2-40B4-BE49-F238E27FC236}">
                <a16:creationId xmlns:a16="http://schemas.microsoft.com/office/drawing/2014/main" id="{B2FB757C-25AB-9873-E40D-06ABC604FAFB}"/>
              </a:ext>
            </a:extLst>
          </p:cNvPr>
          <p:cNvSpPr/>
          <p:nvPr/>
        </p:nvSpPr>
        <p:spPr>
          <a:xfrm>
            <a:off x="3621609" y="5533350"/>
            <a:ext cx="457200" cy="746712"/>
          </a:xfrm>
          <a:prstGeom prst="ellipse">
            <a:avLst/>
          </a:prstGeom>
          <a:solidFill>
            <a:srgbClr val="A066CB"/>
          </a:solidFill>
          <a:ln>
            <a:solidFill>
              <a:srgbClr val="A06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FD7091F-E72B-AAD6-C991-2D704267242C}"/>
              </a:ext>
            </a:extLst>
          </p:cNvPr>
          <p:cNvSpPr txBox="1"/>
          <p:nvPr/>
        </p:nvSpPr>
        <p:spPr>
          <a:xfrm>
            <a:off x="3514929" y="5533350"/>
            <a:ext cx="838200" cy="707886"/>
          </a:xfrm>
          <a:prstGeom prst="rect">
            <a:avLst/>
          </a:prstGeom>
          <a:noFill/>
        </p:spPr>
        <p:txBody>
          <a:bodyPr wrap="square" rtlCol="0">
            <a:spAutoFit/>
          </a:bodyPr>
          <a:lstStyle/>
          <a:p>
            <a:r>
              <a:rPr lang="en-US" sz="4000" b="1">
                <a:solidFill>
                  <a:schemeClr val="bg1"/>
                </a:solidFill>
                <a:latin typeface="Muli Light" panose="020B0604020202020204" charset="0"/>
              </a:rPr>
              <a:t>III</a:t>
            </a:r>
          </a:p>
        </p:txBody>
      </p:sp>
      <p:sp>
        <p:nvSpPr>
          <p:cNvPr id="30" name="TextBox 5">
            <a:extLst>
              <a:ext uri="{FF2B5EF4-FFF2-40B4-BE49-F238E27FC236}">
                <a16:creationId xmlns:a16="http://schemas.microsoft.com/office/drawing/2014/main" id="{7BF991A1-67AD-D96B-03D8-0B9E45C87204}"/>
              </a:ext>
            </a:extLst>
          </p:cNvPr>
          <p:cNvSpPr txBox="1"/>
          <p:nvPr/>
        </p:nvSpPr>
        <p:spPr>
          <a:xfrm>
            <a:off x="4650252" y="6636446"/>
            <a:ext cx="5353066" cy="538609"/>
          </a:xfrm>
          <a:prstGeom prst="rect">
            <a:avLst/>
          </a:prstGeom>
        </p:spPr>
        <p:txBody>
          <a:bodyPr wrap="square" lIns="0" tIns="0" rIns="0" bIns="0" rtlCol="0" anchor="t">
            <a:spAutoFit/>
          </a:bodyPr>
          <a:lstStyle/>
          <a:p>
            <a:pPr algn="l">
              <a:lnSpc>
                <a:spcPts val="4200"/>
              </a:lnSpc>
            </a:pPr>
            <a:r>
              <a:rPr lang="en-US" sz="4000" b="1" spc="105">
                <a:solidFill>
                  <a:schemeClr val="tx1">
                    <a:lumMod val="95000"/>
                    <a:lumOff val="5000"/>
                  </a:schemeClr>
                </a:solidFill>
                <a:latin typeface="Muli Light" panose="020B0604020202020204" charset="0"/>
                <a:ea typeface="Muli Ultra-Bold"/>
                <a:cs typeface="Muli Ultra-Bold"/>
                <a:sym typeface="Muli Ultra-Bold"/>
              </a:rPr>
              <a:t>Tính chất hóa học</a:t>
            </a:r>
          </a:p>
        </p:txBody>
      </p:sp>
      <p:sp>
        <p:nvSpPr>
          <p:cNvPr id="34" name="TextBox 5">
            <a:extLst>
              <a:ext uri="{FF2B5EF4-FFF2-40B4-BE49-F238E27FC236}">
                <a16:creationId xmlns:a16="http://schemas.microsoft.com/office/drawing/2014/main" id="{19A795AF-BC8E-D8BE-A92E-4E61B1D2951E}"/>
              </a:ext>
            </a:extLst>
          </p:cNvPr>
          <p:cNvSpPr txBox="1"/>
          <p:nvPr/>
        </p:nvSpPr>
        <p:spPr>
          <a:xfrm>
            <a:off x="4650252" y="7630629"/>
            <a:ext cx="5353066" cy="538609"/>
          </a:xfrm>
          <a:prstGeom prst="rect">
            <a:avLst/>
          </a:prstGeom>
        </p:spPr>
        <p:txBody>
          <a:bodyPr wrap="square" lIns="0" tIns="0" rIns="0" bIns="0" rtlCol="0" anchor="t">
            <a:spAutoFit/>
          </a:bodyPr>
          <a:lstStyle/>
          <a:p>
            <a:pPr algn="l">
              <a:lnSpc>
                <a:spcPts val="4200"/>
              </a:lnSpc>
            </a:pPr>
            <a:r>
              <a:rPr lang="en-US" sz="4000" b="1" spc="105">
                <a:solidFill>
                  <a:schemeClr val="tx1">
                    <a:lumMod val="95000"/>
                    <a:lumOff val="5000"/>
                  </a:schemeClr>
                </a:solidFill>
                <a:latin typeface="Muli Light" panose="020B0604020202020204" charset="0"/>
                <a:ea typeface="Muli Ultra-Bold"/>
                <a:cs typeface="Muli Ultra-Bold"/>
                <a:sym typeface="Muli Ultra-Bold"/>
              </a:rPr>
              <a:t>Điều chế và ứng dụng</a:t>
            </a:r>
          </a:p>
        </p:txBody>
      </p:sp>
      <p:sp>
        <p:nvSpPr>
          <p:cNvPr id="35" name="Freeform 10">
            <a:extLst>
              <a:ext uri="{FF2B5EF4-FFF2-40B4-BE49-F238E27FC236}">
                <a16:creationId xmlns:a16="http://schemas.microsoft.com/office/drawing/2014/main" id="{371243B7-2255-C7E4-4F1D-5B5D7A489905}"/>
              </a:ext>
            </a:extLst>
          </p:cNvPr>
          <p:cNvSpPr/>
          <p:nvPr/>
        </p:nvSpPr>
        <p:spPr>
          <a:xfrm>
            <a:off x="3421783" y="7487777"/>
            <a:ext cx="780651" cy="780651"/>
          </a:xfrm>
          <a:custGeom>
            <a:avLst/>
            <a:gdLst/>
            <a:ahLst/>
            <a:cxnLst/>
            <a:rect l="l" t="t" r="r" b="b"/>
            <a:pathLst>
              <a:path w="780651" h="780651">
                <a:moveTo>
                  <a:pt x="0" y="0"/>
                </a:moveTo>
                <a:lnTo>
                  <a:pt x="780650" y="0"/>
                </a:lnTo>
                <a:lnTo>
                  <a:pt x="780650" y="780651"/>
                </a:lnTo>
                <a:lnTo>
                  <a:pt x="0" y="7806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6" name="Oval 35">
            <a:extLst>
              <a:ext uri="{FF2B5EF4-FFF2-40B4-BE49-F238E27FC236}">
                <a16:creationId xmlns:a16="http://schemas.microsoft.com/office/drawing/2014/main" id="{B8881845-4476-0ED8-3E49-7F7B9D09BBBE}"/>
              </a:ext>
            </a:extLst>
          </p:cNvPr>
          <p:cNvSpPr/>
          <p:nvPr/>
        </p:nvSpPr>
        <p:spPr>
          <a:xfrm>
            <a:off x="3621609" y="7521716"/>
            <a:ext cx="457200" cy="746712"/>
          </a:xfrm>
          <a:prstGeom prst="ellipse">
            <a:avLst/>
          </a:prstGeom>
          <a:solidFill>
            <a:srgbClr val="A066CB"/>
          </a:solidFill>
          <a:ln>
            <a:solidFill>
              <a:srgbClr val="A06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A8B663A-7416-147E-96A9-539AED6F9AD3}"/>
              </a:ext>
            </a:extLst>
          </p:cNvPr>
          <p:cNvSpPr txBox="1"/>
          <p:nvPr/>
        </p:nvSpPr>
        <p:spPr>
          <a:xfrm>
            <a:off x="3542423" y="7553570"/>
            <a:ext cx="838200" cy="707886"/>
          </a:xfrm>
          <a:prstGeom prst="rect">
            <a:avLst/>
          </a:prstGeom>
          <a:noFill/>
        </p:spPr>
        <p:txBody>
          <a:bodyPr wrap="square" rtlCol="0">
            <a:spAutoFit/>
          </a:bodyPr>
          <a:lstStyle/>
          <a:p>
            <a:r>
              <a:rPr lang="en-US" sz="4000" b="1">
                <a:solidFill>
                  <a:schemeClr val="bg1"/>
                </a:solidFill>
                <a:latin typeface="Muli Light" panose="020B0604020202020204" charset="0"/>
              </a:rPr>
              <a:t>V</a:t>
            </a:r>
          </a:p>
        </p:txBody>
      </p:sp>
      <p:sp>
        <p:nvSpPr>
          <p:cNvPr id="39" name="Oval 38">
            <a:extLst>
              <a:ext uri="{FF2B5EF4-FFF2-40B4-BE49-F238E27FC236}">
                <a16:creationId xmlns:a16="http://schemas.microsoft.com/office/drawing/2014/main" id="{9FFBEF40-BD26-59D6-D44D-F459F4DE89B0}"/>
              </a:ext>
            </a:extLst>
          </p:cNvPr>
          <p:cNvSpPr/>
          <p:nvPr/>
        </p:nvSpPr>
        <p:spPr>
          <a:xfrm>
            <a:off x="3387630" y="6518984"/>
            <a:ext cx="780651" cy="707882"/>
          </a:xfrm>
          <a:prstGeom prst="ellipse">
            <a:avLst/>
          </a:prstGeom>
          <a:solidFill>
            <a:srgbClr val="86C7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EC2ACACD-C2CF-7585-70AF-6F12E4F1537C}"/>
              </a:ext>
            </a:extLst>
          </p:cNvPr>
          <p:cNvSpPr txBox="1"/>
          <p:nvPr/>
        </p:nvSpPr>
        <p:spPr>
          <a:xfrm>
            <a:off x="3433217" y="6549389"/>
            <a:ext cx="838200" cy="707886"/>
          </a:xfrm>
          <a:prstGeom prst="rect">
            <a:avLst/>
          </a:prstGeom>
          <a:noFill/>
        </p:spPr>
        <p:txBody>
          <a:bodyPr wrap="square" rtlCol="0">
            <a:spAutoFit/>
          </a:bodyPr>
          <a:lstStyle/>
          <a:p>
            <a:r>
              <a:rPr lang="en-US" sz="4000" b="1">
                <a:solidFill>
                  <a:schemeClr val="bg1"/>
                </a:solidFill>
                <a:latin typeface="Muli Light" panose="020B0604020202020204" charset="0"/>
              </a:rPr>
              <a:t>IV</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114800" y="114300"/>
            <a:ext cx="10972800" cy="1173719"/>
          </a:xfrm>
          <a:prstGeom prst="rect">
            <a:avLst/>
          </a:prstGeom>
        </p:spPr>
        <p:txBody>
          <a:bodyPr wrap="square" lIns="0" tIns="0" rIns="0" bIns="0" rtlCol="0" anchor="t">
            <a:spAutoFit/>
          </a:bodyPr>
          <a:lstStyle/>
          <a:p>
            <a:pPr algn="l">
              <a:lnSpc>
                <a:spcPts val="10080"/>
              </a:lnSpc>
            </a:pPr>
            <a:r>
              <a:rPr lang="en-US" sz="6600" b="1">
                <a:solidFill>
                  <a:srgbClr val="7030A0"/>
                </a:solidFill>
                <a:latin typeface="Muli Bold"/>
                <a:ea typeface="Muli Bold"/>
                <a:cs typeface="Muli Bold"/>
                <a:sym typeface="Muli Bold"/>
              </a:rPr>
              <a:t>I. KHÁI NIỆM, DANH PHÁP</a:t>
            </a:r>
          </a:p>
        </p:txBody>
      </p:sp>
      <p:sp>
        <p:nvSpPr>
          <p:cNvPr id="6" name="AutoShape 6"/>
          <p:cNvSpPr/>
          <p:nvPr/>
        </p:nvSpPr>
        <p:spPr>
          <a:xfrm rot="-10800000">
            <a:off x="5942796" y="2319173"/>
            <a:ext cx="6402407" cy="0"/>
          </a:xfrm>
          <a:prstGeom prst="line">
            <a:avLst/>
          </a:prstGeom>
          <a:ln w="28575" cap="rnd">
            <a:solidFill>
              <a:srgbClr val="A066CB"/>
            </a:solidFill>
            <a:prstDash val="solid"/>
            <a:headEnd type="none" w="sm" len="sm"/>
            <a:tailEnd type="none" w="sm" len="sm"/>
          </a:ln>
        </p:spPr>
      </p:sp>
      <p:sp>
        <p:nvSpPr>
          <p:cNvPr id="14" name="Freeform 14"/>
          <p:cNvSpPr/>
          <p:nvPr/>
        </p:nvSpPr>
        <p:spPr>
          <a:xfrm flipH="1">
            <a:off x="-2653500" y="7908912"/>
            <a:ext cx="7035000" cy="3672658"/>
          </a:xfrm>
          <a:custGeom>
            <a:avLst/>
            <a:gdLst/>
            <a:ahLst/>
            <a:cxnLst/>
            <a:rect l="l" t="t" r="r" b="b"/>
            <a:pathLst>
              <a:path w="8370405" h="4779226">
                <a:moveTo>
                  <a:pt x="8370405" y="0"/>
                </a:moveTo>
                <a:lnTo>
                  <a:pt x="0" y="0"/>
                </a:lnTo>
                <a:lnTo>
                  <a:pt x="0" y="4779227"/>
                </a:lnTo>
                <a:lnTo>
                  <a:pt x="8370405" y="4779227"/>
                </a:lnTo>
                <a:lnTo>
                  <a:pt x="8370405" y="0"/>
                </a:lnTo>
                <a:close/>
              </a:path>
            </a:pathLst>
          </a:custGeom>
          <a:blipFill>
            <a:blip r:embed="rId3">
              <a:extLst>
                <a:ext uri="{96DAC541-7B7A-43D3-8B79-37D633B846F1}">
                  <asvg:svgBlip xmlns:asvg="http://schemas.microsoft.com/office/drawing/2016/SVG/main" r:embed="rId4"/>
                </a:ext>
              </a:extLst>
            </a:blip>
            <a:stretch>
              <a:fillRect t="-51576"/>
            </a:stretch>
          </a:blipFill>
        </p:spPr>
      </p:sp>
      <p:sp>
        <p:nvSpPr>
          <p:cNvPr id="16" name="TextBox 15">
            <a:extLst>
              <a:ext uri="{FF2B5EF4-FFF2-40B4-BE49-F238E27FC236}">
                <a16:creationId xmlns:a16="http://schemas.microsoft.com/office/drawing/2014/main" id="{2A69FC38-4E8B-B341-FD90-DDAA2F4810BC}"/>
              </a:ext>
            </a:extLst>
          </p:cNvPr>
          <p:cNvSpPr txBox="1"/>
          <p:nvPr/>
        </p:nvSpPr>
        <p:spPr>
          <a:xfrm>
            <a:off x="1052006" y="2377920"/>
            <a:ext cx="403098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a:t>
            </a:r>
            <a:r>
              <a:rPr kumimoji="0" lang="vi-VN" sz="54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CHO</a:t>
            </a:r>
            <a:endPar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B0FC584F-B614-86F0-E76F-7947526D8C79}"/>
              </a:ext>
            </a:extLst>
          </p:cNvPr>
          <p:cNvSpPr txBox="1"/>
          <p:nvPr/>
        </p:nvSpPr>
        <p:spPr>
          <a:xfrm>
            <a:off x="107125" y="6805832"/>
            <a:ext cx="5006340" cy="923330"/>
          </a:xfrm>
          <a:prstGeom prst="rect">
            <a:avLst/>
          </a:prstGeom>
          <a:noFill/>
        </p:spPr>
        <p:txBody>
          <a:bodyPr wrap="square">
            <a:spAutoFit/>
          </a:bodyPr>
          <a:lstStyle/>
          <a:p>
            <a:r>
              <a:rPr kumimoji="0" lang="vi-VN" altLang="en-US" sz="5400" b="1" i="0" u="none" strike="noStrike" kern="1200" cap="none" spc="0" normalizeH="0" baseline="0" noProof="0">
                <a:ln>
                  <a:noFill/>
                </a:ln>
                <a:solidFill>
                  <a:prstClr val="black"/>
                </a:solidFill>
                <a:effectLst/>
                <a:uLnTx/>
                <a:uFillTx/>
                <a:latin typeface="+mj-lt"/>
                <a:ea typeface="Arial" panose="020B0604020202020204" pitchFamily="34" charset="0"/>
                <a:cs typeface="Times New Roman" panose="02020603050405020304" pitchFamily="18" charset="0"/>
              </a:rPr>
              <a:t>CH</a:t>
            </a:r>
            <a:r>
              <a:rPr kumimoji="0" lang="vi-VN" altLang="en-US" sz="5400" b="1" i="0" u="none" strike="noStrike" kern="1200" cap="none" spc="0" normalizeH="0" baseline="-30000" noProof="0">
                <a:ln>
                  <a:noFill/>
                </a:ln>
                <a:solidFill>
                  <a:prstClr val="black"/>
                </a:solidFill>
                <a:effectLst/>
                <a:uLnTx/>
                <a:uFillTx/>
                <a:latin typeface="+mj-lt"/>
                <a:ea typeface="Arial" panose="020B0604020202020204" pitchFamily="34" charset="0"/>
                <a:cs typeface="Times New Roman" panose="02020603050405020304" pitchFamily="18" charset="0"/>
              </a:rPr>
              <a:t>3</a:t>
            </a:r>
            <a:r>
              <a:rPr kumimoji="0" lang="vi-VN" altLang="en-US" sz="5400" b="1" i="0" u="none" strike="noStrike" kern="1200" cap="none" spc="0" normalizeH="0" baseline="0" noProof="0">
                <a:ln>
                  <a:noFill/>
                </a:ln>
                <a:solidFill>
                  <a:prstClr val="black"/>
                </a:solidFill>
                <a:effectLst/>
                <a:uLnTx/>
                <a:uFillTx/>
                <a:latin typeface="+mj-lt"/>
                <a:ea typeface="Arial" panose="020B0604020202020204" pitchFamily="34" charset="0"/>
                <a:cs typeface="Times New Roman" panose="02020603050405020304" pitchFamily="18" charset="0"/>
              </a:rPr>
              <a:t>−</a:t>
            </a:r>
            <a:r>
              <a:rPr kumimoji="0" lang="vi-VN" altLang="en-US" sz="5400" b="1" i="0" u="none" strike="noStrike" kern="1200" cap="none" spc="0" normalizeH="0" baseline="0" noProof="0">
                <a:ln>
                  <a:noFill/>
                </a:ln>
                <a:solidFill>
                  <a:srgbClr val="0000CC"/>
                </a:solidFill>
                <a:effectLst/>
                <a:uLnTx/>
                <a:uFillTx/>
                <a:latin typeface="+mj-lt"/>
                <a:ea typeface="Arial" panose="020B0604020202020204" pitchFamily="34" charset="0"/>
                <a:cs typeface="Times New Roman" panose="02020603050405020304" pitchFamily="18" charset="0"/>
              </a:rPr>
              <a:t>CO</a:t>
            </a:r>
            <a:r>
              <a:rPr kumimoji="0" lang="vi-VN" altLang="en-US" sz="5400" b="1" i="0" u="none" strike="noStrike" kern="1200" cap="none" spc="0" normalizeH="0" baseline="0" noProof="0">
                <a:ln>
                  <a:noFill/>
                </a:ln>
                <a:solidFill>
                  <a:prstClr val="black"/>
                </a:solidFill>
                <a:effectLst/>
                <a:uLnTx/>
                <a:uFillTx/>
                <a:latin typeface="+mj-lt"/>
                <a:ea typeface="Arial" panose="020B0604020202020204" pitchFamily="34" charset="0"/>
                <a:cs typeface="Times New Roman" panose="02020603050405020304" pitchFamily="18" charset="0"/>
              </a:rPr>
              <a:t>−CH</a:t>
            </a:r>
            <a:r>
              <a:rPr kumimoji="0" lang="vi-VN" altLang="en-US" sz="5400" b="1" i="0" u="none" strike="noStrike" kern="1200" cap="none" spc="0" normalizeH="0" baseline="-30000" noProof="0">
                <a:ln>
                  <a:noFill/>
                </a:ln>
                <a:solidFill>
                  <a:prstClr val="black"/>
                </a:solidFill>
                <a:effectLst/>
                <a:uLnTx/>
                <a:uFillTx/>
                <a:latin typeface="+mj-lt"/>
                <a:ea typeface="Arial" panose="020B0604020202020204" pitchFamily="34" charset="0"/>
                <a:cs typeface="Times New Roman" panose="02020603050405020304" pitchFamily="18" charset="0"/>
              </a:rPr>
              <a:t>3</a:t>
            </a:r>
            <a:endParaRPr lang="en-US" sz="2000" b="1">
              <a:latin typeface="+mj-lt"/>
            </a:endParaRPr>
          </a:p>
        </p:txBody>
      </p:sp>
      <p:sp>
        <p:nvSpPr>
          <p:cNvPr id="21" name="TextBox 20">
            <a:extLst>
              <a:ext uri="{FF2B5EF4-FFF2-40B4-BE49-F238E27FC236}">
                <a16:creationId xmlns:a16="http://schemas.microsoft.com/office/drawing/2014/main" id="{4BC96091-699F-2145-0719-E12469ACC86D}"/>
              </a:ext>
            </a:extLst>
          </p:cNvPr>
          <p:cNvSpPr txBox="1"/>
          <p:nvPr/>
        </p:nvSpPr>
        <p:spPr>
          <a:xfrm>
            <a:off x="632906" y="3618597"/>
            <a:ext cx="342138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a:t>
            </a:r>
            <a:r>
              <a:rPr kumimoji="0" lang="vi-VN" sz="5400" b="1" i="0" u="none" strike="noStrike" kern="1200" cap="none" spc="0" normalizeH="0" baseline="-2500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3</a:t>
            </a:r>
            <a:r>
              <a:rPr kumimoji="0" lang="vi-VN" sz="54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CHO</a:t>
            </a:r>
            <a:endParaRPr kumimoji="0" lang="en-US" sz="54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37E9AC51-9D77-EE09-661A-3AAF0524A040}"/>
              </a:ext>
            </a:extLst>
          </p:cNvPr>
          <p:cNvSpPr txBox="1"/>
          <p:nvPr/>
        </p:nvSpPr>
        <p:spPr>
          <a:xfrm>
            <a:off x="328106" y="4859275"/>
            <a:ext cx="403098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OHC</a:t>
            </a: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r>
              <a:rPr kumimoji="0" lang="vi-VN" sz="54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CHO</a:t>
            </a:r>
            <a:endPar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24" name="Right Brace 23">
            <a:extLst>
              <a:ext uri="{FF2B5EF4-FFF2-40B4-BE49-F238E27FC236}">
                <a16:creationId xmlns:a16="http://schemas.microsoft.com/office/drawing/2014/main" id="{B8C68A66-85B1-16E8-A428-AC2AE3BC4002}"/>
              </a:ext>
            </a:extLst>
          </p:cNvPr>
          <p:cNvSpPr/>
          <p:nvPr/>
        </p:nvSpPr>
        <p:spPr>
          <a:xfrm>
            <a:off x="4168586" y="2674134"/>
            <a:ext cx="381000" cy="3276600"/>
          </a:xfrm>
          <a:prstGeom prst="rightBrace">
            <a:avLst/>
          </a:prstGeom>
          <a:ln>
            <a:solidFill>
              <a:srgbClr val="1836B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D1E9BC30-919C-2645-D8C2-5D5F7AD34334}"/>
              </a:ext>
            </a:extLst>
          </p:cNvPr>
          <p:cNvSpPr txBox="1"/>
          <p:nvPr/>
        </p:nvSpPr>
        <p:spPr>
          <a:xfrm>
            <a:off x="5082986" y="2484086"/>
            <a:ext cx="12725400" cy="2424382"/>
          </a:xfrm>
          <a:prstGeom prst="rect">
            <a:avLst/>
          </a:prstGeom>
          <a:noFill/>
        </p:spPr>
        <p:txBody>
          <a:bodyPr wrap="square">
            <a:spAutoFit/>
          </a:bodyPr>
          <a:lstStyle/>
          <a:p>
            <a:pPr marL="0" marR="0" algn="just">
              <a:lnSpc>
                <a:spcPct val="107000"/>
              </a:lnSpc>
              <a:spcAft>
                <a:spcPts val="800"/>
              </a:spcAft>
            </a:pPr>
            <a:r>
              <a:rPr lang="en-US" sz="4800" b="1" ker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Aldehyde</a:t>
            </a:r>
            <a:r>
              <a:rPr lang="en-US" sz="4800" b="1" kern="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0">
                <a:effectLst/>
                <a:latin typeface="Times New Roman" panose="02020603050405020304" pitchFamily="18" charset="0"/>
                <a:ea typeface="Calibri" panose="020F0502020204030204" pitchFamily="34" charset="0"/>
                <a:cs typeface="Times New Roman" panose="02020603050405020304" pitchFamily="18" charset="0"/>
              </a:rPr>
              <a:t>là hợp chất hữu cơ có nhóm </a:t>
            </a:r>
            <a:r>
              <a:rPr lang="en-US" sz="4800" b="1" ker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-CHO liên kết trực tiếp với nguyên tử C </a:t>
            </a:r>
            <a:r>
              <a:rPr lang="en-US" sz="4800" kern="0">
                <a:effectLst/>
                <a:latin typeface="Times New Roman" panose="02020603050405020304" pitchFamily="18" charset="0"/>
                <a:ea typeface="Calibri" panose="020F0502020204030204" pitchFamily="34" charset="0"/>
                <a:cs typeface="Times New Roman" panose="02020603050405020304" pitchFamily="18" charset="0"/>
              </a:rPr>
              <a:t>(của gốc hydrocarbon hoặc nhóm -CHO) hoặc nguyên tử H.</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5B6929C0-4FC5-D465-B958-E423AE645134}"/>
              </a:ext>
            </a:extLst>
          </p:cNvPr>
          <p:cNvSpPr txBox="1"/>
          <p:nvPr/>
        </p:nvSpPr>
        <p:spPr>
          <a:xfrm>
            <a:off x="5235386" y="5180202"/>
            <a:ext cx="13258800" cy="770532"/>
          </a:xfrm>
          <a:prstGeom prst="rect">
            <a:avLst/>
          </a:prstGeom>
          <a:noFill/>
        </p:spPr>
        <p:txBody>
          <a:bodyPr wrap="square">
            <a:spAutoFit/>
          </a:bodyPr>
          <a:lstStyle/>
          <a:p>
            <a:pPr marL="0" marR="0" algn="just">
              <a:lnSpc>
                <a:spcPct val="107000"/>
              </a:lnSpc>
              <a:spcAft>
                <a:spcPts val="800"/>
              </a:spcAft>
            </a:pPr>
            <a:r>
              <a:rPr lang="en-US" sz="4400" kern="0">
                <a:effectLst/>
                <a:latin typeface="Times New Roman" panose="02020603050405020304" pitchFamily="18" charset="0"/>
                <a:ea typeface="Calibri" panose="020F0502020204030204" pitchFamily="34" charset="0"/>
                <a:cs typeface="Times New Roman" panose="02020603050405020304" pitchFamily="18" charset="0"/>
              </a:rPr>
              <a:t>Công thức: </a:t>
            </a:r>
            <a:r>
              <a:rPr lang="en-US" sz="4400" b="1" kern="0">
                <a:effectLst/>
                <a:latin typeface="Times New Roman" panose="02020603050405020304" pitchFamily="18" charset="0"/>
                <a:ea typeface="Calibri" panose="020F0502020204030204" pitchFamily="34" charset="0"/>
                <a:cs typeface="Times New Roman" panose="02020603050405020304" pitchFamily="18" charset="0"/>
              </a:rPr>
              <a:t>R – </a:t>
            </a:r>
            <a:r>
              <a:rPr lang="en-US" sz="4400" b="1" ker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44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b="1" kern="0" baseline="-25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   </a:t>
            </a:r>
            <a:r>
              <a:rPr lang="en-US" sz="4000" b="1" kern="100" baseline="-2500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000" kern="0">
                <a:effectLst/>
                <a:latin typeface="Times New Roman" panose="02020603050405020304" pitchFamily="18" charset="0"/>
                <a:ea typeface="Calibri" panose="020F0502020204030204" pitchFamily="34" charset="0"/>
                <a:cs typeface="Times New Roman" panose="02020603050405020304" pitchFamily="18" charset="0"/>
              </a:rPr>
              <a:t>(R là H, gốc HC, nhóm -CHO)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ED59B043-5693-66A5-4EFA-1FFB8E83E2D3}"/>
              </a:ext>
            </a:extLst>
          </p:cNvPr>
          <p:cNvSpPr txBox="1"/>
          <p:nvPr/>
        </p:nvSpPr>
        <p:spPr>
          <a:xfrm>
            <a:off x="4961065" y="6816415"/>
            <a:ext cx="12942570" cy="1634037"/>
          </a:xfrm>
          <a:prstGeom prst="rect">
            <a:avLst/>
          </a:prstGeom>
          <a:noFill/>
        </p:spPr>
        <p:txBody>
          <a:bodyPr wrap="square">
            <a:spAutoFit/>
          </a:bodyPr>
          <a:lstStyle/>
          <a:p>
            <a:pPr marL="0" marR="0" algn="just">
              <a:lnSpc>
                <a:spcPct val="107000"/>
              </a:lnSpc>
              <a:spcAft>
                <a:spcPts val="800"/>
              </a:spcAft>
            </a:pPr>
            <a:r>
              <a:rPr lang="en-US" sz="4800" b="1" ker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Ketone</a:t>
            </a:r>
            <a:r>
              <a:rPr lang="en-US" sz="4800" b="1" kern="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0">
                <a:effectLst/>
                <a:latin typeface="Times New Roman" panose="02020603050405020304" pitchFamily="18" charset="0"/>
                <a:ea typeface="Calibri" panose="020F0502020204030204" pitchFamily="34" charset="0"/>
                <a:cs typeface="Times New Roman" panose="02020603050405020304" pitchFamily="18" charset="0"/>
              </a:rPr>
              <a:t>là hợp chất hữu cơ có nhóm </a:t>
            </a:r>
            <a:r>
              <a:rPr lang="en-US" sz="4800" b="1" ker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&gt;C=O</a:t>
            </a:r>
            <a:r>
              <a:rPr lang="en-US" sz="4800" kern="0">
                <a:effectLst/>
                <a:latin typeface="Times New Roman" panose="02020603050405020304" pitchFamily="18" charset="0"/>
                <a:ea typeface="Calibri" panose="020F0502020204030204" pitchFamily="34" charset="0"/>
                <a:cs typeface="Times New Roman" panose="02020603050405020304" pitchFamily="18" charset="0"/>
              </a:rPr>
              <a:t> liên kết với </a:t>
            </a:r>
            <a:r>
              <a:rPr lang="en-US" sz="4800" b="1" ker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hai gốc hydrocarbon.</a:t>
            </a:r>
            <a:endParaRPr lang="en-US" sz="4800" b="1" kern="10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B29C2AD8-421D-42C9-7DC7-AFBC23BA3B32}"/>
              </a:ext>
            </a:extLst>
          </p:cNvPr>
          <p:cNvSpPr txBox="1"/>
          <p:nvPr/>
        </p:nvSpPr>
        <p:spPr>
          <a:xfrm>
            <a:off x="5638800" y="8780277"/>
            <a:ext cx="11475720" cy="843693"/>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 thức: </a:t>
            </a:r>
            <a:r>
              <a:rPr kumimoji="0" lang="en-US" sz="4800" b="1"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 – </a:t>
            </a:r>
            <a:r>
              <a:rPr kumimoji="0" lang="en-US" sz="4800" b="1" i="0" u="none" strike="noStrike" kern="0" cap="none" spc="0" normalizeH="0" baseline="0" noProof="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CO</a:t>
            </a:r>
            <a:r>
              <a:rPr kumimoji="0" lang="en-US" sz="4800" b="1"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R’</a:t>
            </a:r>
            <a:r>
              <a:rPr kumimoji="0" lang="en-US" sz="48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8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 R’ là gốc HC)</a:t>
            </a:r>
            <a:endParaRPr kumimoji="0" lang="en-US" sz="48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4" name="AutoShape 6">
            <a:extLst>
              <a:ext uri="{FF2B5EF4-FFF2-40B4-BE49-F238E27FC236}">
                <a16:creationId xmlns:a16="http://schemas.microsoft.com/office/drawing/2014/main" id="{DBE253C3-564A-90DC-5B03-E981EEE22BDE}"/>
              </a:ext>
            </a:extLst>
          </p:cNvPr>
          <p:cNvSpPr/>
          <p:nvPr/>
        </p:nvSpPr>
        <p:spPr>
          <a:xfrm rot="-10800000">
            <a:off x="107125" y="6486590"/>
            <a:ext cx="18158460" cy="3852"/>
          </a:xfrm>
          <a:prstGeom prst="line">
            <a:avLst/>
          </a:prstGeom>
          <a:ln w="28575" cap="rnd">
            <a:solidFill>
              <a:srgbClr val="1836B2"/>
            </a:solidFill>
            <a:prstDash val="solid"/>
            <a:headEnd type="none" w="sm" len="sm"/>
            <a:tailEnd type="none" w="sm" len="sm"/>
          </a:ln>
        </p:spPr>
      </p:sp>
      <p:sp>
        <p:nvSpPr>
          <p:cNvPr id="36" name="TextBox 35">
            <a:extLst>
              <a:ext uri="{FF2B5EF4-FFF2-40B4-BE49-F238E27FC236}">
                <a16:creationId xmlns:a16="http://schemas.microsoft.com/office/drawing/2014/main" id="{5990A624-E140-5EA2-4DF0-2A33BA1C2403}"/>
              </a:ext>
            </a:extLst>
          </p:cNvPr>
          <p:cNvSpPr txBox="1"/>
          <p:nvPr/>
        </p:nvSpPr>
        <p:spPr>
          <a:xfrm>
            <a:off x="427874" y="1356895"/>
            <a:ext cx="17432249" cy="646331"/>
          </a:xfrm>
          <a:prstGeom prst="rect">
            <a:avLst/>
          </a:prstGeom>
          <a:solidFill>
            <a:schemeClr val="accent4">
              <a:lumMod val="20000"/>
              <a:lumOff val="80000"/>
            </a:schemeClr>
          </a:solidFill>
        </p:spPr>
        <p:txBody>
          <a:bodyPr wrap="square">
            <a:spAutoFit/>
          </a:bodyPr>
          <a:lstStyle/>
          <a:p>
            <a:pPr algn="ctr"/>
            <a:r>
              <a:rPr lang="en-US" sz="3600" b="1" kern="0">
                <a:solidFill>
                  <a:srgbClr val="FF0000"/>
                </a:solidFill>
                <a:effectLst/>
                <a:latin typeface="Times New Roman" panose="02020603050405020304" pitchFamily="18" charset="0"/>
                <a:ea typeface="Calibri" panose="020F0502020204030204" pitchFamily="34" charset="0"/>
              </a:rPr>
              <a:t>Hợp chất cabonyl </a:t>
            </a:r>
            <a:r>
              <a:rPr lang="en-US" sz="3600" kern="0">
                <a:effectLst/>
                <a:latin typeface="Times New Roman" panose="02020603050405020304" pitchFamily="18" charset="0"/>
                <a:ea typeface="Calibri" panose="020F0502020204030204" pitchFamily="34" charset="0"/>
              </a:rPr>
              <a:t>là những hợp chất hữu cơ trong phân tử có chứa nhóm carbonyl (&gt;C=O).</a:t>
            </a:r>
            <a:endParaRPr lang="en-US" sz="4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0" grpId="0"/>
      <p:bldP spid="32" grpId="0"/>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69245-6142-74C2-07F9-AA080EB09EB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ED5C82F-7413-083F-FDC3-4863BD96F854}"/>
              </a:ext>
            </a:extLst>
          </p:cNvPr>
          <p:cNvSpPr txBox="1"/>
          <p:nvPr/>
        </p:nvSpPr>
        <p:spPr>
          <a:xfrm>
            <a:off x="3352800" y="330873"/>
            <a:ext cx="12954000" cy="1354217"/>
          </a:xfrm>
          <a:prstGeom prst="rect">
            <a:avLst/>
          </a:prstGeom>
        </p:spPr>
        <p:txBody>
          <a:bodyPr wrap="square" lIns="0" tIns="0" rIns="0" bIns="0" rtlCol="0" anchor="t">
            <a:spAutoFit/>
          </a:bodyPr>
          <a:lstStyle/>
          <a:p>
            <a:pPr algn="ctr"/>
            <a:r>
              <a:rPr lang="en-US" sz="8800" b="1">
                <a:solidFill>
                  <a:srgbClr val="1836B2"/>
                </a:solidFill>
                <a:latin typeface="Muli Bold"/>
                <a:ea typeface="Muli Bold"/>
                <a:cs typeface="Muli Bold"/>
                <a:sym typeface="Muli Bold"/>
              </a:rPr>
              <a:t>HOẠT ĐỘNG NHÓM</a:t>
            </a:r>
          </a:p>
        </p:txBody>
      </p:sp>
      <p:sp>
        <p:nvSpPr>
          <p:cNvPr id="4" name="TextBox 4">
            <a:extLst>
              <a:ext uri="{FF2B5EF4-FFF2-40B4-BE49-F238E27FC236}">
                <a16:creationId xmlns:a16="http://schemas.microsoft.com/office/drawing/2014/main" id="{43D9FD46-6545-B68D-7E77-45CAD70FC265}"/>
              </a:ext>
            </a:extLst>
          </p:cNvPr>
          <p:cNvSpPr txBox="1"/>
          <p:nvPr/>
        </p:nvSpPr>
        <p:spPr>
          <a:xfrm>
            <a:off x="6547705" y="2111118"/>
            <a:ext cx="11353800" cy="1846659"/>
          </a:xfrm>
          <a:prstGeom prst="rect">
            <a:avLst/>
          </a:prstGeom>
        </p:spPr>
        <p:txBody>
          <a:bodyPr wrap="square" lIns="0" tIns="0" rIns="0" bIns="0" rtlCol="0" anchor="t">
            <a:spAutoFit/>
          </a:bodyPr>
          <a:lstStyle/>
          <a:p>
            <a:pPr algn="ctr">
              <a:spcBef>
                <a:spcPct val="0"/>
              </a:spcBef>
            </a:pPr>
            <a:r>
              <a:rPr lang="en-US" sz="6000" b="1" spc="-139">
                <a:solidFill>
                  <a:srgbClr val="A066CB"/>
                </a:solidFill>
                <a:latin typeface="Muli Ultra-Bold"/>
                <a:ea typeface="Muli Ultra-Bold"/>
                <a:cs typeface="Muli Ultra-Bold"/>
                <a:sym typeface="Muli Ultra-Bold"/>
              </a:rPr>
              <a:t>Hoàn thành PHT</a:t>
            </a:r>
          </a:p>
          <a:p>
            <a:pPr algn="ctr">
              <a:spcBef>
                <a:spcPct val="0"/>
              </a:spcBef>
            </a:pPr>
            <a:r>
              <a:rPr lang="en-US" sz="6000" b="1" spc="-139">
                <a:solidFill>
                  <a:srgbClr val="A066CB"/>
                </a:solidFill>
                <a:latin typeface="Muli Ultra-Bold"/>
                <a:ea typeface="Muli Ultra-Bold"/>
                <a:cs typeface="Muli Ultra-Bold"/>
                <a:sym typeface="Muli Ultra-Bold"/>
              </a:rPr>
              <a:t>Công thức cấu tạo – danh pháp</a:t>
            </a:r>
          </a:p>
        </p:txBody>
      </p:sp>
      <p:sp>
        <p:nvSpPr>
          <p:cNvPr id="6" name="AutoShape 6">
            <a:extLst>
              <a:ext uri="{FF2B5EF4-FFF2-40B4-BE49-F238E27FC236}">
                <a16:creationId xmlns:a16="http://schemas.microsoft.com/office/drawing/2014/main" id="{73729003-7B0E-B1A9-B76A-EFB0AE93CA65}"/>
              </a:ext>
            </a:extLst>
          </p:cNvPr>
          <p:cNvSpPr/>
          <p:nvPr/>
        </p:nvSpPr>
        <p:spPr>
          <a:xfrm rot="-10800000">
            <a:off x="6528400" y="1898104"/>
            <a:ext cx="6402407" cy="0"/>
          </a:xfrm>
          <a:prstGeom prst="line">
            <a:avLst/>
          </a:prstGeom>
          <a:ln w="28575" cap="rnd">
            <a:solidFill>
              <a:srgbClr val="1836B2"/>
            </a:solidFill>
            <a:prstDash val="solid"/>
            <a:headEnd type="none" w="sm" len="sm"/>
            <a:tailEnd type="none" w="sm" len="sm"/>
          </a:ln>
        </p:spPr>
      </p:sp>
      <p:sp>
        <p:nvSpPr>
          <p:cNvPr id="9" name="TextBox 9">
            <a:extLst>
              <a:ext uri="{FF2B5EF4-FFF2-40B4-BE49-F238E27FC236}">
                <a16:creationId xmlns:a16="http://schemas.microsoft.com/office/drawing/2014/main" id="{65FC1077-3889-F781-BA0B-E659BF094EA9}"/>
              </a:ext>
            </a:extLst>
          </p:cNvPr>
          <p:cNvSpPr txBox="1"/>
          <p:nvPr/>
        </p:nvSpPr>
        <p:spPr>
          <a:xfrm>
            <a:off x="6893352" y="4383805"/>
            <a:ext cx="10662505" cy="4708405"/>
          </a:xfrm>
          <a:prstGeom prst="rect">
            <a:avLst/>
          </a:prstGeom>
        </p:spPr>
        <p:txBody>
          <a:bodyPr wrap="square" lIns="0" tIns="0" rIns="0" bIns="0" rtlCol="0" anchor="t">
            <a:spAutoFit/>
          </a:bodyPr>
          <a:lstStyle/>
          <a:p>
            <a:pPr marL="571500" lvl="0" indent="-571500" algn="just">
              <a:lnSpc>
                <a:spcPct val="130000"/>
              </a:lnSpc>
              <a:spcBef>
                <a:spcPct val="0"/>
              </a:spcBef>
              <a:buFont typeface="Wingdings" panose="05000000000000000000" pitchFamily="2" charset="2"/>
              <a:buChar char="v"/>
            </a:pPr>
            <a:r>
              <a:rPr lang="en-US" sz="4800" spc="13">
                <a:solidFill>
                  <a:srgbClr val="000000"/>
                </a:solidFill>
                <a:latin typeface="Muli Light"/>
                <a:ea typeface="Muli Light"/>
                <a:cs typeface="Muli Light"/>
                <a:sym typeface="Muli Light"/>
              </a:rPr>
              <a:t>Viết đồng phân aldehyde, ketone no, đơn chức, mạch hở ( C</a:t>
            </a:r>
            <a:r>
              <a:rPr lang="en-US" sz="4800" spc="13" baseline="-25000">
                <a:solidFill>
                  <a:srgbClr val="000000"/>
                </a:solidFill>
                <a:latin typeface="Muli Light"/>
                <a:ea typeface="Muli Light"/>
                <a:cs typeface="Muli Light"/>
                <a:sym typeface="Muli Light"/>
              </a:rPr>
              <a:t>1</a:t>
            </a:r>
            <a:r>
              <a:rPr lang="en-US" sz="4800" spc="13">
                <a:solidFill>
                  <a:srgbClr val="000000"/>
                </a:solidFill>
                <a:latin typeface="Muli Light"/>
                <a:ea typeface="Muli Light"/>
                <a:cs typeface="Muli Light"/>
                <a:sym typeface="Muli Light"/>
              </a:rPr>
              <a:t> đến C</a:t>
            </a:r>
            <a:r>
              <a:rPr lang="en-US" sz="4800" spc="13" baseline="-25000">
                <a:solidFill>
                  <a:srgbClr val="000000"/>
                </a:solidFill>
                <a:latin typeface="Muli Light"/>
                <a:ea typeface="Muli Light"/>
                <a:cs typeface="Muli Light"/>
                <a:sym typeface="Muli Light"/>
              </a:rPr>
              <a:t>5</a:t>
            </a:r>
            <a:r>
              <a:rPr lang="en-US" sz="4800" spc="13">
                <a:solidFill>
                  <a:srgbClr val="000000"/>
                </a:solidFill>
                <a:latin typeface="Muli Light"/>
                <a:ea typeface="Muli Light"/>
                <a:cs typeface="Muli Light"/>
                <a:sym typeface="Muli Light"/>
              </a:rPr>
              <a:t>).</a:t>
            </a:r>
          </a:p>
          <a:p>
            <a:pPr marL="571500" lvl="0" indent="-571500" algn="just">
              <a:lnSpc>
                <a:spcPct val="130000"/>
              </a:lnSpc>
              <a:spcBef>
                <a:spcPct val="0"/>
              </a:spcBef>
              <a:buFont typeface="Wingdings" panose="05000000000000000000" pitchFamily="2" charset="2"/>
              <a:buChar char="v"/>
            </a:pPr>
            <a:r>
              <a:rPr lang="en-US" sz="4800" spc="13">
                <a:solidFill>
                  <a:srgbClr val="000000"/>
                </a:solidFill>
                <a:latin typeface="Muli Light"/>
                <a:ea typeface="Muli Light"/>
                <a:cs typeface="Muli Light"/>
                <a:sym typeface="Muli Light"/>
              </a:rPr>
              <a:t>Nêu quy tắc gọi tên thay thế.</a:t>
            </a:r>
          </a:p>
          <a:p>
            <a:pPr marL="571500" lvl="0" indent="-571500" algn="just">
              <a:lnSpc>
                <a:spcPct val="130000"/>
              </a:lnSpc>
              <a:spcBef>
                <a:spcPct val="0"/>
              </a:spcBef>
              <a:buFont typeface="Wingdings" panose="05000000000000000000" pitchFamily="2" charset="2"/>
              <a:buChar char="v"/>
            </a:pPr>
            <a:r>
              <a:rPr lang="en-US" sz="4800" spc="13">
                <a:solidFill>
                  <a:srgbClr val="000000"/>
                </a:solidFill>
                <a:latin typeface="Muli Light"/>
                <a:ea typeface="Muli Light"/>
                <a:cs typeface="Muli Light"/>
                <a:sym typeface="Muli Light"/>
              </a:rPr>
              <a:t>Gọi tên thay thế, tên thông thường,</a:t>
            </a:r>
          </a:p>
          <a:p>
            <a:pPr lvl="0" algn="just">
              <a:lnSpc>
                <a:spcPct val="130000"/>
              </a:lnSpc>
              <a:spcBef>
                <a:spcPct val="0"/>
              </a:spcBef>
            </a:pPr>
            <a:r>
              <a:rPr lang="en-US" sz="4800" spc="13">
                <a:solidFill>
                  <a:srgbClr val="000000"/>
                </a:solidFill>
                <a:latin typeface="Muli Light"/>
                <a:ea typeface="Muli Light"/>
                <a:cs typeface="Muli Light"/>
                <a:sym typeface="Muli Light"/>
              </a:rPr>
              <a:t>   tên gốc – chức các chất vào bảng.</a:t>
            </a:r>
          </a:p>
        </p:txBody>
      </p:sp>
      <p:sp>
        <p:nvSpPr>
          <p:cNvPr id="14" name="Freeform 14">
            <a:extLst>
              <a:ext uri="{FF2B5EF4-FFF2-40B4-BE49-F238E27FC236}">
                <a16:creationId xmlns:a16="http://schemas.microsoft.com/office/drawing/2014/main" id="{30A0867F-EBC6-2ABD-8A1B-218DCE5BE7D6}"/>
              </a:ext>
            </a:extLst>
          </p:cNvPr>
          <p:cNvSpPr/>
          <p:nvPr/>
        </p:nvSpPr>
        <p:spPr>
          <a:xfrm flipH="1">
            <a:off x="-2528531" y="7510355"/>
            <a:ext cx="8370405" cy="4779226"/>
          </a:xfrm>
          <a:custGeom>
            <a:avLst/>
            <a:gdLst/>
            <a:ahLst/>
            <a:cxnLst/>
            <a:rect l="l" t="t" r="r" b="b"/>
            <a:pathLst>
              <a:path w="8370405" h="4779226">
                <a:moveTo>
                  <a:pt x="8370405" y="0"/>
                </a:moveTo>
                <a:lnTo>
                  <a:pt x="0" y="0"/>
                </a:lnTo>
                <a:lnTo>
                  <a:pt x="0" y="4779227"/>
                </a:lnTo>
                <a:lnTo>
                  <a:pt x="8370405" y="4779227"/>
                </a:lnTo>
                <a:lnTo>
                  <a:pt x="8370405" y="0"/>
                </a:lnTo>
                <a:close/>
              </a:path>
            </a:pathLst>
          </a:custGeom>
          <a:blipFill>
            <a:blip r:embed="rId5">
              <a:extLst>
                <a:ext uri="{96DAC541-7B7A-43D3-8B79-37D633B846F1}">
                  <asvg:svgBlip xmlns:asvg="http://schemas.microsoft.com/office/drawing/2016/SVG/main" r:embed="rId6"/>
                </a:ext>
              </a:extLst>
            </a:blip>
            <a:stretch>
              <a:fillRect t="-51576"/>
            </a:stretch>
          </a:blipFill>
        </p:spPr>
      </p:sp>
      <p:pic>
        <p:nvPicPr>
          <p:cNvPr id="3" name="y2mate.com - Đồng hồ đếm ngược 10 phút  10 minutes countdown timer  TSBSVũ Duy Kiên_360">
            <a:hlinkClick r:id="" action="ppaction://media"/>
            <a:extLst>
              <a:ext uri="{FF2B5EF4-FFF2-40B4-BE49-F238E27FC236}">
                <a16:creationId xmlns:a16="http://schemas.microsoft.com/office/drawing/2014/main" id="{94AE09FC-0DF8-02CC-92C7-BDF495DE7C3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2086" y="3306255"/>
            <a:ext cx="5379788" cy="3252053"/>
          </a:xfrm>
          <a:prstGeom prst="rect">
            <a:avLst/>
          </a:prstGeom>
        </p:spPr>
      </p:pic>
    </p:spTree>
    <p:extLst>
      <p:ext uri="{BB962C8B-B14F-4D97-AF65-F5344CB8AC3E}">
        <p14:creationId xmlns:p14="http://schemas.microsoft.com/office/powerpoint/2010/main" val="162662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7"/>
          <p:cNvGrpSpPr/>
          <p:nvPr/>
        </p:nvGrpSpPr>
        <p:grpSpPr>
          <a:xfrm>
            <a:off x="676598" y="9739853"/>
            <a:ext cx="16926697" cy="1542251"/>
            <a:chOff x="0" y="0"/>
            <a:chExt cx="58960502" cy="5372100"/>
          </a:xfrm>
        </p:grpSpPr>
        <p:sp>
          <p:nvSpPr>
            <p:cNvPr id="18" name="Freeform 18"/>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sp>
        <p:nvSpPr>
          <p:cNvPr id="21" name="TextBox 20">
            <a:extLst>
              <a:ext uri="{FF2B5EF4-FFF2-40B4-BE49-F238E27FC236}">
                <a16:creationId xmlns:a16="http://schemas.microsoft.com/office/drawing/2014/main" id="{E5F0F6E3-BF6B-9C77-F4BD-FD2E5D575DD2}"/>
              </a:ext>
            </a:extLst>
          </p:cNvPr>
          <p:cNvSpPr txBox="1"/>
          <p:nvPr/>
        </p:nvSpPr>
        <p:spPr>
          <a:xfrm>
            <a:off x="6324600" y="38100"/>
            <a:ext cx="6705600" cy="718466"/>
          </a:xfrm>
          <a:prstGeom prst="rect">
            <a:avLst/>
          </a:prstGeom>
          <a:noFill/>
        </p:spPr>
        <p:txBody>
          <a:bodyPr wrap="square">
            <a:spAutoFit/>
          </a:bodyPr>
          <a:lstStyle/>
          <a:p>
            <a:pPr marR="0" lvl="0">
              <a:lnSpc>
                <a:spcPct val="107000"/>
              </a:lnSpc>
              <a:spcAft>
                <a:spcPts val="800"/>
              </a:spcAft>
              <a:buClr>
                <a:srgbClr val="0000FF"/>
              </a:buClr>
            </a:pPr>
            <a:r>
              <a:rPr lang="en-US" sz="4000" b="1" kern="1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a.Tên thay thế ( tên IUPAC):</a:t>
            </a:r>
            <a:endParaRPr lang="en-US" sz="4000" kern="100">
              <a:solidFill>
                <a:srgbClr val="FF0000"/>
              </a:solidFill>
              <a:effectLst/>
              <a:latin typeface="Calibri" panose="020F0502020204030204" pitchFamily="34" charset="0"/>
              <a:ea typeface="Arial" panose="020B0604020202020204" pitchFamily="34" charset="0"/>
              <a:cs typeface="Times New Roman" panose="02020603050405020304" pitchFamily="18" charset="0"/>
            </a:endParaRPr>
          </a:p>
        </p:txBody>
      </p:sp>
      <p:graphicFrame>
        <p:nvGraphicFramePr>
          <p:cNvPr id="22" name="Table 21">
            <a:extLst>
              <a:ext uri="{FF2B5EF4-FFF2-40B4-BE49-F238E27FC236}">
                <a16:creationId xmlns:a16="http://schemas.microsoft.com/office/drawing/2014/main" id="{A09E6845-5778-13E7-7170-464DEBC6C6D2}"/>
              </a:ext>
            </a:extLst>
          </p:cNvPr>
          <p:cNvGraphicFramePr>
            <a:graphicFrameLocks noGrp="1"/>
          </p:cNvGraphicFramePr>
          <p:nvPr>
            <p:extLst>
              <p:ext uri="{D42A27DB-BD31-4B8C-83A1-F6EECF244321}">
                <p14:modId xmlns:p14="http://schemas.microsoft.com/office/powerpoint/2010/main" val="67664532"/>
              </p:ext>
            </p:extLst>
          </p:nvPr>
        </p:nvGraphicFramePr>
        <p:xfrm>
          <a:off x="152400" y="800100"/>
          <a:ext cx="17983200" cy="2862581"/>
        </p:xfrm>
        <a:graphic>
          <a:graphicData uri="http://schemas.openxmlformats.org/drawingml/2006/table">
            <a:tbl>
              <a:tblPr firstRow="1" firstCol="1" bandRow="1"/>
              <a:tblGrid>
                <a:gridCol w="1371600">
                  <a:extLst>
                    <a:ext uri="{9D8B030D-6E8A-4147-A177-3AD203B41FA5}">
                      <a16:colId xmlns:a16="http://schemas.microsoft.com/office/drawing/2014/main" val="3482972378"/>
                    </a:ext>
                  </a:extLst>
                </a:gridCol>
                <a:gridCol w="8676463">
                  <a:extLst>
                    <a:ext uri="{9D8B030D-6E8A-4147-A177-3AD203B41FA5}">
                      <a16:colId xmlns:a16="http://schemas.microsoft.com/office/drawing/2014/main" val="1941018580"/>
                    </a:ext>
                  </a:extLst>
                </a:gridCol>
                <a:gridCol w="7935137">
                  <a:extLst>
                    <a:ext uri="{9D8B030D-6E8A-4147-A177-3AD203B41FA5}">
                      <a16:colId xmlns:a16="http://schemas.microsoft.com/office/drawing/2014/main" val="2699276319"/>
                    </a:ext>
                  </a:extLst>
                </a:gridCol>
              </a:tblGrid>
              <a:tr h="699350">
                <a:tc>
                  <a:txBody>
                    <a:bodyPr/>
                    <a:lstStyle/>
                    <a:p>
                      <a:pPr marL="0" marR="0" algn="ctr">
                        <a:lnSpc>
                          <a:spcPct val="107000"/>
                        </a:lnSpc>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Tên thay thế</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pPr>
                      <a:r>
                        <a:rPr lang="pt-BR" sz="3200" kern="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Tên aldehyde </a:t>
                      </a:r>
                      <a:r>
                        <a:rPr lang="pt-BR" sz="3200" kern="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Tên hydrocarbon (bỏ e ở cuối) + al</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pPr>
                      <a:r>
                        <a:rPr lang="pt-BR" sz="3200" kern="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Tên ketone </a:t>
                      </a:r>
                      <a:r>
                        <a:rPr lang="pt-BR" sz="3200" kern="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Tên hydrocarbon (bỏ e ở cuối)</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pt-BR" sz="3200" kern="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 vị trí nhóm carbonyl + one</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5128192"/>
                  </a:ext>
                </a:extLst>
              </a:tr>
              <a:tr h="1129450">
                <a:tc>
                  <a:txBody>
                    <a:bodyPr/>
                    <a:lstStyle/>
                    <a:p>
                      <a:pPr marL="0" marR="0" algn="ctr">
                        <a:lnSpc>
                          <a:spcPct val="107000"/>
                        </a:lnSpc>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Lưu ý</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nSpc>
                          <a:spcPct val="107000"/>
                        </a:lnSpc>
                        <a:spcAft>
                          <a:spcPts val="800"/>
                        </a:spcAft>
                      </a:pPr>
                      <a:r>
                        <a:rPr lang="pt-BR" sz="3200" kern="0">
                          <a:effectLst/>
                          <a:latin typeface="Times New Roman" panose="02020603050405020304" pitchFamily="18" charset="0"/>
                          <a:ea typeface="Calibri" panose="020F0502020204030204" pitchFamily="34" charset="0"/>
                          <a:cs typeface="Times New Roman" panose="02020603050405020304" pitchFamily="18" charset="0"/>
                        </a:rPr>
                        <a:t>             + Mạch chính là mạch dài nhất chứa nhóm &gt;C=O.</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pt-BR" sz="3200" kern="0">
                          <a:effectLst/>
                          <a:latin typeface="Times New Roman" panose="02020603050405020304" pitchFamily="18" charset="0"/>
                          <a:ea typeface="Calibri" panose="020F0502020204030204" pitchFamily="34" charset="0"/>
                          <a:cs typeface="Times New Roman" panose="02020603050405020304" pitchFamily="18" charset="0"/>
                        </a:rPr>
                        <a:t>             + Đánh số carbon trên mạch chính từ phía gần nhóm &gt;C=O nhất.</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pt-BR" sz="3200" kern="0">
                          <a:effectLst/>
                          <a:latin typeface="Times New Roman" panose="02020603050405020304" pitchFamily="18" charset="0"/>
                          <a:ea typeface="Calibri" panose="020F0502020204030204" pitchFamily="34" charset="0"/>
                          <a:cs typeface="Times New Roman" panose="02020603050405020304" pitchFamily="18" charset="0"/>
                        </a:rPr>
                        <a:t>             + Nếu mạch carbon có nhánh thì cần thêm vị trí nhánh và tên nhánh ở phía trước</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610540335"/>
                  </a:ext>
                </a:extLst>
              </a:tr>
            </a:tbl>
          </a:graphicData>
        </a:graphic>
      </p:graphicFrame>
      <p:pic>
        <p:nvPicPr>
          <p:cNvPr id="29" name="Picture 28">
            <a:extLst>
              <a:ext uri="{FF2B5EF4-FFF2-40B4-BE49-F238E27FC236}">
                <a16:creationId xmlns:a16="http://schemas.microsoft.com/office/drawing/2014/main" id="{218B7329-A009-A5E6-913F-D5EF965CABF1}"/>
              </a:ext>
            </a:extLst>
          </p:cNvPr>
          <p:cNvPicPr>
            <a:picLocks noChangeAspect="1"/>
          </p:cNvPicPr>
          <p:nvPr/>
        </p:nvPicPr>
        <p:blipFill>
          <a:blip r:embed="rId2"/>
          <a:stretch>
            <a:fillRect/>
          </a:stretch>
        </p:blipFill>
        <p:spPr>
          <a:xfrm>
            <a:off x="155643" y="4041627"/>
            <a:ext cx="17979957" cy="544527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3C68F-5EA8-E5DD-961A-AAC6A0F74F3E}"/>
            </a:ext>
          </a:extLst>
        </p:cNvPr>
        <p:cNvGrpSpPr/>
        <p:nvPr/>
      </p:nvGrpSpPr>
      <p:grpSpPr>
        <a:xfrm>
          <a:off x="0" y="0"/>
          <a:ext cx="0" cy="0"/>
          <a:chOff x="0" y="0"/>
          <a:chExt cx="0" cy="0"/>
        </a:xfrm>
      </p:grpSpPr>
      <p:grpSp>
        <p:nvGrpSpPr>
          <p:cNvPr id="17" name="Group 17">
            <a:extLst>
              <a:ext uri="{FF2B5EF4-FFF2-40B4-BE49-F238E27FC236}">
                <a16:creationId xmlns:a16="http://schemas.microsoft.com/office/drawing/2014/main" id="{F87ED62C-EDCB-663F-FAEC-28D8690B543F}"/>
              </a:ext>
            </a:extLst>
          </p:cNvPr>
          <p:cNvGrpSpPr/>
          <p:nvPr/>
        </p:nvGrpSpPr>
        <p:grpSpPr>
          <a:xfrm>
            <a:off x="680652" y="9515874"/>
            <a:ext cx="16926697" cy="1542251"/>
            <a:chOff x="0" y="0"/>
            <a:chExt cx="58960502" cy="5372100"/>
          </a:xfrm>
        </p:grpSpPr>
        <p:sp>
          <p:nvSpPr>
            <p:cNvPr id="18" name="Freeform 18">
              <a:extLst>
                <a:ext uri="{FF2B5EF4-FFF2-40B4-BE49-F238E27FC236}">
                  <a16:creationId xmlns:a16="http://schemas.microsoft.com/office/drawing/2014/main" id="{20D3D3DF-7010-A7DE-B0EF-EF541CDB3CEA}"/>
                </a:ext>
              </a:extLst>
            </p:cNvPr>
            <p:cNvSpPr/>
            <p:nvPr/>
          </p:nvSpPr>
          <p:spPr>
            <a:xfrm>
              <a:off x="0" y="0"/>
              <a:ext cx="58960500" cy="5372100"/>
            </a:xfrm>
            <a:custGeom>
              <a:avLst/>
              <a:gdLst/>
              <a:ahLst/>
              <a:cxnLst/>
              <a:rect l="l" t="t" r="r" b="b"/>
              <a:pathLst>
                <a:path w="58960500" h="5372100">
                  <a:moveTo>
                    <a:pt x="57409829" y="0"/>
                  </a:moveTo>
                  <a:lnTo>
                    <a:pt x="1550670" y="0"/>
                  </a:lnTo>
                  <a:lnTo>
                    <a:pt x="0" y="2686050"/>
                  </a:lnTo>
                  <a:lnTo>
                    <a:pt x="1550670" y="5372100"/>
                  </a:lnTo>
                  <a:lnTo>
                    <a:pt x="57409829" y="5372100"/>
                  </a:lnTo>
                  <a:lnTo>
                    <a:pt x="58960500" y="2686050"/>
                  </a:lnTo>
                  <a:lnTo>
                    <a:pt x="57409829" y="0"/>
                  </a:lnTo>
                  <a:close/>
                </a:path>
              </a:pathLst>
            </a:custGeom>
            <a:solidFill>
              <a:srgbClr val="A066CB"/>
            </a:solidFill>
          </p:spPr>
        </p:sp>
      </p:grpSp>
      <p:pic>
        <p:nvPicPr>
          <p:cNvPr id="7" name="Picture 6">
            <a:extLst>
              <a:ext uri="{FF2B5EF4-FFF2-40B4-BE49-F238E27FC236}">
                <a16:creationId xmlns:a16="http://schemas.microsoft.com/office/drawing/2014/main" id="{F4F84E21-67E4-D420-E764-3252CCCDB908}"/>
              </a:ext>
            </a:extLst>
          </p:cNvPr>
          <p:cNvPicPr>
            <a:picLocks noChangeAspect="1"/>
          </p:cNvPicPr>
          <p:nvPr/>
        </p:nvPicPr>
        <p:blipFill>
          <a:blip r:embed="rId2"/>
          <a:stretch>
            <a:fillRect/>
          </a:stretch>
        </p:blipFill>
        <p:spPr>
          <a:xfrm>
            <a:off x="53911" y="876300"/>
            <a:ext cx="18157889" cy="7516238"/>
          </a:xfrm>
          <a:prstGeom prst="rect">
            <a:avLst/>
          </a:prstGeom>
        </p:spPr>
      </p:pic>
    </p:spTree>
    <p:extLst>
      <p:ext uri="{BB962C8B-B14F-4D97-AF65-F5344CB8AC3E}">
        <p14:creationId xmlns:p14="http://schemas.microsoft.com/office/powerpoint/2010/main" val="16648835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2807</Words>
  <Application>Microsoft Office PowerPoint</Application>
  <PresentationFormat>Custom</PresentationFormat>
  <Paragraphs>492</Paragraphs>
  <Slides>37</Slides>
  <Notes>3</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37</vt:i4>
      </vt:variant>
    </vt:vector>
  </HeadingPairs>
  <TitlesOfParts>
    <vt:vector size="50" baseType="lpstr">
      <vt:lpstr>Times New Roman</vt:lpstr>
      <vt:lpstr>Arial</vt:lpstr>
      <vt:lpstr>Muli Light</vt:lpstr>
      <vt:lpstr>Calibri</vt:lpstr>
      <vt:lpstr>Muli Semi-Bold</vt:lpstr>
      <vt:lpstr>Muli Ultra-Bold</vt:lpstr>
      <vt:lpstr>Cambria</vt:lpstr>
      <vt:lpstr>Muli Bold</vt:lpstr>
      <vt:lpstr>Cambria Math</vt:lpstr>
      <vt:lpstr>Wingdings</vt:lpstr>
      <vt:lpstr>Office Theme</vt:lpstr>
      <vt:lpstr>Equation</vt:lpstr>
      <vt:lpstr>ChemDraw.Document.6.0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ntt.tho88@gmail.com</cp:lastModifiedBy>
  <cp:revision>22</cp:revision>
  <dcterms:created xsi:type="dcterms:W3CDTF">2006-08-16T00:00:00Z</dcterms:created>
  <dcterms:modified xsi:type="dcterms:W3CDTF">2025-03-07T00:14:09Z</dcterms:modified>
  <dc:identifier>DAGg7DXr-7I</dc:identifier>
</cp:coreProperties>
</file>