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8" r:id="rId3"/>
    <p:sldId id="260" r:id="rId4"/>
    <p:sldId id="276" r:id="rId5"/>
    <p:sldId id="278" r:id="rId6"/>
    <p:sldId id="277" r:id="rId7"/>
    <p:sldId id="265" r:id="rId8"/>
    <p:sldId id="279" r:id="rId9"/>
    <p:sldId id="280" r:id="rId10"/>
    <p:sldId id="281" r:id="rId11"/>
    <p:sldId id="261" r:id="rId12"/>
    <p:sldId id="284" r:id="rId13"/>
    <p:sldId id="287" r:id="rId14"/>
    <p:sldId id="286" r:id="rId15"/>
    <p:sldId id="289" r:id="rId16"/>
    <p:sldId id="290" r:id="rId17"/>
    <p:sldId id="291" r:id="rId18"/>
    <p:sldId id="288" r:id="rId19"/>
    <p:sldId id="285" r:id="rId20"/>
    <p:sldId id="296" r:id="rId21"/>
    <p:sldId id="295" r:id="rId22"/>
    <p:sldId id="283" r:id="rId23"/>
    <p:sldId id="292" r:id="rId24"/>
    <p:sldId id="293" r:id="rId25"/>
    <p:sldId id="297" r:id="rId26"/>
    <p:sldId id="257" r:id="rId27"/>
    <p:sldId id="259" r:id="rId28"/>
    <p:sldId id="282" r:id="rId29"/>
    <p:sldId id="262" r:id="rId30"/>
    <p:sldId id="263" r:id="rId31"/>
    <p:sldId id="264" r:id="rId32"/>
    <p:sldId id="266" r:id="rId33"/>
    <p:sldId id="267" r:id="rId34"/>
    <p:sldId id="268" r:id="rId35"/>
    <p:sldId id="269" r:id="rId36"/>
    <p:sldId id="270" r:id="rId37"/>
    <p:sldId id="271" r:id="rId38"/>
    <p:sldId id="272" r:id="rId39"/>
    <p:sldId id="273" r:id="rId40"/>
    <p:sldId id="274" r:id="rId41"/>
    <p:sldId id="275" r:id="rId42"/>
  </p:sldIdLst>
  <p:sldSz cx="18288000" cy="10287000"/>
  <p:notesSz cx="6858000" cy="9144000"/>
  <p:embeddedFontLst>
    <p:embeddedFont>
      <p:font typeface="#9Slide03 Cabin Medium" panose="00000600000000000000" pitchFamily="2" charset="0"/>
      <p:regular r:id="rId44"/>
    </p:embeddedFont>
    <p:embeddedFont>
      <p:font typeface="#9Slide03 IcielPanton Black" panose="00000A00000000000000" pitchFamily="2" charset="0"/>
      <p:bold r:id="rId45"/>
    </p:embeddedFont>
    <p:embeddedFont>
      <p:font typeface="#9Slide03 Ralewayv4020 Black" panose="00000A00000000000000" pitchFamily="2" charset="0"/>
      <p:bold r:id="rId46"/>
    </p:embeddedFont>
    <p:embeddedFont>
      <p:font typeface="Baguet Script" panose="00000500000000000000" pitchFamily="2" charset="0"/>
      <p:regular r:id="rId47"/>
    </p:embeddedFont>
    <p:embeddedFont>
      <p:font typeface="Bobby Jones" panose="020B0604020202020204" charset="0"/>
      <p:regular r:id="rId48"/>
    </p:embeddedFont>
    <p:embeddedFont>
      <p:font typeface="Cambria" panose="02040503050406030204" pitchFamily="18" charset="0"/>
      <p:regular r:id="rId49"/>
      <p:bold r:id="rId50"/>
      <p:italic r:id="rId51"/>
      <p:boldItalic r:id="rId52"/>
    </p:embeddedFont>
    <p:embeddedFont>
      <p:font typeface="Cambria Math" panose="02040503050406030204" pitchFamily="18" charset="0"/>
      <p:regular r:id="rId53"/>
    </p:embeddedFont>
    <p:embeddedFont>
      <p:font typeface="Crimson Pro Bold" panose="020B0604020202020204" charset="0"/>
      <p:regular r:id="rId54"/>
    </p:embeddedFont>
    <p:embeddedFont>
      <p:font typeface="Inter" panose="020B0604020202020204" charset="0"/>
      <p:regular r:id="rId55"/>
    </p:embeddedFont>
    <p:embeddedFont>
      <p:font typeface="Inter Bold" panose="020B0604020202020204" charset="0"/>
      <p:regular r:id="rId56"/>
    </p:embeddedFont>
    <p:embeddedFont>
      <p:font typeface="Quicksand Medium" panose="020B0604020202020204" charset="0"/>
      <p:regular r:id="rId57"/>
    </p:embeddedFont>
    <p:embeddedFont>
      <p:font typeface="Sriracha"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FF"/>
    <a:srgbClr val="F6F5E7"/>
    <a:srgbClr val="FCD5B5"/>
    <a:srgbClr val="3A865D"/>
    <a:srgbClr val="0000CC"/>
    <a:srgbClr val="4C605E"/>
    <a:srgbClr val="244D48"/>
    <a:srgbClr val="D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5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5F816-690A-4DFC-857F-0D6C90ABA23E}"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6C844-BE36-4681-85B3-AF2EE8D7EADF}" type="slidenum">
              <a:rPr lang="en-US" smtClean="0"/>
              <a:t>‹#›</a:t>
            </a:fld>
            <a:endParaRPr lang="en-US"/>
          </a:p>
        </p:txBody>
      </p:sp>
    </p:spTree>
    <p:extLst>
      <p:ext uri="{BB962C8B-B14F-4D97-AF65-F5344CB8AC3E}">
        <p14:creationId xmlns:p14="http://schemas.microsoft.com/office/powerpoint/2010/main" val="28854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Lớp chia 8 nhóm – nhóm nhanh bằng nhau cũng đc 10 điểm, yêu cầu viết to, rõ ràng</a:t>
            </a:r>
          </a:p>
        </p:txBody>
      </p:sp>
      <p:sp>
        <p:nvSpPr>
          <p:cNvPr id="4" name="Slide Number Placeholder 3"/>
          <p:cNvSpPr>
            <a:spLocks noGrp="1"/>
          </p:cNvSpPr>
          <p:nvPr>
            <p:ph type="sldNum" sz="quarter" idx="5"/>
          </p:nvPr>
        </p:nvSpPr>
        <p:spPr/>
        <p:txBody>
          <a:bodyPr/>
          <a:lstStyle/>
          <a:p>
            <a:fld id="{C606C844-BE36-4681-85B3-AF2EE8D7EADF}" type="slidenum">
              <a:rPr lang="en-US" smtClean="0"/>
              <a:t>2</a:t>
            </a:fld>
            <a:endParaRPr lang="en-US"/>
          </a:p>
        </p:txBody>
      </p:sp>
    </p:spTree>
    <p:extLst>
      <p:ext uri="{BB962C8B-B14F-4D97-AF65-F5344CB8AC3E}">
        <p14:creationId xmlns:p14="http://schemas.microsoft.com/office/powerpoint/2010/main" val="270859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A2CA-8354-3969-FBF5-DF53DB959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2AECB-E97E-6BED-7D3D-1B6C296C2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A6ACC-03F1-B0C6-A6CB-00546BEB531D}"/>
              </a:ext>
            </a:extLst>
          </p:cNvPr>
          <p:cNvSpPr>
            <a:spLocks noGrp="1"/>
          </p:cNvSpPr>
          <p:nvPr>
            <p:ph type="body" idx="1"/>
          </p:nvPr>
        </p:nvSpPr>
        <p:spPr/>
        <p:txBody>
          <a:bodyPr/>
          <a:lstStyle/>
          <a:p>
            <a:r>
              <a:rPr lang="en-US"/>
              <a:t>Gv gọi lần lượt : cứ 2 hs của 2 nhóm bất kì ( có thể bốc thăm); gọi các HS có cùng trình độ - 4 lượt – 2 hs 1 lượt</a:t>
            </a:r>
          </a:p>
        </p:txBody>
      </p:sp>
      <p:sp>
        <p:nvSpPr>
          <p:cNvPr id="4" name="Slide Number Placeholder 3">
            <a:extLst>
              <a:ext uri="{FF2B5EF4-FFF2-40B4-BE49-F238E27FC236}">
                <a16:creationId xmlns:a16="http://schemas.microsoft.com/office/drawing/2014/main" id="{0734610A-D9BA-8865-BB33-0F2B833E8FA3}"/>
              </a:ext>
            </a:extLst>
          </p:cNvPr>
          <p:cNvSpPr>
            <a:spLocks noGrp="1"/>
          </p:cNvSpPr>
          <p:nvPr>
            <p:ph type="sldNum" sz="quarter" idx="5"/>
          </p:nvPr>
        </p:nvSpPr>
        <p:spPr/>
        <p:txBody>
          <a:bodyPr/>
          <a:lstStyle/>
          <a:p>
            <a:fld id="{C606C844-BE36-4681-85B3-AF2EE8D7EADF}" type="slidenum">
              <a:rPr lang="en-US" smtClean="0"/>
              <a:t>14</a:t>
            </a:fld>
            <a:endParaRPr lang="en-US"/>
          </a:p>
        </p:txBody>
      </p:sp>
    </p:spTree>
    <p:extLst>
      <p:ext uri="{BB962C8B-B14F-4D97-AF65-F5344CB8AC3E}">
        <p14:creationId xmlns:p14="http://schemas.microsoft.com/office/powerpoint/2010/main" val="36593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FD63-39DB-3800-F97D-74A3F9527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65C69-6B39-97AC-7303-5801DEE1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E2B62-1CF2-78AE-EB4B-B30B9FA1CBB4}"/>
              </a:ext>
            </a:extLst>
          </p:cNvPr>
          <p:cNvSpPr>
            <a:spLocks noGrp="1"/>
          </p:cNvSpPr>
          <p:nvPr>
            <p:ph type="body" idx="1"/>
          </p:nvPr>
        </p:nvSpPr>
        <p:spPr/>
        <p:txBody>
          <a:bodyPr/>
          <a:lstStyle/>
          <a:p>
            <a:r>
              <a:rPr lang="en-US"/>
              <a:t>Gv gọi lần lượt : phần này cho 4 đội thi cùng 1 lúc</a:t>
            </a:r>
          </a:p>
        </p:txBody>
      </p:sp>
      <p:sp>
        <p:nvSpPr>
          <p:cNvPr id="4" name="Slide Number Placeholder 3">
            <a:extLst>
              <a:ext uri="{FF2B5EF4-FFF2-40B4-BE49-F238E27FC236}">
                <a16:creationId xmlns:a16="http://schemas.microsoft.com/office/drawing/2014/main" id="{6AF1210E-9B6C-FEF3-FE07-E0A664FFDB95}"/>
              </a:ext>
            </a:extLst>
          </p:cNvPr>
          <p:cNvSpPr>
            <a:spLocks noGrp="1"/>
          </p:cNvSpPr>
          <p:nvPr>
            <p:ph type="sldNum" sz="quarter" idx="5"/>
          </p:nvPr>
        </p:nvSpPr>
        <p:spPr/>
        <p:txBody>
          <a:bodyPr/>
          <a:lstStyle/>
          <a:p>
            <a:fld id="{C606C844-BE36-4681-85B3-AF2EE8D7EADF}" type="slidenum">
              <a:rPr lang="en-US" smtClean="0"/>
              <a:t>15</a:t>
            </a:fld>
            <a:endParaRPr lang="en-US"/>
          </a:p>
        </p:txBody>
      </p:sp>
    </p:spTree>
    <p:extLst>
      <p:ext uri="{BB962C8B-B14F-4D97-AF65-F5344CB8AC3E}">
        <p14:creationId xmlns:p14="http://schemas.microsoft.com/office/powerpoint/2010/main" val="1782732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6C370-EAFA-7013-2E6F-52FC287CA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EDE0E-E0FB-5031-4042-CBCD20A66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EFAA2-0990-14BB-AE4D-85952651EE29}"/>
              </a:ext>
            </a:extLst>
          </p:cNvPr>
          <p:cNvSpPr>
            <a:spLocks noGrp="1"/>
          </p:cNvSpPr>
          <p:nvPr>
            <p:ph type="body" idx="1"/>
          </p:nvPr>
        </p:nvSpPr>
        <p:spPr/>
        <p:txBody>
          <a:bodyPr/>
          <a:lstStyle/>
          <a:p>
            <a:r>
              <a:rPr lang="en-US"/>
              <a:t>8 nhóm cùng trả lời, nhóm giơ tay nhanh nhất ( hoặc viết ra giấy nhanh nhất)</a:t>
            </a:r>
          </a:p>
        </p:txBody>
      </p:sp>
      <p:sp>
        <p:nvSpPr>
          <p:cNvPr id="4" name="Slide Number Placeholder 3">
            <a:extLst>
              <a:ext uri="{FF2B5EF4-FFF2-40B4-BE49-F238E27FC236}">
                <a16:creationId xmlns:a16="http://schemas.microsoft.com/office/drawing/2014/main" id="{9F7AD656-4E48-ED9F-1A87-C77CFAD0B18D}"/>
              </a:ext>
            </a:extLst>
          </p:cNvPr>
          <p:cNvSpPr>
            <a:spLocks noGrp="1"/>
          </p:cNvSpPr>
          <p:nvPr>
            <p:ph type="sldNum" sz="quarter" idx="5"/>
          </p:nvPr>
        </p:nvSpPr>
        <p:spPr/>
        <p:txBody>
          <a:bodyPr/>
          <a:lstStyle/>
          <a:p>
            <a:fld id="{C606C844-BE36-4681-85B3-AF2EE8D7EADF}" type="slidenum">
              <a:rPr lang="en-US" smtClean="0"/>
              <a:t>16</a:t>
            </a:fld>
            <a:endParaRPr lang="en-US"/>
          </a:p>
        </p:txBody>
      </p:sp>
    </p:spTree>
    <p:extLst>
      <p:ext uri="{BB962C8B-B14F-4D97-AF65-F5344CB8AC3E}">
        <p14:creationId xmlns:p14="http://schemas.microsoft.com/office/powerpoint/2010/main" val="418896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763A7-DFE7-438C-6B12-94AF8B3EA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25A83-D70D-942C-D550-940194097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C8FB4-AD90-3B57-7A09-A428676953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Tất cả thành viên trong nhóm viết ra vở. Gv GT THÊM VỀ CÁCH VIẾT ĐỒNG PHÂN.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Bài học: Cuộc sống luôn cạnh trranh, chúng ta luôn cần cố gắng học tập để sẵn sàng với các thử thách</a:t>
            </a:r>
          </a:p>
        </p:txBody>
      </p:sp>
      <p:sp>
        <p:nvSpPr>
          <p:cNvPr id="4" name="Slide Number Placeholder 3">
            <a:extLst>
              <a:ext uri="{FF2B5EF4-FFF2-40B4-BE49-F238E27FC236}">
                <a16:creationId xmlns:a16="http://schemas.microsoft.com/office/drawing/2014/main" id="{63FB9A5D-AD6D-EBF8-B3B8-02D07381703B}"/>
              </a:ext>
            </a:extLst>
          </p:cNvPr>
          <p:cNvSpPr>
            <a:spLocks noGrp="1"/>
          </p:cNvSpPr>
          <p:nvPr>
            <p:ph type="sldNum" sz="quarter" idx="5"/>
          </p:nvPr>
        </p:nvSpPr>
        <p:spPr/>
        <p:txBody>
          <a:bodyPr/>
          <a:lstStyle/>
          <a:p>
            <a:fld id="{C606C844-BE36-4681-85B3-AF2EE8D7EADF}" type="slidenum">
              <a:rPr lang="en-US" smtClean="0"/>
              <a:t>17</a:t>
            </a:fld>
            <a:endParaRPr lang="en-US"/>
          </a:p>
        </p:txBody>
      </p:sp>
    </p:spTree>
    <p:extLst>
      <p:ext uri="{BB962C8B-B14F-4D97-AF65-F5344CB8AC3E}">
        <p14:creationId xmlns:p14="http://schemas.microsoft.com/office/powerpoint/2010/main" val="191591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916B-AA8A-8FA4-8F71-B70FEE574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80A76-6701-C477-E550-CB46C7FBF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E2B5E-44CE-462D-F7F8-AB0807E15938}"/>
              </a:ext>
            </a:extLst>
          </p:cNvPr>
          <p:cNvSpPr>
            <a:spLocks noGrp="1"/>
          </p:cNvSpPr>
          <p:nvPr>
            <p:ph type="body" idx="1"/>
          </p:nvPr>
        </p:nvSpPr>
        <p:spPr/>
        <p:txBody>
          <a:bodyPr/>
          <a:lstStyle/>
          <a:p>
            <a:r>
              <a:rPr lang="en-US"/>
              <a:t>GV phát vấn – GV nên viết lên bảng 1. Nhìn độ âm điện , nhận xét độ phân cực của lk C-X. 2. Từ bảng năng lượng lk, so sánh khả năng phân cắt liên kết C-X</a:t>
            </a:r>
          </a:p>
        </p:txBody>
      </p:sp>
      <p:sp>
        <p:nvSpPr>
          <p:cNvPr id="4" name="Slide Number Placeholder 3">
            <a:extLst>
              <a:ext uri="{FF2B5EF4-FFF2-40B4-BE49-F238E27FC236}">
                <a16:creationId xmlns:a16="http://schemas.microsoft.com/office/drawing/2014/main" id="{2B978BBF-C4DA-92A0-E0A8-AF2CD77231D7}"/>
              </a:ext>
            </a:extLst>
          </p:cNvPr>
          <p:cNvSpPr>
            <a:spLocks noGrp="1"/>
          </p:cNvSpPr>
          <p:nvPr>
            <p:ph type="sldNum" sz="quarter" idx="5"/>
          </p:nvPr>
        </p:nvSpPr>
        <p:spPr/>
        <p:txBody>
          <a:bodyPr/>
          <a:lstStyle/>
          <a:p>
            <a:fld id="{C606C844-BE36-4681-85B3-AF2EE8D7EADF}" type="slidenum">
              <a:rPr lang="en-US" smtClean="0"/>
              <a:t>18</a:t>
            </a:fld>
            <a:endParaRPr lang="en-US"/>
          </a:p>
        </p:txBody>
      </p:sp>
    </p:spTree>
    <p:extLst>
      <p:ext uri="{BB962C8B-B14F-4D97-AF65-F5344CB8AC3E}">
        <p14:creationId xmlns:p14="http://schemas.microsoft.com/office/powerpoint/2010/main" val="46059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14A04-4BC2-52B9-0210-C36BAC577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04E7B-D543-4960-AD44-629CE581E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50AC0-7D10-5513-1371-DD118D71BAB0}"/>
              </a:ext>
            </a:extLst>
          </p:cNvPr>
          <p:cNvSpPr>
            <a:spLocks noGrp="1"/>
          </p:cNvSpPr>
          <p:nvPr>
            <p:ph type="body" idx="1"/>
          </p:nvPr>
        </p:nvSpPr>
        <p:spPr/>
        <p:txBody>
          <a:bodyPr/>
          <a:lstStyle/>
          <a:p>
            <a:r>
              <a:rPr lang="en-US"/>
              <a:t>Quan sát bản trên và cho biết , kể 1 số chất ở đk thường là chất khí? Nhận xét xu hướng BĐ nhiệt độ sôi theo chiều tang độ dài mạch carbon ( cùng halogen). Theo chiều tắng nguyên tử khối halogen từ F đến I.</a:t>
            </a:r>
          </a:p>
        </p:txBody>
      </p:sp>
      <p:sp>
        <p:nvSpPr>
          <p:cNvPr id="4" name="Slide Number Placeholder 3">
            <a:extLst>
              <a:ext uri="{FF2B5EF4-FFF2-40B4-BE49-F238E27FC236}">
                <a16:creationId xmlns:a16="http://schemas.microsoft.com/office/drawing/2014/main" id="{F1705135-3A82-7F58-986F-58954414FB73}"/>
              </a:ext>
            </a:extLst>
          </p:cNvPr>
          <p:cNvSpPr>
            <a:spLocks noGrp="1"/>
          </p:cNvSpPr>
          <p:nvPr>
            <p:ph type="sldNum" sz="quarter" idx="5"/>
          </p:nvPr>
        </p:nvSpPr>
        <p:spPr/>
        <p:txBody>
          <a:bodyPr/>
          <a:lstStyle/>
          <a:p>
            <a:fld id="{C606C844-BE36-4681-85B3-AF2EE8D7EADF}" type="slidenum">
              <a:rPr lang="en-US" smtClean="0"/>
              <a:t>19</a:t>
            </a:fld>
            <a:endParaRPr lang="en-US"/>
          </a:p>
        </p:txBody>
      </p:sp>
    </p:spTree>
    <p:extLst>
      <p:ext uri="{BB962C8B-B14F-4D97-AF65-F5344CB8AC3E}">
        <p14:creationId xmlns:p14="http://schemas.microsoft.com/office/powerpoint/2010/main" val="233485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 sẻ vui vẻ Số sao tìm được sẽ tương ứng với 1 điều gì đó các con đang mong muốn.  </a:t>
            </a:r>
          </a:p>
        </p:txBody>
      </p:sp>
      <p:sp>
        <p:nvSpPr>
          <p:cNvPr id="4" name="Slide Number Placeholder 3"/>
          <p:cNvSpPr>
            <a:spLocks noGrp="1"/>
          </p:cNvSpPr>
          <p:nvPr>
            <p:ph type="sldNum" sz="quarter" idx="5"/>
          </p:nvPr>
        </p:nvSpPr>
        <p:spPr/>
        <p:txBody>
          <a:bodyPr/>
          <a:lstStyle/>
          <a:p>
            <a:fld id="{C606C844-BE36-4681-85B3-AF2EE8D7EADF}" type="slidenum">
              <a:rPr lang="en-US" smtClean="0"/>
              <a:t>20</a:t>
            </a:fld>
            <a:endParaRPr lang="en-US"/>
          </a:p>
        </p:txBody>
      </p:sp>
    </p:spTree>
    <p:extLst>
      <p:ext uri="{BB962C8B-B14F-4D97-AF65-F5344CB8AC3E}">
        <p14:creationId xmlns:p14="http://schemas.microsoft.com/office/powerpoint/2010/main" val="290878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minh họa. GV có thể kẻ lại cho đẹp hơn</a:t>
            </a:r>
          </a:p>
        </p:txBody>
      </p:sp>
      <p:sp>
        <p:nvSpPr>
          <p:cNvPr id="4" name="Slide Number Placeholder 3"/>
          <p:cNvSpPr>
            <a:spLocks noGrp="1"/>
          </p:cNvSpPr>
          <p:nvPr>
            <p:ph type="sldNum" sz="quarter" idx="5"/>
          </p:nvPr>
        </p:nvSpPr>
        <p:spPr/>
        <p:txBody>
          <a:bodyPr/>
          <a:lstStyle/>
          <a:p>
            <a:fld id="{C606C844-BE36-4681-85B3-AF2EE8D7EADF}" type="slidenum">
              <a:rPr lang="en-US" smtClean="0"/>
              <a:t>21</a:t>
            </a:fld>
            <a:endParaRPr lang="en-US"/>
          </a:p>
        </p:txBody>
      </p:sp>
    </p:spTree>
    <p:extLst>
      <p:ext uri="{BB962C8B-B14F-4D97-AF65-F5344CB8AC3E}">
        <p14:creationId xmlns:p14="http://schemas.microsoft.com/office/powerpoint/2010/main" val="707145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259CE-ABF5-F4F4-15DC-93065D1B3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51AE5-081E-1BFD-1572-B158A47B3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455EE-2260-CE17-96F5-A3A8E2F1D3AE}"/>
              </a:ext>
            </a:extLst>
          </p:cNvPr>
          <p:cNvSpPr>
            <a:spLocks noGrp="1"/>
          </p:cNvSpPr>
          <p:nvPr>
            <p:ph type="body" idx="1"/>
          </p:nvPr>
        </p:nvSpPr>
        <p:spPr/>
        <p:txBody>
          <a:bodyPr/>
          <a:lstStyle/>
          <a:p>
            <a:r>
              <a:rPr lang="en-US"/>
              <a:t>Bài học: Cuộc sống luôn cạnh trranh, chúng ta luôn cần cố gắng học tập để sẵn sàng với các thử thách</a:t>
            </a:r>
          </a:p>
        </p:txBody>
      </p:sp>
      <p:sp>
        <p:nvSpPr>
          <p:cNvPr id="4" name="Slide Number Placeholder 3">
            <a:extLst>
              <a:ext uri="{FF2B5EF4-FFF2-40B4-BE49-F238E27FC236}">
                <a16:creationId xmlns:a16="http://schemas.microsoft.com/office/drawing/2014/main" id="{A5C03A5F-0969-3B4A-3EB2-0E58A7828D5E}"/>
              </a:ext>
            </a:extLst>
          </p:cNvPr>
          <p:cNvSpPr>
            <a:spLocks noGrp="1"/>
          </p:cNvSpPr>
          <p:nvPr>
            <p:ph type="sldNum" sz="quarter" idx="5"/>
          </p:nvPr>
        </p:nvSpPr>
        <p:spPr/>
        <p:txBody>
          <a:bodyPr/>
          <a:lstStyle/>
          <a:p>
            <a:fld id="{C606C844-BE36-4681-85B3-AF2EE8D7EADF}" type="slidenum">
              <a:rPr lang="en-US" smtClean="0"/>
              <a:t>22</a:t>
            </a:fld>
            <a:endParaRPr lang="en-US"/>
          </a:p>
        </p:txBody>
      </p:sp>
    </p:spTree>
    <p:extLst>
      <p:ext uri="{BB962C8B-B14F-4D97-AF65-F5344CB8AC3E}">
        <p14:creationId xmlns:p14="http://schemas.microsoft.com/office/powerpoint/2010/main" val="2762864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6DFB-72AB-5998-7E18-504C15C3F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356C8-F13F-5F64-BAC3-254F6A2E3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E1820-73D3-D33A-49A3-426060667A2C}"/>
              </a:ext>
            </a:extLst>
          </p:cNvPr>
          <p:cNvSpPr>
            <a:spLocks noGrp="1"/>
          </p:cNvSpPr>
          <p:nvPr>
            <p:ph type="body" idx="1"/>
          </p:nvPr>
        </p:nvSpPr>
        <p:spPr/>
        <p:txBody>
          <a:bodyPr/>
          <a:lstStyle/>
          <a:p>
            <a:r>
              <a:rPr lang="en-US"/>
              <a:t>In PHT</a:t>
            </a:r>
          </a:p>
        </p:txBody>
      </p:sp>
      <p:sp>
        <p:nvSpPr>
          <p:cNvPr id="4" name="Slide Number Placeholder 3">
            <a:extLst>
              <a:ext uri="{FF2B5EF4-FFF2-40B4-BE49-F238E27FC236}">
                <a16:creationId xmlns:a16="http://schemas.microsoft.com/office/drawing/2014/main" id="{6C10F4C6-6AF5-DC0D-A00D-BB9B19EBB1F6}"/>
              </a:ext>
            </a:extLst>
          </p:cNvPr>
          <p:cNvSpPr>
            <a:spLocks noGrp="1"/>
          </p:cNvSpPr>
          <p:nvPr>
            <p:ph type="sldNum" sz="quarter" idx="5"/>
          </p:nvPr>
        </p:nvSpPr>
        <p:spPr/>
        <p:txBody>
          <a:bodyPr/>
          <a:lstStyle/>
          <a:p>
            <a:fld id="{C606C844-BE36-4681-85B3-AF2EE8D7EADF}" type="slidenum">
              <a:rPr lang="en-US" smtClean="0"/>
              <a:t>23</a:t>
            </a:fld>
            <a:endParaRPr lang="en-US"/>
          </a:p>
        </p:txBody>
      </p:sp>
    </p:spTree>
    <p:extLst>
      <p:ext uri="{BB962C8B-B14F-4D97-AF65-F5344CB8AC3E}">
        <p14:creationId xmlns:p14="http://schemas.microsoft.com/office/powerpoint/2010/main" val="193014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Bình xịt này thường chứa </a:t>
            </a:r>
            <a:r>
              <a:rPr lang="vi-VN" b="1"/>
              <a:t>Etyl Clorua (C2H5Cl)</a:t>
            </a:r>
            <a:r>
              <a:rPr lang="vi-VN"/>
              <a:t>, một chất có nhiệt độ sôi rất thấp (khoảng 12°C). Khi xịt lên vùng bị thương, Etyl Clorua sẽ bốc hơi nhanh chóng, </a:t>
            </a:r>
            <a:r>
              <a:rPr lang="vi-VN" b="1"/>
              <a:t>kéo theo nhiệt</a:t>
            </a:r>
            <a:r>
              <a:rPr lang="vi-VN"/>
              <a:t> từ vùng da đó, làm cho da bị </a:t>
            </a:r>
            <a:r>
              <a:rPr lang="vi-VN" b="1"/>
              <a:t>lạnh cục bộ</a:t>
            </a:r>
            <a:r>
              <a:rPr lang="vi-VN"/>
              <a:t> và </a:t>
            </a:r>
            <a:r>
              <a:rPr lang="vi-VN" b="1"/>
              <a:t>tê cứng</a:t>
            </a:r>
            <a:r>
              <a:rPr lang="vi-VN"/>
              <a:t>.</a:t>
            </a:r>
            <a:endParaRPr lang="en-US"/>
          </a:p>
        </p:txBody>
      </p:sp>
      <p:sp>
        <p:nvSpPr>
          <p:cNvPr id="4" name="Slide Number Placeholder 3"/>
          <p:cNvSpPr>
            <a:spLocks noGrp="1"/>
          </p:cNvSpPr>
          <p:nvPr>
            <p:ph type="sldNum" sz="quarter" idx="5"/>
          </p:nvPr>
        </p:nvSpPr>
        <p:spPr/>
        <p:txBody>
          <a:bodyPr/>
          <a:lstStyle/>
          <a:p>
            <a:fld id="{C606C844-BE36-4681-85B3-AF2EE8D7EADF}" type="slidenum">
              <a:rPr lang="en-US" smtClean="0"/>
              <a:t>4</a:t>
            </a:fld>
            <a:endParaRPr lang="en-US"/>
          </a:p>
        </p:txBody>
      </p:sp>
    </p:spTree>
    <p:extLst>
      <p:ext uri="{BB962C8B-B14F-4D97-AF65-F5344CB8AC3E}">
        <p14:creationId xmlns:p14="http://schemas.microsoft.com/office/powerpoint/2010/main" val="299736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04CC2-E39F-8B14-B4FB-7FDB3C02C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0998E-4FCA-A78E-A7BC-DECDA6F2A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32987-BA96-17A9-E2E4-73F4AABCA680}"/>
              </a:ext>
            </a:extLst>
          </p:cNvPr>
          <p:cNvSpPr>
            <a:spLocks noGrp="1"/>
          </p:cNvSpPr>
          <p:nvPr>
            <p:ph type="body" idx="1"/>
          </p:nvPr>
        </p:nvSpPr>
        <p:spPr/>
        <p:txBody>
          <a:bodyPr/>
          <a:lstStyle/>
          <a:p>
            <a:r>
              <a:rPr lang="en-US"/>
              <a:t>IN PHT</a:t>
            </a:r>
          </a:p>
        </p:txBody>
      </p:sp>
      <p:sp>
        <p:nvSpPr>
          <p:cNvPr id="4" name="Slide Number Placeholder 3">
            <a:extLst>
              <a:ext uri="{FF2B5EF4-FFF2-40B4-BE49-F238E27FC236}">
                <a16:creationId xmlns:a16="http://schemas.microsoft.com/office/drawing/2014/main" id="{06794681-BD6E-0302-CF60-E3711FA5B65B}"/>
              </a:ext>
            </a:extLst>
          </p:cNvPr>
          <p:cNvSpPr>
            <a:spLocks noGrp="1"/>
          </p:cNvSpPr>
          <p:nvPr>
            <p:ph type="sldNum" sz="quarter" idx="5"/>
          </p:nvPr>
        </p:nvSpPr>
        <p:spPr/>
        <p:txBody>
          <a:bodyPr/>
          <a:lstStyle/>
          <a:p>
            <a:fld id="{C606C844-BE36-4681-85B3-AF2EE8D7EADF}" type="slidenum">
              <a:rPr lang="en-US" smtClean="0"/>
              <a:t>24</a:t>
            </a:fld>
            <a:endParaRPr lang="en-US"/>
          </a:p>
        </p:txBody>
      </p:sp>
    </p:spTree>
    <p:extLst>
      <p:ext uri="{BB962C8B-B14F-4D97-AF65-F5344CB8AC3E}">
        <p14:creationId xmlns:p14="http://schemas.microsoft.com/office/powerpoint/2010/main" val="69995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86A0-00F1-7FF9-A4F8-E00C746CF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13CDF-1EFC-AAB4-9030-D0AC00D00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CB637-ACA5-027F-C65E-64DDA3E90EF0}"/>
              </a:ext>
            </a:extLst>
          </p:cNvPr>
          <p:cNvSpPr>
            <a:spLocks noGrp="1"/>
          </p:cNvSpPr>
          <p:nvPr>
            <p:ph type="body" idx="1"/>
          </p:nvPr>
        </p:nvSpPr>
        <p:spPr/>
        <p:txBody>
          <a:bodyPr/>
          <a:lstStyle/>
          <a:p>
            <a:r>
              <a:rPr lang="vi-VN"/>
              <a:t>Bình xịt này thường chứa </a:t>
            </a:r>
            <a:r>
              <a:rPr lang="vi-VN" b="1"/>
              <a:t>Etyl Clorua (C2H5Cl)</a:t>
            </a:r>
            <a:r>
              <a:rPr lang="vi-VN"/>
              <a:t>, một chất có nhiệt độ sôi rất thấp (khoảng 12°C). Khi xịt lên vùng bị thương, Etyl Clorua sẽ bốc hơi nhanh chóng, </a:t>
            </a:r>
            <a:r>
              <a:rPr lang="vi-VN" b="1"/>
              <a:t>kéo theo nhiệt</a:t>
            </a:r>
            <a:r>
              <a:rPr lang="vi-VN"/>
              <a:t> từ vùng da đó, làm cho da bị </a:t>
            </a:r>
            <a:r>
              <a:rPr lang="vi-VN" b="1"/>
              <a:t>lạnh cục bộ</a:t>
            </a:r>
            <a:r>
              <a:rPr lang="vi-VN"/>
              <a:t> và </a:t>
            </a:r>
            <a:r>
              <a:rPr lang="vi-VN" b="1"/>
              <a:t>tê cứng</a:t>
            </a:r>
            <a:r>
              <a:rPr lang="vi-VN"/>
              <a:t>.</a:t>
            </a:r>
            <a:endParaRPr lang="en-US"/>
          </a:p>
        </p:txBody>
      </p:sp>
      <p:sp>
        <p:nvSpPr>
          <p:cNvPr id="4" name="Slide Number Placeholder 3">
            <a:extLst>
              <a:ext uri="{FF2B5EF4-FFF2-40B4-BE49-F238E27FC236}">
                <a16:creationId xmlns:a16="http://schemas.microsoft.com/office/drawing/2014/main" id="{6970BEEC-C579-7E90-99A9-497AD668B896}"/>
              </a:ext>
            </a:extLst>
          </p:cNvPr>
          <p:cNvSpPr>
            <a:spLocks noGrp="1"/>
          </p:cNvSpPr>
          <p:nvPr>
            <p:ph type="sldNum" sz="quarter" idx="5"/>
          </p:nvPr>
        </p:nvSpPr>
        <p:spPr/>
        <p:txBody>
          <a:bodyPr/>
          <a:lstStyle/>
          <a:p>
            <a:fld id="{C606C844-BE36-4681-85B3-AF2EE8D7EADF}" type="slidenum">
              <a:rPr lang="en-US" smtClean="0"/>
              <a:t>5</a:t>
            </a:fld>
            <a:endParaRPr lang="en-US"/>
          </a:p>
        </p:txBody>
      </p:sp>
    </p:spTree>
    <p:extLst>
      <p:ext uri="{BB962C8B-B14F-4D97-AF65-F5344CB8AC3E}">
        <p14:creationId xmlns:p14="http://schemas.microsoft.com/office/powerpoint/2010/main" val="146579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lưu ý chất này bị lộn ngược</a:t>
            </a:r>
          </a:p>
        </p:txBody>
      </p:sp>
      <p:sp>
        <p:nvSpPr>
          <p:cNvPr id="4" name="Slide Number Placeholder 3"/>
          <p:cNvSpPr>
            <a:spLocks noGrp="1"/>
          </p:cNvSpPr>
          <p:nvPr>
            <p:ph type="sldNum" sz="quarter" idx="5"/>
          </p:nvPr>
        </p:nvSpPr>
        <p:spPr/>
        <p:txBody>
          <a:bodyPr/>
          <a:lstStyle/>
          <a:p>
            <a:fld id="{C606C844-BE36-4681-85B3-AF2EE8D7EADF}" type="slidenum">
              <a:rPr lang="en-US" smtClean="0"/>
              <a:t>6</a:t>
            </a:fld>
            <a:endParaRPr lang="en-US"/>
          </a:p>
        </p:txBody>
      </p:sp>
    </p:spTree>
    <p:extLst>
      <p:ext uri="{BB962C8B-B14F-4D97-AF65-F5344CB8AC3E}">
        <p14:creationId xmlns:p14="http://schemas.microsoft.com/office/powerpoint/2010/main" val="165736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06C844-BE36-4681-85B3-AF2EE8D7EADF}" type="slidenum">
              <a:rPr lang="en-US" smtClean="0"/>
              <a:t>8</a:t>
            </a:fld>
            <a:endParaRPr lang="en-US"/>
          </a:p>
        </p:txBody>
      </p:sp>
    </p:spTree>
    <p:extLst>
      <p:ext uri="{BB962C8B-B14F-4D97-AF65-F5344CB8AC3E}">
        <p14:creationId xmlns:p14="http://schemas.microsoft.com/office/powerpoint/2010/main" val="345728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LỚP CHIA 8 NHÓM</a:t>
            </a:r>
          </a:p>
        </p:txBody>
      </p:sp>
      <p:sp>
        <p:nvSpPr>
          <p:cNvPr id="4" name="Slide Number Placeholder 3"/>
          <p:cNvSpPr>
            <a:spLocks noGrp="1"/>
          </p:cNvSpPr>
          <p:nvPr>
            <p:ph type="sldNum" sz="quarter" idx="5"/>
          </p:nvPr>
        </p:nvSpPr>
        <p:spPr/>
        <p:txBody>
          <a:bodyPr/>
          <a:lstStyle/>
          <a:p>
            <a:fld id="{C606C844-BE36-4681-85B3-AF2EE8D7EADF}" type="slidenum">
              <a:rPr lang="en-US" smtClean="0"/>
              <a:t>10</a:t>
            </a:fld>
            <a:endParaRPr lang="en-US"/>
          </a:p>
        </p:txBody>
      </p:sp>
    </p:spTree>
    <p:extLst>
      <p:ext uri="{BB962C8B-B14F-4D97-AF65-F5344CB8AC3E}">
        <p14:creationId xmlns:p14="http://schemas.microsoft.com/office/powerpoint/2010/main" val="3225736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Trao đổi , thảo luận để phân tích hiểu cách gọi tên của dẫn xuất halogen. </a:t>
            </a:r>
          </a:p>
        </p:txBody>
      </p:sp>
      <p:sp>
        <p:nvSpPr>
          <p:cNvPr id="4" name="Slide Number Placeholder 3"/>
          <p:cNvSpPr>
            <a:spLocks noGrp="1"/>
          </p:cNvSpPr>
          <p:nvPr>
            <p:ph type="sldNum" sz="quarter" idx="5"/>
          </p:nvPr>
        </p:nvSpPr>
        <p:spPr/>
        <p:txBody>
          <a:bodyPr/>
          <a:lstStyle/>
          <a:p>
            <a:fld id="{C606C844-BE36-4681-85B3-AF2EE8D7EADF}" type="slidenum">
              <a:rPr lang="en-US" smtClean="0"/>
              <a:t>11</a:t>
            </a:fld>
            <a:endParaRPr lang="en-US"/>
          </a:p>
        </p:txBody>
      </p:sp>
    </p:spTree>
    <p:extLst>
      <p:ext uri="{BB962C8B-B14F-4D97-AF65-F5344CB8AC3E}">
        <p14:creationId xmlns:p14="http://schemas.microsoft.com/office/powerpoint/2010/main" val="350905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8AFAE-EDEC-C1A2-9646-412946F20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83649-9F4B-EAFD-D374-DC2D954DC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80FF7-2637-8732-3172-BC77652660C7}"/>
              </a:ext>
            </a:extLst>
          </p:cNvPr>
          <p:cNvSpPr>
            <a:spLocks noGrp="1"/>
          </p:cNvSpPr>
          <p:nvPr>
            <p:ph type="body" idx="1"/>
          </p:nvPr>
        </p:nvSpPr>
        <p:spPr/>
        <p:txBody>
          <a:bodyPr/>
          <a:lstStyle/>
          <a:p>
            <a:r>
              <a:rPr lang="en-US"/>
              <a:t>Gv gọi lần lượt : cứ 2 hs của 2 nhóm bất kì ( có thể bốc thăm); gọi các HS có cùng trình độ - 8 HS cùng đứng ở gần bục giảng</a:t>
            </a:r>
          </a:p>
        </p:txBody>
      </p:sp>
      <p:sp>
        <p:nvSpPr>
          <p:cNvPr id="4" name="Slide Number Placeholder 3">
            <a:extLst>
              <a:ext uri="{FF2B5EF4-FFF2-40B4-BE49-F238E27FC236}">
                <a16:creationId xmlns:a16="http://schemas.microsoft.com/office/drawing/2014/main" id="{5BD658BE-55A2-8DD6-A6B2-47816FBE5952}"/>
              </a:ext>
            </a:extLst>
          </p:cNvPr>
          <p:cNvSpPr>
            <a:spLocks noGrp="1"/>
          </p:cNvSpPr>
          <p:nvPr>
            <p:ph type="sldNum" sz="quarter" idx="5"/>
          </p:nvPr>
        </p:nvSpPr>
        <p:spPr/>
        <p:txBody>
          <a:bodyPr/>
          <a:lstStyle/>
          <a:p>
            <a:fld id="{C606C844-BE36-4681-85B3-AF2EE8D7EADF}" type="slidenum">
              <a:rPr lang="en-US" smtClean="0"/>
              <a:t>12</a:t>
            </a:fld>
            <a:endParaRPr lang="en-US"/>
          </a:p>
        </p:txBody>
      </p:sp>
    </p:spTree>
    <p:extLst>
      <p:ext uri="{BB962C8B-B14F-4D97-AF65-F5344CB8AC3E}">
        <p14:creationId xmlns:p14="http://schemas.microsoft.com/office/powerpoint/2010/main" val="400650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266A-DB2A-1441-723D-2B4CA6F0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A1971-EED2-A1C3-0825-BBD1A9254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5A717-A38B-24BE-5487-1F8099D3E7AF}"/>
              </a:ext>
            </a:extLst>
          </p:cNvPr>
          <p:cNvSpPr>
            <a:spLocks noGrp="1"/>
          </p:cNvSpPr>
          <p:nvPr>
            <p:ph type="body" idx="1"/>
          </p:nvPr>
        </p:nvSpPr>
        <p:spPr/>
        <p:txBody>
          <a:bodyPr/>
          <a:lstStyle/>
          <a:p>
            <a:r>
              <a:rPr lang="en-US"/>
              <a:t>Gv gọi lần lượt : cứ 2 hs của 2 nhóm bất kì ( có thể bốc thăm); gọi các HS có cùng trình độ</a:t>
            </a:r>
          </a:p>
        </p:txBody>
      </p:sp>
      <p:sp>
        <p:nvSpPr>
          <p:cNvPr id="4" name="Slide Number Placeholder 3">
            <a:extLst>
              <a:ext uri="{FF2B5EF4-FFF2-40B4-BE49-F238E27FC236}">
                <a16:creationId xmlns:a16="http://schemas.microsoft.com/office/drawing/2014/main" id="{2D553AA1-1443-FCF1-E541-7632B33DB4D2}"/>
              </a:ext>
            </a:extLst>
          </p:cNvPr>
          <p:cNvSpPr>
            <a:spLocks noGrp="1"/>
          </p:cNvSpPr>
          <p:nvPr>
            <p:ph type="sldNum" sz="quarter" idx="5"/>
          </p:nvPr>
        </p:nvSpPr>
        <p:spPr/>
        <p:txBody>
          <a:bodyPr/>
          <a:lstStyle/>
          <a:p>
            <a:fld id="{C606C844-BE36-4681-85B3-AF2EE8D7EADF}" type="slidenum">
              <a:rPr lang="en-US" smtClean="0"/>
              <a:t>13</a:t>
            </a:fld>
            <a:endParaRPr lang="en-US"/>
          </a:p>
        </p:txBody>
      </p:sp>
    </p:spTree>
    <p:extLst>
      <p:ext uri="{BB962C8B-B14F-4D97-AF65-F5344CB8AC3E}">
        <p14:creationId xmlns:p14="http://schemas.microsoft.com/office/powerpoint/2010/main" val="395047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oleObject" Target="../embeddings/oleObject4.bin"/><Relationship Id="rId10" Type="http://schemas.openxmlformats.org/officeDocument/2006/relationships/image" Target="../media/image49.emf"/><Relationship Id="rId4" Type="http://schemas.openxmlformats.org/officeDocument/2006/relationships/image" Target="../media/image46.emf"/><Relationship Id="rId9"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66.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svg"/><Relationship Id="rId5" Type="http://schemas.openxmlformats.org/officeDocument/2006/relationships/image" Target="../media/image64.sv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0.svg"/><Relationship Id="rId7" Type="http://schemas.openxmlformats.org/officeDocument/2006/relationships/image" Target="../media/image72.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svg"/><Relationship Id="rId5" Type="http://schemas.openxmlformats.org/officeDocument/2006/relationships/image" Target="../media/image14.svg"/><Relationship Id="rId10" Type="http://schemas.openxmlformats.org/officeDocument/2006/relationships/image" Target="../media/image73.png"/><Relationship Id="rId4" Type="http://schemas.openxmlformats.org/officeDocument/2006/relationships/image" Target="../media/image13.pn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76.png"/><Relationship Id="rId7" Type="http://schemas.openxmlformats.org/officeDocument/2006/relationships/image" Target="../media/image21.png"/><Relationship Id="rId12" Type="http://schemas.openxmlformats.org/officeDocument/2006/relationships/image" Target="../media/image81.sv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20.svg"/><Relationship Id="rId4" Type="http://schemas.openxmlformats.org/officeDocument/2006/relationships/image" Target="../media/image77.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svg"/><Relationship Id="rId7" Type="http://schemas.openxmlformats.org/officeDocument/2006/relationships/image" Target="../media/image22.svg"/><Relationship Id="rId12"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1.svg"/><Relationship Id="rId3" Type="http://schemas.openxmlformats.org/officeDocument/2006/relationships/image" Target="../media/image83.png"/><Relationship Id="rId7" Type="http://schemas.openxmlformats.org/officeDocument/2006/relationships/image" Target="../media/image77.svg"/><Relationship Id="rId12" Type="http://schemas.openxmlformats.org/officeDocument/2006/relationships/image" Target="../media/image80.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20.svg"/><Relationship Id="rId5" Type="http://schemas.openxmlformats.org/officeDocument/2006/relationships/image" Target="../media/image79.svg"/><Relationship Id="rId10" Type="http://schemas.openxmlformats.org/officeDocument/2006/relationships/image" Target="../media/image19.png"/><Relationship Id="rId4" Type="http://schemas.openxmlformats.org/officeDocument/2006/relationships/image" Target="../media/image78.png"/><Relationship Id="rId9" Type="http://schemas.openxmlformats.org/officeDocument/2006/relationships/image" Target="../media/image22.sv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5.svg"/><Relationship Id="rId7" Type="http://schemas.openxmlformats.org/officeDocument/2006/relationships/image" Target="../media/image6.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7.svg"/><Relationship Id="rId5" Type="http://schemas.openxmlformats.org/officeDocument/2006/relationships/image" Target="../media/image72.svg"/><Relationship Id="rId10"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68.sv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9.sv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svg"/><Relationship Id="rId3" Type="http://schemas.openxmlformats.org/officeDocument/2006/relationships/image" Target="../media/image89.svg"/><Relationship Id="rId7" Type="http://schemas.openxmlformats.org/officeDocument/2006/relationships/image" Target="../media/image22.svg"/><Relationship Id="rId12"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77.svg"/><Relationship Id="rId10" Type="http://schemas.openxmlformats.org/officeDocument/2006/relationships/image" Target="../media/image5.png"/><Relationship Id="rId4" Type="http://schemas.openxmlformats.org/officeDocument/2006/relationships/image" Target="../media/image76.png"/><Relationship Id="rId9" Type="http://schemas.openxmlformats.org/officeDocument/2006/relationships/image" Target="../media/image91.sv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svg"/><Relationship Id="rId3" Type="http://schemas.openxmlformats.org/officeDocument/2006/relationships/image" Target="../media/image89.svg"/><Relationship Id="rId7" Type="http://schemas.openxmlformats.org/officeDocument/2006/relationships/image" Target="../media/image22.svg"/><Relationship Id="rId12"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77.svg"/><Relationship Id="rId10" Type="http://schemas.openxmlformats.org/officeDocument/2006/relationships/image" Target="../media/image5.png"/><Relationship Id="rId4" Type="http://schemas.openxmlformats.org/officeDocument/2006/relationships/image" Target="../media/image76.png"/><Relationship Id="rId9" Type="http://schemas.openxmlformats.org/officeDocument/2006/relationships/image" Target="../media/image91.sv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5.svg"/><Relationship Id="rId7" Type="http://schemas.openxmlformats.org/officeDocument/2006/relationships/image" Target="../media/image72.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0.svg"/><Relationship Id="rId5" Type="http://schemas.openxmlformats.org/officeDocument/2006/relationships/image" Target="../media/image14.svg"/><Relationship Id="rId10" Type="http://schemas.openxmlformats.org/officeDocument/2006/relationships/image" Target="../media/image69.png"/><Relationship Id="rId4" Type="http://schemas.openxmlformats.org/officeDocument/2006/relationships/image" Target="../media/image13.png"/><Relationship Id="rId9" Type="http://schemas.openxmlformats.org/officeDocument/2006/relationships/image" Target="../media/image68.sv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7.svg"/><Relationship Id="rId7" Type="http://schemas.openxmlformats.org/officeDocument/2006/relationships/image" Target="../media/image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4.sv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7.svg"/><Relationship Id="rId7" Type="http://schemas.openxmlformats.org/officeDocument/2006/relationships/image" Target="../media/image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4.sv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3.png"/><Relationship Id="rId7" Type="http://schemas.openxmlformats.org/officeDocument/2006/relationships/image" Target="../media/image30.sv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1.svg"/><Relationship Id="rId5" Type="http://schemas.openxmlformats.org/officeDocument/2006/relationships/image" Target="../media/image79.svg"/><Relationship Id="rId10" Type="http://schemas.openxmlformats.org/officeDocument/2006/relationships/image" Target="../media/image80.png"/><Relationship Id="rId4" Type="http://schemas.openxmlformats.org/officeDocument/2006/relationships/image" Target="../media/image78.png"/><Relationship Id="rId9" Type="http://schemas.openxmlformats.org/officeDocument/2006/relationships/image" Target="../media/image22.sv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3.png"/><Relationship Id="rId7" Type="http://schemas.openxmlformats.org/officeDocument/2006/relationships/image" Target="../media/image30.sv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1.svg"/><Relationship Id="rId5" Type="http://schemas.openxmlformats.org/officeDocument/2006/relationships/image" Target="../media/image79.svg"/><Relationship Id="rId10" Type="http://schemas.openxmlformats.org/officeDocument/2006/relationships/image" Target="../media/image80.png"/><Relationship Id="rId4" Type="http://schemas.openxmlformats.org/officeDocument/2006/relationships/image" Target="../media/image78.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14.sv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svg"/><Relationship Id="rId18" Type="http://schemas.openxmlformats.org/officeDocument/2006/relationships/image" Target="../media/image67.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102.svg"/><Relationship Id="rId2" Type="http://schemas.openxmlformats.org/officeDocument/2006/relationships/image" Target="../media/image3.pn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9.png"/><Relationship Id="rId19" Type="http://schemas.openxmlformats.org/officeDocument/2006/relationships/image" Target="../media/image68.svg"/><Relationship Id="rId4" Type="http://schemas.openxmlformats.org/officeDocument/2006/relationships/image" Target="../media/image5.png"/><Relationship Id="rId9" Type="http://schemas.openxmlformats.org/officeDocument/2006/relationships/image" Target="../media/image98.svg"/><Relationship Id="rId1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18" Type="http://schemas.openxmlformats.org/officeDocument/2006/relationships/image" Target="../media/image119.svg"/><Relationship Id="rId3" Type="http://schemas.openxmlformats.org/officeDocument/2006/relationships/image" Target="../media/image104.svg"/><Relationship Id="rId7" Type="http://schemas.openxmlformats.org/officeDocument/2006/relationships/image" Target="../media/image108.jpeg"/><Relationship Id="rId12" Type="http://schemas.openxmlformats.org/officeDocument/2006/relationships/image" Target="../media/image113.svg"/><Relationship Id="rId17" Type="http://schemas.openxmlformats.org/officeDocument/2006/relationships/image" Target="../media/image118.png"/><Relationship Id="rId2" Type="http://schemas.openxmlformats.org/officeDocument/2006/relationships/image" Target="../media/image103.png"/><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5" Type="http://schemas.openxmlformats.org/officeDocument/2006/relationships/image" Target="../media/image11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 Id="rId14" Type="http://schemas.openxmlformats.org/officeDocument/2006/relationships/image" Target="../media/image115.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14.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file:///E:\HOA%20KHIEM%20(G)\TAI%20LIEU%20GIANG%20DAY\brom%20td%20benzen%20CUT.mp4" TargetMode="External"/><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14.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Freeform 2"/>
          <p:cNvSpPr/>
          <p:nvPr/>
        </p:nvSpPr>
        <p:spPr>
          <a:xfrm rot="-4350406">
            <a:off x="13194741" y="8347772"/>
            <a:ext cx="2023849" cy="3878456"/>
          </a:xfrm>
          <a:custGeom>
            <a:avLst/>
            <a:gdLst/>
            <a:ahLst/>
            <a:cxnLst/>
            <a:rect l="l" t="t" r="r" b="b"/>
            <a:pathLst>
              <a:path w="2023849" h="3878456">
                <a:moveTo>
                  <a:pt x="0" y="0"/>
                </a:moveTo>
                <a:lnTo>
                  <a:pt x="2023849" y="0"/>
                </a:lnTo>
                <a:lnTo>
                  <a:pt x="2023849" y="3878456"/>
                </a:lnTo>
                <a:lnTo>
                  <a:pt x="0" y="3878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360386" y="3052571"/>
            <a:ext cx="3204705" cy="4228442"/>
            <a:chOff x="0" y="0"/>
            <a:chExt cx="4272940" cy="5637922"/>
          </a:xfrm>
        </p:grpSpPr>
        <p:sp>
          <p:nvSpPr>
            <p:cNvPr id="4" name="Freeform 4"/>
            <p:cNvSpPr/>
            <p:nvPr/>
          </p:nvSpPr>
          <p:spPr>
            <a:xfrm rot="-1190478">
              <a:off x="705422" y="633180"/>
              <a:ext cx="2862096" cy="4657258"/>
            </a:xfrm>
            <a:custGeom>
              <a:avLst/>
              <a:gdLst/>
              <a:ahLst/>
              <a:cxnLst/>
              <a:rect l="l" t="t" r="r" b="b"/>
              <a:pathLst>
                <a:path w="2862096" h="4657258">
                  <a:moveTo>
                    <a:pt x="0" y="0"/>
                  </a:moveTo>
                  <a:lnTo>
                    <a:pt x="2862096" y="0"/>
                  </a:lnTo>
                  <a:lnTo>
                    <a:pt x="2862096" y="4657258"/>
                  </a:lnTo>
                  <a:lnTo>
                    <a:pt x="0" y="4657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634653">
              <a:off x="490665" y="180261"/>
              <a:ext cx="1076131" cy="1190889"/>
            </a:xfrm>
            <a:custGeom>
              <a:avLst/>
              <a:gdLst/>
              <a:ahLst/>
              <a:cxnLst/>
              <a:rect l="l" t="t" r="r" b="b"/>
              <a:pathLst>
                <a:path w="1076131" h="1190889">
                  <a:moveTo>
                    <a:pt x="0" y="0"/>
                  </a:moveTo>
                  <a:lnTo>
                    <a:pt x="1076131" y="0"/>
                  </a:lnTo>
                  <a:lnTo>
                    <a:pt x="1076131" y="1190889"/>
                  </a:lnTo>
                  <a:lnTo>
                    <a:pt x="0" y="1190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6" name="Freeform 6"/>
          <p:cNvSpPr/>
          <p:nvPr/>
        </p:nvSpPr>
        <p:spPr>
          <a:xfrm rot="410670">
            <a:off x="14677068" y="5510754"/>
            <a:ext cx="4469063" cy="5274646"/>
          </a:xfrm>
          <a:custGeom>
            <a:avLst/>
            <a:gdLst/>
            <a:ahLst/>
            <a:cxnLst/>
            <a:rect l="l" t="t" r="r" b="b"/>
            <a:pathLst>
              <a:path w="4469063" h="5274646">
                <a:moveTo>
                  <a:pt x="0" y="0"/>
                </a:moveTo>
                <a:lnTo>
                  <a:pt x="4469064" y="0"/>
                </a:lnTo>
                <a:lnTo>
                  <a:pt x="4469064" y="5274646"/>
                </a:lnTo>
                <a:lnTo>
                  <a:pt x="0" y="5274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727050">
            <a:off x="13677276" y="7979208"/>
            <a:ext cx="525636" cy="581689"/>
          </a:xfrm>
          <a:custGeom>
            <a:avLst/>
            <a:gdLst/>
            <a:ahLst/>
            <a:cxnLst/>
            <a:rect l="l" t="t" r="r" b="b"/>
            <a:pathLst>
              <a:path w="525636" h="581689">
                <a:moveTo>
                  <a:pt x="0" y="0"/>
                </a:moveTo>
                <a:lnTo>
                  <a:pt x="525636" y="0"/>
                </a:lnTo>
                <a:lnTo>
                  <a:pt x="525636" y="581689"/>
                </a:lnTo>
                <a:lnTo>
                  <a:pt x="0" y="5816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7327344">
            <a:off x="94610" y="-1159820"/>
            <a:ext cx="3021795" cy="4083507"/>
          </a:xfrm>
          <a:custGeom>
            <a:avLst/>
            <a:gdLst/>
            <a:ahLst/>
            <a:cxnLst/>
            <a:rect l="l" t="t" r="r" b="b"/>
            <a:pathLst>
              <a:path w="3021795" h="4083507">
                <a:moveTo>
                  <a:pt x="0" y="0"/>
                </a:moveTo>
                <a:lnTo>
                  <a:pt x="3021795" y="0"/>
                </a:lnTo>
                <a:lnTo>
                  <a:pt x="3021795" y="4083507"/>
                </a:lnTo>
                <a:lnTo>
                  <a:pt x="0" y="40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2003365">
            <a:off x="2994197" y="2468403"/>
            <a:ext cx="699921" cy="774561"/>
          </a:xfrm>
          <a:custGeom>
            <a:avLst/>
            <a:gdLst/>
            <a:ahLst/>
            <a:cxnLst/>
            <a:rect l="l" t="t" r="r" b="b"/>
            <a:pathLst>
              <a:path w="699921" h="774561">
                <a:moveTo>
                  <a:pt x="0" y="0"/>
                </a:moveTo>
                <a:lnTo>
                  <a:pt x="699921" y="0"/>
                </a:lnTo>
                <a:lnTo>
                  <a:pt x="699921" y="774560"/>
                </a:lnTo>
                <a:lnTo>
                  <a:pt x="0" y="7745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458499">
            <a:off x="783464" y="2678511"/>
            <a:ext cx="320197" cy="354343"/>
          </a:xfrm>
          <a:custGeom>
            <a:avLst/>
            <a:gdLst/>
            <a:ahLst/>
            <a:cxnLst/>
            <a:rect l="l" t="t" r="r" b="b"/>
            <a:pathLst>
              <a:path w="320197" h="354343">
                <a:moveTo>
                  <a:pt x="0" y="0"/>
                </a:moveTo>
                <a:lnTo>
                  <a:pt x="320198" y="0"/>
                </a:lnTo>
                <a:lnTo>
                  <a:pt x="320198" y="354344"/>
                </a:lnTo>
                <a:lnTo>
                  <a:pt x="0" y="3543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2128604" flipH="1" flipV="1">
            <a:off x="3490870" y="-128229"/>
            <a:ext cx="1960120" cy="1789055"/>
          </a:xfrm>
          <a:custGeom>
            <a:avLst/>
            <a:gdLst/>
            <a:ahLst/>
            <a:cxnLst/>
            <a:rect l="l" t="t" r="r" b="b"/>
            <a:pathLst>
              <a:path w="1960120" h="1789055">
                <a:moveTo>
                  <a:pt x="1960120" y="1789055"/>
                </a:moveTo>
                <a:lnTo>
                  <a:pt x="0" y="1789055"/>
                </a:lnTo>
                <a:lnTo>
                  <a:pt x="0" y="0"/>
                </a:lnTo>
                <a:lnTo>
                  <a:pt x="1960120" y="0"/>
                </a:lnTo>
                <a:lnTo>
                  <a:pt x="1960120" y="1789055"/>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a:off x="1278118" y="7571041"/>
            <a:ext cx="530030" cy="520394"/>
          </a:xfrm>
          <a:custGeom>
            <a:avLst/>
            <a:gdLst/>
            <a:ahLst/>
            <a:cxnLst/>
            <a:rect l="l" t="t" r="r" b="b"/>
            <a:pathLst>
              <a:path w="530030" h="520394">
                <a:moveTo>
                  <a:pt x="0" y="0"/>
                </a:moveTo>
                <a:lnTo>
                  <a:pt x="530030" y="0"/>
                </a:lnTo>
                <a:lnTo>
                  <a:pt x="530030" y="520394"/>
                </a:lnTo>
                <a:lnTo>
                  <a:pt x="0" y="5203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rot="9686165" flipH="1" flipV="1">
            <a:off x="-234516" y="7864291"/>
            <a:ext cx="1440351" cy="2859870"/>
          </a:xfrm>
          <a:custGeom>
            <a:avLst/>
            <a:gdLst/>
            <a:ahLst/>
            <a:cxnLst/>
            <a:rect l="l" t="t" r="r" b="b"/>
            <a:pathLst>
              <a:path w="1440351" h="2859870">
                <a:moveTo>
                  <a:pt x="1440351" y="2859870"/>
                </a:moveTo>
                <a:lnTo>
                  <a:pt x="0" y="2859870"/>
                </a:lnTo>
                <a:lnTo>
                  <a:pt x="0" y="0"/>
                </a:lnTo>
                <a:lnTo>
                  <a:pt x="1440351" y="0"/>
                </a:lnTo>
                <a:lnTo>
                  <a:pt x="1440351" y="285987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p:cNvSpPr/>
          <p:nvPr/>
        </p:nvSpPr>
        <p:spPr>
          <a:xfrm rot="9686165">
            <a:off x="17001950" y="-515208"/>
            <a:ext cx="1555154" cy="3087816"/>
          </a:xfrm>
          <a:custGeom>
            <a:avLst/>
            <a:gdLst/>
            <a:ahLst/>
            <a:cxnLst/>
            <a:rect l="l" t="t" r="r" b="b"/>
            <a:pathLst>
              <a:path w="1555154" h="3087816">
                <a:moveTo>
                  <a:pt x="0" y="0"/>
                </a:moveTo>
                <a:lnTo>
                  <a:pt x="1555154" y="0"/>
                </a:lnTo>
                <a:lnTo>
                  <a:pt x="1555154" y="3087816"/>
                </a:lnTo>
                <a:lnTo>
                  <a:pt x="0" y="30878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15461228" y="575798"/>
            <a:ext cx="646281" cy="634530"/>
          </a:xfrm>
          <a:custGeom>
            <a:avLst/>
            <a:gdLst/>
            <a:ahLst/>
            <a:cxnLst/>
            <a:rect l="l" t="t" r="r" b="b"/>
            <a:pathLst>
              <a:path w="646281" h="634530">
                <a:moveTo>
                  <a:pt x="0" y="0"/>
                </a:moveTo>
                <a:lnTo>
                  <a:pt x="646281" y="0"/>
                </a:lnTo>
                <a:lnTo>
                  <a:pt x="646281" y="634531"/>
                </a:lnTo>
                <a:lnTo>
                  <a:pt x="0" y="63453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7" name="TextBox 8">
            <a:extLst>
              <a:ext uri="{FF2B5EF4-FFF2-40B4-BE49-F238E27FC236}">
                <a16:creationId xmlns:a16="http://schemas.microsoft.com/office/drawing/2014/main" id="{6B7AE733-37B2-ED60-9B3D-E58E4B863EDF}"/>
              </a:ext>
            </a:extLst>
          </p:cNvPr>
          <p:cNvSpPr txBox="1"/>
          <p:nvPr/>
        </p:nvSpPr>
        <p:spPr>
          <a:xfrm>
            <a:off x="1991076" y="2739829"/>
            <a:ext cx="13975388" cy="6218625"/>
          </a:xfrm>
          <a:prstGeom prst="rect">
            <a:avLst/>
          </a:prstGeom>
        </p:spPr>
        <p:txBody>
          <a:bodyPr wrap="square" lIns="0" tIns="0" rIns="0" bIns="0" rtlCol="0" anchor="t">
            <a:spAutoFit/>
          </a:bodyPr>
          <a:lstStyle/>
          <a:p>
            <a:pPr algn="ctr"/>
            <a:r>
              <a:rPr lang="en-US" sz="11500">
                <a:solidFill>
                  <a:srgbClr val="4C605E"/>
                </a:solidFill>
                <a:latin typeface="#9Slide03 Ralewayv4020 Black" panose="00000A00000000000000" pitchFamily="2" charset="0"/>
                <a:ea typeface="Bobby Jones"/>
                <a:cs typeface="Bobby Jones"/>
                <a:sym typeface="Bobby Jones"/>
              </a:rPr>
              <a:t>NHANH NHƯ CHỚP</a:t>
            </a:r>
          </a:p>
          <a:p>
            <a:pPr algn="ctr">
              <a:lnSpc>
                <a:spcPct val="70000"/>
              </a:lnSpc>
            </a:pPr>
            <a:r>
              <a:rPr lang="en-US" sz="41300">
                <a:solidFill>
                  <a:srgbClr val="DB4B4B"/>
                </a:solidFill>
                <a:latin typeface="#9Slide03 Ralewayv4020 Black" panose="00000A00000000000000" pitchFamily="2" charset="0"/>
                <a:ea typeface="Bobby Jones"/>
                <a:cs typeface="Bobby Jones"/>
                <a:sym typeface="Bobby Jones"/>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F789B04C-05A1-26A5-9C60-60D9DA2AE48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80D98F3-A8BB-81AC-A339-0EE2BFAB23C8}"/>
              </a:ext>
            </a:extLst>
          </p:cNvPr>
          <p:cNvSpPr txBox="1"/>
          <p:nvPr/>
        </p:nvSpPr>
        <p:spPr>
          <a:xfrm>
            <a:off x="4114911" y="695305"/>
            <a:ext cx="11715013" cy="1295226"/>
          </a:xfrm>
          <a:prstGeom prst="rect">
            <a:avLst/>
          </a:prstGeom>
        </p:spPr>
        <p:txBody>
          <a:bodyPr wrap="square" lIns="0" tIns="0" rIns="0" bIns="0" rtlCol="0" anchor="t">
            <a:spAutoFit/>
          </a:bodyPr>
          <a:lstStyle/>
          <a:p>
            <a:pPr algn="ctr">
              <a:lnSpc>
                <a:spcPts val="10119"/>
              </a:lnSpc>
            </a:pPr>
            <a:r>
              <a:rPr lang="en-US" sz="8800" spc="175">
                <a:solidFill>
                  <a:srgbClr val="244D48"/>
                </a:solidFill>
                <a:latin typeface="#9Slide03 Ralewayv4020 Black" panose="00000A00000000000000" pitchFamily="2" charset="0"/>
                <a:ea typeface="Bobby Jones"/>
                <a:cs typeface="Bobby Jones"/>
                <a:sym typeface="Bobby Jones"/>
              </a:rPr>
              <a:t>NHANH NHƯ CHỚP 2</a:t>
            </a:r>
          </a:p>
        </p:txBody>
      </p:sp>
      <p:sp>
        <p:nvSpPr>
          <p:cNvPr id="3" name="Freeform 3">
            <a:extLst>
              <a:ext uri="{FF2B5EF4-FFF2-40B4-BE49-F238E27FC236}">
                <a16:creationId xmlns:a16="http://schemas.microsoft.com/office/drawing/2014/main" id="{8C5389E3-1A16-2A37-498C-B7C3EEA63E7E}"/>
              </a:ext>
            </a:extLst>
          </p:cNvPr>
          <p:cNvSpPr/>
          <p:nvPr/>
        </p:nvSpPr>
        <p:spPr>
          <a:xfrm>
            <a:off x="1462477" y="4520105"/>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2306FDDF-0B54-DA2E-23E7-0AA351DA54AD}"/>
              </a:ext>
            </a:extLst>
          </p:cNvPr>
          <p:cNvSpPr/>
          <p:nvPr/>
        </p:nvSpPr>
        <p:spPr>
          <a:xfrm>
            <a:off x="1462477" y="6320986"/>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E1D2923-D1E6-C75B-9B4C-92CA8B4C966E}"/>
              </a:ext>
            </a:extLst>
          </p:cNvPr>
          <p:cNvSpPr/>
          <p:nvPr/>
        </p:nvSpPr>
        <p:spPr>
          <a:xfrm>
            <a:off x="1462477" y="8116290"/>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A655D7A7-893C-00F8-D3A0-36A1ACB96FD0}"/>
              </a:ext>
            </a:extLst>
          </p:cNvPr>
          <p:cNvSpPr txBox="1"/>
          <p:nvPr/>
        </p:nvSpPr>
        <p:spPr>
          <a:xfrm>
            <a:off x="2870441" y="4537419"/>
            <a:ext cx="14815273" cy="738664"/>
          </a:xfrm>
          <a:prstGeom prst="rect">
            <a:avLst/>
          </a:prstGeom>
        </p:spPr>
        <p:txBody>
          <a:bodyPr wrap="square" lIns="0" tIns="0" rIns="0" bIns="0" rtlCol="0" anchor="t">
            <a:spAutoFit/>
          </a:bodyPr>
          <a:lstStyle/>
          <a:p>
            <a:pPr algn="l"/>
            <a:r>
              <a:rPr lang="en-US" sz="4800" b="1">
                <a:solidFill>
                  <a:srgbClr val="3A865D"/>
                </a:solidFill>
                <a:latin typeface="Inter Bold"/>
                <a:ea typeface="Inter Bold"/>
                <a:cs typeface="Inter Bold"/>
                <a:sym typeface="Inter Bold"/>
              </a:rPr>
              <a:t>Các nhóm nghiên cứu, thảo luận hoàn thành PHT.</a:t>
            </a:r>
          </a:p>
        </p:txBody>
      </p:sp>
      <p:sp>
        <p:nvSpPr>
          <p:cNvPr id="10" name="TextBox 10">
            <a:extLst>
              <a:ext uri="{FF2B5EF4-FFF2-40B4-BE49-F238E27FC236}">
                <a16:creationId xmlns:a16="http://schemas.microsoft.com/office/drawing/2014/main" id="{66C1D3AE-CA49-A3FB-4C61-B770B40CF28E}"/>
              </a:ext>
            </a:extLst>
          </p:cNvPr>
          <p:cNvSpPr txBox="1"/>
          <p:nvPr/>
        </p:nvSpPr>
        <p:spPr>
          <a:xfrm>
            <a:off x="2870441" y="5965151"/>
            <a:ext cx="14631392" cy="1477328"/>
          </a:xfrm>
          <a:prstGeom prst="rect">
            <a:avLst/>
          </a:prstGeom>
        </p:spPr>
        <p:txBody>
          <a:bodyPr wrap="square" lIns="0" tIns="0" rIns="0" bIns="0" rtlCol="0" anchor="t">
            <a:spAutoFit/>
          </a:bodyPr>
          <a:lstStyle/>
          <a:p>
            <a:pPr algn="just"/>
            <a:r>
              <a:rPr lang="en-US" sz="4800" b="1">
                <a:solidFill>
                  <a:srgbClr val="DB4B4B"/>
                </a:solidFill>
                <a:latin typeface="Inter Bold"/>
                <a:ea typeface="Inter Bold"/>
                <a:cs typeface="Inter Bold"/>
                <a:sym typeface="Inter Bold"/>
              </a:rPr>
              <a:t>Sau đó lần lượt đại diện các nhóm lên thi đấu cặp đôi với nhau. </a:t>
            </a:r>
          </a:p>
        </p:txBody>
      </p:sp>
      <p:sp>
        <p:nvSpPr>
          <p:cNvPr id="12" name="TextBox 12">
            <a:extLst>
              <a:ext uri="{FF2B5EF4-FFF2-40B4-BE49-F238E27FC236}">
                <a16:creationId xmlns:a16="http://schemas.microsoft.com/office/drawing/2014/main" id="{2E09EC13-A609-0AEF-26DB-7AD9DE171B2C}"/>
              </a:ext>
            </a:extLst>
          </p:cNvPr>
          <p:cNvSpPr txBox="1"/>
          <p:nvPr/>
        </p:nvSpPr>
        <p:spPr>
          <a:xfrm>
            <a:off x="2870441" y="8133604"/>
            <a:ext cx="13544524" cy="738664"/>
          </a:xfrm>
          <a:prstGeom prst="rect">
            <a:avLst/>
          </a:prstGeom>
        </p:spPr>
        <p:txBody>
          <a:bodyPr wrap="square" lIns="0" tIns="0" rIns="0" bIns="0" rtlCol="0" anchor="t">
            <a:spAutoFit/>
          </a:bodyPr>
          <a:lstStyle/>
          <a:p>
            <a:pPr algn="l"/>
            <a:r>
              <a:rPr lang="en-US" sz="4800" b="1">
                <a:solidFill>
                  <a:srgbClr val="3A865D"/>
                </a:solidFill>
                <a:latin typeface="Inter Bold"/>
                <a:ea typeface="Inter Bold"/>
                <a:cs typeface="Inter Bold"/>
                <a:sym typeface="Inter Bold"/>
              </a:rPr>
              <a:t>Nhóm nào nhanh hơn sẽ được 10 điểm/ lượt</a:t>
            </a:r>
          </a:p>
        </p:txBody>
      </p:sp>
      <p:sp>
        <p:nvSpPr>
          <p:cNvPr id="15" name="Freeform 15">
            <a:extLst>
              <a:ext uri="{FF2B5EF4-FFF2-40B4-BE49-F238E27FC236}">
                <a16:creationId xmlns:a16="http://schemas.microsoft.com/office/drawing/2014/main" id="{9CFE06C0-57F0-3C74-1BEC-CED706F29C7A}"/>
              </a:ext>
            </a:extLst>
          </p:cNvPr>
          <p:cNvSpPr/>
          <p:nvPr/>
        </p:nvSpPr>
        <p:spPr>
          <a:xfrm rot="458499">
            <a:off x="-15283" y="1131355"/>
            <a:ext cx="922323" cy="1020679"/>
          </a:xfrm>
          <a:custGeom>
            <a:avLst/>
            <a:gdLst/>
            <a:ahLst/>
            <a:cxnLst/>
            <a:rect l="l" t="t" r="r" b="b"/>
            <a:pathLst>
              <a:path w="922323" h="1020679">
                <a:moveTo>
                  <a:pt x="0" y="0"/>
                </a:moveTo>
                <a:lnTo>
                  <a:pt x="922323" y="0"/>
                </a:lnTo>
                <a:lnTo>
                  <a:pt x="922323" y="1020680"/>
                </a:lnTo>
                <a:lnTo>
                  <a:pt x="0" y="1020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a:extLst>
              <a:ext uri="{FF2B5EF4-FFF2-40B4-BE49-F238E27FC236}">
                <a16:creationId xmlns:a16="http://schemas.microsoft.com/office/drawing/2014/main" id="{587F157E-42BA-63C7-4D9E-E19E7C9AC882}"/>
              </a:ext>
            </a:extLst>
          </p:cNvPr>
          <p:cNvSpPr/>
          <p:nvPr/>
        </p:nvSpPr>
        <p:spPr>
          <a:xfrm>
            <a:off x="1749651" y="-239054"/>
            <a:ext cx="1455175" cy="1428718"/>
          </a:xfrm>
          <a:custGeom>
            <a:avLst/>
            <a:gdLst/>
            <a:ahLst/>
            <a:cxnLst/>
            <a:rect l="l" t="t" r="r" b="b"/>
            <a:pathLst>
              <a:path w="1455175" h="1428718">
                <a:moveTo>
                  <a:pt x="0" y="0"/>
                </a:moveTo>
                <a:lnTo>
                  <a:pt x="1455176" y="0"/>
                </a:lnTo>
                <a:lnTo>
                  <a:pt x="1455176" y="1428718"/>
                </a:lnTo>
                <a:lnTo>
                  <a:pt x="0" y="1428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638BA8BC-DD6C-D9DD-9CB6-E6902DB89422}"/>
              </a:ext>
            </a:extLst>
          </p:cNvPr>
          <p:cNvSpPr/>
          <p:nvPr/>
        </p:nvSpPr>
        <p:spPr>
          <a:xfrm rot="1877171">
            <a:off x="16318531" y="-8096"/>
            <a:ext cx="732288" cy="718973"/>
          </a:xfrm>
          <a:custGeom>
            <a:avLst/>
            <a:gdLst/>
            <a:ahLst/>
            <a:cxnLst/>
            <a:rect l="l" t="t" r="r" b="b"/>
            <a:pathLst>
              <a:path w="732288" h="718973">
                <a:moveTo>
                  <a:pt x="0" y="0"/>
                </a:moveTo>
                <a:lnTo>
                  <a:pt x="732288" y="0"/>
                </a:lnTo>
                <a:lnTo>
                  <a:pt x="732288" y="718973"/>
                </a:lnTo>
                <a:lnTo>
                  <a:pt x="0" y="7189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a:extLst>
              <a:ext uri="{FF2B5EF4-FFF2-40B4-BE49-F238E27FC236}">
                <a16:creationId xmlns:a16="http://schemas.microsoft.com/office/drawing/2014/main" id="{E4CD141A-5C55-C2A1-3BF2-E8CE95272491}"/>
              </a:ext>
            </a:extLst>
          </p:cNvPr>
          <p:cNvSpPr/>
          <p:nvPr/>
        </p:nvSpPr>
        <p:spPr>
          <a:xfrm rot="-3463332">
            <a:off x="17395351" y="-419457"/>
            <a:ext cx="1499648" cy="1659570"/>
          </a:xfrm>
          <a:custGeom>
            <a:avLst/>
            <a:gdLst/>
            <a:ahLst/>
            <a:cxnLst/>
            <a:rect l="l" t="t" r="r" b="b"/>
            <a:pathLst>
              <a:path w="1499648" h="1659570">
                <a:moveTo>
                  <a:pt x="0" y="0"/>
                </a:moveTo>
                <a:lnTo>
                  <a:pt x="1499647" y="0"/>
                </a:lnTo>
                <a:lnTo>
                  <a:pt x="1499647" y="1659570"/>
                </a:lnTo>
                <a:lnTo>
                  <a:pt x="0" y="1659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9" name="Group 19">
            <a:extLst>
              <a:ext uri="{FF2B5EF4-FFF2-40B4-BE49-F238E27FC236}">
                <a16:creationId xmlns:a16="http://schemas.microsoft.com/office/drawing/2014/main" id="{A541774F-AFBE-7ACA-C46E-1D321883AF29}"/>
              </a:ext>
            </a:extLst>
          </p:cNvPr>
          <p:cNvGrpSpPr/>
          <p:nvPr/>
        </p:nvGrpSpPr>
        <p:grpSpPr>
          <a:xfrm>
            <a:off x="798823" y="741580"/>
            <a:ext cx="229877" cy="229877"/>
            <a:chOff x="0" y="0"/>
            <a:chExt cx="6350000" cy="6350000"/>
          </a:xfrm>
        </p:grpSpPr>
        <p:sp>
          <p:nvSpPr>
            <p:cNvPr id="20" name="Freeform 20">
              <a:extLst>
                <a:ext uri="{FF2B5EF4-FFF2-40B4-BE49-F238E27FC236}">
                  <a16:creationId xmlns:a16="http://schemas.microsoft.com/office/drawing/2014/main" id="{3B3406DD-5E22-5D65-A52A-21A9BE4CB0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21" name="Group 21">
            <a:extLst>
              <a:ext uri="{FF2B5EF4-FFF2-40B4-BE49-F238E27FC236}">
                <a16:creationId xmlns:a16="http://schemas.microsoft.com/office/drawing/2014/main" id="{7F87BD19-AB63-CBA4-BE3D-C40677540AD5}"/>
              </a:ext>
            </a:extLst>
          </p:cNvPr>
          <p:cNvGrpSpPr/>
          <p:nvPr/>
        </p:nvGrpSpPr>
        <p:grpSpPr>
          <a:xfrm>
            <a:off x="17043193" y="1291978"/>
            <a:ext cx="229877" cy="229877"/>
            <a:chOff x="0" y="0"/>
            <a:chExt cx="6350000" cy="6350000"/>
          </a:xfrm>
        </p:grpSpPr>
        <p:sp>
          <p:nvSpPr>
            <p:cNvPr id="22" name="Freeform 22">
              <a:extLst>
                <a:ext uri="{FF2B5EF4-FFF2-40B4-BE49-F238E27FC236}">
                  <a16:creationId xmlns:a16="http://schemas.microsoft.com/office/drawing/2014/main" id="{27332F2E-7801-FDA5-F58A-C13916FB0C0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3" name="Freeform 23">
            <a:extLst>
              <a:ext uri="{FF2B5EF4-FFF2-40B4-BE49-F238E27FC236}">
                <a16:creationId xmlns:a16="http://schemas.microsoft.com/office/drawing/2014/main" id="{34AA5EC6-620D-682B-B057-88EDEFF1F52F}"/>
              </a:ext>
            </a:extLst>
          </p:cNvPr>
          <p:cNvSpPr/>
          <p:nvPr/>
        </p:nvSpPr>
        <p:spPr>
          <a:xfrm>
            <a:off x="17112974" y="9189907"/>
            <a:ext cx="1455175" cy="1428718"/>
          </a:xfrm>
          <a:custGeom>
            <a:avLst/>
            <a:gdLst/>
            <a:ahLst/>
            <a:cxnLst/>
            <a:rect l="l" t="t" r="r" b="b"/>
            <a:pathLst>
              <a:path w="1455175" h="1428718">
                <a:moveTo>
                  <a:pt x="0" y="0"/>
                </a:moveTo>
                <a:lnTo>
                  <a:pt x="1455176" y="0"/>
                </a:lnTo>
                <a:lnTo>
                  <a:pt x="1455176" y="1428718"/>
                </a:lnTo>
                <a:lnTo>
                  <a:pt x="0" y="1428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a:extLst>
              <a:ext uri="{FF2B5EF4-FFF2-40B4-BE49-F238E27FC236}">
                <a16:creationId xmlns:a16="http://schemas.microsoft.com/office/drawing/2014/main" id="{8EF0469F-6576-7EFC-7AA9-9CF9B313784D}"/>
              </a:ext>
            </a:extLst>
          </p:cNvPr>
          <p:cNvSpPr/>
          <p:nvPr/>
        </p:nvSpPr>
        <p:spPr>
          <a:xfrm rot="-3463332">
            <a:off x="17229104" y="7978665"/>
            <a:ext cx="758570" cy="839464"/>
          </a:xfrm>
          <a:custGeom>
            <a:avLst/>
            <a:gdLst/>
            <a:ahLst/>
            <a:cxnLst/>
            <a:rect l="l" t="t" r="r" b="b"/>
            <a:pathLst>
              <a:path w="758570" h="839464">
                <a:moveTo>
                  <a:pt x="0" y="0"/>
                </a:moveTo>
                <a:lnTo>
                  <a:pt x="758570" y="0"/>
                </a:lnTo>
                <a:lnTo>
                  <a:pt x="758570" y="839464"/>
                </a:lnTo>
                <a:lnTo>
                  <a:pt x="0" y="839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Group 25">
            <a:extLst>
              <a:ext uri="{FF2B5EF4-FFF2-40B4-BE49-F238E27FC236}">
                <a16:creationId xmlns:a16="http://schemas.microsoft.com/office/drawing/2014/main" id="{2AF2DAF9-9BA7-B99B-7DBC-54872F6435DD}"/>
              </a:ext>
            </a:extLst>
          </p:cNvPr>
          <p:cNvGrpSpPr/>
          <p:nvPr/>
        </p:nvGrpSpPr>
        <p:grpSpPr>
          <a:xfrm>
            <a:off x="16185088" y="9674389"/>
            <a:ext cx="229877" cy="229877"/>
            <a:chOff x="0" y="0"/>
            <a:chExt cx="6350000" cy="6350000"/>
          </a:xfrm>
        </p:grpSpPr>
        <p:sp>
          <p:nvSpPr>
            <p:cNvPr id="26" name="Freeform 26">
              <a:extLst>
                <a:ext uri="{FF2B5EF4-FFF2-40B4-BE49-F238E27FC236}">
                  <a16:creationId xmlns:a16="http://schemas.microsoft.com/office/drawing/2014/main" id="{FCA3419A-B386-E5D9-804C-52FA575E35B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7" name="Freeform 27">
            <a:extLst>
              <a:ext uri="{FF2B5EF4-FFF2-40B4-BE49-F238E27FC236}">
                <a16:creationId xmlns:a16="http://schemas.microsoft.com/office/drawing/2014/main" id="{4147A0B6-2D6B-CE7D-1ED5-F013B3D12733}"/>
              </a:ext>
            </a:extLst>
          </p:cNvPr>
          <p:cNvSpPr/>
          <p:nvPr/>
        </p:nvSpPr>
        <p:spPr>
          <a:xfrm rot="-378976">
            <a:off x="-733774" y="8857269"/>
            <a:ext cx="1892209" cy="2093994"/>
          </a:xfrm>
          <a:custGeom>
            <a:avLst/>
            <a:gdLst/>
            <a:ahLst/>
            <a:cxnLst/>
            <a:rect l="l" t="t" r="r" b="b"/>
            <a:pathLst>
              <a:path w="1892209" h="2093994">
                <a:moveTo>
                  <a:pt x="0" y="0"/>
                </a:moveTo>
                <a:lnTo>
                  <a:pt x="1892210" y="0"/>
                </a:lnTo>
                <a:lnTo>
                  <a:pt x="1892210" y="2093994"/>
                </a:lnTo>
                <a:lnTo>
                  <a:pt x="0" y="20939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a:extLst>
              <a:ext uri="{FF2B5EF4-FFF2-40B4-BE49-F238E27FC236}">
                <a16:creationId xmlns:a16="http://schemas.microsoft.com/office/drawing/2014/main" id="{39854C95-EB3D-5863-1D66-A453CF5F5699}"/>
              </a:ext>
            </a:extLst>
          </p:cNvPr>
          <p:cNvSpPr/>
          <p:nvPr/>
        </p:nvSpPr>
        <p:spPr>
          <a:xfrm>
            <a:off x="397024" y="8124740"/>
            <a:ext cx="461974" cy="453575"/>
          </a:xfrm>
          <a:custGeom>
            <a:avLst/>
            <a:gdLst/>
            <a:ahLst/>
            <a:cxnLst/>
            <a:rect l="l" t="t" r="r" b="b"/>
            <a:pathLst>
              <a:path w="461974" h="453575">
                <a:moveTo>
                  <a:pt x="0" y="0"/>
                </a:moveTo>
                <a:lnTo>
                  <a:pt x="461974" y="0"/>
                </a:lnTo>
                <a:lnTo>
                  <a:pt x="461974" y="453575"/>
                </a:lnTo>
                <a:lnTo>
                  <a:pt x="0" y="453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9" name="Group 29">
            <a:extLst>
              <a:ext uri="{FF2B5EF4-FFF2-40B4-BE49-F238E27FC236}">
                <a16:creationId xmlns:a16="http://schemas.microsoft.com/office/drawing/2014/main" id="{4FBF2E0D-E6E8-D748-2544-9446DB4A9F13}"/>
              </a:ext>
            </a:extLst>
          </p:cNvPr>
          <p:cNvGrpSpPr/>
          <p:nvPr/>
        </p:nvGrpSpPr>
        <p:grpSpPr>
          <a:xfrm>
            <a:off x="1463901" y="9742782"/>
            <a:ext cx="229877" cy="229877"/>
            <a:chOff x="0" y="0"/>
            <a:chExt cx="6350000" cy="6350000"/>
          </a:xfrm>
        </p:grpSpPr>
        <p:sp>
          <p:nvSpPr>
            <p:cNvPr id="30" name="Freeform 30">
              <a:extLst>
                <a:ext uri="{FF2B5EF4-FFF2-40B4-BE49-F238E27FC236}">
                  <a16:creationId xmlns:a16="http://schemas.microsoft.com/office/drawing/2014/main" id="{6A35C73F-DEE8-F924-D084-C55D462247C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31" name="Freeform 31">
            <a:extLst>
              <a:ext uri="{FF2B5EF4-FFF2-40B4-BE49-F238E27FC236}">
                <a16:creationId xmlns:a16="http://schemas.microsoft.com/office/drawing/2014/main" id="{ADBA78CD-BEC1-ADBF-5472-FE94414EE4D0}"/>
              </a:ext>
            </a:extLst>
          </p:cNvPr>
          <p:cNvSpPr/>
          <p:nvPr/>
        </p:nvSpPr>
        <p:spPr>
          <a:xfrm rot="1877171">
            <a:off x="17730675" y="1646744"/>
            <a:ext cx="480375" cy="471641"/>
          </a:xfrm>
          <a:custGeom>
            <a:avLst/>
            <a:gdLst/>
            <a:ahLst/>
            <a:cxnLst/>
            <a:rect l="l" t="t" r="r" b="b"/>
            <a:pathLst>
              <a:path w="480375" h="471641">
                <a:moveTo>
                  <a:pt x="0" y="0"/>
                </a:moveTo>
                <a:lnTo>
                  <a:pt x="480375" y="0"/>
                </a:lnTo>
                <a:lnTo>
                  <a:pt x="480375" y="471641"/>
                </a:lnTo>
                <a:lnTo>
                  <a:pt x="0" y="4716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a:extLst>
              <a:ext uri="{FF2B5EF4-FFF2-40B4-BE49-F238E27FC236}">
                <a16:creationId xmlns:a16="http://schemas.microsoft.com/office/drawing/2014/main" id="{22C88EF1-FB86-F764-D3E3-10DBFC6BE089}"/>
              </a:ext>
            </a:extLst>
          </p:cNvPr>
          <p:cNvSpPr/>
          <p:nvPr/>
        </p:nvSpPr>
        <p:spPr>
          <a:xfrm rot="1877171">
            <a:off x="1389939" y="1382419"/>
            <a:ext cx="480375" cy="471641"/>
          </a:xfrm>
          <a:custGeom>
            <a:avLst/>
            <a:gdLst/>
            <a:ahLst/>
            <a:cxnLst/>
            <a:rect l="l" t="t" r="r" b="b"/>
            <a:pathLst>
              <a:path w="480375" h="471641">
                <a:moveTo>
                  <a:pt x="0" y="0"/>
                </a:moveTo>
                <a:lnTo>
                  <a:pt x="480376" y="0"/>
                </a:lnTo>
                <a:lnTo>
                  <a:pt x="480376" y="471641"/>
                </a:lnTo>
                <a:lnTo>
                  <a:pt x="0" y="4716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4">
            <a:extLst>
              <a:ext uri="{FF2B5EF4-FFF2-40B4-BE49-F238E27FC236}">
                <a16:creationId xmlns:a16="http://schemas.microsoft.com/office/drawing/2014/main" id="{B67F5125-7BC5-2381-7404-69DE462AF481}"/>
              </a:ext>
            </a:extLst>
          </p:cNvPr>
          <p:cNvSpPr/>
          <p:nvPr/>
        </p:nvSpPr>
        <p:spPr>
          <a:xfrm>
            <a:off x="1462477" y="2831557"/>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10">
            <a:extLst>
              <a:ext uri="{FF2B5EF4-FFF2-40B4-BE49-F238E27FC236}">
                <a16:creationId xmlns:a16="http://schemas.microsoft.com/office/drawing/2014/main" id="{0089381F-138A-4468-0353-261C916AEE17}"/>
              </a:ext>
            </a:extLst>
          </p:cNvPr>
          <p:cNvSpPr txBox="1"/>
          <p:nvPr/>
        </p:nvSpPr>
        <p:spPr>
          <a:xfrm>
            <a:off x="2870441" y="2723058"/>
            <a:ext cx="14631392" cy="738664"/>
          </a:xfrm>
          <a:prstGeom prst="rect">
            <a:avLst/>
          </a:prstGeom>
        </p:spPr>
        <p:txBody>
          <a:bodyPr wrap="square" lIns="0" tIns="0" rIns="0" bIns="0" rtlCol="0" anchor="t">
            <a:spAutoFit/>
          </a:bodyPr>
          <a:lstStyle/>
          <a:p>
            <a:pPr algn="just"/>
            <a:r>
              <a:rPr lang="en-US" sz="4800" b="1">
                <a:solidFill>
                  <a:srgbClr val="DB4B4B"/>
                </a:solidFill>
                <a:latin typeface="Inter Bold"/>
                <a:ea typeface="Inter Bold"/>
                <a:cs typeface="Inter Bold"/>
                <a:sym typeface="Inter Bold"/>
              </a:rPr>
              <a:t>Chia lớp thành 8 nhóm</a:t>
            </a:r>
          </a:p>
        </p:txBody>
      </p:sp>
    </p:spTree>
    <p:extLst>
      <p:ext uri="{BB962C8B-B14F-4D97-AF65-F5344CB8AC3E}">
        <p14:creationId xmlns:p14="http://schemas.microsoft.com/office/powerpoint/2010/main" val="3721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AutoShape 2"/>
          <p:cNvSpPr/>
          <p:nvPr/>
        </p:nvSpPr>
        <p:spPr>
          <a:xfrm>
            <a:off x="5867399" y="38202"/>
            <a:ext cx="7391401" cy="1179490"/>
          </a:xfrm>
          <a:prstGeom prst="rect">
            <a:avLst/>
          </a:prstGeom>
          <a:solidFill>
            <a:srgbClr val="3A865D"/>
          </a:solidFill>
        </p:spPr>
      </p:sp>
      <p:sp>
        <p:nvSpPr>
          <p:cNvPr id="6" name="TextBox 6"/>
          <p:cNvSpPr txBox="1"/>
          <p:nvPr/>
        </p:nvSpPr>
        <p:spPr>
          <a:xfrm>
            <a:off x="5039000" y="-42891"/>
            <a:ext cx="9239427" cy="1179490"/>
          </a:xfrm>
          <a:prstGeom prst="rect">
            <a:avLst/>
          </a:prstGeom>
        </p:spPr>
        <p:txBody>
          <a:bodyPr wrap="square" lIns="0" tIns="0" rIns="0" bIns="0" rtlCol="0" anchor="t">
            <a:spAutoFit/>
          </a:bodyPr>
          <a:lstStyle/>
          <a:p>
            <a:pPr algn="ctr">
              <a:lnSpc>
                <a:spcPts val="10119"/>
              </a:lnSpc>
            </a:pPr>
            <a:r>
              <a:rPr lang="en-US" sz="5400" spc="175">
                <a:solidFill>
                  <a:srgbClr val="F6F5E7"/>
                </a:solidFill>
                <a:latin typeface="#9Slide03 IcielPanton Black" panose="00000A00000000000000" pitchFamily="2" charset="0"/>
                <a:ea typeface="Bobby Jones"/>
                <a:cs typeface="Bobby Jones"/>
                <a:sym typeface="Bobby Jones"/>
              </a:rPr>
              <a:t>HOẠT ĐỘNG NHÓM</a:t>
            </a:r>
          </a:p>
        </p:txBody>
      </p:sp>
      <p:pic>
        <p:nvPicPr>
          <p:cNvPr id="7" name="Picture 6">
            <a:extLst>
              <a:ext uri="{FF2B5EF4-FFF2-40B4-BE49-F238E27FC236}">
                <a16:creationId xmlns:a16="http://schemas.microsoft.com/office/drawing/2014/main" id="{C1A85EFB-6839-30E0-2E14-6214E5F2B3A8}"/>
              </a:ext>
            </a:extLst>
          </p:cNvPr>
          <p:cNvPicPr>
            <a:picLocks noChangeAspect="1"/>
          </p:cNvPicPr>
          <p:nvPr/>
        </p:nvPicPr>
        <p:blipFill>
          <a:blip r:embed="rId5"/>
          <a:stretch>
            <a:fillRect/>
          </a:stretch>
        </p:blipFill>
        <p:spPr>
          <a:xfrm>
            <a:off x="119675" y="1298784"/>
            <a:ext cx="9557725" cy="8917983"/>
          </a:xfrm>
          <a:prstGeom prst="rect">
            <a:avLst/>
          </a:prstGeom>
        </p:spPr>
      </p:pic>
      <p:pic>
        <p:nvPicPr>
          <p:cNvPr id="9" name="Picture 8">
            <a:extLst>
              <a:ext uri="{FF2B5EF4-FFF2-40B4-BE49-F238E27FC236}">
                <a16:creationId xmlns:a16="http://schemas.microsoft.com/office/drawing/2014/main" id="{2420527E-6539-12CE-A945-960557E63A0A}"/>
              </a:ext>
            </a:extLst>
          </p:cNvPr>
          <p:cNvPicPr>
            <a:picLocks noChangeAspect="1"/>
          </p:cNvPicPr>
          <p:nvPr/>
        </p:nvPicPr>
        <p:blipFill>
          <a:blip r:embed="rId6"/>
          <a:srcRect/>
          <a:stretch/>
        </p:blipFill>
        <p:spPr>
          <a:xfrm>
            <a:off x="9746343" y="1333255"/>
            <a:ext cx="8458268" cy="3942699"/>
          </a:xfrm>
          <a:prstGeom prst="rect">
            <a:avLst/>
          </a:prstGeom>
        </p:spPr>
      </p:pic>
      <p:pic>
        <p:nvPicPr>
          <p:cNvPr id="10" name="y2mate.com - Đồng hồ đếm ngược 10 phút  10 minutes countdown timer  TSBSVũ Duy Kiên_360">
            <a:hlinkClick r:id="" action="ppaction://media"/>
            <a:extLst>
              <a:ext uri="{FF2B5EF4-FFF2-40B4-BE49-F238E27FC236}">
                <a16:creationId xmlns:a16="http://schemas.microsoft.com/office/drawing/2014/main" id="{AE51B812-7F73-AA7C-8941-DD59FCBA6FC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11657" y="5456281"/>
            <a:ext cx="8220249" cy="4623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FC8E684C-7A43-938A-DD50-D1A0E33A461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46F7699-3AD5-D676-CA18-F8A4A401D1C3}"/>
              </a:ext>
            </a:extLst>
          </p:cNvPr>
          <p:cNvSpPr/>
          <p:nvPr/>
        </p:nvSpPr>
        <p:spPr>
          <a:xfrm>
            <a:off x="7772400" y="190500"/>
            <a:ext cx="3886200" cy="1295400"/>
          </a:xfrm>
          <a:prstGeom prst="rect">
            <a:avLst/>
          </a:prstGeom>
          <a:solidFill>
            <a:srgbClr val="3A865D"/>
          </a:solidFill>
        </p:spPr>
      </p:sp>
      <p:sp>
        <p:nvSpPr>
          <p:cNvPr id="6" name="TextBox 6">
            <a:extLst>
              <a:ext uri="{FF2B5EF4-FFF2-40B4-BE49-F238E27FC236}">
                <a16:creationId xmlns:a16="http://schemas.microsoft.com/office/drawing/2014/main" id="{82695699-8371-D7C8-F015-5148CB37E26E}"/>
              </a:ext>
            </a:extLst>
          </p:cNvPr>
          <p:cNvSpPr txBox="1"/>
          <p:nvPr/>
        </p:nvSpPr>
        <p:spPr>
          <a:xfrm>
            <a:off x="5181600" y="170543"/>
            <a:ext cx="9239427"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LƯỢT 1</a:t>
            </a:r>
          </a:p>
        </p:txBody>
      </p:sp>
      <p:sp>
        <p:nvSpPr>
          <p:cNvPr id="3" name="TextBox 2">
            <a:extLst>
              <a:ext uri="{FF2B5EF4-FFF2-40B4-BE49-F238E27FC236}">
                <a16:creationId xmlns:a16="http://schemas.microsoft.com/office/drawing/2014/main" id="{938E2CE3-D384-FFFB-B154-FBD9B0EEF0A2}"/>
              </a:ext>
            </a:extLst>
          </p:cNvPr>
          <p:cNvSpPr txBox="1"/>
          <p:nvPr/>
        </p:nvSpPr>
        <p:spPr>
          <a:xfrm>
            <a:off x="457199" y="1512273"/>
            <a:ext cx="13963827" cy="1200329"/>
          </a:xfrm>
          <a:prstGeom prst="rect">
            <a:avLst/>
          </a:prstGeom>
          <a:noFill/>
        </p:spPr>
        <p:txBody>
          <a:bodyPr wrap="square" rtlCol="0">
            <a:spAutoFit/>
          </a:bodyPr>
          <a:lstStyle/>
          <a:p>
            <a:r>
              <a:rPr lang="en-US" sz="7200">
                <a:latin typeface="Times New Roman" panose="02020603050405020304" pitchFamily="18" charset="0"/>
                <a:cs typeface="Times New Roman" panose="02020603050405020304" pitchFamily="18" charset="0"/>
              </a:rPr>
              <a:t>Gọi tên thay thế các chất sau:</a:t>
            </a:r>
          </a:p>
        </p:txBody>
      </p:sp>
      <p:sp>
        <p:nvSpPr>
          <p:cNvPr id="5" name="TextBox 4">
            <a:extLst>
              <a:ext uri="{FF2B5EF4-FFF2-40B4-BE49-F238E27FC236}">
                <a16:creationId xmlns:a16="http://schemas.microsoft.com/office/drawing/2014/main" id="{9B8AA128-2C03-FB72-3DC0-0567C19941F1}"/>
              </a:ext>
            </a:extLst>
          </p:cNvPr>
          <p:cNvSpPr txBox="1"/>
          <p:nvPr/>
        </p:nvSpPr>
        <p:spPr>
          <a:xfrm>
            <a:off x="457200" y="3237250"/>
            <a:ext cx="8186057" cy="1015663"/>
          </a:xfrm>
          <a:prstGeom prst="rect">
            <a:avLst/>
          </a:prstGeom>
          <a:noFill/>
        </p:spPr>
        <p:txBody>
          <a:bodyPr wrap="square">
            <a:spAutoFit/>
          </a:bodyPr>
          <a:lstStyle/>
          <a:p>
            <a:r>
              <a:rPr lang="en-US" sz="6000" b="1">
                <a:effectLst/>
                <a:latin typeface="Times New Roman" panose="02020603050405020304" pitchFamily="18" charset="0"/>
                <a:ea typeface="Arial" panose="020B0604020202020204" pitchFamily="34" charset="0"/>
              </a:rPr>
              <a:t>(1) CH</a:t>
            </a:r>
            <a:r>
              <a:rPr lang="en-US" sz="6000" b="1" baseline="-25000">
                <a:effectLst/>
                <a:latin typeface="Times New Roman" panose="02020603050405020304" pitchFamily="18" charset="0"/>
                <a:ea typeface="Arial" panose="020B0604020202020204" pitchFamily="34" charset="0"/>
              </a:rPr>
              <a:t>3</a:t>
            </a:r>
            <a:r>
              <a:rPr lang="en-US" sz="6000" b="1">
                <a:effectLst/>
                <a:latin typeface="Times New Roman" panose="02020603050405020304" pitchFamily="18" charset="0"/>
                <a:ea typeface="Arial" panose="020B0604020202020204" pitchFamily="34" charset="0"/>
              </a:rPr>
              <a:t>–CH</a:t>
            </a:r>
            <a:r>
              <a:rPr lang="en-US" sz="6000" b="1" baseline="-25000">
                <a:effectLst/>
                <a:latin typeface="Times New Roman" panose="02020603050405020304" pitchFamily="18" charset="0"/>
                <a:ea typeface="Arial" panose="020B0604020202020204" pitchFamily="34" charset="0"/>
              </a:rPr>
              <a:t>2</a:t>
            </a:r>
            <a:r>
              <a:rPr lang="en-US" sz="6000" b="1">
                <a:effectLst/>
                <a:latin typeface="Times New Roman" panose="02020603050405020304" pitchFamily="18" charset="0"/>
                <a:ea typeface="Arial" panose="020B0604020202020204" pitchFamily="34" charset="0"/>
              </a:rPr>
              <a:t>–</a:t>
            </a:r>
            <a:r>
              <a:rPr lang="en-US" sz="6000" b="1">
                <a:solidFill>
                  <a:srgbClr val="FF0000"/>
                </a:solidFill>
                <a:latin typeface="Times New Roman" panose="02020603050405020304" pitchFamily="18" charset="0"/>
                <a:ea typeface="Arial" panose="020B0604020202020204" pitchFamily="34" charset="0"/>
              </a:rPr>
              <a:t>Cl</a:t>
            </a:r>
            <a:endParaRPr lang="en-US" sz="8000">
              <a:solidFill>
                <a:srgbClr val="FF0000"/>
              </a:solidFill>
            </a:endParaRPr>
          </a:p>
        </p:txBody>
      </p:sp>
      <p:grpSp>
        <p:nvGrpSpPr>
          <p:cNvPr id="13" name="Group 12">
            <a:extLst>
              <a:ext uri="{FF2B5EF4-FFF2-40B4-BE49-F238E27FC236}">
                <a16:creationId xmlns:a16="http://schemas.microsoft.com/office/drawing/2014/main" id="{3A9E2BB6-D5B5-EB9B-95CE-C0AA8DFD19FC}"/>
              </a:ext>
            </a:extLst>
          </p:cNvPr>
          <p:cNvGrpSpPr/>
          <p:nvPr/>
        </p:nvGrpSpPr>
        <p:grpSpPr>
          <a:xfrm>
            <a:off x="457199" y="6728789"/>
            <a:ext cx="9209314" cy="2369403"/>
            <a:chOff x="591999" y="5238571"/>
            <a:chExt cx="9209314" cy="2369403"/>
          </a:xfrm>
        </p:grpSpPr>
        <p:sp>
          <p:nvSpPr>
            <p:cNvPr id="8" name="TextBox 7">
              <a:extLst>
                <a:ext uri="{FF2B5EF4-FFF2-40B4-BE49-F238E27FC236}">
                  <a16:creationId xmlns:a16="http://schemas.microsoft.com/office/drawing/2014/main" id="{A535E036-C76B-1318-AD8E-2E889512691C}"/>
                </a:ext>
              </a:extLst>
            </p:cNvPr>
            <p:cNvSpPr txBox="1"/>
            <p:nvPr/>
          </p:nvSpPr>
          <p:spPr>
            <a:xfrm>
              <a:off x="591999" y="5238571"/>
              <a:ext cx="9209314" cy="1015663"/>
            </a:xfrm>
            <a:prstGeom prst="rect">
              <a:avLst/>
            </a:prstGeom>
            <a:noFill/>
          </p:spPr>
          <p:txBody>
            <a:bodyPr wrap="square">
              <a:spAutoFit/>
            </a:bodyPr>
            <a:lstStyle/>
            <a:p>
              <a:r>
                <a:rPr lang="en-US" sz="6000" b="1">
                  <a:effectLst/>
                  <a:latin typeface="Times New Roman" panose="02020603050405020304" pitchFamily="18" charset="0"/>
                  <a:ea typeface="Calibri" panose="020F0502020204030204" pitchFamily="34" charset="0"/>
                </a:rPr>
                <a:t>(2) CH</a:t>
              </a:r>
              <a:r>
                <a:rPr lang="en-US" sz="6000" b="1" baseline="-25000">
                  <a:effectLst/>
                  <a:latin typeface="Times New Roman" panose="02020603050405020304" pitchFamily="18" charset="0"/>
                  <a:ea typeface="Calibri" panose="020F0502020204030204" pitchFamily="34" charset="0"/>
                </a:rPr>
                <a:t>3</a:t>
              </a:r>
              <a:r>
                <a:rPr lang="en-US" sz="6000" b="1">
                  <a:effectLst/>
                  <a:latin typeface="Times New Roman" panose="02020603050405020304" pitchFamily="18" charset="0"/>
                  <a:ea typeface="Calibri" panose="020F0502020204030204" pitchFamily="34" charset="0"/>
                </a:rPr>
                <a:t> – CH – CH</a:t>
              </a:r>
              <a:r>
                <a:rPr lang="en-US" sz="6000" b="1" baseline="-25000">
                  <a:effectLst/>
                  <a:latin typeface="Times New Roman" panose="02020603050405020304" pitchFamily="18" charset="0"/>
                  <a:ea typeface="Calibri" panose="020F0502020204030204" pitchFamily="34" charset="0"/>
                </a:rPr>
                <a:t>3</a:t>
              </a:r>
              <a:endParaRPr lang="en-US" sz="8000" b="1"/>
            </a:p>
          </p:txBody>
        </p:sp>
        <p:sp>
          <p:nvSpPr>
            <p:cNvPr id="10" name="TextBox 9">
              <a:extLst>
                <a:ext uri="{FF2B5EF4-FFF2-40B4-BE49-F238E27FC236}">
                  <a16:creationId xmlns:a16="http://schemas.microsoft.com/office/drawing/2014/main" id="{7599541D-C023-5864-827E-3D0618F92F9E}"/>
                </a:ext>
              </a:extLst>
            </p:cNvPr>
            <p:cNvSpPr txBox="1"/>
            <p:nvPr/>
          </p:nvSpPr>
          <p:spPr>
            <a:xfrm>
              <a:off x="3951514" y="6592311"/>
              <a:ext cx="1850572" cy="1015663"/>
            </a:xfrm>
            <a:prstGeom prst="rect">
              <a:avLst/>
            </a:prstGeom>
            <a:noFill/>
          </p:spPr>
          <p:txBody>
            <a:bodyPr wrap="square">
              <a:spAutoFit/>
            </a:bodyPr>
            <a:lstStyle/>
            <a:p>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Br</a:t>
              </a:r>
              <a:endParaRPr lang="en-US" sz="1400">
                <a:solidFill>
                  <a:srgbClr val="FF0000"/>
                </a:solidFill>
              </a:endParaRPr>
            </a:p>
          </p:txBody>
        </p:sp>
        <p:cxnSp>
          <p:nvCxnSpPr>
            <p:cNvPr id="12" name="Straight Connector 11">
              <a:extLst>
                <a:ext uri="{FF2B5EF4-FFF2-40B4-BE49-F238E27FC236}">
                  <a16:creationId xmlns:a16="http://schemas.microsoft.com/office/drawing/2014/main" id="{E78E27D2-6B39-AACE-6ADA-D51B0797092E}"/>
                </a:ext>
              </a:extLst>
            </p:cNvPr>
            <p:cNvCxnSpPr/>
            <p:nvPr/>
          </p:nvCxnSpPr>
          <p:spPr>
            <a:xfrm>
              <a:off x="4173400" y="6134100"/>
              <a:ext cx="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FDB228B-5F80-CABB-FEE0-0CE057B4A78D}"/>
              </a:ext>
            </a:extLst>
          </p:cNvPr>
          <p:cNvSpPr txBox="1"/>
          <p:nvPr/>
        </p:nvSpPr>
        <p:spPr>
          <a:xfrm>
            <a:off x="685800" y="8928437"/>
            <a:ext cx="7086600" cy="1015663"/>
          </a:xfrm>
          <a:prstGeom prst="rect">
            <a:avLst/>
          </a:prstGeom>
          <a:noFill/>
        </p:spPr>
        <p:txBody>
          <a:bodyPr wrap="square">
            <a:spAutoFit/>
          </a:bodyPr>
          <a:lstStyle/>
          <a:p>
            <a:r>
              <a:rPr lang="en-US" sz="6000">
                <a:solidFill>
                  <a:srgbClr val="FF0000"/>
                </a:solidFill>
                <a:effectLst/>
                <a:latin typeface="Times New Roman" panose="02020603050405020304" pitchFamily="18" charset="0"/>
                <a:ea typeface="Calibri" panose="020F0502020204030204" pitchFamily="34" charset="0"/>
              </a:rPr>
              <a:t>2 – bromo</a:t>
            </a:r>
            <a:r>
              <a:rPr lang="en-US" sz="6000">
                <a:effectLst/>
                <a:latin typeface="Times New Roman" panose="02020603050405020304" pitchFamily="18" charset="0"/>
                <a:ea typeface="Calibri" panose="020F0502020204030204" pitchFamily="34" charset="0"/>
              </a:rPr>
              <a:t>propane</a:t>
            </a:r>
            <a:endParaRPr lang="en-US" sz="8000"/>
          </a:p>
        </p:txBody>
      </p:sp>
      <p:sp>
        <p:nvSpPr>
          <p:cNvPr id="16" name="TextBox 15">
            <a:extLst>
              <a:ext uri="{FF2B5EF4-FFF2-40B4-BE49-F238E27FC236}">
                <a16:creationId xmlns:a16="http://schemas.microsoft.com/office/drawing/2014/main" id="{6AE10CFC-86A5-F0F0-DE9E-29BE8D9B2EE3}"/>
              </a:ext>
            </a:extLst>
          </p:cNvPr>
          <p:cNvSpPr txBox="1"/>
          <p:nvPr/>
        </p:nvSpPr>
        <p:spPr>
          <a:xfrm>
            <a:off x="1600200" y="4443799"/>
            <a:ext cx="5252900" cy="1015663"/>
          </a:xfrm>
          <a:prstGeom prst="rect">
            <a:avLst/>
          </a:prstGeom>
          <a:noFill/>
        </p:spPr>
        <p:txBody>
          <a:bodyPr wrap="square">
            <a:spAutoFit/>
          </a:bodyPr>
          <a:lstStyle/>
          <a:p>
            <a:r>
              <a:rPr lang="en-US" sz="6000">
                <a:solidFill>
                  <a:srgbClr val="FF0000"/>
                </a:solidFill>
                <a:effectLst/>
                <a:latin typeface="Times New Roman" panose="02020603050405020304" pitchFamily="18" charset="0"/>
                <a:ea typeface="Calibri" panose="020F0502020204030204" pitchFamily="34" charset="0"/>
              </a:rPr>
              <a:t>chloro</a:t>
            </a:r>
            <a:r>
              <a:rPr lang="en-US" sz="6000">
                <a:latin typeface="Times New Roman" panose="02020603050405020304" pitchFamily="18" charset="0"/>
                <a:ea typeface="Calibri" panose="020F0502020204030204" pitchFamily="34" charset="0"/>
              </a:rPr>
              <a:t>eth</a:t>
            </a:r>
            <a:r>
              <a:rPr lang="en-US" sz="6000">
                <a:effectLst/>
                <a:latin typeface="Times New Roman" panose="02020603050405020304" pitchFamily="18" charset="0"/>
                <a:ea typeface="Calibri" panose="020F0502020204030204" pitchFamily="34" charset="0"/>
              </a:rPr>
              <a:t>ane</a:t>
            </a:r>
            <a:endParaRPr lang="en-US" sz="8000"/>
          </a:p>
        </p:txBody>
      </p:sp>
      <p:grpSp>
        <p:nvGrpSpPr>
          <p:cNvPr id="21" name="Group 20">
            <a:extLst>
              <a:ext uri="{FF2B5EF4-FFF2-40B4-BE49-F238E27FC236}">
                <a16:creationId xmlns:a16="http://schemas.microsoft.com/office/drawing/2014/main" id="{8BEA2C3A-CFC5-BAD8-CB37-C57EC1BF5884}"/>
              </a:ext>
            </a:extLst>
          </p:cNvPr>
          <p:cNvGrpSpPr/>
          <p:nvPr/>
        </p:nvGrpSpPr>
        <p:grpSpPr>
          <a:xfrm>
            <a:off x="8382000" y="3180985"/>
            <a:ext cx="9906000" cy="2143855"/>
            <a:chOff x="591999" y="5295900"/>
            <a:chExt cx="9906000" cy="2143855"/>
          </a:xfrm>
        </p:grpSpPr>
        <p:sp>
          <p:nvSpPr>
            <p:cNvPr id="22" name="TextBox 21">
              <a:extLst>
                <a:ext uri="{FF2B5EF4-FFF2-40B4-BE49-F238E27FC236}">
                  <a16:creationId xmlns:a16="http://schemas.microsoft.com/office/drawing/2014/main" id="{38BAD920-723D-FD8E-DE6A-52B28F0B199B}"/>
                </a:ext>
              </a:extLst>
            </p:cNvPr>
            <p:cNvSpPr txBox="1"/>
            <p:nvPr/>
          </p:nvSpPr>
          <p:spPr>
            <a:xfrm>
              <a:off x="591999" y="5295900"/>
              <a:ext cx="9906000" cy="923330"/>
            </a:xfrm>
            <a:prstGeom prst="rect">
              <a:avLst/>
            </a:prstGeom>
            <a:noFill/>
          </p:spPr>
          <p:txBody>
            <a:bodyPr wrap="square">
              <a:spAutoFit/>
            </a:bodyPr>
            <a:lstStyle/>
            <a:p>
              <a:r>
                <a:rPr lang="en-US" sz="5400" b="1">
                  <a:effectLst/>
                  <a:latin typeface="Times New Roman" panose="02020603050405020304" pitchFamily="18" charset="0"/>
                  <a:ea typeface="Calibri" panose="020F0502020204030204" pitchFamily="34" charset="0"/>
                </a:rPr>
                <a:t>(3) CH</a:t>
              </a:r>
              <a:r>
                <a:rPr lang="en-US" sz="5400" b="1" baseline="-25000">
                  <a:effectLst/>
                  <a:latin typeface="Times New Roman" panose="02020603050405020304" pitchFamily="18" charset="0"/>
                  <a:ea typeface="Calibri" panose="020F0502020204030204" pitchFamily="34" charset="0"/>
                </a:rPr>
                <a:t>3</a:t>
              </a:r>
              <a:r>
                <a:rPr lang="en-US" sz="5400" b="1">
                  <a:effectLst/>
                  <a:latin typeface="Times New Roman" panose="02020603050405020304" pitchFamily="18" charset="0"/>
                  <a:ea typeface="Calibri" panose="020F0502020204030204" pitchFamily="34" charset="0"/>
                </a:rPr>
                <a:t> – CH – CH</a:t>
              </a:r>
              <a:r>
                <a:rPr lang="en-US" sz="5400" b="1" baseline="-25000">
                  <a:latin typeface="Times New Roman" panose="02020603050405020304" pitchFamily="18" charset="0"/>
                  <a:ea typeface="Calibri" panose="020F0502020204030204" pitchFamily="34" charset="0"/>
                </a:rPr>
                <a:t>2</a:t>
              </a: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 CH – CH</a:t>
              </a:r>
              <a:r>
                <a:rPr lang="en-US" sz="5400" b="1" baseline="-25000">
                  <a:solidFill>
                    <a:prstClr val="black"/>
                  </a:solidFill>
                  <a:latin typeface="Times New Roman" panose="02020603050405020304" pitchFamily="18" charset="0"/>
                  <a:ea typeface="Calibri" panose="020F0502020204030204" pitchFamily="34" charset="0"/>
                </a:rPr>
                <a:t>3</a:t>
              </a:r>
              <a:r>
                <a:rPr lang="en-US" sz="5400" b="1" baseline="-25000">
                  <a:effectLst/>
                  <a:latin typeface="Times New Roman" panose="02020603050405020304" pitchFamily="18" charset="0"/>
                  <a:ea typeface="Calibri" panose="020F0502020204030204" pitchFamily="34" charset="0"/>
                </a:rPr>
                <a:t> </a:t>
              </a:r>
              <a:endParaRPr lang="en-US" sz="7200" b="1"/>
            </a:p>
          </p:txBody>
        </p:sp>
        <p:sp>
          <p:nvSpPr>
            <p:cNvPr id="23" name="TextBox 22">
              <a:extLst>
                <a:ext uri="{FF2B5EF4-FFF2-40B4-BE49-F238E27FC236}">
                  <a16:creationId xmlns:a16="http://schemas.microsoft.com/office/drawing/2014/main" id="{34501BF7-FA3A-9EE0-FE53-8032334DA6D8}"/>
                </a:ext>
              </a:extLst>
            </p:cNvPr>
            <p:cNvSpPr txBox="1"/>
            <p:nvPr/>
          </p:nvSpPr>
          <p:spPr>
            <a:xfrm>
              <a:off x="3487599" y="6424092"/>
              <a:ext cx="1850572" cy="1015663"/>
            </a:xfrm>
            <a:prstGeom prst="rect">
              <a:avLst/>
            </a:prstGeom>
            <a:noFill/>
          </p:spPr>
          <p:txBody>
            <a:bodyPr wrap="square">
              <a:spAutoFit/>
            </a:bodyPr>
            <a:lstStyle/>
            <a:p>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Cl</a:t>
              </a:r>
              <a:endParaRPr lang="en-US" sz="1400">
                <a:solidFill>
                  <a:srgbClr val="FF0000"/>
                </a:solidFill>
              </a:endParaRPr>
            </a:p>
          </p:txBody>
        </p:sp>
        <p:cxnSp>
          <p:nvCxnSpPr>
            <p:cNvPr id="24" name="Straight Connector 23">
              <a:extLst>
                <a:ext uri="{FF2B5EF4-FFF2-40B4-BE49-F238E27FC236}">
                  <a16:creationId xmlns:a16="http://schemas.microsoft.com/office/drawing/2014/main" id="{55CB18CF-BFEA-EF4A-73CD-57DBA8CF4F14}"/>
                </a:ext>
              </a:extLst>
            </p:cNvPr>
            <p:cNvCxnSpPr/>
            <p:nvPr/>
          </p:nvCxnSpPr>
          <p:spPr>
            <a:xfrm>
              <a:off x="3868599" y="6057900"/>
              <a:ext cx="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A365B15-86AC-433C-3BB5-A9DC0C1AAE73}"/>
                </a:ext>
              </a:extLst>
            </p:cNvPr>
            <p:cNvSpPr txBox="1"/>
            <p:nvPr/>
          </p:nvSpPr>
          <p:spPr>
            <a:xfrm>
              <a:off x="7145200" y="6424092"/>
              <a:ext cx="1850572" cy="1015663"/>
            </a:xfrm>
            <a:prstGeom prst="rect">
              <a:avLst/>
            </a:prstGeom>
            <a:noFill/>
          </p:spPr>
          <p:txBody>
            <a:bodyPr wrap="square">
              <a:spAutoFit/>
            </a:bodyPr>
            <a:lstStyle/>
            <a:p>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CH</a:t>
              </a:r>
              <a:r>
                <a:rPr kumimoji="0" lang="en-US" sz="6000" b="1" i="0" u="none" strike="noStrike" kern="1200" cap="none" spc="0" normalizeH="0" baseline="-25000" noProof="0">
                  <a:ln>
                    <a:noFill/>
                  </a:ln>
                  <a:solidFill>
                    <a:srgbClr val="FF0000"/>
                  </a:solidFill>
                  <a:effectLst/>
                  <a:uLnTx/>
                  <a:uFillTx/>
                  <a:latin typeface="Times New Roman" panose="02020603050405020304" pitchFamily="18" charset="0"/>
                  <a:ea typeface="Calibri" panose="020F0502020204030204" pitchFamily="34" charset="0"/>
                  <a:cs typeface="+mn-cs"/>
                </a:rPr>
                <a:t>3</a:t>
              </a:r>
              <a:endParaRPr lang="en-US" sz="1400">
                <a:solidFill>
                  <a:srgbClr val="FF0000"/>
                </a:solidFill>
              </a:endParaRPr>
            </a:p>
          </p:txBody>
        </p:sp>
        <p:cxnSp>
          <p:nvCxnSpPr>
            <p:cNvPr id="26" name="Straight Connector 25">
              <a:extLst>
                <a:ext uri="{FF2B5EF4-FFF2-40B4-BE49-F238E27FC236}">
                  <a16:creationId xmlns:a16="http://schemas.microsoft.com/office/drawing/2014/main" id="{DDDE0293-BCF0-D155-713C-6C1EFC482477}"/>
                </a:ext>
              </a:extLst>
            </p:cNvPr>
            <p:cNvCxnSpPr/>
            <p:nvPr/>
          </p:nvCxnSpPr>
          <p:spPr>
            <a:xfrm>
              <a:off x="7526200" y="6057900"/>
              <a:ext cx="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0E15157F-2C1C-35FB-AED0-8D6D1F5FD107}"/>
              </a:ext>
            </a:extLst>
          </p:cNvPr>
          <p:cNvSpPr txBox="1"/>
          <p:nvPr/>
        </p:nvSpPr>
        <p:spPr>
          <a:xfrm>
            <a:off x="9388928" y="2712602"/>
            <a:ext cx="8186055"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1              2           3              4           5</a:t>
            </a:r>
          </a:p>
        </p:txBody>
      </p:sp>
      <p:sp>
        <p:nvSpPr>
          <p:cNvPr id="28" name="TextBox 27">
            <a:extLst>
              <a:ext uri="{FF2B5EF4-FFF2-40B4-BE49-F238E27FC236}">
                <a16:creationId xmlns:a16="http://schemas.microsoft.com/office/drawing/2014/main" id="{22883B2A-6249-638A-FFC4-219D53E57DB5}"/>
              </a:ext>
            </a:extLst>
          </p:cNvPr>
          <p:cNvSpPr txBox="1"/>
          <p:nvPr/>
        </p:nvSpPr>
        <p:spPr>
          <a:xfrm>
            <a:off x="9151257" y="5281722"/>
            <a:ext cx="9209313" cy="1015663"/>
          </a:xfrm>
          <a:prstGeom prst="rect">
            <a:avLst/>
          </a:prstGeom>
          <a:noFill/>
        </p:spPr>
        <p:txBody>
          <a:bodyPr wrap="square">
            <a:spAutoFit/>
          </a:bodyPr>
          <a:lstStyle/>
          <a:p>
            <a:r>
              <a:rPr lang="en-US" sz="6000">
                <a:solidFill>
                  <a:srgbClr val="FF0000"/>
                </a:solidFill>
                <a:effectLst/>
                <a:latin typeface="Times New Roman" panose="02020603050405020304" pitchFamily="18" charset="0"/>
                <a:ea typeface="Calibri" panose="020F0502020204030204" pitchFamily="34" charset="0"/>
              </a:rPr>
              <a:t>2 – chloro-4-methyl</a:t>
            </a:r>
            <a:r>
              <a:rPr lang="en-US" sz="6000">
                <a:effectLst/>
                <a:latin typeface="Times New Roman" panose="02020603050405020304" pitchFamily="18" charset="0"/>
                <a:ea typeface="Calibri" panose="020F0502020204030204" pitchFamily="34" charset="0"/>
              </a:rPr>
              <a:t>pentane</a:t>
            </a:r>
            <a:endParaRPr lang="en-US" sz="8000"/>
          </a:p>
        </p:txBody>
      </p:sp>
      <p:sp>
        <p:nvSpPr>
          <p:cNvPr id="31" name="TextBox 30">
            <a:extLst>
              <a:ext uri="{FF2B5EF4-FFF2-40B4-BE49-F238E27FC236}">
                <a16:creationId xmlns:a16="http://schemas.microsoft.com/office/drawing/2014/main" id="{45F88003-4775-C3A1-69D0-06F88CAF3E54}"/>
              </a:ext>
            </a:extLst>
          </p:cNvPr>
          <p:cNvSpPr txBox="1"/>
          <p:nvPr/>
        </p:nvSpPr>
        <p:spPr>
          <a:xfrm>
            <a:off x="8458200" y="7725370"/>
            <a:ext cx="9902369" cy="923330"/>
          </a:xfrm>
          <a:prstGeom prst="rect">
            <a:avLst/>
          </a:prstGeom>
          <a:noFill/>
        </p:spPr>
        <p:txBody>
          <a:bodyPr wrap="square">
            <a:spAutoFit/>
          </a:bodyPr>
          <a:lstStyle/>
          <a:p>
            <a:r>
              <a:rPr lang="en-US" sz="5400" b="1">
                <a:effectLst/>
                <a:latin typeface="Times New Roman" panose="02020603050405020304" pitchFamily="18" charset="0"/>
                <a:ea typeface="Arial" panose="020B0604020202020204" pitchFamily="34" charset="0"/>
              </a:rPr>
              <a:t>(4) </a:t>
            </a:r>
            <a:r>
              <a:rPr lang="en-US" sz="5400" b="1">
                <a:solidFill>
                  <a:srgbClr val="FF0000"/>
                </a:solidFill>
                <a:effectLst/>
                <a:latin typeface="Times New Roman" panose="02020603050405020304" pitchFamily="18" charset="0"/>
                <a:ea typeface="Arial" panose="020B0604020202020204" pitchFamily="34" charset="0"/>
              </a:rPr>
              <a:t>Br</a:t>
            </a:r>
            <a:r>
              <a:rPr lang="en-US" sz="5400" b="1">
                <a:solidFill>
                  <a:prstClr val="black"/>
                </a:solidFill>
                <a:latin typeface="Times New Roman" panose="02020603050405020304" pitchFamily="18" charset="0"/>
                <a:ea typeface="Arial" panose="020B0604020202020204" pitchFamily="34" charset="0"/>
              </a:rPr>
              <a:t> – </a:t>
            </a:r>
            <a:r>
              <a:rPr lang="en-US" sz="5400" b="1">
                <a:effectLst/>
                <a:latin typeface="Times New Roman" panose="02020603050405020304" pitchFamily="18" charset="0"/>
                <a:ea typeface="Arial" panose="020B0604020202020204" pitchFamily="34" charset="0"/>
              </a:rPr>
              <a:t>CH</a:t>
            </a:r>
            <a:r>
              <a:rPr lang="en-US" sz="5400" b="1" baseline="-25000">
                <a:latin typeface="Times New Roman" panose="02020603050405020304" pitchFamily="18" charset="0"/>
                <a:ea typeface="Arial" panose="020B0604020202020204" pitchFamily="34" charset="0"/>
              </a:rPr>
              <a:t>2</a:t>
            </a:r>
            <a:r>
              <a:rPr lang="en-US" sz="5400" b="1">
                <a:effectLst/>
                <a:latin typeface="Times New Roman" panose="02020603050405020304" pitchFamily="18" charset="0"/>
                <a:ea typeface="Arial" panose="020B0604020202020204" pitchFamily="34" charset="0"/>
              </a:rPr>
              <a:t>–CH</a:t>
            </a:r>
            <a:r>
              <a:rPr lang="en-US" sz="5400" b="1" baseline="-25000">
                <a:effectLst/>
                <a:latin typeface="Times New Roman" panose="02020603050405020304" pitchFamily="18" charset="0"/>
                <a:ea typeface="Arial" panose="020B0604020202020204" pitchFamily="34" charset="0"/>
              </a:rPr>
              <a:t>2</a:t>
            </a:r>
            <a:r>
              <a:rPr lang="en-US" sz="5400" b="1">
                <a:effectLst/>
                <a:latin typeface="Times New Roman" panose="02020603050405020304" pitchFamily="18" charset="0"/>
                <a:ea typeface="Arial" panose="020B0604020202020204" pitchFamily="34" charset="0"/>
              </a:rPr>
              <a:t>–</a:t>
            </a:r>
            <a:r>
              <a:rPr lang="en-US" sz="5400" b="1">
                <a:solidFill>
                  <a:srgbClr val="0000CC"/>
                </a:solidFill>
                <a:latin typeface="Times New Roman" panose="02020603050405020304" pitchFamily="18" charset="0"/>
                <a:ea typeface="Arial" panose="020B0604020202020204" pitchFamily="34" charset="0"/>
              </a:rPr>
              <a:t>CH = CH</a:t>
            </a:r>
            <a:r>
              <a:rPr lang="en-US" sz="5400" b="1" baseline="-25000">
                <a:solidFill>
                  <a:srgbClr val="0000CC"/>
                </a:solidFill>
                <a:latin typeface="Times New Roman" panose="02020603050405020304" pitchFamily="18" charset="0"/>
                <a:ea typeface="Arial" panose="020B0604020202020204" pitchFamily="34" charset="0"/>
              </a:rPr>
              <a:t>2</a:t>
            </a:r>
            <a:endParaRPr lang="en-US" sz="7200">
              <a:solidFill>
                <a:srgbClr val="0000CC"/>
              </a:solidFill>
            </a:endParaRPr>
          </a:p>
        </p:txBody>
      </p:sp>
      <p:sp>
        <p:nvSpPr>
          <p:cNvPr id="32" name="TextBox 31">
            <a:extLst>
              <a:ext uri="{FF2B5EF4-FFF2-40B4-BE49-F238E27FC236}">
                <a16:creationId xmlns:a16="http://schemas.microsoft.com/office/drawing/2014/main" id="{90DFD21B-02EE-6C0A-9E61-F189C19932B3}"/>
              </a:ext>
            </a:extLst>
          </p:cNvPr>
          <p:cNvSpPr txBox="1"/>
          <p:nvPr/>
        </p:nvSpPr>
        <p:spPr>
          <a:xfrm>
            <a:off x="9159423" y="7301952"/>
            <a:ext cx="8351154"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              4           3           2           1</a:t>
            </a:r>
          </a:p>
        </p:txBody>
      </p:sp>
      <p:sp>
        <p:nvSpPr>
          <p:cNvPr id="34" name="TextBox 33">
            <a:extLst>
              <a:ext uri="{FF2B5EF4-FFF2-40B4-BE49-F238E27FC236}">
                <a16:creationId xmlns:a16="http://schemas.microsoft.com/office/drawing/2014/main" id="{77961286-8AD7-254F-E141-CEF8DA8A980E}"/>
              </a:ext>
            </a:extLst>
          </p:cNvPr>
          <p:cNvSpPr txBox="1"/>
          <p:nvPr/>
        </p:nvSpPr>
        <p:spPr>
          <a:xfrm>
            <a:off x="10441214" y="8801941"/>
            <a:ext cx="6629398" cy="1015663"/>
          </a:xfrm>
          <a:prstGeom prst="rect">
            <a:avLst/>
          </a:prstGeom>
          <a:noFill/>
        </p:spPr>
        <p:txBody>
          <a:bodyPr wrap="square">
            <a:spAutoFit/>
          </a:bodyPr>
          <a:lstStyle/>
          <a:p>
            <a:r>
              <a:rPr lang="en-US" sz="6000">
                <a:solidFill>
                  <a:srgbClr val="FF0000"/>
                </a:solidFill>
                <a:effectLst/>
                <a:latin typeface="Times New Roman" panose="02020603050405020304" pitchFamily="18" charset="0"/>
                <a:ea typeface="Arial" panose="020B0604020202020204" pitchFamily="34" charset="0"/>
              </a:rPr>
              <a:t>4-bromo</a:t>
            </a:r>
            <a:r>
              <a:rPr lang="en-US" sz="6000">
                <a:effectLst/>
                <a:latin typeface="Times New Roman" panose="02020603050405020304" pitchFamily="18" charset="0"/>
                <a:ea typeface="Arial" panose="020B0604020202020204" pitchFamily="34" charset="0"/>
              </a:rPr>
              <a:t>but-</a:t>
            </a:r>
            <a:r>
              <a:rPr lang="en-US" sz="6000">
                <a:solidFill>
                  <a:srgbClr val="0000CC"/>
                </a:solidFill>
                <a:effectLst/>
                <a:latin typeface="Times New Roman" panose="02020603050405020304" pitchFamily="18" charset="0"/>
                <a:ea typeface="Arial" panose="020B0604020202020204" pitchFamily="34" charset="0"/>
              </a:rPr>
              <a:t>1-ene</a:t>
            </a:r>
            <a:endParaRPr lang="en-US" sz="8000">
              <a:solidFill>
                <a:srgbClr val="0000CC"/>
              </a:solidFill>
            </a:endParaRPr>
          </a:p>
        </p:txBody>
      </p:sp>
    </p:spTree>
    <p:extLst>
      <p:ext uri="{BB962C8B-B14F-4D97-AF65-F5344CB8AC3E}">
        <p14:creationId xmlns:p14="http://schemas.microsoft.com/office/powerpoint/2010/main" val="391039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984B6742-D079-EFF5-AF3E-96EB059DBE4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E26043E-5E40-28F2-CC64-7E4C84F1FFEC}"/>
              </a:ext>
            </a:extLst>
          </p:cNvPr>
          <p:cNvSpPr/>
          <p:nvPr/>
        </p:nvSpPr>
        <p:spPr>
          <a:xfrm>
            <a:off x="228600" y="190500"/>
            <a:ext cx="17907000" cy="1295400"/>
          </a:xfrm>
          <a:prstGeom prst="rect">
            <a:avLst/>
          </a:prstGeom>
          <a:solidFill>
            <a:srgbClr val="3A865D"/>
          </a:solidFill>
        </p:spPr>
      </p:sp>
      <p:sp>
        <p:nvSpPr>
          <p:cNvPr id="6" name="TextBox 6">
            <a:extLst>
              <a:ext uri="{FF2B5EF4-FFF2-40B4-BE49-F238E27FC236}">
                <a16:creationId xmlns:a16="http://schemas.microsoft.com/office/drawing/2014/main" id="{6A561A73-BF5E-2DD7-958F-0DD058C86582}"/>
              </a:ext>
            </a:extLst>
          </p:cNvPr>
          <p:cNvSpPr txBox="1"/>
          <p:nvPr/>
        </p:nvSpPr>
        <p:spPr>
          <a:xfrm>
            <a:off x="4953000" y="305785"/>
            <a:ext cx="9239427"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TÊN THAY THẾ</a:t>
            </a:r>
          </a:p>
        </p:txBody>
      </p:sp>
      <p:graphicFrame>
        <p:nvGraphicFramePr>
          <p:cNvPr id="4" name="Table 3">
            <a:extLst>
              <a:ext uri="{FF2B5EF4-FFF2-40B4-BE49-F238E27FC236}">
                <a16:creationId xmlns:a16="http://schemas.microsoft.com/office/drawing/2014/main" id="{F2B3C484-0EAC-630A-37B3-F3D46376DC8F}"/>
              </a:ext>
            </a:extLst>
          </p:cNvPr>
          <p:cNvGraphicFramePr>
            <a:graphicFrameLocks noGrp="1"/>
          </p:cNvGraphicFramePr>
          <p:nvPr>
            <p:extLst>
              <p:ext uri="{D42A27DB-BD31-4B8C-83A1-F6EECF244321}">
                <p14:modId xmlns:p14="http://schemas.microsoft.com/office/powerpoint/2010/main" val="3641551529"/>
              </p:ext>
            </p:extLst>
          </p:nvPr>
        </p:nvGraphicFramePr>
        <p:xfrm>
          <a:off x="228600" y="1600560"/>
          <a:ext cx="17907000" cy="1790340"/>
        </p:xfrm>
        <a:graphic>
          <a:graphicData uri="http://schemas.openxmlformats.org/drawingml/2006/table">
            <a:tbl>
              <a:tblPr firstRow="1" firstCol="1" bandRow="1"/>
              <a:tblGrid>
                <a:gridCol w="4114800">
                  <a:extLst>
                    <a:ext uri="{9D8B030D-6E8A-4147-A177-3AD203B41FA5}">
                      <a16:colId xmlns:a16="http://schemas.microsoft.com/office/drawing/2014/main" val="1287272665"/>
                    </a:ext>
                  </a:extLst>
                </a:gridCol>
                <a:gridCol w="8755271">
                  <a:extLst>
                    <a:ext uri="{9D8B030D-6E8A-4147-A177-3AD203B41FA5}">
                      <a16:colId xmlns:a16="http://schemas.microsoft.com/office/drawing/2014/main" val="4144545770"/>
                    </a:ext>
                  </a:extLst>
                </a:gridCol>
                <a:gridCol w="5036929">
                  <a:extLst>
                    <a:ext uri="{9D8B030D-6E8A-4147-A177-3AD203B41FA5}">
                      <a16:colId xmlns:a16="http://schemas.microsoft.com/office/drawing/2014/main" val="502710451"/>
                    </a:ext>
                  </a:extLst>
                </a:gridCol>
              </a:tblGrid>
              <a:tr h="1790340">
                <a:tc>
                  <a:txBody>
                    <a:bodyPr/>
                    <a:lstStyle/>
                    <a:p>
                      <a:pPr marL="0" marR="0" algn="ctr">
                        <a:lnSpc>
                          <a:spcPct val="107000"/>
                        </a:lnSpc>
                        <a:spcAft>
                          <a:spcPts val="800"/>
                        </a:spcAft>
                      </a:pPr>
                      <a:r>
                        <a:rPr lang="pt-BR" sz="4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DP thay thế =</a:t>
                      </a:r>
                      <a:endParaRPr lang="en-US"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pPr>
                      <a:r>
                        <a:rPr lang="pt-BR"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Vị trí của nhóm thế + tên nhóm thế </a:t>
                      </a:r>
                      <a:r>
                        <a:rPr lang="pt-BR" sz="4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(halogeno, alkyl,...)</a:t>
                      </a:r>
                      <a:endParaRPr lang="en-US" sz="4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Aft>
                          <a:spcPts val="800"/>
                        </a:spcAft>
                      </a:pPr>
                      <a:r>
                        <a:rPr lang="pt-BR" sz="4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tên hydrocarbon</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555252592"/>
                  </a:ext>
                </a:extLst>
              </a:tr>
            </a:tbl>
          </a:graphicData>
        </a:graphic>
      </p:graphicFrame>
      <p:sp>
        <p:nvSpPr>
          <p:cNvPr id="10" name="TextBox 9">
            <a:extLst>
              <a:ext uri="{FF2B5EF4-FFF2-40B4-BE49-F238E27FC236}">
                <a16:creationId xmlns:a16="http://schemas.microsoft.com/office/drawing/2014/main" id="{8951BE86-52AD-68D6-5BFA-D16CA283EBA4}"/>
              </a:ext>
            </a:extLst>
          </p:cNvPr>
          <p:cNvSpPr txBox="1"/>
          <p:nvPr/>
        </p:nvSpPr>
        <p:spPr>
          <a:xfrm>
            <a:off x="228600" y="3522560"/>
            <a:ext cx="3886200" cy="706540"/>
          </a:xfrm>
          <a:prstGeom prst="rect">
            <a:avLst/>
          </a:prstGeom>
          <a:solidFill>
            <a:srgbClr val="3A865D"/>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schemeClr val="bg1"/>
                </a:solidFill>
                <a:effectLst/>
                <a:uLnTx/>
                <a:uFillTx/>
                <a:latin typeface="Times New Roman" panose="02020603050405020304" pitchFamily="18" charset="0"/>
                <a:ea typeface="Arial" panose="020B0604020202020204" pitchFamily="34" charset="0"/>
                <a:cs typeface="Times New Roman" panose="02020603050405020304" pitchFamily="18" charset="0"/>
              </a:rPr>
              <a:t>Quy tắc – Lưu ý</a:t>
            </a:r>
            <a:endParaRPr kumimoji="0" lang="en-US" sz="4400" b="0"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4203977-6F46-D3A4-CCBC-D8538215F4D8}"/>
              </a:ext>
            </a:extLst>
          </p:cNvPr>
          <p:cNvSpPr txBox="1"/>
          <p:nvPr/>
        </p:nvSpPr>
        <p:spPr>
          <a:xfrm>
            <a:off x="793230" y="4229100"/>
            <a:ext cx="17875770" cy="70654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 halogen chỉ có 1 vị trí duy nhất: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Không cần số chỉ vị trí halogen.</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2B5DD67-3928-A50B-A1A6-EB9B292E131B}"/>
              </a:ext>
            </a:extLst>
          </p:cNvPr>
          <p:cNvSpPr txBox="1"/>
          <p:nvPr/>
        </p:nvSpPr>
        <p:spPr>
          <a:xfrm>
            <a:off x="777615" y="5107043"/>
            <a:ext cx="16748385" cy="70654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 dẫn xuất halogen không có liên kết bội:</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76607F3-7B58-37E8-6A5D-E41844D70647}"/>
              </a:ext>
            </a:extLst>
          </p:cNvPr>
          <p:cNvSpPr txBox="1"/>
          <p:nvPr/>
        </p:nvSpPr>
        <p:spPr>
          <a:xfrm>
            <a:off x="793229" y="7196251"/>
            <a:ext cx="16748385" cy="146777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3.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 dẫn xuất halogen có liên kết bội (không no):</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Ưu tiên đánh số từ phía đầu mạch gần liên kết bội hơn halogen.</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B15601F-DDCB-1FA9-E613-FD9E1C616C68}"/>
              </a:ext>
            </a:extLst>
          </p:cNvPr>
          <p:cNvSpPr txBox="1"/>
          <p:nvPr/>
        </p:nvSpPr>
        <p:spPr>
          <a:xfrm>
            <a:off x="777614" y="8745334"/>
            <a:ext cx="16748385" cy="146777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4.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Nếu có nhiều nguyên tử halogen:</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Cần thêm độ bội (di, tri, tetra,...) trước “halogeno”</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2D506F8F-9AC0-C553-4B89-AB75C2DA54C0}"/>
              </a:ext>
            </a:extLst>
          </p:cNvPr>
          <p:cNvSpPr txBox="1"/>
          <p:nvPr/>
        </p:nvSpPr>
        <p:spPr>
          <a:xfrm>
            <a:off x="1913916" y="5880108"/>
            <a:ext cx="16221683" cy="1323439"/>
          </a:xfrm>
          <a:prstGeom prst="rect">
            <a:avLst/>
          </a:prstGeom>
          <a:noFill/>
        </p:spPr>
        <p:txBody>
          <a:bodyPr wrap="square">
            <a:spAutoFit/>
          </a:bodyPr>
          <a:lstStyle/>
          <a:p>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Đánh số thứ tự chỉ vị trí nguyên tử carbon mạch chính sao cho ưu tiên từ phía gần nguyên tử halogen.</a:t>
            </a:r>
            <a:endParaRPr lang="en-US"/>
          </a:p>
        </p:txBody>
      </p:sp>
    </p:spTree>
    <p:extLst>
      <p:ext uri="{BB962C8B-B14F-4D97-AF65-F5344CB8AC3E}">
        <p14:creationId xmlns:p14="http://schemas.microsoft.com/office/powerpoint/2010/main" val="13557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DCF82024-8EBA-5AB2-6B4A-887776E7F5E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55FB0CC-8C6B-E88F-E830-DE36E3E70B4B}"/>
              </a:ext>
            </a:extLst>
          </p:cNvPr>
          <p:cNvSpPr/>
          <p:nvPr/>
        </p:nvSpPr>
        <p:spPr>
          <a:xfrm>
            <a:off x="7772400" y="190500"/>
            <a:ext cx="3886200" cy="1295400"/>
          </a:xfrm>
          <a:prstGeom prst="rect">
            <a:avLst/>
          </a:prstGeom>
          <a:solidFill>
            <a:srgbClr val="3A865D"/>
          </a:solidFill>
        </p:spPr>
      </p:sp>
      <p:sp>
        <p:nvSpPr>
          <p:cNvPr id="6" name="TextBox 6">
            <a:extLst>
              <a:ext uri="{FF2B5EF4-FFF2-40B4-BE49-F238E27FC236}">
                <a16:creationId xmlns:a16="http://schemas.microsoft.com/office/drawing/2014/main" id="{727B7A13-3724-6385-DD66-B83891156DD2}"/>
              </a:ext>
            </a:extLst>
          </p:cNvPr>
          <p:cNvSpPr txBox="1"/>
          <p:nvPr/>
        </p:nvSpPr>
        <p:spPr>
          <a:xfrm>
            <a:off x="5181600" y="170543"/>
            <a:ext cx="9239427"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LƯỢT 2</a:t>
            </a:r>
          </a:p>
        </p:txBody>
      </p:sp>
      <p:sp>
        <p:nvSpPr>
          <p:cNvPr id="3" name="TextBox 2">
            <a:extLst>
              <a:ext uri="{FF2B5EF4-FFF2-40B4-BE49-F238E27FC236}">
                <a16:creationId xmlns:a16="http://schemas.microsoft.com/office/drawing/2014/main" id="{779668C5-4E45-427A-8F78-341240D83758}"/>
              </a:ext>
            </a:extLst>
          </p:cNvPr>
          <p:cNvSpPr txBox="1"/>
          <p:nvPr/>
        </p:nvSpPr>
        <p:spPr>
          <a:xfrm>
            <a:off x="457199" y="1512273"/>
            <a:ext cx="16916401" cy="1200329"/>
          </a:xfrm>
          <a:prstGeom prst="rect">
            <a:avLst/>
          </a:prstGeom>
          <a:noFill/>
        </p:spPr>
        <p:txBody>
          <a:bodyPr wrap="square" rtlCol="0">
            <a:spAutoFit/>
          </a:bodyPr>
          <a:lstStyle/>
          <a:p>
            <a:r>
              <a:rPr lang="en-US" sz="7200">
                <a:latin typeface="Times New Roman" panose="02020603050405020304" pitchFamily="18" charset="0"/>
                <a:cs typeface="Times New Roman" panose="02020603050405020304" pitchFamily="18" charset="0"/>
              </a:rPr>
              <a:t>Viết công thức cấu tạo của các chất sau:</a:t>
            </a:r>
          </a:p>
        </p:txBody>
      </p:sp>
      <p:sp>
        <p:nvSpPr>
          <p:cNvPr id="5" name="TextBox 4">
            <a:extLst>
              <a:ext uri="{FF2B5EF4-FFF2-40B4-BE49-F238E27FC236}">
                <a16:creationId xmlns:a16="http://schemas.microsoft.com/office/drawing/2014/main" id="{ADE07F91-E7B7-234F-4091-42340F0DB3FD}"/>
              </a:ext>
            </a:extLst>
          </p:cNvPr>
          <p:cNvSpPr txBox="1"/>
          <p:nvPr/>
        </p:nvSpPr>
        <p:spPr>
          <a:xfrm>
            <a:off x="1502227" y="3966857"/>
            <a:ext cx="4913629" cy="1015663"/>
          </a:xfrm>
          <a:prstGeom prst="rect">
            <a:avLst/>
          </a:prstGeom>
          <a:noFill/>
        </p:spPr>
        <p:txBody>
          <a:bodyPr wrap="square">
            <a:spAutoFit/>
          </a:bodyPr>
          <a:lstStyle/>
          <a:p>
            <a:r>
              <a:rPr lang="en-US" sz="6000" b="1">
                <a:effectLst/>
                <a:latin typeface="Times New Roman" panose="02020603050405020304" pitchFamily="18" charset="0"/>
                <a:ea typeface="Arial" panose="020B0604020202020204" pitchFamily="34" charset="0"/>
              </a:rPr>
              <a:t>CH</a:t>
            </a:r>
            <a:r>
              <a:rPr lang="en-US" sz="6000" b="1" baseline="-25000">
                <a:effectLst/>
                <a:latin typeface="Times New Roman" panose="02020603050405020304" pitchFamily="18" charset="0"/>
                <a:ea typeface="Arial" panose="020B0604020202020204" pitchFamily="34" charset="0"/>
              </a:rPr>
              <a:t>3</a:t>
            </a:r>
            <a:r>
              <a:rPr lang="en-US" sz="6000" b="1">
                <a:effectLst/>
                <a:latin typeface="Times New Roman" panose="02020603050405020304" pitchFamily="18" charset="0"/>
                <a:ea typeface="Arial" panose="020B0604020202020204" pitchFamily="34" charset="0"/>
              </a:rPr>
              <a:t>–CH</a:t>
            </a:r>
            <a:r>
              <a:rPr lang="en-US" sz="6000" b="1" baseline="-25000">
                <a:effectLst/>
                <a:latin typeface="Times New Roman" panose="02020603050405020304" pitchFamily="18" charset="0"/>
                <a:ea typeface="Arial" panose="020B0604020202020204" pitchFamily="34" charset="0"/>
              </a:rPr>
              <a:t>2</a:t>
            </a:r>
            <a:r>
              <a:rPr lang="en-US" sz="6000" b="1">
                <a:effectLst/>
                <a:latin typeface="Times New Roman" panose="02020603050405020304" pitchFamily="18" charset="0"/>
                <a:ea typeface="Arial" panose="020B0604020202020204" pitchFamily="34" charset="0"/>
              </a:rPr>
              <a:t>–</a:t>
            </a:r>
            <a:r>
              <a:rPr lang="en-US" sz="6000" b="1">
                <a:solidFill>
                  <a:srgbClr val="FF0000"/>
                </a:solidFill>
                <a:latin typeface="Times New Roman" panose="02020603050405020304" pitchFamily="18" charset="0"/>
                <a:ea typeface="Arial" panose="020B0604020202020204" pitchFamily="34" charset="0"/>
              </a:rPr>
              <a:t>Br</a:t>
            </a:r>
            <a:endParaRPr lang="en-US" sz="8000">
              <a:solidFill>
                <a:srgbClr val="FF0000"/>
              </a:solidFill>
            </a:endParaRPr>
          </a:p>
        </p:txBody>
      </p:sp>
      <p:sp>
        <p:nvSpPr>
          <p:cNvPr id="7" name="TextBox 6">
            <a:extLst>
              <a:ext uri="{FF2B5EF4-FFF2-40B4-BE49-F238E27FC236}">
                <a16:creationId xmlns:a16="http://schemas.microsoft.com/office/drawing/2014/main" id="{5F20DCAE-48E6-48FD-AB58-111CEE0326D1}"/>
              </a:ext>
            </a:extLst>
          </p:cNvPr>
          <p:cNvSpPr txBox="1"/>
          <p:nvPr/>
        </p:nvSpPr>
        <p:spPr>
          <a:xfrm>
            <a:off x="598444" y="2705100"/>
            <a:ext cx="6248400" cy="1015663"/>
          </a:xfrm>
          <a:prstGeom prst="rect">
            <a:avLst/>
          </a:prstGeom>
          <a:noFill/>
        </p:spPr>
        <p:txBody>
          <a:bodyPr wrap="square">
            <a:spAutoFit/>
          </a:bodyPr>
          <a:lstStyle/>
          <a:p>
            <a:r>
              <a:rPr lang="en-US" sz="6000">
                <a:latin typeface="Times New Roman" panose="02020603050405020304" pitchFamily="18" charset="0"/>
                <a:ea typeface="Arial" panose="020B0604020202020204" pitchFamily="34" charset="0"/>
              </a:rPr>
              <a:t>(1) </a:t>
            </a:r>
            <a:r>
              <a:rPr lang="en-US" sz="6000">
                <a:effectLst/>
                <a:latin typeface="Times New Roman" panose="02020603050405020304" pitchFamily="18" charset="0"/>
                <a:ea typeface="Arial" panose="020B0604020202020204" pitchFamily="34" charset="0"/>
              </a:rPr>
              <a:t>Ethyl </a:t>
            </a:r>
            <a:r>
              <a:rPr lang="en-US" sz="6000">
                <a:solidFill>
                  <a:srgbClr val="FF0000"/>
                </a:solidFill>
                <a:effectLst/>
                <a:latin typeface="Times New Roman" panose="02020603050405020304" pitchFamily="18" charset="0"/>
                <a:ea typeface="Arial" panose="020B0604020202020204" pitchFamily="34" charset="0"/>
              </a:rPr>
              <a:t>bromide</a:t>
            </a:r>
            <a:endParaRPr lang="en-US" sz="8000">
              <a:solidFill>
                <a:srgbClr val="FF0000"/>
              </a:solidFill>
            </a:endParaRPr>
          </a:p>
        </p:txBody>
      </p:sp>
      <p:sp>
        <p:nvSpPr>
          <p:cNvPr id="11" name="TextBox 10">
            <a:extLst>
              <a:ext uri="{FF2B5EF4-FFF2-40B4-BE49-F238E27FC236}">
                <a16:creationId xmlns:a16="http://schemas.microsoft.com/office/drawing/2014/main" id="{7FE6809D-9CC9-B5FA-98DD-9BEB19B204DB}"/>
              </a:ext>
            </a:extLst>
          </p:cNvPr>
          <p:cNvSpPr txBox="1"/>
          <p:nvPr/>
        </p:nvSpPr>
        <p:spPr>
          <a:xfrm>
            <a:off x="595627" y="5753100"/>
            <a:ext cx="5791200"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(2) Vinyl </a:t>
            </a:r>
            <a:r>
              <a:rPr lang="en-US" sz="6000">
                <a:solidFill>
                  <a:srgbClr val="FF0000"/>
                </a:solidFill>
                <a:effectLst/>
                <a:latin typeface="Times New Roman" panose="02020603050405020304" pitchFamily="18" charset="0"/>
                <a:ea typeface="Arial" panose="020B0604020202020204" pitchFamily="34" charset="0"/>
              </a:rPr>
              <a:t>chloride</a:t>
            </a:r>
            <a:endParaRPr lang="en-US" sz="8000">
              <a:solidFill>
                <a:srgbClr val="FF0000"/>
              </a:solidFill>
            </a:endParaRPr>
          </a:p>
        </p:txBody>
      </p:sp>
      <p:sp>
        <p:nvSpPr>
          <p:cNvPr id="17" name="TextBox 16">
            <a:extLst>
              <a:ext uri="{FF2B5EF4-FFF2-40B4-BE49-F238E27FC236}">
                <a16:creationId xmlns:a16="http://schemas.microsoft.com/office/drawing/2014/main" id="{B44214F8-97FB-BED8-657B-BE832FBC8B12}"/>
              </a:ext>
            </a:extLst>
          </p:cNvPr>
          <p:cNvSpPr txBox="1"/>
          <p:nvPr/>
        </p:nvSpPr>
        <p:spPr>
          <a:xfrm>
            <a:off x="1502227" y="7268276"/>
            <a:ext cx="4953000" cy="1015663"/>
          </a:xfrm>
          <a:prstGeom prst="rect">
            <a:avLst/>
          </a:prstGeom>
          <a:noFill/>
        </p:spPr>
        <p:txBody>
          <a:bodyPr wrap="square">
            <a:spAutoFit/>
          </a:bodyPr>
          <a:lstStyle/>
          <a:p>
            <a:r>
              <a:rPr lang="en-US" sz="6000" b="1">
                <a:effectLst/>
                <a:latin typeface="Times New Roman" panose="02020603050405020304" pitchFamily="18" charset="0"/>
                <a:ea typeface="Arial" panose="020B0604020202020204" pitchFamily="34" charset="0"/>
              </a:rPr>
              <a:t>CH</a:t>
            </a:r>
            <a:r>
              <a:rPr lang="en-US" sz="6000" b="1" baseline="-25000">
                <a:effectLst/>
                <a:latin typeface="Times New Roman" panose="02020603050405020304" pitchFamily="18" charset="0"/>
                <a:ea typeface="Arial" panose="020B0604020202020204" pitchFamily="34" charset="0"/>
              </a:rPr>
              <a:t>2</a:t>
            </a:r>
            <a:r>
              <a:rPr lang="en-US" sz="6000" b="1">
                <a:effectLst/>
                <a:latin typeface="Times New Roman" panose="02020603050405020304" pitchFamily="18" charset="0"/>
                <a:ea typeface="Arial" panose="020B0604020202020204" pitchFamily="34" charset="0"/>
              </a:rPr>
              <a:t>=CH–</a:t>
            </a:r>
            <a:r>
              <a:rPr lang="en-US" sz="6000" b="1">
                <a:solidFill>
                  <a:srgbClr val="FF0000"/>
                </a:solidFill>
                <a:effectLst/>
                <a:latin typeface="Times New Roman" panose="02020603050405020304" pitchFamily="18" charset="0"/>
                <a:ea typeface="Arial" panose="020B0604020202020204" pitchFamily="34" charset="0"/>
              </a:rPr>
              <a:t>Cl</a:t>
            </a:r>
            <a:endParaRPr lang="en-US" sz="8000" b="1">
              <a:solidFill>
                <a:srgbClr val="FF0000"/>
              </a:solidFill>
            </a:endParaRPr>
          </a:p>
        </p:txBody>
      </p:sp>
      <p:sp>
        <p:nvSpPr>
          <p:cNvPr id="8" name="TextBox 7">
            <a:extLst>
              <a:ext uri="{FF2B5EF4-FFF2-40B4-BE49-F238E27FC236}">
                <a16:creationId xmlns:a16="http://schemas.microsoft.com/office/drawing/2014/main" id="{2DDC237B-C043-0927-090C-3255FEFE0DE1}"/>
              </a:ext>
            </a:extLst>
          </p:cNvPr>
          <p:cNvSpPr txBox="1"/>
          <p:nvPr/>
        </p:nvSpPr>
        <p:spPr>
          <a:xfrm>
            <a:off x="10287000" y="2705100"/>
            <a:ext cx="6248400"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(3) Phenyl </a:t>
            </a:r>
            <a:r>
              <a:rPr lang="en-US" sz="6000">
                <a:solidFill>
                  <a:srgbClr val="0000CC"/>
                </a:solidFill>
                <a:effectLst/>
                <a:latin typeface="Times New Roman" panose="02020603050405020304" pitchFamily="18" charset="0"/>
                <a:ea typeface="Arial" panose="020B0604020202020204" pitchFamily="34" charset="0"/>
              </a:rPr>
              <a:t>chloride</a:t>
            </a:r>
            <a:endParaRPr lang="en-US" sz="8000">
              <a:solidFill>
                <a:srgbClr val="0000CC"/>
              </a:solidFill>
            </a:endParaRPr>
          </a:p>
        </p:txBody>
      </p:sp>
      <p:sp>
        <p:nvSpPr>
          <p:cNvPr id="10" name="TextBox 9">
            <a:extLst>
              <a:ext uri="{FF2B5EF4-FFF2-40B4-BE49-F238E27FC236}">
                <a16:creationId xmlns:a16="http://schemas.microsoft.com/office/drawing/2014/main" id="{D5A7B015-00CB-CEFD-0892-CC00BF0F3D5C}"/>
              </a:ext>
            </a:extLst>
          </p:cNvPr>
          <p:cNvSpPr txBox="1"/>
          <p:nvPr/>
        </p:nvSpPr>
        <p:spPr>
          <a:xfrm>
            <a:off x="10323286" y="5753100"/>
            <a:ext cx="6945085"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(4) Benzyl </a:t>
            </a:r>
            <a:r>
              <a:rPr lang="en-US" sz="6000">
                <a:solidFill>
                  <a:srgbClr val="0000CC"/>
                </a:solidFill>
                <a:latin typeface="Times New Roman" panose="02020603050405020304" pitchFamily="18" charset="0"/>
                <a:ea typeface="Arial" panose="020B0604020202020204" pitchFamily="34" charset="0"/>
              </a:rPr>
              <a:t>iod</a:t>
            </a:r>
            <a:r>
              <a:rPr lang="en-US" sz="6000">
                <a:solidFill>
                  <a:srgbClr val="0000CC"/>
                </a:solidFill>
                <a:effectLst/>
                <a:latin typeface="Times New Roman" panose="02020603050405020304" pitchFamily="18" charset="0"/>
                <a:ea typeface="Arial" panose="020B0604020202020204" pitchFamily="34" charset="0"/>
              </a:rPr>
              <a:t>ide</a:t>
            </a:r>
            <a:endParaRPr lang="en-US" sz="8000">
              <a:solidFill>
                <a:srgbClr val="0000CC"/>
              </a:solidFill>
            </a:endParaRPr>
          </a:p>
        </p:txBody>
      </p:sp>
      <p:grpSp>
        <p:nvGrpSpPr>
          <p:cNvPr id="20" name="Group 19">
            <a:extLst>
              <a:ext uri="{FF2B5EF4-FFF2-40B4-BE49-F238E27FC236}">
                <a16:creationId xmlns:a16="http://schemas.microsoft.com/office/drawing/2014/main" id="{99AEEAD5-C56B-ED92-2EB9-527B15033F2F}"/>
              </a:ext>
            </a:extLst>
          </p:cNvPr>
          <p:cNvGrpSpPr/>
          <p:nvPr/>
        </p:nvGrpSpPr>
        <p:grpSpPr>
          <a:xfrm>
            <a:off x="12176578" y="4010211"/>
            <a:ext cx="3238500" cy="1602464"/>
            <a:chOff x="10780486" y="4243168"/>
            <a:chExt cx="3238500" cy="1602464"/>
          </a:xfrm>
        </p:grpSpPr>
        <p:graphicFrame>
          <p:nvGraphicFramePr>
            <p:cNvPr id="13" name="Object 12">
              <a:extLst>
                <a:ext uri="{FF2B5EF4-FFF2-40B4-BE49-F238E27FC236}">
                  <a16:creationId xmlns:a16="http://schemas.microsoft.com/office/drawing/2014/main" id="{1979F06F-AB2B-3E84-3AFA-48CAF361876B}"/>
                </a:ext>
              </a:extLst>
            </p:cNvPr>
            <p:cNvGraphicFramePr>
              <a:graphicFrameLocks noChangeAspect="1"/>
            </p:cNvGraphicFramePr>
            <p:nvPr>
              <p:extLst>
                <p:ext uri="{D42A27DB-BD31-4B8C-83A1-F6EECF244321}">
                  <p14:modId xmlns:p14="http://schemas.microsoft.com/office/powerpoint/2010/main" val="2286861758"/>
                </p:ext>
              </p:extLst>
            </p:nvPr>
          </p:nvGraphicFramePr>
          <p:xfrm>
            <a:off x="10780486" y="4243168"/>
            <a:ext cx="2743200" cy="1602464"/>
          </p:xfrm>
          <a:graphic>
            <a:graphicData uri="http://schemas.openxmlformats.org/presentationml/2006/ole">
              <mc:AlternateContent xmlns:mc="http://schemas.openxmlformats.org/markup-compatibility/2006">
                <mc:Choice xmlns:v="urn:schemas-microsoft-com:vml" Requires="v">
                  <p:oleObj r:id="rId3" imgW="603399" imgH="351794" progId="ChemDraw.Document.6.0">
                    <p:embed/>
                  </p:oleObj>
                </mc:Choice>
                <mc:Fallback>
                  <p:oleObj r:id="rId3" imgW="603399" imgH="351794"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486" y="4243168"/>
                          <a:ext cx="2743200" cy="1602464"/>
                        </a:xfrm>
                        <a:prstGeom prst="rect">
                          <a:avLst/>
                        </a:prstGeom>
                        <a:noFill/>
                      </p:spPr>
                    </p:pic>
                  </p:oleObj>
                </mc:Fallback>
              </mc:AlternateContent>
            </a:graphicData>
          </a:graphic>
        </p:graphicFrame>
        <p:sp>
          <p:nvSpPr>
            <p:cNvPr id="18" name="TextBox 17">
              <a:extLst>
                <a:ext uri="{FF2B5EF4-FFF2-40B4-BE49-F238E27FC236}">
                  <a16:creationId xmlns:a16="http://schemas.microsoft.com/office/drawing/2014/main" id="{DD3F2A21-959A-37D5-392D-C304D0C152DD}"/>
                </a:ext>
              </a:extLst>
            </p:cNvPr>
            <p:cNvSpPr txBox="1"/>
            <p:nvPr/>
          </p:nvSpPr>
          <p:spPr>
            <a:xfrm>
              <a:off x="13028386" y="4415703"/>
              <a:ext cx="990600" cy="1015663"/>
            </a:xfrm>
            <a:prstGeom prst="rect">
              <a:avLst/>
            </a:prstGeom>
            <a:solidFill>
              <a:srgbClr val="F6F5E7"/>
            </a:solidFill>
          </p:spPr>
          <p:txBody>
            <a:bodyPr wrap="square" rtlCol="0">
              <a:spAutoFit/>
            </a:bodyPr>
            <a:lstStyle/>
            <a:p>
              <a:r>
                <a:rPr lang="en-US" sz="6000" b="1">
                  <a:solidFill>
                    <a:srgbClr val="FF0000"/>
                  </a:solidFill>
                  <a:latin typeface="Times New Roman" panose="02020603050405020304" pitchFamily="18" charset="0"/>
                  <a:cs typeface="Times New Roman" panose="02020603050405020304" pitchFamily="18" charset="0"/>
                </a:rPr>
                <a:t>Cl</a:t>
              </a:r>
            </a:p>
          </p:txBody>
        </p:sp>
      </p:grpSp>
      <p:grpSp>
        <p:nvGrpSpPr>
          <p:cNvPr id="21" name="Group 20">
            <a:extLst>
              <a:ext uri="{FF2B5EF4-FFF2-40B4-BE49-F238E27FC236}">
                <a16:creationId xmlns:a16="http://schemas.microsoft.com/office/drawing/2014/main" id="{A6BC4B92-276D-D5A1-C19E-9D86593F0F4A}"/>
              </a:ext>
            </a:extLst>
          </p:cNvPr>
          <p:cNvGrpSpPr/>
          <p:nvPr/>
        </p:nvGrpSpPr>
        <p:grpSpPr>
          <a:xfrm>
            <a:off x="12176578" y="6909188"/>
            <a:ext cx="4800600" cy="1485059"/>
            <a:chOff x="10744200" y="7953760"/>
            <a:chExt cx="4800600" cy="1485059"/>
          </a:xfrm>
        </p:grpSpPr>
        <p:graphicFrame>
          <p:nvGraphicFramePr>
            <p:cNvPr id="15" name="Object 14">
              <a:extLst>
                <a:ext uri="{FF2B5EF4-FFF2-40B4-BE49-F238E27FC236}">
                  <a16:creationId xmlns:a16="http://schemas.microsoft.com/office/drawing/2014/main" id="{F4B72291-9395-B5BD-CC7B-3E3F4C59C61C}"/>
                </a:ext>
              </a:extLst>
            </p:cNvPr>
            <p:cNvGraphicFramePr>
              <a:graphicFrameLocks noChangeAspect="1"/>
            </p:cNvGraphicFramePr>
            <p:nvPr>
              <p:extLst>
                <p:ext uri="{D42A27DB-BD31-4B8C-83A1-F6EECF244321}">
                  <p14:modId xmlns:p14="http://schemas.microsoft.com/office/powerpoint/2010/main" val="456409003"/>
                </p:ext>
              </p:extLst>
            </p:nvPr>
          </p:nvGraphicFramePr>
          <p:xfrm>
            <a:off x="10744200" y="7953760"/>
            <a:ext cx="3800744" cy="1485059"/>
          </p:xfrm>
          <a:graphic>
            <a:graphicData uri="http://schemas.openxmlformats.org/presentationml/2006/ole">
              <mc:AlternateContent xmlns:mc="http://schemas.openxmlformats.org/markup-compatibility/2006">
                <mc:Choice xmlns:v="urn:schemas-microsoft-com:vml" Requires="v">
                  <p:oleObj r:id="rId5" imgW="902114" imgH="351794" progId="ChemDraw.Document.6.0">
                    <p:embed/>
                  </p:oleObj>
                </mc:Choice>
                <mc:Fallback>
                  <p:oleObj r:id="rId5" imgW="902114" imgH="351794" progId="ChemDraw.Document.6.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4200" y="7953760"/>
                          <a:ext cx="3800744" cy="1485059"/>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8FF2ABAC-55F1-F49B-A8FE-43CC13FC95E0}"/>
                </a:ext>
              </a:extLst>
            </p:cNvPr>
            <p:cNvSpPr txBox="1"/>
            <p:nvPr/>
          </p:nvSpPr>
          <p:spPr>
            <a:xfrm>
              <a:off x="12875984" y="8113373"/>
              <a:ext cx="2668816" cy="1015663"/>
            </a:xfrm>
            <a:prstGeom prst="rect">
              <a:avLst/>
            </a:prstGeom>
            <a:solidFill>
              <a:srgbClr val="F6F5E7"/>
            </a:solidFill>
          </p:spPr>
          <p:txBody>
            <a:bodyPr wrap="square" rtlCol="0">
              <a:spAutoFit/>
            </a:bodyPr>
            <a:lstStyle/>
            <a:p>
              <a:r>
                <a:rPr lang="en-US" sz="6000" b="1">
                  <a:solidFill>
                    <a:srgbClr val="0000CC"/>
                  </a:solidFill>
                  <a:latin typeface="Times New Roman" panose="02020603050405020304" pitchFamily="18" charset="0"/>
                  <a:cs typeface="Times New Roman" panose="02020603050405020304" pitchFamily="18" charset="0"/>
                </a:rPr>
                <a:t>CH</a:t>
              </a:r>
              <a:r>
                <a:rPr lang="en-US" sz="6000" b="1" baseline="-25000">
                  <a:solidFill>
                    <a:srgbClr val="0000CC"/>
                  </a:solidFill>
                  <a:latin typeface="Times New Roman" panose="02020603050405020304" pitchFamily="18" charset="0"/>
                  <a:cs typeface="Times New Roman" panose="02020603050405020304" pitchFamily="18" charset="0"/>
                </a:rPr>
                <a:t>2</a:t>
              </a:r>
              <a:r>
                <a:rPr lang="en-US" sz="6000" b="1">
                  <a:solidFill>
                    <a:srgbClr val="FF0000"/>
                  </a:solidFill>
                  <a:latin typeface="Times New Roman" panose="02020603050405020304" pitchFamily="18" charset="0"/>
                  <a:cs typeface="Times New Roman" panose="02020603050405020304" pitchFamily="18" charset="0"/>
                </a:rPr>
                <a:t>I</a:t>
              </a:r>
            </a:p>
          </p:txBody>
        </p:sp>
      </p:grpSp>
      <p:sp>
        <p:nvSpPr>
          <p:cNvPr id="22" name="Text Box 2">
            <a:extLst>
              <a:ext uri="{FF2B5EF4-FFF2-40B4-BE49-F238E27FC236}">
                <a16:creationId xmlns:a16="http://schemas.microsoft.com/office/drawing/2014/main" id="{79351FFA-9A53-1132-8F03-D2BF10E3E12C}"/>
              </a:ext>
            </a:extLst>
          </p:cNvPr>
          <p:cNvSpPr txBox="1">
            <a:spLocks noChangeArrowheads="1"/>
          </p:cNvSpPr>
          <p:nvPr/>
        </p:nvSpPr>
        <p:spPr bwMode="auto">
          <a:xfrm>
            <a:off x="457199" y="8858316"/>
            <a:ext cx="17267830" cy="926375"/>
          </a:xfrm>
          <a:prstGeom prst="rect">
            <a:avLst/>
          </a:prstGeom>
          <a:solidFill>
            <a:srgbClr val="C0504D">
              <a:lumMod val="20000"/>
              <a:lumOff val="80000"/>
            </a:srgbClr>
          </a:solidFill>
          <a:ln w="12700">
            <a:noFill/>
            <a:prstDash val="dash"/>
            <a:miter lim="800000"/>
            <a:headEnd/>
            <a:tailEnd/>
          </a:ln>
        </p:spPr>
        <p:txBody>
          <a:bodyPr rot="0" vert="horz" wrap="square" lIns="91440" tIns="45720" rIns="91440" bIns="45720" anchor="t" anchorCtr="0">
            <a:noAutofit/>
          </a:bodyPr>
          <a:lstStyle/>
          <a:p>
            <a:pPr marL="0" marR="0" algn="just">
              <a:lnSpc>
                <a:spcPct val="107000"/>
              </a:lnSpc>
              <a:spcAft>
                <a:spcPts val="800"/>
              </a:spcAft>
            </a:pPr>
            <a:r>
              <a:rPr lang="pt-BR" sz="5400" b="1">
                <a:effectLst/>
                <a:latin typeface="Cambria" panose="02040503050406030204" pitchFamily="18" charset="0"/>
                <a:ea typeface="Calibri" panose="020F0502020204030204" pitchFamily="34" charset="0"/>
                <a:cs typeface="Times New Roman" panose="02020603050405020304" pitchFamily="18" charset="0"/>
              </a:rPr>
              <a:t>Danh pháp gốc – chức  = </a:t>
            </a:r>
            <a:r>
              <a:rPr lang="pt-BR" sz="5400" b="1">
                <a:solidFill>
                  <a:schemeClr val="tx1">
                    <a:lumMod val="95000"/>
                    <a:lumOff val="5000"/>
                  </a:schemeClr>
                </a:solidFill>
                <a:effectLst/>
                <a:latin typeface="Cambria" panose="02040503050406030204" pitchFamily="18" charset="0"/>
                <a:ea typeface="Calibri" panose="020F0502020204030204" pitchFamily="34" charset="0"/>
                <a:cs typeface="Times New Roman" panose="02020603050405020304" pitchFamily="18" charset="0"/>
              </a:rPr>
              <a:t>Tên gốc hydrocarbon </a:t>
            </a:r>
            <a:r>
              <a:rPr lang="pt-BR" sz="5400" b="1">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 halide</a:t>
            </a:r>
            <a:endPar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B91EA56B-2584-8402-AC64-8EDDFF894E20}"/>
            </a:ext>
          </a:extLst>
        </p:cNvPr>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CD6CA5CF-95B6-CC5B-89CD-31F8826AECEE}"/>
              </a:ext>
            </a:extLst>
          </p:cNvPr>
          <p:cNvGraphicFramePr>
            <a:graphicFrameLocks noGrp="1"/>
          </p:cNvGraphicFramePr>
          <p:nvPr>
            <p:extLst>
              <p:ext uri="{D42A27DB-BD31-4B8C-83A1-F6EECF244321}">
                <p14:modId xmlns:p14="http://schemas.microsoft.com/office/powerpoint/2010/main" val="1627957717"/>
              </p:ext>
            </p:extLst>
          </p:nvPr>
        </p:nvGraphicFramePr>
        <p:xfrm>
          <a:off x="304800" y="2400300"/>
          <a:ext cx="17667513" cy="7554975"/>
        </p:xfrm>
        <a:graphic>
          <a:graphicData uri="http://schemas.openxmlformats.org/drawingml/2006/table">
            <a:tbl>
              <a:tblPr firstRow="1" bandRow="1">
                <a:tableStyleId>{5C22544A-7EE6-4342-B048-85BDC9FD1C3A}</a:tableStyleId>
              </a:tblPr>
              <a:tblGrid>
                <a:gridCol w="7620000">
                  <a:extLst>
                    <a:ext uri="{9D8B030D-6E8A-4147-A177-3AD203B41FA5}">
                      <a16:colId xmlns:a16="http://schemas.microsoft.com/office/drawing/2014/main" val="2089599730"/>
                    </a:ext>
                  </a:extLst>
                </a:gridCol>
                <a:gridCol w="3037114">
                  <a:extLst>
                    <a:ext uri="{9D8B030D-6E8A-4147-A177-3AD203B41FA5}">
                      <a16:colId xmlns:a16="http://schemas.microsoft.com/office/drawing/2014/main" val="4073823526"/>
                    </a:ext>
                  </a:extLst>
                </a:gridCol>
                <a:gridCol w="7010399">
                  <a:extLst>
                    <a:ext uri="{9D8B030D-6E8A-4147-A177-3AD203B41FA5}">
                      <a16:colId xmlns:a16="http://schemas.microsoft.com/office/drawing/2014/main" val="3983005219"/>
                    </a:ext>
                  </a:extLst>
                </a:gridCol>
              </a:tblGrid>
              <a:tr h="151099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4556571"/>
                  </a:ext>
                </a:extLst>
              </a:tr>
              <a:tr h="151099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125670"/>
                  </a:ext>
                </a:extLst>
              </a:tr>
              <a:tr h="151099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7595636"/>
                  </a:ext>
                </a:extLst>
              </a:tr>
              <a:tr h="151099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078793"/>
                  </a:ext>
                </a:extLst>
              </a:tr>
              <a:tr h="151099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6740852"/>
                  </a:ext>
                </a:extLst>
              </a:tr>
            </a:tbl>
          </a:graphicData>
        </a:graphic>
      </p:graphicFrame>
      <p:sp>
        <p:nvSpPr>
          <p:cNvPr id="2" name="AutoShape 2">
            <a:extLst>
              <a:ext uri="{FF2B5EF4-FFF2-40B4-BE49-F238E27FC236}">
                <a16:creationId xmlns:a16="http://schemas.microsoft.com/office/drawing/2014/main" id="{E1C584FC-2074-979A-5DC8-858139E8E0BB}"/>
              </a:ext>
            </a:extLst>
          </p:cNvPr>
          <p:cNvSpPr/>
          <p:nvPr/>
        </p:nvSpPr>
        <p:spPr>
          <a:xfrm>
            <a:off x="1853291" y="466594"/>
            <a:ext cx="3886200" cy="1295400"/>
          </a:xfrm>
          <a:prstGeom prst="rect">
            <a:avLst/>
          </a:prstGeom>
          <a:solidFill>
            <a:srgbClr val="3A865D"/>
          </a:solidFill>
        </p:spPr>
      </p:sp>
      <p:sp>
        <p:nvSpPr>
          <p:cNvPr id="6" name="TextBox 6">
            <a:extLst>
              <a:ext uri="{FF2B5EF4-FFF2-40B4-BE49-F238E27FC236}">
                <a16:creationId xmlns:a16="http://schemas.microsoft.com/office/drawing/2014/main" id="{090239A3-5029-AE11-1D9F-73134812EE48}"/>
              </a:ext>
            </a:extLst>
          </p:cNvPr>
          <p:cNvSpPr txBox="1"/>
          <p:nvPr/>
        </p:nvSpPr>
        <p:spPr>
          <a:xfrm>
            <a:off x="2005691" y="447326"/>
            <a:ext cx="3581400"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LƯỢT 3</a:t>
            </a:r>
          </a:p>
        </p:txBody>
      </p:sp>
      <p:sp>
        <p:nvSpPr>
          <p:cNvPr id="3" name="TextBox 2">
            <a:extLst>
              <a:ext uri="{FF2B5EF4-FFF2-40B4-BE49-F238E27FC236}">
                <a16:creationId xmlns:a16="http://schemas.microsoft.com/office/drawing/2014/main" id="{80819C08-2EFD-BFAD-798D-B5490E20AF11}"/>
              </a:ext>
            </a:extLst>
          </p:cNvPr>
          <p:cNvSpPr txBox="1"/>
          <p:nvPr/>
        </p:nvSpPr>
        <p:spPr>
          <a:xfrm>
            <a:off x="6629400" y="237131"/>
            <a:ext cx="10738759" cy="1754326"/>
          </a:xfrm>
          <a:prstGeom prst="rect">
            <a:avLst/>
          </a:prstGeom>
          <a:noFill/>
        </p:spPr>
        <p:txBody>
          <a:bodyPr wrap="square" rtlCol="0">
            <a:spAutoFit/>
          </a:bodyPr>
          <a:lstStyle/>
          <a:p>
            <a:pPr algn="ctr"/>
            <a:r>
              <a:rPr lang="en-US" sz="5400">
                <a:latin typeface="Times New Roman" panose="02020603050405020304" pitchFamily="18" charset="0"/>
                <a:cs typeface="Times New Roman" panose="02020603050405020304" pitchFamily="18" charset="0"/>
              </a:rPr>
              <a:t>Viết công thức cấu tạo thu gọn và</a:t>
            </a:r>
          </a:p>
          <a:p>
            <a:pPr algn="ctr"/>
            <a:r>
              <a:rPr lang="en-US" sz="5400">
                <a:latin typeface="Times New Roman" panose="02020603050405020304" pitchFamily="18" charset="0"/>
                <a:cs typeface="Times New Roman" panose="02020603050405020304" pitchFamily="18" charset="0"/>
              </a:rPr>
              <a:t>gọi tên thông thường của các chất sau:</a:t>
            </a:r>
          </a:p>
        </p:txBody>
      </p:sp>
      <p:sp>
        <p:nvSpPr>
          <p:cNvPr id="26" name="TextBox 25">
            <a:extLst>
              <a:ext uri="{FF2B5EF4-FFF2-40B4-BE49-F238E27FC236}">
                <a16:creationId xmlns:a16="http://schemas.microsoft.com/office/drawing/2014/main" id="{53ECEA3C-773F-0D1A-1502-82243B5D1931}"/>
              </a:ext>
            </a:extLst>
          </p:cNvPr>
          <p:cNvSpPr txBox="1"/>
          <p:nvPr/>
        </p:nvSpPr>
        <p:spPr>
          <a:xfrm>
            <a:off x="8365672" y="4219882"/>
            <a:ext cx="2427520"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CHCl</a:t>
            </a:r>
            <a:r>
              <a:rPr lang="en-US" sz="6000" baseline="-25000">
                <a:effectLst/>
                <a:latin typeface="Times New Roman" panose="02020603050405020304" pitchFamily="18" charset="0"/>
                <a:ea typeface="Arial" panose="020B0604020202020204" pitchFamily="34" charset="0"/>
              </a:rPr>
              <a:t>3</a:t>
            </a:r>
            <a:endParaRPr lang="en-US" sz="6000"/>
          </a:p>
        </p:txBody>
      </p:sp>
      <p:sp>
        <p:nvSpPr>
          <p:cNvPr id="28" name="TextBox 27">
            <a:extLst>
              <a:ext uri="{FF2B5EF4-FFF2-40B4-BE49-F238E27FC236}">
                <a16:creationId xmlns:a16="http://schemas.microsoft.com/office/drawing/2014/main" id="{03634FCA-6E5E-98E1-AAA3-AF2D07027699}"/>
              </a:ext>
            </a:extLst>
          </p:cNvPr>
          <p:cNvSpPr txBox="1"/>
          <p:nvPr/>
        </p:nvSpPr>
        <p:spPr>
          <a:xfrm>
            <a:off x="8705850" y="5703436"/>
            <a:ext cx="2062844"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CCl</a:t>
            </a:r>
            <a:r>
              <a:rPr lang="en-US" sz="6000" baseline="-25000">
                <a:effectLst/>
                <a:latin typeface="Times New Roman" panose="02020603050405020304" pitchFamily="18" charset="0"/>
                <a:ea typeface="Arial" panose="020B0604020202020204" pitchFamily="34" charset="0"/>
              </a:rPr>
              <a:t>4</a:t>
            </a:r>
            <a:endParaRPr lang="en-US" sz="6000"/>
          </a:p>
        </p:txBody>
      </p:sp>
      <p:sp>
        <p:nvSpPr>
          <p:cNvPr id="30" name="TextBox 29">
            <a:extLst>
              <a:ext uri="{FF2B5EF4-FFF2-40B4-BE49-F238E27FC236}">
                <a16:creationId xmlns:a16="http://schemas.microsoft.com/office/drawing/2014/main" id="{869B2E8F-8517-9AE5-EAAF-4AB614614E52}"/>
              </a:ext>
            </a:extLst>
          </p:cNvPr>
          <p:cNvSpPr txBox="1"/>
          <p:nvPr/>
        </p:nvSpPr>
        <p:spPr>
          <a:xfrm>
            <a:off x="8351158" y="7233899"/>
            <a:ext cx="241753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CHBr</a:t>
            </a:r>
            <a:r>
              <a:rPr lang="en-US" sz="6000" baseline="-25000">
                <a:effectLst/>
                <a:latin typeface="Times New Roman" panose="02020603050405020304" pitchFamily="18" charset="0"/>
                <a:ea typeface="Arial" panose="020B0604020202020204" pitchFamily="34" charset="0"/>
              </a:rPr>
              <a:t>3</a:t>
            </a:r>
            <a:endParaRPr lang="en-US" sz="6000"/>
          </a:p>
        </p:txBody>
      </p:sp>
      <p:sp>
        <p:nvSpPr>
          <p:cNvPr id="32" name="TextBox 31">
            <a:extLst>
              <a:ext uri="{FF2B5EF4-FFF2-40B4-BE49-F238E27FC236}">
                <a16:creationId xmlns:a16="http://schemas.microsoft.com/office/drawing/2014/main" id="{07674826-3E81-C32B-27FE-FAF2ADE4A905}"/>
              </a:ext>
            </a:extLst>
          </p:cNvPr>
          <p:cNvSpPr txBox="1"/>
          <p:nvPr/>
        </p:nvSpPr>
        <p:spPr>
          <a:xfrm>
            <a:off x="12877800" y="8797844"/>
            <a:ext cx="4686301"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Iodoform</a:t>
            </a:r>
            <a:endParaRPr lang="en-US" sz="6000"/>
          </a:p>
        </p:txBody>
      </p:sp>
      <p:sp>
        <p:nvSpPr>
          <p:cNvPr id="34" name="TextBox 33">
            <a:extLst>
              <a:ext uri="{FF2B5EF4-FFF2-40B4-BE49-F238E27FC236}">
                <a16:creationId xmlns:a16="http://schemas.microsoft.com/office/drawing/2014/main" id="{9D213D16-4E2C-4634-72A9-57AE7189C231}"/>
              </a:ext>
            </a:extLst>
          </p:cNvPr>
          <p:cNvSpPr txBox="1"/>
          <p:nvPr/>
        </p:nvSpPr>
        <p:spPr>
          <a:xfrm>
            <a:off x="8643257" y="8764362"/>
            <a:ext cx="201385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CHI</a:t>
            </a:r>
            <a:r>
              <a:rPr lang="en-US" sz="6000" baseline="-25000">
                <a:effectLst/>
                <a:latin typeface="Times New Roman" panose="02020603050405020304" pitchFamily="18" charset="0"/>
                <a:ea typeface="Arial" panose="020B0604020202020204" pitchFamily="34" charset="0"/>
              </a:rPr>
              <a:t>3</a:t>
            </a:r>
            <a:endParaRPr lang="en-US" sz="6000"/>
          </a:p>
        </p:txBody>
      </p:sp>
      <p:sp>
        <p:nvSpPr>
          <p:cNvPr id="36" name="TextBox 35">
            <a:extLst>
              <a:ext uri="{FF2B5EF4-FFF2-40B4-BE49-F238E27FC236}">
                <a16:creationId xmlns:a16="http://schemas.microsoft.com/office/drawing/2014/main" id="{850892CC-AAD3-8A48-0509-2AE04DE352D3}"/>
              </a:ext>
            </a:extLst>
          </p:cNvPr>
          <p:cNvSpPr txBox="1"/>
          <p:nvPr/>
        </p:nvSpPr>
        <p:spPr>
          <a:xfrm>
            <a:off x="11277600" y="5669955"/>
            <a:ext cx="8915400"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Carbon tetrachloride</a:t>
            </a:r>
            <a:endParaRPr lang="en-US" sz="6000"/>
          </a:p>
        </p:txBody>
      </p:sp>
      <p:sp>
        <p:nvSpPr>
          <p:cNvPr id="38" name="TextBox 37">
            <a:extLst>
              <a:ext uri="{FF2B5EF4-FFF2-40B4-BE49-F238E27FC236}">
                <a16:creationId xmlns:a16="http://schemas.microsoft.com/office/drawing/2014/main" id="{50793B9B-82AC-7780-CF26-29B041ED4383}"/>
              </a:ext>
            </a:extLst>
          </p:cNvPr>
          <p:cNvSpPr txBox="1"/>
          <p:nvPr/>
        </p:nvSpPr>
        <p:spPr>
          <a:xfrm>
            <a:off x="12725400" y="4189710"/>
            <a:ext cx="4728935"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Chloroform</a:t>
            </a:r>
            <a:endParaRPr lang="en-US" sz="6000"/>
          </a:p>
        </p:txBody>
      </p:sp>
      <p:sp>
        <p:nvSpPr>
          <p:cNvPr id="40" name="TextBox 39">
            <a:extLst>
              <a:ext uri="{FF2B5EF4-FFF2-40B4-BE49-F238E27FC236}">
                <a16:creationId xmlns:a16="http://schemas.microsoft.com/office/drawing/2014/main" id="{79D7EE79-FE12-4F81-704D-AA4E19BFAA55}"/>
              </a:ext>
            </a:extLst>
          </p:cNvPr>
          <p:cNvSpPr txBox="1"/>
          <p:nvPr/>
        </p:nvSpPr>
        <p:spPr>
          <a:xfrm>
            <a:off x="12420600" y="7196939"/>
            <a:ext cx="4314371"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Bromoform</a:t>
            </a:r>
            <a:endParaRPr lang="en-US" sz="6000"/>
          </a:p>
        </p:txBody>
      </p:sp>
      <p:sp>
        <p:nvSpPr>
          <p:cNvPr id="41" name="TextBox 40">
            <a:extLst>
              <a:ext uri="{FF2B5EF4-FFF2-40B4-BE49-F238E27FC236}">
                <a16:creationId xmlns:a16="http://schemas.microsoft.com/office/drawing/2014/main" id="{56DD0515-5F08-9DFF-EF4F-4DC7AAC0C77B}"/>
              </a:ext>
            </a:extLst>
          </p:cNvPr>
          <p:cNvSpPr txBox="1"/>
          <p:nvPr/>
        </p:nvSpPr>
        <p:spPr>
          <a:xfrm>
            <a:off x="437233" y="4210623"/>
            <a:ext cx="7057577"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(1) Trichloromethane</a:t>
            </a:r>
            <a:endParaRPr lang="en-US" sz="6000"/>
          </a:p>
        </p:txBody>
      </p:sp>
      <p:sp>
        <p:nvSpPr>
          <p:cNvPr id="43" name="TextBox 42">
            <a:extLst>
              <a:ext uri="{FF2B5EF4-FFF2-40B4-BE49-F238E27FC236}">
                <a16:creationId xmlns:a16="http://schemas.microsoft.com/office/drawing/2014/main" id="{6636833A-974C-3A23-93BE-8EEC6A6B5119}"/>
              </a:ext>
            </a:extLst>
          </p:cNvPr>
          <p:cNvSpPr txBox="1"/>
          <p:nvPr/>
        </p:nvSpPr>
        <p:spPr>
          <a:xfrm>
            <a:off x="1817914" y="2579360"/>
            <a:ext cx="4488542"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Tên thay thế</a:t>
            </a:r>
            <a:endParaRPr lang="en-US" sz="6000"/>
          </a:p>
        </p:txBody>
      </p:sp>
      <p:sp>
        <p:nvSpPr>
          <p:cNvPr id="44" name="TextBox 43">
            <a:extLst>
              <a:ext uri="{FF2B5EF4-FFF2-40B4-BE49-F238E27FC236}">
                <a16:creationId xmlns:a16="http://schemas.microsoft.com/office/drawing/2014/main" id="{194C0328-0AF0-3DE8-1204-855C078CD386}"/>
              </a:ext>
            </a:extLst>
          </p:cNvPr>
          <p:cNvSpPr txBox="1"/>
          <p:nvPr/>
        </p:nvSpPr>
        <p:spPr>
          <a:xfrm>
            <a:off x="8539844" y="2732274"/>
            <a:ext cx="2569028"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CTCT</a:t>
            </a:r>
            <a:endParaRPr lang="en-US" sz="6000"/>
          </a:p>
        </p:txBody>
      </p:sp>
      <p:sp>
        <p:nvSpPr>
          <p:cNvPr id="45" name="TextBox 44">
            <a:extLst>
              <a:ext uri="{FF2B5EF4-FFF2-40B4-BE49-F238E27FC236}">
                <a16:creationId xmlns:a16="http://schemas.microsoft.com/office/drawing/2014/main" id="{E7DA86E5-5270-F0D4-CB06-8C8305998817}"/>
              </a:ext>
            </a:extLst>
          </p:cNvPr>
          <p:cNvSpPr txBox="1"/>
          <p:nvPr/>
        </p:nvSpPr>
        <p:spPr>
          <a:xfrm>
            <a:off x="11763828" y="2709465"/>
            <a:ext cx="618308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Tên thông thường</a:t>
            </a:r>
            <a:endParaRPr lang="en-US" sz="6000"/>
          </a:p>
        </p:txBody>
      </p:sp>
      <p:sp>
        <p:nvSpPr>
          <p:cNvPr id="46" name="TextBox 45">
            <a:extLst>
              <a:ext uri="{FF2B5EF4-FFF2-40B4-BE49-F238E27FC236}">
                <a16:creationId xmlns:a16="http://schemas.microsoft.com/office/drawing/2014/main" id="{BD8F0390-8BCB-3FEE-CA45-BD697A00B887}"/>
              </a:ext>
            </a:extLst>
          </p:cNvPr>
          <p:cNvSpPr txBox="1"/>
          <p:nvPr/>
        </p:nvSpPr>
        <p:spPr>
          <a:xfrm>
            <a:off x="353324" y="5661428"/>
            <a:ext cx="764767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(2) Tetrachloromethane</a:t>
            </a:r>
            <a:endParaRPr lang="en-US" sz="6000"/>
          </a:p>
        </p:txBody>
      </p:sp>
      <p:sp>
        <p:nvSpPr>
          <p:cNvPr id="47" name="TextBox 46">
            <a:extLst>
              <a:ext uri="{FF2B5EF4-FFF2-40B4-BE49-F238E27FC236}">
                <a16:creationId xmlns:a16="http://schemas.microsoft.com/office/drawing/2014/main" id="{E20DC004-F694-0324-FFFF-030F4D5C7BA9}"/>
              </a:ext>
            </a:extLst>
          </p:cNvPr>
          <p:cNvSpPr txBox="1"/>
          <p:nvPr/>
        </p:nvSpPr>
        <p:spPr>
          <a:xfrm>
            <a:off x="389610" y="7195125"/>
            <a:ext cx="764767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(3) Tribromomethane</a:t>
            </a:r>
            <a:endParaRPr lang="en-US" sz="6000"/>
          </a:p>
        </p:txBody>
      </p:sp>
      <p:sp>
        <p:nvSpPr>
          <p:cNvPr id="48" name="TextBox 47">
            <a:extLst>
              <a:ext uri="{FF2B5EF4-FFF2-40B4-BE49-F238E27FC236}">
                <a16:creationId xmlns:a16="http://schemas.microsoft.com/office/drawing/2014/main" id="{611085B3-F111-832D-B1F9-22E953D21A48}"/>
              </a:ext>
            </a:extLst>
          </p:cNvPr>
          <p:cNvSpPr txBox="1"/>
          <p:nvPr/>
        </p:nvSpPr>
        <p:spPr>
          <a:xfrm>
            <a:off x="425896" y="8728822"/>
            <a:ext cx="7647676" cy="1015663"/>
          </a:xfrm>
          <a:prstGeom prst="rect">
            <a:avLst/>
          </a:prstGeom>
          <a:noFill/>
        </p:spPr>
        <p:txBody>
          <a:bodyPr wrap="square">
            <a:spAutoFit/>
          </a:bodyPr>
          <a:lstStyle/>
          <a:p>
            <a:r>
              <a:rPr lang="en-US" sz="6000">
                <a:effectLst/>
                <a:latin typeface="Times New Roman" panose="02020603050405020304" pitchFamily="18" charset="0"/>
                <a:ea typeface="Arial" panose="020B0604020202020204" pitchFamily="34" charset="0"/>
              </a:rPr>
              <a:t>(4) Triiodomethane</a:t>
            </a:r>
            <a:endParaRPr lang="en-US" sz="6000"/>
          </a:p>
        </p:txBody>
      </p:sp>
    </p:spTree>
    <p:extLst>
      <p:ext uri="{BB962C8B-B14F-4D97-AF65-F5344CB8AC3E}">
        <p14:creationId xmlns:p14="http://schemas.microsoft.com/office/powerpoint/2010/main" val="214568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B2C90ED0-1751-D8D8-87D8-0FCF5741551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AAD836F-7717-30B1-549D-8FC275A4401A}"/>
              </a:ext>
            </a:extLst>
          </p:cNvPr>
          <p:cNvSpPr/>
          <p:nvPr/>
        </p:nvSpPr>
        <p:spPr>
          <a:xfrm>
            <a:off x="298451" y="170393"/>
            <a:ext cx="7929678" cy="1295400"/>
          </a:xfrm>
          <a:prstGeom prst="rect">
            <a:avLst/>
          </a:prstGeom>
          <a:solidFill>
            <a:srgbClr val="3A865D"/>
          </a:solidFill>
        </p:spPr>
      </p:sp>
      <p:sp>
        <p:nvSpPr>
          <p:cNvPr id="6" name="TextBox 6">
            <a:extLst>
              <a:ext uri="{FF2B5EF4-FFF2-40B4-BE49-F238E27FC236}">
                <a16:creationId xmlns:a16="http://schemas.microsoft.com/office/drawing/2014/main" id="{1F90ACAE-FD95-34BE-44A5-1E00EBC43828}"/>
              </a:ext>
            </a:extLst>
          </p:cNvPr>
          <p:cNvSpPr txBox="1"/>
          <p:nvPr/>
        </p:nvSpPr>
        <p:spPr>
          <a:xfrm>
            <a:off x="838200" y="170393"/>
            <a:ext cx="7015278"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LƯỢT ĐẶC BIỆT</a:t>
            </a:r>
          </a:p>
        </p:txBody>
      </p:sp>
      <p:sp>
        <p:nvSpPr>
          <p:cNvPr id="9" name="TextBox 8">
            <a:extLst>
              <a:ext uri="{FF2B5EF4-FFF2-40B4-BE49-F238E27FC236}">
                <a16:creationId xmlns:a16="http://schemas.microsoft.com/office/drawing/2014/main" id="{84AD798C-637A-9A52-560E-D30DBB5C0FC8}"/>
              </a:ext>
            </a:extLst>
          </p:cNvPr>
          <p:cNvSpPr txBox="1"/>
          <p:nvPr/>
        </p:nvSpPr>
        <p:spPr>
          <a:xfrm>
            <a:off x="1404257" y="4934769"/>
            <a:ext cx="4953000" cy="1446550"/>
          </a:xfrm>
          <a:prstGeom prst="rect">
            <a:avLst/>
          </a:prstGeom>
          <a:noFill/>
        </p:spPr>
        <p:txBody>
          <a:bodyPr wrap="square">
            <a:spAutoFit/>
          </a:bodyPr>
          <a:lstStyle/>
          <a:p>
            <a:pPr algn="ctr"/>
            <a:r>
              <a:rPr lang="en-US" sz="8800">
                <a:effectLst/>
                <a:latin typeface="Times New Roman" panose="02020603050405020304" pitchFamily="18" charset="0"/>
                <a:ea typeface="Arial" panose="020B0604020202020204" pitchFamily="34" charset="0"/>
              </a:rPr>
              <a:t>CF</a:t>
            </a:r>
            <a:r>
              <a:rPr lang="en-US" sz="8800" baseline="-25000">
                <a:effectLst/>
                <a:latin typeface="Times New Roman" panose="02020603050405020304" pitchFamily="18" charset="0"/>
                <a:ea typeface="Arial" panose="020B0604020202020204" pitchFamily="34" charset="0"/>
              </a:rPr>
              <a:t>2</a:t>
            </a:r>
            <a:r>
              <a:rPr lang="en-US" sz="8800">
                <a:effectLst/>
                <a:latin typeface="Times New Roman" panose="02020603050405020304" pitchFamily="18" charset="0"/>
                <a:ea typeface="Arial" panose="020B0604020202020204" pitchFamily="34" charset="0"/>
              </a:rPr>
              <a:t>=CF</a:t>
            </a:r>
            <a:r>
              <a:rPr lang="en-US" sz="8800" baseline="-25000">
                <a:effectLst/>
                <a:latin typeface="Times New Roman" panose="02020603050405020304" pitchFamily="18" charset="0"/>
                <a:ea typeface="Arial" panose="020B0604020202020204" pitchFamily="34" charset="0"/>
              </a:rPr>
              <a:t>2</a:t>
            </a:r>
            <a:endParaRPr lang="en-US" sz="13800"/>
          </a:p>
        </p:txBody>
      </p:sp>
      <p:sp>
        <p:nvSpPr>
          <p:cNvPr id="16" name="TextBox 15">
            <a:extLst>
              <a:ext uri="{FF2B5EF4-FFF2-40B4-BE49-F238E27FC236}">
                <a16:creationId xmlns:a16="http://schemas.microsoft.com/office/drawing/2014/main" id="{8FE3C7FA-9EA5-F3B9-9DA4-33B05AB47B43}"/>
              </a:ext>
            </a:extLst>
          </p:cNvPr>
          <p:cNvSpPr txBox="1"/>
          <p:nvPr/>
        </p:nvSpPr>
        <p:spPr>
          <a:xfrm>
            <a:off x="9296400" y="262621"/>
            <a:ext cx="7929678" cy="1323439"/>
          </a:xfrm>
          <a:prstGeom prst="rect">
            <a:avLst/>
          </a:prstGeom>
          <a:noFill/>
        </p:spPr>
        <p:txBody>
          <a:bodyPr wrap="square">
            <a:spAutoFit/>
          </a:bodyPr>
          <a:lstStyle/>
          <a:p>
            <a:r>
              <a:rPr lang="en-US" sz="8000" b="1">
                <a:solidFill>
                  <a:srgbClr val="FF0000"/>
                </a:solidFill>
                <a:effectLst/>
                <a:latin typeface="Times New Roman" panose="02020603050405020304" pitchFamily="18" charset="0"/>
                <a:ea typeface="Arial" panose="020B0604020202020204" pitchFamily="34" charset="0"/>
              </a:rPr>
              <a:t>Nhân đôi số điểm</a:t>
            </a:r>
            <a:endParaRPr lang="en-US" sz="11500" b="1">
              <a:solidFill>
                <a:srgbClr val="FF0000"/>
              </a:solidFill>
            </a:endParaRPr>
          </a:p>
        </p:txBody>
      </p:sp>
      <p:sp>
        <p:nvSpPr>
          <p:cNvPr id="24" name="TextBox 23">
            <a:extLst>
              <a:ext uri="{FF2B5EF4-FFF2-40B4-BE49-F238E27FC236}">
                <a16:creationId xmlns:a16="http://schemas.microsoft.com/office/drawing/2014/main" id="{9C722311-DB88-B1F0-B604-DDAFBF5D7144}"/>
              </a:ext>
            </a:extLst>
          </p:cNvPr>
          <p:cNvSpPr txBox="1"/>
          <p:nvPr/>
        </p:nvSpPr>
        <p:spPr>
          <a:xfrm>
            <a:off x="298451" y="1586060"/>
            <a:ext cx="17684749" cy="3046988"/>
          </a:xfrm>
          <a:prstGeom prst="rect">
            <a:avLst/>
          </a:prstGeom>
          <a:noFill/>
        </p:spPr>
        <p:txBody>
          <a:bodyPr wrap="square">
            <a:spAutoFit/>
          </a:bodyPr>
          <a:lstStyle/>
          <a:p>
            <a:pPr algn="just"/>
            <a:r>
              <a:rPr lang="en-US" sz="4800">
                <a:latin typeface="Times New Roman" panose="02020603050405020304" pitchFamily="18" charset="0"/>
                <a:cs typeface="Times New Roman" panose="02020603050405020304" pitchFamily="18" charset="0"/>
              </a:rPr>
              <a:t>Teflon được tổng hợp từ một dẫn xuất halogen X bằng phản ứng trùng hợp, là vật liệu siêu bền, dung chế tạo chất dẻo ma sát thấp, lưỡi trượt băng, chảo chống dính. Viết công thức cấu tạo, tên thay thế, tên thông thường của chất X. </a:t>
            </a:r>
          </a:p>
        </p:txBody>
      </p:sp>
      <p:pic>
        <p:nvPicPr>
          <p:cNvPr id="4" name="Picture 3">
            <a:extLst>
              <a:ext uri="{FF2B5EF4-FFF2-40B4-BE49-F238E27FC236}">
                <a16:creationId xmlns:a16="http://schemas.microsoft.com/office/drawing/2014/main" id="{035B84AE-CF2A-3802-7C3F-7E6E10026BCF}"/>
              </a:ext>
            </a:extLst>
          </p:cNvPr>
          <p:cNvPicPr>
            <a:picLocks noChangeAspect="1"/>
          </p:cNvPicPr>
          <p:nvPr/>
        </p:nvPicPr>
        <p:blipFill>
          <a:blip r:embed="rId3"/>
          <a:stretch>
            <a:fillRect/>
          </a:stretch>
        </p:blipFill>
        <p:spPr>
          <a:xfrm>
            <a:off x="13443171" y="5218006"/>
            <a:ext cx="4692429" cy="4063920"/>
          </a:xfrm>
          <a:prstGeom prst="rect">
            <a:avLst/>
          </a:prstGeom>
        </p:spPr>
      </p:pic>
      <p:sp>
        <p:nvSpPr>
          <p:cNvPr id="8" name="TextBox 7">
            <a:extLst>
              <a:ext uri="{FF2B5EF4-FFF2-40B4-BE49-F238E27FC236}">
                <a16:creationId xmlns:a16="http://schemas.microsoft.com/office/drawing/2014/main" id="{2CC0F83C-67B5-AF40-A469-9256A3527236}"/>
              </a:ext>
            </a:extLst>
          </p:cNvPr>
          <p:cNvSpPr txBox="1"/>
          <p:nvPr/>
        </p:nvSpPr>
        <p:spPr>
          <a:xfrm>
            <a:off x="979714" y="8420100"/>
            <a:ext cx="5802086" cy="92333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tetrafluoroethylene</a:t>
            </a:r>
          </a:p>
        </p:txBody>
      </p:sp>
      <p:sp>
        <p:nvSpPr>
          <p:cNvPr id="11" name="TextBox 10">
            <a:extLst>
              <a:ext uri="{FF2B5EF4-FFF2-40B4-BE49-F238E27FC236}">
                <a16:creationId xmlns:a16="http://schemas.microsoft.com/office/drawing/2014/main" id="{1E2682A2-2823-9508-25F7-914C1A04232A}"/>
              </a:ext>
            </a:extLst>
          </p:cNvPr>
          <p:cNvSpPr txBox="1"/>
          <p:nvPr/>
        </p:nvSpPr>
        <p:spPr>
          <a:xfrm>
            <a:off x="368930" y="6788301"/>
            <a:ext cx="7620000" cy="92333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1,1,2,2-tetrafluoroethene</a:t>
            </a:r>
          </a:p>
        </p:txBody>
      </p:sp>
      <p:pic>
        <p:nvPicPr>
          <p:cNvPr id="13" name="Picture 12">
            <a:extLst>
              <a:ext uri="{FF2B5EF4-FFF2-40B4-BE49-F238E27FC236}">
                <a16:creationId xmlns:a16="http://schemas.microsoft.com/office/drawing/2014/main" id="{10BC852C-D155-3B9A-47E9-D471E76DEEAA}"/>
              </a:ext>
            </a:extLst>
          </p:cNvPr>
          <p:cNvPicPr>
            <a:picLocks noChangeAspect="1"/>
          </p:cNvPicPr>
          <p:nvPr/>
        </p:nvPicPr>
        <p:blipFill>
          <a:blip r:embed="rId4">
            <a:extLst>
              <a:ext uri="{28A0092B-C50C-407E-A947-70E740481C1C}">
                <a14:useLocalDpi xmlns:a14="http://schemas.microsoft.com/office/drawing/2010/main" val="0"/>
              </a:ext>
            </a:extLst>
          </a:blip>
          <a:srcRect t="9517" r="25445" b="34800"/>
          <a:stretch/>
        </p:blipFill>
        <p:spPr>
          <a:xfrm>
            <a:off x="7594561" y="5279510"/>
            <a:ext cx="5495611" cy="4063920"/>
          </a:xfrm>
          <a:prstGeom prst="rect">
            <a:avLst/>
          </a:prstGeom>
        </p:spPr>
      </p:pic>
    </p:spTree>
    <p:extLst>
      <p:ext uri="{BB962C8B-B14F-4D97-AF65-F5344CB8AC3E}">
        <p14:creationId xmlns:p14="http://schemas.microsoft.com/office/powerpoint/2010/main" val="1228183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9DCFD679-6500-1753-E5A4-707792282F0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3E54BD7-5F90-5AD9-3D86-3EE511FC985A}"/>
              </a:ext>
            </a:extLst>
          </p:cNvPr>
          <p:cNvSpPr/>
          <p:nvPr/>
        </p:nvSpPr>
        <p:spPr>
          <a:xfrm>
            <a:off x="298451" y="170393"/>
            <a:ext cx="7929678" cy="1295400"/>
          </a:xfrm>
          <a:prstGeom prst="rect">
            <a:avLst/>
          </a:prstGeom>
          <a:solidFill>
            <a:srgbClr val="3A865D"/>
          </a:solidFill>
        </p:spPr>
      </p:sp>
      <p:sp>
        <p:nvSpPr>
          <p:cNvPr id="6" name="TextBox 6">
            <a:extLst>
              <a:ext uri="{FF2B5EF4-FFF2-40B4-BE49-F238E27FC236}">
                <a16:creationId xmlns:a16="http://schemas.microsoft.com/office/drawing/2014/main" id="{321B8272-337A-AC9B-CCEC-3919B47BB05E}"/>
              </a:ext>
            </a:extLst>
          </p:cNvPr>
          <p:cNvSpPr txBox="1"/>
          <p:nvPr/>
        </p:nvSpPr>
        <p:spPr>
          <a:xfrm>
            <a:off x="838200" y="170393"/>
            <a:ext cx="7015278"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LƯỢT SIÊU VIP</a:t>
            </a:r>
          </a:p>
        </p:txBody>
      </p:sp>
      <p:sp>
        <p:nvSpPr>
          <p:cNvPr id="16" name="TextBox 15">
            <a:extLst>
              <a:ext uri="{FF2B5EF4-FFF2-40B4-BE49-F238E27FC236}">
                <a16:creationId xmlns:a16="http://schemas.microsoft.com/office/drawing/2014/main" id="{13B9D12F-7875-0E10-C067-01EDC6EB635E}"/>
              </a:ext>
            </a:extLst>
          </p:cNvPr>
          <p:cNvSpPr txBox="1"/>
          <p:nvPr/>
        </p:nvSpPr>
        <p:spPr>
          <a:xfrm>
            <a:off x="9296400" y="262621"/>
            <a:ext cx="7929678" cy="1323439"/>
          </a:xfrm>
          <a:prstGeom prst="rect">
            <a:avLst/>
          </a:prstGeom>
          <a:noFill/>
        </p:spPr>
        <p:txBody>
          <a:bodyPr wrap="square">
            <a:spAutoFit/>
          </a:bodyPr>
          <a:lstStyle/>
          <a:p>
            <a:r>
              <a:rPr lang="en-US" sz="8000" b="1">
                <a:solidFill>
                  <a:srgbClr val="FF0000"/>
                </a:solidFill>
                <a:effectLst/>
                <a:latin typeface="Times New Roman" panose="02020603050405020304" pitchFamily="18" charset="0"/>
                <a:ea typeface="Arial" panose="020B0604020202020204" pitchFamily="34" charset="0"/>
              </a:rPr>
              <a:t>Nhân ba số điểm</a:t>
            </a:r>
            <a:endParaRPr lang="en-US" sz="11500" b="1">
              <a:solidFill>
                <a:srgbClr val="FF0000"/>
              </a:solidFill>
            </a:endParaRPr>
          </a:p>
        </p:txBody>
      </p:sp>
      <p:sp>
        <p:nvSpPr>
          <p:cNvPr id="24" name="TextBox 23">
            <a:extLst>
              <a:ext uri="{FF2B5EF4-FFF2-40B4-BE49-F238E27FC236}">
                <a16:creationId xmlns:a16="http://schemas.microsoft.com/office/drawing/2014/main" id="{2D364980-751D-FF91-976D-ADDD205B999B}"/>
              </a:ext>
            </a:extLst>
          </p:cNvPr>
          <p:cNvSpPr txBox="1"/>
          <p:nvPr/>
        </p:nvSpPr>
        <p:spPr>
          <a:xfrm>
            <a:off x="298451" y="1428946"/>
            <a:ext cx="17684749" cy="1569660"/>
          </a:xfrm>
          <a:prstGeom prst="rect">
            <a:avLst/>
          </a:prstGeom>
          <a:noFill/>
        </p:spPr>
        <p:txBody>
          <a:bodyPr wrap="square">
            <a:spAutoFit/>
          </a:bodyPr>
          <a:lstStyle/>
          <a:p>
            <a:pPr algn="ctr"/>
            <a:r>
              <a:rPr lang="en-US" sz="4800">
                <a:latin typeface="Times New Roman" panose="02020603050405020304" pitchFamily="18" charset="0"/>
                <a:cs typeface="Times New Roman" panose="02020603050405020304" pitchFamily="18" charset="0"/>
              </a:rPr>
              <a:t>Viết công thức cấu tạo các đồng phân và gọi tên thay thế các chất có công thức phân tử là C</a:t>
            </a:r>
            <a:r>
              <a:rPr lang="en-US" sz="4800" baseline="-25000">
                <a:latin typeface="Times New Roman" panose="02020603050405020304" pitchFamily="18" charset="0"/>
                <a:cs typeface="Times New Roman" panose="02020603050405020304" pitchFamily="18" charset="0"/>
              </a:rPr>
              <a:t>4</a:t>
            </a:r>
            <a:r>
              <a:rPr lang="en-US" sz="4800">
                <a:latin typeface="Times New Roman" panose="02020603050405020304" pitchFamily="18" charset="0"/>
                <a:cs typeface="Times New Roman" panose="02020603050405020304" pitchFamily="18" charset="0"/>
              </a:rPr>
              <a:t>H</a:t>
            </a:r>
            <a:r>
              <a:rPr lang="en-US" sz="4800" baseline="-25000">
                <a:latin typeface="Times New Roman" panose="02020603050405020304" pitchFamily="18" charset="0"/>
                <a:cs typeface="Times New Roman" panose="02020603050405020304" pitchFamily="18" charset="0"/>
              </a:rPr>
              <a:t>9</a:t>
            </a:r>
            <a:r>
              <a:rPr lang="en-US" sz="4800">
                <a:latin typeface="Times New Roman" panose="02020603050405020304" pitchFamily="18" charset="0"/>
                <a:cs typeface="Times New Roman" panose="02020603050405020304" pitchFamily="18" charset="0"/>
              </a:rPr>
              <a:t>Br </a:t>
            </a:r>
          </a:p>
        </p:txBody>
      </p:sp>
      <p:graphicFrame>
        <p:nvGraphicFramePr>
          <p:cNvPr id="3" name="Table 2">
            <a:extLst>
              <a:ext uri="{FF2B5EF4-FFF2-40B4-BE49-F238E27FC236}">
                <a16:creationId xmlns:a16="http://schemas.microsoft.com/office/drawing/2014/main" id="{9DD93641-D775-34ED-6E44-59CF0AD35F03}"/>
              </a:ext>
            </a:extLst>
          </p:cNvPr>
          <p:cNvGraphicFramePr>
            <a:graphicFrameLocks noGrp="1"/>
          </p:cNvGraphicFramePr>
          <p:nvPr>
            <p:extLst>
              <p:ext uri="{D42A27DB-BD31-4B8C-83A1-F6EECF244321}">
                <p14:modId xmlns:p14="http://schemas.microsoft.com/office/powerpoint/2010/main" val="243162967"/>
              </p:ext>
            </p:extLst>
          </p:nvPr>
        </p:nvGraphicFramePr>
        <p:xfrm>
          <a:off x="774303" y="3027935"/>
          <a:ext cx="16739394" cy="7220965"/>
        </p:xfrm>
        <a:graphic>
          <a:graphicData uri="http://schemas.openxmlformats.org/drawingml/2006/table">
            <a:tbl>
              <a:tblPr firstRow="1" firstCol="1" bandRow="1"/>
              <a:tblGrid>
                <a:gridCol w="8876951">
                  <a:extLst>
                    <a:ext uri="{9D8B030D-6E8A-4147-A177-3AD203B41FA5}">
                      <a16:colId xmlns:a16="http://schemas.microsoft.com/office/drawing/2014/main" val="1504744655"/>
                    </a:ext>
                  </a:extLst>
                </a:gridCol>
                <a:gridCol w="7862443">
                  <a:extLst>
                    <a:ext uri="{9D8B030D-6E8A-4147-A177-3AD203B41FA5}">
                      <a16:colId xmlns:a16="http://schemas.microsoft.com/office/drawing/2014/main" val="590881832"/>
                    </a:ext>
                  </a:extLst>
                </a:gridCol>
              </a:tblGrid>
              <a:tr h="1323426">
                <a:tc>
                  <a:txBody>
                    <a:bodyPr/>
                    <a:lstStyle/>
                    <a:p>
                      <a:pPr marL="0" marR="0" algn="ctr">
                        <a:lnSpc>
                          <a:spcPct val="115000"/>
                        </a:lnSpc>
                        <a:spcBef>
                          <a:spcPts val="100"/>
                        </a:spcBef>
                        <a:spcAft>
                          <a:spcPts val="100"/>
                        </a:spcAft>
                        <a:tabLst>
                          <a:tab pos="114300" algn="l"/>
                          <a:tab pos="1828800" algn="l"/>
                          <a:tab pos="3429000" algn="l"/>
                          <a:tab pos="5029200" algn="l"/>
                        </a:tabLst>
                      </a:pPr>
                      <a:endParaRPr lang="nl-NL" sz="3600">
                        <a:solidFill>
                          <a:srgbClr val="000000"/>
                        </a:solidFill>
                        <a:effectLst/>
                        <a:latin typeface="Cambria" panose="020405030504060302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100"/>
                        </a:spcBef>
                        <a:spcAft>
                          <a:spcPts val="100"/>
                        </a:spcAft>
                        <a:tabLst>
                          <a:tab pos="114300" algn="l"/>
                          <a:tab pos="1828800" algn="l"/>
                          <a:tab pos="3429000" algn="l"/>
                          <a:tab pos="5029200" algn="l"/>
                        </a:tabLst>
                      </a:pPr>
                      <a:r>
                        <a:rPr lang="nl-NL" sz="36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1-bromobutane</a:t>
                      </a:r>
                      <a:endParaRPr lang="en-US" sz="3600">
                        <a:effectLst/>
                        <a:latin typeface="Arial" panose="020B0604020202020204" pitchFamily="34" charset="0"/>
                        <a:ea typeface="Arial" panose="020B0604020202020204" pitchFamily="34" charset="0"/>
                        <a:cs typeface="Times New Roman" panose="02020603050405020304" pitchFamily="18" charset="0"/>
                      </a:endParaRPr>
                    </a:p>
                    <a:p>
                      <a:pPr marL="0" marR="0" algn="ctr">
                        <a:lnSpc>
                          <a:spcPct val="115000"/>
                        </a:lnSpc>
                        <a:spcBef>
                          <a:spcPts val="100"/>
                        </a:spcBef>
                        <a:spcAft>
                          <a:spcPts val="100"/>
                        </a:spcAft>
                        <a:tabLst>
                          <a:tab pos="114300" algn="l"/>
                          <a:tab pos="1828800" algn="l"/>
                          <a:tab pos="3429000" algn="l"/>
                          <a:tab pos="5029200" algn="l"/>
                        </a:tabLst>
                      </a:pPr>
                      <a:r>
                        <a:rPr lang="nl-NL" sz="3600">
                          <a:solidFill>
                            <a:schemeClr val="tx1"/>
                          </a:solidFill>
                          <a:effectLst/>
                          <a:latin typeface="Cambria" panose="02040503050406030204" pitchFamily="18" charset="0"/>
                          <a:ea typeface="Arial" panose="020B0604020202020204" pitchFamily="34" charset="0"/>
                          <a:cs typeface="Times New Roman" panose="02020603050405020304" pitchFamily="18" charset="0"/>
                        </a:rPr>
                        <a:t>(butyl bromide)</a:t>
                      </a:r>
                      <a:endParaRPr lang="en-US" sz="3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512712"/>
                  </a:ext>
                </a:extLst>
              </a:tr>
              <a:tr h="1530264">
                <a:tc>
                  <a:txBody>
                    <a:bodyPr/>
                    <a:lstStyle/>
                    <a:p>
                      <a:pPr marL="0" marR="0" algn="ctr">
                        <a:lnSpc>
                          <a:spcPct val="115000"/>
                        </a:lnSpc>
                        <a:spcAft>
                          <a:spcPts val="1000"/>
                        </a:spcAft>
                        <a:tabLst>
                          <a:tab pos="114300" algn="l"/>
                          <a:tab pos="1828800" algn="l"/>
                          <a:tab pos="3429000" algn="l"/>
                          <a:tab pos="5029200" algn="l"/>
                        </a:tabLst>
                      </a:pPr>
                      <a:endParaRPr lang="nl-NL" sz="3600">
                        <a:solidFill>
                          <a:srgbClr val="000000"/>
                        </a:solidFill>
                        <a:effectLst/>
                        <a:latin typeface="Cambria" panose="020405030504060302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tabLst>
                          <a:tab pos="114300" algn="l"/>
                          <a:tab pos="1828800" algn="l"/>
                          <a:tab pos="3429000" algn="l"/>
                          <a:tab pos="5029200" algn="l"/>
                        </a:tabLst>
                      </a:pPr>
                      <a:r>
                        <a:rPr lang="nl-NL" sz="36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2-bromobutane</a:t>
                      </a:r>
                      <a:endParaRPr lang="en-US" sz="3600">
                        <a:effectLst/>
                        <a:latin typeface="Arial" panose="020B0604020202020204" pitchFamily="34" charset="0"/>
                        <a:ea typeface="Arial" panose="020B0604020202020204" pitchFamily="34" charset="0"/>
                        <a:cs typeface="Times New Roman" panose="02020603050405020304" pitchFamily="18" charset="0"/>
                      </a:endParaRPr>
                    </a:p>
                    <a:p>
                      <a:pPr marL="0" marR="0" algn="ctr">
                        <a:lnSpc>
                          <a:spcPct val="115000"/>
                        </a:lnSpc>
                        <a:spcAft>
                          <a:spcPts val="1000"/>
                        </a:spcAft>
                        <a:tabLst>
                          <a:tab pos="114300" algn="l"/>
                          <a:tab pos="1828800" algn="l"/>
                          <a:tab pos="3429000" algn="l"/>
                          <a:tab pos="5029200" algn="l"/>
                        </a:tabLst>
                      </a:pPr>
                      <a:r>
                        <a:rPr lang="nl-NL" sz="3600">
                          <a:solidFill>
                            <a:schemeClr val="tx1"/>
                          </a:solidFill>
                          <a:effectLst/>
                          <a:latin typeface="Cambria" panose="02040503050406030204" pitchFamily="18" charset="0"/>
                          <a:ea typeface="Arial" panose="020B0604020202020204" pitchFamily="34" charset="0"/>
                          <a:cs typeface="Times New Roman" panose="02020603050405020304" pitchFamily="18" charset="0"/>
                        </a:rPr>
                        <a:t>(sec-butyl bromide)</a:t>
                      </a:r>
                      <a:endParaRPr lang="en-US" sz="3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984564"/>
                  </a:ext>
                </a:extLst>
              </a:tr>
              <a:tr h="1928875">
                <a:tc>
                  <a:txBody>
                    <a:bodyPr/>
                    <a:lstStyle/>
                    <a:p>
                      <a:pPr marL="0" marR="0" algn="ctr">
                        <a:lnSpc>
                          <a:spcPct val="115000"/>
                        </a:lnSpc>
                        <a:spcAft>
                          <a:spcPts val="1000"/>
                        </a:spcAft>
                        <a:tabLst>
                          <a:tab pos="114300" algn="l"/>
                          <a:tab pos="1828800" algn="l"/>
                          <a:tab pos="3429000" algn="l"/>
                          <a:tab pos="5029200" algn="l"/>
                        </a:tabLst>
                      </a:pPr>
                      <a:endParaRPr lang="vi-VN" sz="36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tabLst>
                          <a:tab pos="114300" algn="l"/>
                          <a:tab pos="1828800" algn="l"/>
                          <a:tab pos="3429000" algn="l"/>
                          <a:tab pos="5029200" algn="l"/>
                        </a:tabLst>
                      </a:pPr>
                      <a:r>
                        <a:rPr lang="nl-NL" sz="36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1-bromo-2-methylpropane</a:t>
                      </a:r>
                      <a:endParaRPr lang="en-US" sz="3600">
                        <a:effectLst/>
                        <a:latin typeface="Arial" panose="020B0604020202020204" pitchFamily="34" charset="0"/>
                        <a:ea typeface="Arial" panose="020B0604020202020204" pitchFamily="34" charset="0"/>
                        <a:cs typeface="Times New Roman" panose="02020603050405020304" pitchFamily="18" charset="0"/>
                      </a:endParaRPr>
                    </a:p>
                    <a:p>
                      <a:pPr marL="0" marR="0" algn="ctr">
                        <a:lnSpc>
                          <a:spcPct val="115000"/>
                        </a:lnSpc>
                        <a:spcAft>
                          <a:spcPts val="1000"/>
                        </a:spcAft>
                        <a:tabLst>
                          <a:tab pos="114300" algn="l"/>
                          <a:tab pos="1828800" algn="l"/>
                          <a:tab pos="3429000" algn="l"/>
                          <a:tab pos="5029200" algn="l"/>
                        </a:tabLst>
                      </a:pPr>
                      <a:r>
                        <a:rPr lang="nl-NL" sz="3600">
                          <a:solidFill>
                            <a:schemeClr val="tx1"/>
                          </a:solidFill>
                          <a:effectLst/>
                          <a:latin typeface="Cambria" panose="02040503050406030204" pitchFamily="18" charset="0"/>
                          <a:ea typeface="Arial" panose="020B0604020202020204" pitchFamily="34" charset="0"/>
                          <a:cs typeface="Times New Roman" panose="02020603050405020304" pitchFamily="18" charset="0"/>
                        </a:rPr>
                        <a:t>(isobutyl bromide)</a:t>
                      </a:r>
                      <a:endParaRPr lang="en-US" sz="3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483014"/>
                  </a:ext>
                </a:extLst>
              </a:tr>
              <a:tr h="2438400">
                <a:tc>
                  <a:txBody>
                    <a:bodyPr/>
                    <a:lstStyle/>
                    <a:p>
                      <a:pPr marL="0" marR="0" algn="ctr">
                        <a:lnSpc>
                          <a:spcPct val="115000"/>
                        </a:lnSpc>
                        <a:spcAft>
                          <a:spcPts val="1000"/>
                        </a:spcAft>
                        <a:tabLst>
                          <a:tab pos="114300" algn="l"/>
                          <a:tab pos="1828800" algn="l"/>
                          <a:tab pos="3429000" algn="l"/>
                          <a:tab pos="5029200" algn="l"/>
                        </a:tabLst>
                      </a:pPr>
                      <a:endParaRPr lang="nl-NL" sz="3600">
                        <a:effectLst/>
                        <a:latin typeface="Cambria" panose="020405030504060302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Aft>
                          <a:spcPts val="1000"/>
                        </a:spcAft>
                        <a:tabLst>
                          <a:tab pos="114300" algn="l"/>
                          <a:tab pos="1828800" algn="l"/>
                          <a:tab pos="3429000" algn="l"/>
                          <a:tab pos="5029200" algn="l"/>
                        </a:tabLst>
                      </a:pPr>
                      <a:r>
                        <a:rPr lang="nl-NL" sz="36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2-bromo-2-methylpropane</a:t>
                      </a:r>
                      <a:endParaRPr lang="en-US" sz="3600">
                        <a:effectLst/>
                        <a:latin typeface="Arial" panose="020B0604020202020204" pitchFamily="34" charset="0"/>
                        <a:ea typeface="Arial" panose="020B0604020202020204" pitchFamily="34" charset="0"/>
                        <a:cs typeface="Times New Roman" panose="02020603050405020304" pitchFamily="18" charset="0"/>
                      </a:endParaRPr>
                    </a:p>
                    <a:p>
                      <a:pPr marL="0" marR="0" algn="ctr">
                        <a:lnSpc>
                          <a:spcPct val="115000"/>
                        </a:lnSpc>
                        <a:spcAft>
                          <a:spcPts val="1000"/>
                        </a:spcAft>
                        <a:tabLst>
                          <a:tab pos="114300" algn="l"/>
                          <a:tab pos="1828800" algn="l"/>
                          <a:tab pos="3429000" algn="l"/>
                          <a:tab pos="5029200" algn="l"/>
                        </a:tabLst>
                      </a:pPr>
                      <a:r>
                        <a:rPr lang="nl-NL" sz="3600">
                          <a:solidFill>
                            <a:schemeClr val="tx1"/>
                          </a:solidFill>
                          <a:effectLst/>
                          <a:latin typeface="Cambria" panose="02040503050406030204" pitchFamily="18" charset="0"/>
                          <a:ea typeface="Arial" panose="020B0604020202020204" pitchFamily="34" charset="0"/>
                          <a:cs typeface="Times New Roman" panose="02020603050405020304" pitchFamily="18" charset="0"/>
                        </a:rPr>
                        <a:t>(tert-butyl bromide)</a:t>
                      </a:r>
                      <a:endParaRPr lang="en-US" sz="3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8903776"/>
                  </a:ext>
                </a:extLst>
              </a:tr>
            </a:tbl>
          </a:graphicData>
        </a:graphic>
      </p:graphicFrame>
      <p:graphicFrame>
        <p:nvGraphicFramePr>
          <p:cNvPr id="5" name="Object 4">
            <a:extLst>
              <a:ext uri="{FF2B5EF4-FFF2-40B4-BE49-F238E27FC236}">
                <a16:creationId xmlns:a16="http://schemas.microsoft.com/office/drawing/2014/main" id="{A05C7144-6532-8608-2BF2-A6CA690D997C}"/>
              </a:ext>
            </a:extLst>
          </p:cNvPr>
          <p:cNvGraphicFramePr>
            <a:graphicFrameLocks noChangeAspect="1"/>
          </p:cNvGraphicFramePr>
          <p:nvPr>
            <p:extLst>
              <p:ext uri="{D42A27DB-BD31-4B8C-83A1-F6EECF244321}">
                <p14:modId xmlns:p14="http://schemas.microsoft.com/office/powerpoint/2010/main" val="2953646228"/>
              </p:ext>
            </p:extLst>
          </p:nvPr>
        </p:nvGraphicFramePr>
        <p:xfrm>
          <a:off x="2114666" y="3077669"/>
          <a:ext cx="6113463" cy="1201738"/>
        </p:xfrm>
        <a:graphic>
          <a:graphicData uri="http://schemas.openxmlformats.org/presentationml/2006/ole">
            <mc:AlternateContent xmlns:mc="http://schemas.openxmlformats.org/markup-compatibility/2006">
              <mc:Choice xmlns:v="urn:schemas-microsoft-com:vml" Requires="v">
                <p:oleObj r:id="rId3" imgW="1689797" imgH="333538" progId="ChemDraw.Document.6.0">
                  <p:embed/>
                </p:oleObj>
              </mc:Choice>
              <mc:Fallback>
                <p:oleObj r:id="rId3" imgW="1689797" imgH="333538" progId="ChemDraw.Document.6.0">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666" y="3077669"/>
                        <a:ext cx="6113463" cy="120173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F8570DA0-8F60-E998-E32C-12C761345B51}"/>
              </a:ext>
            </a:extLst>
          </p:cNvPr>
          <p:cNvGraphicFramePr>
            <a:graphicFrameLocks noChangeAspect="1"/>
          </p:cNvGraphicFramePr>
          <p:nvPr>
            <p:extLst>
              <p:ext uri="{D42A27DB-BD31-4B8C-83A1-F6EECF244321}">
                <p14:modId xmlns:p14="http://schemas.microsoft.com/office/powerpoint/2010/main" val="1024755780"/>
              </p:ext>
            </p:extLst>
          </p:nvPr>
        </p:nvGraphicFramePr>
        <p:xfrm>
          <a:off x="2631338" y="4288002"/>
          <a:ext cx="4365059" cy="1732166"/>
        </p:xfrm>
        <a:graphic>
          <a:graphicData uri="http://schemas.openxmlformats.org/presentationml/2006/ole">
            <mc:AlternateContent xmlns:mc="http://schemas.openxmlformats.org/markup-compatibility/2006">
              <mc:Choice xmlns:v="urn:schemas-microsoft-com:vml" Requires="v">
                <p:oleObj r:id="rId5" imgW="1336323" imgH="560694" progId="ChemDraw.Document.6.0">
                  <p:embed/>
                </p:oleObj>
              </mc:Choice>
              <mc:Fallback>
                <p:oleObj r:id="rId5" imgW="1336323" imgH="560694" progId="ChemDraw.Document.6.0">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1338" y="4288002"/>
                        <a:ext cx="4365059" cy="1732166"/>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40812DC8-C2B0-4035-1F72-9567F4B13EBD}"/>
              </a:ext>
            </a:extLst>
          </p:cNvPr>
          <p:cNvGraphicFramePr>
            <a:graphicFrameLocks noChangeAspect="1"/>
          </p:cNvGraphicFramePr>
          <p:nvPr>
            <p:extLst>
              <p:ext uri="{D42A27DB-BD31-4B8C-83A1-F6EECF244321}">
                <p14:modId xmlns:p14="http://schemas.microsoft.com/office/powerpoint/2010/main" val="3988231126"/>
              </p:ext>
            </p:extLst>
          </p:nvPr>
        </p:nvGraphicFramePr>
        <p:xfrm>
          <a:off x="2819400" y="5916587"/>
          <a:ext cx="4454038" cy="1937632"/>
        </p:xfrm>
        <a:graphic>
          <a:graphicData uri="http://schemas.openxmlformats.org/presentationml/2006/ole">
            <mc:AlternateContent xmlns:mc="http://schemas.openxmlformats.org/markup-compatibility/2006">
              <mc:Choice xmlns:v="urn:schemas-microsoft-com:vml" Requires="v">
                <p:oleObj r:id="rId7" imgW="1263311" imgH="583515" progId="ChemDraw.Document.6.0">
                  <p:embed/>
                </p:oleObj>
              </mc:Choice>
              <mc:Fallback>
                <p:oleObj r:id="rId7" imgW="1263311" imgH="583515" progId="ChemDraw.Document.6.0">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5916587"/>
                        <a:ext cx="4454038" cy="1937632"/>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D114B6BA-281D-C79C-4B5D-3B6D0DA635FA}"/>
              </a:ext>
            </a:extLst>
          </p:cNvPr>
          <p:cNvGraphicFramePr>
            <a:graphicFrameLocks noChangeAspect="1"/>
          </p:cNvGraphicFramePr>
          <p:nvPr>
            <p:extLst>
              <p:ext uri="{D42A27DB-BD31-4B8C-83A1-F6EECF244321}">
                <p14:modId xmlns:p14="http://schemas.microsoft.com/office/powerpoint/2010/main" val="3134420827"/>
              </p:ext>
            </p:extLst>
          </p:nvPr>
        </p:nvGraphicFramePr>
        <p:xfrm>
          <a:off x="3581400" y="7819579"/>
          <a:ext cx="2551231" cy="2484498"/>
        </p:xfrm>
        <a:graphic>
          <a:graphicData uri="http://schemas.openxmlformats.org/presentationml/2006/ole">
            <mc:AlternateContent xmlns:mc="http://schemas.openxmlformats.org/markup-compatibility/2006">
              <mc:Choice xmlns:v="urn:schemas-microsoft-com:vml" Requires="v">
                <p:oleObj r:id="rId9" imgW="841037" imgH="808916" progId="ChemDraw.Document.6.0">
                  <p:embed/>
                </p:oleObj>
              </mc:Choice>
              <mc:Fallback>
                <p:oleObj r:id="rId9" imgW="841037" imgH="808916" progId="ChemDraw.Document.6.0">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7819579"/>
                        <a:ext cx="2551231" cy="2484498"/>
                      </a:xfrm>
                      <a:prstGeom prst="rect">
                        <a:avLst/>
                      </a:prstGeom>
                      <a:noFill/>
                    </p:spPr>
                  </p:pic>
                </p:oleObj>
              </mc:Fallback>
            </mc:AlternateContent>
          </a:graphicData>
        </a:graphic>
      </p:graphicFrame>
    </p:spTree>
    <p:extLst>
      <p:ext uri="{BB962C8B-B14F-4D97-AF65-F5344CB8AC3E}">
        <p14:creationId xmlns:p14="http://schemas.microsoft.com/office/powerpoint/2010/main" val="322404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7E4234A9-85DE-F1C6-1C1A-B654D6DC63C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BC457C7-906A-BBA8-4B86-340C63164C31}"/>
              </a:ext>
            </a:extLst>
          </p:cNvPr>
          <p:cNvSpPr/>
          <p:nvPr/>
        </p:nvSpPr>
        <p:spPr>
          <a:xfrm>
            <a:off x="228600" y="190500"/>
            <a:ext cx="17907000" cy="1295400"/>
          </a:xfrm>
          <a:prstGeom prst="rect">
            <a:avLst/>
          </a:prstGeom>
          <a:solidFill>
            <a:srgbClr val="3A865D"/>
          </a:solidFill>
        </p:spPr>
      </p:sp>
      <p:sp>
        <p:nvSpPr>
          <p:cNvPr id="6" name="TextBox 6">
            <a:extLst>
              <a:ext uri="{FF2B5EF4-FFF2-40B4-BE49-F238E27FC236}">
                <a16:creationId xmlns:a16="http://schemas.microsoft.com/office/drawing/2014/main" id="{607F8A4D-62A4-72B7-0BC9-21F7BA651EA4}"/>
              </a:ext>
            </a:extLst>
          </p:cNvPr>
          <p:cNvSpPr txBox="1"/>
          <p:nvPr/>
        </p:nvSpPr>
        <p:spPr>
          <a:xfrm>
            <a:off x="4724400" y="248455"/>
            <a:ext cx="9239427"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ĐẶC ĐIỂM CẤU TẠO</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54940AC-5E9C-0F47-3825-8943F5AB39CA}"/>
                  </a:ext>
                </a:extLst>
              </p:cNvPr>
              <p:cNvSpPr txBox="1"/>
              <p:nvPr/>
            </p:nvSpPr>
            <p:spPr>
              <a:xfrm>
                <a:off x="11277600" y="2592012"/>
                <a:ext cx="4881263" cy="1200329"/>
              </a:xfrm>
              <a:prstGeom prst="rect">
                <a:avLst/>
              </a:prstGeom>
              <a:noFill/>
            </p:spPr>
            <p:txBody>
              <a:bodyPr wrap="square" rtlCol="0">
                <a:spAutoFit/>
              </a:bodyPr>
              <a:lstStyle/>
              <a:p>
                <a14:m>
                  <m:oMath xmlns:m="http://schemas.openxmlformats.org/officeDocument/2006/math">
                    <m:r>
                      <a:rPr lang="en-US" sz="7200" b="1"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7200" b="1">
                    <a:latin typeface="Times New Roman" panose="02020603050405020304" pitchFamily="18" charset="0"/>
                    <a:cs typeface="Times New Roman" panose="02020603050405020304" pitchFamily="18" charset="0"/>
                  </a:rPr>
                  <a:t>C </a:t>
                </a:r>
                <a14:m>
                  <m:oMath xmlns:m="http://schemas.openxmlformats.org/officeDocument/2006/math">
                    <m:r>
                      <a:rPr lang="en-US" sz="7200" b="1" i="0" smtClean="0">
                        <a:latin typeface="Cambria Math" panose="02040503050406030204" pitchFamily="18" charset="0"/>
                        <a:ea typeface="Cambria Math" panose="02040503050406030204" pitchFamily="18" charset="0"/>
                        <a:cs typeface="Times New Roman" panose="02020603050405020304" pitchFamily="18" charset="0"/>
                      </a:rPr>
                      <m:t> </m:t>
                    </m:r>
                    <m:r>
                      <a:rPr lang="en-US" sz="7200"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7200" b="1">
                    <a:latin typeface="Times New Roman" panose="02020603050405020304" pitchFamily="18" charset="0"/>
                    <a:cs typeface="Times New Roman" panose="02020603050405020304" pitchFamily="18" charset="0"/>
                  </a:rPr>
                  <a:t> X</a:t>
                </a:r>
              </a:p>
            </p:txBody>
          </p:sp>
        </mc:Choice>
        <mc:Fallback xmlns="">
          <p:sp>
            <p:nvSpPr>
              <p:cNvPr id="3" name="TextBox 2">
                <a:extLst>
                  <a:ext uri="{FF2B5EF4-FFF2-40B4-BE49-F238E27FC236}">
                    <a16:creationId xmlns:a16="http://schemas.microsoft.com/office/drawing/2014/main" id="{254940AC-5E9C-0F47-3825-8943F5AB39CA}"/>
                  </a:ext>
                </a:extLst>
              </p:cNvPr>
              <p:cNvSpPr txBox="1">
                <a:spLocks noRot="1" noChangeAspect="1" noMove="1" noResize="1" noEditPoints="1" noAdjustHandles="1" noChangeArrowheads="1" noChangeShapeType="1" noTextEdit="1"/>
              </p:cNvSpPr>
              <p:nvPr/>
            </p:nvSpPr>
            <p:spPr>
              <a:xfrm>
                <a:off x="11277600" y="2592012"/>
                <a:ext cx="4881263" cy="1200329"/>
              </a:xfrm>
              <a:prstGeom prst="rect">
                <a:avLst/>
              </a:prstGeom>
              <a:blipFill>
                <a:blip r:embed="rId3"/>
                <a:stretch>
                  <a:fillRect t="-19289" b="-41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C8CFAB-BE80-0C63-BC62-FF49BBC62B2A}"/>
                  </a:ext>
                </a:extLst>
              </p:cNvPr>
              <p:cNvSpPr txBox="1"/>
              <p:nvPr/>
            </p:nvSpPr>
            <p:spPr>
              <a:xfrm rot="3151441">
                <a:off x="11419449" y="2167268"/>
                <a:ext cx="970541" cy="1200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800" b="1"/>
              </a:p>
            </p:txBody>
          </p:sp>
        </mc:Choice>
        <mc:Fallback xmlns="">
          <p:sp>
            <p:nvSpPr>
              <p:cNvPr id="5" name="TextBox 4">
                <a:extLst>
                  <a:ext uri="{FF2B5EF4-FFF2-40B4-BE49-F238E27FC236}">
                    <a16:creationId xmlns:a16="http://schemas.microsoft.com/office/drawing/2014/main" id="{1DC8CFAB-BE80-0C63-BC62-FF49BBC62B2A}"/>
                  </a:ext>
                </a:extLst>
              </p:cNvPr>
              <p:cNvSpPr txBox="1">
                <a:spLocks noRot="1" noChangeAspect="1" noMove="1" noResize="1" noEditPoints="1" noAdjustHandles="1" noChangeArrowheads="1" noChangeShapeType="1" noTextEdit="1"/>
              </p:cNvSpPr>
              <p:nvPr/>
            </p:nvSpPr>
            <p:spPr>
              <a:xfrm rot="3151441">
                <a:off x="11419449" y="2167268"/>
                <a:ext cx="970541" cy="12003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DEBA03-2943-0E76-AB50-5D4586086117}"/>
                  </a:ext>
                </a:extLst>
              </p:cNvPr>
              <p:cNvSpPr txBox="1"/>
              <p:nvPr/>
            </p:nvSpPr>
            <p:spPr>
              <a:xfrm rot="7302877">
                <a:off x="11428765" y="3138740"/>
                <a:ext cx="970541" cy="1200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800" b="1"/>
              </a:p>
            </p:txBody>
          </p:sp>
        </mc:Choice>
        <mc:Fallback xmlns="">
          <p:sp>
            <p:nvSpPr>
              <p:cNvPr id="7" name="TextBox 6">
                <a:extLst>
                  <a:ext uri="{FF2B5EF4-FFF2-40B4-BE49-F238E27FC236}">
                    <a16:creationId xmlns:a16="http://schemas.microsoft.com/office/drawing/2014/main" id="{E7DEBA03-2943-0E76-AB50-5D4586086117}"/>
                  </a:ext>
                </a:extLst>
              </p:cNvPr>
              <p:cNvSpPr txBox="1">
                <a:spLocks noRot="1" noChangeAspect="1" noMove="1" noResize="1" noEditPoints="1" noAdjustHandles="1" noChangeArrowheads="1" noChangeShapeType="1" noTextEdit="1"/>
              </p:cNvSpPr>
              <p:nvPr/>
            </p:nvSpPr>
            <p:spPr>
              <a:xfrm rot="7302877">
                <a:off x="11428765" y="3138740"/>
                <a:ext cx="970541" cy="1200329"/>
              </a:xfrm>
              <a:prstGeom prst="rect">
                <a:avLst/>
              </a:prstGeom>
              <a:blipFill>
                <a:blip r:embed="rId5"/>
                <a:stretch>
                  <a:fillRect/>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4A182A76-E612-A6C0-E318-284D88B843C6}"/>
              </a:ext>
            </a:extLst>
          </p:cNvPr>
          <p:cNvGraphicFramePr>
            <a:graphicFrameLocks noGrp="1"/>
          </p:cNvGraphicFramePr>
          <p:nvPr>
            <p:extLst>
              <p:ext uri="{D42A27DB-BD31-4B8C-83A1-F6EECF244321}">
                <p14:modId xmlns:p14="http://schemas.microsoft.com/office/powerpoint/2010/main" val="2011345869"/>
              </p:ext>
            </p:extLst>
          </p:nvPr>
        </p:nvGraphicFramePr>
        <p:xfrm>
          <a:off x="1002739" y="2218677"/>
          <a:ext cx="7315200" cy="1920240"/>
        </p:xfrm>
        <a:graphic>
          <a:graphicData uri="http://schemas.openxmlformats.org/drawingml/2006/table">
            <a:tbl>
              <a:tblPr firstRow="1" bandRow="1">
                <a:tableStyleId>{5C22544A-7EE6-4342-B048-85BDC9FD1C3A}</a:tableStyleId>
              </a:tblPr>
              <a:tblGrid>
                <a:gridCol w="1358677">
                  <a:extLst>
                    <a:ext uri="{9D8B030D-6E8A-4147-A177-3AD203B41FA5}">
                      <a16:colId xmlns:a16="http://schemas.microsoft.com/office/drawing/2014/main" val="3452817986"/>
                    </a:ext>
                  </a:extLst>
                </a:gridCol>
                <a:gridCol w="1342671">
                  <a:extLst>
                    <a:ext uri="{9D8B030D-6E8A-4147-A177-3AD203B41FA5}">
                      <a16:colId xmlns:a16="http://schemas.microsoft.com/office/drawing/2014/main" val="1836853267"/>
                    </a:ext>
                  </a:extLst>
                </a:gridCol>
                <a:gridCol w="1197126">
                  <a:extLst>
                    <a:ext uri="{9D8B030D-6E8A-4147-A177-3AD203B41FA5}">
                      <a16:colId xmlns:a16="http://schemas.microsoft.com/office/drawing/2014/main" val="350703038"/>
                    </a:ext>
                  </a:extLst>
                </a:gridCol>
                <a:gridCol w="1088297">
                  <a:extLst>
                    <a:ext uri="{9D8B030D-6E8A-4147-A177-3AD203B41FA5}">
                      <a16:colId xmlns:a16="http://schemas.microsoft.com/office/drawing/2014/main" val="3525813423"/>
                    </a:ext>
                  </a:extLst>
                </a:gridCol>
                <a:gridCol w="1197126">
                  <a:extLst>
                    <a:ext uri="{9D8B030D-6E8A-4147-A177-3AD203B41FA5}">
                      <a16:colId xmlns:a16="http://schemas.microsoft.com/office/drawing/2014/main" val="912260203"/>
                    </a:ext>
                  </a:extLst>
                </a:gridCol>
                <a:gridCol w="1131303">
                  <a:extLst>
                    <a:ext uri="{9D8B030D-6E8A-4147-A177-3AD203B41FA5}">
                      <a16:colId xmlns:a16="http://schemas.microsoft.com/office/drawing/2014/main" val="3727210151"/>
                    </a:ext>
                  </a:extLst>
                </a:gridCol>
              </a:tblGrid>
              <a:tr h="753224">
                <a:tc rowSpan="2">
                  <a:txBody>
                    <a:bodyPr/>
                    <a:lstStyle/>
                    <a:p>
                      <a:pPr algn="ctr"/>
                      <a:r>
                        <a:rPr lang="en-US" sz="4000">
                          <a:solidFill>
                            <a:schemeClr val="tx1"/>
                          </a:solidFill>
                          <a:latin typeface="Times New Roman" panose="02020603050405020304" pitchFamily="18" charset="0"/>
                          <a:cs typeface="Times New Roman" panose="02020603050405020304" pitchFamily="18" charset="0"/>
                        </a:rPr>
                        <a:t>Độ âm điện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4762736"/>
                  </a:ext>
                </a:extLst>
              </a:tr>
              <a:tr h="1084505">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132634"/>
                  </a:ext>
                </a:extLst>
              </a:tr>
            </a:tbl>
          </a:graphicData>
        </a:graphic>
      </p:graphicFrame>
      <p:grpSp>
        <p:nvGrpSpPr>
          <p:cNvPr id="13" name="Group 12">
            <a:extLst>
              <a:ext uri="{FF2B5EF4-FFF2-40B4-BE49-F238E27FC236}">
                <a16:creationId xmlns:a16="http://schemas.microsoft.com/office/drawing/2014/main" id="{00EC638E-B58D-9C30-D48E-9CA0065B8EDD}"/>
              </a:ext>
            </a:extLst>
          </p:cNvPr>
          <p:cNvGrpSpPr/>
          <p:nvPr/>
        </p:nvGrpSpPr>
        <p:grpSpPr>
          <a:xfrm>
            <a:off x="11695149" y="2196909"/>
            <a:ext cx="1447800" cy="738664"/>
            <a:chOff x="8686800" y="4688114"/>
            <a:chExt cx="1447800" cy="73866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44FF4F-C6E5-497F-E2D0-DDD31E7C5742}"/>
                    </a:ext>
                  </a:extLst>
                </p:cNvPr>
                <p:cNvSpPr txBox="1"/>
                <p:nvPr/>
              </p:nvSpPr>
              <p:spPr>
                <a:xfrm>
                  <a:off x="8686800" y="4688114"/>
                  <a:ext cx="1371600"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𝛿</m:t>
                        </m:r>
                      </m:oMath>
                    </m:oMathPara>
                  </a14:m>
                  <a:endParaRPr lang="en-US" sz="480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944FF4F-C6E5-497F-E2D0-DDD31E7C5742}"/>
                    </a:ext>
                  </a:extLst>
                </p:cNvPr>
                <p:cNvSpPr txBox="1">
                  <a:spLocks noRot="1" noChangeAspect="1" noMove="1" noResize="1" noEditPoints="1" noAdjustHandles="1" noChangeArrowheads="1" noChangeShapeType="1" noTextEdit="1"/>
                </p:cNvSpPr>
                <p:nvPr/>
              </p:nvSpPr>
              <p:spPr>
                <a:xfrm>
                  <a:off x="8686800" y="4688114"/>
                  <a:ext cx="1371600" cy="7386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136850-FF86-F0FA-E960-CB7D61400C9A}"/>
                    </a:ext>
                  </a:extLst>
                </p:cNvPr>
                <p:cNvSpPr txBox="1"/>
                <p:nvPr/>
              </p:nvSpPr>
              <p:spPr>
                <a:xfrm>
                  <a:off x="9220200" y="4688114"/>
                  <a:ext cx="9144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lang="en-US" sz="1200"/>
                </a:p>
              </p:txBody>
            </p:sp>
          </mc:Choice>
          <mc:Fallback xmlns="">
            <p:sp>
              <p:nvSpPr>
                <p:cNvPr id="12" name="TextBox 11">
                  <a:extLst>
                    <a:ext uri="{FF2B5EF4-FFF2-40B4-BE49-F238E27FC236}">
                      <a16:creationId xmlns:a16="http://schemas.microsoft.com/office/drawing/2014/main" id="{09136850-FF86-F0FA-E960-CB7D61400C9A}"/>
                    </a:ext>
                  </a:extLst>
                </p:cNvPr>
                <p:cNvSpPr txBox="1">
                  <a:spLocks noRot="1" noChangeAspect="1" noMove="1" noResize="1" noEditPoints="1" noAdjustHandles="1" noChangeArrowheads="1" noChangeShapeType="1" noTextEdit="1"/>
                </p:cNvSpPr>
                <p:nvPr/>
              </p:nvSpPr>
              <p:spPr>
                <a:xfrm>
                  <a:off x="9220200" y="4688114"/>
                  <a:ext cx="914400" cy="523220"/>
                </a:xfrm>
                <a:prstGeom prst="rect">
                  <a:avLst/>
                </a:prstGeom>
                <a:blipFill>
                  <a:blip r:embed="rId7"/>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84A0DC7C-42F8-116F-C9B5-7774E4AC1492}"/>
              </a:ext>
            </a:extLst>
          </p:cNvPr>
          <p:cNvGrpSpPr/>
          <p:nvPr/>
        </p:nvGrpSpPr>
        <p:grpSpPr>
          <a:xfrm>
            <a:off x="13718232" y="2225986"/>
            <a:ext cx="1447800" cy="738664"/>
            <a:chOff x="8686800" y="4688114"/>
            <a:chExt cx="1447800" cy="738664"/>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B30A17-024A-8B51-F341-238EFECCD512}"/>
                    </a:ext>
                  </a:extLst>
                </p:cNvPr>
                <p:cNvSpPr txBox="1"/>
                <p:nvPr/>
              </p:nvSpPr>
              <p:spPr>
                <a:xfrm>
                  <a:off x="8686800" y="4688114"/>
                  <a:ext cx="1371600"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𝛿</m:t>
                        </m:r>
                      </m:oMath>
                    </m:oMathPara>
                  </a14:m>
                  <a:endParaRPr lang="en-US" sz="480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F2B30A17-024A-8B51-F341-238EFECCD512}"/>
                    </a:ext>
                  </a:extLst>
                </p:cNvPr>
                <p:cNvSpPr txBox="1">
                  <a:spLocks noRot="1" noChangeAspect="1" noMove="1" noResize="1" noEditPoints="1" noAdjustHandles="1" noChangeArrowheads="1" noChangeShapeType="1" noTextEdit="1"/>
                </p:cNvSpPr>
                <p:nvPr/>
              </p:nvSpPr>
              <p:spPr>
                <a:xfrm>
                  <a:off x="8686800" y="4688114"/>
                  <a:ext cx="1371600" cy="73866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E0354E-988F-C3FB-7A0F-284E39BB7F28}"/>
                    </a:ext>
                  </a:extLst>
                </p:cNvPr>
                <p:cNvSpPr txBox="1"/>
                <p:nvPr/>
              </p:nvSpPr>
              <p:spPr>
                <a:xfrm>
                  <a:off x="9220200" y="4688114"/>
                  <a:ext cx="9144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oMath>
                    </m:oMathPara>
                  </a14:m>
                  <a:endParaRPr lang="en-US" b="1">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91E0354E-988F-C3FB-7A0F-284E39BB7F28}"/>
                    </a:ext>
                  </a:extLst>
                </p:cNvPr>
                <p:cNvSpPr txBox="1">
                  <a:spLocks noRot="1" noChangeAspect="1" noMove="1" noResize="1" noEditPoints="1" noAdjustHandles="1" noChangeArrowheads="1" noChangeShapeType="1" noTextEdit="1"/>
                </p:cNvSpPr>
                <p:nvPr/>
              </p:nvSpPr>
              <p:spPr>
                <a:xfrm>
                  <a:off x="9220200" y="4688114"/>
                  <a:ext cx="914400" cy="369332"/>
                </a:xfrm>
                <a:prstGeom prst="rect">
                  <a:avLst/>
                </a:prstGeom>
                <a:blipFill>
                  <a:blip r:embed="rId9"/>
                  <a:stretch>
                    <a:fillRect/>
                  </a:stretch>
                </a:blipFill>
              </p:spPr>
              <p:txBody>
                <a:bodyPr/>
                <a:lstStyle/>
                <a:p>
                  <a:r>
                    <a:rPr lang="en-US">
                      <a:noFill/>
                    </a:rPr>
                    <a:t> </a:t>
                  </a:r>
                </a:p>
              </p:txBody>
            </p:sp>
          </mc:Fallback>
        </mc:AlternateContent>
      </p:grpSp>
      <p:cxnSp>
        <p:nvCxnSpPr>
          <p:cNvPr id="18" name="Straight Connector 17">
            <a:extLst>
              <a:ext uri="{FF2B5EF4-FFF2-40B4-BE49-F238E27FC236}">
                <a16:creationId xmlns:a16="http://schemas.microsoft.com/office/drawing/2014/main" id="{E43CD258-20C4-99A6-F540-F450A505B79E}"/>
              </a:ext>
            </a:extLst>
          </p:cNvPr>
          <p:cNvCxnSpPr/>
          <p:nvPr/>
        </p:nvCxnSpPr>
        <p:spPr>
          <a:xfrm>
            <a:off x="13509361" y="1965067"/>
            <a:ext cx="35869" cy="2257877"/>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9A62221-4E49-9E28-F482-6093C14033D1}"/>
                  </a:ext>
                </a:extLst>
              </p:cNvPr>
              <p:cNvSpPr txBox="1"/>
              <p:nvPr/>
            </p:nvSpPr>
            <p:spPr>
              <a:xfrm>
                <a:off x="13211067" y="2999866"/>
                <a:ext cx="45720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ea typeface="Cambria Math" panose="02040503050406030204" pitchFamily="18" charset="0"/>
                        </a:rPr>
                        <m:t>&gt;</m:t>
                      </m:r>
                    </m:oMath>
                  </m:oMathPara>
                </a14:m>
                <a:endParaRPr lang="en-US" sz="32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D9A62221-4E49-9E28-F482-6093C14033D1}"/>
                  </a:ext>
                </a:extLst>
              </p:cNvPr>
              <p:cNvSpPr txBox="1">
                <a:spLocks noRot="1" noChangeAspect="1" noMove="1" noResize="1" noEditPoints="1" noAdjustHandles="1" noChangeArrowheads="1" noChangeShapeType="1" noTextEdit="1"/>
              </p:cNvSpPr>
              <p:nvPr/>
            </p:nvSpPr>
            <p:spPr>
              <a:xfrm>
                <a:off x="13211067" y="2999866"/>
                <a:ext cx="457200" cy="492443"/>
              </a:xfrm>
              <a:prstGeom prst="rect">
                <a:avLst/>
              </a:prstGeom>
              <a:blipFill>
                <a:blip r:embed="rId10"/>
                <a:stretch>
                  <a:fillRect/>
                </a:stretch>
              </a:blipFill>
            </p:spPr>
            <p:txBody>
              <a:bodyPr/>
              <a:lstStyle/>
              <a:p>
                <a:r>
                  <a:rPr lang="en-US">
                    <a:noFill/>
                  </a:rPr>
                  <a:t> </a:t>
                </a:r>
              </a:p>
            </p:txBody>
          </p:sp>
        </mc:Fallback>
      </mc:AlternateContent>
      <p:graphicFrame>
        <p:nvGraphicFramePr>
          <p:cNvPr id="20" name="Table 19">
            <a:extLst>
              <a:ext uri="{FF2B5EF4-FFF2-40B4-BE49-F238E27FC236}">
                <a16:creationId xmlns:a16="http://schemas.microsoft.com/office/drawing/2014/main" id="{E3DC06B5-FAD0-FBC7-060B-42B706486D37}"/>
              </a:ext>
            </a:extLst>
          </p:cNvPr>
          <p:cNvGraphicFramePr>
            <a:graphicFrameLocks noGrp="1"/>
          </p:cNvGraphicFramePr>
          <p:nvPr>
            <p:extLst>
              <p:ext uri="{D42A27DB-BD31-4B8C-83A1-F6EECF244321}">
                <p14:modId xmlns:p14="http://schemas.microsoft.com/office/powerpoint/2010/main" val="3540480484"/>
              </p:ext>
            </p:extLst>
          </p:nvPr>
        </p:nvGraphicFramePr>
        <p:xfrm>
          <a:off x="228600" y="5372100"/>
          <a:ext cx="8626677" cy="2209800"/>
        </p:xfrm>
        <a:graphic>
          <a:graphicData uri="http://schemas.openxmlformats.org/drawingml/2006/table">
            <a:tbl>
              <a:tblPr firstRow="1" bandRow="1">
                <a:tableStyleId>{5C22544A-7EE6-4342-B048-85BDC9FD1C3A}</a:tableStyleId>
              </a:tblPr>
              <a:tblGrid>
                <a:gridCol w="2911677">
                  <a:extLst>
                    <a:ext uri="{9D8B030D-6E8A-4147-A177-3AD203B41FA5}">
                      <a16:colId xmlns:a16="http://schemas.microsoft.com/office/drawing/2014/main" val="1836853267"/>
                    </a:ext>
                  </a:extLst>
                </a:gridCol>
                <a:gridCol w="1295400">
                  <a:extLst>
                    <a:ext uri="{9D8B030D-6E8A-4147-A177-3AD203B41FA5}">
                      <a16:colId xmlns:a16="http://schemas.microsoft.com/office/drawing/2014/main" val="350703038"/>
                    </a:ext>
                  </a:extLst>
                </a:gridCol>
                <a:gridCol w="1524000">
                  <a:extLst>
                    <a:ext uri="{9D8B030D-6E8A-4147-A177-3AD203B41FA5}">
                      <a16:colId xmlns:a16="http://schemas.microsoft.com/office/drawing/2014/main" val="3525813423"/>
                    </a:ext>
                  </a:extLst>
                </a:gridCol>
                <a:gridCol w="1524000">
                  <a:extLst>
                    <a:ext uri="{9D8B030D-6E8A-4147-A177-3AD203B41FA5}">
                      <a16:colId xmlns:a16="http://schemas.microsoft.com/office/drawing/2014/main" val="912260203"/>
                    </a:ext>
                  </a:extLst>
                </a:gridCol>
                <a:gridCol w="1371600">
                  <a:extLst>
                    <a:ext uri="{9D8B030D-6E8A-4147-A177-3AD203B41FA5}">
                      <a16:colId xmlns:a16="http://schemas.microsoft.com/office/drawing/2014/main" val="3727210151"/>
                    </a:ext>
                  </a:extLst>
                </a:gridCol>
              </a:tblGrid>
              <a:tr h="914400">
                <a:tc>
                  <a:txBody>
                    <a:bodyPr/>
                    <a:lstStyle/>
                    <a:p>
                      <a:pPr algn="ctr"/>
                      <a:r>
                        <a:rPr lang="en-US" sz="3600">
                          <a:solidFill>
                            <a:schemeClr val="tx1"/>
                          </a:solidFill>
                          <a:latin typeface="Times New Roman" panose="02020603050405020304" pitchFamily="18" charset="0"/>
                          <a:cs typeface="Times New Roman" panose="02020603050405020304" pitchFamily="18" charset="0"/>
                        </a:rPr>
                        <a:t>Liên kết C-X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4762736"/>
                  </a:ext>
                </a:extLst>
              </a:tr>
              <a:tr h="1295400">
                <a:tc>
                  <a:txBody>
                    <a:bodyPr/>
                    <a:lstStyle/>
                    <a:p>
                      <a:pPr algn="ctr"/>
                      <a:r>
                        <a:rPr lang="en-US" sz="3200">
                          <a:solidFill>
                            <a:schemeClr val="tx1"/>
                          </a:solidFill>
                          <a:latin typeface="Times New Roman" panose="02020603050405020304" pitchFamily="18" charset="0"/>
                          <a:cs typeface="Times New Roman" panose="02020603050405020304" pitchFamily="18" charset="0"/>
                        </a:rPr>
                        <a:t>Năng lượng liên kết (kJ/mol)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486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132634"/>
                  </a:ext>
                </a:extLst>
              </a:tr>
            </a:tbl>
          </a:graphicData>
        </a:graphic>
      </p:graphicFrame>
      <p:sp>
        <p:nvSpPr>
          <p:cNvPr id="21" name="TextBox 20">
            <a:extLst>
              <a:ext uri="{FF2B5EF4-FFF2-40B4-BE49-F238E27FC236}">
                <a16:creationId xmlns:a16="http://schemas.microsoft.com/office/drawing/2014/main" id="{D3C19320-F5EE-0C6A-E016-05974E4022AF}"/>
              </a:ext>
            </a:extLst>
          </p:cNvPr>
          <p:cNvSpPr txBox="1"/>
          <p:nvPr/>
        </p:nvSpPr>
        <p:spPr>
          <a:xfrm>
            <a:off x="9144000" y="5411151"/>
            <a:ext cx="9432723"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Khả năng phân cắt liên kết C - X</a:t>
            </a:r>
          </a:p>
        </p:txBody>
      </p:sp>
      <p:sp>
        <p:nvSpPr>
          <p:cNvPr id="22" name="TextBox 21">
            <a:extLst>
              <a:ext uri="{FF2B5EF4-FFF2-40B4-BE49-F238E27FC236}">
                <a16:creationId xmlns:a16="http://schemas.microsoft.com/office/drawing/2014/main" id="{F946E2E2-CD63-67BD-0277-0000C09D22D1}"/>
              </a:ext>
            </a:extLst>
          </p:cNvPr>
          <p:cNvSpPr txBox="1"/>
          <p:nvPr/>
        </p:nvSpPr>
        <p:spPr>
          <a:xfrm>
            <a:off x="9420673" y="6427293"/>
            <a:ext cx="8177375" cy="1015663"/>
          </a:xfrm>
          <a:prstGeom prst="rect">
            <a:avLst/>
          </a:prstGeom>
          <a:noFill/>
        </p:spPr>
        <p:txBody>
          <a:bodyPr wrap="square" rtlCol="0">
            <a:spAutoFit/>
          </a:bodyPr>
          <a:lstStyle/>
          <a:p>
            <a:r>
              <a:rPr lang="en-US" sz="6000" b="1">
                <a:solidFill>
                  <a:srgbClr val="FF0000"/>
                </a:solidFill>
                <a:latin typeface="Times New Roman" panose="02020603050405020304" pitchFamily="18" charset="0"/>
                <a:cs typeface="Times New Roman" panose="02020603050405020304" pitchFamily="18" charset="0"/>
              </a:rPr>
              <a:t>Tăng dần </a:t>
            </a:r>
            <a:r>
              <a:rPr lang="en-US" sz="5400" b="1">
                <a:latin typeface="Times New Roman" panose="02020603050405020304" pitchFamily="18" charset="0"/>
                <a:cs typeface="Times New Roman" panose="02020603050405020304" pitchFamily="18" charset="0"/>
              </a:rPr>
              <a:t>từ C-F đến C-I</a:t>
            </a:r>
          </a:p>
        </p:txBody>
      </p:sp>
      <p:sp>
        <p:nvSpPr>
          <p:cNvPr id="23" name="Arrow: Right 22">
            <a:extLst>
              <a:ext uri="{FF2B5EF4-FFF2-40B4-BE49-F238E27FC236}">
                <a16:creationId xmlns:a16="http://schemas.microsoft.com/office/drawing/2014/main" id="{6DB33F15-ADD3-CB24-17A8-CC04114184F5}"/>
              </a:ext>
            </a:extLst>
          </p:cNvPr>
          <p:cNvSpPr/>
          <p:nvPr/>
        </p:nvSpPr>
        <p:spPr>
          <a:xfrm>
            <a:off x="3200400" y="7962900"/>
            <a:ext cx="5486400" cy="3810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4C218D8-0651-7598-0F73-615FE2278EFD}"/>
              </a:ext>
            </a:extLst>
          </p:cNvPr>
          <p:cNvSpPr txBox="1"/>
          <p:nvPr/>
        </p:nvSpPr>
        <p:spPr>
          <a:xfrm>
            <a:off x="2163536" y="8525838"/>
            <a:ext cx="7560127" cy="1015663"/>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Độ bền liên kết </a:t>
            </a:r>
            <a:r>
              <a:rPr lang="en-US" sz="6000" b="1">
                <a:solidFill>
                  <a:srgbClr val="FF0000"/>
                </a:solidFill>
                <a:latin typeface="Times New Roman" panose="02020603050405020304" pitchFamily="18" charset="0"/>
                <a:cs typeface="Times New Roman" panose="02020603050405020304" pitchFamily="18" charset="0"/>
              </a:rPr>
              <a:t>giảm dần</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AFE04B9-4304-D8F1-7973-E3560F19CDFD}"/>
              </a:ext>
            </a:extLst>
          </p:cNvPr>
          <p:cNvSpPr/>
          <p:nvPr/>
        </p:nvSpPr>
        <p:spPr>
          <a:xfrm>
            <a:off x="6197111" y="8547510"/>
            <a:ext cx="3099289" cy="1003062"/>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F4C57B-A419-507F-D68F-3E12BF38ABED}"/>
              </a:ext>
            </a:extLst>
          </p:cNvPr>
          <p:cNvSpPr/>
          <p:nvPr/>
        </p:nvSpPr>
        <p:spPr>
          <a:xfrm>
            <a:off x="9420673" y="6433593"/>
            <a:ext cx="3255595" cy="1003062"/>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5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61AA4DCF-144F-4B27-7A3F-82D73225E3B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62B0AF3-077B-2C14-FE23-C824E450FAF9}"/>
              </a:ext>
            </a:extLst>
          </p:cNvPr>
          <p:cNvSpPr/>
          <p:nvPr/>
        </p:nvSpPr>
        <p:spPr>
          <a:xfrm>
            <a:off x="6033231" y="76200"/>
            <a:ext cx="7239000" cy="1179490"/>
          </a:xfrm>
          <a:prstGeom prst="rect">
            <a:avLst/>
          </a:prstGeom>
          <a:solidFill>
            <a:srgbClr val="3A865D"/>
          </a:solidFill>
        </p:spPr>
      </p:sp>
      <p:sp>
        <p:nvSpPr>
          <p:cNvPr id="6" name="TextBox 6">
            <a:extLst>
              <a:ext uri="{FF2B5EF4-FFF2-40B4-BE49-F238E27FC236}">
                <a16:creationId xmlns:a16="http://schemas.microsoft.com/office/drawing/2014/main" id="{6F7149D0-635A-5CE2-2C77-14B58F545D1F}"/>
              </a:ext>
            </a:extLst>
          </p:cNvPr>
          <p:cNvSpPr txBox="1"/>
          <p:nvPr/>
        </p:nvSpPr>
        <p:spPr>
          <a:xfrm>
            <a:off x="5029200" y="0"/>
            <a:ext cx="9239427" cy="1179490"/>
          </a:xfrm>
          <a:prstGeom prst="rect">
            <a:avLst/>
          </a:prstGeom>
        </p:spPr>
        <p:txBody>
          <a:bodyPr wrap="square" lIns="0" tIns="0" rIns="0" bIns="0" rtlCol="0" anchor="t">
            <a:spAutoFit/>
          </a:bodyPr>
          <a:lstStyle/>
          <a:p>
            <a:pPr algn="ctr">
              <a:lnSpc>
                <a:spcPts val="10119"/>
              </a:lnSpc>
            </a:pPr>
            <a:r>
              <a:rPr lang="en-US" sz="5400" spc="175">
                <a:solidFill>
                  <a:srgbClr val="F6F5E7"/>
                </a:solidFill>
                <a:latin typeface="#9Slide03 IcielPanton Black" panose="00000A00000000000000" pitchFamily="2" charset="0"/>
                <a:ea typeface="Bobby Jones"/>
                <a:cs typeface="Bobby Jones"/>
                <a:sym typeface="Bobby Jones"/>
              </a:rPr>
              <a:t>TÍNH CHẤT VẬT LÍ</a:t>
            </a:r>
          </a:p>
        </p:txBody>
      </p:sp>
      <p:grpSp>
        <p:nvGrpSpPr>
          <p:cNvPr id="7" name="Group 6">
            <a:extLst>
              <a:ext uri="{FF2B5EF4-FFF2-40B4-BE49-F238E27FC236}">
                <a16:creationId xmlns:a16="http://schemas.microsoft.com/office/drawing/2014/main" id="{E2FEB468-A351-878B-F485-4753BA9C572C}"/>
              </a:ext>
            </a:extLst>
          </p:cNvPr>
          <p:cNvGrpSpPr/>
          <p:nvPr/>
        </p:nvGrpSpPr>
        <p:grpSpPr>
          <a:xfrm>
            <a:off x="318394" y="1485900"/>
            <a:ext cx="17969605" cy="5562600"/>
            <a:chOff x="318394" y="2247900"/>
            <a:chExt cx="17651211" cy="6375462"/>
          </a:xfrm>
        </p:grpSpPr>
        <p:pic>
          <p:nvPicPr>
            <p:cNvPr id="4" name="Picture 3">
              <a:extLst>
                <a:ext uri="{FF2B5EF4-FFF2-40B4-BE49-F238E27FC236}">
                  <a16:creationId xmlns:a16="http://schemas.microsoft.com/office/drawing/2014/main" id="{2ADC8344-80B4-5CA2-AB63-D8526815E065}"/>
                </a:ext>
              </a:extLst>
            </p:cNvPr>
            <p:cNvPicPr>
              <a:picLocks noChangeAspect="1"/>
            </p:cNvPicPr>
            <p:nvPr/>
          </p:nvPicPr>
          <p:blipFill>
            <a:blip r:embed="rId3"/>
            <a:stretch>
              <a:fillRect/>
            </a:stretch>
          </p:blipFill>
          <p:spPr>
            <a:xfrm>
              <a:off x="318394" y="2247900"/>
              <a:ext cx="17651211" cy="6375462"/>
            </a:xfrm>
            <a:prstGeom prst="rect">
              <a:avLst/>
            </a:prstGeom>
          </p:spPr>
        </p:pic>
        <p:sp>
          <p:nvSpPr>
            <p:cNvPr id="5" name="Rectangle 4">
              <a:extLst>
                <a:ext uri="{FF2B5EF4-FFF2-40B4-BE49-F238E27FC236}">
                  <a16:creationId xmlns:a16="http://schemas.microsoft.com/office/drawing/2014/main" id="{56018F93-7839-0272-59A3-B6A091D6224B}"/>
                </a:ext>
              </a:extLst>
            </p:cNvPr>
            <p:cNvSpPr/>
            <p:nvPr/>
          </p:nvSpPr>
          <p:spPr>
            <a:xfrm>
              <a:off x="3048000" y="2247900"/>
              <a:ext cx="25908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4375ED9-1ABF-844E-B0BD-FD301EC328FE}"/>
              </a:ext>
            </a:extLst>
          </p:cNvPr>
          <p:cNvSpPr txBox="1"/>
          <p:nvPr/>
        </p:nvSpPr>
        <p:spPr>
          <a:xfrm>
            <a:off x="318394" y="7116297"/>
            <a:ext cx="18198206" cy="1200329"/>
          </a:xfrm>
          <a:prstGeom prst="rect">
            <a:avLst/>
          </a:prstGeom>
          <a:noFill/>
        </p:spPr>
        <p:txBody>
          <a:bodyPr wrap="square">
            <a:spAutoFit/>
          </a:bodyPr>
          <a:lstStyle/>
          <a:p>
            <a:pPr marL="0" marR="0" algn="just"/>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Ở điều kiện thường, các dẫn xuất halogen có </a:t>
            </a:r>
            <a:r>
              <a:rPr lang="nl-NL" sz="36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phân tử khối nhỏ </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360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a:t>
            </a:r>
            <a:r>
              <a:rPr lang="nl-NL" sz="3600" baseline="-250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3</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F, CH</a:t>
            </a:r>
            <a:r>
              <a:rPr lang="nl-NL" sz="3600" baseline="-250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3</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Cl, ...) </a:t>
            </a:r>
            <a:r>
              <a:rPr lang="nl-NL" sz="3600">
                <a:solidFill>
                  <a:srgbClr val="002060"/>
                </a:solidFill>
                <a:latin typeface="Times New Roman" panose="02020603050405020304" pitchFamily="18" charset="0"/>
                <a:ea typeface="Arial" panose="020B0604020202020204" pitchFamily="34" charset="0"/>
                <a:cs typeface="Times New Roman" panose="02020603050405020304" pitchFamily="18" charset="0"/>
              </a:rPr>
              <a:t>ở</a:t>
            </a:r>
            <a:r>
              <a:rPr lang="nl-NL" sz="360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nl-NL" sz="36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 khí</a:t>
            </a:r>
            <a:r>
              <a:rPr lang="nl-NL" sz="360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p>
          <a:p>
            <a:pPr marL="0" marR="0" algn="just"/>
            <a:r>
              <a:rPr lang="nl-NL" sz="3600">
                <a:latin typeface="Times New Roman" panose="02020603050405020304" pitchFamily="18" charset="0"/>
                <a:ea typeface="Arial" panose="020B0604020202020204" pitchFamily="34" charset="0"/>
                <a:cs typeface="Times New Roman" panose="02020603050405020304" pitchFamily="18" charset="0"/>
              </a:rPr>
              <a:t>Các dẫn xuất halogen có </a:t>
            </a:r>
            <a:r>
              <a:rPr lang="nl-NL"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phân tử khối lớn hơn ở thể lỏng, rắn.</a:t>
            </a:r>
            <a:endParaRPr lang="en-US" sz="36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208361A-2E6C-BBC6-89B6-0B489167FDAC}"/>
              </a:ext>
            </a:extLst>
          </p:cNvPr>
          <p:cNvSpPr txBox="1"/>
          <p:nvPr/>
        </p:nvSpPr>
        <p:spPr>
          <a:xfrm>
            <a:off x="318394" y="8676248"/>
            <a:ext cx="10622914" cy="1200329"/>
          </a:xfrm>
          <a:prstGeom prst="rect">
            <a:avLst/>
          </a:prstGeom>
          <a:noFill/>
        </p:spPr>
        <p:txBody>
          <a:bodyPr wrap="square">
            <a:spAutoFit/>
          </a:bodyPr>
          <a:lstStyle/>
          <a:p>
            <a:pPr marL="0" marR="0" algn="just"/>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Các dẫn xuất halogen hầu như </a:t>
            </a:r>
            <a:r>
              <a:rPr lang="nl-NL" sz="36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không tan </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trong nước, tan tốt trong dung môi </a:t>
            </a:r>
            <a:r>
              <a:rPr lang="nl-NL" sz="36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hữu cơ </a:t>
            </a:r>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như hydrocarbon, ether,...</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descr="A diagram of a cylinder with liquid and text&#10;&#10;Description automatically generated">
            <a:extLst>
              <a:ext uri="{FF2B5EF4-FFF2-40B4-BE49-F238E27FC236}">
                <a16:creationId xmlns:a16="http://schemas.microsoft.com/office/drawing/2014/main" id="{044B8F3F-EF72-23A0-0EE3-85B80187A772}"/>
              </a:ext>
            </a:extLst>
          </p:cNvPr>
          <p:cNvPicPr>
            <a:picLocks noChangeAspect="1"/>
          </p:cNvPicPr>
          <p:nvPr/>
        </p:nvPicPr>
        <p:blipFill>
          <a:blip r:embed="rId4"/>
          <a:stretch>
            <a:fillRect/>
          </a:stretch>
        </p:blipFill>
        <p:spPr>
          <a:xfrm>
            <a:off x="12649200" y="7716462"/>
            <a:ext cx="3600627" cy="2494338"/>
          </a:xfrm>
          <a:prstGeom prst="rect">
            <a:avLst/>
          </a:prstGeom>
        </p:spPr>
      </p:pic>
      <p:sp>
        <p:nvSpPr>
          <p:cNvPr id="3" name="Rectangle 2">
            <a:extLst>
              <a:ext uri="{FF2B5EF4-FFF2-40B4-BE49-F238E27FC236}">
                <a16:creationId xmlns:a16="http://schemas.microsoft.com/office/drawing/2014/main" id="{5A243819-0194-592D-B54B-05984C3628E6}"/>
              </a:ext>
            </a:extLst>
          </p:cNvPr>
          <p:cNvSpPr/>
          <p:nvPr/>
        </p:nvSpPr>
        <p:spPr>
          <a:xfrm>
            <a:off x="8991600" y="7081603"/>
            <a:ext cx="3429000" cy="634859"/>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F84D4D-4160-0A6D-5242-869E47526BFA}"/>
              </a:ext>
            </a:extLst>
          </p:cNvPr>
          <p:cNvSpPr/>
          <p:nvPr/>
        </p:nvSpPr>
        <p:spPr>
          <a:xfrm>
            <a:off x="16441087" y="7116297"/>
            <a:ext cx="1389713" cy="634859"/>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14C99C-C7E9-AFB2-3373-ED99EC207CDE}"/>
              </a:ext>
            </a:extLst>
          </p:cNvPr>
          <p:cNvSpPr/>
          <p:nvPr/>
        </p:nvSpPr>
        <p:spPr>
          <a:xfrm>
            <a:off x="4943944" y="7754279"/>
            <a:ext cx="7248056" cy="634859"/>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1B0816-8D44-DC89-98C3-72AD8DAE26C6}"/>
              </a:ext>
            </a:extLst>
          </p:cNvPr>
          <p:cNvSpPr/>
          <p:nvPr/>
        </p:nvSpPr>
        <p:spPr>
          <a:xfrm>
            <a:off x="6553200" y="8660224"/>
            <a:ext cx="2057400" cy="634859"/>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EEB86C-F63E-F2F3-27A0-786D4BCD040A}"/>
              </a:ext>
            </a:extLst>
          </p:cNvPr>
          <p:cNvSpPr/>
          <p:nvPr/>
        </p:nvSpPr>
        <p:spPr>
          <a:xfrm>
            <a:off x="4601151" y="9241718"/>
            <a:ext cx="1432080" cy="634859"/>
          </a:xfrm>
          <a:prstGeom prst="rect">
            <a:avLst/>
          </a:prstGeom>
          <a:solidFill>
            <a:srgbClr val="FCD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2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TextBox 2"/>
          <p:cNvSpPr txBox="1"/>
          <p:nvPr/>
        </p:nvSpPr>
        <p:spPr>
          <a:xfrm>
            <a:off x="3970896" y="738240"/>
            <a:ext cx="12085953" cy="1295226"/>
          </a:xfrm>
          <a:prstGeom prst="rect">
            <a:avLst/>
          </a:prstGeom>
        </p:spPr>
        <p:txBody>
          <a:bodyPr wrap="square" lIns="0" tIns="0" rIns="0" bIns="0" rtlCol="0" anchor="t">
            <a:spAutoFit/>
          </a:bodyPr>
          <a:lstStyle/>
          <a:p>
            <a:pPr algn="ctr">
              <a:lnSpc>
                <a:spcPts val="10119"/>
              </a:lnSpc>
            </a:pPr>
            <a:r>
              <a:rPr lang="en-US" sz="8800" spc="175">
                <a:solidFill>
                  <a:srgbClr val="244D48"/>
                </a:solidFill>
                <a:latin typeface="#9Slide03 Ralewayv4020 Black" panose="00000A00000000000000" pitchFamily="2" charset="0"/>
                <a:ea typeface="Bobby Jones"/>
                <a:cs typeface="Bobby Jones"/>
                <a:sym typeface="Bobby Jones"/>
              </a:rPr>
              <a:t>NHANH NHƯ CHỚP 1</a:t>
            </a:r>
          </a:p>
        </p:txBody>
      </p:sp>
      <p:sp>
        <p:nvSpPr>
          <p:cNvPr id="3" name="Freeform 3"/>
          <p:cNvSpPr/>
          <p:nvPr/>
        </p:nvSpPr>
        <p:spPr>
          <a:xfrm>
            <a:off x="1981200" y="2918915"/>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81200" y="4414996"/>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981200" y="6134100"/>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3389164" y="2936229"/>
            <a:ext cx="14815273" cy="738664"/>
          </a:xfrm>
          <a:prstGeom prst="rect">
            <a:avLst/>
          </a:prstGeom>
        </p:spPr>
        <p:txBody>
          <a:bodyPr wrap="square" lIns="0" tIns="0" rIns="0" bIns="0" rtlCol="0" anchor="t">
            <a:spAutoFit/>
          </a:bodyPr>
          <a:lstStyle/>
          <a:p>
            <a:pPr algn="l"/>
            <a:r>
              <a:rPr lang="en-US" sz="4800" b="1">
                <a:solidFill>
                  <a:srgbClr val="3A865D"/>
                </a:solidFill>
                <a:latin typeface="Inter Bold"/>
                <a:ea typeface="Inter Bold"/>
                <a:cs typeface="Inter Bold"/>
                <a:sym typeface="Inter Bold"/>
              </a:rPr>
              <a:t>Mỗi nhóm chuẩn bị bảng (giấy A4), phấn (bút dạ)</a:t>
            </a:r>
          </a:p>
        </p:txBody>
      </p:sp>
      <p:sp>
        <p:nvSpPr>
          <p:cNvPr id="10" name="TextBox 10"/>
          <p:cNvSpPr txBox="1"/>
          <p:nvPr/>
        </p:nvSpPr>
        <p:spPr>
          <a:xfrm>
            <a:off x="3389164" y="4152900"/>
            <a:ext cx="14277359" cy="1477328"/>
          </a:xfrm>
          <a:prstGeom prst="rect">
            <a:avLst/>
          </a:prstGeom>
        </p:spPr>
        <p:txBody>
          <a:bodyPr wrap="square" lIns="0" tIns="0" rIns="0" bIns="0" rtlCol="0" anchor="t">
            <a:spAutoFit/>
          </a:bodyPr>
          <a:lstStyle/>
          <a:p>
            <a:pPr algn="l"/>
            <a:r>
              <a:rPr lang="en-US" sz="4800" b="1">
                <a:solidFill>
                  <a:srgbClr val="DB4B4B"/>
                </a:solidFill>
                <a:latin typeface="Inter Bold"/>
                <a:ea typeface="Inter Bold"/>
                <a:cs typeface="Inter Bold"/>
                <a:sym typeface="Inter Bold"/>
              </a:rPr>
              <a:t>Khi câu hỏi xuất hiện, các nhóm nhanh chóng viết đáp án ra giấy và giơ lên.</a:t>
            </a:r>
          </a:p>
        </p:txBody>
      </p:sp>
      <p:sp>
        <p:nvSpPr>
          <p:cNvPr id="12" name="TextBox 12"/>
          <p:cNvSpPr txBox="1"/>
          <p:nvPr/>
        </p:nvSpPr>
        <p:spPr>
          <a:xfrm>
            <a:off x="3389164" y="6151414"/>
            <a:ext cx="13544524" cy="738664"/>
          </a:xfrm>
          <a:prstGeom prst="rect">
            <a:avLst/>
          </a:prstGeom>
        </p:spPr>
        <p:txBody>
          <a:bodyPr wrap="square" lIns="0" tIns="0" rIns="0" bIns="0" rtlCol="0" anchor="t">
            <a:spAutoFit/>
          </a:bodyPr>
          <a:lstStyle/>
          <a:p>
            <a:pPr algn="l"/>
            <a:r>
              <a:rPr lang="en-US" sz="4800" b="1">
                <a:solidFill>
                  <a:srgbClr val="3A865D"/>
                </a:solidFill>
                <a:latin typeface="Inter Bold"/>
                <a:ea typeface="Inter Bold"/>
                <a:cs typeface="Inter Bold"/>
                <a:sym typeface="Inter Bold"/>
              </a:rPr>
              <a:t>Nhanh nhất và chính xác : 10 điểm/ câu.</a:t>
            </a:r>
          </a:p>
        </p:txBody>
      </p:sp>
      <p:sp>
        <p:nvSpPr>
          <p:cNvPr id="15" name="Freeform 15"/>
          <p:cNvSpPr/>
          <p:nvPr/>
        </p:nvSpPr>
        <p:spPr>
          <a:xfrm rot="458499">
            <a:off x="-15283" y="1131355"/>
            <a:ext cx="922323" cy="1020679"/>
          </a:xfrm>
          <a:custGeom>
            <a:avLst/>
            <a:gdLst/>
            <a:ahLst/>
            <a:cxnLst/>
            <a:rect l="l" t="t" r="r" b="b"/>
            <a:pathLst>
              <a:path w="922323" h="1020679">
                <a:moveTo>
                  <a:pt x="0" y="0"/>
                </a:moveTo>
                <a:lnTo>
                  <a:pt x="922323" y="0"/>
                </a:lnTo>
                <a:lnTo>
                  <a:pt x="922323" y="1020680"/>
                </a:lnTo>
                <a:lnTo>
                  <a:pt x="0" y="1020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749651" y="-239054"/>
            <a:ext cx="1455175" cy="1428718"/>
          </a:xfrm>
          <a:custGeom>
            <a:avLst/>
            <a:gdLst/>
            <a:ahLst/>
            <a:cxnLst/>
            <a:rect l="l" t="t" r="r" b="b"/>
            <a:pathLst>
              <a:path w="1455175" h="1428718">
                <a:moveTo>
                  <a:pt x="0" y="0"/>
                </a:moveTo>
                <a:lnTo>
                  <a:pt x="1455176" y="0"/>
                </a:lnTo>
                <a:lnTo>
                  <a:pt x="1455176" y="1428718"/>
                </a:lnTo>
                <a:lnTo>
                  <a:pt x="0" y="1428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877171">
            <a:off x="16318531" y="-8096"/>
            <a:ext cx="732288" cy="718973"/>
          </a:xfrm>
          <a:custGeom>
            <a:avLst/>
            <a:gdLst/>
            <a:ahLst/>
            <a:cxnLst/>
            <a:rect l="l" t="t" r="r" b="b"/>
            <a:pathLst>
              <a:path w="732288" h="718973">
                <a:moveTo>
                  <a:pt x="0" y="0"/>
                </a:moveTo>
                <a:lnTo>
                  <a:pt x="732288" y="0"/>
                </a:lnTo>
                <a:lnTo>
                  <a:pt x="732288" y="718973"/>
                </a:lnTo>
                <a:lnTo>
                  <a:pt x="0" y="7189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rot="-3463332">
            <a:off x="17395351" y="-419457"/>
            <a:ext cx="1499648" cy="1659570"/>
          </a:xfrm>
          <a:custGeom>
            <a:avLst/>
            <a:gdLst/>
            <a:ahLst/>
            <a:cxnLst/>
            <a:rect l="l" t="t" r="r" b="b"/>
            <a:pathLst>
              <a:path w="1499648" h="1659570">
                <a:moveTo>
                  <a:pt x="0" y="0"/>
                </a:moveTo>
                <a:lnTo>
                  <a:pt x="1499647" y="0"/>
                </a:lnTo>
                <a:lnTo>
                  <a:pt x="1499647" y="1659570"/>
                </a:lnTo>
                <a:lnTo>
                  <a:pt x="0" y="16595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9" name="Group 19"/>
          <p:cNvGrpSpPr/>
          <p:nvPr/>
        </p:nvGrpSpPr>
        <p:grpSpPr>
          <a:xfrm>
            <a:off x="798823" y="741580"/>
            <a:ext cx="229877" cy="229877"/>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21" name="Group 21"/>
          <p:cNvGrpSpPr/>
          <p:nvPr/>
        </p:nvGrpSpPr>
        <p:grpSpPr>
          <a:xfrm>
            <a:off x="17043193" y="1291978"/>
            <a:ext cx="229877" cy="22987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3" name="Freeform 23"/>
          <p:cNvSpPr/>
          <p:nvPr/>
        </p:nvSpPr>
        <p:spPr>
          <a:xfrm>
            <a:off x="17112974" y="9189907"/>
            <a:ext cx="1455175" cy="1428718"/>
          </a:xfrm>
          <a:custGeom>
            <a:avLst/>
            <a:gdLst/>
            <a:ahLst/>
            <a:cxnLst/>
            <a:rect l="l" t="t" r="r" b="b"/>
            <a:pathLst>
              <a:path w="1455175" h="1428718">
                <a:moveTo>
                  <a:pt x="0" y="0"/>
                </a:moveTo>
                <a:lnTo>
                  <a:pt x="1455176" y="0"/>
                </a:lnTo>
                <a:lnTo>
                  <a:pt x="1455176" y="1428718"/>
                </a:lnTo>
                <a:lnTo>
                  <a:pt x="0" y="14287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rot="-3463332">
            <a:off x="17229104" y="7978665"/>
            <a:ext cx="758570" cy="839464"/>
          </a:xfrm>
          <a:custGeom>
            <a:avLst/>
            <a:gdLst/>
            <a:ahLst/>
            <a:cxnLst/>
            <a:rect l="l" t="t" r="r" b="b"/>
            <a:pathLst>
              <a:path w="758570" h="839464">
                <a:moveTo>
                  <a:pt x="0" y="0"/>
                </a:moveTo>
                <a:lnTo>
                  <a:pt x="758570" y="0"/>
                </a:lnTo>
                <a:lnTo>
                  <a:pt x="758570" y="839464"/>
                </a:lnTo>
                <a:lnTo>
                  <a:pt x="0" y="839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Group 25"/>
          <p:cNvGrpSpPr/>
          <p:nvPr/>
        </p:nvGrpSpPr>
        <p:grpSpPr>
          <a:xfrm>
            <a:off x="16185088" y="9674389"/>
            <a:ext cx="229877" cy="229877"/>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7" name="Freeform 27"/>
          <p:cNvSpPr/>
          <p:nvPr/>
        </p:nvSpPr>
        <p:spPr>
          <a:xfrm rot="-378976">
            <a:off x="-733774" y="8857269"/>
            <a:ext cx="1892209" cy="2093994"/>
          </a:xfrm>
          <a:custGeom>
            <a:avLst/>
            <a:gdLst/>
            <a:ahLst/>
            <a:cxnLst/>
            <a:rect l="l" t="t" r="r" b="b"/>
            <a:pathLst>
              <a:path w="1892209" h="2093994">
                <a:moveTo>
                  <a:pt x="0" y="0"/>
                </a:moveTo>
                <a:lnTo>
                  <a:pt x="1892210" y="0"/>
                </a:lnTo>
                <a:lnTo>
                  <a:pt x="1892210" y="2093994"/>
                </a:lnTo>
                <a:lnTo>
                  <a:pt x="0" y="20939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p:cNvSpPr/>
          <p:nvPr/>
        </p:nvSpPr>
        <p:spPr>
          <a:xfrm>
            <a:off x="397024" y="8124740"/>
            <a:ext cx="461974" cy="453575"/>
          </a:xfrm>
          <a:custGeom>
            <a:avLst/>
            <a:gdLst/>
            <a:ahLst/>
            <a:cxnLst/>
            <a:rect l="l" t="t" r="r" b="b"/>
            <a:pathLst>
              <a:path w="461974" h="453575">
                <a:moveTo>
                  <a:pt x="0" y="0"/>
                </a:moveTo>
                <a:lnTo>
                  <a:pt x="461974" y="0"/>
                </a:lnTo>
                <a:lnTo>
                  <a:pt x="461974" y="453575"/>
                </a:lnTo>
                <a:lnTo>
                  <a:pt x="0" y="453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9" name="Group 29"/>
          <p:cNvGrpSpPr/>
          <p:nvPr/>
        </p:nvGrpSpPr>
        <p:grpSpPr>
          <a:xfrm>
            <a:off x="1463901" y="9742782"/>
            <a:ext cx="229877" cy="229877"/>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31" name="Freeform 31"/>
          <p:cNvSpPr/>
          <p:nvPr/>
        </p:nvSpPr>
        <p:spPr>
          <a:xfrm rot="1877171">
            <a:off x="17730675" y="1646744"/>
            <a:ext cx="480375" cy="471641"/>
          </a:xfrm>
          <a:custGeom>
            <a:avLst/>
            <a:gdLst/>
            <a:ahLst/>
            <a:cxnLst/>
            <a:rect l="l" t="t" r="r" b="b"/>
            <a:pathLst>
              <a:path w="480375" h="471641">
                <a:moveTo>
                  <a:pt x="0" y="0"/>
                </a:moveTo>
                <a:lnTo>
                  <a:pt x="480375" y="0"/>
                </a:lnTo>
                <a:lnTo>
                  <a:pt x="480375" y="471641"/>
                </a:lnTo>
                <a:lnTo>
                  <a:pt x="0" y="4716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rot="1877171">
            <a:off x="1389939" y="1382419"/>
            <a:ext cx="480375" cy="471641"/>
          </a:xfrm>
          <a:custGeom>
            <a:avLst/>
            <a:gdLst/>
            <a:ahLst/>
            <a:cxnLst/>
            <a:rect l="l" t="t" r="r" b="b"/>
            <a:pathLst>
              <a:path w="480375" h="471641">
                <a:moveTo>
                  <a:pt x="0" y="0"/>
                </a:moveTo>
                <a:lnTo>
                  <a:pt x="480376" y="0"/>
                </a:lnTo>
                <a:lnTo>
                  <a:pt x="480376" y="471641"/>
                </a:lnTo>
                <a:lnTo>
                  <a:pt x="0" y="4716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4">
            <a:extLst>
              <a:ext uri="{FF2B5EF4-FFF2-40B4-BE49-F238E27FC236}">
                <a16:creationId xmlns:a16="http://schemas.microsoft.com/office/drawing/2014/main" id="{3D4E284E-D6D9-674E-BC44-BBB9CFCE5907}"/>
              </a:ext>
            </a:extLst>
          </p:cNvPr>
          <p:cNvSpPr/>
          <p:nvPr/>
        </p:nvSpPr>
        <p:spPr>
          <a:xfrm>
            <a:off x="1981200" y="7810500"/>
            <a:ext cx="848897" cy="666770"/>
          </a:xfrm>
          <a:custGeom>
            <a:avLst/>
            <a:gdLst/>
            <a:ahLst/>
            <a:cxnLst/>
            <a:rect l="l" t="t" r="r" b="b"/>
            <a:pathLst>
              <a:path w="848897" h="666770">
                <a:moveTo>
                  <a:pt x="0" y="0"/>
                </a:moveTo>
                <a:lnTo>
                  <a:pt x="848897" y="0"/>
                </a:lnTo>
                <a:lnTo>
                  <a:pt x="848897" y="666770"/>
                </a:lnTo>
                <a:lnTo>
                  <a:pt x="0" y="666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TextBox 10">
            <a:extLst>
              <a:ext uri="{FF2B5EF4-FFF2-40B4-BE49-F238E27FC236}">
                <a16:creationId xmlns:a16="http://schemas.microsoft.com/office/drawing/2014/main" id="{49AF1C76-57ED-BE3D-1AF0-E104362FE7A8}"/>
              </a:ext>
            </a:extLst>
          </p:cNvPr>
          <p:cNvSpPr txBox="1"/>
          <p:nvPr/>
        </p:nvSpPr>
        <p:spPr>
          <a:xfrm>
            <a:off x="3389163" y="7853576"/>
            <a:ext cx="13025801" cy="641201"/>
          </a:xfrm>
          <a:prstGeom prst="rect">
            <a:avLst/>
          </a:prstGeom>
        </p:spPr>
        <p:txBody>
          <a:bodyPr wrap="square" lIns="0" tIns="0" rIns="0" bIns="0" rtlCol="0" anchor="t">
            <a:spAutoFit/>
          </a:bodyPr>
          <a:lstStyle/>
          <a:p>
            <a:pPr algn="l">
              <a:lnSpc>
                <a:spcPts val="5040"/>
              </a:lnSpc>
            </a:pPr>
            <a:r>
              <a:rPr lang="en-US" sz="4800" b="1">
                <a:solidFill>
                  <a:srgbClr val="DB4B4B"/>
                </a:solidFill>
                <a:latin typeface="Inter Bold"/>
                <a:ea typeface="Inter Bold"/>
                <a:cs typeface="Inter Bold"/>
                <a:sym typeface="Inter Bold"/>
              </a:rPr>
              <a:t>Điểm của nhóm cộng dồn trong buổi học.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AC948-3903-6EE1-EB2F-4F95D526F51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53E301-DD32-D6C9-A242-E5360B10B423}"/>
              </a:ext>
            </a:extLst>
          </p:cNvPr>
          <p:cNvGraphicFramePr>
            <a:graphicFrameLocks noGrp="1"/>
          </p:cNvGraphicFramePr>
          <p:nvPr/>
        </p:nvGraphicFramePr>
        <p:xfrm>
          <a:off x="5261043" y="61203"/>
          <a:ext cx="12877800" cy="10058400"/>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3778361592"/>
                    </a:ext>
                  </a:extLst>
                </a:gridCol>
                <a:gridCol w="1609725">
                  <a:extLst>
                    <a:ext uri="{9D8B030D-6E8A-4147-A177-3AD203B41FA5}">
                      <a16:colId xmlns:a16="http://schemas.microsoft.com/office/drawing/2014/main" val="2955937564"/>
                    </a:ext>
                  </a:extLst>
                </a:gridCol>
                <a:gridCol w="1609725">
                  <a:extLst>
                    <a:ext uri="{9D8B030D-6E8A-4147-A177-3AD203B41FA5}">
                      <a16:colId xmlns:a16="http://schemas.microsoft.com/office/drawing/2014/main" val="2385902504"/>
                    </a:ext>
                  </a:extLst>
                </a:gridCol>
                <a:gridCol w="1609725">
                  <a:extLst>
                    <a:ext uri="{9D8B030D-6E8A-4147-A177-3AD203B41FA5}">
                      <a16:colId xmlns:a16="http://schemas.microsoft.com/office/drawing/2014/main" val="2676917968"/>
                    </a:ext>
                  </a:extLst>
                </a:gridCol>
                <a:gridCol w="1609725">
                  <a:extLst>
                    <a:ext uri="{9D8B030D-6E8A-4147-A177-3AD203B41FA5}">
                      <a16:colId xmlns:a16="http://schemas.microsoft.com/office/drawing/2014/main" val="1168600291"/>
                    </a:ext>
                  </a:extLst>
                </a:gridCol>
                <a:gridCol w="1609725">
                  <a:extLst>
                    <a:ext uri="{9D8B030D-6E8A-4147-A177-3AD203B41FA5}">
                      <a16:colId xmlns:a16="http://schemas.microsoft.com/office/drawing/2014/main" val="886915002"/>
                    </a:ext>
                  </a:extLst>
                </a:gridCol>
                <a:gridCol w="1609725">
                  <a:extLst>
                    <a:ext uri="{9D8B030D-6E8A-4147-A177-3AD203B41FA5}">
                      <a16:colId xmlns:a16="http://schemas.microsoft.com/office/drawing/2014/main" val="320868156"/>
                    </a:ext>
                  </a:extLst>
                </a:gridCol>
                <a:gridCol w="1609725">
                  <a:extLst>
                    <a:ext uri="{9D8B030D-6E8A-4147-A177-3AD203B41FA5}">
                      <a16:colId xmlns:a16="http://schemas.microsoft.com/office/drawing/2014/main" val="1941416268"/>
                    </a:ext>
                  </a:extLst>
                </a:gridCol>
              </a:tblGrid>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40490"/>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93307"/>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5148843"/>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257005"/>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320808"/>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9645964"/>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894324"/>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5942000"/>
                  </a:ext>
                </a:extLst>
              </a:tr>
            </a:tbl>
          </a:graphicData>
        </a:graphic>
      </p:graphicFrame>
      <p:sp>
        <p:nvSpPr>
          <p:cNvPr id="3" name="Rectangle 2">
            <a:extLst>
              <a:ext uri="{FF2B5EF4-FFF2-40B4-BE49-F238E27FC236}">
                <a16:creationId xmlns:a16="http://schemas.microsoft.com/office/drawing/2014/main" id="{BB5FEA40-19E5-93D6-B001-3FC24C4020CB}"/>
              </a:ext>
            </a:extLst>
          </p:cNvPr>
          <p:cNvSpPr/>
          <p:nvPr/>
        </p:nvSpPr>
        <p:spPr>
          <a:xfrm>
            <a:off x="5941977"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4" name="Rectangle 3">
            <a:extLst>
              <a:ext uri="{FF2B5EF4-FFF2-40B4-BE49-F238E27FC236}">
                <a16:creationId xmlns:a16="http://schemas.microsoft.com/office/drawing/2014/main" id="{D737A833-373C-AE4A-C87C-74FD54665CF4}"/>
              </a:ext>
            </a:extLst>
          </p:cNvPr>
          <p:cNvSpPr/>
          <p:nvPr/>
        </p:nvSpPr>
        <p:spPr>
          <a:xfrm>
            <a:off x="7583921"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5" name="Rectangle 4">
            <a:extLst>
              <a:ext uri="{FF2B5EF4-FFF2-40B4-BE49-F238E27FC236}">
                <a16:creationId xmlns:a16="http://schemas.microsoft.com/office/drawing/2014/main" id="{7F6633FC-769C-FF12-F921-4A0877530FB8}"/>
              </a:ext>
            </a:extLst>
          </p:cNvPr>
          <p:cNvSpPr/>
          <p:nvPr/>
        </p:nvSpPr>
        <p:spPr>
          <a:xfrm>
            <a:off x="9184533"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6" name="Rectangle 5">
            <a:extLst>
              <a:ext uri="{FF2B5EF4-FFF2-40B4-BE49-F238E27FC236}">
                <a16:creationId xmlns:a16="http://schemas.microsoft.com/office/drawing/2014/main" id="{390D7CDB-16EA-FF5C-27C2-4147287EC0EF}"/>
              </a:ext>
            </a:extLst>
          </p:cNvPr>
          <p:cNvSpPr/>
          <p:nvPr/>
        </p:nvSpPr>
        <p:spPr>
          <a:xfrm>
            <a:off x="10805811"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7" name="Rectangle 6">
            <a:extLst>
              <a:ext uri="{FF2B5EF4-FFF2-40B4-BE49-F238E27FC236}">
                <a16:creationId xmlns:a16="http://schemas.microsoft.com/office/drawing/2014/main" id="{A49D2102-E640-A436-857D-00D0FA4743D1}"/>
              </a:ext>
            </a:extLst>
          </p:cNvPr>
          <p:cNvSpPr/>
          <p:nvPr/>
        </p:nvSpPr>
        <p:spPr>
          <a:xfrm>
            <a:off x="12427089"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8" name="Rectangle 7">
            <a:extLst>
              <a:ext uri="{FF2B5EF4-FFF2-40B4-BE49-F238E27FC236}">
                <a16:creationId xmlns:a16="http://schemas.microsoft.com/office/drawing/2014/main" id="{E3AA7B21-C096-4A7B-2939-68A68D8695F7}"/>
              </a:ext>
            </a:extLst>
          </p:cNvPr>
          <p:cNvSpPr/>
          <p:nvPr/>
        </p:nvSpPr>
        <p:spPr>
          <a:xfrm>
            <a:off x="14028912"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9" name="Rectangle 8">
            <a:extLst>
              <a:ext uri="{FF2B5EF4-FFF2-40B4-BE49-F238E27FC236}">
                <a16:creationId xmlns:a16="http://schemas.microsoft.com/office/drawing/2014/main" id="{DCF1438A-4AF7-E029-39AF-DFA9C4E562F1}"/>
              </a:ext>
            </a:extLst>
          </p:cNvPr>
          <p:cNvSpPr/>
          <p:nvPr/>
        </p:nvSpPr>
        <p:spPr>
          <a:xfrm>
            <a:off x="15669645"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0" name="Rectangle 9">
            <a:extLst>
              <a:ext uri="{FF2B5EF4-FFF2-40B4-BE49-F238E27FC236}">
                <a16:creationId xmlns:a16="http://schemas.microsoft.com/office/drawing/2014/main" id="{2B4080ED-72F4-CCB3-CB2C-7D5227E597A6}"/>
              </a:ext>
            </a:extLst>
          </p:cNvPr>
          <p:cNvSpPr/>
          <p:nvPr/>
        </p:nvSpPr>
        <p:spPr>
          <a:xfrm>
            <a:off x="17290923"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1" name="Rectangle 10">
            <a:extLst>
              <a:ext uri="{FF2B5EF4-FFF2-40B4-BE49-F238E27FC236}">
                <a16:creationId xmlns:a16="http://schemas.microsoft.com/office/drawing/2014/main" id="{4711BFA3-A5A4-43F7-46B9-E64C63DE5D88}"/>
              </a:ext>
            </a:extLst>
          </p:cNvPr>
          <p:cNvSpPr/>
          <p:nvPr/>
        </p:nvSpPr>
        <p:spPr>
          <a:xfrm rot="16200000">
            <a:off x="11586453" y="-445689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2" name="Rectangle 11">
            <a:extLst>
              <a:ext uri="{FF2B5EF4-FFF2-40B4-BE49-F238E27FC236}">
                <a16:creationId xmlns:a16="http://schemas.microsoft.com/office/drawing/2014/main" id="{1EFA717C-4B6A-B6DC-3AC6-9752BFE07046}"/>
              </a:ext>
            </a:extLst>
          </p:cNvPr>
          <p:cNvSpPr/>
          <p:nvPr/>
        </p:nvSpPr>
        <p:spPr>
          <a:xfrm rot="16200000">
            <a:off x="11510267" y="-3104753"/>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 name="Rectangle 12">
            <a:extLst>
              <a:ext uri="{FF2B5EF4-FFF2-40B4-BE49-F238E27FC236}">
                <a16:creationId xmlns:a16="http://schemas.microsoft.com/office/drawing/2014/main" id="{88244097-D654-317B-71CA-78CE745F877F}"/>
              </a:ext>
            </a:extLst>
          </p:cNvPr>
          <p:cNvSpPr/>
          <p:nvPr/>
        </p:nvSpPr>
        <p:spPr>
          <a:xfrm rot="16200000">
            <a:off x="11411362" y="-1866098"/>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4" name="Rectangle 13">
            <a:extLst>
              <a:ext uri="{FF2B5EF4-FFF2-40B4-BE49-F238E27FC236}">
                <a16:creationId xmlns:a16="http://schemas.microsoft.com/office/drawing/2014/main" id="{E46C79D9-C28A-2B22-4E89-7C81818CCB3B}"/>
              </a:ext>
            </a:extLst>
          </p:cNvPr>
          <p:cNvSpPr/>
          <p:nvPr/>
        </p:nvSpPr>
        <p:spPr>
          <a:xfrm rot="16200000">
            <a:off x="11372453" y="-56907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5" name="Rectangle 14">
            <a:extLst>
              <a:ext uri="{FF2B5EF4-FFF2-40B4-BE49-F238E27FC236}">
                <a16:creationId xmlns:a16="http://schemas.microsoft.com/office/drawing/2014/main" id="{8C9DD668-990A-A82D-3C67-EB83BB076F2B}"/>
              </a:ext>
            </a:extLst>
          </p:cNvPr>
          <p:cNvSpPr/>
          <p:nvPr/>
        </p:nvSpPr>
        <p:spPr>
          <a:xfrm rot="16200000">
            <a:off x="11897743" y="61444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6" name="Rectangle 15">
            <a:extLst>
              <a:ext uri="{FF2B5EF4-FFF2-40B4-BE49-F238E27FC236}">
                <a16:creationId xmlns:a16="http://schemas.microsoft.com/office/drawing/2014/main" id="{0B22DC0C-6C13-AD2E-9F1E-B15C8D2DECF0}"/>
              </a:ext>
            </a:extLst>
          </p:cNvPr>
          <p:cNvSpPr/>
          <p:nvPr/>
        </p:nvSpPr>
        <p:spPr>
          <a:xfrm rot="16200000">
            <a:off x="11411362" y="1886327"/>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7" name="Rectangle 16">
            <a:extLst>
              <a:ext uri="{FF2B5EF4-FFF2-40B4-BE49-F238E27FC236}">
                <a16:creationId xmlns:a16="http://schemas.microsoft.com/office/drawing/2014/main" id="{C5A1B58B-940F-8D5C-70F9-FAACC11D777F}"/>
              </a:ext>
            </a:extLst>
          </p:cNvPr>
          <p:cNvSpPr/>
          <p:nvPr/>
        </p:nvSpPr>
        <p:spPr>
          <a:xfrm rot="16200000">
            <a:off x="11521609" y="3175228"/>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8" name="Rectangle 17">
            <a:extLst>
              <a:ext uri="{FF2B5EF4-FFF2-40B4-BE49-F238E27FC236}">
                <a16:creationId xmlns:a16="http://schemas.microsoft.com/office/drawing/2014/main" id="{43E52925-7CB9-6453-8CE7-36AEA676416A}"/>
              </a:ext>
            </a:extLst>
          </p:cNvPr>
          <p:cNvSpPr/>
          <p:nvPr/>
        </p:nvSpPr>
        <p:spPr>
          <a:xfrm rot="16200000">
            <a:off x="11594566" y="4365644"/>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pic>
        <p:nvPicPr>
          <p:cNvPr id="20" name="Picture 19" descr="Hình ảnh Ngôi Sao Vàng 3d PNG , Ngôi Sao, Ngôi Sao Vàng, Vàng PNG và Vector  với nền trong suốt để tải xuống miễn phí">
            <a:extLst>
              <a:ext uri="{FF2B5EF4-FFF2-40B4-BE49-F238E27FC236}">
                <a16:creationId xmlns:a16="http://schemas.microsoft.com/office/drawing/2014/main" id="{882E9CC7-486C-E892-6370-23047AF18E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Ngôi Sao Vàng 3d PNG , Ngôi Sao, Ngôi Sao Vàng, Vàng PNG và Vector  với nền trong suốt để tải xuống miễn phí">
            <a:extLst>
              <a:ext uri="{FF2B5EF4-FFF2-40B4-BE49-F238E27FC236}">
                <a16:creationId xmlns:a16="http://schemas.microsoft.com/office/drawing/2014/main" id="{9AC626D5-462E-0C54-C1F2-D2983C4474F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Ngôi Sao Vàng 3d PNG , Ngôi Sao, Ngôi Sao Vàng, Vàng PNG và Vector  với nền trong suốt để tải xuống miễn phí">
            <a:extLst>
              <a:ext uri="{FF2B5EF4-FFF2-40B4-BE49-F238E27FC236}">
                <a16:creationId xmlns:a16="http://schemas.microsoft.com/office/drawing/2014/main" id="{B1F5D1E9-C05E-8448-AE37-3B3CE41DBF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ình ảnh Ngôi Sao Vàng 3d PNG , Ngôi Sao, Ngôi Sao Vàng, Vàng PNG và Vector  với nền trong suốt để tải xuống miễn phí">
            <a:extLst>
              <a:ext uri="{FF2B5EF4-FFF2-40B4-BE49-F238E27FC236}">
                <a16:creationId xmlns:a16="http://schemas.microsoft.com/office/drawing/2014/main" id="{5ABB78C6-3504-B0CF-9106-9882E125BAB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98249" y="503729"/>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7DB51BD-10FE-DFF7-DC43-FC29F592215C}"/>
              </a:ext>
            </a:extLst>
          </p:cNvPr>
          <p:cNvSpPr txBox="1"/>
          <p:nvPr/>
        </p:nvSpPr>
        <p:spPr>
          <a:xfrm>
            <a:off x="5242589" y="5492180"/>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Ethyl chloride</a:t>
            </a:r>
          </a:p>
        </p:txBody>
      </p:sp>
      <p:sp>
        <p:nvSpPr>
          <p:cNvPr id="82" name="TextBox 81">
            <a:extLst>
              <a:ext uri="{FF2B5EF4-FFF2-40B4-BE49-F238E27FC236}">
                <a16:creationId xmlns:a16="http://schemas.microsoft.com/office/drawing/2014/main" id="{B47D8ED6-FDD6-04B3-C483-42F5455613BC}"/>
              </a:ext>
            </a:extLst>
          </p:cNvPr>
          <p:cNvSpPr txBox="1"/>
          <p:nvPr/>
        </p:nvSpPr>
        <p:spPr>
          <a:xfrm>
            <a:off x="8453634" y="2879587"/>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5</a:t>
            </a:r>
            <a:r>
              <a:rPr lang="en-US" sz="2800" b="1">
                <a:latin typeface="Times New Roman" panose="02020603050405020304" pitchFamily="18" charset="0"/>
                <a:cs typeface="Times New Roman" panose="02020603050405020304" pitchFamily="18" charset="0"/>
              </a:rPr>
              <a:t>Cl</a:t>
            </a:r>
          </a:p>
        </p:txBody>
      </p:sp>
      <p:sp>
        <p:nvSpPr>
          <p:cNvPr id="84" name="TextBox 83">
            <a:extLst>
              <a:ext uri="{FF2B5EF4-FFF2-40B4-BE49-F238E27FC236}">
                <a16:creationId xmlns:a16="http://schemas.microsoft.com/office/drawing/2014/main" id="{D9768298-509A-6E06-EA36-72A222DCB47E}"/>
              </a:ext>
            </a:extLst>
          </p:cNvPr>
          <p:cNvSpPr txBox="1"/>
          <p:nvPr/>
        </p:nvSpPr>
        <p:spPr>
          <a:xfrm>
            <a:off x="16551569" y="9386753"/>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Chloroform</a:t>
            </a:r>
          </a:p>
        </p:txBody>
      </p:sp>
      <p:sp>
        <p:nvSpPr>
          <p:cNvPr id="85" name="TextBox 84">
            <a:extLst>
              <a:ext uri="{FF2B5EF4-FFF2-40B4-BE49-F238E27FC236}">
                <a16:creationId xmlns:a16="http://schemas.microsoft.com/office/drawing/2014/main" id="{53470462-5BBE-AA48-5165-57FB0E74EF35}"/>
              </a:ext>
            </a:extLst>
          </p:cNvPr>
          <p:cNvSpPr txBox="1"/>
          <p:nvPr/>
        </p:nvSpPr>
        <p:spPr>
          <a:xfrm>
            <a:off x="16542132" y="5457552"/>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Cl</a:t>
            </a:r>
          </a:p>
        </p:txBody>
      </p:sp>
      <p:sp>
        <p:nvSpPr>
          <p:cNvPr id="86" name="TextBox 85">
            <a:extLst>
              <a:ext uri="{FF2B5EF4-FFF2-40B4-BE49-F238E27FC236}">
                <a16:creationId xmlns:a16="http://schemas.microsoft.com/office/drawing/2014/main" id="{EB4BF372-F184-75CE-E35E-2D6D5183A3A7}"/>
              </a:ext>
            </a:extLst>
          </p:cNvPr>
          <p:cNvSpPr txBox="1"/>
          <p:nvPr/>
        </p:nvSpPr>
        <p:spPr>
          <a:xfrm>
            <a:off x="14721107" y="4432417"/>
            <a:ext cx="1982756"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Bromomethane</a:t>
            </a:r>
          </a:p>
        </p:txBody>
      </p:sp>
      <p:sp>
        <p:nvSpPr>
          <p:cNvPr id="87" name="TextBox 86">
            <a:extLst>
              <a:ext uri="{FF2B5EF4-FFF2-40B4-BE49-F238E27FC236}">
                <a16:creationId xmlns:a16="http://schemas.microsoft.com/office/drawing/2014/main" id="{A344E176-48D0-82CF-554D-3D1F671C8A02}"/>
              </a:ext>
            </a:extLst>
          </p:cNvPr>
          <p:cNvSpPr txBox="1"/>
          <p:nvPr/>
        </p:nvSpPr>
        <p:spPr>
          <a:xfrm>
            <a:off x="14942528" y="8023064"/>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Br</a:t>
            </a:r>
          </a:p>
        </p:txBody>
      </p:sp>
      <p:sp>
        <p:nvSpPr>
          <p:cNvPr id="88" name="TextBox 87">
            <a:extLst>
              <a:ext uri="{FF2B5EF4-FFF2-40B4-BE49-F238E27FC236}">
                <a16:creationId xmlns:a16="http://schemas.microsoft.com/office/drawing/2014/main" id="{14B89CA1-4897-2E5A-517D-B8DA008365DD}"/>
              </a:ext>
            </a:extLst>
          </p:cNvPr>
          <p:cNvSpPr txBox="1"/>
          <p:nvPr/>
        </p:nvSpPr>
        <p:spPr>
          <a:xfrm>
            <a:off x="5144045" y="9317576"/>
            <a:ext cx="1799641"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2-chlorobutane</a:t>
            </a:r>
          </a:p>
        </p:txBody>
      </p:sp>
      <p:sp>
        <p:nvSpPr>
          <p:cNvPr id="89" name="TextBox 88">
            <a:extLst>
              <a:ext uri="{FF2B5EF4-FFF2-40B4-BE49-F238E27FC236}">
                <a16:creationId xmlns:a16="http://schemas.microsoft.com/office/drawing/2014/main" id="{19F77686-319E-4449-0E41-E3D62559400E}"/>
              </a:ext>
            </a:extLst>
          </p:cNvPr>
          <p:cNvSpPr txBox="1"/>
          <p:nvPr/>
        </p:nvSpPr>
        <p:spPr>
          <a:xfrm>
            <a:off x="11682916" y="6787967"/>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4</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9</a:t>
            </a:r>
            <a:r>
              <a:rPr lang="en-US" sz="2800" b="1">
                <a:latin typeface="Times New Roman" panose="02020603050405020304" pitchFamily="18" charset="0"/>
                <a:cs typeface="Times New Roman" panose="02020603050405020304" pitchFamily="18" charset="0"/>
              </a:rPr>
              <a:t>Cl</a:t>
            </a:r>
          </a:p>
        </p:txBody>
      </p:sp>
      <p:pic>
        <p:nvPicPr>
          <p:cNvPr id="90" name="Picture 2" descr="Hình ảnh Ngôi Sao Vàng 3d PNG , Ngôi Sao, Ngôi Sao Vàng, Vàng PNG và Vector  với nền trong suốt để tải xuống miễn phí">
            <a:extLst>
              <a:ext uri="{FF2B5EF4-FFF2-40B4-BE49-F238E27FC236}">
                <a16:creationId xmlns:a16="http://schemas.microsoft.com/office/drawing/2014/main" id="{C55CFA62-F365-869B-7980-6A9FD3BC7CC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Hình ảnh Ngôi Sao Vàng 3d PNG , Ngôi Sao, Ngôi Sao Vàng, Vàng PNG và Vector  với nền trong suốt để tải xuống miễn phí">
            <a:extLst>
              <a:ext uri="{FF2B5EF4-FFF2-40B4-BE49-F238E27FC236}">
                <a16:creationId xmlns:a16="http://schemas.microsoft.com/office/drawing/2014/main" id="{D8C04622-A4ED-681E-83D3-7B155CD759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ình ảnh Ngôi Sao Vàng 3d PNG , Ngôi Sao, Ngôi Sao Vàng, Vàng PNG và Vector  với nền trong suốt để tải xuống miễn phí">
            <a:extLst>
              <a:ext uri="{FF2B5EF4-FFF2-40B4-BE49-F238E27FC236}">
                <a16:creationId xmlns:a16="http://schemas.microsoft.com/office/drawing/2014/main" id="{B82E9549-7026-E67D-1866-E6A6A82C13C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ình ảnh Ngôi Sao Vàng 3d PNG , Ngôi Sao, Ngôi Sao Vàng, Vàng PNG và Vector  với nền trong suốt để tải xuống miễn phí">
            <a:extLst>
              <a:ext uri="{FF2B5EF4-FFF2-40B4-BE49-F238E27FC236}">
                <a16:creationId xmlns:a16="http://schemas.microsoft.com/office/drawing/2014/main" id="{AFF15098-1ABF-B6A6-5E5A-CAC37850FC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Hình ảnh Ngôi Sao Vàng 3d PNG , Ngôi Sao, Ngôi Sao Vàng, Vàng PNG và Vector  với nền trong suốt để tải xuống miễn phí">
            <a:extLst>
              <a:ext uri="{FF2B5EF4-FFF2-40B4-BE49-F238E27FC236}">
                <a16:creationId xmlns:a16="http://schemas.microsoft.com/office/drawing/2014/main" id="{A70EADBD-35E4-03B7-7221-C693BE8714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ình ảnh Ngôi Sao Vàng 3d PNG , Ngôi Sao, Ngôi Sao Vàng, Vàng PNG và Vector  với nền trong suốt để tải xuống miễn phí">
            <a:extLst>
              <a:ext uri="{FF2B5EF4-FFF2-40B4-BE49-F238E27FC236}">
                <a16:creationId xmlns:a16="http://schemas.microsoft.com/office/drawing/2014/main" id="{587B33DA-C557-376C-A959-47209D8F6E0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304095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Hình ảnh Ngôi Sao Vàng 3d PNG , Ngôi Sao, Ngôi Sao Vàng, Vàng PNG và Vector  với nền trong suốt để tải xuống miễn phí">
            <a:extLst>
              <a:ext uri="{FF2B5EF4-FFF2-40B4-BE49-F238E27FC236}">
                <a16:creationId xmlns:a16="http://schemas.microsoft.com/office/drawing/2014/main" id="{815A131B-FAFC-D5E0-8FA2-589C7EE6508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30462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Hình ảnh Ngôi Sao Vàng 3d PNG , Ngôi Sao, Ngôi Sao Vàng, Vàng PNG và Vector  với nền trong suốt để tải xuống miễn phí">
            <a:extLst>
              <a:ext uri="{FF2B5EF4-FFF2-40B4-BE49-F238E27FC236}">
                <a16:creationId xmlns:a16="http://schemas.microsoft.com/office/drawing/2014/main" id="{91807084-F676-FCEA-137C-2DE19013607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ình ảnh Ngôi Sao Vàng 3d PNG , Ngôi Sao, Ngôi Sao Vàng, Vàng PNG và Vector  với nền trong suốt để tải xuống miễn phí">
            <a:extLst>
              <a:ext uri="{FF2B5EF4-FFF2-40B4-BE49-F238E27FC236}">
                <a16:creationId xmlns:a16="http://schemas.microsoft.com/office/drawing/2014/main" id="{C67BD81C-73E7-7C97-9E79-739B921CE1E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304604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Hình ảnh Ngôi Sao Vàng 3d PNG , Ngôi Sao, Ngôi Sao Vàng, Vàng PNG và Vector  với nền trong suốt để tải xuống miễn phí">
            <a:extLst>
              <a:ext uri="{FF2B5EF4-FFF2-40B4-BE49-F238E27FC236}">
                <a16:creationId xmlns:a16="http://schemas.microsoft.com/office/drawing/2014/main" id="{8C6F7E97-F01C-92E9-4CED-BF647070521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Hình ảnh Ngôi Sao Vàng 3d PNG , Ngôi Sao, Ngôi Sao Vàng, Vàng PNG và Vector  với nền trong suốt để tải xuống miễn phí">
            <a:extLst>
              <a:ext uri="{FF2B5EF4-FFF2-40B4-BE49-F238E27FC236}">
                <a16:creationId xmlns:a16="http://schemas.microsoft.com/office/drawing/2014/main" id="{B562CB41-F524-674E-15FD-00A6D7FC210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Hình ảnh Ngôi Sao Vàng 3d PNG , Ngôi Sao, Ngôi Sao Vàng, Vàng PNG và Vector  với nền trong suốt để tải xuống miễn phí">
            <a:extLst>
              <a:ext uri="{FF2B5EF4-FFF2-40B4-BE49-F238E27FC236}">
                <a16:creationId xmlns:a16="http://schemas.microsoft.com/office/drawing/2014/main" id="{8862B763-C382-9151-16A3-971B1DDEBDB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Hình ảnh Ngôi Sao Vàng 3d PNG , Ngôi Sao, Ngôi Sao Vàng, Vàng PNG và Vector  với nền trong suốt để tải xuống miễn phí">
            <a:extLst>
              <a:ext uri="{FF2B5EF4-FFF2-40B4-BE49-F238E27FC236}">
                <a16:creationId xmlns:a16="http://schemas.microsoft.com/office/drawing/2014/main" id="{DAFD8A49-AB3F-FA07-0721-DFC8FFBAD9F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Hình ảnh Ngôi Sao Vàng 3d PNG , Ngôi Sao, Ngôi Sao Vàng, Vàng PNG và Vector  với nền trong suốt để tải xuống miễn phí">
            <a:extLst>
              <a:ext uri="{FF2B5EF4-FFF2-40B4-BE49-F238E27FC236}">
                <a16:creationId xmlns:a16="http://schemas.microsoft.com/office/drawing/2014/main" id="{EF3C7E9F-1713-2292-75DA-9B8EBB99D8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Hình ảnh Ngôi Sao Vàng 3d PNG , Ngôi Sao, Ngôi Sao Vàng, Vàng PNG và Vector  với nền trong suốt để tải xuống miễn phí">
            <a:extLst>
              <a:ext uri="{FF2B5EF4-FFF2-40B4-BE49-F238E27FC236}">
                <a16:creationId xmlns:a16="http://schemas.microsoft.com/office/drawing/2014/main" id="{2F90DFA7-59E5-1AF8-54DE-A43D927C3B5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Hình ảnh Ngôi Sao Vàng 3d PNG , Ngôi Sao, Ngôi Sao Vàng, Vàng PNG và Vector  với nền trong suốt để tải xuống miễn phí">
            <a:extLst>
              <a:ext uri="{FF2B5EF4-FFF2-40B4-BE49-F238E27FC236}">
                <a16:creationId xmlns:a16="http://schemas.microsoft.com/office/drawing/2014/main" id="{AC533235-3C49-72B8-876A-29E8520E0D3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descr="Hình ảnh Ngôi Sao Vàng 3d PNG , Ngôi Sao, Ngôi Sao Vàng, Vàng PNG và Vector  với nền trong suốt để tải xuống miễn phí">
            <a:extLst>
              <a:ext uri="{FF2B5EF4-FFF2-40B4-BE49-F238E27FC236}">
                <a16:creationId xmlns:a16="http://schemas.microsoft.com/office/drawing/2014/main" id="{7760D4A4-3438-E8D9-ACD7-9B618BAA7AA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Hình ảnh Ngôi Sao Vàng 3d PNG , Ngôi Sao, Ngôi Sao Vàng, Vàng PNG và Vector  với nền trong suốt để tải xuống miễn phí">
            <a:extLst>
              <a:ext uri="{FF2B5EF4-FFF2-40B4-BE49-F238E27FC236}">
                <a16:creationId xmlns:a16="http://schemas.microsoft.com/office/drawing/2014/main" id="{FA79D240-9CA3-0E12-227B-B6D4E6542DE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ình ảnh Ngôi Sao Vàng 3d PNG , Ngôi Sao, Ngôi Sao Vàng, Vàng PNG và Vector  với nền trong suốt để tải xuống miễn phí">
            <a:extLst>
              <a:ext uri="{FF2B5EF4-FFF2-40B4-BE49-F238E27FC236}">
                <a16:creationId xmlns:a16="http://schemas.microsoft.com/office/drawing/2014/main" id="{4779C009-615E-B463-A09B-A0056F80208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553178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Hình ảnh Ngôi Sao Vàng 3d PNG , Ngôi Sao, Ngôi Sao Vàng, Vàng PNG và Vector  với nền trong suốt để tải xuống miễn phí">
            <a:extLst>
              <a:ext uri="{FF2B5EF4-FFF2-40B4-BE49-F238E27FC236}">
                <a16:creationId xmlns:a16="http://schemas.microsoft.com/office/drawing/2014/main" id="{366DDDEF-E32F-1585-0F1E-D297ABF2C08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ình ảnh Ngôi Sao Vàng 3d PNG , Ngôi Sao, Ngôi Sao Vàng, Vàng PNG và Vector  với nền trong suốt để tải xuống miễn phí">
            <a:extLst>
              <a:ext uri="{FF2B5EF4-FFF2-40B4-BE49-F238E27FC236}">
                <a16:creationId xmlns:a16="http://schemas.microsoft.com/office/drawing/2014/main" id="{1C18A435-9558-F877-C760-2382E4A656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36855"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Hình ảnh Ngôi Sao Vàng 3d PNG , Ngôi Sao, Ngôi Sao Vàng, Vàng PNG và Vector  với nền trong suốt để tải xuống miễn phí">
            <a:extLst>
              <a:ext uri="{FF2B5EF4-FFF2-40B4-BE49-F238E27FC236}">
                <a16:creationId xmlns:a16="http://schemas.microsoft.com/office/drawing/2014/main" id="{94468849-64F7-C899-B35B-17183055B3D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57885"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ình ảnh Ngôi Sao Vàng 3d PNG , Ngôi Sao, Ngôi Sao Vàng, Vàng PNG và Vector  với nền trong suốt để tải xuống miễn phí">
            <a:extLst>
              <a:ext uri="{FF2B5EF4-FFF2-40B4-BE49-F238E27FC236}">
                <a16:creationId xmlns:a16="http://schemas.microsoft.com/office/drawing/2014/main" id="{08451F11-683C-1597-579F-C768DF904D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3414"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descr="Hình ảnh Ngôi Sao Vàng 3d PNG , Ngôi Sao, Ngôi Sao Vàng, Vàng PNG và Vector  với nền trong suốt để tải xuống miễn phí">
            <a:extLst>
              <a:ext uri="{FF2B5EF4-FFF2-40B4-BE49-F238E27FC236}">
                <a16:creationId xmlns:a16="http://schemas.microsoft.com/office/drawing/2014/main" id="{59C3A377-0635-DD4E-6783-DC6024E4E3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5539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ình ảnh Ngôi Sao Vàng 3d PNG , Ngôi Sao, Ngôi Sao Vàng, Vàng PNG và Vector  với nền trong suốt để tải xuống miễn phí">
            <a:extLst>
              <a:ext uri="{FF2B5EF4-FFF2-40B4-BE49-F238E27FC236}">
                <a16:creationId xmlns:a16="http://schemas.microsoft.com/office/drawing/2014/main" id="{7CC843A0-77F3-4BDA-9022-5AC35179BFE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70800"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Hình ảnh Ngôi Sao Vàng 3d PNG , Ngôi Sao, Ngôi Sao Vàng, Vàng PNG và Vector  với nền trong suốt để tải xuống miễn phí">
            <a:extLst>
              <a:ext uri="{FF2B5EF4-FFF2-40B4-BE49-F238E27FC236}">
                <a16:creationId xmlns:a16="http://schemas.microsoft.com/office/drawing/2014/main" id="{E20A7F3C-7F65-7DB0-FABB-A96216AEEE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Hình ảnh Ngôi Sao Vàng 3d PNG , Ngôi Sao, Ngôi Sao Vàng, Vàng PNG và Vector  với nền trong suốt để tải xuống miễn phí">
            <a:extLst>
              <a:ext uri="{FF2B5EF4-FFF2-40B4-BE49-F238E27FC236}">
                <a16:creationId xmlns:a16="http://schemas.microsoft.com/office/drawing/2014/main" id="{DDAD5994-B75D-D047-956B-BB9B5439976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ình ảnh Ngôi Sao Vàng 3d PNG , Ngôi Sao, Ngôi Sao Vàng, Vàng PNG và Vector  với nền trong suốt để tải xuống miễn phí">
            <a:extLst>
              <a:ext uri="{FF2B5EF4-FFF2-40B4-BE49-F238E27FC236}">
                <a16:creationId xmlns:a16="http://schemas.microsoft.com/office/drawing/2014/main" id="{5A840E37-D255-5D4C-C352-CFF1D85EFF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82183"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Hình ảnh Ngôi Sao Vàng 3d PNG , Ngôi Sao, Ngôi Sao Vàng, Vàng PNG và Vector  với nền trong suốt để tải xuống miễn phí">
            <a:extLst>
              <a:ext uri="{FF2B5EF4-FFF2-40B4-BE49-F238E27FC236}">
                <a16:creationId xmlns:a16="http://schemas.microsoft.com/office/drawing/2014/main" id="{B29EF605-5C92-8388-4C88-8FC5838E1D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Hình ảnh Ngôi Sao Vàng 3d PNG , Ngôi Sao, Ngôi Sao Vàng, Vàng PNG và Vector  với nền trong suốt để tải xuống miễn phí">
            <a:extLst>
              <a:ext uri="{FF2B5EF4-FFF2-40B4-BE49-F238E27FC236}">
                <a16:creationId xmlns:a16="http://schemas.microsoft.com/office/drawing/2014/main" id="{7829C29B-927F-9E8F-3EC7-497027FFEAB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55354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Hình ảnh Ngôi Sao Vàng 3d PNG , Ngôi Sao, Ngôi Sao Vàng, Vàng PNG và Vector  với nền trong suốt để tải xuống miễn phí">
            <a:extLst>
              <a:ext uri="{FF2B5EF4-FFF2-40B4-BE49-F238E27FC236}">
                <a16:creationId xmlns:a16="http://schemas.microsoft.com/office/drawing/2014/main" id="{2DCF0E95-7D02-ABE7-EEAA-B4470534B5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5587570"/>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9BCA6DA5-651F-79B7-53BD-56C5A24F3D87}"/>
              </a:ext>
            </a:extLst>
          </p:cNvPr>
          <p:cNvSpPr txBox="1"/>
          <p:nvPr/>
        </p:nvSpPr>
        <p:spPr>
          <a:xfrm>
            <a:off x="5257800" y="494164"/>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Vinyl chloride</a:t>
            </a:r>
          </a:p>
        </p:txBody>
      </p:sp>
      <p:sp>
        <p:nvSpPr>
          <p:cNvPr id="134" name="TextBox 133">
            <a:extLst>
              <a:ext uri="{FF2B5EF4-FFF2-40B4-BE49-F238E27FC236}">
                <a16:creationId xmlns:a16="http://schemas.microsoft.com/office/drawing/2014/main" id="{ED2F4A51-6495-73F3-4029-BE82100F52F7}"/>
              </a:ext>
            </a:extLst>
          </p:cNvPr>
          <p:cNvSpPr txBox="1"/>
          <p:nvPr/>
        </p:nvSpPr>
        <p:spPr>
          <a:xfrm>
            <a:off x="10086028" y="1741689"/>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Cl</a:t>
            </a:r>
          </a:p>
        </p:txBody>
      </p:sp>
      <p:pic>
        <p:nvPicPr>
          <p:cNvPr id="136" name="Picture 135" descr="Hình ảnh Ngôi Sao Vàng 3d PNG , Ngôi Sao, Ngôi Sao Vàng, Vàng PNG và Vector  với nền trong suốt để tải xuống miễn phí">
            <a:extLst>
              <a:ext uri="{FF2B5EF4-FFF2-40B4-BE49-F238E27FC236}">
                <a16:creationId xmlns:a16="http://schemas.microsoft.com/office/drawing/2014/main" id="{494AFAE2-0B39-AC07-0171-B005F508040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18068" y="17372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Hình ảnh Ngôi Sao Vàng 3d PNG , Ngôi Sao, Ngôi Sao Vàng, Vàng PNG và Vector  với nền trong suốt để tải xuống miễn phí">
            <a:extLst>
              <a:ext uri="{FF2B5EF4-FFF2-40B4-BE49-F238E27FC236}">
                <a16:creationId xmlns:a16="http://schemas.microsoft.com/office/drawing/2014/main" id="{139512FD-18CC-3B2B-D3F0-9794CED1E0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18068" y="424775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Hình ảnh Ngôi Sao Vàng 3d PNG , Ngôi Sao, Ngôi Sao Vàng, Vàng PNG và Vector  với nền trong suốt để tải xuống miễn phí">
            <a:extLst>
              <a:ext uri="{FF2B5EF4-FFF2-40B4-BE49-F238E27FC236}">
                <a16:creationId xmlns:a16="http://schemas.microsoft.com/office/drawing/2014/main" id="{674A4BC8-EB71-CE37-65C4-D472EEEA8E5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34346" y="686920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Hình ảnh Ngôi Sao Vàng 3d PNG , Ngôi Sao, Ngôi Sao Vàng, Vàng PNG và Vector  với nền trong suốt để tải xuống miễn phí">
            <a:extLst>
              <a:ext uri="{FF2B5EF4-FFF2-40B4-BE49-F238E27FC236}">
                <a16:creationId xmlns:a16="http://schemas.microsoft.com/office/drawing/2014/main" id="{B3144974-602A-42E3-FF67-B5950DD8AB7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34346" y="809124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Hình ảnh Ngôi Sao Vàng 3d PNG , Ngôi Sao, Ngôi Sao Vàng, Vàng PNG và Vector  với nền trong suốt để tải xuống miễn phí">
            <a:extLst>
              <a:ext uri="{FF2B5EF4-FFF2-40B4-BE49-F238E27FC236}">
                <a16:creationId xmlns:a16="http://schemas.microsoft.com/office/drawing/2014/main" id="{2FF19D1D-A1FF-CA13-4137-F49F32A7B8E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64835" y="5562217"/>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descr="Hình ảnh Ngôi Sao Vàng 3d PNG , Ngôi Sao, Ngôi Sao Vàng, Vàng PNG và Vector  với nền trong suốt để tải xuống miễn phí">
            <a:extLst>
              <a:ext uri="{FF2B5EF4-FFF2-40B4-BE49-F238E27FC236}">
                <a16:creationId xmlns:a16="http://schemas.microsoft.com/office/drawing/2014/main" id="{6AF09F5E-255D-24C3-3CF4-89841B69FF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81113" y="6912712"/>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Hình ảnh Ngôi Sao Vàng 3d PNG , Ngôi Sao, Ngôi Sao Vàng, Vàng PNG và Vector  với nền trong suốt để tải xuống miễn phí">
            <a:extLst>
              <a:ext uri="{FF2B5EF4-FFF2-40B4-BE49-F238E27FC236}">
                <a16:creationId xmlns:a16="http://schemas.microsoft.com/office/drawing/2014/main" id="{87B0BEA8-26B5-EC52-D6E0-8B2DB39BFF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Hình ảnh Ngôi Sao Vàng 3d PNG , Ngôi Sao, Ngôi Sao Vàng, Vàng PNG và Vector  với nền trong suốt để tải xuống miễn phí">
            <a:extLst>
              <a:ext uri="{FF2B5EF4-FFF2-40B4-BE49-F238E27FC236}">
                <a16:creationId xmlns:a16="http://schemas.microsoft.com/office/drawing/2014/main" id="{08DBAA9B-408F-DA73-A995-EA7027A21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2958484"/>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FE0DB496-5A58-53B6-8AB0-5E1A1C8EDD0C}"/>
              </a:ext>
            </a:extLst>
          </p:cNvPr>
          <p:cNvSpPr txBox="1"/>
          <p:nvPr/>
        </p:nvSpPr>
        <p:spPr>
          <a:xfrm>
            <a:off x="9881598" y="4410224"/>
            <a:ext cx="2052555" cy="353943"/>
          </a:xfrm>
          <a:prstGeom prst="rect">
            <a:avLst/>
          </a:prstGeom>
          <a:noFill/>
        </p:spPr>
        <p:txBody>
          <a:bodyPr wrap="square" rtlCol="0">
            <a:spAutoFit/>
          </a:bodyPr>
          <a:lstStyle/>
          <a:p>
            <a:pPr algn="ctr"/>
            <a:r>
              <a:rPr lang="en-US" sz="1700" b="1">
                <a:latin typeface="Times New Roman" panose="02020603050405020304" pitchFamily="18" charset="0"/>
                <a:cs typeface="Times New Roman" panose="02020603050405020304" pitchFamily="18" charset="0"/>
              </a:rPr>
              <a:t>1-chloropropane</a:t>
            </a:r>
          </a:p>
        </p:txBody>
      </p:sp>
      <p:sp>
        <p:nvSpPr>
          <p:cNvPr id="151" name="TextBox 150">
            <a:extLst>
              <a:ext uri="{FF2B5EF4-FFF2-40B4-BE49-F238E27FC236}">
                <a16:creationId xmlns:a16="http://schemas.microsoft.com/office/drawing/2014/main" id="{2FF31180-FF9D-6EE8-A545-CF4B87179EBA}"/>
              </a:ext>
            </a:extLst>
          </p:cNvPr>
          <p:cNvSpPr txBox="1"/>
          <p:nvPr/>
        </p:nvSpPr>
        <p:spPr>
          <a:xfrm>
            <a:off x="13273026" y="423720"/>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7</a:t>
            </a:r>
            <a:r>
              <a:rPr lang="en-US" sz="2800" b="1">
                <a:latin typeface="Times New Roman" panose="02020603050405020304" pitchFamily="18" charset="0"/>
                <a:cs typeface="Times New Roman" panose="02020603050405020304" pitchFamily="18" charset="0"/>
              </a:rPr>
              <a:t>Cl</a:t>
            </a:r>
          </a:p>
        </p:txBody>
      </p:sp>
      <p:sp>
        <p:nvSpPr>
          <p:cNvPr id="153" name="TextBox 152">
            <a:extLst>
              <a:ext uri="{FF2B5EF4-FFF2-40B4-BE49-F238E27FC236}">
                <a16:creationId xmlns:a16="http://schemas.microsoft.com/office/drawing/2014/main" id="{6B8E8119-02D2-B53A-C854-CB3F9D3C90AD}"/>
              </a:ext>
            </a:extLst>
          </p:cNvPr>
          <p:cNvSpPr txBox="1"/>
          <p:nvPr/>
        </p:nvSpPr>
        <p:spPr>
          <a:xfrm>
            <a:off x="8487217" y="8033424"/>
            <a:ext cx="1621278"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Idoform</a:t>
            </a:r>
          </a:p>
        </p:txBody>
      </p:sp>
      <p:sp>
        <p:nvSpPr>
          <p:cNvPr id="154" name="TextBox 153">
            <a:extLst>
              <a:ext uri="{FF2B5EF4-FFF2-40B4-BE49-F238E27FC236}">
                <a16:creationId xmlns:a16="http://schemas.microsoft.com/office/drawing/2014/main" id="{CD9187D1-66F7-E57A-E9CE-08B72D96CC36}"/>
              </a:ext>
            </a:extLst>
          </p:cNvPr>
          <p:cNvSpPr txBox="1"/>
          <p:nvPr/>
        </p:nvSpPr>
        <p:spPr>
          <a:xfrm>
            <a:off x="5238850" y="6688525"/>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CHI</a:t>
            </a:r>
            <a:r>
              <a:rPr lang="en-US" sz="2800" b="1" baseline="-25000">
                <a:latin typeface="Times New Roman" panose="02020603050405020304" pitchFamily="18" charset="0"/>
                <a:cs typeface="Times New Roman" panose="02020603050405020304" pitchFamily="18" charset="0"/>
              </a:rPr>
              <a:t>3</a:t>
            </a:r>
            <a:endParaRPr lang="en-US" sz="2800" b="1">
              <a:latin typeface="Times New Roman" panose="02020603050405020304" pitchFamily="18" charset="0"/>
              <a:cs typeface="Times New Roman" panose="02020603050405020304" pitchFamily="18" charset="0"/>
            </a:endParaRPr>
          </a:p>
        </p:txBody>
      </p:sp>
      <p:sp>
        <p:nvSpPr>
          <p:cNvPr id="156" name="TextBox 155">
            <a:extLst>
              <a:ext uri="{FF2B5EF4-FFF2-40B4-BE49-F238E27FC236}">
                <a16:creationId xmlns:a16="http://schemas.microsoft.com/office/drawing/2014/main" id="{FFBE5B96-3756-4A21-ED31-02ADF647E273}"/>
              </a:ext>
            </a:extLst>
          </p:cNvPr>
          <p:cNvSpPr txBox="1"/>
          <p:nvPr/>
        </p:nvSpPr>
        <p:spPr>
          <a:xfrm>
            <a:off x="11609923" y="503729"/>
            <a:ext cx="1786763" cy="400110"/>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Chloroethane</a:t>
            </a:r>
          </a:p>
        </p:txBody>
      </p:sp>
      <p:sp>
        <p:nvSpPr>
          <p:cNvPr id="158" name="TextBox 157">
            <a:extLst>
              <a:ext uri="{FF2B5EF4-FFF2-40B4-BE49-F238E27FC236}">
                <a16:creationId xmlns:a16="http://schemas.microsoft.com/office/drawing/2014/main" id="{4E05A6A4-E441-131D-087A-0EDDD855CE22}"/>
              </a:ext>
            </a:extLst>
          </p:cNvPr>
          <p:cNvSpPr txBox="1"/>
          <p:nvPr/>
        </p:nvSpPr>
        <p:spPr>
          <a:xfrm>
            <a:off x="16284100" y="3140521"/>
            <a:ext cx="2052555" cy="353943"/>
          </a:xfrm>
          <a:prstGeom prst="rect">
            <a:avLst/>
          </a:prstGeom>
          <a:noFill/>
        </p:spPr>
        <p:txBody>
          <a:bodyPr wrap="square" rtlCol="0">
            <a:spAutoFit/>
          </a:bodyPr>
          <a:lstStyle/>
          <a:p>
            <a:pPr algn="ctr"/>
            <a:r>
              <a:rPr lang="en-US" sz="1700" b="1">
                <a:latin typeface="Times New Roman" panose="02020603050405020304" pitchFamily="18" charset="0"/>
                <a:cs typeface="Times New Roman" panose="02020603050405020304" pitchFamily="18" charset="0"/>
              </a:rPr>
              <a:t>2-chloropropane</a:t>
            </a:r>
          </a:p>
        </p:txBody>
      </p:sp>
      <p:sp>
        <p:nvSpPr>
          <p:cNvPr id="160" name="TextBox 159">
            <a:extLst>
              <a:ext uri="{FF2B5EF4-FFF2-40B4-BE49-F238E27FC236}">
                <a16:creationId xmlns:a16="http://schemas.microsoft.com/office/drawing/2014/main" id="{E3690668-61E3-C73C-016B-EC5FDD095753}"/>
              </a:ext>
            </a:extLst>
          </p:cNvPr>
          <p:cNvSpPr txBox="1"/>
          <p:nvPr/>
        </p:nvSpPr>
        <p:spPr>
          <a:xfrm>
            <a:off x="8386160" y="6868795"/>
            <a:ext cx="1799641"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1-chlorobutane</a:t>
            </a:r>
          </a:p>
        </p:txBody>
      </p:sp>
      <p:sp>
        <p:nvSpPr>
          <p:cNvPr id="162" name="TextBox 161">
            <a:extLst>
              <a:ext uri="{FF2B5EF4-FFF2-40B4-BE49-F238E27FC236}">
                <a16:creationId xmlns:a16="http://schemas.microsoft.com/office/drawing/2014/main" id="{DED9D54D-679D-5476-2FC4-75B2458C39C1}"/>
              </a:ext>
            </a:extLst>
          </p:cNvPr>
          <p:cNvSpPr txBox="1"/>
          <p:nvPr/>
        </p:nvSpPr>
        <p:spPr>
          <a:xfrm>
            <a:off x="14839322" y="9148990"/>
            <a:ext cx="1748723"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1-chloro-2-methylpropane</a:t>
            </a:r>
          </a:p>
        </p:txBody>
      </p:sp>
      <p:pic>
        <p:nvPicPr>
          <p:cNvPr id="165" name="Picture 164" descr="Hình ảnh Ngôi Sao Vàng 3d PNG , Ngôi Sao, Ngôi Sao Vàng, Vàng PNG và Vector  với nền trong suốt để tải xuống miễn phí">
            <a:extLst>
              <a:ext uri="{FF2B5EF4-FFF2-40B4-BE49-F238E27FC236}">
                <a16:creationId xmlns:a16="http://schemas.microsoft.com/office/drawing/2014/main" id="{FEBD4B06-1638-7383-A33C-73C91FA50E1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9361114"/>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E128F447-0EFE-B06C-5307-DD50EE939603}"/>
              </a:ext>
            </a:extLst>
          </p:cNvPr>
          <p:cNvSpPr txBox="1"/>
          <p:nvPr/>
        </p:nvSpPr>
        <p:spPr>
          <a:xfrm>
            <a:off x="10028430" y="5336765"/>
            <a:ext cx="1748723"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2-chloro-2-methylpropane</a:t>
            </a:r>
          </a:p>
        </p:txBody>
      </p:sp>
      <p:sp>
        <p:nvSpPr>
          <p:cNvPr id="168" name="TextBox 167">
            <a:extLst>
              <a:ext uri="{FF2B5EF4-FFF2-40B4-BE49-F238E27FC236}">
                <a16:creationId xmlns:a16="http://schemas.microsoft.com/office/drawing/2014/main" id="{E6846170-A9EE-1B12-7074-4C521788E16C}"/>
              </a:ext>
            </a:extLst>
          </p:cNvPr>
          <p:cNvSpPr txBox="1"/>
          <p:nvPr/>
        </p:nvSpPr>
        <p:spPr>
          <a:xfrm>
            <a:off x="286657" y="226628"/>
            <a:ext cx="4797356" cy="707886"/>
          </a:xfrm>
          <a:prstGeom prst="rect">
            <a:avLst/>
          </a:prstGeom>
          <a:noFill/>
        </p:spPr>
        <p:txBody>
          <a:bodyPr wrap="square" rtlCol="0">
            <a:spAutoFit/>
          </a:bodyPr>
          <a:lstStyle/>
          <a:p>
            <a:pPr algn="ctr"/>
            <a:r>
              <a:rPr lang="en-US" sz="4000">
                <a:solidFill>
                  <a:srgbClr val="008000"/>
                </a:solidFill>
                <a:latin typeface="#9Slide03 IcielPanton Black" panose="00000A00000000000000" pitchFamily="2" charset="0"/>
              </a:rPr>
              <a:t>HÓA HỌC KẾT NỐI</a:t>
            </a:r>
          </a:p>
        </p:txBody>
      </p:sp>
      <p:pic>
        <p:nvPicPr>
          <p:cNvPr id="170" name="Picture 2" descr="Hình ảnh Ngôi Sao Vàng 3d PNG , Ngôi Sao, Ngôi Sao Vàng, Vàng PNG và Vector  với nền trong suốt để tải xuống miễn phí">
            <a:extLst>
              <a:ext uri="{FF2B5EF4-FFF2-40B4-BE49-F238E27FC236}">
                <a16:creationId xmlns:a16="http://schemas.microsoft.com/office/drawing/2014/main" id="{9E6177CA-D1EB-79E1-8084-36EBD4912E2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86" y="1033482"/>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5D74994D-B8BE-F33A-869D-DB985B310AB2}"/>
              </a:ext>
            </a:extLst>
          </p:cNvPr>
          <p:cNvSpPr txBox="1"/>
          <p:nvPr/>
        </p:nvSpPr>
        <p:spPr>
          <a:xfrm>
            <a:off x="628591" y="1060938"/>
            <a:ext cx="4506147"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Hãy thu thập nhiều sao nhất có thể</a:t>
            </a:r>
          </a:p>
        </p:txBody>
      </p:sp>
      <p:pic>
        <p:nvPicPr>
          <p:cNvPr id="172" name="Picture 2" descr="Hình ảnh Ngôi Sao Vàng 3d PNG , Ngôi Sao, Ngôi Sao Vàng, Vàng PNG và Vector  với nền trong suốt để tải xuống miễn phí">
            <a:extLst>
              <a:ext uri="{FF2B5EF4-FFF2-40B4-BE49-F238E27FC236}">
                <a16:creationId xmlns:a16="http://schemas.microsoft.com/office/drawing/2014/main" id="{992255C5-CAD5-7E7B-43EF-AF3EDD1F076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157" y="1846185"/>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1F873940-4D94-9AA2-D94D-2A151407101E}"/>
              </a:ext>
            </a:extLst>
          </p:cNvPr>
          <p:cNvSpPr txBox="1"/>
          <p:nvPr/>
        </p:nvSpPr>
        <p:spPr>
          <a:xfrm>
            <a:off x="621560" y="1714500"/>
            <a:ext cx="4355756"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Kết nối tên với CTCT, CTPT bằng những đường nối liên tục.</a:t>
            </a:r>
          </a:p>
        </p:txBody>
      </p:sp>
      <p:pic>
        <p:nvPicPr>
          <p:cNvPr id="174" name="Picture 2" descr="Hình ảnh Ngôi Sao Vàng 3d PNG , Ngôi Sao, Ngôi Sao Vàng, Vàng PNG và Vector  với nền trong suốt để tải xuống miễn phí">
            <a:extLst>
              <a:ext uri="{FF2B5EF4-FFF2-40B4-BE49-F238E27FC236}">
                <a16:creationId xmlns:a16="http://schemas.microsoft.com/office/drawing/2014/main" id="{A63DA060-E901-A837-A2C8-DD3578BD28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5957" y="2933700"/>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0C9DA45D-DF63-5067-BDE6-8A5B6783C22B}"/>
              </a:ext>
            </a:extLst>
          </p:cNvPr>
          <p:cNvSpPr txBox="1"/>
          <p:nvPr/>
        </p:nvSpPr>
        <p:spPr>
          <a:xfrm>
            <a:off x="658009" y="2819908"/>
            <a:ext cx="4355756"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Các đường nối đi qua tâm của các ô theo chiều ngang, dọc, không trùng nhau, không cắt nhau, chỉ đi qua mỗi cạnh 1 lần. </a:t>
            </a:r>
          </a:p>
        </p:txBody>
      </p:sp>
      <p:pic>
        <p:nvPicPr>
          <p:cNvPr id="19" name="Picture 18">
            <a:extLst>
              <a:ext uri="{FF2B5EF4-FFF2-40B4-BE49-F238E27FC236}">
                <a16:creationId xmlns:a16="http://schemas.microsoft.com/office/drawing/2014/main" id="{913698BD-7F79-E4BA-1BB9-AA2F024C6BB9}"/>
              </a:ext>
            </a:extLst>
          </p:cNvPr>
          <p:cNvPicPr>
            <a:picLocks noChangeAspect="1"/>
          </p:cNvPicPr>
          <p:nvPr/>
        </p:nvPicPr>
        <p:blipFill>
          <a:blip r:embed="rId5"/>
          <a:stretch>
            <a:fillRect/>
          </a:stretch>
        </p:blipFill>
        <p:spPr>
          <a:xfrm>
            <a:off x="300086" y="4567094"/>
            <a:ext cx="4737468" cy="3708821"/>
          </a:xfrm>
          <a:prstGeom prst="rect">
            <a:avLst/>
          </a:prstGeom>
        </p:spPr>
      </p:pic>
      <p:sp>
        <p:nvSpPr>
          <p:cNvPr id="23" name="TextBox 22">
            <a:extLst>
              <a:ext uri="{FF2B5EF4-FFF2-40B4-BE49-F238E27FC236}">
                <a16:creationId xmlns:a16="http://schemas.microsoft.com/office/drawing/2014/main" id="{20B39DD6-D48C-BCFC-7792-0B825838A59F}"/>
              </a:ext>
            </a:extLst>
          </p:cNvPr>
          <p:cNvSpPr txBox="1"/>
          <p:nvPr/>
        </p:nvSpPr>
        <p:spPr>
          <a:xfrm>
            <a:off x="250536" y="9687166"/>
            <a:ext cx="4854553" cy="338554"/>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Họ và tên: ………………………………. Lớp……..</a:t>
            </a:r>
          </a:p>
        </p:txBody>
      </p:sp>
      <p:sp>
        <p:nvSpPr>
          <p:cNvPr id="24" name="TextBox 23">
            <a:extLst>
              <a:ext uri="{FF2B5EF4-FFF2-40B4-BE49-F238E27FC236}">
                <a16:creationId xmlns:a16="http://schemas.microsoft.com/office/drawing/2014/main" id="{72E10018-6338-897E-01C2-06A9E7C7D9A9}"/>
              </a:ext>
            </a:extLst>
          </p:cNvPr>
          <p:cNvSpPr txBox="1"/>
          <p:nvPr/>
        </p:nvSpPr>
        <p:spPr>
          <a:xfrm>
            <a:off x="348617" y="8794356"/>
            <a:ext cx="485455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Tổng số sao tìm được:  ……</a:t>
            </a:r>
          </a:p>
        </p:txBody>
      </p:sp>
    </p:spTree>
    <p:extLst>
      <p:ext uri="{BB962C8B-B14F-4D97-AF65-F5344CB8AC3E}">
        <p14:creationId xmlns:p14="http://schemas.microsoft.com/office/powerpoint/2010/main" val="203210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2AE41D-28F8-87BC-3CD4-09FA4EEF9225}"/>
              </a:ext>
            </a:extLst>
          </p:cNvPr>
          <p:cNvGraphicFramePr>
            <a:graphicFrameLocks noGrp="1"/>
          </p:cNvGraphicFramePr>
          <p:nvPr>
            <p:extLst>
              <p:ext uri="{D42A27DB-BD31-4B8C-83A1-F6EECF244321}">
                <p14:modId xmlns:p14="http://schemas.microsoft.com/office/powerpoint/2010/main" val="3804509415"/>
              </p:ext>
            </p:extLst>
          </p:nvPr>
        </p:nvGraphicFramePr>
        <p:xfrm>
          <a:off x="5261043" y="61203"/>
          <a:ext cx="12877800" cy="10058400"/>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3778361592"/>
                    </a:ext>
                  </a:extLst>
                </a:gridCol>
                <a:gridCol w="1609725">
                  <a:extLst>
                    <a:ext uri="{9D8B030D-6E8A-4147-A177-3AD203B41FA5}">
                      <a16:colId xmlns:a16="http://schemas.microsoft.com/office/drawing/2014/main" val="2955937564"/>
                    </a:ext>
                  </a:extLst>
                </a:gridCol>
                <a:gridCol w="1609725">
                  <a:extLst>
                    <a:ext uri="{9D8B030D-6E8A-4147-A177-3AD203B41FA5}">
                      <a16:colId xmlns:a16="http://schemas.microsoft.com/office/drawing/2014/main" val="2385902504"/>
                    </a:ext>
                  </a:extLst>
                </a:gridCol>
                <a:gridCol w="1609725">
                  <a:extLst>
                    <a:ext uri="{9D8B030D-6E8A-4147-A177-3AD203B41FA5}">
                      <a16:colId xmlns:a16="http://schemas.microsoft.com/office/drawing/2014/main" val="2676917968"/>
                    </a:ext>
                  </a:extLst>
                </a:gridCol>
                <a:gridCol w="1609725">
                  <a:extLst>
                    <a:ext uri="{9D8B030D-6E8A-4147-A177-3AD203B41FA5}">
                      <a16:colId xmlns:a16="http://schemas.microsoft.com/office/drawing/2014/main" val="1168600291"/>
                    </a:ext>
                  </a:extLst>
                </a:gridCol>
                <a:gridCol w="1609725">
                  <a:extLst>
                    <a:ext uri="{9D8B030D-6E8A-4147-A177-3AD203B41FA5}">
                      <a16:colId xmlns:a16="http://schemas.microsoft.com/office/drawing/2014/main" val="886915002"/>
                    </a:ext>
                  </a:extLst>
                </a:gridCol>
                <a:gridCol w="1609725">
                  <a:extLst>
                    <a:ext uri="{9D8B030D-6E8A-4147-A177-3AD203B41FA5}">
                      <a16:colId xmlns:a16="http://schemas.microsoft.com/office/drawing/2014/main" val="320868156"/>
                    </a:ext>
                  </a:extLst>
                </a:gridCol>
                <a:gridCol w="1609725">
                  <a:extLst>
                    <a:ext uri="{9D8B030D-6E8A-4147-A177-3AD203B41FA5}">
                      <a16:colId xmlns:a16="http://schemas.microsoft.com/office/drawing/2014/main" val="1941416268"/>
                    </a:ext>
                  </a:extLst>
                </a:gridCol>
              </a:tblGrid>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40490"/>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93307"/>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5148843"/>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257005"/>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320808"/>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9645964"/>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894324"/>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5942000"/>
                  </a:ext>
                </a:extLst>
              </a:tr>
            </a:tbl>
          </a:graphicData>
        </a:graphic>
      </p:graphicFrame>
      <p:sp>
        <p:nvSpPr>
          <p:cNvPr id="3" name="Rectangle 2">
            <a:extLst>
              <a:ext uri="{FF2B5EF4-FFF2-40B4-BE49-F238E27FC236}">
                <a16:creationId xmlns:a16="http://schemas.microsoft.com/office/drawing/2014/main" id="{3645DCBA-1A63-7C34-FCE2-6A311141D5F7}"/>
              </a:ext>
            </a:extLst>
          </p:cNvPr>
          <p:cNvSpPr/>
          <p:nvPr/>
        </p:nvSpPr>
        <p:spPr>
          <a:xfrm>
            <a:off x="5941977"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4" name="Rectangle 3">
            <a:extLst>
              <a:ext uri="{FF2B5EF4-FFF2-40B4-BE49-F238E27FC236}">
                <a16:creationId xmlns:a16="http://schemas.microsoft.com/office/drawing/2014/main" id="{E2E410CD-BCE5-3A40-A87B-F93655A33010}"/>
              </a:ext>
            </a:extLst>
          </p:cNvPr>
          <p:cNvSpPr/>
          <p:nvPr/>
        </p:nvSpPr>
        <p:spPr>
          <a:xfrm>
            <a:off x="7583921"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5" name="Rectangle 4">
            <a:extLst>
              <a:ext uri="{FF2B5EF4-FFF2-40B4-BE49-F238E27FC236}">
                <a16:creationId xmlns:a16="http://schemas.microsoft.com/office/drawing/2014/main" id="{88CFBB7F-5A4B-D2BB-7BA6-5DCC3A13C552}"/>
              </a:ext>
            </a:extLst>
          </p:cNvPr>
          <p:cNvSpPr/>
          <p:nvPr/>
        </p:nvSpPr>
        <p:spPr>
          <a:xfrm>
            <a:off x="9184533"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6" name="Rectangle 5">
            <a:extLst>
              <a:ext uri="{FF2B5EF4-FFF2-40B4-BE49-F238E27FC236}">
                <a16:creationId xmlns:a16="http://schemas.microsoft.com/office/drawing/2014/main" id="{A52D6FF6-6CB6-A24E-8026-008A075B7BE1}"/>
              </a:ext>
            </a:extLst>
          </p:cNvPr>
          <p:cNvSpPr/>
          <p:nvPr/>
        </p:nvSpPr>
        <p:spPr>
          <a:xfrm>
            <a:off x="10805811"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7" name="Rectangle 6">
            <a:extLst>
              <a:ext uri="{FF2B5EF4-FFF2-40B4-BE49-F238E27FC236}">
                <a16:creationId xmlns:a16="http://schemas.microsoft.com/office/drawing/2014/main" id="{5A96FC49-2135-EEF6-B816-5ACD0C6315AB}"/>
              </a:ext>
            </a:extLst>
          </p:cNvPr>
          <p:cNvSpPr/>
          <p:nvPr/>
        </p:nvSpPr>
        <p:spPr>
          <a:xfrm>
            <a:off x="12427089"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8" name="Rectangle 7">
            <a:extLst>
              <a:ext uri="{FF2B5EF4-FFF2-40B4-BE49-F238E27FC236}">
                <a16:creationId xmlns:a16="http://schemas.microsoft.com/office/drawing/2014/main" id="{0222D2C1-A1D9-B7E5-2325-04EE54087F5C}"/>
              </a:ext>
            </a:extLst>
          </p:cNvPr>
          <p:cNvSpPr/>
          <p:nvPr/>
        </p:nvSpPr>
        <p:spPr>
          <a:xfrm>
            <a:off x="14028912"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9" name="Rectangle 8">
            <a:extLst>
              <a:ext uri="{FF2B5EF4-FFF2-40B4-BE49-F238E27FC236}">
                <a16:creationId xmlns:a16="http://schemas.microsoft.com/office/drawing/2014/main" id="{E65171FB-CC2E-CC2A-4389-1F3F966F4731}"/>
              </a:ext>
            </a:extLst>
          </p:cNvPr>
          <p:cNvSpPr/>
          <p:nvPr/>
        </p:nvSpPr>
        <p:spPr>
          <a:xfrm>
            <a:off x="15669645"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0" name="Rectangle 9">
            <a:extLst>
              <a:ext uri="{FF2B5EF4-FFF2-40B4-BE49-F238E27FC236}">
                <a16:creationId xmlns:a16="http://schemas.microsoft.com/office/drawing/2014/main" id="{C2ED93FB-CF29-6EFC-5A76-5FD6B24093FE}"/>
              </a:ext>
            </a:extLst>
          </p:cNvPr>
          <p:cNvSpPr/>
          <p:nvPr/>
        </p:nvSpPr>
        <p:spPr>
          <a:xfrm>
            <a:off x="17290923" y="817934"/>
            <a:ext cx="226979" cy="85449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1" name="Rectangle 10">
            <a:extLst>
              <a:ext uri="{FF2B5EF4-FFF2-40B4-BE49-F238E27FC236}">
                <a16:creationId xmlns:a16="http://schemas.microsoft.com/office/drawing/2014/main" id="{EEF7F8F9-2B8A-A42D-3F3E-C0DD316FBE18}"/>
              </a:ext>
            </a:extLst>
          </p:cNvPr>
          <p:cNvSpPr/>
          <p:nvPr/>
        </p:nvSpPr>
        <p:spPr>
          <a:xfrm rot="16200000">
            <a:off x="11586453" y="-445689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2" name="Rectangle 11">
            <a:extLst>
              <a:ext uri="{FF2B5EF4-FFF2-40B4-BE49-F238E27FC236}">
                <a16:creationId xmlns:a16="http://schemas.microsoft.com/office/drawing/2014/main" id="{DF6B8A70-4B3A-76ED-FC16-182D106D1046}"/>
              </a:ext>
            </a:extLst>
          </p:cNvPr>
          <p:cNvSpPr/>
          <p:nvPr/>
        </p:nvSpPr>
        <p:spPr>
          <a:xfrm rot="16200000">
            <a:off x="11510267" y="-3104753"/>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 name="Rectangle 12">
            <a:extLst>
              <a:ext uri="{FF2B5EF4-FFF2-40B4-BE49-F238E27FC236}">
                <a16:creationId xmlns:a16="http://schemas.microsoft.com/office/drawing/2014/main" id="{75D20A91-0203-F9F1-5DE0-AB2A6D17C599}"/>
              </a:ext>
            </a:extLst>
          </p:cNvPr>
          <p:cNvSpPr/>
          <p:nvPr/>
        </p:nvSpPr>
        <p:spPr>
          <a:xfrm rot="16200000">
            <a:off x="11411362" y="-1866098"/>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4" name="Rectangle 13">
            <a:extLst>
              <a:ext uri="{FF2B5EF4-FFF2-40B4-BE49-F238E27FC236}">
                <a16:creationId xmlns:a16="http://schemas.microsoft.com/office/drawing/2014/main" id="{C9CCF2D4-5093-1CB3-9932-C02F16E3452F}"/>
              </a:ext>
            </a:extLst>
          </p:cNvPr>
          <p:cNvSpPr/>
          <p:nvPr/>
        </p:nvSpPr>
        <p:spPr>
          <a:xfrm rot="16200000">
            <a:off x="11372453" y="-56907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5" name="Rectangle 14">
            <a:extLst>
              <a:ext uri="{FF2B5EF4-FFF2-40B4-BE49-F238E27FC236}">
                <a16:creationId xmlns:a16="http://schemas.microsoft.com/office/drawing/2014/main" id="{46AE12E9-4005-CBC5-015F-1EA76B86C234}"/>
              </a:ext>
            </a:extLst>
          </p:cNvPr>
          <p:cNvSpPr/>
          <p:nvPr/>
        </p:nvSpPr>
        <p:spPr>
          <a:xfrm rot="16200000">
            <a:off x="11897743" y="614449"/>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6" name="Rectangle 15">
            <a:extLst>
              <a:ext uri="{FF2B5EF4-FFF2-40B4-BE49-F238E27FC236}">
                <a16:creationId xmlns:a16="http://schemas.microsoft.com/office/drawing/2014/main" id="{B6414035-458F-CF2A-E343-F41E83F52E80}"/>
              </a:ext>
            </a:extLst>
          </p:cNvPr>
          <p:cNvSpPr/>
          <p:nvPr/>
        </p:nvSpPr>
        <p:spPr>
          <a:xfrm rot="16200000">
            <a:off x="11411362" y="1886327"/>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7" name="Rectangle 16">
            <a:extLst>
              <a:ext uri="{FF2B5EF4-FFF2-40B4-BE49-F238E27FC236}">
                <a16:creationId xmlns:a16="http://schemas.microsoft.com/office/drawing/2014/main" id="{1E611431-DD11-A094-A96B-8B5DA1305221}"/>
              </a:ext>
            </a:extLst>
          </p:cNvPr>
          <p:cNvSpPr/>
          <p:nvPr/>
        </p:nvSpPr>
        <p:spPr>
          <a:xfrm rot="16200000">
            <a:off x="11521609" y="3175228"/>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8" name="Rectangle 17">
            <a:extLst>
              <a:ext uri="{FF2B5EF4-FFF2-40B4-BE49-F238E27FC236}">
                <a16:creationId xmlns:a16="http://schemas.microsoft.com/office/drawing/2014/main" id="{7CC79994-3038-FFEF-C7EA-D06884503C1C}"/>
              </a:ext>
            </a:extLst>
          </p:cNvPr>
          <p:cNvSpPr/>
          <p:nvPr/>
        </p:nvSpPr>
        <p:spPr>
          <a:xfrm rot="16200000">
            <a:off x="11594566" y="4365644"/>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pic>
        <p:nvPicPr>
          <p:cNvPr id="20" name="Picture 19" descr="Hình ảnh Ngôi Sao Vàng 3d PNG , Ngôi Sao, Ngôi Sao Vàng, Vàng PNG và Vector  với nền trong suốt để tải xuống miễn phí">
            <a:extLst>
              <a:ext uri="{FF2B5EF4-FFF2-40B4-BE49-F238E27FC236}">
                <a16:creationId xmlns:a16="http://schemas.microsoft.com/office/drawing/2014/main" id="{6E588691-567E-16EA-FD40-89CD28F128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Ngôi Sao Vàng 3d PNG , Ngôi Sao, Ngôi Sao Vàng, Vàng PNG và Vector  với nền trong suốt để tải xuống miễn phí">
            <a:extLst>
              <a:ext uri="{FF2B5EF4-FFF2-40B4-BE49-F238E27FC236}">
                <a16:creationId xmlns:a16="http://schemas.microsoft.com/office/drawing/2014/main" id="{FF2236AB-A3F5-9576-AC8D-D6B62FC27C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Ngôi Sao Vàng 3d PNG , Ngôi Sao, Ngôi Sao Vàng, Vàng PNG và Vector  với nền trong suốt để tải xuống miễn phí">
            <a:extLst>
              <a:ext uri="{FF2B5EF4-FFF2-40B4-BE49-F238E27FC236}">
                <a16:creationId xmlns:a16="http://schemas.microsoft.com/office/drawing/2014/main" id="{9371C980-8261-A08E-FE76-3A66844F9C5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ình ảnh Ngôi Sao Vàng 3d PNG , Ngôi Sao, Ngôi Sao Vàng, Vàng PNG và Vector  với nền trong suốt để tải xuống miễn phí">
            <a:extLst>
              <a:ext uri="{FF2B5EF4-FFF2-40B4-BE49-F238E27FC236}">
                <a16:creationId xmlns:a16="http://schemas.microsoft.com/office/drawing/2014/main" id="{014313E5-A0E8-773D-43B3-5CF37F2F932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98249" y="503729"/>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7657283-A1FB-6650-CA50-B5799BE483A9}"/>
              </a:ext>
            </a:extLst>
          </p:cNvPr>
          <p:cNvSpPr txBox="1"/>
          <p:nvPr/>
        </p:nvSpPr>
        <p:spPr>
          <a:xfrm>
            <a:off x="5242589" y="5492180"/>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Ethyl chloride</a:t>
            </a:r>
          </a:p>
        </p:txBody>
      </p:sp>
      <p:sp>
        <p:nvSpPr>
          <p:cNvPr id="82" name="TextBox 81">
            <a:extLst>
              <a:ext uri="{FF2B5EF4-FFF2-40B4-BE49-F238E27FC236}">
                <a16:creationId xmlns:a16="http://schemas.microsoft.com/office/drawing/2014/main" id="{54554BAF-CB4C-66B7-E770-8BA956C8106B}"/>
              </a:ext>
            </a:extLst>
          </p:cNvPr>
          <p:cNvSpPr txBox="1"/>
          <p:nvPr/>
        </p:nvSpPr>
        <p:spPr>
          <a:xfrm>
            <a:off x="8453634" y="2879587"/>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5</a:t>
            </a:r>
            <a:r>
              <a:rPr lang="en-US" sz="2800" b="1">
                <a:latin typeface="Times New Roman" panose="02020603050405020304" pitchFamily="18" charset="0"/>
                <a:cs typeface="Times New Roman" panose="02020603050405020304" pitchFamily="18" charset="0"/>
              </a:rPr>
              <a:t>Cl</a:t>
            </a:r>
          </a:p>
        </p:txBody>
      </p:sp>
      <p:sp>
        <p:nvSpPr>
          <p:cNvPr id="84" name="TextBox 83">
            <a:extLst>
              <a:ext uri="{FF2B5EF4-FFF2-40B4-BE49-F238E27FC236}">
                <a16:creationId xmlns:a16="http://schemas.microsoft.com/office/drawing/2014/main" id="{4CDF224E-7066-1474-B746-EACE053EF82F}"/>
              </a:ext>
            </a:extLst>
          </p:cNvPr>
          <p:cNvSpPr txBox="1"/>
          <p:nvPr/>
        </p:nvSpPr>
        <p:spPr>
          <a:xfrm>
            <a:off x="16551569" y="9386753"/>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Chloroform</a:t>
            </a:r>
          </a:p>
        </p:txBody>
      </p:sp>
      <p:sp>
        <p:nvSpPr>
          <p:cNvPr id="85" name="TextBox 84">
            <a:extLst>
              <a:ext uri="{FF2B5EF4-FFF2-40B4-BE49-F238E27FC236}">
                <a16:creationId xmlns:a16="http://schemas.microsoft.com/office/drawing/2014/main" id="{7855675E-1816-31FE-3D19-2AD211EBC103}"/>
              </a:ext>
            </a:extLst>
          </p:cNvPr>
          <p:cNvSpPr txBox="1"/>
          <p:nvPr/>
        </p:nvSpPr>
        <p:spPr>
          <a:xfrm>
            <a:off x="16542132" y="5457552"/>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Cl</a:t>
            </a:r>
          </a:p>
        </p:txBody>
      </p:sp>
      <p:sp>
        <p:nvSpPr>
          <p:cNvPr id="86" name="TextBox 85">
            <a:extLst>
              <a:ext uri="{FF2B5EF4-FFF2-40B4-BE49-F238E27FC236}">
                <a16:creationId xmlns:a16="http://schemas.microsoft.com/office/drawing/2014/main" id="{5E663A65-3561-ECC6-BA21-D820E1A574F8}"/>
              </a:ext>
            </a:extLst>
          </p:cNvPr>
          <p:cNvSpPr txBox="1"/>
          <p:nvPr/>
        </p:nvSpPr>
        <p:spPr>
          <a:xfrm>
            <a:off x="14721107" y="4432417"/>
            <a:ext cx="1982756"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Bromomethane</a:t>
            </a:r>
          </a:p>
        </p:txBody>
      </p:sp>
      <p:sp>
        <p:nvSpPr>
          <p:cNvPr id="87" name="TextBox 86">
            <a:extLst>
              <a:ext uri="{FF2B5EF4-FFF2-40B4-BE49-F238E27FC236}">
                <a16:creationId xmlns:a16="http://schemas.microsoft.com/office/drawing/2014/main" id="{11A5EEAC-B6AF-A342-6131-504F359E6ECD}"/>
              </a:ext>
            </a:extLst>
          </p:cNvPr>
          <p:cNvSpPr txBox="1"/>
          <p:nvPr/>
        </p:nvSpPr>
        <p:spPr>
          <a:xfrm>
            <a:off x="14942528" y="8023064"/>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Br</a:t>
            </a:r>
          </a:p>
        </p:txBody>
      </p:sp>
      <p:sp>
        <p:nvSpPr>
          <p:cNvPr id="88" name="TextBox 87">
            <a:extLst>
              <a:ext uri="{FF2B5EF4-FFF2-40B4-BE49-F238E27FC236}">
                <a16:creationId xmlns:a16="http://schemas.microsoft.com/office/drawing/2014/main" id="{B0912A5E-A302-6977-2251-A89710E22FBD}"/>
              </a:ext>
            </a:extLst>
          </p:cNvPr>
          <p:cNvSpPr txBox="1"/>
          <p:nvPr/>
        </p:nvSpPr>
        <p:spPr>
          <a:xfrm>
            <a:off x="5144045" y="9317576"/>
            <a:ext cx="1799641"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2-chlorobutane</a:t>
            </a:r>
          </a:p>
        </p:txBody>
      </p:sp>
      <p:sp>
        <p:nvSpPr>
          <p:cNvPr id="89" name="TextBox 88">
            <a:extLst>
              <a:ext uri="{FF2B5EF4-FFF2-40B4-BE49-F238E27FC236}">
                <a16:creationId xmlns:a16="http://schemas.microsoft.com/office/drawing/2014/main" id="{63E3B76A-017F-715C-3754-8DD133A60744}"/>
              </a:ext>
            </a:extLst>
          </p:cNvPr>
          <p:cNvSpPr txBox="1"/>
          <p:nvPr/>
        </p:nvSpPr>
        <p:spPr>
          <a:xfrm>
            <a:off x="11682916" y="6787967"/>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4</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9</a:t>
            </a:r>
            <a:r>
              <a:rPr lang="en-US" sz="2800" b="1">
                <a:latin typeface="Times New Roman" panose="02020603050405020304" pitchFamily="18" charset="0"/>
                <a:cs typeface="Times New Roman" panose="02020603050405020304" pitchFamily="18" charset="0"/>
              </a:rPr>
              <a:t>Cl</a:t>
            </a:r>
          </a:p>
        </p:txBody>
      </p:sp>
      <p:pic>
        <p:nvPicPr>
          <p:cNvPr id="90" name="Picture 2" descr="Hình ảnh Ngôi Sao Vàng 3d PNG , Ngôi Sao, Ngôi Sao Vàng, Vàng PNG và Vector  với nền trong suốt để tải xuống miễn phí">
            <a:extLst>
              <a:ext uri="{FF2B5EF4-FFF2-40B4-BE49-F238E27FC236}">
                <a16:creationId xmlns:a16="http://schemas.microsoft.com/office/drawing/2014/main" id="{29D6CFD8-02DE-BD28-1552-E1AEB6226D6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Hình ảnh Ngôi Sao Vàng 3d PNG , Ngôi Sao, Ngôi Sao Vàng, Vàng PNG và Vector  với nền trong suốt để tải xuống miễn phí">
            <a:extLst>
              <a:ext uri="{FF2B5EF4-FFF2-40B4-BE49-F238E27FC236}">
                <a16:creationId xmlns:a16="http://schemas.microsoft.com/office/drawing/2014/main" id="{F0EA0AA0-FFC5-D2C4-DA0F-D3CF13E28B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ình ảnh Ngôi Sao Vàng 3d PNG , Ngôi Sao, Ngôi Sao Vàng, Vàng PNG và Vector  với nền trong suốt để tải xuống miễn phí">
            <a:extLst>
              <a:ext uri="{FF2B5EF4-FFF2-40B4-BE49-F238E27FC236}">
                <a16:creationId xmlns:a16="http://schemas.microsoft.com/office/drawing/2014/main" id="{83EFE257-0AB9-8321-320B-CB9A98584BF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ình ảnh Ngôi Sao Vàng 3d PNG , Ngôi Sao, Ngôi Sao Vàng, Vàng PNG và Vector  với nền trong suốt để tải xuống miễn phí">
            <a:extLst>
              <a:ext uri="{FF2B5EF4-FFF2-40B4-BE49-F238E27FC236}">
                <a16:creationId xmlns:a16="http://schemas.microsoft.com/office/drawing/2014/main" id="{3EC295AE-B5C8-2221-06AE-C6EAE114823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Hình ảnh Ngôi Sao Vàng 3d PNG , Ngôi Sao, Ngôi Sao Vàng, Vàng PNG và Vector  với nền trong suốt để tải xuống miễn phí">
            <a:extLst>
              <a:ext uri="{FF2B5EF4-FFF2-40B4-BE49-F238E27FC236}">
                <a16:creationId xmlns:a16="http://schemas.microsoft.com/office/drawing/2014/main" id="{341DB06E-2FAA-4ED5-4113-B8CBC220F8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ình ảnh Ngôi Sao Vàng 3d PNG , Ngôi Sao, Ngôi Sao Vàng, Vàng PNG và Vector  với nền trong suốt để tải xuống miễn phí">
            <a:extLst>
              <a:ext uri="{FF2B5EF4-FFF2-40B4-BE49-F238E27FC236}">
                <a16:creationId xmlns:a16="http://schemas.microsoft.com/office/drawing/2014/main" id="{1DEFCFF3-72BA-1072-3AD2-FEAF107CA0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304095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Hình ảnh Ngôi Sao Vàng 3d PNG , Ngôi Sao, Ngôi Sao Vàng, Vàng PNG và Vector  với nền trong suốt để tải xuống miễn phí">
            <a:extLst>
              <a:ext uri="{FF2B5EF4-FFF2-40B4-BE49-F238E27FC236}">
                <a16:creationId xmlns:a16="http://schemas.microsoft.com/office/drawing/2014/main" id="{E495E0E7-A634-24B6-68F0-5C879D8D5DA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30462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Hình ảnh Ngôi Sao Vàng 3d PNG , Ngôi Sao, Ngôi Sao Vàng, Vàng PNG và Vector  với nền trong suốt để tải xuống miễn phí">
            <a:extLst>
              <a:ext uri="{FF2B5EF4-FFF2-40B4-BE49-F238E27FC236}">
                <a16:creationId xmlns:a16="http://schemas.microsoft.com/office/drawing/2014/main" id="{F0704F2E-7122-D93B-475A-2B51D309A9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ình ảnh Ngôi Sao Vàng 3d PNG , Ngôi Sao, Ngôi Sao Vàng, Vàng PNG và Vector  với nền trong suốt để tải xuống miễn phí">
            <a:extLst>
              <a:ext uri="{FF2B5EF4-FFF2-40B4-BE49-F238E27FC236}">
                <a16:creationId xmlns:a16="http://schemas.microsoft.com/office/drawing/2014/main" id="{5AAE7DFD-0C01-21DC-211F-AE60489B25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304604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Hình ảnh Ngôi Sao Vàng 3d PNG , Ngôi Sao, Ngôi Sao Vàng, Vàng PNG và Vector  với nền trong suốt để tải xuống miễn phí">
            <a:extLst>
              <a:ext uri="{FF2B5EF4-FFF2-40B4-BE49-F238E27FC236}">
                <a16:creationId xmlns:a16="http://schemas.microsoft.com/office/drawing/2014/main" id="{12F2F536-F2DB-3C9D-4270-8D4B8C209F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Hình ảnh Ngôi Sao Vàng 3d PNG , Ngôi Sao, Ngôi Sao Vàng, Vàng PNG và Vector  với nền trong suốt để tải xuống miễn phí">
            <a:extLst>
              <a:ext uri="{FF2B5EF4-FFF2-40B4-BE49-F238E27FC236}">
                <a16:creationId xmlns:a16="http://schemas.microsoft.com/office/drawing/2014/main" id="{D7C98065-BB69-913C-2E61-48660881D0A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7793"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Hình ảnh Ngôi Sao Vàng 3d PNG , Ngôi Sao, Ngôi Sao Vàng, Vàng PNG và Vector  với nền trong suốt để tải xuống miễn phí">
            <a:extLst>
              <a:ext uri="{FF2B5EF4-FFF2-40B4-BE49-F238E27FC236}">
                <a16:creationId xmlns:a16="http://schemas.microsoft.com/office/drawing/2014/main" id="{F762812E-D4A3-EE1C-EAC0-EEB8EC7F07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Hình ảnh Ngôi Sao Vàng 3d PNG , Ngôi Sao, Ngôi Sao Vàng, Vàng PNG và Vector  với nền trong suốt để tải xuống miễn phí">
            <a:extLst>
              <a:ext uri="{FF2B5EF4-FFF2-40B4-BE49-F238E27FC236}">
                <a16:creationId xmlns:a16="http://schemas.microsoft.com/office/drawing/2014/main" id="{68EBE16F-57C5-EF2C-7596-F55D1C180AB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Hình ảnh Ngôi Sao Vàng 3d PNG , Ngôi Sao, Ngôi Sao Vàng, Vàng PNG và Vector  với nền trong suốt để tải xuống miễn phí">
            <a:extLst>
              <a:ext uri="{FF2B5EF4-FFF2-40B4-BE49-F238E27FC236}">
                <a16:creationId xmlns:a16="http://schemas.microsoft.com/office/drawing/2014/main" id="{18656D73-D67E-13BB-9B00-21D697D6A5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Hình ảnh Ngôi Sao Vàng 3d PNG , Ngôi Sao, Ngôi Sao Vàng, Vàng PNG và Vector  với nền trong suốt để tải xuống miễn phí">
            <a:extLst>
              <a:ext uri="{FF2B5EF4-FFF2-40B4-BE49-F238E27FC236}">
                <a16:creationId xmlns:a16="http://schemas.microsoft.com/office/drawing/2014/main" id="{FDB17A4B-8AC6-4765-2388-EFF04F9445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Hình ảnh Ngôi Sao Vàng 3d PNG , Ngôi Sao, Ngôi Sao Vàng, Vàng PNG và Vector  với nền trong suốt để tải xuống miễn phí">
            <a:extLst>
              <a:ext uri="{FF2B5EF4-FFF2-40B4-BE49-F238E27FC236}">
                <a16:creationId xmlns:a16="http://schemas.microsoft.com/office/drawing/2014/main" id="{C0497622-1A7C-51B7-519D-D5FD70EAED6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descr="Hình ảnh Ngôi Sao Vàng 3d PNG , Ngôi Sao, Ngôi Sao Vàng, Vàng PNG và Vector  với nền trong suốt để tải xuống miễn phí">
            <a:extLst>
              <a:ext uri="{FF2B5EF4-FFF2-40B4-BE49-F238E27FC236}">
                <a16:creationId xmlns:a16="http://schemas.microsoft.com/office/drawing/2014/main" id="{486AF3F7-91E2-882F-589B-025EE3DDDF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Hình ảnh Ngôi Sao Vàng 3d PNG , Ngôi Sao, Ngôi Sao Vàng, Vàng PNG và Vector  với nền trong suốt để tải xuống miễn phí">
            <a:extLst>
              <a:ext uri="{FF2B5EF4-FFF2-40B4-BE49-F238E27FC236}">
                <a16:creationId xmlns:a16="http://schemas.microsoft.com/office/drawing/2014/main" id="{AB530C02-AA4D-9FF7-D20A-F38E502CE5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6864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ình ảnh Ngôi Sao Vàng 3d PNG , Ngôi Sao, Ngôi Sao Vàng, Vàng PNG và Vector  với nền trong suốt để tải xuống miễn phí">
            <a:extLst>
              <a:ext uri="{FF2B5EF4-FFF2-40B4-BE49-F238E27FC236}">
                <a16:creationId xmlns:a16="http://schemas.microsoft.com/office/drawing/2014/main" id="{99BFF3D8-6303-7E3D-D44F-C1C2353CF1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553178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Hình ảnh Ngôi Sao Vàng 3d PNG , Ngôi Sao, Ngôi Sao Vàng, Vàng PNG và Vector  với nền trong suốt để tải xuống miễn phí">
            <a:extLst>
              <a:ext uri="{FF2B5EF4-FFF2-40B4-BE49-F238E27FC236}">
                <a16:creationId xmlns:a16="http://schemas.microsoft.com/office/drawing/2014/main" id="{3DD6A9A1-8E82-BF5E-488F-B5CEDDE61F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ình ảnh Ngôi Sao Vàng 3d PNG , Ngôi Sao, Ngôi Sao Vàng, Vàng PNG và Vector  với nền trong suốt để tải xuống miễn phí">
            <a:extLst>
              <a:ext uri="{FF2B5EF4-FFF2-40B4-BE49-F238E27FC236}">
                <a16:creationId xmlns:a16="http://schemas.microsoft.com/office/drawing/2014/main" id="{90F8AB69-62A8-3432-4532-DD9982E853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36855"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Hình ảnh Ngôi Sao Vàng 3d PNG , Ngôi Sao, Ngôi Sao Vàng, Vàng PNG và Vector  với nền trong suốt để tải xuống miễn phí">
            <a:extLst>
              <a:ext uri="{FF2B5EF4-FFF2-40B4-BE49-F238E27FC236}">
                <a16:creationId xmlns:a16="http://schemas.microsoft.com/office/drawing/2014/main" id="{475D8D5A-0140-1587-FEF3-024C28F6345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57885"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ình ảnh Ngôi Sao Vàng 3d PNG , Ngôi Sao, Ngôi Sao Vàng, Vàng PNG và Vector  với nền trong suốt để tải xuống miễn phí">
            <a:extLst>
              <a:ext uri="{FF2B5EF4-FFF2-40B4-BE49-F238E27FC236}">
                <a16:creationId xmlns:a16="http://schemas.microsoft.com/office/drawing/2014/main" id="{1A5CF251-3EF6-F423-A306-A0847D028BF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3414" y="931757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descr="Hình ảnh Ngôi Sao Vàng 3d PNG , Ngôi Sao, Ngôi Sao Vàng, Vàng PNG và Vector  với nền trong suốt để tải xuống miễn phí">
            <a:extLst>
              <a:ext uri="{FF2B5EF4-FFF2-40B4-BE49-F238E27FC236}">
                <a16:creationId xmlns:a16="http://schemas.microsoft.com/office/drawing/2014/main" id="{8A1F57A5-F3DD-7E7F-BE54-1331C301CB3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5539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ình ảnh Ngôi Sao Vàng 3d PNG , Ngôi Sao, Ngôi Sao Vàng, Vàng PNG và Vector  với nền trong suốt để tải xuống miễn phí">
            <a:extLst>
              <a:ext uri="{FF2B5EF4-FFF2-40B4-BE49-F238E27FC236}">
                <a16:creationId xmlns:a16="http://schemas.microsoft.com/office/drawing/2014/main" id="{D70A6C32-595C-C7D0-8B18-C31621FBC6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70800"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descr="Hình ảnh Ngôi Sao Vàng 3d PNG , Ngôi Sao, Ngôi Sao Vàng, Vàng PNG và Vector  với nền trong suốt để tải xuống miễn phí">
            <a:extLst>
              <a:ext uri="{FF2B5EF4-FFF2-40B4-BE49-F238E27FC236}">
                <a16:creationId xmlns:a16="http://schemas.microsoft.com/office/drawing/2014/main" id="{D2BAF11D-694F-862D-8700-FE5D420EA9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2744"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Hình ảnh Ngôi Sao Vàng 3d PNG , Ngôi Sao, Ngôi Sao Vàng, Vàng PNG và Vector  với nền trong suốt để tải xuống miễn phí">
            <a:extLst>
              <a:ext uri="{FF2B5EF4-FFF2-40B4-BE49-F238E27FC236}">
                <a16:creationId xmlns:a16="http://schemas.microsoft.com/office/drawing/2014/main" id="{D60F6B54-6C0D-53A7-3F42-C5D65ECB424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ình ảnh Ngôi Sao Vàng 3d PNG , Ngôi Sao, Ngôi Sao Vàng, Vàng PNG và Vector  với nền trong suốt để tải xuống miễn phí">
            <a:extLst>
              <a:ext uri="{FF2B5EF4-FFF2-40B4-BE49-F238E27FC236}">
                <a16:creationId xmlns:a16="http://schemas.microsoft.com/office/drawing/2014/main" id="{C72BC182-9A09-2016-AC65-507F2717CA4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82183"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Hình ảnh Ngôi Sao Vàng 3d PNG , Ngôi Sao, Ngôi Sao Vàng, Vàng PNG và Vector  với nền trong suốt để tải xuống miễn phí">
            <a:extLst>
              <a:ext uri="{FF2B5EF4-FFF2-40B4-BE49-F238E27FC236}">
                <a16:creationId xmlns:a16="http://schemas.microsoft.com/office/drawing/2014/main" id="{5510733C-DE57-19BF-E054-6381AF7548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799548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Hình ảnh Ngôi Sao Vàng 3d PNG , Ngôi Sao, Ngôi Sao Vàng, Vàng PNG và Vector  với nền trong suốt để tải xuống miễn phí">
            <a:extLst>
              <a:ext uri="{FF2B5EF4-FFF2-40B4-BE49-F238E27FC236}">
                <a16:creationId xmlns:a16="http://schemas.microsoft.com/office/drawing/2014/main" id="{AE13B6DB-8379-3A8F-6694-C1A624B5ED3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55354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Hình ảnh Ngôi Sao Vàng 3d PNG , Ngôi Sao, Ngôi Sao Vàng, Vàng PNG và Vector  với nền trong suốt để tải xuống miễn phí">
            <a:extLst>
              <a:ext uri="{FF2B5EF4-FFF2-40B4-BE49-F238E27FC236}">
                <a16:creationId xmlns:a16="http://schemas.microsoft.com/office/drawing/2014/main" id="{094BBC4B-E20B-205E-7EDA-177C2291C9F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3356" y="5587570"/>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28" name="Freeform: Shape 127">
            <a:extLst>
              <a:ext uri="{FF2B5EF4-FFF2-40B4-BE49-F238E27FC236}">
                <a16:creationId xmlns:a16="http://schemas.microsoft.com/office/drawing/2014/main" id="{6A26F217-C2BE-86B2-738B-04EF8BBF08D2}"/>
              </a:ext>
            </a:extLst>
          </p:cNvPr>
          <p:cNvSpPr/>
          <p:nvPr/>
        </p:nvSpPr>
        <p:spPr>
          <a:xfrm>
            <a:off x="6168571" y="3309257"/>
            <a:ext cx="3319298" cy="2682714"/>
          </a:xfrm>
          <a:custGeom>
            <a:avLst/>
            <a:gdLst>
              <a:gd name="connsiteX0" fmla="*/ 0 w 3319298"/>
              <a:gd name="connsiteY0" fmla="*/ 2467429 h 2682714"/>
              <a:gd name="connsiteX1" fmla="*/ 2975429 w 3319298"/>
              <a:gd name="connsiteY1" fmla="*/ 2438400 h 2682714"/>
              <a:gd name="connsiteX2" fmla="*/ 3135086 w 3319298"/>
              <a:gd name="connsiteY2" fmla="*/ 0 h 2682714"/>
            </a:gdLst>
            <a:ahLst/>
            <a:cxnLst>
              <a:cxn ang="0">
                <a:pos x="connsiteX0" y="connsiteY0"/>
              </a:cxn>
              <a:cxn ang="0">
                <a:pos x="connsiteX1" y="connsiteY1"/>
              </a:cxn>
              <a:cxn ang="0">
                <a:pos x="connsiteX2" y="connsiteY2"/>
              </a:cxn>
            </a:cxnLst>
            <a:rect l="l" t="t" r="r" b="b"/>
            <a:pathLst>
              <a:path w="3319298" h="2682714">
                <a:moveTo>
                  <a:pt x="0" y="2467429"/>
                </a:moveTo>
                <a:cubicBezTo>
                  <a:pt x="1226457" y="2658533"/>
                  <a:pt x="2452915" y="2849638"/>
                  <a:pt x="2975429" y="2438400"/>
                </a:cubicBezTo>
                <a:cubicBezTo>
                  <a:pt x="3497943" y="2027162"/>
                  <a:pt x="3316514" y="1013581"/>
                  <a:pt x="3135086"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783EA5AA-F00F-DE5A-56E0-EE13AD60E5E6}"/>
              </a:ext>
            </a:extLst>
          </p:cNvPr>
          <p:cNvSpPr/>
          <p:nvPr/>
        </p:nvSpPr>
        <p:spPr>
          <a:xfrm>
            <a:off x="6444343" y="7155543"/>
            <a:ext cx="6791843" cy="2639778"/>
          </a:xfrm>
          <a:custGeom>
            <a:avLst/>
            <a:gdLst>
              <a:gd name="connsiteX0" fmla="*/ 0 w 6791843"/>
              <a:gd name="connsiteY0" fmla="*/ 2467428 h 2639778"/>
              <a:gd name="connsiteX1" fmla="*/ 6241143 w 6791843"/>
              <a:gd name="connsiteY1" fmla="*/ 2380343 h 2639778"/>
              <a:gd name="connsiteX2" fmla="*/ 6081486 w 6791843"/>
              <a:gd name="connsiteY2" fmla="*/ 0 h 2639778"/>
            </a:gdLst>
            <a:ahLst/>
            <a:cxnLst>
              <a:cxn ang="0">
                <a:pos x="connsiteX0" y="connsiteY0"/>
              </a:cxn>
              <a:cxn ang="0">
                <a:pos x="connsiteX1" y="connsiteY1"/>
              </a:cxn>
              <a:cxn ang="0">
                <a:pos x="connsiteX2" y="connsiteY2"/>
              </a:cxn>
            </a:cxnLst>
            <a:rect l="l" t="t" r="r" b="b"/>
            <a:pathLst>
              <a:path w="6791843" h="2639778">
                <a:moveTo>
                  <a:pt x="0" y="2467428"/>
                </a:moveTo>
                <a:cubicBezTo>
                  <a:pt x="2613781" y="2629504"/>
                  <a:pt x="5227562" y="2791581"/>
                  <a:pt x="6241143" y="2380343"/>
                </a:cubicBezTo>
                <a:cubicBezTo>
                  <a:pt x="7254724" y="1969105"/>
                  <a:pt x="6668105" y="984552"/>
                  <a:pt x="6081486"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Shape 130">
            <a:extLst>
              <a:ext uri="{FF2B5EF4-FFF2-40B4-BE49-F238E27FC236}">
                <a16:creationId xmlns:a16="http://schemas.microsoft.com/office/drawing/2014/main" id="{F3FE0162-9BBD-EE89-DF50-FC51F9344270}"/>
              </a:ext>
            </a:extLst>
          </p:cNvPr>
          <p:cNvSpPr/>
          <p:nvPr/>
        </p:nvSpPr>
        <p:spPr>
          <a:xfrm>
            <a:off x="17287319" y="5735235"/>
            <a:ext cx="72571" cy="3701143"/>
          </a:xfrm>
          <a:custGeom>
            <a:avLst/>
            <a:gdLst>
              <a:gd name="connsiteX0" fmla="*/ 0 w 72571"/>
              <a:gd name="connsiteY0" fmla="*/ 0 h 3701143"/>
              <a:gd name="connsiteX1" fmla="*/ 72571 w 72571"/>
              <a:gd name="connsiteY1" fmla="*/ 3701143 h 3701143"/>
              <a:gd name="connsiteX2" fmla="*/ 72571 w 72571"/>
              <a:gd name="connsiteY2" fmla="*/ 3701143 h 3701143"/>
              <a:gd name="connsiteX3" fmla="*/ 72571 w 72571"/>
              <a:gd name="connsiteY3" fmla="*/ 3556000 h 3701143"/>
            </a:gdLst>
            <a:ahLst/>
            <a:cxnLst>
              <a:cxn ang="0">
                <a:pos x="connsiteX0" y="connsiteY0"/>
              </a:cxn>
              <a:cxn ang="0">
                <a:pos x="connsiteX1" y="connsiteY1"/>
              </a:cxn>
              <a:cxn ang="0">
                <a:pos x="connsiteX2" y="connsiteY2"/>
              </a:cxn>
              <a:cxn ang="0">
                <a:pos x="connsiteX3" y="connsiteY3"/>
              </a:cxn>
            </a:cxnLst>
            <a:rect l="l" t="t" r="r" b="b"/>
            <a:pathLst>
              <a:path w="72571" h="3701143">
                <a:moveTo>
                  <a:pt x="0" y="0"/>
                </a:moveTo>
                <a:lnTo>
                  <a:pt x="72571" y="3701143"/>
                </a:lnTo>
                <a:lnTo>
                  <a:pt x="72571" y="3701143"/>
                </a:lnTo>
                <a:lnTo>
                  <a:pt x="72571" y="35560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Shape 131">
            <a:extLst>
              <a:ext uri="{FF2B5EF4-FFF2-40B4-BE49-F238E27FC236}">
                <a16:creationId xmlns:a16="http://schemas.microsoft.com/office/drawing/2014/main" id="{9738AF6E-C20D-F604-D817-9097C700428E}"/>
              </a:ext>
            </a:extLst>
          </p:cNvPr>
          <p:cNvSpPr/>
          <p:nvPr/>
        </p:nvSpPr>
        <p:spPr>
          <a:xfrm>
            <a:off x="15734987" y="4656275"/>
            <a:ext cx="14514" cy="3701143"/>
          </a:xfrm>
          <a:custGeom>
            <a:avLst/>
            <a:gdLst>
              <a:gd name="connsiteX0" fmla="*/ 14514 w 14514"/>
              <a:gd name="connsiteY0" fmla="*/ 0 h 3701143"/>
              <a:gd name="connsiteX1" fmla="*/ 0 w 14514"/>
              <a:gd name="connsiteY1" fmla="*/ 3701143 h 3701143"/>
              <a:gd name="connsiteX2" fmla="*/ 0 w 14514"/>
              <a:gd name="connsiteY2" fmla="*/ 3701143 h 3701143"/>
              <a:gd name="connsiteX3" fmla="*/ 0 w 14514"/>
              <a:gd name="connsiteY3" fmla="*/ 3556000 h 3701143"/>
            </a:gdLst>
            <a:ahLst/>
            <a:cxnLst>
              <a:cxn ang="0">
                <a:pos x="connsiteX0" y="connsiteY0"/>
              </a:cxn>
              <a:cxn ang="0">
                <a:pos x="connsiteX1" y="connsiteY1"/>
              </a:cxn>
              <a:cxn ang="0">
                <a:pos x="connsiteX2" y="connsiteY2"/>
              </a:cxn>
              <a:cxn ang="0">
                <a:pos x="connsiteX3" y="connsiteY3"/>
              </a:cxn>
            </a:cxnLst>
            <a:rect l="l" t="t" r="r" b="b"/>
            <a:pathLst>
              <a:path w="14514" h="3701143">
                <a:moveTo>
                  <a:pt x="14514" y="0"/>
                </a:moveTo>
                <a:lnTo>
                  <a:pt x="0" y="3701143"/>
                </a:lnTo>
                <a:lnTo>
                  <a:pt x="0" y="3701143"/>
                </a:lnTo>
                <a:lnTo>
                  <a:pt x="0" y="355600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8AE84C3F-4BFA-8EE2-75D6-9DF37BFC43A3}"/>
              </a:ext>
            </a:extLst>
          </p:cNvPr>
          <p:cNvSpPr txBox="1"/>
          <p:nvPr/>
        </p:nvSpPr>
        <p:spPr>
          <a:xfrm>
            <a:off x="5257800" y="494164"/>
            <a:ext cx="1621278"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Vinyl chloride</a:t>
            </a:r>
          </a:p>
        </p:txBody>
      </p:sp>
      <p:sp>
        <p:nvSpPr>
          <p:cNvPr id="134" name="TextBox 133">
            <a:extLst>
              <a:ext uri="{FF2B5EF4-FFF2-40B4-BE49-F238E27FC236}">
                <a16:creationId xmlns:a16="http://schemas.microsoft.com/office/drawing/2014/main" id="{CD1647AB-2FEE-8A3E-1341-D98EE89C3937}"/>
              </a:ext>
            </a:extLst>
          </p:cNvPr>
          <p:cNvSpPr txBox="1"/>
          <p:nvPr/>
        </p:nvSpPr>
        <p:spPr>
          <a:xfrm>
            <a:off x="10086028" y="1741689"/>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Cl</a:t>
            </a:r>
          </a:p>
        </p:txBody>
      </p:sp>
      <p:sp>
        <p:nvSpPr>
          <p:cNvPr id="135" name="Freeform: Shape 134">
            <a:extLst>
              <a:ext uri="{FF2B5EF4-FFF2-40B4-BE49-F238E27FC236}">
                <a16:creationId xmlns:a16="http://schemas.microsoft.com/office/drawing/2014/main" id="{0C6162C8-7E63-858C-2683-2DDAE9EB4F55}"/>
              </a:ext>
            </a:extLst>
          </p:cNvPr>
          <p:cNvSpPr/>
          <p:nvPr/>
        </p:nvSpPr>
        <p:spPr>
          <a:xfrm>
            <a:off x="6342743" y="580571"/>
            <a:ext cx="5000350" cy="1422400"/>
          </a:xfrm>
          <a:custGeom>
            <a:avLst/>
            <a:gdLst>
              <a:gd name="connsiteX0" fmla="*/ 0 w 5000350"/>
              <a:gd name="connsiteY0" fmla="*/ 0 h 1422400"/>
              <a:gd name="connsiteX1" fmla="*/ 4586514 w 5000350"/>
              <a:gd name="connsiteY1" fmla="*/ 130629 h 1422400"/>
              <a:gd name="connsiteX2" fmla="*/ 4499428 w 5000350"/>
              <a:gd name="connsiteY2" fmla="*/ 1422400 h 1422400"/>
            </a:gdLst>
            <a:ahLst/>
            <a:cxnLst>
              <a:cxn ang="0">
                <a:pos x="connsiteX0" y="connsiteY0"/>
              </a:cxn>
              <a:cxn ang="0">
                <a:pos x="connsiteX1" y="connsiteY1"/>
              </a:cxn>
              <a:cxn ang="0">
                <a:pos x="connsiteX2" y="connsiteY2"/>
              </a:cxn>
            </a:cxnLst>
            <a:rect l="l" t="t" r="r" b="b"/>
            <a:pathLst>
              <a:path w="5000350" h="1422400">
                <a:moveTo>
                  <a:pt x="0" y="0"/>
                </a:moveTo>
                <a:lnTo>
                  <a:pt x="4586514" y="130629"/>
                </a:lnTo>
                <a:cubicBezTo>
                  <a:pt x="5336419" y="367696"/>
                  <a:pt x="4917923" y="895048"/>
                  <a:pt x="4499428" y="14224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descr="Hình ảnh Ngôi Sao Vàng 3d PNG , Ngôi Sao, Ngôi Sao Vàng, Vàng PNG và Vector  với nền trong suốt để tải xuống miễn phí">
            <a:extLst>
              <a:ext uri="{FF2B5EF4-FFF2-40B4-BE49-F238E27FC236}">
                <a16:creationId xmlns:a16="http://schemas.microsoft.com/office/drawing/2014/main" id="{AEA76925-C806-E629-8CBF-6C12BB83C30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18068" y="17372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Hình ảnh Ngôi Sao Vàng 3d PNG , Ngôi Sao, Ngôi Sao Vàng, Vàng PNG và Vector  với nền trong suốt để tải xuống miễn phí">
            <a:extLst>
              <a:ext uri="{FF2B5EF4-FFF2-40B4-BE49-F238E27FC236}">
                <a16:creationId xmlns:a16="http://schemas.microsoft.com/office/drawing/2014/main" id="{D8C5C17A-418C-20B5-1285-8D97FA59A3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18068" y="424775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Hình ảnh Ngôi Sao Vàng 3d PNG , Ngôi Sao, Ngôi Sao Vàng, Vàng PNG và Vector  với nền trong suốt để tải xuống miễn phí">
            <a:extLst>
              <a:ext uri="{FF2B5EF4-FFF2-40B4-BE49-F238E27FC236}">
                <a16:creationId xmlns:a16="http://schemas.microsoft.com/office/drawing/2014/main" id="{7CF2FAFC-E952-58FB-9B96-601C0ACBA90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34346" y="686920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Hình ảnh Ngôi Sao Vàng 3d PNG , Ngôi Sao, Ngôi Sao Vàng, Vàng PNG và Vector  với nền trong suốt để tải xuống miễn phí">
            <a:extLst>
              <a:ext uri="{FF2B5EF4-FFF2-40B4-BE49-F238E27FC236}">
                <a16:creationId xmlns:a16="http://schemas.microsoft.com/office/drawing/2014/main" id="{264F97C4-61D4-110B-FEA4-89F8F4DCB08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34346" y="809124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Hình ảnh Ngôi Sao Vàng 3d PNG , Ngôi Sao, Ngôi Sao Vàng, Vàng PNG và Vector  với nền trong suốt để tải xuống miễn phí">
            <a:extLst>
              <a:ext uri="{FF2B5EF4-FFF2-40B4-BE49-F238E27FC236}">
                <a16:creationId xmlns:a16="http://schemas.microsoft.com/office/drawing/2014/main" id="{964D4A84-7B50-A50C-823F-159B208E4E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64835" y="5562217"/>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descr="Hình ảnh Ngôi Sao Vàng 3d PNG , Ngôi Sao, Ngôi Sao Vàng, Vàng PNG và Vector  với nền trong suốt để tải xuống miễn phí">
            <a:extLst>
              <a:ext uri="{FF2B5EF4-FFF2-40B4-BE49-F238E27FC236}">
                <a16:creationId xmlns:a16="http://schemas.microsoft.com/office/drawing/2014/main" id="{A10DBA86-2DE5-22A1-CF02-621986EE119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81113" y="6912712"/>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Hình ảnh Ngôi Sao Vàng 3d PNG , Ngôi Sao, Ngôi Sao Vàng, Vàng PNG và Vector  với nền trong suốt để tải xuống miễn phí">
            <a:extLst>
              <a:ext uri="{FF2B5EF4-FFF2-40B4-BE49-F238E27FC236}">
                <a16:creationId xmlns:a16="http://schemas.microsoft.com/office/drawing/2014/main" id="{05A24A1C-296F-CA3D-6908-9C8354583FD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Hình ảnh Ngôi Sao Vàng 3d PNG , Ngôi Sao, Ngôi Sao Vàng, Vàng PNG và Vector  với nền trong suốt để tải xuống miễn phí">
            <a:extLst>
              <a:ext uri="{FF2B5EF4-FFF2-40B4-BE49-F238E27FC236}">
                <a16:creationId xmlns:a16="http://schemas.microsoft.com/office/drawing/2014/main" id="{31FC28EC-DEAC-BD12-4E7C-4E0014C7F2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2958484"/>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4DA6D96F-F525-26EA-F632-BE01F2A20FDD}"/>
              </a:ext>
            </a:extLst>
          </p:cNvPr>
          <p:cNvSpPr txBox="1"/>
          <p:nvPr/>
        </p:nvSpPr>
        <p:spPr>
          <a:xfrm>
            <a:off x="9881598" y="4410224"/>
            <a:ext cx="2052555" cy="353943"/>
          </a:xfrm>
          <a:prstGeom prst="rect">
            <a:avLst/>
          </a:prstGeom>
          <a:noFill/>
        </p:spPr>
        <p:txBody>
          <a:bodyPr wrap="square" rtlCol="0">
            <a:spAutoFit/>
          </a:bodyPr>
          <a:lstStyle/>
          <a:p>
            <a:pPr algn="ctr"/>
            <a:r>
              <a:rPr lang="en-US" sz="1700" b="1">
                <a:latin typeface="Times New Roman" panose="02020603050405020304" pitchFamily="18" charset="0"/>
                <a:cs typeface="Times New Roman" panose="02020603050405020304" pitchFamily="18" charset="0"/>
              </a:rPr>
              <a:t>1-chloropropane</a:t>
            </a:r>
          </a:p>
        </p:txBody>
      </p:sp>
      <p:sp>
        <p:nvSpPr>
          <p:cNvPr id="151" name="TextBox 150">
            <a:extLst>
              <a:ext uri="{FF2B5EF4-FFF2-40B4-BE49-F238E27FC236}">
                <a16:creationId xmlns:a16="http://schemas.microsoft.com/office/drawing/2014/main" id="{FADA0A44-284A-C3A9-E0F2-8654EC843A20}"/>
              </a:ext>
            </a:extLst>
          </p:cNvPr>
          <p:cNvSpPr txBox="1"/>
          <p:nvPr/>
        </p:nvSpPr>
        <p:spPr>
          <a:xfrm>
            <a:off x="13273026" y="423720"/>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a:t>
            </a:r>
            <a:r>
              <a:rPr lang="en-US" sz="2800" b="1" baseline="-25000">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H</a:t>
            </a:r>
            <a:r>
              <a:rPr lang="en-US" sz="2800" b="1" baseline="-25000">
                <a:latin typeface="Times New Roman" panose="02020603050405020304" pitchFamily="18" charset="0"/>
                <a:cs typeface="Times New Roman" panose="02020603050405020304" pitchFamily="18" charset="0"/>
              </a:rPr>
              <a:t>7</a:t>
            </a:r>
            <a:r>
              <a:rPr lang="en-US" sz="2800" b="1">
                <a:latin typeface="Times New Roman" panose="02020603050405020304" pitchFamily="18" charset="0"/>
                <a:cs typeface="Times New Roman" panose="02020603050405020304" pitchFamily="18" charset="0"/>
              </a:rPr>
              <a:t>Cl</a:t>
            </a:r>
          </a:p>
        </p:txBody>
      </p:sp>
      <p:sp>
        <p:nvSpPr>
          <p:cNvPr id="152" name="Freeform: Shape 151">
            <a:extLst>
              <a:ext uri="{FF2B5EF4-FFF2-40B4-BE49-F238E27FC236}">
                <a16:creationId xmlns:a16="http://schemas.microsoft.com/office/drawing/2014/main" id="{A1895680-430D-5510-5615-71308E438CDB}"/>
              </a:ext>
            </a:extLst>
          </p:cNvPr>
          <p:cNvSpPr/>
          <p:nvPr/>
        </p:nvSpPr>
        <p:spPr>
          <a:xfrm>
            <a:off x="11030857" y="1132114"/>
            <a:ext cx="3384328" cy="3771185"/>
          </a:xfrm>
          <a:custGeom>
            <a:avLst/>
            <a:gdLst>
              <a:gd name="connsiteX0" fmla="*/ 3077029 w 3384328"/>
              <a:gd name="connsiteY0" fmla="*/ 0 h 3771185"/>
              <a:gd name="connsiteX1" fmla="*/ 3091543 w 3384328"/>
              <a:gd name="connsiteY1" fmla="*/ 3468915 h 3771185"/>
              <a:gd name="connsiteX2" fmla="*/ 0 w 3384328"/>
              <a:gd name="connsiteY2" fmla="*/ 3367315 h 3771185"/>
            </a:gdLst>
            <a:ahLst/>
            <a:cxnLst>
              <a:cxn ang="0">
                <a:pos x="connsiteX0" y="connsiteY0"/>
              </a:cxn>
              <a:cxn ang="0">
                <a:pos x="connsiteX1" y="connsiteY1"/>
              </a:cxn>
              <a:cxn ang="0">
                <a:pos x="connsiteX2" y="connsiteY2"/>
              </a:cxn>
            </a:cxnLst>
            <a:rect l="l" t="t" r="r" b="b"/>
            <a:pathLst>
              <a:path w="3384328" h="3771185">
                <a:moveTo>
                  <a:pt x="3077029" y="0"/>
                </a:moveTo>
                <a:cubicBezTo>
                  <a:pt x="3340705" y="1453848"/>
                  <a:pt x="3604381" y="2907696"/>
                  <a:pt x="3091543" y="3468915"/>
                </a:cubicBezTo>
                <a:cubicBezTo>
                  <a:pt x="2578705" y="4030134"/>
                  <a:pt x="1289352" y="3698724"/>
                  <a:pt x="0" y="336731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3EC6BE91-E3BB-DA45-4C80-7B03A53FF77B}"/>
              </a:ext>
            </a:extLst>
          </p:cNvPr>
          <p:cNvSpPr txBox="1"/>
          <p:nvPr/>
        </p:nvSpPr>
        <p:spPr>
          <a:xfrm>
            <a:off x="8487217" y="8033424"/>
            <a:ext cx="1621278"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Idoform</a:t>
            </a:r>
          </a:p>
        </p:txBody>
      </p:sp>
      <p:sp>
        <p:nvSpPr>
          <p:cNvPr id="154" name="TextBox 153">
            <a:extLst>
              <a:ext uri="{FF2B5EF4-FFF2-40B4-BE49-F238E27FC236}">
                <a16:creationId xmlns:a16="http://schemas.microsoft.com/office/drawing/2014/main" id="{4094B138-AF43-9A24-E315-7878BC871B60}"/>
              </a:ext>
            </a:extLst>
          </p:cNvPr>
          <p:cNvSpPr txBox="1"/>
          <p:nvPr/>
        </p:nvSpPr>
        <p:spPr>
          <a:xfrm>
            <a:off x="5238850" y="6688525"/>
            <a:ext cx="1621278"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CHI</a:t>
            </a:r>
            <a:r>
              <a:rPr lang="en-US" sz="2800" b="1" baseline="-25000">
                <a:latin typeface="Times New Roman" panose="02020603050405020304" pitchFamily="18" charset="0"/>
                <a:cs typeface="Times New Roman" panose="02020603050405020304" pitchFamily="18" charset="0"/>
              </a:rPr>
              <a:t>3</a:t>
            </a:r>
            <a:endParaRPr lang="en-US" sz="2800" b="1">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D9AC142E-27DE-BB50-9B89-BE81174E9604}"/>
              </a:ext>
            </a:extLst>
          </p:cNvPr>
          <p:cNvSpPr/>
          <p:nvPr/>
        </p:nvSpPr>
        <p:spPr>
          <a:xfrm>
            <a:off x="5809903" y="7170057"/>
            <a:ext cx="3087354" cy="1221577"/>
          </a:xfrm>
          <a:custGeom>
            <a:avLst/>
            <a:gdLst>
              <a:gd name="connsiteX0" fmla="*/ 344154 w 3087354"/>
              <a:gd name="connsiteY0" fmla="*/ 0 h 1221577"/>
              <a:gd name="connsiteX1" fmla="*/ 242554 w 3087354"/>
              <a:gd name="connsiteY1" fmla="*/ 1146629 h 1221577"/>
              <a:gd name="connsiteX2" fmla="*/ 3087354 w 3087354"/>
              <a:gd name="connsiteY2" fmla="*/ 1016000 h 1221577"/>
            </a:gdLst>
            <a:ahLst/>
            <a:cxnLst>
              <a:cxn ang="0">
                <a:pos x="connsiteX0" y="connsiteY0"/>
              </a:cxn>
              <a:cxn ang="0">
                <a:pos x="connsiteX1" y="connsiteY1"/>
              </a:cxn>
              <a:cxn ang="0">
                <a:pos x="connsiteX2" y="connsiteY2"/>
              </a:cxn>
            </a:cxnLst>
            <a:rect l="l" t="t" r="r" b="b"/>
            <a:pathLst>
              <a:path w="3087354" h="1221577">
                <a:moveTo>
                  <a:pt x="344154" y="0"/>
                </a:moveTo>
                <a:cubicBezTo>
                  <a:pt x="64754" y="488648"/>
                  <a:pt x="-214646" y="977296"/>
                  <a:pt x="242554" y="1146629"/>
                </a:cubicBezTo>
                <a:cubicBezTo>
                  <a:pt x="699754" y="1315962"/>
                  <a:pt x="1893554" y="1165981"/>
                  <a:pt x="3087354" y="10160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993369AB-178B-20BC-BEAA-E1ED30986F4B}"/>
              </a:ext>
            </a:extLst>
          </p:cNvPr>
          <p:cNvSpPr txBox="1"/>
          <p:nvPr/>
        </p:nvSpPr>
        <p:spPr>
          <a:xfrm>
            <a:off x="11609923" y="503729"/>
            <a:ext cx="1786763" cy="400110"/>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Chloroethane</a:t>
            </a:r>
          </a:p>
        </p:txBody>
      </p:sp>
      <p:sp>
        <p:nvSpPr>
          <p:cNvPr id="157" name="Freeform: Shape 156">
            <a:extLst>
              <a:ext uri="{FF2B5EF4-FFF2-40B4-BE49-F238E27FC236}">
                <a16:creationId xmlns:a16="http://schemas.microsoft.com/office/drawing/2014/main" id="{2C13557B-F601-B73A-520C-259BD46F7F94}"/>
              </a:ext>
            </a:extLst>
          </p:cNvPr>
          <p:cNvSpPr/>
          <p:nvPr/>
        </p:nvSpPr>
        <p:spPr>
          <a:xfrm>
            <a:off x="9927771" y="899886"/>
            <a:ext cx="2958386" cy="2698289"/>
          </a:xfrm>
          <a:custGeom>
            <a:avLst/>
            <a:gdLst>
              <a:gd name="connsiteX0" fmla="*/ 0 w 2958386"/>
              <a:gd name="connsiteY0" fmla="*/ 2322285 h 2698289"/>
              <a:gd name="connsiteX1" fmla="*/ 2656115 w 2958386"/>
              <a:gd name="connsiteY1" fmla="*/ 2510971 h 2698289"/>
              <a:gd name="connsiteX2" fmla="*/ 2786743 w 2958386"/>
              <a:gd name="connsiteY2" fmla="*/ 0 h 2698289"/>
            </a:gdLst>
            <a:ahLst/>
            <a:cxnLst>
              <a:cxn ang="0">
                <a:pos x="connsiteX0" y="connsiteY0"/>
              </a:cxn>
              <a:cxn ang="0">
                <a:pos x="connsiteX1" y="connsiteY1"/>
              </a:cxn>
              <a:cxn ang="0">
                <a:pos x="connsiteX2" y="connsiteY2"/>
              </a:cxn>
            </a:cxnLst>
            <a:rect l="l" t="t" r="r" b="b"/>
            <a:pathLst>
              <a:path w="2958386" h="2698289">
                <a:moveTo>
                  <a:pt x="0" y="2322285"/>
                </a:moveTo>
                <a:cubicBezTo>
                  <a:pt x="1095829" y="2610151"/>
                  <a:pt x="2191658" y="2898018"/>
                  <a:pt x="2656115" y="2510971"/>
                </a:cubicBezTo>
                <a:cubicBezTo>
                  <a:pt x="3120572" y="2123924"/>
                  <a:pt x="2953657" y="1061962"/>
                  <a:pt x="2786743"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7D14AB92-2050-6950-6A6F-4073D22A9F20}"/>
              </a:ext>
            </a:extLst>
          </p:cNvPr>
          <p:cNvSpPr txBox="1"/>
          <p:nvPr/>
        </p:nvSpPr>
        <p:spPr>
          <a:xfrm>
            <a:off x="16284100" y="3140521"/>
            <a:ext cx="2052555" cy="353943"/>
          </a:xfrm>
          <a:prstGeom prst="rect">
            <a:avLst/>
          </a:prstGeom>
          <a:noFill/>
        </p:spPr>
        <p:txBody>
          <a:bodyPr wrap="square" rtlCol="0">
            <a:spAutoFit/>
          </a:bodyPr>
          <a:lstStyle/>
          <a:p>
            <a:pPr algn="ctr"/>
            <a:r>
              <a:rPr lang="en-US" sz="1700" b="1">
                <a:latin typeface="Times New Roman" panose="02020603050405020304" pitchFamily="18" charset="0"/>
                <a:cs typeface="Times New Roman" panose="02020603050405020304" pitchFamily="18" charset="0"/>
              </a:rPr>
              <a:t>2-chloropropane</a:t>
            </a:r>
          </a:p>
        </p:txBody>
      </p:sp>
      <p:sp>
        <p:nvSpPr>
          <p:cNvPr id="159" name="Freeform: Shape 158">
            <a:extLst>
              <a:ext uri="{FF2B5EF4-FFF2-40B4-BE49-F238E27FC236}">
                <a16:creationId xmlns:a16="http://schemas.microsoft.com/office/drawing/2014/main" id="{C01C37BA-5B84-9FA0-0E75-B215EC3BBE90}"/>
              </a:ext>
            </a:extLst>
          </p:cNvPr>
          <p:cNvSpPr/>
          <p:nvPr/>
        </p:nvSpPr>
        <p:spPr>
          <a:xfrm>
            <a:off x="14615886" y="374116"/>
            <a:ext cx="3059679" cy="2848055"/>
          </a:xfrm>
          <a:custGeom>
            <a:avLst/>
            <a:gdLst>
              <a:gd name="connsiteX0" fmla="*/ 0 w 3059679"/>
              <a:gd name="connsiteY0" fmla="*/ 249998 h 2848055"/>
              <a:gd name="connsiteX1" fmla="*/ 2786743 w 3059679"/>
              <a:gd name="connsiteY1" fmla="*/ 249998 h 2848055"/>
              <a:gd name="connsiteX2" fmla="*/ 2801257 w 3059679"/>
              <a:gd name="connsiteY2" fmla="*/ 2848055 h 2848055"/>
            </a:gdLst>
            <a:ahLst/>
            <a:cxnLst>
              <a:cxn ang="0">
                <a:pos x="connsiteX0" y="connsiteY0"/>
              </a:cxn>
              <a:cxn ang="0">
                <a:pos x="connsiteX1" y="connsiteY1"/>
              </a:cxn>
              <a:cxn ang="0">
                <a:pos x="connsiteX2" y="connsiteY2"/>
              </a:cxn>
            </a:cxnLst>
            <a:rect l="l" t="t" r="r" b="b"/>
            <a:pathLst>
              <a:path w="3059679" h="2848055">
                <a:moveTo>
                  <a:pt x="0" y="249998"/>
                </a:moveTo>
                <a:cubicBezTo>
                  <a:pt x="1159933" y="33493"/>
                  <a:pt x="2319867" y="-183012"/>
                  <a:pt x="2786743" y="249998"/>
                </a:cubicBezTo>
                <a:cubicBezTo>
                  <a:pt x="3253619" y="683008"/>
                  <a:pt x="3027438" y="1765531"/>
                  <a:pt x="2801257" y="284805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9AE6AAE9-13F3-A11E-6428-436C403ED02F}"/>
              </a:ext>
            </a:extLst>
          </p:cNvPr>
          <p:cNvSpPr txBox="1"/>
          <p:nvPr/>
        </p:nvSpPr>
        <p:spPr>
          <a:xfrm>
            <a:off x="8386160" y="6868795"/>
            <a:ext cx="1799641"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1-chlorobutane</a:t>
            </a:r>
          </a:p>
        </p:txBody>
      </p:sp>
      <p:sp>
        <p:nvSpPr>
          <p:cNvPr id="161" name="Freeform: Shape 160">
            <a:extLst>
              <a:ext uri="{FF2B5EF4-FFF2-40B4-BE49-F238E27FC236}">
                <a16:creationId xmlns:a16="http://schemas.microsoft.com/office/drawing/2014/main" id="{073354F9-E57C-1289-5AA9-3C6243C5CD45}"/>
              </a:ext>
            </a:extLst>
          </p:cNvPr>
          <p:cNvSpPr/>
          <p:nvPr/>
        </p:nvSpPr>
        <p:spPr>
          <a:xfrm>
            <a:off x="9855200" y="7053943"/>
            <a:ext cx="2090057" cy="14514"/>
          </a:xfrm>
          <a:custGeom>
            <a:avLst/>
            <a:gdLst>
              <a:gd name="connsiteX0" fmla="*/ 0 w 2090057"/>
              <a:gd name="connsiteY0" fmla="*/ 14514 h 14514"/>
              <a:gd name="connsiteX1" fmla="*/ 2090057 w 2090057"/>
              <a:gd name="connsiteY1" fmla="*/ 0 h 14514"/>
              <a:gd name="connsiteX2" fmla="*/ 2090057 w 2090057"/>
              <a:gd name="connsiteY2" fmla="*/ 0 h 14514"/>
              <a:gd name="connsiteX3" fmla="*/ 2090057 w 2090057"/>
              <a:gd name="connsiteY3" fmla="*/ 0 h 14514"/>
            </a:gdLst>
            <a:ahLst/>
            <a:cxnLst>
              <a:cxn ang="0">
                <a:pos x="connsiteX0" y="connsiteY0"/>
              </a:cxn>
              <a:cxn ang="0">
                <a:pos x="connsiteX1" y="connsiteY1"/>
              </a:cxn>
              <a:cxn ang="0">
                <a:pos x="connsiteX2" y="connsiteY2"/>
              </a:cxn>
              <a:cxn ang="0">
                <a:pos x="connsiteX3" y="connsiteY3"/>
              </a:cxn>
            </a:cxnLst>
            <a:rect l="l" t="t" r="r" b="b"/>
            <a:pathLst>
              <a:path w="2090057" h="14514">
                <a:moveTo>
                  <a:pt x="0" y="14514"/>
                </a:moveTo>
                <a:lnTo>
                  <a:pt x="2090057" y="0"/>
                </a:lnTo>
                <a:lnTo>
                  <a:pt x="2090057" y="0"/>
                </a:lnTo>
                <a:lnTo>
                  <a:pt x="2090057"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06E2053F-242E-3EA9-F4A6-F8368BAFB102}"/>
              </a:ext>
            </a:extLst>
          </p:cNvPr>
          <p:cNvSpPr txBox="1"/>
          <p:nvPr/>
        </p:nvSpPr>
        <p:spPr>
          <a:xfrm>
            <a:off x="14839322" y="9148990"/>
            <a:ext cx="1748723"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1-chloro-2-methylpropane</a:t>
            </a:r>
          </a:p>
        </p:txBody>
      </p:sp>
      <p:sp>
        <p:nvSpPr>
          <p:cNvPr id="163" name="Freeform: Shape 162">
            <a:extLst>
              <a:ext uri="{FF2B5EF4-FFF2-40B4-BE49-F238E27FC236}">
                <a16:creationId xmlns:a16="http://schemas.microsoft.com/office/drawing/2014/main" id="{9B5B0F8E-F2DD-B84E-3C65-A7EEB2C9118E}"/>
              </a:ext>
            </a:extLst>
          </p:cNvPr>
          <p:cNvSpPr/>
          <p:nvPr/>
        </p:nvSpPr>
        <p:spPr>
          <a:xfrm>
            <a:off x="12946743" y="6722296"/>
            <a:ext cx="1343060" cy="2929704"/>
          </a:xfrm>
          <a:custGeom>
            <a:avLst/>
            <a:gdLst>
              <a:gd name="connsiteX0" fmla="*/ 0 w 1343060"/>
              <a:gd name="connsiteY0" fmla="*/ 288104 h 2929704"/>
              <a:gd name="connsiteX1" fmla="*/ 1248228 w 1343060"/>
              <a:gd name="connsiteY1" fmla="*/ 244561 h 2929704"/>
              <a:gd name="connsiteX2" fmla="*/ 1161143 w 1343060"/>
              <a:gd name="connsiteY2" fmla="*/ 2929704 h 2929704"/>
            </a:gdLst>
            <a:ahLst/>
            <a:cxnLst>
              <a:cxn ang="0">
                <a:pos x="connsiteX0" y="connsiteY0"/>
              </a:cxn>
              <a:cxn ang="0">
                <a:pos x="connsiteX1" y="connsiteY1"/>
              </a:cxn>
              <a:cxn ang="0">
                <a:pos x="connsiteX2" y="connsiteY2"/>
              </a:cxn>
            </a:cxnLst>
            <a:rect l="l" t="t" r="r" b="b"/>
            <a:pathLst>
              <a:path w="1343060" h="2929704">
                <a:moveTo>
                  <a:pt x="0" y="288104"/>
                </a:moveTo>
                <a:cubicBezTo>
                  <a:pt x="527352" y="46199"/>
                  <a:pt x="1054704" y="-195706"/>
                  <a:pt x="1248228" y="244561"/>
                </a:cubicBezTo>
                <a:cubicBezTo>
                  <a:pt x="1441752" y="684828"/>
                  <a:pt x="1301447" y="1807266"/>
                  <a:pt x="1161143" y="292970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a:extLst>
              <a:ext uri="{FF2B5EF4-FFF2-40B4-BE49-F238E27FC236}">
                <a16:creationId xmlns:a16="http://schemas.microsoft.com/office/drawing/2014/main" id="{146EA0EF-D306-509E-20CD-25CD7E222637}"/>
              </a:ext>
            </a:extLst>
          </p:cNvPr>
          <p:cNvSpPr/>
          <p:nvPr/>
        </p:nvSpPr>
        <p:spPr>
          <a:xfrm>
            <a:off x="14122400" y="9579429"/>
            <a:ext cx="1248229" cy="91634"/>
          </a:xfrm>
          <a:custGeom>
            <a:avLst/>
            <a:gdLst>
              <a:gd name="connsiteX0" fmla="*/ 0 w 1248229"/>
              <a:gd name="connsiteY0" fmla="*/ 14514 h 91634"/>
              <a:gd name="connsiteX1" fmla="*/ 1016000 w 1248229"/>
              <a:gd name="connsiteY1" fmla="*/ 72571 h 91634"/>
              <a:gd name="connsiteX2" fmla="*/ 1030514 w 1248229"/>
              <a:gd name="connsiteY2" fmla="*/ 87085 h 91634"/>
              <a:gd name="connsiteX3" fmla="*/ 1248229 w 1248229"/>
              <a:gd name="connsiteY3" fmla="*/ 0 h 91634"/>
            </a:gdLst>
            <a:ahLst/>
            <a:cxnLst>
              <a:cxn ang="0">
                <a:pos x="connsiteX0" y="connsiteY0"/>
              </a:cxn>
              <a:cxn ang="0">
                <a:pos x="connsiteX1" y="connsiteY1"/>
              </a:cxn>
              <a:cxn ang="0">
                <a:pos x="connsiteX2" y="connsiteY2"/>
              </a:cxn>
              <a:cxn ang="0">
                <a:pos x="connsiteX3" y="connsiteY3"/>
              </a:cxn>
            </a:cxnLst>
            <a:rect l="l" t="t" r="r" b="b"/>
            <a:pathLst>
              <a:path w="1248229" h="91634">
                <a:moveTo>
                  <a:pt x="0" y="14514"/>
                </a:moveTo>
                <a:lnTo>
                  <a:pt x="1016000" y="72571"/>
                </a:lnTo>
                <a:cubicBezTo>
                  <a:pt x="1187752" y="84666"/>
                  <a:pt x="991809" y="99180"/>
                  <a:pt x="1030514" y="87085"/>
                </a:cubicBezTo>
                <a:cubicBezTo>
                  <a:pt x="1069219" y="74990"/>
                  <a:pt x="1158724" y="37495"/>
                  <a:pt x="1248229"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 name="Picture 164" descr="Hình ảnh Ngôi Sao Vàng 3d PNG , Ngôi Sao, Ngôi Sao Vàng, Vàng PNG và Vector  với nền trong suốt để tải xuống miễn phí">
            <a:extLst>
              <a:ext uri="{FF2B5EF4-FFF2-40B4-BE49-F238E27FC236}">
                <a16:creationId xmlns:a16="http://schemas.microsoft.com/office/drawing/2014/main" id="{6364FF2E-4DBD-24BE-082F-E1776B5B292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9361114"/>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B98301F8-C17E-328E-C3E7-D559686AA453}"/>
              </a:ext>
            </a:extLst>
          </p:cNvPr>
          <p:cNvSpPr txBox="1"/>
          <p:nvPr/>
        </p:nvSpPr>
        <p:spPr>
          <a:xfrm>
            <a:off x="10028430" y="5336765"/>
            <a:ext cx="1748723" cy="646331"/>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2-chloro-2-methylpropane</a:t>
            </a:r>
          </a:p>
        </p:txBody>
      </p:sp>
      <p:sp>
        <p:nvSpPr>
          <p:cNvPr id="167" name="Freeform: Shape 166">
            <a:extLst>
              <a:ext uri="{FF2B5EF4-FFF2-40B4-BE49-F238E27FC236}">
                <a16:creationId xmlns:a16="http://schemas.microsoft.com/office/drawing/2014/main" id="{673DDD7F-A270-1C24-AEF2-918B215E6C57}"/>
              </a:ext>
            </a:extLst>
          </p:cNvPr>
          <p:cNvSpPr/>
          <p:nvPr/>
        </p:nvSpPr>
        <p:spPr>
          <a:xfrm>
            <a:off x="11146971" y="5437464"/>
            <a:ext cx="1431184" cy="1384250"/>
          </a:xfrm>
          <a:custGeom>
            <a:avLst/>
            <a:gdLst>
              <a:gd name="connsiteX0" fmla="*/ 1335315 w 1431184"/>
              <a:gd name="connsiteY0" fmla="*/ 1384250 h 1384250"/>
              <a:gd name="connsiteX1" fmla="*/ 1291772 w 1431184"/>
              <a:gd name="connsiteY1" fmla="*/ 121507 h 1384250"/>
              <a:gd name="connsiteX2" fmla="*/ 0 w 1431184"/>
              <a:gd name="connsiteY2" fmla="*/ 121507 h 1384250"/>
            </a:gdLst>
            <a:ahLst/>
            <a:cxnLst>
              <a:cxn ang="0">
                <a:pos x="connsiteX0" y="connsiteY0"/>
              </a:cxn>
              <a:cxn ang="0">
                <a:pos x="connsiteX1" y="connsiteY1"/>
              </a:cxn>
              <a:cxn ang="0">
                <a:pos x="connsiteX2" y="connsiteY2"/>
              </a:cxn>
            </a:cxnLst>
            <a:rect l="l" t="t" r="r" b="b"/>
            <a:pathLst>
              <a:path w="1431184" h="1384250">
                <a:moveTo>
                  <a:pt x="1335315" y="1384250"/>
                </a:moveTo>
                <a:cubicBezTo>
                  <a:pt x="1424819" y="858107"/>
                  <a:pt x="1514324" y="331964"/>
                  <a:pt x="1291772" y="121507"/>
                </a:cubicBezTo>
                <a:cubicBezTo>
                  <a:pt x="1069220" y="-88950"/>
                  <a:pt x="534610" y="16278"/>
                  <a:pt x="0" y="12150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DBBC513E-3863-B61A-8364-FED33015532B}"/>
              </a:ext>
            </a:extLst>
          </p:cNvPr>
          <p:cNvSpPr txBox="1"/>
          <p:nvPr/>
        </p:nvSpPr>
        <p:spPr>
          <a:xfrm>
            <a:off x="286657" y="226628"/>
            <a:ext cx="4797356" cy="707886"/>
          </a:xfrm>
          <a:prstGeom prst="rect">
            <a:avLst/>
          </a:prstGeom>
          <a:noFill/>
        </p:spPr>
        <p:txBody>
          <a:bodyPr wrap="square" rtlCol="0">
            <a:spAutoFit/>
          </a:bodyPr>
          <a:lstStyle/>
          <a:p>
            <a:pPr algn="ctr"/>
            <a:r>
              <a:rPr lang="en-US" sz="4000">
                <a:solidFill>
                  <a:srgbClr val="008000"/>
                </a:solidFill>
                <a:latin typeface="#9Slide03 IcielPanton Black" panose="00000A00000000000000" pitchFamily="2" charset="0"/>
              </a:rPr>
              <a:t>HÓA HỌC KẾT NỐI</a:t>
            </a:r>
          </a:p>
        </p:txBody>
      </p:sp>
      <p:pic>
        <p:nvPicPr>
          <p:cNvPr id="177" name="Picture 2" descr="Hình ảnh Ngôi Sao Vàng 3d PNG , Ngôi Sao, Ngôi Sao Vàng, Vàng PNG và Vector  với nền trong suốt để tải xuống miễn phí">
            <a:extLst>
              <a:ext uri="{FF2B5EF4-FFF2-40B4-BE49-F238E27FC236}">
                <a16:creationId xmlns:a16="http://schemas.microsoft.com/office/drawing/2014/main" id="{A7D8FBD3-DBB0-F2AE-575E-1B03DEA2818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86" y="1033482"/>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3DBEC854-4B55-3090-02B4-25FF38277920}"/>
              </a:ext>
            </a:extLst>
          </p:cNvPr>
          <p:cNvSpPr txBox="1"/>
          <p:nvPr/>
        </p:nvSpPr>
        <p:spPr>
          <a:xfrm>
            <a:off x="628591" y="1060938"/>
            <a:ext cx="4506147"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Hãy thu thập nhiều sao nhất có thể</a:t>
            </a:r>
          </a:p>
        </p:txBody>
      </p:sp>
      <p:pic>
        <p:nvPicPr>
          <p:cNvPr id="179" name="Picture 2" descr="Hình ảnh Ngôi Sao Vàng 3d PNG , Ngôi Sao, Ngôi Sao Vàng, Vàng PNG và Vector  với nền trong suốt để tải xuống miễn phí">
            <a:extLst>
              <a:ext uri="{FF2B5EF4-FFF2-40B4-BE49-F238E27FC236}">
                <a16:creationId xmlns:a16="http://schemas.microsoft.com/office/drawing/2014/main" id="{A32458CA-5DC1-914E-8D78-1890FBA3796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157" y="1846185"/>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80" name="TextBox 179">
            <a:extLst>
              <a:ext uri="{FF2B5EF4-FFF2-40B4-BE49-F238E27FC236}">
                <a16:creationId xmlns:a16="http://schemas.microsoft.com/office/drawing/2014/main" id="{BBFAC504-17CA-C291-6609-CCAF53D05B50}"/>
              </a:ext>
            </a:extLst>
          </p:cNvPr>
          <p:cNvSpPr txBox="1"/>
          <p:nvPr/>
        </p:nvSpPr>
        <p:spPr>
          <a:xfrm>
            <a:off x="621560" y="1714500"/>
            <a:ext cx="4355756"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Kết nối tên với CTCT, CTPT bằng những đường nối liên tục.</a:t>
            </a:r>
          </a:p>
        </p:txBody>
      </p:sp>
      <p:pic>
        <p:nvPicPr>
          <p:cNvPr id="181" name="Picture 2" descr="Hình ảnh Ngôi Sao Vàng 3d PNG , Ngôi Sao, Ngôi Sao Vàng, Vàng PNG và Vector  với nền trong suốt để tải xuống miễn phí">
            <a:extLst>
              <a:ext uri="{FF2B5EF4-FFF2-40B4-BE49-F238E27FC236}">
                <a16:creationId xmlns:a16="http://schemas.microsoft.com/office/drawing/2014/main" id="{7238C76B-6968-B658-1583-133E81D0E2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5957" y="2933700"/>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82" name="TextBox 181">
            <a:extLst>
              <a:ext uri="{FF2B5EF4-FFF2-40B4-BE49-F238E27FC236}">
                <a16:creationId xmlns:a16="http://schemas.microsoft.com/office/drawing/2014/main" id="{F0971F9E-D71E-68DC-B2B7-F5965CABC108}"/>
              </a:ext>
            </a:extLst>
          </p:cNvPr>
          <p:cNvSpPr txBox="1"/>
          <p:nvPr/>
        </p:nvSpPr>
        <p:spPr>
          <a:xfrm>
            <a:off x="658009" y="2819908"/>
            <a:ext cx="4355756"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Các đường nối đi qua tâm của các ô theo chiều ngang, dọc, không trùng nhau, không cắt nhau, chỉ đi qua mỗi cạnh 1 lần. </a:t>
            </a:r>
          </a:p>
        </p:txBody>
      </p:sp>
      <p:pic>
        <p:nvPicPr>
          <p:cNvPr id="183" name="Picture 182">
            <a:extLst>
              <a:ext uri="{FF2B5EF4-FFF2-40B4-BE49-F238E27FC236}">
                <a16:creationId xmlns:a16="http://schemas.microsoft.com/office/drawing/2014/main" id="{EDC8F904-0FD1-3DD7-0E27-76BE7EBCD847}"/>
              </a:ext>
            </a:extLst>
          </p:cNvPr>
          <p:cNvPicPr>
            <a:picLocks noChangeAspect="1"/>
          </p:cNvPicPr>
          <p:nvPr/>
        </p:nvPicPr>
        <p:blipFill>
          <a:blip r:embed="rId5"/>
          <a:stretch>
            <a:fillRect/>
          </a:stretch>
        </p:blipFill>
        <p:spPr>
          <a:xfrm>
            <a:off x="300086" y="4567094"/>
            <a:ext cx="4737468" cy="3708821"/>
          </a:xfrm>
          <a:prstGeom prst="rect">
            <a:avLst/>
          </a:prstGeom>
        </p:spPr>
      </p:pic>
      <p:sp>
        <p:nvSpPr>
          <p:cNvPr id="184" name="TextBox 183">
            <a:extLst>
              <a:ext uri="{FF2B5EF4-FFF2-40B4-BE49-F238E27FC236}">
                <a16:creationId xmlns:a16="http://schemas.microsoft.com/office/drawing/2014/main" id="{2B310327-9958-3357-4E46-8F51380F9F2A}"/>
              </a:ext>
            </a:extLst>
          </p:cNvPr>
          <p:cNvSpPr txBox="1"/>
          <p:nvPr/>
        </p:nvSpPr>
        <p:spPr>
          <a:xfrm>
            <a:off x="250536" y="9687166"/>
            <a:ext cx="4854553" cy="338554"/>
          </a:xfrm>
          <a:prstGeom prst="rect">
            <a:avLst/>
          </a:prstGeom>
          <a:noFill/>
        </p:spPr>
        <p:txBody>
          <a:bodyPr wrap="square" rtlCol="0">
            <a:spAutoFit/>
          </a:bodyPr>
          <a:lstStyle/>
          <a:p>
            <a:r>
              <a:rPr lang="en-US" sz="1600" b="1">
                <a:latin typeface="Times New Roman" panose="02020603050405020304" pitchFamily="18" charset="0"/>
                <a:cs typeface="Times New Roman" panose="02020603050405020304" pitchFamily="18" charset="0"/>
              </a:rPr>
              <a:t>Họ và tên: ………………………………. Lớp……..</a:t>
            </a:r>
          </a:p>
        </p:txBody>
      </p:sp>
      <p:sp>
        <p:nvSpPr>
          <p:cNvPr id="185" name="TextBox 184">
            <a:extLst>
              <a:ext uri="{FF2B5EF4-FFF2-40B4-BE49-F238E27FC236}">
                <a16:creationId xmlns:a16="http://schemas.microsoft.com/office/drawing/2014/main" id="{49AF51C1-E55A-F4F5-0C63-644252B3C7C8}"/>
              </a:ext>
            </a:extLst>
          </p:cNvPr>
          <p:cNvSpPr txBox="1"/>
          <p:nvPr/>
        </p:nvSpPr>
        <p:spPr>
          <a:xfrm>
            <a:off x="348617" y="8794356"/>
            <a:ext cx="485455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Tổng số sao tìm được:  ……</a:t>
            </a:r>
          </a:p>
        </p:txBody>
      </p:sp>
    </p:spTree>
    <p:extLst>
      <p:ext uri="{BB962C8B-B14F-4D97-AF65-F5344CB8AC3E}">
        <p14:creationId xmlns:p14="http://schemas.microsoft.com/office/powerpoint/2010/main" val="51954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09931F02-3529-8AF6-4711-0785CAFFC726}"/>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A248EAE5-AAC1-B40A-95B1-38A5271CCDE4}"/>
              </a:ext>
            </a:extLst>
          </p:cNvPr>
          <p:cNvSpPr txBox="1"/>
          <p:nvPr/>
        </p:nvSpPr>
        <p:spPr>
          <a:xfrm>
            <a:off x="-382623" y="126460"/>
            <a:ext cx="6019800" cy="1179490"/>
          </a:xfrm>
          <a:prstGeom prst="rect">
            <a:avLst/>
          </a:prstGeom>
        </p:spPr>
        <p:txBody>
          <a:bodyPr wrap="square" lIns="0" tIns="0" rIns="0" bIns="0" rtlCol="0" anchor="t">
            <a:spAutoFit/>
          </a:bodyPr>
          <a:lstStyle/>
          <a:p>
            <a:pPr algn="ctr">
              <a:lnSpc>
                <a:spcPts val="10119"/>
              </a:lnSpc>
            </a:pPr>
            <a:r>
              <a:rPr lang="en-US" sz="6000" spc="175">
                <a:solidFill>
                  <a:srgbClr val="F6F5E7"/>
                </a:solidFill>
                <a:latin typeface="#9Slide03 IcielPanton Black" panose="00000A00000000000000" pitchFamily="2" charset="0"/>
                <a:ea typeface="Bobby Jones"/>
                <a:cs typeface="Bobby Jones"/>
                <a:sym typeface="Bobby Jones"/>
              </a:rPr>
              <a:t>LUYỆN TẬP</a:t>
            </a:r>
          </a:p>
        </p:txBody>
      </p:sp>
    </p:spTree>
    <p:extLst>
      <p:ext uri="{BB962C8B-B14F-4D97-AF65-F5344CB8AC3E}">
        <p14:creationId xmlns:p14="http://schemas.microsoft.com/office/powerpoint/2010/main" val="2004409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84686469-34B4-D9A7-2F2A-3119980C7F8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7B2328F-55BB-EAD1-5FE9-4CBFAA7911A7}"/>
              </a:ext>
            </a:extLst>
          </p:cNvPr>
          <p:cNvSpPr/>
          <p:nvPr/>
        </p:nvSpPr>
        <p:spPr>
          <a:xfrm>
            <a:off x="228600" y="190500"/>
            <a:ext cx="17907000" cy="1295400"/>
          </a:xfrm>
          <a:prstGeom prst="rect">
            <a:avLst/>
          </a:prstGeom>
          <a:solidFill>
            <a:srgbClr val="3A865D"/>
          </a:solidFill>
        </p:spPr>
      </p:sp>
      <p:sp>
        <p:nvSpPr>
          <p:cNvPr id="6" name="TextBox 6">
            <a:extLst>
              <a:ext uri="{FF2B5EF4-FFF2-40B4-BE49-F238E27FC236}">
                <a16:creationId xmlns:a16="http://schemas.microsoft.com/office/drawing/2014/main" id="{E7D15510-6354-E3CD-87D8-843D5F09B626}"/>
              </a:ext>
            </a:extLst>
          </p:cNvPr>
          <p:cNvSpPr txBox="1"/>
          <p:nvPr/>
        </p:nvSpPr>
        <p:spPr>
          <a:xfrm>
            <a:off x="4724400" y="248455"/>
            <a:ext cx="9239427" cy="1179490"/>
          </a:xfrm>
          <a:prstGeom prst="rect">
            <a:avLst/>
          </a:prstGeom>
        </p:spPr>
        <p:txBody>
          <a:bodyPr wrap="square" lIns="0" tIns="0" rIns="0" bIns="0" rtlCol="0" anchor="t">
            <a:spAutoFit/>
          </a:bodyPr>
          <a:lstStyle/>
          <a:p>
            <a:pPr algn="ctr">
              <a:lnSpc>
                <a:spcPts val="10119"/>
              </a:lnSpc>
            </a:pPr>
            <a:r>
              <a:rPr lang="en-US" sz="6600" spc="175">
                <a:solidFill>
                  <a:srgbClr val="F6F5E7"/>
                </a:solidFill>
                <a:latin typeface="#9Slide03 IcielPanton Black" panose="00000A00000000000000" pitchFamily="2" charset="0"/>
                <a:ea typeface="Bobby Jones"/>
                <a:cs typeface="Bobby Jones"/>
                <a:sym typeface="Bobby Jones"/>
              </a:rPr>
              <a:t>ĐẶC ĐIỂM CẤU TẠO</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A1DD45-7246-9700-F63E-F70D48783836}"/>
                  </a:ext>
                </a:extLst>
              </p:cNvPr>
              <p:cNvSpPr txBox="1"/>
              <p:nvPr/>
            </p:nvSpPr>
            <p:spPr>
              <a:xfrm>
                <a:off x="11277600" y="2592012"/>
                <a:ext cx="4881263" cy="1200329"/>
              </a:xfrm>
              <a:prstGeom prst="rect">
                <a:avLst/>
              </a:prstGeom>
              <a:noFill/>
            </p:spPr>
            <p:txBody>
              <a:bodyPr wrap="square" rtlCol="0">
                <a:spAutoFit/>
              </a:bodyPr>
              <a:lstStyle/>
              <a:p>
                <a14:m>
                  <m:oMath xmlns:m="http://schemas.openxmlformats.org/officeDocument/2006/math">
                    <m:r>
                      <a:rPr lang="en-US" sz="7200" b="1"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7200" b="1">
                    <a:latin typeface="Times New Roman" panose="02020603050405020304" pitchFamily="18" charset="0"/>
                    <a:cs typeface="Times New Roman" panose="02020603050405020304" pitchFamily="18" charset="0"/>
                  </a:rPr>
                  <a:t>C </a:t>
                </a:r>
                <a14:m>
                  <m:oMath xmlns:m="http://schemas.openxmlformats.org/officeDocument/2006/math">
                    <m:r>
                      <a:rPr lang="en-US" sz="7200" b="1" i="0" smtClean="0">
                        <a:latin typeface="Cambria Math" panose="02040503050406030204" pitchFamily="18" charset="0"/>
                        <a:ea typeface="Cambria Math" panose="02040503050406030204" pitchFamily="18" charset="0"/>
                        <a:cs typeface="Times New Roman" panose="02020603050405020304" pitchFamily="18" charset="0"/>
                      </a:rPr>
                      <m:t> </m:t>
                    </m:r>
                    <m:r>
                      <a:rPr lang="en-US" sz="7200"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7200" b="1">
                    <a:latin typeface="Times New Roman" panose="02020603050405020304" pitchFamily="18" charset="0"/>
                    <a:cs typeface="Times New Roman" panose="02020603050405020304" pitchFamily="18" charset="0"/>
                  </a:rPr>
                  <a:t> X</a:t>
                </a:r>
              </a:p>
            </p:txBody>
          </p:sp>
        </mc:Choice>
        <mc:Fallback xmlns="">
          <p:sp>
            <p:nvSpPr>
              <p:cNvPr id="3" name="TextBox 2">
                <a:extLst>
                  <a:ext uri="{FF2B5EF4-FFF2-40B4-BE49-F238E27FC236}">
                    <a16:creationId xmlns:a16="http://schemas.microsoft.com/office/drawing/2014/main" id="{7AA1DD45-7246-9700-F63E-F70D48783836}"/>
                  </a:ext>
                </a:extLst>
              </p:cNvPr>
              <p:cNvSpPr txBox="1">
                <a:spLocks noRot="1" noChangeAspect="1" noMove="1" noResize="1" noEditPoints="1" noAdjustHandles="1" noChangeArrowheads="1" noChangeShapeType="1" noTextEdit="1"/>
              </p:cNvSpPr>
              <p:nvPr/>
            </p:nvSpPr>
            <p:spPr>
              <a:xfrm>
                <a:off x="11277600" y="2592012"/>
                <a:ext cx="4881263" cy="1200329"/>
              </a:xfrm>
              <a:prstGeom prst="rect">
                <a:avLst/>
              </a:prstGeom>
              <a:blipFill>
                <a:blip r:embed="rId3"/>
                <a:stretch>
                  <a:fillRect t="-19289" b="-41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BDC33D1-207E-F8C4-0A6F-07B3BDB5A2AE}"/>
                  </a:ext>
                </a:extLst>
              </p:cNvPr>
              <p:cNvSpPr txBox="1"/>
              <p:nvPr/>
            </p:nvSpPr>
            <p:spPr>
              <a:xfrm rot="3151441">
                <a:off x="11419449" y="2167268"/>
                <a:ext cx="970541" cy="1200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800" b="1"/>
              </a:p>
            </p:txBody>
          </p:sp>
        </mc:Choice>
        <mc:Fallback xmlns="">
          <p:sp>
            <p:nvSpPr>
              <p:cNvPr id="5" name="TextBox 4">
                <a:extLst>
                  <a:ext uri="{FF2B5EF4-FFF2-40B4-BE49-F238E27FC236}">
                    <a16:creationId xmlns:a16="http://schemas.microsoft.com/office/drawing/2014/main" id="{ABDC33D1-207E-F8C4-0A6F-07B3BDB5A2AE}"/>
                  </a:ext>
                </a:extLst>
              </p:cNvPr>
              <p:cNvSpPr txBox="1">
                <a:spLocks noRot="1" noChangeAspect="1" noMove="1" noResize="1" noEditPoints="1" noAdjustHandles="1" noChangeArrowheads="1" noChangeShapeType="1" noTextEdit="1"/>
              </p:cNvSpPr>
              <p:nvPr/>
            </p:nvSpPr>
            <p:spPr>
              <a:xfrm rot="3151441">
                <a:off x="11419449" y="2167268"/>
                <a:ext cx="970541" cy="12003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8163EAC-5D30-8619-C61B-258FA7D3C78C}"/>
                  </a:ext>
                </a:extLst>
              </p:cNvPr>
              <p:cNvSpPr txBox="1"/>
              <p:nvPr/>
            </p:nvSpPr>
            <p:spPr>
              <a:xfrm rot="7302877">
                <a:off x="11428765" y="3138740"/>
                <a:ext cx="970541" cy="1200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800" b="1"/>
              </a:p>
            </p:txBody>
          </p:sp>
        </mc:Choice>
        <mc:Fallback xmlns="">
          <p:sp>
            <p:nvSpPr>
              <p:cNvPr id="7" name="TextBox 6">
                <a:extLst>
                  <a:ext uri="{FF2B5EF4-FFF2-40B4-BE49-F238E27FC236}">
                    <a16:creationId xmlns:a16="http://schemas.microsoft.com/office/drawing/2014/main" id="{A8163EAC-5D30-8619-C61B-258FA7D3C78C}"/>
                  </a:ext>
                </a:extLst>
              </p:cNvPr>
              <p:cNvSpPr txBox="1">
                <a:spLocks noRot="1" noChangeAspect="1" noMove="1" noResize="1" noEditPoints="1" noAdjustHandles="1" noChangeArrowheads="1" noChangeShapeType="1" noTextEdit="1"/>
              </p:cNvSpPr>
              <p:nvPr/>
            </p:nvSpPr>
            <p:spPr>
              <a:xfrm rot="7302877">
                <a:off x="11428765" y="3138740"/>
                <a:ext cx="970541" cy="1200329"/>
              </a:xfrm>
              <a:prstGeom prst="rect">
                <a:avLst/>
              </a:prstGeom>
              <a:blipFill>
                <a:blip r:embed="rId5"/>
                <a:stretch>
                  <a:fillRect/>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4BDD1943-9892-280B-5C66-4C80CA879CB1}"/>
              </a:ext>
            </a:extLst>
          </p:cNvPr>
          <p:cNvGraphicFramePr>
            <a:graphicFrameLocks noGrp="1"/>
          </p:cNvGraphicFramePr>
          <p:nvPr/>
        </p:nvGraphicFramePr>
        <p:xfrm>
          <a:off x="1002739" y="2218677"/>
          <a:ext cx="7315200" cy="1920240"/>
        </p:xfrm>
        <a:graphic>
          <a:graphicData uri="http://schemas.openxmlformats.org/drawingml/2006/table">
            <a:tbl>
              <a:tblPr firstRow="1" bandRow="1">
                <a:tableStyleId>{5C22544A-7EE6-4342-B048-85BDC9FD1C3A}</a:tableStyleId>
              </a:tblPr>
              <a:tblGrid>
                <a:gridCol w="1358677">
                  <a:extLst>
                    <a:ext uri="{9D8B030D-6E8A-4147-A177-3AD203B41FA5}">
                      <a16:colId xmlns:a16="http://schemas.microsoft.com/office/drawing/2014/main" val="3452817986"/>
                    </a:ext>
                  </a:extLst>
                </a:gridCol>
                <a:gridCol w="1342671">
                  <a:extLst>
                    <a:ext uri="{9D8B030D-6E8A-4147-A177-3AD203B41FA5}">
                      <a16:colId xmlns:a16="http://schemas.microsoft.com/office/drawing/2014/main" val="1836853267"/>
                    </a:ext>
                  </a:extLst>
                </a:gridCol>
                <a:gridCol w="1197126">
                  <a:extLst>
                    <a:ext uri="{9D8B030D-6E8A-4147-A177-3AD203B41FA5}">
                      <a16:colId xmlns:a16="http://schemas.microsoft.com/office/drawing/2014/main" val="350703038"/>
                    </a:ext>
                  </a:extLst>
                </a:gridCol>
                <a:gridCol w="1088297">
                  <a:extLst>
                    <a:ext uri="{9D8B030D-6E8A-4147-A177-3AD203B41FA5}">
                      <a16:colId xmlns:a16="http://schemas.microsoft.com/office/drawing/2014/main" val="3525813423"/>
                    </a:ext>
                  </a:extLst>
                </a:gridCol>
                <a:gridCol w="1197126">
                  <a:extLst>
                    <a:ext uri="{9D8B030D-6E8A-4147-A177-3AD203B41FA5}">
                      <a16:colId xmlns:a16="http://schemas.microsoft.com/office/drawing/2014/main" val="912260203"/>
                    </a:ext>
                  </a:extLst>
                </a:gridCol>
                <a:gridCol w="1131303">
                  <a:extLst>
                    <a:ext uri="{9D8B030D-6E8A-4147-A177-3AD203B41FA5}">
                      <a16:colId xmlns:a16="http://schemas.microsoft.com/office/drawing/2014/main" val="3727210151"/>
                    </a:ext>
                  </a:extLst>
                </a:gridCol>
              </a:tblGrid>
              <a:tr h="753224">
                <a:tc rowSpan="2">
                  <a:txBody>
                    <a:bodyPr/>
                    <a:lstStyle/>
                    <a:p>
                      <a:pPr algn="ctr"/>
                      <a:r>
                        <a:rPr lang="en-US" sz="4000">
                          <a:solidFill>
                            <a:schemeClr val="tx1"/>
                          </a:solidFill>
                          <a:latin typeface="Times New Roman" panose="02020603050405020304" pitchFamily="18" charset="0"/>
                          <a:cs typeface="Times New Roman" panose="02020603050405020304" pitchFamily="18" charset="0"/>
                        </a:rPr>
                        <a:t>Độ âm điện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4762736"/>
                  </a:ext>
                </a:extLst>
              </a:tr>
              <a:tr h="1084505">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132634"/>
                  </a:ext>
                </a:extLst>
              </a:tr>
            </a:tbl>
          </a:graphicData>
        </a:graphic>
      </p:graphicFrame>
      <p:graphicFrame>
        <p:nvGraphicFramePr>
          <p:cNvPr id="20" name="Table 19">
            <a:extLst>
              <a:ext uri="{FF2B5EF4-FFF2-40B4-BE49-F238E27FC236}">
                <a16:creationId xmlns:a16="http://schemas.microsoft.com/office/drawing/2014/main" id="{1FB81208-E22F-171C-EE98-C311377D4D48}"/>
              </a:ext>
            </a:extLst>
          </p:cNvPr>
          <p:cNvGraphicFramePr>
            <a:graphicFrameLocks noGrp="1"/>
          </p:cNvGraphicFramePr>
          <p:nvPr>
            <p:extLst>
              <p:ext uri="{D42A27DB-BD31-4B8C-83A1-F6EECF244321}">
                <p14:modId xmlns:p14="http://schemas.microsoft.com/office/powerpoint/2010/main" val="1819199265"/>
              </p:ext>
            </p:extLst>
          </p:nvPr>
        </p:nvGraphicFramePr>
        <p:xfrm>
          <a:off x="332927" y="4523841"/>
          <a:ext cx="8626677" cy="2209800"/>
        </p:xfrm>
        <a:graphic>
          <a:graphicData uri="http://schemas.openxmlformats.org/drawingml/2006/table">
            <a:tbl>
              <a:tblPr firstRow="1" bandRow="1">
                <a:tableStyleId>{5C22544A-7EE6-4342-B048-85BDC9FD1C3A}</a:tableStyleId>
              </a:tblPr>
              <a:tblGrid>
                <a:gridCol w="2911677">
                  <a:extLst>
                    <a:ext uri="{9D8B030D-6E8A-4147-A177-3AD203B41FA5}">
                      <a16:colId xmlns:a16="http://schemas.microsoft.com/office/drawing/2014/main" val="1836853267"/>
                    </a:ext>
                  </a:extLst>
                </a:gridCol>
                <a:gridCol w="1295400">
                  <a:extLst>
                    <a:ext uri="{9D8B030D-6E8A-4147-A177-3AD203B41FA5}">
                      <a16:colId xmlns:a16="http://schemas.microsoft.com/office/drawing/2014/main" val="350703038"/>
                    </a:ext>
                  </a:extLst>
                </a:gridCol>
                <a:gridCol w="1524000">
                  <a:extLst>
                    <a:ext uri="{9D8B030D-6E8A-4147-A177-3AD203B41FA5}">
                      <a16:colId xmlns:a16="http://schemas.microsoft.com/office/drawing/2014/main" val="3525813423"/>
                    </a:ext>
                  </a:extLst>
                </a:gridCol>
                <a:gridCol w="1524000">
                  <a:extLst>
                    <a:ext uri="{9D8B030D-6E8A-4147-A177-3AD203B41FA5}">
                      <a16:colId xmlns:a16="http://schemas.microsoft.com/office/drawing/2014/main" val="912260203"/>
                    </a:ext>
                  </a:extLst>
                </a:gridCol>
                <a:gridCol w="1371600">
                  <a:extLst>
                    <a:ext uri="{9D8B030D-6E8A-4147-A177-3AD203B41FA5}">
                      <a16:colId xmlns:a16="http://schemas.microsoft.com/office/drawing/2014/main" val="3727210151"/>
                    </a:ext>
                  </a:extLst>
                </a:gridCol>
              </a:tblGrid>
              <a:tr h="914400">
                <a:tc>
                  <a:txBody>
                    <a:bodyPr/>
                    <a:lstStyle/>
                    <a:p>
                      <a:pPr algn="ctr"/>
                      <a:r>
                        <a:rPr lang="en-US" sz="3600">
                          <a:solidFill>
                            <a:schemeClr val="tx1"/>
                          </a:solidFill>
                          <a:latin typeface="Times New Roman" panose="02020603050405020304" pitchFamily="18" charset="0"/>
                          <a:cs typeface="Times New Roman" panose="02020603050405020304" pitchFamily="18" charset="0"/>
                        </a:rPr>
                        <a:t>Liên kết C-X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4762736"/>
                  </a:ext>
                </a:extLst>
              </a:tr>
              <a:tr h="1295400">
                <a:tc>
                  <a:txBody>
                    <a:bodyPr/>
                    <a:lstStyle/>
                    <a:p>
                      <a:pPr algn="ctr"/>
                      <a:r>
                        <a:rPr lang="en-US" sz="3200">
                          <a:solidFill>
                            <a:schemeClr val="tx1"/>
                          </a:solidFill>
                          <a:latin typeface="Times New Roman" panose="02020603050405020304" pitchFamily="18" charset="0"/>
                          <a:cs typeface="Times New Roman" panose="02020603050405020304" pitchFamily="18" charset="0"/>
                        </a:rPr>
                        <a:t>Năng lượng liên kết (kJ/mol)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486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a:solidFill>
                            <a:schemeClr val="tx1"/>
                          </a:solidFill>
                          <a:latin typeface="Times New Roman" panose="02020603050405020304" pitchFamily="18" charset="0"/>
                          <a:cs typeface="Times New Roman" panose="02020603050405020304" pitchFamily="18" charset="0"/>
                        </a:rPr>
                        <a:t>214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8132634"/>
                  </a:ext>
                </a:extLst>
              </a:tr>
            </a:tbl>
          </a:graphicData>
        </a:graphic>
      </p:graphicFrame>
      <p:sp>
        <p:nvSpPr>
          <p:cNvPr id="21" name="TextBox 20">
            <a:extLst>
              <a:ext uri="{FF2B5EF4-FFF2-40B4-BE49-F238E27FC236}">
                <a16:creationId xmlns:a16="http://schemas.microsoft.com/office/drawing/2014/main" id="{9D6DF3FE-C21E-D351-2391-57F14FDAEE96}"/>
              </a:ext>
            </a:extLst>
          </p:cNvPr>
          <p:cNvSpPr txBox="1"/>
          <p:nvPr/>
        </p:nvSpPr>
        <p:spPr>
          <a:xfrm>
            <a:off x="9248327" y="4562892"/>
            <a:ext cx="9432723"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Khả năng phân cắt liên kết C - X</a:t>
            </a:r>
          </a:p>
        </p:txBody>
      </p:sp>
      <p:sp>
        <p:nvSpPr>
          <p:cNvPr id="22" name="TextBox 21">
            <a:extLst>
              <a:ext uri="{FF2B5EF4-FFF2-40B4-BE49-F238E27FC236}">
                <a16:creationId xmlns:a16="http://schemas.microsoft.com/office/drawing/2014/main" id="{FC9D0ABE-EACB-4301-4492-1912A044B4E9}"/>
              </a:ext>
            </a:extLst>
          </p:cNvPr>
          <p:cNvSpPr txBox="1"/>
          <p:nvPr/>
        </p:nvSpPr>
        <p:spPr>
          <a:xfrm>
            <a:off x="9525000" y="5579034"/>
            <a:ext cx="8177375" cy="923330"/>
          </a:xfrm>
          <a:prstGeom prst="rect">
            <a:avLst/>
          </a:prstGeom>
          <a:noFill/>
        </p:spPr>
        <p:txBody>
          <a:bodyPr wrap="square" rtlCol="0">
            <a:spAutoFit/>
          </a:bodyPr>
          <a:lstStyle/>
          <a:p>
            <a:r>
              <a:rPr lang="en-US" sz="4800">
                <a:solidFill>
                  <a:srgbClr val="FF0000"/>
                </a:solidFill>
                <a:latin typeface="Times New Roman" panose="02020603050405020304" pitchFamily="18" charset="0"/>
                <a:cs typeface="Times New Roman" panose="02020603050405020304" pitchFamily="18" charset="0"/>
              </a:rPr>
              <a:t>…..……….… </a:t>
            </a:r>
            <a:r>
              <a:rPr lang="en-US" sz="5400" b="1">
                <a:latin typeface="Times New Roman" panose="02020603050405020304" pitchFamily="18" charset="0"/>
                <a:cs typeface="Times New Roman" panose="02020603050405020304" pitchFamily="18" charset="0"/>
              </a:rPr>
              <a:t>từ C-F đến C-I</a:t>
            </a:r>
          </a:p>
        </p:txBody>
      </p:sp>
      <p:sp>
        <p:nvSpPr>
          <p:cNvPr id="23" name="Arrow: Right 22">
            <a:extLst>
              <a:ext uri="{FF2B5EF4-FFF2-40B4-BE49-F238E27FC236}">
                <a16:creationId xmlns:a16="http://schemas.microsoft.com/office/drawing/2014/main" id="{F4C4850C-5B42-543C-D426-15E96C26AFDC}"/>
              </a:ext>
            </a:extLst>
          </p:cNvPr>
          <p:cNvSpPr/>
          <p:nvPr/>
        </p:nvSpPr>
        <p:spPr>
          <a:xfrm>
            <a:off x="3304727" y="7114641"/>
            <a:ext cx="5486400" cy="38100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0B10593-9656-C608-89BC-3EB82B0196EC}"/>
              </a:ext>
            </a:extLst>
          </p:cNvPr>
          <p:cNvSpPr txBox="1"/>
          <p:nvPr/>
        </p:nvSpPr>
        <p:spPr>
          <a:xfrm>
            <a:off x="2267863" y="7677579"/>
            <a:ext cx="7560127"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Độ bền liên kết </a:t>
            </a:r>
            <a:r>
              <a:rPr lang="en-US" sz="4000">
                <a:solidFill>
                  <a:srgbClr val="FF0000"/>
                </a:solidFill>
                <a:latin typeface="Times New Roman" panose="02020603050405020304" pitchFamily="18" charset="0"/>
                <a:cs typeface="Times New Roman" panose="02020603050405020304" pitchFamily="18" charset="0"/>
              </a:rPr>
              <a:t>………...….</a:t>
            </a:r>
            <a:endParaRPr 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70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DDBF4625-A50E-38AA-5F69-BD7C6CEF806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A9AA077-E4BB-543F-CD3C-0418680213AB}"/>
              </a:ext>
            </a:extLst>
          </p:cNvPr>
          <p:cNvSpPr/>
          <p:nvPr/>
        </p:nvSpPr>
        <p:spPr>
          <a:xfrm>
            <a:off x="6033231" y="76200"/>
            <a:ext cx="7239000" cy="1179490"/>
          </a:xfrm>
          <a:prstGeom prst="rect">
            <a:avLst/>
          </a:prstGeom>
          <a:solidFill>
            <a:srgbClr val="3A865D"/>
          </a:solidFill>
        </p:spPr>
      </p:sp>
      <p:sp>
        <p:nvSpPr>
          <p:cNvPr id="6" name="TextBox 6">
            <a:extLst>
              <a:ext uri="{FF2B5EF4-FFF2-40B4-BE49-F238E27FC236}">
                <a16:creationId xmlns:a16="http://schemas.microsoft.com/office/drawing/2014/main" id="{91E192F2-FF84-3493-1AD9-30DC093C874E}"/>
              </a:ext>
            </a:extLst>
          </p:cNvPr>
          <p:cNvSpPr txBox="1"/>
          <p:nvPr/>
        </p:nvSpPr>
        <p:spPr>
          <a:xfrm>
            <a:off x="5029200" y="0"/>
            <a:ext cx="9239427" cy="1179490"/>
          </a:xfrm>
          <a:prstGeom prst="rect">
            <a:avLst/>
          </a:prstGeom>
        </p:spPr>
        <p:txBody>
          <a:bodyPr wrap="square" lIns="0" tIns="0" rIns="0" bIns="0" rtlCol="0" anchor="t">
            <a:spAutoFit/>
          </a:bodyPr>
          <a:lstStyle/>
          <a:p>
            <a:pPr algn="ctr">
              <a:lnSpc>
                <a:spcPts val="10119"/>
              </a:lnSpc>
            </a:pPr>
            <a:r>
              <a:rPr lang="en-US" sz="5400" spc="175">
                <a:solidFill>
                  <a:srgbClr val="F6F5E7"/>
                </a:solidFill>
                <a:latin typeface="#9Slide03 IcielPanton Black" panose="00000A00000000000000" pitchFamily="2" charset="0"/>
                <a:ea typeface="Bobby Jones"/>
                <a:cs typeface="Bobby Jones"/>
                <a:sym typeface="Bobby Jones"/>
              </a:rPr>
              <a:t>TÍNH CHẤT VẬT LÍ</a:t>
            </a:r>
          </a:p>
        </p:txBody>
      </p:sp>
      <p:grpSp>
        <p:nvGrpSpPr>
          <p:cNvPr id="7" name="Group 6">
            <a:extLst>
              <a:ext uri="{FF2B5EF4-FFF2-40B4-BE49-F238E27FC236}">
                <a16:creationId xmlns:a16="http://schemas.microsoft.com/office/drawing/2014/main" id="{43BB206D-3718-175F-DEE3-5D98A9FA63CC}"/>
              </a:ext>
            </a:extLst>
          </p:cNvPr>
          <p:cNvGrpSpPr/>
          <p:nvPr/>
        </p:nvGrpSpPr>
        <p:grpSpPr>
          <a:xfrm>
            <a:off x="318394" y="1485900"/>
            <a:ext cx="17969605" cy="5562600"/>
            <a:chOff x="318394" y="2247900"/>
            <a:chExt cx="17651211" cy="6375462"/>
          </a:xfrm>
        </p:grpSpPr>
        <p:pic>
          <p:nvPicPr>
            <p:cNvPr id="4" name="Picture 3">
              <a:extLst>
                <a:ext uri="{FF2B5EF4-FFF2-40B4-BE49-F238E27FC236}">
                  <a16:creationId xmlns:a16="http://schemas.microsoft.com/office/drawing/2014/main" id="{43C0F592-9338-DBC5-1AC6-3F542B1694F1}"/>
                </a:ext>
              </a:extLst>
            </p:cNvPr>
            <p:cNvPicPr>
              <a:picLocks noChangeAspect="1"/>
            </p:cNvPicPr>
            <p:nvPr/>
          </p:nvPicPr>
          <p:blipFill>
            <a:blip r:embed="rId3"/>
            <a:stretch>
              <a:fillRect/>
            </a:stretch>
          </p:blipFill>
          <p:spPr>
            <a:xfrm>
              <a:off x="318394" y="2247900"/>
              <a:ext cx="17651211" cy="6375462"/>
            </a:xfrm>
            <a:prstGeom prst="rect">
              <a:avLst/>
            </a:prstGeom>
          </p:spPr>
        </p:pic>
        <p:sp>
          <p:nvSpPr>
            <p:cNvPr id="5" name="Rectangle 4">
              <a:extLst>
                <a:ext uri="{FF2B5EF4-FFF2-40B4-BE49-F238E27FC236}">
                  <a16:creationId xmlns:a16="http://schemas.microsoft.com/office/drawing/2014/main" id="{5294CB6B-DAB2-BC38-AEDC-7EFBF7AA92CF}"/>
                </a:ext>
              </a:extLst>
            </p:cNvPr>
            <p:cNvSpPr/>
            <p:nvPr/>
          </p:nvSpPr>
          <p:spPr>
            <a:xfrm>
              <a:off x="3048000" y="2247900"/>
              <a:ext cx="25908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52D4E07-52C3-8542-3796-1B16CC30B711}"/>
              </a:ext>
            </a:extLst>
          </p:cNvPr>
          <p:cNvSpPr txBox="1"/>
          <p:nvPr/>
        </p:nvSpPr>
        <p:spPr>
          <a:xfrm>
            <a:off x="318394" y="7116297"/>
            <a:ext cx="18198206" cy="1200329"/>
          </a:xfrm>
          <a:prstGeom prst="rect">
            <a:avLst/>
          </a:prstGeom>
          <a:noFill/>
        </p:spPr>
        <p:txBody>
          <a:bodyPr wrap="square">
            <a:spAutoFit/>
          </a:bodyPr>
          <a:lstStyle/>
          <a:p>
            <a:pPr marL="0" marR="0" algn="just"/>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Ở điều kiện thường, các dẫn xuất halogen có ...............................................................................</a:t>
            </a:r>
            <a:endParaRPr lang="nl-NL" sz="36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marL="0" marR="0" algn="just"/>
            <a:r>
              <a:rPr lang="nl-NL" sz="3600">
                <a:latin typeface="Times New Roman" panose="02020603050405020304" pitchFamily="18" charset="0"/>
                <a:ea typeface="Arial" panose="020B0604020202020204" pitchFamily="34" charset="0"/>
                <a:cs typeface="Times New Roman" panose="02020603050405020304" pitchFamily="18" charset="0"/>
              </a:rPr>
              <a:t>Các dẫn xuất halogen có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3D4CC4E-F480-EF06-43E5-BBC415992F9C}"/>
              </a:ext>
            </a:extLst>
          </p:cNvPr>
          <p:cNvSpPr txBox="1"/>
          <p:nvPr/>
        </p:nvSpPr>
        <p:spPr>
          <a:xfrm>
            <a:off x="318394" y="8676248"/>
            <a:ext cx="11111606" cy="1200329"/>
          </a:xfrm>
          <a:prstGeom prst="rect">
            <a:avLst/>
          </a:prstGeom>
          <a:noFill/>
        </p:spPr>
        <p:txBody>
          <a:bodyPr wrap="square">
            <a:spAutoFit/>
          </a:bodyPr>
          <a:lstStyle/>
          <a:p>
            <a:pPr marL="0" marR="0" algn="just"/>
            <a:r>
              <a:rPr lang="nl-NL" sz="36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Các dẫn xuất halogen hầu như .................... trong nước, tan tốt trong dung môi ................ như hydrocarbon, ether,...</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descr="A diagram of a cylinder with liquid and text&#10;&#10;Description automatically generated">
            <a:extLst>
              <a:ext uri="{FF2B5EF4-FFF2-40B4-BE49-F238E27FC236}">
                <a16:creationId xmlns:a16="http://schemas.microsoft.com/office/drawing/2014/main" id="{B207B497-9100-AD3F-2BCA-AC9751519888}"/>
              </a:ext>
            </a:extLst>
          </p:cNvPr>
          <p:cNvPicPr>
            <a:picLocks noChangeAspect="1"/>
          </p:cNvPicPr>
          <p:nvPr/>
        </p:nvPicPr>
        <p:blipFill>
          <a:blip r:embed="rId4"/>
          <a:stretch>
            <a:fillRect/>
          </a:stretch>
        </p:blipFill>
        <p:spPr>
          <a:xfrm>
            <a:off x="11811000" y="7716462"/>
            <a:ext cx="3600627" cy="2494338"/>
          </a:xfrm>
          <a:prstGeom prst="rect">
            <a:avLst/>
          </a:prstGeom>
        </p:spPr>
      </p:pic>
    </p:spTree>
    <p:extLst>
      <p:ext uri="{BB962C8B-B14F-4D97-AF65-F5344CB8AC3E}">
        <p14:creationId xmlns:p14="http://schemas.microsoft.com/office/powerpoint/2010/main" val="1406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1F60-4DF7-D9CA-B720-623A1C77385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0F419FA-65F6-5364-E209-2063ECE6C551}"/>
              </a:ext>
            </a:extLst>
          </p:cNvPr>
          <p:cNvGraphicFramePr>
            <a:graphicFrameLocks noGrp="1"/>
          </p:cNvGraphicFramePr>
          <p:nvPr>
            <p:extLst>
              <p:ext uri="{D42A27DB-BD31-4B8C-83A1-F6EECF244321}">
                <p14:modId xmlns:p14="http://schemas.microsoft.com/office/powerpoint/2010/main" val="1281060519"/>
              </p:ext>
            </p:extLst>
          </p:nvPr>
        </p:nvGraphicFramePr>
        <p:xfrm>
          <a:off x="10086975" y="61203"/>
          <a:ext cx="8048625" cy="6286500"/>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2676917968"/>
                    </a:ext>
                  </a:extLst>
                </a:gridCol>
                <a:gridCol w="1609725">
                  <a:extLst>
                    <a:ext uri="{9D8B030D-6E8A-4147-A177-3AD203B41FA5}">
                      <a16:colId xmlns:a16="http://schemas.microsoft.com/office/drawing/2014/main" val="1168600291"/>
                    </a:ext>
                  </a:extLst>
                </a:gridCol>
                <a:gridCol w="1609725">
                  <a:extLst>
                    <a:ext uri="{9D8B030D-6E8A-4147-A177-3AD203B41FA5}">
                      <a16:colId xmlns:a16="http://schemas.microsoft.com/office/drawing/2014/main" val="886915002"/>
                    </a:ext>
                  </a:extLst>
                </a:gridCol>
                <a:gridCol w="1609725">
                  <a:extLst>
                    <a:ext uri="{9D8B030D-6E8A-4147-A177-3AD203B41FA5}">
                      <a16:colId xmlns:a16="http://schemas.microsoft.com/office/drawing/2014/main" val="320868156"/>
                    </a:ext>
                  </a:extLst>
                </a:gridCol>
                <a:gridCol w="1609725">
                  <a:extLst>
                    <a:ext uri="{9D8B030D-6E8A-4147-A177-3AD203B41FA5}">
                      <a16:colId xmlns:a16="http://schemas.microsoft.com/office/drawing/2014/main" val="1941416268"/>
                    </a:ext>
                  </a:extLst>
                </a:gridCol>
              </a:tblGrid>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3440490"/>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93307"/>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5148843"/>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257005"/>
                  </a:ext>
                </a:extLst>
              </a:tr>
              <a:tr h="1257300">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320808"/>
                  </a:ext>
                </a:extLst>
              </a:tr>
            </a:tbl>
          </a:graphicData>
        </a:graphic>
      </p:graphicFrame>
      <p:sp>
        <p:nvSpPr>
          <p:cNvPr id="6" name="Rectangle 5">
            <a:extLst>
              <a:ext uri="{FF2B5EF4-FFF2-40B4-BE49-F238E27FC236}">
                <a16:creationId xmlns:a16="http://schemas.microsoft.com/office/drawing/2014/main" id="{57D7A717-937A-2B0D-BFE0-09FF3214F9D3}"/>
              </a:ext>
            </a:extLst>
          </p:cNvPr>
          <p:cNvSpPr/>
          <p:nvPr/>
        </p:nvSpPr>
        <p:spPr>
          <a:xfrm>
            <a:off x="10805812" y="817934"/>
            <a:ext cx="133096" cy="52034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7" name="Rectangle 6">
            <a:extLst>
              <a:ext uri="{FF2B5EF4-FFF2-40B4-BE49-F238E27FC236}">
                <a16:creationId xmlns:a16="http://schemas.microsoft.com/office/drawing/2014/main" id="{BBE7048F-9CB8-D85E-CB79-7F8CCBBC969E}"/>
              </a:ext>
            </a:extLst>
          </p:cNvPr>
          <p:cNvSpPr/>
          <p:nvPr/>
        </p:nvSpPr>
        <p:spPr>
          <a:xfrm>
            <a:off x="12427089" y="817934"/>
            <a:ext cx="170785" cy="45541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8" name="Rectangle 7">
            <a:extLst>
              <a:ext uri="{FF2B5EF4-FFF2-40B4-BE49-F238E27FC236}">
                <a16:creationId xmlns:a16="http://schemas.microsoft.com/office/drawing/2014/main" id="{AEA1F40E-4F3A-EADB-7B68-566F741B7A68}"/>
              </a:ext>
            </a:extLst>
          </p:cNvPr>
          <p:cNvSpPr/>
          <p:nvPr/>
        </p:nvSpPr>
        <p:spPr>
          <a:xfrm>
            <a:off x="14028912" y="817934"/>
            <a:ext cx="178883" cy="45541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9" name="Rectangle 8">
            <a:extLst>
              <a:ext uri="{FF2B5EF4-FFF2-40B4-BE49-F238E27FC236}">
                <a16:creationId xmlns:a16="http://schemas.microsoft.com/office/drawing/2014/main" id="{92A9AD21-ABA5-622A-A4FE-4FEE016EC1CB}"/>
              </a:ext>
            </a:extLst>
          </p:cNvPr>
          <p:cNvSpPr/>
          <p:nvPr/>
        </p:nvSpPr>
        <p:spPr>
          <a:xfrm>
            <a:off x="15669646" y="817934"/>
            <a:ext cx="138326" cy="45541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0" name="Rectangle 9">
            <a:extLst>
              <a:ext uri="{FF2B5EF4-FFF2-40B4-BE49-F238E27FC236}">
                <a16:creationId xmlns:a16="http://schemas.microsoft.com/office/drawing/2014/main" id="{3F938014-4B01-E026-FCC3-56D172B414EF}"/>
              </a:ext>
            </a:extLst>
          </p:cNvPr>
          <p:cNvSpPr/>
          <p:nvPr/>
        </p:nvSpPr>
        <p:spPr>
          <a:xfrm>
            <a:off x="17290923" y="817934"/>
            <a:ext cx="120049" cy="45541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1" name="Rectangle 10">
            <a:extLst>
              <a:ext uri="{FF2B5EF4-FFF2-40B4-BE49-F238E27FC236}">
                <a16:creationId xmlns:a16="http://schemas.microsoft.com/office/drawing/2014/main" id="{67A87C13-50FC-1BE7-3695-9BEF34D42890}"/>
              </a:ext>
            </a:extLst>
          </p:cNvPr>
          <p:cNvSpPr/>
          <p:nvPr/>
        </p:nvSpPr>
        <p:spPr>
          <a:xfrm rot="16200000">
            <a:off x="14078739" y="-2057785"/>
            <a:ext cx="133808" cy="54312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2" name="Rectangle 11">
            <a:extLst>
              <a:ext uri="{FF2B5EF4-FFF2-40B4-BE49-F238E27FC236}">
                <a16:creationId xmlns:a16="http://schemas.microsoft.com/office/drawing/2014/main" id="{D49FE720-3A14-EA70-FD65-85150CBE68D8}"/>
              </a:ext>
            </a:extLst>
          </p:cNvPr>
          <p:cNvSpPr/>
          <p:nvPr/>
        </p:nvSpPr>
        <p:spPr>
          <a:xfrm rot="16200000">
            <a:off x="14098953" y="-628583"/>
            <a:ext cx="114464" cy="52578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 name="Rectangle 12">
            <a:extLst>
              <a:ext uri="{FF2B5EF4-FFF2-40B4-BE49-F238E27FC236}">
                <a16:creationId xmlns:a16="http://schemas.microsoft.com/office/drawing/2014/main" id="{459E8899-7984-7208-28D4-4DBE93EF9494}"/>
              </a:ext>
            </a:extLst>
          </p:cNvPr>
          <p:cNvSpPr/>
          <p:nvPr/>
        </p:nvSpPr>
        <p:spPr>
          <a:xfrm rot="16200000">
            <a:off x="14011020" y="698004"/>
            <a:ext cx="191423" cy="51589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4" name="Rectangle 13">
            <a:extLst>
              <a:ext uri="{FF2B5EF4-FFF2-40B4-BE49-F238E27FC236}">
                <a16:creationId xmlns:a16="http://schemas.microsoft.com/office/drawing/2014/main" id="{6620FDBC-07D7-E5E8-B483-B9F1C03098F0}"/>
              </a:ext>
            </a:extLst>
          </p:cNvPr>
          <p:cNvSpPr/>
          <p:nvPr/>
        </p:nvSpPr>
        <p:spPr>
          <a:xfrm rot="16200000">
            <a:off x="13957567" y="1910663"/>
            <a:ext cx="121607" cy="52578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5" name="Rectangle 14">
            <a:extLst>
              <a:ext uri="{FF2B5EF4-FFF2-40B4-BE49-F238E27FC236}">
                <a16:creationId xmlns:a16="http://schemas.microsoft.com/office/drawing/2014/main" id="{A437A3CD-9A97-5EC1-7407-B697AACF35D1}"/>
              </a:ext>
            </a:extLst>
          </p:cNvPr>
          <p:cNvSpPr/>
          <p:nvPr/>
        </p:nvSpPr>
        <p:spPr>
          <a:xfrm rot="16200000">
            <a:off x="14180058" y="2912243"/>
            <a:ext cx="242459" cy="574257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6" name="Rectangle 15">
            <a:extLst>
              <a:ext uri="{FF2B5EF4-FFF2-40B4-BE49-F238E27FC236}">
                <a16:creationId xmlns:a16="http://schemas.microsoft.com/office/drawing/2014/main" id="{02BC62EA-CD4C-F405-8371-16310BEA0AD9}"/>
              </a:ext>
            </a:extLst>
          </p:cNvPr>
          <p:cNvSpPr/>
          <p:nvPr/>
        </p:nvSpPr>
        <p:spPr>
          <a:xfrm rot="16200000">
            <a:off x="11411362" y="1886327"/>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7" name="Rectangle 16">
            <a:extLst>
              <a:ext uri="{FF2B5EF4-FFF2-40B4-BE49-F238E27FC236}">
                <a16:creationId xmlns:a16="http://schemas.microsoft.com/office/drawing/2014/main" id="{DFEE7A41-A706-D13A-A02B-37C8E7463945}"/>
              </a:ext>
            </a:extLst>
          </p:cNvPr>
          <p:cNvSpPr/>
          <p:nvPr/>
        </p:nvSpPr>
        <p:spPr>
          <a:xfrm rot="16200000">
            <a:off x="11521609" y="3175228"/>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8" name="Rectangle 17">
            <a:extLst>
              <a:ext uri="{FF2B5EF4-FFF2-40B4-BE49-F238E27FC236}">
                <a16:creationId xmlns:a16="http://schemas.microsoft.com/office/drawing/2014/main" id="{2ABCE991-9E6A-3239-3071-B05FA927FCF2}"/>
              </a:ext>
            </a:extLst>
          </p:cNvPr>
          <p:cNvSpPr/>
          <p:nvPr/>
        </p:nvSpPr>
        <p:spPr>
          <a:xfrm rot="16200000">
            <a:off x="11594566" y="4365644"/>
            <a:ext cx="226980" cy="103226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p:txBody>
      </p:sp>
      <p:pic>
        <p:nvPicPr>
          <p:cNvPr id="22" name="Picture 21" descr="Hình ảnh Ngôi Sao Vàng 3d PNG , Ngôi Sao, Ngôi Sao Vàng, Vàng PNG và Vector  với nền trong suốt để tải xuống miễn phí">
            <a:extLst>
              <a:ext uri="{FF2B5EF4-FFF2-40B4-BE49-F238E27FC236}">
                <a16:creationId xmlns:a16="http://schemas.microsoft.com/office/drawing/2014/main" id="{B9FE8434-A8EA-1FE0-B220-37018DF21D3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514388"/>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ình ảnh Ngôi Sao Vàng 3d PNG , Ngôi Sao, Ngôi Sao Vàng, Vàng PNG và Vector  với nền trong suốt để tải xuống miễn phí">
            <a:extLst>
              <a:ext uri="{FF2B5EF4-FFF2-40B4-BE49-F238E27FC236}">
                <a16:creationId xmlns:a16="http://schemas.microsoft.com/office/drawing/2014/main" id="{991AF385-9033-E84E-1EE2-445773672FA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58158" y="5037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Hình ảnh Ngôi Sao Vàng 3d PNG , Ngôi Sao, Ngôi Sao Vàng, Vàng PNG và Vector  với nền trong suốt để tải xuống miễn phí">
            <a:extLst>
              <a:ext uri="{FF2B5EF4-FFF2-40B4-BE49-F238E27FC236}">
                <a16:creationId xmlns:a16="http://schemas.microsoft.com/office/drawing/2014/main" id="{181B2DA0-A384-AC90-443D-9306F9D612D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Hình ảnh Ngôi Sao Vàng 3d PNG , Ngôi Sao, Ngôi Sao Vàng, Vàng PNG và Vector  với nền trong suốt để tải xuống miễn phí">
            <a:extLst>
              <a:ext uri="{FF2B5EF4-FFF2-40B4-BE49-F238E27FC236}">
                <a16:creationId xmlns:a16="http://schemas.microsoft.com/office/drawing/2014/main" id="{5DD4CDC0-C026-7C3E-60BE-5DB423CD98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Hình ảnh Ngôi Sao Vàng 3d PNG , Ngôi Sao, Ngôi Sao Vàng, Vàng PNG và Vector  với nền trong suốt để tải xuống miễn phí">
            <a:extLst>
              <a:ext uri="{FF2B5EF4-FFF2-40B4-BE49-F238E27FC236}">
                <a16:creationId xmlns:a16="http://schemas.microsoft.com/office/drawing/2014/main" id="{D56A49ED-DA6C-0C82-29B5-4EEE732F0DB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2001"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ình ảnh Ngôi Sao Vàng 3d PNG , Ngôi Sao, Ngôi Sao Vàng, Vàng PNG và Vector  với nền trong suốt để tải xuống miễn phí">
            <a:extLst>
              <a:ext uri="{FF2B5EF4-FFF2-40B4-BE49-F238E27FC236}">
                <a16:creationId xmlns:a16="http://schemas.microsoft.com/office/drawing/2014/main" id="{22FE92B2-7C2B-28AA-D15D-7DED548B652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304604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Hình ảnh Ngôi Sao Vàng 3d PNG , Ngôi Sao, Ngôi Sao Vàng, Vàng PNG và Vector  với nền trong suốt để tải xuống miễn phí">
            <a:extLst>
              <a:ext uri="{FF2B5EF4-FFF2-40B4-BE49-F238E27FC236}">
                <a16:creationId xmlns:a16="http://schemas.microsoft.com/office/drawing/2014/main" id="{FFEBAFD1-5D47-6AC5-87BE-304BEA76FEE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3024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Hình ảnh Ngôi Sao Vàng 3d PNG , Ngôi Sao, Ngôi Sao Vàng, Vàng PNG và Vector  với nền trong suốt để tải xuống miễn phí">
            <a:extLst>
              <a:ext uri="{FF2B5EF4-FFF2-40B4-BE49-F238E27FC236}">
                <a16:creationId xmlns:a16="http://schemas.microsoft.com/office/drawing/2014/main" id="{B8923ADA-3D5C-D0D9-082D-058B61E7DE7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descr="Hình ảnh Ngôi Sao Vàng 3d PNG , Ngôi Sao, Ngôi Sao Vàng, Vàng PNG và Vector  với nền trong suốt để tải xuống miễn phí">
            <a:extLst>
              <a:ext uri="{FF2B5EF4-FFF2-40B4-BE49-F238E27FC236}">
                <a16:creationId xmlns:a16="http://schemas.microsoft.com/office/drawing/2014/main" id="{4A6AD850-ED10-DD0F-BB39-6199195A040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429586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descr="Hình ảnh Ngôi Sao Vàng 3d PNG , Ngôi Sao, Ngôi Sao Vàng, Vàng PNG và Vector  với nền trong suốt để tải xuống miễn phí">
            <a:extLst>
              <a:ext uri="{FF2B5EF4-FFF2-40B4-BE49-F238E27FC236}">
                <a16:creationId xmlns:a16="http://schemas.microsoft.com/office/drawing/2014/main" id="{9D2BAEBD-3D1C-9D3D-46AC-6A900F4AED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33502" y="553991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Hình ảnh Ngôi Sao Vàng 3d PNG , Ngôi Sao, Ngôi Sao Vàng, Vàng PNG và Vector  với nền trong suốt để tải xuống miễn phí">
            <a:extLst>
              <a:ext uri="{FF2B5EF4-FFF2-40B4-BE49-F238E27FC236}">
                <a16:creationId xmlns:a16="http://schemas.microsoft.com/office/drawing/2014/main" id="{AC878AEC-014C-44BB-2456-2D9AB73B4E4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5511" y="55354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Hình ảnh Ngôi Sao Vàng 3d PNG , Ngôi Sao, Ngôi Sao Vàng, Vàng PNG và Vector  với nền trong suốt để tải xuống miễn phí">
            <a:extLst>
              <a:ext uri="{FF2B5EF4-FFF2-40B4-BE49-F238E27FC236}">
                <a16:creationId xmlns:a16="http://schemas.microsoft.com/office/drawing/2014/main" id="{F8EB0A85-308A-BA25-E10B-EF9D909D887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25269" y="556166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descr="Hình ảnh Ngôi Sao Vàng 3d PNG , Ngôi Sao, Ngôi Sao Vàng, Vàng PNG và Vector  với nền trong suốt để tải xuống miễn phí">
            <a:extLst>
              <a:ext uri="{FF2B5EF4-FFF2-40B4-BE49-F238E27FC236}">
                <a16:creationId xmlns:a16="http://schemas.microsoft.com/office/drawing/2014/main" id="{E866E487-53E0-2290-8BF1-48FC1784061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58158" y="173722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Hình ảnh Ngôi Sao Vàng 3d PNG , Ngôi Sao, Ngôi Sao Vàng, Vàng PNG và Vector  với nền trong suốt để tải xuống miễn phí">
            <a:extLst>
              <a:ext uri="{FF2B5EF4-FFF2-40B4-BE49-F238E27FC236}">
                <a16:creationId xmlns:a16="http://schemas.microsoft.com/office/drawing/2014/main" id="{ED020FD5-4922-3216-A00B-0EEB2537A1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70567" y="5477635"/>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Hình ảnh Ngôi Sao Vàng 3d PNG , Ngôi Sao, Ngôi Sao Vàng, Vàng PNG và Vector  với nền trong suốt để tải xuống miễn phí">
            <a:extLst>
              <a:ext uri="{FF2B5EF4-FFF2-40B4-BE49-F238E27FC236}">
                <a16:creationId xmlns:a16="http://schemas.microsoft.com/office/drawing/2014/main" id="{FD4B8FC0-31FC-09EF-65D1-A1A072587E6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64835" y="5562217"/>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Hình ảnh Ngôi Sao Vàng 3d PNG , Ngôi Sao, Ngôi Sao Vàng, Vàng PNG và Vector  với nền trong suốt để tải xuống miễn phí">
            <a:extLst>
              <a:ext uri="{FF2B5EF4-FFF2-40B4-BE49-F238E27FC236}">
                <a16:creationId xmlns:a16="http://schemas.microsoft.com/office/drawing/2014/main" id="{8A11EED1-C8BA-47A1-F625-55332CFA470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descr="Hình ảnh Ngôi Sao Vàng 3d PNG , Ngôi Sao, Ngôi Sao Vàng, Vàng PNG và Vector  với nền trong suốt để tải xuống miễn phí">
            <a:extLst>
              <a:ext uri="{FF2B5EF4-FFF2-40B4-BE49-F238E27FC236}">
                <a16:creationId xmlns:a16="http://schemas.microsoft.com/office/drawing/2014/main" id="{3146A4AF-25A5-B960-1801-CB39BAF669B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59960" y="3002026"/>
            <a:ext cx="369332" cy="369332"/>
          </a:xfrm>
          <a:prstGeom prst="rect">
            <a:avLst/>
          </a:prstGeom>
          <a:noFill/>
          <a:extLst>
            <a:ext uri="{909E8E84-426E-40DD-AFC4-6F175D3DCCD1}">
              <a14:hiddenFill xmlns:a14="http://schemas.microsoft.com/office/drawing/2010/main">
                <a:solidFill>
                  <a:srgbClr val="FFFFFF"/>
                </a:solidFill>
              </a14:hiddenFill>
            </a:ext>
          </a:extLst>
        </p:spPr>
      </p:pic>
      <p:sp>
        <p:nvSpPr>
          <p:cNvPr id="168" name="TextBox 167">
            <a:extLst>
              <a:ext uri="{FF2B5EF4-FFF2-40B4-BE49-F238E27FC236}">
                <a16:creationId xmlns:a16="http://schemas.microsoft.com/office/drawing/2014/main" id="{4752131C-B271-93B6-C20B-943F798E823D}"/>
              </a:ext>
            </a:extLst>
          </p:cNvPr>
          <p:cNvSpPr txBox="1"/>
          <p:nvPr/>
        </p:nvSpPr>
        <p:spPr>
          <a:xfrm>
            <a:off x="286657" y="226628"/>
            <a:ext cx="4797356" cy="707886"/>
          </a:xfrm>
          <a:prstGeom prst="rect">
            <a:avLst/>
          </a:prstGeom>
          <a:noFill/>
        </p:spPr>
        <p:txBody>
          <a:bodyPr wrap="square" rtlCol="0">
            <a:spAutoFit/>
          </a:bodyPr>
          <a:lstStyle/>
          <a:p>
            <a:pPr algn="ctr"/>
            <a:r>
              <a:rPr lang="en-US" sz="4000">
                <a:latin typeface="#9Slide03 IcielPanton Black" panose="00000A00000000000000" pitchFamily="2" charset="0"/>
              </a:rPr>
              <a:t>HÓA HỌC KẾT NỐI</a:t>
            </a:r>
          </a:p>
        </p:txBody>
      </p:sp>
      <p:pic>
        <p:nvPicPr>
          <p:cNvPr id="170" name="Picture 2" descr="Hình ảnh Ngôi Sao Vàng 3d PNG , Ngôi Sao, Ngôi Sao Vàng, Vàng PNG và Vector  với nền trong suốt để tải xuống miễn phí">
            <a:extLst>
              <a:ext uri="{FF2B5EF4-FFF2-40B4-BE49-F238E27FC236}">
                <a16:creationId xmlns:a16="http://schemas.microsoft.com/office/drawing/2014/main" id="{B1B5071A-5D45-7DA5-6695-CC261272F9E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386" y="1033482"/>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1" name="TextBox 170">
            <a:extLst>
              <a:ext uri="{FF2B5EF4-FFF2-40B4-BE49-F238E27FC236}">
                <a16:creationId xmlns:a16="http://schemas.microsoft.com/office/drawing/2014/main" id="{605EF7DD-A3EE-E308-8175-7928EA5262FC}"/>
              </a:ext>
            </a:extLst>
          </p:cNvPr>
          <p:cNvSpPr txBox="1"/>
          <p:nvPr/>
        </p:nvSpPr>
        <p:spPr>
          <a:xfrm>
            <a:off x="628591" y="1060938"/>
            <a:ext cx="4506147" cy="46166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Hãy thu thập nhiều sao nhất có thể</a:t>
            </a:r>
          </a:p>
        </p:txBody>
      </p:sp>
      <p:pic>
        <p:nvPicPr>
          <p:cNvPr id="172" name="Picture 2" descr="Hình ảnh Ngôi Sao Vàng 3d PNG , Ngôi Sao, Ngôi Sao Vàng, Vàng PNG và Vector  với nền trong suốt để tải xuống miễn phí">
            <a:extLst>
              <a:ext uri="{FF2B5EF4-FFF2-40B4-BE49-F238E27FC236}">
                <a16:creationId xmlns:a16="http://schemas.microsoft.com/office/drawing/2014/main" id="{99E8E665-4A08-3791-FC14-F194112EF1B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157" y="2006620"/>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3517FE10-7B04-85AA-4267-4F2E1C676A08}"/>
              </a:ext>
            </a:extLst>
          </p:cNvPr>
          <p:cNvSpPr txBox="1"/>
          <p:nvPr/>
        </p:nvSpPr>
        <p:spPr>
          <a:xfrm>
            <a:off x="621560" y="1874935"/>
            <a:ext cx="4355756"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Kết nối tên với CTCT, CTPT bằng những đường nối liên tục.</a:t>
            </a:r>
          </a:p>
        </p:txBody>
      </p:sp>
      <p:pic>
        <p:nvPicPr>
          <p:cNvPr id="174" name="Picture 2" descr="Hình ảnh Ngôi Sao Vàng 3d PNG , Ngôi Sao, Ngôi Sao Vàng, Vàng PNG và Vector  với nền trong suốt để tải xuống miễn phí">
            <a:extLst>
              <a:ext uri="{FF2B5EF4-FFF2-40B4-BE49-F238E27FC236}">
                <a16:creationId xmlns:a16="http://schemas.microsoft.com/office/drawing/2014/main" id="{50771047-87A2-227F-9ABD-61137EA774F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5957" y="3172643"/>
            <a:ext cx="516578" cy="516578"/>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93B11689-E6AF-6B4D-7C45-36940F052540}"/>
              </a:ext>
            </a:extLst>
          </p:cNvPr>
          <p:cNvSpPr txBox="1"/>
          <p:nvPr/>
        </p:nvSpPr>
        <p:spPr>
          <a:xfrm>
            <a:off x="658360" y="3040958"/>
            <a:ext cx="4355756"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Các đường nối đi qua tâm của các ô theo chiều ngang, dọc, không trùng nhau, không cắt nhau, chỉ đi qua mỗi cạnh 1 lần. </a:t>
            </a:r>
          </a:p>
        </p:txBody>
      </p:sp>
      <p:pic>
        <p:nvPicPr>
          <p:cNvPr id="19" name="Picture 18" descr="Hình ảnh Ngôi Sao Vàng 3d PNG , Ngôi Sao, Ngôi Sao Vàng, Vàng PNG và Vector  với nền trong suốt để tải xuống miễn phí">
            <a:extLst>
              <a:ext uri="{FF2B5EF4-FFF2-40B4-BE49-F238E27FC236}">
                <a16:creationId xmlns:a16="http://schemas.microsoft.com/office/drawing/2014/main" id="{4642A50A-D2F1-1E13-961C-099EA716E80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59924" y="301580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Ngôi Sao Vàng 3d PNG , Ngôi Sao, Ngôi Sao Vàng, Vàng PNG và Vector  với nền trong suốt để tải xuống miễn phí">
            <a:extLst>
              <a:ext uri="{FF2B5EF4-FFF2-40B4-BE49-F238E27FC236}">
                <a16:creationId xmlns:a16="http://schemas.microsoft.com/office/drawing/2014/main" id="{75FDD18E-EC30-A6BB-CA38-B9CC653FEB4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59924" y="4237854"/>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Ngôi Sao Vàng 3d PNG , Ngôi Sao, Ngôi Sao Vàng, Vàng PNG và Vector  với nền trong suốt để tải xuống miễn phí">
            <a:extLst>
              <a:ext uri="{FF2B5EF4-FFF2-40B4-BE49-F238E27FC236}">
                <a16:creationId xmlns:a16="http://schemas.microsoft.com/office/drawing/2014/main" id="{45A3E211-948F-ED9D-6EDC-ACD6709F7C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75636"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ình ảnh Ngôi Sao Vàng 3d PNG , Ngôi Sao, Ngôi Sao Vàng, Vàng PNG và Vector  với nền trong suốt để tải xuống miễn phí">
            <a:extLst>
              <a:ext uri="{FF2B5EF4-FFF2-40B4-BE49-F238E27FC236}">
                <a16:creationId xmlns:a16="http://schemas.microsoft.com/office/drawing/2014/main" id="{AAD405BC-9E8D-36AA-89B1-21EBDC33FF8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602094" y="1736436"/>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Ngôi Sao Vàng 3d PNG , Ngôi Sao, Ngôi Sao Vàng, Vàng PNG và Vector  với nền trong suốt để tải xuống miễn phí">
            <a:extLst>
              <a:ext uri="{FF2B5EF4-FFF2-40B4-BE49-F238E27FC236}">
                <a16:creationId xmlns:a16="http://schemas.microsoft.com/office/drawing/2014/main" id="{BFF7E8AE-C5EB-24B2-E6C7-07037C0B54D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33206" y="5106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Hình ảnh Ngôi Sao Vàng 3d PNG , Ngôi Sao, Ngôi Sao Vàng, Vàng PNG và Vector  với nền trong suốt để tải xuống miễn phí">
            <a:extLst>
              <a:ext uri="{FF2B5EF4-FFF2-40B4-BE49-F238E27FC236}">
                <a16:creationId xmlns:a16="http://schemas.microsoft.com/office/drawing/2014/main" id="{9515215B-6F00-12BF-A04B-8661B5A378B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953331" y="5106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ình ảnh Ngôi Sao Vàng 3d PNG , Ngôi Sao, Ngôi Sao Vàng, Vàng PNG và Vector  với nền trong suốt để tải xuống miễn phí">
            <a:extLst>
              <a:ext uri="{FF2B5EF4-FFF2-40B4-BE49-F238E27FC236}">
                <a16:creationId xmlns:a16="http://schemas.microsoft.com/office/drawing/2014/main" id="{337084C9-D18B-621D-AD37-27A4288EC12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79789" y="5106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ình ảnh Ngôi Sao Vàng 3d PNG , Ngôi Sao, Ngôi Sao Vàng, Vàng PNG và Vector  với nền trong suốt để tải xuống miễn phí">
            <a:extLst>
              <a:ext uri="{FF2B5EF4-FFF2-40B4-BE49-F238E27FC236}">
                <a16:creationId xmlns:a16="http://schemas.microsoft.com/office/drawing/2014/main" id="{BDBB0B92-13FC-FD13-5F07-F8CB8C99244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66134" y="4285989"/>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Ngôi Sao Vàng 3d PNG , Ngôi Sao, Ngôi Sao Vàng, Vàng PNG và Vector  với nền trong suốt để tải xuống miễn phí">
            <a:extLst>
              <a:ext uri="{FF2B5EF4-FFF2-40B4-BE49-F238E27FC236}">
                <a16:creationId xmlns:a16="http://schemas.microsoft.com/office/drawing/2014/main" id="{02EBB4B4-F8AD-714C-323A-1E2905B457A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03938" y="175791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ình ảnh Ngôi Sao Vàng 3d PNG , Ngôi Sao, Ngôi Sao Vàng, Vàng PNG và Vector  với nền trong suốt để tải xuống miễn phí">
            <a:extLst>
              <a:ext uri="{FF2B5EF4-FFF2-40B4-BE49-F238E27FC236}">
                <a16:creationId xmlns:a16="http://schemas.microsoft.com/office/drawing/2014/main" id="{6894BBBB-8785-703A-6AA3-CED1E29CAD3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03938" y="4302826"/>
            <a:ext cx="369332" cy="36933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CCC42759-DD17-D186-F131-5DE0AF0A2F43}"/>
              </a:ext>
            </a:extLst>
          </p:cNvPr>
          <p:cNvCxnSpPr>
            <a:cxnSpLocks/>
          </p:cNvCxnSpPr>
          <p:nvPr/>
        </p:nvCxnSpPr>
        <p:spPr>
          <a:xfrm>
            <a:off x="10896600" y="1060938"/>
            <a:ext cx="0" cy="34178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77B9AD-8D41-5C94-FF3A-3F1196587422}"/>
              </a:ext>
            </a:extLst>
          </p:cNvPr>
          <p:cNvCxnSpPr>
            <a:cxnSpLocks/>
          </p:cNvCxnSpPr>
          <p:nvPr/>
        </p:nvCxnSpPr>
        <p:spPr>
          <a:xfrm flipH="1" flipV="1">
            <a:off x="10896600" y="4478774"/>
            <a:ext cx="3311195" cy="195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2C5307-D9D6-B155-2369-8513AAA86D9D}"/>
              </a:ext>
            </a:extLst>
          </p:cNvPr>
          <p:cNvCxnSpPr>
            <a:cxnSpLocks/>
          </p:cNvCxnSpPr>
          <p:nvPr/>
        </p:nvCxnSpPr>
        <p:spPr>
          <a:xfrm flipH="1">
            <a:off x="12526995" y="3215720"/>
            <a:ext cx="3047479" cy="94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64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A865D"/>
        </a:solidFill>
        <a:effectLst/>
      </p:bgPr>
    </p:bg>
    <p:spTree>
      <p:nvGrpSpPr>
        <p:cNvPr id="1" name=""/>
        <p:cNvGrpSpPr/>
        <p:nvPr/>
      </p:nvGrpSpPr>
      <p:grpSpPr>
        <a:xfrm>
          <a:off x="0" y="0"/>
          <a:ext cx="0" cy="0"/>
          <a:chOff x="0" y="0"/>
          <a:chExt cx="0" cy="0"/>
        </a:xfrm>
      </p:grpSpPr>
      <p:sp>
        <p:nvSpPr>
          <p:cNvPr id="2" name="Freeform 2"/>
          <p:cNvSpPr/>
          <p:nvPr/>
        </p:nvSpPr>
        <p:spPr>
          <a:xfrm rot="508939" flipV="1">
            <a:off x="-864323" y="-785400"/>
            <a:ext cx="1976874" cy="3925157"/>
          </a:xfrm>
          <a:custGeom>
            <a:avLst/>
            <a:gdLst/>
            <a:ahLst/>
            <a:cxnLst/>
            <a:rect l="l" t="t" r="r" b="b"/>
            <a:pathLst>
              <a:path w="1976874" h="3925157">
                <a:moveTo>
                  <a:pt x="0" y="3925157"/>
                </a:moveTo>
                <a:lnTo>
                  <a:pt x="1976874" y="3925157"/>
                </a:lnTo>
                <a:lnTo>
                  <a:pt x="1976874" y="0"/>
                </a:lnTo>
                <a:lnTo>
                  <a:pt x="0" y="0"/>
                </a:lnTo>
                <a:lnTo>
                  <a:pt x="0" y="392515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713992" flipV="1">
            <a:off x="821370" y="-220653"/>
            <a:ext cx="2489248" cy="2272005"/>
          </a:xfrm>
          <a:custGeom>
            <a:avLst/>
            <a:gdLst/>
            <a:ahLst/>
            <a:cxnLst/>
            <a:rect l="l" t="t" r="r" b="b"/>
            <a:pathLst>
              <a:path w="2489248" h="2272005">
                <a:moveTo>
                  <a:pt x="0" y="2272005"/>
                </a:moveTo>
                <a:lnTo>
                  <a:pt x="2489249" y="2272005"/>
                </a:lnTo>
                <a:lnTo>
                  <a:pt x="2489249" y="0"/>
                </a:lnTo>
                <a:lnTo>
                  <a:pt x="0" y="0"/>
                </a:lnTo>
                <a:lnTo>
                  <a:pt x="0" y="227200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602794" flipV="1">
            <a:off x="17145270" y="6935494"/>
            <a:ext cx="1976874" cy="3925157"/>
          </a:xfrm>
          <a:custGeom>
            <a:avLst/>
            <a:gdLst/>
            <a:ahLst/>
            <a:cxnLst/>
            <a:rect l="l" t="t" r="r" b="b"/>
            <a:pathLst>
              <a:path w="1976874" h="3925157">
                <a:moveTo>
                  <a:pt x="0" y="3925157"/>
                </a:moveTo>
                <a:lnTo>
                  <a:pt x="1976874" y="3925157"/>
                </a:lnTo>
                <a:lnTo>
                  <a:pt x="1976874" y="0"/>
                </a:lnTo>
                <a:lnTo>
                  <a:pt x="0" y="0"/>
                </a:lnTo>
                <a:lnTo>
                  <a:pt x="0" y="392515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379862" flipV="1">
            <a:off x="15041430" y="8414475"/>
            <a:ext cx="2489248" cy="2272005"/>
          </a:xfrm>
          <a:custGeom>
            <a:avLst/>
            <a:gdLst/>
            <a:ahLst/>
            <a:cxnLst/>
            <a:rect l="l" t="t" r="r" b="b"/>
            <a:pathLst>
              <a:path w="2489248" h="2272005">
                <a:moveTo>
                  <a:pt x="0" y="2272005"/>
                </a:moveTo>
                <a:lnTo>
                  <a:pt x="2489248" y="2272005"/>
                </a:lnTo>
                <a:lnTo>
                  <a:pt x="2489248" y="0"/>
                </a:lnTo>
                <a:lnTo>
                  <a:pt x="0" y="0"/>
                </a:lnTo>
                <a:lnTo>
                  <a:pt x="0" y="2272005"/>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3145942" y="1992705"/>
            <a:ext cx="11996117" cy="6301590"/>
            <a:chOff x="0" y="0"/>
            <a:chExt cx="15994822" cy="8402120"/>
          </a:xfrm>
        </p:grpSpPr>
        <p:sp>
          <p:nvSpPr>
            <p:cNvPr id="7" name="TextBox 7"/>
            <p:cNvSpPr txBox="1"/>
            <p:nvPr/>
          </p:nvSpPr>
          <p:spPr>
            <a:xfrm>
              <a:off x="0" y="2305954"/>
              <a:ext cx="15994822" cy="1754082"/>
            </a:xfrm>
            <a:prstGeom prst="rect">
              <a:avLst/>
            </a:prstGeom>
          </p:spPr>
          <p:txBody>
            <a:bodyPr lIns="0" tIns="0" rIns="0" bIns="0" rtlCol="0" anchor="t">
              <a:spAutoFit/>
            </a:bodyPr>
            <a:lstStyle/>
            <a:p>
              <a:pPr algn="ctr">
                <a:lnSpc>
                  <a:spcPts val="10119"/>
                </a:lnSpc>
              </a:pPr>
              <a:r>
                <a:rPr lang="en-US" sz="8800" spc="175">
                  <a:solidFill>
                    <a:srgbClr val="EFDFC6"/>
                  </a:solidFill>
                  <a:latin typeface="Bobby Jones"/>
                  <a:ea typeface="Bobby Jones"/>
                  <a:cs typeface="Bobby Jones"/>
                  <a:sym typeface="Bobby Jones"/>
                </a:rPr>
                <a:t>Mechanics of the game</a:t>
              </a:r>
            </a:p>
          </p:txBody>
        </p:sp>
        <p:sp>
          <p:nvSpPr>
            <p:cNvPr id="8" name="TextBox 8"/>
            <p:cNvSpPr txBox="1"/>
            <p:nvPr/>
          </p:nvSpPr>
          <p:spPr>
            <a:xfrm>
              <a:off x="0" y="4706843"/>
              <a:ext cx="15994822" cy="3695277"/>
            </a:xfrm>
            <a:prstGeom prst="rect">
              <a:avLst/>
            </a:prstGeom>
          </p:spPr>
          <p:txBody>
            <a:bodyPr lIns="0" tIns="0" rIns="0" bIns="0" rtlCol="0" anchor="t">
              <a:spAutoFit/>
            </a:bodyPr>
            <a:lstStyle/>
            <a:p>
              <a:pPr algn="ctr">
                <a:lnSpc>
                  <a:spcPts val="4480"/>
                </a:lnSpc>
              </a:pPr>
              <a:r>
                <a:rPr lang="en-US" sz="3200">
                  <a:solidFill>
                    <a:srgbClr val="ECEEEE"/>
                  </a:solidFill>
                  <a:latin typeface="Inter"/>
                  <a:ea typeface="Inter"/>
                  <a:cs typeface="Inter"/>
                  <a:sym typeface="Inter"/>
                </a:rPr>
                <a:t>1. Submit your answers in one minute. </a:t>
              </a:r>
            </a:p>
            <a:p>
              <a:pPr algn="ctr">
                <a:lnSpc>
                  <a:spcPts val="4480"/>
                </a:lnSpc>
              </a:pPr>
              <a:r>
                <a:rPr lang="en-US" sz="3200">
                  <a:solidFill>
                    <a:srgbClr val="ECEEEE"/>
                  </a:solidFill>
                  <a:latin typeface="Inter"/>
                  <a:ea typeface="Inter"/>
                  <a:cs typeface="Inter"/>
                  <a:sym typeface="Inter"/>
                </a:rPr>
                <a:t>2. Score honestly. Each correct answer carries 1 point. </a:t>
              </a:r>
            </a:p>
            <a:p>
              <a:pPr algn="ctr">
                <a:lnSpc>
                  <a:spcPts val="4480"/>
                </a:lnSpc>
              </a:pPr>
              <a:r>
                <a:rPr lang="en-US" sz="3200">
                  <a:solidFill>
                    <a:srgbClr val="ECEEEE"/>
                  </a:solidFill>
                  <a:latin typeface="Inter"/>
                  <a:ea typeface="Inter"/>
                  <a:cs typeface="Inter"/>
                  <a:sym typeface="Inter"/>
                </a:rPr>
                <a:t>3. No searching for answers online.</a:t>
              </a:r>
            </a:p>
            <a:p>
              <a:pPr algn="ctr">
                <a:lnSpc>
                  <a:spcPts val="4480"/>
                </a:lnSpc>
              </a:pPr>
              <a:r>
                <a:rPr lang="en-US" sz="3200">
                  <a:solidFill>
                    <a:srgbClr val="ECEEEE"/>
                  </a:solidFill>
                  <a:latin typeface="Inter"/>
                  <a:ea typeface="Inter"/>
                  <a:cs typeface="Inter"/>
                  <a:sym typeface="Inter"/>
                </a:rPr>
                <a:t>4. The quizmaster's decisions are final.  </a:t>
              </a:r>
            </a:p>
            <a:p>
              <a:pPr algn="ctr">
                <a:lnSpc>
                  <a:spcPts val="4480"/>
                </a:lnSpc>
              </a:pPr>
              <a:r>
                <a:rPr lang="en-US" sz="3200">
                  <a:solidFill>
                    <a:srgbClr val="ECEEEE"/>
                  </a:solidFill>
                  <a:latin typeface="Inter"/>
                  <a:ea typeface="Inter"/>
                  <a:cs typeface="Inter"/>
                  <a:sym typeface="Inter"/>
                </a:rPr>
                <a:t>5. Have fun!</a:t>
              </a:r>
            </a:p>
          </p:txBody>
        </p:sp>
        <p:sp>
          <p:nvSpPr>
            <p:cNvPr id="9" name="Freeform 9"/>
            <p:cNvSpPr/>
            <p:nvPr/>
          </p:nvSpPr>
          <p:spPr>
            <a:xfrm rot="10426594">
              <a:off x="6424687" y="165622"/>
              <a:ext cx="3145448" cy="1652790"/>
            </a:xfrm>
            <a:custGeom>
              <a:avLst/>
              <a:gdLst/>
              <a:ahLst/>
              <a:cxnLst/>
              <a:rect l="l" t="t" r="r" b="b"/>
              <a:pathLst>
                <a:path w="3145448" h="1652790">
                  <a:moveTo>
                    <a:pt x="0" y="0"/>
                  </a:moveTo>
                  <a:lnTo>
                    <a:pt x="3145448" y="0"/>
                  </a:lnTo>
                  <a:lnTo>
                    <a:pt x="3145448" y="1652790"/>
                  </a:lnTo>
                  <a:lnTo>
                    <a:pt x="0" y="1652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0" name="Freeform 10"/>
          <p:cNvSpPr/>
          <p:nvPr/>
        </p:nvSpPr>
        <p:spPr>
          <a:xfrm rot="458499">
            <a:off x="14124518" y="8762231"/>
            <a:ext cx="674745" cy="746700"/>
          </a:xfrm>
          <a:custGeom>
            <a:avLst/>
            <a:gdLst/>
            <a:ahLst/>
            <a:cxnLst/>
            <a:rect l="l" t="t" r="r" b="b"/>
            <a:pathLst>
              <a:path w="674745" h="746700">
                <a:moveTo>
                  <a:pt x="0" y="0"/>
                </a:moveTo>
                <a:lnTo>
                  <a:pt x="674745" y="0"/>
                </a:lnTo>
                <a:lnTo>
                  <a:pt x="674745" y="746699"/>
                </a:lnTo>
                <a:lnTo>
                  <a:pt x="0" y="746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458499">
            <a:off x="1237480" y="2647035"/>
            <a:ext cx="674745" cy="746700"/>
          </a:xfrm>
          <a:custGeom>
            <a:avLst/>
            <a:gdLst/>
            <a:ahLst/>
            <a:cxnLst/>
            <a:rect l="l" t="t" r="r" b="b"/>
            <a:pathLst>
              <a:path w="674745" h="746700">
                <a:moveTo>
                  <a:pt x="0" y="0"/>
                </a:moveTo>
                <a:lnTo>
                  <a:pt x="674745" y="0"/>
                </a:lnTo>
                <a:lnTo>
                  <a:pt x="674745" y="746700"/>
                </a:lnTo>
                <a:lnTo>
                  <a:pt x="0" y="746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3225855" y="1177178"/>
            <a:ext cx="428472" cy="420681"/>
          </a:xfrm>
          <a:custGeom>
            <a:avLst/>
            <a:gdLst/>
            <a:ahLst/>
            <a:cxnLst/>
            <a:rect l="l" t="t" r="r" b="b"/>
            <a:pathLst>
              <a:path w="428472" h="420681">
                <a:moveTo>
                  <a:pt x="0" y="0"/>
                </a:moveTo>
                <a:lnTo>
                  <a:pt x="428472" y="0"/>
                </a:lnTo>
                <a:lnTo>
                  <a:pt x="428472" y="420682"/>
                </a:lnTo>
                <a:lnTo>
                  <a:pt x="0" y="420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6453586" y="7291825"/>
            <a:ext cx="365542" cy="358895"/>
          </a:xfrm>
          <a:custGeom>
            <a:avLst/>
            <a:gdLst/>
            <a:ahLst/>
            <a:cxnLst/>
            <a:rect l="l" t="t" r="r" b="b"/>
            <a:pathLst>
              <a:path w="365542" h="358895">
                <a:moveTo>
                  <a:pt x="0" y="0"/>
                </a:moveTo>
                <a:lnTo>
                  <a:pt x="365542" y="0"/>
                </a:lnTo>
                <a:lnTo>
                  <a:pt x="365542" y="358896"/>
                </a:lnTo>
                <a:lnTo>
                  <a:pt x="0" y="358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430262">
            <a:off x="17148346" y="3120190"/>
            <a:ext cx="466170" cy="515883"/>
          </a:xfrm>
          <a:custGeom>
            <a:avLst/>
            <a:gdLst/>
            <a:ahLst/>
            <a:cxnLst/>
            <a:rect l="l" t="t" r="r" b="b"/>
            <a:pathLst>
              <a:path w="466170" h="515883">
                <a:moveTo>
                  <a:pt x="0" y="0"/>
                </a:moveTo>
                <a:lnTo>
                  <a:pt x="466171" y="0"/>
                </a:lnTo>
                <a:lnTo>
                  <a:pt x="466171" y="515883"/>
                </a:lnTo>
                <a:lnTo>
                  <a:pt x="0" y="5158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1748397" flipH="1" flipV="1">
            <a:off x="17026305" y="-402646"/>
            <a:ext cx="1539377" cy="3056490"/>
          </a:xfrm>
          <a:custGeom>
            <a:avLst/>
            <a:gdLst/>
            <a:ahLst/>
            <a:cxnLst/>
            <a:rect l="l" t="t" r="r" b="b"/>
            <a:pathLst>
              <a:path w="1539377" h="3056490">
                <a:moveTo>
                  <a:pt x="1539377" y="3056490"/>
                </a:moveTo>
                <a:lnTo>
                  <a:pt x="0" y="3056490"/>
                </a:lnTo>
                <a:lnTo>
                  <a:pt x="0" y="0"/>
                </a:lnTo>
                <a:lnTo>
                  <a:pt x="1539377" y="0"/>
                </a:lnTo>
                <a:lnTo>
                  <a:pt x="1539377" y="305649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9129121" flipH="1" flipV="1">
            <a:off x="-411012" y="7538605"/>
            <a:ext cx="1539377" cy="3056490"/>
          </a:xfrm>
          <a:custGeom>
            <a:avLst/>
            <a:gdLst/>
            <a:ahLst/>
            <a:cxnLst/>
            <a:rect l="l" t="t" r="r" b="b"/>
            <a:pathLst>
              <a:path w="1539377" h="3056490">
                <a:moveTo>
                  <a:pt x="1539377" y="3056490"/>
                </a:moveTo>
                <a:lnTo>
                  <a:pt x="0" y="3056490"/>
                </a:lnTo>
                <a:lnTo>
                  <a:pt x="0" y="0"/>
                </a:lnTo>
                <a:lnTo>
                  <a:pt x="1539377" y="0"/>
                </a:lnTo>
                <a:lnTo>
                  <a:pt x="1539377" y="305649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1538877" y="9340137"/>
            <a:ext cx="428472" cy="420681"/>
          </a:xfrm>
          <a:custGeom>
            <a:avLst/>
            <a:gdLst/>
            <a:ahLst/>
            <a:cxnLst/>
            <a:rect l="l" t="t" r="r" b="b"/>
            <a:pathLst>
              <a:path w="428472" h="420681">
                <a:moveTo>
                  <a:pt x="0" y="0"/>
                </a:moveTo>
                <a:lnTo>
                  <a:pt x="428471" y="0"/>
                </a:lnTo>
                <a:lnTo>
                  <a:pt x="428471" y="420681"/>
                </a:lnTo>
                <a:lnTo>
                  <a:pt x="0" y="4206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6071818" y="608019"/>
            <a:ext cx="428472" cy="420681"/>
          </a:xfrm>
          <a:custGeom>
            <a:avLst/>
            <a:gdLst/>
            <a:ahLst/>
            <a:cxnLst/>
            <a:rect l="l" t="t" r="r" b="b"/>
            <a:pathLst>
              <a:path w="428472" h="420681">
                <a:moveTo>
                  <a:pt x="0" y="0"/>
                </a:moveTo>
                <a:lnTo>
                  <a:pt x="428472" y="0"/>
                </a:lnTo>
                <a:lnTo>
                  <a:pt x="428472" y="420681"/>
                </a:lnTo>
                <a:lnTo>
                  <a:pt x="0" y="4206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4B4B"/>
        </a:solidFill>
        <a:effectLst/>
      </p:bgPr>
    </p:bg>
    <p:spTree>
      <p:nvGrpSpPr>
        <p:cNvPr id="1" name=""/>
        <p:cNvGrpSpPr/>
        <p:nvPr/>
      </p:nvGrpSpPr>
      <p:grpSpPr>
        <a:xfrm>
          <a:off x="0" y="0"/>
          <a:ext cx="0" cy="0"/>
          <a:chOff x="0" y="0"/>
          <a:chExt cx="0" cy="0"/>
        </a:xfrm>
      </p:grpSpPr>
      <p:sp>
        <p:nvSpPr>
          <p:cNvPr id="2" name="Freeform 2"/>
          <p:cNvSpPr/>
          <p:nvPr/>
        </p:nvSpPr>
        <p:spPr>
          <a:xfrm rot="6833627">
            <a:off x="17387076" y="6063244"/>
            <a:ext cx="1515783" cy="2048356"/>
          </a:xfrm>
          <a:custGeom>
            <a:avLst/>
            <a:gdLst/>
            <a:ahLst/>
            <a:cxnLst/>
            <a:rect l="l" t="t" r="r" b="b"/>
            <a:pathLst>
              <a:path w="1515783" h="2048356">
                <a:moveTo>
                  <a:pt x="0" y="0"/>
                </a:moveTo>
                <a:lnTo>
                  <a:pt x="1515783" y="0"/>
                </a:lnTo>
                <a:lnTo>
                  <a:pt x="1515783" y="2048356"/>
                </a:lnTo>
                <a:lnTo>
                  <a:pt x="0" y="2048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58499">
            <a:off x="670365" y="3844532"/>
            <a:ext cx="716671" cy="793096"/>
          </a:xfrm>
          <a:custGeom>
            <a:avLst/>
            <a:gdLst/>
            <a:ahLst/>
            <a:cxnLst/>
            <a:rect l="l" t="t" r="r" b="b"/>
            <a:pathLst>
              <a:path w="716671" h="793096">
                <a:moveTo>
                  <a:pt x="0" y="0"/>
                </a:moveTo>
                <a:lnTo>
                  <a:pt x="716670" y="0"/>
                </a:lnTo>
                <a:lnTo>
                  <a:pt x="716670" y="793096"/>
                </a:lnTo>
                <a:lnTo>
                  <a:pt x="0" y="793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933396">
            <a:off x="-180170" y="7749162"/>
            <a:ext cx="1177709" cy="1916390"/>
          </a:xfrm>
          <a:custGeom>
            <a:avLst/>
            <a:gdLst/>
            <a:ahLst/>
            <a:cxnLst/>
            <a:rect l="l" t="t" r="r" b="b"/>
            <a:pathLst>
              <a:path w="1177709" h="1916390">
                <a:moveTo>
                  <a:pt x="0" y="0"/>
                </a:moveTo>
                <a:lnTo>
                  <a:pt x="1177708" y="0"/>
                </a:lnTo>
                <a:lnTo>
                  <a:pt x="1177708" y="1916390"/>
                </a:lnTo>
                <a:lnTo>
                  <a:pt x="0" y="1916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4531866">
            <a:off x="17124215" y="1543206"/>
            <a:ext cx="1030713" cy="1677195"/>
          </a:xfrm>
          <a:custGeom>
            <a:avLst/>
            <a:gdLst/>
            <a:ahLst/>
            <a:cxnLst/>
            <a:rect l="l" t="t" r="r" b="b"/>
            <a:pathLst>
              <a:path w="1030713" h="1677195">
                <a:moveTo>
                  <a:pt x="0" y="0"/>
                </a:moveTo>
                <a:lnTo>
                  <a:pt x="1030712" y="0"/>
                </a:lnTo>
                <a:lnTo>
                  <a:pt x="1030712" y="1677195"/>
                </a:lnTo>
                <a:lnTo>
                  <a:pt x="0" y="1677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663553">
            <a:off x="-475451" y="969334"/>
            <a:ext cx="1498381" cy="2024839"/>
          </a:xfrm>
          <a:custGeom>
            <a:avLst/>
            <a:gdLst/>
            <a:ahLst/>
            <a:cxnLst/>
            <a:rect l="l" t="t" r="r" b="b"/>
            <a:pathLst>
              <a:path w="1498381" h="2024839">
                <a:moveTo>
                  <a:pt x="0" y="0"/>
                </a:moveTo>
                <a:lnTo>
                  <a:pt x="1498381" y="0"/>
                </a:lnTo>
                <a:lnTo>
                  <a:pt x="1498381" y="2024840"/>
                </a:lnTo>
                <a:lnTo>
                  <a:pt x="0" y="2024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58499">
            <a:off x="17050977" y="4451219"/>
            <a:ext cx="416645" cy="461076"/>
          </a:xfrm>
          <a:custGeom>
            <a:avLst/>
            <a:gdLst/>
            <a:ahLst/>
            <a:cxnLst/>
            <a:rect l="l" t="t" r="r" b="b"/>
            <a:pathLst>
              <a:path w="416645" h="461076">
                <a:moveTo>
                  <a:pt x="0" y="0"/>
                </a:moveTo>
                <a:lnTo>
                  <a:pt x="416646" y="0"/>
                </a:lnTo>
                <a:lnTo>
                  <a:pt x="416646" y="461076"/>
                </a:lnTo>
                <a:lnTo>
                  <a:pt x="0" y="461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81350" y="1403104"/>
            <a:ext cx="455095" cy="446820"/>
          </a:xfrm>
          <a:custGeom>
            <a:avLst/>
            <a:gdLst/>
            <a:ahLst/>
            <a:cxnLst/>
            <a:rect l="l" t="t" r="r" b="b"/>
            <a:pathLst>
              <a:path w="455095" h="446820">
                <a:moveTo>
                  <a:pt x="0" y="0"/>
                </a:moveTo>
                <a:lnTo>
                  <a:pt x="455095" y="0"/>
                </a:lnTo>
                <a:lnTo>
                  <a:pt x="455095"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5146086" y="1308299"/>
            <a:ext cx="7995828" cy="7669079"/>
            <a:chOff x="0" y="0"/>
            <a:chExt cx="10661104" cy="10225439"/>
          </a:xfrm>
        </p:grpSpPr>
        <p:sp>
          <p:nvSpPr>
            <p:cNvPr id="10" name="Freeform 10"/>
            <p:cNvSpPr/>
            <p:nvPr/>
          </p:nvSpPr>
          <p:spPr>
            <a:xfrm>
              <a:off x="2109696" y="1446915"/>
              <a:ext cx="6441711" cy="6102058"/>
            </a:xfrm>
            <a:custGeom>
              <a:avLst/>
              <a:gdLst/>
              <a:ahLst/>
              <a:cxnLst/>
              <a:rect l="l" t="t" r="r" b="b"/>
              <a:pathLst>
                <a:path w="6441711" h="6102058">
                  <a:moveTo>
                    <a:pt x="0" y="0"/>
                  </a:moveTo>
                  <a:lnTo>
                    <a:pt x="6441712" y="0"/>
                  </a:lnTo>
                  <a:lnTo>
                    <a:pt x="6441712" y="6102057"/>
                  </a:lnTo>
                  <a:lnTo>
                    <a:pt x="0" y="6102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0" y="-76200"/>
              <a:ext cx="10661104" cy="800947"/>
            </a:xfrm>
            <a:prstGeom prst="rect">
              <a:avLst/>
            </a:prstGeom>
          </p:spPr>
          <p:txBody>
            <a:bodyPr lIns="0" tIns="0" rIns="0" bIns="0" rtlCol="0" anchor="t">
              <a:spAutoFit/>
            </a:bodyPr>
            <a:lstStyle/>
            <a:p>
              <a:pPr algn="ctr">
                <a:lnSpc>
                  <a:spcPts val="5040"/>
                </a:lnSpc>
              </a:pPr>
              <a:r>
                <a:rPr lang="en-US" sz="3600" b="1" spc="720">
                  <a:solidFill>
                    <a:srgbClr val="F6F5E7"/>
                  </a:solidFill>
                  <a:latin typeface="Inter Bold"/>
                  <a:ea typeface="Inter Bold"/>
                  <a:cs typeface="Inter Bold"/>
                  <a:sym typeface="Inter Bold"/>
                </a:rPr>
                <a:t>ROUND 1</a:t>
              </a:r>
            </a:p>
          </p:txBody>
        </p:sp>
        <p:sp>
          <p:nvSpPr>
            <p:cNvPr id="12" name="TextBox 12"/>
            <p:cNvSpPr txBox="1"/>
            <p:nvPr/>
          </p:nvSpPr>
          <p:spPr>
            <a:xfrm>
              <a:off x="0" y="8192310"/>
              <a:ext cx="10661104" cy="2033129"/>
            </a:xfrm>
            <a:prstGeom prst="rect">
              <a:avLst/>
            </a:prstGeom>
          </p:spPr>
          <p:txBody>
            <a:bodyPr lIns="0" tIns="0" rIns="0" bIns="0" rtlCol="0" anchor="t">
              <a:spAutoFit/>
            </a:bodyPr>
            <a:lstStyle/>
            <a:p>
              <a:pPr algn="ctr">
                <a:lnSpc>
                  <a:spcPts val="11440"/>
                </a:lnSpc>
              </a:pPr>
              <a:r>
                <a:rPr lang="en-US" sz="10400">
                  <a:solidFill>
                    <a:srgbClr val="EFDFC6"/>
                  </a:solidFill>
                  <a:latin typeface="Bobby Jones"/>
                  <a:ea typeface="Bobby Jones"/>
                  <a:cs typeface="Bobby Jones"/>
                  <a:sym typeface="Bobby Jones"/>
                </a:rPr>
                <a:t>Easy Round</a:t>
              </a:r>
            </a:p>
          </p:txBody>
        </p:sp>
      </p:grpSp>
      <p:sp>
        <p:nvSpPr>
          <p:cNvPr id="13" name="Freeform 13"/>
          <p:cNvSpPr/>
          <p:nvPr/>
        </p:nvSpPr>
        <p:spPr>
          <a:xfrm>
            <a:off x="15723013" y="8195196"/>
            <a:ext cx="897674" cy="881353"/>
          </a:xfrm>
          <a:custGeom>
            <a:avLst/>
            <a:gdLst/>
            <a:ahLst/>
            <a:cxnLst/>
            <a:rect l="l" t="t" r="r" b="b"/>
            <a:pathLst>
              <a:path w="897674" h="881353">
                <a:moveTo>
                  <a:pt x="0" y="0"/>
                </a:moveTo>
                <a:lnTo>
                  <a:pt x="897674" y="0"/>
                </a:lnTo>
                <a:lnTo>
                  <a:pt x="897674" y="881353"/>
                </a:lnTo>
                <a:lnTo>
                  <a:pt x="0" y="8813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2246159" y="7201526"/>
            <a:ext cx="388255" cy="381196"/>
          </a:xfrm>
          <a:custGeom>
            <a:avLst/>
            <a:gdLst/>
            <a:ahLst/>
            <a:cxnLst/>
            <a:rect l="l" t="t" r="r" b="b"/>
            <a:pathLst>
              <a:path w="388255" h="381196">
                <a:moveTo>
                  <a:pt x="0" y="0"/>
                </a:moveTo>
                <a:lnTo>
                  <a:pt x="388255" y="0"/>
                </a:lnTo>
                <a:lnTo>
                  <a:pt x="388255" y="381196"/>
                </a:lnTo>
                <a:lnTo>
                  <a:pt x="0" y="381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5559135" y="1141422"/>
            <a:ext cx="455095" cy="446820"/>
          </a:xfrm>
          <a:custGeom>
            <a:avLst/>
            <a:gdLst/>
            <a:ahLst/>
            <a:cxnLst/>
            <a:rect l="l" t="t" r="r" b="b"/>
            <a:pathLst>
              <a:path w="455095" h="446820">
                <a:moveTo>
                  <a:pt x="0" y="0"/>
                </a:moveTo>
                <a:lnTo>
                  <a:pt x="455095" y="0"/>
                </a:lnTo>
                <a:lnTo>
                  <a:pt x="455095"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A613B822-CC02-A25E-0A24-C744B1FA5C3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7178AB7-B81C-BE9A-2F5E-4EB1F1E5B6A7}"/>
              </a:ext>
            </a:extLst>
          </p:cNvPr>
          <p:cNvSpPr/>
          <p:nvPr/>
        </p:nvSpPr>
        <p:spPr>
          <a:xfrm>
            <a:off x="5124450" y="5562147"/>
            <a:ext cx="3790950" cy="2266950"/>
          </a:xfrm>
          <a:prstGeom prst="rect">
            <a:avLst/>
          </a:prstGeom>
          <a:solidFill>
            <a:srgbClr val="3A865D"/>
          </a:solidFill>
        </p:spPr>
      </p:sp>
      <p:sp>
        <p:nvSpPr>
          <p:cNvPr id="3" name="TextBox 3">
            <a:extLst>
              <a:ext uri="{FF2B5EF4-FFF2-40B4-BE49-F238E27FC236}">
                <a16:creationId xmlns:a16="http://schemas.microsoft.com/office/drawing/2014/main" id="{2E4B21AE-66E5-75AA-B59A-E3D96C793B9C}"/>
              </a:ext>
            </a:extLst>
          </p:cNvPr>
          <p:cNvSpPr txBox="1"/>
          <p:nvPr/>
        </p:nvSpPr>
        <p:spPr>
          <a:xfrm>
            <a:off x="2659120" y="3491357"/>
            <a:ext cx="12969760" cy="1099820"/>
          </a:xfrm>
          <a:prstGeom prst="rect">
            <a:avLst/>
          </a:prstGeom>
        </p:spPr>
        <p:txBody>
          <a:bodyPr lIns="0" tIns="0" rIns="0" bIns="0" rtlCol="0" anchor="t">
            <a:spAutoFit/>
          </a:bodyPr>
          <a:lstStyle/>
          <a:p>
            <a:pPr algn="ctr">
              <a:lnSpc>
                <a:spcPts val="4480"/>
              </a:lnSpc>
            </a:pPr>
            <a:r>
              <a:rPr lang="en-US" sz="3200">
                <a:solidFill>
                  <a:srgbClr val="323232"/>
                </a:solidFill>
                <a:latin typeface="Inter"/>
                <a:ea typeface="Inter"/>
                <a:cs typeface="Inter"/>
                <a:sym typeface="Inter"/>
              </a:rPr>
              <a:t>Yes, the song lyrics invite carolers to </a:t>
            </a:r>
          </a:p>
          <a:p>
            <a:pPr algn="ctr">
              <a:lnSpc>
                <a:spcPts val="4480"/>
              </a:lnSpc>
            </a:pPr>
            <a:r>
              <a:rPr lang="en-US" sz="3200">
                <a:solidFill>
                  <a:srgbClr val="323232"/>
                </a:solidFill>
                <a:latin typeface="Inter"/>
                <a:ea typeface="Inter"/>
                <a:cs typeface="Inter"/>
                <a:sym typeface="Inter"/>
              </a:rPr>
              <a:t>"deck the halls with boughs of holly".</a:t>
            </a:r>
          </a:p>
        </p:txBody>
      </p:sp>
      <p:sp>
        <p:nvSpPr>
          <p:cNvPr id="4" name="AutoShape 4">
            <a:extLst>
              <a:ext uri="{FF2B5EF4-FFF2-40B4-BE49-F238E27FC236}">
                <a16:creationId xmlns:a16="http://schemas.microsoft.com/office/drawing/2014/main" id="{75A62C2D-2A12-A24F-306C-3D88703F70B3}"/>
              </a:ext>
            </a:extLst>
          </p:cNvPr>
          <p:cNvSpPr/>
          <p:nvPr/>
        </p:nvSpPr>
        <p:spPr>
          <a:xfrm>
            <a:off x="9372600" y="5562147"/>
            <a:ext cx="3790950" cy="2266950"/>
          </a:xfrm>
          <a:prstGeom prst="rect">
            <a:avLst/>
          </a:prstGeom>
          <a:solidFill>
            <a:srgbClr val="EFDFC6"/>
          </a:solidFill>
        </p:spPr>
      </p:sp>
      <p:sp>
        <p:nvSpPr>
          <p:cNvPr id="5" name="TextBox 5">
            <a:extLst>
              <a:ext uri="{FF2B5EF4-FFF2-40B4-BE49-F238E27FC236}">
                <a16:creationId xmlns:a16="http://schemas.microsoft.com/office/drawing/2014/main" id="{C61736AB-88A0-54D0-85EC-8C1772F4059C}"/>
              </a:ext>
            </a:extLst>
          </p:cNvPr>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u="none" spc="620">
                <a:solidFill>
                  <a:srgbClr val="323232"/>
                </a:solidFill>
                <a:latin typeface="Inter"/>
                <a:ea typeface="Inter"/>
                <a:cs typeface="Inter"/>
                <a:sym typeface="Inter"/>
              </a:rPr>
              <a:t>YES OR NO</a:t>
            </a:r>
          </a:p>
        </p:txBody>
      </p:sp>
      <p:sp>
        <p:nvSpPr>
          <p:cNvPr id="6" name="TextBox 6">
            <a:extLst>
              <a:ext uri="{FF2B5EF4-FFF2-40B4-BE49-F238E27FC236}">
                <a16:creationId xmlns:a16="http://schemas.microsoft.com/office/drawing/2014/main" id="{73ED7CA9-6423-3261-2665-AD718AB14B55}"/>
              </a:ext>
            </a:extLst>
          </p:cNvPr>
          <p:cNvSpPr txBox="1"/>
          <p:nvPr/>
        </p:nvSpPr>
        <p:spPr>
          <a:xfrm>
            <a:off x="5753714" y="6046573"/>
            <a:ext cx="2532422" cy="1310799"/>
          </a:xfrm>
          <a:prstGeom prst="rect">
            <a:avLst/>
          </a:prstGeom>
        </p:spPr>
        <p:txBody>
          <a:bodyPr lIns="0" tIns="0" rIns="0" bIns="0" rtlCol="0" anchor="t">
            <a:spAutoFit/>
          </a:bodyPr>
          <a:lstStyle/>
          <a:p>
            <a:pPr algn="ctr">
              <a:lnSpc>
                <a:spcPts val="10119"/>
              </a:lnSpc>
            </a:pPr>
            <a:r>
              <a:rPr lang="en-US" sz="8800" spc="175">
                <a:solidFill>
                  <a:srgbClr val="F6F5E7"/>
                </a:solidFill>
                <a:latin typeface="Bobby Jones"/>
                <a:ea typeface="Bobby Jones"/>
                <a:cs typeface="Bobby Jones"/>
                <a:sym typeface="Bobby Jones"/>
              </a:rPr>
              <a:t>Yes</a:t>
            </a:r>
          </a:p>
        </p:txBody>
      </p:sp>
      <p:sp>
        <p:nvSpPr>
          <p:cNvPr id="7" name="TextBox 7">
            <a:extLst>
              <a:ext uri="{FF2B5EF4-FFF2-40B4-BE49-F238E27FC236}">
                <a16:creationId xmlns:a16="http://schemas.microsoft.com/office/drawing/2014/main" id="{B4F24365-7368-A7E5-097A-9A53D4A8D369}"/>
              </a:ext>
            </a:extLst>
          </p:cNvPr>
          <p:cNvSpPr txBox="1"/>
          <p:nvPr/>
        </p:nvSpPr>
        <p:spPr>
          <a:xfrm>
            <a:off x="10001864" y="6046573"/>
            <a:ext cx="2532422" cy="1310799"/>
          </a:xfrm>
          <a:prstGeom prst="rect">
            <a:avLst/>
          </a:prstGeom>
        </p:spPr>
        <p:txBody>
          <a:bodyPr lIns="0" tIns="0" rIns="0" bIns="0" rtlCol="0" anchor="t">
            <a:spAutoFit/>
          </a:bodyPr>
          <a:lstStyle/>
          <a:p>
            <a:pPr algn="ctr">
              <a:lnSpc>
                <a:spcPts val="10119"/>
              </a:lnSpc>
            </a:pPr>
            <a:r>
              <a:rPr lang="en-US" sz="8800" spc="175">
                <a:solidFill>
                  <a:srgbClr val="AD3838"/>
                </a:solidFill>
                <a:latin typeface="Bobby Jones"/>
                <a:ea typeface="Bobby Jones"/>
                <a:cs typeface="Bobby Jones"/>
                <a:sym typeface="Bobby Jones"/>
              </a:rPr>
              <a:t>no</a:t>
            </a:r>
          </a:p>
        </p:txBody>
      </p:sp>
      <p:sp>
        <p:nvSpPr>
          <p:cNvPr id="8" name="Freeform 8">
            <a:extLst>
              <a:ext uri="{FF2B5EF4-FFF2-40B4-BE49-F238E27FC236}">
                <a16:creationId xmlns:a16="http://schemas.microsoft.com/office/drawing/2014/main" id="{0491F339-BA16-3868-631E-BF561DE81F0B}"/>
              </a:ext>
            </a:extLst>
          </p:cNvPr>
          <p:cNvSpPr/>
          <p:nvPr/>
        </p:nvSpPr>
        <p:spPr>
          <a:xfrm rot="2003365">
            <a:off x="15453162" y="6548316"/>
            <a:ext cx="992486" cy="1098325"/>
          </a:xfrm>
          <a:custGeom>
            <a:avLst/>
            <a:gdLst/>
            <a:ahLst/>
            <a:cxnLst/>
            <a:rect l="l" t="t" r="r" b="b"/>
            <a:pathLst>
              <a:path w="992486" h="1098325">
                <a:moveTo>
                  <a:pt x="0" y="0"/>
                </a:moveTo>
                <a:lnTo>
                  <a:pt x="992486" y="0"/>
                </a:lnTo>
                <a:lnTo>
                  <a:pt x="992486" y="1098325"/>
                </a:lnTo>
                <a:lnTo>
                  <a:pt x="0" y="10983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a:extLst>
              <a:ext uri="{FF2B5EF4-FFF2-40B4-BE49-F238E27FC236}">
                <a16:creationId xmlns:a16="http://schemas.microsoft.com/office/drawing/2014/main" id="{39B6A0E0-2EE3-C5BE-1CCB-81E7AF7CF780}"/>
              </a:ext>
            </a:extLst>
          </p:cNvPr>
          <p:cNvSpPr/>
          <p:nvPr/>
        </p:nvSpPr>
        <p:spPr>
          <a:xfrm rot="3487728">
            <a:off x="15777922" y="7376444"/>
            <a:ext cx="2215125" cy="4759058"/>
          </a:xfrm>
          <a:custGeom>
            <a:avLst/>
            <a:gdLst/>
            <a:ahLst/>
            <a:cxnLst/>
            <a:rect l="l" t="t" r="r" b="b"/>
            <a:pathLst>
              <a:path w="2215125" h="4759058">
                <a:moveTo>
                  <a:pt x="0" y="0"/>
                </a:moveTo>
                <a:lnTo>
                  <a:pt x="2215125" y="0"/>
                </a:lnTo>
                <a:lnTo>
                  <a:pt x="2215125" y="4759058"/>
                </a:lnTo>
                <a:lnTo>
                  <a:pt x="0" y="4759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D7A4738E-305A-4D91-8A60-453AC9371894}"/>
              </a:ext>
            </a:extLst>
          </p:cNvPr>
          <p:cNvSpPr/>
          <p:nvPr/>
        </p:nvSpPr>
        <p:spPr>
          <a:xfrm>
            <a:off x="14440630" y="8900570"/>
            <a:ext cx="364354" cy="357730"/>
          </a:xfrm>
          <a:custGeom>
            <a:avLst/>
            <a:gdLst/>
            <a:ahLst/>
            <a:cxnLst/>
            <a:rect l="l" t="t" r="r" b="b"/>
            <a:pathLst>
              <a:path w="364354" h="357730">
                <a:moveTo>
                  <a:pt x="0" y="0"/>
                </a:moveTo>
                <a:lnTo>
                  <a:pt x="364354" y="0"/>
                </a:lnTo>
                <a:lnTo>
                  <a:pt x="364354" y="357730"/>
                </a:lnTo>
                <a:lnTo>
                  <a:pt x="0" y="35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a:extLst>
              <a:ext uri="{FF2B5EF4-FFF2-40B4-BE49-F238E27FC236}">
                <a16:creationId xmlns:a16="http://schemas.microsoft.com/office/drawing/2014/main" id="{D31847CA-A98A-B7C7-F186-81A216D1C94D}"/>
              </a:ext>
            </a:extLst>
          </p:cNvPr>
          <p:cNvSpPr/>
          <p:nvPr/>
        </p:nvSpPr>
        <p:spPr>
          <a:xfrm>
            <a:off x="691743" y="2276680"/>
            <a:ext cx="673915" cy="661662"/>
          </a:xfrm>
          <a:custGeom>
            <a:avLst/>
            <a:gdLst/>
            <a:ahLst/>
            <a:cxnLst/>
            <a:rect l="l" t="t" r="r" b="b"/>
            <a:pathLst>
              <a:path w="673915" h="661662">
                <a:moveTo>
                  <a:pt x="0" y="0"/>
                </a:moveTo>
                <a:lnTo>
                  <a:pt x="673914" y="0"/>
                </a:lnTo>
                <a:lnTo>
                  <a:pt x="673914" y="661662"/>
                </a:lnTo>
                <a:lnTo>
                  <a:pt x="0" y="661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a:extLst>
              <a:ext uri="{FF2B5EF4-FFF2-40B4-BE49-F238E27FC236}">
                <a16:creationId xmlns:a16="http://schemas.microsoft.com/office/drawing/2014/main" id="{FDF59D79-5820-49FE-29C8-FAEAD4A0A35C}"/>
              </a:ext>
            </a:extLst>
          </p:cNvPr>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a:extLst>
              <a:ext uri="{FF2B5EF4-FFF2-40B4-BE49-F238E27FC236}">
                <a16:creationId xmlns:a16="http://schemas.microsoft.com/office/drawing/2014/main" id="{87C2F5BC-A588-C6B7-0597-B1DA919D834B}"/>
              </a:ext>
            </a:extLst>
          </p:cNvPr>
          <p:cNvSpPr/>
          <p:nvPr/>
        </p:nvSpPr>
        <p:spPr>
          <a:xfrm>
            <a:off x="3715209" y="2041100"/>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8BEF5EF2-94EB-002C-C9DD-AB64C8C8D344}"/>
              </a:ext>
            </a:extLst>
          </p:cNvPr>
          <p:cNvSpPr/>
          <p:nvPr/>
        </p:nvSpPr>
        <p:spPr>
          <a:xfrm rot="-2700000">
            <a:off x="17346640" y="7188775"/>
            <a:ext cx="435222" cy="427309"/>
          </a:xfrm>
          <a:custGeom>
            <a:avLst/>
            <a:gdLst/>
            <a:ahLst/>
            <a:cxnLst/>
            <a:rect l="l" t="t" r="r" b="b"/>
            <a:pathLst>
              <a:path w="435222" h="427309">
                <a:moveTo>
                  <a:pt x="0" y="0"/>
                </a:moveTo>
                <a:lnTo>
                  <a:pt x="435222" y="0"/>
                </a:lnTo>
                <a:lnTo>
                  <a:pt x="435222" y="427309"/>
                </a:lnTo>
                <a:lnTo>
                  <a:pt x="0" y="427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284601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AutoShape 2"/>
          <p:cNvSpPr/>
          <p:nvPr/>
        </p:nvSpPr>
        <p:spPr>
          <a:xfrm>
            <a:off x="2658300" y="6178187"/>
            <a:ext cx="2430946" cy="1297489"/>
          </a:xfrm>
          <a:prstGeom prst="rect">
            <a:avLst/>
          </a:prstGeom>
          <a:solidFill>
            <a:srgbClr val="EFDFC6"/>
          </a:solidFill>
        </p:spPr>
      </p:sp>
      <p:sp>
        <p:nvSpPr>
          <p:cNvPr id="3" name="AutoShape 3"/>
          <p:cNvSpPr/>
          <p:nvPr/>
        </p:nvSpPr>
        <p:spPr>
          <a:xfrm>
            <a:off x="5380387" y="6178187"/>
            <a:ext cx="2430946" cy="1297489"/>
          </a:xfrm>
          <a:prstGeom prst="rect">
            <a:avLst/>
          </a:prstGeom>
          <a:solidFill>
            <a:srgbClr val="EFDFC6"/>
          </a:solidFill>
        </p:spPr>
      </p:sp>
      <p:grpSp>
        <p:nvGrpSpPr>
          <p:cNvPr id="4" name="Group 4"/>
          <p:cNvGrpSpPr>
            <a:grpSpLocks noChangeAspect="1"/>
          </p:cNvGrpSpPr>
          <p:nvPr/>
        </p:nvGrpSpPr>
        <p:grpSpPr>
          <a:xfrm rot="-179676">
            <a:off x="10943767" y="2520809"/>
            <a:ext cx="5139621" cy="5970750"/>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ECEEEE"/>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41876" r="-2213"/>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ECEEEE"/>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ECEEEE"/>
            </a:solidFill>
          </p:spPr>
        </p:sp>
      </p:grpSp>
      <p:sp>
        <p:nvSpPr>
          <p:cNvPr id="9" name="Freeform 9"/>
          <p:cNvSpPr/>
          <p:nvPr/>
        </p:nvSpPr>
        <p:spPr>
          <a:xfrm rot="8027898">
            <a:off x="15247961" y="1828196"/>
            <a:ext cx="767585" cy="1649108"/>
          </a:xfrm>
          <a:custGeom>
            <a:avLst/>
            <a:gdLst/>
            <a:ahLst/>
            <a:cxnLst/>
            <a:rect l="l" t="t" r="r" b="b"/>
            <a:pathLst>
              <a:path w="767585" h="1649108">
                <a:moveTo>
                  <a:pt x="0" y="0"/>
                </a:moveTo>
                <a:lnTo>
                  <a:pt x="767584" y="0"/>
                </a:lnTo>
                <a:lnTo>
                  <a:pt x="767584" y="1649108"/>
                </a:lnTo>
                <a:lnTo>
                  <a:pt x="0" y="16491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537221">
            <a:off x="10482857" y="7914139"/>
            <a:ext cx="2134864" cy="1121774"/>
          </a:xfrm>
          <a:custGeom>
            <a:avLst/>
            <a:gdLst/>
            <a:ahLst/>
            <a:cxnLst/>
            <a:rect l="l" t="t" r="r" b="b"/>
            <a:pathLst>
              <a:path w="2134864" h="1121774">
                <a:moveTo>
                  <a:pt x="0" y="0"/>
                </a:moveTo>
                <a:lnTo>
                  <a:pt x="2134864" y="0"/>
                </a:lnTo>
                <a:lnTo>
                  <a:pt x="2134864" y="1121774"/>
                </a:lnTo>
                <a:lnTo>
                  <a:pt x="0" y="11217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2700000">
            <a:off x="16018230" y="3676462"/>
            <a:ext cx="435222" cy="427309"/>
          </a:xfrm>
          <a:custGeom>
            <a:avLst/>
            <a:gdLst/>
            <a:ahLst/>
            <a:cxnLst/>
            <a:rect l="l" t="t" r="r" b="b"/>
            <a:pathLst>
              <a:path w="435222" h="427309">
                <a:moveTo>
                  <a:pt x="0" y="0"/>
                </a:moveTo>
                <a:lnTo>
                  <a:pt x="435223" y="0"/>
                </a:lnTo>
                <a:lnTo>
                  <a:pt x="435223" y="427309"/>
                </a:lnTo>
                <a:lnTo>
                  <a:pt x="0" y="427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4300666">
            <a:off x="14028015" y="1544785"/>
            <a:ext cx="618498" cy="607253"/>
          </a:xfrm>
          <a:custGeom>
            <a:avLst/>
            <a:gdLst/>
            <a:ahLst/>
            <a:cxnLst/>
            <a:rect l="l" t="t" r="r" b="b"/>
            <a:pathLst>
              <a:path w="618498" h="607253">
                <a:moveTo>
                  <a:pt x="0" y="0"/>
                </a:moveTo>
                <a:lnTo>
                  <a:pt x="618498" y="0"/>
                </a:lnTo>
                <a:lnTo>
                  <a:pt x="618498" y="607253"/>
                </a:lnTo>
                <a:lnTo>
                  <a:pt x="0" y="6072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3988567" flipH="1" flipV="1">
            <a:off x="1552176" y="-501955"/>
            <a:ext cx="1161763" cy="2306724"/>
          </a:xfrm>
          <a:custGeom>
            <a:avLst/>
            <a:gdLst/>
            <a:ahLst/>
            <a:cxnLst/>
            <a:rect l="l" t="t" r="r" b="b"/>
            <a:pathLst>
              <a:path w="1161763" h="2306724">
                <a:moveTo>
                  <a:pt x="1161763" y="2306724"/>
                </a:moveTo>
                <a:lnTo>
                  <a:pt x="0" y="2306724"/>
                </a:lnTo>
                <a:lnTo>
                  <a:pt x="0" y="0"/>
                </a:lnTo>
                <a:lnTo>
                  <a:pt x="1161763" y="0"/>
                </a:lnTo>
                <a:lnTo>
                  <a:pt x="1161763" y="2306724"/>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6674560" flipH="1" flipV="1">
            <a:off x="6236089" y="8995206"/>
            <a:ext cx="1197321" cy="2377324"/>
          </a:xfrm>
          <a:custGeom>
            <a:avLst/>
            <a:gdLst/>
            <a:ahLst/>
            <a:cxnLst/>
            <a:rect l="l" t="t" r="r" b="b"/>
            <a:pathLst>
              <a:path w="1197321" h="2377324">
                <a:moveTo>
                  <a:pt x="1197320" y="2377324"/>
                </a:moveTo>
                <a:lnTo>
                  <a:pt x="0" y="2377324"/>
                </a:lnTo>
                <a:lnTo>
                  <a:pt x="0" y="0"/>
                </a:lnTo>
                <a:lnTo>
                  <a:pt x="1197320" y="0"/>
                </a:lnTo>
                <a:lnTo>
                  <a:pt x="1197320" y="2377324"/>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rot="9607749" flipH="1" flipV="1">
            <a:off x="17440010" y="5210285"/>
            <a:ext cx="1291802" cy="2564920"/>
          </a:xfrm>
          <a:custGeom>
            <a:avLst/>
            <a:gdLst/>
            <a:ahLst/>
            <a:cxnLst/>
            <a:rect l="l" t="t" r="r" b="b"/>
            <a:pathLst>
              <a:path w="1291802" h="2564920">
                <a:moveTo>
                  <a:pt x="1291802" y="2564921"/>
                </a:moveTo>
                <a:lnTo>
                  <a:pt x="0" y="2564921"/>
                </a:lnTo>
                <a:lnTo>
                  <a:pt x="0" y="0"/>
                </a:lnTo>
                <a:lnTo>
                  <a:pt x="1291802" y="0"/>
                </a:lnTo>
                <a:lnTo>
                  <a:pt x="1291802" y="2564921"/>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6" name="Group 16"/>
          <p:cNvGrpSpPr/>
          <p:nvPr/>
        </p:nvGrpSpPr>
        <p:grpSpPr>
          <a:xfrm>
            <a:off x="1028700" y="1848412"/>
            <a:ext cx="229877" cy="2298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18" name="TextBox 18"/>
          <p:cNvSpPr txBox="1"/>
          <p:nvPr/>
        </p:nvSpPr>
        <p:spPr>
          <a:xfrm>
            <a:off x="2658300" y="3460492"/>
            <a:ext cx="6485700" cy="1899285"/>
          </a:xfrm>
          <a:prstGeom prst="rect">
            <a:avLst/>
          </a:prstGeom>
        </p:spPr>
        <p:txBody>
          <a:bodyPr lIns="0" tIns="0" rIns="0" bIns="0" rtlCol="0" anchor="t">
            <a:spAutoFit/>
          </a:bodyPr>
          <a:lstStyle/>
          <a:p>
            <a:pPr algn="l">
              <a:lnSpc>
                <a:spcPts val="5040"/>
              </a:lnSpc>
            </a:pPr>
            <a:r>
              <a:rPr lang="en-US" sz="3600" b="1">
                <a:solidFill>
                  <a:srgbClr val="323232"/>
                </a:solidFill>
                <a:latin typeface="Inter Bold"/>
                <a:ea typeface="Inter Bold"/>
                <a:cs typeface="Inter Bold"/>
                <a:sym typeface="Inter Bold"/>
              </a:rPr>
              <a:t>Rudolph is ostracized by his fellow reindeer for having red eyes.</a:t>
            </a:r>
          </a:p>
        </p:txBody>
      </p:sp>
      <p:sp>
        <p:nvSpPr>
          <p:cNvPr id="19" name="TextBox 19"/>
          <p:cNvSpPr txBox="1"/>
          <p:nvPr/>
        </p:nvSpPr>
        <p:spPr>
          <a:xfrm>
            <a:off x="2998367" y="6463595"/>
            <a:ext cx="1750811" cy="701993"/>
          </a:xfrm>
          <a:prstGeom prst="rect">
            <a:avLst/>
          </a:prstGeom>
        </p:spPr>
        <p:txBody>
          <a:bodyPr lIns="0" tIns="0" rIns="0" bIns="0" rtlCol="0" anchor="t">
            <a:spAutoFit/>
          </a:bodyPr>
          <a:lstStyle/>
          <a:p>
            <a:pPr algn="ctr">
              <a:lnSpc>
                <a:spcPts val="5520"/>
              </a:lnSpc>
            </a:pPr>
            <a:r>
              <a:rPr lang="en-US" sz="4800" spc="96">
                <a:solidFill>
                  <a:srgbClr val="3A865D"/>
                </a:solidFill>
                <a:latin typeface="Bobby Jones"/>
                <a:ea typeface="Bobby Jones"/>
                <a:cs typeface="Bobby Jones"/>
                <a:sym typeface="Bobby Jones"/>
              </a:rPr>
              <a:t>true</a:t>
            </a:r>
          </a:p>
        </p:txBody>
      </p:sp>
      <p:sp>
        <p:nvSpPr>
          <p:cNvPr id="20" name="TextBox 20"/>
          <p:cNvSpPr txBox="1"/>
          <p:nvPr/>
        </p:nvSpPr>
        <p:spPr>
          <a:xfrm>
            <a:off x="5720454" y="6463595"/>
            <a:ext cx="1750811" cy="701993"/>
          </a:xfrm>
          <a:prstGeom prst="rect">
            <a:avLst/>
          </a:prstGeom>
        </p:spPr>
        <p:txBody>
          <a:bodyPr lIns="0" tIns="0" rIns="0" bIns="0" rtlCol="0" anchor="t">
            <a:spAutoFit/>
          </a:bodyPr>
          <a:lstStyle/>
          <a:p>
            <a:pPr algn="ctr">
              <a:lnSpc>
                <a:spcPts val="5520"/>
              </a:lnSpc>
            </a:pPr>
            <a:r>
              <a:rPr lang="en-US" sz="4800" spc="96">
                <a:solidFill>
                  <a:srgbClr val="DB4B4B"/>
                </a:solidFill>
                <a:latin typeface="Bobby Jones"/>
                <a:ea typeface="Bobby Jones"/>
                <a:cs typeface="Bobby Jones"/>
                <a:sym typeface="Bobby Jones"/>
              </a:rPr>
              <a:t>false</a:t>
            </a:r>
          </a:p>
        </p:txBody>
      </p:sp>
      <p:grpSp>
        <p:nvGrpSpPr>
          <p:cNvPr id="21" name="Group 21"/>
          <p:cNvGrpSpPr/>
          <p:nvPr/>
        </p:nvGrpSpPr>
        <p:grpSpPr>
          <a:xfrm>
            <a:off x="17489177" y="7731155"/>
            <a:ext cx="229877" cy="22987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23" name="Group 23"/>
          <p:cNvGrpSpPr/>
          <p:nvPr/>
        </p:nvGrpSpPr>
        <p:grpSpPr>
          <a:xfrm>
            <a:off x="5089246" y="9545650"/>
            <a:ext cx="229877" cy="22987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25" name="Group 25"/>
          <p:cNvGrpSpPr/>
          <p:nvPr/>
        </p:nvGrpSpPr>
        <p:grpSpPr>
          <a:xfrm>
            <a:off x="17259300" y="1229515"/>
            <a:ext cx="229877" cy="229877"/>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7" name="TextBox 27"/>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TRU</a:t>
            </a:r>
            <a:r>
              <a:rPr lang="en-US" sz="3100" u="none" spc="620">
                <a:solidFill>
                  <a:srgbClr val="323232"/>
                </a:solidFill>
                <a:latin typeface="Inter"/>
                <a:ea typeface="Inter"/>
                <a:cs typeface="Inter"/>
                <a:sym typeface="Inter"/>
              </a:rPr>
              <a:t>E OR FALSE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3" name="TextBox 3"/>
          <p:cNvSpPr txBox="1"/>
          <p:nvPr/>
        </p:nvSpPr>
        <p:spPr>
          <a:xfrm>
            <a:off x="2575368" y="1025510"/>
            <a:ext cx="15552680" cy="1661993"/>
          </a:xfrm>
          <a:prstGeom prst="rect">
            <a:avLst/>
          </a:prstGeom>
        </p:spPr>
        <p:txBody>
          <a:bodyPr wrap="square" lIns="0" tIns="0" rIns="0" bIns="0" rtlCol="0" anchor="t">
            <a:spAutoFit/>
          </a:bodyPr>
          <a:lstStyle/>
          <a:p>
            <a:pPr algn="ctr"/>
            <a:r>
              <a:rPr lang="en-US" sz="5400" b="1">
                <a:solidFill>
                  <a:srgbClr val="323232"/>
                </a:solidFill>
                <a:latin typeface="Inter Bold"/>
                <a:ea typeface="Inter Bold"/>
                <a:cs typeface="Inter Bold"/>
                <a:sym typeface="Inter Bold"/>
              </a:rPr>
              <a:t>Quan sát hình ảnh, viết công thức sản phẩm hữu cơ thu được từ phản ứng đó.</a:t>
            </a:r>
          </a:p>
        </p:txBody>
      </p:sp>
      <p:sp>
        <p:nvSpPr>
          <p:cNvPr id="7" name="Freeform 7"/>
          <p:cNvSpPr/>
          <p:nvPr/>
        </p:nvSpPr>
        <p:spPr>
          <a:xfrm rot="2003365">
            <a:off x="16915249" y="7790444"/>
            <a:ext cx="992486" cy="1098325"/>
          </a:xfrm>
          <a:custGeom>
            <a:avLst/>
            <a:gdLst/>
            <a:ahLst/>
            <a:cxnLst/>
            <a:rect l="l" t="t" r="r" b="b"/>
            <a:pathLst>
              <a:path w="992486" h="1098325">
                <a:moveTo>
                  <a:pt x="0" y="0"/>
                </a:moveTo>
                <a:lnTo>
                  <a:pt x="992486" y="0"/>
                </a:lnTo>
                <a:lnTo>
                  <a:pt x="992486" y="1098325"/>
                </a:lnTo>
                <a:lnTo>
                  <a:pt x="0" y="10983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3487728">
            <a:off x="17032634" y="8039306"/>
            <a:ext cx="1226833" cy="3095507"/>
          </a:xfrm>
          <a:custGeom>
            <a:avLst/>
            <a:gdLst/>
            <a:ahLst/>
            <a:cxnLst/>
            <a:rect l="l" t="t" r="r" b="b"/>
            <a:pathLst>
              <a:path w="2215125" h="4759058">
                <a:moveTo>
                  <a:pt x="0" y="0"/>
                </a:moveTo>
                <a:lnTo>
                  <a:pt x="2215125" y="0"/>
                </a:lnTo>
                <a:lnTo>
                  <a:pt x="2215125" y="4759058"/>
                </a:lnTo>
                <a:lnTo>
                  <a:pt x="0" y="4759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007749" y="9946628"/>
            <a:ext cx="364354" cy="357730"/>
          </a:xfrm>
          <a:custGeom>
            <a:avLst/>
            <a:gdLst/>
            <a:ahLst/>
            <a:cxnLst/>
            <a:rect l="l" t="t" r="r" b="b"/>
            <a:pathLst>
              <a:path w="364354" h="357730">
                <a:moveTo>
                  <a:pt x="0" y="0"/>
                </a:moveTo>
                <a:lnTo>
                  <a:pt x="364354" y="0"/>
                </a:lnTo>
                <a:lnTo>
                  <a:pt x="364354" y="357730"/>
                </a:lnTo>
                <a:lnTo>
                  <a:pt x="0" y="35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36941" y="1786278"/>
            <a:ext cx="673915" cy="661662"/>
          </a:xfrm>
          <a:custGeom>
            <a:avLst/>
            <a:gdLst/>
            <a:ahLst/>
            <a:cxnLst/>
            <a:rect l="l" t="t" r="r" b="b"/>
            <a:pathLst>
              <a:path w="673915" h="661662">
                <a:moveTo>
                  <a:pt x="0" y="0"/>
                </a:moveTo>
                <a:lnTo>
                  <a:pt x="673914" y="0"/>
                </a:lnTo>
                <a:lnTo>
                  <a:pt x="673914" y="661662"/>
                </a:lnTo>
                <a:lnTo>
                  <a:pt x="0" y="661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3501884" y="427051"/>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700000">
            <a:off x="18326728" y="8430903"/>
            <a:ext cx="435222" cy="427309"/>
          </a:xfrm>
          <a:custGeom>
            <a:avLst/>
            <a:gdLst/>
            <a:ahLst/>
            <a:cxnLst/>
            <a:rect l="l" t="t" r="r" b="b"/>
            <a:pathLst>
              <a:path w="435222" h="427309">
                <a:moveTo>
                  <a:pt x="0" y="0"/>
                </a:moveTo>
                <a:lnTo>
                  <a:pt x="435222" y="0"/>
                </a:lnTo>
                <a:lnTo>
                  <a:pt x="435222" y="427309"/>
                </a:lnTo>
                <a:lnTo>
                  <a:pt x="0" y="427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6357668" y="365772"/>
            <a:ext cx="7988081" cy="558294"/>
          </a:xfrm>
          <a:prstGeom prst="rect">
            <a:avLst/>
          </a:prstGeom>
        </p:spPr>
        <p:txBody>
          <a:bodyPr lIns="0" tIns="0" rIns="0" bIns="0" rtlCol="0" anchor="t">
            <a:spAutoFit/>
          </a:bodyPr>
          <a:lstStyle/>
          <a:p>
            <a:pPr marL="0" lvl="0" indent="0" algn="ctr">
              <a:lnSpc>
                <a:spcPts val="4340"/>
              </a:lnSpc>
              <a:spcBef>
                <a:spcPct val="0"/>
              </a:spcBef>
            </a:pPr>
            <a:r>
              <a:rPr lang="en-US" sz="4800" u="none" spc="620">
                <a:solidFill>
                  <a:srgbClr val="323232"/>
                </a:solidFill>
                <a:latin typeface="Inter"/>
                <a:ea typeface="Inter"/>
                <a:cs typeface="Inter"/>
                <a:sym typeface="Inter"/>
              </a:rPr>
              <a:t>CÂU 1</a:t>
            </a:r>
          </a:p>
        </p:txBody>
      </p:sp>
      <p:pic>
        <p:nvPicPr>
          <p:cNvPr id="15" name="Picture 14">
            <a:extLst>
              <a:ext uri="{FF2B5EF4-FFF2-40B4-BE49-F238E27FC236}">
                <a16:creationId xmlns:a16="http://schemas.microsoft.com/office/drawing/2014/main" id="{29759B94-44A3-C396-4A6B-EF2489E8ED50}"/>
              </a:ext>
            </a:extLst>
          </p:cNvPr>
          <p:cNvPicPr>
            <a:picLocks noChangeAspect="1"/>
          </p:cNvPicPr>
          <p:nvPr/>
        </p:nvPicPr>
        <p:blipFill>
          <a:blip r:embed="rId12"/>
          <a:stretch>
            <a:fillRect/>
          </a:stretch>
        </p:blipFill>
        <p:spPr>
          <a:xfrm>
            <a:off x="422427" y="3073309"/>
            <a:ext cx="9981921" cy="6847919"/>
          </a:xfrm>
          <a:prstGeom prst="rect">
            <a:avLst/>
          </a:prstGeom>
        </p:spPr>
      </p:pic>
      <p:sp>
        <p:nvSpPr>
          <p:cNvPr id="17" name="TextBox 16">
            <a:extLst>
              <a:ext uri="{FF2B5EF4-FFF2-40B4-BE49-F238E27FC236}">
                <a16:creationId xmlns:a16="http://schemas.microsoft.com/office/drawing/2014/main" id="{681A2428-951D-7458-DA3E-9FEC5CEF97F3}"/>
              </a:ext>
            </a:extLst>
          </p:cNvPr>
          <p:cNvSpPr txBox="1"/>
          <p:nvPr/>
        </p:nvSpPr>
        <p:spPr>
          <a:xfrm>
            <a:off x="13258800" y="3804027"/>
            <a:ext cx="3113303" cy="1200329"/>
          </a:xfrm>
          <a:prstGeom prst="rect">
            <a:avLst/>
          </a:prstGeom>
          <a:noFill/>
        </p:spPr>
        <p:txBody>
          <a:bodyPr wrap="square">
            <a:spAutoFit/>
          </a:bodyPr>
          <a:lstStyle/>
          <a:p>
            <a:r>
              <a:rPr kumimoji="0" lang="en-US" altLang="en-US" sz="7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72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altLang="en-US" sz="72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Cl</a:t>
            </a:r>
            <a:endParaRPr lang="en-US" sz="4400"/>
          </a:p>
        </p:txBody>
      </p:sp>
      <p:sp>
        <p:nvSpPr>
          <p:cNvPr id="19" name="TextBox 18">
            <a:extLst>
              <a:ext uri="{FF2B5EF4-FFF2-40B4-BE49-F238E27FC236}">
                <a16:creationId xmlns:a16="http://schemas.microsoft.com/office/drawing/2014/main" id="{49A72577-E8ED-F27D-CE69-D2B7785B3D37}"/>
              </a:ext>
            </a:extLst>
          </p:cNvPr>
          <p:cNvSpPr txBox="1"/>
          <p:nvPr/>
        </p:nvSpPr>
        <p:spPr>
          <a:xfrm>
            <a:off x="13284200" y="5282645"/>
            <a:ext cx="3411516" cy="1200329"/>
          </a:xfrm>
          <a:prstGeom prst="rect">
            <a:avLst/>
          </a:prstGeom>
          <a:noFill/>
        </p:spPr>
        <p:txBody>
          <a:bodyPr wrap="square">
            <a:spAutoFit/>
          </a:bodyPr>
          <a:lstStyle/>
          <a:p>
            <a:r>
              <a:rPr kumimoji="0" lang="en-US" altLang="en-US" sz="7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72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altLang="en-US" sz="72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Cl</a:t>
            </a:r>
            <a:r>
              <a:rPr kumimoji="0" lang="en-US" altLang="en-US" sz="7200" b="0" i="0" u="none" strike="noStrike" kern="1200" cap="none" spc="0" normalizeH="0" baseline="-25000" noProof="0">
                <a:ln>
                  <a:noFill/>
                </a:ln>
                <a:solidFill>
                  <a:srgbClr val="0000CC"/>
                </a:solidFill>
                <a:effectLst/>
                <a:uLnTx/>
                <a:uFillTx/>
                <a:latin typeface="Times New Roman" panose="02020603050405020304" pitchFamily="18" charset="0"/>
                <a:ea typeface="+mn-ea"/>
                <a:cs typeface="Times New Roman" panose="02020603050405020304" pitchFamily="18" charset="0"/>
              </a:rPr>
              <a:t>2</a:t>
            </a:r>
            <a:endParaRPr lang="en-US" sz="4400"/>
          </a:p>
        </p:txBody>
      </p:sp>
      <p:sp>
        <p:nvSpPr>
          <p:cNvPr id="21" name="TextBox 20">
            <a:extLst>
              <a:ext uri="{FF2B5EF4-FFF2-40B4-BE49-F238E27FC236}">
                <a16:creationId xmlns:a16="http://schemas.microsoft.com/office/drawing/2014/main" id="{017D7FAA-6460-F6CE-598A-CA87FEEADD01}"/>
              </a:ext>
            </a:extLst>
          </p:cNvPr>
          <p:cNvSpPr txBox="1"/>
          <p:nvPr/>
        </p:nvSpPr>
        <p:spPr>
          <a:xfrm>
            <a:off x="13284200" y="6820477"/>
            <a:ext cx="3411516" cy="1200329"/>
          </a:xfrm>
          <a:prstGeom prst="rect">
            <a:avLst/>
          </a:prstGeom>
          <a:noFill/>
        </p:spPr>
        <p:txBody>
          <a:bodyPr wrap="square">
            <a:spAutoFit/>
          </a:bodyPr>
          <a:lstStyle/>
          <a:p>
            <a:r>
              <a:rPr kumimoji="0" lang="en-US" altLang="en-US" sz="7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72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Cl</a:t>
            </a:r>
            <a:r>
              <a:rPr kumimoji="0" lang="en-US" altLang="en-US" sz="7200" b="0" i="0" u="none" strike="noStrike" kern="1200" cap="none" spc="0" normalizeH="0" baseline="-25000" noProof="0">
                <a:ln>
                  <a:noFill/>
                </a:ln>
                <a:solidFill>
                  <a:srgbClr val="0000CC"/>
                </a:solidFill>
                <a:effectLst/>
                <a:uLnTx/>
                <a:uFillTx/>
                <a:latin typeface="Times New Roman" panose="02020603050405020304" pitchFamily="18" charset="0"/>
                <a:ea typeface="+mn-ea"/>
                <a:cs typeface="Times New Roman" panose="02020603050405020304" pitchFamily="18" charset="0"/>
              </a:rPr>
              <a:t>3</a:t>
            </a:r>
            <a:endParaRPr lang="en-US" sz="4400"/>
          </a:p>
        </p:txBody>
      </p:sp>
      <p:sp>
        <p:nvSpPr>
          <p:cNvPr id="23" name="TextBox 22">
            <a:extLst>
              <a:ext uri="{FF2B5EF4-FFF2-40B4-BE49-F238E27FC236}">
                <a16:creationId xmlns:a16="http://schemas.microsoft.com/office/drawing/2014/main" id="{1D351130-85C9-FB84-2E64-AFDD00B3DC8E}"/>
              </a:ext>
            </a:extLst>
          </p:cNvPr>
          <p:cNvSpPr txBox="1"/>
          <p:nvPr/>
        </p:nvSpPr>
        <p:spPr>
          <a:xfrm>
            <a:off x="13350604" y="8411412"/>
            <a:ext cx="2657146" cy="1200329"/>
          </a:xfrm>
          <a:prstGeom prst="rect">
            <a:avLst/>
          </a:prstGeom>
          <a:noFill/>
        </p:spPr>
        <p:txBody>
          <a:bodyPr wrap="square">
            <a:spAutoFit/>
          </a:bodyPr>
          <a:lstStyle/>
          <a:p>
            <a:r>
              <a:rPr kumimoji="0" lang="en-US" altLang="en-US" sz="7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altLang="en-US" sz="72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Cl</a:t>
            </a:r>
            <a:r>
              <a:rPr kumimoji="0" lang="en-US" altLang="en-US" sz="7200" b="0" i="0" u="none" strike="noStrike" kern="1200" cap="none" spc="0" normalizeH="0" baseline="-25000" noProof="0">
                <a:ln>
                  <a:noFill/>
                </a:ln>
                <a:solidFill>
                  <a:srgbClr val="0000CC"/>
                </a:solidFill>
                <a:effectLst/>
                <a:uLnTx/>
                <a:uFillTx/>
                <a:latin typeface="Times New Roman" panose="02020603050405020304" pitchFamily="18" charset="0"/>
                <a:ea typeface="+mn-ea"/>
                <a:cs typeface="Times New Roman" panose="02020603050405020304" pitchFamily="18" charset="0"/>
              </a:rPr>
              <a:t>4</a:t>
            </a:r>
            <a:r>
              <a:rPr kumimoji="0" lang="en-US" altLang="en-US" sz="72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sz="4400"/>
          </a:p>
        </p:txBody>
      </p:sp>
      <p:sp>
        <p:nvSpPr>
          <p:cNvPr id="24" name="Rectangle 23">
            <a:extLst>
              <a:ext uri="{FF2B5EF4-FFF2-40B4-BE49-F238E27FC236}">
                <a16:creationId xmlns:a16="http://schemas.microsoft.com/office/drawing/2014/main" id="{12B6F5B2-D8BF-33B3-7002-2125A39457EF}"/>
              </a:ext>
            </a:extLst>
          </p:cNvPr>
          <p:cNvSpPr/>
          <p:nvPr/>
        </p:nvSpPr>
        <p:spPr>
          <a:xfrm>
            <a:off x="315008" y="3033823"/>
            <a:ext cx="10505392" cy="69864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85443">
            <a:off x="6698900" y="2528132"/>
            <a:ext cx="4890200" cy="3885417"/>
            <a:chOff x="0" y="0"/>
            <a:chExt cx="3901440" cy="3099816"/>
          </a:xfrm>
        </p:grpSpPr>
        <p:sp>
          <p:nvSpPr>
            <p:cNvPr id="3" name="Freeform 3"/>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2"/>
              <a:stretch>
                <a:fillRect t="-63684" b="-63684"/>
              </a:stretch>
            </a:blipFill>
          </p:spPr>
        </p:sp>
        <p:sp>
          <p:nvSpPr>
            <p:cNvPr id="4" name="Freeform 4"/>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3"/>
              <a:stretch>
                <a:fillRect t="-29" b="-29"/>
              </a:stretch>
            </a:blipFill>
          </p:spPr>
        </p:sp>
      </p:grpSp>
      <p:sp>
        <p:nvSpPr>
          <p:cNvPr id="5" name="AutoShape 5"/>
          <p:cNvSpPr/>
          <p:nvPr/>
        </p:nvSpPr>
        <p:spPr>
          <a:xfrm>
            <a:off x="8146239" y="6815495"/>
            <a:ext cx="1995523" cy="1065087"/>
          </a:xfrm>
          <a:prstGeom prst="rect">
            <a:avLst/>
          </a:prstGeom>
          <a:solidFill>
            <a:srgbClr val="DB4B4B"/>
          </a:solidFill>
        </p:spPr>
      </p:sp>
      <p:sp>
        <p:nvSpPr>
          <p:cNvPr id="6" name="Freeform 6"/>
          <p:cNvSpPr/>
          <p:nvPr/>
        </p:nvSpPr>
        <p:spPr>
          <a:xfrm rot="537221">
            <a:off x="10503698" y="2023372"/>
            <a:ext cx="1357793" cy="713459"/>
          </a:xfrm>
          <a:custGeom>
            <a:avLst/>
            <a:gdLst/>
            <a:ahLst/>
            <a:cxnLst/>
            <a:rect l="l" t="t" r="r" b="b"/>
            <a:pathLst>
              <a:path w="1357793" h="713459">
                <a:moveTo>
                  <a:pt x="0" y="0"/>
                </a:moveTo>
                <a:lnTo>
                  <a:pt x="1357793" y="0"/>
                </a:lnTo>
                <a:lnTo>
                  <a:pt x="1357793" y="713459"/>
                </a:lnTo>
                <a:lnTo>
                  <a:pt x="0" y="713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006729">
            <a:off x="6647744" y="5661938"/>
            <a:ext cx="624752" cy="1342240"/>
          </a:xfrm>
          <a:custGeom>
            <a:avLst/>
            <a:gdLst/>
            <a:ahLst/>
            <a:cxnLst/>
            <a:rect l="l" t="t" r="r" b="b"/>
            <a:pathLst>
              <a:path w="624752" h="1342240">
                <a:moveTo>
                  <a:pt x="0" y="0"/>
                </a:moveTo>
                <a:lnTo>
                  <a:pt x="624752" y="0"/>
                </a:lnTo>
                <a:lnTo>
                  <a:pt x="624752" y="1342240"/>
                </a:lnTo>
                <a:lnTo>
                  <a:pt x="0" y="1342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700000">
            <a:off x="12173288" y="2917390"/>
            <a:ext cx="377775" cy="370906"/>
          </a:xfrm>
          <a:custGeom>
            <a:avLst/>
            <a:gdLst/>
            <a:ahLst/>
            <a:cxnLst/>
            <a:rect l="l" t="t" r="r" b="b"/>
            <a:pathLst>
              <a:path w="377775" h="370906">
                <a:moveTo>
                  <a:pt x="0" y="0"/>
                </a:moveTo>
                <a:lnTo>
                  <a:pt x="377775" y="0"/>
                </a:lnTo>
                <a:lnTo>
                  <a:pt x="377775" y="370906"/>
                </a:lnTo>
                <a:lnTo>
                  <a:pt x="0" y="370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4300666">
            <a:off x="5716392" y="4879398"/>
            <a:ext cx="448578" cy="440422"/>
          </a:xfrm>
          <a:custGeom>
            <a:avLst/>
            <a:gdLst/>
            <a:ahLst/>
            <a:cxnLst/>
            <a:rect l="l" t="t" r="r" b="b"/>
            <a:pathLst>
              <a:path w="448578" h="440422">
                <a:moveTo>
                  <a:pt x="0" y="0"/>
                </a:moveTo>
                <a:lnTo>
                  <a:pt x="448578" y="0"/>
                </a:lnTo>
                <a:lnTo>
                  <a:pt x="448578" y="440422"/>
                </a:lnTo>
                <a:lnTo>
                  <a:pt x="0" y="440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4449645" y="8227545"/>
            <a:ext cx="9388711" cy="1099820"/>
          </a:xfrm>
          <a:prstGeom prst="rect">
            <a:avLst/>
          </a:prstGeom>
        </p:spPr>
        <p:txBody>
          <a:bodyPr lIns="0" tIns="0" rIns="0" bIns="0" rtlCol="0" anchor="t">
            <a:spAutoFit/>
          </a:bodyPr>
          <a:lstStyle/>
          <a:p>
            <a:pPr algn="ctr">
              <a:lnSpc>
                <a:spcPts val="4480"/>
              </a:lnSpc>
            </a:pPr>
            <a:r>
              <a:rPr lang="en-US" sz="3200">
                <a:solidFill>
                  <a:srgbClr val="323232"/>
                </a:solidFill>
                <a:latin typeface="Inter"/>
                <a:ea typeface="Inter"/>
                <a:cs typeface="Inter"/>
                <a:sym typeface="Inter"/>
              </a:rPr>
              <a:t>False! Rudolph was initially ridiculed for his red nose, which Santa later lauded him for.</a:t>
            </a:r>
          </a:p>
        </p:txBody>
      </p:sp>
      <p:sp>
        <p:nvSpPr>
          <p:cNvPr id="11" name="TextBox 11"/>
          <p:cNvSpPr txBox="1"/>
          <p:nvPr/>
        </p:nvSpPr>
        <p:spPr>
          <a:xfrm>
            <a:off x="8425394" y="7040619"/>
            <a:ext cx="1437212" cy="624364"/>
          </a:xfrm>
          <a:prstGeom prst="rect">
            <a:avLst/>
          </a:prstGeom>
        </p:spPr>
        <p:txBody>
          <a:bodyPr lIns="0" tIns="0" rIns="0" bIns="0" rtlCol="0" anchor="t">
            <a:spAutoFit/>
          </a:bodyPr>
          <a:lstStyle/>
          <a:p>
            <a:pPr algn="ctr">
              <a:lnSpc>
                <a:spcPts val="4830"/>
              </a:lnSpc>
            </a:pPr>
            <a:r>
              <a:rPr lang="en-US" sz="4200" spc="84">
                <a:solidFill>
                  <a:srgbClr val="F6F5E7"/>
                </a:solidFill>
                <a:latin typeface="Bobby Jones"/>
                <a:ea typeface="Bobby Jones"/>
                <a:cs typeface="Bobby Jones"/>
                <a:sym typeface="Bobby Jones"/>
              </a:rPr>
              <a:t>false</a:t>
            </a:r>
          </a:p>
        </p:txBody>
      </p:sp>
      <p:sp>
        <p:nvSpPr>
          <p:cNvPr id="12" name="Freeform 12"/>
          <p:cNvSpPr/>
          <p:nvPr/>
        </p:nvSpPr>
        <p:spPr>
          <a:xfrm rot="2113919" flipH="1" flipV="1">
            <a:off x="-221819" y="2041835"/>
            <a:ext cx="1289801" cy="2560948"/>
          </a:xfrm>
          <a:custGeom>
            <a:avLst/>
            <a:gdLst/>
            <a:ahLst/>
            <a:cxnLst/>
            <a:rect l="l" t="t" r="r" b="b"/>
            <a:pathLst>
              <a:path w="1289801" h="2560948">
                <a:moveTo>
                  <a:pt x="1289802" y="2560948"/>
                </a:moveTo>
                <a:lnTo>
                  <a:pt x="0" y="2560948"/>
                </a:lnTo>
                <a:lnTo>
                  <a:pt x="0" y="0"/>
                </a:lnTo>
                <a:lnTo>
                  <a:pt x="1289802" y="0"/>
                </a:lnTo>
                <a:lnTo>
                  <a:pt x="1289802" y="2560948"/>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9364811" flipH="1" flipV="1">
            <a:off x="17427097" y="5882997"/>
            <a:ext cx="1434455" cy="2848165"/>
          </a:xfrm>
          <a:custGeom>
            <a:avLst/>
            <a:gdLst/>
            <a:ahLst/>
            <a:cxnLst/>
            <a:rect l="l" t="t" r="r" b="b"/>
            <a:pathLst>
              <a:path w="1434455" h="2848165">
                <a:moveTo>
                  <a:pt x="1434455" y="2848164"/>
                </a:moveTo>
                <a:lnTo>
                  <a:pt x="0" y="2848164"/>
                </a:lnTo>
                <a:lnTo>
                  <a:pt x="0" y="0"/>
                </a:lnTo>
                <a:lnTo>
                  <a:pt x="1434455" y="0"/>
                </a:lnTo>
                <a:lnTo>
                  <a:pt x="1434455" y="2848164"/>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4" name="Group 14"/>
          <p:cNvGrpSpPr/>
          <p:nvPr/>
        </p:nvGrpSpPr>
        <p:grpSpPr>
          <a:xfrm>
            <a:off x="646854" y="1645833"/>
            <a:ext cx="229877" cy="2298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16" name="Group 16"/>
          <p:cNvGrpSpPr/>
          <p:nvPr/>
        </p:nvGrpSpPr>
        <p:grpSpPr>
          <a:xfrm>
            <a:off x="798823" y="4426301"/>
            <a:ext cx="229877" cy="2298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18" name="Group 18"/>
          <p:cNvGrpSpPr/>
          <p:nvPr/>
        </p:nvGrpSpPr>
        <p:grpSpPr>
          <a:xfrm>
            <a:off x="17485995" y="5245710"/>
            <a:ext cx="229877" cy="22987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20" name="Group 20"/>
          <p:cNvGrpSpPr/>
          <p:nvPr/>
        </p:nvGrpSpPr>
        <p:grpSpPr>
          <a:xfrm>
            <a:off x="16681415" y="6935844"/>
            <a:ext cx="229877" cy="229877"/>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22" name="TextBox 22"/>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TRU</a:t>
            </a:r>
            <a:r>
              <a:rPr lang="en-US" sz="3100" u="none" spc="620">
                <a:solidFill>
                  <a:srgbClr val="323232"/>
                </a:solidFill>
                <a:latin typeface="Inter"/>
                <a:ea typeface="Inter"/>
                <a:cs typeface="Inter"/>
                <a:sym typeface="Inter"/>
              </a:rPr>
              <a:t>E OR FALSE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A865D"/>
        </a:solidFill>
        <a:effectLst/>
      </p:bgPr>
    </p:bg>
    <p:spTree>
      <p:nvGrpSpPr>
        <p:cNvPr id="1" name=""/>
        <p:cNvGrpSpPr/>
        <p:nvPr/>
      </p:nvGrpSpPr>
      <p:grpSpPr>
        <a:xfrm>
          <a:off x="0" y="0"/>
          <a:ext cx="0" cy="0"/>
          <a:chOff x="0" y="0"/>
          <a:chExt cx="0" cy="0"/>
        </a:xfrm>
      </p:grpSpPr>
      <p:grpSp>
        <p:nvGrpSpPr>
          <p:cNvPr id="2" name="Group 2"/>
          <p:cNvGrpSpPr/>
          <p:nvPr/>
        </p:nvGrpSpPr>
        <p:grpSpPr>
          <a:xfrm>
            <a:off x="4201764" y="808596"/>
            <a:ext cx="9884472" cy="8669809"/>
            <a:chOff x="0" y="0"/>
            <a:chExt cx="13179297" cy="11559745"/>
          </a:xfrm>
        </p:grpSpPr>
        <p:sp>
          <p:nvSpPr>
            <p:cNvPr id="3" name="TextBox 3"/>
            <p:cNvSpPr txBox="1"/>
            <p:nvPr/>
          </p:nvSpPr>
          <p:spPr>
            <a:xfrm>
              <a:off x="0" y="-76200"/>
              <a:ext cx="13179297" cy="800947"/>
            </a:xfrm>
            <a:prstGeom prst="rect">
              <a:avLst/>
            </a:prstGeom>
          </p:spPr>
          <p:txBody>
            <a:bodyPr lIns="0" tIns="0" rIns="0" bIns="0" rtlCol="0" anchor="t">
              <a:spAutoFit/>
            </a:bodyPr>
            <a:lstStyle/>
            <a:p>
              <a:pPr marL="0" lvl="0" indent="0" algn="ctr">
                <a:lnSpc>
                  <a:spcPts val="5040"/>
                </a:lnSpc>
                <a:spcBef>
                  <a:spcPct val="0"/>
                </a:spcBef>
              </a:pPr>
              <a:r>
                <a:rPr lang="en-US" sz="3600" b="1" u="none" spc="720">
                  <a:solidFill>
                    <a:srgbClr val="F6F5E7"/>
                  </a:solidFill>
                  <a:latin typeface="Inter Bold"/>
                  <a:ea typeface="Inter Bold"/>
                  <a:cs typeface="Inter Bold"/>
                  <a:sym typeface="Inter Bold"/>
                </a:rPr>
                <a:t>ROUND 2</a:t>
              </a:r>
            </a:p>
          </p:txBody>
        </p:sp>
        <p:sp>
          <p:nvSpPr>
            <p:cNvPr id="4" name="TextBox 4"/>
            <p:cNvSpPr txBox="1"/>
            <p:nvPr/>
          </p:nvSpPr>
          <p:spPr>
            <a:xfrm>
              <a:off x="0" y="9526616"/>
              <a:ext cx="13179297" cy="2033129"/>
            </a:xfrm>
            <a:prstGeom prst="rect">
              <a:avLst/>
            </a:prstGeom>
          </p:spPr>
          <p:txBody>
            <a:bodyPr lIns="0" tIns="0" rIns="0" bIns="0" rtlCol="0" anchor="t">
              <a:spAutoFit/>
            </a:bodyPr>
            <a:lstStyle/>
            <a:p>
              <a:pPr algn="ctr">
                <a:lnSpc>
                  <a:spcPts val="11440"/>
                </a:lnSpc>
              </a:pPr>
              <a:r>
                <a:rPr lang="en-US" sz="10400">
                  <a:solidFill>
                    <a:srgbClr val="EFDFC6"/>
                  </a:solidFill>
                  <a:latin typeface="Bobby Jones"/>
                  <a:ea typeface="Bobby Jones"/>
                  <a:cs typeface="Bobby Jones"/>
                  <a:sym typeface="Bobby Jones"/>
                </a:rPr>
                <a:t>Average Round</a:t>
              </a:r>
            </a:p>
          </p:txBody>
        </p:sp>
        <p:sp>
          <p:nvSpPr>
            <p:cNvPr id="5" name="Freeform 5"/>
            <p:cNvSpPr/>
            <p:nvPr/>
          </p:nvSpPr>
          <p:spPr>
            <a:xfrm>
              <a:off x="2991342" y="1701251"/>
              <a:ext cx="7196613" cy="6790986"/>
            </a:xfrm>
            <a:custGeom>
              <a:avLst/>
              <a:gdLst/>
              <a:ahLst/>
              <a:cxnLst/>
              <a:rect l="l" t="t" r="r" b="b"/>
              <a:pathLst>
                <a:path w="7196613" h="6790986">
                  <a:moveTo>
                    <a:pt x="0" y="0"/>
                  </a:moveTo>
                  <a:lnTo>
                    <a:pt x="7196613" y="0"/>
                  </a:lnTo>
                  <a:lnTo>
                    <a:pt x="7196613" y="6790986"/>
                  </a:lnTo>
                  <a:lnTo>
                    <a:pt x="0" y="6790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6" name="Freeform 6"/>
          <p:cNvSpPr/>
          <p:nvPr/>
        </p:nvSpPr>
        <p:spPr>
          <a:xfrm rot="-2378042">
            <a:off x="17675763" y="1119517"/>
            <a:ext cx="1030713" cy="1677195"/>
          </a:xfrm>
          <a:custGeom>
            <a:avLst/>
            <a:gdLst/>
            <a:ahLst/>
            <a:cxnLst/>
            <a:rect l="l" t="t" r="r" b="b"/>
            <a:pathLst>
              <a:path w="1030713" h="1677195">
                <a:moveTo>
                  <a:pt x="0" y="0"/>
                </a:moveTo>
                <a:lnTo>
                  <a:pt x="1030713" y="0"/>
                </a:lnTo>
                <a:lnTo>
                  <a:pt x="1030713" y="1677195"/>
                </a:lnTo>
                <a:lnTo>
                  <a:pt x="0" y="1677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58499">
            <a:off x="16672671" y="3420454"/>
            <a:ext cx="416645" cy="461076"/>
          </a:xfrm>
          <a:custGeom>
            <a:avLst/>
            <a:gdLst/>
            <a:ahLst/>
            <a:cxnLst/>
            <a:rect l="l" t="t" r="r" b="b"/>
            <a:pathLst>
              <a:path w="416645" h="461076">
                <a:moveTo>
                  <a:pt x="0" y="0"/>
                </a:moveTo>
                <a:lnTo>
                  <a:pt x="416645" y="0"/>
                </a:lnTo>
                <a:lnTo>
                  <a:pt x="416645" y="461076"/>
                </a:lnTo>
                <a:lnTo>
                  <a:pt x="0" y="461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6361626" y="8195196"/>
            <a:ext cx="756496" cy="742741"/>
          </a:xfrm>
          <a:custGeom>
            <a:avLst/>
            <a:gdLst/>
            <a:ahLst/>
            <a:cxnLst/>
            <a:rect l="l" t="t" r="r" b="b"/>
            <a:pathLst>
              <a:path w="756496" h="742741">
                <a:moveTo>
                  <a:pt x="0" y="0"/>
                </a:moveTo>
                <a:lnTo>
                  <a:pt x="756496" y="0"/>
                </a:lnTo>
                <a:lnTo>
                  <a:pt x="756496" y="742742"/>
                </a:lnTo>
                <a:lnTo>
                  <a:pt x="0" y="7427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5559135" y="1141422"/>
            <a:ext cx="455095" cy="446820"/>
          </a:xfrm>
          <a:custGeom>
            <a:avLst/>
            <a:gdLst/>
            <a:ahLst/>
            <a:cxnLst/>
            <a:rect l="l" t="t" r="r" b="b"/>
            <a:pathLst>
              <a:path w="455095" h="446820">
                <a:moveTo>
                  <a:pt x="0" y="0"/>
                </a:moveTo>
                <a:lnTo>
                  <a:pt x="455095" y="0"/>
                </a:lnTo>
                <a:lnTo>
                  <a:pt x="455095"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458499">
            <a:off x="1049595" y="4181749"/>
            <a:ext cx="716671" cy="793096"/>
          </a:xfrm>
          <a:custGeom>
            <a:avLst/>
            <a:gdLst/>
            <a:ahLst/>
            <a:cxnLst/>
            <a:rect l="l" t="t" r="r" b="b"/>
            <a:pathLst>
              <a:path w="716671" h="793096">
                <a:moveTo>
                  <a:pt x="0" y="0"/>
                </a:moveTo>
                <a:lnTo>
                  <a:pt x="716671" y="0"/>
                </a:lnTo>
                <a:lnTo>
                  <a:pt x="716671" y="793097"/>
                </a:lnTo>
                <a:lnTo>
                  <a:pt x="0" y="79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8933396">
            <a:off x="-338152" y="7407467"/>
            <a:ext cx="1177709" cy="1916390"/>
          </a:xfrm>
          <a:custGeom>
            <a:avLst/>
            <a:gdLst/>
            <a:ahLst/>
            <a:cxnLst/>
            <a:rect l="l" t="t" r="r" b="b"/>
            <a:pathLst>
              <a:path w="1177709" h="1916390">
                <a:moveTo>
                  <a:pt x="0" y="0"/>
                </a:moveTo>
                <a:lnTo>
                  <a:pt x="1177708" y="0"/>
                </a:lnTo>
                <a:lnTo>
                  <a:pt x="1177708" y="1916390"/>
                </a:lnTo>
                <a:lnTo>
                  <a:pt x="0" y="1916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3181350" y="1403104"/>
            <a:ext cx="455095" cy="446820"/>
          </a:xfrm>
          <a:custGeom>
            <a:avLst/>
            <a:gdLst/>
            <a:ahLst/>
            <a:cxnLst/>
            <a:rect l="l" t="t" r="r" b="b"/>
            <a:pathLst>
              <a:path w="455095" h="446820">
                <a:moveTo>
                  <a:pt x="0" y="0"/>
                </a:moveTo>
                <a:lnTo>
                  <a:pt x="455095" y="0"/>
                </a:lnTo>
                <a:lnTo>
                  <a:pt x="455095"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2246159" y="7201526"/>
            <a:ext cx="388255" cy="381196"/>
          </a:xfrm>
          <a:custGeom>
            <a:avLst/>
            <a:gdLst/>
            <a:ahLst/>
            <a:cxnLst/>
            <a:rect l="l" t="t" r="r" b="b"/>
            <a:pathLst>
              <a:path w="388255" h="381196">
                <a:moveTo>
                  <a:pt x="0" y="0"/>
                </a:moveTo>
                <a:lnTo>
                  <a:pt x="388255" y="0"/>
                </a:lnTo>
                <a:lnTo>
                  <a:pt x="388255" y="381196"/>
                </a:lnTo>
                <a:lnTo>
                  <a:pt x="0" y="381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957459">
            <a:off x="-290713" y="614125"/>
            <a:ext cx="1398794" cy="2107772"/>
          </a:xfrm>
          <a:custGeom>
            <a:avLst/>
            <a:gdLst/>
            <a:ahLst/>
            <a:cxnLst/>
            <a:rect l="l" t="t" r="r" b="b"/>
            <a:pathLst>
              <a:path w="1398794" h="2107772">
                <a:moveTo>
                  <a:pt x="0" y="0"/>
                </a:moveTo>
                <a:lnTo>
                  <a:pt x="1398794" y="0"/>
                </a:lnTo>
                <a:lnTo>
                  <a:pt x="1398794" y="2107772"/>
                </a:lnTo>
                <a:lnTo>
                  <a:pt x="0" y="2107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7001975">
            <a:off x="17545015" y="6187141"/>
            <a:ext cx="1398794" cy="2107772"/>
          </a:xfrm>
          <a:custGeom>
            <a:avLst/>
            <a:gdLst/>
            <a:ahLst/>
            <a:cxnLst/>
            <a:rect l="l" t="t" r="r" b="b"/>
            <a:pathLst>
              <a:path w="1398794" h="2107772">
                <a:moveTo>
                  <a:pt x="0" y="0"/>
                </a:moveTo>
                <a:lnTo>
                  <a:pt x="1398794" y="0"/>
                </a:lnTo>
                <a:lnTo>
                  <a:pt x="1398794" y="2107772"/>
                </a:lnTo>
                <a:lnTo>
                  <a:pt x="0" y="2107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TextBox 2"/>
          <p:cNvSpPr txBox="1"/>
          <p:nvPr/>
        </p:nvSpPr>
        <p:spPr>
          <a:xfrm>
            <a:off x="1886715" y="3221839"/>
            <a:ext cx="5351938" cy="2223770"/>
          </a:xfrm>
          <a:prstGeom prst="rect">
            <a:avLst/>
          </a:prstGeom>
        </p:spPr>
        <p:txBody>
          <a:bodyPr lIns="0" tIns="0" rIns="0" bIns="0" rtlCol="0" anchor="t">
            <a:spAutoFit/>
          </a:bodyPr>
          <a:lstStyle/>
          <a:p>
            <a:pPr algn="l">
              <a:lnSpc>
                <a:spcPts val="4480"/>
              </a:lnSpc>
            </a:pPr>
            <a:r>
              <a:rPr lang="en-US" sz="3200" b="1">
                <a:solidFill>
                  <a:srgbClr val="323232"/>
                </a:solidFill>
                <a:latin typeface="Inter Bold"/>
                <a:ea typeface="Inter Bold"/>
                <a:cs typeface="Inter Bold"/>
                <a:sym typeface="Inter Bold"/>
              </a:rPr>
              <a:t>"Let nothing you dismay" is part of the lyrics; the rest are titles for the same traditional English carol.</a:t>
            </a:r>
          </a:p>
        </p:txBody>
      </p:sp>
      <p:sp>
        <p:nvSpPr>
          <p:cNvPr id="3" name="TextBox 3"/>
          <p:cNvSpPr txBox="1"/>
          <p:nvPr/>
        </p:nvSpPr>
        <p:spPr>
          <a:xfrm>
            <a:off x="9816725" y="3456155"/>
            <a:ext cx="6584560" cy="536787"/>
          </a:xfrm>
          <a:prstGeom prst="rect">
            <a:avLst/>
          </a:prstGeom>
        </p:spPr>
        <p:txBody>
          <a:bodyPr lIns="0" tIns="0" rIns="0" bIns="0" rtlCol="0" anchor="t">
            <a:spAutoFit/>
          </a:bodyPr>
          <a:lstStyle/>
          <a:p>
            <a:pPr algn="l">
              <a:lnSpc>
                <a:spcPts val="4480"/>
              </a:lnSpc>
            </a:pPr>
            <a:r>
              <a:rPr lang="en-US" sz="3200">
                <a:solidFill>
                  <a:srgbClr val="323232"/>
                </a:solidFill>
                <a:latin typeface="Inter"/>
                <a:ea typeface="Inter"/>
                <a:cs typeface="Inter"/>
                <a:sym typeface="Inter"/>
              </a:rPr>
              <a:t>God Rest Ye, Merry Christians</a:t>
            </a:r>
          </a:p>
        </p:txBody>
      </p:sp>
      <p:sp>
        <p:nvSpPr>
          <p:cNvPr id="4" name="TextBox 4"/>
          <p:cNvSpPr txBox="1"/>
          <p:nvPr/>
        </p:nvSpPr>
        <p:spPr>
          <a:xfrm>
            <a:off x="9816725" y="4961093"/>
            <a:ext cx="6584560" cy="536787"/>
          </a:xfrm>
          <a:prstGeom prst="rect">
            <a:avLst/>
          </a:prstGeom>
        </p:spPr>
        <p:txBody>
          <a:bodyPr lIns="0" tIns="0" rIns="0" bIns="0" rtlCol="0" anchor="t">
            <a:spAutoFit/>
          </a:bodyPr>
          <a:lstStyle/>
          <a:p>
            <a:pPr algn="l">
              <a:lnSpc>
                <a:spcPts val="4480"/>
              </a:lnSpc>
            </a:pPr>
            <a:r>
              <a:rPr lang="en-US" sz="3200">
                <a:solidFill>
                  <a:srgbClr val="323232"/>
                </a:solidFill>
                <a:latin typeface="Inter"/>
                <a:ea typeface="Inter"/>
                <a:cs typeface="Inter"/>
                <a:sym typeface="Inter"/>
              </a:rPr>
              <a:t>Let Nothing You Dismay</a:t>
            </a:r>
          </a:p>
        </p:txBody>
      </p:sp>
      <p:sp>
        <p:nvSpPr>
          <p:cNvPr id="5" name="TextBox 5"/>
          <p:cNvSpPr txBox="1"/>
          <p:nvPr/>
        </p:nvSpPr>
        <p:spPr>
          <a:xfrm>
            <a:off x="9816725" y="6466031"/>
            <a:ext cx="6584560" cy="536787"/>
          </a:xfrm>
          <a:prstGeom prst="rect">
            <a:avLst/>
          </a:prstGeom>
        </p:spPr>
        <p:txBody>
          <a:bodyPr lIns="0" tIns="0" rIns="0" bIns="0" rtlCol="0" anchor="t">
            <a:spAutoFit/>
          </a:bodyPr>
          <a:lstStyle/>
          <a:p>
            <a:pPr algn="l">
              <a:lnSpc>
                <a:spcPts val="4480"/>
              </a:lnSpc>
            </a:pPr>
            <a:r>
              <a:rPr lang="en-US" sz="3200">
                <a:solidFill>
                  <a:srgbClr val="323232"/>
                </a:solidFill>
                <a:latin typeface="Inter"/>
                <a:ea typeface="Inter"/>
                <a:cs typeface="Inter"/>
                <a:sym typeface="Inter"/>
              </a:rPr>
              <a:t>Tidings of Comfort and Joy</a:t>
            </a:r>
          </a:p>
        </p:txBody>
      </p:sp>
      <p:sp>
        <p:nvSpPr>
          <p:cNvPr id="6" name="TextBox 6"/>
          <p:cNvSpPr txBox="1"/>
          <p:nvPr/>
        </p:nvSpPr>
        <p:spPr>
          <a:xfrm>
            <a:off x="9816725" y="7970968"/>
            <a:ext cx="6584560" cy="536787"/>
          </a:xfrm>
          <a:prstGeom prst="rect">
            <a:avLst/>
          </a:prstGeom>
        </p:spPr>
        <p:txBody>
          <a:bodyPr lIns="0" tIns="0" rIns="0" bIns="0" rtlCol="0" anchor="t">
            <a:spAutoFit/>
          </a:bodyPr>
          <a:lstStyle/>
          <a:p>
            <a:pPr algn="l">
              <a:lnSpc>
                <a:spcPts val="4480"/>
              </a:lnSpc>
            </a:pPr>
            <a:r>
              <a:rPr lang="en-US" sz="3200">
                <a:solidFill>
                  <a:srgbClr val="323232"/>
                </a:solidFill>
                <a:latin typeface="Inter"/>
                <a:ea typeface="Inter"/>
                <a:cs typeface="Inter"/>
                <a:sym typeface="Inter"/>
              </a:rPr>
              <a:t>God Rest You Merry People All</a:t>
            </a:r>
          </a:p>
        </p:txBody>
      </p:sp>
      <p:sp>
        <p:nvSpPr>
          <p:cNvPr id="7" name="Freeform 7"/>
          <p:cNvSpPr/>
          <p:nvPr/>
        </p:nvSpPr>
        <p:spPr>
          <a:xfrm rot="-3344110">
            <a:off x="108389" y="7080392"/>
            <a:ext cx="3951218" cy="5339484"/>
          </a:xfrm>
          <a:custGeom>
            <a:avLst/>
            <a:gdLst/>
            <a:ahLst/>
            <a:cxnLst/>
            <a:rect l="l" t="t" r="r" b="b"/>
            <a:pathLst>
              <a:path w="3951218" h="5339484">
                <a:moveTo>
                  <a:pt x="0" y="0"/>
                </a:moveTo>
                <a:lnTo>
                  <a:pt x="3951218" y="0"/>
                </a:lnTo>
                <a:lnTo>
                  <a:pt x="3951218" y="5339484"/>
                </a:lnTo>
                <a:lnTo>
                  <a:pt x="0" y="53394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07568">
            <a:off x="16600288" y="-630068"/>
            <a:ext cx="2438511" cy="2698553"/>
          </a:xfrm>
          <a:custGeom>
            <a:avLst/>
            <a:gdLst/>
            <a:ahLst/>
            <a:cxnLst/>
            <a:rect l="l" t="t" r="r" b="b"/>
            <a:pathLst>
              <a:path w="2438511" h="2698553">
                <a:moveTo>
                  <a:pt x="0" y="0"/>
                </a:moveTo>
                <a:lnTo>
                  <a:pt x="2438511" y="0"/>
                </a:lnTo>
                <a:lnTo>
                  <a:pt x="2438511" y="2698553"/>
                </a:lnTo>
                <a:lnTo>
                  <a:pt x="0" y="26985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52866">
            <a:off x="559259" y="7432467"/>
            <a:ext cx="493523" cy="484550"/>
          </a:xfrm>
          <a:custGeom>
            <a:avLst/>
            <a:gdLst/>
            <a:ahLst/>
            <a:cxnLst/>
            <a:rect l="l" t="t" r="r" b="b"/>
            <a:pathLst>
              <a:path w="493523" h="484550">
                <a:moveTo>
                  <a:pt x="0" y="0"/>
                </a:moveTo>
                <a:lnTo>
                  <a:pt x="493523" y="0"/>
                </a:lnTo>
                <a:lnTo>
                  <a:pt x="493523" y="484550"/>
                </a:lnTo>
                <a:lnTo>
                  <a:pt x="0" y="484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700000">
            <a:off x="15222027" y="1021852"/>
            <a:ext cx="642485" cy="630804"/>
          </a:xfrm>
          <a:custGeom>
            <a:avLst/>
            <a:gdLst/>
            <a:ahLst/>
            <a:cxnLst/>
            <a:rect l="l" t="t" r="r" b="b"/>
            <a:pathLst>
              <a:path w="642485" h="630804">
                <a:moveTo>
                  <a:pt x="0" y="0"/>
                </a:moveTo>
                <a:lnTo>
                  <a:pt x="642485" y="0"/>
                </a:lnTo>
                <a:lnTo>
                  <a:pt x="642485" y="630804"/>
                </a:lnTo>
                <a:lnTo>
                  <a:pt x="0" y="630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700000">
            <a:off x="17227106" y="2322140"/>
            <a:ext cx="493418" cy="484447"/>
          </a:xfrm>
          <a:custGeom>
            <a:avLst/>
            <a:gdLst/>
            <a:ahLst/>
            <a:cxnLst/>
            <a:rect l="l" t="t" r="r" b="b"/>
            <a:pathLst>
              <a:path w="493418" h="484447">
                <a:moveTo>
                  <a:pt x="0" y="0"/>
                </a:moveTo>
                <a:lnTo>
                  <a:pt x="493419" y="0"/>
                </a:lnTo>
                <a:lnTo>
                  <a:pt x="493419" y="484447"/>
                </a:lnTo>
                <a:lnTo>
                  <a:pt x="0" y="484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8324289" y="3278989"/>
            <a:ext cx="945412" cy="94541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grpSp>
        <p:nvGrpSpPr>
          <p:cNvPr id="14" name="Group 14"/>
          <p:cNvGrpSpPr/>
          <p:nvPr/>
        </p:nvGrpSpPr>
        <p:grpSpPr>
          <a:xfrm>
            <a:off x="8324289" y="4783927"/>
            <a:ext cx="945412" cy="94541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A865D"/>
            </a:solidFill>
          </p:spPr>
        </p:sp>
      </p:grpSp>
      <p:grpSp>
        <p:nvGrpSpPr>
          <p:cNvPr id="16" name="Group 16"/>
          <p:cNvGrpSpPr/>
          <p:nvPr/>
        </p:nvGrpSpPr>
        <p:grpSpPr>
          <a:xfrm>
            <a:off x="8324289" y="6288864"/>
            <a:ext cx="945412" cy="94541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grpSp>
        <p:nvGrpSpPr>
          <p:cNvPr id="18" name="Group 18"/>
          <p:cNvGrpSpPr/>
          <p:nvPr/>
        </p:nvGrpSpPr>
        <p:grpSpPr>
          <a:xfrm>
            <a:off x="8324289" y="7793802"/>
            <a:ext cx="945412" cy="945412"/>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20" name="TextBox 20"/>
          <p:cNvSpPr txBox="1"/>
          <p:nvPr/>
        </p:nvSpPr>
        <p:spPr>
          <a:xfrm>
            <a:off x="8643330" y="3444275"/>
            <a:ext cx="307330" cy="624364"/>
          </a:xfrm>
          <a:prstGeom prst="rect">
            <a:avLst/>
          </a:prstGeom>
        </p:spPr>
        <p:txBody>
          <a:bodyPr lIns="0" tIns="0" rIns="0" bIns="0" rtlCol="0" anchor="t">
            <a:spAutoFit/>
          </a:bodyPr>
          <a:lstStyle/>
          <a:p>
            <a:pPr algn="ctr">
              <a:lnSpc>
                <a:spcPts val="4830"/>
              </a:lnSpc>
            </a:pPr>
            <a:r>
              <a:rPr lang="en-US" sz="4200" spc="84">
                <a:solidFill>
                  <a:srgbClr val="DB4B4B"/>
                </a:solidFill>
                <a:latin typeface="Bobby Jones"/>
                <a:ea typeface="Bobby Jones"/>
                <a:cs typeface="Bobby Jones"/>
                <a:sym typeface="Bobby Jones"/>
              </a:rPr>
              <a:t>a</a:t>
            </a:r>
          </a:p>
        </p:txBody>
      </p:sp>
      <p:sp>
        <p:nvSpPr>
          <p:cNvPr id="21" name="TextBox 21"/>
          <p:cNvSpPr txBox="1"/>
          <p:nvPr/>
        </p:nvSpPr>
        <p:spPr>
          <a:xfrm>
            <a:off x="8655887" y="4934146"/>
            <a:ext cx="282215" cy="624364"/>
          </a:xfrm>
          <a:prstGeom prst="rect">
            <a:avLst/>
          </a:prstGeom>
        </p:spPr>
        <p:txBody>
          <a:bodyPr lIns="0" tIns="0" rIns="0" bIns="0" rtlCol="0" anchor="t">
            <a:spAutoFit/>
          </a:bodyPr>
          <a:lstStyle/>
          <a:p>
            <a:pPr algn="ctr">
              <a:lnSpc>
                <a:spcPts val="4830"/>
              </a:lnSpc>
            </a:pPr>
            <a:r>
              <a:rPr lang="en-US" sz="4200" spc="84">
                <a:solidFill>
                  <a:srgbClr val="F6F5E7"/>
                </a:solidFill>
                <a:latin typeface="Bobby Jones"/>
                <a:ea typeface="Bobby Jones"/>
                <a:cs typeface="Bobby Jones"/>
                <a:sym typeface="Bobby Jones"/>
              </a:rPr>
              <a:t>b</a:t>
            </a:r>
          </a:p>
        </p:txBody>
      </p:sp>
      <p:sp>
        <p:nvSpPr>
          <p:cNvPr id="22" name="Freeform 22"/>
          <p:cNvSpPr/>
          <p:nvPr/>
        </p:nvSpPr>
        <p:spPr>
          <a:xfrm rot="-1773880">
            <a:off x="8147742" y="4629359"/>
            <a:ext cx="696716" cy="366092"/>
          </a:xfrm>
          <a:custGeom>
            <a:avLst/>
            <a:gdLst/>
            <a:ahLst/>
            <a:cxnLst/>
            <a:rect l="l" t="t" r="r" b="b"/>
            <a:pathLst>
              <a:path w="696716" h="366092">
                <a:moveTo>
                  <a:pt x="0" y="0"/>
                </a:moveTo>
                <a:lnTo>
                  <a:pt x="696716" y="0"/>
                </a:lnTo>
                <a:lnTo>
                  <a:pt x="696716" y="366092"/>
                </a:lnTo>
                <a:lnTo>
                  <a:pt x="0" y="366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TextBox 23"/>
          <p:cNvSpPr txBox="1"/>
          <p:nvPr/>
        </p:nvSpPr>
        <p:spPr>
          <a:xfrm>
            <a:off x="8648167" y="6454151"/>
            <a:ext cx="297656" cy="624364"/>
          </a:xfrm>
          <a:prstGeom prst="rect">
            <a:avLst/>
          </a:prstGeom>
        </p:spPr>
        <p:txBody>
          <a:bodyPr lIns="0" tIns="0" rIns="0" bIns="0" rtlCol="0" anchor="t">
            <a:spAutoFit/>
          </a:bodyPr>
          <a:lstStyle/>
          <a:p>
            <a:pPr algn="ctr">
              <a:lnSpc>
                <a:spcPts val="4830"/>
              </a:lnSpc>
            </a:pPr>
            <a:r>
              <a:rPr lang="en-US" sz="4200" spc="84">
                <a:solidFill>
                  <a:srgbClr val="DB4B4B"/>
                </a:solidFill>
                <a:latin typeface="Bobby Jones"/>
                <a:ea typeface="Bobby Jones"/>
                <a:cs typeface="Bobby Jones"/>
                <a:sym typeface="Bobby Jones"/>
              </a:rPr>
              <a:t>c</a:t>
            </a:r>
          </a:p>
        </p:txBody>
      </p:sp>
      <p:sp>
        <p:nvSpPr>
          <p:cNvPr id="24" name="TextBox 24"/>
          <p:cNvSpPr txBox="1"/>
          <p:nvPr/>
        </p:nvSpPr>
        <p:spPr>
          <a:xfrm>
            <a:off x="8647608" y="7959088"/>
            <a:ext cx="298772" cy="624364"/>
          </a:xfrm>
          <a:prstGeom prst="rect">
            <a:avLst/>
          </a:prstGeom>
        </p:spPr>
        <p:txBody>
          <a:bodyPr lIns="0" tIns="0" rIns="0" bIns="0" rtlCol="0" anchor="t">
            <a:spAutoFit/>
          </a:bodyPr>
          <a:lstStyle/>
          <a:p>
            <a:pPr algn="ctr">
              <a:lnSpc>
                <a:spcPts val="4830"/>
              </a:lnSpc>
            </a:pPr>
            <a:r>
              <a:rPr lang="en-US" sz="4200" spc="84">
                <a:solidFill>
                  <a:srgbClr val="DB4B4B"/>
                </a:solidFill>
                <a:latin typeface="Bobby Jones"/>
                <a:ea typeface="Bobby Jones"/>
                <a:cs typeface="Bobby Jones"/>
                <a:sym typeface="Bobby Jones"/>
              </a:rPr>
              <a:t>d</a:t>
            </a:r>
          </a:p>
        </p:txBody>
      </p:sp>
      <p:sp>
        <p:nvSpPr>
          <p:cNvPr id="25" name="TextBox 25"/>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MULTIPL</a:t>
            </a:r>
            <a:r>
              <a:rPr lang="en-US" sz="3100" u="none" spc="620">
                <a:solidFill>
                  <a:srgbClr val="323232"/>
                </a:solidFill>
                <a:latin typeface="Inter"/>
                <a:ea typeface="Inter"/>
                <a:cs typeface="Inter"/>
                <a:sym typeface="Inter"/>
              </a:rPr>
              <a:t>E CHOICE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Freeform 2"/>
          <p:cNvSpPr/>
          <p:nvPr/>
        </p:nvSpPr>
        <p:spPr>
          <a:xfrm rot="-252866">
            <a:off x="4945295" y="3483929"/>
            <a:ext cx="7839589" cy="5241994"/>
          </a:xfrm>
          <a:custGeom>
            <a:avLst/>
            <a:gdLst/>
            <a:ahLst/>
            <a:cxnLst/>
            <a:rect l="l" t="t" r="r" b="b"/>
            <a:pathLst>
              <a:path w="7839589" h="5241994">
                <a:moveTo>
                  <a:pt x="0" y="0"/>
                </a:moveTo>
                <a:lnTo>
                  <a:pt x="7839589" y="0"/>
                </a:lnTo>
                <a:lnTo>
                  <a:pt x="7839589" y="5241994"/>
                </a:lnTo>
                <a:lnTo>
                  <a:pt x="0" y="5241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rot="-252866">
            <a:off x="5195633" y="4849135"/>
            <a:ext cx="7313713" cy="2552700"/>
          </a:xfrm>
          <a:prstGeom prst="rect">
            <a:avLst/>
          </a:prstGeom>
        </p:spPr>
        <p:txBody>
          <a:bodyPr lIns="0" tIns="0" rIns="0" bIns="0" rtlCol="0" anchor="t">
            <a:spAutoFit/>
          </a:bodyPr>
          <a:lstStyle/>
          <a:p>
            <a:pPr algn="ctr">
              <a:lnSpc>
                <a:spcPts val="5040"/>
              </a:lnSpc>
            </a:pPr>
            <a:r>
              <a:rPr lang="en-US" sz="4200" b="1">
                <a:solidFill>
                  <a:srgbClr val="323232"/>
                </a:solidFill>
                <a:latin typeface="Inter Bold"/>
                <a:ea typeface="Inter Bold"/>
                <a:cs typeface="Inter Bold"/>
                <a:sym typeface="Inter Bold"/>
              </a:rPr>
              <a:t>Hark how the bells,</a:t>
            </a:r>
          </a:p>
          <a:p>
            <a:pPr algn="ctr">
              <a:lnSpc>
                <a:spcPts val="5040"/>
              </a:lnSpc>
            </a:pPr>
            <a:r>
              <a:rPr lang="en-US" sz="4200" b="1">
                <a:solidFill>
                  <a:srgbClr val="323232"/>
                </a:solidFill>
                <a:latin typeface="Inter Bold"/>
                <a:ea typeface="Inter Bold"/>
                <a:cs typeface="Inter Bold"/>
                <a:sym typeface="Inter Bold"/>
              </a:rPr>
              <a:t>Sweet __________,</a:t>
            </a:r>
          </a:p>
          <a:p>
            <a:pPr algn="ctr">
              <a:lnSpc>
                <a:spcPts val="5040"/>
              </a:lnSpc>
            </a:pPr>
            <a:r>
              <a:rPr lang="en-US" sz="4200" b="1">
                <a:solidFill>
                  <a:srgbClr val="323232"/>
                </a:solidFill>
                <a:latin typeface="Inter Bold"/>
                <a:ea typeface="Inter Bold"/>
                <a:cs typeface="Inter Bold"/>
                <a:sym typeface="Inter Bold"/>
              </a:rPr>
              <a:t>All seem to say,</a:t>
            </a:r>
          </a:p>
          <a:p>
            <a:pPr algn="ctr">
              <a:lnSpc>
                <a:spcPts val="5040"/>
              </a:lnSpc>
            </a:pPr>
            <a:r>
              <a:rPr lang="en-US" sz="4200" b="1">
                <a:solidFill>
                  <a:srgbClr val="323232"/>
                </a:solidFill>
                <a:latin typeface="Inter Bold"/>
                <a:ea typeface="Inter Bold"/>
                <a:cs typeface="Inter Bold"/>
                <a:sym typeface="Inter Bold"/>
              </a:rPr>
              <a:t>Throw cares away.</a:t>
            </a:r>
          </a:p>
        </p:txBody>
      </p:sp>
      <p:sp>
        <p:nvSpPr>
          <p:cNvPr id="4" name="TextBox 4"/>
          <p:cNvSpPr txBox="1"/>
          <p:nvPr/>
        </p:nvSpPr>
        <p:spPr>
          <a:xfrm>
            <a:off x="4303010" y="2182360"/>
            <a:ext cx="9258196" cy="622935"/>
          </a:xfrm>
          <a:prstGeom prst="rect">
            <a:avLst/>
          </a:prstGeom>
        </p:spPr>
        <p:txBody>
          <a:bodyPr lIns="0" tIns="0" rIns="0" bIns="0" rtlCol="0" anchor="t">
            <a:spAutoFit/>
          </a:bodyPr>
          <a:lstStyle/>
          <a:p>
            <a:pPr algn="ctr">
              <a:lnSpc>
                <a:spcPts val="5040"/>
              </a:lnSpc>
            </a:pPr>
            <a:r>
              <a:rPr lang="en-US" sz="3600" b="1">
                <a:solidFill>
                  <a:srgbClr val="323232"/>
                </a:solidFill>
                <a:latin typeface="Inter Bold"/>
                <a:ea typeface="Inter Bold"/>
                <a:cs typeface="Inter Bold"/>
                <a:sym typeface="Inter Bold"/>
              </a:rPr>
              <a:t>From the song "Carol of the Bells":</a:t>
            </a:r>
          </a:p>
        </p:txBody>
      </p:sp>
      <p:sp>
        <p:nvSpPr>
          <p:cNvPr id="5" name="Freeform 5"/>
          <p:cNvSpPr/>
          <p:nvPr/>
        </p:nvSpPr>
        <p:spPr>
          <a:xfrm rot="-3441139">
            <a:off x="11922248" y="2839558"/>
            <a:ext cx="714544" cy="1535152"/>
          </a:xfrm>
          <a:custGeom>
            <a:avLst/>
            <a:gdLst/>
            <a:ahLst/>
            <a:cxnLst/>
            <a:rect l="l" t="t" r="r" b="b"/>
            <a:pathLst>
              <a:path w="714544" h="1535152">
                <a:moveTo>
                  <a:pt x="0" y="0"/>
                </a:moveTo>
                <a:lnTo>
                  <a:pt x="714543" y="0"/>
                </a:lnTo>
                <a:lnTo>
                  <a:pt x="714543" y="1535153"/>
                </a:lnTo>
                <a:lnTo>
                  <a:pt x="0" y="1535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52866">
            <a:off x="13046522" y="4339661"/>
            <a:ext cx="497412" cy="488369"/>
          </a:xfrm>
          <a:custGeom>
            <a:avLst/>
            <a:gdLst/>
            <a:ahLst/>
            <a:cxnLst/>
            <a:rect l="l" t="t" r="r" b="b"/>
            <a:pathLst>
              <a:path w="497412" h="488369">
                <a:moveTo>
                  <a:pt x="0" y="0"/>
                </a:moveTo>
                <a:lnTo>
                  <a:pt x="497412" y="0"/>
                </a:lnTo>
                <a:lnTo>
                  <a:pt x="497412" y="488369"/>
                </a:lnTo>
                <a:lnTo>
                  <a:pt x="0" y="488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7289406">
            <a:off x="4516534" y="7161339"/>
            <a:ext cx="2133627" cy="2883280"/>
          </a:xfrm>
          <a:custGeom>
            <a:avLst/>
            <a:gdLst/>
            <a:ahLst/>
            <a:cxnLst/>
            <a:rect l="l" t="t" r="r" b="b"/>
            <a:pathLst>
              <a:path w="2133627" h="2883280">
                <a:moveTo>
                  <a:pt x="0" y="0"/>
                </a:moveTo>
                <a:lnTo>
                  <a:pt x="2133628" y="0"/>
                </a:lnTo>
                <a:lnTo>
                  <a:pt x="2133628" y="2883280"/>
                </a:lnTo>
                <a:lnTo>
                  <a:pt x="0" y="288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458499">
            <a:off x="11072039" y="3632789"/>
            <a:ext cx="416645" cy="461076"/>
          </a:xfrm>
          <a:custGeom>
            <a:avLst/>
            <a:gdLst/>
            <a:ahLst/>
            <a:cxnLst/>
            <a:rect l="l" t="t" r="r" b="b"/>
            <a:pathLst>
              <a:path w="416645" h="461076">
                <a:moveTo>
                  <a:pt x="0" y="0"/>
                </a:moveTo>
                <a:lnTo>
                  <a:pt x="416645" y="0"/>
                </a:lnTo>
                <a:lnTo>
                  <a:pt x="416645" y="461076"/>
                </a:lnTo>
                <a:lnTo>
                  <a:pt x="0" y="4610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2700000" flipV="1">
            <a:off x="-767858" y="-143015"/>
            <a:ext cx="2410740" cy="2200348"/>
          </a:xfrm>
          <a:custGeom>
            <a:avLst/>
            <a:gdLst/>
            <a:ahLst/>
            <a:cxnLst/>
            <a:rect l="l" t="t" r="r" b="b"/>
            <a:pathLst>
              <a:path w="2410740" h="2200348">
                <a:moveTo>
                  <a:pt x="0" y="2200348"/>
                </a:moveTo>
                <a:lnTo>
                  <a:pt x="2410739" y="2200348"/>
                </a:lnTo>
                <a:lnTo>
                  <a:pt x="2410739" y="0"/>
                </a:lnTo>
                <a:lnTo>
                  <a:pt x="0" y="0"/>
                </a:lnTo>
                <a:lnTo>
                  <a:pt x="0" y="2200348"/>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252866">
            <a:off x="1419005" y="1722814"/>
            <a:ext cx="743295" cy="729780"/>
          </a:xfrm>
          <a:custGeom>
            <a:avLst/>
            <a:gdLst/>
            <a:ahLst/>
            <a:cxnLst/>
            <a:rect l="l" t="t" r="r" b="b"/>
            <a:pathLst>
              <a:path w="743295" h="729780">
                <a:moveTo>
                  <a:pt x="0" y="0"/>
                </a:moveTo>
                <a:lnTo>
                  <a:pt x="743294" y="0"/>
                </a:lnTo>
                <a:lnTo>
                  <a:pt x="743294" y="729780"/>
                </a:lnTo>
                <a:lnTo>
                  <a:pt x="0" y="729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357967" flipV="1">
            <a:off x="16483196" y="8244842"/>
            <a:ext cx="2504707" cy="2286114"/>
          </a:xfrm>
          <a:custGeom>
            <a:avLst/>
            <a:gdLst/>
            <a:ahLst/>
            <a:cxnLst/>
            <a:rect l="l" t="t" r="r" b="b"/>
            <a:pathLst>
              <a:path w="2504707" h="2286114">
                <a:moveTo>
                  <a:pt x="0" y="2286115"/>
                </a:moveTo>
                <a:lnTo>
                  <a:pt x="2504708" y="2286115"/>
                </a:lnTo>
                <a:lnTo>
                  <a:pt x="2504708" y="0"/>
                </a:lnTo>
                <a:lnTo>
                  <a:pt x="0" y="0"/>
                </a:lnTo>
                <a:lnTo>
                  <a:pt x="0" y="2286115"/>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3794138">
            <a:off x="17806978" y="7210699"/>
            <a:ext cx="436929" cy="428984"/>
          </a:xfrm>
          <a:custGeom>
            <a:avLst/>
            <a:gdLst/>
            <a:ahLst/>
            <a:cxnLst/>
            <a:rect l="l" t="t" r="r" b="b"/>
            <a:pathLst>
              <a:path w="436929" h="428984">
                <a:moveTo>
                  <a:pt x="0" y="0"/>
                </a:moveTo>
                <a:lnTo>
                  <a:pt x="436928" y="0"/>
                </a:lnTo>
                <a:lnTo>
                  <a:pt x="436928" y="428984"/>
                </a:lnTo>
                <a:lnTo>
                  <a:pt x="0" y="428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837395">
            <a:off x="16241762" y="8199219"/>
            <a:ext cx="721328" cy="708213"/>
          </a:xfrm>
          <a:custGeom>
            <a:avLst/>
            <a:gdLst/>
            <a:ahLst/>
            <a:cxnLst/>
            <a:rect l="l" t="t" r="r" b="b"/>
            <a:pathLst>
              <a:path w="721328" h="708213">
                <a:moveTo>
                  <a:pt x="0" y="0"/>
                </a:moveTo>
                <a:lnTo>
                  <a:pt x="721328" y="0"/>
                </a:lnTo>
                <a:lnTo>
                  <a:pt x="721328" y="708213"/>
                </a:lnTo>
                <a:lnTo>
                  <a:pt x="0" y="708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FILL IN TH</a:t>
            </a:r>
            <a:r>
              <a:rPr lang="en-US" sz="3100" u="none" spc="620">
                <a:solidFill>
                  <a:srgbClr val="323232"/>
                </a:solidFill>
                <a:latin typeface="Inter"/>
                <a:ea typeface="Inter"/>
                <a:cs typeface="Inter"/>
                <a:sym typeface="Inter"/>
              </a:rPr>
              <a:t>E LYRICS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Freeform 2"/>
          <p:cNvSpPr/>
          <p:nvPr/>
        </p:nvSpPr>
        <p:spPr>
          <a:xfrm rot="-252866">
            <a:off x="4945295" y="3483929"/>
            <a:ext cx="7839589" cy="5241994"/>
          </a:xfrm>
          <a:custGeom>
            <a:avLst/>
            <a:gdLst/>
            <a:ahLst/>
            <a:cxnLst/>
            <a:rect l="l" t="t" r="r" b="b"/>
            <a:pathLst>
              <a:path w="7839589" h="5241994">
                <a:moveTo>
                  <a:pt x="0" y="0"/>
                </a:moveTo>
                <a:lnTo>
                  <a:pt x="7839589" y="0"/>
                </a:lnTo>
                <a:lnTo>
                  <a:pt x="7839589" y="5241994"/>
                </a:lnTo>
                <a:lnTo>
                  <a:pt x="0" y="5241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303010" y="2182360"/>
            <a:ext cx="9258196" cy="622935"/>
          </a:xfrm>
          <a:prstGeom prst="rect">
            <a:avLst/>
          </a:prstGeom>
        </p:spPr>
        <p:txBody>
          <a:bodyPr lIns="0" tIns="0" rIns="0" bIns="0" rtlCol="0" anchor="t">
            <a:spAutoFit/>
          </a:bodyPr>
          <a:lstStyle/>
          <a:p>
            <a:pPr algn="ctr">
              <a:lnSpc>
                <a:spcPts val="5040"/>
              </a:lnSpc>
            </a:pPr>
            <a:r>
              <a:rPr lang="en-US" sz="3600" b="1">
                <a:solidFill>
                  <a:srgbClr val="323232"/>
                </a:solidFill>
                <a:latin typeface="Inter Bold"/>
                <a:ea typeface="Inter Bold"/>
                <a:cs typeface="Inter Bold"/>
                <a:sym typeface="Inter Bold"/>
              </a:rPr>
              <a:t>The correct answer is, "silver bells."</a:t>
            </a:r>
          </a:p>
        </p:txBody>
      </p:sp>
      <p:sp>
        <p:nvSpPr>
          <p:cNvPr id="4" name="Freeform 4"/>
          <p:cNvSpPr/>
          <p:nvPr/>
        </p:nvSpPr>
        <p:spPr>
          <a:xfrm rot="-3441139">
            <a:off x="11922248" y="2839558"/>
            <a:ext cx="714544" cy="1535152"/>
          </a:xfrm>
          <a:custGeom>
            <a:avLst/>
            <a:gdLst/>
            <a:ahLst/>
            <a:cxnLst/>
            <a:rect l="l" t="t" r="r" b="b"/>
            <a:pathLst>
              <a:path w="714544" h="1535152">
                <a:moveTo>
                  <a:pt x="0" y="0"/>
                </a:moveTo>
                <a:lnTo>
                  <a:pt x="714543" y="0"/>
                </a:lnTo>
                <a:lnTo>
                  <a:pt x="714543" y="1535153"/>
                </a:lnTo>
                <a:lnTo>
                  <a:pt x="0" y="1535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52866">
            <a:off x="13046522" y="4339661"/>
            <a:ext cx="497412" cy="488369"/>
          </a:xfrm>
          <a:custGeom>
            <a:avLst/>
            <a:gdLst/>
            <a:ahLst/>
            <a:cxnLst/>
            <a:rect l="l" t="t" r="r" b="b"/>
            <a:pathLst>
              <a:path w="497412" h="488369">
                <a:moveTo>
                  <a:pt x="0" y="0"/>
                </a:moveTo>
                <a:lnTo>
                  <a:pt x="497412" y="0"/>
                </a:lnTo>
                <a:lnTo>
                  <a:pt x="497412" y="488369"/>
                </a:lnTo>
                <a:lnTo>
                  <a:pt x="0" y="488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289406">
            <a:off x="4592200" y="7512232"/>
            <a:ext cx="1724636" cy="2330589"/>
          </a:xfrm>
          <a:custGeom>
            <a:avLst/>
            <a:gdLst/>
            <a:ahLst/>
            <a:cxnLst/>
            <a:rect l="l" t="t" r="r" b="b"/>
            <a:pathLst>
              <a:path w="1724636" h="2330589">
                <a:moveTo>
                  <a:pt x="0" y="0"/>
                </a:moveTo>
                <a:lnTo>
                  <a:pt x="1724637" y="0"/>
                </a:lnTo>
                <a:lnTo>
                  <a:pt x="1724637" y="2330589"/>
                </a:lnTo>
                <a:lnTo>
                  <a:pt x="0" y="23305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58499">
            <a:off x="11072039" y="3632789"/>
            <a:ext cx="416645" cy="461076"/>
          </a:xfrm>
          <a:custGeom>
            <a:avLst/>
            <a:gdLst/>
            <a:ahLst/>
            <a:cxnLst/>
            <a:rect l="l" t="t" r="r" b="b"/>
            <a:pathLst>
              <a:path w="416645" h="461076">
                <a:moveTo>
                  <a:pt x="0" y="0"/>
                </a:moveTo>
                <a:lnTo>
                  <a:pt x="416645" y="0"/>
                </a:lnTo>
                <a:lnTo>
                  <a:pt x="416645" y="461076"/>
                </a:lnTo>
                <a:lnTo>
                  <a:pt x="0" y="4610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rot="-252866">
            <a:off x="5195633" y="4849135"/>
            <a:ext cx="7313713" cy="2552700"/>
          </a:xfrm>
          <a:prstGeom prst="rect">
            <a:avLst/>
          </a:prstGeom>
        </p:spPr>
        <p:txBody>
          <a:bodyPr lIns="0" tIns="0" rIns="0" bIns="0" rtlCol="0" anchor="t">
            <a:spAutoFit/>
          </a:bodyPr>
          <a:lstStyle/>
          <a:p>
            <a:pPr algn="ctr">
              <a:lnSpc>
                <a:spcPts val="5040"/>
              </a:lnSpc>
            </a:pPr>
            <a:r>
              <a:rPr lang="en-US" sz="4200" b="1">
                <a:solidFill>
                  <a:srgbClr val="323232"/>
                </a:solidFill>
                <a:latin typeface="Inter Bold"/>
                <a:ea typeface="Inter Bold"/>
                <a:cs typeface="Inter Bold"/>
                <a:sym typeface="Inter Bold"/>
              </a:rPr>
              <a:t>Hark how the bells,</a:t>
            </a:r>
          </a:p>
          <a:p>
            <a:pPr algn="ctr">
              <a:lnSpc>
                <a:spcPts val="5040"/>
              </a:lnSpc>
            </a:pPr>
            <a:r>
              <a:rPr lang="en-US" sz="4200" b="1">
                <a:solidFill>
                  <a:srgbClr val="323232"/>
                </a:solidFill>
                <a:latin typeface="Inter Bold"/>
                <a:ea typeface="Inter Bold"/>
                <a:cs typeface="Inter Bold"/>
                <a:sym typeface="Inter Bold"/>
              </a:rPr>
              <a:t>Sweet __________,</a:t>
            </a:r>
          </a:p>
          <a:p>
            <a:pPr algn="ctr">
              <a:lnSpc>
                <a:spcPts val="5040"/>
              </a:lnSpc>
            </a:pPr>
            <a:r>
              <a:rPr lang="en-US" sz="4200" b="1">
                <a:solidFill>
                  <a:srgbClr val="323232"/>
                </a:solidFill>
                <a:latin typeface="Inter Bold"/>
                <a:ea typeface="Inter Bold"/>
                <a:cs typeface="Inter Bold"/>
                <a:sym typeface="Inter Bold"/>
              </a:rPr>
              <a:t>All seem to say,</a:t>
            </a:r>
          </a:p>
          <a:p>
            <a:pPr algn="ctr">
              <a:lnSpc>
                <a:spcPts val="5040"/>
              </a:lnSpc>
            </a:pPr>
            <a:r>
              <a:rPr lang="en-US" sz="4200" b="1">
                <a:solidFill>
                  <a:srgbClr val="323232"/>
                </a:solidFill>
                <a:latin typeface="Inter Bold"/>
                <a:ea typeface="Inter Bold"/>
                <a:cs typeface="Inter Bold"/>
                <a:sym typeface="Inter Bold"/>
              </a:rPr>
              <a:t>Throw cares away.</a:t>
            </a:r>
          </a:p>
        </p:txBody>
      </p:sp>
      <p:sp>
        <p:nvSpPr>
          <p:cNvPr id="9" name="TextBox 9"/>
          <p:cNvSpPr txBox="1"/>
          <p:nvPr/>
        </p:nvSpPr>
        <p:spPr>
          <a:xfrm rot="-252866">
            <a:off x="7730028" y="5483940"/>
            <a:ext cx="3697601" cy="485775"/>
          </a:xfrm>
          <a:prstGeom prst="rect">
            <a:avLst/>
          </a:prstGeom>
        </p:spPr>
        <p:txBody>
          <a:bodyPr lIns="0" tIns="0" rIns="0" bIns="0" rtlCol="0" anchor="t">
            <a:spAutoFit/>
          </a:bodyPr>
          <a:lstStyle/>
          <a:p>
            <a:pPr algn="ctr">
              <a:lnSpc>
                <a:spcPts val="3840"/>
              </a:lnSpc>
            </a:pPr>
            <a:r>
              <a:rPr lang="en-US" sz="3200" b="1">
                <a:solidFill>
                  <a:srgbClr val="DB4B4B"/>
                </a:solidFill>
                <a:latin typeface="Inter Bold"/>
                <a:ea typeface="Inter Bold"/>
                <a:cs typeface="Inter Bold"/>
                <a:sym typeface="Inter Bold"/>
              </a:rPr>
              <a:t>silver bells.</a:t>
            </a:r>
          </a:p>
        </p:txBody>
      </p:sp>
      <p:sp>
        <p:nvSpPr>
          <p:cNvPr id="10" name="Freeform 10"/>
          <p:cNvSpPr/>
          <p:nvPr/>
        </p:nvSpPr>
        <p:spPr>
          <a:xfrm rot="-2700000" flipV="1">
            <a:off x="-767858" y="-143015"/>
            <a:ext cx="2410740" cy="2200348"/>
          </a:xfrm>
          <a:custGeom>
            <a:avLst/>
            <a:gdLst/>
            <a:ahLst/>
            <a:cxnLst/>
            <a:rect l="l" t="t" r="r" b="b"/>
            <a:pathLst>
              <a:path w="2410740" h="2200348">
                <a:moveTo>
                  <a:pt x="0" y="2200348"/>
                </a:moveTo>
                <a:lnTo>
                  <a:pt x="2410739" y="2200348"/>
                </a:lnTo>
                <a:lnTo>
                  <a:pt x="2410739" y="0"/>
                </a:lnTo>
                <a:lnTo>
                  <a:pt x="0" y="0"/>
                </a:lnTo>
                <a:lnTo>
                  <a:pt x="0" y="2200348"/>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252866">
            <a:off x="1419005" y="1722814"/>
            <a:ext cx="743295" cy="729780"/>
          </a:xfrm>
          <a:custGeom>
            <a:avLst/>
            <a:gdLst/>
            <a:ahLst/>
            <a:cxnLst/>
            <a:rect l="l" t="t" r="r" b="b"/>
            <a:pathLst>
              <a:path w="743295" h="729780">
                <a:moveTo>
                  <a:pt x="0" y="0"/>
                </a:moveTo>
                <a:lnTo>
                  <a:pt x="743294" y="0"/>
                </a:lnTo>
                <a:lnTo>
                  <a:pt x="743294" y="729780"/>
                </a:lnTo>
                <a:lnTo>
                  <a:pt x="0" y="729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7357967" flipV="1">
            <a:off x="16483196" y="8244842"/>
            <a:ext cx="2504707" cy="2286114"/>
          </a:xfrm>
          <a:custGeom>
            <a:avLst/>
            <a:gdLst/>
            <a:ahLst/>
            <a:cxnLst/>
            <a:rect l="l" t="t" r="r" b="b"/>
            <a:pathLst>
              <a:path w="2504707" h="2286114">
                <a:moveTo>
                  <a:pt x="0" y="2286115"/>
                </a:moveTo>
                <a:lnTo>
                  <a:pt x="2504708" y="2286115"/>
                </a:lnTo>
                <a:lnTo>
                  <a:pt x="2504708" y="0"/>
                </a:lnTo>
                <a:lnTo>
                  <a:pt x="0" y="0"/>
                </a:lnTo>
                <a:lnTo>
                  <a:pt x="0" y="2286115"/>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3794138">
            <a:off x="17806978" y="7210699"/>
            <a:ext cx="436929" cy="428984"/>
          </a:xfrm>
          <a:custGeom>
            <a:avLst/>
            <a:gdLst/>
            <a:ahLst/>
            <a:cxnLst/>
            <a:rect l="l" t="t" r="r" b="b"/>
            <a:pathLst>
              <a:path w="436929" h="428984">
                <a:moveTo>
                  <a:pt x="0" y="0"/>
                </a:moveTo>
                <a:lnTo>
                  <a:pt x="436928" y="0"/>
                </a:lnTo>
                <a:lnTo>
                  <a:pt x="436928" y="428984"/>
                </a:lnTo>
                <a:lnTo>
                  <a:pt x="0" y="428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837395">
            <a:off x="16241762" y="8199219"/>
            <a:ext cx="721328" cy="708213"/>
          </a:xfrm>
          <a:custGeom>
            <a:avLst/>
            <a:gdLst/>
            <a:ahLst/>
            <a:cxnLst/>
            <a:rect l="l" t="t" r="r" b="b"/>
            <a:pathLst>
              <a:path w="721328" h="708213">
                <a:moveTo>
                  <a:pt x="0" y="0"/>
                </a:moveTo>
                <a:lnTo>
                  <a:pt x="721328" y="0"/>
                </a:lnTo>
                <a:lnTo>
                  <a:pt x="721328" y="708213"/>
                </a:lnTo>
                <a:lnTo>
                  <a:pt x="0" y="708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5149960" y="97155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FILL IN TH</a:t>
            </a:r>
            <a:r>
              <a:rPr lang="en-US" sz="3100" u="none" spc="620">
                <a:solidFill>
                  <a:srgbClr val="323232"/>
                </a:solidFill>
                <a:latin typeface="Inter"/>
                <a:ea typeface="Inter"/>
                <a:cs typeface="Inter"/>
                <a:sym typeface="Inter"/>
              </a:rPr>
              <a:t>E LYRICS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4B4B"/>
        </a:solidFill>
        <a:effectLst/>
      </p:bgPr>
    </p:bg>
    <p:spTree>
      <p:nvGrpSpPr>
        <p:cNvPr id="1" name=""/>
        <p:cNvGrpSpPr/>
        <p:nvPr/>
      </p:nvGrpSpPr>
      <p:grpSpPr>
        <a:xfrm>
          <a:off x="0" y="0"/>
          <a:ext cx="0" cy="0"/>
          <a:chOff x="0" y="0"/>
          <a:chExt cx="0" cy="0"/>
        </a:xfrm>
      </p:grpSpPr>
      <p:grpSp>
        <p:nvGrpSpPr>
          <p:cNvPr id="2" name="Group 2"/>
          <p:cNvGrpSpPr/>
          <p:nvPr/>
        </p:nvGrpSpPr>
        <p:grpSpPr>
          <a:xfrm>
            <a:off x="4201764" y="807273"/>
            <a:ext cx="9884472" cy="8672454"/>
            <a:chOff x="0" y="0"/>
            <a:chExt cx="13179297" cy="11563273"/>
          </a:xfrm>
        </p:grpSpPr>
        <p:sp>
          <p:nvSpPr>
            <p:cNvPr id="3" name="TextBox 3"/>
            <p:cNvSpPr txBox="1"/>
            <p:nvPr/>
          </p:nvSpPr>
          <p:spPr>
            <a:xfrm>
              <a:off x="4057338" y="-76200"/>
              <a:ext cx="5064621" cy="800947"/>
            </a:xfrm>
            <a:prstGeom prst="rect">
              <a:avLst/>
            </a:prstGeom>
          </p:spPr>
          <p:txBody>
            <a:bodyPr lIns="0" tIns="0" rIns="0" bIns="0" rtlCol="0" anchor="t">
              <a:spAutoFit/>
            </a:bodyPr>
            <a:lstStyle/>
            <a:p>
              <a:pPr marL="0" lvl="0" indent="0" algn="ctr">
                <a:lnSpc>
                  <a:spcPts val="5040"/>
                </a:lnSpc>
                <a:spcBef>
                  <a:spcPct val="0"/>
                </a:spcBef>
              </a:pPr>
              <a:r>
                <a:rPr lang="en-US" sz="3600" b="1" u="none" spc="720">
                  <a:solidFill>
                    <a:srgbClr val="F6F5E7"/>
                  </a:solidFill>
                  <a:latin typeface="Inter Bold"/>
                  <a:ea typeface="Inter Bold"/>
                  <a:cs typeface="Inter Bold"/>
                  <a:sym typeface="Inter Bold"/>
                </a:rPr>
                <a:t>ROUND 3</a:t>
              </a:r>
            </a:p>
          </p:txBody>
        </p:sp>
        <p:sp>
          <p:nvSpPr>
            <p:cNvPr id="4" name="TextBox 4"/>
            <p:cNvSpPr txBox="1"/>
            <p:nvPr/>
          </p:nvSpPr>
          <p:spPr>
            <a:xfrm>
              <a:off x="0" y="9526616"/>
              <a:ext cx="13179297" cy="2036657"/>
            </a:xfrm>
            <a:prstGeom prst="rect">
              <a:avLst/>
            </a:prstGeom>
          </p:spPr>
          <p:txBody>
            <a:bodyPr lIns="0" tIns="0" rIns="0" bIns="0" rtlCol="0" anchor="t">
              <a:spAutoFit/>
            </a:bodyPr>
            <a:lstStyle/>
            <a:p>
              <a:pPr algn="ctr">
                <a:lnSpc>
                  <a:spcPts val="11440"/>
                </a:lnSpc>
              </a:pPr>
              <a:r>
                <a:rPr lang="en-US" sz="10400">
                  <a:solidFill>
                    <a:srgbClr val="EFDFC6"/>
                  </a:solidFill>
                  <a:latin typeface="Bobby Jones"/>
                  <a:ea typeface="Bobby Jones"/>
                  <a:cs typeface="Bobby Jones"/>
                  <a:sym typeface="Bobby Jones"/>
                </a:rPr>
                <a:t>Difficult Round</a:t>
              </a:r>
            </a:p>
          </p:txBody>
        </p:sp>
        <p:sp>
          <p:nvSpPr>
            <p:cNvPr id="5" name="Freeform 5"/>
            <p:cNvSpPr/>
            <p:nvPr/>
          </p:nvSpPr>
          <p:spPr>
            <a:xfrm>
              <a:off x="3241299" y="2168268"/>
              <a:ext cx="8830300" cy="6935799"/>
            </a:xfrm>
            <a:custGeom>
              <a:avLst/>
              <a:gdLst/>
              <a:ahLst/>
              <a:cxnLst/>
              <a:rect l="l" t="t" r="r" b="b"/>
              <a:pathLst>
                <a:path w="8830300" h="6935799">
                  <a:moveTo>
                    <a:pt x="0" y="0"/>
                  </a:moveTo>
                  <a:lnTo>
                    <a:pt x="8830299" y="0"/>
                  </a:lnTo>
                  <a:lnTo>
                    <a:pt x="8830299" y="6935799"/>
                  </a:lnTo>
                  <a:lnTo>
                    <a:pt x="0" y="6935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6" name="Freeform 6"/>
          <p:cNvSpPr/>
          <p:nvPr/>
        </p:nvSpPr>
        <p:spPr>
          <a:xfrm rot="458499">
            <a:off x="1049595" y="4181749"/>
            <a:ext cx="716671" cy="793096"/>
          </a:xfrm>
          <a:custGeom>
            <a:avLst/>
            <a:gdLst/>
            <a:ahLst/>
            <a:cxnLst/>
            <a:rect l="l" t="t" r="r" b="b"/>
            <a:pathLst>
              <a:path w="716671" h="793096">
                <a:moveTo>
                  <a:pt x="0" y="0"/>
                </a:moveTo>
                <a:lnTo>
                  <a:pt x="716671" y="0"/>
                </a:lnTo>
                <a:lnTo>
                  <a:pt x="716671" y="793097"/>
                </a:lnTo>
                <a:lnTo>
                  <a:pt x="0" y="793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933396">
            <a:off x="-338152" y="849854"/>
            <a:ext cx="1177709" cy="1916390"/>
          </a:xfrm>
          <a:custGeom>
            <a:avLst/>
            <a:gdLst/>
            <a:ahLst/>
            <a:cxnLst/>
            <a:rect l="l" t="t" r="r" b="b"/>
            <a:pathLst>
              <a:path w="1177709" h="1916390">
                <a:moveTo>
                  <a:pt x="0" y="0"/>
                </a:moveTo>
                <a:lnTo>
                  <a:pt x="1177708" y="0"/>
                </a:lnTo>
                <a:lnTo>
                  <a:pt x="1177708" y="1916390"/>
                </a:lnTo>
                <a:lnTo>
                  <a:pt x="0" y="1916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181350" y="1403104"/>
            <a:ext cx="455095" cy="446820"/>
          </a:xfrm>
          <a:custGeom>
            <a:avLst/>
            <a:gdLst/>
            <a:ahLst/>
            <a:cxnLst/>
            <a:rect l="l" t="t" r="r" b="b"/>
            <a:pathLst>
              <a:path w="455095" h="446820">
                <a:moveTo>
                  <a:pt x="0" y="0"/>
                </a:moveTo>
                <a:lnTo>
                  <a:pt x="455095" y="0"/>
                </a:lnTo>
                <a:lnTo>
                  <a:pt x="455095"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246159" y="7201526"/>
            <a:ext cx="388255" cy="381196"/>
          </a:xfrm>
          <a:custGeom>
            <a:avLst/>
            <a:gdLst/>
            <a:ahLst/>
            <a:cxnLst/>
            <a:rect l="l" t="t" r="r" b="b"/>
            <a:pathLst>
              <a:path w="388255" h="381196">
                <a:moveTo>
                  <a:pt x="0" y="0"/>
                </a:moveTo>
                <a:lnTo>
                  <a:pt x="388255" y="0"/>
                </a:lnTo>
                <a:lnTo>
                  <a:pt x="388255" y="381196"/>
                </a:lnTo>
                <a:lnTo>
                  <a:pt x="0" y="381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2378042">
            <a:off x="17534585" y="6030384"/>
            <a:ext cx="1030713" cy="1677195"/>
          </a:xfrm>
          <a:custGeom>
            <a:avLst/>
            <a:gdLst/>
            <a:ahLst/>
            <a:cxnLst/>
            <a:rect l="l" t="t" r="r" b="b"/>
            <a:pathLst>
              <a:path w="1030713" h="1677195">
                <a:moveTo>
                  <a:pt x="0" y="0"/>
                </a:moveTo>
                <a:lnTo>
                  <a:pt x="1030713" y="0"/>
                </a:lnTo>
                <a:lnTo>
                  <a:pt x="1030713" y="1677196"/>
                </a:lnTo>
                <a:lnTo>
                  <a:pt x="0" y="1677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458499">
            <a:off x="16294423" y="8341790"/>
            <a:ext cx="416645" cy="461076"/>
          </a:xfrm>
          <a:custGeom>
            <a:avLst/>
            <a:gdLst/>
            <a:ahLst/>
            <a:cxnLst/>
            <a:rect l="l" t="t" r="r" b="b"/>
            <a:pathLst>
              <a:path w="416645" h="461076">
                <a:moveTo>
                  <a:pt x="0" y="0"/>
                </a:moveTo>
                <a:lnTo>
                  <a:pt x="416645" y="0"/>
                </a:lnTo>
                <a:lnTo>
                  <a:pt x="416645" y="461077"/>
                </a:lnTo>
                <a:lnTo>
                  <a:pt x="0" y="4610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357979" y="1403104"/>
            <a:ext cx="493112" cy="484147"/>
          </a:xfrm>
          <a:custGeom>
            <a:avLst/>
            <a:gdLst/>
            <a:ahLst/>
            <a:cxnLst/>
            <a:rect l="l" t="t" r="r" b="b"/>
            <a:pathLst>
              <a:path w="493112" h="484147">
                <a:moveTo>
                  <a:pt x="0" y="0"/>
                </a:moveTo>
                <a:lnTo>
                  <a:pt x="493112" y="0"/>
                </a:lnTo>
                <a:lnTo>
                  <a:pt x="493112" y="484147"/>
                </a:lnTo>
                <a:lnTo>
                  <a:pt x="0" y="484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6512327" y="4354887"/>
            <a:ext cx="455095" cy="446820"/>
          </a:xfrm>
          <a:custGeom>
            <a:avLst/>
            <a:gdLst/>
            <a:ahLst/>
            <a:cxnLst/>
            <a:rect l="l" t="t" r="r" b="b"/>
            <a:pathLst>
              <a:path w="455095" h="446820">
                <a:moveTo>
                  <a:pt x="0" y="0"/>
                </a:moveTo>
                <a:lnTo>
                  <a:pt x="455094" y="0"/>
                </a:lnTo>
                <a:lnTo>
                  <a:pt x="455094" y="446821"/>
                </a:lnTo>
                <a:lnTo>
                  <a:pt x="0" y="446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229272">
            <a:off x="17225364" y="1775232"/>
            <a:ext cx="1515783" cy="2048356"/>
          </a:xfrm>
          <a:custGeom>
            <a:avLst/>
            <a:gdLst/>
            <a:ahLst/>
            <a:cxnLst/>
            <a:rect l="l" t="t" r="r" b="b"/>
            <a:pathLst>
              <a:path w="1515783" h="2048356">
                <a:moveTo>
                  <a:pt x="0" y="0"/>
                </a:moveTo>
                <a:lnTo>
                  <a:pt x="1515784" y="0"/>
                </a:lnTo>
                <a:lnTo>
                  <a:pt x="1515784" y="2048356"/>
                </a:lnTo>
                <a:lnTo>
                  <a:pt x="0" y="2048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rot="1663553">
            <a:off x="-633433" y="7624436"/>
            <a:ext cx="1498381" cy="2024839"/>
          </a:xfrm>
          <a:custGeom>
            <a:avLst/>
            <a:gdLst/>
            <a:ahLst/>
            <a:cxnLst/>
            <a:rect l="l" t="t" r="r" b="b"/>
            <a:pathLst>
              <a:path w="1498381" h="2024839">
                <a:moveTo>
                  <a:pt x="0" y="0"/>
                </a:moveTo>
                <a:lnTo>
                  <a:pt x="1498381" y="0"/>
                </a:lnTo>
                <a:lnTo>
                  <a:pt x="1498381" y="2024840"/>
                </a:lnTo>
                <a:lnTo>
                  <a:pt x="0" y="2024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2" name="Group 2"/>
          <p:cNvGrpSpPr/>
          <p:nvPr/>
        </p:nvGrpSpPr>
        <p:grpSpPr>
          <a:xfrm>
            <a:off x="1600200" y="2910489"/>
            <a:ext cx="4838926" cy="4985595"/>
            <a:chOff x="0" y="0"/>
            <a:chExt cx="6451901" cy="6647460"/>
          </a:xfrm>
        </p:grpSpPr>
        <p:sp>
          <p:nvSpPr>
            <p:cNvPr id="3" name="TextBox 3"/>
            <p:cNvSpPr txBox="1"/>
            <p:nvPr/>
          </p:nvSpPr>
          <p:spPr>
            <a:xfrm>
              <a:off x="0" y="-76200"/>
              <a:ext cx="6451901" cy="3357880"/>
            </a:xfrm>
            <a:prstGeom prst="rect">
              <a:avLst/>
            </a:prstGeom>
          </p:spPr>
          <p:txBody>
            <a:bodyPr lIns="0" tIns="0" rIns="0" bIns="0" rtlCol="0" anchor="t">
              <a:spAutoFit/>
            </a:bodyPr>
            <a:lstStyle/>
            <a:p>
              <a:pPr algn="l">
                <a:lnSpc>
                  <a:spcPts val="5040"/>
                </a:lnSpc>
              </a:pPr>
              <a:r>
                <a:rPr lang="en-US" sz="3600" b="1">
                  <a:solidFill>
                    <a:srgbClr val="323232"/>
                  </a:solidFill>
                  <a:latin typeface="Inter Bold"/>
                  <a:ea typeface="Inter Bold"/>
                  <a:cs typeface="Inter Bold"/>
                  <a:sym typeface="Inter Bold"/>
                </a:rPr>
                <a:t>What are the </a:t>
              </a:r>
            </a:p>
            <a:p>
              <a:pPr algn="l">
                <a:lnSpc>
                  <a:spcPts val="5040"/>
                </a:lnSpc>
              </a:pPr>
              <a:r>
                <a:rPr lang="en-US" sz="3600" b="1">
                  <a:solidFill>
                    <a:srgbClr val="323232"/>
                  </a:solidFill>
                  <a:latin typeface="Inter Bold"/>
                  <a:ea typeface="Inter Bold"/>
                  <a:cs typeface="Inter Bold"/>
                  <a:sym typeface="Inter Bold"/>
                </a:rPr>
                <a:t>top-selling Christmas songs of all time?*</a:t>
              </a:r>
            </a:p>
          </p:txBody>
        </p:sp>
        <p:sp>
          <p:nvSpPr>
            <p:cNvPr id="4" name="TextBox 4"/>
            <p:cNvSpPr txBox="1"/>
            <p:nvPr/>
          </p:nvSpPr>
          <p:spPr>
            <a:xfrm>
              <a:off x="0" y="3701483"/>
              <a:ext cx="4725177" cy="2945977"/>
            </a:xfrm>
            <a:prstGeom prst="rect">
              <a:avLst/>
            </a:prstGeom>
          </p:spPr>
          <p:txBody>
            <a:bodyPr lIns="0" tIns="0" rIns="0" bIns="0" rtlCol="0" anchor="t">
              <a:spAutoFit/>
            </a:bodyPr>
            <a:lstStyle/>
            <a:p>
              <a:pPr algn="l">
                <a:lnSpc>
                  <a:spcPts val="4480"/>
                </a:lnSpc>
              </a:pPr>
              <a:r>
                <a:rPr lang="en-US" sz="3200">
                  <a:solidFill>
                    <a:srgbClr val="323232"/>
                  </a:solidFill>
                  <a:latin typeface="Inter"/>
                  <a:ea typeface="Inter"/>
                  <a:cs typeface="Inter"/>
                  <a:sym typeface="Inter"/>
                </a:rPr>
                <a:t>(1 point for every correct answer, bonus points for naming the artist)</a:t>
              </a:r>
            </a:p>
          </p:txBody>
        </p:sp>
      </p:grpSp>
      <p:sp>
        <p:nvSpPr>
          <p:cNvPr id="5" name="TextBox 5"/>
          <p:cNvSpPr txBox="1"/>
          <p:nvPr/>
        </p:nvSpPr>
        <p:spPr>
          <a:xfrm>
            <a:off x="1600200" y="8105401"/>
            <a:ext cx="3543883" cy="271304"/>
          </a:xfrm>
          <a:prstGeom prst="rect">
            <a:avLst/>
          </a:prstGeom>
        </p:spPr>
        <p:txBody>
          <a:bodyPr lIns="0" tIns="0" rIns="0" bIns="0" rtlCol="0" anchor="t">
            <a:spAutoFit/>
          </a:bodyPr>
          <a:lstStyle/>
          <a:p>
            <a:pPr algn="l">
              <a:lnSpc>
                <a:spcPts val="2240"/>
              </a:lnSpc>
            </a:pPr>
            <a:r>
              <a:rPr lang="en-US" sz="1600">
                <a:solidFill>
                  <a:srgbClr val="323232"/>
                </a:solidFill>
                <a:latin typeface="Inter"/>
                <a:ea typeface="Inter"/>
                <a:cs typeface="Inter"/>
                <a:sym typeface="Inter"/>
              </a:rPr>
              <a:t>*According to Newsweek</a:t>
            </a:r>
          </a:p>
        </p:txBody>
      </p:sp>
      <p:grpSp>
        <p:nvGrpSpPr>
          <p:cNvPr id="6" name="Group 6"/>
          <p:cNvGrpSpPr/>
          <p:nvPr/>
        </p:nvGrpSpPr>
        <p:grpSpPr>
          <a:xfrm>
            <a:off x="7244767" y="3840788"/>
            <a:ext cx="10014533" cy="4419316"/>
            <a:chOff x="0" y="0"/>
            <a:chExt cx="13352711" cy="5892421"/>
          </a:xfrm>
        </p:grpSpPr>
        <p:sp>
          <p:nvSpPr>
            <p:cNvPr id="7" name="AutoShape 7"/>
            <p:cNvSpPr/>
            <p:nvPr/>
          </p:nvSpPr>
          <p:spPr>
            <a:xfrm>
              <a:off x="0" y="0"/>
              <a:ext cx="13352711" cy="90262"/>
            </a:xfrm>
            <a:prstGeom prst="rect">
              <a:avLst/>
            </a:prstGeom>
            <a:solidFill>
              <a:srgbClr val="EFDFC6"/>
            </a:solidFill>
          </p:spPr>
        </p:sp>
        <p:sp>
          <p:nvSpPr>
            <p:cNvPr id="8" name="AutoShape 8"/>
            <p:cNvSpPr/>
            <p:nvPr/>
          </p:nvSpPr>
          <p:spPr>
            <a:xfrm>
              <a:off x="0" y="1933307"/>
              <a:ext cx="13352711" cy="90949"/>
            </a:xfrm>
            <a:prstGeom prst="rect">
              <a:avLst/>
            </a:prstGeom>
            <a:solidFill>
              <a:srgbClr val="EFDFC6"/>
            </a:solidFill>
          </p:spPr>
        </p:sp>
        <p:sp>
          <p:nvSpPr>
            <p:cNvPr id="9" name="AutoShape 9"/>
            <p:cNvSpPr/>
            <p:nvPr/>
          </p:nvSpPr>
          <p:spPr>
            <a:xfrm>
              <a:off x="0" y="3867301"/>
              <a:ext cx="13352711" cy="91471"/>
            </a:xfrm>
            <a:prstGeom prst="rect">
              <a:avLst/>
            </a:prstGeom>
            <a:solidFill>
              <a:srgbClr val="EFDFC6"/>
            </a:solidFill>
          </p:spPr>
        </p:sp>
        <p:sp>
          <p:nvSpPr>
            <p:cNvPr id="10" name="AutoShape 10"/>
            <p:cNvSpPr/>
            <p:nvPr/>
          </p:nvSpPr>
          <p:spPr>
            <a:xfrm>
              <a:off x="0" y="5801817"/>
              <a:ext cx="13352711" cy="90604"/>
            </a:xfrm>
            <a:prstGeom prst="rect">
              <a:avLst/>
            </a:prstGeom>
            <a:solidFill>
              <a:srgbClr val="EFDFC6"/>
            </a:solidFill>
          </p:spPr>
        </p:sp>
      </p:grpSp>
      <p:sp>
        <p:nvSpPr>
          <p:cNvPr id="11" name="Freeform 11"/>
          <p:cNvSpPr/>
          <p:nvPr/>
        </p:nvSpPr>
        <p:spPr>
          <a:xfrm rot="3175283">
            <a:off x="10929779" y="8485787"/>
            <a:ext cx="1568280" cy="3369351"/>
          </a:xfrm>
          <a:custGeom>
            <a:avLst/>
            <a:gdLst/>
            <a:ahLst/>
            <a:cxnLst/>
            <a:rect l="l" t="t" r="r" b="b"/>
            <a:pathLst>
              <a:path w="1568280" h="3369351">
                <a:moveTo>
                  <a:pt x="0" y="0"/>
                </a:moveTo>
                <a:lnTo>
                  <a:pt x="1568280" y="0"/>
                </a:lnTo>
                <a:lnTo>
                  <a:pt x="1568280" y="3369351"/>
                </a:lnTo>
                <a:lnTo>
                  <a:pt x="0" y="3369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2526790">
            <a:off x="8466242" y="9585057"/>
            <a:ext cx="338345" cy="332193"/>
          </a:xfrm>
          <a:custGeom>
            <a:avLst/>
            <a:gdLst/>
            <a:ahLst/>
            <a:cxnLst/>
            <a:rect l="l" t="t" r="r" b="b"/>
            <a:pathLst>
              <a:path w="338345" h="332193">
                <a:moveTo>
                  <a:pt x="0" y="0"/>
                </a:moveTo>
                <a:lnTo>
                  <a:pt x="338344" y="0"/>
                </a:lnTo>
                <a:lnTo>
                  <a:pt x="338344" y="332193"/>
                </a:lnTo>
                <a:lnTo>
                  <a:pt x="0" y="332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7121308">
            <a:off x="1004186" y="-1575612"/>
            <a:ext cx="1588592" cy="3412991"/>
          </a:xfrm>
          <a:custGeom>
            <a:avLst/>
            <a:gdLst/>
            <a:ahLst/>
            <a:cxnLst/>
            <a:rect l="l" t="t" r="r" b="b"/>
            <a:pathLst>
              <a:path w="1588592" h="3412991">
                <a:moveTo>
                  <a:pt x="0" y="0"/>
                </a:moveTo>
                <a:lnTo>
                  <a:pt x="1588592" y="0"/>
                </a:lnTo>
                <a:lnTo>
                  <a:pt x="1588592" y="3412992"/>
                </a:lnTo>
                <a:lnTo>
                  <a:pt x="0" y="3412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9032925">
            <a:off x="17642468" y="1049661"/>
            <a:ext cx="902247" cy="885843"/>
          </a:xfrm>
          <a:custGeom>
            <a:avLst/>
            <a:gdLst/>
            <a:ahLst/>
            <a:cxnLst/>
            <a:rect l="l" t="t" r="r" b="b"/>
            <a:pathLst>
              <a:path w="902247" h="885843">
                <a:moveTo>
                  <a:pt x="0" y="0"/>
                </a:moveTo>
                <a:lnTo>
                  <a:pt x="902248" y="0"/>
                </a:lnTo>
                <a:lnTo>
                  <a:pt x="902248" y="885843"/>
                </a:lnTo>
                <a:lnTo>
                  <a:pt x="0" y="885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9205298">
            <a:off x="-160661" y="7704992"/>
            <a:ext cx="714400" cy="701411"/>
          </a:xfrm>
          <a:custGeom>
            <a:avLst/>
            <a:gdLst/>
            <a:ahLst/>
            <a:cxnLst/>
            <a:rect l="l" t="t" r="r" b="b"/>
            <a:pathLst>
              <a:path w="714400" h="701411">
                <a:moveTo>
                  <a:pt x="0" y="0"/>
                </a:moveTo>
                <a:lnTo>
                  <a:pt x="714400" y="0"/>
                </a:lnTo>
                <a:lnTo>
                  <a:pt x="714400" y="701411"/>
                </a:lnTo>
                <a:lnTo>
                  <a:pt x="0" y="701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4119959">
            <a:off x="3563131" y="8732650"/>
            <a:ext cx="1733880" cy="2821402"/>
          </a:xfrm>
          <a:custGeom>
            <a:avLst/>
            <a:gdLst/>
            <a:ahLst/>
            <a:cxnLst/>
            <a:rect l="l" t="t" r="r" b="b"/>
            <a:pathLst>
              <a:path w="1733880" h="2821402">
                <a:moveTo>
                  <a:pt x="0" y="0"/>
                </a:moveTo>
                <a:lnTo>
                  <a:pt x="1733880" y="0"/>
                </a:lnTo>
                <a:lnTo>
                  <a:pt x="1733880" y="2821402"/>
                </a:lnTo>
                <a:lnTo>
                  <a:pt x="0" y="2821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458499">
            <a:off x="1353030" y="9392706"/>
            <a:ext cx="416645" cy="461076"/>
          </a:xfrm>
          <a:custGeom>
            <a:avLst/>
            <a:gdLst/>
            <a:ahLst/>
            <a:cxnLst/>
            <a:rect l="l" t="t" r="r" b="b"/>
            <a:pathLst>
              <a:path w="416645" h="461076">
                <a:moveTo>
                  <a:pt x="0" y="0"/>
                </a:moveTo>
                <a:lnTo>
                  <a:pt x="416646" y="0"/>
                </a:lnTo>
                <a:lnTo>
                  <a:pt x="416646" y="461076"/>
                </a:lnTo>
                <a:lnTo>
                  <a:pt x="0" y="46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525257">
            <a:off x="14039710" y="-1279817"/>
            <a:ext cx="1733880" cy="2821402"/>
          </a:xfrm>
          <a:custGeom>
            <a:avLst/>
            <a:gdLst/>
            <a:ahLst/>
            <a:cxnLst/>
            <a:rect l="l" t="t" r="r" b="b"/>
            <a:pathLst>
              <a:path w="1733880" h="2821402">
                <a:moveTo>
                  <a:pt x="0" y="0"/>
                </a:moveTo>
                <a:lnTo>
                  <a:pt x="1733880" y="0"/>
                </a:lnTo>
                <a:lnTo>
                  <a:pt x="1733880" y="2821402"/>
                </a:lnTo>
                <a:lnTo>
                  <a:pt x="0" y="2821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458499">
            <a:off x="6471705" y="-222513"/>
            <a:ext cx="723070" cy="800178"/>
          </a:xfrm>
          <a:custGeom>
            <a:avLst/>
            <a:gdLst/>
            <a:ahLst/>
            <a:cxnLst/>
            <a:rect l="l" t="t" r="r" b="b"/>
            <a:pathLst>
              <a:path w="723070" h="800178">
                <a:moveTo>
                  <a:pt x="0" y="0"/>
                </a:moveTo>
                <a:lnTo>
                  <a:pt x="723070" y="0"/>
                </a:lnTo>
                <a:lnTo>
                  <a:pt x="723070" y="800178"/>
                </a:lnTo>
                <a:lnTo>
                  <a:pt x="0" y="800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rot="-2831756">
            <a:off x="17909900" y="3669590"/>
            <a:ext cx="1588592" cy="3412991"/>
          </a:xfrm>
          <a:custGeom>
            <a:avLst/>
            <a:gdLst/>
            <a:ahLst/>
            <a:cxnLst/>
            <a:rect l="l" t="t" r="r" b="b"/>
            <a:pathLst>
              <a:path w="1588592" h="3412991">
                <a:moveTo>
                  <a:pt x="0" y="0"/>
                </a:moveTo>
                <a:lnTo>
                  <a:pt x="1588592" y="0"/>
                </a:lnTo>
                <a:lnTo>
                  <a:pt x="1588592" y="3412992"/>
                </a:lnTo>
                <a:lnTo>
                  <a:pt x="0" y="3412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rot="458499">
            <a:off x="16754528" y="9429213"/>
            <a:ext cx="1009543" cy="1117201"/>
          </a:xfrm>
          <a:custGeom>
            <a:avLst/>
            <a:gdLst/>
            <a:ahLst/>
            <a:cxnLst/>
            <a:rect l="l" t="t" r="r" b="b"/>
            <a:pathLst>
              <a:path w="1009543" h="1117201">
                <a:moveTo>
                  <a:pt x="0" y="0"/>
                </a:moveTo>
                <a:lnTo>
                  <a:pt x="1009544" y="0"/>
                </a:lnTo>
                <a:lnTo>
                  <a:pt x="1009544" y="1117201"/>
                </a:lnTo>
                <a:lnTo>
                  <a:pt x="0" y="11172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rot="-5611927">
            <a:off x="3221934" y="601456"/>
            <a:ext cx="452458" cy="444231"/>
          </a:xfrm>
          <a:custGeom>
            <a:avLst/>
            <a:gdLst/>
            <a:ahLst/>
            <a:cxnLst/>
            <a:rect l="l" t="t" r="r" b="b"/>
            <a:pathLst>
              <a:path w="452458" h="444231">
                <a:moveTo>
                  <a:pt x="0" y="0"/>
                </a:moveTo>
                <a:lnTo>
                  <a:pt x="452458" y="0"/>
                </a:lnTo>
                <a:lnTo>
                  <a:pt x="452458" y="444231"/>
                </a:lnTo>
                <a:lnTo>
                  <a:pt x="0" y="444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5149960" y="125730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ENUM</a:t>
            </a:r>
            <a:r>
              <a:rPr lang="en-US" sz="3100" u="none" spc="620">
                <a:solidFill>
                  <a:srgbClr val="323232"/>
                </a:solidFill>
                <a:latin typeface="Inter"/>
                <a:ea typeface="Inter"/>
                <a:cs typeface="Inter"/>
                <a:sym typeface="Inter"/>
              </a:rPr>
              <a:t>ERATION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sp>
        <p:nvSpPr>
          <p:cNvPr id="2" name="AutoShape 2"/>
          <p:cNvSpPr/>
          <p:nvPr/>
        </p:nvSpPr>
        <p:spPr>
          <a:xfrm>
            <a:off x="7244767" y="3840788"/>
            <a:ext cx="10014533" cy="67696"/>
          </a:xfrm>
          <a:prstGeom prst="rect">
            <a:avLst/>
          </a:prstGeom>
          <a:solidFill>
            <a:srgbClr val="EFDFC6"/>
          </a:solidFill>
        </p:spPr>
      </p:sp>
      <p:sp>
        <p:nvSpPr>
          <p:cNvPr id="3" name="AutoShape 3"/>
          <p:cNvSpPr/>
          <p:nvPr/>
        </p:nvSpPr>
        <p:spPr>
          <a:xfrm>
            <a:off x="7244767" y="5290768"/>
            <a:ext cx="10014533" cy="68211"/>
          </a:xfrm>
          <a:prstGeom prst="rect">
            <a:avLst/>
          </a:prstGeom>
          <a:solidFill>
            <a:srgbClr val="EFDFC6"/>
          </a:solidFill>
        </p:spPr>
      </p:sp>
      <p:sp>
        <p:nvSpPr>
          <p:cNvPr id="4" name="AutoShape 4"/>
          <p:cNvSpPr/>
          <p:nvPr/>
        </p:nvSpPr>
        <p:spPr>
          <a:xfrm>
            <a:off x="7244767" y="6741263"/>
            <a:ext cx="10014533" cy="68603"/>
          </a:xfrm>
          <a:prstGeom prst="rect">
            <a:avLst/>
          </a:prstGeom>
          <a:solidFill>
            <a:srgbClr val="EFDFC6"/>
          </a:solidFill>
        </p:spPr>
      </p:sp>
      <p:sp>
        <p:nvSpPr>
          <p:cNvPr id="5" name="AutoShape 5"/>
          <p:cNvSpPr/>
          <p:nvPr/>
        </p:nvSpPr>
        <p:spPr>
          <a:xfrm>
            <a:off x="7244767" y="8192150"/>
            <a:ext cx="10014533" cy="67953"/>
          </a:xfrm>
          <a:prstGeom prst="rect">
            <a:avLst/>
          </a:prstGeom>
          <a:solidFill>
            <a:srgbClr val="EFDFC6"/>
          </a:solidFill>
        </p:spPr>
      </p:sp>
      <p:sp>
        <p:nvSpPr>
          <p:cNvPr id="6" name="TextBox 6"/>
          <p:cNvSpPr txBox="1"/>
          <p:nvPr/>
        </p:nvSpPr>
        <p:spPr>
          <a:xfrm>
            <a:off x="7244767" y="2834289"/>
            <a:ext cx="10014533" cy="615791"/>
          </a:xfrm>
          <a:prstGeom prst="rect">
            <a:avLst/>
          </a:prstGeom>
        </p:spPr>
        <p:txBody>
          <a:bodyPr lIns="0" tIns="0" rIns="0" bIns="0" rtlCol="0" anchor="t">
            <a:spAutoFit/>
          </a:bodyPr>
          <a:lstStyle/>
          <a:p>
            <a:pPr algn="l">
              <a:lnSpc>
                <a:spcPts val="5040"/>
              </a:lnSpc>
            </a:pPr>
            <a:r>
              <a:rPr lang="en-US" sz="3600" b="1">
                <a:solidFill>
                  <a:srgbClr val="323232"/>
                </a:solidFill>
                <a:latin typeface="Crimson Pro Bold"/>
                <a:ea typeface="Crimson Pro Bold"/>
                <a:cs typeface="Crimson Pro Bold"/>
                <a:sym typeface="Crimson Pro Bold"/>
              </a:rPr>
              <a:t>"Silent Night" by Bing Crosby"</a:t>
            </a:r>
          </a:p>
        </p:txBody>
      </p:sp>
      <p:sp>
        <p:nvSpPr>
          <p:cNvPr id="7" name="TextBox 7"/>
          <p:cNvSpPr txBox="1"/>
          <p:nvPr/>
        </p:nvSpPr>
        <p:spPr>
          <a:xfrm>
            <a:off x="7244767" y="4284269"/>
            <a:ext cx="10014533" cy="615791"/>
          </a:xfrm>
          <a:prstGeom prst="rect">
            <a:avLst/>
          </a:prstGeom>
        </p:spPr>
        <p:txBody>
          <a:bodyPr lIns="0" tIns="0" rIns="0" bIns="0" rtlCol="0" anchor="t">
            <a:spAutoFit/>
          </a:bodyPr>
          <a:lstStyle/>
          <a:p>
            <a:pPr algn="l">
              <a:lnSpc>
                <a:spcPts val="5040"/>
              </a:lnSpc>
            </a:pPr>
            <a:r>
              <a:rPr lang="en-US" sz="3600" b="1">
                <a:solidFill>
                  <a:srgbClr val="323232"/>
                </a:solidFill>
                <a:latin typeface="Crimson Pro Bold"/>
                <a:ea typeface="Crimson Pro Bold"/>
                <a:cs typeface="Crimson Pro Bold"/>
                <a:sym typeface="Crimson Pro Bold"/>
              </a:rPr>
              <a:t>All I Want for Christmas is You" by Mariah Carey</a:t>
            </a:r>
          </a:p>
        </p:txBody>
      </p:sp>
      <p:sp>
        <p:nvSpPr>
          <p:cNvPr id="8" name="TextBox 8"/>
          <p:cNvSpPr txBox="1"/>
          <p:nvPr/>
        </p:nvSpPr>
        <p:spPr>
          <a:xfrm>
            <a:off x="7244767" y="5734764"/>
            <a:ext cx="10014533" cy="615791"/>
          </a:xfrm>
          <a:prstGeom prst="rect">
            <a:avLst/>
          </a:prstGeom>
        </p:spPr>
        <p:txBody>
          <a:bodyPr lIns="0" tIns="0" rIns="0" bIns="0" rtlCol="0" anchor="t">
            <a:spAutoFit/>
          </a:bodyPr>
          <a:lstStyle/>
          <a:p>
            <a:pPr algn="l">
              <a:lnSpc>
                <a:spcPts val="5040"/>
              </a:lnSpc>
            </a:pPr>
            <a:r>
              <a:rPr lang="en-US" sz="3600" b="1">
                <a:solidFill>
                  <a:srgbClr val="323232"/>
                </a:solidFill>
                <a:latin typeface="Crimson Pro Bold"/>
                <a:ea typeface="Crimson Pro Bold"/>
                <a:cs typeface="Crimson Pro Bold"/>
                <a:sym typeface="Crimson Pro Bold"/>
              </a:rPr>
              <a:t>"Rudolph the Red-Nosed Reindeer" by Gene Autry</a:t>
            </a:r>
          </a:p>
        </p:txBody>
      </p:sp>
      <p:sp>
        <p:nvSpPr>
          <p:cNvPr id="9" name="TextBox 9"/>
          <p:cNvSpPr txBox="1"/>
          <p:nvPr/>
        </p:nvSpPr>
        <p:spPr>
          <a:xfrm>
            <a:off x="7244767" y="7185651"/>
            <a:ext cx="10014533" cy="615791"/>
          </a:xfrm>
          <a:prstGeom prst="rect">
            <a:avLst/>
          </a:prstGeom>
        </p:spPr>
        <p:txBody>
          <a:bodyPr lIns="0" tIns="0" rIns="0" bIns="0" rtlCol="0" anchor="t">
            <a:spAutoFit/>
          </a:bodyPr>
          <a:lstStyle/>
          <a:p>
            <a:pPr algn="l">
              <a:lnSpc>
                <a:spcPts val="5040"/>
              </a:lnSpc>
            </a:pPr>
            <a:r>
              <a:rPr lang="en-US" sz="3600" b="1">
                <a:solidFill>
                  <a:srgbClr val="323232"/>
                </a:solidFill>
                <a:latin typeface="Crimson Pro Bold"/>
                <a:ea typeface="Crimson Pro Bold"/>
                <a:cs typeface="Crimson Pro Bold"/>
                <a:sym typeface="Crimson Pro Bold"/>
              </a:rPr>
              <a:t>"Do They Know It's Christmas?" by Band Aid</a:t>
            </a:r>
          </a:p>
        </p:txBody>
      </p:sp>
      <p:sp>
        <p:nvSpPr>
          <p:cNvPr id="10" name="Freeform 10"/>
          <p:cNvSpPr/>
          <p:nvPr/>
        </p:nvSpPr>
        <p:spPr>
          <a:xfrm rot="-7121308">
            <a:off x="1004186" y="-1575612"/>
            <a:ext cx="1588592" cy="3412991"/>
          </a:xfrm>
          <a:custGeom>
            <a:avLst/>
            <a:gdLst/>
            <a:ahLst/>
            <a:cxnLst/>
            <a:rect l="l" t="t" r="r" b="b"/>
            <a:pathLst>
              <a:path w="1588592" h="3412991">
                <a:moveTo>
                  <a:pt x="0" y="0"/>
                </a:moveTo>
                <a:lnTo>
                  <a:pt x="1588592" y="0"/>
                </a:lnTo>
                <a:lnTo>
                  <a:pt x="1588592" y="3412992"/>
                </a:lnTo>
                <a:lnTo>
                  <a:pt x="0" y="3412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9032925">
            <a:off x="17642468" y="1049661"/>
            <a:ext cx="902247" cy="885843"/>
          </a:xfrm>
          <a:custGeom>
            <a:avLst/>
            <a:gdLst/>
            <a:ahLst/>
            <a:cxnLst/>
            <a:rect l="l" t="t" r="r" b="b"/>
            <a:pathLst>
              <a:path w="902247" h="885843">
                <a:moveTo>
                  <a:pt x="0" y="0"/>
                </a:moveTo>
                <a:lnTo>
                  <a:pt x="902248" y="0"/>
                </a:lnTo>
                <a:lnTo>
                  <a:pt x="902248" y="885843"/>
                </a:lnTo>
                <a:lnTo>
                  <a:pt x="0" y="885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2525257">
            <a:off x="14039710" y="-1279817"/>
            <a:ext cx="1733880" cy="2821402"/>
          </a:xfrm>
          <a:custGeom>
            <a:avLst/>
            <a:gdLst/>
            <a:ahLst/>
            <a:cxnLst/>
            <a:rect l="l" t="t" r="r" b="b"/>
            <a:pathLst>
              <a:path w="1733880" h="2821402">
                <a:moveTo>
                  <a:pt x="0" y="0"/>
                </a:moveTo>
                <a:lnTo>
                  <a:pt x="1733880" y="0"/>
                </a:lnTo>
                <a:lnTo>
                  <a:pt x="1733880" y="2821402"/>
                </a:lnTo>
                <a:lnTo>
                  <a:pt x="0" y="2821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458499">
            <a:off x="6471705" y="-222513"/>
            <a:ext cx="723070" cy="800178"/>
          </a:xfrm>
          <a:custGeom>
            <a:avLst/>
            <a:gdLst/>
            <a:ahLst/>
            <a:cxnLst/>
            <a:rect l="l" t="t" r="r" b="b"/>
            <a:pathLst>
              <a:path w="723070" h="800178">
                <a:moveTo>
                  <a:pt x="0" y="0"/>
                </a:moveTo>
                <a:lnTo>
                  <a:pt x="723070" y="0"/>
                </a:lnTo>
                <a:lnTo>
                  <a:pt x="723070" y="800178"/>
                </a:lnTo>
                <a:lnTo>
                  <a:pt x="0" y="8001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611927">
            <a:off x="3221934" y="601456"/>
            <a:ext cx="452458" cy="444231"/>
          </a:xfrm>
          <a:custGeom>
            <a:avLst/>
            <a:gdLst/>
            <a:ahLst/>
            <a:cxnLst/>
            <a:rect l="l" t="t" r="r" b="b"/>
            <a:pathLst>
              <a:path w="452458" h="444231">
                <a:moveTo>
                  <a:pt x="0" y="0"/>
                </a:moveTo>
                <a:lnTo>
                  <a:pt x="452458" y="0"/>
                </a:lnTo>
                <a:lnTo>
                  <a:pt x="452458" y="444231"/>
                </a:lnTo>
                <a:lnTo>
                  <a:pt x="0" y="444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831756">
            <a:off x="18100400" y="3860090"/>
            <a:ext cx="1588592" cy="3412991"/>
          </a:xfrm>
          <a:custGeom>
            <a:avLst/>
            <a:gdLst/>
            <a:ahLst/>
            <a:cxnLst/>
            <a:rect l="l" t="t" r="r" b="b"/>
            <a:pathLst>
              <a:path w="1588592" h="3412991">
                <a:moveTo>
                  <a:pt x="0" y="0"/>
                </a:moveTo>
                <a:lnTo>
                  <a:pt x="1588592" y="0"/>
                </a:lnTo>
                <a:lnTo>
                  <a:pt x="1588592" y="3412992"/>
                </a:lnTo>
                <a:lnTo>
                  <a:pt x="0" y="3412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rot="458499">
            <a:off x="16945028" y="9619713"/>
            <a:ext cx="1009543" cy="1117201"/>
          </a:xfrm>
          <a:custGeom>
            <a:avLst/>
            <a:gdLst/>
            <a:ahLst/>
            <a:cxnLst/>
            <a:rect l="l" t="t" r="r" b="b"/>
            <a:pathLst>
              <a:path w="1009543" h="1117201">
                <a:moveTo>
                  <a:pt x="0" y="0"/>
                </a:moveTo>
                <a:lnTo>
                  <a:pt x="1009544" y="0"/>
                </a:lnTo>
                <a:lnTo>
                  <a:pt x="1009544" y="1117201"/>
                </a:lnTo>
                <a:lnTo>
                  <a:pt x="0" y="11172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3175283">
            <a:off x="10929779" y="8485787"/>
            <a:ext cx="1568280" cy="3369351"/>
          </a:xfrm>
          <a:custGeom>
            <a:avLst/>
            <a:gdLst/>
            <a:ahLst/>
            <a:cxnLst/>
            <a:rect l="l" t="t" r="r" b="b"/>
            <a:pathLst>
              <a:path w="1568280" h="3369351">
                <a:moveTo>
                  <a:pt x="0" y="0"/>
                </a:moveTo>
                <a:lnTo>
                  <a:pt x="1568280" y="0"/>
                </a:lnTo>
                <a:lnTo>
                  <a:pt x="1568280" y="3369351"/>
                </a:lnTo>
                <a:lnTo>
                  <a:pt x="0" y="3369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2526790">
            <a:off x="8466242" y="9585057"/>
            <a:ext cx="338345" cy="332193"/>
          </a:xfrm>
          <a:custGeom>
            <a:avLst/>
            <a:gdLst/>
            <a:ahLst/>
            <a:cxnLst/>
            <a:rect l="l" t="t" r="r" b="b"/>
            <a:pathLst>
              <a:path w="338345" h="332193">
                <a:moveTo>
                  <a:pt x="0" y="0"/>
                </a:moveTo>
                <a:lnTo>
                  <a:pt x="338344" y="0"/>
                </a:lnTo>
                <a:lnTo>
                  <a:pt x="338344" y="332193"/>
                </a:lnTo>
                <a:lnTo>
                  <a:pt x="0" y="332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9205298">
            <a:off x="-160661" y="7704992"/>
            <a:ext cx="714400" cy="701411"/>
          </a:xfrm>
          <a:custGeom>
            <a:avLst/>
            <a:gdLst/>
            <a:ahLst/>
            <a:cxnLst/>
            <a:rect l="l" t="t" r="r" b="b"/>
            <a:pathLst>
              <a:path w="714400" h="701411">
                <a:moveTo>
                  <a:pt x="0" y="0"/>
                </a:moveTo>
                <a:lnTo>
                  <a:pt x="714400" y="0"/>
                </a:lnTo>
                <a:lnTo>
                  <a:pt x="714400" y="701411"/>
                </a:lnTo>
                <a:lnTo>
                  <a:pt x="0" y="701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4119959">
            <a:off x="3563131" y="8732650"/>
            <a:ext cx="1733880" cy="2821402"/>
          </a:xfrm>
          <a:custGeom>
            <a:avLst/>
            <a:gdLst/>
            <a:ahLst/>
            <a:cxnLst/>
            <a:rect l="l" t="t" r="r" b="b"/>
            <a:pathLst>
              <a:path w="1733880" h="2821402">
                <a:moveTo>
                  <a:pt x="0" y="0"/>
                </a:moveTo>
                <a:lnTo>
                  <a:pt x="1733880" y="0"/>
                </a:lnTo>
                <a:lnTo>
                  <a:pt x="1733880" y="2821402"/>
                </a:lnTo>
                <a:lnTo>
                  <a:pt x="0" y="2821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458499">
            <a:off x="1353030" y="9392706"/>
            <a:ext cx="416645" cy="461076"/>
          </a:xfrm>
          <a:custGeom>
            <a:avLst/>
            <a:gdLst/>
            <a:ahLst/>
            <a:cxnLst/>
            <a:rect l="l" t="t" r="r" b="b"/>
            <a:pathLst>
              <a:path w="416645" h="461076">
                <a:moveTo>
                  <a:pt x="0" y="0"/>
                </a:moveTo>
                <a:lnTo>
                  <a:pt x="416646" y="0"/>
                </a:lnTo>
                <a:lnTo>
                  <a:pt x="416646" y="461076"/>
                </a:lnTo>
                <a:lnTo>
                  <a:pt x="0" y="46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1600200" y="2910489"/>
            <a:ext cx="4838926" cy="3880060"/>
            <a:chOff x="0" y="0"/>
            <a:chExt cx="6451901" cy="5173413"/>
          </a:xfrm>
        </p:grpSpPr>
        <p:sp>
          <p:nvSpPr>
            <p:cNvPr id="23" name="TextBox 23"/>
            <p:cNvSpPr txBox="1"/>
            <p:nvPr/>
          </p:nvSpPr>
          <p:spPr>
            <a:xfrm>
              <a:off x="0" y="-76200"/>
              <a:ext cx="6451901" cy="3357880"/>
            </a:xfrm>
            <a:prstGeom prst="rect">
              <a:avLst/>
            </a:prstGeom>
          </p:spPr>
          <p:txBody>
            <a:bodyPr lIns="0" tIns="0" rIns="0" bIns="0" rtlCol="0" anchor="t">
              <a:spAutoFit/>
            </a:bodyPr>
            <a:lstStyle/>
            <a:p>
              <a:pPr algn="l">
                <a:lnSpc>
                  <a:spcPts val="5040"/>
                </a:lnSpc>
              </a:pPr>
              <a:r>
                <a:rPr lang="en-US" sz="3600" b="1">
                  <a:solidFill>
                    <a:srgbClr val="323232"/>
                  </a:solidFill>
                  <a:latin typeface="Inter Bold"/>
                  <a:ea typeface="Inter Bold"/>
                  <a:cs typeface="Inter Bold"/>
                  <a:sym typeface="Inter Bold"/>
                </a:rPr>
                <a:t>What are the </a:t>
              </a:r>
            </a:p>
            <a:p>
              <a:pPr algn="l">
                <a:lnSpc>
                  <a:spcPts val="5040"/>
                </a:lnSpc>
              </a:pPr>
              <a:r>
                <a:rPr lang="en-US" sz="3600" b="1">
                  <a:solidFill>
                    <a:srgbClr val="323232"/>
                  </a:solidFill>
                  <a:latin typeface="Inter Bold"/>
                  <a:ea typeface="Inter Bold"/>
                  <a:cs typeface="Inter Bold"/>
                  <a:sym typeface="Inter Bold"/>
                </a:rPr>
                <a:t>top-selling Christmas songs of all time?*</a:t>
              </a:r>
            </a:p>
          </p:txBody>
        </p:sp>
        <p:sp>
          <p:nvSpPr>
            <p:cNvPr id="24" name="TextBox 24"/>
            <p:cNvSpPr txBox="1"/>
            <p:nvPr/>
          </p:nvSpPr>
          <p:spPr>
            <a:xfrm>
              <a:off x="0" y="3720533"/>
              <a:ext cx="4725177" cy="1452880"/>
            </a:xfrm>
            <a:prstGeom prst="rect">
              <a:avLst/>
            </a:prstGeom>
          </p:spPr>
          <p:txBody>
            <a:bodyPr lIns="0" tIns="0" rIns="0" bIns="0" rtlCol="0" anchor="t">
              <a:spAutoFit/>
            </a:bodyPr>
            <a:lstStyle/>
            <a:p>
              <a:pPr algn="l">
                <a:lnSpc>
                  <a:spcPts val="2940"/>
                </a:lnSpc>
              </a:pPr>
              <a:r>
                <a:rPr lang="en-US" sz="2100">
                  <a:solidFill>
                    <a:srgbClr val="323232"/>
                  </a:solidFill>
                  <a:latin typeface="Inter"/>
                  <a:ea typeface="Inter"/>
                  <a:cs typeface="Inter"/>
                  <a:sym typeface="Inter"/>
                </a:rPr>
                <a:t>(1 point for every correct answer, bonus points for naming the artist)</a:t>
              </a:r>
            </a:p>
          </p:txBody>
        </p:sp>
      </p:grpSp>
      <p:sp>
        <p:nvSpPr>
          <p:cNvPr id="25" name="TextBox 25"/>
          <p:cNvSpPr txBox="1"/>
          <p:nvPr/>
        </p:nvSpPr>
        <p:spPr>
          <a:xfrm>
            <a:off x="1600200" y="7223751"/>
            <a:ext cx="3543883" cy="271304"/>
          </a:xfrm>
          <a:prstGeom prst="rect">
            <a:avLst/>
          </a:prstGeom>
        </p:spPr>
        <p:txBody>
          <a:bodyPr lIns="0" tIns="0" rIns="0" bIns="0" rtlCol="0" anchor="t">
            <a:spAutoFit/>
          </a:bodyPr>
          <a:lstStyle/>
          <a:p>
            <a:pPr algn="l">
              <a:lnSpc>
                <a:spcPts val="2240"/>
              </a:lnSpc>
            </a:pPr>
            <a:r>
              <a:rPr lang="en-US" sz="1600">
                <a:solidFill>
                  <a:srgbClr val="323232"/>
                </a:solidFill>
                <a:latin typeface="Inter"/>
                <a:ea typeface="Inter"/>
                <a:cs typeface="Inter"/>
                <a:sym typeface="Inter"/>
              </a:rPr>
              <a:t>*According to Newsweek</a:t>
            </a:r>
          </a:p>
        </p:txBody>
      </p:sp>
      <p:sp>
        <p:nvSpPr>
          <p:cNvPr id="26" name="TextBox 26"/>
          <p:cNvSpPr txBox="1"/>
          <p:nvPr/>
        </p:nvSpPr>
        <p:spPr>
          <a:xfrm>
            <a:off x="5149960" y="1257300"/>
            <a:ext cx="7988081" cy="528743"/>
          </a:xfrm>
          <a:prstGeom prst="rect">
            <a:avLst/>
          </a:prstGeom>
        </p:spPr>
        <p:txBody>
          <a:bodyPr lIns="0" tIns="0" rIns="0" bIns="0" rtlCol="0" anchor="t">
            <a:spAutoFit/>
          </a:bodyPr>
          <a:lstStyle/>
          <a:p>
            <a:pPr marL="0" lvl="0" indent="0" algn="ctr">
              <a:lnSpc>
                <a:spcPts val="4340"/>
              </a:lnSpc>
              <a:spcBef>
                <a:spcPct val="0"/>
              </a:spcBef>
            </a:pPr>
            <a:r>
              <a:rPr lang="en-US" sz="3100" spc="620">
                <a:solidFill>
                  <a:srgbClr val="323232"/>
                </a:solidFill>
                <a:latin typeface="Inter"/>
                <a:ea typeface="Inter"/>
                <a:cs typeface="Inter"/>
                <a:sym typeface="Inter"/>
              </a:rPr>
              <a:t>ENUM</a:t>
            </a:r>
            <a:r>
              <a:rPr lang="en-US" sz="3100" u="none" spc="620">
                <a:solidFill>
                  <a:srgbClr val="323232"/>
                </a:solidFill>
                <a:latin typeface="Inter"/>
                <a:ea typeface="Inter"/>
                <a:cs typeface="Inter"/>
                <a:sym typeface="Inter"/>
              </a:rPr>
              <a:t>ERATION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216141">
            <a:off x="2032608" y="2860624"/>
            <a:ext cx="7162135" cy="5690540"/>
            <a:chOff x="0" y="0"/>
            <a:chExt cx="3901440" cy="3099816"/>
          </a:xfrm>
        </p:grpSpPr>
        <p:sp>
          <p:nvSpPr>
            <p:cNvPr id="3" name="Freeform 3"/>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2"/>
              <a:stretch>
                <a:fillRect l="-8641" r="-8641"/>
              </a:stretch>
            </a:blipFill>
          </p:spPr>
        </p:sp>
        <p:sp>
          <p:nvSpPr>
            <p:cNvPr id="4" name="Freeform 4"/>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3"/>
              <a:stretch>
                <a:fillRect t="-29" b="-29"/>
              </a:stretch>
            </a:blipFill>
          </p:spPr>
        </p:sp>
      </p:grpSp>
      <p:sp>
        <p:nvSpPr>
          <p:cNvPr id="5" name="Freeform 5"/>
          <p:cNvSpPr/>
          <p:nvPr/>
        </p:nvSpPr>
        <p:spPr>
          <a:xfrm rot="-2165018">
            <a:off x="1316403" y="2318592"/>
            <a:ext cx="2528240" cy="1328475"/>
          </a:xfrm>
          <a:custGeom>
            <a:avLst/>
            <a:gdLst/>
            <a:ahLst/>
            <a:cxnLst/>
            <a:rect l="l" t="t" r="r" b="b"/>
            <a:pathLst>
              <a:path w="2528240" h="1328475">
                <a:moveTo>
                  <a:pt x="0" y="0"/>
                </a:moveTo>
                <a:lnTo>
                  <a:pt x="2528240" y="0"/>
                </a:lnTo>
                <a:lnTo>
                  <a:pt x="2528240" y="1328475"/>
                </a:lnTo>
                <a:lnTo>
                  <a:pt x="0" y="1328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8658999" y="7210981"/>
            <a:ext cx="961017" cy="2064684"/>
          </a:xfrm>
          <a:custGeom>
            <a:avLst/>
            <a:gdLst/>
            <a:ahLst/>
            <a:cxnLst/>
            <a:rect l="l" t="t" r="r" b="b"/>
            <a:pathLst>
              <a:path w="961017" h="2064684">
                <a:moveTo>
                  <a:pt x="0" y="0"/>
                </a:moveTo>
                <a:lnTo>
                  <a:pt x="961016" y="0"/>
                </a:lnTo>
                <a:lnTo>
                  <a:pt x="961016" y="2064684"/>
                </a:lnTo>
                <a:lnTo>
                  <a:pt x="0" y="206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526790">
            <a:off x="9601686" y="6602695"/>
            <a:ext cx="656282" cy="644350"/>
          </a:xfrm>
          <a:custGeom>
            <a:avLst/>
            <a:gdLst/>
            <a:ahLst/>
            <a:cxnLst/>
            <a:rect l="l" t="t" r="r" b="b"/>
            <a:pathLst>
              <a:path w="656282" h="644350">
                <a:moveTo>
                  <a:pt x="0" y="0"/>
                </a:moveTo>
                <a:lnTo>
                  <a:pt x="656282" y="0"/>
                </a:lnTo>
                <a:lnTo>
                  <a:pt x="656282" y="644350"/>
                </a:lnTo>
                <a:lnTo>
                  <a:pt x="0" y="644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34985">
            <a:off x="7709057" y="7741749"/>
            <a:ext cx="461149" cy="452764"/>
          </a:xfrm>
          <a:custGeom>
            <a:avLst/>
            <a:gdLst/>
            <a:ahLst/>
            <a:cxnLst/>
            <a:rect l="l" t="t" r="r" b="b"/>
            <a:pathLst>
              <a:path w="461149" h="452764">
                <a:moveTo>
                  <a:pt x="0" y="0"/>
                </a:moveTo>
                <a:lnTo>
                  <a:pt x="461149" y="0"/>
                </a:lnTo>
                <a:lnTo>
                  <a:pt x="461149" y="452765"/>
                </a:lnTo>
                <a:lnTo>
                  <a:pt x="0" y="4527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0389299" y="4155757"/>
            <a:ext cx="5960781" cy="1899285"/>
          </a:xfrm>
          <a:prstGeom prst="rect">
            <a:avLst/>
          </a:prstGeom>
        </p:spPr>
        <p:txBody>
          <a:bodyPr lIns="0" tIns="0" rIns="0" bIns="0" rtlCol="0" anchor="t">
            <a:spAutoFit/>
          </a:bodyPr>
          <a:lstStyle/>
          <a:p>
            <a:pPr algn="ctr">
              <a:lnSpc>
                <a:spcPts val="5040"/>
              </a:lnSpc>
            </a:pPr>
            <a:r>
              <a:rPr lang="en-US" sz="3600" b="1">
                <a:solidFill>
                  <a:srgbClr val="323232"/>
                </a:solidFill>
                <a:latin typeface="Inter Bold"/>
                <a:ea typeface="Inter Bold"/>
                <a:cs typeface="Inter Bold"/>
                <a:sym typeface="Inter Bold"/>
              </a:rPr>
              <a:t>What kind of tree was the song "O Christmas Tree" originally about? </a:t>
            </a:r>
          </a:p>
        </p:txBody>
      </p:sp>
      <p:sp>
        <p:nvSpPr>
          <p:cNvPr id="10" name="TextBox 10"/>
          <p:cNvSpPr txBox="1"/>
          <p:nvPr/>
        </p:nvSpPr>
        <p:spPr>
          <a:xfrm>
            <a:off x="7244767" y="990600"/>
            <a:ext cx="3798466" cy="353854"/>
          </a:xfrm>
          <a:prstGeom prst="rect">
            <a:avLst/>
          </a:prstGeom>
        </p:spPr>
        <p:txBody>
          <a:bodyPr lIns="0" tIns="0" rIns="0" bIns="0" rtlCol="0" anchor="t">
            <a:spAutoFit/>
          </a:bodyPr>
          <a:lstStyle/>
          <a:p>
            <a:pPr algn="ctr">
              <a:lnSpc>
                <a:spcPts val="2940"/>
              </a:lnSpc>
            </a:pPr>
            <a:r>
              <a:rPr lang="en-US" sz="2100" spc="420">
                <a:solidFill>
                  <a:srgbClr val="323232"/>
                </a:solidFill>
                <a:latin typeface="Inter"/>
                <a:ea typeface="Inter"/>
                <a:cs typeface="Inter"/>
                <a:sym typeface="Inter"/>
              </a:rPr>
              <a:t>VIDEO QUESTION</a:t>
            </a:r>
          </a:p>
        </p:txBody>
      </p:sp>
      <p:sp>
        <p:nvSpPr>
          <p:cNvPr id="11" name="Freeform 11"/>
          <p:cNvSpPr/>
          <p:nvPr/>
        </p:nvSpPr>
        <p:spPr>
          <a:xfrm rot="3328858" flipH="1" flipV="1">
            <a:off x="371987" y="-447317"/>
            <a:ext cx="1313427" cy="2607857"/>
          </a:xfrm>
          <a:custGeom>
            <a:avLst/>
            <a:gdLst/>
            <a:ahLst/>
            <a:cxnLst/>
            <a:rect l="l" t="t" r="r" b="b"/>
            <a:pathLst>
              <a:path w="1313427" h="2607857">
                <a:moveTo>
                  <a:pt x="1313426" y="2607857"/>
                </a:moveTo>
                <a:lnTo>
                  <a:pt x="0" y="2607857"/>
                </a:lnTo>
                <a:lnTo>
                  <a:pt x="0" y="0"/>
                </a:lnTo>
                <a:lnTo>
                  <a:pt x="1313426" y="0"/>
                </a:lnTo>
                <a:lnTo>
                  <a:pt x="1313426" y="2607857"/>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2" name="Group 12"/>
          <p:cNvGrpSpPr/>
          <p:nvPr/>
        </p:nvGrpSpPr>
        <p:grpSpPr>
          <a:xfrm>
            <a:off x="2360264" y="913761"/>
            <a:ext cx="229877" cy="22987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14" name="Group 14"/>
          <p:cNvGrpSpPr/>
          <p:nvPr/>
        </p:nvGrpSpPr>
        <p:grpSpPr>
          <a:xfrm rot="287186">
            <a:off x="12902425" y="9019233"/>
            <a:ext cx="229877" cy="2298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16" name="Group 16"/>
          <p:cNvGrpSpPr/>
          <p:nvPr/>
        </p:nvGrpSpPr>
        <p:grpSpPr>
          <a:xfrm>
            <a:off x="16889075" y="2752953"/>
            <a:ext cx="229877" cy="2298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18" name="Freeform 18"/>
          <p:cNvSpPr/>
          <p:nvPr/>
        </p:nvSpPr>
        <p:spPr>
          <a:xfrm rot="1002647" flipH="1" flipV="1">
            <a:off x="17631287" y="1835262"/>
            <a:ext cx="1313427" cy="2607857"/>
          </a:xfrm>
          <a:custGeom>
            <a:avLst/>
            <a:gdLst/>
            <a:ahLst/>
            <a:cxnLst/>
            <a:rect l="l" t="t" r="r" b="b"/>
            <a:pathLst>
              <a:path w="1313427" h="2607857">
                <a:moveTo>
                  <a:pt x="1313426" y="2607858"/>
                </a:moveTo>
                <a:lnTo>
                  <a:pt x="0" y="2607858"/>
                </a:lnTo>
                <a:lnTo>
                  <a:pt x="0" y="0"/>
                </a:lnTo>
                <a:lnTo>
                  <a:pt x="1313426" y="0"/>
                </a:lnTo>
                <a:lnTo>
                  <a:pt x="1313426" y="2607858"/>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6119878" flipH="1" flipV="1">
            <a:off x="12236521" y="8628299"/>
            <a:ext cx="1313427" cy="2607857"/>
          </a:xfrm>
          <a:custGeom>
            <a:avLst/>
            <a:gdLst/>
            <a:ahLst/>
            <a:cxnLst/>
            <a:rect l="l" t="t" r="r" b="b"/>
            <a:pathLst>
              <a:path w="1313427" h="2607857">
                <a:moveTo>
                  <a:pt x="1313427" y="2607857"/>
                </a:moveTo>
                <a:lnTo>
                  <a:pt x="0" y="2607857"/>
                </a:lnTo>
                <a:lnTo>
                  <a:pt x="0" y="0"/>
                </a:lnTo>
                <a:lnTo>
                  <a:pt x="1313427" y="0"/>
                </a:lnTo>
                <a:lnTo>
                  <a:pt x="1313427" y="2607857"/>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216141">
            <a:off x="2032608" y="2860624"/>
            <a:ext cx="7162135" cy="5690540"/>
            <a:chOff x="0" y="0"/>
            <a:chExt cx="3901440" cy="3099816"/>
          </a:xfrm>
        </p:grpSpPr>
        <p:sp>
          <p:nvSpPr>
            <p:cNvPr id="3" name="Freeform 3"/>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2"/>
              <a:stretch>
                <a:fillRect l="-8641" r="-8641"/>
              </a:stretch>
            </a:blipFill>
          </p:spPr>
        </p:sp>
        <p:sp>
          <p:nvSpPr>
            <p:cNvPr id="4" name="Freeform 4"/>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3"/>
              <a:stretch>
                <a:fillRect t="-29" b="-29"/>
              </a:stretch>
            </a:blipFill>
          </p:spPr>
        </p:sp>
      </p:grpSp>
      <p:sp>
        <p:nvSpPr>
          <p:cNvPr id="5" name="Freeform 5"/>
          <p:cNvSpPr/>
          <p:nvPr/>
        </p:nvSpPr>
        <p:spPr>
          <a:xfrm rot="-2165018">
            <a:off x="1424003" y="2648931"/>
            <a:ext cx="2098970" cy="1102913"/>
          </a:xfrm>
          <a:custGeom>
            <a:avLst/>
            <a:gdLst/>
            <a:ahLst/>
            <a:cxnLst/>
            <a:rect l="l" t="t" r="r" b="b"/>
            <a:pathLst>
              <a:path w="2098970" h="1102913">
                <a:moveTo>
                  <a:pt x="0" y="0"/>
                </a:moveTo>
                <a:lnTo>
                  <a:pt x="2098970" y="0"/>
                </a:lnTo>
                <a:lnTo>
                  <a:pt x="2098970" y="1102913"/>
                </a:lnTo>
                <a:lnTo>
                  <a:pt x="0" y="1102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8658999" y="7210981"/>
            <a:ext cx="961017" cy="2064684"/>
          </a:xfrm>
          <a:custGeom>
            <a:avLst/>
            <a:gdLst/>
            <a:ahLst/>
            <a:cxnLst/>
            <a:rect l="l" t="t" r="r" b="b"/>
            <a:pathLst>
              <a:path w="961017" h="2064684">
                <a:moveTo>
                  <a:pt x="0" y="0"/>
                </a:moveTo>
                <a:lnTo>
                  <a:pt x="961016" y="0"/>
                </a:lnTo>
                <a:lnTo>
                  <a:pt x="961016" y="2064684"/>
                </a:lnTo>
                <a:lnTo>
                  <a:pt x="0" y="206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526790">
            <a:off x="9601686" y="6602695"/>
            <a:ext cx="656282" cy="644350"/>
          </a:xfrm>
          <a:custGeom>
            <a:avLst/>
            <a:gdLst/>
            <a:ahLst/>
            <a:cxnLst/>
            <a:rect l="l" t="t" r="r" b="b"/>
            <a:pathLst>
              <a:path w="656282" h="644350">
                <a:moveTo>
                  <a:pt x="0" y="0"/>
                </a:moveTo>
                <a:lnTo>
                  <a:pt x="656282" y="0"/>
                </a:lnTo>
                <a:lnTo>
                  <a:pt x="656282" y="644350"/>
                </a:lnTo>
                <a:lnTo>
                  <a:pt x="0" y="644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34985">
            <a:off x="7709057" y="7741749"/>
            <a:ext cx="461149" cy="452764"/>
          </a:xfrm>
          <a:custGeom>
            <a:avLst/>
            <a:gdLst/>
            <a:ahLst/>
            <a:cxnLst/>
            <a:rect l="l" t="t" r="r" b="b"/>
            <a:pathLst>
              <a:path w="461149" h="452764">
                <a:moveTo>
                  <a:pt x="0" y="0"/>
                </a:moveTo>
                <a:lnTo>
                  <a:pt x="461149" y="0"/>
                </a:lnTo>
                <a:lnTo>
                  <a:pt x="461149" y="452765"/>
                </a:lnTo>
                <a:lnTo>
                  <a:pt x="0" y="4527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7244767" y="990600"/>
            <a:ext cx="3798466" cy="353854"/>
          </a:xfrm>
          <a:prstGeom prst="rect">
            <a:avLst/>
          </a:prstGeom>
        </p:spPr>
        <p:txBody>
          <a:bodyPr lIns="0" tIns="0" rIns="0" bIns="0" rtlCol="0" anchor="t">
            <a:spAutoFit/>
          </a:bodyPr>
          <a:lstStyle/>
          <a:p>
            <a:pPr algn="ctr">
              <a:lnSpc>
                <a:spcPts val="2940"/>
              </a:lnSpc>
            </a:pPr>
            <a:r>
              <a:rPr lang="en-US" sz="2100" spc="420">
                <a:solidFill>
                  <a:srgbClr val="323232"/>
                </a:solidFill>
                <a:latin typeface="Inter"/>
                <a:ea typeface="Inter"/>
                <a:cs typeface="Inter"/>
                <a:sym typeface="Inter"/>
              </a:rPr>
              <a:t>VIDEO QUESTION</a:t>
            </a:r>
          </a:p>
        </p:txBody>
      </p:sp>
      <p:sp>
        <p:nvSpPr>
          <p:cNvPr id="10" name="TextBox 10"/>
          <p:cNvSpPr txBox="1"/>
          <p:nvPr/>
        </p:nvSpPr>
        <p:spPr>
          <a:xfrm>
            <a:off x="11481275" y="4505325"/>
            <a:ext cx="4257644" cy="1276350"/>
          </a:xfrm>
          <a:prstGeom prst="rect">
            <a:avLst/>
          </a:prstGeom>
        </p:spPr>
        <p:txBody>
          <a:bodyPr lIns="0" tIns="0" rIns="0" bIns="0" rtlCol="0" anchor="t">
            <a:spAutoFit/>
          </a:bodyPr>
          <a:lstStyle/>
          <a:p>
            <a:pPr algn="ctr">
              <a:lnSpc>
                <a:spcPts val="5040"/>
              </a:lnSpc>
            </a:pPr>
            <a:r>
              <a:rPr lang="en-US" sz="4200" b="1">
                <a:solidFill>
                  <a:srgbClr val="323232"/>
                </a:solidFill>
                <a:latin typeface="Inter Bold"/>
                <a:ea typeface="Inter Bold"/>
                <a:cs typeface="Inter Bold"/>
                <a:sym typeface="Inter Bold"/>
              </a:rPr>
              <a:t>Tannenbaum </a:t>
            </a:r>
          </a:p>
          <a:p>
            <a:pPr algn="ctr">
              <a:lnSpc>
                <a:spcPts val="5040"/>
              </a:lnSpc>
            </a:pPr>
            <a:r>
              <a:rPr lang="en-US" sz="4200" b="1">
                <a:solidFill>
                  <a:srgbClr val="323232"/>
                </a:solidFill>
                <a:latin typeface="Inter Bold"/>
                <a:ea typeface="Inter Bold"/>
                <a:cs typeface="Inter Bold"/>
                <a:sym typeface="Inter Bold"/>
              </a:rPr>
              <a:t>or fir tree</a:t>
            </a:r>
          </a:p>
        </p:txBody>
      </p:sp>
      <p:sp>
        <p:nvSpPr>
          <p:cNvPr id="11" name="Freeform 11"/>
          <p:cNvSpPr/>
          <p:nvPr/>
        </p:nvSpPr>
        <p:spPr>
          <a:xfrm rot="3328858" flipH="1" flipV="1">
            <a:off x="371987" y="-447317"/>
            <a:ext cx="1313427" cy="2607857"/>
          </a:xfrm>
          <a:custGeom>
            <a:avLst/>
            <a:gdLst/>
            <a:ahLst/>
            <a:cxnLst/>
            <a:rect l="l" t="t" r="r" b="b"/>
            <a:pathLst>
              <a:path w="1313427" h="2607857">
                <a:moveTo>
                  <a:pt x="1313426" y="2607857"/>
                </a:moveTo>
                <a:lnTo>
                  <a:pt x="0" y="2607857"/>
                </a:lnTo>
                <a:lnTo>
                  <a:pt x="0" y="0"/>
                </a:lnTo>
                <a:lnTo>
                  <a:pt x="1313426" y="0"/>
                </a:lnTo>
                <a:lnTo>
                  <a:pt x="1313426" y="2607857"/>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2" name="Group 12"/>
          <p:cNvGrpSpPr/>
          <p:nvPr/>
        </p:nvGrpSpPr>
        <p:grpSpPr>
          <a:xfrm>
            <a:off x="2360264" y="913761"/>
            <a:ext cx="229877" cy="229877"/>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grpSp>
        <p:nvGrpSpPr>
          <p:cNvPr id="14" name="Group 14"/>
          <p:cNvGrpSpPr/>
          <p:nvPr/>
        </p:nvGrpSpPr>
        <p:grpSpPr>
          <a:xfrm>
            <a:off x="16889075" y="2752953"/>
            <a:ext cx="229877" cy="2298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16" name="Freeform 16"/>
          <p:cNvSpPr/>
          <p:nvPr/>
        </p:nvSpPr>
        <p:spPr>
          <a:xfrm rot="1002647" flipH="1" flipV="1">
            <a:off x="17631287" y="1835262"/>
            <a:ext cx="1313427" cy="2607857"/>
          </a:xfrm>
          <a:custGeom>
            <a:avLst/>
            <a:gdLst/>
            <a:ahLst/>
            <a:cxnLst/>
            <a:rect l="l" t="t" r="r" b="b"/>
            <a:pathLst>
              <a:path w="1313427" h="2607857">
                <a:moveTo>
                  <a:pt x="1313426" y="2607858"/>
                </a:moveTo>
                <a:lnTo>
                  <a:pt x="0" y="2607858"/>
                </a:lnTo>
                <a:lnTo>
                  <a:pt x="0" y="0"/>
                </a:lnTo>
                <a:lnTo>
                  <a:pt x="1313426" y="0"/>
                </a:lnTo>
                <a:lnTo>
                  <a:pt x="1313426" y="2607858"/>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7" name="Group 17"/>
          <p:cNvGrpSpPr/>
          <p:nvPr/>
        </p:nvGrpSpPr>
        <p:grpSpPr>
          <a:xfrm rot="287186">
            <a:off x="12902425" y="9019233"/>
            <a:ext cx="229877" cy="229877"/>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B4B4B"/>
            </a:solidFill>
          </p:spPr>
        </p:sp>
      </p:grpSp>
      <p:sp>
        <p:nvSpPr>
          <p:cNvPr id="19" name="Freeform 19"/>
          <p:cNvSpPr/>
          <p:nvPr/>
        </p:nvSpPr>
        <p:spPr>
          <a:xfrm rot="-6119878" flipH="1" flipV="1">
            <a:off x="12236521" y="8628299"/>
            <a:ext cx="1313427" cy="2607857"/>
          </a:xfrm>
          <a:custGeom>
            <a:avLst/>
            <a:gdLst/>
            <a:ahLst/>
            <a:cxnLst/>
            <a:rect l="l" t="t" r="r" b="b"/>
            <a:pathLst>
              <a:path w="1313427" h="2607857">
                <a:moveTo>
                  <a:pt x="1313427" y="2607857"/>
                </a:moveTo>
                <a:lnTo>
                  <a:pt x="0" y="2607857"/>
                </a:lnTo>
                <a:lnTo>
                  <a:pt x="0" y="0"/>
                </a:lnTo>
                <a:lnTo>
                  <a:pt x="1313427" y="0"/>
                </a:lnTo>
                <a:lnTo>
                  <a:pt x="1313427" y="2607857"/>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406672B2-6256-AE72-DDFA-EB9BAB971E9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342F434-AF11-9C4C-385C-265680E5608B}"/>
              </a:ext>
            </a:extLst>
          </p:cNvPr>
          <p:cNvSpPr txBox="1"/>
          <p:nvPr/>
        </p:nvSpPr>
        <p:spPr>
          <a:xfrm>
            <a:off x="3313790" y="1365052"/>
            <a:ext cx="13770250" cy="1846659"/>
          </a:xfrm>
          <a:prstGeom prst="rect">
            <a:avLst/>
          </a:prstGeom>
        </p:spPr>
        <p:txBody>
          <a:bodyPr wrap="square" lIns="0" tIns="0" rIns="0" bIns="0" rtlCol="0" anchor="t">
            <a:spAutoFit/>
          </a:bodyPr>
          <a:lstStyle/>
          <a:p>
            <a:pPr algn="ctr"/>
            <a:r>
              <a:rPr lang="en-US" sz="6000" b="1"/>
              <a:t>Viết các phương trình phản ứng (đã học) để tạo ra ethyl chloride C</a:t>
            </a:r>
            <a:r>
              <a:rPr lang="en-US" sz="6000" b="1" baseline="-25000"/>
              <a:t>2</a:t>
            </a:r>
            <a:r>
              <a:rPr lang="en-US" sz="6000" b="1"/>
              <a:t>H</a:t>
            </a:r>
            <a:r>
              <a:rPr lang="en-US" sz="6000" b="1" baseline="-25000"/>
              <a:t>5</a:t>
            </a:r>
            <a:r>
              <a:rPr lang="en-US" sz="6000" b="1"/>
              <a:t>Cl  </a:t>
            </a:r>
            <a:endParaRPr lang="en-US" sz="6000" b="1">
              <a:solidFill>
                <a:srgbClr val="323232"/>
              </a:solidFill>
              <a:latin typeface="Inter Bold"/>
              <a:ea typeface="Inter Bold"/>
              <a:cs typeface="Inter Bold"/>
              <a:sym typeface="Inter Bold"/>
            </a:endParaRPr>
          </a:p>
        </p:txBody>
      </p:sp>
      <p:sp>
        <p:nvSpPr>
          <p:cNvPr id="7" name="Freeform 7">
            <a:extLst>
              <a:ext uri="{FF2B5EF4-FFF2-40B4-BE49-F238E27FC236}">
                <a16:creationId xmlns:a16="http://schemas.microsoft.com/office/drawing/2014/main" id="{6B5E7723-72F3-C19F-AA28-B5CA76816D2E}"/>
              </a:ext>
            </a:extLst>
          </p:cNvPr>
          <p:cNvSpPr/>
          <p:nvPr/>
        </p:nvSpPr>
        <p:spPr>
          <a:xfrm rot="2003365">
            <a:off x="14810620" y="9206809"/>
            <a:ext cx="992486" cy="1098325"/>
          </a:xfrm>
          <a:custGeom>
            <a:avLst/>
            <a:gdLst/>
            <a:ahLst/>
            <a:cxnLst/>
            <a:rect l="l" t="t" r="r" b="b"/>
            <a:pathLst>
              <a:path w="992486" h="1098325">
                <a:moveTo>
                  <a:pt x="0" y="0"/>
                </a:moveTo>
                <a:lnTo>
                  <a:pt x="992486" y="0"/>
                </a:lnTo>
                <a:lnTo>
                  <a:pt x="992486" y="1098325"/>
                </a:lnTo>
                <a:lnTo>
                  <a:pt x="0" y="109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CDBC1CB6-845F-7A49-4511-724B86F9035F}"/>
              </a:ext>
            </a:extLst>
          </p:cNvPr>
          <p:cNvSpPr/>
          <p:nvPr/>
        </p:nvSpPr>
        <p:spPr>
          <a:xfrm rot="3487728">
            <a:off x="15777922" y="7376444"/>
            <a:ext cx="2215125" cy="4759058"/>
          </a:xfrm>
          <a:custGeom>
            <a:avLst/>
            <a:gdLst/>
            <a:ahLst/>
            <a:cxnLst/>
            <a:rect l="l" t="t" r="r" b="b"/>
            <a:pathLst>
              <a:path w="2215125" h="4759058">
                <a:moveTo>
                  <a:pt x="0" y="0"/>
                </a:moveTo>
                <a:lnTo>
                  <a:pt x="2215125" y="0"/>
                </a:lnTo>
                <a:lnTo>
                  <a:pt x="2215125" y="4759058"/>
                </a:lnTo>
                <a:lnTo>
                  <a:pt x="0" y="4759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D1D1D463-A161-4317-62C6-83AA61E65051}"/>
              </a:ext>
            </a:extLst>
          </p:cNvPr>
          <p:cNvSpPr/>
          <p:nvPr/>
        </p:nvSpPr>
        <p:spPr>
          <a:xfrm>
            <a:off x="14605546" y="10055580"/>
            <a:ext cx="364354" cy="357730"/>
          </a:xfrm>
          <a:custGeom>
            <a:avLst/>
            <a:gdLst/>
            <a:ahLst/>
            <a:cxnLst/>
            <a:rect l="l" t="t" r="r" b="b"/>
            <a:pathLst>
              <a:path w="364354" h="357730">
                <a:moveTo>
                  <a:pt x="0" y="0"/>
                </a:moveTo>
                <a:lnTo>
                  <a:pt x="364354" y="0"/>
                </a:lnTo>
                <a:lnTo>
                  <a:pt x="364354" y="357730"/>
                </a:lnTo>
                <a:lnTo>
                  <a:pt x="0" y="357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ABFAF52E-9A21-98ED-9A57-3181A6472143}"/>
              </a:ext>
            </a:extLst>
          </p:cNvPr>
          <p:cNvSpPr/>
          <p:nvPr/>
        </p:nvSpPr>
        <p:spPr>
          <a:xfrm>
            <a:off x="691743" y="2276680"/>
            <a:ext cx="673915" cy="661662"/>
          </a:xfrm>
          <a:custGeom>
            <a:avLst/>
            <a:gdLst/>
            <a:ahLst/>
            <a:cxnLst/>
            <a:rect l="l" t="t" r="r" b="b"/>
            <a:pathLst>
              <a:path w="673915" h="661662">
                <a:moveTo>
                  <a:pt x="0" y="0"/>
                </a:moveTo>
                <a:lnTo>
                  <a:pt x="673914" y="0"/>
                </a:lnTo>
                <a:lnTo>
                  <a:pt x="673914" y="661662"/>
                </a:lnTo>
                <a:lnTo>
                  <a:pt x="0" y="661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a:extLst>
              <a:ext uri="{FF2B5EF4-FFF2-40B4-BE49-F238E27FC236}">
                <a16:creationId xmlns:a16="http://schemas.microsoft.com/office/drawing/2014/main" id="{42B7D1A2-1DD6-1CB6-DFA1-420D233949B8}"/>
              </a:ext>
            </a:extLst>
          </p:cNvPr>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EE60062F-B9E6-697D-06FA-9F1F131FA88C}"/>
              </a:ext>
            </a:extLst>
          </p:cNvPr>
          <p:cNvSpPr/>
          <p:nvPr/>
        </p:nvSpPr>
        <p:spPr>
          <a:xfrm>
            <a:off x="3501884" y="427051"/>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a:extLst>
              <a:ext uri="{FF2B5EF4-FFF2-40B4-BE49-F238E27FC236}">
                <a16:creationId xmlns:a16="http://schemas.microsoft.com/office/drawing/2014/main" id="{9799E9DC-677B-8800-CDEC-9BB061F6241F}"/>
              </a:ext>
            </a:extLst>
          </p:cNvPr>
          <p:cNvSpPr/>
          <p:nvPr/>
        </p:nvSpPr>
        <p:spPr>
          <a:xfrm rot="-2700000">
            <a:off x="17918140" y="7935289"/>
            <a:ext cx="435222" cy="427309"/>
          </a:xfrm>
          <a:custGeom>
            <a:avLst/>
            <a:gdLst/>
            <a:ahLst/>
            <a:cxnLst/>
            <a:rect l="l" t="t" r="r" b="b"/>
            <a:pathLst>
              <a:path w="435222" h="427309">
                <a:moveTo>
                  <a:pt x="0" y="0"/>
                </a:moveTo>
                <a:lnTo>
                  <a:pt x="435222" y="0"/>
                </a:lnTo>
                <a:lnTo>
                  <a:pt x="435222" y="427309"/>
                </a:lnTo>
                <a:lnTo>
                  <a:pt x="0" y="427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a:extLst>
              <a:ext uri="{FF2B5EF4-FFF2-40B4-BE49-F238E27FC236}">
                <a16:creationId xmlns:a16="http://schemas.microsoft.com/office/drawing/2014/main" id="{247823CC-F91A-8F08-80E1-882AEADED661}"/>
              </a:ext>
            </a:extLst>
          </p:cNvPr>
          <p:cNvSpPr txBox="1"/>
          <p:nvPr/>
        </p:nvSpPr>
        <p:spPr>
          <a:xfrm>
            <a:off x="6235354" y="662632"/>
            <a:ext cx="7988081" cy="594522"/>
          </a:xfrm>
          <a:prstGeom prst="rect">
            <a:avLst/>
          </a:prstGeom>
        </p:spPr>
        <p:txBody>
          <a:bodyPr lIns="0" tIns="0" rIns="0" bIns="0" rtlCol="0" anchor="t">
            <a:spAutoFit/>
          </a:bodyPr>
          <a:lstStyle/>
          <a:p>
            <a:pPr marL="0" lvl="0" indent="0" algn="ctr">
              <a:lnSpc>
                <a:spcPts val="4340"/>
              </a:lnSpc>
              <a:spcBef>
                <a:spcPct val="0"/>
              </a:spcBef>
            </a:pPr>
            <a:r>
              <a:rPr lang="en-US" sz="6000" u="none" spc="620">
                <a:solidFill>
                  <a:srgbClr val="323232"/>
                </a:solidFill>
                <a:latin typeface="Inter"/>
                <a:ea typeface="Inter"/>
                <a:cs typeface="Inter"/>
                <a:sym typeface="Inter"/>
              </a:rPr>
              <a:t>CÂU 2</a:t>
            </a:r>
          </a:p>
        </p:txBody>
      </p:sp>
      <p:grpSp>
        <p:nvGrpSpPr>
          <p:cNvPr id="16" name="Group 17">
            <a:extLst>
              <a:ext uri="{FF2B5EF4-FFF2-40B4-BE49-F238E27FC236}">
                <a16:creationId xmlns:a16="http://schemas.microsoft.com/office/drawing/2014/main" id="{14B09D6B-A047-0DA4-7BB3-C40C78E306C6}"/>
              </a:ext>
            </a:extLst>
          </p:cNvPr>
          <p:cNvGrpSpPr>
            <a:grpSpLocks/>
          </p:cNvGrpSpPr>
          <p:nvPr/>
        </p:nvGrpSpPr>
        <p:grpSpPr bwMode="auto">
          <a:xfrm>
            <a:off x="5029200" y="4076582"/>
            <a:ext cx="14761934" cy="2123658"/>
            <a:chOff x="1067021" y="3496099"/>
            <a:chExt cx="5334000" cy="2124584"/>
          </a:xfrm>
        </p:grpSpPr>
        <p:sp>
          <p:nvSpPr>
            <p:cNvPr id="17" name="Rectangle 4">
              <a:extLst>
                <a:ext uri="{FF2B5EF4-FFF2-40B4-BE49-F238E27FC236}">
                  <a16:creationId xmlns:a16="http://schemas.microsoft.com/office/drawing/2014/main" id="{9A55E9C8-0CC3-98D7-78FB-20B338DEE944}"/>
                </a:ext>
              </a:extLst>
            </p:cNvPr>
            <p:cNvSpPr>
              <a:spLocks noChangeArrowheads="1"/>
            </p:cNvSpPr>
            <p:nvPr/>
          </p:nvSpPr>
          <p:spPr bwMode="auto">
            <a:xfrm>
              <a:off x="1067021" y="3496099"/>
              <a:ext cx="5334000" cy="21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a:t>
              </a:r>
              <a:r>
                <a:rPr lang="en-US" altLang="en-US" sz="6600" kern="0" baseline="-25000">
                  <a:solidFill>
                    <a:prstClr val="black"/>
                  </a:solidFill>
                  <a:latin typeface="Times New Roman" panose="02020603050405020304" pitchFamily="18" charset="0"/>
                  <a:cs typeface="Times New Roman" panose="02020603050405020304" pitchFamily="18" charset="0"/>
                </a:rPr>
                <a:t>6</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Cl</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a:t>
              </a:r>
              <a:r>
                <a:rPr lang="en-US" altLang="en-US" sz="6600" kern="0" baseline="-25000">
                  <a:solidFill>
                    <a:prstClr val="black"/>
                  </a:solidFill>
                  <a:latin typeface="Times New Roman" panose="02020603050405020304" pitchFamily="18" charset="0"/>
                  <a:cs typeface="Times New Roman" panose="02020603050405020304" pitchFamily="18" charset="0"/>
                </a:rPr>
                <a:t>5</a:t>
              </a:r>
              <a:r>
                <a:rPr kumimoji="0" lang="en-US" altLang="en-US" sz="6600" b="0" i="0" u="none" strike="noStrike" kern="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Cl</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en-US" sz="6600" b="0" i="0" u="none" strike="noStrike" kern="0" cap="none" spc="0" normalizeH="0" baseline="3000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HCl</a:t>
              </a:r>
              <a:endParaRPr kumimoji="0" lang="en-US" altLang="en-US" sz="6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8CE52F7-FB88-792A-2C8B-1397747B5366}"/>
                </a:ext>
              </a:extLst>
            </p:cNvPr>
            <p:cNvCxnSpPr/>
            <p:nvPr/>
          </p:nvCxnSpPr>
          <p:spPr>
            <a:xfrm>
              <a:off x="2623396" y="4091350"/>
              <a:ext cx="609600" cy="1589"/>
            </a:xfrm>
            <a:prstGeom prst="straightConnector1">
              <a:avLst/>
            </a:prstGeom>
            <a:noFill/>
            <a:ln w="38100" cap="flat" cmpd="sng" algn="ctr">
              <a:solidFill>
                <a:sysClr val="windowText" lastClr="000000"/>
              </a:solidFill>
              <a:prstDash val="solid"/>
              <a:miter lim="800000"/>
              <a:tailEnd type="arrow"/>
            </a:ln>
            <a:effectLst/>
          </p:spPr>
        </p:cxnSp>
      </p:grpSp>
      <p:grpSp>
        <p:nvGrpSpPr>
          <p:cNvPr id="19" name="Group 17">
            <a:extLst>
              <a:ext uri="{FF2B5EF4-FFF2-40B4-BE49-F238E27FC236}">
                <a16:creationId xmlns:a16="http://schemas.microsoft.com/office/drawing/2014/main" id="{ECD2D6D4-6986-7F30-CD0E-0D7D2AED05B9}"/>
              </a:ext>
            </a:extLst>
          </p:cNvPr>
          <p:cNvGrpSpPr>
            <a:grpSpLocks/>
          </p:cNvGrpSpPr>
          <p:nvPr/>
        </p:nvGrpSpPr>
        <p:grpSpPr bwMode="auto">
          <a:xfrm>
            <a:off x="5334000" y="7215713"/>
            <a:ext cx="14761934" cy="1107996"/>
            <a:chOff x="1067021" y="3496099"/>
            <a:chExt cx="5334000" cy="1108479"/>
          </a:xfrm>
        </p:grpSpPr>
        <p:sp>
          <p:nvSpPr>
            <p:cNvPr id="20" name="Rectangle 4">
              <a:extLst>
                <a:ext uri="{FF2B5EF4-FFF2-40B4-BE49-F238E27FC236}">
                  <a16:creationId xmlns:a16="http://schemas.microsoft.com/office/drawing/2014/main" id="{157DABA1-5A25-F405-9BE6-5F5F51FAC817}"/>
                </a:ext>
              </a:extLst>
            </p:cNvPr>
            <p:cNvSpPr>
              <a:spLocks noChangeArrowheads="1"/>
            </p:cNvSpPr>
            <p:nvPr/>
          </p:nvSpPr>
          <p:spPr bwMode="auto">
            <a:xfrm>
              <a:off x="1067021" y="3496099"/>
              <a:ext cx="5334000" cy="110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4</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r>
                <a:rPr lang="en-US" altLang="en-US" sz="6600" kern="0">
                  <a:solidFill>
                    <a:prstClr val="black"/>
                  </a:solidFill>
                  <a:latin typeface="Times New Roman" panose="02020603050405020304" pitchFamily="18" charset="0"/>
                  <a:cs typeface="Times New Roman" panose="02020603050405020304" pitchFamily="18" charset="0"/>
                </a:rPr>
                <a:t>HCl</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6600" b="0" i="0"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altLang="en-US" sz="6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a:t>
              </a:r>
              <a:r>
                <a:rPr lang="en-US" altLang="en-US" sz="6600" kern="0" baseline="-25000">
                  <a:solidFill>
                    <a:prstClr val="black"/>
                  </a:solidFill>
                  <a:latin typeface="Times New Roman" panose="02020603050405020304" pitchFamily="18" charset="0"/>
                  <a:cs typeface="Times New Roman" panose="02020603050405020304" pitchFamily="18" charset="0"/>
                </a:rPr>
                <a:t>5</a:t>
              </a:r>
              <a:r>
                <a:rPr kumimoji="0" lang="en-US" altLang="en-US" sz="6600" b="0" i="0" u="none" strike="noStrike" kern="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Cl</a:t>
              </a:r>
              <a:endParaRPr kumimoji="0" lang="en-US" altLang="en-US" sz="6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3F498D5D-9D9F-F9E3-850E-69107F6C452D}"/>
                </a:ext>
              </a:extLst>
            </p:cNvPr>
            <p:cNvCxnSpPr/>
            <p:nvPr/>
          </p:nvCxnSpPr>
          <p:spPr>
            <a:xfrm>
              <a:off x="2623396" y="4091350"/>
              <a:ext cx="609600" cy="1589"/>
            </a:xfrm>
            <a:prstGeom prst="straightConnector1">
              <a:avLst/>
            </a:prstGeom>
            <a:noFill/>
            <a:ln w="38100" cap="flat" cmpd="sng" algn="ctr">
              <a:solidFill>
                <a:sysClr val="windowText" lastClr="000000"/>
              </a:solidFill>
              <a:prstDash val="solid"/>
              <a:miter lim="800000"/>
              <a:tailEnd type="arrow"/>
            </a:ln>
            <a:effectLst/>
          </p:spPr>
        </p:cxnSp>
      </p:grpSp>
      <p:sp>
        <p:nvSpPr>
          <p:cNvPr id="22" name="Text Box 31">
            <a:extLst>
              <a:ext uri="{FF2B5EF4-FFF2-40B4-BE49-F238E27FC236}">
                <a16:creationId xmlns:a16="http://schemas.microsoft.com/office/drawing/2014/main" id="{0E191411-0FB3-A139-DD2C-C668EAA44912}"/>
              </a:ext>
            </a:extLst>
          </p:cNvPr>
          <p:cNvSpPr txBox="1">
            <a:spLocks noChangeArrowheads="1"/>
          </p:cNvSpPr>
          <p:nvPr/>
        </p:nvSpPr>
        <p:spPr bwMode="auto">
          <a:xfrm>
            <a:off x="9828190" y="4070424"/>
            <a:ext cx="9079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FontTx/>
              <a:buNone/>
              <a:defRPr/>
            </a:pPr>
            <a:r>
              <a:rPr lang="en-US" altLang="en-US" sz="3600" dirty="0">
                <a:cs typeface="Arial" panose="020B0604020202020204" pitchFamily="34" charset="0"/>
              </a:rPr>
              <a:t>as</a:t>
            </a:r>
          </a:p>
        </p:txBody>
      </p:sp>
      <p:sp>
        <p:nvSpPr>
          <p:cNvPr id="23" name="Text Box 31">
            <a:extLst>
              <a:ext uri="{FF2B5EF4-FFF2-40B4-BE49-F238E27FC236}">
                <a16:creationId xmlns:a16="http://schemas.microsoft.com/office/drawing/2014/main" id="{05FF8A26-F330-170F-0029-BEB2917528E6}"/>
              </a:ext>
            </a:extLst>
          </p:cNvPr>
          <p:cNvSpPr txBox="1">
            <a:spLocks noChangeArrowheads="1"/>
          </p:cNvSpPr>
          <p:nvPr/>
        </p:nvSpPr>
        <p:spPr bwMode="auto">
          <a:xfrm>
            <a:off x="259885" y="3839592"/>
            <a:ext cx="4631140" cy="1754326"/>
          </a:xfrm>
          <a:prstGeom prst="rect">
            <a:avLst/>
          </a:prstGeom>
          <a:solidFill>
            <a:srgbClr val="DB4B4B"/>
          </a:solidFill>
          <a:ln>
            <a:noFill/>
          </a:ln>
        </p:spPr>
        <p:txBody>
          <a:bodyPr wrap="squar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ClrTx/>
              <a:buFontTx/>
              <a:buNone/>
              <a:defRPr/>
            </a:pPr>
            <a:r>
              <a:rPr lang="en-US" altLang="en-US" sz="5400">
                <a:solidFill>
                  <a:schemeClr val="bg1"/>
                </a:solidFill>
                <a:cs typeface="Arial" panose="020B0604020202020204" pitchFamily="34" charset="0"/>
              </a:rPr>
              <a:t>Phản ứng thế của alkane</a:t>
            </a:r>
            <a:endParaRPr lang="en-US" altLang="en-US" sz="5400" dirty="0">
              <a:solidFill>
                <a:schemeClr val="bg1"/>
              </a:solidFill>
              <a:cs typeface="Arial" panose="020B0604020202020204" pitchFamily="34" charset="0"/>
            </a:endParaRPr>
          </a:p>
        </p:txBody>
      </p:sp>
      <p:sp>
        <p:nvSpPr>
          <p:cNvPr id="24" name="Text Box 31">
            <a:extLst>
              <a:ext uri="{FF2B5EF4-FFF2-40B4-BE49-F238E27FC236}">
                <a16:creationId xmlns:a16="http://schemas.microsoft.com/office/drawing/2014/main" id="{4583B963-98B3-A157-BC0D-43F7BB284336}"/>
              </a:ext>
            </a:extLst>
          </p:cNvPr>
          <p:cNvSpPr txBox="1">
            <a:spLocks noChangeArrowheads="1"/>
          </p:cNvSpPr>
          <p:nvPr/>
        </p:nvSpPr>
        <p:spPr bwMode="auto">
          <a:xfrm>
            <a:off x="259885" y="7025875"/>
            <a:ext cx="4631140" cy="1569660"/>
          </a:xfrm>
          <a:prstGeom prst="rect">
            <a:avLst/>
          </a:prstGeom>
          <a:solidFill>
            <a:srgbClr val="DB4B4B"/>
          </a:solidFill>
          <a:ln>
            <a:noFill/>
          </a:ln>
        </p:spPr>
        <p:txBody>
          <a:bodyPr wrap="squar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ClrTx/>
              <a:buFontTx/>
              <a:buNone/>
              <a:defRPr/>
            </a:pPr>
            <a:r>
              <a:rPr lang="en-US" altLang="en-US" sz="4800">
                <a:solidFill>
                  <a:schemeClr val="bg1"/>
                </a:solidFill>
                <a:cs typeface="Arial" panose="020B0604020202020204" pitchFamily="34" charset="0"/>
              </a:rPr>
              <a:t>Phản ứng cộng của alkene</a:t>
            </a:r>
            <a:endParaRPr lang="en-US" altLang="en-US" sz="4800" dirty="0">
              <a:solidFill>
                <a:schemeClr val="bg1"/>
              </a:solidFill>
              <a:cs typeface="Arial" panose="020B0604020202020204" pitchFamily="34" charset="0"/>
            </a:endParaRPr>
          </a:p>
        </p:txBody>
      </p:sp>
    </p:spTree>
    <p:extLst>
      <p:ext uri="{BB962C8B-B14F-4D97-AF65-F5344CB8AC3E}">
        <p14:creationId xmlns:p14="http://schemas.microsoft.com/office/powerpoint/2010/main" val="24484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500"/>
                                        <p:tgtEl>
                                          <p:spTgt spid="16"/>
                                        </p:tgtEl>
                                      </p:cBhvr>
                                    </p:animEffect>
                                  </p:childTnLst>
                                </p:cTn>
                              </p:par>
                              <p:par>
                                <p:cTn id="8" presetID="1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Bottom)">
                                      <p:cBhvr>
                                        <p:cTn id="10" dur="500"/>
                                        <p:tgtEl>
                                          <p:spTgt spid="19"/>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lide(fromBottom)">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lide(fromBottom)">
                                      <p:cBhvr>
                                        <p:cTn id="18" dur="500"/>
                                        <p:tgtEl>
                                          <p:spTgt spid="2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lide(fromBottom)">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A865D"/>
        </a:solidFill>
        <a:effectLst/>
      </p:bgPr>
    </p:bg>
    <p:spTree>
      <p:nvGrpSpPr>
        <p:cNvPr id="1" name=""/>
        <p:cNvGrpSpPr/>
        <p:nvPr/>
      </p:nvGrpSpPr>
      <p:grpSpPr>
        <a:xfrm>
          <a:off x="0" y="0"/>
          <a:ext cx="0" cy="0"/>
          <a:chOff x="0" y="0"/>
          <a:chExt cx="0" cy="0"/>
        </a:xfrm>
      </p:grpSpPr>
      <p:sp>
        <p:nvSpPr>
          <p:cNvPr id="2" name="Freeform 2"/>
          <p:cNvSpPr/>
          <p:nvPr/>
        </p:nvSpPr>
        <p:spPr>
          <a:xfrm rot="2157510">
            <a:off x="1032604" y="4169889"/>
            <a:ext cx="2264082" cy="3684158"/>
          </a:xfrm>
          <a:custGeom>
            <a:avLst/>
            <a:gdLst/>
            <a:ahLst/>
            <a:cxnLst/>
            <a:rect l="l" t="t" r="r" b="b"/>
            <a:pathLst>
              <a:path w="2264082" h="3684158">
                <a:moveTo>
                  <a:pt x="0" y="0"/>
                </a:moveTo>
                <a:lnTo>
                  <a:pt x="2264083" y="0"/>
                </a:lnTo>
                <a:lnTo>
                  <a:pt x="2264083" y="3684158"/>
                </a:lnTo>
                <a:lnTo>
                  <a:pt x="0" y="36841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713334">
            <a:off x="608336" y="3239399"/>
            <a:ext cx="851281" cy="942061"/>
          </a:xfrm>
          <a:custGeom>
            <a:avLst/>
            <a:gdLst/>
            <a:ahLst/>
            <a:cxnLst/>
            <a:rect l="l" t="t" r="r" b="b"/>
            <a:pathLst>
              <a:path w="851281" h="942061">
                <a:moveTo>
                  <a:pt x="0" y="0"/>
                </a:moveTo>
                <a:lnTo>
                  <a:pt x="851281" y="0"/>
                </a:lnTo>
                <a:lnTo>
                  <a:pt x="851281" y="942061"/>
                </a:lnTo>
                <a:lnTo>
                  <a:pt x="0" y="942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20286" y="8105619"/>
            <a:ext cx="2027381" cy="3885226"/>
          </a:xfrm>
          <a:custGeom>
            <a:avLst/>
            <a:gdLst/>
            <a:ahLst/>
            <a:cxnLst/>
            <a:rect l="l" t="t" r="r" b="b"/>
            <a:pathLst>
              <a:path w="2027381" h="3885226">
                <a:moveTo>
                  <a:pt x="0" y="0"/>
                </a:moveTo>
                <a:lnTo>
                  <a:pt x="2027381" y="0"/>
                </a:lnTo>
                <a:lnTo>
                  <a:pt x="2027381" y="3885226"/>
                </a:lnTo>
                <a:lnTo>
                  <a:pt x="0" y="3885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3244866" y="1612904"/>
            <a:ext cx="12531564" cy="7061193"/>
            <a:chOff x="0" y="0"/>
            <a:chExt cx="16708751" cy="9414924"/>
          </a:xfrm>
        </p:grpSpPr>
        <p:sp>
          <p:nvSpPr>
            <p:cNvPr id="6" name="Freeform 6"/>
            <p:cNvSpPr/>
            <p:nvPr/>
          </p:nvSpPr>
          <p:spPr>
            <a:xfrm flipH="1">
              <a:off x="6284052" y="0"/>
              <a:ext cx="4140648" cy="4233004"/>
            </a:xfrm>
            <a:custGeom>
              <a:avLst/>
              <a:gdLst/>
              <a:ahLst/>
              <a:cxnLst/>
              <a:rect l="l" t="t" r="r" b="b"/>
              <a:pathLst>
                <a:path w="4140648" h="4233004">
                  <a:moveTo>
                    <a:pt x="4140648" y="0"/>
                  </a:moveTo>
                  <a:lnTo>
                    <a:pt x="0" y="0"/>
                  </a:lnTo>
                  <a:lnTo>
                    <a:pt x="0" y="4233004"/>
                  </a:lnTo>
                  <a:lnTo>
                    <a:pt x="4140648" y="4233004"/>
                  </a:lnTo>
                  <a:lnTo>
                    <a:pt x="414064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0" y="4775260"/>
              <a:ext cx="16708751" cy="3470346"/>
            </a:xfrm>
            <a:prstGeom prst="rect">
              <a:avLst/>
            </a:prstGeom>
          </p:spPr>
          <p:txBody>
            <a:bodyPr lIns="0" tIns="0" rIns="0" bIns="0" rtlCol="0" anchor="t">
              <a:spAutoFit/>
            </a:bodyPr>
            <a:lstStyle/>
            <a:p>
              <a:pPr algn="ctr">
                <a:lnSpc>
                  <a:spcPts val="10119"/>
                </a:lnSpc>
              </a:pPr>
              <a:r>
                <a:rPr lang="en-US" sz="8800" spc="175">
                  <a:solidFill>
                    <a:srgbClr val="F6F5E7"/>
                  </a:solidFill>
                  <a:latin typeface="Bobby Jones"/>
                  <a:ea typeface="Bobby Jones"/>
                  <a:cs typeface="Bobby Jones"/>
                  <a:sym typeface="Bobby Jones"/>
                </a:rPr>
                <a:t>CONGRATULATIONS TO THE </a:t>
              </a:r>
            </a:p>
            <a:p>
              <a:pPr algn="ctr">
                <a:lnSpc>
                  <a:spcPts val="10119"/>
                </a:lnSpc>
              </a:pPr>
              <a:r>
                <a:rPr lang="en-US" sz="8800" spc="175">
                  <a:solidFill>
                    <a:srgbClr val="D8A979"/>
                  </a:solidFill>
                  <a:latin typeface="Bobby Jones"/>
                  <a:ea typeface="Bobby Jones"/>
                  <a:cs typeface="Bobby Jones"/>
                  <a:sym typeface="Bobby Jones"/>
                </a:rPr>
                <a:t>new Carol King!</a:t>
              </a:r>
            </a:p>
          </p:txBody>
        </p:sp>
        <p:sp>
          <p:nvSpPr>
            <p:cNvPr id="8" name="TextBox 8"/>
            <p:cNvSpPr txBox="1"/>
            <p:nvPr/>
          </p:nvSpPr>
          <p:spPr>
            <a:xfrm>
              <a:off x="0" y="8789378"/>
              <a:ext cx="16708751" cy="625546"/>
            </a:xfrm>
            <a:prstGeom prst="rect">
              <a:avLst/>
            </a:prstGeom>
          </p:spPr>
          <p:txBody>
            <a:bodyPr lIns="0" tIns="0" rIns="0" bIns="0" rtlCol="0" anchor="t">
              <a:spAutoFit/>
            </a:bodyPr>
            <a:lstStyle/>
            <a:p>
              <a:pPr algn="ctr">
                <a:lnSpc>
                  <a:spcPts val="3919"/>
                </a:lnSpc>
              </a:pPr>
              <a:r>
                <a:rPr lang="en-US" sz="2800">
                  <a:solidFill>
                    <a:srgbClr val="F6F5E7"/>
                  </a:solidFill>
                  <a:latin typeface="Inter"/>
                  <a:ea typeface="Inter"/>
                  <a:cs typeface="Inter"/>
                  <a:sym typeface="Inter"/>
                </a:rPr>
                <a:t>You win... bragging rights all Christmas long.</a:t>
              </a:r>
            </a:p>
          </p:txBody>
        </p:sp>
      </p:grpSp>
      <p:sp>
        <p:nvSpPr>
          <p:cNvPr id="9" name="Freeform 9"/>
          <p:cNvSpPr/>
          <p:nvPr/>
        </p:nvSpPr>
        <p:spPr>
          <a:xfrm rot="-727050">
            <a:off x="17302836" y="2335846"/>
            <a:ext cx="414581" cy="458792"/>
          </a:xfrm>
          <a:custGeom>
            <a:avLst/>
            <a:gdLst/>
            <a:ahLst/>
            <a:cxnLst/>
            <a:rect l="l" t="t" r="r" b="b"/>
            <a:pathLst>
              <a:path w="414581" h="458792">
                <a:moveTo>
                  <a:pt x="0" y="0"/>
                </a:moveTo>
                <a:lnTo>
                  <a:pt x="414580" y="0"/>
                </a:lnTo>
                <a:lnTo>
                  <a:pt x="414580" y="458791"/>
                </a:lnTo>
                <a:lnTo>
                  <a:pt x="0" y="4587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3021161">
            <a:off x="16610744" y="-790092"/>
            <a:ext cx="2458991" cy="3322961"/>
          </a:xfrm>
          <a:custGeom>
            <a:avLst/>
            <a:gdLst/>
            <a:ahLst/>
            <a:cxnLst/>
            <a:rect l="l" t="t" r="r" b="b"/>
            <a:pathLst>
              <a:path w="2458991" h="3322961">
                <a:moveTo>
                  <a:pt x="0" y="0"/>
                </a:moveTo>
                <a:lnTo>
                  <a:pt x="2458991" y="0"/>
                </a:lnTo>
                <a:lnTo>
                  <a:pt x="2458991" y="3322960"/>
                </a:lnTo>
                <a:lnTo>
                  <a:pt x="0" y="33229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2003365">
            <a:off x="15037477" y="946481"/>
            <a:ext cx="659604" cy="729944"/>
          </a:xfrm>
          <a:custGeom>
            <a:avLst/>
            <a:gdLst/>
            <a:ahLst/>
            <a:cxnLst/>
            <a:rect l="l" t="t" r="r" b="b"/>
            <a:pathLst>
              <a:path w="659604" h="729944">
                <a:moveTo>
                  <a:pt x="0" y="0"/>
                </a:moveTo>
                <a:lnTo>
                  <a:pt x="659604" y="0"/>
                </a:lnTo>
                <a:lnTo>
                  <a:pt x="659604" y="729944"/>
                </a:lnTo>
                <a:lnTo>
                  <a:pt x="0" y="7299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458499">
            <a:off x="2029178" y="8631842"/>
            <a:ext cx="521954" cy="577615"/>
          </a:xfrm>
          <a:custGeom>
            <a:avLst/>
            <a:gdLst/>
            <a:ahLst/>
            <a:cxnLst/>
            <a:rect l="l" t="t" r="r" b="b"/>
            <a:pathLst>
              <a:path w="521954" h="577615">
                <a:moveTo>
                  <a:pt x="0" y="0"/>
                </a:moveTo>
                <a:lnTo>
                  <a:pt x="521954" y="0"/>
                </a:lnTo>
                <a:lnTo>
                  <a:pt x="521954" y="577615"/>
                </a:lnTo>
                <a:lnTo>
                  <a:pt x="0" y="577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2128604" flipH="1" flipV="1">
            <a:off x="282583" y="166952"/>
            <a:ext cx="2424682" cy="2213074"/>
          </a:xfrm>
          <a:custGeom>
            <a:avLst/>
            <a:gdLst/>
            <a:ahLst/>
            <a:cxnLst/>
            <a:rect l="l" t="t" r="r" b="b"/>
            <a:pathLst>
              <a:path w="2424682" h="2213074">
                <a:moveTo>
                  <a:pt x="2424682" y="2213073"/>
                </a:moveTo>
                <a:lnTo>
                  <a:pt x="0" y="2213073"/>
                </a:lnTo>
                <a:lnTo>
                  <a:pt x="0" y="0"/>
                </a:lnTo>
                <a:lnTo>
                  <a:pt x="2424682" y="0"/>
                </a:lnTo>
                <a:lnTo>
                  <a:pt x="2424682" y="2213073"/>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1281661">
            <a:off x="3139420" y="542580"/>
            <a:ext cx="368995" cy="362286"/>
          </a:xfrm>
          <a:custGeom>
            <a:avLst/>
            <a:gdLst/>
            <a:ahLst/>
            <a:cxnLst/>
            <a:rect l="l" t="t" r="r" b="b"/>
            <a:pathLst>
              <a:path w="368995" h="362286">
                <a:moveTo>
                  <a:pt x="0" y="0"/>
                </a:moveTo>
                <a:lnTo>
                  <a:pt x="368995" y="0"/>
                </a:lnTo>
                <a:lnTo>
                  <a:pt x="368995" y="362286"/>
                </a:lnTo>
                <a:lnTo>
                  <a:pt x="0" y="36228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1993091" y="2572843"/>
            <a:ext cx="530030" cy="520394"/>
          </a:xfrm>
          <a:custGeom>
            <a:avLst/>
            <a:gdLst/>
            <a:ahLst/>
            <a:cxnLst/>
            <a:rect l="l" t="t" r="r" b="b"/>
            <a:pathLst>
              <a:path w="530030" h="520394">
                <a:moveTo>
                  <a:pt x="0" y="0"/>
                </a:moveTo>
                <a:lnTo>
                  <a:pt x="530030" y="0"/>
                </a:lnTo>
                <a:lnTo>
                  <a:pt x="530030" y="520394"/>
                </a:lnTo>
                <a:lnTo>
                  <a:pt x="0" y="5203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rot="8100000" flipH="1" flipV="1">
            <a:off x="15588220" y="8163856"/>
            <a:ext cx="2697373" cy="2461966"/>
          </a:xfrm>
          <a:custGeom>
            <a:avLst/>
            <a:gdLst/>
            <a:ahLst/>
            <a:cxnLst/>
            <a:rect l="l" t="t" r="r" b="b"/>
            <a:pathLst>
              <a:path w="2697373" h="2461966">
                <a:moveTo>
                  <a:pt x="2697373" y="2461966"/>
                </a:moveTo>
                <a:lnTo>
                  <a:pt x="0" y="2461966"/>
                </a:lnTo>
                <a:lnTo>
                  <a:pt x="0" y="0"/>
                </a:lnTo>
                <a:lnTo>
                  <a:pt x="2697373" y="0"/>
                </a:lnTo>
                <a:lnTo>
                  <a:pt x="2697373" y="2461966"/>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17259300" y="6817016"/>
            <a:ext cx="530030" cy="520394"/>
          </a:xfrm>
          <a:custGeom>
            <a:avLst/>
            <a:gdLst/>
            <a:ahLst/>
            <a:cxnLst/>
            <a:rect l="l" t="t" r="r" b="b"/>
            <a:pathLst>
              <a:path w="530030" h="520394">
                <a:moveTo>
                  <a:pt x="0" y="0"/>
                </a:moveTo>
                <a:lnTo>
                  <a:pt x="530030" y="0"/>
                </a:lnTo>
                <a:lnTo>
                  <a:pt x="530030" y="520394"/>
                </a:lnTo>
                <a:lnTo>
                  <a:pt x="0" y="5203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Freeform 18"/>
          <p:cNvSpPr/>
          <p:nvPr/>
        </p:nvSpPr>
        <p:spPr>
          <a:xfrm>
            <a:off x="1033976" y="7907562"/>
            <a:ext cx="530030" cy="520394"/>
          </a:xfrm>
          <a:custGeom>
            <a:avLst/>
            <a:gdLst/>
            <a:ahLst/>
            <a:cxnLst/>
            <a:rect l="l" t="t" r="r" b="b"/>
            <a:pathLst>
              <a:path w="530030" h="520394">
                <a:moveTo>
                  <a:pt x="0" y="0"/>
                </a:moveTo>
                <a:lnTo>
                  <a:pt x="530031" y="0"/>
                </a:lnTo>
                <a:lnTo>
                  <a:pt x="530031" y="520393"/>
                </a:lnTo>
                <a:lnTo>
                  <a:pt x="0" y="52039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rot="1713334">
            <a:off x="15564992" y="7887648"/>
            <a:ext cx="557017" cy="616417"/>
          </a:xfrm>
          <a:custGeom>
            <a:avLst/>
            <a:gdLst/>
            <a:ahLst/>
            <a:cxnLst/>
            <a:rect l="l" t="t" r="r" b="b"/>
            <a:pathLst>
              <a:path w="557017" h="616417">
                <a:moveTo>
                  <a:pt x="0" y="0"/>
                </a:moveTo>
                <a:lnTo>
                  <a:pt x="557017" y="0"/>
                </a:lnTo>
                <a:lnTo>
                  <a:pt x="557017" y="616417"/>
                </a:lnTo>
                <a:lnTo>
                  <a:pt x="0" y="616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2" name="Group 2"/>
          <p:cNvGrpSpPr/>
          <p:nvPr/>
        </p:nvGrpSpPr>
        <p:grpSpPr>
          <a:xfrm>
            <a:off x="-959874" y="-1041113"/>
            <a:ext cx="6115932" cy="5413224"/>
            <a:chOff x="0" y="0"/>
            <a:chExt cx="8154576" cy="7217633"/>
          </a:xfrm>
        </p:grpSpPr>
        <p:sp>
          <p:nvSpPr>
            <p:cNvPr id="3" name="Freeform 3"/>
            <p:cNvSpPr/>
            <p:nvPr/>
          </p:nvSpPr>
          <p:spPr>
            <a:xfrm rot="-367011">
              <a:off x="441774" y="385058"/>
              <a:ext cx="7481059" cy="4749386"/>
            </a:xfrm>
            <a:custGeom>
              <a:avLst/>
              <a:gdLst/>
              <a:ahLst/>
              <a:cxnLst/>
              <a:rect l="l" t="t" r="r" b="b"/>
              <a:pathLst>
                <a:path w="7481059" h="4749386">
                  <a:moveTo>
                    <a:pt x="0" y="0"/>
                  </a:moveTo>
                  <a:lnTo>
                    <a:pt x="7481059" y="0"/>
                  </a:lnTo>
                  <a:lnTo>
                    <a:pt x="7481059" y="4749386"/>
                  </a:lnTo>
                  <a:lnTo>
                    <a:pt x="0" y="47493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2759751"/>
              <a:ext cx="4182303" cy="4457882"/>
            </a:xfrm>
            <a:custGeom>
              <a:avLst/>
              <a:gdLst/>
              <a:ahLst/>
              <a:cxnLst/>
              <a:rect l="l" t="t" r="r" b="b"/>
              <a:pathLst>
                <a:path w="4182303" h="4457882">
                  <a:moveTo>
                    <a:pt x="0" y="0"/>
                  </a:moveTo>
                  <a:lnTo>
                    <a:pt x="4182303" y="0"/>
                  </a:lnTo>
                  <a:lnTo>
                    <a:pt x="4182303" y="4457882"/>
                  </a:lnTo>
                  <a:lnTo>
                    <a:pt x="0" y="4457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5" name="Freeform 5"/>
          <p:cNvSpPr/>
          <p:nvPr/>
        </p:nvSpPr>
        <p:spPr>
          <a:xfrm>
            <a:off x="9403615" y="5896741"/>
            <a:ext cx="2654531" cy="524270"/>
          </a:xfrm>
          <a:custGeom>
            <a:avLst/>
            <a:gdLst/>
            <a:ahLst/>
            <a:cxnLst/>
            <a:rect l="l" t="t" r="r" b="b"/>
            <a:pathLst>
              <a:path w="2654531" h="524270">
                <a:moveTo>
                  <a:pt x="0" y="0"/>
                </a:moveTo>
                <a:lnTo>
                  <a:pt x="2654531" y="0"/>
                </a:lnTo>
                <a:lnTo>
                  <a:pt x="2654531" y="524269"/>
                </a:lnTo>
                <a:lnTo>
                  <a:pt x="0" y="524269"/>
                </a:lnTo>
                <a:lnTo>
                  <a:pt x="0" y="0"/>
                </a:lnTo>
                <a:close/>
              </a:path>
            </a:pathLst>
          </a:custGeom>
          <a:blipFill>
            <a:blip r:embed="rId6">
              <a:alphaModFix amt="55000"/>
            </a:blip>
            <a:stretch>
              <a:fillRect/>
            </a:stretch>
          </a:blipFill>
        </p:spPr>
      </p:sp>
      <p:sp>
        <p:nvSpPr>
          <p:cNvPr id="6" name="Freeform 6"/>
          <p:cNvSpPr/>
          <p:nvPr/>
        </p:nvSpPr>
        <p:spPr>
          <a:xfrm>
            <a:off x="12577375" y="5896741"/>
            <a:ext cx="2654531" cy="524270"/>
          </a:xfrm>
          <a:custGeom>
            <a:avLst/>
            <a:gdLst/>
            <a:ahLst/>
            <a:cxnLst/>
            <a:rect l="l" t="t" r="r" b="b"/>
            <a:pathLst>
              <a:path w="2654531" h="524270">
                <a:moveTo>
                  <a:pt x="0" y="0"/>
                </a:moveTo>
                <a:lnTo>
                  <a:pt x="2654531" y="0"/>
                </a:lnTo>
                <a:lnTo>
                  <a:pt x="2654531" y="524269"/>
                </a:lnTo>
                <a:lnTo>
                  <a:pt x="0" y="524269"/>
                </a:lnTo>
                <a:lnTo>
                  <a:pt x="0" y="0"/>
                </a:lnTo>
                <a:close/>
              </a:path>
            </a:pathLst>
          </a:custGeom>
          <a:blipFill>
            <a:blip r:embed="rId6">
              <a:alphaModFix amt="55000"/>
            </a:blip>
            <a:stretch>
              <a:fillRect/>
            </a:stretch>
          </a:blipFill>
        </p:spPr>
      </p:sp>
      <p:sp>
        <p:nvSpPr>
          <p:cNvPr id="7" name="Freeform 7"/>
          <p:cNvSpPr/>
          <p:nvPr/>
        </p:nvSpPr>
        <p:spPr>
          <a:xfrm>
            <a:off x="3056094" y="5896741"/>
            <a:ext cx="2654531" cy="524270"/>
          </a:xfrm>
          <a:custGeom>
            <a:avLst/>
            <a:gdLst/>
            <a:ahLst/>
            <a:cxnLst/>
            <a:rect l="l" t="t" r="r" b="b"/>
            <a:pathLst>
              <a:path w="2654531" h="524270">
                <a:moveTo>
                  <a:pt x="0" y="0"/>
                </a:moveTo>
                <a:lnTo>
                  <a:pt x="2654531" y="0"/>
                </a:lnTo>
                <a:lnTo>
                  <a:pt x="2654531" y="524269"/>
                </a:lnTo>
                <a:lnTo>
                  <a:pt x="0" y="524269"/>
                </a:lnTo>
                <a:lnTo>
                  <a:pt x="0" y="0"/>
                </a:lnTo>
                <a:close/>
              </a:path>
            </a:pathLst>
          </a:custGeom>
          <a:blipFill>
            <a:blip r:embed="rId6">
              <a:alphaModFix amt="55000"/>
            </a:blip>
            <a:stretch>
              <a:fillRect/>
            </a:stretch>
          </a:blipFill>
        </p:spPr>
      </p:sp>
      <p:grpSp>
        <p:nvGrpSpPr>
          <p:cNvPr id="8" name="Group 8"/>
          <p:cNvGrpSpPr/>
          <p:nvPr/>
        </p:nvGrpSpPr>
        <p:grpSpPr>
          <a:xfrm>
            <a:off x="12514844" y="3359378"/>
            <a:ext cx="2865829" cy="2799497"/>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15089" r="-15089"/>
              </a:stretch>
            </a:blipFill>
          </p:spPr>
        </p:sp>
      </p:grpSp>
      <p:grpSp>
        <p:nvGrpSpPr>
          <p:cNvPr id="10" name="Group 10"/>
          <p:cNvGrpSpPr/>
          <p:nvPr/>
        </p:nvGrpSpPr>
        <p:grpSpPr>
          <a:xfrm>
            <a:off x="9312338" y="3359378"/>
            <a:ext cx="2865829" cy="2799497"/>
            <a:chOff x="0" y="0"/>
            <a:chExt cx="4828540" cy="4716780"/>
          </a:xfrm>
        </p:grpSpPr>
        <p:sp>
          <p:nvSpPr>
            <p:cNvPr id="11" name="Freeform 11"/>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8"/>
              <a:stretch>
                <a:fillRect l="-46450"/>
              </a:stretch>
            </a:blipFill>
          </p:spPr>
        </p:sp>
      </p:grpSp>
      <p:grpSp>
        <p:nvGrpSpPr>
          <p:cNvPr id="12" name="Group 12"/>
          <p:cNvGrpSpPr/>
          <p:nvPr/>
        </p:nvGrpSpPr>
        <p:grpSpPr>
          <a:xfrm>
            <a:off x="2907327" y="3359378"/>
            <a:ext cx="2865829" cy="2799497"/>
            <a:chOff x="0" y="0"/>
            <a:chExt cx="4828540" cy="4716780"/>
          </a:xfrm>
        </p:grpSpPr>
        <p:sp>
          <p:nvSpPr>
            <p:cNvPr id="13" name="Freeform 1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l="-46405"/>
              </a:stretch>
            </a:blipFill>
          </p:spPr>
        </p:sp>
      </p:grpSp>
      <p:sp>
        <p:nvSpPr>
          <p:cNvPr id="14" name="Freeform 14"/>
          <p:cNvSpPr/>
          <p:nvPr/>
        </p:nvSpPr>
        <p:spPr>
          <a:xfrm>
            <a:off x="6229854" y="5896741"/>
            <a:ext cx="2654531" cy="524270"/>
          </a:xfrm>
          <a:custGeom>
            <a:avLst/>
            <a:gdLst/>
            <a:ahLst/>
            <a:cxnLst/>
            <a:rect l="l" t="t" r="r" b="b"/>
            <a:pathLst>
              <a:path w="2654531" h="524270">
                <a:moveTo>
                  <a:pt x="0" y="0"/>
                </a:moveTo>
                <a:lnTo>
                  <a:pt x="2654531" y="0"/>
                </a:lnTo>
                <a:lnTo>
                  <a:pt x="2654531" y="524269"/>
                </a:lnTo>
                <a:lnTo>
                  <a:pt x="0" y="524269"/>
                </a:lnTo>
                <a:lnTo>
                  <a:pt x="0" y="0"/>
                </a:lnTo>
                <a:close/>
              </a:path>
            </a:pathLst>
          </a:custGeom>
          <a:blipFill>
            <a:blip r:embed="rId6">
              <a:alphaModFix amt="55000"/>
            </a:blip>
            <a:stretch>
              <a:fillRect/>
            </a:stretch>
          </a:blipFill>
        </p:spPr>
      </p:sp>
      <p:grpSp>
        <p:nvGrpSpPr>
          <p:cNvPr id="15" name="Group 15"/>
          <p:cNvGrpSpPr/>
          <p:nvPr/>
        </p:nvGrpSpPr>
        <p:grpSpPr>
          <a:xfrm>
            <a:off x="6109833" y="3359378"/>
            <a:ext cx="2865829" cy="2799497"/>
            <a:chOff x="0" y="0"/>
            <a:chExt cx="4828540" cy="4716780"/>
          </a:xfrm>
        </p:grpSpPr>
        <p:sp>
          <p:nvSpPr>
            <p:cNvPr id="16" name="Freeform 1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10"/>
              <a:stretch>
                <a:fillRect t="-60454"/>
              </a:stretch>
            </a:blipFill>
          </p:spPr>
        </p:sp>
      </p:grpSp>
      <p:grpSp>
        <p:nvGrpSpPr>
          <p:cNvPr id="17" name="Group 17"/>
          <p:cNvGrpSpPr/>
          <p:nvPr/>
        </p:nvGrpSpPr>
        <p:grpSpPr>
          <a:xfrm>
            <a:off x="14505185" y="6182094"/>
            <a:ext cx="5581382" cy="4635607"/>
            <a:chOff x="0" y="0"/>
            <a:chExt cx="7441842" cy="6180809"/>
          </a:xfrm>
        </p:grpSpPr>
        <p:sp>
          <p:nvSpPr>
            <p:cNvPr id="18" name="Freeform 18"/>
            <p:cNvSpPr/>
            <p:nvPr/>
          </p:nvSpPr>
          <p:spPr>
            <a:xfrm>
              <a:off x="1452677" y="401264"/>
              <a:ext cx="5989166" cy="5779545"/>
            </a:xfrm>
            <a:custGeom>
              <a:avLst/>
              <a:gdLst/>
              <a:ahLst/>
              <a:cxnLst/>
              <a:rect l="l" t="t" r="r" b="b"/>
              <a:pathLst>
                <a:path w="5989166" h="5779545">
                  <a:moveTo>
                    <a:pt x="0" y="0"/>
                  </a:moveTo>
                  <a:lnTo>
                    <a:pt x="5989165" y="0"/>
                  </a:lnTo>
                  <a:lnTo>
                    <a:pt x="5989165" y="5779545"/>
                  </a:lnTo>
                  <a:lnTo>
                    <a:pt x="0" y="57795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0" y="3138623"/>
              <a:ext cx="3672154" cy="1776464"/>
            </a:xfrm>
            <a:custGeom>
              <a:avLst/>
              <a:gdLst/>
              <a:ahLst/>
              <a:cxnLst/>
              <a:rect l="l" t="t" r="r" b="b"/>
              <a:pathLst>
                <a:path w="3672154" h="1776464">
                  <a:moveTo>
                    <a:pt x="0" y="0"/>
                  </a:moveTo>
                  <a:lnTo>
                    <a:pt x="3672154" y="0"/>
                  </a:lnTo>
                  <a:lnTo>
                    <a:pt x="3672154" y="1776464"/>
                  </a:lnTo>
                  <a:lnTo>
                    <a:pt x="0" y="17764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2555660" y="0"/>
              <a:ext cx="1116493" cy="1386727"/>
            </a:xfrm>
            <a:custGeom>
              <a:avLst/>
              <a:gdLst/>
              <a:ahLst/>
              <a:cxnLst/>
              <a:rect l="l" t="t" r="r" b="b"/>
              <a:pathLst>
                <a:path w="1116493" h="1386727">
                  <a:moveTo>
                    <a:pt x="0" y="0"/>
                  </a:moveTo>
                  <a:lnTo>
                    <a:pt x="1116494" y="0"/>
                  </a:lnTo>
                  <a:lnTo>
                    <a:pt x="1116494" y="1386727"/>
                  </a:lnTo>
                  <a:lnTo>
                    <a:pt x="0" y="13867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21" name="Freeform 21"/>
          <p:cNvSpPr/>
          <p:nvPr/>
        </p:nvSpPr>
        <p:spPr>
          <a:xfrm>
            <a:off x="6044333" y="7805227"/>
            <a:ext cx="6199333" cy="1216619"/>
          </a:xfrm>
          <a:custGeom>
            <a:avLst/>
            <a:gdLst/>
            <a:ahLst/>
            <a:cxnLst/>
            <a:rect l="l" t="t" r="r" b="b"/>
            <a:pathLst>
              <a:path w="6199333" h="1216619">
                <a:moveTo>
                  <a:pt x="0" y="0"/>
                </a:moveTo>
                <a:lnTo>
                  <a:pt x="6199334" y="0"/>
                </a:lnTo>
                <a:lnTo>
                  <a:pt x="6199334" y="1216619"/>
                </a:lnTo>
                <a:lnTo>
                  <a:pt x="0" y="12166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TextBox 22"/>
          <p:cNvSpPr txBox="1"/>
          <p:nvPr/>
        </p:nvSpPr>
        <p:spPr>
          <a:xfrm>
            <a:off x="4110168" y="6949846"/>
            <a:ext cx="10067663" cy="457041"/>
          </a:xfrm>
          <a:prstGeom prst="rect">
            <a:avLst/>
          </a:prstGeom>
        </p:spPr>
        <p:txBody>
          <a:bodyPr lIns="0" tIns="0" rIns="0" bIns="0" rtlCol="0" anchor="t">
            <a:spAutoFit/>
          </a:bodyPr>
          <a:lstStyle/>
          <a:p>
            <a:pPr marL="0" marR="0" lvl="0" indent="0" algn="ctr" defTabSz="914400" rtl="0" eaLnBrk="1" fontAlgn="auto" latinLnBrk="0" hangingPunct="1">
              <a:lnSpc>
                <a:spcPts val="3598"/>
              </a:lnSpc>
              <a:spcBef>
                <a:spcPts val="0"/>
              </a:spcBef>
              <a:spcAft>
                <a:spcPts val="0"/>
              </a:spcAft>
              <a:buClrTx/>
              <a:buSzTx/>
              <a:buFontTx/>
              <a:buNone/>
              <a:tabLst/>
              <a:defRPr/>
            </a:pPr>
            <a:r>
              <a:rPr kumimoji="0" lang="en-US" sz="2998" b="1" i="0" u="none" strike="noStrike" kern="1200" cap="none" spc="0" normalizeH="0" baseline="0" noProof="0">
                <a:ln>
                  <a:noFill/>
                </a:ln>
                <a:solidFill>
                  <a:srgbClr val="222222"/>
                </a:solidFill>
                <a:effectLst/>
                <a:uLnTx/>
                <a:uFillTx/>
                <a:latin typeface="Quicksand Medium"/>
                <a:ea typeface="Quicksand Medium"/>
                <a:cs typeface="Quicksand Medium"/>
                <a:sym typeface="Quicksand Medium"/>
              </a:rPr>
              <a:t>Từ nào liên kết bốn điều này với nhau?</a:t>
            </a:r>
          </a:p>
        </p:txBody>
      </p:sp>
      <p:sp>
        <p:nvSpPr>
          <p:cNvPr id="24" name="TextBox 24"/>
          <p:cNvSpPr txBox="1"/>
          <p:nvPr/>
        </p:nvSpPr>
        <p:spPr>
          <a:xfrm>
            <a:off x="4073882" y="712417"/>
            <a:ext cx="12175812" cy="1459706"/>
          </a:xfrm>
          <a:prstGeom prst="rect">
            <a:avLst/>
          </a:prstGeom>
        </p:spPr>
        <p:txBody>
          <a:bodyPr lIns="0" tIns="0" rIns="0" bIns="0" rtlCol="0" anchor="t">
            <a:spAutoFit/>
          </a:bodyPr>
          <a:lstStyle/>
          <a:p>
            <a:pPr marL="0" marR="0" lvl="0" indent="0" algn="ctr" defTabSz="914400" rtl="0" eaLnBrk="1" fontAlgn="auto" latinLnBrk="0" hangingPunct="1">
              <a:lnSpc>
                <a:spcPts val="11099"/>
              </a:lnSpc>
              <a:spcBef>
                <a:spcPts val="0"/>
              </a:spcBef>
              <a:spcAft>
                <a:spcPts val="0"/>
              </a:spcAft>
              <a:buClrTx/>
              <a:buSzTx/>
              <a:buFontTx/>
              <a:buNone/>
              <a:tabLst/>
              <a:defRPr/>
            </a:pPr>
            <a:r>
              <a:rPr kumimoji="0" lang="en-US" sz="9999" b="0" i="0" u="none" strike="noStrike" kern="1200" cap="none" spc="0" normalizeH="0" baseline="0" noProof="0">
                <a:ln>
                  <a:noFill/>
                </a:ln>
                <a:solidFill>
                  <a:srgbClr val="222222"/>
                </a:solidFill>
                <a:effectLst/>
                <a:uLnTx/>
                <a:uFillTx/>
                <a:latin typeface="Sriracha"/>
                <a:ea typeface="Sriracha"/>
                <a:cs typeface="Sriracha"/>
                <a:sym typeface="Sriracha"/>
              </a:rPr>
              <a:t>NHANH NHƯ CHỚP</a:t>
            </a:r>
          </a:p>
        </p:txBody>
      </p:sp>
      <p:sp>
        <p:nvSpPr>
          <p:cNvPr id="26" name="TextBox 26"/>
          <p:cNvSpPr txBox="1"/>
          <p:nvPr/>
        </p:nvSpPr>
        <p:spPr>
          <a:xfrm>
            <a:off x="6044333" y="9207045"/>
            <a:ext cx="6144762" cy="367538"/>
          </a:xfrm>
          <a:prstGeom prst="rect">
            <a:avLst/>
          </a:prstGeom>
        </p:spPr>
        <p:txBody>
          <a:bodyPr lIns="0" tIns="0" rIns="0" bIns="0" rtlCol="0" anchor="t">
            <a:spAutoFit/>
          </a:bodyPr>
          <a:lstStyle/>
          <a:p>
            <a:pPr marL="0" marR="0" lvl="0" indent="0" algn="ctr" defTabSz="914400" rtl="0" eaLnBrk="1" fontAlgn="auto" latinLnBrk="0" hangingPunct="1">
              <a:lnSpc>
                <a:spcPts val="2938"/>
              </a:lnSpc>
              <a:spcBef>
                <a:spcPct val="0"/>
              </a:spcBef>
              <a:spcAft>
                <a:spcPts val="0"/>
              </a:spcAft>
              <a:buClrTx/>
              <a:buSzTx/>
              <a:buFontTx/>
              <a:buNone/>
              <a:tabLst/>
              <a:defRPr/>
            </a:pPr>
            <a:r>
              <a:rPr kumimoji="0" lang="en-US" sz="2098" b="1" i="0" u="none" strike="noStrike" kern="1200" cap="none" spc="0" normalizeH="0" baseline="0" noProof="0">
                <a:ln>
                  <a:noFill/>
                </a:ln>
                <a:solidFill>
                  <a:srgbClr val="222222"/>
                </a:solidFill>
                <a:effectLst/>
                <a:uLnTx/>
                <a:uFillTx/>
                <a:latin typeface="Quicksand Medium"/>
                <a:ea typeface="Quicksand Medium"/>
                <a:cs typeface="Quicksand Medium"/>
                <a:sym typeface="Quicksand Medium"/>
              </a:rPr>
              <a:t>(gợi ý: 5 ký tự)</a:t>
            </a:r>
          </a:p>
        </p:txBody>
      </p:sp>
      <p:sp>
        <p:nvSpPr>
          <p:cNvPr id="27" name="AutoShape 27"/>
          <p:cNvSpPr/>
          <p:nvPr/>
        </p:nvSpPr>
        <p:spPr>
          <a:xfrm>
            <a:off x="6912773" y="8728497"/>
            <a:ext cx="568955" cy="0"/>
          </a:xfrm>
          <a:prstGeom prst="line">
            <a:avLst/>
          </a:prstGeom>
          <a:ln w="47625" cap="rnd">
            <a:solidFill>
              <a:srgbClr val="222222"/>
            </a:solidFill>
            <a:prstDash val="solid"/>
            <a:headEnd type="none" w="sm" len="sm"/>
            <a:tailEnd type="none" w="sm" len="sm"/>
          </a:ln>
        </p:spPr>
      </p:sp>
      <p:sp>
        <p:nvSpPr>
          <p:cNvPr id="28" name="AutoShape 28"/>
          <p:cNvSpPr/>
          <p:nvPr/>
        </p:nvSpPr>
        <p:spPr>
          <a:xfrm>
            <a:off x="7811497" y="8728497"/>
            <a:ext cx="568955" cy="0"/>
          </a:xfrm>
          <a:prstGeom prst="line">
            <a:avLst/>
          </a:prstGeom>
          <a:ln w="47625" cap="rnd">
            <a:solidFill>
              <a:srgbClr val="222222"/>
            </a:solidFill>
            <a:prstDash val="solid"/>
            <a:headEnd type="none" w="sm" len="sm"/>
            <a:tailEnd type="none" w="sm" len="sm"/>
          </a:ln>
        </p:spPr>
      </p:sp>
      <p:sp>
        <p:nvSpPr>
          <p:cNvPr id="29" name="AutoShape 29"/>
          <p:cNvSpPr/>
          <p:nvPr/>
        </p:nvSpPr>
        <p:spPr>
          <a:xfrm>
            <a:off x="8710221" y="8728497"/>
            <a:ext cx="568955" cy="0"/>
          </a:xfrm>
          <a:prstGeom prst="line">
            <a:avLst/>
          </a:prstGeom>
          <a:ln w="47625" cap="rnd">
            <a:solidFill>
              <a:srgbClr val="222222"/>
            </a:solidFill>
            <a:prstDash val="solid"/>
            <a:headEnd type="none" w="sm" len="sm"/>
            <a:tailEnd type="none" w="sm" len="sm"/>
          </a:ln>
        </p:spPr>
      </p:sp>
      <p:sp>
        <p:nvSpPr>
          <p:cNvPr id="30" name="AutoShape 30"/>
          <p:cNvSpPr/>
          <p:nvPr/>
        </p:nvSpPr>
        <p:spPr>
          <a:xfrm>
            <a:off x="9608946" y="8728497"/>
            <a:ext cx="568955" cy="0"/>
          </a:xfrm>
          <a:prstGeom prst="line">
            <a:avLst/>
          </a:prstGeom>
          <a:ln w="47625" cap="rnd">
            <a:solidFill>
              <a:srgbClr val="222222"/>
            </a:solidFill>
            <a:prstDash val="solid"/>
            <a:headEnd type="none" w="sm" len="sm"/>
            <a:tailEnd type="none" w="sm" len="sm"/>
          </a:ln>
        </p:spPr>
      </p:sp>
      <p:sp>
        <p:nvSpPr>
          <p:cNvPr id="31" name="AutoShape 31"/>
          <p:cNvSpPr/>
          <p:nvPr/>
        </p:nvSpPr>
        <p:spPr>
          <a:xfrm>
            <a:off x="10507670" y="8728497"/>
            <a:ext cx="568955" cy="0"/>
          </a:xfrm>
          <a:prstGeom prst="line">
            <a:avLst/>
          </a:prstGeom>
          <a:ln w="47625" cap="rnd">
            <a:solidFill>
              <a:srgbClr val="222222"/>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1A373C55-A1D4-26EE-DC20-B8FAC8E9672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5127513-150A-26BC-E3FA-B87935E3957E}"/>
              </a:ext>
            </a:extLst>
          </p:cNvPr>
          <p:cNvSpPr txBox="1"/>
          <p:nvPr/>
        </p:nvSpPr>
        <p:spPr>
          <a:xfrm>
            <a:off x="10316191" y="2239633"/>
            <a:ext cx="7733167" cy="5909310"/>
          </a:xfrm>
          <a:prstGeom prst="rect">
            <a:avLst/>
          </a:prstGeom>
        </p:spPr>
        <p:txBody>
          <a:bodyPr wrap="square" lIns="0" tIns="0" rIns="0" bIns="0" rtlCol="0" anchor="t">
            <a:spAutoFit/>
          </a:bodyPr>
          <a:lstStyle/>
          <a:p>
            <a:pPr algn="just"/>
            <a:r>
              <a:rPr lang="vi-VN" sz="4800"/>
              <a:t>Trong một trận bóng đá, cầu thủ A bị đau do va chạm. Nhân viên y tế đã sử dụng bình xịt giảm đau để giúp cầu thủ A tiếp tục thi đấu. Em hãy cho biết bình xịt đó có khả năng chứa hợp chất hữu cơ nào? </a:t>
            </a:r>
            <a:endParaRPr lang="en-US" sz="4800" b="1">
              <a:solidFill>
                <a:srgbClr val="323232"/>
              </a:solidFill>
              <a:latin typeface="Inter Bold"/>
              <a:ea typeface="Inter Bold"/>
              <a:cs typeface="Inter Bold"/>
              <a:sym typeface="Inter Bold"/>
            </a:endParaRPr>
          </a:p>
        </p:txBody>
      </p:sp>
      <p:sp>
        <p:nvSpPr>
          <p:cNvPr id="7" name="Freeform 7">
            <a:extLst>
              <a:ext uri="{FF2B5EF4-FFF2-40B4-BE49-F238E27FC236}">
                <a16:creationId xmlns:a16="http://schemas.microsoft.com/office/drawing/2014/main" id="{76A7A510-2924-9D15-84BB-57C3E3A16421}"/>
              </a:ext>
            </a:extLst>
          </p:cNvPr>
          <p:cNvSpPr/>
          <p:nvPr/>
        </p:nvSpPr>
        <p:spPr>
          <a:xfrm rot="2003365">
            <a:off x="14810620" y="9206809"/>
            <a:ext cx="992486" cy="1098325"/>
          </a:xfrm>
          <a:custGeom>
            <a:avLst/>
            <a:gdLst/>
            <a:ahLst/>
            <a:cxnLst/>
            <a:rect l="l" t="t" r="r" b="b"/>
            <a:pathLst>
              <a:path w="992486" h="1098325">
                <a:moveTo>
                  <a:pt x="0" y="0"/>
                </a:moveTo>
                <a:lnTo>
                  <a:pt x="992486" y="0"/>
                </a:lnTo>
                <a:lnTo>
                  <a:pt x="992486" y="1098325"/>
                </a:lnTo>
                <a:lnTo>
                  <a:pt x="0" y="109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EB92BB60-BD04-04A8-0932-19A53AF78800}"/>
              </a:ext>
            </a:extLst>
          </p:cNvPr>
          <p:cNvSpPr/>
          <p:nvPr/>
        </p:nvSpPr>
        <p:spPr>
          <a:xfrm rot="3487728">
            <a:off x="15777922" y="7376444"/>
            <a:ext cx="2215125" cy="4759058"/>
          </a:xfrm>
          <a:custGeom>
            <a:avLst/>
            <a:gdLst/>
            <a:ahLst/>
            <a:cxnLst/>
            <a:rect l="l" t="t" r="r" b="b"/>
            <a:pathLst>
              <a:path w="2215125" h="4759058">
                <a:moveTo>
                  <a:pt x="0" y="0"/>
                </a:moveTo>
                <a:lnTo>
                  <a:pt x="2215125" y="0"/>
                </a:lnTo>
                <a:lnTo>
                  <a:pt x="2215125" y="4759058"/>
                </a:lnTo>
                <a:lnTo>
                  <a:pt x="0" y="4759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B5CDE292-11ED-57E6-16A7-0F680439A7F4}"/>
              </a:ext>
            </a:extLst>
          </p:cNvPr>
          <p:cNvSpPr/>
          <p:nvPr/>
        </p:nvSpPr>
        <p:spPr>
          <a:xfrm>
            <a:off x="14605546" y="10055580"/>
            <a:ext cx="364354" cy="357730"/>
          </a:xfrm>
          <a:custGeom>
            <a:avLst/>
            <a:gdLst/>
            <a:ahLst/>
            <a:cxnLst/>
            <a:rect l="l" t="t" r="r" b="b"/>
            <a:pathLst>
              <a:path w="364354" h="357730">
                <a:moveTo>
                  <a:pt x="0" y="0"/>
                </a:moveTo>
                <a:lnTo>
                  <a:pt x="364354" y="0"/>
                </a:lnTo>
                <a:lnTo>
                  <a:pt x="364354" y="357730"/>
                </a:lnTo>
                <a:lnTo>
                  <a:pt x="0" y="357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6393A8FC-F778-7C59-B642-86C773CF47FC}"/>
              </a:ext>
            </a:extLst>
          </p:cNvPr>
          <p:cNvSpPr/>
          <p:nvPr/>
        </p:nvSpPr>
        <p:spPr>
          <a:xfrm>
            <a:off x="691743" y="2276680"/>
            <a:ext cx="673915" cy="661662"/>
          </a:xfrm>
          <a:custGeom>
            <a:avLst/>
            <a:gdLst/>
            <a:ahLst/>
            <a:cxnLst/>
            <a:rect l="l" t="t" r="r" b="b"/>
            <a:pathLst>
              <a:path w="673915" h="661662">
                <a:moveTo>
                  <a:pt x="0" y="0"/>
                </a:moveTo>
                <a:lnTo>
                  <a:pt x="673914" y="0"/>
                </a:lnTo>
                <a:lnTo>
                  <a:pt x="673914" y="661662"/>
                </a:lnTo>
                <a:lnTo>
                  <a:pt x="0" y="661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a:extLst>
              <a:ext uri="{FF2B5EF4-FFF2-40B4-BE49-F238E27FC236}">
                <a16:creationId xmlns:a16="http://schemas.microsoft.com/office/drawing/2014/main" id="{CF50F1F9-AC13-A85E-4FAB-8608BF49E562}"/>
              </a:ext>
            </a:extLst>
          </p:cNvPr>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F6BF25A6-7552-008D-D9FE-34625DF84A53}"/>
              </a:ext>
            </a:extLst>
          </p:cNvPr>
          <p:cNvSpPr/>
          <p:nvPr/>
        </p:nvSpPr>
        <p:spPr>
          <a:xfrm>
            <a:off x="3501884" y="427051"/>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a:extLst>
              <a:ext uri="{FF2B5EF4-FFF2-40B4-BE49-F238E27FC236}">
                <a16:creationId xmlns:a16="http://schemas.microsoft.com/office/drawing/2014/main" id="{299A550F-8066-1B27-9707-87B6C4F86849}"/>
              </a:ext>
            </a:extLst>
          </p:cNvPr>
          <p:cNvSpPr/>
          <p:nvPr/>
        </p:nvSpPr>
        <p:spPr>
          <a:xfrm rot="-2700000">
            <a:off x="17918140" y="7935289"/>
            <a:ext cx="435222" cy="427309"/>
          </a:xfrm>
          <a:custGeom>
            <a:avLst/>
            <a:gdLst/>
            <a:ahLst/>
            <a:cxnLst/>
            <a:rect l="l" t="t" r="r" b="b"/>
            <a:pathLst>
              <a:path w="435222" h="427309">
                <a:moveTo>
                  <a:pt x="0" y="0"/>
                </a:moveTo>
                <a:lnTo>
                  <a:pt x="435222" y="0"/>
                </a:lnTo>
                <a:lnTo>
                  <a:pt x="435222" y="427309"/>
                </a:lnTo>
                <a:lnTo>
                  <a:pt x="0" y="427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a:extLst>
              <a:ext uri="{FF2B5EF4-FFF2-40B4-BE49-F238E27FC236}">
                <a16:creationId xmlns:a16="http://schemas.microsoft.com/office/drawing/2014/main" id="{A3C9E5F5-2CFF-D916-FDBB-C8720955A9AF}"/>
              </a:ext>
            </a:extLst>
          </p:cNvPr>
          <p:cNvSpPr txBox="1"/>
          <p:nvPr/>
        </p:nvSpPr>
        <p:spPr>
          <a:xfrm>
            <a:off x="6045082" y="890593"/>
            <a:ext cx="7988081" cy="594522"/>
          </a:xfrm>
          <a:prstGeom prst="rect">
            <a:avLst/>
          </a:prstGeom>
        </p:spPr>
        <p:txBody>
          <a:bodyPr lIns="0" tIns="0" rIns="0" bIns="0" rtlCol="0" anchor="t">
            <a:spAutoFit/>
          </a:bodyPr>
          <a:lstStyle/>
          <a:p>
            <a:pPr marL="0" lvl="0" indent="0" algn="ctr">
              <a:lnSpc>
                <a:spcPts val="4340"/>
              </a:lnSpc>
              <a:spcBef>
                <a:spcPct val="0"/>
              </a:spcBef>
            </a:pPr>
            <a:r>
              <a:rPr lang="en-US" sz="6000" u="none" spc="620">
                <a:solidFill>
                  <a:srgbClr val="323232"/>
                </a:solidFill>
                <a:latin typeface="Inter"/>
                <a:ea typeface="Inter"/>
                <a:cs typeface="Inter"/>
                <a:sym typeface="Inter"/>
              </a:rPr>
              <a:t>CÂU </a:t>
            </a:r>
            <a:r>
              <a:rPr lang="en-US" sz="6000" spc="620">
                <a:solidFill>
                  <a:srgbClr val="323232"/>
                </a:solidFill>
                <a:latin typeface="Inter"/>
                <a:ea typeface="Inter"/>
                <a:cs typeface="Inter"/>
                <a:sym typeface="Inter"/>
              </a:rPr>
              <a:t>3</a:t>
            </a:r>
            <a:endParaRPr lang="en-US" sz="6000" u="none" spc="620">
              <a:solidFill>
                <a:srgbClr val="323232"/>
              </a:solidFill>
              <a:latin typeface="Inter"/>
              <a:ea typeface="Inter"/>
              <a:cs typeface="Inter"/>
              <a:sym typeface="Inter"/>
            </a:endParaRPr>
          </a:p>
        </p:txBody>
      </p:sp>
      <p:pic>
        <p:nvPicPr>
          <p:cNvPr id="15" name="Picture 14">
            <a:extLst>
              <a:ext uri="{FF2B5EF4-FFF2-40B4-BE49-F238E27FC236}">
                <a16:creationId xmlns:a16="http://schemas.microsoft.com/office/drawing/2014/main" id="{EAEF6EF1-4743-8818-ACE6-17A3A5091979}"/>
              </a:ext>
            </a:extLst>
          </p:cNvPr>
          <p:cNvPicPr>
            <a:picLocks noChangeAspect="1"/>
          </p:cNvPicPr>
          <p:nvPr/>
        </p:nvPicPr>
        <p:blipFill>
          <a:blip r:embed="rId13"/>
          <a:stretch>
            <a:fillRect/>
          </a:stretch>
        </p:blipFill>
        <p:spPr>
          <a:xfrm>
            <a:off x="238642" y="1876673"/>
            <a:ext cx="9800481" cy="6533654"/>
          </a:xfrm>
          <a:prstGeom prst="rect">
            <a:avLst/>
          </a:prstGeom>
        </p:spPr>
      </p:pic>
      <p:sp>
        <p:nvSpPr>
          <p:cNvPr id="4" name="TextBox 3">
            <a:extLst>
              <a:ext uri="{FF2B5EF4-FFF2-40B4-BE49-F238E27FC236}">
                <a16:creationId xmlns:a16="http://schemas.microsoft.com/office/drawing/2014/main" id="{D470214B-B745-A9F9-D00E-00205FCEE978}"/>
              </a:ext>
            </a:extLst>
          </p:cNvPr>
          <p:cNvSpPr txBox="1"/>
          <p:nvPr/>
        </p:nvSpPr>
        <p:spPr>
          <a:xfrm>
            <a:off x="4392786" y="8727067"/>
            <a:ext cx="9144000" cy="1323439"/>
          </a:xfrm>
          <a:prstGeom prst="rect">
            <a:avLst/>
          </a:prstGeom>
          <a:noFill/>
        </p:spPr>
        <p:txBody>
          <a:bodyPr wrap="square">
            <a:spAutoFit/>
          </a:bodyPr>
          <a:lstStyle/>
          <a:p>
            <a:r>
              <a:rPr lang="en-US" sz="8000" b="1">
                <a:solidFill>
                  <a:srgbClr val="FF0000"/>
                </a:solidFill>
                <a:latin typeface="Calibri"/>
              </a:rPr>
              <a:t>E</a:t>
            </a:r>
            <a:r>
              <a:rPr kumimoji="0" lang="en-US" sz="8000" b="1" i="0" u="none" strike="noStrike" kern="1200" cap="none" spc="0" normalizeH="0" baseline="0" noProof="0">
                <a:ln>
                  <a:noFill/>
                </a:ln>
                <a:solidFill>
                  <a:srgbClr val="FF0000"/>
                </a:solidFill>
                <a:effectLst/>
                <a:uLnTx/>
                <a:uFillTx/>
                <a:latin typeface="Calibri"/>
                <a:ea typeface="+mn-ea"/>
                <a:cs typeface="+mn-cs"/>
              </a:rPr>
              <a:t>thyl chloride C</a:t>
            </a:r>
            <a:r>
              <a:rPr kumimoji="0" lang="en-US" sz="8000" b="1" i="0" u="none" strike="noStrike" kern="1200" cap="none" spc="0" normalizeH="0" baseline="-25000" noProof="0">
                <a:ln>
                  <a:noFill/>
                </a:ln>
                <a:solidFill>
                  <a:srgbClr val="FF0000"/>
                </a:solidFill>
                <a:effectLst/>
                <a:uLnTx/>
                <a:uFillTx/>
                <a:latin typeface="Calibri"/>
                <a:ea typeface="+mn-ea"/>
                <a:cs typeface="+mn-cs"/>
              </a:rPr>
              <a:t>2</a:t>
            </a:r>
            <a:r>
              <a:rPr kumimoji="0" lang="en-US" sz="8000" b="1" i="0" u="none" strike="noStrike" kern="1200" cap="none" spc="0" normalizeH="0" baseline="0" noProof="0">
                <a:ln>
                  <a:noFill/>
                </a:ln>
                <a:solidFill>
                  <a:srgbClr val="FF0000"/>
                </a:solidFill>
                <a:effectLst/>
                <a:uLnTx/>
                <a:uFillTx/>
                <a:latin typeface="Calibri"/>
                <a:ea typeface="+mn-ea"/>
                <a:cs typeface="+mn-cs"/>
              </a:rPr>
              <a:t>H</a:t>
            </a:r>
            <a:r>
              <a:rPr kumimoji="0" lang="en-US" sz="8000" b="1" i="0" u="none" strike="noStrike" kern="1200" cap="none" spc="0" normalizeH="0" baseline="-25000" noProof="0">
                <a:ln>
                  <a:noFill/>
                </a:ln>
                <a:solidFill>
                  <a:srgbClr val="FF0000"/>
                </a:solidFill>
                <a:effectLst/>
                <a:uLnTx/>
                <a:uFillTx/>
                <a:latin typeface="Calibri"/>
                <a:ea typeface="+mn-ea"/>
                <a:cs typeface="+mn-cs"/>
              </a:rPr>
              <a:t>5</a:t>
            </a:r>
            <a:r>
              <a:rPr kumimoji="0" lang="en-US" sz="8000" b="1" i="0" u="none" strike="noStrike" kern="1200" cap="none" spc="0" normalizeH="0" baseline="0" noProof="0">
                <a:ln>
                  <a:noFill/>
                </a:ln>
                <a:solidFill>
                  <a:srgbClr val="FF0000"/>
                </a:solidFill>
                <a:effectLst/>
                <a:uLnTx/>
                <a:uFillTx/>
                <a:latin typeface="Calibri"/>
                <a:ea typeface="+mn-ea"/>
                <a:cs typeface="+mn-cs"/>
              </a:rPr>
              <a:t>Cl </a:t>
            </a:r>
            <a:endParaRPr lang="en-US" sz="2800">
              <a:solidFill>
                <a:srgbClr val="FF0000"/>
              </a:solidFill>
            </a:endParaRPr>
          </a:p>
        </p:txBody>
      </p:sp>
    </p:spTree>
    <p:extLst>
      <p:ext uri="{BB962C8B-B14F-4D97-AF65-F5344CB8AC3E}">
        <p14:creationId xmlns:p14="http://schemas.microsoft.com/office/powerpoint/2010/main" val="1431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2FA08472-4FFC-C9F0-76BB-E42BD2B492B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21C66CD-89F3-270E-203C-238E45592A02}"/>
              </a:ext>
            </a:extLst>
          </p:cNvPr>
          <p:cNvSpPr txBox="1"/>
          <p:nvPr/>
        </p:nvSpPr>
        <p:spPr>
          <a:xfrm>
            <a:off x="2590800" y="1298158"/>
            <a:ext cx="15552680" cy="1107996"/>
          </a:xfrm>
          <a:prstGeom prst="rect">
            <a:avLst/>
          </a:prstGeom>
        </p:spPr>
        <p:txBody>
          <a:bodyPr wrap="square" lIns="0" tIns="0" rIns="0" bIns="0" rtlCol="0" anchor="t">
            <a:spAutoFit/>
          </a:bodyPr>
          <a:lstStyle/>
          <a:p>
            <a:pPr algn="ctr"/>
            <a:r>
              <a:rPr lang="en-US" sz="7200" b="1">
                <a:solidFill>
                  <a:srgbClr val="323232"/>
                </a:solidFill>
                <a:latin typeface="Inter Bold"/>
                <a:ea typeface="Inter Bold"/>
                <a:cs typeface="Inter Bold"/>
                <a:sym typeface="Inter Bold"/>
              </a:rPr>
              <a:t>Viết phương trình tạo ra chất này</a:t>
            </a:r>
          </a:p>
        </p:txBody>
      </p:sp>
      <p:sp>
        <p:nvSpPr>
          <p:cNvPr id="7" name="Freeform 7">
            <a:extLst>
              <a:ext uri="{FF2B5EF4-FFF2-40B4-BE49-F238E27FC236}">
                <a16:creationId xmlns:a16="http://schemas.microsoft.com/office/drawing/2014/main" id="{61312B21-8AAE-5351-8A4C-50618CA18A1C}"/>
              </a:ext>
            </a:extLst>
          </p:cNvPr>
          <p:cNvSpPr/>
          <p:nvPr/>
        </p:nvSpPr>
        <p:spPr>
          <a:xfrm rot="2003365">
            <a:off x="17479613" y="4134051"/>
            <a:ext cx="992486" cy="1098325"/>
          </a:xfrm>
          <a:custGeom>
            <a:avLst/>
            <a:gdLst/>
            <a:ahLst/>
            <a:cxnLst/>
            <a:rect l="l" t="t" r="r" b="b"/>
            <a:pathLst>
              <a:path w="992486" h="1098325">
                <a:moveTo>
                  <a:pt x="0" y="0"/>
                </a:moveTo>
                <a:lnTo>
                  <a:pt x="992486" y="0"/>
                </a:lnTo>
                <a:lnTo>
                  <a:pt x="992486" y="1098325"/>
                </a:lnTo>
                <a:lnTo>
                  <a:pt x="0" y="109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1E8111BD-B7CF-29E2-DB25-5E78C6E376CF}"/>
              </a:ext>
            </a:extLst>
          </p:cNvPr>
          <p:cNvSpPr/>
          <p:nvPr/>
        </p:nvSpPr>
        <p:spPr>
          <a:xfrm rot="3487728">
            <a:off x="15777922" y="7376444"/>
            <a:ext cx="2215125" cy="4759058"/>
          </a:xfrm>
          <a:custGeom>
            <a:avLst/>
            <a:gdLst/>
            <a:ahLst/>
            <a:cxnLst/>
            <a:rect l="l" t="t" r="r" b="b"/>
            <a:pathLst>
              <a:path w="2215125" h="4759058">
                <a:moveTo>
                  <a:pt x="0" y="0"/>
                </a:moveTo>
                <a:lnTo>
                  <a:pt x="2215125" y="0"/>
                </a:lnTo>
                <a:lnTo>
                  <a:pt x="2215125" y="4759058"/>
                </a:lnTo>
                <a:lnTo>
                  <a:pt x="0" y="4759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3371EB5E-8A86-BD91-5048-86AA68298A37}"/>
              </a:ext>
            </a:extLst>
          </p:cNvPr>
          <p:cNvSpPr/>
          <p:nvPr/>
        </p:nvSpPr>
        <p:spPr>
          <a:xfrm>
            <a:off x="14486820" y="9577108"/>
            <a:ext cx="364354" cy="357730"/>
          </a:xfrm>
          <a:custGeom>
            <a:avLst/>
            <a:gdLst/>
            <a:ahLst/>
            <a:cxnLst/>
            <a:rect l="l" t="t" r="r" b="b"/>
            <a:pathLst>
              <a:path w="364354" h="357730">
                <a:moveTo>
                  <a:pt x="0" y="0"/>
                </a:moveTo>
                <a:lnTo>
                  <a:pt x="364354" y="0"/>
                </a:lnTo>
                <a:lnTo>
                  <a:pt x="364354" y="357730"/>
                </a:lnTo>
                <a:lnTo>
                  <a:pt x="0" y="357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918A2C92-4989-182E-6C95-C7A564A4DB61}"/>
              </a:ext>
            </a:extLst>
          </p:cNvPr>
          <p:cNvSpPr/>
          <p:nvPr/>
        </p:nvSpPr>
        <p:spPr>
          <a:xfrm>
            <a:off x="691743" y="2276680"/>
            <a:ext cx="673915" cy="661662"/>
          </a:xfrm>
          <a:custGeom>
            <a:avLst/>
            <a:gdLst/>
            <a:ahLst/>
            <a:cxnLst/>
            <a:rect l="l" t="t" r="r" b="b"/>
            <a:pathLst>
              <a:path w="673915" h="661662">
                <a:moveTo>
                  <a:pt x="0" y="0"/>
                </a:moveTo>
                <a:lnTo>
                  <a:pt x="673914" y="0"/>
                </a:lnTo>
                <a:lnTo>
                  <a:pt x="673914" y="661662"/>
                </a:lnTo>
                <a:lnTo>
                  <a:pt x="0" y="661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a:extLst>
              <a:ext uri="{FF2B5EF4-FFF2-40B4-BE49-F238E27FC236}">
                <a16:creationId xmlns:a16="http://schemas.microsoft.com/office/drawing/2014/main" id="{85FAA0C2-A33C-D35C-BD74-08DE09B88D30}"/>
              </a:ext>
            </a:extLst>
          </p:cNvPr>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a:extLst>
              <a:ext uri="{FF2B5EF4-FFF2-40B4-BE49-F238E27FC236}">
                <a16:creationId xmlns:a16="http://schemas.microsoft.com/office/drawing/2014/main" id="{F501997D-8E3F-77F3-A53C-F80CFBE8B94F}"/>
              </a:ext>
            </a:extLst>
          </p:cNvPr>
          <p:cNvSpPr/>
          <p:nvPr/>
        </p:nvSpPr>
        <p:spPr>
          <a:xfrm>
            <a:off x="3501884" y="427051"/>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a:extLst>
              <a:ext uri="{FF2B5EF4-FFF2-40B4-BE49-F238E27FC236}">
                <a16:creationId xmlns:a16="http://schemas.microsoft.com/office/drawing/2014/main" id="{57A0F0AF-7855-0D07-3E8B-B33AA3F8DD6C}"/>
              </a:ext>
            </a:extLst>
          </p:cNvPr>
          <p:cNvSpPr/>
          <p:nvPr/>
        </p:nvSpPr>
        <p:spPr>
          <a:xfrm rot="-2700000">
            <a:off x="17773209" y="7392759"/>
            <a:ext cx="435222" cy="427309"/>
          </a:xfrm>
          <a:custGeom>
            <a:avLst/>
            <a:gdLst/>
            <a:ahLst/>
            <a:cxnLst/>
            <a:rect l="l" t="t" r="r" b="b"/>
            <a:pathLst>
              <a:path w="435222" h="427309">
                <a:moveTo>
                  <a:pt x="0" y="0"/>
                </a:moveTo>
                <a:lnTo>
                  <a:pt x="435222" y="0"/>
                </a:lnTo>
                <a:lnTo>
                  <a:pt x="435222" y="427309"/>
                </a:lnTo>
                <a:lnTo>
                  <a:pt x="0" y="427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a:extLst>
              <a:ext uri="{FF2B5EF4-FFF2-40B4-BE49-F238E27FC236}">
                <a16:creationId xmlns:a16="http://schemas.microsoft.com/office/drawing/2014/main" id="{5B55B884-6CD8-344E-9DA0-F0A852A11DD1}"/>
              </a:ext>
            </a:extLst>
          </p:cNvPr>
          <p:cNvSpPr txBox="1"/>
          <p:nvPr/>
        </p:nvSpPr>
        <p:spPr>
          <a:xfrm>
            <a:off x="5784193" y="553268"/>
            <a:ext cx="7988081" cy="558294"/>
          </a:xfrm>
          <a:prstGeom prst="rect">
            <a:avLst/>
          </a:prstGeom>
        </p:spPr>
        <p:txBody>
          <a:bodyPr lIns="0" tIns="0" rIns="0" bIns="0" rtlCol="0" anchor="t">
            <a:spAutoFit/>
          </a:bodyPr>
          <a:lstStyle/>
          <a:p>
            <a:pPr marL="0" lvl="0" indent="0" algn="ctr">
              <a:lnSpc>
                <a:spcPts val="4340"/>
              </a:lnSpc>
              <a:spcBef>
                <a:spcPct val="0"/>
              </a:spcBef>
            </a:pPr>
            <a:r>
              <a:rPr lang="en-US" sz="4800" u="none" spc="620">
                <a:solidFill>
                  <a:srgbClr val="323232"/>
                </a:solidFill>
                <a:latin typeface="Inter"/>
                <a:ea typeface="Inter"/>
                <a:cs typeface="Inter"/>
                <a:sym typeface="Inter"/>
              </a:rPr>
              <a:t>CÂU 4</a:t>
            </a:r>
          </a:p>
        </p:txBody>
      </p:sp>
      <p:sp>
        <p:nvSpPr>
          <p:cNvPr id="16" name="Rectangle 15">
            <a:extLst>
              <a:ext uri="{FF2B5EF4-FFF2-40B4-BE49-F238E27FC236}">
                <a16:creationId xmlns:a16="http://schemas.microsoft.com/office/drawing/2014/main" id="{3F38A8D0-8E08-F4CA-0ED0-95C097CD5531}"/>
              </a:ext>
            </a:extLst>
          </p:cNvPr>
          <p:cNvSpPr/>
          <p:nvPr/>
        </p:nvSpPr>
        <p:spPr>
          <a:xfrm flipV="1">
            <a:off x="4490763" y="2645611"/>
            <a:ext cx="10574942" cy="1569660"/>
          </a:xfrm>
          <a:prstGeom prst="rect">
            <a:avLst/>
          </a:prstGeom>
        </p:spPr>
        <p:txBody>
          <a:bodyPr wrap="square">
            <a:spAutoFit/>
          </a:bodyPr>
          <a:lstStyle/>
          <a:p>
            <a:pPr algn="ctr"/>
            <a:r>
              <a:rPr lang="en-US" sz="9600" b="1">
                <a:latin typeface="Inter Bold" panose="020B0604020202020204" charset="0"/>
                <a:ea typeface="Inter Bold" panose="020B0604020202020204" charset="0"/>
                <a:cs typeface="Times New Roman" panose="02020603050405020304" pitchFamily="18" charset="0"/>
              </a:rPr>
              <a:t>Bromobenzene</a:t>
            </a:r>
            <a:endParaRPr lang="en-US" sz="9600" b="1" dirty="0">
              <a:latin typeface="Inter Bold" panose="020B0604020202020204" charset="0"/>
              <a:ea typeface="Inter Bold" panose="020B0604020202020204" charset="0"/>
              <a:cs typeface="Times New Roman" panose="02020603050405020304" pitchFamily="18" charset="0"/>
            </a:endParaRPr>
          </a:p>
        </p:txBody>
      </p:sp>
      <p:grpSp>
        <p:nvGrpSpPr>
          <p:cNvPr id="17" name="Group 16">
            <a:extLst>
              <a:ext uri="{FF2B5EF4-FFF2-40B4-BE49-F238E27FC236}">
                <a16:creationId xmlns:a16="http://schemas.microsoft.com/office/drawing/2014/main" id="{8C4943E8-AEBA-EAEB-7EC9-C7BF9244A439}"/>
              </a:ext>
            </a:extLst>
          </p:cNvPr>
          <p:cNvGrpSpPr/>
          <p:nvPr/>
        </p:nvGrpSpPr>
        <p:grpSpPr>
          <a:xfrm>
            <a:off x="2209800" y="4297143"/>
            <a:ext cx="14360809" cy="4758518"/>
            <a:chOff x="1325731" y="3867427"/>
            <a:chExt cx="9080563" cy="2920197"/>
          </a:xfrm>
        </p:grpSpPr>
        <p:grpSp>
          <p:nvGrpSpPr>
            <p:cNvPr id="18" name="Group 38">
              <a:extLst>
                <a:ext uri="{FF2B5EF4-FFF2-40B4-BE49-F238E27FC236}">
                  <a16:creationId xmlns:a16="http://schemas.microsoft.com/office/drawing/2014/main" id="{64E8D640-BA4E-ECB4-5132-3F3D60F67C4C}"/>
                </a:ext>
              </a:extLst>
            </p:cNvPr>
            <p:cNvGrpSpPr>
              <a:grpSpLocks/>
            </p:cNvGrpSpPr>
            <p:nvPr/>
          </p:nvGrpSpPr>
          <p:grpSpPr bwMode="auto">
            <a:xfrm>
              <a:off x="1325731" y="4704909"/>
              <a:ext cx="1132767" cy="1279192"/>
              <a:chOff x="921370" y="3678449"/>
              <a:chExt cx="836103" cy="966674"/>
            </a:xfrm>
          </p:grpSpPr>
          <p:sp>
            <p:nvSpPr>
              <p:cNvPr id="33" name="AutoShape 11">
                <a:extLst>
                  <a:ext uri="{FF2B5EF4-FFF2-40B4-BE49-F238E27FC236}">
                    <a16:creationId xmlns:a16="http://schemas.microsoft.com/office/drawing/2014/main" id="{75B7CEBF-743C-6D90-83F0-85F9A47CD0A1}"/>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Oval 12">
                <a:extLst>
                  <a:ext uri="{FF2B5EF4-FFF2-40B4-BE49-F238E27FC236}">
                    <a16:creationId xmlns:a16="http://schemas.microsoft.com/office/drawing/2014/main" id="{C01D0CDC-6BAD-861D-B0E5-9EF3FEF422D7}"/>
                  </a:ext>
                </a:extLst>
              </p:cNvPr>
              <p:cNvSpPr>
                <a:spLocks noChangeArrowheads="1"/>
              </p:cNvSpPr>
              <p:nvPr/>
            </p:nvSpPr>
            <p:spPr bwMode="auto">
              <a:xfrm>
                <a:off x="1031348" y="3863994"/>
                <a:ext cx="604743" cy="604744"/>
              </a:xfrm>
              <a:prstGeom prst="ellipse">
                <a:avLst/>
              </a:prstGeom>
              <a:noFill/>
              <a:ln w="381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grpSp>
        <p:cxnSp>
          <p:nvCxnSpPr>
            <p:cNvPr id="19" name="Straight Connector 18">
              <a:extLst>
                <a:ext uri="{FF2B5EF4-FFF2-40B4-BE49-F238E27FC236}">
                  <a16:creationId xmlns:a16="http://schemas.microsoft.com/office/drawing/2014/main" id="{E029A178-795A-BEE1-BFCF-525E35B2CB94}"/>
                </a:ext>
              </a:extLst>
            </p:cNvPr>
            <p:cNvCxnSpPr>
              <a:cxnSpLocks/>
            </p:cNvCxnSpPr>
            <p:nvPr/>
          </p:nvCxnSpPr>
          <p:spPr>
            <a:xfrm>
              <a:off x="1904990" y="4457199"/>
              <a:ext cx="0" cy="260588"/>
            </a:xfrm>
            <a:prstGeom prst="line">
              <a:avLst/>
            </a:prstGeom>
            <a:noFill/>
            <a:ln w="28575" cap="flat" cmpd="sng" algn="ctr">
              <a:solidFill>
                <a:sysClr val="windowText" lastClr="000000"/>
              </a:solidFill>
              <a:prstDash val="solid"/>
              <a:miter lim="800000"/>
            </a:ln>
            <a:effectLst/>
          </p:spPr>
        </p:cxnSp>
        <p:sp>
          <p:nvSpPr>
            <p:cNvPr id="20" name="Rectangle 19">
              <a:extLst>
                <a:ext uri="{FF2B5EF4-FFF2-40B4-BE49-F238E27FC236}">
                  <a16:creationId xmlns:a16="http://schemas.microsoft.com/office/drawing/2014/main" id="{CC418AF0-BF85-AF57-390D-0F4D589F4599}"/>
                </a:ext>
              </a:extLst>
            </p:cNvPr>
            <p:cNvSpPr/>
            <p:nvPr/>
          </p:nvSpPr>
          <p:spPr>
            <a:xfrm>
              <a:off x="1638311" y="3883813"/>
              <a:ext cx="533359" cy="6799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black"/>
                  </a:solidFill>
                  <a:effectLst/>
                  <a:uLnTx/>
                  <a:uFillTx/>
                  <a:latin typeface="Times New Roman" pitchFamily="18" charset="0"/>
                  <a:cs typeface="Times New Roman" panose="02020603050405020304" pitchFamily="18" charset="0"/>
                </a:rPr>
                <a:t>H</a:t>
              </a:r>
            </a:p>
          </p:txBody>
        </p:sp>
        <p:sp>
          <p:nvSpPr>
            <p:cNvPr id="21" name="TextBox 20">
              <a:extLst>
                <a:ext uri="{FF2B5EF4-FFF2-40B4-BE49-F238E27FC236}">
                  <a16:creationId xmlns:a16="http://schemas.microsoft.com/office/drawing/2014/main" id="{0562EE97-8D78-1011-80DB-462D7968BADF}"/>
                </a:ext>
              </a:extLst>
            </p:cNvPr>
            <p:cNvSpPr txBox="1"/>
            <p:nvPr/>
          </p:nvSpPr>
          <p:spPr>
            <a:xfrm>
              <a:off x="2789072" y="5052124"/>
              <a:ext cx="605307" cy="6799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3809E77B-2422-9E05-F251-A1EC6C9F4843}"/>
                </a:ext>
              </a:extLst>
            </p:cNvPr>
            <p:cNvSpPr/>
            <p:nvPr/>
          </p:nvSpPr>
          <p:spPr>
            <a:xfrm>
              <a:off x="3498480" y="5030697"/>
              <a:ext cx="1022929" cy="6799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black"/>
                  </a:solidFill>
                  <a:effectLst/>
                  <a:uLnTx/>
                  <a:uFillTx/>
                  <a:latin typeface="Times New Roman" pitchFamily="18" charset="0"/>
                  <a:cs typeface="Times New Roman" panose="02020603050405020304" pitchFamily="18" charset="0"/>
                </a:rPr>
                <a:t> Br</a:t>
              </a:r>
              <a:r>
                <a:rPr kumimoji="0" lang="en-US" sz="6600" b="1" i="0" u="none" strike="noStrike" kern="0" cap="none" spc="0" normalizeH="0" baseline="-25000" noProof="0" dirty="0">
                  <a:ln>
                    <a:noFill/>
                  </a:ln>
                  <a:solidFill>
                    <a:prstClr val="black"/>
                  </a:solidFill>
                  <a:effectLst/>
                  <a:uLnTx/>
                  <a:uFillTx/>
                  <a:latin typeface="Times New Roman" pitchFamily="18" charset="0"/>
                  <a:cs typeface="Times New Roman" panose="02020603050405020304" pitchFamily="18" charset="0"/>
                </a:rPr>
                <a:t>2</a:t>
              </a:r>
              <a:endParaRPr kumimoji="0" lang="en-US" sz="6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3" name="Straight Arrow Connector 22">
              <a:hlinkClick r:id="rId13" action="ppaction://hlinkfile"/>
              <a:extLst>
                <a:ext uri="{FF2B5EF4-FFF2-40B4-BE49-F238E27FC236}">
                  <a16:creationId xmlns:a16="http://schemas.microsoft.com/office/drawing/2014/main" id="{3A3B1A56-1A2B-97BB-07A2-7951434DC591}"/>
                </a:ext>
              </a:extLst>
            </p:cNvPr>
            <p:cNvCxnSpPr>
              <a:cxnSpLocks/>
            </p:cNvCxnSpPr>
            <p:nvPr/>
          </p:nvCxnSpPr>
          <p:spPr>
            <a:xfrm>
              <a:off x="5090176" y="5344505"/>
              <a:ext cx="1699028" cy="0"/>
            </a:xfrm>
            <a:prstGeom prst="straightConnector1">
              <a:avLst/>
            </a:prstGeom>
            <a:noFill/>
            <a:ln w="38100" cap="flat" cmpd="sng" algn="ctr">
              <a:solidFill>
                <a:sysClr val="windowText" lastClr="000000"/>
              </a:solidFill>
              <a:prstDash val="solid"/>
              <a:miter lim="800000"/>
              <a:tailEnd type="triangle"/>
            </a:ln>
            <a:effectLst/>
          </p:spPr>
        </p:cxnSp>
        <p:sp>
          <p:nvSpPr>
            <p:cNvPr id="24" name="Rectangle 23">
              <a:extLst>
                <a:ext uri="{FF2B5EF4-FFF2-40B4-BE49-F238E27FC236}">
                  <a16:creationId xmlns:a16="http://schemas.microsoft.com/office/drawing/2014/main" id="{2CE082B6-0CD0-4157-F758-07FCE4719AB8}"/>
                </a:ext>
              </a:extLst>
            </p:cNvPr>
            <p:cNvSpPr/>
            <p:nvPr/>
          </p:nvSpPr>
          <p:spPr>
            <a:xfrm>
              <a:off x="5294660" y="4823855"/>
              <a:ext cx="1452697" cy="47218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0000"/>
                  </a:solidFill>
                  <a:effectLst/>
                  <a:uLnTx/>
                  <a:uFillTx/>
                  <a:latin typeface="Times New Roman" pitchFamily="18" charset="0"/>
                  <a:cs typeface="Times New Roman" panose="02020603050405020304" pitchFamily="18" charset="0"/>
                </a:rPr>
                <a:t>FeBr</a:t>
              </a:r>
              <a:r>
                <a:rPr kumimoji="0" lang="en-US" sz="4400" b="1" i="0" u="none" strike="noStrike" kern="0" cap="none" spc="0" normalizeH="0" baseline="-25000" noProof="0">
                  <a:ln>
                    <a:noFill/>
                  </a:ln>
                  <a:solidFill>
                    <a:srgbClr val="FF0000"/>
                  </a:solidFill>
                  <a:effectLst/>
                  <a:uLnTx/>
                  <a:uFillTx/>
                  <a:latin typeface="Times New Roman" pitchFamily="18" charset="0"/>
                  <a:cs typeface="Times New Roman" panose="02020603050405020304" pitchFamily="18" charset="0"/>
                </a:rPr>
                <a:t>3</a:t>
              </a:r>
              <a:r>
                <a:rPr kumimoji="0" lang="en-US" sz="4400" b="1" i="0" u="none" strike="noStrike" kern="0" cap="none" spc="0" normalizeH="0" noProof="0">
                  <a:ln>
                    <a:noFill/>
                  </a:ln>
                  <a:solidFill>
                    <a:srgbClr val="FF0000"/>
                  </a:solidFill>
                  <a:effectLst/>
                  <a:uLnTx/>
                  <a:uFillTx/>
                  <a:latin typeface="Times New Roman" pitchFamily="18" charset="0"/>
                  <a:cs typeface="Times New Roman" panose="02020603050405020304" pitchFamily="18" charset="0"/>
                </a:rPr>
                <a:t>; t</a:t>
              </a:r>
              <a:r>
                <a:rPr kumimoji="0" lang="en-US" sz="4400" b="1" i="0" u="none" strike="noStrike" kern="0" cap="none" spc="0" normalizeH="0" baseline="30000" noProof="0">
                  <a:ln>
                    <a:noFill/>
                  </a:ln>
                  <a:solidFill>
                    <a:srgbClr val="FF0000"/>
                  </a:solidFill>
                  <a:effectLst/>
                  <a:uLnTx/>
                  <a:uFillTx/>
                  <a:latin typeface="Times New Roman" pitchFamily="18" charset="0"/>
                  <a:cs typeface="Times New Roman" panose="02020603050405020304" pitchFamily="18" charset="0"/>
                </a:rPr>
                <a:t>o</a:t>
              </a:r>
              <a:endParaRPr kumimoji="0" lang="en-US" sz="4400" b="1" i="0" u="none" strike="noStrike" kern="0" cap="none" spc="0" normalizeH="0" baseline="0" noProof="0" dirty="0">
                <a:ln>
                  <a:noFill/>
                </a:ln>
                <a:solidFill>
                  <a:srgbClr val="FF0000"/>
                </a:solidFill>
                <a:effectLst/>
                <a:uLnTx/>
                <a:uFillTx/>
                <a:latin typeface="Times New Roman" pitchFamily="18" charset="0"/>
                <a:cs typeface="Times New Roman" panose="02020603050405020304" pitchFamily="18" charset="0"/>
              </a:endParaRPr>
            </a:p>
          </p:txBody>
        </p:sp>
        <p:grpSp>
          <p:nvGrpSpPr>
            <p:cNvPr id="25" name="Group 38">
              <a:extLst>
                <a:ext uri="{FF2B5EF4-FFF2-40B4-BE49-F238E27FC236}">
                  <a16:creationId xmlns:a16="http://schemas.microsoft.com/office/drawing/2014/main" id="{D6CCC227-B064-4AA3-E709-D02F3C2B1E31}"/>
                </a:ext>
              </a:extLst>
            </p:cNvPr>
            <p:cNvGrpSpPr>
              <a:grpSpLocks/>
            </p:cNvGrpSpPr>
            <p:nvPr/>
          </p:nvGrpSpPr>
          <p:grpSpPr bwMode="auto">
            <a:xfrm>
              <a:off x="7145735" y="4677003"/>
              <a:ext cx="1132767" cy="1279192"/>
              <a:chOff x="921370" y="3678449"/>
              <a:chExt cx="836103" cy="966674"/>
            </a:xfrm>
          </p:grpSpPr>
          <p:sp>
            <p:nvSpPr>
              <p:cNvPr id="31" name="AutoShape 11">
                <a:extLst>
                  <a:ext uri="{FF2B5EF4-FFF2-40B4-BE49-F238E27FC236}">
                    <a16:creationId xmlns:a16="http://schemas.microsoft.com/office/drawing/2014/main" id="{F205ACAB-AA70-134A-8C27-96D6BF8A2A4E}"/>
                  </a:ext>
                </a:extLst>
              </p:cNvPr>
              <p:cNvSpPr>
                <a:spLocks noChangeArrowheads="1"/>
              </p:cNvSpPr>
              <p:nvPr/>
            </p:nvSpPr>
            <p:spPr bwMode="auto">
              <a:xfrm rot="-5400000">
                <a:off x="856085" y="3743734"/>
                <a:ext cx="966674" cy="836103"/>
              </a:xfrm>
              <a:prstGeom prst="hexagon">
                <a:avLst>
                  <a:gd name="adj" fmla="val 28904"/>
                  <a:gd name="vf" fmla="val 115470"/>
                </a:avLst>
              </a:prstGeom>
              <a:noFill/>
              <a:ln w="38100">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2" name="Oval 12">
                <a:extLst>
                  <a:ext uri="{FF2B5EF4-FFF2-40B4-BE49-F238E27FC236}">
                    <a16:creationId xmlns:a16="http://schemas.microsoft.com/office/drawing/2014/main" id="{34D6465B-29D8-551F-6648-FFFA61F91C14}"/>
                  </a:ext>
                </a:extLst>
              </p:cNvPr>
              <p:cNvSpPr>
                <a:spLocks noChangeArrowheads="1"/>
              </p:cNvSpPr>
              <p:nvPr/>
            </p:nvSpPr>
            <p:spPr bwMode="auto">
              <a:xfrm>
                <a:off x="1031348" y="3863994"/>
                <a:ext cx="604743" cy="604744"/>
              </a:xfrm>
              <a:prstGeom prst="ellipse">
                <a:avLst/>
              </a:prstGeom>
              <a:noFill/>
              <a:ln w="381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grpSp>
        <p:cxnSp>
          <p:nvCxnSpPr>
            <p:cNvPr id="26" name="Straight Connector 25">
              <a:extLst>
                <a:ext uri="{FF2B5EF4-FFF2-40B4-BE49-F238E27FC236}">
                  <a16:creationId xmlns:a16="http://schemas.microsoft.com/office/drawing/2014/main" id="{60AFE55B-C250-ADAD-EC85-ED220E070715}"/>
                </a:ext>
              </a:extLst>
            </p:cNvPr>
            <p:cNvCxnSpPr>
              <a:cxnSpLocks/>
            </p:cNvCxnSpPr>
            <p:nvPr/>
          </p:nvCxnSpPr>
          <p:spPr>
            <a:xfrm>
              <a:off x="7712114" y="4429293"/>
              <a:ext cx="0" cy="260588"/>
            </a:xfrm>
            <a:prstGeom prst="line">
              <a:avLst/>
            </a:prstGeom>
            <a:noFill/>
            <a:ln w="28575" cap="flat" cmpd="sng" algn="ctr">
              <a:solidFill>
                <a:sysClr val="windowText" lastClr="000000"/>
              </a:solidFill>
              <a:prstDash val="solid"/>
              <a:miter lim="800000"/>
            </a:ln>
            <a:effectLst/>
          </p:spPr>
        </p:cxnSp>
        <p:sp>
          <p:nvSpPr>
            <p:cNvPr id="27" name="Rectangle 26">
              <a:extLst>
                <a:ext uri="{FF2B5EF4-FFF2-40B4-BE49-F238E27FC236}">
                  <a16:creationId xmlns:a16="http://schemas.microsoft.com/office/drawing/2014/main" id="{058434F3-1133-08A1-30F9-8CE629744A70}"/>
                </a:ext>
              </a:extLst>
            </p:cNvPr>
            <p:cNvSpPr/>
            <p:nvPr/>
          </p:nvSpPr>
          <p:spPr>
            <a:xfrm>
              <a:off x="7472632" y="3867427"/>
              <a:ext cx="710739" cy="6799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00FF"/>
                  </a:solidFill>
                  <a:effectLst/>
                  <a:uLnTx/>
                  <a:uFillTx/>
                  <a:latin typeface="Times New Roman" pitchFamily="18" charset="0"/>
                  <a:cs typeface="Times New Roman" panose="02020603050405020304" pitchFamily="18" charset="0"/>
                </a:rPr>
                <a:t>Br</a:t>
              </a:r>
            </a:p>
          </p:txBody>
        </p:sp>
        <p:sp>
          <p:nvSpPr>
            <p:cNvPr id="28" name="TextBox 27">
              <a:extLst>
                <a:ext uri="{FF2B5EF4-FFF2-40B4-BE49-F238E27FC236}">
                  <a16:creationId xmlns:a16="http://schemas.microsoft.com/office/drawing/2014/main" id="{0A271026-0BF2-71A4-87EA-D8AE02CCFB1B}"/>
                </a:ext>
              </a:extLst>
            </p:cNvPr>
            <p:cNvSpPr txBox="1"/>
            <p:nvPr/>
          </p:nvSpPr>
          <p:spPr>
            <a:xfrm>
              <a:off x="8598568" y="5024218"/>
              <a:ext cx="605307" cy="6799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29" name="Rectangle 28">
              <a:extLst>
                <a:ext uri="{FF2B5EF4-FFF2-40B4-BE49-F238E27FC236}">
                  <a16:creationId xmlns:a16="http://schemas.microsoft.com/office/drawing/2014/main" id="{646B0A83-C9DC-586D-8126-89A59283A28B}"/>
                </a:ext>
              </a:extLst>
            </p:cNvPr>
            <p:cNvSpPr/>
            <p:nvPr/>
          </p:nvSpPr>
          <p:spPr>
            <a:xfrm>
              <a:off x="9278964" y="5013211"/>
              <a:ext cx="1127330" cy="6799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Times New Roman" pitchFamily="18" charset="0"/>
                  <a:cs typeface="Times New Roman" panose="02020603050405020304" pitchFamily="18" charset="0"/>
                </a:rPr>
                <a:t>HBr</a:t>
              </a:r>
              <a:endParaRPr kumimoji="0" lang="en-US"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31BEA897-37BA-ABBF-D845-906B070F4EF5}"/>
                </a:ext>
              </a:extLst>
            </p:cNvPr>
            <p:cNvSpPr/>
            <p:nvPr/>
          </p:nvSpPr>
          <p:spPr>
            <a:xfrm>
              <a:off x="6505756" y="6107671"/>
              <a:ext cx="3355231" cy="6799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6600" kern="0">
                  <a:solidFill>
                    <a:srgbClr val="0000FF"/>
                  </a:solidFill>
                  <a:latin typeface="Times New Roman" pitchFamily="18" charset="0"/>
                  <a:cs typeface="Times New Roman" panose="02020603050405020304" pitchFamily="18" charset="0"/>
                </a:rPr>
                <a:t>B</a:t>
              </a:r>
              <a:r>
                <a:rPr kumimoji="0" lang="en-US" sz="6600" b="0" i="0" u="none" strike="noStrike" kern="0" cap="none" spc="0" normalizeH="0" baseline="0" noProof="0">
                  <a:ln>
                    <a:noFill/>
                  </a:ln>
                  <a:solidFill>
                    <a:srgbClr val="0000FF"/>
                  </a:solidFill>
                  <a:effectLst/>
                  <a:uLnTx/>
                  <a:uFillTx/>
                  <a:latin typeface="Times New Roman" pitchFamily="18" charset="0"/>
                  <a:cs typeface="Times New Roman" panose="02020603050405020304" pitchFamily="18" charset="0"/>
                </a:rPr>
                <a:t>romo</a:t>
              </a:r>
              <a:r>
                <a:rPr kumimoji="0" lang="en-US" sz="6600" b="0" i="0" u="none" strike="noStrike" kern="0" cap="none" spc="0" normalizeH="0" baseline="0" noProof="0">
                  <a:ln>
                    <a:noFill/>
                  </a:ln>
                  <a:solidFill>
                    <a:srgbClr val="FF0000"/>
                  </a:solidFill>
                  <a:effectLst/>
                  <a:uLnTx/>
                  <a:uFillTx/>
                  <a:latin typeface="Times New Roman" pitchFamily="18" charset="0"/>
                  <a:cs typeface="Times New Roman" panose="02020603050405020304" pitchFamily="18" charset="0"/>
                </a:rPr>
                <a:t>benzene</a:t>
              </a:r>
              <a:endParaRPr kumimoji="0" lang="en-US" sz="66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2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3" name="Group 3"/>
          <p:cNvGrpSpPr/>
          <p:nvPr/>
        </p:nvGrpSpPr>
        <p:grpSpPr>
          <a:xfrm>
            <a:off x="6126036" y="3314700"/>
            <a:ext cx="1187636" cy="111069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5" name="TextBox 5"/>
          <p:cNvSpPr txBox="1"/>
          <p:nvPr/>
        </p:nvSpPr>
        <p:spPr>
          <a:xfrm>
            <a:off x="7772399" y="3684073"/>
            <a:ext cx="10047143" cy="613758"/>
          </a:xfrm>
          <a:prstGeom prst="rect">
            <a:avLst/>
          </a:prstGeom>
        </p:spPr>
        <p:txBody>
          <a:bodyPr wrap="square" lIns="0" tIns="0" rIns="0" bIns="0" rtlCol="0" anchor="t">
            <a:spAutoFit/>
          </a:bodyPr>
          <a:lstStyle/>
          <a:p>
            <a:pPr algn="l">
              <a:lnSpc>
                <a:spcPts val="4480"/>
              </a:lnSpc>
            </a:pPr>
            <a:r>
              <a:rPr lang="en-US" sz="6000">
                <a:solidFill>
                  <a:srgbClr val="323232"/>
                </a:solidFill>
                <a:latin typeface="Inter"/>
                <a:ea typeface="Inter"/>
                <a:cs typeface="Inter"/>
                <a:sym typeface="Inter"/>
              </a:rPr>
              <a:t>Khái niệm, danh pháp</a:t>
            </a:r>
          </a:p>
        </p:txBody>
      </p:sp>
      <p:grpSp>
        <p:nvGrpSpPr>
          <p:cNvPr id="6" name="Group 6"/>
          <p:cNvGrpSpPr/>
          <p:nvPr/>
        </p:nvGrpSpPr>
        <p:grpSpPr>
          <a:xfrm>
            <a:off x="6096000" y="4617486"/>
            <a:ext cx="1187636" cy="111069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8" name="TextBox 8"/>
          <p:cNvSpPr txBox="1"/>
          <p:nvPr/>
        </p:nvSpPr>
        <p:spPr>
          <a:xfrm>
            <a:off x="7772399" y="5047444"/>
            <a:ext cx="6584560" cy="613758"/>
          </a:xfrm>
          <a:prstGeom prst="rect">
            <a:avLst/>
          </a:prstGeom>
        </p:spPr>
        <p:txBody>
          <a:bodyPr lIns="0" tIns="0" rIns="0" bIns="0" rtlCol="0" anchor="t">
            <a:spAutoFit/>
          </a:bodyPr>
          <a:lstStyle/>
          <a:p>
            <a:pPr algn="l">
              <a:lnSpc>
                <a:spcPts val="4480"/>
              </a:lnSpc>
            </a:pPr>
            <a:r>
              <a:rPr lang="en-US" sz="6000">
                <a:solidFill>
                  <a:srgbClr val="323232"/>
                </a:solidFill>
                <a:latin typeface="Inter"/>
                <a:ea typeface="Inter"/>
                <a:cs typeface="Inter"/>
                <a:sym typeface="Inter"/>
              </a:rPr>
              <a:t>Đặc điểm cấu tạo</a:t>
            </a:r>
          </a:p>
        </p:txBody>
      </p:sp>
      <p:grpSp>
        <p:nvGrpSpPr>
          <p:cNvPr id="9" name="Group 9"/>
          <p:cNvGrpSpPr/>
          <p:nvPr/>
        </p:nvGrpSpPr>
        <p:grpSpPr>
          <a:xfrm>
            <a:off x="6077670" y="5912886"/>
            <a:ext cx="1233537" cy="120516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11" name="TextBox 11"/>
          <p:cNvSpPr txBox="1"/>
          <p:nvPr/>
        </p:nvSpPr>
        <p:spPr>
          <a:xfrm>
            <a:off x="7772399" y="6482837"/>
            <a:ext cx="6584560" cy="613758"/>
          </a:xfrm>
          <a:prstGeom prst="rect">
            <a:avLst/>
          </a:prstGeom>
        </p:spPr>
        <p:txBody>
          <a:bodyPr lIns="0" tIns="0" rIns="0" bIns="0" rtlCol="0" anchor="t">
            <a:spAutoFit/>
          </a:bodyPr>
          <a:lstStyle/>
          <a:p>
            <a:pPr algn="l">
              <a:lnSpc>
                <a:spcPts val="4480"/>
              </a:lnSpc>
            </a:pPr>
            <a:r>
              <a:rPr lang="en-US" sz="6000">
                <a:solidFill>
                  <a:srgbClr val="323232"/>
                </a:solidFill>
                <a:latin typeface="Inter"/>
                <a:ea typeface="Inter"/>
                <a:cs typeface="Inter"/>
                <a:sym typeface="Inter"/>
              </a:rPr>
              <a:t>Tính chất vật lí</a:t>
            </a:r>
          </a:p>
        </p:txBody>
      </p:sp>
      <p:grpSp>
        <p:nvGrpSpPr>
          <p:cNvPr id="12" name="Group 12"/>
          <p:cNvGrpSpPr/>
          <p:nvPr/>
        </p:nvGrpSpPr>
        <p:grpSpPr>
          <a:xfrm>
            <a:off x="6077670" y="7360686"/>
            <a:ext cx="1233537" cy="1214154"/>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14" name="TextBox 14"/>
          <p:cNvSpPr txBox="1"/>
          <p:nvPr/>
        </p:nvSpPr>
        <p:spPr>
          <a:xfrm>
            <a:off x="7772399" y="7904555"/>
            <a:ext cx="6584560" cy="613758"/>
          </a:xfrm>
          <a:prstGeom prst="rect">
            <a:avLst/>
          </a:prstGeom>
        </p:spPr>
        <p:txBody>
          <a:bodyPr lIns="0" tIns="0" rIns="0" bIns="0" rtlCol="0" anchor="t">
            <a:spAutoFit/>
          </a:bodyPr>
          <a:lstStyle/>
          <a:p>
            <a:pPr algn="l">
              <a:lnSpc>
                <a:spcPts val="4480"/>
              </a:lnSpc>
            </a:pPr>
            <a:r>
              <a:rPr lang="en-US" sz="6000">
                <a:solidFill>
                  <a:srgbClr val="323232"/>
                </a:solidFill>
                <a:latin typeface="Inter"/>
                <a:ea typeface="Inter"/>
                <a:cs typeface="Inter"/>
                <a:sym typeface="Inter"/>
              </a:rPr>
              <a:t>Tính chất hóa học</a:t>
            </a:r>
          </a:p>
        </p:txBody>
      </p:sp>
      <p:sp>
        <p:nvSpPr>
          <p:cNvPr id="15" name="TextBox 15"/>
          <p:cNvSpPr txBox="1"/>
          <p:nvPr/>
        </p:nvSpPr>
        <p:spPr>
          <a:xfrm>
            <a:off x="6599005" y="3697593"/>
            <a:ext cx="307330" cy="673582"/>
          </a:xfrm>
          <a:prstGeom prst="rect">
            <a:avLst/>
          </a:prstGeom>
        </p:spPr>
        <p:txBody>
          <a:bodyPr lIns="0" tIns="0" rIns="0" bIns="0" rtlCol="0" anchor="t">
            <a:spAutoFit/>
          </a:bodyPr>
          <a:lstStyle/>
          <a:p>
            <a:pPr algn="ctr">
              <a:lnSpc>
                <a:spcPts val="4830"/>
              </a:lnSpc>
            </a:pPr>
            <a:r>
              <a:rPr lang="en-US" sz="7200" spc="84">
                <a:solidFill>
                  <a:srgbClr val="DB4B4B"/>
                </a:solidFill>
                <a:latin typeface="Bobby Jones"/>
                <a:ea typeface="Bobby Jones"/>
                <a:cs typeface="Bobby Jones"/>
                <a:sym typeface="Bobby Jones"/>
              </a:rPr>
              <a:t>I</a:t>
            </a:r>
          </a:p>
        </p:txBody>
      </p:sp>
      <p:sp>
        <p:nvSpPr>
          <p:cNvPr id="16" name="TextBox 16"/>
          <p:cNvSpPr txBox="1"/>
          <p:nvPr/>
        </p:nvSpPr>
        <p:spPr>
          <a:xfrm>
            <a:off x="6396586" y="5071619"/>
            <a:ext cx="613814" cy="673582"/>
          </a:xfrm>
          <a:prstGeom prst="rect">
            <a:avLst/>
          </a:prstGeom>
        </p:spPr>
        <p:txBody>
          <a:bodyPr wrap="square" lIns="0" tIns="0" rIns="0" bIns="0" rtlCol="0" anchor="t">
            <a:spAutoFit/>
          </a:bodyPr>
          <a:lstStyle/>
          <a:p>
            <a:pPr algn="ctr">
              <a:lnSpc>
                <a:spcPts val="4830"/>
              </a:lnSpc>
            </a:pPr>
            <a:r>
              <a:rPr lang="en-US" sz="7200" spc="84">
                <a:solidFill>
                  <a:srgbClr val="DB4B4B"/>
                </a:solidFill>
                <a:latin typeface="Bobby Jones"/>
                <a:ea typeface="Bobby Jones"/>
                <a:cs typeface="Bobby Jones"/>
                <a:sym typeface="Bobby Jones"/>
              </a:rPr>
              <a:t>II</a:t>
            </a:r>
          </a:p>
        </p:txBody>
      </p:sp>
      <p:sp>
        <p:nvSpPr>
          <p:cNvPr id="17" name="TextBox 17"/>
          <p:cNvSpPr txBox="1"/>
          <p:nvPr/>
        </p:nvSpPr>
        <p:spPr>
          <a:xfrm>
            <a:off x="6123571" y="6423013"/>
            <a:ext cx="1187636" cy="673582"/>
          </a:xfrm>
          <a:prstGeom prst="rect">
            <a:avLst/>
          </a:prstGeom>
        </p:spPr>
        <p:txBody>
          <a:bodyPr wrap="square" lIns="0" tIns="0" rIns="0" bIns="0" rtlCol="0" anchor="t">
            <a:spAutoFit/>
          </a:bodyPr>
          <a:lstStyle/>
          <a:p>
            <a:pPr algn="ctr">
              <a:lnSpc>
                <a:spcPts val="4830"/>
              </a:lnSpc>
            </a:pPr>
            <a:r>
              <a:rPr lang="en-US" sz="7200" spc="84">
                <a:solidFill>
                  <a:srgbClr val="DB4B4B"/>
                </a:solidFill>
                <a:latin typeface="Bobby Jones"/>
                <a:ea typeface="Bobby Jones"/>
                <a:cs typeface="Bobby Jones"/>
                <a:sym typeface="Bobby Jones"/>
              </a:rPr>
              <a:t>III</a:t>
            </a:r>
          </a:p>
        </p:txBody>
      </p:sp>
      <p:sp>
        <p:nvSpPr>
          <p:cNvPr id="18" name="TextBox 18"/>
          <p:cNvSpPr txBox="1"/>
          <p:nvPr/>
        </p:nvSpPr>
        <p:spPr>
          <a:xfrm>
            <a:off x="6279964" y="7844731"/>
            <a:ext cx="945412" cy="673582"/>
          </a:xfrm>
          <a:prstGeom prst="rect">
            <a:avLst/>
          </a:prstGeom>
        </p:spPr>
        <p:txBody>
          <a:bodyPr wrap="square" lIns="0" tIns="0" rIns="0" bIns="0" rtlCol="0" anchor="t">
            <a:spAutoFit/>
          </a:bodyPr>
          <a:lstStyle/>
          <a:p>
            <a:pPr algn="ctr">
              <a:lnSpc>
                <a:spcPts val="4830"/>
              </a:lnSpc>
            </a:pPr>
            <a:r>
              <a:rPr lang="en-US" sz="7200" spc="84">
                <a:solidFill>
                  <a:srgbClr val="DB4B4B"/>
                </a:solidFill>
                <a:latin typeface="Bobby Jones"/>
                <a:ea typeface="Bobby Jones"/>
                <a:cs typeface="Bobby Jones"/>
                <a:sym typeface="Bobby Jones"/>
              </a:rPr>
              <a:t>IV</a:t>
            </a:r>
          </a:p>
        </p:txBody>
      </p:sp>
      <p:sp>
        <p:nvSpPr>
          <p:cNvPr id="19" name="Freeform 19"/>
          <p:cNvSpPr/>
          <p:nvPr/>
        </p:nvSpPr>
        <p:spPr>
          <a:xfrm rot="-3344110">
            <a:off x="108389" y="7080392"/>
            <a:ext cx="3951218" cy="5339484"/>
          </a:xfrm>
          <a:custGeom>
            <a:avLst/>
            <a:gdLst/>
            <a:ahLst/>
            <a:cxnLst/>
            <a:rect l="l" t="t" r="r" b="b"/>
            <a:pathLst>
              <a:path w="3951218" h="5339484">
                <a:moveTo>
                  <a:pt x="0" y="0"/>
                </a:moveTo>
                <a:lnTo>
                  <a:pt x="3951218" y="0"/>
                </a:lnTo>
                <a:lnTo>
                  <a:pt x="3951218" y="5339484"/>
                </a:lnTo>
                <a:lnTo>
                  <a:pt x="0" y="53394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1507568">
            <a:off x="16600288" y="-630068"/>
            <a:ext cx="2438511" cy="2698553"/>
          </a:xfrm>
          <a:custGeom>
            <a:avLst/>
            <a:gdLst/>
            <a:ahLst/>
            <a:cxnLst/>
            <a:rect l="l" t="t" r="r" b="b"/>
            <a:pathLst>
              <a:path w="2438511" h="2698553">
                <a:moveTo>
                  <a:pt x="0" y="0"/>
                </a:moveTo>
                <a:lnTo>
                  <a:pt x="2438511" y="0"/>
                </a:lnTo>
                <a:lnTo>
                  <a:pt x="2438511" y="2698553"/>
                </a:lnTo>
                <a:lnTo>
                  <a:pt x="0" y="26985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2866">
            <a:off x="559259" y="7432467"/>
            <a:ext cx="493523" cy="484550"/>
          </a:xfrm>
          <a:custGeom>
            <a:avLst/>
            <a:gdLst/>
            <a:ahLst/>
            <a:cxnLst/>
            <a:rect l="l" t="t" r="r" b="b"/>
            <a:pathLst>
              <a:path w="493523" h="484550">
                <a:moveTo>
                  <a:pt x="0" y="0"/>
                </a:moveTo>
                <a:lnTo>
                  <a:pt x="493523" y="0"/>
                </a:lnTo>
                <a:lnTo>
                  <a:pt x="493523" y="484550"/>
                </a:lnTo>
                <a:lnTo>
                  <a:pt x="0" y="484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2700000">
            <a:off x="15222027" y="1021852"/>
            <a:ext cx="642485" cy="630804"/>
          </a:xfrm>
          <a:custGeom>
            <a:avLst/>
            <a:gdLst/>
            <a:ahLst/>
            <a:cxnLst/>
            <a:rect l="l" t="t" r="r" b="b"/>
            <a:pathLst>
              <a:path w="642485" h="630804">
                <a:moveTo>
                  <a:pt x="0" y="0"/>
                </a:moveTo>
                <a:lnTo>
                  <a:pt x="642485" y="0"/>
                </a:lnTo>
                <a:lnTo>
                  <a:pt x="642485" y="630804"/>
                </a:lnTo>
                <a:lnTo>
                  <a:pt x="0" y="6308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rot="2700000">
            <a:off x="17227106" y="2322140"/>
            <a:ext cx="493418" cy="484447"/>
          </a:xfrm>
          <a:custGeom>
            <a:avLst/>
            <a:gdLst/>
            <a:ahLst/>
            <a:cxnLst/>
            <a:rect l="l" t="t" r="r" b="b"/>
            <a:pathLst>
              <a:path w="493418" h="484447">
                <a:moveTo>
                  <a:pt x="0" y="0"/>
                </a:moveTo>
                <a:lnTo>
                  <a:pt x="493419" y="0"/>
                </a:lnTo>
                <a:lnTo>
                  <a:pt x="493419" y="484447"/>
                </a:lnTo>
                <a:lnTo>
                  <a:pt x="0" y="484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8">
            <a:extLst>
              <a:ext uri="{FF2B5EF4-FFF2-40B4-BE49-F238E27FC236}">
                <a16:creationId xmlns:a16="http://schemas.microsoft.com/office/drawing/2014/main" id="{1CAC91C2-29DF-790C-6859-EE8D0E718E96}"/>
              </a:ext>
            </a:extLst>
          </p:cNvPr>
          <p:cNvSpPr txBox="1"/>
          <p:nvPr/>
        </p:nvSpPr>
        <p:spPr>
          <a:xfrm>
            <a:off x="941296" y="-14578"/>
            <a:ext cx="16112144" cy="3019288"/>
          </a:xfrm>
          <a:prstGeom prst="rect">
            <a:avLst/>
          </a:prstGeom>
        </p:spPr>
        <p:txBody>
          <a:bodyPr wrap="square" lIns="0" tIns="0" rIns="0" bIns="0" rtlCol="0" anchor="t">
            <a:spAutoFit/>
          </a:bodyPr>
          <a:lstStyle/>
          <a:p>
            <a:pPr lvl="1" algn="ctr">
              <a:lnSpc>
                <a:spcPct val="90000"/>
              </a:lnSpc>
            </a:pPr>
            <a:r>
              <a:rPr lang="en-US" sz="8000">
                <a:solidFill>
                  <a:srgbClr val="244D48"/>
                </a:solidFill>
                <a:latin typeface="Baguet Script" panose="00000500000000000000" pitchFamily="2" charset="0"/>
                <a:ea typeface="Bobby Jones"/>
                <a:cs typeface="Bobby Jones"/>
                <a:sym typeface="Bobby Jones"/>
              </a:rPr>
              <a:t>Bài  19:</a:t>
            </a:r>
          </a:p>
          <a:p>
            <a:pPr lvl="1" algn="ctr">
              <a:lnSpc>
                <a:spcPct val="90000"/>
              </a:lnSpc>
            </a:pPr>
            <a:r>
              <a:rPr lang="en-US" sz="13800">
                <a:solidFill>
                  <a:srgbClr val="244D48"/>
                </a:solidFill>
                <a:latin typeface="Baguet Script" panose="00000500000000000000" pitchFamily="2" charset="0"/>
                <a:ea typeface="Bobby Jones"/>
                <a:cs typeface="Bobby Jones"/>
                <a:sym typeface="Bobby Jones"/>
              </a:rPr>
              <a:t>Dẫn xuất halogen</a:t>
            </a:r>
            <a:endParaRPr lang="en-US" sz="19200">
              <a:solidFill>
                <a:srgbClr val="DB4B4B"/>
              </a:solidFill>
              <a:latin typeface="Baguet Script" panose="00000500000000000000" pitchFamily="2" charset="0"/>
              <a:ea typeface="Bobby Jones"/>
              <a:cs typeface="Bobby Jones"/>
              <a:sym typeface="Bobby Jones"/>
            </a:endParaRPr>
          </a:p>
        </p:txBody>
      </p:sp>
      <p:sp>
        <p:nvSpPr>
          <p:cNvPr id="26" name="TextBox 2">
            <a:extLst>
              <a:ext uri="{FF2B5EF4-FFF2-40B4-BE49-F238E27FC236}">
                <a16:creationId xmlns:a16="http://schemas.microsoft.com/office/drawing/2014/main" id="{78D91C7F-9D68-22B1-A5D5-03736286F425}"/>
              </a:ext>
            </a:extLst>
          </p:cNvPr>
          <p:cNvSpPr txBox="1"/>
          <p:nvPr/>
        </p:nvSpPr>
        <p:spPr>
          <a:xfrm>
            <a:off x="2608414" y="4674054"/>
            <a:ext cx="2645253" cy="2604687"/>
          </a:xfrm>
          <a:prstGeom prst="rect">
            <a:avLst/>
          </a:prstGeom>
        </p:spPr>
        <p:txBody>
          <a:bodyPr wrap="square" lIns="0" tIns="0" rIns="0" bIns="0" rtlCol="0" anchor="t">
            <a:spAutoFit/>
          </a:bodyPr>
          <a:lstStyle/>
          <a:p>
            <a:pPr algn="ctr">
              <a:lnSpc>
                <a:spcPct val="150000"/>
              </a:lnSpc>
            </a:pPr>
            <a:r>
              <a:rPr lang="en-US" sz="6000" b="1">
                <a:solidFill>
                  <a:srgbClr val="323232"/>
                </a:solidFill>
                <a:latin typeface="Inter Bold"/>
                <a:ea typeface="Inter Bold"/>
                <a:cs typeface="Inter Bold"/>
                <a:sym typeface="Inter Bold"/>
              </a:rPr>
              <a:t>NỘI DUNG</a:t>
            </a:r>
          </a:p>
        </p:txBody>
      </p:sp>
      <p:grpSp>
        <p:nvGrpSpPr>
          <p:cNvPr id="27" name="Group 12">
            <a:extLst>
              <a:ext uri="{FF2B5EF4-FFF2-40B4-BE49-F238E27FC236}">
                <a16:creationId xmlns:a16="http://schemas.microsoft.com/office/drawing/2014/main" id="{7DA6B0CA-88A0-49AC-6878-B75F4B6C5F06}"/>
              </a:ext>
            </a:extLst>
          </p:cNvPr>
          <p:cNvGrpSpPr/>
          <p:nvPr/>
        </p:nvGrpSpPr>
        <p:grpSpPr>
          <a:xfrm>
            <a:off x="5989786" y="8721960"/>
            <a:ext cx="1233537" cy="1214154"/>
            <a:chOff x="0" y="0"/>
            <a:chExt cx="6350000" cy="6350000"/>
          </a:xfrm>
        </p:grpSpPr>
        <p:sp>
          <p:nvSpPr>
            <p:cNvPr id="28" name="Freeform 13">
              <a:extLst>
                <a:ext uri="{FF2B5EF4-FFF2-40B4-BE49-F238E27FC236}">
                  <a16:creationId xmlns:a16="http://schemas.microsoft.com/office/drawing/2014/main" id="{470AB4F8-BF79-11AF-BC15-5C50A5E1E48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DFC6"/>
            </a:solidFill>
          </p:spPr>
        </p:sp>
      </p:grpSp>
      <p:sp>
        <p:nvSpPr>
          <p:cNvPr id="29" name="TextBox 14">
            <a:extLst>
              <a:ext uri="{FF2B5EF4-FFF2-40B4-BE49-F238E27FC236}">
                <a16:creationId xmlns:a16="http://schemas.microsoft.com/office/drawing/2014/main" id="{8E9F9B79-37F8-923C-9591-B179A89C0A96}"/>
              </a:ext>
            </a:extLst>
          </p:cNvPr>
          <p:cNvSpPr txBox="1"/>
          <p:nvPr/>
        </p:nvSpPr>
        <p:spPr>
          <a:xfrm>
            <a:off x="7835813" y="9206005"/>
            <a:ext cx="6584560" cy="613758"/>
          </a:xfrm>
          <a:prstGeom prst="rect">
            <a:avLst/>
          </a:prstGeom>
        </p:spPr>
        <p:txBody>
          <a:bodyPr lIns="0" tIns="0" rIns="0" bIns="0" rtlCol="0" anchor="t">
            <a:spAutoFit/>
          </a:bodyPr>
          <a:lstStyle/>
          <a:p>
            <a:pPr algn="l">
              <a:lnSpc>
                <a:spcPts val="4480"/>
              </a:lnSpc>
            </a:pPr>
            <a:r>
              <a:rPr lang="en-US" sz="6000">
                <a:solidFill>
                  <a:srgbClr val="323232"/>
                </a:solidFill>
                <a:latin typeface="Inter"/>
                <a:ea typeface="Inter"/>
                <a:cs typeface="Inter"/>
                <a:sym typeface="Inter"/>
              </a:rPr>
              <a:t>Ứng dụng</a:t>
            </a:r>
          </a:p>
        </p:txBody>
      </p:sp>
      <p:sp>
        <p:nvSpPr>
          <p:cNvPr id="30" name="TextBox 18">
            <a:extLst>
              <a:ext uri="{FF2B5EF4-FFF2-40B4-BE49-F238E27FC236}">
                <a16:creationId xmlns:a16="http://schemas.microsoft.com/office/drawing/2014/main" id="{90A61B0C-3F21-0C3B-8E31-0BE1EFF1165D}"/>
              </a:ext>
            </a:extLst>
          </p:cNvPr>
          <p:cNvSpPr txBox="1"/>
          <p:nvPr/>
        </p:nvSpPr>
        <p:spPr>
          <a:xfrm>
            <a:off x="6192080" y="9206005"/>
            <a:ext cx="945412" cy="673582"/>
          </a:xfrm>
          <a:prstGeom prst="rect">
            <a:avLst/>
          </a:prstGeom>
        </p:spPr>
        <p:txBody>
          <a:bodyPr wrap="square" lIns="0" tIns="0" rIns="0" bIns="0" rtlCol="0" anchor="t">
            <a:spAutoFit/>
          </a:bodyPr>
          <a:lstStyle/>
          <a:p>
            <a:pPr algn="ctr">
              <a:lnSpc>
                <a:spcPts val="4830"/>
              </a:lnSpc>
            </a:pPr>
            <a:r>
              <a:rPr lang="en-US" sz="7200" spc="84">
                <a:solidFill>
                  <a:srgbClr val="DB4B4B"/>
                </a:solidFill>
                <a:latin typeface="Bobby Jones"/>
                <a:ea typeface="Bobby Jones"/>
                <a:cs typeface="Bobby Jones"/>
                <a:sym typeface="Bobby Jones"/>
              </a:rPr>
              <a:t>V</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AF335884-ADD9-5A98-5E1F-4F0470712FA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41F306E-D85D-39DB-61D1-050D8478ABC9}"/>
              </a:ext>
            </a:extLst>
          </p:cNvPr>
          <p:cNvSpPr/>
          <p:nvPr/>
        </p:nvSpPr>
        <p:spPr>
          <a:xfrm>
            <a:off x="228600" y="2029073"/>
            <a:ext cx="7807980" cy="7610228"/>
          </a:xfrm>
          <a:prstGeom prst="rect">
            <a:avLst/>
          </a:prstGeom>
          <a:solidFill>
            <a:srgbClr val="EFDFC6"/>
          </a:solidFill>
        </p:spPr>
      </p:sp>
      <p:sp>
        <p:nvSpPr>
          <p:cNvPr id="11" name="Freeform 11">
            <a:extLst>
              <a:ext uri="{FF2B5EF4-FFF2-40B4-BE49-F238E27FC236}">
                <a16:creationId xmlns:a16="http://schemas.microsoft.com/office/drawing/2014/main" id="{42655EBA-D295-1AC2-F1BD-BC8E8293A8BA}"/>
              </a:ext>
            </a:extLst>
          </p:cNvPr>
          <p:cNvSpPr/>
          <p:nvPr/>
        </p:nvSpPr>
        <p:spPr>
          <a:xfrm rot="6287315">
            <a:off x="-453891" y="-1340869"/>
            <a:ext cx="2965182" cy="4007002"/>
          </a:xfrm>
          <a:custGeom>
            <a:avLst/>
            <a:gdLst/>
            <a:ahLst/>
            <a:cxnLst/>
            <a:rect l="l" t="t" r="r" b="b"/>
            <a:pathLst>
              <a:path w="2965182" h="4007002">
                <a:moveTo>
                  <a:pt x="0" y="0"/>
                </a:moveTo>
                <a:lnTo>
                  <a:pt x="2965182" y="0"/>
                </a:lnTo>
                <a:lnTo>
                  <a:pt x="2965182" y="4007002"/>
                </a:lnTo>
                <a:lnTo>
                  <a:pt x="0" y="400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a:extLst>
              <a:ext uri="{FF2B5EF4-FFF2-40B4-BE49-F238E27FC236}">
                <a16:creationId xmlns:a16="http://schemas.microsoft.com/office/drawing/2014/main" id="{46A154CC-62A8-886A-8A12-9093A8F6DD41}"/>
              </a:ext>
            </a:extLst>
          </p:cNvPr>
          <p:cNvSpPr/>
          <p:nvPr/>
        </p:nvSpPr>
        <p:spPr>
          <a:xfrm>
            <a:off x="2864383" y="137832"/>
            <a:ext cx="479887" cy="471162"/>
          </a:xfrm>
          <a:custGeom>
            <a:avLst/>
            <a:gdLst/>
            <a:ahLst/>
            <a:cxnLst/>
            <a:rect l="l" t="t" r="r" b="b"/>
            <a:pathLst>
              <a:path w="479887" h="471162">
                <a:moveTo>
                  <a:pt x="0" y="0"/>
                </a:moveTo>
                <a:lnTo>
                  <a:pt x="479887" y="0"/>
                </a:lnTo>
                <a:lnTo>
                  <a:pt x="479887" y="471161"/>
                </a:lnTo>
                <a:lnTo>
                  <a:pt x="0" y="4711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2441F2D6-FF45-62CD-9602-F14E6C86A755}"/>
              </a:ext>
            </a:extLst>
          </p:cNvPr>
          <p:cNvSpPr txBox="1"/>
          <p:nvPr/>
        </p:nvSpPr>
        <p:spPr>
          <a:xfrm>
            <a:off x="4757283" y="2922256"/>
            <a:ext cx="3113303" cy="1200329"/>
          </a:xfrm>
          <a:prstGeom prst="rect">
            <a:avLst/>
          </a:prstGeom>
          <a:noFill/>
        </p:spPr>
        <p:txBody>
          <a:bodyPr wrap="square">
            <a:spAutoFit/>
          </a:bodyPr>
          <a:lstStyle/>
          <a:p>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CH</a:t>
            </a:r>
            <a:r>
              <a:rPr kumimoji="0" lang="en-US" altLang="en-US" sz="7200" b="1" i="0" u="none" strike="noStrike" kern="1200" cap="none" spc="0" normalizeH="0" baseline="-25000" noProof="0">
                <a:ln>
                  <a:noFill/>
                </a:ln>
                <a:solidFill>
                  <a:srgbClr val="244D48"/>
                </a:solidFill>
                <a:effectLst/>
                <a:uLnTx/>
                <a:uFillTx/>
                <a:latin typeface="Times New Roman" panose="02020603050405020304" pitchFamily="18" charset="0"/>
                <a:cs typeface="Times New Roman" panose="02020603050405020304" pitchFamily="18" charset="0"/>
              </a:rPr>
              <a:t>3</a:t>
            </a:r>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Cl</a:t>
            </a:r>
            <a:endParaRPr lang="en-US" sz="4400" b="1">
              <a:solidFill>
                <a:srgbClr val="244D48"/>
              </a:solidFill>
            </a:endParaRPr>
          </a:p>
        </p:txBody>
      </p:sp>
      <p:sp>
        <p:nvSpPr>
          <p:cNvPr id="17" name="TextBox 16">
            <a:extLst>
              <a:ext uri="{FF2B5EF4-FFF2-40B4-BE49-F238E27FC236}">
                <a16:creationId xmlns:a16="http://schemas.microsoft.com/office/drawing/2014/main" id="{470A7E04-4398-08B0-1A7D-CFF8315D5A30}"/>
              </a:ext>
            </a:extLst>
          </p:cNvPr>
          <p:cNvSpPr txBox="1"/>
          <p:nvPr/>
        </p:nvSpPr>
        <p:spPr>
          <a:xfrm>
            <a:off x="4576409" y="4452752"/>
            <a:ext cx="3411516" cy="1200329"/>
          </a:xfrm>
          <a:prstGeom prst="rect">
            <a:avLst/>
          </a:prstGeom>
          <a:noFill/>
        </p:spPr>
        <p:txBody>
          <a:bodyPr wrap="square">
            <a:spAutoFit/>
          </a:bodyPr>
          <a:lstStyle/>
          <a:p>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CH</a:t>
            </a:r>
            <a:r>
              <a:rPr kumimoji="0" lang="en-US" altLang="en-US" sz="7200" b="1" i="0" u="none" strike="noStrike" kern="1200" cap="none" spc="0" normalizeH="0" baseline="-25000" noProof="0">
                <a:ln>
                  <a:noFill/>
                </a:ln>
                <a:solidFill>
                  <a:srgbClr val="244D48"/>
                </a:solidFill>
                <a:effectLst/>
                <a:uLnTx/>
                <a:uFillTx/>
                <a:latin typeface="Times New Roman" panose="02020603050405020304" pitchFamily="18" charset="0"/>
                <a:cs typeface="Times New Roman" panose="02020603050405020304" pitchFamily="18" charset="0"/>
              </a:rPr>
              <a:t>2</a:t>
            </a:r>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Cl</a:t>
            </a:r>
            <a:r>
              <a:rPr kumimoji="0" lang="en-US" altLang="en-US" sz="7200" b="1" i="0" u="none" strike="noStrike" kern="1200" cap="none" spc="0" normalizeH="0" baseline="-25000" noProof="0">
                <a:ln>
                  <a:noFill/>
                </a:ln>
                <a:solidFill>
                  <a:srgbClr val="244D48"/>
                </a:solidFill>
                <a:effectLst/>
                <a:uLnTx/>
                <a:uFillTx/>
                <a:latin typeface="Times New Roman" panose="02020603050405020304" pitchFamily="18" charset="0"/>
                <a:cs typeface="Times New Roman" panose="02020603050405020304" pitchFamily="18" charset="0"/>
              </a:rPr>
              <a:t>2</a:t>
            </a:r>
            <a:endParaRPr lang="en-US" sz="4400" b="1">
              <a:solidFill>
                <a:srgbClr val="244D48"/>
              </a:solidFill>
            </a:endParaRPr>
          </a:p>
        </p:txBody>
      </p:sp>
      <p:sp>
        <p:nvSpPr>
          <p:cNvPr id="18" name="TextBox 17">
            <a:extLst>
              <a:ext uri="{FF2B5EF4-FFF2-40B4-BE49-F238E27FC236}">
                <a16:creationId xmlns:a16="http://schemas.microsoft.com/office/drawing/2014/main" id="{4E866BBC-510E-2326-C3DE-7BDC0B18EDD4}"/>
              </a:ext>
            </a:extLst>
          </p:cNvPr>
          <p:cNvSpPr txBox="1"/>
          <p:nvPr/>
        </p:nvSpPr>
        <p:spPr>
          <a:xfrm>
            <a:off x="4625064" y="5962814"/>
            <a:ext cx="3411516" cy="1200329"/>
          </a:xfrm>
          <a:prstGeom prst="rect">
            <a:avLst/>
          </a:prstGeom>
          <a:noFill/>
        </p:spPr>
        <p:txBody>
          <a:bodyPr wrap="square">
            <a:spAutoFit/>
          </a:bodyPr>
          <a:lstStyle/>
          <a:p>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CHCl</a:t>
            </a:r>
            <a:r>
              <a:rPr kumimoji="0" lang="en-US" altLang="en-US" sz="7200" b="1" i="0" u="none" strike="noStrike" kern="1200" cap="none" spc="0" normalizeH="0" baseline="-25000" noProof="0">
                <a:ln>
                  <a:noFill/>
                </a:ln>
                <a:solidFill>
                  <a:srgbClr val="244D48"/>
                </a:solidFill>
                <a:effectLst/>
                <a:uLnTx/>
                <a:uFillTx/>
                <a:latin typeface="Times New Roman" panose="02020603050405020304" pitchFamily="18" charset="0"/>
                <a:cs typeface="Times New Roman" panose="02020603050405020304" pitchFamily="18" charset="0"/>
              </a:rPr>
              <a:t>3</a:t>
            </a:r>
            <a:endParaRPr lang="en-US" sz="4400" b="1">
              <a:solidFill>
                <a:srgbClr val="244D48"/>
              </a:solidFill>
            </a:endParaRPr>
          </a:p>
        </p:txBody>
      </p:sp>
      <p:sp>
        <p:nvSpPr>
          <p:cNvPr id="19" name="TextBox 18">
            <a:extLst>
              <a:ext uri="{FF2B5EF4-FFF2-40B4-BE49-F238E27FC236}">
                <a16:creationId xmlns:a16="http://schemas.microsoft.com/office/drawing/2014/main" id="{949A076A-7505-AE28-4702-A7118824DCD1}"/>
              </a:ext>
            </a:extLst>
          </p:cNvPr>
          <p:cNvSpPr txBox="1"/>
          <p:nvPr/>
        </p:nvSpPr>
        <p:spPr>
          <a:xfrm>
            <a:off x="4625064" y="7555796"/>
            <a:ext cx="2657146" cy="1200329"/>
          </a:xfrm>
          <a:prstGeom prst="rect">
            <a:avLst/>
          </a:prstGeom>
          <a:noFill/>
        </p:spPr>
        <p:txBody>
          <a:bodyPr wrap="square">
            <a:spAutoFit/>
          </a:bodyPr>
          <a:lstStyle/>
          <a:p>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CCl</a:t>
            </a:r>
            <a:r>
              <a:rPr kumimoji="0" lang="en-US" altLang="en-US" sz="7200" b="1" i="0" u="none" strike="noStrike" kern="1200" cap="none" spc="0" normalizeH="0" baseline="-25000" noProof="0">
                <a:ln>
                  <a:noFill/>
                </a:ln>
                <a:solidFill>
                  <a:srgbClr val="244D48"/>
                </a:solidFill>
                <a:effectLst/>
                <a:uLnTx/>
                <a:uFillTx/>
                <a:latin typeface="Times New Roman" panose="02020603050405020304" pitchFamily="18" charset="0"/>
                <a:cs typeface="Times New Roman" panose="02020603050405020304" pitchFamily="18" charset="0"/>
              </a:rPr>
              <a:t>4 </a:t>
            </a:r>
            <a:endParaRPr lang="en-US" sz="4400" b="1">
              <a:solidFill>
                <a:srgbClr val="244D48"/>
              </a:solidFill>
            </a:endParaRPr>
          </a:p>
        </p:txBody>
      </p:sp>
      <p:sp>
        <p:nvSpPr>
          <p:cNvPr id="30" name="TextBox 29">
            <a:extLst>
              <a:ext uri="{FF2B5EF4-FFF2-40B4-BE49-F238E27FC236}">
                <a16:creationId xmlns:a16="http://schemas.microsoft.com/office/drawing/2014/main" id="{6D522B10-D6D8-66E3-135D-F471E3EA5A10}"/>
              </a:ext>
            </a:extLst>
          </p:cNvPr>
          <p:cNvSpPr txBox="1"/>
          <p:nvPr/>
        </p:nvSpPr>
        <p:spPr>
          <a:xfrm>
            <a:off x="3594674" y="169714"/>
            <a:ext cx="13640133" cy="1421928"/>
          </a:xfrm>
          <a:prstGeom prst="rect">
            <a:avLst/>
          </a:prstGeom>
          <a:noFill/>
        </p:spPr>
        <p:txBody>
          <a:bodyPr wrap="square">
            <a:spAutoFit/>
          </a:bodyPr>
          <a:lstStyle/>
          <a:p>
            <a:pPr lvl="1" algn="ctr">
              <a:lnSpc>
                <a:spcPct val="90000"/>
              </a:lnSpc>
            </a:pPr>
            <a:r>
              <a:rPr lang="en-US" sz="9600">
                <a:solidFill>
                  <a:srgbClr val="244D48"/>
                </a:solidFill>
                <a:latin typeface="Baguet Script" panose="00000500000000000000" pitchFamily="2" charset="0"/>
                <a:ea typeface="Bobby Jones"/>
                <a:cs typeface="Bobby Jones"/>
                <a:sym typeface="Bobby Jones"/>
              </a:rPr>
              <a:t>I. Khái niệm, danh pháp</a:t>
            </a:r>
            <a:endParaRPr lang="en-US" sz="9600">
              <a:solidFill>
                <a:srgbClr val="DB4B4B"/>
              </a:solidFill>
              <a:latin typeface="Baguet Script" panose="00000500000000000000" pitchFamily="2" charset="0"/>
              <a:ea typeface="Bobby Jones"/>
              <a:cs typeface="Bobby Jones"/>
              <a:sym typeface="Bobby Jones"/>
            </a:endParaRPr>
          </a:p>
        </p:txBody>
      </p:sp>
      <p:sp>
        <p:nvSpPr>
          <p:cNvPr id="31" name="TextBox 30">
            <a:extLst>
              <a:ext uri="{FF2B5EF4-FFF2-40B4-BE49-F238E27FC236}">
                <a16:creationId xmlns:a16="http://schemas.microsoft.com/office/drawing/2014/main" id="{9517C4EB-334C-E801-3652-93C7CCF39727}"/>
              </a:ext>
            </a:extLst>
          </p:cNvPr>
          <p:cNvSpPr txBox="1"/>
          <p:nvPr/>
        </p:nvSpPr>
        <p:spPr>
          <a:xfrm>
            <a:off x="361603" y="5183765"/>
            <a:ext cx="3113303" cy="1200329"/>
          </a:xfrm>
          <a:prstGeom prst="rect">
            <a:avLst/>
          </a:prstGeom>
          <a:noFill/>
        </p:spPr>
        <p:txBody>
          <a:bodyPr wrap="square">
            <a:spAutoFit/>
          </a:bodyPr>
          <a:lstStyle/>
          <a:p>
            <a:r>
              <a:rPr kumimoji="0" lang="en-US" altLang="en-US" sz="7200" b="1" i="0" u="none" strike="noStrike" kern="1200" cap="none" spc="0" normalizeH="0" baseline="0" noProof="0">
                <a:ln>
                  <a:noFill/>
                </a:ln>
                <a:solidFill>
                  <a:srgbClr val="244D48"/>
                </a:solidFill>
                <a:effectLst/>
                <a:uLnTx/>
                <a:uFillTx/>
                <a:latin typeface="Times New Roman" panose="02020603050405020304" pitchFamily="18" charset="0"/>
                <a:cs typeface="Times New Roman" panose="02020603050405020304" pitchFamily="18" charset="0"/>
              </a:rPr>
              <a:t>CH</a:t>
            </a:r>
            <a:r>
              <a:rPr lang="en-US" altLang="en-US" sz="7200" b="1" baseline="-25000">
                <a:solidFill>
                  <a:srgbClr val="244D48"/>
                </a:solidFill>
                <a:latin typeface="Times New Roman" panose="02020603050405020304" pitchFamily="18" charset="0"/>
                <a:cs typeface="Times New Roman" panose="02020603050405020304" pitchFamily="18" charset="0"/>
              </a:rPr>
              <a:t>4</a:t>
            </a:r>
            <a:endParaRPr lang="en-US" sz="4400" b="1">
              <a:solidFill>
                <a:srgbClr val="244D48"/>
              </a:solidFill>
            </a:endParaRPr>
          </a:p>
        </p:txBody>
      </p:sp>
      <p:cxnSp>
        <p:nvCxnSpPr>
          <p:cNvPr id="33" name="Straight Arrow Connector 32">
            <a:extLst>
              <a:ext uri="{FF2B5EF4-FFF2-40B4-BE49-F238E27FC236}">
                <a16:creationId xmlns:a16="http://schemas.microsoft.com/office/drawing/2014/main" id="{0C112150-88F9-71DB-FC3B-DEDA267DBE9C}"/>
              </a:ext>
            </a:extLst>
          </p:cNvPr>
          <p:cNvCxnSpPr/>
          <p:nvPr/>
        </p:nvCxnSpPr>
        <p:spPr>
          <a:xfrm flipV="1">
            <a:off x="2348607" y="3692973"/>
            <a:ext cx="2408676" cy="1908230"/>
          </a:xfrm>
          <a:prstGeom prst="straightConnector1">
            <a:avLst/>
          </a:prstGeom>
          <a:ln>
            <a:solidFill>
              <a:srgbClr val="244D4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9CFF430-9258-F3C4-E770-5394718894AE}"/>
              </a:ext>
            </a:extLst>
          </p:cNvPr>
          <p:cNvCxnSpPr>
            <a:cxnSpLocks/>
          </p:cNvCxnSpPr>
          <p:nvPr/>
        </p:nvCxnSpPr>
        <p:spPr>
          <a:xfrm flipV="1">
            <a:off x="2407339" y="5168891"/>
            <a:ext cx="2286408" cy="544763"/>
          </a:xfrm>
          <a:prstGeom prst="straightConnector1">
            <a:avLst/>
          </a:prstGeom>
          <a:ln>
            <a:solidFill>
              <a:srgbClr val="244D4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7B9AF4B-BF59-5645-E27A-EA9FF8AC3324}"/>
              </a:ext>
            </a:extLst>
          </p:cNvPr>
          <p:cNvCxnSpPr>
            <a:cxnSpLocks/>
          </p:cNvCxnSpPr>
          <p:nvPr/>
        </p:nvCxnSpPr>
        <p:spPr>
          <a:xfrm>
            <a:off x="2407339" y="5896381"/>
            <a:ext cx="2286408" cy="592888"/>
          </a:xfrm>
          <a:prstGeom prst="straightConnector1">
            <a:avLst/>
          </a:prstGeom>
          <a:ln>
            <a:solidFill>
              <a:srgbClr val="244D4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5A7B03-B7CE-27D5-F6DE-39D55BF4B539}"/>
              </a:ext>
            </a:extLst>
          </p:cNvPr>
          <p:cNvCxnSpPr>
            <a:cxnSpLocks/>
          </p:cNvCxnSpPr>
          <p:nvPr/>
        </p:nvCxnSpPr>
        <p:spPr>
          <a:xfrm>
            <a:off x="2348607" y="6128331"/>
            <a:ext cx="2434076" cy="1795680"/>
          </a:xfrm>
          <a:prstGeom prst="straightConnector1">
            <a:avLst/>
          </a:prstGeom>
          <a:ln>
            <a:solidFill>
              <a:srgbClr val="244D48"/>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38F8877-7A17-C195-7DD4-13AD0EFB6D64}"/>
              </a:ext>
            </a:extLst>
          </p:cNvPr>
          <p:cNvSpPr txBox="1"/>
          <p:nvPr/>
        </p:nvSpPr>
        <p:spPr>
          <a:xfrm>
            <a:off x="7944198" y="2199394"/>
            <a:ext cx="9982199" cy="4247317"/>
          </a:xfrm>
          <a:prstGeom prst="rect">
            <a:avLst/>
          </a:prstGeom>
          <a:noFill/>
        </p:spPr>
        <p:txBody>
          <a:bodyPr wrap="square">
            <a:spAutoFit/>
          </a:bodyPr>
          <a:lstStyle/>
          <a:p>
            <a:pPr lvl="1" algn="just">
              <a:lnSpc>
                <a:spcPct val="90000"/>
              </a:lnSpc>
            </a:pPr>
            <a:r>
              <a:rPr lang="en-US" sz="6000" b="1">
                <a:solidFill>
                  <a:srgbClr val="FF0000"/>
                </a:solidFill>
                <a:latin typeface="#9Slide03 Cabin Medium" panose="00000600000000000000" pitchFamily="2" charset="0"/>
                <a:ea typeface="Bobby Jones"/>
                <a:cs typeface="Bobby Jones"/>
                <a:sym typeface="Bobby Jones"/>
              </a:rPr>
              <a:t>1. Khái niệm: </a:t>
            </a:r>
            <a:r>
              <a:rPr lang="en-US" sz="6000">
                <a:solidFill>
                  <a:srgbClr val="244D48"/>
                </a:solidFill>
                <a:latin typeface="#9Slide03 Cabin Medium" panose="00000600000000000000" pitchFamily="2" charset="0"/>
                <a:ea typeface="Bobby Jones"/>
                <a:cs typeface="Bobby Jones"/>
                <a:sym typeface="Bobby Jones"/>
              </a:rPr>
              <a:t>Khi thay thế nguyên tử hydrogen trong phân tử hydrocarbon bằng nguyên tử , được dẫn xuất halogen của hydrocarbon.</a:t>
            </a:r>
            <a:endParaRPr lang="en-US" sz="6000">
              <a:solidFill>
                <a:srgbClr val="DB4B4B"/>
              </a:solidFill>
              <a:latin typeface="#9Slide03 Cabin Medium" panose="00000600000000000000" pitchFamily="2" charset="0"/>
              <a:ea typeface="Bobby Jones"/>
              <a:cs typeface="Bobby Jones"/>
              <a:sym typeface="Bobby Jones"/>
            </a:endParaRPr>
          </a:p>
        </p:txBody>
      </p:sp>
      <p:sp>
        <p:nvSpPr>
          <p:cNvPr id="47" name="TextBox 46">
            <a:extLst>
              <a:ext uri="{FF2B5EF4-FFF2-40B4-BE49-F238E27FC236}">
                <a16:creationId xmlns:a16="http://schemas.microsoft.com/office/drawing/2014/main" id="{9ABA0657-2204-067F-E07F-3AE63FC00742}"/>
              </a:ext>
            </a:extLst>
          </p:cNvPr>
          <p:cNvSpPr txBox="1"/>
          <p:nvPr/>
        </p:nvSpPr>
        <p:spPr>
          <a:xfrm>
            <a:off x="8763000" y="7387798"/>
            <a:ext cx="3204275" cy="1862048"/>
          </a:xfrm>
          <a:prstGeom prst="rect">
            <a:avLst/>
          </a:prstGeom>
          <a:noFill/>
        </p:spPr>
        <p:txBody>
          <a:bodyPr wrap="square">
            <a:spAutoFit/>
          </a:bodyPr>
          <a:lstStyle/>
          <a:p>
            <a:r>
              <a:rPr kumimoji="0" lang="en-US" altLang="en-US" sz="11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RX</a:t>
            </a:r>
            <a:r>
              <a:rPr kumimoji="0" lang="en-US" altLang="en-US" sz="11500" b="1" i="0" u="none" strike="noStrike" kern="1200" cap="none" spc="0" normalizeH="0" baseline="-25000" noProof="0">
                <a:ln>
                  <a:noFill/>
                </a:ln>
                <a:solidFill>
                  <a:srgbClr val="FF0000"/>
                </a:solidFill>
                <a:effectLst/>
                <a:uLnTx/>
                <a:uFillTx/>
                <a:latin typeface="Times New Roman" panose="02020603050405020304" pitchFamily="18" charset="0"/>
                <a:cs typeface="Times New Roman" panose="02020603050405020304" pitchFamily="18" charset="0"/>
              </a:rPr>
              <a:t>n</a:t>
            </a:r>
            <a:endParaRPr lang="en-US" sz="6600" b="1">
              <a:solidFill>
                <a:srgbClr val="FF0000"/>
              </a:solidFill>
            </a:endParaRPr>
          </a:p>
        </p:txBody>
      </p:sp>
      <p:sp>
        <p:nvSpPr>
          <p:cNvPr id="49" name="TextBox 48">
            <a:extLst>
              <a:ext uri="{FF2B5EF4-FFF2-40B4-BE49-F238E27FC236}">
                <a16:creationId xmlns:a16="http://schemas.microsoft.com/office/drawing/2014/main" id="{DB13D774-BDAE-ACE2-2B9D-B1A33D495EBE}"/>
              </a:ext>
            </a:extLst>
          </p:cNvPr>
          <p:cNvSpPr txBox="1"/>
          <p:nvPr/>
        </p:nvSpPr>
        <p:spPr>
          <a:xfrm>
            <a:off x="12199771" y="6972300"/>
            <a:ext cx="5478629" cy="830997"/>
          </a:xfrm>
          <a:prstGeom prst="rect">
            <a:avLst/>
          </a:prstGeom>
          <a:noFill/>
        </p:spPr>
        <p:txBody>
          <a:bodyPr wrap="square">
            <a:spAutoFit/>
          </a:bodyPr>
          <a:lstStyle/>
          <a:p>
            <a:r>
              <a:rPr kumimoji="0" lang="en-US" sz="4800" b="0" i="0" u="none" strike="noStrike" kern="1200" cap="none" spc="0" normalizeH="0" baseline="0" noProof="0">
                <a:ln>
                  <a:noFill/>
                </a:ln>
                <a:solidFill>
                  <a:srgbClr val="244D48"/>
                </a:solidFill>
                <a:effectLst/>
                <a:uLnTx/>
                <a:uFillTx/>
                <a:latin typeface="#9Slide03 Cabin Medium" panose="00000600000000000000" pitchFamily="2" charset="0"/>
                <a:ea typeface="Bobby Jones"/>
                <a:cs typeface="Bobby Jones"/>
                <a:sym typeface="Bobby Jones"/>
              </a:rPr>
              <a:t>R: gốc hydrocarbon.</a:t>
            </a:r>
            <a:endParaRPr lang="en-US" sz="1400"/>
          </a:p>
        </p:txBody>
      </p:sp>
      <p:sp>
        <p:nvSpPr>
          <p:cNvPr id="50" name="TextBox 49">
            <a:extLst>
              <a:ext uri="{FF2B5EF4-FFF2-40B4-BE49-F238E27FC236}">
                <a16:creationId xmlns:a16="http://schemas.microsoft.com/office/drawing/2014/main" id="{2843AEB6-F8F7-9ABA-3A55-652AA11A3AF5}"/>
              </a:ext>
            </a:extLst>
          </p:cNvPr>
          <p:cNvSpPr txBox="1"/>
          <p:nvPr/>
        </p:nvSpPr>
        <p:spPr>
          <a:xfrm>
            <a:off x="12225171" y="7987963"/>
            <a:ext cx="5478629" cy="830997"/>
          </a:xfrm>
          <a:prstGeom prst="rect">
            <a:avLst/>
          </a:prstGeom>
          <a:noFill/>
        </p:spPr>
        <p:txBody>
          <a:bodyPr wrap="square">
            <a:spAutoFit/>
          </a:bodyPr>
          <a:lstStyle/>
          <a:p>
            <a:r>
              <a:rPr lang="en-US" sz="4800">
                <a:solidFill>
                  <a:srgbClr val="244D48"/>
                </a:solidFill>
                <a:latin typeface="#9Slide03 Cabin Medium" panose="00000600000000000000" pitchFamily="2" charset="0"/>
                <a:ea typeface="Bobby Jones"/>
                <a:cs typeface="Bobby Jones"/>
                <a:sym typeface="Bobby Jones"/>
              </a:rPr>
              <a:t>X</a:t>
            </a:r>
            <a:r>
              <a:rPr kumimoji="0" lang="en-US" sz="4800" b="0" i="0" u="none" strike="noStrike" kern="1200" cap="none" spc="0" normalizeH="0" baseline="0" noProof="0">
                <a:ln>
                  <a:noFill/>
                </a:ln>
                <a:solidFill>
                  <a:srgbClr val="244D48"/>
                </a:solidFill>
                <a:effectLst/>
                <a:uLnTx/>
                <a:uFillTx/>
                <a:latin typeface="#9Slide03 Cabin Medium" panose="00000600000000000000" pitchFamily="2" charset="0"/>
                <a:ea typeface="Bobby Jones"/>
                <a:cs typeface="Bobby Jones"/>
                <a:sym typeface="Bobby Jones"/>
              </a:rPr>
              <a:t>: F ; Cl ; Br; I</a:t>
            </a:r>
            <a:endParaRPr lang="en-US" sz="1400"/>
          </a:p>
        </p:txBody>
      </p:sp>
      <p:sp>
        <p:nvSpPr>
          <p:cNvPr id="51" name="TextBox 50">
            <a:extLst>
              <a:ext uri="{FF2B5EF4-FFF2-40B4-BE49-F238E27FC236}">
                <a16:creationId xmlns:a16="http://schemas.microsoft.com/office/drawing/2014/main" id="{29C542C9-F1CD-C96B-4913-3BAD1A586A28}"/>
              </a:ext>
            </a:extLst>
          </p:cNvPr>
          <p:cNvSpPr txBox="1"/>
          <p:nvPr/>
        </p:nvSpPr>
        <p:spPr>
          <a:xfrm>
            <a:off x="12250571" y="9003626"/>
            <a:ext cx="6189829" cy="830997"/>
          </a:xfrm>
          <a:prstGeom prst="rect">
            <a:avLst/>
          </a:prstGeom>
          <a:noFill/>
        </p:spPr>
        <p:txBody>
          <a:bodyPr wrap="square">
            <a:spAutoFit/>
          </a:bodyPr>
          <a:lstStyle/>
          <a:p>
            <a:r>
              <a:rPr kumimoji="0" lang="en-US" sz="4800" b="0" i="0" u="none" strike="noStrike" kern="1200" cap="none" spc="0" normalizeH="0" baseline="0" noProof="0">
                <a:ln>
                  <a:noFill/>
                </a:ln>
                <a:solidFill>
                  <a:srgbClr val="244D48"/>
                </a:solidFill>
                <a:effectLst/>
                <a:uLnTx/>
                <a:uFillTx/>
                <a:latin typeface="#9Slide03 Cabin Medium" panose="00000600000000000000" pitchFamily="2" charset="0"/>
                <a:ea typeface="Bobby Jones"/>
                <a:cs typeface="Bobby Jones"/>
                <a:sym typeface="Bobby Jones"/>
              </a:rPr>
              <a:t>n: </a:t>
            </a:r>
            <a:r>
              <a:rPr kumimoji="0" lang="en-US" sz="4400" b="0" i="0" u="none" strike="noStrike" kern="1200" cap="none" spc="0" normalizeH="0" baseline="0" noProof="0">
                <a:ln>
                  <a:noFill/>
                </a:ln>
                <a:solidFill>
                  <a:srgbClr val="244D48"/>
                </a:solidFill>
                <a:effectLst/>
                <a:uLnTx/>
                <a:uFillTx/>
                <a:latin typeface="#9Slide03 Cabin Medium" panose="00000600000000000000" pitchFamily="2" charset="0"/>
                <a:ea typeface="Bobby Jones"/>
                <a:cs typeface="Bobby Jones"/>
                <a:sym typeface="Bobby Jones"/>
              </a:rPr>
              <a:t>Số nguyên tử halogen</a:t>
            </a:r>
            <a:endParaRPr lang="en-US" sz="1400"/>
          </a:p>
        </p:txBody>
      </p:sp>
    </p:spTree>
    <p:extLst>
      <p:ext uri="{BB962C8B-B14F-4D97-AF65-F5344CB8AC3E}">
        <p14:creationId xmlns:p14="http://schemas.microsoft.com/office/powerpoint/2010/main" val="29827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a:extLst>
            <a:ext uri="{FF2B5EF4-FFF2-40B4-BE49-F238E27FC236}">
              <a16:creationId xmlns:a16="http://schemas.microsoft.com/office/drawing/2014/main" id="{2D27E590-1BF3-140C-83C2-93A5F2F84D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01936F-FE53-DAA4-6D4D-D7A25A340E8B}"/>
              </a:ext>
            </a:extLst>
          </p:cNvPr>
          <p:cNvSpPr/>
          <p:nvPr/>
        </p:nvSpPr>
        <p:spPr>
          <a:xfrm rot="-4350406">
            <a:off x="13194741" y="8347772"/>
            <a:ext cx="2023849" cy="3878456"/>
          </a:xfrm>
          <a:custGeom>
            <a:avLst/>
            <a:gdLst/>
            <a:ahLst/>
            <a:cxnLst/>
            <a:rect l="l" t="t" r="r" b="b"/>
            <a:pathLst>
              <a:path w="2023849" h="3878456">
                <a:moveTo>
                  <a:pt x="0" y="0"/>
                </a:moveTo>
                <a:lnTo>
                  <a:pt x="2023849" y="0"/>
                </a:lnTo>
                <a:lnTo>
                  <a:pt x="2023849" y="3878456"/>
                </a:lnTo>
                <a:lnTo>
                  <a:pt x="0" y="3878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a:extLst>
              <a:ext uri="{FF2B5EF4-FFF2-40B4-BE49-F238E27FC236}">
                <a16:creationId xmlns:a16="http://schemas.microsoft.com/office/drawing/2014/main" id="{B2E30281-C7DE-7552-B425-C2DFDF082963}"/>
              </a:ext>
            </a:extLst>
          </p:cNvPr>
          <p:cNvGrpSpPr/>
          <p:nvPr/>
        </p:nvGrpSpPr>
        <p:grpSpPr>
          <a:xfrm>
            <a:off x="16360386" y="3052571"/>
            <a:ext cx="3204705" cy="4228442"/>
            <a:chOff x="0" y="0"/>
            <a:chExt cx="4272940" cy="5637922"/>
          </a:xfrm>
        </p:grpSpPr>
        <p:sp>
          <p:nvSpPr>
            <p:cNvPr id="4" name="Freeform 4">
              <a:extLst>
                <a:ext uri="{FF2B5EF4-FFF2-40B4-BE49-F238E27FC236}">
                  <a16:creationId xmlns:a16="http://schemas.microsoft.com/office/drawing/2014/main" id="{3A8CC1ED-B206-2AEB-28D2-9E9D6F66E095}"/>
                </a:ext>
              </a:extLst>
            </p:cNvPr>
            <p:cNvSpPr/>
            <p:nvPr/>
          </p:nvSpPr>
          <p:spPr>
            <a:xfrm rot="-1190478">
              <a:off x="705422" y="633180"/>
              <a:ext cx="2862096" cy="4657258"/>
            </a:xfrm>
            <a:custGeom>
              <a:avLst/>
              <a:gdLst/>
              <a:ahLst/>
              <a:cxnLst/>
              <a:rect l="l" t="t" r="r" b="b"/>
              <a:pathLst>
                <a:path w="2862096" h="4657258">
                  <a:moveTo>
                    <a:pt x="0" y="0"/>
                  </a:moveTo>
                  <a:lnTo>
                    <a:pt x="2862096" y="0"/>
                  </a:lnTo>
                  <a:lnTo>
                    <a:pt x="2862096" y="4657258"/>
                  </a:lnTo>
                  <a:lnTo>
                    <a:pt x="0" y="4657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20D6FE83-0914-837C-B923-4DD9ED447636}"/>
                </a:ext>
              </a:extLst>
            </p:cNvPr>
            <p:cNvSpPr/>
            <p:nvPr/>
          </p:nvSpPr>
          <p:spPr>
            <a:xfrm rot="-1634653">
              <a:off x="490665" y="180261"/>
              <a:ext cx="1076131" cy="1190889"/>
            </a:xfrm>
            <a:custGeom>
              <a:avLst/>
              <a:gdLst/>
              <a:ahLst/>
              <a:cxnLst/>
              <a:rect l="l" t="t" r="r" b="b"/>
              <a:pathLst>
                <a:path w="1076131" h="1190889">
                  <a:moveTo>
                    <a:pt x="0" y="0"/>
                  </a:moveTo>
                  <a:lnTo>
                    <a:pt x="1076131" y="0"/>
                  </a:lnTo>
                  <a:lnTo>
                    <a:pt x="1076131" y="1190889"/>
                  </a:lnTo>
                  <a:lnTo>
                    <a:pt x="0" y="1190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6" name="Freeform 6">
            <a:extLst>
              <a:ext uri="{FF2B5EF4-FFF2-40B4-BE49-F238E27FC236}">
                <a16:creationId xmlns:a16="http://schemas.microsoft.com/office/drawing/2014/main" id="{0F4F6DC8-9A9C-23E0-3299-D8D1F693F508}"/>
              </a:ext>
            </a:extLst>
          </p:cNvPr>
          <p:cNvSpPr/>
          <p:nvPr/>
        </p:nvSpPr>
        <p:spPr>
          <a:xfrm rot="410670">
            <a:off x="14677068" y="5510754"/>
            <a:ext cx="4469063" cy="5274646"/>
          </a:xfrm>
          <a:custGeom>
            <a:avLst/>
            <a:gdLst/>
            <a:ahLst/>
            <a:cxnLst/>
            <a:rect l="l" t="t" r="r" b="b"/>
            <a:pathLst>
              <a:path w="4469063" h="5274646">
                <a:moveTo>
                  <a:pt x="0" y="0"/>
                </a:moveTo>
                <a:lnTo>
                  <a:pt x="4469064" y="0"/>
                </a:lnTo>
                <a:lnTo>
                  <a:pt x="4469064" y="5274646"/>
                </a:lnTo>
                <a:lnTo>
                  <a:pt x="0" y="5274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a:extLst>
              <a:ext uri="{FF2B5EF4-FFF2-40B4-BE49-F238E27FC236}">
                <a16:creationId xmlns:a16="http://schemas.microsoft.com/office/drawing/2014/main" id="{F8638036-86DB-370D-DF1E-A4ACB81E6DFD}"/>
              </a:ext>
            </a:extLst>
          </p:cNvPr>
          <p:cNvSpPr txBox="1"/>
          <p:nvPr/>
        </p:nvSpPr>
        <p:spPr>
          <a:xfrm>
            <a:off x="2280834" y="2716761"/>
            <a:ext cx="13975388" cy="5447645"/>
          </a:xfrm>
          <a:prstGeom prst="rect">
            <a:avLst/>
          </a:prstGeom>
        </p:spPr>
        <p:txBody>
          <a:bodyPr wrap="square" lIns="0" tIns="0" rIns="0" bIns="0" rtlCol="0" anchor="t">
            <a:spAutoFit/>
          </a:bodyPr>
          <a:lstStyle/>
          <a:p>
            <a:pPr algn="ctr"/>
            <a:r>
              <a:rPr lang="en-US" sz="11500">
                <a:solidFill>
                  <a:srgbClr val="4C605E"/>
                </a:solidFill>
                <a:latin typeface="#9Slide03 Ralewayv4020 Black" panose="00000A00000000000000" pitchFamily="2" charset="0"/>
                <a:ea typeface="Bobby Jones"/>
                <a:cs typeface="Bobby Jones"/>
                <a:sym typeface="Bobby Jones"/>
              </a:rPr>
              <a:t>NHANH NHƯ CHỚP</a:t>
            </a:r>
          </a:p>
          <a:p>
            <a:pPr algn="ctr"/>
            <a:r>
              <a:rPr lang="en-US" sz="23900">
                <a:solidFill>
                  <a:srgbClr val="DB4B4B"/>
                </a:solidFill>
                <a:latin typeface="#9Slide03 Ralewayv4020 Black" panose="00000A00000000000000" pitchFamily="2" charset="0"/>
                <a:ea typeface="Bobby Jones"/>
                <a:cs typeface="Bobby Jones"/>
                <a:sym typeface="Bobby Jones"/>
              </a:rPr>
              <a:t>2</a:t>
            </a:r>
          </a:p>
        </p:txBody>
      </p:sp>
      <p:sp>
        <p:nvSpPr>
          <p:cNvPr id="10" name="Freeform 10">
            <a:extLst>
              <a:ext uri="{FF2B5EF4-FFF2-40B4-BE49-F238E27FC236}">
                <a16:creationId xmlns:a16="http://schemas.microsoft.com/office/drawing/2014/main" id="{DD99CA10-269F-0AA5-B0AB-0532BEB9D6A2}"/>
              </a:ext>
            </a:extLst>
          </p:cNvPr>
          <p:cNvSpPr/>
          <p:nvPr/>
        </p:nvSpPr>
        <p:spPr>
          <a:xfrm rot="-727050">
            <a:off x="13677276" y="7979208"/>
            <a:ext cx="525636" cy="581689"/>
          </a:xfrm>
          <a:custGeom>
            <a:avLst/>
            <a:gdLst/>
            <a:ahLst/>
            <a:cxnLst/>
            <a:rect l="l" t="t" r="r" b="b"/>
            <a:pathLst>
              <a:path w="525636" h="581689">
                <a:moveTo>
                  <a:pt x="0" y="0"/>
                </a:moveTo>
                <a:lnTo>
                  <a:pt x="525636" y="0"/>
                </a:lnTo>
                <a:lnTo>
                  <a:pt x="525636" y="581689"/>
                </a:lnTo>
                <a:lnTo>
                  <a:pt x="0" y="5816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a:extLst>
              <a:ext uri="{FF2B5EF4-FFF2-40B4-BE49-F238E27FC236}">
                <a16:creationId xmlns:a16="http://schemas.microsoft.com/office/drawing/2014/main" id="{634316A4-970E-142E-E29B-4E0643A84C74}"/>
              </a:ext>
            </a:extLst>
          </p:cNvPr>
          <p:cNvSpPr/>
          <p:nvPr/>
        </p:nvSpPr>
        <p:spPr>
          <a:xfrm rot="-7327344">
            <a:off x="94610" y="-1159820"/>
            <a:ext cx="3021795" cy="4083507"/>
          </a:xfrm>
          <a:custGeom>
            <a:avLst/>
            <a:gdLst/>
            <a:ahLst/>
            <a:cxnLst/>
            <a:rect l="l" t="t" r="r" b="b"/>
            <a:pathLst>
              <a:path w="3021795" h="4083507">
                <a:moveTo>
                  <a:pt x="0" y="0"/>
                </a:moveTo>
                <a:lnTo>
                  <a:pt x="3021795" y="0"/>
                </a:lnTo>
                <a:lnTo>
                  <a:pt x="3021795" y="4083507"/>
                </a:lnTo>
                <a:lnTo>
                  <a:pt x="0" y="4083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a:extLst>
              <a:ext uri="{FF2B5EF4-FFF2-40B4-BE49-F238E27FC236}">
                <a16:creationId xmlns:a16="http://schemas.microsoft.com/office/drawing/2014/main" id="{497F7B61-6F45-4A0C-02C4-85A8AB3FF09D}"/>
              </a:ext>
            </a:extLst>
          </p:cNvPr>
          <p:cNvSpPr/>
          <p:nvPr/>
        </p:nvSpPr>
        <p:spPr>
          <a:xfrm rot="2003365">
            <a:off x="2803696" y="1808343"/>
            <a:ext cx="699921" cy="774561"/>
          </a:xfrm>
          <a:custGeom>
            <a:avLst/>
            <a:gdLst/>
            <a:ahLst/>
            <a:cxnLst/>
            <a:rect l="l" t="t" r="r" b="b"/>
            <a:pathLst>
              <a:path w="699921" h="774561">
                <a:moveTo>
                  <a:pt x="0" y="0"/>
                </a:moveTo>
                <a:lnTo>
                  <a:pt x="699921" y="0"/>
                </a:lnTo>
                <a:lnTo>
                  <a:pt x="699921" y="774560"/>
                </a:lnTo>
                <a:lnTo>
                  <a:pt x="0" y="7745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a:extLst>
              <a:ext uri="{FF2B5EF4-FFF2-40B4-BE49-F238E27FC236}">
                <a16:creationId xmlns:a16="http://schemas.microsoft.com/office/drawing/2014/main" id="{E454B874-6A7F-412F-2857-E66DB2C8C3A5}"/>
              </a:ext>
            </a:extLst>
          </p:cNvPr>
          <p:cNvSpPr/>
          <p:nvPr/>
        </p:nvSpPr>
        <p:spPr>
          <a:xfrm rot="458499">
            <a:off x="783464" y="2678511"/>
            <a:ext cx="320197" cy="354343"/>
          </a:xfrm>
          <a:custGeom>
            <a:avLst/>
            <a:gdLst/>
            <a:ahLst/>
            <a:cxnLst/>
            <a:rect l="l" t="t" r="r" b="b"/>
            <a:pathLst>
              <a:path w="320197" h="354343">
                <a:moveTo>
                  <a:pt x="0" y="0"/>
                </a:moveTo>
                <a:lnTo>
                  <a:pt x="320198" y="0"/>
                </a:lnTo>
                <a:lnTo>
                  <a:pt x="320198" y="354344"/>
                </a:lnTo>
                <a:lnTo>
                  <a:pt x="0" y="3543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a:extLst>
              <a:ext uri="{FF2B5EF4-FFF2-40B4-BE49-F238E27FC236}">
                <a16:creationId xmlns:a16="http://schemas.microsoft.com/office/drawing/2014/main" id="{B5B9E6AC-9FBB-5215-01F6-ADA0B33719D3}"/>
              </a:ext>
            </a:extLst>
          </p:cNvPr>
          <p:cNvSpPr/>
          <p:nvPr/>
        </p:nvSpPr>
        <p:spPr>
          <a:xfrm rot="-2128604" flipH="1" flipV="1">
            <a:off x="3490870" y="-128229"/>
            <a:ext cx="1960120" cy="1789055"/>
          </a:xfrm>
          <a:custGeom>
            <a:avLst/>
            <a:gdLst/>
            <a:ahLst/>
            <a:cxnLst/>
            <a:rect l="l" t="t" r="r" b="b"/>
            <a:pathLst>
              <a:path w="1960120" h="1789055">
                <a:moveTo>
                  <a:pt x="1960120" y="1789055"/>
                </a:moveTo>
                <a:lnTo>
                  <a:pt x="0" y="1789055"/>
                </a:lnTo>
                <a:lnTo>
                  <a:pt x="0" y="0"/>
                </a:lnTo>
                <a:lnTo>
                  <a:pt x="1960120" y="0"/>
                </a:lnTo>
                <a:lnTo>
                  <a:pt x="1960120" y="1789055"/>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a:extLst>
              <a:ext uri="{FF2B5EF4-FFF2-40B4-BE49-F238E27FC236}">
                <a16:creationId xmlns:a16="http://schemas.microsoft.com/office/drawing/2014/main" id="{211F329F-835F-0FD2-1D2A-34C387E38EDC}"/>
              </a:ext>
            </a:extLst>
          </p:cNvPr>
          <p:cNvSpPr/>
          <p:nvPr/>
        </p:nvSpPr>
        <p:spPr>
          <a:xfrm>
            <a:off x="1278118" y="7571041"/>
            <a:ext cx="530030" cy="520394"/>
          </a:xfrm>
          <a:custGeom>
            <a:avLst/>
            <a:gdLst/>
            <a:ahLst/>
            <a:cxnLst/>
            <a:rect l="l" t="t" r="r" b="b"/>
            <a:pathLst>
              <a:path w="530030" h="520394">
                <a:moveTo>
                  <a:pt x="0" y="0"/>
                </a:moveTo>
                <a:lnTo>
                  <a:pt x="530030" y="0"/>
                </a:lnTo>
                <a:lnTo>
                  <a:pt x="530030" y="520394"/>
                </a:lnTo>
                <a:lnTo>
                  <a:pt x="0" y="5203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a:extLst>
              <a:ext uri="{FF2B5EF4-FFF2-40B4-BE49-F238E27FC236}">
                <a16:creationId xmlns:a16="http://schemas.microsoft.com/office/drawing/2014/main" id="{090B7B19-1DAC-4331-2309-969E96499FB6}"/>
              </a:ext>
            </a:extLst>
          </p:cNvPr>
          <p:cNvSpPr/>
          <p:nvPr/>
        </p:nvSpPr>
        <p:spPr>
          <a:xfrm rot="9686165" flipH="1" flipV="1">
            <a:off x="-234516" y="7864291"/>
            <a:ext cx="1440351" cy="2859870"/>
          </a:xfrm>
          <a:custGeom>
            <a:avLst/>
            <a:gdLst/>
            <a:ahLst/>
            <a:cxnLst/>
            <a:rect l="l" t="t" r="r" b="b"/>
            <a:pathLst>
              <a:path w="1440351" h="2859870">
                <a:moveTo>
                  <a:pt x="1440351" y="2859870"/>
                </a:moveTo>
                <a:lnTo>
                  <a:pt x="0" y="2859870"/>
                </a:lnTo>
                <a:lnTo>
                  <a:pt x="0" y="0"/>
                </a:lnTo>
                <a:lnTo>
                  <a:pt x="1440351" y="0"/>
                </a:lnTo>
                <a:lnTo>
                  <a:pt x="1440351" y="285987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a:extLst>
              <a:ext uri="{FF2B5EF4-FFF2-40B4-BE49-F238E27FC236}">
                <a16:creationId xmlns:a16="http://schemas.microsoft.com/office/drawing/2014/main" id="{1EF7DAC1-050B-9662-0DCF-1A7EB4C3F156}"/>
              </a:ext>
            </a:extLst>
          </p:cNvPr>
          <p:cNvSpPr/>
          <p:nvPr/>
        </p:nvSpPr>
        <p:spPr>
          <a:xfrm rot="9686165">
            <a:off x="17001950" y="-515208"/>
            <a:ext cx="1555154" cy="3087816"/>
          </a:xfrm>
          <a:custGeom>
            <a:avLst/>
            <a:gdLst/>
            <a:ahLst/>
            <a:cxnLst/>
            <a:rect l="l" t="t" r="r" b="b"/>
            <a:pathLst>
              <a:path w="1555154" h="3087816">
                <a:moveTo>
                  <a:pt x="0" y="0"/>
                </a:moveTo>
                <a:lnTo>
                  <a:pt x="1555154" y="0"/>
                </a:lnTo>
                <a:lnTo>
                  <a:pt x="1555154" y="3087816"/>
                </a:lnTo>
                <a:lnTo>
                  <a:pt x="0" y="30878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a:extLst>
              <a:ext uri="{FF2B5EF4-FFF2-40B4-BE49-F238E27FC236}">
                <a16:creationId xmlns:a16="http://schemas.microsoft.com/office/drawing/2014/main" id="{098412E2-8626-F270-29D5-8C42EB49CE38}"/>
              </a:ext>
            </a:extLst>
          </p:cNvPr>
          <p:cNvSpPr/>
          <p:nvPr/>
        </p:nvSpPr>
        <p:spPr>
          <a:xfrm>
            <a:off x="15461228" y="575798"/>
            <a:ext cx="646281" cy="634530"/>
          </a:xfrm>
          <a:custGeom>
            <a:avLst/>
            <a:gdLst/>
            <a:ahLst/>
            <a:cxnLst/>
            <a:rect l="l" t="t" r="r" b="b"/>
            <a:pathLst>
              <a:path w="646281" h="634530">
                <a:moveTo>
                  <a:pt x="0" y="0"/>
                </a:moveTo>
                <a:lnTo>
                  <a:pt x="646281" y="0"/>
                </a:lnTo>
                <a:lnTo>
                  <a:pt x="646281" y="634531"/>
                </a:lnTo>
                <a:lnTo>
                  <a:pt x="0" y="63453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103918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2214</Words>
  <Application>Microsoft Office PowerPoint</Application>
  <PresentationFormat>Custom</PresentationFormat>
  <Paragraphs>419</Paragraphs>
  <Slides>41</Slides>
  <Notes>20</Notes>
  <HiddenSlides>0</HiddenSlides>
  <MMClips>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8" baseType="lpstr">
      <vt:lpstr>Baguet Script</vt:lpstr>
      <vt:lpstr>Cambria Math</vt:lpstr>
      <vt:lpstr>Crimson Pro Bold</vt:lpstr>
      <vt:lpstr>#9Slide03 Ralewayv4020 Black</vt:lpstr>
      <vt:lpstr>Inter</vt:lpstr>
      <vt:lpstr>Quicksand Medium</vt:lpstr>
      <vt:lpstr>Bobby Jones</vt:lpstr>
      <vt:lpstr>Cambria</vt:lpstr>
      <vt:lpstr>Arial</vt:lpstr>
      <vt:lpstr>#9Slide03 IcielPanton Black</vt:lpstr>
      <vt:lpstr>Inter Bold</vt:lpstr>
      <vt:lpstr>#9Slide03 Cabin Medium</vt:lpstr>
      <vt:lpstr>Times New Roman</vt:lpstr>
      <vt:lpstr>Calibri</vt:lpstr>
      <vt:lpstr>Sriracha</vt:lpstr>
      <vt:lpstr>Office Theme</vt:lpstr>
      <vt:lpstr>ChemDraw.Document.6.0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ntt.tho88@gmail.com</cp:lastModifiedBy>
  <cp:revision>68</cp:revision>
  <dcterms:created xsi:type="dcterms:W3CDTF">2006-08-16T00:00:00Z</dcterms:created>
  <dcterms:modified xsi:type="dcterms:W3CDTF">2024-12-24T03:40:12Z</dcterms:modified>
  <dc:identifier>DAGZt48Ug28</dc:identifier>
</cp:coreProperties>
</file>