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2"/>
  </p:notesMasterIdLst>
  <p:sldIdLst>
    <p:sldId id="269" r:id="rId3"/>
    <p:sldId id="272" r:id="rId4"/>
    <p:sldId id="271" r:id="rId5"/>
    <p:sldId id="274" r:id="rId6"/>
    <p:sldId id="275" r:id="rId7"/>
    <p:sldId id="257" r:id="rId8"/>
    <p:sldId id="278" r:id="rId9"/>
    <p:sldId id="276" r:id="rId10"/>
    <p:sldId id="329" r:id="rId11"/>
    <p:sldId id="332" r:id="rId12"/>
    <p:sldId id="333" r:id="rId13"/>
    <p:sldId id="334" r:id="rId14"/>
    <p:sldId id="335" r:id="rId15"/>
    <p:sldId id="261" r:id="rId16"/>
    <p:sldId id="339" r:id="rId17"/>
    <p:sldId id="341" r:id="rId18"/>
    <p:sldId id="299" r:id="rId19"/>
    <p:sldId id="342" r:id="rId20"/>
    <p:sldId id="344" r:id="rId21"/>
    <p:sldId id="345" r:id="rId22"/>
    <p:sldId id="336" r:id="rId23"/>
    <p:sldId id="304" r:id="rId24"/>
    <p:sldId id="314" r:id="rId25"/>
    <p:sldId id="268" r:id="rId26"/>
    <p:sldId id="340" r:id="rId27"/>
    <p:sldId id="343" r:id="rId28"/>
    <p:sldId id="346" r:id="rId29"/>
    <p:sldId id="347" r:id="rId30"/>
    <p:sldId id="348" r:id="rId31"/>
    <p:sldId id="349" r:id="rId32"/>
    <p:sldId id="258" r:id="rId33"/>
    <p:sldId id="259" r:id="rId34"/>
    <p:sldId id="260" r:id="rId35"/>
    <p:sldId id="262" r:id="rId36"/>
    <p:sldId id="263" r:id="rId37"/>
    <p:sldId id="264" r:id="rId38"/>
    <p:sldId id="265" r:id="rId39"/>
    <p:sldId id="266" r:id="rId40"/>
    <p:sldId id="267" r:id="rId41"/>
  </p:sldIdLst>
  <p:sldSz cx="18288000" cy="10287000"/>
  <p:notesSz cx="6858000" cy="9144000"/>
  <p:embeddedFontLst>
    <p:embeddedFont>
      <p:font typeface="#9Slide03 Maven Pro Black" panose="00000A00000000000000" pitchFamily="2" charset="0"/>
      <p:bold r:id="rId43"/>
    </p:embeddedFont>
    <p:embeddedFont>
      <p:font typeface="#9Slide03 SFU Futura_05" panose="00000800000000000000" pitchFamily="2" charset="0"/>
      <p:bold r:id="rId44"/>
    </p:embeddedFont>
    <p:embeddedFont>
      <p:font typeface="Cambria" panose="02040503050406030204" pitchFamily="18" charset="0"/>
      <p:regular r:id="rId45"/>
      <p:bold r:id="rId46"/>
      <p:italic r:id="rId47"/>
      <p:boldItalic r:id="rId48"/>
    </p:embeddedFont>
    <p:embeddedFont>
      <p:font typeface="Cambria Math" panose="02040503050406030204" pitchFamily="18" charset="0"/>
      <p:regular r:id="rId49"/>
    </p:embeddedFont>
    <p:embeddedFont>
      <p:font typeface="Finger Paint" panose="020B0604020202020204" charset="0"/>
      <p:regular r:id="rId50"/>
    </p:embeddedFont>
    <p:embeddedFont>
      <p:font typeface="More Sugar" panose="020B0604020202020204" charset="0"/>
      <p:regular r:id="rId51"/>
    </p:embeddedFont>
    <p:embeddedFont>
      <p:font typeface="More Sugar Thin" panose="020B0604020202020204" charset="0"/>
      <p:regular r:id="rId52"/>
    </p:embeddedFont>
    <p:embeddedFont>
      <p:font typeface="Tahoma" panose="020B06040305040402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tt.tho88@gmail.com" initials="" lastIdx="1" clrIdx="0">
    <p:extLst>
      <p:ext uri="{19B8F6BF-5375-455C-9EA6-DF929625EA0E}">
        <p15:presenceInfo xmlns:p15="http://schemas.microsoft.com/office/powerpoint/2012/main" userId="41cd236796b60c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7D3FAE"/>
    <a:srgbClr val="3B3BFF"/>
    <a:srgbClr val="6666FF"/>
    <a:srgbClr val="FFFFFF"/>
    <a:srgbClr val="0000CC"/>
    <a:srgbClr val="AFC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12"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29F0-5737-46C9-B156-DEBABF459FFC}"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948C7-B1D3-467E-A51B-C7C600B6176E}" type="slidenum">
              <a:rPr lang="en-US" smtClean="0"/>
              <a:t>‹#›</a:t>
            </a:fld>
            <a:endParaRPr lang="en-US"/>
          </a:p>
        </p:txBody>
      </p:sp>
    </p:spTree>
    <p:extLst>
      <p:ext uri="{BB962C8B-B14F-4D97-AF65-F5344CB8AC3E}">
        <p14:creationId xmlns:p14="http://schemas.microsoft.com/office/powerpoint/2010/main" val="66818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Việc sử dụng gas (khí hóa lỏng, thường là propane hoặc butane) để đun nấu đã có từ khoảng cuối thế kỷ 19 và đầu thế kỷ 20.</a:t>
            </a:r>
          </a:p>
          <a:p>
            <a:r>
              <a:rPr lang="vi-VN"/>
              <a:t>Cụ thể:</a:t>
            </a:r>
          </a:p>
          <a:p>
            <a:pPr>
              <a:buFont typeface="Arial" panose="020B0604020202020204" pitchFamily="34" charset="0"/>
              <a:buChar char="•"/>
            </a:pPr>
            <a:r>
              <a:rPr lang="vi-VN" b="1"/>
              <a:t>Khái niệm về khí gas</a:t>
            </a:r>
            <a:r>
              <a:rPr lang="vi-VN"/>
              <a:t>: Gas được phát hiện và sử dụng đầu tiên vào đầu thế kỷ 19. Tuy nhiên, việc sử dụng khí tự nhiên để nấu ăn và chiếu sáng chỉ thực sự bắt đầu khi công nghệ khai thác và vận chuyển khí gas phát triển.</a:t>
            </a:r>
          </a:p>
          <a:p>
            <a:pPr>
              <a:buFont typeface="Arial" panose="020B0604020202020204" pitchFamily="34" charset="0"/>
              <a:buChar char="•"/>
            </a:pPr>
            <a:r>
              <a:rPr lang="vi-VN" b="1"/>
              <a:t>Sử dụng khí gas hóa lỏng (LPG)</a:t>
            </a:r>
            <a:r>
              <a:rPr lang="vi-VN"/>
              <a:t>: Vào năm </a:t>
            </a:r>
            <a:r>
              <a:rPr lang="vi-VN" b="1"/>
              <a:t>1910</a:t>
            </a:r>
            <a:r>
              <a:rPr lang="vi-VN"/>
              <a:t>, nhà hóa học người Mỹ </a:t>
            </a:r>
            <a:r>
              <a:rPr lang="vi-VN" b="1"/>
              <a:t>Walter O. Snelling</a:t>
            </a:r>
            <a:r>
              <a:rPr lang="vi-VN"/>
              <a:t> phát hiện ra cách làm hóa lỏng khí propane và butane, từ đó khí hóa lỏng (LPG - Liquefied Petroleum Gas) bắt đầu được sử dụng trong các ứng dụng đun nấu và sưởi ấm.</a:t>
            </a:r>
          </a:p>
          <a:p>
            <a:pPr>
              <a:buFont typeface="Arial" panose="020B0604020202020204" pitchFamily="34" charset="0"/>
              <a:buChar char="•"/>
            </a:pPr>
            <a:r>
              <a:rPr lang="vi-VN" b="1"/>
              <a:t>Thập kỷ 1920-1930</a:t>
            </a:r>
            <a:r>
              <a:rPr lang="vi-VN"/>
              <a:t>: Sử dụng gas để nấu ăn bắt đầu phổ biến hơn, đặc biệt là ở các quốc gia phát triển, nhờ sự ra đời của các bình chứa LPG có thể vận chuyển và lắp đặt trong các hộ gia đình.</a:t>
            </a:r>
          </a:p>
          <a:p>
            <a:r>
              <a:rPr lang="vi-VN"/>
              <a:t>Do đó, việc sử dụng gas để đun nấu bắt đầu phổ biến từ khoảng những năm </a:t>
            </a:r>
            <a:r>
              <a:rPr lang="vi-VN" b="1"/>
              <a:t>1920</a:t>
            </a:r>
            <a:r>
              <a:rPr lang="vi-VN"/>
              <a:t>, và trở nên rộng rãi trong các thập kỷ sau đó khi công nghệ ngày càng hoàn thiện và được áp dụng vào thực tiễn đời sống hàng ngày.</a:t>
            </a:r>
          </a:p>
          <a:p>
            <a:endParaRPr lang="en-US"/>
          </a:p>
        </p:txBody>
      </p:sp>
      <p:sp>
        <p:nvSpPr>
          <p:cNvPr id="4" name="Slide Number Placeholder 3"/>
          <p:cNvSpPr>
            <a:spLocks noGrp="1"/>
          </p:cNvSpPr>
          <p:nvPr>
            <p:ph type="sldNum" sz="quarter" idx="5"/>
          </p:nvPr>
        </p:nvSpPr>
        <p:spPr/>
        <p:txBody>
          <a:bodyPr/>
          <a:lstStyle/>
          <a:p>
            <a:fld id="{17F948C7-B1D3-467E-A51B-C7C600B6176E}" type="slidenum">
              <a:rPr lang="en-US" smtClean="0"/>
              <a:t>2</a:t>
            </a:fld>
            <a:endParaRPr lang="en-US"/>
          </a:p>
        </p:txBody>
      </p:sp>
    </p:spTree>
    <p:extLst>
      <p:ext uri="{BB962C8B-B14F-4D97-AF65-F5344CB8AC3E}">
        <p14:creationId xmlns:p14="http://schemas.microsoft.com/office/powerpoint/2010/main" val="260014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46216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379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31076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46025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C4H10 </a:t>
            </a:r>
            <a:r>
              <a:rPr lang="en-US" sz="1200" b="0" i="0" kern="1200" dirty="0" err="1">
                <a:solidFill>
                  <a:schemeClr val="tx1"/>
                </a:solidFill>
                <a:effectLst/>
                <a:latin typeface="+mn-lt"/>
                <a:ea typeface="+mn-ea"/>
                <a:cs typeface="+mn-cs"/>
              </a:rPr>
              <a:t>mạch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thẳng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gọi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butan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Vậy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theo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em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thức</a:t>
            </a:r>
            <a:r>
              <a:rPr lang="en-US" sz="1200" b="0" i="0" kern="1200" baseline="0" dirty="0">
                <a:solidFill>
                  <a:schemeClr val="tx1"/>
                </a:solidFill>
                <a:effectLst/>
                <a:latin typeface="+mn-lt"/>
                <a:ea typeface="+mn-ea"/>
                <a:cs typeface="+mn-cs"/>
              </a:rPr>
              <a:t> C4H10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nhánh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chúng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gọi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nào</a:t>
            </a:r>
            <a:r>
              <a:rPr lang="en-US" sz="1200" b="0" i="0" kern="1200" baseline="0" dirty="0">
                <a:solidFill>
                  <a:schemeClr val="tx1"/>
                </a:solidFill>
                <a:effectLst/>
                <a:latin typeface="+mn-lt"/>
                <a:ea typeface="+mn-ea"/>
                <a:cs typeface="+mn-cs"/>
              </a:rPr>
              <a:t>?</a:t>
            </a:r>
          </a:p>
          <a:p>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nhánh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chúng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cần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sau</a:t>
            </a:r>
            <a:r>
              <a:rPr lang="en-US" sz="1200" b="0" i="0" kern="1200" baseline="0" dirty="0">
                <a:solidFill>
                  <a:schemeClr val="tx1"/>
                </a:solidFill>
                <a:effectLst/>
                <a:latin typeface="+mn-lt"/>
                <a:ea typeface="+mn-ea"/>
                <a:cs typeface="+mn-cs"/>
              </a:rPr>
              <a:t>:</a:t>
            </a:r>
          </a:p>
          <a:p>
            <a:r>
              <a:rPr lang="en-US" sz="1200" b="0" i="0" kern="1200" baseline="0" dirty="0" err="1">
                <a:solidFill>
                  <a:schemeClr val="tx1"/>
                </a:solidFill>
                <a:effectLst/>
                <a:latin typeface="+mn-lt"/>
                <a:ea typeface="+mn-ea"/>
                <a:cs typeface="+mn-cs"/>
              </a:rPr>
              <a:t>Bước</a:t>
            </a:r>
            <a:r>
              <a:rPr lang="en-US" sz="1200" b="0" i="0" kern="1200" baseline="0" dirty="0">
                <a:solidFill>
                  <a:schemeClr val="tx1"/>
                </a:solidFill>
                <a:effectLst/>
                <a:latin typeface="+mn-lt"/>
                <a:ea typeface="+mn-ea"/>
                <a:cs typeface="+mn-cs"/>
              </a:rPr>
              <a:t> 1: </a:t>
            </a:r>
            <a:r>
              <a:rPr lang="en-US" sz="1200" b="0" i="0" kern="1200" baseline="0" dirty="0" err="1">
                <a:solidFill>
                  <a:schemeClr val="tx1"/>
                </a:solidFill>
                <a:effectLst/>
                <a:latin typeface="+mn-lt"/>
                <a:ea typeface="+mn-ea"/>
                <a:cs typeface="+mn-cs"/>
              </a:rPr>
              <a:t>xác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định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endParaRPr lang="en-US" sz="1200" b="0" i="0" kern="1200" baseline="0" dirty="0">
              <a:solidFill>
                <a:schemeClr val="tx1"/>
              </a:solidFill>
              <a:effectLst/>
              <a:latin typeface="+mn-lt"/>
              <a:ea typeface="+mn-ea"/>
              <a:cs typeface="+mn-cs"/>
            </a:endParaRPr>
          </a:p>
          <a:p>
            <a:r>
              <a:rPr lang="en-US" sz="1200" b="0" i="0" kern="1200" baseline="0" dirty="0" err="1">
                <a:solidFill>
                  <a:schemeClr val="tx1"/>
                </a:solidFill>
                <a:effectLst/>
                <a:latin typeface="+mn-lt"/>
                <a:ea typeface="+mn-ea"/>
                <a:cs typeface="+mn-cs"/>
              </a:rPr>
              <a:t>Bước</a:t>
            </a:r>
            <a:r>
              <a:rPr lang="en-US" sz="1200" b="0" i="0" kern="1200" baseline="0" dirty="0">
                <a:solidFill>
                  <a:schemeClr val="tx1"/>
                </a:solidFill>
                <a:effectLst/>
                <a:latin typeface="+mn-lt"/>
                <a:ea typeface="+mn-ea"/>
                <a:cs typeface="+mn-cs"/>
              </a:rPr>
              <a:t> 2: </a:t>
            </a:r>
            <a:r>
              <a:rPr lang="en-US" sz="1200" b="0" i="0" kern="1200" baseline="0" dirty="0" err="1">
                <a:solidFill>
                  <a:schemeClr val="tx1"/>
                </a:solidFill>
                <a:effectLst/>
                <a:latin typeface="+mn-lt"/>
                <a:ea typeface="+mn-ea"/>
                <a:cs typeface="+mn-cs"/>
              </a:rPr>
              <a:t>Xác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định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nhánh</a:t>
            </a:r>
            <a:endParaRPr lang="en-US" sz="1200" b="0" i="0" kern="1200" baseline="0" dirty="0">
              <a:solidFill>
                <a:schemeClr val="tx1"/>
              </a:solidFill>
              <a:effectLst/>
              <a:latin typeface="+mn-lt"/>
              <a:ea typeface="+mn-ea"/>
              <a:cs typeface="+mn-cs"/>
            </a:endParaRPr>
          </a:p>
          <a:p>
            <a:r>
              <a:rPr lang="en-US" sz="1200" b="0" i="0" kern="1200" baseline="0" dirty="0" err="1">
                <a:solidFill>
                  <a:schemeClr val="tx1"/>
                </a:solidFill>
                <a:effectLst/>
                <a:latin typeface="+mn-lt"/>
                <a:ea typeface="+mn-ea"/>
                <a:cs typeface="+mn-cs"/>
              </a:rPr>
              <a:t>Gọi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tên</a:t>
            </a:r>
            <a:r>
              <a:rPr lang="en-US" sz="1200" b="0" i="0" kern="1200" baseline="0" dirty="0">
                <a:solidFill>
                  <a:schemeClr val="tx1"/>
                </a:solidFill>
                <a:effectLst/>
                <a:latin typeface="+mn-lt"/>
                <a:ea typeface="+mn-ea"/>
                <a:cs typeface="+mn-cs"/>
              </a:rPr>
              <a:t>: </a:t>
            </a:r>
          </a:p>
          <a:p>
            <a:r>
              <a:rPr lang="en-US" sz="1200" b="0" i="0" kern="1200" baseline="0" dirty="0" err="1">
                <a:solidFill>
                  <a:schemeClr val="tx1"/>
                </a:solidFill>
                <a:effectLst/>
                <a:latin typeface="+mn-lt"/>
                <a:ea typeface="+mn-ea"/>
                <a:cs typeface="+mn-cs"/>
              </a:rPr>
              <a:t>Mạch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nhánh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phát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từ</a:t>
            </a:r>
            <a:r>
              <a:rPr lang="en-US" sz="1200" b="0" i="0" kern="1200" baseline="0" dirty="0">
                <a:solidFill>
                  <a:schemeClr val="tx1"/>
                </a:solidFill>
                <a:effectLst/>
                <a:latin typeface="+mn-lt"/>
                <a:ea typeface="+mn-ea"/>
                <a:cs typeface="+mn-cs"/>
              </a:rPr>
              <a:t> CH</a:t>
            </a:r>
            <a:r>
              <a:rPr lang="en-US" sz="1200" b="0" i="0" kern="1200" baseline="-25000" dirty="0">
                <a:solidFill>
                  <a:schemeClr val="tx1"/>
                </a:solidFill>
                <a:effectLst/>
                <a:latin typeface="+mn-lt"/>
                <a:ea typeface="+mn-ea"/>
                <a:cs typeface="+mn-cs"/>
              </a:rPr>
              <a:t>4</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mất</a:t>
            </a:r>
            <a:r>
              <a:rPr lang="en-US" sz="1200" b="0" i="0" kern="1200" baseline="0" dirty="0">
                <a:solidFill>
                  <a:schemeClr val="tx1"/>
                </a:solidFill>
                <a:effectLst/>
                <a:latin typeface="+mn-lt"/>
                <a:ea typeface="+mn-ea"/>
                <a:cs typeface="+mn-cs"/>
              </a:rPr>
              <a:t> H </a:t>
            </a:r>
            <a:r>
              <a:rPr lang="en-US" sz="1200" b="0" i="0" kern="1200" baseline="0" dirty="0" err="1">
                <a:solidFill>
                  <a:schemeClr val="tx1"/>
                </a:solidFill>
                <a:effectLst/>
                <a:latin typeface="+mn-lt"/>
                <a:ea typeface="+mn-ea"/>
                <a:cs typeface="+mn-cs"/>
              </a:rPr>
              <a:t>còn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nhóm</a:t>
            </a:r>
            <a:r>
              <a:rPr lang="en-US" sz="1200" b="0" i="0" kern="1200" baseline="0" dirty="0">
                <a:solidFill>
                  <a:schemeClr val="tx1"/>
                </a:solidFill>
                <a:effectLst/>
                <a:latin typeface="+mn-lt"/>
                <a:ea typeface="+mn-ea"/>
                <a:cs typeface="+mn-cs"/>
              </a:rPr>
              <a:t> – CH</a:t>
            </a:r>
            <a:r>
              <a:rPr lang="en-US" sz="1200" b="0" i="0" kern="1200" baseline="-25000" dirty="0">
                <a:solidFill>
                  <a:schemeClr val="tx1"/>
                </a:solidFill>
                <a:effectLst/>
                <a:latin typeface="+mn-lt"/>
                <a:ea typeface="+mn-ea"/>
                <a:cs typeface="+mn-cs"/>
              </a:rPr>
              <a:t>3</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 </a:t>
            </a:r>
            <a:r>
              <a:rPr lang="en-US" sz="1200" b="0" i="0" kern="1200" baseline="0" dirty="0" err="1">
                <a:solidFill>
                  <a:schemeClr val="tx1"/>
                </a:solidFill>
                <a:effectLst/>
                <a:latin typeface="+mn-lt"/>
                <a:ea typeface="+mn-ea"/>
                <a:cs typeface="+mn-cs"/>
              </a:rPr>
              <a:t>gốc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ankyl</a:t>
            </a:r>
            <a:r>
              <a:rPr lang="en-US"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04577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62328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556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523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GT THÊM TÊN THÔNG THƯỜNG</a:t>
            </a:r>
          </a:p>
        </p:txBody>
      </p:sp>
      <p:sp>
        <p:nvSpPr>
          <p:cNvPr id="4" name="Slide Number Placeholder 3"/>
          <p:cNvSpPr>
            <a:spLocks noGrp="1"/>
          </p:cNvSpPr>
          <p:nvPr>
            <p:ph type="sldNum" sz="quarter" idx="5"/>
          </p:nvPr>
        </p:nvSpPr>
        <p:spPr/>
        <p:txBody>
          <a:bodyPr/>
          <a:lstStyle/>
          <a:p>
            <a:fld id="{17F948C7-B1D3-467E-A51B-C7C600B6176E}" type="slidenum">
              <a:rPr lang="en-US" smtClean="0"/>
              <a:t>21</a:t>
            </a:fld>
            <a:endParaRPr lang="en-US"/>
          </a:p>
        </p:txBody>
      </p:sp>
    </p:spTree>
    <p:extLst>
      <p:ext uri="{BB962C8B-B14F-4D97-AF65-F5344CB8AC3E}">
        <p14:creationId xmlns:p14="http://schemas.microsoft.com/office/powerpoint/2010/main" val="1722920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a:t>
            </a:r>
            <a:r>
              <a:rPr lang="en-US" baseline="0" dirty="0"/>
              <a:t> </a:t>
            </a:r>
            <a:r>
              <a:rPr lang="en-US" baseline="0" dirty="0" err="1"/>
              <a:t>các</a:t>
            </a:r>
            <a:r>
              <a:rPr lang="en-US" baseline="0" dirty="0"/>
              <a:t> con </a:t>
            </a:r>
            <a:r>
              <a:rPr lang="en-US" baseline="0" dirty="0" err="1"/>
              <a:t>Cacbon</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bậc</a:t>
            </a:r>
            <a:r>
              <a:rPr lang="en-US" baseline="0" dirty="0"/>
              <a:t> </a:t>
            </a:r>
            <a:r>
              <a:rPr lang="en-US" baseline="0" dirty="0" err="1"/>
              <a:t>cacbon</a:t>
            </a:r>
            <a:r>
              <a:rPr lang="en-US" baseline="0" dirty="0"/>
              <a:t> </a:t>
            </a:r>
            <a:r>
              <a:rPr lang="en-US" baseline="0" dirty="0" err="1"/>
              <a:t>nào</a:t>
            </a:r>
            <a:r>
              <a:rPr lang="en-US" baseline="0" dirty="0"/>
              <a:t>.</a:t>
            </a:r>
          </a:p>
          <a:p>
            <a:r>
              <a:rPr lang="en-US" baseline="0" dirty="0"/>
              <a:t>À: I, II, III, IV. </a:t>
            </a:r>
            <a:r>
              <a:rPr lang="en-US" baseline="0" dirty="0" err="1"/>
              <a:t>Có</a:t>
            </a:r>
            <a:r>
              <a:rPr lang="en-US" baseline="0" dirty="0"/>
              <a:t> V </a:t>
            </a:r>
            <a:r>
              <a:rPr lang="en-US" baseline="0" dirty="0" err="1"/>
              <a:t>không</a:t>
            </a:r>
            <a:r>
              <a:rPr lang="en-US" baseline="0" dirty="0"/>
              <a:t> </a:t>
            </a:r>
            <a:r>
              <a:rPr lang="en-US" baseline="0" dirty="0" err="1"/>
              <a:t>các</a:t>
            </a:r>
            <a:r>
              <a:rPr lang="en-US" baseline="0" dirty="0"/>
              <a:t> </a:t>
            </a:r>
            <a:r>
              <a:rPr lang="en-US" baseline="0" dirty="0" err="1"/>
              <a:t>bạn</a:t>
            </a:r>
            <a:r>
              <a:rPr lang="en-US" baseline="0" dirty="0"/>
              <a:t>. </a:t>
            </a:r>
            <a:r>
              <a:rPr lang="en-US" baseline="0" dirty="0" err="1"/>
              <a:t>Không</a:t>
            </a:r>
            <a:r>
              <a:rPr lang="en-US" baseline="0" dirty="0"/>
              <a:t> </a:t>
            </a:r>
            <a:r>
              <a:rPr lang="en-US" baseline="0" dirty="0" err="1"/>
              <a:t>có</a:t>
            </a:r>
            <a:r>
              <a:rPr lang="en-US" baseline="0" dirty="0"/>
              <a:t> </a:t>
            </a:r>
            <a:r>
              <a:rPr lang="en-US" baseline="0" dirty="0" err="1"/>
              <a:t>nhé</a:t>
            </a:r>
            <a:r>
              <a:rPr lang="en-US" baseline="0" dirty="0"/>
              <a:t> </a:t>
            </a:r>
            <a:r>
              <a:rPr lang="en-US" baseline="0" dirty="0" err="1"/>
              <a:t>vì</a:t>
            </a:r>
            <a:r>
              <a:rPr lang="en-US" baseline="0" dirty="0"/>
              <a:t> C </a:t>
            </a:r>
            <a:r>
              <a:rPr lang="en-US" baseline="0" dirty="0" err="1"/>
              <a:t>có</a:t>
            </a:r>
            <a:r>
              <a:rPr lang="en-US" baseline="0" dirty="0"/>
              <a:t> </a:t>
            </a:r>
            <a:r>
              <a:rPr lang="en-US" baseline="0" dirty="0" err="1"/>
              <a:t>cộng</a:t>
            </a:r>
            <a:r>
              <a:rPr lang="en-US" baseline="0" dirty="0"/>
              <a:t> </a:t>
            </a:r>
            <a:r>
              <a:rPr lang="en-US" baseline="0" dirty="0" err="1"/>
              <a:t>hóa</a:t>
            </a:r>
            <a:r>
              <a:rPr lang="en-US" baseline="0" dirty="0"/>
              <a:t> </a:t>
            </a:r>
            <a:r>
              <a:rPr lang="en-US" baseline="0" dirty="0" err="1"/>
              <a:t>trị</a:t>
            </a:r>
            <a:r>
              <a:rPr lang="en-US" baseline="0" dirty="0"/>
              <a:t> </a:t>
            </a:r>
            <a:r>
              <a:rPr lang="en-US" baseline="0" dirty="0" err="1"/>
              <a:t>tối</a:t>
            </a:r>
            <a:r>
              <a:rPr lang="en-US" baseline="0" dirty="0"/>
              <a:t> </a:t>
            </a:r>
            <a:r>
              <a:rPr lang="en-US" baseline="0" dirty="0" err="1"/>
              <a:t>đa</a:t>
            </a:r>
            <a:r>
              <a:rPr lang="en-US" baseline="0" dirty="0"/>
              <a:t> </a:t>
            </a:r>
            <a:r>
              <a:rPr lang="en-US" baseline="0" dirty="0" err="1"/>
              <a:t>là</a:t>
            </a:r>
            <a:r>
              <a:rPr lang="en-US" baseline="0" dirty="0"/>
              <a:t> 4.</a:t>
            </a:r>
            <a:endParaRPr lang="en-US" dirty="0"/>
          </a:p>
          <a:p>
            <a:r>
              <a:rPr lang="en-US" dirty="0" err="1"/>
              <a:t>Nhìn</a:t>
            </a:r>
            <a:r>
              <a:rPr lang="en-US" baseline="0" dirty="0"/>
              <a:t> </a:t>
            </a:r>
            <a:r>
              <a:rPr lang="en-US" baseline="0" dirty="0" err="1"/>
              <a:t>vào</a:t>
            </a:r>
            <a:r>
              <a:rPr lang="en-US" baseline="0" dirty="0"/>
              <a:t> </a:t>
            </a:r>
            <a:r>
              <a:rPr lang="en-US" baseline="0" dirty="0" err="1"/>
              <a:t>công</a:t>
            </a:r>
            <a:r>
              <a:rPr lang="en-US" baseline="0" dirty="0"/>
              <a:t> </a:t>
            </a:r>
            <a:r>
              <a:rPr lang="en-US" baseline="0" dirty="0" err="1"/>
              <a:t>thức</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của</a:t>
            </a:r>
            <a:r>
              <a:rPr lang="en-US" baseline="0" dirty="0"/>
              <a:t> </a:t>
            </a:r>
            <a:r>
              <a:rPr lang="en-US" baseline="0" dirty="0" err="1"/>
              <a:t>chất</a:t>
            </a:r>
            <a:r>
              <a:rPr lang="en-US" baseline="0" dirty="0"/>
              <a:t> </a:t>
            </a:r>
            <a:r>
              <a:rPr lang="en-US" baseline="0" dirty="0" err="1"/>
              <a:t>sau</a:t>
            </a:r>
            <a:r>
              <a:rPr lang="en-US" baseline="0" dirty="0"/>
              <a:t>:</a:t>
            </a:r>
          </a:p>
          <a:p>
            <a:r>
              <a:rPr lang="en-US" baseline="0" dirty="0" err="1"/>
              <a:t>Có</a:t>
            </a:r>
            <a:r>
              <a:rPr lang="en-US" baseline="0" dirty="0"/>
              <a:t> </a:t>
            </a:r>
            <a:r>
              <a:rPr lang="en-US" baseline="0" dirty="0" err="1"/>
              <a:t>mấy</a:t>
            </a:r>
            <a:r>
              <a:rPr lang="en-US" baseline="0" dirty="0"/>
              <a:t> </a:t>
            </a:r>
            <a:r>
              <a:rPr lang="en-US" baseline="0" dirty="0" err="1"/>
              <a:t>cacbon</a:t>
            </a:r>
            <a:r>
              <a:rPr lang="en-US" baseline="0" dirty="0"/>
              <a:t> </a:t>
            </a:r>
            <a:r>
              <a:rPr lang="en-US" baseline="0" dirty="0" err="1"/>
              <a:t>bậc</a:t>
            </a:r>
            <a:r>
              <a:rPr lang="en-US" baseline="0" dirty="0"/>
              <a:t> I, II, III, IV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4110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40C28"/>
                </a:solidFill>
                <a:effectLst/>
                <a:latin typeface="Google Sans"/>
              </a:rPr>
              <a:t>Bồn chứa khí siêu lạnh LNG-01 do PV GAS</a:t>
            </a:r>
            <a:r>
              <a:rPr lang="vi-VN" b="0" i="0">
                <a:solidFill>
                  <a:srgbClr val="1F1F1F"/>
                </a:solidFill>
                <a:effectLst/>
                <a:latin typeface="Google Sans"/>
              </a:rPr>
              <a:t> là chủ dự án đang là bồn chứa khí lớn nhất Việt Nam với sức chứa khả dụng là 180.000 tấn khí hóa lỏng ở nhiệt độ âm 162 độ C, sức chứa tối đa trên lý thuyết đạt hơn 200 ngàn mét khối.</a:t>
            </a:r>
            <a:r>
              <a:rPr lang="vi-VN" b="0" i="0">
                <a:effectLst/>
                <a:latin typeface="Google Sans"/>
              </a:rPr>
              <a:t>Jul</a:t>
            </a:r>
            <a:endParaRPr lang="en-US" b="0" i="0">
              <a:effectLst/>
              <a:latin typeface="Google Sans"/>
            </a:endParaRPr>
          </a:p>
          <a:p>
            <a:r>
              <a:rPr lang="en-US"/>
              <a:t>https://vtcnews.vn/chuyen-chua-biet-ve-bon-chua-khi-sieu-lanh-lon-nhat-viet-nam-ky-tich-cua-pv-gas-ar806359.html#:~:text=B%E1%BB%93n%20ch%E1%BB%A9a%20kh%C3%AD%20si%C3%AAu%20l%E1%BA%A1nh%20LNG%2D01%20do%20PV%20GAS,h%C6%A1n%20200%20ng%C3%A0n%20m%C3%A9t%20kh%E1%BB%91i.</a:t>
            </a:r>
          </a:p>
        </p:txBody>
      </p:sp>
      <p:sp>
        <p:nvSpPr>
          <p:cNvPr id="4" name="Slide Number Placeholder 3"/>
          <p:cNvSpPr>
            <a:spLocks noGrp="1"/>
          </p:cNvSpPr>
          <p:nvPr>
            <p:ph type="sldNum" sz="quarter" idx="5"/>
          </p:nvPr>
        </p:nvSpPr>
        <p:spPr/>
        <p:txBody>
          <a:bodyPr/>
          <a:lstStyle/>
          <a:p>
            <a:fld id="{17F948C7-B1D3-467E-A51B-C7C600B6176E}" type="slidenum">
              <a:rPr lang="en-US" smtClean="0"/>
              <a:t>3</a:t>
            </a:fld>
            <a:endParaRPr lang="en-US"/>
          </a:p>
        </p:txBody>
      </p:sp>
    </p:spTree>
    <p:extLst>
      <p:ext uri="{BB962C8B-B14F-4D97-AF65-F5344CB8AC3E}">
        <p14:creationId xmlns:p14="http://schemas.microsoft.com/office/powerpoint/2010/main" val="290234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13686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16538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8717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có</a:t>
            </a:r>
            <a:r>
              <a:rPr lang="en-US" baseline="0" dirty="0"/>
              <a:t> 1 </a:t>
            </a:r>
            <a:r>
              <a:rPr lang="en-US" baseline="0" dirty="0" err="1"/>
              <a:t>số</a:t>
            </a:r>
            <a:r>
              <a:rPr lang="en-US" baseline="0" dirty="0"/>
              <a:t> </a:t>
            </a:r>
            <a:r>
              <a:rPr lang="en-US" baseline="0" dirty="0" err="1"/>
              <a:t>ankan</a:t>
            </a:r>
            <a:r>
              <a:rPr lang="en-US" baseline="0" dirty="0"/>
              <a:t> </a:t>
            </a:r>
            <a:r>
              <a:rPr lang="en-US" baseline="0" dirty="0" err="1"/>
              <a:t>mạch</a:t>
            </a:r>
            <a:r>
              <a:rPr lang="en-US" baseline="0" dirty="0"/>
              <a:t> </a:t>
            </a:r>
            <a:r>
              <a:rPr lang="en-US" baseline="0" dirty="0" err="1"/>
              <a:t>thẳng</a:t>
            </a:r>
            <a:r>
              <a:rPr lang="en-US" baseline="0" dirty="0"/>
              <a:t> </a:t>
            </a:r>
            <a:r>
              <a:rPr lang="en-US" baseline="0" dirty="0" err="1"/>
              <a:t>như</a:t>
            </a:r>
            <a:r>
              <a:rPr lang="en-US" baseline="0" dirty="0"/>
              <a:t> </a:t>
            </a:r>
            <a:r>
              <a:rPr lang="en-US" baseline="0" dirty="0" err="1"/>
              <a:t>sau</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38239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GT THÊM TÊN THÔNG THƯỜNG</a:t>
            </a:r>
          </a:p>
        </p:txBody>
      </p:sp>
      <p:sp>
        <p:nvSpPr>
          <p:cNvPr id="4" name="Slide Number Placeholder 3"/>
          <p:cNvSpPr>
            <a:spLocks noGrp="1"/>
          </p:cNvSpPr>
          <p:nvPr>
            <p:ph type="sldNum" sz="quarter" idx="5"/>
          </p:nvPr>
        </p:nvSpPr>
        <p:spPr/>
        <p:txBody>
          <a:bodyPr/>
          <a:lstStyle/>
          <a:p>
            <a:fld id="{17F948C7-B1D3-467E-A51B-C7C600B6176E}" type="slidenum">
              <a:rPr lang="en-US" smtClean="0"/>
              <a:t>29</a:t>
            </a:fld>
            <a:endParaRPr lang="en-US"/>
          </a:p>
        </p:txBody>
      </p:sp>
    </p:spTree>
    <p:extLst>
      <p:ext uri="{BB962C8B-B14F-4D97-AF65-F5344CB8AC3E}">
        <p14:creationId xmlns:p14="http://schemas.microsoft.com/office/powerpoint/2010/main" val="25354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a:t>
            </a:r>
            <a:r>
              <a:rPr lang="en-US" baseline="0" dirty="0"/>
              <a:t> </a:t>
            </a:r>
            <a:r>
              <a:rPr lang="en-US" baseline="0" dirty="0" err="1"/>
              <a:t>các</a:t>
            </a:r>
            <a:r>
              <a:rPr lang="en-US" baseline="0" dirty="0"/>
              <a:t> con </a:t>
            </a:r>
            <a:r>
              <a:rPr lang="en-US" baseline="0" dirty="0" err="1"/>
              <a:t>Cacbon</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bậc</a:t>
            </a:r>
            <a:r>
              <a:rPr lang="en-US" baseline="0" dirty="0"/>
              <a:t> </a:t>
            </a:r>
            <a:r>
              <a:rPr lang="en-US" baseline="0" dirty="0" err="1"/>
              <a:t>cacbon</a:t>
            </a:r>
            <a:r>
              <a:rPr lang="en-US" baseline="0" dirty="0"/>
              <a:t> </a:t>
            </a:r>
            <a:r>
              <a:rPr lang="en-US" baseline="0" dirty="0" err="1"/>
              <a:t>nào</a:t>
            </a:r>
            <a:r>
              <a:rPr lang="en-US" baseline="0" dirty="0"/>
              <a:t>.</a:t>
            </a:r>
          </a:p>
          <a:p>
            <a:r>
              <a:rPr lang="en-US" baseline="0" dirty="0"/>
              <a:t>À: I, II, III, IV. </a:t>
            </a:r>
            <a:r>
              <a:rPr lang="en-US" baseline="0" dirty="0" err="1"/>
              <a:t>Có</a:t>
            </a:r>
            <a:r>
              <a:rPr lang="en-US" baseline="0" dirty="0"/>
              <a:t> V </a:t>
            </a:r>
            <a:r>
              <a:rPr lang="en-US" baseline="0" dirty="0" err="1"/>
              <a:t>không</a:t>
            </a:r>
            <a:r>
              <a:rPr lang="en-US" baseline="0" dirty="0"/>
              <a:t> </a:t>
            </a:r>
            <a:r>
              <a:rPr lang="en-US" baseline="0" dirty="0" err="1"/>
              <a:t>các</a:t>
            </a:r>
            <a:r>
              <a:rPr lang="en-US" baseline="0" dirty="0"/>
              <a:t> </a:t>
            </a:r>
            <a:r>
              <a:rPr lang="en-US" baseline="0" dirty="0" err="1"/>
              <a:t>bạn</a:t>
            </a:r>
            <a:r>
              <a:rPr lang="en-US" baseline="0" dirty="0"/>
              <a:t>. </a:t>
            </a:r>
            <a:r>
              <a:rPr lang="en-US" baseline="0" dirty="0" err="1"/>
              <a:t>Không</a:t>
            </a:r>
            <a:r>
              <a:rPr lang="en-US" baseline="0" dirty="0"/>
              <a:t> </a:t>
            </a:r>
            <a:r>
              <a:rPr lang="en-US" baseline="0" dirty="0" err="1"/>
              <a:t>có</a:t>
            </a:r>
            <a:r>
              <a:rPr lang="en-US" baseline="0" dirty="0"/>
              <a:t> </a:t>
            </a:r>
            <a:r>
              <a:rPr lang="en-US" baseline="0" dirty="0" err="1"/>
              <a:t>nhé</a:t>
            </a:r>
            <a:r>
              <a:rPr lang="en-US" baseline="0" dirty="0"/>
              <a:t> </a:t>
            </a:r>
            <a:r>
              <a:rPr lang="en-US" baseline="0" dirty="0" err="1"/>
              <a:t>vì</a:t>
            </a:r>
            <a:r>
              <a:rPr lang="en-US" baseline="0" dirty="0"/>
              <a:t> C </a:t>
            </a:r>
            <a:r>
              <a:rPr lang="en-US" baseline="0" dirty="0" err="1"/>
              <a:t>có</a:t>
            </a:r>
            <a:r>
              <a:rPr lang="en-US" baseline="0" dirty="0"/>
              <a:t> </a:t>
            </a:r>
            <a:r>
              <a:rPr lang="en-US" baseline="0" dirty="0" err="1"/>
              <a:t>cộng</a:t>
            </a:r>
            <a:r>
              <a:rPr lang="en-US" baseline="0" dirty="0"/>
              <a:t> </a:t>
            </a:r>
            <a:r>
              <a:rPr lang="en-US" baseline="0" dirty="0" err="1"/>
              <a:t>hóa</a:t>
            </a:r>
            <a:r>
              <a:rPr lang="en-US" baseline="0" dirty="0"/>
              <a:t> </a:t>
            </a:r>
            <a:r>
              <a:rPr lang="en-US" baseline="0" dirty="0" err="1"/>
              <a:t>trị</a:t>
            </a:r>
            <a:r>
              <a:rPr lang="en-US" baseline="0" dirty="0"/>
              <a:t> </a:t>
            </a:r>
            <a:r>
              <a:rPr lang="en-US" baseline="0" dirty="0" err="1"/>
              <a:t>tối</a:t>
            </a:r>
            <a:r>
              <a:rPr lang="en-US" baseline="0" dirty="0"/>
              <a:t> </a:t>
            </a:r>
            <a:r>
              <a:rPr lang="en-US" baseline="0" dirty="0" err="1"/>
              <a:t>đa</a:t>
            </a:r>
            <a:r>
              <a:rPr lang="en-US" baseline="0" dirty="0"/>
              <a:t> </a:t>
            </a:r>
            <a:r>
              <a:rPr lang="en-US" baseline="0" dirty="0" err="1"/>
              <a:t>là</a:t>
            </a:r>
            <a:r>
              <a:rPr lang="en-US" baseline="0" dirty="0"/>
              <a:t> 4.</a:t>
            </a:r>
            <a:endParaRPr lang="en-US" dirty="0"/>
          </a:p>
          <a:p>
            <a:r>
              <a:rPr lang="en-US" dirty="0" err="1"/>
              <a:t>Nhìn</a:t>
            </a:r>
            <a:r>
              <a:rPr lang="en-US" baseline="0" dirty="0"/>
              <a:t> </a:t>
            </a:r>
            <a:r>
              <a:rPr lang="en-US" baseline="0" dirty="0" err="1"/>
              <a:t>vào</a:t>
            </a:r>
            <a:r>
              <a:rPr lang="en-US" baseline="0" dirty="0"/>
              <a:t> </a:t>
            </a:r>
            <a:r>
              <a:rPr lang="en-US" baseline="0" dirty="0" err="1"/>
              <a:t>công</a:t>
            </a:r>
            <a:r>
              <a:rPr lang="en-US" baseline="0" dirty="0"/>
              <a:t> </a:t>
            </a:r>
            <a:r>
              <a:rPr lang="en-US" baseline="0" dirty="0" err="1"/>
              <a:t>thức</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của</a:t>
            </a:r>
            <a:r>
              <a:rPr lang="en-US" baseline="0" dirty="0"/>
              <a:t> </a:t>
            </a:r>
            <a:r>
              <a:rPr lang="en-US" baseline="0" dirty="0" err="1"/>
              <a:t>chất</a:t>
            </a:r>
            <a:r>
              <a:rPr lang="en-US" baseline="0" dirty="0"/>
              <a:t> </a:t>
            </a:r>
            <a:r>
              <a:rPr lang="en-US" baseline="0" dirty="0" err="1"/>
              <a:t>sau</a:t>
            </a:r>
            <a:r>
              <a:rPr lang="en-US" baseline="0" dirty="0"/>
              <a:t>:</a:t>
            </a:r>
          </a:p>
          <a:p>
            <a:r>
              <a:rPr lang="en-US" baseline="0" dirty="0" err="1"/>
              <a:t>Có</a:t>
            </a:r>
            <a:r>
              <a:rPr lang="en-US" baseline="0" dirty="0"/>
              <a:t> </a:t>
            </a:r>
            <a:r>
              <a:rPr lang="en-US" baseline="0" dirty="0" err="1"/>
              <a:t>mấy</a:t>
            </a:r>
            <a:r>
              <a:rPr lang="en-US" baseline="0" dirty="0"/>
              <a:t> </a:t>
            </a:r>
            <a:r>
              <a:rPr lang="en-US" baseline="0" dirty="0" err="1"/>
              <a:t>cacbon</a:t>
            </a:r>
            <a:r>
              <a:rPr lang="en-US" baseline="0" dirty="0"/>
              <a:t> </a:t>
            </a:r>
            <a:r>
              <a:rPr lang="en-US" baseline="0" dirty="0" err="1"/>
              <a:t>bậc</a:t>
            </a:r>
            <a:r>
              <a:rPr lang="en-US" baseline="0" dirty="0"/>
              <a:t> I, II, III, IV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2155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40C28"/>
                </a:solidFill>
                <a:effectLst/>
                <a:latin typeface="Google Sans"/>
              </a:rPr>
              <a:t>Bồn chứa khí siêu lạnh LNG-01 do PV GAS</a:t>
            </a:r>
            <a:r>
              <a:rPr lang="vi-VN" b="0" i="0">
                <a:solidFill>
                  <a:srgbClr val="1F1F1F"/>
                </a:solidFill>
                <a:effectLst/>
                <a:latin typeface="Google Sans"/>
              </a:rPr>
              <a:t> là chủ dự án đang là bồn chứa khí lớn nhất Việt Nam với sức chứa khả dụng là 180.000 tấn khí hóa lỏng ở nhiệt độ âm 162 độ C, sức chứa tối đa trên lý thuyết đạt hơn 200 ngàn mét khối.</a:t>
            </a:r>
            <a:r>
              <a:rPr lang="vi-VN" b="0" i="0">
                <a:effectLst/>
                <a:latin typeface="Google Sans"/>
              </a:rPr>
              <a:t>Jul</a:t>
            </a:r>
            <a:endParaRPr lang="en-US" b="0" i="0">
              <a:effectLst/>
              <a:latin typeface="Google Sans"/>
            </a:endParaRPr>
          </a:p>
          <a:p>
            <a:r>
              <a:rPr lang="en-US"/>
              <a:t>https://vtcnews.vn/chuyen-chua-biet-ve-bon-chua-khi-sieu-lanh-lon-nhat-viet-nam-ky-tich-cua-pv-gas-ar806359.html#:~:text=B%E1%BB%93n%20ch%E1%BB%A9a%20kh%C3%AD%20si%C3%AAu%20l%E1%BA%A1nh%20LNG%2D01%20do%20PV%20GAS,h%C6%A1n%20200%20ng%C3%A0n%20m%C3%A9t%20kh%E1%BB%91i.</a:t>
            </a:r>
          </a:p>
        </p:txBody>
      </p:sp>
      <p:sp>
        <p:nvSpPr>
          <p:cNvPr id="4" name="Slide Number Placeholder 3"/>
          <p:cNvSpPr>
            <a:spLocks noGrp="1"/>
          </p:cNvSpPr>
          <p:nvPr>
            <p:ph type="sldNum" sz="quarter" idx="5"/>
          </p:nvPr>
        </p:nvSpPr>
        <p:spPr/>
        <p:txBody>
          <a:bodyPr/>
          <a:lstStyle/>
          <a:p>
            <a:fld id="{17F948C7-B1D3-467E-A51B-C7C600B6176E}" type="slidenum">
              <a:rPr lang="en-US" smtClean="0"/>
              <a:t>4</a:t>
            </a:fld>
            <a:endParaRPr lang="en-US"/>
          </a:p>
        </p:txBody>
      </p:sp>
    </p:spTree>
    <p:extLst>
      <p:ext uri="{BB962C8B-B14F-4D97-AF65-F5344CB8AC3E}">
        <p14:creationId xmlns:p14="http://schemas.microsoft.com/office/powerpoint/2010/main" val="2776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https://www.youtube.com/watch?v=x7LM_sTiRcE  - GV dẫn dắt đây là sát thủ gây nên nhiều vụ nổ nguy hiểm khi không đảm bảo an toàn….</a:t>
            </a:r>
          </a:p>
        </p:txBody>
      </p:sp>
      <p:sp>
        <p:nvSpPr>
          <p:cNvPr id="4" name="Slide Number Placeholder 3"/>
          <p:cNvSpPr>
            <a:spLocks noGrp="1"/>
          </p:cNvSpPr>
          <p:nvPr>
            <p:ph type="sldNum" sz="quarter" idx="5"/>
          </p:nvPr>
        </p:nvSpPr>
        <p:spPr/>
        <p:txBody>
          <a:bodyPr/>
          <a:lstStyle/>
          <a:p>
            <a:fld id="{17F948C7-B1D3-467E-A51B-C7C600B6176E}" type="slidenum">
              <a:rPr lang="en-US" smtClean="0"/>
              <a:t>5</a:t>
            </a:fld>
            <a:endParaRPr lang="en-US"/>
          </a:p>
        </p:txBody>
      </p:sp>
    </p:spTree>
    <p:extLst>
      <p:ext uri="{BB962C8B-B14F-4D97-AF65-F5344CB8AC3E}">
        <p14:creationId xmlns:p14="http://schemas.microsoft.com/office/powerpoint/2010/main" val="1345680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 dắt viết CT của CH4, C3H8, C4H10 lên bảng,     GV yêu cầu HS tìm điểm giống nhau các chất này từ kiến thức cũ đã biết, GV ghi nhận; HS điền nốt chất C2H6. từ đó đưa ra khái niệm alkane; công thức chung…</a:t>
            </a:r>
          </a:p>
        </p:txBody>
      </p:sp>
      <p:sp>
        <p:nvSpPr>
          <p:cNvPr id="4" name="Slide Number Placeholder 3"/>
          <p:cNvSpPr>
            <a:spLocks noGrp="1"/>
          </p:cNvSpPr>
          <p:nvPr>
            <p:ph type="sldNum" sz="quarter" idx="5"/>
          </p:nvPr>
        </p:nvSpPr>
        <p:spPr/>
        <p:txBody>
          <a:bodyPr/>
          <a:lstStyle/>
          <a:p>
            <a:fld id="{17F948C7-B1D3-467E-A51B-C7C600B6176E}" type="slidenum">
              <a:rPr lang="en-US" smtClean="0"/>
              <a:t>7</a:t>
            </a:fld>
            <a:endParaRPr lang="en-US"/>
          </a:p>
        </p:txBody>
      </p:sp>
    </p:spTree>
    <p:extLst>
      <p:ext uri="{BB962C8B-B14F-4D97-AF65-F5344CB8AC3E}">
        <p14:creationId xmlns:p14="http://schemas.microsoft.com/office/powerpoint/2010/main" val="374633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F948C7-B1D3-467E-A51B-C7C600B6176E}" type="slidenum">
              <a:rPr lang="en-US" smtClean="0"/>
              <a:t>8</a:t>
            </a:fld>
            <a:endParaRPr lang="en-US"/>
          </a:p>
        </p:txBody>
      </p:sp>
    </p:spTree>
    <p:extLst>
      <p:ext uri="{BB962C8B-B14F-4D97-AF65-F5344CB8AC3E}">
        <p14:creationId xmlns:p14="http://schemas.microsoft.com/office/powerpoint/2010/main" val="2195959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ghi đáp án HS lên bảng/ Hoặc nhận giấy HS viết nhanh nhất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04394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2806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1F9715-2AAB-4D71-BAF9-7E000B46CA9F}"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224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A5838F9-8D97-4842-9CF8-6E2236331AAA}" type="slidenum">
              <a:rPr lang="en-US" altLang="en-US" smtClean="0"/>
              <a:pPr>
                <a:defRPr/>
              </a:pPr>
              <a:t>‹#›</a:t>
            </a:fld>
            <a:endParaRPr lang="en-US" altLang="en-US"/>
          </a:p>
        </p:txBody>
      </p:sp>
    </p:spTree>
    <p:extLst>
      <p:ext uri="{BB962C8B-B14F-4D97-AF65-F5344CB8AC3E}">
        <p14:creationId xmlns:p14="http://schemas.microsoft.com/office/powerpoint/2010/main" val="3797807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BA2F984-3A06-4989-A9F2-9A1BD85055AF}" type="slidenum">
              <a:rPr lang="en-US" altLang="en-US" smtClean="0"/>
              <a:pPr>
                <a:defRPr/>
              </a:pPr>
              <a:t>‹#›</a:t>
            </a:fld>
            <a:endParaRPr lang="en-US" altLang="en-US"/>
          </a:p>
        </p:txBody>
      </p:sp>
    </p:spTree>
    <p:extLst>
      <p:ext uri="{BB962C8B-B14F-4D97-AF65-F5344CB8AC3E}">
        <p14:creationId xmlns:p14="http://schemas.microsoft.com/office/powerpoint/2010/main" val="3602855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AD91043-165C-465D-80CB-6E2D1D8FB10C}" type="slidenum">
              <a:rPr lang="en-US" altLang="en-US" smtClean="0"/>
              <a:pPr>
                <a:defRPr/>
              </a:pPr>
              <a:t>‹#›</a:t>
            </a:fld>
            <a:endParaRPr lang="en-US" altLang="en-US"/>
          </a:p>
        </p:txBody>
      </p:sp>
    </p:spTree>
    <p:extLst>
      <p:ext uri="{BB962C8B-B14F-4D97-AF65-F5344CB8AC3E}">
        <p14:creationId xmlns:p14="http://schemas.microsoft.com/office/powerpoint/2010/main" val="3275726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86C0FBD-53B0-4D92-AB1E-7742316FD8B0}" type="slidenum">
              <a:rPr lang="en-US" altLang="en-US" smtClean="0"/>
              <a:pPr>
                <a:defRPr/>
              </a:pPr>
              <a:t>‹#›</a:t>
            </a:fld>
            <a:endParaRPr lang="en-US" altLang="en-US"/>
          </a:p>
        </p:txBody>
      </p:sp>
    </p:spTree>
    <p:extLst>
      <p:ext uri="{BB962C8B-B14F-4D97-AF65-F5344CB8AC3E}">
        <p14:creationId xmlns:p14="http://schemas.microsoft.com/office/powerpoint/2010/main" val="3442680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97F63BF0-F157-4F79-AAFC-5527158D748C}" type="slidenum">
              <a:rPr lang="en-US" altLang="en-US" smtClean="0"/>
              <a:pPr>
                <a:defRPr/>
              </a:pPr>
              <a:t>‹#›</a:t>
            </a:fld>
            <a:endParaRPr lang="en-US" altLang="en-US"/>
          </a:p>
        </p:txBody>
      </p:sp>
    </p:spTree>
    <p:extLst>
      <p:ext uri="{BB962C8B-B14F-4D97-AF65-F5344CB8AC3E}">
        <p14:creationId xmlns:p14="http://schemas.microsoft.com/office/powerpoint/2010/main" val="3516419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33215CE7-2587-4B5A-B848-8067C02EF19B}" type="slidenum">
              <a:rPr lang="en-US" altLang="en-US" smtClean="0"/>
              <a:pPr>
                <a:defRPr/>
              </a:pPr>
              <a:t>‹#›</a:t>
            </a:fld>
            <a:endParaRPr lang="en-US" altLang="en-US"/>
          </a:p>
        </p:txBody>
      </p:sp>
    </p:spTree>
    <p:extLst>
      <p:ext uri="{BB962C8B-B14F-4D97-AF65-F5344CB8AC3E}">
        <p14:creationId xmlns:p14="http://schemas.microsoft.com/office/powerpoint/2010/main" val="1794447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500A877-3A8D-4936-AA99-E255220D5199}" type="slidenum">
              <a:rPr lang="en-US" altLang="en-US" smtClean="0"/>
              <a:pPr>
                <a:defRPr/>
              </a:pPr>
              <a:t>‹#›</a:t>
            </a:fld>
            <a:endParaRPr lang="en-US" altLang="en-US"/>
          </a:p>
        </p:txBody>
      </p:sp>
    </p:spTree>
    <p:extLst>
      <p:ext uri="{BB962C8B-B14F-4D97-AF65-F5344CB8AC3E}">
        <p14:creationId xmlns:p14="http://schemas.microsoft.com/office/powerpoint/2010/main" val="31276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390AA3A-D74B-4313-BEF2-96B24FDAA610}" type="slidenum">
              <a:rPr lang="en-US" altLang="en-US" smtClean="0"/>
              <a:pPr>
                <a:defRPr/>
              </a:pPr>
              <a:t>‹#›</a:t>
            </a:fld>
            <a:endParaRPr lang="en-US" altLang="en-US"/>
          </a:p>
        </p:txBody>
      </p:sp>
    </p:spTree>
    <p:extLst>
      <p:ext uri="{BB962C8B-B14F-4D97-AF65-F5344CB8AC3E}">
        <p14:creationId xmlns:p14="http://schemas.microsoft.com/office/powerpoint/2010/main" val="3185140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6D6630F-8E75-48AA-A41D-4E065F65372B}" type="slidenum">
              <a:rPr lang="en-US" altLang="en-US" smtClean="0"/>
              <a:pPr>
                <a:defRPr/>
              </a:pPr>
              <a:t>‹#›</a:t>
            </a:fld>
            <a:endParaRPr lang="en-US" altLang="en-US"/>
          </a:p>
        </p:txBody>
      </p:sp>
    </p:spTree>
    <p:extLst>
      <p:ext uri="{BB962C8B-B14F-4D97-AF65-F5344CB8AC3E}">
        <p14:creationId xmlns:p14="http://schemas.microsoft.com/office/powerpoint/2010/main" val="1022936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FD16BBB-F171-4966-AF95-57F08814FBB2}" type="slidenum">
              <a:rPr lang="en-US" altLang="en-US" smtClean="0"/>
              <a:pPr>
                <a:defRPr/>
              </a:pPr>
              <a:t>‹#›</a:t>
            </a:fld>
            <a:endParaRPr lang="en-US" altLang="en-US"/>
          </a:p>
        </p:txBody>
      </p:sp>
    </p:spTree>
    <p:extLst>
      <p:ext uri="{BB962C8B-B14F-4D97-AF65-F5344CB8AC3E}">
        <p14:creationId xmlns:p14="http://schemas.microsoft.com/office/powerpoint/2010/main" val="253570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844C63B-F58E-454B-8665-2E62D5D895E9}" type="slidenum">
              <a:rPr lang="en-US" altLang="en-US" smtClean="0"/>
              <a:pPr>
                <a:defRPr/>
              </a:pPr>
              <a:t>‹#›</a:t>
            </a:fld>
            <a:endParaRPr lang="en-US" altLang="en-US"/>
          </a:p>
        </p:txBody>
      </p:sp>
    </p:spTree>
    <p:extLst>
      <p:ext uri="{BB962C8B-B14F-4D97-AF65-F5344CB8AC3E}">
        <p14:creationId xmlns:p14="http://schemas.microsoft.com/office/powerpoint/2010/main" val="994925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890D093-49A9-40F2-85BA-1C2DF74581E5}" type="slidenum">
              <a:rPr lang="en-US" altLang="en-US"/>
              <a:pPr>
                <a:defRPr/>
              </a:pPr>
              <a:t>‹#›</a:t>
            </a:fld>
            <a:endParaRPr lang="en-US" altLang="en-US"/>
          </a:p>
        </p:txBody>
      </p:sp>
    </p:spTree>
    <p:extLst>
      <p:ext uri="{BB962C8B-B14F-4D97-AF65-F5344CB8AC3E}">
        <p14:creationId xmlns:p14="http://schemas.microsoft.com/office/powerpoint/2010/main" val="237174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39F0AE5B-C886-4417-9AEC-457CDC90C2B0}" type="slidenum">
              <a:rPr lang="en-US" altLang="en-US" smtClean="0"/>
              <a:pPr>
                <a:defRPr/>
              </a:pPr>
              <a:t>‹#›</a:t>
            </a:fld>
            <a:endParaRPr lang="en-US" altLang="en-US"/>
          </a:p>
        </p:txBody>
      </p:sp>
    </p:spTree>
    <p:extLst>
      <p:ext uri="{BB962C8B-B14F-4D97-AF65-F5344CB8AC3E}">
        <p14:creationId xmlns:p14="http://schemas.microsoft.com/office/powerpoint/2010/main" val="2211435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43.png"/><Relationship Id="rId3" Type="http://schemas.openxmlformats.org/officeDocument/2006/relationships/image" Target="../media/image16.png"/><Relationship Id="rId21" Type="http://schemas.openxmlformats.org/officeDocument/2006/relationships/image" Target="../media/image46.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42.svg"/><Relationship Id="rId2" Type="http://schemas.openxmlformats.org/officeDocument/2006/relationships/image" Target="../media/image15.jpe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48.svg"/><Relationship Id="rId10" Type="http://schemas.openxmlformats.org/officeDocument/2006/relationships/image" Target="../media/image23.svg"/><Relationship Id="rId19" Type="http://schemas.openxmlformats.org/officeDocument/2006/relationships/image" Target="../media/image44.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0.wmf"/><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oleObject" Target="../embeddings/oleObject2.bin"/><Relationship Id="rId5" Type="http://schemas.openxmlformats.org/officeDocument/2006/relationships/image" Target="../media/image49.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54.png"/><Relationship Id="rId26" Type="http://schemas.openxmlformats.org/officeDocument/2006/relationships/image" Target="../media/image33.png"/><Relationship Id="rId3" Type="http://schemas.openxmlformats.org/officeDocument/2006/relationships/image" Target="../media/image16.png"/><Relationship Id="rId21" Type="http://schemas.openxmlformats.org/officeDocument/2006/relationships/image" Target="../media/image44.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53.svg"/><Relationship Id="rId25" Type="http://schemas.openxmlformats.org/officeDocument/2006/relationships/image" Target="../media/image46.svg"/><Relationship Id="rId2" Type="http://schemas.openxmlformats.org/officeDocument/2006/relationships/image" Target="../media/image15.jpeg"/><Relationship Id="rId16" Type="http://schemas.openxmlformats.org/officeDocument/2006/relationships/image" Target="../media/image52.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45.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48.svg"/><Relationship Id="rId10" Type="http://schemas.openxmlformats.org/officeDocument/2006/relationships/image" Target="../media/image23.svg"/><Relationship Id="rId19" Type="http://schemas.openxmlformats.org/officeDocument/2006/relationships/image" Target="../media/image5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47.png"/><Relationship Id="rId27" Type="http://schemas.openxmlformats.org/officeDocument/2006/relationships/image" Target="../media/image34.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49.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43.png"/><Relationship Id="rId3" Type="http://schemas.openxmlformats.org/officeDocument/2006/relationships/image" Target="../media/image16.png"/><Relationship Id="rId21" Type="http://schemas.openxmlformats.org/officeDocument/2006/relationships/image" Target="../media/image48.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42.svg"/><Relationship Id="rId2" Type="http://schemas.openxmlformats.org/officeDocument/2006/relationships/image" Target="../media/image15.jpeg"/><Relationship Id="rId16" Type="http://schemas.openxmlformats.org/officeDocument/2006/relationships/image" Target="../media/image41.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46.svg"/><Relationship Id="rId10" Type="http://schemas.openxmlformats.org/officeDocument/2006/relationships/image" Target="../media/image23.svg"/><Relationship Id="rId19" Type="http://schemas.openxmlformats.org/officeDocument/2006/relationships/image" Target="../media/image44.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57.svg"/><Relationship Id="rId2" Type="http://schemas.openxmlformats.org/officeDocument/2006/relationships/image" Target="../media/image15.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58.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57.svg"/><Relationship Id="rId2" Type="http://schemas.openxmlformats.org/officeDocument/2006/relationships/image" Target="../media/image15.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59.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61.svg"/><Relationship Id="rId2" Type="http://schemas.openxmlformats.org/officeDocument/2006/relationships/image" Target="../media/image15.jpe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4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57.svg"/><Relationship Id="rId2" Type="http://schemas.openxmlformats.org/officeDocument/2006/relationships/image" Target="../media/image15.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48.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47.png"/><Relationship Id="rId3" Type="http://schemas.openxmlformats.org/officeDocument/2006/relationships/image" Target="../media/image16.png"/><Relationship Id="rId21" Type="http://schemas.openxmlformats.org/officeDocument/2006/relationships/image" Target="../media/image44.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42.svg"/><Relationship Id="rId25" Type="http://schemas.openxmlformats.org/officeDocument/2006/relationships/image" Target="../media/image46.svg"/><Relationship Id="rId2" Type="http://schemas.openxmlformats.org/officeDocument/2006/relationships/image" Target="../media/image15.jpe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45.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4.svg"/><Relationship Id="rId10" Type="http://schemas.openxmlformats.org/officeDocument/2006/relationships/image" Target="../media/image23.svg"/><Relationship Id="rId19" Type="http://schemas.openxmlformats.org/officeDocument/2006/relationships/image" Target="../media/image48.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63.svg"/><Relationship Id="rId2" Type="http://schemas.openxmlformats.org/officeDocument/2006/relationships/image" Target="../media/image15.jpe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6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57.svg"/><Relationship Id="rId2" Type="http://schemas.openxmlformats.org/officeDocument/2006/relationships/image" Target="../media/image15.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65.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66.jpeg"/><Relationship Id="rId3" Type="http://schemas.openxmlformats.org/officeDocument/2006/relationships/image" Target="../media/image16.png"/><Relationship Id="rId21" Type="http://schemas.openxmlformats.org/officeDocument/2006/relationships/image" Target="../media/image67.jpe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57.svg"/><Relationship Id="rId2" Type="http://schemas.openxmlformats.org/officeDocument/2006/relationships/image" Target="../media/image15.jpeg"/><Relationship Id="rId16" Type="http://schemas.openxmlformats.org/officeDocument/2006/relationships/image" Target="../media/image56.pn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41.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sv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sv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5.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C1D77-0666-D9E8-D70E-FB08F948F5F1}"/>
              </a:ext>
            </a:extLst>
          </p:cNvPr>
          <p:cNvPicPr>
            <a:picLocks noChangeAspect="1"/>
          </p:cNvPicPr>
          <p:nvPr/>
        </p:nvPicPr>
        <p:blipFill>
          <a:blip r:embed="rId2"/>
          <a:stretch>
            <a:fillRect/>
          </a:stretch>
        </p:blipFill>
        <p:spPr>
          <a:xfrm>
            <a:off x="-14514" y="0"/>
            <a:ext cx="11963400" cy="10287000"/>
          </a:xfrm>
          <a:prstGeom prst="rect">
            <a:avLst/>
          </a:prstGeom>
        </p:spPr>
      </p:pic>
      <p:sp>
        <p:nvSpPr>
          <p:cNvPr id="5" name="TextBox 31">
            <a:extLst>
              <a:ext uri="{FF2B5EF4-FFF2-40B4-BE49-F238E27FC236}">
                <a16:creationId xmlns:a16="http://schemas.microsoft.com/office/drawing/2014/main" id="{620FFE73-77C5-0602-BB8A-77A67CFCAB80}"/>
              </a:ext>
            </a:extLst>
          </p:cNvPr>
          <p:cNvSpPr txBox="1"/>
          <p:nvPr/>
        </p:nvSpPr>
        <p:spPr>
          <a:xfrm>
            <a:off x="12420600" y="385572"/>
            <a:ext cx="5647614" cy="9901428"/>
          </a:xfrm>
          <a:prstGeom prst="rect">
            <a:avLst/>
          </a:prstGeom>
        </p:spPr>
        <p:txBody>
          <a:bodyPr wrap="square" lIns="0" tIns="0" rIns="0" bIns="0" rtlCol="0" anchor="t">
            <a:spAutoFit/>
          </a:bodyPr>
          <a:lstStyle/>
          <a:p>
            <a:pPr algn="ctr">
              <a:lnSpc>
                <a:spcPct val="114000"/>
              </a:lnSpc>
            </a:pPr>
            <a:r>
              <a:rPr lang="en-US" sz="11500">
                <a:solidFill>
                  <a:srgbClr val="FF0000"/>
                </a:solidFill>
                <a:effectLst>
                  <a:outerShdw blurRad="38100" dist="38100" dir="2700000" algn="tl">
                    <a:srgbClr val="000000">
                      <a:alpha val="43137"/>
                    </a:srgbClr>
                  </a:outerShdw>
                </a:effectLst>
                <a:latin typeface="#9Slide03 SFU Futura_05" panose="00000800000000000000" pitchFamily="2" charset="0"/>
              </a:rPr>
              <a:t>TRUY LÙNG</a:t>
            </a:r>
          </a:p>
          <a:p>
            <a:pPr algn="ctr">
              <a:lnSpc>
                <a:spcPct val="114000"/>
              </a:lnSpc>
            </a:pPr>
            <a:r>
              <a:rPr lang="en-US" sz="11500">
                <a:solidFill>
                  <a:srgbClr val="FF0000"/>
                </a:solidFill>
                <a:effectLst>
                  <a:outerShdw blurRad="38100" dist="38100" dir="2700000" algn="tl">
                    <a:srgbClr val="000000">
                      <a:alpha val="43137"/>
                    </a:srgbClr>
                  </a:outerShdw>
                </a:effectLst>
                <a:latin typeface="#9Slide03 SFU Futura_05" panose="00000800000000000000" pitchFamily="2" charset="0"/>
              </a:rPr>
              <a:t>KẺ GÂY NỔ!</a:t>
            </a:r>
            <a:endParaRPr lang="en-US" sz="15000">
              <a:solidFill>
                <a:srgbClr val="FF0000"/>
              </a:solidFill>
              <a:effectLst>
                <a:outerShdw blurRad="38100" dist="38100" dir="2700000" algn="tl">
                  <a:srgbClr val="000000">
                    <a:alpha val="43137"/>
                  </a:srgbClr>
                </a:outerShdw>
              </a:effectLst>
              <a:latin typeface="#9Slide03 SFU Futura_05" panose="00000800000000000000" pitchFamily="2" charset="0"/>
              <a:ea typeface="More Sugar"/>
              <a:cs typeface="More Sugar"/>
              <a:sym typeface="More Sugar"/>
            </a:endParaRPr>
          </a:p>
        </p:txBody>
      </p:sp>
    </p:spTree>
    <p:extLst>
      <p:ext uri="{BB962C8B-B14F-4D97-AF65-F5344CB8AC3E}">
        <p14:creationId xmlns:p14="http://schemas.microsoft.com/office/powerpoint/2010/main" val="215247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4"/>
          <p:cNvSpPr txBox="1">
            <a:spLocks noChangeArrowheads="1"/>
          </p:cNvSpPr>
          <p:nvPr/>
        </p:nvSpPr>
        <p:spPr bwMode="auto">
          <a:xfrm>
            <a:off x="312050" y="-84978"/>
            <a:ext cx="175783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defTabSz="1371600" eaLnBrk="1" hangingPunct="1">
              <a:spcBef>
                <a:spcPct val="50000"/>
              </a:spcBef>
              <a:defRPr/>
            </a:pPr>
            <a:r>
              <a:rPr lang="en-US" altLang="en-US" sz="6000" b="1">
                <a:solidFill>
                  <a:srgbClr val="0000FF"/>
                </a:solidFill>
                <a:cs typeface="Arial" panose="020B0604020202020204" pitchFamily="34" charset="0"/>
              </a:rPr>
              <a:t>Ghép các CTCT với các CTPT tương ứng</a:t>
            </a:r>
            <a:endParaRPr lang="en-US" altLang="en-US" sz="6000" b="1" dirty="0">
              <a:solidFill>
                <a:srgbClr val="0000FF"/>
              </a:solidFill>
              <a:cs typeface="Arial" panose="020B0604020202020204" pitchFamily="34" charset="0"/>
            </a:endParaRPr>
          </a:p>
        </p:txBody>
      </p:sp>
      <p:sp>
        <p:nvSpPr>
          <p:cNvPr id="18" name="Rectangle 17"/>
          <p:cNvSpPr/>
          <p:nvPr/>
        </p:nvSpPr>
        <p:spPr>
          <a:xfrm>
            <a:off x="3169430" y="4250961"/>
            <a:ext cx="5224022"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2.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2</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2" name="Rectangle 21"/>
          <p:cNvSpPr/>
          <p:nvPr/>
        </p:nvSpPr>
        <p:spPr>
          <a:xfrm>
            <a:off x="3207902" y="2824269"/>
            <a:ext cx="4017171"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1.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3" name="Text Box 18"/>
          <p:cNvSpPr txBox="1">
            <a:spLocks noChangeArrowheads="1"/>
          </p:cNvSpPr>
          <p:nvPr/>
        </p:nvSpPr>
        <p:spPr bwMode="auto">
          <a:xfrm>
            <a:off x="114301" y="5992443"/>
            <a:ext cx="2762295"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d. C</a:t>
            </a:r>
            <a:r>
              <a:rPr lang="en-US" altLang="en-US" sz="5400" b="1" baseline="-25000">
                <a:solidFill>
                  <a:srgbClr val="FF0000"/>
                </a:solidFill>
                <a:latin typeface="Arial" panose="020B0604020202020204" pitchFamily="34" charset="0"/>
              </a:rPr>
              <a:t>4</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10</a:t>
            </a:r>
            <a:endParaRPr lang="en-US" altLang="en-US" sz="5400" b="1" baseline="-25000" dirty="0">
              <a:solidFill>
                <a:srgbClr val="FF0000"/>
              </a:solidFill>
              <a:latin typeface="Arial" panose="020B0604020202020204" pitchFamily="34" charset="0"/>
            </a:endParaRPr>
          </a:p>
        </p:txBody>
      </p:sp>
      <p:sp>
        <p:nvSpPr>
          <p:cNvPr id="24" name="Text Box 18"/>
          <p:cNvSpPr txBox="1">
            <a:spLocks noChangeArrowheads="1"/>
          </p:cNvSpPr>
          <p:nvPr/>
        </p:nvSpPr>
        <p:spPr bwMode="auto">
          <a:xfrm>
            <a:off x="11629327" y="1028700"/>
            <a:ext cx="2723823"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e. C</a:t>
            </a:r>
            <a:r>
              <a:rPr lang="en-US" altLang="en-US" sz="5400" b="1" baseline="-25000">
                <a:solidFill>
                  <a:srgbClr val="FF0000"/>
                </a:solidFill>
                <a:latin typeface="Arial" panose="020B0604020202020204" pitchFamily="34" charset="0"/>
              </a:rPr>
              <a:t>5</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12</a:t>
            </a:r>
            <a:endParaRPr lang="en-US" altLang="en-US" sz="5400" b="1" baseline="-25000" dirty="0">
              <a:solidFill>
                <a:srgbClr val="FF0000"/>
              </a:solidFill>
              <a:latin typeface="Arial" panose="020B0604020202020204" pitchFamily="34" charset="0"/>
            </a:endParaRPr>
          </a:p>
        </p:txBody>
      </p:sp>
      <p:sp>
        <p:nvSpPr>
          <p:cNvPr id="25" name="Text Box 18"/>
          <p:cNvSpPr txBox="1">
            <a:spLocks noChangeArrowheads="1"/>
          </p:cNvSpPr>
          <p:nvPr/>
        </p:nvSpPr>
        <p:spPr bwMode="auto">
          <a:xfrm>
            <a:off x="471230" y="1311513"/>
            <a:ext cx="221086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a. CH</a:t>
            </a:r>
            <a:r>
              <a:rPr lang="en-US" altLang="en-US" sz="5400" b="1" baseline="-25000">
                <a:solidFill>
                  <a:srgbClr val="FF0000"/>
                </a:solidFill>
                <a:latin typeface="Arial" panose="020B0604020202020204" pitchFamily="34" charset="0"/>
              </a:rPr>
              <a:t>4</a:t>
            </a:r>
            <a:endParaRPr lang="en-US" altLang="en-US" sz="5400" b="1" baseline="-25000" dirty="0">
              <a:solidFill>
                <a:srgbClr val="FF0000"/>
              </a:solidFill>
              <a:latin typeface="Arial" panose="020B0604020202020204" pitchFamily="34" charset="0"/>
            </a:endParaRPr>
          </a:p>
        </p:txBody>
      </p:sp>
      <p:sp>
        <p:nvSpPr>
          <p:cNvPr id="26" name="Text Box 18"/>
          <p:cNvSpPr txBox="1">
            <a:spLocks noChangeArrowheads="1"/>
          </p:cNvSpPr>
          <p:nvPr/>
        </p:nvSpPr>
        <p:spPr bwMode="auto">
          <a:xfrm>
            <a:off x="312050" y="2734170"/>
            <a:ext cx="2505814"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b. C</a:t>
            </a:r>
            <a:r>
              <a:rPr lang="en-US" altLang="en-US" sz="5400" b="1" baseline="-25000">
                <a:solidFill>
                  <a:srgbClr val="FF0000"/>
                </a:solidFill>
                <a:latin typeface="Arial" panose="020B0604020202020204" pitchFamily="34" charset="0"/>
              </a:rPr>
              <a:t>2</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6</a:t>
            </a:r>
            <a:endParaRPr lang="en-US" altLang="en-US" sz="5400" b="1" baseline="-25000" dirty="0">
              <a:solidFill>
                <a:srgbClr val="FF0000"/>
              </a:solidFill>
              <a:latin typeface="Arial" panose="020B0604020202020204" pitchFamily="34" charset="0"/>
            </a:endParaRPr>
          </a:p>
        </p:txBody>
      </p:sp>
      <p:sp>
        <p:nvSpPr>
          <p:cNvPr id="27" name="Text Box 18"/>
          <p:cNvSpPr txBox="1">
            <a:spLocks noChangeArrowheads="1"/>
          </p:cNvSpPr>
          <p:nvPr/>
        </p:nvSpPr>
        <p:spPr bwMode="auto">
          <a:xfrm>
            <a:off x="358763" y="4198134"/>
            <a:ext cx="246734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c. C</a:t>
            </a:r>
            <a:r>
              <a:rPr lang="en-US" altLang="en-US" sz="5400" b="1" baseline="-25000">
                <a:solidFill>
                  <a:srgbClr val="FF0000"/>
                </a:solidFill>
                <a:latin typeface="Arial" panose="020B0604020202020204" pitchFamily="34" charset="0"/>
              </a:rPr>
              <a:t>3</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8</a:t>
            </a:r>
            <a:endParaRPr lang="en-US" altLang="en-US" sz="5400" b="1" baseline="-25000" dirty="0">
              <a:solidFill>
                <a:srgbClr val="FF0000"/>
              </a:solidFill>
              <a:latin typeface="Arial" panose="020B0604020202020204" pitchFamily="34" charset="0"/>
            </a:endParaRPr>
          </a:p>
        </p:txBody>
      </p:sp>
      <p:sp>
        <p:nvSpPr>
          <p:cNvPr id="28" name="Text Box 21"/>
          <p:cNvSpPr txBox="1">
            <a:spLocks noChangeArrowheads="1"/>
          </p:cNvSpPr>
          <p:nvPr/>
        </p:nvSpPr>
        <p:spPr bwMode="auto">
          <a:xfrm>
            <a:off x="469073" y="7266106"/>
            <a:ext cx="77348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5.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29" name="Group 28"/>
          <p:cNvGrpSpPr/>
          <p:nvPr/>
        </p:nvGrpSpPr>
        <p:grpSpPr>
          <a:xfrm>
            <a:off x="469073" y="8468916"/>
            <a:ext cx="5876929" cy="1815515"/>
            <a:chOff x="528038" y="2051028"/>
            <a:chExt cx="3699737" cy="1082728"/>
          </a:xfrm>
        </p:grpSpPr>
        <p:sp>
          <p:nvSpPr>
            <p:cNvPr id="30" name="Line 15"/>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31" name="Text Box 22"/>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3.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2" name="Text Box 25"/>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sp>
        <p:nvSpPr>
          <p:cNvPr id="33" name="Text Box 6"/>
          <p:cNvSpPr txBox="1">
            <a:spLocks noChangeArrowheads="1"/>
          </p:cNvSpPr>
          <p:nvPr/>
        </p:nvSpPr>
        <p:spPr bwMode="auto">
          <a:xfrm>
            <a:off x="8823586" y="2286001"/>
            <a:ext cx="95365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4.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34" name="Group 33"/>
          <p:cNvGrpSpPr/>
          <p:nvPr/>
        </p:nvGrpSpPr>
        <p:grpSpPr>
          <a:xfrm>
            <a:off x="8812802" y="3543302"/>
            <a:ext cx="7678704" cy="1708160"/>
            <a:chOff x="76200" y="4797193"/>
            <a:chExt cx="5119136" cy="1138773"/>
          </a:xfrm>
        </p:grpSpPr>
        <p:sp>
          <p:nvSpPr>
            <p:cNvPr id="35" name="Text Box 7"/>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36" name="Text Box 13"/>
            <p:cNvSpPr txBox="1">
              <a:spLocks noChangeArrowheads="1"/>
            </p:cNvSpPr>
            <p:nvPr/>
          </p:nvSpPr>
          <p:spPr bwMode="auto">
            <a:xfrm>
              <a:off x="76200" y="4797193"/>
              <a:ext cx="5119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6.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r>
                <a:rPr lang="en-US" altLang="en-US" sz="4800" b="1">
                  <a:solidFill>
                    <a:prstClr val="black">
                      <a:lumMod val="95000"/>
                      <a:lumOff val="5000"/>
                    </a:prstClr>
                  </a:solidFill>
                  <a:latin typeface="Arial" panose="020B0604020202020204" pitchFamily="34" charset="0"/>
                </a:rPr>
                <a:t>–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7" name="Line 9"/>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38" name="Group 37"/>
          <p:cNvGrpSpPr/>
          <p:nvPr/>
        </p:nvGrpSpPr>
        <p:grpSpPr>
          <a:xfrm>
            <a:off x="8847307" y="5632500"/>
            <a:ext cx="6118983" cy="2774097"/>
            <a:chOff x="7810120" y="4891742"/>
            <a:chExt cx="4079322" cy="1849398"/>
          </a:xfrm>
        </p:grpSpPr>
        <p:sp>
          <p:nvSpPr>
            <p:cNvPr id="39" name="Text Box 15"/>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0" name="Text Box 18"/>
            <p:cNvSpPr txBox="1">
              <a:spLocks noChangeArrowheads="1"/>
            </p:cNvSpPr>
            <p:nvPr/>
          </p:nvSpPr>
          <p:spPr bwMode="auto">
            <a:xfrm>
              <a:off x="7810120" y="5526167"/>
              <a:ext cx="40793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7.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41" name="Text Box 19"/>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2" name="Line 9"/>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43" name="Line 9"/>
            <p:cNvSpPr>
              <a:spLocks noChangeShapeType="1"/>
            </p:cNvSpPr>
            <p:nvPr/>
          </p:nvSpPr>
          <p:spPr bwMode="auto">
            <a:xfrm>
              <a:off x="10142243" y="5425142"/>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cxnSp>
        <p:nvCxnSpPr>
          <p:cNvPr id="3" name="Straight Connector 2"/>
          <p:cNvCxnSpPr/>
          <p:nvPr/>
        </p:nvCxnSpPr>
        <p:spPr>
          <a:xfrm>
            <a:off x="8393451" y="1483434"/>
            <a:ext cx="0" cy="8803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0" y="5600700"/>
            <a:ext cx="8393451"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67157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4"/>
          <p:cNvSpPr txBox="1">
            <a:spLocks noChangeArrowheads="1"/>
          </p:cNvSpPr>
          <p:nvPr/>
        </p:nvSpPr>
        <p:spPr bwMode="auto">
          <a:xfrm>
            <a:off x="-395745" y="20404"/>
            <a:ext cx="175783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defTabSz="1371600" eaLnBrk="1" hangingPunct="1">
              <a:spcBef>
                <a:spcPct val="50000"/>
              </a:spcBef>
              <a:defRPr/>
            </a:pPr>
            <a:r>
              <a:rPr lang="en-US" altLang="en-US" sz="7200" b="1">
                <a:solidFill>
                  <a:srgbClr val="0000FF"/>
                </a:solidFill>
                <a:cs typeface="Arial" panose="020B0604020202020204" pitchFamily="34" charset="0"/>
              </a:rPr>
              <a:t>2. Đồng phân</a:t>
            </a:r>
            <a:endParaRPr lang="en-US" altLang="en-US" sz="7200" b="1" dirty="0">
              <a:solidFill>
                <a:srgbClr val="0000FF"/>
              </a:solidFill>
              <a:cs typeface="Arial" panose="020B0604020202020204" pitchFamily="34" charset="0"/>
            </a:endParaRPr>
          </a:p>
        </p:txBody>
      </p:sp>
      <p:sp>
        <p:nvSpPr>
          <p:cNvPr id="18" name="Rectangle 17"/>
          <p:cNvSpPr/>
          <p:nvPr/>
        </p:nvSpPr>
        <p:spPr>
          <a:xfrm>
            <a:off x="3169430" y="4250961"/>
            <a:ext cx="5224022"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2.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2</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2" name="Rectangle 21"/>
          <p:cNvSpPr/>
          <p:nvPr/>
        </p:nvSpPr>
        <p:spPr>
          <a:xfrm>
            <a:off x="3207902" y="2824269"/>
            <a:ext cx="4017171"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1.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3" name="Text Box 18"/>
          <p:cNvSpPr txBox="1">
            <a:spLocks noChangeArrowheads="1"/>
          </p:cNvSpPr>
          <p:nvPr/>
        </p:nvSpPr>
        <p:spPr bwMode="auto">
          <a:xfrm>
            <a:off x="114301" y="5992443"/>
            <a:ext cx="2762295"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d. C</a:t>
            </a:r>
            <a:r>
              <a:rPr lang="en-US" altLang="en-US" sz="5400" b="1" baseline="-25000">
                <a:solidFill>
                  <a:srgbClr val="FF0000"/>
                </a:solidFill>
                <a:latin typeface="Arial" panose="020B0604020202020204" pitchFamily="34" charset="0"/>
              </a:rPr>
              <a:t>4</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10</a:t>
            </a:r>
            <a:endParaRPr lang="en-US" altLang="en-US" sz="5400" b="1" baseline="-25000" dirty="0">
              <a:solidFill>
                <a:srgbClr val="FF0000"/>
              </a:solidFill>
              <a:latin typeface="Arial" panose="020B0604020202020204" pitchFamily="34" charset="0"/>
            </a:endParaRPr>
          </a:p>
        </p:txBody>
      </p:sp>
      <p:sp>
        <p:nvSpPr>
          <p:cNvPr id="24" name="Text Box 18"/>
          <p:cNvSpPr txBox="1">
            <a:spLocks noChangeArrowheads="1"/>
          </p:cNvSpPr>
          <p:nvPr/>
        </p:nvSpPr>
        <p:spPr bwMode="auto">
          <a:xfrm>
            <a:off x="11629327" y="1028700"/>
            <a:ext cx="2723823"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e. C</a:t>
            </a:r>
            <a:r>
              <a:rPr lang="en-US" altLang="en-US" sz="5400" b="1" baseline="-25000">
                <a:solidFill>
                  <a:srgbClr val="FF0000"/>
                </a:solidFill>
                <a:latin typeface="Arial" panose="020B0604020202020204" pitchFamily="34" charset="0"/>
              </a:rPr>
              <a:t>5</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12</a:t>
            </a:r>
            <a:endParaRPr lang="en-US" altLang="en-US" sz="5400" b="1" baseline="-25000" dirty="0">
              <a:solidFill>
                <a:srgbClr val="FF0000"/>
              </a:solidFill>
              <a:latin typeface="Arial" panose="020B0604020202020204" pitchFamily="34" charset="0"/>
            </a:endParaRPr>
          </a:p>
        </p:txBody>
      </p:sp>
      <p:sp>
        <p:nvSpPr>
          <p:cNvPr id="25" name="Text Box 18"/>
          <p:cNvSpPr txBox="1">
            <a:spLocks noChangeArrowheads="1"/>
          </p:cNvSpPr>
          <p:nvPr/>
        </p:nvSpPr>
        <p:spPr bwMode="auto">
          <a:xfrm>
            <a:off x="471230" y="1311513"/>
            <a:ext cx="221086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a. CH</a:t>
            </a:r>
            <a:r>
              <a:rPr lang="en-US" altLang="en-US" sz="5400" b="1" baseline="-25000">
                <a:solidFill>
                  <a:srgbClr val="FF0000"/>
                </a:solidFill>
                <a:latin typeface="Arial" panose="020B0604020202020204" pitchFamily="34" charset="0"/>
              </a:rPr>
              <a:t>4</a:t>
            </a:r>
            <a:endParaRPr lang="en-US" altLang="en-US" sz="5400" b="1" baseline="-25000" dirty="0">
              <a:solidFill>
                <a:srgbClr val="FF0000"/>
              </a:solidFill>
              <a:latin typeface="Arial" panose="020B0604020202020204" pitchFamily="34" charset="0"/>
            </a:endParaRPr>
          </a:p>
        </p:txBody>
      </p:sp>
      <p:sp>
        <p:nvSpPr>
          <p:cNvPr id="26" name="Text Box 18"/>
          <p:cNvSpPr txBox="1">
            <a:spLocks noChangeArrowheads="1"/>
          </p:cNvSpPr>
          <p:nvPr/>
        </p:nvSpPr>
        <p:spPr bwMode="auto">
          <a:xfrm>
            <a:off x="312050" y="2734170"/>
            <a:ext cx="2505814"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b. C</a:t>
            </a:r>
            <a:r>
              <a:rPr lang="en-US" altLang="en-US" sz="5400" b="1" baseline="-25000">
                <a:solidFill>
                  <a:srgbClr val="FF0000"/>
                </a:solidFill>
                <a:latin typeface="Arial" panose="020B0604020202020204" pitchFamily="34" charset="0"/>
              </a:rPr>
              <a:t>2</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6</a:t>
            </a:r>
            <a:endParaRPr lang="en-US" altLang="en-US" sz="5400" b="1" baseline="-25000" dirty="0">
              <a:solidFill>
                <a:srgbClr val="FF0000"/>
              </a:solidFill>
              <a:latin typeface="Arial" panose="020B0604020202020204" pitchFamily="34" charset="0"/>
            </a:endParaRPr>
          </a:p>
        </p:txBody>
      </p:sp>
      <p:sp>
        <p:nvSpPr>
          <p:cNvPr id="27" name="Text Box 18"/>
          <p:cNvSpPr txBox="1">
            <a:spLocks noChangeArrowheads="1"/>
          </p:cNvSpPr>
          <p:nvPr/>
        </p:nvSpPr>
        <p:spPr bwMode="auto">
          <a:xfrm>
            <a:off x="358763" y="4198134"/>
            <a:ext cx="246734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c. C</a:t>
            </a:r>
            <a:r>
              <a:rPr lang="en-US" altLang="en-US" sz="5400" b="1" baseline="-25000">
                <a:solidFill>
                  <a:srgbClr val="FF0000"/>
                </a:solidFill>
                <a:latin typeface="Arial" panose="020B0604020202020204" pitchFamily="34" charset="0"/>
              </a:rPr>
              <a:t>3</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8</a:t>
            </a:r>
            <a:endParaRPr lang="en-US" altLang="en-US" sz="5400" b="1" baseline="-25000" dirty="0">
              <a:solidFill>
                <a:srgbClr val="FF0000"/>
              </a:solidFill>
              <a:latin typeface="Arial" panose="020B0604020202020204" pitchFamily="34" charset="0"/>
            </a:endParaRPr>
          </a:p>
        </p:txBody>
      </p:sp>
      <p:sp>
        <p:nvSpPr>
          <p:cNvPr id="28" name="Text Box 21"/>
          <p:cNvSpPr txBox="1">
            <a:spLocks noChangeArrowheads="1"/>
          </p:cNvSpPr>
          <p:nvPr/>
        </p:nvSpPr>
        <p:spPr bwMode="auto">
          <a:xfrm>
            <a:off x="469073" y="7266106"/>
            <a:ext cx="77348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5.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29" name="Group 28"/>
          <p:cNvGrpSpPr/>
          <p:nvPr/>
        </p:nvGrpSpPr>
        <p:grpSpPr>
          <a:xfrm>
            <a:off x="469073" y="8468916"/>
            <a:ext cx="5876929" cy="1815515"/>
            <a:chOff x="528038" y="2051028"/>
            <a:chExt cx="3699737" cy="1082728"/>
          </a:xfrm>
        </p:grpSpPr>
        <p:sp>
          <p:nvSpPr>
            <p:cNvPr id="30" name="Line 15"/>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31" name="Text Box 22"/>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3.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2" name="Text Box 25"/>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sp>
        <p:nvSpPr>
          <p:cNvPr id="33" name="Text Box 6"/>
          <p:cNvSpPr txBox="1">
            <a:spLocks noChangeArrowheads="1"/>
          </p:cNvSpPr>
          <p:nvPr/>
        </p:nvSpPr>
        <p:spPr bwMode="auto">
          <a:xfrm>
            <a:off x="8823586" y="2286001"/>
            <a:ext cx="95365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4.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34" name="Group 33"/>
          <p:cNvGrpSpPr/>
          <p:nvPr/>
        </p:nvGrpSpPr>
        <p:grpSpPr>
          <a:xfrm>
            <a:off x="8812802" y="3543302"/>
            <a:ext cx="7678704" cy="1708160"/>
            <a:chOff x="76200" y="4797193"/>
            <a:chExt cx="5119136" cy="1138773"/>
          </a:xfrm>
        </p:grpSpPr>
        <p:sp>
          <p:nvSpPr>
            <p:cNvPr id="35" name="Text Box 7"/>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36" name="Text Box 13"/>
            <p:cNvSpPr txBox="1">
              <a:spLocks noChangeArrowheads="1"/>
            </p:cNvSpPr>
            <p:nvPr/>
          </p:nvSpPr>
          <p:spPr bwMode="auto">
            <a:xfrm>
              <a:off x="76200" y="4797193"/>
              <a:ext cx="5119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6.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r>
                <a:rPr lang="en-US" altLang="en-US" sz="4800" b="1">
                  <a:solidFill>
                    <a:prstClr val="black">
                      <a:lumMod val="95000"/>
                      <a:lumOff val="5000"/>
                    </a:prstClr>
                  </a:solidFill>
                  <a:latin typeface="Arial" panose="020B0604020202020204" pitchFamily="34" charset="0"/>
                </a:rPr>
                <a:t>–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7" name="Line 9"/>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38" name="Group 37"/>
          <p:cNvGrpSpPr/>
          <p:nvPr/>
        </p:nvGrpSpPr>
        <p:grpSpPr>
          <a:xfrm>
            <a:off x="8847307" y="5632500"/>
            <a:ext cx="6118983" cy="2774097"/>
            <a:chOff x="7810120" y="4891742"/>
            <a:chExt cx="4079322" cy="1849398"/>
          </a:xfrm>
        </p:grpSpPr>
        <p:sp>
          <p:nvSpPr>
            <p:cNvPr id="39" name="Text Box 15"/>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0" name="Text Box 18"/>
            <p:cNvSpPr txBox="1">
              <a:spLocks noChangeArrowheads="1"/>
            </p:cNvSpPr>
            <p:nvPr/>
          </p:nvSpPr>
          <p:spPr bwMode="auto">
            <a:xfrm>
              <a:off x="7810120" y="5526167"/>
              <a:ext cx="40793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7.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41" name="Text Box 19"/>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2" name="Line 9"/>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43" name="Line 9"/>
            <p:cNvSpPr>
              <a:spLocks noChangeShapeType="1"/>
            </p:cNvSpPr>
            <p:nvPr/>
          </p:nvSpPr>
          <p:spPr bwMode="auto">
            <a:xfrm>
              <a:off x="10142243" y="5425142"/>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cxnSp>
        <p:nvCxnSpPr>
          <p:cNvPr id="3" name="Straight Connector 2"/>
          <p:cNvCxnSpPr/>
          <p:nvPr/>
        </p:nvCxnSpPr>
        <p:spPr>
          <a:xfrm>
            <a:off x="8393451" y="1483434"/>
            <a:ext cx="0" cy="8803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0" y="5600700"/>
            <a:ext cx="8393451"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 Box 24"/>
          <p:cNvSpPr txBox="1">
            <a:spLocks noChangeArrowheads="1"/>
          </p:cNvSpPr>
          <p:nvPr/>
        </p:nvSpPr>
        <p:spPr bwMode="auto">
          <a:xfrm>
            <a:off x="8906426" y="8307331"/>
            <a:ext cx="945762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defTabSz="1371600" eaLnBrk="1" hangingPunct="1">
              <a:spcBef>
                <a:spcPct val="50000"/>
              </a:spcBef>
              <a:defRPr/>
            </a:pPr>
            <a:r>
              <a:rPr lang="en-US" altLang="en-US" sz="5400" b="1">
                <a:solidFill>
                  <a:srgbClr val="0000FF"/>
                </a:solidFill>
                <a:cs typeface="Arial" panose="020B0604020202020204" pitchFamily="34" charset="0"/>
              </a:rPr>
              <a:t>Từ </a:t>
            </a:r>
            <a:r>
              <a:rPr lang="en-US" altLang="en-US" sz="6600" b="1">
                <a:solidFill>
                  <a:srgbClr val="FF0000"/>
                </a:solidFill>
                <a:cs typeface="Arial" panose="020B0604020202020204" pitchFamily="34" charset="0"/>
              </a:rPr>
              <a:t>C</a:t>
            </a:r>
            <a:r>
              <a:rPr lang="en-US" altLang="en-US" sz="6600" b="1" baseline="-25000">
                <a:solidFill>
                  <a:srgbClr val="FF0000"/>
                </a:solidFill>
                <a:cs typeface="Arial" panose="020B0604020202020204" pitchFamily="34" charset="0"/>
              </a:rPr>
              <a:t>4</a:t>
            </a:r>
            <a:r>
              <a:rPr lang="en-US" altLang="en-US" sz="5400" b="1">
                <a:solidFill>
                  <a:srgbClr val="0000FF"/>
                </a:solidFill>
                <a:cs typeface="Arial" panose="020B0604020202020204" pitchFamily="34" charset="0"/>
              </a:rPr>
              <a:t> trở đi có đồng phân </a:t>
            </a:r>
            <a:r>
              <a:rPr lang="en-US" altLang="en-US" sz="6000" b="1">
                <a:solidFill>
                  <a:srgbClr val="FF0000"/>
                </a:solidFill>
                <a:cs typeface="Arial" panose="020B0604020202020204" pitchFamily="34" charset="0"/>
              </a:rPr>
              <a:t>cấu tạo mạch carbon</a:t>
            </a:r>
            <a:endParaRPr lang="en-US" altLang="en-US" sz="5400" b="1" dirty="0">
              <a:solidFill>
                <a:srgbClr val="FF0000"/>
              </a:solidFill>
              <a:cs typeface="Arial" panose="020B0604020202020204" pitchFamily="34" charset="0"/>
            </a:endParaRPr>
          </a:p>
        </p:txBody>
      </p:sp>
    </p:spTree>
    <p:custDataLst>
      <p:tags r:id="rId1"/>
    </p:custDataLst>
    <p:extLst>
      <p:ext uri="{BB962C8B-B14F-4D97-AF65-F5344CB8AC3E}">
        <p14:creationId xmlns:p14="http://schemas.microsoft.com/office/powerpoint/2010/main" val="4271531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4"/>
          <p:cNvSpPr txBox="1">
            <a:spLocks noChangeArrowheads="1"/>
          </p:cNvSpPr>
          <p:nvPr/>
        </p:nvSpPr>
        <p:spPr bwMode="auto">
          <a:xfrm>
            <a:off x="211120" y="20431"/>
            <a:ext cx="175783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defTabSz="1371600" eaLnBrk="1" hangingPunct="1">
              <a:spcBef>
                <a:spcPct val="50000"/>
              </a:spcBef>
              <a:defRPr/>
            </a:pPr>
            <a:r>
              <a:rPr lang="en-US" altLang="en-US" sz="6000" b="1">
                <a:solidFill>
                  <a:srgbClr val="0000FF"/>
                </a:solidFill>
                <a:cs typeface="Arial" panose="020B0604020202020204" pitchFamily="34" charset="0"/>
              </a:rPr>
              <a:t>Phân loại các alkane theo mạch carbon</a:t>
            </a:r>
            <a:endParaRPr lang="en-US" altLang="en-US" sz="6000" b="1" dirty="0">
              <a:solidFill>
                <a:srgbClr val="0000FF"/>
              </a:solidFill>
              <a:cs typeface="Arial" panose="020B0604020202020204" pitchFamily="34" charset="0"/>
            </a:endParaRPr>
          </a:p>
        </p:txBody>
      </p:sp>
      <p:sp>
        <p:nvSpPr>
          <p:cNvPr id="18" name="Rectangle 17"/>
          <p:cNvSpPr/>
          <p:nvPr/>
        </p:nvSpPr>
        <p:spPr>
          <a:xfrm>
            <a:off x="3169430" y="4250961"/>
            <a:ext cx="5224022"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2.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2</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2" name="Rectangle 21"/>
          <p:cNvSpPr/>
          <p:nvPr/>
        </p:nvSpPr>
        <p:spPr>
          <a:xfrm>
            <a:off x="3207902" y="2824269"/>
            <a:ext cx="4017171"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1.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3" name="Text Box 18"/>
          <p:cNvSpPr txBox="1">
            <a:spLocks noChangeArrowheads="1"/>
          </p:cNvSpPr>
          <p:nvPr/>
        </p:nvSpPr>
        <p:spPr bwMode="auto">
          <a:xfrm>
            <a:off x="114301" y="5992443"/>
            <a:ext cx="2762295"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d. C</a:t>
            </a:r>
            <a:r>
              <a:rPr lang="en-US" altLang="en-US" sz="5400" b="1" baseline="-25000">
                <a:solidFill>
                  <a:srgbClr val="FF0000"/>
                </a:solidFill>
                <a:latin typeface="Arial" panose="020B0604020202020204" pitchFamily="34" charset="0"/>
              </a:rPr>
              <a:t>4</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10</a:t>
            </a:r>
            <a:endParaRPr lang="en-US" altLang="en-US" sz="5400" b="1" baseline="-25000" dirty="0">
              <a:solidFill>
                <a:srgbClr val="FF0000"/>
              </a:solidFill>
              <a:latin typeface="Arial" panose="020B0604020202020204" pitchFamily="34" charset="0"/>
            </a:endParaRPr>
          </a:p>
        </p:txBody>
      </p:sp>
      <p:sp>
        <p:nvSpPr>
          <p:cNvPr id="24" name="Text Box 18"/>
          <p:cNvSpPr txBox="1">
            <a:spLocks noChangeArrowheads="1"/>
          </p:cNvSpPr>
          <p:nvPr/>
        </p:nvSpPr>
        <p:spPr bwMode="auto">
          <a:xfrm>
            <a:off x="11629327" y="1028700"/>
            <a:ext cx="2723823"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e. C</a:t>
            </a:r>
            <a:r>
              <a:rPr lang="en-US" altLang="en-US" sz="5400" b="1" baseline="-25000">
                <a:solidFill>
                  <a:srgbClr val="FF0000"/>
                </a:solidFill>
                <a:latin typeface="Arial" panose="020B0604020202020204" pitchFamily="34" charset="0"/>
              </a:rPr>
              <a:t>5</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12</a:t>
            </a:r>
            <a:endParaRPr lang="en-US" altLang="en-US" sz="5400" b="1" baseline="-25000" dirty="0">
              <a:solidFill>
                <a:srgbClr val="FF0000"/>
              </a:solidFill>
              <a:latin typeface="Arial" panose="020B0604020202020204" pitchFamily="34" charset="0"/>
            </a:endParaRPr>
          </a:p>
        </p:txBody>
      </p:sp>
      <p:sp>
        <p:nvSpPr>
          <p:cNvPr id="25" name="Text Box 18"/>
          <p:cNvSpPr txBox="1">
            <a:spLocks noChangeArrowheads="1"/>
          </p:cNvSpPr>
          <p:nvPr/>
        </p:nvSpPr>
        <p:spPr bwMode="auto">
          <a:xfrm>
            <a:off x="471230" y="1311513"/>
            <a:ext cx="221086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a. CH</a:t>
            </a:r>
            <a:r>
              <a:rPr lang="en-US" altLang="en-US" sz="5400" b="1" baseline="-25000">
                <a:solidFill>
                  <a:srgbClr val="FF0000"/>
                </a:solidFill>
                <a:latin typeface="Arial" panose="020B0604020202020204" pitchFamily="34" charset="0"/>
              </a:rPr>
              <a:t>4</a:t>
            </a:r>
            <a:endParaRPr lang="en-US" altLang="en-US" sz="5400" b="1" baseline="-25000" dirty="0">
              <a:solidFill>
                <a:srgbClr val="FF0000"/>
              </a:solidFill>
              <a:latin typeface="Arial" panose="020B0604020202020204" pitchFamily="34" charset="0"/>
            </a:endParaRPr>
          </a:p>
        </p:txBody>
      </p:sp>
      <p:sp>
        <p:nvSpPr>
          <p:cNvPr id="26" name="Text Box 18"/>
          <p:cNvSpPr txBox="1">
            <a:spLocks noChangeArrowheads="1"/>
          </p:cNvSpPr>
          <p:nvPr/>
        </p:nvSpPr>
        <p:spPr bwMode="auto">
          <a:xfrm>
            <a:off x="312050" y="2734170"/>
            <a:ext cx="2505814"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b. C</a:t>
            </a:r>
            <a:r>
              <a:rPr lang="en-US" altLang="en-US" sz="5400" b="1" baseline="-25000">
                <a:solidFill>
                  <a:srgbClr val="FF0000"/>
                </a:solidFill>
                <a:latin typeface="Arial" panose="020B0604020202020204" pitchFamily="34" charset="0"/>
              </a:rPr>
              <a:t>2</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6</a:t>
            </a:r>
            <a:endParaRPr lang="en-US" altLang="en-US" sz="5400" b="1" baseline="-25000" dirty="0">
              <a:solidFill>
                <a:srgbClr val="FF0000"/>
              </a:solidFill>
              <a:latin typeface="Arial" panose="020B0604020202020204" pitchFamily="34" charset="0"/>
            </a:endParaRPr>
          </a:p>
        </p:txBody>
      </p:sp>
      <p:sp>
        <p:nvSpPr>
          <p:cNvPr id="27" name="Text Box 18"/>
          <p:cNvSpPr txBox="1">
            <a:spLocks noChangeArrowheads="1"/>
          </p:cNvSpPr>
          <p:nvPr/>
        </p:nvSpPr>
        <p:spPr bwMode="auto">
          <a:xfrm>
            <a:off x="358763" y="4198134"/>
            <a:ext cx="246734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c. C</a:t>
            </a:r>
            <a:r>
              <a:rPr lang="en-US" altLang="en-US" sz="5400" b="1" baseline="-25000">
                <a:solidFill>
                  <a:srgbClr val="FF0000"/>
                </a:solidFill>
                <a:latin typeface="Arial" panose="020B0604020202020204" pitchFamily="34" charset="0"/>
              </a:rPr>
              <a:t>3</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8</a:t>
            </a:r>
            <a:endParaRPr lang="en-US" altLang="en-US" sz="5400" b="1" baseline="-25000" dirty="0">
              <a:solidFill>
                <a:srgbClr val="FF0000"/>
              </a:solidFill>
              <a:latin typeface="Arial" panose="020B0604020202020204" pitchFamily="34" charset="0"/>
            </a:endParaRPr>
          </a:p>
        </p:txBody>
      </p:sp>
      <p:sp>
        <p:nvSpPr>
          <p:cNvPr id="28" name="Text Box 21"/>
          <p:cNvSpPr txBox="1">
            <a:spLocks noChangeArrowheads="1"/>
          </p:cNvSpPr>
          <p:nvPr/>
        </p:nvSpPr>
        <p:spPr bwMode="auto">
          <a:xfrm>
            <a:off x="469073" y="7266106"/>
            <a:ext cx="77348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5.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29" name="Group 28"/>
          <p:cNvGrpSpPr/>
          <p:nvPr/>
        </p:nvGrpSpPr>
        <p:grpSpPr>
          <a:xfrm>
            <a:off x="469073" y="8468916"/>
            <a:ext cx="5876929" cy="1815515"/>
            <a:chOff x="528038" y="2051028"/>
            <a:chExt cx="3699737" cy="1082728"/>
          </a:xfrm>
        </p:grpSpPr>
        <p:sp>
          <p:nvSpPr>
            <p:cNvPr id="30" name="Line 15"/>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31" name="Text Box 22"/>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3.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2" name="Text Box 25"/>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sp>
        <p:nvSpPr>
          <p:cNvPr id="33" name="Text Box 6"/>
          <p:cNvSpPr txBox="1">
            <a:spLocks noChangeArrowheads="1"/>
          </p:cNvSpPr>
          <p:nvPr/>
        </p:nvSpPr>
        <p:spPr bwMode="auto">
          <a:xfrm>
            <a:off x="8823586" y="2286001"/>
            <a:ext cx="95365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4.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34" name="Group 33"/>
          <p:cNvGrpSpPr/>
          <p:nvPr/>
        </p:nvGrpSpPr>
        <p:grpSpPr>
          <a:xfrm>
            <a:off x="8812802" y="3543302"/>
            <a:ext cx="7678704" cy="1708160"/>
            <a:chOff x="76200" y="4797193"/>
            <a:chExt cx="5119136" cy="1138773"/>
          </a:xfrm>
        </p:grpSpPr>
        <p:sp>
          <p:nvSpPr>
            <p:cNvPr id="35" name="Text Box 7"/>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36" name="Text Box 13"/>
            <p:cNvSpPr txBox="1">
              <a:spLocks noChangeArrowheads="1"/>
            </p:cNvSpPr>
            <p:nvPr/>
          </p:nvSpPr>
          <p:spPr bwMode="auto">
            <a:xfrm>
              <a:off x="76200" y="4797193"/>
              <a:ext cx="5119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6.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r>
                <a:rPr lang="en-US" altLang="en-US" sz="4800" b="1">
                  <a:solidFill>
                    <a:prstClr val="black">
                      <a:lumMod val="95000"/>
                      <a:lumOff val="5000"/>
                    </a:prstClr>
                  </a:solidFill>
                  <a:latin typeface="Arial" panose="020B0604020202020204" pitchFamily="34" charset="0"/>
                </a:rPr>
                <a:t>–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7" name="Line 9"/>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38" name="Group 37"/>
          <p:cNvGrpSpPr/>
          <p:nvPr/>
        </p:nvGrpSpPr>
        <p:grpSpPr>
          <a:xfrm>
            <a:off x="8847307" y="5632500"/>
            <a:ext cx="6118983" cy="2774097"/>
            <a:chOff x="7810120" y="4891742"/>
            <a:chExt cx="4079322" cy="1849398"/>
          </a:xfrm>
        </p:grpSpPr>
        <p:sp>
          <p:nvSpPr>
            <p:cNvPr id="39" name="Text Box 15"/>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0" name="Text Box 18"/>
            <p:cNvSpPr txBox="1">
              <a:spLocks noChangeArrowheads="1"/>
            </p:cNvSpPr>
            <p:nvPr/>
          </p:nvSpPr>
          <p:spPr bwMode="auto">
            <a:xfrm>
              <a:off x="7810120" y="5526167"/>
              <a:ext cx="40793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7.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41" name="Text Box 19"/>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2" name="Line 9"/>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43" name="Line 9"/>
            <p:cNvSpPr>
              <a:spLocks noChangeShapeType="1"/>
            </p:cNvSpPr>
            <p:nvPr/>
          </p:nvSpPr>
          <p:spPr bwMode="auto">
            <a:xfrm>
              <a:off x="10142243" y="5425142"/>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cxnSp>
        <p:nvCxnSpPr>
          <p:cNvPr id="3" name="Straight Connector 2"/>
          <p:cNvCxnSpPr/>
          <p:nvPr/>
        </p:nvCxnSpPr>
        <p:spPr>
          <a:xfrm>
            <a:off x="8393451" y="1483434"/>
            <a:ext cx="0" cy="8803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0" y="5600700"/>
            <a:ext cx="839345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786C416-276A-0328-3AA2-F22EE23EDCA5}"/>
              </a:ext>
            </a:extLst>
          </p:cNvPr>
          <p:cNvSpPr/>
          <p:nvPr/>
        </p:nvSpPr>
        <p:spPr>
          <a:xfrm>
            <a:off x="3150526" y="2750694"/>
            <a:ext cx="4683918" cy="2458264"/>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14BDB92-8247-239C-110F-6AEF8D6C4127}"/>
              </a:ext>
            </a:extLst>
          </p:cNvPr>
          <p:cNvSpPr/>
          <p:nvPr/>
        </p:nvSpPr>
        <p:spPr>
          <a:xfrm>
            <a:off x="484579" y="7266106"/>
            <a:ext cx="7489519" cy="953766"/>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A951790-0B50-A8D9-086D-B385F4FBF041}"/>
              </a:ext>
            </a:extLst>
          </p:cNvPr>
          <p:cNvSpPr/>
          <p:nvPr/>
        </p:nvSpPr>
        <p:spPr>
          <a:xfrm>
            <a:off x="8702708" y="2223233"/>
            <a:ext cx="9536584" cy="1015268"/>
          </a:xfrm>
          <a:prstGeom prst="rect">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679449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4"/>
          <p:cNvSpPr txBox="1">
            <a:spLocks noChangeArrowheads="1"/>
          </p:cNvSpPr>
          <p:nvPr/>
        </p:nvSpPr>
        <p:spPr bwMode="auto">
          <a:xfrm>
            <a:off x="211120" y="89237"/>
            <a:ext cx="1757839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defTabSz="1371600" eaLnBrk="1" hangingPunct="1">
              <a:spcBef>
                <a:spcPct val="50000"/>
              </a:spcBef>
              <a:defRPr/>
            </a:pPr>
            <a:r>
              <a:rPr lang="en-US" altLang="en-US" sz="6600" b="1">
                <a:solidFill>
                  <a:srgbClr val="0000FF"/>
                </a:solidFill>
                <a:cs typeface="Arial" panose="020B0604020202020204" pitchFamily="34" charset="0"/>
              </a:rPr>
              <a:t>Phân loại các alkane theo mạch carbon</a:t>
            </a:r>
            <a:endParaRPr lang="en-US" altLang="en-US" sz="6600" b="1" dirty="0">
              <a:solidFill>
                <a:srgbClr val="0000FF"/>
              </a:solidFill>
              <a:cs typeface="Arial" panose="020B0604020202020204" pitchFamily="34" charset="0"/>
            </a:endParaRPr>
          </a:p>
        </p:txBody>
      </p:sp>
      <p:sp>
        <p:nvSpPr>
          <p:cNvPr id="18" name="Rectangle 17"/>
          <p:cNvSpPr/>
          <p:nvPr/>
        </p:nvSpPr>
        <p:spPr>
          <a:xfrm>
            <a:off x="691998" y="4667430"/>
            <a:ext cx="5224022"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2.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2</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2" name="Rectangle 21"/>
          <p:cNvSpPr/>
          <p:nvPr/>
        </p:nvSpPr>
        <p:spPr>
          <a:xfrm>
            <a:off x="643720" y="2986521"/>
            <a:ext cx="4017171"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1.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642099" y="6896183"/>
            <a:ext cx="77348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5.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29" name="Group 28"/>
          <p:cNvGrpSpPr/>
          <p:nvPr/>
        </p:nvGrpSpPr>
        <p:grpSpPr>
          <a:xfrm>
            <a:off x="11178509" y="2718385"/>
            <a:ext cx="5876929" cy="1815515"/>
            <a:chOff x="528038" y="2051028"/>
            <a:chExt cx="3699737" cy="1082728"/>
          </a:xfrm>
        </p:grpSpPr>
        <p:sp>
          <p:nvSpPr>
            <p:cNvPr id="30" name="Line 15"/>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31" name="Text Box 22"/>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3.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2" name="Text Box 25"/>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sp>
        <p:nvSpPr>
          <p:cNvPr id="33" name="Text Box 6"/>
          <p:cNvSpPr txBox="1">
            <a:spLocks noChangeArrowheads="1"/>
          </p:cNvSpPr>
          <p:nvPr/>
        </p:nvSpPr>
        <p:spPr bwMode="auto">
          <a:xfrm>
            <a:off x="670644" y="8808303"/>
            <a:ext cx="95365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4.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34" name="Group 33"/>
          <p:cNvGrpSpPr/>
          <p:nvPr/>
        </p:nvGrpSpPr>
        <p:grpSpPr>
          <a:xfrm>
            <a:off x="10609296" y="5215414"/>
            <a:ext cx="7678704" cy="1708160"/>
            <a:chOff x="76200" y="4797193"/>
            <a:chExt cx="5119136" cy="1138773"/>
          </a:xfrm>
        </p:grpSpPr>
        <p:sp>
          <p:nvSpPr>
            <p:cNvPr id="35" name="Text Box 7"/>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36" name="Text Box 13"/>
            <p:cNvSpPr txBox="1">
              <a:spLocks noChangeArrowheads="1"/>
            </p:cNvSpPr>
            <p:nvPr/>
          </p:nvSpPr>
          <p:spPr bwMode="auto">
            <a:xfrm>
              <a:off x="76200" y="4797193"/>
              <a:ext cx="5119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6.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r>
                <a:rPr lang="en-US" altLang="en-US" sz="4800" b="1">
                  <a:solidFill>
                    <a:prstClr val="black">
                      <a:lumMod val="95000"/>
                      <a:lumOff val="5000"/>
                    </a:prstClr>
                  </a:solidFill>
                  <a:latin typeface="Arial" panose="020B0604020202020204" pitchFamily="34" charset="0"/>
                </a:rPr>
                <a:t>–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7" name="Line 9"/>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38" name="Group 37"/>
          <p:cNvGrpSpPr/>
          <p:nvPr/>
        </p:nvGrpSpPr>
        <p:grpSpPr>
          <a:xfrm>
            <a:off x="11389156" y="7512903"/>
            <a:ext cx="6118983" cy="2774097"/>
            <a:chOff x="7810120" y="4891742"/>
            <a:chExt cx="4079322" cy="1849398"/>
          </a:xfrm>
        </p:grpSpPr>
        <p:sp>
          <p:nvSpPr>
            <p:cNvPr id="39" name="Text Box 15"/>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0" name="Text Box 18"/>
            <p:cNvSpPr txBox="1">
              <a:spLocks noChangeArrowheads="1"/>
            </p:cNvSpPr>
            <p:nvPr/>
          </p:nvSpPr>
          <p:spPr bwMode="auto">
            <a:xfrm>
              <a:off x="7810120" y="5526167"/>
              <a:ext cx="40793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7.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41" name="Text Box 19"/>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2" name="Line 9"/>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43" name="Line 9"/>
            <p:cNvSpPr>
              <a:spLocks noChangeShapeType="1"/>
            </p:cNvSpPr>
            <p:nvPr/>
          </p:nvSpPr>
          <p:spPr bwMode="auto">
            <a:xfrm>
              <a:off x="10142243" y="5425142"/>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cxnSp>
        <p:nvCxnSpPr>
          <p:cNvPr id="3" name="Straight Connector 2"/>
          <p:cNvCxnSpPr/>
          <p:nvPr/>
        </p:nvCxnSpPr>
        <p:spPr>
          <a:xfrm>
            <a:off x="10207229" y="1450801"/>
            <a:ext cx="0" cy="8803566"/>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936D355-A25D-BB49-E302-86BF56138086}"/>
              </a:ext>
            </a:extLst>
          </p:cNvPr>
          <p:cNvSpPr txBox="1"/>
          <p:nvPr/>
        </p:nvSpPr>
        <p:spPr>
          <a:xfrm>
            <a:off x="204204" y="1450801"/>
            <a:ext cx="9777996" cy="830997"/>
          </a:xfrm>
          <a:prstGeom prst="rect">
            <a:avLst/>
          </a:prstGeom>
          <a:solidFill>
            <a:srgbClr val="FFFF00"/>
          </a:solidFill>
        </p:spPr>
        <p:txBody>
          <a:bodyPr wrap="square">
            <a:spAutoFit/>
          </a:bodyPr>
          <a:lstStyle/>
          <a:p>
            <a:pPr algn="ctr">
              <a:spcBef>
                <a:spcPct val="0"/>
              </a:spcBef>
              <a:defRPr/>
            </a:pPr>
            <a:r>
              <a:rPr lang="en-US" sz="4800" b="1">
                <a:solidFill>
                  <a:prstClr val="black"/>
                </a:solidFill>
                <a:highlight>
                  <a:srgbClr val="FFFF00"/>
                </a:highlight>
                <a:latin typeface="Arial" panose="020B0604020202020204" pitchFamily="34" charset="0"/>
                <a:cs typeface="Arial" panose="020B0604020202020204" pitchFamily="34" charset="0"/>
              </a:rPr>
              <a:t>Alkane mạch không phân nhánh</a:t>
            </a:r>
            <a:endParaRPr lang="en-US" sz="4000" b="1" dirty="0">
              <a:solidFill>
                <a:prstClr val="black"/>
              </a:solidFill>
              <a:highlight>
                <a:srgbClr val="FFFF00"/>
              </a:highligh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C42D358-B916-EDB0-7B38-BB3D9EB788AC}"/>
              </a:ext>
            </a:extLst>
          </p:cNvPr>
          <p:cNvSpPr txBox="1"/>
          <p:nvPr/>
        </p:nvSpPr>
        <p:spPr>
          <a:xfrm>
            <a:off x="10523335" y="1445311"/>
            <a:ext cx="7678702" cy="830997"/>
          </a:xfrm>
          <a:prstGeom prst="rect">
            <a:avLst/>
          </a:prstGeom>
          <a:solidFill>
            <a:srgbClr val="92D050"/>
          </a:solidFill>
        </p:spPr>
        <p:txBody>
          <a:bodyPr wrap="square">
            <a:spAutoFit/>
          </a:bodyPr>
          <a:lstStyle/>
          <a:p>
            <a:pPr algn="ctr">
              <a:spcBef>
                <a:spcPct val="0"/>
              </a:spcBef>
              <a:defRPr/>
            </a:pPr>
            <a:r>
              <a:rPr lang="en-US" sz="4800" b="1">
                <a:solidFill>
                  <a:prstClr val="black"/>
                </a:solidFill>
                <a:latin typeface="Arial" panose="020B0604020202020204" pitchFamily="34" charset="0"/>
                <a:cs typeface="Arial" panose="020B0604020202020204" pitchFamily="34" charset="0"/>
              </a:rPr>
              <a:t>Alkane mạch phân nhánh</a:t>
            </a:r>
            <a:endParaRPr lang="en-US" sz="4000" b="1"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02502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cap="sq">
              <a:noFill/>
              <a:prstDash val="solid"/>
              <a:miter/>
            </a:ln>
          </p:spPr>
        </p:sp>
        <p:sp>
          <p:nvSpPr>
            <p:cNvPr id="25" name="TextBox 25"/>
            <p:cNvSpPr txBox="1"/>
            <p:nvPr/>
          </p:nvSpPr>
          <p:spPr>
            <a:xfrm>
              <a:off x="0" y="-38100"/>
              <a:ext cx="1013919" cy="83807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4105167" y="1725878"/>
            <a:ext cx="10502950" cy="6835245"/>
            <a:chOff x="0" y="0"/>
            <a:chExt cx="1024622" cy="812800"/>
          </a:xfrm>
        </p:grpSpPr>
        <p:sp>
          <p:nvSpPr>
            <p:cNvPr id="27" name="Freeform 27"/>
            <p:cNvSpPr/>
            <p:nvPr/>
          </p:nvSpPr>
          <p:spPr>
            <a:xfrm>
              <a:off x="0" y="0"/>
              <a:ext cx="1024622" cy="812800"/>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cap="sq">
              <a:noFill/>
              <a:prstDash val="solid"/>
              <a:miter/>
            </a:ln>
          </p:spPr>
        </p:sp>
        <p:sp>
          <p:nvSpPr>
            <p:cNvPr id="28" name="TextBox 28"/>
            <p:cNvSpPr txBox="1"/>
            <p:nvPr/>
          </p:nvSpPr>
          <p:spPr>
            <a:xfrm>
              <a:off x="0" y="-38100"/>
              <a:ext cx="1024622"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TextBox 30"/>
          <p:cNvSpPr txBox="1"/>
          <p:nvPr/>
        </p:nvSpPr>
        <p:spPr>
          <a:xfrm>
            <a:off x="4762107" y="3238567"/>
            <a:ext cx="9632505" cy="4362284"/>
          </a:xfrm>
          <a:prstGeom prst="rect">
            <a:avLst/>
          </a:prstGeom>
        </p:spPr>
        <p:txBody>
          <a:bodyPr wrap="square" lIns="0" tIns="0" rIns="0" bIns="0" rtlCol="0" anchor="t">
            <a:spAutoFit/>
          </a:bodyPr>
          <a:lstStyle/>
          <a:p>
            <a:pPr algn="ctr">
              <a:lnSpc>
                <a:spcPts val="17416"/>
              </a:lnSpc>
            </a:pPr>
            <a:r>
              <a:rPr lang="en-US" sz="12440">
                <a:solidFill>
                  <a:srgbClr val="3C2E3D"/>
                </a:solidFill>
                <a:latin typeface="More Sugar"/>
                <a:ea typeface="More Sugar"/>
                <a:cs typeface="More Sugar"/>
                <a:sym typeface="More Sugar"/>
              </a:rPr>
              <a:t>HOẠT ĐỘNG NHÓM </a:t>
            </a:r>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extLst>
              <p:ext uri="{D42A27DB-BD31-4B8C-83A1-F6EECF244321}">
                <p14:modId xmlns:p14="http://schemas.microsoft.com/office/powerpoint/2010/main" val="2871382174"/>
              </p:ext>
            </p:extLst>
          </p:nvPr>
        </p:nvGraphicFramePr>
        <p:xfrm>
          <a:off x="349700" y="2271550"/>
          <a:ext cx="17588600" cy="7818627"/>
        </p:xfrm>
        <a:graphic>
          <a:graphicData uri="http://schemas.openxmlformats.org/drawingml/2006/table">
            <a:tbl>
              <a:tblPr/>
              <a:tblGrid>
                <a:gridCol w="1456812">
                  <a:extLst>
                    <a:ext uri="{9D8B030D-6E8A-4147-A177-3AD203B41FA5}">
                      <a16:colId xmlns:a16="http://schemas.microsoft.com/office/drawing/2014/main" val="3833825950"/>
                    </a:ext>
                  </a:extLst>
                </a:gridCol>
                <a:gridCol w="2872988">
                  <a:extLst>
                    <a:ext uri="{9D8B030D-6E8A-4147-A177-3AD203B41FA5}">
                      <a16:colId xmlns:a16="http://schemas.microsoft.com/office/drawing/2014/main" val="2757020855"/>
                    </a:ext>
                  </a:extLst>
                </a:gridCol>
                <a:gridCol w="1943100">
                  <a:extLst>
                    <a:ext uri="{9D8B030D-6E8A-4147-A177-3AD203B41FA5}">
                      <a16:colId xmlns:a16="http://schemas.microsoft.com/office/drawing/2014/main" val="2493972172"/>
                    </a:ext>
                  </a:extLst>
                </a:gridCol>
                <a:gridCol w="7429500">
                  <a:extLst>
                    <a:ext uri="{9D8B030D-6E8A-4147-A177-3AD203B41FA5}">
                      <a16:colId xmlns:a16="http://schemas.microsoft.com/office/drawing/2014/main" val="3922409963"/>
                    </a:ext>
                  </a:extLst>
                </a:gridCol>
                <a:gridCol w="3886200">
                  <a:extLst>
                    <a:ext uri="{9D8B030D-6E8A-4147-A177-3AD203B41FA5}">
                      <a16:colId xmlns:a16="http://schemas.microsoft.com/office/drawing/2014/main" val="2194066933"/>
                    </a:ext>
                  </a:extLst>
                </a:gridCol>
              </a:tblGrid>
              <a:tr h="1408355">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Số C</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Phần nền</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dirty="0" err="1">
                          <a:ln>
                            <a:noFill/>
                          </a:ln>
                          <a:solidFill>
                            <a:srgbClr val="FF0000"/>
                          </a:solidFill>
                          <a:effectLst/>
                          <a:latin typeface="Tahoma" panose="020B0604030504040204" pitchFamily="34" charset="0"/>
                        </a:rPr>
                        <a:t>CTCT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11372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1</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CH</a:t>
                      </a:r>
                      <a:r>
                        <a:rPr kumimoji="0" lang="en-US" altLang="en-US" sz="4200" b="1" i="0" u="none" strike="noStrike" cap="none" normalizeH="0" baseline="-25000">
                          <a:ln>
                            <a:noFill/>
                          </a:ln>
                          <a:solidFill>
                            <a:schemeClr val="tx1"/>
                          </a:solidFill>
                          <a:effectLst/>
                          <a:latin typeface="Tahoma" panose="020B0604030504040204" pitchFamily="34" charset="0"/>
                        </a:rPr>
                        <a:t>4</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2364984"/>
                  </a:ext>
                </a:extLst>
              </a:tr>
              <a:tr h="10917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2</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2</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6</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83596182"/>
                  </a:ext>
                </a:extLst>
              </a:tr>
              <a:tr h="13646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3</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3</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22516360"/>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4</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4</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10</a:t>
                      </a: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40745434"/>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5</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5</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12</a:t>
                      </a: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75180974"/>
                  </a:ext>
                </a:extLst>
              </a:tr>
            </a:tbl>
          </a:graphicData>
        </a:graphic>
      </p:graphicFrame>
      <p:sp>
        <p:nvSpPr>
          <p:cNvPr id="118857" name="Rectangle 73"/>
          <p:cNvSpPr>
            <a:spLocks noChangeArrowheads="1"/>
          </p:cNvSpPr>
          <p:nvPr/>
        </p:nvSpPr>
        <p:spPr bwMode="auto">
          <a:xfrm>
            <a:off x="6730262" y="3908987"/>
            <a:ext cx="1300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4</a:t>
            </a:r>
          </a:p>
        </p:txBody>
      </p:sp>
      <p:sp>
        <p:nvSpPr>
          <p:cNvPr id="118858" name="Rectangle 74"/>
          <p:cNvSpPr>
            <a:spLocks noChangeArrowheads="1"/>
          </p:cNvSpPr>
          <p:nvPr/>
        </p:nvSpPr>
        <p:spPr bwMode="auto">
          <a:xfrm>
            <a:off x="6686351" y="4937687"/>
            <a:ext cx="27590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p>
        </p:txBody>
      </p:sp>
      <p:sp>
        <p:nvSpPr>
          <p:cNvPr id="118859" name="Rectangle 75"/>
          <p:cNvSpPr>
            <a:spLocks noChangeArrowheads="1"/>
          </p:cNvSpPr>
          <p:nvPr/>
        </p:nvSpPr>
        <p:spPr bwMode="auto">
          <a:xfrm>
            <a:off x="6749672" y="7643650"/>
            <a:ext cx="56765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a:t>
            </a: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p>
        </p:txBody>
      </p:sp>
      <p:sp>
        <p:nvSpPr>
          <p:cNvPr id="118861" name="Rectangle 77"/>
          <p:cNvSpPr>
            <a:spLocks noChangeArrowheads="1"/>
          </p:cNvSpPr>
          <p:nvPr/>
        </p:nvSpPr>
        <p:spPr bwMode="auto">
          <a:xfrm>
            <a:off x="6730262" y="6157750"/>
            <a:ext cx="42178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endParaRPr lang="en-US" altLang="en-US" sz="4800" b="1" dirty="0">
              <a:solidFill>
                <a:srgbClr val="0000FF"/>
              </a:solidFill>
              <a:latin typeface="Arial" panose="020B0604020202020204" pitchFamily="34" charset="0"/>
              <a:cs typeface="Arial" panose="020B0604020202020204" pitchFamily="34" charset="0"/>
            </a:endParaRPr>
          </a:p>
        </p:txBody>
      </p:sp>
      <p:sp>
        <p:nvSpPr>
          <p:cNvPr id="17" name="Rectangle 75"/>
          <p:cNvSpPr>
            <a:spLocks noChangeArrowheads="1"/>
          </p:cNvSpPr>
          <p:nvPr/>
        </p:nvSpPr>
        <p:spPr bwMode="auto">
          <a:xfrm>
            <a:off x="6599107" y="9037003"/>
            <a:ext cx="7135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a:t>
            </a: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p>
        </p:txBody>
      </p:sp>
      <p:graphicFrame>
        <p:nvGraphicFramePr>
          <p:cNvPr id="4" name="Table 3">
            <a:extLst>
              <a:ext uri="{FF2B5EF4-FFF2-40B4-BE49-F238E27FC236}">
                <a16:creationId xmlns:a16="http://schemas.microsoft.com/office/drawing/2014/main" id="{FE4E00E6-8C91-2377-FA6D-21FF6829DA76}"/>
              </a:ext>
            </a:extLst>
          </p:cNvPr>
          <p:cNvGraphicFramePr>
            <a:graphicFrameLocks noGrp="1"/>
          </p:cNvGraphicFramePr>
          <p:nvPr/>
        </p:nvGraphicFramePr>
        <p:xfrm>
          <a:off x="285111" y="167849"/>
          <a:ext cx="17774289" cy="1952162"/>
        </p:xfrm>
        <a:graphic>
          <a:graphicData uri="http://schemas.openxmlformats.org/drawingml/2006/table">
            <a:tbl>
              <a:tblPr firstRow="1" firstCol="1" bandRow="1"/>
              <a:tblGrid>
                <a:gridCol w="8051601">
                  <a:extLst>
                    <a:ext uri="{9D8B030D-6E8A-4147-A177-3AD203B41FA5}">
                      <a16:colId xmlns:a16="http://schemas.microsoft.com/office/drawing/2014/main" val="567687300"/>
                    </a:ext>
                  </a:extLst>
                </a:gridCol>
                <a:gridCol w="7747767">
                  <a:extLst>
                    <a:ext uri="{9D8B030D-6E8A-4147-A177-3AD203B41FA5}">
                      <a16:colId xmlns:a16="http://schemas.microsoft.com/office/drawing/2014/main" val="605338435"/>
                    </a:ext>
                  </a:extLst>
                </a:gridCol>
                <a:gridCol w="1974921">
                  <a:extLst>
                    <a:ext uri="{9D8B030D-6E8A-4147-A177-3AD203B41FA5}">
                      <a16:colId xmlns:a16="http://schemas.microsoft.com/office/drawing/2014/main" val="1321353182"/>
                    </a:ext>
                  </a:extLst>
                </a:gridCol>
              </a:tblGrid>
              <a:tr h="1952162">
                <a:tc>
                  <a:txBody>
                    <a:bodyPr/>
                    <a:lstStyle/>
                    <a:p>
                      <a:pPr marL="0" marR="0" algn="ctr">
                        <a:lnSpc>
                          <a:spcPct val="107000"/>
                        </a:lnSpc>
                        <a:spcBef>
                          <a:spcPts val="0"/>
                        </a:spcBef>
                        <a:spcAft>
                          <a:spcPts val="0"/>
                        </a:spcAft>
                      </a:pPr>
                      <a:r>
                        <a:rPr lang="en-US" sz="4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alkane không phân nhánh =</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a:noFill/>
                    </a:lnL>
                    <a:lnR w="12700" cap="flat" cmpd="sng" algn="ctr">
                      <a:solidFill>
                        <a:srgbClr val="000000"/>
                      </a:solidFill>
                      <a:prstDash val="solid"/>
                      <a:round/>
                      <a:headEnd type="none" w="med" len="med"/>
                      <a:tailEnd type="none" w="med" len="med"/>
                    </a:lnR>
                    <a:lnT>
                      <a:noFill/>
                    </a:lnT>
                    <a:lnB>
                      <a:noFill/>
                    </a:lnB>
                    <a:solidFill>
                      <a:srgbClr val="FBE5D6"/>
                    </a:solidFill>
                  </a:tcPr>
                </a:tc>
                <a:tc>
                  <a:txBody>
                    <a:bodyPr/>
                    <a:lstStyle/>
                    <a:p>
                      <a:pPr marL="0" marR="0" algn="ctr">
                        <a:lnSpc>
                          <a:spcPct val="107000"/>
                        </a:lnSpc>
                        <a:spcBef>
                          <a:spcPts val="0"/>
                        </a:spcBef>
                        <a:spcAft>
                          <a:spcPts val="0"/>
                        </a:spcAft>
                      </a:pPr>
                      <a:r>
                        <a:rPr lang="en-US" sz="5400" b="1" kern="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 nền</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số lượng nguyên tử carbon)</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6000" b="1"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ane</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7428"/>
                  </a:ext>
                </a:extLst>
              </a:tr>
            </a:tbl>
          </a:graphicData>
        </a:graphic>
      </p:graphicFrame>
      <p:sp>
        <p:nvSpPr>
          <p:cNvPr id="2" name="Text Box 68">
            <a:extLst>
              <a:ext uri="{FF2B5EF4-FFF2-40B4-BE49-F238E27FC236}">
                <a16:creationId xmlns:a16="http://schemas.microsoft.com/office/drawing/2014/main" id="{A936CDB0-D61F-13E3-39A3-59F2D46F56BB}"/>
              </a:ext>
            </a:extLst>
          </p:cNvPr>
          <p:cNvSpPr txBox="1">
            <a:spLocks noChangeArrowheads="1"/>
          </p:cNvSpPr>
          <p:nvPr/>
        </p:nvSpPr>
        <p:spPr bwMode="auto">
          <a:xfrm>
            <a:off x="2347717" y="3855303"/>
            <a:ext cx="19992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Meth- </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3" name="Text Box 69">
            <a:extLst>
              <a:ext uri="{FF2B5EF4-FFF2-40B4-BE49-F238E27FC236}">
                <a16:creationId xmlns:a16="http://schemas.microsoft.com/office/drawing/2014/main" id="{2DBCC7AD-8004-4577-47CE-B70706370B23}"/>
              </a:ext>
            </a:extLst>
          </p:cNvPr>
          <p:cNvSpPr txBox="1">
            <a:spLocks noChangeArrowheads="1"/>
          </p:cNvSpPr>
          <p:nvPr/>
        </p:nvSpPr>
        <p:spPr bwMode="auto">
          <a:xfrm>
            <a:off x="2500674" y="4991100"/>
            <a:ext cx="13821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Eth-</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5" name="Text Box 70">
            <a:extLst>
              <a:ext uri="{FF2B5EF4-FFF2-40B4-BE49-F238E27FC236}">
                <a16:creationId xmlns:a16="http://schemas.microsoft.com/office/drawing/2014/main" id="{34EB3307-5101-048E-3621-90551B796C9C}"/>
              </a:ext>
            </a:extLst>
          </p:cNvPr>
          <p:cNvSpPr txBox="1">
            <a:spLocks noChangeArrowheads="1"/>
          </p:cNvSpPr>
          <p:nvPr/>
        </p:nvSpPr>
        <p:spPr bwMode="auto">
          <a:xfrm>
            <a:off x="2072673" y="7581900"/>
            <a:ext cx="18101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   But-</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6" name="Text Box 71">
            <a:extLst>
              <a:ext uri="{FF2B5EF4-FFF2-40B4-BE49-F238E27FC236}">
                <a16:creationId xmlns:a16="http://schemas.microsoft.com/office/drawing/2014/main" id="{2CEAC8BF-98AA-82C3-645D-9FE84B51BAE3}"/>
              </a:ext>
            </a:extLst>
          </p:cNvPr>
          <p:cNvSpPr txBox="1">
            <a:spLocks noChangeArrowheads="1"/>
          </p:cNvSpPr>
          <p:nvPr/>
        </p:nvSpPr>
        <p:spPr bwMode="auto">
          <a:xfrm>
            <a:off x="2433741" y="9004444"/>
            <a:ext cx="15872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Pent-</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7" name="Text Box 72">
            <a:extLst>
              <a:ext uri="{FF2B5EF4-FFF2-40B4-BE49-F238E27FC236}">
                <a16:creationId xmlns:a16="http://schemas.microsoft.com/office/drawing/2014/main" id="{E0DDF807-BAAE-9680-0052-562D185AB856}"/>
              </a:ext>
            </a:extLst>
          </p:cNvPr>
          <p:cNvSpPr txBox="1">
            <a:spLocks noChangeArrowheads="1"/>
          </p:cNvSpPr>
          <p:nvPr/>
        </p:nvSpPr>
        <p:spPr bwMode="auto">
          <a:xfrm>
            <a:off x="2324408" y="6210300"/>
            <a:ext cx="16787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Prop-</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8" name="Text Box 68">
            <a:extLst>
              <a:ext uri="{FF2B5EF4-FFF2-40B4-BE49-F238E27FC236}">
                <a16:creationId xmlns:a16="http://schemas.microsoft.com/office/drawing/2014/main" id="{4373A23C-4158-4E4A-4BC2-CCFE8E2DC693}"/>
              </a:ext>
            </a:extLst>
          </p:cNvPr>
          <p:cNvSpPr txBox="1">
            <a:spLocks noChangeArrowheads="1"/>
          </p:cNvSpPr>
          <p:nvPr/>
        </p:nvSpPr>
        <p:spPr bwMode="auto">
          <a:xfrm>
            <a:off x="14944139" y="3828734"/>
            <a:ext cx="26629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Meth</a:t>
            </a:r>
            <a:r>
              <a:rPr lang="en-US" altLang="en-US" sz="4800" b="1">
                <a:solidFill>
                  <a:srgbClr val="FF0000"/>
                </a:solidFill>
                <a:latin typeface="Times New Roman" panose="02020603050405020304" pitchFamily="18" charset="0"/>
                <a:cs typeface="Times New Roman" panose="02020603050405020304" pitchFamily="18" charset="0"/>
              </a:rPr>
              <a:t>ane</a:t>
            </a:r>
            <a:r>
              <a:rPr lang="en-US" altLang="en-US" sz="4800" b="1">
                <a:solidFill>
                  <a:srgbClr val="0000FF"/>
                </a:solidFill>
                <a:latin typeface="Times New Roman" panose="02020603050405020304" pitchFamily="18" charset="0"/>
                <a:cs typeface="Times New Roman" panose="02020603050405020304" pitchFamily="18" charset="0"/>
              </a:rPr>
              <a:t> </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9" name="Text Box 69">
            <a:extLst>
              <a:ext uri="{FF2B5EF4-FFF2-40B4-BE49-F238E27FC236}">
                <a16:creationId xmlns:a16="http://schemas.microsoft.com/office/drawing/2014/main" id="{EA8BCAEE-C326-A93B-376D-F8F652D42512}"/>
              </a:ext>
            </a:extLst>
          </p:cNvPr>
          <p:cNvSpPr txBox="1">
            <a:spLocks noChangeArrowheads="1"/>
          </p:cNvSpPr>
          <p:nvPr/>
        </p:nvSpPr>
        <p:spPr bwMode="auto">
          <a:xfrm>
            <a:off x="15126798" y="4947670"/>
            <a:ext cx="20665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Eth</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0" name="Text Box 70">
            <a:extLst>
              <a:ext uri="{FF2B5EF4-FFF2-40B4-BE49-F238E27FC236}">
                <a16:creationId xmlns:a16="http://schemas.microsoft.com/office/drawing/2014/main" id="{79356B26-E216-A433-A904-CAC703E3B19D}"/>
              </a:ext>
            </a:extLst>
          </p:cNvPr>
          <p:cNvSpPr txBox="1">
            <a:spLocks noChangeArrowheads="1"/>
          </p:cNvSpPr>
          <p:nvPr/>
        </p:nvSpPr>
        <p:spPr bwMode="auto">
          <a:xfrm>
            <a:off x="14554200" y="7581900"/>
            <a:ext cx="25282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   But</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1" name="Text Box 71">
            <a:extLst>
              <a:ext uri="{FF2B5EF4-FFF2-40B4-BE49-F238E27FC236}">
                <a16:creationId xmlns:a16="http://schemas.microsoft.com/office/drawing/2014/main" id="{888E6589-5FF8-9C62-B26E-DD513E5BCA37}"/>
              </a:ext>
            </a:extLst>
          </p:cNvPr>
          <p:cNvSpPr txBox="1">
            <a:spLocks noChangeArrowheads="1"/>
          </p:cNvSpPr>
          <p:nvPr/>
        </p:nvSpPr>
        <p:spPr bwMode="auto">
          <a:xfrm>
            <a:off x="14855524" y="8982327"/>
            <a:ext cx="23054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Pent</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2" name="Text Box 72">
            <a:extLst>
              <a:ext uri="{FF2B5EF4-FFF2-40B4-BE49-F238E27FC236}">
                <a16:creationId xmlns:a16="http://schemas.microsoft.com/office/drawing/2014/main" id="{BFC30F52-79BB-792D-8BA0-4F337636DABE}"/>
              </a:ext>
            </a:extLst>
          </p:cNvPr>
          <p:cNvSpPr txBox="1">
            <a:spLocks noChangeArrowheads="1"/>
          </p:cNvSpPr>
          <p:nvPr/>
        </p:nvSpPr>
        <p:spPr bwMode="auto">
          <a:xfrm>
            <a:off x="14932790" y="6144426"/>
            <a:ext cx="23969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Prop</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79124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62">
            <a:extLst>
              <a:ext uri="{FF2B5EF4-FFF2-40B4-BE49-F238E27FC236}">
                <a16:creationId xmlns:a16="http://schemas.microsoft.com/office/drawing/2014/main" id="{864CCFF3-673D-577D-C597-032E86E50E6A}"/>
              </a:ext>
            </a:extLst>
          </p:cNvPr>
          <p:cNvGraphicFramePr>
            <a:graphicFrameLocks/>
          </p:cNvGraphicFramePr>
          <p:nvPr>
            <p:extLst>
              <p:ext uri="{D42A27DB-BD31-4B8C-83A1-F6EECF244321}">
                <p14:modId xmlns:p14="http://schemas.microsoft.com/office/powerpoint/2010/main" val="2059859985"/>
              </p:ext>
            </p:extLst>
          </p:nvPr>
        </p:nvGraphicFramePr>
        <p:xfrm>
          <a:off x="1219200" y="2300524"/>
          <a:ext cx="16102700" cy="7818627"/>
        </p:xfrm>
        <a:graphic>
          <a:graphicData uri="http://schemas.openxmlformats.org/drawingml/2006/table">
            <a:tbl>
              <a:tblPr/>
              <a:tblGrid>
                <a:gridCol w="1456812">
                  <a:extLst>
                    <a:ext uri="{9D8B030D-6E8A-4147-A177-3AD203B41FA5}">
                      <a16:colId xmlns:a16="http://schemas.microsoft.com/office/drawing/2014/main" val="3833825950"/>
                    </a:ext>
                  </a:extLst>
                </a:gridCol>
                <a:gridCol w="2872988">
                  <a:extLst>
                    <a:ext uri="{9D8B030D-6E8A-4147-A177-3AD203B41FA5}">
                      <a16:colId xmlns:a16="http://schemas.microsoft.com/office/drawing/2014/main" val="2757020855"/>
                    </a:ext>
                  </a:extLst>
                </a:gridCol>
                <a:gridCol w="2147200">
                  <a:extLst>
                    <a:ext uri="{9D8B030D-6E8A-4147-A177-3AD203B41FA5}">
                      <a16:colId xmlns:a16="http://schemas.microsoft.com/office/drawing/2014/main" val="2493972172"/>
                    </a:ext>
                  </a:extLst>
                </a:gridCol>
                <a:gridCol w="5739500">
                  <a:extLst>
                    <a:ext uri="{9D8B030D-6E8A-4147-A177-3AD203B41FA5}">
                      <a16:colId xmlns:a16="http://schemas.microsoft.com/office/drawing/2014/main" val="3922409963"/>
                    </a:ext>
                  </a:extLst>
                </a:gridCol>
                <a:gridCol w="3886200">
                  <a:extLst>
                    <a:ext uri="{9D8B030D-6E8A-4147-A177-3AD203B41FA5}">
                      <a16:colId xmlns:a16="http://schemas.microsoft.com/office/drawing/2014/main" val="2194066933"/>
                    </a:ext>
                  </a:extLst>
                </a:gridCol>
              </a:tblGrid>
              <a:tr h="1408355">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Số C</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Phần nền</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dirty="0" err="1">
                          <a:ln>
                            <a:noFill/>
                          </a:ln>
                          <a:solidFill>
                            <a:srgbClr val="FF0000"/>
                          </a:solidFill>
                          <a:effectLst/>
                          <a:latin typeface="Tahoma" panose="020B0604030504040204" pitchFamily="34" charset="0"/>
                        </a:rPr>
                        <a:t>CTCT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11372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6</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6</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14</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2364984"/>
                  </a:ext>
                </a:extLst>
              </a:tr>
              <a:tr h="10917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7</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7</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16</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83596182"/>
                  </a:ext>
                </a:extLst>
              </a:tr>
              <a:tr h="13646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8</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22516360"/>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9</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9</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20</a:t>
                      </a: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40745434"/>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10</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10</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22</a:t>
                      </a: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75180974"/>
                  </a:ext>
                </a:extLst>
              </a:tr>
            </a:tbl>
          </a:graphicData>
        </a:graphic>
      </p:graphicFrame>
      <p:sp>
        <p:nvSpPr>
          <p:cNvPr id="12" name="Rectangle 75">
            <a:extLst>
              <a:ext uri="{FF2B5EF4-FFF2-40B4-BE49-F238E27FC236}">
                <a16:creationId xmlns:a16="http://schemas.microsoft.com/office/drawing/2014/main" id="{4AB87198-DDCB-DFEE-C7C1-11551FD3AE06}"/>
              </a:ext>
            </a:extLst>
          </p:cNvPr>
          <p:cNvSpPr>
            <a:spLocks noChangeArrowheads="1"/>
          </p:cNvSpPr>
          <p:nvPr/>
        </p:nvSpPr>
        <p:spPr bwMode="auto">
          <a:xfrm>
            <a:off x="7983341" y="3838113"/>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4</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13" name="Rectangle 75">
            <a:extLst>
              <a:ext uri="{FF2B5EF4-FFF2-40B4-BE49-F238E27FC236}">
                <a16:creationId xmlns:a16="http://schemas.microsoft.com/office/drawing/2014/main" id="{E89A6507-35A0-D158-1FF6-B69C54A551E5}"/>
              </a:ext>
            </a:extLst>
          </p:cNvPr>
          <p:cNvSpPr>
            <a:spLocks noChangeArrowheads="1"/>
          </p:cNvSpPr>
          <p:nvPr/>
        </p:nvSpPr>
        <p:spPr bwMode="auto">
          <a:xfrm>
            <a:off x="7983340" y="4981113"/>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5</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14" name="Rectangle 75">
            <a:extLst>
              <a:ext uri="{FF2B5EF4-FFF2-40B4-BE49-F238E27FC236}">
                <a16:creationId xmlns:a16="http://schemas.microsoft.com/office/drawing/2014/main" id="{BFBA253A-6051-8570-2474-0BE859E39CD0}"/>
              </a:ext>
            </a:extLst>
          </p:cNvPr>
          <p:cNvSpPr>
            <a:spLocks noChangeArrowheads="1"/>
          </p:cNvSpPr>
          <p:nvPr/>
        </p:nvSpPr>
        <p:spPr bwMode="auto">
          <a:xfrm>
            <a:off x="7983340" y="6124113"/>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6</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2" name="Rectangle 75">
            <a:extLst>
              <a:ext uri="{FF2B5EF4-FFF2-40B4-BE49-F238E27FC236}">
                <a16:creationId xmlns:a16="http://schemas.microsoft.com/office/drawing/2014/main" id="{C4FCBBE9-725E-93FB-A030-5D07CAD5C4E5}"/>
              </a:ext>
            </a:extLst>
          </p:cNvPr>
          <p:cNvSpPr>
            <a:spLocks noChangeArrowheads="1"/>
          </p:cNvSpPr>
          <p:nvPr/>
        </p:nvSpPr>
        <p:spPr bwMode="auto">
          <a:xfrm>
            <a:off x="7983338" y="7457983"/>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7</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3" name="Rectangle 75">
            <a:extLst>
              <a:ext uri="{FF2B5EF4-FFF2-40B4-BE49-F238E27FC236}">
                <a16:creationId xmlns:a16="http://schemas.microsoft.com/office/drawing/2014/main" id="{F70C658A-F2C0-E9E6-29DC-85E9908A72CD}"/>
              </a:ext>
            </a:extLst>
          </p:cNvPr>
          <p:cNvSpPr>
            <a:spLocks noChangeArrowheads="1"/>
          </p:cNvSpPr>
          <p:nvPr/>
        </p:nvSpPr>
        <p:spPr bwMode="auto">
          <a:xfrm>
            <a:off x="7983337" y="8981613"/>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8</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graphicFrame>
        <p:nvGraphicFramePr>
          <p:cNvPr id="5" name="Table 4">
            <a:extLst>
              <a:ext uri="{FF2B5EF4-FFF2-40B4-BE49-F238E27FC236}">
                <a16:creationId xmlns:a16="http://schemas.microsoft.com/office/drawing/2014/main" id="{064711C4-A222-46B1-66D4-0A3AC15A3578}"/>
              </a:ext>
            </a:extLst>
          </p:cNvPr>
          <p:cNvGraphicFramePr>
            <a:graphicFrameLocks noGrp="1"/>
          </p:cNvGraphicFramePr>
          <p:nvPr/>
        </p:nvGraphicFramePr>
        <p:xfrm>
          <a:off x="285111" y="167849"/>
          <a:ext cx="17774289" cy="1952162"/>
        </p:xfrm>
        <a:graphic>
          <a:graphicData uri="http://schemas.openxmlformats.org/drawingml/2006/table">
            <a:tbl>
              <a:tblPr firstRow="1" firstCol="1" bandRow="1"/>
              <a:tblGrid>
                <a:gridCol w="8051601">
                  <a:extLst>
                    <a:ext uri="{9D8B030D-6E8A-4147-A177-3AD203B41FA5}">
                      <a16:colId xmlns:a16="http://schemas.microsoft.com/office/drawing/2014/main" val="567687300"/>
                    </a:ext>
                  </a:extLst>
                </a:gridCol>
                <a:gridCol w="7747767">
                  <a:extLst>
                    <a:ext uri="{9D8B030D-6E8A-4147-A177-3AD203B41FA5}">
                      <a16:colId xmlns:a16="http://schemas.microsoft.com/office/drawing/2014/main" val="605338435"/>
                    </a:ext>
                  </a:extLst>
                </a:gridCol>
                <a:gridCol w="1974921">
                  <a:extLst>
                    <a:ext uri="{9D8B030D-6E8A-4147-A177-3AD203B41FA5}">
                      <a16:colId xmlns:a16="http://schemas.microsoft.com/office/drawing/2014/main" val="1321353182"/>
                    </a:ext>
                  </a:extLst>
                </a:gridCol>
              </a:tblGrid>
              <a:tr h="1952162">
                <a:tc>
                  <a:txBody>
                    <a:bodyPr/>
                    <a:lstStyle/>
                    <a:p>
                      <a:pPr marL="0" marR="0" algn="ctr">
                        <a:lnSpc>
                          <a:spcPct val="107000"/>
                        </a:lnSpc>
                        <a:spcBef>
                          <a:spcPts val="0"/>
                        </a:spcBef>
                        <a:spcAft>
                          <a:spcPts val="0"/>
                        </a:spcAft>
                      </a:pPr>
                      <a:r>
                        <a:rPr lang="en-US" sz="4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alkane không phân nhánh =</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a:noFill/>
                    </a:lnL>
                    <a:lnR w="12700" cap="flat" cmpd="sng" algn="ctr">
                      <a:solidFill>
                        <a:srgbClr val="000000"/>
                      </a:solidFill>
                      <a:prstDash val="solid"/>
                      <a:round/>
                      <a:headEnd type="none" w="med" len="med"/>
                      <a:tailEnd type="none" w="med" len="med"/>
                    </a:lnR>
                    <a:lnT>
                      <a:noFill/>
                    </a:lnT>
                    <a:lnB>
                      <a:noFill/>
                    </a:lnB>
                    <a:solidFill>
                      <a:srgbClr val="FBE5D6"/>
                    </a:solidFill>
                  </a:tcPr>
                </a:tc>
                <a:tc>
                  <a:txBody>
                    <a:bodyPr/>
                    <a:lstStyle/>
                    <a:p>
                      <a:pPr marL="0" marR="0" algn="ctr">
                        <a:lnSpc>
                          <a:spcPct val="107000"/>
                        </a:lnSpc>
                        <a:spcBef>
                          <a:spcPts val="0"/>
                        </a:spcBef>
                        <a:spcAft>
                          <a:spcPts val="0"/>
                        </a:spcAft>
                      </a:pPr>
                      <a:r>
                        <a:rPr lang="en-US" sz="5400" b="1" kern="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 nền</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số lượng nguyên tử carbon)</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6000" b="1"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ane</a:t>
                      </a:r>
                      <a:endParaRPr lang="en-US" sz="27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7428"/>
                  </a:ext>
                </a:extLst>
              </a:tr>
            </a:tbl>
          </a:graphicData>
        </a:graphic>
      </p:graphicFrame>
      <p:sp>
        <p:nvSpPr>
          <p:cNvPr id="6" name="Text Box 68">
            <a:extLst>
              <a:ext uri="{FF2B5EF4-FFF2-40B4-BE49-F238E27FC236}">
                <a16:creationId xmlns:a16="http://schemas.microsoft.com/office/drawing/2014/main" id="{A54F8936-B10D-6047-C7F6-F9DEC4585012}"/>
              </a:ext>
            </a:extLst>
          </p:cNvPr>
          <p:cNvSpPr txBox="1">
            <a:spLocks noChangeArrowheads="1"/>
          </p:cNvSpPr>
          <p:nvPr/>
        </p:nvSpPr>
        <p:spPr bwMode="auto">
          <a:xfrm>
            <a:off x="3409049" y="3887398"/>
            <a:ext cx="16033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Hex- </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7" name="Text Box 69">
            <a:extLst>
              <a:ext uri="{FF2B5EF4-FFF2-40B4-BE49-F238E27FC236}">
                <a16:creationId xmlns:a16="http://schemas.microsoft.com/office/drawing/2014/main" id="{6DEBFBAD-9CB4-2472-5B67-A7E19BE8CE6B}"/>
              </a:ext>
            </a:extLst>
          </p:cNvPr>
          <p:cNvSpPr txBox="1">
            <a:spLocks noChangeArrowheads="1"/>
          </p:cNvSpPr>
          <p:nvPr/>
        </p:nvSpPr>
        <p:spPr bwMode="auto">
          <a:xfrm>
            <a:off x="3317044" y="4981113"/>
            <a:ext cx="16898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Hept-</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8" name="Text Box 70">
            <a:extLst>
              <a:ext uri="{FF2B5EF4-FFF2-40B4-BE49-F238E27FC236}">
                <a16:creationId xmlns:a16="http://schemas.microsoft.com/office/drawing/2014/main" id="{66976DAF-0314-8640-F704-29D3A1DFCC93}"/>
              </a:ext>
            </a:extLst>
          </p:cNvPr>
          <p:cNvSpPr txBox="1">
            <a:spLocks noChangeArrowheads="1"/>
          </p:cNvSpPr>
          <p:nvPr/>
        </p:nvSpPr>
        <p:spPr bwMode="auto">
          <a:xfrm>
            <a:off x="2798261" y="7581899"/>
            <a:ext cx="19463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   Non-</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9" name="Text Box 71">
            <a:extLst>
              <a:ext uri="{FF2B5EF4-FFF2-40B4-BE49-F238E27FC236}">
                <a16:creationId xmlns:a16="http://schemas.microsoft.com/office/drawing/2014/main" id="{71DE4796-C916-A5C8-969A-AAB299AD290D}"/>
              </a:ext>
            </a:extLst>
          </p:cNvPr>
          <p:cNvSpPr txBox="1">
            <a:spLocks noChangeArrowheads="1"/>
          </p:cNvSpPr>
          <p:nvPr/>
        </p:nvSpPr>
        <p:spPr bwMode="auto">
          <a:xfrm>
            <a:off x="3267040" y="8981613"/>
            <a:ext cx="13789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Dec-</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10" name="Text Box 72">
            <a:extLst>
              <a:ext uri="{FF2B5EF4-FFF2-40B4-BE49-F238E27FC236}">
                <a16:creationId xmlns:a16="http://schemas.microsoft.com/office/drawing/2014/main" id="{DA392FAE-D6A3-E5BD-E246-88AD4E125BE2}"/>
              </a:ext>
            </a:extLst>
          </p:cNvPr>
          <p:cNvSpPr txBox="1">
            <a:spLocks noChangeArrowheads="1"/>
          </p:cNvSpPr>
          <p:nvPr/>
        </p:nvSpPr>
        <p:spPr bwMode="auto">
          <a:xfrm>
            <a:off x="3360325" y="6241574"/>
            <a:ext cx="13468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Oct-</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11" name="Text Box 68">
            <a:extLst>
              <a:ext uri="{FF2B5EF4-FFF2-40B4-BE49-F238E27FC236}">
                <a16:creationId xmlns:a16="http://schemas.microsoft.com/office/drawing/2014/main" id="{08344E8B-717C-E1A2-D0C9-4D4349D29A8A}"/>
              </a:ext>
            </a:extLst>
          </p:cNvPr>
          <p:cNvSpPr txBox="1">
            <a:spLocks noChangeArrowheads="1"/>
          </p:cNvSpPr>
          <p:nvPr/>
        </p:nvSpPr>
        <p:spPr bwMode="auto">
          <a:xfrm>
            <a:off x="14405892" y="3828734"/>
            <a:ext cx="23214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Hex</a:t>
            </a:r>
            <a:r>
              <a:rPr lang="en-US" altLang="en-US" sz="4800" b="1">
                <a:solidFill>
                  <a:srgbClr val="FF0000"/>
                </a:solidFill>
                <a:latin typeface="Times New Roman" panose="02020603050405020304" pitchFamily="18" charset="0"/>
                <a:cs typeface="Times New Roman" panose="02020603050405020304" pitchFamily="18" charset="0"/>
              </a:rPr>
              <a:t>ane</a:t>
            </a:r>
            <a:r>
              <a:rPr lang="en-US" altLang="en-US" sz="4800" b="1">
                <a:solidFill>
                  <a:srgbClr val="0000FF"/>
                </a:solidFill>
                <a:latin typeface="Times New Roman" panose="02020603050405020304" pitchFamily="18" charset="0"/>
                <a:cs typeface="Times New Roman" panose="02020603050405020304" pitchFamily="18" charset="0"/>
              </a:rPr>
              <a:t> </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15" name="Text Box 69">
            <a:extLst>
              <a:ext uri="{FF2B5EF4-FFF2-40B4-BE49-F238E27FC236}">
                <a16:creationId xmlns:a16="http://schemas.microsoft.com/office/drawing/2014/main" id="{BBD1371B-DDA2-CE28-1A9F-766B55D3284F}"/>
              </a:ext>
            </a:extLst>
          </p:cNvPr>
          <p:cNvSpPr txBox="1">
            <a:spLocks noChangeArrowheads="1"/>
          </p:cNvSpPr>
          <p:nvPr/>
        </p:nvSpPr>
        <p:spPr bwMode="auto">
          <a:xfrm>
            <a:off x="14223021" y="4981112"/>
            <a:ext cx="24080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Hept</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6" name="Text Box 70">
            <a:extLst>
              <a:ext uri="{FF2B5EF4-FFF2-40B4-BE49-F238E27FC236}">
                <a16:creationId xmlns:a16="http://schemas.microsoft.com/office/drawing/2014/main" id="{177591BA-A7F9-6B5C-23A3-C596205C9F5C}"/>
              </a:ext>
            </a:extLst>
          </p:cNvPr>
          <p:cNvSpPr txBox="1">
            <a:spLocks noChangeArrowheads="1"/>
          </p:cNvSpPr>
          <p:nvPr/>
        </p:nvSpPr>
        <p:spPr bwMode="auto">
          <a:xfrm>
            <a:off x="13741708" y="7550131"/>
            <a:ext cx="2664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   Non</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8" name="Text Box 71">
            <a:extLst>
              <a:ext uri="{FF2B5EF4-FFF2-40B4-BE49-F238E27FC236}">
                <a16:creationId xmlns:a16="http://schemas.microsoft.com/office/drawing/2014/main" id="{0BAD26E6-3F0D-7FA2-7A9B-71C4F618B740}"/>
              </a:ext>
            </a:extLst>
          </p:cNvPr>
          <p:cNvSpPr txBox="1">
            <a:spLocks noChangeArrowheads="1"/>
          </p:cNvSpPr>
          <p:nvPr/>
        </p:nvSpPr>
        <p:spPr bwMode="auto">
          <a:xfrm>
            <a:off x="14317277" y="8982327"/>
            <a:ext cx="20970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Dec</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19" name="Text Box 72">
            <a:extLst>
              <a:ext uri="{FF2B5EF4-FFF2-40B4-BE49-F238E27FC236}">
                <a16:creationId xmlns:a16="http://schemas.microsoft.com/office/drawing/2014/main" id="{98B0AA6A-B32D-33DE-6D94-AD1CDC42A4FD}"/>
              </a:ext>
            </a:extLst>
          </p:cNvPr>
          <p:cNvSpPr txBox="1">
            <a:spLocks noChangeArrowheads="1"/>
          </p:cNvSpPr>
          <p:nvPr/>
        </p:nvSpPr>
        <p:spPr bwMode="auto">
          <a:xfrm>
            <a:off x="14394543" y="6144426"/>
            <a:ext cx="20649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Oct</a:t>
            </a:r>
            <a:r>
              <a:rPr lang="en-US" altLang="en-US" sz="4800" b="1">
                <a:solidFill>
                  <a:srgbClr val="FF0000"/>
                </a:solidFill>
                <a:latin typeface="Times New Roman" panose="02020603050405020304" pitchFamily="18" charset="0"/>
                <a:cs typeface="Times New Roman" panose="02020603050405020304" pitchFamily="18" charset="0"/>
              </a:rPr>
              <a:t>ane</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3796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10286999" y="-7795"/>
            <a:ext cx="8001002" cy="2300369"/>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en-US" sz="3000">
              <a:solidFill>
                <a:prstClr val="white"/>
              </a:solidFill>
              <a:latin typeface="Calibri" panose="020F0502020204030204"/>
            </a:endParaRPr>
          </a:p>
        </p:txBody>
      </p:sp>
      <p:sp>
        <p:nvSpPr>
          <p:cNvPr id="11" name="Text Box 163"/>
          <p:cNvSpPr txBox="1">
            <a:spLocks noChangeArrowheads="1"/>
          </p:cNvSpPr>
          <p:nvPr/>
        </p:nvSpPr>
        <p:spPr bwMode="auto">
          <a:xfrm>
            <a:off x="10875779" y="657642"/>
            <a:ext cx="73088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50000"/>
              </a:spcBef>
              <a:spcAft>
                <a:spcPct val="0"/>
              </a:spcAft>
            </a:pPr>
            <a:r>
              <a:rPr lang="en-US" altLang="en-US" sz="5400" b="1">
                <a:solidFill>
                  <a:prstClr val="black"/>
                </a:solidFill>
                <a:latin typeface="Arial" panose="020B0604020202020204" pitchFamily="34" charset="0"/>
                <a:cs typeface="Arial" panose="020B0604020202020204" pitchFamily="34" charset="0"/>
              </a:rPr>
              <a:t>? alkane </a:t>
            </a:r>
            <a:r>
              <a:rPr lang="en-US" altLang="en-US" sz="5400" b="1" dirty="0" err="1">
                <a:solidFill>
                  <a:prstClr val="black"/>
                </a:solidFill>
                <a:latin typeface="Arial" panose="020B0604020202020204" pitchFamily="34" charset="0"/>
                <a:cs typeface="Arial" panose="020B0604020202020204" pitchFamily="34" charset="0"/>
              </a:rPr>
              <a:t>mạch</a:t>
            </a:r>
            <a:r>
              <a:rPr lang="en-US" altLang="en-US" sz="5400" b="1" dirty="0">
                <a:solidFill>
                  <a:prstClr val="black"/>
                </a:solidFill>
                <a:latin typeface="Arial" panose="020B0604020202020204" pitchFamily="34" charset="0"/>
                <a:cs typeface="Arial" panose="020B0604020202020204" pitchFamily="34" charset="0"/>
              </a:rPr>
              <a:t> </a:t>
            </a:r>
            <a:r>
              <a:rPr lang="en-US" altLang="en-US" sz="5400" b="1" dirty="0" err="1">
                <a:solidFill>
                  <a:prstClr val="black"/>
                </a:solidFill>
                <a:latin typeface="Arial" panose="020B0604020202020204" pitchFamily="34" charset="0"/>
                <a:cs typeface="Arial" panose="020B0604020202020204" pitchFamily="34" charset="0"/>
              </a:rPr>
              <a:t>thẳng</a:t>
            </a:r>
            <a:endParaRPr lang="en-US" altLang="en-US" sz="5400" b="1" dirty="0">
              <a:solidFill>
                <a:prstClr val="black"/>
              </a:solidFill>
              <a:latin typeface="Arial" panose="020B0604020202020204" pitchFamily="34" charset="0"/>
              <a:cs typeface="Arial" panose="020B0604020202020204" pitchFamily="34" charset="0"/>
            </a:endParaRPr>
          </a:p>
        </p:txBody>
      </p:sp>
      <p:grpSp>
        <p:nvGrpSpPr>
          <p:cNvPr id="13" name="Group 12"/>
          <p:cNvGrpSpPr/>
          <p:nvPr/>
        </p:nvGrpSpPr>
        <p:grpSpPr>
          <a:xfrm>
            <a:off x="4114801" y="2743199"/>
            <a:ext cx="11887199" cy="2372255"/>
            <a:chOff x="281066" y="1967554"/>
            <a:chExt cx="7483418" cy="1414755"/>
          </a:xfrm>
        </p:grpSpPr>
        <p:sp>
          <p:nvSpPr>
            <p:cNvPr id="14" name="Line 15"/>
            <p:cNvSpPr>
              <a:spLocks noChangeShapeType="1"/>
            </p:cNvSpPr>
            <p:nvPr/>
          </p:nvSpPr>
          <p:spPr bwMode="auto">
            <a:xfrm>
              <a:off x="2799524" y="2600803"/>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4200">
                <a:solidFill>
                  <a:prstClr val="black"/>
                </a:solidFill>
                <a:latin typeface="Times New Roman" panose="02020603050405020304" pitchFamily="18" charset="0"/>
              </a:endParaRPr>
            </a:p>
          </p:txBody>
        </p:sp>
        <p:sp>
          <p:nvSpPr>
            <p:cNvPr id="15" name="Text Box 22"/>
            <p:cNvSpPr txBox="1">
              <a:spLocks noChangeArrowheads="1"/>
            </p:cNvSpPr>
            <p:nvPr/>
          </p:nvSpPr>
          <p:spPr bwMode="auto">
            <a:xfrm>
              <a:off x="281066" y="1967554"/>
              <a:ext cx="7483418" cy="60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6000" b="1" dirty="0">
                  <a:solidFill>
                    <a:srgbClr val="0000FF"/>
                  </a:solidFill>
                  <a:latin typeface="Arial" panose="020B0604020202020204" pitchFamily="34" charset="0"/>
                </a:rPr>
                <a:t>      CH</a:t>
              </a:r>
              <a:r>
                <a:rPr lang="en-US" altLang="en-US" sz="6000" b="1" baseline="-25000" dirty="0">
                  <a:solidFill>
                    <a:srgbClr val="0000FF"/>
                  </a:solidFill>
                  <a:latin typeface="Arial" panose="020B0604020202020204" pitchFamily="34" charset="0"/>
                </a:rPr>
                <a:t>3</a:t>
              </a:r>
              <a:r>
                <a:rPr lang="en-US" altLang="en-US" sz="6000" b="1" dirty="0">
                  <a:solidFill>
                    <a:srgbClr val="0000FF"/>
                  </a:solidFill>
                  <a:latin typeface="Arial" panose="020B0604020202020204" pitchFamily="34" charset="0"/>
                </a:rPr>
                <a:t> – CH  – CH</a:t>
              </a:r>
              <a:r>
                <a:rPr lang="en-US" altLang="en-US" sz="6000" b="1" baseline="-25000" dirty="0">
                  <a:solidFill>
                    <a:srgbClr val="0000FF"/>
                  </a:solidFill>
                  <a:latin typeface="Arial" panose="020B0604020202020204" pitchFamily="34" charset="0"/>
                </a:rPr>
                <a:t>2</a:t>
              </a:r>
              <a:r>
                <a:rPr lang="en-US" altLang="en-US" sz="6000" b="1" dirty="0">
                  <a:solidFill>
                    <a:srgbClr val="0000FF"/>
                  </a:solidFill>
                  <a:latin typeface="Arial" panose="020B0604020202020204" pitchFamily="34" charset="0"/>
                </a:rPr>
                <a:t> – CH</a:t>
              </a:r>
              <a:r>
                <a:rPr lang="en-US" altLang="en-US" sz="6000" b="1" baseline="-25000" dirty="0">
                  <a:solidFill>
                    <a:srgbClr val="0000FF"/>
                  </a:solidFill>
                  <a:latin typeface="Arial" panose="020B0604020202020204" pitchFamily="34" charset="0"/>
                </a:rPr>
                <a:t>3</a:t>
              </a:r>
              <a:r>
                <a:rPr lang="en-US" altLang="en-US" sz="6000" b="1" dirty="0">
                  <a:solidFill>
                    <a:srgbClr val="0000FF"/>
                  </a:solidFill>
                  <a:latin typeface="Arial" panose="020B0604020202020204" pitchFamily="34" charset="0"/>
                </a:rPr>
                <a:t> </a:t>
              </a:r>
            </a:p>
          </p:txBody>
        </p:sp>
        <p:sp>
          <p:nvSpPr>
            <p:cNvPr id="16" name="Text Box 25"/>
            <p:cNvSpPr txBox="1">
              <a:spLocks noChangeArrowheads="1"/>
            </p:cNvSpPr>
            <p:nvPr/>
          </p:nvSpPr>
          <p:spPr bwMode="auto">
            <a:xfrm>
              <a:off x="2363788" y="2776592"/>
              <a:ext cx="996230" cy="60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6000" b="1" dirty="0">
                  <a:solidFill>
                    <a:srgbClr val="0000FF"/>
                  </a:solidFill>
                  <a:latin typeface="Arial" panose="020B0604020202020204" pitchFamily="34" charset="0"/>
                </a:rPr>
                <a:t>CH</a:t>
              </a:r>
              <a:r>
                <a:rPr lang="en-US" altLang="en-US" sz="6000" b="1" baseline="-25000" dirty="0">
                  <a:solidFill>
                    <a:srgbClr val="0000FF"/>
                  </a:solidFill>
                  <a:latin typeface="Arial" panose="020B0604020202020204" pitchFamily="34" charset="0"/>
                </a:rPr>
                <a:t>3</a:t>
              </a:r>
            </a:p>
          </p:txBody>
        </p:sp>
      </p:grpSp>
      <p:cxnSp>
        <p:nvCxnSpPr>
          <p:cNvPr id="17" name="Straight Arrow Connector 16"/>
          <p:cNvCxnSpPr/>
          <p:nvPr/>
        </p:nvCxnSpPr>
        <p:spPr>
          <a:xfrm>
            <a:off x="5374394" y="2743200"/>
            <a:ext cx="8113005" cy="0"/>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8" name="Oval 17"/>
          <p:cNvSpPr/>
          <p:nvPr/>
        </p:nvSpPr>
        <p:spPr>
          <a:xfrm>
            <a:off x="7423142" y="3632690"/>
            <a:ext cx="1674017" cy="18537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en-US" sz="3000">
              <a:solidFill>
                <a:prstClr val="white"/>
              </a:solidFill>
              <a:latin typeface="Calibri" panose="020F0502020204030204"/>
            </a:endParaRPr>
          </a:p>
        </p:txBody>
      </p:sp>
      <p:sp>
        <p:nvSpPr>
          <p:cNvPr id="19" name="Oval Callout 18"/>
          <p:cNvSpPr/>
          <p:nvPr/>
        </p:nvSpPr>
        <p:spPr>
          <a:xfrm rot="10800000">
            <a:off x="4052143" y="5781163"/>
            <a:ext cx="5600702" cy="2300369"/>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eaLnBrk="0" fontAlgn="base" hangingPunct="0">
              <a:spcBef>
                <a:spcPct val="0"/>
              </a:spcBef>
              <a:spcAft>
                <a:spcPct val="0"/>
              </a:spcAft>
            </a:pPr>
            <a:endParaRPr lang="en-US" sz="3000">
              <a:solidFill>
                <a:prstClr val="white"/>
              </a:solidFill>
              <a:latin typeface="Calibri" panose="020F0502020204030204"/>
            </a:endParaRPr>
          </a:p>
        </p:txBody>
      </p:sp>
      <p:sp>
        <p:nvSpPr>
          <p:cNvPr id="20" name="Text Box 163"/>
          <p:cNvSpPr txBox="1">
            <a:spLocks noChangeArrowheads="1"/>
          </p:cNvSpPr>
          <p:nvPr/>
        </p:nvSpPr>
        <p:spPr bwMode="auto">
          <a:xfrm>
            <a:off x="4742174" y="5961854"/>
            <a:ext cx="44534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50000"/>
              </a:spcBef>
              <a:spcAft>
                <a:spcPct val="0"/>
              </a:spcAft>
            </a:pPr>
            <a:r>
              <a:rPr lang="en-US" altLang="en-US" sz="5400" b="1" dirty="0" err="1">
                <a:solidFill>
                  <a:prstClr val="black"/>
                </a:solidFill>
                <a:latin typeface="Arial" panose="020B0604020202020204" pitchFamily="34" charset="0"/>
                <a:cs typeface="Arial" panose="020B0604020202020204" pitchFamily="34" charset="0"/>
              </a:rPr>
              <a:t>Phần</a:t>
            </a:r>
            <a:r>
              <a:rPr lang="en-US" altLang="en-US" sz="5400" b="1" dirty="0">
                <a:solidFill>
                  <a:prstClr val="black"/>
                </a:solidFill>
                <a:latin typeface="Arial" panose="020B0604020202020204" pitchFamily="34" charset="0"/>
                <a:cs typeface="Arial" panose="020B0604020202020204" pitchFamily="34" charset="0"/>
              </a:rPr>
              <a:t> </a:t>
            </a:r>
            <a:r>
              <a:rPr lang="en-US" altLang="en-US" sz="5400" b="1" dirty="0" err="1">
                <a:solidFill>
                  <a:prstClr val="black"/>
                </a:solidFill>
                <a:latin typeface="Arial" panose="020B0604020202020204" pitchFamily="34" charset="0"/>
                <a:cs typeface="Arial" panose="020B0604020202020204" pitchFamily="34" charset="0"/>
              </a:rPr>
              <a:t>nhánh</a:t>
            </a:r>
            <a:endParaRPr lang="en-US" altLang="en-US" sz="5400" b="1" dirty="0">
              <a:solidFill>
                <a:prstClr val="black"/>
              </a:solidFill>
              <a:latin typeface="Arial" panose="020B0604020202020204" pitchFamily="34" charset="0"/>
              <a:cs typeface="Arial" panose="020B0604020202020204" pitchFamily="34" charset="0"/>
            </a:endParaRPr>
          </a:p>
        </p:txBody>
      </p:sp>
      <p:sp>
        <p:nvSpPr>
          <p:cNvPr id="21" name="Text Box 163"/>
          <p:cNvSpPr txBox="1">
            <a:spLocks noChangeArrowheads="1"/>
          </p:cNvSpPr>
          <p:nvPr/>
        </p:nvSpPr>
        <p:spPr bwMode="auto">
          <a:xfrm>
            <a:off x="4742174" y="6931350"/>
            <a:ext cx="44534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50000"/>
              </a:spcBef>
              <a:spcAft>
                <a:spcPct val="0"/>
              </a:spcAft>
            </a:pPr>
            <a:r>
              <a:rPr lang="en-US" altLang="en-US" sz="5400" b="1" err="1">
                <a:solidFill>
                  <a:prstClr val="black"/>
                </a:solidFill>
                <a:latin typeface="Arial" panose="020B0604020202020204" pitchFamily="34" charset="0"/>
                <a:cs typeface="Arial" panose="020B0604020202020204" pitchFamily="34" charset="0"/>
              </a:rPr>
              <a:t>Gốc</a:t>
            </a:r>
            <a:r>
              <a:rPr lang="en-US" altLang="en-US" sz="5400" b="1">
                <a:solidFill>
                  <a:prstClr val="black"/>
                </a:solidFill>
                <a:latin typeface="Arial" panose="020B0604020202020204" pitchFamily="34" charset="0"/>
                <a:cs typeface="Arial" panose="020B0604020202020204" pitchFamily="34" charset="0"/>
              </a:rPr>
              <a:t> </a:t>
            </a:r>
            <a:r>
              <a:rPr lang="en-US" altLang="en-US" sz="5400" b="1">
                <a:solidFill>
                  <a:srgbClr val="0000FF"/>
                </a:solidFill>
                <a:latin typeface="Arial" panose="020B0604020202020204" pitchFamily="34" charset="0"/>
                <a:cs typeface="Arial" panose="020B0604020202020204" pitchFamily="34" charset="0"/>
              </a:rPr>
              <a:t>alk</a:t>
            </a:r>
            <a:r>
              <a:rPr lang="en-US" altLang="en-US" sz="5400" b="1">
                <a:solidFill>
                  <a:prstClr val="black">
                    <a:lumMod val="95000"/>
                    <a:lumOff val="5000"/>
                  </a:prstClr>
                </a:solidFill>
                <a:latin typeface="Arial" panose="020B0604020202020204" pitchFamily="34" charset="0"/>
                <a:cs typeface="Arial" panose="020B0604020202020204" pitchFamily="34" charset="0"/>
              </a:rPr>
              <a:t>yl</a:t>
            </a:r>
            <a:endParaRPr lang="en-US" altLang="en-US" sz="5400" b="1" dirty="0">
              <a:solidFill>
                <a:prstClr val="black">
                  <a:lumMod val="95000"/>
                  <a:lumOff val="5000"/>
                </a:prstClr>
              </a:solidFill>
              <a:latin typeface="Arial" panose="020B0604020202020204" pitchFamily="34" charset="0"/>
              <a:cs typeface="Arial" panose="020B0604020202020204" pitchFamily="34" charset="0"/>
            </a:endParaRPr>
          </a:p>
        </p:txBody>
      </p:sp>
      <p:sp>
        <p:nvSpPr>
          <p:cNvPr id="22" name="TextBox 21"/>
          <p:cNvSpPr txBox="1"/>
          <p:nvPr/>
        </p:nvSpPr>
        <p:spPr>
          <a:xfrm>
            <a:off x="766883" y="8576901"/>
            <a:ext cx="4000500" cy="1200329"/>
          </a:xfrm>
          <a:prstGeom prst="rect">
            <a:avLst/>
          </a:prstGeom>
          <a:solidFill>
            <a:srgbClr val="00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nvex"/>
          </a:sp3d>
        </p:spPr>
        <p:txBody>
          <a:bodyPr wrap="square">
            <a:spAutoFit/>
          </a:bodyPr>
          <a:lstStyle/>
          <a:p>
            <a:pPr algn="ctr" defTabSz="1371600">
              <a:spcBef>
                <a:spcPct val="0"/>
              </a:spcBef>
              <a:defRPr/>
            </a:pPr>
            <a:r>
              <a:rPr lang="en-US" sz="7200" b="1">
                <a:solidFill>
                  <a:srgbClr val="FFFF00"/>
                </a:solidFill>
                <a:latin typeface="Arial" panose="020B0604020202020204" pitchFamily="34" charset="0"/>
                <a:cs typeface="Arial" panose="020B0604020202020204" pitchFamily="34" charset="0"/>
              </a:rPr>
              <a:t>C</a:t>
            </a:r>
            <a:r>
              <a:rPr lang="en-US" sz="7200" b="1" baseline="-25000">
                <a:solidFill>
                  <a:srgbClr val="FFFF00"/>
                </a:solidFill>
                <a:latin typeface="Arial" panose="020B0604020202020204" pitchFamily="34" charset="0"/>
                <a:cs typeface="Arial" panose="020B0604020202020204" pitchFamily="34" charset="0"/>
              </a:rPr>
              <a:t>n</a:t>
            </a:r>
            <a:r>
              <a:rPr lang="en-US" sz="7200" b="1">
                <a:solidFill>
                  <a:srgbClr val="FFFF00"/>
                </a:solidFill>
                <a:latin typeface="Arial" panose="020B0604020202020204" pitchFamily="34" charset="0"/>
                <a:cs typeface="Arial" panose="020B0604020202020204" pitchFamily="34" charset="0"/>
              </a:rPr>
              <a:t> H</a:t>
            </a:r>
            <a:r>
              <a:rPr lang="en-US" sz="7200" b="1" baseline="-25000">
                <a:solidFill>
                  <a:srgbClr val="FFFF00"/>
                </a:solidFill>
                <a:latin typeface="Arial" panose="020B0604020202020204" pitchFamily="34" charset="0"/>
                <a:cs typeface="Arial" panose="020B0604020202020204" pitchFamily="34" charset="0"/>
              </a:rPr>
              <a:t>2n+2</a:t>
            </a:r>
            <a:endParaRPr lang="en-US" sz="7200" b="1" dirty="0">
              <a:solidFill>
                <a:srgbClr val="FFFF00"/>
              </a:solidFill>
              <a:latin typeface="Arial" panose="020B0604020202020204" pitchFamily="34" charset="0"/>
              <a:cs typeface="Arial" panose="020B0604020202020204" pitchFamily="34" charset="0"/>
            </a:endParaRPr>
          </a:p>
        </p:txBody>
      </p:sp>
      <p:sp>
        <p:nvSpPr>
          <p:cNvPr id="23" name="TextBox 22"/>
          <p:cNvSpPr txBox="1"/>
          <p:nvPr/>
        </p:nvSpPr>
        <p:spPr>
          <a:xfrm>
            <a:off x="8424981" y="8574030"/>
            <a:ext cx="4000500" cy="1200329"/>
          </a:xfrm>
          <a:prstGeom prst="rect">
            <a:avLst/>
          </a:prstGeom>
          <a:solidFill>
            <a:srgbClr val="00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nvex"/>
          </a:sp3d>
        </p:spPr>
        <p:txBody>
          <a:bodyPr wrap="square">
            <a:spAutoFit/>
          </a:bodyPr>
          <a:lstStyle/>
          <a:p>
            <a:pPr algn="ctr" defTabSz="1371600">
              <a:spcBef>
                <a:spcPct val="0"/>
              </a:spcBef>
              <a:defRPr/>
            </a:pPr>
            <a:r>
              <a:rPr lang="en-US" sz="7200" b="1">
                <a:solidFill>
                  <a:srgbClr val="FFFF00"/>
                </a:solidFill>
                <a:latin typeface="Arial" panose="020B0604020202020204" pitchFamily="34" charset="0"/>
                <a:cs typeface="Arial" panose="020B0604020202020204" pitchFamily="34" charset="0"/>
              </a:rPr>
              <a:t>C</a:t>
            </a:r>
            <a:r>
              <a:rPr lang="en-US" sz="7200" b="1" baseline="-25000">
                <a:solidFill>
                  <a:srgbClr val="FFFF00"/>
                </a:solidFill>
                <a:latin typeface="Arial" panose="020B0604020202020204" pitchFamily="34" charset="0"/>
                <a:cs typeface="Arial" panose="020B0604020202020204" pitchFamily="34" charset="0"/>
              </a:rPr>
              <a:t>n</a:t>
            </a:r>
            <a:r>
              <a:rPr lang="en-US" sz="7200" b="1">
                <a:solidFill>
                  <a:srgbClr val="FFFF00"/>
                </a:solidFill>
                <a:latin typeface="Arial" panose="020B0604020202020204" pitchFamily="34" charset="0"/>
                <a:cs typeface="Arial" panose="020B0604020202020204" pitchFamily="34" charset="0"/>
              </a:rPr>
              <a:t> H</a:t>
            </a:r>
            <a:r>
              <a:rPr lang="en-US" sz="7200" b="1" baseline="-25000">
                <a:solidFill>
                  <a:srgbClr val="FFFF00"/>
                </a:solidFill>
                <a:latin typeface="Arial" panose="020B0604020202020204" pitchFamily="34" charset="0"/>
                <a:cs typeface="Arial" panose="020B0604020202020204" pitchFamily="34" charset="0"/>
              </a:rPr>
              <a:t>2n+1</a:t>
            </a:r>
            <a:r>
              <a:rPr lang="en-US" sz="7200" b="1" baseline="30000">
                <a:solidFill>
                  <a:srgbClr val="FFFF00"/>
                </a:solidFill>
                <a:latin typeface="Arial" panose="020B0604020202020204" pitchFamily="34" charset="0"/>
                <a:cs typeface="Arial" panose="020B0604020202020204" pitchFamily="34" charset="0"/>
              </a:rPr>
              <a:t>-</a:t>
            </a:r>
            <a:endParaRPr lang="en-US" sz="7200" b="1" dirty="0">
              <a:solidFill>
                <a:srgbClr val="FFFF00"/>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flipV="1">
            <a:off x="5395940" y="9197277"/>
            <a:ext cx="2602292" cy="28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07325" y="8343901"/>
            <a:ext cx="1330814" cy="830997"/>
          </a:xfrm>
          <a:prstGeom prst="rect">
            <a:avLst/>
          </a:prstGeom>
          <a:noFill/>
        </p:spPr>
        <p:txBody>
          <a:bodyPr wrap="none" rtlCol="0">
            <a:spAutoFit/>
          </a:bodyPr>
          <a:lstStyle/>
          <a:p>
            <a:pPr defTabSz="1371600" eaLnBrk="0" fontAlgn="base" hangingPunct="0">
              <a:spcBef>
                <a:spcPct val="0"/>
              </a:spcBef>
              <a:spcAft>
                <a:spcPct val="0"/>
              </a:spcAft>
            </a:pPr>
            <a:r>
              <a:rPr lang="en-US" sz="4800" b="1">
                <a:solidFill>
                  <a:srgbClr val="FF0000"/>
                </a:solidFill>
                <a:latin typeface="Times New Roman" panose="02020603050405020304" pitchFamily="18" charset="0"/>
              </a:rPr>
              <a:t>- 1H</a:t>
            </a:r>
          </a:p>
        </p:txBody>
      </p:sp>
      <p:sp>
        <p:nvSpPr>
          <p:cNvPr id="26" name="Rectangle 25"/>
          <p:cNvSpPr/>
          <p:nvPr/>
        </p:nvSpPr>
        <p:spPr>
          <a:xfrm>
            <a:off x="12542601" y="8691645"/>
            <a:ext cx="3147015" cy="923330"/>
          </a:xfrm>
          <a:prstGeom prst="rect">
            <a:avLst/>
          </a:prstGeom>
        </p:spPr>
        <p:txBody>
          <a:bodyPr wrap="none">
            <a:spAutoFit/>
          </a:bodyPr>
          <a:lstStyle/>
          <a:p>
            <a:pPr defTabSz="1371600" fontAlgn="base">
              <a:spcBef>
                <a:spcPct val="50000"/>
              </a:spcBef>
              <a:spcAft>
                <a:spcPct val="0"/>
              </a:spcAft>
            </a:pPr>
            <a:r>
              <a:rPr lang="en-US" altLang="en-US" sz="5400" b="1">
                <a:solidFill>
                  <a:prstClr val="black"/>
                </a:solidFill>
                <a:latin typeface="Arial" panose="020B0604020202020204" pitchFamily="34" charset="0"/>
                <a:cs typeface="Arial" panose="020B0604020202020204" pitchFamily="34" charset="0"/>
              </a:rPr>
              <a:t>gốc alkyl</a:t>
            </a:r>
            <a:endParaRPr lang="en-US" altLang="en-US" sz="5400" b="1"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68395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000"/>
                                        <p:tgtEl>
                                          <p:spTgt spid="18"/>
                                        </p:tgtEl>
                                      </p:cBhvr>
                                    </p:animEffect>
                                    <p:anim calcmode="lin" valueType="num">
                                      <p:cBhvr>
                                        <p:cTn id="36" dur="2000" fill="hold"/>
                                        <p:tgtEl>
                                          <p:spTgt spid="18"/>
                                        </p:tgtEl>
                                        <p:attrNameLst>
                                          <p:attrName>ppt_w</p:attrName>
                                        </p:attrNameLst>
                                      </p:cBhvr>
                                      <p:tavLst>
                                        <p:tav tm="0" fmla="#ppt_w*sin(2.5*pi*$)">
                                          <p:val>
                                            <p:fltVal val="0"/>
                                          </p:val>
                                        </p:tav>
                                        <p:tav tm="100000">
                                          <p:val>
                                            <p:fltVal val="1"/>
                                          </p:val>
                                        </p:tav>
                                      </p:tavLst>
                                    </p:anim>
                                    <p:anim calcmode="lin" valueType="num">
                                      <p:cBhvr>
                                        <p:cTn id="37"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ppt_x"/>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ppt_x"/>
                                          </p:val>
                                        </p:tav>
                                        <p:tav tm="100000">
                                          <p:val>
                                            <p:strVal val="#ppt_x"/>
                                          </p:val>
                                        </p:tav>
                                      </p:tavLst>
                                    </p:anim>
                                    <p:anim calcmode="lin" valueType="num">
                                      <p:cBhvr additive="base">
                                        <p:cTn id="7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8" grpId="0" animBg="1"/>
      <p:bldP spid="19" grpId="0" animBg="1"/>
      <p:bldP spid="20" grpId="0"/>
      <p:bldP spid="21" grpId="0"/>
      <p:bldP spid="22" grpId="0" animBg="1"/>
      <p:bldP spid="23" grpId="0" animBg="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extLst>
              <p:ext uri="{D42A27DB-BD31-4B8C-83A1-F6EECF244321}">
                <p14:modId xmlns:p14="http://schemas.microsoft.com/office/powerpoint/2010/main" val="3243899319"/>
              </p:ext>
            </p:extLst>
          </p:nvPr>
        </p:nvGraphicFramePr>
        <p:xfrm>
          <a:off x="1661613" y="3540287"/>
          <a:ext cx="15149757" cy="6448423"/>
        </p:xfrm>
        <a:graphic>
          <a:graphicData uri="http://schemas.openxmlformats.org/drawingml/2006/table">
            <a:tbl>
              <a:tblPr/>
              <a:tblGrid>
                <a:gridCol w="1555300">
                  <a:extLst>
                    <a:ext uri="{9D8B030D-6E8A-4147-A177-3AD203B41FA5}">
                      <a16:colId xmlns:a16="http://schemas.microsoft.com/office/drawing/2014/main" val="3833825950"/>
                    </a:ext>
                  </a:extLst>
                </a:gridCol>
                <a:gridCol w="1828800">
                  <a:extLst>
                    <a:ext uri="{9D8B030D-6E8A-4147-A177-3AD203B41FA5}">
                      <a16:colId xmlns:a16="http://schemas.microsoft.com/office/drawing/2014/main" val="2493972172"/>
                    </a:ext>
                  </a:extLst>
                </a:gridCol>
                <a:gridCol w="2438400">
                  <a:extLst>
                    <a:ext uri="{9D8B030D-6E8A-4147-A177-3AD203B41FA5}">
                      <a16:colId xmlns:a16="http://schemas.microsoft.com/office/drawing/2014/main" val="3922409963"/>
                    </a:ext>
                  </a:extLst>
                </a:gridCol>
                <a:gridCol w="5257800">
                  <a:extLst>
                    <a:ext uri="{9D8B030D-6E8A-4147-A177-3AD203B41FA5}">
                      <a16:colId xmlns:a16="http://schemas.microsoft.com/office/drawing/2014/main" val="1016741257"/>
                    </a:ext>
                  </a:extLst>
                </a:gridCol>
                <a:gridCol w="4069457">
                  <a:extLst>
                    <a:ext uri="{9D8B030D-6E8A-4147-A177-3AD203B41FA5}">
                      <a16:colId xmlns:a16="http://schemas.microsoft.com/office/drawing/2014/main" val="2194066933"/>
                    </a:ext>
                  </a:extLst>
                </a:gridCol>
              </a:tblGrid>
              <a:tr h="1045726">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Số C</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Gốc alkyl</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gốc alkyl</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11372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1</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CH</a:t>
                      </a:r>
                      <a:r>
                        <a:rPr kumimoji="0" lang="en-US" altLang="en-US" sz="4200" b="1" i="0" u="none" strike="noStrike" cap="none" normalizeH="0" baseline="-25000">
                          <a:ln>
                            <a:noFill/>
                          </a:ln>
                          <a:solidFill>
                            <a:schemeClr val="tx1"/>
                          </a:solidFill>
                          <a:effectLst/>
                          <a:latin typeface="Tahoma" panose="020B0604030504040204" pitchFamily="34" charset="0"/>
                        </a:rPr>
                        <a:t>4</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2364984"/>
                  </a:ext>
                </a:extLst>
              </a:tr>
              <a:tr h="10650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2</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2</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6</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83596182"/>
                  </a:ext>
                </a:extLst>
              </a:tr>
              <a:tr h="11430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3</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3</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22516360"/>
                  </a:ext>
                </a:extLst>
              </a:tr>
              <a:tr h="2057400">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0201757"/>
                  </a:ext>
                </a:extLst>
              </a:tr>
            </a:tbl>
          </a:graphicData>
        </a:graphic>
      </p:graphicFrame>
      <p:sp>
        <p:nvSpPr>
          <p:cNvPr id="118857" name="Rectangle 73"/>
          <p:cNvSpPr>
            <a:spLocks noChangeArrowheads="1"/>
          </p:cNvSpPr>
          <p:nvPr/>
        </p:nvSpPr>
        <p:spPr bwMode="auto">
          <a:xfrm>
            <a:off x="5431913" y="4565771"/>
            <a:ext cx="14366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baseline="30000">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9" name="Rectangle 73">
            <a:extLst>
              <a:ext uri="{FF2B5EF4-FFF2-40B4-BE49-F238E27FC236}">
                <a16:creationId xmlns:a16="http://schemas.microsoft.com/office/drawing/2014/main" id="{1E7F4423-A3C4-A09A-54F4-C3506C4BEEBF}"/>
              </a:ext>
            </a:extLst>
          </p:cNvPr>
          <p:cNvSpPr>
            <a:spLocks noChangeArrowheads="1"/>
          </p:cNvSpPr>
          <p:nvPr/>
        </p:nvSpPr>
        <p:spPr bwMode="auto">
          <a:xfrm>
            <a:off x="5430664" y="5877907"/>
            <a:ext cx="1664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H</a:t>
            </a:r>
            <a:r>
              <a:rPr lang="en-US" altLang="en-US" sz="4800" b="1" baseline="-25000">
                <a:solidFill>
                  <a:prstClr val="black"/>
                </a:solidFill>
                <a:latin typeface="Arial" panose="020B0604020202020204" pitchFamily="34" charset="0"/>
                <a:cs typeface="Arial" panose="020B0604020202020204" pitchFamily="34" charset="0"/>
              </a:rPr>
              <a:t>5</a:t>
            </a:r>
            <a:r>
              <a:rPr lang="en-US" altLang="en-US" sz="4800" b="1" baseline="30000">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10" name="Rectangle 73">
            <a:extLst>
              <a:ext uri="{FF2B5EF4-FFF2-40B4-BE49-F238E27FC236}">
                <a16:creationId xmlns:a16="http://schemas.microsoft.com/office/drawing/2014/main" id="{31FD045E-20BF-5E35-FE70-F8EF2ED88F89}"/>
              </a:ext>
            </a:extLst>
          </p:cNvPr>
          <p:cNvSpPr>
            <a:spLocks noChangeArrowheads="1"/>
          </p:cNvSpPr>
          <p:nvPr/>
        </p:nvSpPr>
        <p:spPr bwMode="auto">
          <a:xfrm>
            <a:off x="5430664" y="8142144"/>
            <a:ext cx="1664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H</a:t>
            </a:r>
            <a:r>
              <a:rPr lang="en-US" altLang="en-US" sz="4800" b="1" baseline="-25000">
                <a:solidFill>
                  <a:prstClr val="black"/>
                </a:solidFill>
                <a:latin typeface="Arial" panose="020B0604020202020204" pitchFamily="34" charset="0"/>
                <a:cs typeface="Arial" panose="020B0604020202020204" pitchFamily="34" charset="0"/>
              </a:rPr>
              <a:t>7</a:t>
            </a:r>
            <a:r>
              <a:rPr lang="en-US" altLang="en-US" sz="4800" b="1" baseline="30000">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11" name="Rectangle 73">
            <a:extLst>
              <a:ext uri="{FF2B5EF4-FFF2-40B4-BE49-F238E27FC236}">
                <a16:creationId xmlns:a16="http://schemas.microsoft.com/office/drawing/2014/main" id="{2B4C53A1-15F4-F441-479D-550E63ECD62C}"/>
              </a:ext>
            </a:extLst>
          </p:cNvPr>
          <p:cNvSpPr>
            <a:spLocks noChangeArrowheads="1"/>
          </p:cNvSpPr>
          <p:nvPr/>
        </p:nvSpPr>
        <p:spPr bwMode="auto">
          <a:xfrm>
            <a:off x="7730952" y="4586957"/>
            <a:ext cx="15055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dirty="0">
              <a:solidFill>
                <a:prstClr val="black"/>
              </a:solidFill>
              <a:latin typeface="Arial" panose="020B0604020202020204" pitchFamily="34" charset="0"/>
              <a:cs typeface="Arial" panose="020B0604020202020204" pitchFamily="34" charset="0"/>
            </a:endParaRPr>
          </a:p>
        </p:txBody>
      </p:sp>
      <p:sp>
        <p:nvSpPr>
          <p:cNvPr id="15" name="Rectangle 73">
            <a:extLst>
              <a:ext uri="{FF2B5EF4-FFF2-40B4-BE49-F238E27FC236}">
                <a16:creationId xmlns:a16="http://schemas.microsoft.com/office/drawing/2014/main" id="{C3412296-EDB0-A300-73E6-B24FD90AE5A4}"/>
              </a:ext>
            </a:extLst>
          </p:cNvPr>
          <p:cNvSpPr>
            <a:spLocks noChangeArrowheads="1"/>
          </p:cNvSpPr>
          <p:nvPr/>
        </p:nvSpPr>
        <p:spPr bwMode="auto">
          <a:xfrm>
            <a:off x="7730952" y="5883140"/>
            <a:ext cx="31117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 </a:t>
            </a:r>
            <a:r>
              <a:rPr lang="en-US" altLang="en-US" sz="4800" b="1">
                <a:solidFill>
                  <a:prstClr val="black"/>
                </a:solidFill>
                <a:latin typeface="Arial" panose="020B0604020202020204" pitchFamily="34" charset="0"/>
                <a:cs typeface="Arial" panose="020B0604020202020204" pitchFamily="34" charset="0"/>
              </a:rPr>
              <a:t>- 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dirty="0">
              <a:solidFill>
                <a:prstClr val="black"/>
              </a:solidFill>
              <a:latin typeface="Arial" panose="020B0604020202020204" pitchFamily="34" charset="0"/>
              <a:cs typeface="Arial" panose="020B0604020202020204" pitchFamily="34" charset="0"/>
            </a:endParaRPr>
          </a:p>
        </p:txBody>
      </p:sp>
      <p:sp>
        <p:nvSpPr>
          <p:cNvPr id="16" name="Rectangle 73">
            <a:extLst>
              <a:ext uri="{FF2B5EF4-FFF2-40B4-BE49-F238E27FC236}">
                <a16:creationId xmlns:a16="http://schemas.microsoft.com/office/drawing/2014/main" id="{44FDDCB3-789E-626C-8652-58E57D138A3E}"/>
              </a:ext>
            </a:extLst>
          </p:cNvPr>
          <p:cNvSpPr>
            <a:spLocks noChangeArrowheads="1"/>
          </p:cNvSpPr>
          <p:nvPr/>
        </p:nvSpPr>
        <p:spPr bwMode="auto">
          <a:xfrm>
            <a:off x="7626761" y="6996676"/>
            <a:ext cx="46602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 </a:t>
            </a:r>
            <a:r>
              <a:rPr lang="en-US" altLang="en-US" sz="4800" b="1">
                <a:solidFill>
                  <a:prstClr val="black"/>
                </a:solidFill>
                <a:latin typeface="Arial" panose="020B0604020202020204" pitchFamily="34" charset="0"/>
                <a:cs typeface="Arial" panose="020B0604020202020204" pitchFamily="34" charset="0"/>
              </a:rPr>
              <a:t>-</a:t>
            </a:r>
            <a:r>
              <a:rPr kumimoji="0" lang="en-US" alt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a:t>
            </a:r>
            <a:r>
              <a:rPr kumimoji="0" lang="en-US" altLang="en-US" sz="4800" b="1"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lang="en-US" altLang="en-US" sz="4800" b="1" baseline="30000">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30000">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dirty="0">
              <a:solidFill>
                <a:prstClr val="black"/>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A5BF234-4432-E2D9-3B69-6EBEA2E1EDF2}"/>
              </a:ext>
            </a:extLst>
          </p:cNvPr>
          <p:cNvGrpSpPr/>
          <p:nvPr/>
        </p:nvGrpSpPr>
        <p:grpSpPr>
          <a:xfrm>
            <a:off x="7586598" y="8053033"/>
            <a:ext cx="3550047" cy="1840216"/>
            <a:chOff x="7142965" y="6863497"/>
            <a:chExt cx="3550047" cy="1840216"/>
          </a:xfrm>
        </p:grpSpPr>
        <p:sp>
          <p:nvSpPr>
            <p:cNvPr id="18" name="Rectangle 73">
              <a:extLst>
                <a:ext uri="{FF2B5EF4-FFF2-40B4-BE49-F238E27FC236}">
                  <a16:creationId xmlns:a16="http://schemas.microsoft.com/office/drawing/2014/main" id="{8D5752D8-9995-5319-5731-C0C1E9A47ED8}"/>
                </a:ext>
              </a:extLst>
            </p:cNvPr>
            <p:cNvSpPr>
              <a:spLocks noChangeArrowheads="1"/>
            </p:cNvSpPr>
            <p:nvPr/>
          </p:nvSpPr>
          <p:spPr bwMode="auto">
            <a:xfrm>
              <a:off x="7142965" y="6863497"/>
              <a:ext cx="2997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 </a:t>
              </a:r>
              <a:r>
                <a:rPr lang="en-US" altLang="en-US" sz="4800" b="1">
                  <a:solidFill>
                    <a:prstClr val="black"/>
                  </a:solidFill>
                  <a:latin typeface="Arial" panose="020B0604020202020204" pitchFamily="34" charset="0"/>
                  <a:cs typeface="Arial" panose="020B0604020202020204" pitchFamily="34" charset="0"/>
                </a:rPr>
                <a:t>-</a:t>
              </a:r>
              <a:r>
                <a:rPr kumimoji="0" lang="en-US" alt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a:t>
              </a:r>
              <a:r>
                <a:rPr lang="en-US" altLang="en-US" sz="4800" b="1" baseline="30000">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0A070CA-FDCB-A3BF-839A-0980487D9229}"/>
                </a:ext>
              </a:extLst>
            </p:cNvPr>
            <p:cNvSpPr txBox="1"/>
            <p:nvPr/>
          </p:nvSpPr>
          <p:spPr>
            <a:xfrm>
              <a:off x="8711812" y="7872716"/>
              <a:ext cx="1981200" cy="830997"/>
            </a:xfrm>
            <a:prstGeom prst="rect">
              <a:avLst/>
            </a:prstGeom>
            <a:noFill/>
          </p:spPr>
          <p:txBody>
            <a:bodyPr wrap="square">
              <a:spAutoFit/>
            </a:bodyPr>
            <a:lstStyle/>
            <a:p>
              <a:r>
                <a:rPr kumimoji="0" lang="en-US" alt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t>
              </a:r>
              <a:r>
                <a:rPr kumimoji="0" lang="en-US" altLang="en-US" sz="4800" b="1"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3</a:t>
              </a:r>
              <a:endParaRPr lang="en-US"/>
            </a:p>
          </p:txBody>
        </p:sp>
        <p:cxnSp>
          <p:nvCxnSpPr>
            <p:cNvPr id="24" name="Straight Connector 23">
              <a:extLst>
                <a:ext uri="{FF2B5EF4-FFF2-40B4-BE49-F238E27FC236}">
                  <a16:creationId xmlns:a16="http://schemas.microsoft.com/office/drawing/2014/main" id="{DC920E1C-3962-CA8E-85C3-F4C72D485F15}"/>
                </a:ext>
              </a:extLst>
            </p:cNvPr>
            <p:cNvCxnSpPr/>
            <p:nvPr/>
          </p:nvCxnSpPr>
          <p:spPr>
            <a:xfrm>
              <a:off x="9144000" y="7694494"/>
              <a:ext cx="0" cy="39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3E601D-AF3D-B74D-DAA8-84FBC186ED3B}"/>
                </a:ext>
              </a:extLst>
            </p:cNvPr>
            <p:cNvCxnSpPr>
              <a:cxnSpLocks/>
            </p:cNvCxnSpPr>
            <p:nvPr/>
          </p:nvCxnSpPr>
          <p:spPr>
            <a:xfrm>
              <a:off x="8991600" y="7638197"/>
              <a:ext cx="0" cy="2485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A7C2E151-40ED-16F4-F484-970B859C30D1}"/>
              </a:ext>
            </a:extLst>
          </p:cNvPr>
          <p:cNvSpPr txBox="1"/>
          <p:nvPr/>
        </p:nvSpPr>
        <p:spPr>
          <a:xfrm>
            <a:off x="206792" y="286482"/>
            <a:ext cx="18059400" cy="843693"/>
          </a:xfrm>
          <a:prstGeom prst="rect">
            <a:avLst/>
          </a:prstGeom>
          <a:noFill/>
        </p:spPr>
        <p:txBody>
          <a:bodyPr wrap="square">
            <a:spAutoFit/>
          </a:bodyPr>
          <a:lstStyle/>
          <a:p>
            <a:pPr marL="0" marR="0" lvl="0" indent="0" algn="ctr" defTabSz="1371600" rtl="0" eaLnBrk="1" fontAlgn="auto" latinLnBrk="0" hangingPunct="1">
              <a:lnSpc>
                <a:spcPct val="107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 alkyl = phần còn lại sau khi loại đi một nguyên tử H của alkane</a:t>
            </a:r>
            <a:endParaRPr kumimoji="0" lang="en-US" sz="32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C4B4E557-CB23-DE98-96DA-47FCE93AFB15}"/>
              </a:ext>
            </a:extLst>
          </p:cNvPr>
          <p:cNvCxnSpPr/>
          <p:nvPr/>
        </p:nvCxnSpPr>
        <p:spPr>
          <a:xfrm flipV="1">
            <a:off x="7745605" y="2379155"/>
            <a:ext cx="1734861" cy="19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E5E0C0-3C2F-4CAA-4ABB-5D2DC7C4CEE3}"/>
              </a:ext>
            </a:extLst>
          </p:cNvPr>
          <p:cNvSpPr txBox="1"/>
          <p:nvPr/>
        </p:nvSpPr>
        <p:spPr>
          <a:xfrm>
            <a:off x="7918329" y="1466080"/>
            <a:ext cx="1342034" cy="923330"/>
          </a:xfrm>
          <a:prstGeom prst="rect">
            <a:avLst/>
          </a:prstGeom>
          <a:noFill/>
        </p:spPr>
        <p:txBody>
          <a:bodyPr wrap="none" rtlCol="0">
            <a:spAutoFit/>
          </a:bodyPr>
          <a:lstStyle/>
          <a:p>
            <a:r>
              <a:rPr lang="en-US" sz="5400" b="1">
                <a:solidFill>
                  <a:srgbClr val="FF0000"/>
                </a:solidFill>
              </a:rPr>
              <a:t>- 1H</a:t>
            </a:r>
          </a:p>
        </p:txBody>
      </p:sp>
      <p:sp>
        <p:nvSpPr>
          <p:cNvPr id="36" name="Rectangle 35">
            <a:extLst>
              <a:ext uri="{FF2B5EF4-FFF2-40B4-BE49-F238E27FC236}">
                <a16:creationId xmlns:a16="http://schemas.microsoft.com/office/drawing/2014/main" id="{6AA045EF-5A82-1D64-B4D0-AFAFE19BA3BD}"/>
              </a:ext>
            </a:extLst>
          </p:cNvPr>
          <p:cNvSpPr/>
          <p:nvPr/>
        </p:nvSpPr>
        <p:spPr>
          <a:xfrm>
            <a:off x="13874757" y="1738373"/>
            <a:ext cx="3812262" cy="1107996"/>
          </a:xfrm>
          <a:prstGeom prst="rect">
            <a:avLst/>
          </a:prstGeom>
        </p:spPr>
        <p:txBody>
          <a:bodyPr wrap="none">
            <a:spAutoFit/>
          </a:bodyPr>
          <a:lstStyle/>
          <a:p>
            <a:pPr lvl="0" eaLnBrk="1" hangingPunct="1">
              <a:spcBef>
                <a:spcPct val="50000"/>
              </a:spcBef>
            </a:pPr>
            <a:r>
              <a:rPr lang="en-US" altLang="en-US" sz="6600" b="1">
                <a:solidFill>
                  <a:prstClr val="black"/>
                </a:solidFill>
                <a:latin typeface="Arial" panose="020B0604020202020204" pitchFamily="34" charset="0"/>
                <a:cs typeface="Arial" panose="020B0604020202020204" pitchFamily="34" charset="0"/>
              </a:rPr>
              <a:t>gốc </a:t>
            </a:r>
            <a:r>
              <a:rPr lang="en-US" altLang="en-US" sz="6600" b="1">
                <a:solidFill>
                  <a:srgbClr val="0000FF"/>
                </a:solidFill>
                <a:latin typeface="Arial" panose="020B0604020202020204" pitchFamily="34" charset="0"/>
                <a:cs typeface="Arial" panose="020B0604020202020204" pitchFamily="34" charset="0"/>
              </a:rPr>
              <a:t>alk</a:t>
            </a:r>
            <a:r>
              <a:rPr lang="en-US" altLang="en-US" sz="6600" b="1">
                <a:solidFill>
                  <a:srgbClr val="00B050"/>
                </a:solidFill>
                <a:latin typeface="Arial" panose="020B0604020202020204" pitchFamily="34" charset="0"/>
                <a:cs typeface="Arial" panose="020B0604020202020204" pitchFamily="34" charset="0"/>
              </a:rPr>
              <a:t>yl</a:t>
            </a:r>
            <a:endParaRPr lang="en-US" altLang="en-US" sz="6600" b="1" dirty="0">
              <a:solidFill>
                <a:srgbClr val="00B050"/>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FF4F67-4BA8-9296-1025-B5ED3B96A78A}"/>
              </a:ext>
            </a:extLst>
          </p:cNvPr>
          <p:cNvSpPr txBox="1"/>
          <p:nvPr/>
        </p:nvSpPr>
        <p:spPr>
          <a:xfrm>
            <a:off x="1151510" y="1597666"/>
            <a:ext cx="2916613" cy="1107996"/>
          </a:xfrm>
          <a:prstGeom prst="rect">
            <a:avLst/>
          </a:prstGeom>
          <a:noFill/>
        </p:spPr>
        <p:txBody>
          <a:bodyPr wrap="square">
            <a:spAutoFit/>
          </a:bodyPr>
          <a:lstStyle/>
          <a:p>
            <a:r>
              <a:rPr kumimoji="0" lang="en-US" sz="66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alk</a:t>
            </a:r>
            <a:r>
              <a:rPr kumimoji="0" lang="en-US" sz="6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ane</a:t>
            </a:r>
            <a:endParaRPr lang="en-US" sz="2800">
              <a:solidFill>
                <a:srgbClr val="FF0000"/>
              </a:solidFill>
            </a:endParaRPr>
          </a:p>
        </p:txBody>
      </p:sp>
      <p:sp>
        <p:nvSpPr>
          <p:cNvPr id="40" name="TextBox 39">
            <a:extLst>
              <a:ext uri="{FF2B5EF4-FFF2-40B4-BE49-F238E27FC236}">
                <a16:creationId xmlns:a16="http://schemas.microsoft.com/office/drawing/2014/main" id="{9B033BBE-90C1-7FC9-B050-BCC4A1277C67}"/>
              </a:ext>
            </a:extLst>
          </p:cNvPr>
          <p:cNvSpPr txBox="1"/>
          <p:nvPr/>
        </p:nvSpPr>
        <p:spPr>
          <a:xfrm>
            <a:off x="3962400" y="1635287"/>
            <a:ext cx="3460643"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a:t>
            </a:r>
            <a:r>
              <a:rPr kumimoji="0" lang="en-US" sz="6000" b="1" i="0" u="none" strike="noStrike" kern="1200" cap="none" spc="0" normalizeH="0" baseline="-25000" noProof="0">
                <a:ln>
                  <a:noFill/>
                </a:ln>
                <a:effectLst/>
                <a:uLnTx/>
                <a:uFillTx/>
                <a:latin typeface="Arial" panose="020B0604020202020204" pitchFamily="34" charset="0"/>
                <a:ea typeface="+mn-ea"/>
                <a:cs typeface="Arial" panose="020B0604020202020204" pitchFamily="34" charset="0"/>
              </a:rPr>
              <a:t>n</a:t>
            </a:r>
            <a:r>
              <a:rPr kumimoji="0" lang="en-US" sz="6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H</a:t>
            </a:r>
            <a:r>
              <a:rPr kumimoji="0" lang="en-US" sz="6000" b="1" i="0" u="none" strike="noStrike" kern="1200" cap="none" spc="0" normalizeH="0" baseline="-25000" noProof="0">
                <a:ln>
                  <a:noFill/>
                </a:ln>
                <a:effectLst/>
                <a:uLnTx/>
                <a:uFillTx/>
                <a:latin typeface="Arial" panose="020B0604020202020204" pitchFamily="34" charset="0"/>
                <a:ea typeface="+mn-ea"/>
                <a:cs typeface="Arial" panose="020B0604020202020204" pitchFamily="34" charset="0"/>
              </a:rPr>
              <a:t>2n+2</a:t>
            </a:r>
            <a:endPar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56007622-3885-0753-DAD7-7A242ECE427B}"/>
              </a:ext>
            </a:extLst>
          </p:cNvPr>
          <p:cNvSpPr txBox="1"/>
          <p:nvPr/>
        </p:nvSpPr>
        <p:spPr>
          <a:xfrm>
            <a:off x="9803029" y="1635287"/>
            <a:ext cx="3861579" cy="1107996"/>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a:t>
            </a:r>
            <a:r>
              <a:rPr kumimoji="0" lang="en-US" sz="6600" b="1" i="0" u="none" strike="noStrike" kern="1200" cap="none" spc="0" normalizeH="0" baseline="-25000" noProof="0">
                <a:ln>
                  <a:noFill/>
                </a:ln>
                <a:effectLst/>
                <a:uLnTx/>
                <a:uFillTx/>
                <a:latin typeface="Arial" panose="020B0604020202020204" pitchFamily="34" charset="0"/>
                <a:ea typeface="+mn-ea"/>
                <a:cs typeface="Arial" panose="020B0604020202020204" pitchFamily="34" charset="0"/>
              </a:rPr>
              <a:t>n</a:t>
            </a:r>
            <a:r>
              <a:rPr kumimoji="0" lang="en-US" sz="6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H</a:t>
            </a:r>
            <a:r>
              <a:rPr kumimoji="0" lang="en-US" sz="6600" b="1" i="0" u="none" strike="noStrike" kern="1200" cap="none" spc="0" normalizeH="0" baseline="-25000" noProof="0">
                <a:ln>
                  <a:noFill/>
                </a:ln>
                <a:effectLst/>
                <a:uLnTx/>
                <a:uFillTx/>
                <a:latin typeface="Arial" panose="020B0604020202020204" pitchFamily="34" charset="0"/>
                <a:ea typeface="+mn-ea"/>
                <a:cs typeface="Arial" panose="020B0604020202020204" pitchFamily="34" charset="0"/>
              </a:rPr>
              <a:t>2n+1</a:t>
            </a:r>
            <a:r>
              <a:rPr kumimoji="0" lang="en-US" sz="6600" b="1" i="0" u="none" strike="noStrike" kern="1200" cap="none" spc="0" normalizeH="0" baseline="30000" noProof="0">
                <a:ln>
                  <a:noFill/>
                </a:ln>
                <a:effectLst/>
                <a:uLnTx/>
                <a:uFillTx/>
                <a:latin typeface="Arial" panose="020B0604020202020204" pitchFamily="34" charset="0"/>
                <a:ea typeface="+mn-ea"/>
                <a:cs typeface="Arial" panose="020B0604020202020204" pitchFamily="34" charset="0"/>
              </a:rPr>
              <a:t>-</a:t>
            </a:r>
            <a:endParaRPr kumimoji="0" lang="en-US" sz="6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8" name="Text Box 68">
            <a:extLst>
              <a:ext uri="{FF2B5EF4-FFF2-40B4-BE49-F238E27FC236}">
                <a16:creationId xmlns:a16="http://schemas.microsoft.com/office/drawing/2014/main" id="{54C185B9-DE54-4276-8268-CB673AE5E304}"/>
              </a:ext>
            </a:extLst>
          </p:cNvPr>
          <p:cNvSpPr txBox="1">
            <a:spLocks noChangeArrowheads="1"/>
          </p:cNvSpPr>
          <p:nvPr/>
        </p:nvSpPr>
        <p:spPr bwMode="auto">
          <a:xfrm>
            <a:off x="13759928" y="4674596"/>
            <a:ext cx="22188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Meth</a:t>
            </a:r>
            <a:r>
              <a:rPr lang="en-US" altLang="en-US" sz="4800" b="1">
                <a:solidFill>
                  <a:srgbClr val="00B050"/>
                </a:solidFill>
                <a:latin typeface="Times New Roman" panose="02020603050405020304" pitchFamily="18" charset="0"/>
                <a:cs typeface="Times New Roman" panose="02020603050405020304" pitchFamily="18" charset="0"/>
              </a:rPr>
              <a:t>yl</a:t>
            </a:r>
            <a:r>
              <a:rPr lang="en-US" altLang="en-US" sz="4800" b="1">
                <a:solidFill>
                  <a:srgbClr val="0000FF"/>
                </a:solidFill>
                <a:latin typeface="Times New Roman" panose="02020603050405020304" pitchFamily="18" charset="0"/>
                <a:cs typeface="Times New Roman" panose="02020603050405020304" pitchFamily="18" charset="0"/>
              </a:rPr>
              <a:t> </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49" name="Text Box 69">
            <a:extLst>
              <a:ext uri="{FF2B5EF4-FFF2-40B4-BE49-F238E27FC236}">
                <a16:creationId xmlns:a16="http://schemas.microsoft.com/office/drawing/2014/main" id="{BE366606-861E-8F12-59FF-8CD7C20112B2}"/>
              </a:ext>
            </a:extLst>
          </p:cNvPr>
          <p:cNvSpPr txBox="1">
            <a:spLocks noChangeArrowheads="1"/>
          </p:cNvSpPr>
          <p:nvPr/>
        </p:nvSpPr>
        <p:spPr bwMode="auto">
          <a:xfrm>
            <a:off x="13842083" y="5841216"/>
            <a:ext cx="16225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Eth</a:t>
            </a:r>
            <a:r>
              <a:rPr lang="en-US" altLang="en-US" sz="4800" b="1">
                <a:solidFill>
                  <a:srgbClr val="00B050"/>
                </a:solidFill>
                <a:latin typeface="Times New Roman" panose="02020603050405020304" pitchFamily="18" charset="0"/>
                <a:cs typeface="Times New Roman" panose="02020603050405020304" pitchFamily="18" charset="0"/>
              </a:rPr>
              <a:t>yl</a:t>
            </a:r>
            <a:endParaRPr lang="en-US" altLang="en-US" sz="4800" b="1" dirty="0">
              <a:solidFill>
                <a:srgbClr val="00B050"/>
              </a:solidFill>
              <a:latin typeface="Times New Roman" panose="02020603050405020304" pitchFamily="18" charset="0"/>
              <a:cs typeface="Times New Roman" panose="02020603050405020304" pitchFamily="18" charset="0"/>
            </a:endParaRPr>
          </a:p>
        </p:txBody>
      </p:sp>
      <p:sp>
        <p:nvSpPr>
          <p:cNvPr id="50" name="Text Box 72">
            <a:extLst>
              <a:ext uri="{FF2B5EF4-FFF2-40B4-BE49-F238E27FC236}">
                <a16:creationId xmlns:a16="http://schemas.microsoft.com/office/drawing/2014/main" id="{E9DA5328-F213-01F5-F3CC-E493E49C3A78}"/>
              </a:ext>
            </a:extLst>
          </p:cNvPr>
          <p:cNvSpPr txBox="1">
            <a:spLocks noChangeArrowheads="1"/>
          </p:cNvSpPr>
          <p:nvPr/>
        </p:nvSpPr>
        <p:spPr bwMode="auto">
          <a:xfrm>
            <a:off x="13676910" y="6858833"/>
            <a:ext cx="19529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0000FF"/>
                </a:solidFill>
                <a:latin typeface="Times New Roman" panose="02020603050405020304" pitchFamily="18" charset="0"/>
                <a:cs typeface="Times New Roman" panose="02020603050405020304" pitchFamily="18" charset="0"/>
              </a:rPr>
              <a:t>Prop</a:t>
            </a:r>
            <a:r>
              <a:rPr lang="en-US" altLang="en-US" sz="4800" b="1">
                <a:solidFill>
                  <a:srgbClr val="00B050"/>
                </a:solidFill>
                <a:latin typeface="Times New Roman" panose="02020603050405020304" pitchFamily="18" charset="0"/>
                <a:cs typeface="Times New Roman" panose="02020603050405020304" pitchFamily="18" charset="0"/>
              </a:rPr>
              <a:t>yl</a:t>
            </a:r>
            <a:endParaRPr lang="en-US" altLang="en-US" sz="4800" b="1" dirty="0">
              <a:solidFill>
                <a:srgbClr val="00B050"/>
              </a:solidFill>
              <a:latin typeface="Times New Roman" panose="02020603050405020304" pitchFamily="18" charset="0"/>
              <a:cs typeface="Times New Roman" panose="02020603050405020304" pitchFamily="18" charset="0"/>
            </a:endParaRPr>
          </a:p>
        </p:txBody>
      </p:sp>
      <p:sp>
        <p:nvSpPr>
          <p:cNvPr id="51" name="Text Box 72">
            <a:extLst>
              <a:ext uri="{FF2B5EF4-FFF2-40B4-BE49-F238E27FC236}">
                <a16:creationId xmlns:a16="http://schemas.microsoft.com/office/drawing/2014/main" id="{23AC539F-820D-F681-A958-5CED35233A78}"/>
              </a:ext>
            </a:extLst>
          </p:cNvPr>
          <p:cNvSpPr txBox="1">
            <a:spLocks noChangeArrowheads="1"/>
          </p:cNvSpPr>
          <p:nvPr/>
        </p:nvSpPr>
        <p:spPr bwMode="auto">
          <a:xfrm>
            <a:off x="13328948" y="8468531"/>
            <a:ext cx="27047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4800" b="1">
                <a:solidFill>
                  <a:srgbClr val="7030A0"/>
                </a:solidFill>
                <a:latin typeface="Times New Roman" panose="02020603050405020304" pitchFamily="18" charset="0"/>
                <a:cs typeface="Times New Roman" panose="02020603050405020304" pitchFamily="18" charset="0"/>
              </a:rPr>
              <a:t>Iso</a:t>
            </a:r>
            <a:r>
              <a:rPr lang="en-US" altLang="en-US" sz="4800" b="1">
                <a:solidFill>
                  <a:srgbClr val="0000FF"/>
                </a:solidFill>
                <a:latin typeface="Times New Roman" panose="02020603050405020304" pitchFamily="18" charset="0"/>
                <a:cs typeface="Times New Roman" panose="02020603050405020304" pitchFamily="18" charset="0"/>
              </a:rPr>
              <a:t>prop</a:t>
            </a:r>
            <a:r>
              <a:rPr lang="en-US" altLang="en-US" sz="4800" b="1">
                <a:solidFill>
                  <a:srgbClr val="00B050"/>
                </a:solidFill>
                <a:latin typeface="Times New Roman" panose="02020603050405020304" pitchFamily="18" charset="0"/>
                <a:cs typeface="Times New Roman" panose="02020603050405020304" pitchFamily="18" charset="0"/>
              </a:rPr>
              <a:t>yl</a:t>
            </a:r>
            <a:endParaRPr lang="en-US" altLang="en-US" sz="4800" b="1" dirty="0">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5976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extLst>
              <p:ext uri="{D42A27DB-BD31-4B8C-83A1-F6EECF244321}">
                <p14:modId xmlns:p14="http://schemas.microsoft.com/office/powerpoint/2010/main" val="2663829134"/>
              </p:ext>
            </p:extLst>
          </p:nvPr>
        </p:nvGraphicFramePr>
        <p:xfrm>
          <a:off x="1981200" y="2292749"/>
          <a:ext cx="14802490" cy="7946077"/>
        </p:xfrm>
        <a:graphic>
          <a:graphicData uri="http://schemas.openxmlformats.org/drawingml/2006/table">
            <a:tbl>
              <a:tblPr/>
              <a:tblGrid>
                <a:gridCol w="2077090">
                  <a:extLst>
                    <a:ext uri="{9D8B030D-6E8A-4147-A177-3AD203B41FA5}">
                      <a16:colId xmlns:a16="http://schemas.microsoft.com/office/drawing/2014/main" val="2493972172"/>
                    </a:ext>
                  </a:extLst>
                </a:gridCol>
                <a:gridCol w="6477000">
                  <a:extLst>
                    <a:ext uri="{9D8B030D-6E8A-4147-A177-3AD203B41FA5}">
                      <a16:colId xmlns:a16="http://schemas.microsoft.com/office/drawing/2014/main" val="1016741257"/>
                    </a:ext>
                  </a:extLst>
                </a:gridCol>
                <a:gridCol w="6248400">
                  <a:extLst>
                    <a:ext uri="{9D8B030D-6E8A-4147-A177-3AD203B41FA5}">
                      <a16:colId xmlns:a16="http://schemas.microsoft.com/office/drawing/2014/main" val="2194066933"/>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Công thức cấu tạo</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214188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4</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10</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0201757"/>
                  </a:ext>
                </a:extLst>
              </a:tr>
              <a:tr h="5026951">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5</a:t>
                      </a: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H</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12</a:t>
                      </a:r>
                      <a:endPar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5361323"/>
                  </a:ext>
                </a:extLst>
              </a:tr>
            </a:tbl>
          </a:graphicData>
        </a:graphic>
      </p:graphicFrame>
      <p:graphicFrame>
        <p:nvGraphicFramePr>
          <p:cNvPr id="4" name="Table 3">
            <a:extLst>
              <a:ext uri="{FF2B5EF4-FFF2-40B4-BE49-F238E27FC236}">
                <a16:creationId xmlns:a16="http://schemas.microsoft.com/office/drawing/2014/main" id="{0C55ABEF-EFDF-BFDB-F085-9A0EFB76116F}"/>
              </a:ext>
            </a:extLst>
          </p:cNvPr>
          <p:cNvGraphicFramePr>
            <a:graphicFrameLocks noGrp="1"/>
          </p:cNvGraphicFramePr>
          <p:nvPr>
            <p:extLst>
              <p:ext uri="{D42A27DB-BD31-4B8C-83A1-F6EECF244321}">
                <p14:modId xmlns:p14="http://schemas.microsoft.com/office/powerpoint/2010/main" val="4262499463"/>
              </p:ext>
            </p:extLst>
          </p:nvPr>
        </p:nvGraphicFramePr>
        <p:xfrm>
          <a:off x="132710" y="189688"/>
          <a:ext cx="17774290" cy="1952162"/>
        </p:xfrm>
        <a:graphic>
          <a:graphicData uri="http://schemas.openxmlformats.org/drawingml/2006/table">
            <a:tbl>
              <a:tblPr firstRow="1" firstCol="1" bandRow="1"/>
              <a:tblGrid>
                <a:gridCol w="5305745">
                  <a:extLst>
                    <a:ext uri="{9D8B030D-6E8A-4147-A177-3AD203B41FA5}">
                      <a16:colId xmlns:a16="http://schemas.microsoft.com/office/drawing/2014/main" val="567687300"/>
                    </a:ext>
                  </a:extLst>
                </a:gridCol>
                <a:gridCol w="6553200">
                  <a:extLst>
                    <a:ext uri="{9D8B030D-6E8A-4147-A177-3AD203B41FA5}">
                      <a16:colId xmlns:a16="http://schemas.microsoft.com/office/drawing/2014/main" val="3825034529"/>
                    </a:ext>
                  </a:extLst>
                </a:gridCol>
                <a:gridCol w="4953000">
                  <a:extLst>
                    <a:ext uri="{9D8B030D-6E8A-4147-A177-3AD203B41FA5}">
                      <a16:colId xmlns:a16="http://schemas.microsoft.com/office/drawing/2014/main" val="605338435"/>
                    </a:ext>
                  </a:extLst>
                </a:gridCol>
                <a:gridCol w="962345">
                  <a:extLst>
                    <a:ext uri="{9D8B030D-6E8A-4147-A177-3AD203B41FA5}">
                      <a16:colId xmlns:a16="http://schemas.microsoft.com/office/drawing/2014/main" val="1321353182"/>
                    </a:ext>
                  </a:extLst>
                </a:gridCol>
              </a:tblGrid>
              <a:tr h="1952162">
                <a:tc>
                  <a:txBody>
                    <a:bodyPr/>
                    <a:lstStyle/>
                    <a:p>
                      <a:pPr marL="0" marR="0" algn="ctr">
                        <a:lnSpc>
                          <a:spcPct val="107000"/>
                        </a:lnSpc>
                        <a:spcBef>
                          <a:spcPts val="0"/>
                        </a:spcBef>
                        <a:spcAft>
                          <a:spcPts val="0"/>
                        </a:spcAft>
                      </a:pPr>
                      <a:r>
                        <a:rPr lang="en-US" sz="36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alkane phân nhánh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a:noFill/>
                    </a:lnL>
                    <a:lnR w="12700" cap="flat" cmpd="sng" algn="ctr">
                      <a:solidFill>
                        <a:srgbClr val="000000"/>
                      </a:solidFill>
                      <a:prstDash val="solid"/>
                      <a:round/>
                      <a:headEnd type="none" w="med" len="med"/>
                      <a:tailEnd type="none" w="med" len="med"/>
                    </a:lnR>
                    <a:lnT>
                      <a:noFill/>
                    </a:lnT>
                    <a:lnB>
                      <a:noFill/>
                    </a:lnB>
                    <a:solidFill>
                      <a:srgbClr val="FBE5D6"/>
                    </a:solidFill>
                  </a:tcPr>
                </a:tc>
                <a:tc>
                  <a:txBody>
                    <a:bodyPr/>
                    <a:lstStyle/>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Số chỉ vị trí nhánh + tên nhánh</a:t>
                      </a:r>
                    </a:p>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 gốc alkyl) </a:t>
                      </a: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3FAE">
                        <a:alpha val="20000"/>
                      </a:srgbClr>
                    </a:solidFill>
                  </a:tcPr>
                </a:tc>
                <a:tc>
                  <a:txBody>
                    <a:bodyPr/>
                    <a:lstStyle/>
                    <a:p>
                      <a:pPr marL="0" marR="0" algn="ctr">
                        <a:lnSpc>
                          <a:spcPct val="107000"/>
                        </a:lnSpc>
                        <a:spcBef>
                          <a:spcPts val="0"/>
                        </a:spcBef>
                        <a:spcAft>
                          <a:spcPts val="0"/>
                        </a:spcAft>
                      </a:pPr>
                      <a:r>
                        <a:rPr lang="en-US" sz="3600" b="1" kern="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 nền</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số lượng nguyên tử carbon)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3600" b="1"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7428"/>
                  </a:ext>
                </a:extLst>
              </a:tr>
            </a:tbl>
          </a:graphicData>
        </a:graphic>
      </p:graphicFrame>
      <p:grpSp>
        <p:nvGrpSpPr>
          <p:cNvPr id="5" name="Group 4">
            <a:extLst>
              <a:ext uri="{FF2B5EF4-FFF2-40B4-BE49-F238E27FC236}">
                <a16:creationId xmlns:a16="http://schemas.microsoft.com/office/drawing/2014/main" id="{10D2F470-6EAE-C7BF-F232-55B84A1F23F2}"/>
              </a:ext>
            </a:extLst>
          </p:cNvPr>
          <p:cNvGrpSpPr/>
          <p:nvPr/>
        </p:nvGrpSpPr>
        <p:grpSpPr>
          <a:xfrm>
            <a:off x="4079546" y="3365793"/>
            <a:ext cx="5876930" cy="1815515"/>
            <a:chOff x="528038" y="2051028"/>
            <a:chExt cx="3699737" cy="1082728"/>
          </a:xfrm>
        </p:grpSpPr>
        <p:sp>
          <p:nvSpPr>
            <p:cNvPr id="6" name="Line 15">
              <a:extLst>
                <a:ext uri="{FF2B5EF4-FFF2-40B4-BE49-F238E27FC236}">
                  <a16:creationId xmlns:a16="http://schemas.microsoft.com/office/drawing/2014/main" id="{8895478B-ADE8-0CA2-1C4F-18234A7CBF97}"/>
                </a:ext>
              </a:extLst>
            </p:cNvPr>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7" name="Text Box 22">
              <a:extLst>
                <a:ext uri="{FF2B5EF4-FFF2-40B4-BE49-F238E27FC236}">
                  <a16:creationId xmlns:a16="http://schemas.microsoft.com/office/drawing/2014/main" id="{3767B9D8-4818-9E11-3C52-60ADED08845F}"/>
                </a:ext>
              </a:extLst>
            </p:cNvPr>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8" name="Text Box 25">
              <a:extLst>
                <a:ext uri="{FF2B5EF4-FFF2-40B4-BE49-F238E27FC236}">
                  <a16:creationId xmlns:a16="http://schemas.microsoft.com/office/drawing/2014/main" id="{82564EA1-3D28-17A7-F314-3CB2D25F4C1E}"/>
                </a:ext>
              </a:extLst>
            </p:cNvPr>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grpSp>
        <p:nvGrpSpPr>
          <p:cNvPr id="9" name="Group 8">
            <a:extLst>
              <a:ext uri="{FF2B5EF4-FFF2-40B4-BE49-F238E27FC236}">
                <a16:creationId xmlns:a16="http://schemas.microsoft.com/office/drawing/2014/main" id="{F5C50B49-06FE-DCB1-4EBF-0002B3B4C617}"/>
              </a:ext>
            </a:extLst>
          </p:cNvPr>
          <p:cNvGrpSpPr/>
          <p:nvPr/>
        </p:nvGrpSpPr>
        <p:grpSpPr>
          <a:xfrm>
            <a:off x="2860154" y="5424650"/>
            <a:ext cx="7850226" cy="1708160"/>
            <a:chOff x="76200" y="4797193"/>
            <a:chExt cx="5233482" cy="1138773"/>
          </a:xfrm>
        </p:grpSpPr>
        <p:sp>
          <p:nvSpPr>
            <p:cNvPr id="10" name="Text Box 7">
              <a:extLst>
                <a:ext uri="{FF2B5EF4-FFF2-40B4-BE49-F238E27FC236}">
                  <a16:creationId xmlns:a16="http://schemas.microsoft.com/office/drawing/2014/main" id="{AE32172D-8A98-590B-CECC-0BF4EFEE6466}"/>
                </a:ext>
              </a:extLst>
            </p:cNvPr>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11" name="Text Box 13">
              <a:extLst>
                <a:ext uri="{FF2B5EF4-FFF2-40B4-BE49-F238E27FC236}">
                  <a16:creationId xmlns:a16="http://schemas.microsoft.com/office/drawing/2014/main" id="{08540B93-9937-903C-EFD9-65F2388A7654}"/>
                </a:ext>
              </a:extLst>
            </p:cNvPr>
            <p:cNvSpPr txBox="1">
              <a:spLocks noChangeArrowheads="1"/>
            </p:cNvSpPr>
            <p:nvPr/>
          </p:nvSpPr>
          <p:spPr bwMode="auto">
            <a:xfrm>
              <a:off x="76200" y="4797193"/>
              <a:ext cx="52334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12" name="Line 9">
              <a:extLst>
                <a:ext uri="{FF2B5EF4-FFF2-40B4-BE49-F238E27FC236}">
                  <a16:creationId xmlns:a16="http://schemas.microsoft.com/office/drawing/2014/main" id="{7FD2886B-7295-B447-7821-A6D4792FB4F8}"/>
                </a:ext>
              </a:extLst>
            </p:cNvPr>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13" name="Group 12">
            <a:extLst>
              <a:ext uri="{FF2B5EF4-FFF2-40B4-BE49-F238E27FC236}">
                <a16:creationId xmlns:a16="http://schemas.microsoft.com/office/drawing/2014/main" id="{619FACB2-ECA7-393D-5804-FA8615121223}"/>
              </a:ext>
            </a:extLst>
          </p:cNvPr>
          <p:cNvGrpSpPr/>
          <p:nvPr/>
        </p:nvGrpSpPr>
        <p:grpSpPr>
          <a:xfrm>
            <a:off x="3753490" y="7419426"/>
            <a:ext cx="6118983" cy="2774097"/>
            <a:chOff x="7810120" y="4891742"/>
            <a:chExt cx="4079321" cy="1849398"/>
          </a:xfrm>
        </p:grpSpPr>
        <p:sp>
          <p:nvSpPr>
            <p:cNvPr id="14" name="Text Box 15">
              <a:extLst>
                <a:ext uri="{FF2B5EF4-FFF2-40B4-BE49-F238E27FC236}">
                  <a16:creationId xmlns:a16="http://schemas.microsoft.com/office/drawing/2014/main" id="{01529285-8B28-0058-04BE-71CA9B161A04}"/>
                </a:ext>
              </a:extLst>
            </p:cNvPr>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15" name="Text Box 18">
              <a:extLst>
                <a:ext uri="{FF2B5EF4-FFF2-40B4-BE49-F238E27FC236}">
                  <a16:creationId xmlns:a16="http://schemas.microsoft.com/office/drawing/2014/main" id="{CB23FC69-0933-1FD2-23C1-3071662462F4}"/>
                </a:ext>
              </a:extLst>
            </p:cNvPr>
            <p:cNvSpPr txBox="1">
              <a:spLocks noChangeArrowheads="1"/>
            </p:cNvSpPr>
            <p:nvPr/>
          </p:nvSpPr>
          <p:spPr bwMode="auto">
            <a:xfrm>
              <a:off x="7810120" y="5526167"/>
              <a:ext cx="407932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16" name="Text Box 19">
              <a:extLst>
                <a:ext uri="{FF2B5EF4-FFF2-40B4-BE49-F238E27FC236}">
                  <a16:creationId xmlns:a16="http://schemas.microsoft.com/office/drawing/2014/main" id="{3F739F01-D1BC-389A-4C76-B6E889106F3E}"/>
                </a:ext>
              </a:extLst>
            </p:cNvPr>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17" name="Line 9">
              <a:extLst>
                <a:ext uri="{FF2B5EF4-FFF2-40B4-BE49-F238E27FC236}">
                  <a16:creationId xmlns:a16="http://schemas.microsoft.com/office/drawing/2014/main" id="{2CEC599C-333D-A9DC-6F58-29DBD0CBE034}"/>
                </a:ext>
              </a:extLst>
            </p:cNvPr>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18" name="Line 9">
              <a:extLst>
                <a:ext uri="{FF2B5EF4-FFF2-40B4-BE49-F238E27FC236}">
                  <a16:creationId xmlns:a16="http://schemas.microsoft.com/office/drawing/2014/main" id="{453EEA93-E1C0-D3EE-1A50-C9F743F17EEE}"/>
                </a:ext>
              </a:extLst>
            </p:cNvPr>
            <p:cNvSpPr>
              <a:spLocks noChangeShapeType="1"/>
            </p:cNvSpPr>
            <p:nvPr/>
          </p:nvSpPr>
          <p:spPr bwMode="auto">
            <a:xfrm>
              <a:off x="10142243" y="5388361"/>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cxnSp>
        <p:nvCxnSpPr>
          <p:cNvPr id="22" name="Straight Connector 21">
            <a:extLst>
              <a:ext uri="{FF2B5EF4-FFF2-40B4-BE49-F238E27FC236}">
                <a16:creationId xmlns:a16="http://schemas.microsoft.com/office/drawing/2014/main" id="{FF3490FB-5A8C-BDA3-D3DB-CEE5708C307C}"/>
              </a:ext>
            </a:extLst>
          </p:cNvPr>
          <p:cNvCxnSpPr>
            <a:cxnSpLocks/>
          </p:cNvCxnSpPr>
          <p:nvPr/>
        </p:nvCxnSpPr>
        <p:spPr>
          <a:xfrm>
            <a:off x="4079546" y="7267026"/>
            <a:ext cx="127041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0BF10BE-BBC3-C4E2-FCB3-6FB622E16955}"/>
              </a:ext>
            </a:extLst>
          </p:cNvPr>
          <p:cNvSpPr txBox="1"/>
          <p:nvPr/>
        </p:nvSpPr>
        <p:spPr>
          <a:xfrm>
            <a:off x="10919976" y="5782226"/>
            <a:ext cx="5168843" cy="923330"/>
          </a:xfrm>
          <a:prstGeom prst="rect">
            <a:avLst/>
          </a:prstGeom>
          <a:noFill/>
        </p:spPr>
        <p:txBody>
          <a:bodyPr wrap="square">
            <a:spAutoFit/>
          </a:bodyPr>
          <a:lstStyle/>
          <a:p>
            <a:r>
              <a:rPr lang="en-US" sz="5400">
                <a:solidFill>
                  <a:srgbClr val="CC00CC"/>
                </a:solidFill>
                <a:effectLst/>
                <a:latin typeface="Times New Roman" panose="02020603050405020304" pitchFamily="18" charset="0"/>
                <a:ea typeface="Arial" panose="020B0604020202020204" pitchFamily="34" charset="0"/>
                <a:cs typeface="Times New Roman" panose="02020603050405020304" pitchFamily="18" charset="0"/>
              </a:rPr>
              <a:t>2-methyl</a:t>
            </a:r>
            <a:r>
              <a:rPr lang="en-US" sz="540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but</a:t>
            </a:r>
            <a:r>
              <a:rPr lang="en-US" sz="54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ane</a:t>
            </a:r>
            <a:r>
              <a:rPr lang="en-US" sz="5400">
                <a:effectLst/>
                <a:latin typeface="Times New Roman" panose="02020603050405020304" pitchFamily="18" charset="0"/>
                <a:ea typeface="Arial" panose="020B0604020202020204" pitchFamily="34" charset="0"/>
                <a:cs typeface="Times New Roman" panose="02020603050405020304" pitchFamily="18" charset="0"/>
              </a:rPr>
              <a:t> </a:t>
            </a:r>
            <a:endParaRPr lang="en-US" sz="96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961D2F3-5DC2-C433-8FBF-3D22876124D2}"/>
              </a:ext>
            </a:extLst>
          </p:cNvPr>
          <p:cNvSpPr txBox="1"/>
          <p:nvPr/>
        </p:nvSpPr>
        <p:spPr>
          <a:xfrm>
            <a:off x="10734011" y="3589837"/>
            <a:ext cx="5168843" cy="923330"/>
          </a:xfrm>
          <a:prstGeom prst="rect">
            <a:avLst/>
          </a:prstGeom>
          <a:noFill/>
        </p:spPr>
        <p:txBody>
          <a:bodyPr wrap="square">
            <a:spAutoFit/>
          </a:bodyPr>
          <a:lstStyle/>
          <a:p>
            <a:r>
              <a:rPr lang="en-US" sz="5400">
                <a:solidFill>
                  <a:srgbClr val="CC00CC"/>
                </a:solidFill>
                <a:effectLst/>
                <a:latin typeface="Times New Roman" panose="02020603050405020304" pitchFamily="18" charset="0"/>
                <a:ea typeface="Arial" panose="020B0604020202020204" pitchFamily="34" charset="0"/>
                <a:cs typeface="Times New Roman" panose="02020603050405020304" pitchFamily="18" charset="0"/>
              </a:rPr>
              <a:t>2-methyl</a:t>
            </a:r>
            <a:r>
              <a:rPr lang="en-US" sz="540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prop</a:t>
            </a:r>
            <a:r>
              <a:rPr lang="en-US" sz="54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ane</a:t>
            </a:r>
            <a:r>
              <a:rPr lang="en-US" sz="5400">
                <a:effectLst/>
                <a:latin typeface="Times New Roman" panose="02020603050405020304" pitchFamily="18" charset="0"/>
                <a:ea typeface="Arial" panose="020B0604020202020204" pitchFamily="34" charset="0"/>
                <a:cs typeface="Times New Roman" panose="02020603050405020304" pitchFamily="18" charset="0"/>
              </a:rPr>
              <a:t> </a:t>
            </a:r>
            <a:endParaRPr lang="en-US" sz="960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7D7A0B7-CD5A-496D-DF16-8CE80F7D3A72}"/>
              </a:ext>
            </a:extLst>
          </p:cNvPr>
          <p:cNvSpPr txBox="1"/>
          <p:nvPr/>
        </p:nvSpPr>
        <p:spPr>
          <a:xfrm>
            <a:off x="10710380" y="8304440"/>
            <a:ext cx="6118982" cy="923330"/>
          </a:xfrm>
          <a:prstGeom prst="rect">
            <a:avLst/>
          </a:prstGeom>
          <a:noFill/>
        </p:spPr>
        <p:txBody>
          <a:bodyPr wrap="square">
            <a:spAutoFit/>
          </a:bodyPr>
          <a:lstStyle/>
          <a:p>
            <a:r>
              <a:rPr lang="en-US" sz="5400">
                <a:solidFill>
                  <a:srgbClr val="CC00CC"/>
                </a:solidFill>
                <a:effectLst/>
                <a:latin typeface="Times New Roman" panose="02020603050405020304" pitchFamily="18" charset="0"/>
                <a:ea typeface="Arial" panose="020B0604020202020204" pitchFamily="34" charset="0"/>
                <a:cs typeface="Times New Roman" panose="02020603050405020304" pitchFamily="18" charset="0"/>
              </a:rPr>
              <a:t>2,2-dimethyl</a:t>
            </a:r>
            <a:r>
              <a:rPr lang="en-US" sz="540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prop</a:t>
            </a:r>
            <a:r>
              <a:rPr lang="en-US" sz="54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ane</a:t>
            </a:r>
            <a:r>
              <a:rPr lang="en-US" sz="5400">
                <a:effectLst/>
                <a:latin typeface="Times New Roman" panose="02020603050405020304" pitchFamily="18" charset="0"/>
                <a:ea typeface="Arial" panose="020B0604020202020204" pitchFamily="34" charset="0"/>
                <a:cs typeface="Times New Roman" panose="02020603050405020304" pitchFamily="18" charset="0"/>
              </a:rPr>
              <a:t> </a:t>
            </a:r>
            <a:endParaRPr lang="en-US" sz="96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5BCBF6B-9C0B-677D-CC16-A63F288E7F2B}"/>
              </a:ext>
            </a:extLst>
          </p:cNvPr>
          <p:cNvSpPr txBox="1"/>
          <p:nvPr/>
        </p:nvSpPr>
        <p:spPr>
          <a:xfrm>
            <a:off x="5068188" y="3039295"/>
            <a:ext cx="4804285" cy="646331"/>
          </a:xfrm>
          <a:prstGeom prst="rect">
            <a:avLst/>
          </a:prstGeom>
          <a:noFill/>
        </p:spPr>
        <p:txBody>
          <a:bodyPr wrap="square" rtlCol="0">
            <a:spAutoFit/>
          </a:bodyPr>
          <a:lstStyle/>
          <a:p>
            <a:r>
              <a:rPr lang="en-US" sz="3600">
                <a:solidFill>
                  <a:srgbClr val="CC00CC"/>
                </a:solidFill>
                <a:latin typeface="Times New Roman" panose="02020603050405020304" pitchFamily="18" charset="0"/>
                <a:cs typeface="Times New Roman" panose="02020603050405020304" pitchFamily="18" charset="0"/>
              </a:rPr>
              <a:t>1              2             3</a:t>
            </a:r>
          </a:p>
        </p:txBody>
      </p:sp>
      <p:sp>
        <p:nvSpPr>
          <p:cNvPr id="31" name="TextBox 30">
            <a:extLst>
              <a:ext uri="{FF2B5EF4-FFF2-40B4-BE49-F238E27FC236}">
                <a16:creationId xmlns:a16="http://schemas.microsoft.com/office/drawing/2014/main" id="{6113FB67-8F49-7BB9-0854-C2554D9D1B09}"/>
              </a:ext>
            </a:extLst>
          </p:cNvPr>
          <p:cNvSpPr txBox="1"/>
          <p:nvPr/>
        </p:nvSpPr>
        <p:spPr>
          <a:xfrm>
            <a:off x="4211402" y="5078402"/>
            <a:ext cx="6171486" cy="646331"/>
          </a:xfrm>
          <a:prstGeom prst="rect">
            <a:avLst/>
          </a:prstGeom>
          <a:noFill/>
        </p:spPr>
        <p:txBody>
          <a:bodyPr wrap="square" rtlCol="0">
            <a:spAutoFit/>
          </a:bodyPr>
          <a:lstStyle/>
          <a:p>
            <a:r>
              <a:rPr lang="en-US" sz="3600">
                <a:solidFill>
                  <a:srgbClr val="CC00CC"/>
                </a:solidFill>
                <a:latin typeface="Times New Roman" panose="02020603050405020304" pitchFamily="18" charset="0"/>
                <a:cs typeface="Times New Roman" panose="02020603050405020304" pitchFamily="18" charset="0"/>
              </a:rPr>
              <a:t>1             2            3              4</a:t>
            </a:r>
          </a:p>
        </p:txBody>
      </p:sp>
      <p:sp>
        <p:nvSpPr>
          <p:cNvPr id="32" name="TextBox 31">
            <a:extLst>
              <a:ext uri="{FF2B5EF4-FFF2-40B4-BE49-F238E27FC236}">
                <a16:creationId xmlns:a16="http://schemas.microsoft.com/office/drawing/2014/main" id="{D58CEAA2-8EB1-01A3-4F6F-6E6DA3DBC8F7}"/>
              </a:ext>
            </a:extLst>
          </p:cNvPr>
          <p:cNvSpPr txBox="1"/>
          <p:nvPr/>
        </p:nvSpPr>
        <p:spPr>
          <a:xfrm>
            <a:off x="4895002" y="8029026"/>
            <a:ext cx="4804285" cy="646331"/>
          </a:xfrm>
          <a:prstGeom prst="rect">
            <a:avLst/>
          </a:prstGeom>
          <a:noFill/>
        </p:spPr>
        <p:txBody>
          <a:bodyPr wrap="square" rtlCol="0">
            <a:spAutoFit/>
          </a:bodyPr>
          <a:lstStyle/>
          <a:p>
            <a:r>
              <a:rPr lang="en-US" sz="3600">
                <a:solidFill>
                  <a:srgbClr val="CC00CC"/>
                </a:solidFill>
                <a:latin typeface="Times New Roman" panose="02020603050405020304" pitchFamily="18" charset="0"/>
                <a:cs typeface="Times New Roman" panose="02020603050405020304" pitchFamily="18" charset="0"/>
              </a:rPr>
              <a:t>1               2            3</a:t>
            </a:r>
          </a:p>
        </p:txBody>
      </p:sp>
    </p:spTree>
    <p:custDataLst>
      <p:tags r:id="rId1"/>
    </p:custDataLst>
    <p:extLst>
      <p:ext uri="{BB962C8B-B14F-4D97-AF65-F5344CB8AC3E}">
        <p14:creationId xmlns:p14="http://schemas.microsoft.com/office/powerpoint/2010/main" val="2191162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62B085-4345-8D8D-51B2-7A2B9DFBDE63}"/>
              </a:ext>
            </a:extLst>
          </p:cNvPr>
          <p:cNvPicPr>
            <a:picLocks noChangeAspect="1"/>
          </p:cNvPicPr>
          <p:nvPr/>
        </p:nvPicPr>
        <p:blipFill>
          <a:blip r:embed="rId3"/>
          <a:srcRect l="786" t="4692" r="52344" b="60936"/>
          <a:stretch/>
        </p:blipFill>
        <p:spPr>
          <a:xfrm>
            <a:off x="726060" y="151805"/>
            <a:ext cx="6234545" cy="4572000"/>
          </a:xfrm>
          <a:prstGeom prst="rect">
            <a:avLst/>
          </a:prstGeom>
        </p:spPr>
      </p:pic>
      <p:pic>
        <p:nvPicPr>
          <p:cNvPr id="5" name="Picture 4">
            <a:extLst>
              <a:ext uri="{FF2B5EF4-FFF2-40B4-BE49-F238E27FC236}">
                <a16:creationId xmlns:a16="http://schemas.microsoft.com/office/drawing/2014/main" id="{8F3F3E26-7282-C9D6-C54F-F532A5B20E31}"/>
              </a:ext>
            </a:extLst>
          </p:cNvPr>
          <p:cNvPicPr>
            <a:picLocks noChangeAspect="1"/>
          </p:cNvPicPr>
          <p:nvPr/>
        </p:nvPicPr>
        <p:blipFill>
          <a:blip r:embed="rId4"/>
          <a:srcRect l="50000" t="50000"/>
          <a:stretch/>
        </p:blipFill>
        <p:spPr>
          <a:xfrm>
            <a:off x="726061" y="4804851"/>
            <a:ext cx="6234544" cy="5119468"/>
          </a:xfrm>
          <a:prstGeom prst="rect">
            <a:avLst/>
          </a:prstGeom>
        </p:spPr>
      </p:pic>
      <p:pic>
        <p:nvPicPr>
          <p:cNvPr id="6" name="Picture 5">
            <a:extLst>
              <a:ext uri="{FF2B5EF4-FFF2-40B4-BE49-F238E27FC236}">
                <a16:creationId xmlns:a16="http://schemas.microsoft.com/office/drawing/2014/main" id="{17E89A60-9EAE-2BBD-F3DD-62CE99A60E02}"/>
              </a:ext>
            </a:extLst>
          </p:cNvPr>
          <p:cNvPicPr>
            <a:picLocks noChangeAspect="1"/>
          </p:cNvPicPr>
          <p:nvPr/>
        </p:nvPicPr>
        <p:blipFill>
          <a:blip r:embed="rId5"/>
          <a:stretch>
            <a:fillRect/>
          </a:stretch>
        </p:blipFill>
        <p:spPr>
          <a:xfrm>
            <a:off x="7632548" y="1485900"/>
            <a:ext cx="4192309" cy="8626482"/>
          </a:xfrm>
          <a:prstGeom prst="rect">
            <a:avLst/>
          </a:prstGeom>
        </p:spPr>
      </p:pic>
      <p:sp>
        <p:nvSpPr>
          <p:cNvPr id="8" name="TextBox 7">
            <a:extLst>
              <a:ext uri="{FF2B5EF4-FFF2-40B4-BE49-F238E27FC236}">
                <a16:creationId xmlns:a16="http://schemas.microsoft.com/office/drawing/2014/main" id="{9C036CF5-0E17-7523-5ACA-806DC925639F}"/>
              </a:ext>
            </a:extLst>
          </p:cNvPr>
          <p:cNvSpPr txBox="1"/>
          <p:nvPr/>
        </p:nvSpPr>
        <p:spPr>
          <a:xfrm>
            <a:off x="8153400" y="-114300"/>
            <a:ext cx="4114800" cy="1862048"/>
          </a:xfrm>
          <a:prstGeom prst="rect">
            <a:avLst/>
          </a:prstGeom>
          <a:noFill/>
        </p:spPr>
        <p:txBody>
          <a:bodyPr wrap="square">
            <a:spAutoFit/>
          </a:bodyPr>
          <a:lstStyle/>
          <a:p>
            <a:r>
              <a:rPr lang="en-US" sz="11500" b="1">
                <a:solidFill>
                  <a:srgbClr val="FF0000"/>
                </a:solidFill>
              </a:rPr>
              <a:t>1910</a:t>
            </a:r>
          </a:p>
        </p:txBody>
      </p:sp>
      <p:pic>
        <p:nvPicPr>
          <p:cNvPr id="9" name="Picture 8">
            <a:extLst>
              <a:ext uri="{FF2B5EF4-FFF2-40B4-BE49-F238E27FC236}">
                <a16:creationId xmlns:a16="http://schemas.microsoft.com/office/drawing/2014/main" id="{C536DA24-95DC-B585-0782-030A65249A22}"/>
              </a:ext>
            </a:extLst>
          </p:cNvPr>
          <p:cNvPicPr>
            <a:picLocks noChangeAspect="1"/>
          </p:cNvPicPr>
          <p:nvPr/>
        </p:nvPicPr>
        <p:blipFill>
          <a:blip r:embed="rId4"/>
          <a:srcRect t="52344" r="51562"/>
          <a:stretch/>
        </p:blipFill>
        <p:spPr>
          <a:xfrm>
            <a:off x="12496800" y="151805"/>
            <a:ext cx="4841174" cy="4763095"/>
          </a:xfrm>
          <a:prstGeom prst="rect">
            <a:avLst/>
          </a:prstGeom>
        </p:spPr>
      </p:pic>
      <p:pic>
        <p:nvPicPr>
          <p:cNvPr id="10" name="Picture 9">
            <a:extLst>
              <a:ext uri="{FF2B5EF4-FFF2-40B4-BE49-F238E27FC236}">
                <a16:creationId xmlns:a16="http://schemas.microsoft.com/office/drawing/2014/main" id="{7C1C0CDA-54D0-BDDC-5BC6-B567928DAA89}"/>
              </a:ext>
            </a:extLst>
          </p:cNvPr>
          <p:cNvPicPr>
            <a:picLocks noChangeAspect="1"/>
          </p:cNvPicPr>
          <p:nvPr/>
        </p:nvPicPr>
        <p:blipFill>
          <a:blip r:embed="rId4"/>
          <a:srcRect l="51563" b="51170"/>
          <a:stretch/>
        </p:blipFill>
        <p:spPr>
          <a:xfrm>
            <a:off x="12496800" y="5161224"/>
            <a:ext cx="4841174" cy="4763095"/>
          </a:xfrm>
          <a:prstGeom prst="rect">
            <a:avLst/>
          </a:prstGeom>
        </p:spPr>
      </p:pic>
    </p:spTree>
    <p:extLst>
      <p:ext uri="{BB962C8B-B14F-4D97-AF65-F5344CB8AC3E}">
        <p14:creationId xmlns:p14="http://schemas.microsoft.com/office/powerpoint/2010/main" val="3326972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extLst>
              <p:ext uri="{D42A27DB-BD31-4B8C-83A1-F6EECF244321}">
                <p14:modId xmlns:p14="http://schemas.microsoft.com/office/powerpoint/2010/main" val="584611380"/>
              </p:ext>
            </p:extLst>
          </p:nvPr>
        </p:nvGraphicFramePr>
        <p:xfrm>
          <a:off x="304800" y="2292749"/>
          <a:ext cx="17525999" cy="7422751"/>
        </p:xfrm>
        <a:graphic>
          <a:graphicData uri="http://schemas.openxmlformats.org/drawingml/2006/table">
            <a:tbl>
              <a:tblPr/>
              <a:tblGrid>
                <a:gridCol w="2296782">
                  <a:extLst>
                    <a:ext uri="{9D8B030D-6E8A-4147-A177-3AD203B41FA5}">
                      <a16:colId xmlns:a16="http://schemas.microsoft.com/office/drawing/2014/main" val="2493972172"/>
                    </a:ext>
                  </a:extLst>
                </a:gridCol>
                <a:gridCol w="8371218">
                  <a:extLst>
                    <a:ext uri="{9D8B030D-6E8A-4147-A177-3AD203B41FA5}">
                      <a16:colId xmlns:a16="http://schemas.microsoft.com/office/drawing/2014/main" val="1016741257"/>
                    </a:ext>
                  </a:extLst>
                </a:gridCol>
                <a:gridCol w="6857999">
                  <a:extLst>
                    <a:ext uri="{9D8B030D-6E8A-4147-A177-3AD203B41FA5}">
                      <a16:colId xmlns:a16="http://schemas.microsoft.com/office/drawing/2014/main" val="2194066933"/>
                    </a:ext>
                  </a:extLst>
                </a:gridCol>
              </a:tblGrid>
              <a:tr h="809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Công thức cấu tạo</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272665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8</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0201757"/>
                  </a:ext>
                </a:extLst>
              </a:tr>
              <a:tr h="3886200">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7</a:t>
                      </a: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H</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16</a:t>
                      </a:r>
                      <a:endPar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5361323"/>
                  </a:ext>
                </a:extLst>
              </a:tr>
            </a:tbl>
          </a:graphicData>
        </a:graphic>
      </p:graphicFrame>
      <p:graphicFrame>
        <p:nvGraphicFramePr>
          <p:cNvPr id="4" name="Table 3">
            <a:extLst>
              <a:ext uri="{FF2B5EF4-FFF2-40B4-BE49-F238E27FC236}">
                <a16:creationId xmlns:a16="http://schemas.microsoft.com/office/drawing/2014/main" id="{0C55ABEF-EFDF-BFDB-F085-9A0EFB76116F}"/>
              </a:ext>
            </a:extLst>
          </p:cNvPr>
          <p:cNvGraphicFramePr>
            <a:graphicFrameLocks noGrp="1"/>
          </p:cNvGraphicFramePr>
          <p:nvPr/>
        </p:nvGraphicFramePr>
        <p:xfrm>
          <a:off x="132710" y="189688"/>
          <a:ext cx="17774290" cy="1952162"/>
        </p:xfrm>
        <a:graphic>
          <a:graphicData uri="http://schemas.openxmlformats.org/drawingml/2006/table">
            <a:tbl>
              <a:tblPr firstRow="1" firstCol="1" bandRow="1"/>
              <a:tblGrid>
                <a:gridCol w="5305745">
                  <a:extLst>
                    <a:ext uri="{9D8B030D-6E8A-4147-A177-3AD203B41FA5}">
                      <a16:colId xmlns:a16="http://schemas.microsoft.com/office/drawing/2014/main" val="567687300"/>
                    </a:ext>
                  </a:extLst>
                </a:gridCol>
                <a:gridCol w="6553200">
                  <a:extLst>
                    <a:ext uri="{9D8B030D-6E8A-4147-A177-3AD203B41FA5}">
                      <a16:colId xmlns:a16="http://schemas.microsoft.com/office/drawing/2014/main" val="3825034529"/>
                    </a:ext>
                  </a:extLst>
                </a:gridCol>
                <a:gridCol w="4953000">
                  <a:extLst>
                    <a:ext uri="{9D8B030D-6E8A-4147-A177-3AD203B41FA5}">
                      <a16:colId xmlns:a16="http://schemas.microsoft.com/office/drawing/2014/main" val="605338435"/>
                    </a:ext>
                  </a:extLst>
                </a:gridCol>
                <a:gridCol w="962345">
                  <a:extLst>
                    <a:ext uri="{9D8B030D-6E8A-4147-A177-3AD203B41FA5}">
                      <a16:colId xmlns:a16="http://schemas.microsoft.com/office/drawing/2014/main" val="1321353182"/>
                    </a:ext>
                  </a:extLst>
                </a:gridCol>
              </a:tblGrid>
              <a:tr h="1952162">
                <a:tc>
                  <a:txBody>
                    <a:bodyPr/>
                    <a:lstStyle/>
                    <a:p>
                      <a:pPr marL="0" marR="0" algn="ctr">
                        <a:lnSpc>
                          <a:spcPct val="107000"/>
                        </a:lnSpc>
                        <a:spcBef>
                          <a:spcPts val="0"/>
                        </a:spcBef>
                        <a:spcAft>
                          <a:spcPts val="0"/>
                        </a:spcAft>
                      </a:pPr>
                      <a:r>
                        <a:rPr lang="en-US" sz="36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alkane phân nhánh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a:noFill/>
                    </a:lnL>
                    <a:lnR w="12700" cap="flat" cmpd="sng" algn="ctr">
                      <a:solidFill>
                        <a:srgbClr val="000000"/>
                      </a:solidFill>
                      <a:prstDash val="solid"/>
                      <a:round/>
                      <a:headEnd type="none" w="med" len="med"/>
                      <a:tailEnd type="none" w="med" len="med"/>
                    </a:lnR>
                    <a:lnT>
                      <a:noFill/>
                    </a:lnT>
                    <a:lnB>
                      <a:noFill/>
                    </a:lnB>
                    <a:solidFill>
                      <a:srgbClr val="FBE5D6"/>
                    </a:solidFill>
                  </a:tcPr>
                </a:tc>
                <a:tc>
                  <a:txBody>
                    <a:bodyPr/>
                    <a:lstStyle/>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Số chỉ vị trí nhánh + tên nhánh</a:t>
                      </a:r>
                    </a:p>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 gốc alkyl) </a:t>
                      </a: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3FAE">
                        <a:alpha val="20000"/>
                      </a:srgbClr>
                    </a:solidFill>
                  </a:tcPr>
                </a:tc>
                <a:tc>
                  <a:txBody>
                    <a:bodyPr/>
                    <a:lstStyle/>
                    <a:p>
                      <a:pPr marL="0" marR="0" algn="ctr">
                        <a:lnSpc>
                          <a:spcPct val="107000"/>
                        </a:lnSpc>
                        <a:spcBef>
                          <a:spcPts val="0"/>
                        </a:spcBef>
                        <a:spcAft>
                          <a:spcPts val="0"/>
                        </a:spcAft>
                      </a:pPr>
                      <a:r>
                        <a:rPr lang="en-US" sz="3600" b="1" kern="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 nền</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số lượng nguyên tử carbon)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3600" b="1"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7428"/>
                  </a:ext>
                </a:extLst>
              </a:tr>
            </a:tbl>
          </a:graphicData>
        </a:graphic>
      </p:graphicFrame>
      <p:graphicFrame>
        <p:nvGraphicFramePr>
          <p:cNvPr id="2" name="Object 1">
            <a:extLst>
              <a:ext uri="{FF2B5EF4-FFF2-40B4-BE49-F238E27FC236}">
                <a16:creationId xmlns:a16="http://schemas.microsoft.com/office/drawing/2014/main" id="{01F1D68D-397B-7B93-E502-31C57C574A62}"/>
              </a:ext>
            </a:extLst>
          </p:cNvPr>
          <p:cNvGraphicFramePr>
            <a:graphicFrameLocks noChangeAspect="1"/>
          </p:cNvGraphicFramePr>
          <p:nvPr>
            <p:extLst>
              <p:ext uri="{D42A27DB-BD31-4B8C-83A1-F6EECF244321}">
                <p14:modId xmlns:p14="http://schemas.microsoft.com/office/powerpoint/2010/main" val="3384643085"/>
              </p:ext>
            </p:extLst>
          </p:nvPr>
        </p:nvGraphicFramePr>
        <p:xfrm>
          <a:off x="2907716" y="3030992"/>
          <a:ext cx="7912684" cy="2786394"/>
        </p:xfrm>
        <a:graphic>
          <a:graphicData uri="http://schemas.openxmlformats.org/presentationml/2006/ole">
            <mc:AlternateContent xmlns:mc="http://schemas.openxmlformats.org/markup-compatibility/2006">
              <mc:Choice xmlns:v="urn:schemas-microsoft-com:vml" Requires="v">
                <p:oleObj r:id="rId4" imgW="1754640" imgH="624600" progId="">
                  <p:embed/>
                </p:oleObj>
              </mc:Choice>
              <mc:Fallback>
                <p:oleObj r:id="rId4" imgW="1754640" imgH="6246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716" y="3030992"/>
                        <a:ext cx="7912684" cy="2786394"/>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9B619A80-DC4A-B1D1-F0E2-87BCA6A8733E}"/>
              </a:ext>
            </a:extLst>
          </p:cNvPr>
          <p:cNvSpPr txBox="1"/>
          <p:nvPr/>
        </p:nvSpPr>
        <p:spPr>
          <a:xfrm>
            <a:off x="11001303" y="3924300"/>
            <a:ext cx="6854896" cy="830997"/>
          </a:xfrm>
          <a:prstGeom prst="rect">
            <a:avLst/>
          </a:prstGeom>
          <a:noFill/>
        </p:spPr>
        <p:txBody>
          <a:bodyPr wrap="square">
            <a:spAutoFit/>
          </a:bodyPr>
          <a:lstStyle/>
          <a:p>
            <a:r>
              <a:rPr lang="en-US" sz="4800">
                <a:solidFill>
                  <a:srgbClr val="CC00CC"/>
                </a:solidFill>
                <a:effectLst/>
                <a:latin typeface="Cambria" panose="02040503050406030204" pitchFamily="18" charset="0"/>
                <a:ea typeface="Arial" panose="020B0604020202020204" pitchFamily="34" charset="0"/>
                <a:cs typeface="Times New Roman" panose="02020603050405020304" pitchFamily="18" charset="0"/>
              </a:rPr>
              <a:t>3-ethyl-2-methyl</a:t>
            </a:r>
            <a:r>
              <a:rPr lang="en-US" sz="48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pent</a:t>
            </a:r>
            <a:r>
              <a:rPr lang="en-US" sz="4800">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ane</a:t>
            </a:r>
            <a:r>
              <a:rPr lang="en-US" sz="4800">
                <a:effectLst/>
                <a:latin typeface="Cambria" panose="02040503050406030204" pitchFamily="18" charset="0"/>
                <a:ea typeface="Arial" panose="020B0604020202020204" pitchFamily="34" charset="0"/>
                <a:cs typeface="Times New Roman" panose="02020603050405020304" pitchFamily="18" charset="0"/>
              </a:rPr>
              <a:t> </a:t>
            </a:r>
            <a:endParaRPr lang="en-US" sz="8800"/>
          </a:p>
        </p:txBody>
      </p:sp>
      <p:sp>
        <p:nvSpPr>
          <p:cNvPr id="21" name="TextBox 20">
            <a:extLst>
              <a:ext uri="{FF2B5EF4-FFF2-40B4-BE49-F238E27FC236}">
                <a16:creationId xmlns:a16="http://schemas.microsoft.com/office/drawing/2014/main" id="{D5C7A2AE-786A-1497-3392-36D8D9B6A8B9}"/>
              </a:ext>
            </a:extLst>
          </p:cNvPr>
          <p:cNvSpPr txBox="1"/>
          <p:nvPr/>
        </p:nvSpPr>
        <p:spPr>
          <a:xfrm>
            <a:off x="11294191" y="7039723"/>
            <a:ext cx="6620066" cy="966675"/>
          </a:xfrm>
          <a:prstGeom prst="rect">
            <a:avLst/>
          </a:prstGeom>
          <a:noFill/>
        </p:spPr>
        <p:txBody>
          <a:bodyPr wrap="square">
            <a:spAutoFit/>
          </a:bodyPr>
          <a:lstStyle/>
          <a:p>
            <a:pPr marL="228600" marR="0" indent="-228600" algn="just">
              <a:lnSpc>
                <a:spcPct val="115000"/>
              </a:lnSpc>
              <a:spcBef>
                <a:spcPts val="0"/>
              </a:spcBef>
              <a:spcAft>
                <a:spcPts val="0"/>
              </a:spcAft>
              <a:tabLst>
                <a:tab pos="228600" algn="l"/>
                <a:tab pos="1828800" algn="l"/>
                <a:tab pos="3429000" algn="l"/>
                <a:tab pos="5029200" algn="l"/>
              </a:tabLst>
            </a:pPr>
            <a:r>
              <a:rPr lang="pt-BR" sz="5400">
                <a:solidFill>
                  <a:srgbClr val="CC00CC"/>
                </a:solidFill>
                <a:effectLst/>
                <a:latin typeface="Cambria" panose="02040503050406030204" pitchFamily="18" charset="0"/>
                <a:ea typeface="Arial" panose="020B0604020202020204" pitchFamily="34" charset="0"/>
                <a:cs typeface="Times New Roman" panose="02020603050405020304" pitchFamily="18" charset="0"/>
              </a:rPr>
              <a:t>2,3-dimethyl</a:t>
            </a:r>
            <a:r>
              <a:rPr lang="pt-BR" sz="54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pent</a:t>
            </a:r>
            <a:r>
              <a:rPr lang="pt-BR" sz="5400">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ane</a:t>
            </a:r>
            <a:endParaRPr lang="en-US" sz="54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Rectangle 4">
            <a:extLst>
              <a:ext uri="{FF2B5EF4-FFF2-40B4-BE49-F238E27FC236}">
                <a16:creationId xmlns:a16="http://schemas.microsoft.com/office/drawing/2014/main" id="{03EB4439-16C1-1F43-43F1-0C30AB2509C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a:extLst>
              <a:ext uri="{FF2B5EF4-FFF2-40B4-BE49-F238E27FC236}">
                <a16:creationId xmlns:a16="http://schemas.microsoft.com/office/drawing/2014/main" id="{B71BC4AD-2A8B-EEB2-6E7C-0394141CE4A6}"/>
              </a:ext>
            </a:extLst>
          </p:cNvPr>
          <p:cNvGraphicFramePr>
            <a:graphicFrameLocks noChangeAspect="1"/>
          </p:cNvGraphicFramePr>
          <p:nvPr>
            <p:extLst>
              <p:ext uri="{D42A27DB-BD31-4B8C-83A1-F6EECF244321}">
                <p14:modId xmlns:p14="http://schemas.microsoft.com/office/powerpoint/2010/main" val="4100034615"/>
              </p:ext>
            </p:extLst>
          </p:nvPr>
        </p:nvGraphicFramePr>
        <p:xfrm>
          <a:off x="2945201" y="6286500"/>
          <a:ext cx="7734210" cy="3049330"/>
        </p:xfrm>
        <a:graphic>
          <a:graphicData uri="http://schemas.openxmlformats.org/presentationml/2006/ole">
            <mc:AlternateContent xmlns:mc="http://schemas.openxmlformats.org/markup-compatibility/2006">
              <mc:Choice xmlns:v="urn:schemas-microsoft-com:vml" Requires="v">
                <p:oleObj r:id="rId6" imgW="1971675" imgH="762000" progId="ChemWindow.Document">
                  <p:embed/>
                </p:oleObj>
              </mc:Choice>
              <mc:Fallback>
                <p:oleObj r:id="rId6" imgW="1971675" imgH="762000" progId="ChemWindow.Document">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5201" y="6286500"/>
                        <a:ext cx="7734210" cy="3049330"/>
                      </a:xfrm>
                      <a:prstGeom prst="rect">
                        <a:avLst/>
                      </a:prstGeom>
                      <a:noFill/>
                    </p:spPr>
                  </p:pic>
                </p:oleObj>
              </mc:Fallback>
            </mc:AlternateContent>
          </a:graphicData>
        </a:graphic>
      </p:graphicFrame>
      <p:sp>
        <p:nvSpPr>
          <p:cNvPr id="26" name="TextBox 25">
            <a:extLst>
              <a:ext uri="{FF2B5EF4-FFF2-40B4-BE49-F238E27FC236}">
                <a16:creationId xmlns:a16="http://schemas.microsoft.com/office/drawing/2014/main" id="{82198483-AFCD-E0E0-542B-7C846B244D96}"/>
              </a:ext>
            </a:extLst>
          </p:cNvPr>
          <p:cNvSpPr txBox="1"/>
          <p:nvPr/>
        </p:nvSpPr>
        <p:spPr>
          <a:xfrm>
            <a:off x="3124200" y="6866675"/>
            <a:ext cx="7010400" cy="646331"/>
          </a:xfrm>
          <a:prstGeom prst="rect">
            <a:avLst/>
          </a:prstGeom>
          <a:noFill/>
        </p:spPr>
        <p:txBody>
          <a:bodyPr wrap="square" rtlCol="0">
            <a:spAutoFit/>
          </a:bodyPr>
          <a:lstStyle/>
          <a:p>
            <a:r>
              <a:rPr lang="en-US" sz="3600">
                <a:solidFill>
                  <a:srgbClr val="CC00CC"/>
                </a:solidFill>
                <a:latin typeface="Times New Roman" panose="02020603050405020304" pitchFamily="18" charset="0"/>
                <a:cs typeface="Times New Roman" panose="02020603050405020304" pitchFamily="18" charset="0"/>
              </a:rPr>
              <a:t>1             2            3          4             5</a:t>
            </a:r>
          </a:p>
        </p:txBody>
      </p:sp>
    </p:spTree>
    <p:custDataLst>
      <p:tags r:id="rId1"/>
    </p:custDataLst>
    <p:extLst>
      <p:ext uri="{BB962C8B-B14F-4D97-AF65-F5344CB8AC3E}">
        <p14:creationId xmlns:p14="http://schemas.microsoft.com/office/powerpoint/2010/main" val="22453265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5"/>
          <p:cNvSpPr txBox="1">
            <a:spLocks noChangeArrowheads="1"/>
          </p:cNvSpPr>
          <p:nvPr/>
        </p:nvSpPr>
        <p:spPr bwMode="auto">
          <a:xfrm>
            <a:off x="3732618" y="3441342"/>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37" name="Text Box 18"/>
          <p:cNvSpPr txBox="1">
            <a:spLocks noChangeArrowheads="1"/>
          </p:cNvSpPr>
          <p:nvPr/>
        </p:nvSpPr>
        <p:spPr bwMode="auto">
          <a:xfrm>
            <a:off x="800100" y="2163482"/>
            <a:ext cx="67762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  CH  –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a:t>
            </a:r>
          </a:p>
        </p:txBody>
      </p:sp>
      <p:sp>
        <p:nvSpPr>
          <p:cNvPr id="42" name="Line 9"/>
          <p:cNvSpPr>
            <a:spLocks noChangeShapeType="1"/>
          </p:cNvSpPr>
          <p:nvPr/>
        </p:nvSpPr>
        <p:spPr bwMode="auto">
          <a:xfrm>
            <a:off x="4229100" y="3031493"/>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29" name="Text Box 13"/>
          <p:cNvSpPr txBox="1">
            <a:spLocks noChangeArrowheads="1"/>
          </p:cNvSpPr>
          <p:nvPr/>
        </p:nvSpPr>
        <p:spPr bwMode="auto">
          <a:xfrm>
            <a:off x="9944101" y="2171700"/>
            <a:ext cx="82894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 CH</a:t>
            </a:r>
            <a:r>
              <a:rPr lang="en-US" altLang="en-US" sz="5400" b="1" baseline="-25000" dirty="0">
                <a:solidFill>
                  <a:srgbClr val="0000FF"/>
                </a:solidFill>
                <a:latin typeface="Arial" panose="020B0604020202020204" pitchFamily="34" charset="0"/>
                <a:cs typeface="Arial" panose="020B0604020202020204" pitchFamily="34" charset="0"/>
              </a:rPr>
              <a:t>2</a:t>
            </a:r>
            <a:r>
              <a:rPr lang="en-US" altLang="en-US" sz="5400" b="1" dirty="0">
                <a:solidFill>
                  <a:srgbClr val="0000FF"/>
                </a:solidFill>
                <a:latin typeface="Arial" panose="020B0604020202020204" pitchFamily="34" charset="0"/>
                <a:cs typeface="Arial" panose="020B0604020202020204" pitchFamily="34" charset="0"/>
              </a:rPr>
              <a:t> – CH</a:t>
            </a:r>
            <a:r>
              <a:rPr lang="en-US" altLang="en-US" sz="5400" b="1" baseline="-25000" dirty="0">
                <a:solidFill>
                  <a:srgbClr val="0000FF"/>
                </a:solidFill>
                <a:latin typeface="Arial" panose="020B0604020202020204" pitchFamily="34" charset="0"/>
                <a:cs typeface="Arial" panose="020B0604020202020204" pitchFamily="34" charset="0"/>
              </a:rPr>
              <a:t>2</a:t>
            </a:r>
            <a:r>
              <a:rPr lang="en-US" altLang="en-US" sz="5400" b="1" dirty="0">
                <a:solidFill>
                  <a:srgbClr val="0000FF"/>
                </a:solidFill>
                <a:latin typeface="Arial" panose="020B0604020202020204" pitchFamily="34" charset="0"/>
                <a:cs typeface="Arial" panose="020B0604020202020204" pitchFamily="34" charset="0"/>
              </a:rPr>
              <a:t> –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a:t>
            </a:r>
          </a:p>
        </p:txBody>
      </p:sp>
      <p:sp>
        <p:nvSpPr>
          <p:cNvPr id="30" name="Line 9"/>
          <p:cNvSpPr>
            <a:spLocks noChangeShapeType="1"/>
          </p:cNvSpPr>
          <p:nvPr/>
        </p:nvSpPr>
        <p:spPr bwMode="auto">
          <a:xfrm>
            <a:off x="13028441" y="3029988"/>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31" name="Text Box 7"/>
          <p:cNvSpPr txBox="1">
            <a:spLocks noChangeArrowheads="1"/>
          </p:cNvSpPr>
          <p:nvPr/>
        </p:nvSpPr>
        <p:spPr bwMode="auto">
          <a:xfrm>
            <a:off x="12707529" y="3339290"/>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34" name="TextBox 33"/>
          <p:cNvSpPr txBox="1"/>
          <p:nvPr/>
        </p:nvSpPr>
        <p:spPr>
          <a:xfrm>
            <a:off x="12161054" y="4231176"/>
            <a:ext cx="4330032" cy="1107996"/>
          </a:xfrm>
          <a:prstGeom prst="rect">
            <a:avLst/>
          </a:prstGeom>
          <a:noFill/>
        </p:spPr>
        <p:txBody>
          <a:bodyPr wrap="none" rtlCol="0">
            <a:spAutoFit/>
          </a:bodyPr>
          <a:lstStyle/>
          <a:p>
            <a:pPr defTabSz="1371600" eaLnBrk="0" fontAlgn="base" hangingPunct="0">
              <a:spcBef>
                <a:spcPct val="0"/>
              </a:spcBef>
              <a:spcAft>
                <a:spcPct val="0"/>
              </a:spcAft>
            </a:pPr>
            <a:r>
              <a:rPr lang="en-US" sz="6600">
                <a:solidFill>
                  <a:srgbClr val="CC00CC"/>
                </a:solidFill>
                <a:latin typeface="Arial" panose="020B0604020202020204" pitchFamily="34" charset="0"/>
                <a:cs typeface="Arial" panose="020B0604020202020204" pitchFamily="34" charset="0"/>
              </a:rPr>
              <a:t>iso</a:t>
            </a:r>
            <a:r>
              <a:rPr lang="en-US" sz="6600">
                <a:solidFill>
                  <a:srgbClr val="0000FF"/>
                </a:solidFill>
                <a:latin typeface="Arial" panose="020B0604020202020204" pitchFamily="34" charset="0"/>
                <a:cs typeface="Arial" panose="020B0604020202020204" pitchFamily="34" charset="0"/>
              </a:rPr>
              <a:t>pent</a:t>
            </a:r>
            <a:r>
              <a:rPr lang="en-US" sz="6600">
                <a:solidFill>
                  <a:srgbClr val="FF0000"/>
                </a:solidFill>
                <a:latin typeface="Arial" panose="020B0604020202020204" pitchFamily="34" charset="0"/>
                <a:cs typeface="Arial" panose="020B0604020202020204" pitchFamily="34" charset="0"/>
              </a:rPr>
              <a:t>ane</a:t>
            </a:r>
            <a:endParaRPr lang="en-US" sz="6600" dirty="0">
              <a:solidFill>
                <a:srgbClr val="FF0000"/>
              </a:solidFill>
              <a:latin typeface="Arial" panose="020B0604020202020204" pitchFamily="34" charset="0"/>
              <a:cs typeface="Arial" panose="020B0604020202020204" pitchFamily="34" charset="0"/>
            </a:endParaRPr>
          </a:p>
        </p:txBody>
      </p:sp>
      <p:sp>
        <p:nvSpPr>
          <p:cNvPr id="44" name="TextBox 43"/>
          <p:cNvSpPr txBox="1"/>
          <p:nvPr/>
        </p:nvSpPr>
        <p:spPr>
          <a:xfrm>
            <a:off x="2267366" y="4312820"/>
            <a:ext cx="3858749" cy="1107996"/>
          </a:xfrm>
          <a:prstGeom prst="rect">
            <a:avLst/>
          </a:prstGeom>
          <a:noFill/>
        </p:spPr>
        <p:txBody>
          <a:bodyPr wrap="none" rtlCol="0">
            <a:spAutoFit/>
          </a:bodyPr>
          <a:lstStyle/>
          <a:p>
            <a:pPr defTabSz="1371600" eaLnBrk="0" fontAlgn="base" hangingPunct="0">
              <a:spcBef>
                <a:spcPct val="0"/>
              </a:spcBef>
              <a:spcAft>
                <a:spcPct val="0"/>
              </a:spcAft>
            </a:pPr>
            <a:r>
              <a:rPr lang="en-US" sz="6600">
                <a:solidFill>
                  <a:srgbClr val="CC00CC"/>
                </a:solidFill>
                <a:latin typeface="Arial" panose="020B0604020202020204" pitchFamily="34" charset="0"/>
                <a:cs typeface="Arial" panose="020B0604020202020204" pitchFamily="34" charset="0"/>
              </a:rPr>
              <a:t>iso</a:t>
            </a:r>
            <a:r>
              <a:rPr lang="en-US" sz="6600">
                <a:solidFill>
                  <a:srgbClr val="0000FF"/>
                </a:solidFill>
                <a:latin typeface="Arial" panose="020B0604020202020204" pitchFamily="34" charset="0"/>
                <a:cs typeface="Arial" panose="020B0604020202020204" pitchFamily="34" charset="0"/>
              </a:rPr>
              <a:t>but</a:t>
            </a:r>
            <a:r>
              <a:rPr lang="en-US" sz="6600">
                <a:solidFill>
                  <a:srgbClr val="FF0000"/>
                </a:solidFill>
                <a:latin typeface="Arial" panose="020B0604020202020204" pitchFamily="34" charset="0"/>
                <a:cs typeface="Arial" panose="020B0604020202020204" pitchFamily="34" charset="0"/>
              </a:rPr>
              <a:t>ane</a:t>
            </a:r>
            <a:endParaRPr lang="en-US" sz="6600" dirty="0">
              <a:solidFill>
                <a:srgbClr val="FF0000"/>
              </a:solidFill>
              <a:latin typeface="Arial" panose="020B0604020202020204" pitchFamily="34" charset="0"/>
              <a:cs typeface="Arial" panose="020B0604020202020204" pitchFamily="34" charset="0"/>
            </a:endParaRPr>
          </a:p>
        </p:txBody>
      </p:sp>
      <p:sp>
        <p:nvSpPr>
          <p:cNvPr id="2" name="Rounded Rectangle 1"/>
          <p:cNvSpPr/>
          <p:nvPr/>
        </p:nvSpPr>
        <p:spPr>
          <a:xfrm>
            <a:off x="0" y="25645"/>
            <a:ext cx="8001000" cy="13211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eaLnBrk="0" fontAlgn="base" hangingPunct="0">
              <a:spcBef>
                <a:spcPct val="0"/>
              </a:spcBef>
              <a:spcAft>
                <a:spcPct val="0"/>
              </a:spcAft>
            </a:pPr>
            <a:r>
              <a:rPr lang="en-US" sz="6600" b="1" dirty="0" err="1">
                <a:solidFill>
                  <a:prstClr val="black"/>
                </a:solidFill>
                <a:latin typeface="Arial" panose="020B0604020202020204" pitchFamily="34" charset="0"/>
                <a:cs typeface="Arial" panose="020B0604020202020204" pitchFamily="34" charset="0"/>
              </a:rPr>
              <a:t>Tên</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thông</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thường</a:t>
            </a:r>
            <a:endParaRPr lang="en-US" sz="6600" b="1" dirty="0">
              <a:solidFill>
                <a:prstClr val="black"/>
              </a:solidFill>
              <a:latin typeface="Arial" panose="020B0604020202020204" pitchFamily="34" charset="0"/>
              <a:cs typeface="Arial" panose="020B0604020202020204" pitchFamily="34" charset="0"/>
            </a:endParaRPr>
          </a:p>
        </p:txBody>
      </p:sp>
      <p:sp>
        <p:nvSpPr>
          <p:cNvPr id="21" name="Text Box 15"/>
          <p:cNvSpPr txBox="1">
            <a:spLocks noChangeArrowheads="1"/>
          </p:cNvSpPr>
          <p:nvPr/>
        </p:nvSpPr>
        <p:spPr bwMode="auto">
          <a:xfrm>
            <a:off x="8235834" y="8082192"/>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22" name="Text Box 18"/>
          <p:cNvSpPr txBox="1">
            <a:spLocks noChangeArrowheads="1"/>
          </p:cNvSpPr>
          <p:nvPr/>
        </p:nvSpPr>
        <p:spPr bwMode="auto">
          <a:xfrm>
            <a:off x="4800600" y="6915684"/>
            <a:ext cx="68531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6,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  C  –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a:t>
            </a:r>
          </a:p>
        </p:txBody>
      </p:sp>
      <p:sp>
        <p:nvSpPr>
          <p:cNvPr id="23" name="Text Box 19"/>
          <p:cNvSpPr txBox="1">
            <a:spLocks noChangeArrowheads="1"/>
          </p:cNvSpPr>
          <p:nvPr/>
        </p:nvSpPr>
        <p:spPr bwMode="auto">
          <a:xfrm>
            <a:off x="8202584" y="5727219"/>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24" name="Line 9"/>
          <p:cNvSpPr>
            <a:spLocks noChangeShapeType="1"/>
          </p:cNvSpPr>
          <p:nvPr/>
        </p:nvSpPr>
        <p:spPr bwMode="auto">
          <a:xfrm>
            <a:off x="8686800" y="7838298"/>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a:off x="8686800" y="6744234"/>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26" name="TextBox 25"/>
          <p:cNvSpPr txBox="1"/>
          <p:nvPr/>
        </p:nvSpPr>
        <p:spPr>
          <a:xfrm>
            <a:off x="6828409" y="8932362"/>
            <a:ext cx="4661854" cy="1107996"/>
          </a:xfrm>
          <a:prstGeom prst="rect">
            <a:avLst/>
          </a:prstGeom>
          <a:noFill/>
        </p:spPr>
        <p:txBody>
          <a:bodyPr wrap="none" rtlCol="0">
            <a:spAutoFit/>
          </a:bodyPr>
          <a:lstStyle/>
          <a:p>
            <a:pPr defTabSz="1371600" eaLnBrk="0" fontAlgn="base" hangingPunct="0">
              <a:spcBef>
                <a:spcPct val="0"/>
              </a:spcBef>
              <a:spcAft>
                <a:spcPct val="0"/>
              </a:spcAft>
            </a:pPr>
            <a:r>
              <a:rPr lang="en-US" sz="6600">
                <a:solidFill>
                  <a:srgbClr val="CC00CC"/>
                </a:solidFill>
                <a:latin typeface="Arial" panose="020B0604020202020204" pitchFamily="34" charset="0"/>
                <a:cs typeface="Arial" panose="020B0604020202020204" pitchFamily="34" charset="0"/>
              </a:rPr>
              <a:t>neo</a:t>
            </a:r>
            <a:r>
              <a:rPr lang="en-US" sz="6600">
                <a:solidFill>
                  <a:srgbClr val="0000FF"/>
                </a:solidFill>
                <a:latin typeface="Arial" panose="020B0604020202020204" pitchFamily="34" charset="0"/>
                <a:cs typeface="Arial" panose="020B0604020202020204" pitchFamily="34" charset="0"/>
              </a:rPr>
              <a:t>pent</a:t>
            </a:r>
            <a:r>
              <a:rPr lang="en-US" sz="6600">
                <a:solidFill>
                  <a:srgbClr val="FF0000"/>
                </a:solidFill>
                <a:latin typeface="Arial" panose="020B0604020202020204" pitchFamily="34" charset="0"/>
                <a:cs typeface="Arial" panose="020B0604020202020204" pitchFamily="34" charset="0"/>
              </a:rPr>
              <a:t>ane</a:t>
            </a:r>
            <a:endParaRPr lang="en-US" sz="66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57644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iterate type="lt">
                                    <p:tmPct val="10000"/>
                                  </p:iterate>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iterate type="lt">
                                    <p:tmPct val="10000"/>
                                  </p:iterate>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iterate type="lt">
                                    <p:tmPct val="10000"/>
                                  </p:iterate>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iterate type="lt">
                                    <p:tmPct val="10000"/>
                                  </p:iterate>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iterate type="lt">
                                    <p:tmPct val="10000"/>
                                  </p:iterate>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iterate type="lt">
                                    <p:tmPct val="10000"/>
                                  </p:iterate>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iterate type="lt">
                                    <p:tmPct val="10000"/>
                                  </p:iterate>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9" grpId="0"/>
      <p:bldP spid="31" grpId="0"/>
      <p:bldP spid="34" grpId="0"/>
      <p:bldP spid="44" grpId="0"/>
      <p:bldP spid="21" grpId="0"/>
      <p:bldP spid="22" grpId="0"/>
      <p:bldP spid="23"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2522663" y="3177379"/>
            <a:ext cx="89803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srgbClr val="0000FF"/>
                </a:solidFill>
                <a:latin typeface="Arial" panose="020B0604020202020204" pitchFamily="34" charset="0"/>
                <a:cs typeface="Arial" panose="020B0604020202020204" pitchFamily="34" charset="0"/>
              </a:rPr>
              <a:t>       CH</a:t>
            </a:r>
            <a:r>
              <a:rPr lang="en-US" altLang="en-US" sz="4800" b="1" baseline="-25000" dirty="0">
                <a:solidFill>
                  <a:srgbClr val="0000FF"/>
                </a:solidFill>
                <a:latin typeface="Arial" panose="020B0604020202020204" pitchFamily="34" charset="0"/>
                <a:cs typeface="Arial" panose="020B0604020202020204" pitchFamily="34" charset="0"/>
              </a:rPr>
              <a:t>3</a:t>
            </a:r>
            <a:r>
              <a:rPr lang="en-US" altLang="en-US" sz="4800" b="1" dirty="0">
                <a:solidFill>
                  <a:srgbClr val="0000FF"/>
                </a:solidFill>
                <a:latin typeface="Arial" panose="020B0604020202020204" pitchFamily="34" charset="0"/>
                <a:cs typeface="Arial" panose="020B0604020202020204" pitchFamily="34" charset="0"/>
              </a:rPr>
              <a:t> – CH – C – CH</a:t>
            </a:r>
            <a:r>
              <a:rPr lang="en-US" altLang="en-US" sz="4800" b="1" baseline="-25000" dirty="0">
                <a:solidFill>
                  <a:srgbClr val="0000FF"/>
                </a:solidFill>
                <a:latin typeface="Arial" panose="020B0604020202020204" pitchFamily="34" charset="0"/>
                <a:cs typeface="Arial" panose="020B0604020202020204" pitchFamily="34" charset="0"/>
              </a:rPr>
              <a:t>2</a:t>
            </a:r>
            <a:r>
              <a:rPr lang="en-US" altLang="en-US" sz="4800" b="1" dirty="0">
                <a:solidFill>
                  <a:srgbClr val="0000FF"/>
                </a:solidFill>
                <a:latin typeface="Arial" panose="020B0604020202020204" pitchFamily="34" charset="0"/>
                <a:cs typeface="Arial" panose="020B0604020202020204" pitchFamily="34" charset="0"/>
              </a:rPr>
              <a:t> – CH</a:t>
            </a:r>
            <a:r>
              <a:rPr lang="en-US" altLang="en-US" sz="4800" b="1" baseline="-25000" dirty="0">
                <a:solidFill>
                  <a:srgbClr val="0000FF"/>
                </a:solidFill>
                <a:latin typeface="Arial" panose="020B0604020202020204" pitchFamily="34" charset="0"/>
                <a:cs typeface="Arial" panose="020B0604020202020204" pitchFamily="34" charset="0"/>
              </a:rPr>
              <a:t>3</a:t>
            </a:r>
            <a:r>
              <a:rPr lang="en-US" altLang="en-US" sz="4800" b="1" dirty="0">
                <a:solidFill>
                  <a:srgbClr val="0000FF"/>
                </a:solidFill>
                <a:latin typeface="Arial" panose="020B0604020202020204" pitchFamily="34" charset="0"/>
                <a:cs typeface="Arial" panose="020B0604020202020204" pitchFamily="34" charset="0"/>
              </a:rPr>
              <a:t> </a:t>
            </a:r>
          </a:p>
        </p:txBody>
      </p:sp>
      <p:sp>
        <p:nvSpPr>
          <p:cNvPr id="3" name="Line 9"/>
          <p:cNvSpPr>
            <a:spLocks noChangeShapeType="1"/>
          </p:cNvSpPr>
          <p:nvPr/>
        </p:nvSpPr>
        <p:spPr bwMode="auto">
          <a:xfrm>
            <a:off x="5898117" y="3943239"/>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a:solidFill>
                <a:prstClr val="black"/>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5577206" y="4252541"/>
            <a:ext cx="1300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srgbClr val="0000FF"/>
                </a:solidFill>
                <a:latin typeface="Arial" panose="020B0604020202020204" pitchFamily="34" charset="0"/>
                <a:cs typeface="Arial" panose="020B0604020202020204" pitchFamily="34" charset="0"/>
              </a:rPr>
              <a:t>CH</a:t>
            </a:r>
            <a:r>
              <a:rPr lang="en-US" altLang="en-US" sz="4800" b="1" baseline="-25000" dirty="0">
                <a:solidFill>
                  <a:srgbClr val="0000FF"/>
                </a:solidFill>
                <a:latin typeface="Arial" panose="020B0604020202020204" pitchFamily="34" charset="0"/>
                <a:cs typeface="Arial" panose="020B0604020202020204" pitchFamily="34" charset="0"/>
              </a:rPr>
              <a:t>3</a:t>
            </a:r>
            <a:endParaRPr lang="en-US" altLang="en-US" sz="48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6743700" y="4296148"/>
            <a:ext cx="4343400" cy="830997"/>
          </a:xfrm>
          <a:prstGeom prst="rect">
            <a:avLst/>
          </a:prstGeom>
        </p:spPr>
        <p:txBody>
          <a:bodyPr wrap="square">
            <a:spAutoFit/>
          </a:bodyPr>
          <a:lstStyle/>
          <a:p>
            <a:pPr defTabSz="1371600" eaLnBrk="0" fontAlgn="base" hangingPunct="0">
              <a:spcBef>
                <a:spcPct val="0"/>
              </a:spcBef>
              <a:spcAft>
                <a:spcPct val="0"/>
              </a:spcAft>
            </a:pPr>
            <a:r>
              <a:rPr lang="en-US" altLang="en-US" sz="4800" b="1" dirty="0">
                <a:solidFill>
                  <a:srgbClr val="0000FF"/>
                </a:solidFill>
                <a:latin typeface="Arial" panose="020B0604020202020204" pitchFamily="34" charset="0"/>
                <a:cs typeface="Arial" panose="020B0604020202020204" pitchFamily="34" charset="0"/>
              </a:rPr>
              <a:t>  CH</a:t>
            </a:r>
            <a:r>
              <a:rPr lang="en-US" altLang="en-US" sz="4800" b="1" baseline="-25000" dirty="0">
                <a:solidFill>
                  <a:srgbClr val="0000FF"/>
                </a:solidFill>
                <a:latin typeface="Arial" panose="020B0604020202020204" pitchFamily="34" charset="0"/>
                <a:cs typeface="Arial" panose="020B0604020202020204" pitchFamily="34" charset="0"/>
              </a:rPr>
              <a:t>3</a:t>
            </a:r>
            <a:r>
              <a:rPr lang="en-US" altLang="en-US" sz="4800" b="1" dirty="0">
                <a:solidFill>
                  <a:srgbClr val="0000FF"/>
                </a:solidFill>
                <a:latin typeface="Arial" panose="020B0604020202020204" pitchFamily="34" charset="0"/>
                <a:cs typeface="Arial" panose="020B0604020202020204" pitchFamily="34" charset="0"/>
              </a:rPr>
              <a:t> </a:t>
            </a:r>
            <a:endParaRPr lang="en-US" sz="4800" dirty="0">
              <a:solidFill>
                <a:prstClr val="black"/>
              </a:solidFill>
              <a:latin typeface="Times New Roman" panose="02020603050405020304" pitchFamily="18" charset="0"/>
            </a:endParaRPr>
          </a:p>
        </p:txBody>
      </p:sp>
      <p:sp>
        <p:nvSpPr>
          <p:cNvPr id="6" name="Line 9"/>
          <p:cNvSpPr>
            <a:spLocks noChangeShapeType="1"/>
          </p:cNvSpPr>
          <p:nvPr/>
        </p:nvSpPr>
        <p:spPr bwMode="auto">
          <a:xfrm>
            <a:off x="7341080" y="3974942"/>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a:off x="0" y="34036"/>
            <a:ext cx="11963400" cy="1371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371600" eaLnBrk="0" fontAlgn="base" hangingPunct="0">
              <a:spcBef>
                <a:spcPct val="0"/>
              </a:spcBef>
              <a:spcAft>
                <a:spcPct val="0"/>
              </a:spcAft>
            </a:pPr>
            <a:r>
              <a:rPr lang="en-US" sz="6600" b="1" dirty="0" err="1">
                <a:solidFill>
                  <a:prstClr val="black"/>
                </a:solidFill>
                <a:latin typeface="Arial" panose="020B0604020202020204" pitchFamily="34" charset="0"/>
                <a:cs typeface="Arial" panose="020B0604020202020204" pitchFamily="34" charset="0"/>
              </a:rPr>
              <a:t>Bậc</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của</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nguyên</a:t>
            </a:r>
            <a:r>
              <a:rPr lang="en-US" sz="6600" b="1" dirty="0">
                <a:solidFill>
                  <a:prstClr val="black"/>
                </a:solidFill>
                <a:latin typeface="Arial" panose="020B0604020202020204" pitchFamily="34" charset="0"/>
                <a:cs typeface="Arial" panose="020B0604020202020204" pitchFamily="34" charset="0"/>
              </a:rPr>
              <a:t> </a:t>
            </a:r>
            <a:r>
              <a:rPr lang="en-US" sz="6600" b="1" err="1">
                <a:solidFill>
                  <a:prstClr val="black"/>
                </a:solidFill>
                <a:latin typeface="Arial" panose="020B0604020202020204" pitchFamily="34" charset="0"/>
                <a:cs typeface="Arial" panose="020B0604020202020204" pitchFamily="34" charset="0"/>
              </a:rPr>
              <a:t>tử</a:t>
            </a:r>
            <a:r>
              <a:rPr lang="en-US" sz="6600" b="1">
                <a:solidFill>
                  <a:prstClr val="black"/>
                </a:solidFill>
                <a:latin typeface="Arial" panose="020B0604020202020204" pitchFamily="34" charset="0"/>
                <a:cs typeface="Arial" panose="020B0604020202020204" pitchFamily="34" charset="0"/>
              </a:rPr>
              <a:t> Carbon</a:t>
            </a:r>
            <a:endParaRPr lang="en-US" sz="6600" b="1" dirty="0">
              <a:solidFill>
                <a:prstClr val="black"/>
              </a:solidFill>
              <a:latin typeface="Arial" panose="020B0604020202020204" pitchFamily="34" charset="0"/>
              <a:cs typeface="Arial" panose="020B0604020202020204" pitchFamily="34" charset="0"/>
            </a:endParaRPr>
          </a:p>
        </p:txBody>
      </p:sp>
      <p:sp>
        <p:nvSpPr>
          <p:cNvPr id="8" name="Text Box 19"/>
          <p:cNvSpPr txBox="1">
            <a:spLocks noChangeArrowheads="1"/>
          </p:cNvSpPr>
          <p:nvPr/>
        </p:nvSpPr>
        <p:spPr bwMode="auto">
          <a:xfrm>
            <a:off x="6998663" y="2034379"/>
            <a:ext cx="1300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srgbClr val="0000FF"/>
                </a:solidFill>
                <a:latin typeface="Arial" panose="020B0604020202020204" pitchFamily="34" charset="0"/>
              </a:rPr>
              <a:t>CH</a:t>
            </a:r>
            <a:r>
              <a:rPr lang="en-US" altLang="en-US" sz="4800" b="1" baseline="-25000" dirty="0">
                <a:solidFill>
                  <a:srgbClr val="0000FF"/>
                </a:solidFill>
                <a:latin typeface="Arial" panose="020B0604020202020204" pitchFamily="34" charset="0"/>
              </a:rPr>
              <a:t>3</a:t>
            </a:r>
            <a:endParaRPr lang="en-US" altLang="en-US" sz="4800" b="1" dirty="0">
              <a:solidFill>
                <a:srgbClr val="0000FF"/>
              </a:solidFill>
              <a:latin typeface="Arial" panose="020B0604020202020204" pitchFamily="34" charset="0"/>
            </a:endParaRPr>
          </a:p>
        </p:txBody>
      </p:sp>
      <p:sp>
        <p:nvSpPr>
          <p:cNvPr id="9" name="Line 9"/>
          <p:cNvSpPr>
            <a:spLocks noChangeShapeType="1"/>
          </p:cNvSpPr>
          <p:nvPr/>
        </p:nvSpPr>
        <p:spPr bwMode="auto">
          <a:xfrm>
            <a:off x="7315200" y="2911541"/>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10" name="Rectangle 9"/>
          <p:cNvSpPr/>
          <p:nvPr/>
        </p:nvSpPr>
        <p:spPr>
          <a:xfrm>
            <a:off x="414338" y="8384352"/>
            <a:ext cx="17459325" cy="1015663"/>
          </a:xfrm>
          <a:prstGeom prst="rect">
            <a:avLst/>
          </a:prstGeom>
          <a:solidFill>
            <a:schemeClr val="accent4">
              <a:lumMod val="60000"/>
              <a:lumOff val="40000"/>
            </a:schemeClr>
          </a:solidFill>
        </p:spPr>
        <p:txBody>
          <a:bodyPr wrap="square" anchor="ctr">
            <a:spAutoFit/>
          </a:bodyPr>
          <a:lstStyle/>
          <a:p>
            <a:pPr algn="just" defTabSz="1371600" fontAlgn="base">
              <a:spcBef>
                <a:spcPct val="50000"/>
              </a:spcBef>
              <a:spcAft>
                <a:spcPct val="0"/>
              </a:spcAft>
            </a:pPr>
            <a:r>
              <a:rPr lang="en-US" altLang="en-US" sz="4950" dirty="0" err="1">
                <a:solidFill>
                  <a:srgbClr val="0000FF"/>
                </a:solidFill>
                <a:latin typeface="Arial" panose="020B0604020202020204" pitchFamily="34" charset="0"/>
                <a:cs typeface="Arial" panose="020B0604020202020204" pitchFamily="34" charset="0"/>
              </a:rPr>
              <a:t>Bậc</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của</a:t>
            </a:r>
            <a:r>
              <a:rPr lang="en-US" altLang="en-US" sz="4950" dirty="0">
                <a:solidFill>
                  <a:srgbClr val="0000FF"/>
                </a:solidFill>
                <a:latin typeface="Arial" panose="020B0604020202020204" pitchFamily="34" charset="0"/>
                <a:cs typeface="Arial" panose="020B0604020202020204" pitchFamily="34" charset="0"/>
              </a:rPr>
              <a:t> C = </a:t>
            </a:r>
            <a:r>
              <a:rPr lang="en-US" altLang="en-US" sz="4950" dirty="0" err="1">
                <a:solidFill>
                  <a:srgbClr val="0000FF"/>
                </a:solidFill>
                <a:latin typeface="Arial" panose="020B0604020202020204" pitchFamily="34" charset="0"/>
                <a:cs typeface="Arial" panose="020B0604020202020204" pitchFamily="34" charset="0"/>
              </a:rPr>
              <a:t>bằng</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số</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nguyên</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tử</a:t>
            </a:r>
            <a:r>
              <a:rPr lang="en-US" altLang="en-US" sz="4950" dirty="0">
                <a:solidFill>
                  <a:srgbClr val="0000FF"/>
                </a:solidFill>
                <a:latin typeface="Arial" panose="020B0604020202020204" pitchFamily="34" charset="0"/>
                <a:cs typeface="Arial" panose="020B0604020202020204" pitchFamily="34" charset="0"/>
              </a:rPr>
              <a:t> C </a:t>
            </a:r>
            <a:r>
              <a:rPr lang="en-US" altLang="en-US" sz="4950" dirty="0" err="1">
                <a:solidFill>
                  <a:srgbClr val="0000FF"/>
                </a:solidFill>
                <a:latin typeface="Arial" panose="020B0604020202020204" pitchFamily="34" charset="0"/>
                <a:cs typeface="Arial" panose="020B0604020202020204" pitchFamily="34" charset="0"/>
              </a:rPr>
              <a:t>liên</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kết</a:t>
            </a:r>
            <a:r>
              <a:rPr lang="en-US" altLang="en-US" sz="4950" dirty="0">
                <a:solidFill>
                  <a:srgbClr val="0000FF"/>
                </a:solidFill>
                <a:latin typeface="Arial" panose="020B0604020202020204" pitchFamily="34" charset="0"/>
                <a:cs typeface="Arial" panose="020B0604020202020204" pitchFamily="34" charset="0"/>
              </a:rPr>
              <a:t> </a:t>
            </a:r>
            <a:r>
              <a:rPr lang="en-US" altLang="en-US" sz="6000" b="1" u="sng" dirty="0" err="1">
                <a:solidFill>
                  <a:srgbClr val="FF0000"/>
                </a:solidFill>
                <a:latin typeface="Arial" panose="020B0604020202020204" pitchFamily="34" charset="0"/>
                <a:cs typeface="Arial" panose="020B0604020202020204" pitchFamily="34" charset="0"/>
              </a:rPr>
              <a:t>trực</a:t>
            </a:r>
            <a:r>
              <a:rPr lang="en-US" altLang="en-US" sz="6000" b="1" u="sng" dirty="0">
                <a:solidFill>
                  <a:srgbClr val="FF0000"/>
                </a:solidFill>
                <a:latin typeface="Arial" panose="020B0604020202020204" pitchFamily="34" charset="0"/>
                <a:cs typeface="Arial" panose="020B0604020202020204" pitchFamily="34" charset="0"/>
              </a:rPr>
              <a:t> </a:t>
            </a:r>
            <a:r>
              <a:rPr lang="en-US" altLang="en-US" sz="6000" b="1" u="sng" dirty="0" err="1">
                <a:solidFill>
                  <a:srgbClr val="FF0000"/>
                </a:solidFill>
                <a:latin typeface="Arial" panose="020B0604020202020204" pitchFamily="34" charset="0"/>
                <a:cs typeface="Arial" panose="020B0604020202020204" pitchFamily="34" charset="0"/>
              </a:rPr>
              <a:t>tiếp</a:t>
            </a:r>
            <a:r>
              <a:rPr lang="en-US" altLang="en-US" sz="6000" b="1" u="sng" dirty="0">
                <a:solidFill>
                  <a:srgbClr val="FF0000"/>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với</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nó</a:t>
            </a:r>
            <a:endParaRPr lang="en-US" altLang="en-US" sz="4950" dirty="0">
              <a:solidFill>
                <a:srgbClr val="0000FF"/>
              </a:solidFill>
              <a:latin typeface="Arial" panose="020B0604020202020204" pitchFamily="34" charset="0"/>
              <a:cs typeface="Arial" panose="020B0604020202020204" pitchFamily="34" charset="0"/>
            </a:endParaRPr>
          </a:p>
        </p:txBody>
      </p:sp>
      <p:sp>
        <p:nvSpPr>
          <p:cNvPr id="11" name="TextBox 10"/>
          <p:cNvSpPr txBox="1"/>
          <p:nvPr/>
        </p:nvSpPr>
        <p:spPr>
          <a:xfrm>
            <a:off x="904733" y="5494138"/>
            <a:ext cx="6731954" cy="923330"/>
          </a:xfrm>
          <a:prstGeom prst="rect">
            <a:avLst/>
          </a:prstGeom>
          <a:noFill/>
        </p:spPr>
        <p:txBody>
          <a:bodyPr wrap="square" rtlCol="0">
            <a:spAutoFit/>
          </a:bodyPr>
          <a:lstStyle/>
          <a:p>
            <a:pPr defTabSz="1371600" eaLnBrk="0" fontAlgn="base" hangingPunct="0">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5 C </a:t>
            </a:r>
            <a:r>
              <a:rPr lang="en-US" sz="5400" dirty="0" err="1">
                <a:solidFill>
                  <a:prstClr val="black"/>
                </a:solidFill>
                <a:latin typeface="Arial" panose="020B0604020202020204" pitchFamily="34" charset="0"/>
                <a:cs typeface="Arial" panose="020B0604020202020204" pitchFamily="34" charset="0"/>
              </a:rPr>
              <a:t>bậc</a:t>
            </a:r>
            <a:r>
              <a:rPr lang="en-US" sz="5400" dirty="0">
                <a:solidFill>
                  <a:prstClr val="black"/>
                </a:solidFill>
                <a:latin typeface="Arial" panose="020B0604020202020204" pitchFamily="34" charset="0"/>
                <a:cs typeface="Arial" panose="020B0604020202020204" pitchFamily="34" charset="0"/>
              </a:rPr>
              <a:t> I</a:t>
            </a:r>
          </a:p>
        </p:txBody>
      </p:sp>
      <p:sp>
        <p:nvSpPr>
          <p:cNvPr id="12" name="TextBox 11"/>
          <p:cNvSpPr txBox="1"/>
          <p:nvPr/>
        </p:nvSpPr>
        <p:spPr>
          <a:xfrm>
            <a:off x="956009" y="6755684"/>
            <a:ext cx="6731954" cy="923330"/>
          </a:xfrm>
          <a:prstGeom prst="rect">
            <a:avLst/>
          </a:prstGeom>
          <a:noFill/>
        </p:spPr>
        <p:txBody>
          <a:bodyPr wrap="square" rtlCol="0">
            <a:spAutoFit/>
          </a:bodyPr>
          <a:lstStyle/>
          <a:p>
            <a:pPr defTabSz="1371600" eaLnBrk="0" fontAlgn="base" hangingPunct="0">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1 C </a:t>
            </a:r>
            <a:r>
              <a:rPr lang="en-US" sz="5400" dirty="0" err="1">
                <a:solidFill>
                  <a:prstClr val="black"/>
                </a:solidFill>
                <a:latin typeface="Arial" panose="020B0604020202020204" pitchFamily="34" charset="0"/>
                <a:cs typeface="Arial" panose="020B0604020202020204" pitchFamily="34" charset="0"/>
              </a:rPr>
              <a:t>bậc</a:t>
            </a:r>
            <a:r>
              <a:rPr lang="en-US" sz="5400" dirty="0">
                <a:solidFill>
                  <a:prstClr val="black"/>
                </a:solidFill>
                <a:latin typeface="Arial" panose="020B0604020202020204" pitchFamily="34" charset="0"/>
                <a:cs typeface="Arial" panose="020B0604020202020204" pitchFamily="34" charset="0"/>
              </a:rPr>
              <a:t> III</a:t>
            </a:r>
          </a:p>
        </p:txBody>
      </p:sp>
      <p:sp>
        <p:nvSpPr>
          <p:cNvPr id="13" name="TextBox 12"/>
          <p:cNvSpPr txBox="1"/>
          <p:nvPr/>
        </p:nvSpPr>
        <p:spPr>
          <a:xfrm>
            <a:off x="8365317" y="5575309"/>
            <a:ext cx="6731954" cy="923330"/>
          </a:xfrm>
          <a:prstGeom prst="rect">
            <a:avLst/>
          </a:prstGeom>
          <a:noFill/>
        </p:spPr>
        <p:txBody>
          <a:bodyPr wrap="square" rtlCol="0">
            <a:spAutoFit/>
          </a:bodyPr>
          <a:lstStyle/>
          <a:p>
            <a:pPr defTabSz="1371600" eaLnBrk="0" fontAlgn="base" hangingPunct="0">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1 C </a:t>
            </a:r>
            <a:r>
              <a:rPr lang="en-US" sz="5400" dirty="0" err="1">
                <a:solidFill>
                  <a:prstClr val="black"/>
                </a:solidFill>
                <a:latin typeface="Arial" panose="020B0604020202020204" pitchFamily="34" charset="0"/>
                <a:cs typeface="Arial" panose="020B0604020202020204" pitchFamily="34" charset="0"/>
              </a:rPr>
              <a:t>bậc</a:t>
            </a:r>
            <a:r>
              <a:rPr lang="en-US" sz="5400" dirty="0">
                <a:solidFill>
                  <a:prstClr val="black"/>
                </a:solidFill>
                <a:latin typeface="Arial" panose="020B0604020202020204" pitchFamily="34" charset="0"/>
                <a:cs typeface="Arial" panose="020B0604020202020204" pitchFamily="34" charset="0"/>
              </a:rPr>
              <a:t> II</a:t>
            </a:r>
          </a:p>
        </p:txBody>
      </p:sp>
      <p:sp>
        <p:nvSpPr>
          <p:cNvPr id="14" name="TextBox 13"/>
          <p:cNvSpPr txBox="1"/>
          <p:nvPr/>
        </p:nvSpPr>
        <p:spPr>
          <a:xfrm>
            <a:off x="8365316" y="6810970"/>
            <a:ext cx="6731954" cy="923330"/>
          </a:xfrm>
          <a:prstGeom prst="rect">
            <a:avLst/>
          </a:prstGeom>
          <a:noFill/>
        </p:spPr>
        <p:txBody>
          <a:bodyPr wrap="square" rtlCol="0">
            <a:spAutoFit/>
          </a:bodyPr>
          <a:lstStyle/>
          <a:p>
            <a:pPr defTabSz="1371600" eaLnBrk="0" fontAlgn="base" hangingPunct="0">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1 C </a:t>
            </a:r>
            <a:r>
              <a:rPr lang="en-US" sz="5400" dirty="0" err="1">
                <a:solidFill>
                  <a:prstClr val="black"/>
                </a:solidFill>
                <a:latin typeface="Arial" panose="020B0604020202020204" pitchFamily="34" charset="0"/>
                <a:cs typeface="Arial" panose="020B0604020202020204" pitchFamily="34" charset="0"/>
              </a:rPr>
              <a:t>bậc</a:t>
            </a:r>
            <a:r>
              <a:rPr lang="en-US" sz="5400" dirty="0">
                <a:solidFill>
                  <a:prstClr val="black"/>
                </a:solidFill>
                <a:latin typeface="Arial" panose="020B0604020202020204" pitchFamily="34" charset="0"/>
                <a:cs typeface="Arial" panose="020B0604020202020204" pitchFamily="34" charset="0"/>
              </a:rPr>
              <a:t> IV</a:t>
            </a:r>
          </a:p>
        </p:txBody>
      </p:sp>
      <p:sp>
        <p:nvSpPr>
          <p:cNvPr id="23" name="TextBox 22"/>
          <p:cNvSpPr txBox="1"/>
          <p:nvPr/>
        </p:nvSpPr>
        <p:spPr>
          <a:xfrm>
            <a:off x="3809766" y="2652045"/>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000000"/>
                </a:solidFill>
                <a:latin typeface="Times New Roman" panose="02020603050405020304" pitchFamily="18" charset="0"/>
              </a:rPr>
              <a:t>I</a:t>
            </a:r>
          </a:p>
        </p:txBody>
      </p:sp>
      <p:sp>
        <p:nvSpPr>
          <p:cNvPr id="24" name="TextBox 23"/>
          <p:cNvSpPr txBox="1"/>
          <p:nvPr/>
        </p:nvSpPr>
        <p:spPr>
          <a:xfrm>
            <a:off x="7345061" y="1578023"/>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000000"/>
                </a:solidFill>
                <a:latin typeface="Times New Roman" panose="02020603050405020304" pitchFamily="18" charset="0"/>
              </a:rPr>
              <a:t>I</a:t>
            </a:r>
          </a:p>
        </p:txBody>
      </p:sp>
      <p:sp>
        <p:nvSpPr>
          <p:cNvPr id="25" name="TextBox 24"/>
          <p:cNvSpPr txBox="1"/>
          <p:nvPr/>
        </p:nvSpPr>
        <p:spPr>
          <a:xfrm>
            <a:off x="10108472" y="2664431"/>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000000"/>
                </a:solidFill>
                <a:latin typeface="Times New Roman" panose="02020603050405020304" pitchFamily="18" charset="0"/>
              </a:rPr>
              <a:t>I</a:t>
            </a:r>
          </a:p>
        </p:txBody>
      </p:sp>
      <p:sp>
        <p:nvSpPr>
          <p:cNvPr id="26" name="TextBox 25"/>
          <p:cNvSpPr txBox="1"/>
          <p:nvPr/>
        </p:nvSpPr>
        <p:spPr>
          <a:xfrm>
            <a:off x="7431578" y="4843472"/>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000000"/>
                </a:solidFill>
                <a:latin typeface="Times New Roman" panose="02020603050405020304" pitchFamily="18" charset="0"/>
              </a:rPr>
              <a:t>I</a:t>
            </a:r>
          </a:p>
        </p:txBody>
      </p:sp>
      <p:sp>
        <p:nvSpPr>
          <p:cNvPr id="28" name="TextBox 27"/>
          <p:cNvSpPr txBox="1"/>
          <p:nvPr/>
        </p:nvSpPr>
        <p:spPr>
          <a:xfrm>
            <a:off x="5651792" y="4759092"/>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000000"/>
                </a:solidFill>
                <a:latin typeface="Times New Roman" panose="02020603050405020304" pitchFamily="18" charset="0"/>
              </a:rPr>
              <a:t>I</a:t>
            </a:r>
          </a:p>
        </p:txBody>
      </p:sp>
      <p:sp>
        <p:nvSpPr>
          <p:cNvPr id="29" name="TextBox 28"/>
          <p:cNvSpPr txBox="1"/>
          <p:nvPr/>
        </p:nvSpPr>
        <p:spPr>
          <a:xfrm>
            <a:off x="8134259" y="2680322"/>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FF0000"/>
                </a:solidFill>
                <a:latin typeface="Times New Roman" panose="02020603050405020304" pitchFamily="18" charset="0"/>
              </a:rPr>
              <a:t>II</a:t>
            </a:r>
          </a:p>
        </p:txBody>
      </p:sp>
      <p:sp>
        <p:nvSpPr>
          <p:cNvPr id="30" name="TextBox 29"/>
          <p:cNvSpPr txBox="1"/>
          <p:nvPr/>
        </p:nvSpPr>
        <p:spPr>
          <a:xfrm>
            <a:off x="5328461" y="2680322"/>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A9310B"/>
                </a:solidFill>
                <a:latin typeface="Times New Roman" panose="02020603050405020304" pitchFamily="18" charset="0"/>
              </a:rPr>
              <a:t>III</a:t>
            </a:r>
          </a:p>
        </p:txBody>
      </p:sp>
      <p:sp>
        <p:nvSpPr>
          <p:cNvPr id="31" name="TextBox 30"/>
          <p:cNvSpPr txBox="1"/>
          <p:nvPr/>
        </p:nvSpPr>
        <p:spPr>
          <a:xfrm>
            <a:off x="6515100" y="2775917"/>
            <a:ext cx="933738" cy="738664"/>
          </a:xfrm>
          <a:prstGeom prst="rect">
            <a:avLst/>
          </a:prstGeom>
          <a:noFill/>
        </p:spPr>
        <p:txBody>
          <a:bodyPr wrap="square" rtlCol="0">
            <a:spAutoFit/>
          </a:bodyPr>
          <a:lstStyle/>
          <a:p>
            <a:pPr defTabSz="1371600" eaLnBrk="0" fontAlgn="base" hangingPunct="0">
              <a:spcBef>
                <a:spcPct val="0"/>
              </a:spcBef>
              <a:spcAft>
                <a:spcPct val="0"/>
              </a:spcAft>
            </a:pPr>
            <a:r>
              <a:rPr lang="en-US" sz="4200" b="1" dirty="0">
                <a:solidFill>
                  <a:srgbClr val="FF0000"/>
                </a:solidFill>
                <a:latin typeface="Times New Roman" panose="02020603050405020304" pitchFamily="18" charset="0"/>
              </a:rPr>
              <a:t>IV</a:t>
            </a:r>
          </a:p>
        </p:txBody>
      </p:sp>
    </p:spTree>
    <p:extLst>
      <p:ext uri="{BB962C8B-B14F-4D97-AF65-F5344CB8AC3E}">
        <p14:creationId xmlns:p14="http://schemas.microsoft.com/office/powerpoint/2010/main" val="2917881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anim calcmode="lin" valueType="num">
                                      <p:cBhvr>
                                        <p:cTn id="71" dur="1000" fill="hold"/>
                                        <p:tgtEl>
                                          <p:spTgt spid="30"/>
                                        </p:tgtEl>
                                        <p:attrNameLst>
                                          <p:attrName>ppt_x</p:attrName>
                                        </p:attrNameLst>
                                      </p:cBhvr>
                                      <p:tavLst>
                                        <p:tav tm="0">
                                          <p:val>
                                            <p:strVal val="#ppt_x"/>
                                          </p:val>
                                        </p:tav>
                                        <p:tav tm="100000">
                                          <p:val>
                                            <p:strVal val="#ppt_x"/>
                                          </p:val>
                                        </p:tav>
                                      </p:tavLst>
                                    </p:anim>
                                    <p:anim calcmode="lin" valueType="num">
                                      <p:cBhvr>
                                        <p:cTn id="7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23" grpId="0"/>
      <p:bldP spid="24" grpId="0"/>
      <p:bldP spid="25" grpId="0"/>
      <p:bldP spid="26" grpId="0"/>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228600"/>
            <a:ext cx="18288000" cy="10887075"/>
          </a:xfrm>
        </p:spPr>
      </p:pic>
    </p:spTree>
    <p:extLst>
      <p:ext uri="{BB962C8B-B14F-4D97-AF65-F5344CB8AC3E}">
        <p14:creationId xmlns:p14="http://schemas.microsoft.com/office/powerpoint/2010/main" val="234079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5486400" y="3474720"/>
            <a:ext cx="7315200" cy="3337560"/>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8299190" y="2096821"/>
            <a:ext cx="1689620" cy="973835"/>
          </a:xfrm>
          <a:custGeom>
            <a:avLst/>
            <a:gdLst/>
            <a:ahLst/>
            <a:cxnLst/>
            <a:rect l="l" t="t" r="r" b="b"/>
            <a:pathLst>
              <a:path w="1689620" h="973835">
                <a:moveTo>
                  <a:pt x="0" y="0"/>
                </a:moveTo>
                <a:lnTo>
                  <a:pt x="1689620" y="0"/>
                </a:lnTo>
                <a:lnTo>
                  <a:pt x="1689620" y="973835"/>
                </a:lnTo>
                <a:lnTo>
                  <a:pt x="0" y="9738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4415862" y="4189615"/>
            <a:ext cx="9429677" cy="1662571"/>
          </a:xfrm>
          <a:prstGeom prst="rect">
            <a:avLst/>
          </a:prstGeom>
        </p:spPr>
        <p:txBody>
          <a:bodyPr lIns="0" tIns="0" rIns="0" bIns="0" rtlCol="0" anchor="t">
            <a:spAutoFit/>
          </a:bodyPr>
          <a:lstStyle/>
          <a:p>
            <a:pPr algn="ctr">
              <a:lnSpc>
                <a:spcPts val="12521"/>
              </a:lnSpc>
            </a:pPr>
            <a:r>
              <a:rPr lang="en-US" sz="12521">
                <a:solidFill>
                  <a:srgbClr val="182C45"/>
                </a:solidFill>
                <a:latin typeface="More Sugar"/>
                <a:ea typeface="More Sugar"/>
                <a:cs typeface="More Sugar"/>
                <a:sym typeface="More Sugar"/>
              </a:rPr>
              <a:t>Thank you!</a:t>
            </a:r>
          </a:p>
        </p:txBody>
      </p:sp>
      <p:sp>
        <p:nvSpPr>
          <p:cNvPr id="26" name="TextBox 26"/>
          <p:cNvSpPr txBox="1"/>
          <p:nvPr/>
        </p:nvSpPr>
        <p:spPr>
          <a:xfrm>
            <a:off x="6345811" y="7062486"/>
            <a:ext cx="5596379" cy="698434"/>
          </a:xfrm>
          <a:prstGeom prst="rect">
            <a:avLst/>
          </a:prstGeom>
        </p:spPr>
        <p:txBody>
          <a:bodyPr lIns="0" tIns="0" rIns="0" bIns="0" rtlCol="0" anchor="t">
            <a:spAutoFit/>
          </a:bodyPr>
          <a:lstStyle/>
          <a:p>
            <a:pPr algn="ctr">
              <a:lnSpc>
                <a:spcPts val="5600"/>
              </a:lnSpc>
            </a:pPr>
            <a:r>
              <a:rPr lang="en-US" sz="4000">
                <a:solidFill>
                  <a:srgbClr val="3C2E3D"/>
                </a:solidFill>
                <a:latin typeface="More Sugar Thin"/>
                <a:ea typeface="More Sugar Thin"/>
                <a:cs typeface="More Sugar Thin"/>
                <a:sym typeface="More Sugar Thin"/>
              </a:rPr>
              <a:t>See you next time!</a:t>
            </a:r>
          </a:p>
        </p:txBody>
      </p:sp>
      <p:sp>
        <p:nvSpPr>
          <p:cNvPr id="27" name="Freeform 27"/>
          <p:cNvSpPr/>
          <p:nvPr/>
        </p:nvSpPr>
        <p:spPr>
          <a:xfrm rot="-7967566">
            <a:off x="2287364" y="5419393"/>
            <a:ext cx="988020" cy="974509"/>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rot="-9138956">
            <a:off x="15394088" y="6079868"/>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rot="7972014">
            <a:off x="3697928" y="1051488"/>
            <a:ext cx="1108076" cy="1092922"/>
          </a:xfrm>
          <a:custGeom>
            <a:avLst/>
            <a:gdLst/>
            <a:ahLst/>
            <a:cxnLst/>
            <a:rect l="l" t="t" r="r" b="b"/>
            <a:pathLst>
              <a:path w="1108076" h="1092922">
                <a:moveTo>
                  <a:pt x="0" y="0"/>
                </a:moveTo>
                <a:lnTo>
                  <a:pt x="1108075" y="0"/>
                </a:lnTo>
                <a:lnTo>
                  <a:pt x="1108075" y="1092922"/>
                </a:lnTo>
                <a:lnTo>
                  <a:pt x="0" y="109292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0" name="Freeform 30"/>
          <p:cNvSpPr/>
          <p:nvPr/>
        </p:nvSpPr>
        <p:spPr>
          <a:xfrm rot="-10073941">
            <a:off x="12709349" y="8003960"/>
            <a:ext cx="1192835" cy="1176523"/>
          </a:xfrm>
          <a:custGeom>
            <a:avLst/>
            <a:gdLst/>
            <a:ahLst/>
            <a:cxnLst/>
            <a:rect l="l" t="t" r="r" b="b"/>
            <a:pathLst>
              <a:path w="1192835" h="1176523">
                <a:moveTo>
                  <a:pt x="0" y="0"/>
                </a:moveTo>
                <a:lnTo>
                  <a:pt x="1192835" y="0"/>
                </a:lnTo>
                <a:lnTo>
                  <a:pt x="1192835" y="1176523"/>
                </a:lnTo>
                <a:lnTo>
                  <a:pt x="0" y="11765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1" name="Freeform 31"/>
          <p:cNvSpPr/>
          <p:nvPr/>
        </p:nvSpPr>
        <p:spPr>
          <a:xfrm rot="10085071">
            <a:off x="4655764" y="8714021"/>
            <a:ext cx="1317310" cy="1317310"/>
          </a:xfrm>
          <a:custGeom>
            <a:avLst/>
            <a:gdLst/>
            <a:ahLst/>
            <a:cxnLst/>
            <a:rect l="l" t="t" r="r" b="b"/>
            <a:pathLst>
              <a:path w="1317310" h="1317310">
                <a:moveTo>
                  <a:pt x="0" y="0"/>
                </a:moveTo>
                <a:lnTo>
                  <a:pt x="1317310" y="0"/>
                </a:lnTo>
                <a:lnTo>
                  <a:pt x="1317310" y="1317310"/>
                </a:lnTo>
                <a:lnTo>
                  <a:pt x="0" y="131731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2" name="Freeform 32"/>
          <p:cNvSpPr/>
          <p:nvPr/>
        </p:nvSpPr>
        <p:spPr>
          <a:xfrm rot="1637702">
            <a:off x="13447605" y="-81175"/>
            <a:ext cx="2363783" cy="2045746"/>
          </a:xfrm>
          <a:custGeom>
            <a:avLst/>
            <a:gdLst/>
            <a:ahLst/>
            <a:cxnLst/>
            <a:rect l="l" t="t" r="r" b="b"/>
            <a:pathLst>
              <a:path w="2363783" h="2045746">
                <a:moveTo>
                  <a:pt x="0" y="0"/>
                </a:moveTo>
                <a:lnTo>
                  <a:pt x="2363782" y="0"/>
                </a:lnTo>
                <a:lnTo>
                  <a:pt x="2363782" y="2045746"/>
                </a:lnTo>
                <a:lnTo>
                  <a:pt x="0" y="2045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nvPr>
        </p:nvGraphicFramePr>
        <p:xfrm>
          <a:off x="-8350701" y="1234187"/>
          <a:ext cx="17588600" cy="7818627"/>
        </p:xfrm>
        <a:graphic>
          <a:graphicData uri="http://schemas.openxmlformats.org/drawingml/2006/table">
            <a:tbl>
              <a:tblPr/>
              <a:tblGrid>
                <a:gridCol w="1456812">
                  <a:extLst>
                    <a:ext uri="{9D8B030D-6E8A-4147-A177-3AD203B41FA5}">
                      <a16:colId xmlns:a16="http://schemas.microsoft.com/office/drawing/2014/main" val="3833825950"/>
                    </a:ext>
                  </a:extLst>
                </a:gridCol>
                <a:gridCol w="2872988">
                  <a:extLst>
                    <a:ext uri="{9D8B030D-6E8A-4147-A177-3AD203B41FA5}">
                      <a16:colId xmlns:a16="http://schemas.microsoft.com/office/drawing/2014/main" val="2757020855"/>
                    </a:ext>
                  </a:extLst>
                </a:gridCol>
                <a:gridCol w="1943100">
                  <a:extLst>
                    <a:ext uri="{9D8B030D-6E8A-4147-A177-3AD203B41FA5}">
                      <a16:colId xmlns:a16="http://schemas.microsoft.com/office/drawing/2014/main" val="2493972172"/>
                    </a:ext>
                  </a:extLst>
                </a:gridCol>
                <a:gridCol w="7429500">
                  <a:extLst>
                    <a:ext uri="{9D8B030D-6E8A-4147-A177-3AD203B41FA5}">
                      <a16:colId xmlns:a16="http://schemas.microsoft.com/office/drawing/2014/main" val="3922409963"/>
                    </a:ext>
                  </a:extLst>
                </a:gridCol>
                <a:gridCol w="3886200">
                  <a:extLst>
                    <a:ext uri="{9D8B030D-6E8A-4147-A177-3AD203B41FA5}">
                      <a16:colId xmlns:a16="http://schemas.microsoft.com/office/drawing/2014/main" val="2194066933"/>
                    </a:ext>
                  </a:extLst>
                </a:gridCol>
              </a:tblGrid>
              <a:tr h="1408355">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Số C</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Phần nền</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dirty="0" err="1">
                          <a:ln>
                            <a:noFill/>
                          </a:ln>
                          <a:solidFill>
                            <a:srgbClr val="FF0000"/>
                          </a:solidFill>
                          <a:effectLst/>
                          <a:latin typeface="Tahoma" panose="020B0604030504040204" pitchFamily="34" charset="0"/>
                        </a:rPr>
                        <a:t>CTCT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11372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CH</a:t>
                      </a:r>
                      <a:r>
                        <a:rPr kumimoji="0" lang="en-US" altLang="en-US" sz="4200" b="1" i="0" u="none" strike="noStrike" cap="none" normalizeH="0" baseline="-25000">
                          <a:ln>
                            <a:noFill/>
                          </a:ln>
                          <a:solidFill>
                            <a:srgbClr val="FF0000"/>
                          </a:solidFill>
                          <a:effectLst/>
                          <a:latin typeface="Tahoma" panose="020B0604030504040204" pitchFamily="34" charset="0"/>
                        </a:rPr>
                        <a:t>4</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2364984"/>
                  </a:ext>
                </a:extLst>
              </a:tr>
              <a:tr h="10917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2</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6</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83596182"/>
                  </a:ext>
                </a:extLst>
              </a:tr>
              <a:tr h="13646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3</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22516360"/>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4</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10</a:t>
                      </a: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40745434"/>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5</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12</a:t>
                      </a: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75180974"/>
                  </a:ext>
                </a:extLst>
              </a:tr>
            </a:tbl>
          </a:graphicData>
        </a:graphic>
      </p:graphicFrame>
      <p:sp>
        <p:nvSpPr>
          <p:cNvPr id="118857" name="Rectangle 73"/>
          <p:cNvSpPr>
            <a:spLocks noChangeArrowheads="1"/>
          </p:cNvSpPr>
          <p:nvPr/>
        </p:nvSpPr>
        <p:spPr bwMode="auto">
          <a:xfrm>
            <a:off x="-1970139" y="2871625"/>
            <a:ext cx="1300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4</a:t>
            </a:r>
          </a:p>
        </p:txBody>
      </p:sp>
      <p:sp>
        <p:nvSpPr>
          <p:cNvPr id="118858" name="Rectangle 74"/>
          <p:cNvSpPr>
            <a:spLocks noChangeArrowheads="1"/>
          </p:cNvSpPr>
          <p:nvPr/>
        </p:nvSpPr>
        <p:spPr bwMode="auto">
          <a:xfrm>
            <a:off x="-2014050" y="3900325"/>
            <a:ext cx="27590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p>
        </p:txBody>
      </p:sp>
      <p:sp>
        <p:nvSpPr>
          <p:cNvPr id="118859" name="Rectangle 75"/>
          <p:cNvSpPr>
            <a:spLocks noChangeArrowheads="1"/>
          </p:cNvSpPr>
          <p:nvPr/>
        </p:nvSpPr>
        <p:spPr bwMode="auto">
          <a:xfrm>
            <a:off x="-1950729" y="6606287"/>
            <a:ext cx="56765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a:t>
            </a: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p>
        </p:txBody>
      </p:sp>
      <p:sp>
        <p:nvSpPr>
          <p:cNvPr id="118861" name="Rectangle 77"/>
          <p:cNvSpPr>
            <a:spLocks noChangeArrowheads="1"/>
          </p:cNvSpPr>
          <p:nvPr/>
        </p:nvSpPr>
        <p:spPr bwMode="auto">
          <a:xfrm>
            <a:off x="-1970139" y="5120387"/>
            <a:ext cx="42178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endParaRPr lang="en-US" altLang="en-US" sz="4800" b="1" dirty="0">
              <a:solidFill>
                <a:srgbClr val="0000FF"/>
              </a:solidFill>
              <a:latin typeface="Arial" panose="020B0604020202020204" pitchFamily="34" charset="0"/>
              <a:cs typeface="Arial" panose="020B0604020202020204" pitchFamily="34" charset="0"/>
            </a:endParaRPr>
          </a:p>
        </p:txBody>
      </p:sp>
      <p:sp>
        <p:nvSpPr>
          <p:cNvPr id="17" name="Rectangle 75"/>
          <p:cNvSpPr>
            <a:spLocks noChangeArrowheads="1"/>
          </p:cNvSpPr>
          <p:nvPr/>
        </p:nvSpPr>
        <p:spPr bwMode="auto">
          <a:xfrm>
            <a:off x="-2101294" y="7999640"/>
            <a:ext cx="7135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3</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–CH</a:t>
            </a:r>
            <a:r>
              <a:rPr lang="en-US" altLang="en-US" sz="4800" b="1" baseline="-25000" dirty="0">
                <a:solidFill>
                  <a:prstClr val="black"/>
                </a:solidFill>
                <a:latin typeface="Arial" panose="020B0604020202020204" pitchFamily="34" charset="0"/>
                <a:cs typeface="Arial" panose="020B0604020202020204" pitchFamily="34" charset="0"/>
              </a:rPr>
              <a:t>2</a:t>
            </a:r>
            <a:r>
              <a:rPr lang="en-US" altLang="en-US" sz="4800" b="1" dirty="0">
                <a:solidFill>
                  <a:prstClr val="black"/>
                </a:solidFill>
                <a:latin typeface="Arial" panose="020B0604020202020204" pitchFamily="34" charset="0"/>
                <a:cs typeface="Arial" panose="020B0604020202020204" pitchFamily="34" charset="0"/>
              </a:rPr>
              <a:t>–</a:t>
            </a:r>
            <a:r>
              <a:rPr lang="en-US" altLang="en-US" sz="4800" b="1" dirty="0">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rPr>
              <a:t>3</a:t>
            </a:r>
          </a:p>
        </p:txBody>
      </p:sp>
      <p:graphicFrame>
        <p:nvGraphicFramePr>
          <p:cNvPr id="3" name="Group 162">
            <a:extLst>
              <a:ext uri="{FF2B5EF4-FFF2-40B4-BE49-F238E27FC236}">
                <a16:creationId xmlns:a16="http://schemas.microsoft.com/office/drawing/2014/main" id="{864CCFF3-673D-577D-C597-032E86E50E6A}"/>
              </a:ext>
            </a:extLst>
          </p:cNvPr>
          <p:cNvGraphicFramePr>
            <a:graphicFrameLocks/>
          </p:cNvGraphicFramePr>
          <p:nvPr/>
        </p:nvGraphicFramePr>
        <p:xfrm>
          <a:off x="9372601" y="1234187"/>
          <a:ext cx="16102700" cy="7818627"/>
        </p:xfrm>
        <a:graphic>
          <a:graphicData uri="http://schemas.openxmlformats.org/drawingml/2006/table">
            <a:tbl>
              <a:tblPr/>
              <a:tblGrid>
                <a:gridCol w="1456812">
                  <a:extLst>
                    <a:ext uri="{9D8B030D-6E8A-4147-A177-3AD203B41FA5}">
                      <a16:colId xmlns:a16="http://schemas.microsoft.com/office/drawing/2014/main" val="3833825950"/>
                    </a:ext>
                  </a:extLst>
                </a:gridCol>
                <a:gridCol w="2872988">
                  <a:extLst>
                    <a:ext uri="{9D8B030D-6E8A-4147-A177-3AD203B41FA5}">
                      <a16:colId xmlns:a16="http://schemas.microsoft.com/office/drawing/2014/main" val="2757020855"/>
                    </a:ext>
                  </a:extLst>
                </a:gridCol>
                <a:gridCol w="1943100">
                  <a:extLst>
                    <a:ext uri="{9D8B030D-6E8A-4147-A177-3AD203B41FA5}">
                      <a16:colId xmlns:a16="http://schemas.microsoft.com/office/drawing/2014/main" val="2493972172"/>
                    </a:ext>
                  </a:extLst>
                </a:gridCol>
                <a:gridCol w="5943600">
                  <a:extLst>
                    <a:ext uri="{9D8B030D-6E8A-4147-A177-3AD203B41FA5}">
                      <a16:colId xmlns:a16="http://schemas.microsoft.com/office/drawing/2014/main" val="3922409963"/>
                    </a:ext>
                  </a:extLst>
                </a:gridCol>
                <a:gridCol w="3886200">
                  <a:extLst>
                    <a:ext uri="{9D8B030D-6E8A-4147-A177-3AD203B41FA5}">
                      <a16:colId xmlns:a16="http://schemas.microsoft.com/office/drawing/2014/main" val="2194066933"/>
                    </a:ext>
                  </a:extLst>
                </a:gridCol>
              </a:tblGrid>
              <a:tr h="1408355">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Số C</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Phần nền</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dirty="0" err="1">
                          <a:ln>
                            <a:noFill/>
                          </a:ln>
                          <a:solidFill>
                            <a:srgbClr val="FF0000"/>
                          </a:solidFill>
                          <a:effectLst/>
                          <a:latin typeface="Tahoma" panose="020B0604030504040204" pitchFamily="34" charset="0"/>
                        </a:rPr>
                        <a:t>CTCT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11372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6</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2364984"/>
                  </a:ext>
                </a:extLst>
              </a:tr>
              <a:tr h="10917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7</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83596182"/>
                  </a:ext>
                </a:extLst>
              </a:tr>
              <a:tr h="136464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22516360"/>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9</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40745434"/>
                  </a:ext>
                </a:extLst>
              </a:tr>
              <a:tr h="140835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10</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75180974"/>
                  </a:ext>
                </a:extLst>
              </a:tr>
            </a:tbl>
          </a:graphicData>
        </a:graphic>
      </p:graphicFrame>
      <p:sp>
        <p:nvSpPr>
          <p:cNvPr id="12" name="Rectangle 75">
            <a:extLst>
              <a:ext uri="{FF2B5EF4-FFF2-40B4-BE49-F238E27FC236}">
                <a16:creationId xmlns:a16="http://schemas.microsoft.com/office/drawing/2014/main" id="{4AB87198-DDCB-DFEE-C7C1-11551FD3AE06}"/>
              </a:ext>
            </a:extLst>
          </p:cNvPr>
          <p:cNvSpPr>
            <a:spLocks noChangeArrowheads="1"/>
          </p:cNvSpPr>
          <p:nvPr/>
        </p:nvSpPr>
        <p:spPr bwMode="auto">
          <a:xfrm>
            <a:off x="16136742" y="2771776"/>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4</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13" name="Rectangle 75">
            <a:extLst>
              <a:ext uri="{FF2B5EF4-FFF2-40B4-BE49-F238E27FC236}">
                <a16:creationId xmlns:a16="http://schemas.microsoft.com/office/drawing/2014/main" id="{E89A6507-35A0-D158-1FF6-B69C54A551E5}"/>
              </a:ext>
            </a:extLst>
          </p:cNvPr>
          <p:cNvSpPr>
            <a:spLocks noChangeArrowheads="1"/>
          </p:cNvSpPr>
          <p:nvPr/>
        </p:nvSpPr>
        <p:spPr bwMode="auto">
          <a:xfrm>
            <a:off x="16136741" y="3914776"/>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5</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14" name="Rectangle 75">
            <a:extLst>
              <a:ext uri="{FF2B5EF4-FFF2-40B4-BE49-F238E27FC236}">
                <a16:creationId xmlns:a16="http://schemas.microsoft.com/office/drawing/2014/main" id="{BFBA253A-6051-8570-2474-0BE859E39CD0}"/>
              </a:ext>
            </a:extLst>
          </p:cNvPr>
          <p:cNvSpPr>
            <a:spLocks noChangeArrowheads="1"/>
          </p:cNvSpPr>
          <p:nvPr/>
        </p:nvSpPr>
        <p:spPr bwMode="auto">
          <a:xfrm>
            <a:off x="16136741" y="5057776"/>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6</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2" name="Rectangle 75">
            <a:extLst>
              <a:ext uri="{FF2B5EF4-FFF2-40B4-BE49-F238E27FC236}">
                <a16:creationId xmlns:a16="http://schemas.microsoft.com/office/drawing/2014/main" id="{C4FCBBE9-725E-93FB-A030-5D07CAD5C4E5}"/>
              </a:ext>
            </a:extLst>
          </p:cNvPr>
          <p:cNvSpPr>
            <a:spLocks noChangeArrowheads="1"/>
          </p:cNvSpPr>
          <p:nvPr/>
        </p:nvSpPr>
        <p:spPr bwMode="auto">
          <a:xfrm>
            <a:off x="16136739" y="6391646"/>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7</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3" name="Rectangle 75">
            <a:extLst>
              <a:ext uri="{FF2B5EF4-FFF2-40B4-BE49-F238E27FC236}">
                <a16:creationId xmlns:a16="http://schemas.microsoft.com/office/drawing/2014/main" id="{F70C658A-F2C0-E9E6-29DC-85E9908A72CD}"/>
              </a:ext>
            </a:extLst>
          </p:cNvPr>
          <p:cNvSpPr>
            <a:spLocks noChangeArrowheads="1"/>
          </p:cNvSpPr>
          <p:nvPr/>
        </p:nvSpPr>
        <p:spPr bwMode="auto">
          <a:xfrm>
            <a:off x="16136738" y="7915276"/>
            <a:ext cx="5027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25000">
                <a:solidFill>
                  <a:prstClr val="black"/>
                </a:solidFill>
                <a:latin typeface="Arial" panose="020B0604020202020204" pitchFamily="34" charset="0"/>
                <a:cs typeface="Arial" panose="020B0604020202020204" pitchFamily="34" charset="0"/>
              </a:rPr>
              <a:t>8</a:t>
            </a:r>
            <a:r>
              <a:rPr lang="en-US" altLang="en-US" sz="4800" b="1">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sym typeface="Symbol" panose="05050102010706020507" pitchFamily="18" charset="2"/>
              </a:rPr>
              <a:t>CH</a:t>
            </a:r>
            <a:r>
              <a:rPr lang="en-US" altLang="en-US" sz="4800" b="1" baseline="-25000">
                <a:solidFill>
                  <a:prstClr val="black"/>
                </a:solidFill>
                <a:latin typeface="Arial" panose="020B0604020202020204" pitchFamily="34" charset="0"/>
                <a:cs typeface="Arial" panose="020B0604020202020204" pitchFamily="34" charset="0"/>
                <a:sym typeface="Symbol" panose="05050102010706020507" pitchFamily="18" charset="2"/>
              </a:rPr>
              <a:t>3</a:t>
            </a:r>
            <a:endParaRPr lang="en-US" altLang="en-US" sz="4800" b="1" baseline="-250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custDataLst>
      <p:tags r:id="rId1"/>
    </p:custDataLst>
    <p:extLst>
      <p:ext uri="{BB962C8B-B14F-4D97-AF65-F5344CB8AC3E}">
        <p14:creationId xmlns:p14="http://schemas.microsoft.com/office/powerpoint/2010/main" val="3099538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extLst>
              <p:ext uri="{D42A27DB-BD31-4B8C-83A1-F6EECF244321}">
                <p14:modId xmlns:p14="http://schemas.microsoft.com/office/powerpoint/2010/main" val="1234508729"/>
              </p:ext>
            </p:extLst>
          </p:nvPr>
        </p:nvGraphicFramePr>
        <p:xfrm>
          <a:off x="1661613" y="2552700"/>
          <a:ext cx="15149757" cy="6179937"/>
        </p:xfrm>
        <a:graphic>
          <a:graphicData uri="http://schemas.openxmlformats.org/drawingml/2006/table">
            <a:tbl>
              <a:tblPr/>
              <a:tblGrid>
                <a:gridCol w="1555300">
                  <a:extLst>
                    <a:ext uri="{9D8B030D-6E8A-4147-A177-3AD203B41FA5}">
                      <a16:colId xmlns:a16="http://schemas.microsoft.com/office/drawing/2014/main" val="3833825950"/>
                    </a:ext>
                  </a:extLst>
                </a:gridCol>
                <a:gridCol w="1828800">
                  <a:extLst>
                    <a:ext uri="{9D8B030D-6E8A-4147-A177-3AD203B41FA5}">
                      <a16:colId xmlns:a16="http://schemas.microsoft.com/office/drawing/2014/main" val="2493972172"/>
                    </a:ext>
                  </a:extLst>
                </a:gridCol>
                <a:gridCol w="2438400">
                  <a:extLst>
                    <a:ext uri="{9D8B030D-6E8A-4147-A177-3AD203B41FA5}">
                      <a16:colId xmlns:a16="http://schemas.microsoft.com/office/drawing/2014/main" val="3922409963"/>
                    </a:ext>
                  </a:extLst>
                </a:gridCol>
                <a:gridCol w="5257800">
                  <a:extLst>
                    <a:ext uri="{9D8B030D-6E8A-4147-A177-3AD203B41FA5}">
                      <a16:colId xmlns:a16="http://schemas.microsoft.com/office/drawing/2014/main" val="1016741257"/>
                    </a:ext>
                  </a:extLst>
                </a:gridCol>
                <a:gridCol w="4069457">
                  <a:extLst>
                    <a:ext uri="{9D8B030D-6E8A-4147-A177-3AD203B41FA5}">
                      <a16:colId xmlns:a16="http://schemas.microsoft.com/office/drawing/2014/main" val="2194066933"/>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Số C</a:t>
                      </a: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Gốc alkyl</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gốc alkyl</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113720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1</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CH</a:t>
                      </a:r>
                      <a:r>
                        <a:rPr kumimoji="0" lang="en-US" altLang="en-US" sz="4200" b="1" i="0" u="none" strike="noStrike" cap="none" normalizeH="0" baseline="-25000">
                          <a:ln>
                            <a:noFill/>
                          </a:ln>
                          <a:solidFill>
                            <a:schemeClr val="tx1"/>
                          </a:solidFill>
                          <a:effectLst/>
                          <a:latin typeface="Tahoma" panose="020B0604030504040204" pitchFamily="34" charset="0"/>
                        </a:rPr>
                        <a:t>4</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rgbClr val="FF0000"/>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22364984"/>
                  </a:ext>
                </a:extLst>
              </a:tr>
              <a:tr h="10650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2</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2</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6</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83596182"/>
                  </a:ext>
                </a:extLst>
              </a:tr>
              <a:tr h="11430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3</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3</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gn="l">
                        <a:spcBef>
                          <a:spcPct val="20000"/>
                        </a:spcBef>
                        <a:buClr>
                          <a:schemeClr val="hlink"/>
                        </a:buClr>
                        <a:buSzPct val="110000"/>
                        <a:buFont typeface="Wingdings" panose="05000000000000000000" pitchFamily="2" charset="2"/>
                        <a:defRPr sz="2800">
                          <a:solidFill>
                            <a:schemeClr val="tx1"/>
                          </a:solidFill>
                          <a:latin typeface="Tahoma" panose="020B0604030504040204" pitchFamily="34" charset="0"/>
                        </a:defRPr>
                      </a:lvl1pPr>
                      <a:lvl2pPr algn="l">
                        <a:spcBef>
                          <a:spcPct val="20000"/>
                        </a:spcBef>
                        <a:buClr>
                          <a:schemeClr val="tx1"/>
                        </a:buClr>
                        <a:buSzPct val="60000"/>
                        <a:buFont typeface="Wingdings" panose="05000000000000000000" pitchFamily="2" charset="2"/>
                        <a:defRPr sz="2400">
                          <a:solidFill>
                            <a:schemeClr val="tx1"/>
                          </a:solidFill>
                          <a:latin typeface="Tahoma" panose="020B0604030504040204" pitchFamily="34" charset="0"/>
                        </a:defRPr>
                      </a:lvl2pPr>
                      <a:lvl3pPr algn="l">
                        <a:spcBef>
                          <a:spcPct val="20000"/>
                        </a:spcBef>
                        <a:buClr>
                          <a:schemeClr val="hlink"/>
                        </a:buClr>
                        <a:buSzPct val="95000"/>
                        <a:buFont typeface="Wingdings" panose="05000000000000000000" pitchFamily="2" charset="2"/>
                        <a:defRPr sz="2000">
                          <a:solidFill>
                            <a:schemeClr val="tx1"/>
                          </a:solidFill>
                          <a:latin typeface="Tahoma" panose="020B0604030504040204" pitchFamily="34" charset="0"/>
                        </a:defRPr>
                      </a:lvl3pPr>
                      <a:lvl4pPr algn="l">
                        <a:spcBef>
                          <a:spcPct val="20000"/>
                        </a:spcBef>
                        <a:buClr>
                          <a:schemeClr val="tx1"/>
                        </a:buClr>
                        <a:buSzPct val="65000"/>
                        <a:buFont typeface="Wingdings" panose="05000000000000000000" pitchFamily="2" charset="2"/>
                        <a:defRPr>
                          <a:solidFill>
                            <a:schemeClr val="tx1"/>
                          </a:solidFill>
                          <a:latin typeface="Tahoma" panose="020B0604030504040204" pitchFamily="34" charset="0"/>
                        </a:defRPr>
                      </a:lvl4pPr>
                      <a:lvl5pPr algn="l">
                        <a:spcBef>
                          <a:spcPct val="20000"/>
                        </a:spcBef>
                        <a:buClr>
                          <a:schemeClr val="hlink"/>
                        </a:buClr>
                        <a:buSzPct val="6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hlink"/>
                        </a:buClr>
                        <a:buSzPct val="6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22516360"/>
                  </a:ext>
                </a:extLst>
              </a:tr>
              <a:tr h="2057400">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0201757"/>
                  </a:ext>
                </a:extLst>
              </a:tr>
            </a:tbl>
          </a:graphicData>
        </a:graphic>
      </p:graphicFrame>
      <p:sp>
        <p:nvSpPr>
          <p:cNvPr id="118857" name="Rectangle 73"/>
          <p:cNvSpPr>
            <a:spLocks noChangeArrowheads="1"/>
          </p:cNvSpPr>
          <p:nvPr/>
        </p:nvSpPr>
        <p:spPr bwMode="auto">
          <a:xfrm>
            <a:off x="5430664" y="3502147"/>
            <a:ext cx="14366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baseline="30000">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9" name="Rectangle 73">
            <a:extLst>
              <a:ext uri="{FF2B5EF4-FFF2-40B4-BE49-F238E27FC236}">
                <a16:creationId xmlns:a16="http://schemas.microsoft.com/office/drawing/2014/main" id="{1E7F4423-A3C4-A09A-54F4-C3506C4BEEBF}"/>
              </a:ext>
            </a:extLst>
          </p:cNvPr>
          <p:cNvSpPr>
            <a:spLocks noChangeArrowheads="1"/>
          </p:cNvSpPr>
          <p:nvPr/>
        </p:nvSpPr>
        <p:spPr bwMode="auto">
          <a:xfrm>
            <a:off x="5430664" y="4593257"/>
            <a:ext cx="1664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H</a:t>
            </a:r>
            <a:r>
              <a:rPr lang="en-US" altLang="en-US" sz="4800" b="1" baseline="-25000">
                <a:solidFill>
                  <a:prstClr val="black"/>
                </a:solidFill>
                <a:latin typeface="Arial" panose="020B0604020202020204" pitchFamily="34" charset="0"/>
                <a:cs typeface="Arial" panose="020B0604020202020204" pitchFamily="34" charset="0"/>
              </a:rPr>
              <a:t>5</a:t>
            </a:r>
            <a:r>
              <a:rPr lang="en-US" altLang="en-US" sz="4800" b="1" baseline="30000">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10" name="Rectangle 73">
            <a:extLst>
              <a:ext uri="{FF2B5EF4-FFF2-40B4-BE49-F238E27FC236}">
                <a16:creationId xmlns:a16="http://schemas.microsoft.com/office/drawing/2014/main" id="{31FD045E-20BF-5E35-FE70-F8EF2ED88F89}"/>
              </a:ext>
            </a:extLst>
          </p:cNvPr>
          <p:cNvSpPr>
            <a:spLocks noChangeArrowheads="1"/>
          </p:cNvSpPr>
          <p:nvPr/>
        </p:nvSpPr>
        <p:spPr bwMode="auto">
          <a:xfrm>
            <a:off x="5430664" y="6857494"/>
            <a:ext cx="17588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a:solidFill>
                  <a:prstClr val="black"/>
                </a:solidFill>
                <a:latin typeface="Arial" panose="020B0604020202020204" pitchFamily="34" charset="0"/>
                <a:cs typeface="Arial" panose="020B0604020202020204" pitchFamily="34" charset="0"/>
              </a:rPr>
              <a:t>……..</a:t>
            </a:r>
            <a:endParaRPr lang="en-US" altLang="en-US" sz="4800" baseline="-25000" dirty="0">
              <a:solidFill>
                <a:prstClr val="black"/>
              </a:solidFill>
              <a:latin typeface="Arial" panose="020B0604020202020204" pitchFamily="34" charset="0"/>
              <a:cs typeface="Arial" panose="020B0604020202020204" pitchFamily="34" charset="0"/>
            </a:endParaRPr>
          </a:p>
        </p:txBody>
      </p:sp>
      <p:sp>
        <p:nvSpPr>
          <p:cNvPr id="11" name="Rectangle 73">
            <a:extLst>
              <a:ext uri="{FF2B5EF4-FFF2-40B4-BE49-F238E27FC236}">
                <a16:creationId xmlns:a16="http://schemas.microsoft.com/office/drawing/2014/main" id="{2B4C53A1-15F4-F441-479D-550E63ECD62C}"/>
              </a:ext>
            </a:extLst>
          </p:cNvPr>
          <p:cNvSpPr>
            <a:spLocks noChangeArrowheads="1"/>
          </p:cNvSpPr>
          <p:nvPr/>
        </p:nvSpPr>
        <p:spPr bwMode="auto">
          <a:xfrm>
            <a:off x="7760119" y="3470994"/>
            <a:ext cx="15055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dirty="0">
              <a:solidFill>
                <a:prstClr val="black"/>
              </a:solidFill>
              <a:latin typeface="Arial" panose="020B0604020202020204" pitchFamily="34" charset="0"/>
              <a:cs typeface="Arial" panose="020B0604020202020204" pitchFamily="34" charset="0"/>
            </a:endParaRPr>
          </a:p>
        </p:txBody>
      </p:sp>
      <p:sp>
        <p:nvSpPr>
          <p:cNvPr id="15" name="Rectangle 73">
            <a:extLst>
              <a:ext uri="{FF2B5EF4-FFF2-40B4-BE49-F238E27FC236}">
                <a16:creationId xmlns:a16="http://schemas.microsoft.com/office/drawing/2014/main" id="{C3412296-EDB0-A300-73E6-B24FD90AE5A4}"/>
              </a:ext>
            </a:extLst>
          </p:cNvPr>
          <p:cNvSpPr>
            <a:spLocks noChangeArrowheads="1"/>
          </p:cNvSpPr>
          <p:nvPr/>
        </p:nvSpPr>
        <p:spPr bwMode="auto">
          <a:xfrm>
            <a:off x="7730952" y="4598490"/>
            <a:ext cx="31117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 </a:t>
            </a:r>
            <a:r>
              <a:rPr lang="en-US" altLang="en-US" sz="4800" b="1">
                <a:solidFill>
                  <a:prstClr val="black"/>
                </a:solidFill>
                <a:latin typeface="Arial" panose="020B0604020202020204" pitchFamily="34" charset="0"/>
                <a:cs typeface="Arial" panose="020B0604020202020204" pitchFamily="34" charset="0"/>
              </a:rPr>
              <a:t>- 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dirty="0">
              <a:solidFill>
                <a:prstClr val="black"/>
              </a:solidFill>
              <a:latin typeface="Arial" panose="020B0604020202020204" pitchFamily="34" charset="0"/>
              <a:cs typeface="Arial" panose="020B0604020202020204" pitchFamily="34" charset="0"/>
            </a:endParaRPr>
          </a:p>
        </p:txBody>
      </p:sp>
      <p:sp>
        <p:nvSpPr>
          <p:cNvPr id="16" name="Rectangle 73">
            <a:extLst>
              <a:ext uri="{FF2B5EF4-FFF2-40B4-BE49-F238E27FC236}">
                <a16:creationId xmlns:a16="http://schemas.microsoft.com/office/drawing/2014/main" id="{44FDDCB3-789E-626C-8652-58E57D138A3E}"/>
              </a:ext>
            </a:extLst>
          </p:cNvPr>
          <p:cNvSpPr>
            <a:spLocks noChangeArrowheads="1"/>
          </p:cNvSpPr>
          <p:nvPr/>
        </p:nvSpPr>
        <p:spPr bwMode="auto">
          <a:xfrm>
            <a:off x="7626761" y="5712026"/>
            <a:ext cx="46602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 </a:t>
            </a:r>
            <a:r>
              <a:rPr lang="en-US" altLang="en-US" sz="4800" b="1">
                <a:solidFill>
                  <a:prstClr val="black"/>
                </a:solidFill>
                <a:latin typeface="Arial" panose="020B0604020202020204" pitchFamily="34" charset="0"/>
                <a:cs typeface="Arial" panose="020B0604020202020204" pitchFamily="34" charset="0"/>
              </a:rPr>
              <a:t>-</a:t>
            </a:r>
            <a:r>
              <a:rPr kumimoji="0" lang="en-US" alt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a:t>
            </a:r>
            <a:r>
              <a:rPr kumimoji="0" lang="en-US" altLang="en-US" sz="4800" b="1"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lang="en-US" altLang="en-US" sz="4800" b="1" baseline="30000">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rPr>
              <a:t>-</a:t>
            </a:r>
            <a:r>
              <a:rPr lang="en-US" altLang="en-US" sz="4800" b="1" baseline="30000">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2</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dirty="0">
              <a:solidFill>
                <a:prstClr val="black"/>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A5BF234-4432-E2D9-3B69-6EBEA2E1EDF2}"/>
              </a:ext>
            </a:extLst>
          </p:cNvPr>
          <p:cNvGrpSpPr/>
          <p:nvPr/>
        </p:nvGrpSpPr>
        <p:grpSpPr>
          <a:xfrm>
            <a:off x="7586598" y="6768383"/>
            <a:ext cx="3550047" cy="1840216"/>
            <a:chOff x="7142965" y="6863497"/>
            <a:chExt cx="3550047" cy="1840216"/>
          </a:xfrm>
        </p:grpSpPr>
        <p:sp>
          <p:nvSpPr>
            <p:cNvPr id="18" name="Rectangle 73">
              <a:extLst>
                <a:ext uri="{FF2B5EF4-FFF2-40B4-BE49-F238E27FC236}">
                  <a16:creationId xmlns:a16="http://schemas.microsoft.com/office/drawing/2014/main" id="{8D5752D8-9995-5319-5731-C0C1E9A47ED8}"/>
                </a:ext>
              </a:extLst>
            </p:cNvPr>
            <p:cNvSpPr>
              <a:spLocks noChangeArrowheads="1"/>
            </p:cNvSpPr>
            <p:nvPr/>
          </p:nvSpPr>
          <p:spPr bwMode="auto">
            <a:xfrm>
              <a:off x="7142965" y="6863497"/>
              <a:ext cx="2997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solidFill>
                  <a:latin typeface="Arial" panose="020B0604020202020204" pitchFamily="34" charset="0"/>
                  <a:cs typeface="Arial" panose="020B0604020202020204" pitchFamily="34" charset="0"/>
                </a:rPr>
                <a:t>CH</a:t>
              </a:r>
              <a:r>
                <a:rPr lang="en-US" altLang="en-US" sz="4800" b="1" baseline="-25000">
                  <a:solidFill>
                    <a:prstClr val="black"/>
                  </a:solidFill>
                  <a:latin typeface="Arial" panose="020B0604020202020204" pitchFamily="34" charset="0"/>
                  <a:cs typeface="Arial" panose="020B0604020202020204" pitchFamily="34" charset="0"/>
                </a:rPr>
                <a:t>3 </a:t>
              </a:r>
              <a:r>
                <a:rPr lang="en-US" altLang="en-US" sz="4800" b="1">
                  <a:solidFill>
                    <a:prstClr val="black"/>
                  </a:solidFill>
                  <a:latin typeface="Arial" panose="020B0604020202020204" pitchFamily="34" charset="0"/>
                  <a:cs typeface="Arial" panose="020B0604020202020204" pitchFamily="34" charset="0"/>
                </a:rPr>
                <a:t>-</a:t>
              </a:r>
              <a:r>
                <a:rPr kumimoji="0" lang="en-US" alt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a:t>
              </a:r>
              <a:r>
                <a:rPr lang="en-US" altLang="en-US" sz="4800" b="1" baseline="30000">
                  <a:solidFill>
                    <a:prstClr val="black"/>
                  </a:solidFill>
                  <a:latin typeface="Arial" panose="020B0604020202020204" pitchFamily="34" charset="0"/>
                  <a:cs typeface="Arial" panose="020B0604020202020204" pitchFamily="34" charset="0"/>
                </a:rPr>
                <a:t> </a:t>
              </a:r>
              <a:r>
                <a:rPr lang="en-US" altLang="en-US" sz="4800" b="1">
                  <a:solidFill>
                    <a:prstClr val="black"/>
                  </a:solidFill>
                  <a:latin typeface="Arial" panose="020B0604020202020204" pitchFamily="34" charset="0"/>
                  <a:cs typeface="Arial" panose="020B0604020202020204" pitchFamily="34" charset="0"/>
                </a:rPr>
                <a:t>-</a:t>
              </a:r>
              <a:endParaRPr lang="en-US" altLang="en-US" sz="4800" b="1" baseline="-25000" dirty="0">
                <a:solidFill>
                  <a:prstClr val="black"/>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0A070CA-FDCB-A3BF-839A-0980487D9229}"/>
                </a:ext>
              </a:extLst>
            </p:cNvPr>
            <p:cNvSpPr txBox="1"/>
            <p:nvPr/>
          </p:nvSpPr>
          <p:spPr>
            <a:xfrm>
              <a:off x="8711812" y="7872716"/>
              <a:ext cx="1981200" cy="830997"/>
            </a:xfrm>
            <a:prstGeom prst="rect">
              <a:avLst/>
            </a:prstGeom>
            <a:noFill/>
          </p:spPr>
          <p:txBody>
            <a:bodyPr wrap="square">
              <a:spAutoFit/>
            </a:bodyPr>
            <a:lstStyle/>
            <a:p>
              <a:r>
                <a:rPr kumimoji="0" lang="en-US" alt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a:t>
              </a:r>
              <a:r>
                <a:rPr kumimoji="0" lang="en-US" altLang="en-US" sz="4800" b="1"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3</a:t>
              </a:r>
              <a:endParaRPr lang="en-US"/>
            </a:p>
          </p:txBody>
        </p:sp>
        <p:cxnSp>
          <p:nvCxnSpPr>
            <p:cNvPr id="24" name="Straight Connector 23">
              <a:extLst>
                <a:ext uri="{FF2B5EF4-FFF2-40B4-BE49-F238E27FC236}">
                  <a16:creationId xmlns:a16="http://schemas.microsoft.com/office/drawing/2014/main" id="{DC920E1C-3962-CA8E-85C3-F4C72D485F15}"/>
                </a:ext>
              </a:extLst>
            </p:cNvPr>
            <p:cNvCxnSpPr/>
            <p:nvPr/>
          </p:nvCxnSpPr>
          <p:spPr>
            <a:xfrm>
              <a:off x="9144000" y="7694494"/>
              <a:ext cx="0" cy="39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3E601D-AF3D-B74D-DAA8-84FBC186ED3B}"/>
                </a:ext>
              </a:extLst>
            </p:cNvPr>
            <p:cNvCxnSpPr>
              <a:cxnSpLocks/>
            </p:cNvCxnSpPr>
            <p:nvPr/>
          </p:nvCxnSpPr>
          <p:spPr>
            <a:xfrm>
              <a:off x="8991600" y="7638197"/>
              <a:ext cx="0" cy="2485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A7C2E151-40ED-16F4-F484-970B859C30D1}"/>
              </a:ext>
            </a:extLst>
          </p:cNvPr>
          <p:cNvSpPr txBox="1"/>
          <p:nvPr/>
        </p:nvSpPr>
        <p:spPr>
          <a:xfrm>
            <a:off x="206792" y="286482"/>
            <a:ext cx="18059400" cy="843693"/>
          </a:xfrm>
          <a:prstGeom prst="rect">
            <a:avLst/>
          </a:prstGeom>
          <a:noFill/>
        </p:spPr>
        <p:txBody>
          <a:bodyPr wrap="square">
            <a:spAutoFit/>
          </a:bodyPr>
          <a:lstStyle/>
          <a:p>
            <a:pPr marL="0" marR="0" lvl="0" indent="0" algn="ctr" defTabSz="1371600" rtl="0" eaLnBrk="1" fontAlgn="auto" latinLnBrk="0" hangingPunct="1">
              <a:lnSpc>
                <a:spcPct val="107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 alkyl = phần </a:t>
            </a:r>
            <a:r>
              <a:rPr kumimoji="0" lang="en-US" sz="4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 khi </a:t>
            </a:r>
            <a:r>
              <a:rPr kumimoji="0" lang="en-US" sz="4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 </a:t>
            </a:r>
            <a:r>
              <a:rPr kumimoji="0" lang="en-US" sz="4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t>
            </a: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guyên tử </a:t>
            </a:r>
            <a:r>
              <a:rPr kumimoji="0" lang="en-US" sz="4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a:t>
            </a:r>
            <a:r>
              <a:rPr kumimoji="0" lang="en-US" sz="4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C4B4E557-CB23-DE98-96DA-47FCE93AFB15}"/>
              </a:ext>
            </a:extLst>
          </p:cNvPr>
          <p:cNvCxnSpPr/>
          <p:nvPr/>
        </p:nvCxnSpPr>
        <p:spPr>
          <a:xfrm flipV="1">
            <a:off x="7745605" y="1941775"/>
            <a:ext cx="1734861" cy="19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E5E0C0-3C2F-4CAA-4ABB-5D2DC7C4CEE3}"/>
              </a:ext>
            </a:extLst>
          </p:cNvPr>
          <p:cNvSpPr txBox="1"/>
          <p:nvPr/>
        </p:nvSpPr>
        <p:spPr>
          <a:xfrm>
            <a:off x="7918329" y="1028700"/>
            <a:ext cx="1396536" cy="923330"/>
          </a:xfrm>
          <a:prstGeom prst="rect">
            <a:avLst/>
          </a:prstGeom>
          <a:noFill/>
        </p:spPr>
        <p:txBody>
          <a:bodyPr wrap="none" rtlCol="0">
            <a:spAutoFit/>
          </a:bodyPr>
          <a:lstStyle/>
          <a:p>
            <a:r>
              <a:rPr lang="en-US" sz="5400" b="1">
                <a:solidFill>
                  <a:srgbClr val="FF0000"/>
                </a:solidFill>
              </a:rPr>
              <a:t>- 1…</a:t>
            </a:r>
          </a:p>
        </p:txBody>
      </p:sp>
      <p:sp>
        <p:nvSpPr>
          <p:cNvPr id="36" name="Rectangle 35">
            <a:extLst>
              <a:ext uri="{FF2B5EF4-FFF2-40B4-BE49-F238E27FC236}">
                <a16:creationId xmlns:a16="http://schemas.microsoft.com/office/drawing/2014/main" id="{6AA045EF-5A82-1D64-B4D0-AFAFE19BA3BD}"/>
              </a:ext>
            </a:extLst>
          </p:cNvPr>
          <p:cNvSpPr/>
          <p:nvPr/>
        </p:nvSpPr>
        <p:spPr>
          <a:xfrm>
            <a:off x="13874757" y="1300993"/>
            <a:ext cx="3812262" cy="1107996"/>
          </a:xfrm>
          <a:prstGeom prst="rect">
            <a:avLst/>
          </a:prstGeom>
        </p:spPr>
        <p:txBody>
          <a:bodyPr wrap="none">
            <a:spAutoFit/>
          </a:bodyPr>
          <a:lstStyle/>
          <a:p>
            <a:pPr lvl="0" eaLnBrk="1" hangingPunct="1">
              <a:spcBef>
                <a:spcPct val="50000"/>
              </a:spcBef>
            </a:pPr>
            <a:r>
              <a:rPr lang="en-US" altLang="en-US" sz="6600" b="1">
                <a:solidFill>
                  <a:prstClr val="black"/>
                </a:solidFill>
                <a:latin typeface="Arial" panose="020B0604020202020204" pitchFamily="34" charset="0"/>
                <a:cs typeface="Arial" panose="020B0604020202020204" pitchFamily="34" charset="0"/>
              </a:rPr>
              <a:t>gốc </a:t>
            </a:r>
            <a:r>
              <a:rPr lang="en-US" altLang="en-US" sz="6600" b="1">
                <a:solidFill>
                  <a:srgbClr val="0000FF"/>
                </a:solidFill>
                <a:latin typeface="Arial" panose="020B0604020202020204" pitchFamily="34" charset="0"/>
                <a:cs typeface="Arial" panose="020B0604020202020204" pitchFamily="34" charset="0"/>
              </a:rPr>
              <a:t>alk</a:t>
            </a:r>
            <a:r>
              <a:rPr lang="en-US" altLang="en-US" sz="6600" b="1">
                <a:solidFill>
                  <a:srgbClr val="00B050"/>
                </a:solidFill>
                <a:latin typeface="Arial" panose="020B0604020202020204" pitchFamily="34" charset="0"/>
                <a:cs typeface="Arial" panose="020B0604020202020204" pitchFamily="34" charset="0"/>
              </a:rPr>
              <a:t>yl</a:t>
            </a:r>
            <a:endParaRPr lang="en-US" altLang="en-US" sz="6600" b="1" dirty="0">
              <a:solidFill>
                <a:srgbClr val="00B050"/>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FF4F67-4BA8-9296-1025-B5ED3B96A78A}"/>
              </a:ext>
            </a:extLst>
          </p:cNvPr>
          <p:cNvSpPr txBox="1"/>
          <p:nvPr/>
        </p:nvSpPr>
        <p:spPr>
          <a:xfrm>
            <a:off x="1151510" y="1160286"/>
            <a:ext cx="2916613" cy="1107996"/>
          </a:xfrm>
          <a:prstGeom prst="rect">
            <a:avLst/>
          </a:prstGeom>
          <a:noFill/>
        </p:spPr>
        <p:txBody>
          <a:bodyPr wrap="square">
            <a:spAutoFit/>
          </a:bodyPr>
          <a:lstStyle/>
          <a:p>
            <a:r>
              <a:rPr kumimoji="0" lang="en-US" sz="66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alk</a:t>
            </a:r>
            <a:r>
              <a:rPr kumimoji="0" lang="en-US" sz="6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ane</a:t>
            </a:r>
            <a:endParaRPr lang="en-US" sz="2800">
              <a:solidFill>
                <a:srgbClr val="FF0000"/>
              </a:solidFill>
            </a:endParaRPr>
          </a:p>
        </p:txBody>
      </p:sp>
      <p:sp>
        <p:nvSpPr>
          <p:cNvPr id="40" name="TextBox 39">
            <a:extLst>
              <a:ext uri="{FF2B5EF4-FFF2-40B4-BE49-F238E27FC236}">
                <a16:creationId xmlns:a16="http://schemas.microsoft.com/office/drawing/2014/main" id="{9B033BBE-90C1-7FC9-B050-BCC4A1277C67}"/>
              </a:ext>
            </a:extLst>
          </p:cNvPr>
          <p:cNvSpPr txBox="1"/>
          <p:nvPr/>
        </p:nvSpPr>
        <p:spPr>
          <a:xfrm>
            <a:off x="3962400" y="1197907"/>
            <a:ext cx="3460643"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t>
            </a:r>
            <a:endPar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56007622-3885-0753-DAD7-7A242ECE427B}"/>
              </a:ext>
            </a:extLst>
          </p:cNvPr>
          <p:cNvSpPr txBox="1"/>
          <p:nvPr/>
        </p:nvSpPr>
        <p:spPr>
          <a:xfrm>
            <a:off x="9803029" y="1197907"/>
            <a:ext cx="3861579" cy="1107996"/>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t>
            </a:r>
            <a:endParaRPr kumimoji="0" lang="en-US" sz="6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12920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nvPr>
        </p:nvGraphicFramePr>
        <p:xfrm>
          <a:off x="1981200" y="2292749"/>
          <a:ext cx="14802490" cy="7946077"/>
        </p:xfrm>
        <a:graphic>
          <a:graphicData uri="http://schemas.openxmlformats.org/drawingml/2006/table">
            <a:tbl>
              <a:tblPr/>
              <a:tblGrid>
                <a:gridCol w="2077090">
                  <a:extLst>
                    <a:ext uri="{9D8B030D-6E8A-4147-A177-3AD203B41FA5}">
                      <a16:colId xmlns:a16="http://schemas.microsoft.com/office/drawing/2014/main" val="2493972172"/>
                    </a:ext>
                  </a:extLst>
                </a:gridCol>
                <a:gridCol w="6477000">
                  <a:extLst>
                    <a:ext uri="{9D8B030D-6E8A-4147-A177-3AD203B41FA5}">
                      <a16:colId xmlns:a16="http://schemas.microsoft.com/office/drawing/2014/main" val="1016741257"/>
                    </a:ext>
                  </a:extLst>
                </a:gridCol>
                <a:gridCol w="6248400">
                  <a:extLst>
                    <a:ext uri="{9D8B030D-6E8A-4147-A177-3AD203B41FA5}">
                      <a16:colId xmlns:a16="http://schemas.microsoft.com/office/drawing/2014/main" val="2194066933"/>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Công thức cấu tạo</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214188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4</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10</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0201757"/>
                  </a:ext>
                </a:extLst>
              </a:tr>
              <a:tr h="5026951">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5</a:t>
                      </a: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H</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12</a:t>
                      </a:r>
                      <a:endPar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5361323"/>
                  </a:ext>
                </a:extLst>
              </a:tr>
            </a:tbl>
          </a:graphicData>
        </a:graphic>
      </p:graphicFrame>
      <p:graphicFrame>
        <p:nvGraphicFramePr>
          <p:cNvPr id="4" name="Table 3">
            <a:extLst>
              <a:ext uri="{FF2B5EF4-FFF2-40B4-BE49-F238E27FC236}">
                <a16:creationId xmlns:a16="http://schemas.microsoft.com/office/drawing/2014/main" id="{0C55ABEF-EFDF-BFDB-F085-9A0EFB76116F}"/>
              </a:ext>
            </a:extLst>
          </p:cNvPr>
          <p:cNvGraphicFramePr>
            <a:graphicFrameLocks noGrp="1"/>
          </p:cNvGraphicFramePr>
          <p:nvPr/>
        </p:nvGraphicFramePr>
        <p:xfrm>
          <a:off x="132710" y="189688"/>
          <a:ext cx="17774290" cy="1952162"/>
        </p:xfrm>
        <a:graphic>
          <a:graphicData uri="http://schemas.openxmlformats.org/drawingml/2006/table">
            <a:tbl>
              <a:tblPr firstRow="1" firstCol="1" bandRow="1"/>
              <a:tblGrid>
                <a:gridCol w="5305745">
                  <a:extLst>
                    <a:ext uri="{9D8B030D-6E8A-4147-A177-3AD203B41FA5}">
                      <a16:colId xmlns:a16="http://schemas.microsoft.com/office/drawing/2014/main" val="567687300"/>
                    </a:ext>
                  </a:extLst>
                </a:gridCol>
                <a:gridCol w="6553200">
                  <a:extLst>
                    <a:ext uri="{9D8B030D-6E8A-4147-A177-3AD203B41FA5}">
                      <a16:colId xmlns:a16="http://schemas.microsoft.com/office/drawing/2014/main" val="3825034529"/>
                    </a:ext>
                  </a:extLst>
                </a:gridCol>
                <a:gridCol w="4953000">
                  <a:extLst>
                    <a:ext uri="{9D8B030D-6E8A-4147-A177-3AD203B41FA5}">
                      <a16:colId xmlns:a16="http://schemas.microsoft.com/office/drawing/2014/main" val="605338435"/>
                    </a:ext>
                  </a:extLst>
                </a:gridCol>
                <a:gridCol w="962345">
                  <a:extLst>
                    <a:ext uri="{9D8B030D-6E8A-4147-A177-3AD203B41FA5}">
                      <a16:colId xmlns:a16="http://schemas.microsoft.com/office/drawing/2014/main" val="1321353182"/>
                    </a:ext>
                  </a:extLst>
                </a:gridCol>
              </a:tblGrid>
              <a:tr h="1952162">
                <a:tc>
                  <a:txBody>
                    <a:bodyPr/>
                    <a:lstStyle/>
                    <a:p>
                      <a:pPr marL="0" marR="0" algn="ctr">
                        <a:lnSpc>
                          <a:spcPct val="107000"/>
                        </a:lnSpc>
                        <a:spcBef>
                          <a:spcPts val="0"/>
                        </a:spcBef>
                        <a:spcAft>
                          <a:spcPts val="0"/>
                        </a:spcAft>
                      </a:pPr>
                      <a:r>
                        <a:rPr lang="en-US" sz="36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alkane phân nhánh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a:noFill/>
                    </a:lnL>
                    <a:lnR w="12700" cap="flat" cmpd="sng" algn="ctr">
                      <a:solidFill>
                        <a:srgbClr val="000000"/>
                      </a:solidFill>
                      <a:prstDash val="solid"/>
                      <a:round/>
                      <a:headEnd type="none" w="med" len="med"/>
                      <a:tailEnd type="none" w="med" len="med"/>
                    </a:lnR>
                    <a:lnT>
                      <a:noFill/>
                    </a:lnT>
                    <a:lnB>
                      <a:noFill/>
                    </a:lnB>
                    <a:solidFill>
                      <a:srgbClr val="FBE5D6"/>
                    </a:solidFill>
                  </a:tcPr>
                </a:tc>
                <a:tc>
                  <a:txBody>
                    <a:bodyPr/>
                    <a:lstStyle/>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Số chỉ vị trí nhánh + tên nhánh</a:t>
                      </a:r>
                    </a:p>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 gốc alkyl) </a:t>
                      </a: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3FAE">
                        <a:alpha val="20000"/>
                      </a:srgbClr>
                    </a:solidFill>
                  </a:tcPr>
                </a:tc>
                <a:tc>
                  <a:txBody>
                    <a:bodyPr/>
                    <a:lstStyle/>
                    <a:p>
                      <a:pPr marL="0" marR="0" algn="ctr">
                        <a:lnSpc>
                          <a:spcPct val="107000"/>
                        </a:lnSpc>
                        <a:spcBef>
                          <a:spcPts val="0"/>
                        </a:spcBef>
                        <a:spcAft>
                          <a:spcPts val="0"/>
                        </a:spcAft>
                      </a:pPr>
                      <a:r>
                        <a:rPr lang="en-US" sz="3600" b="1" kern="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 nền</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số lượng nguyên tử carbon)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3600" b="1"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7428"/>
                  </a:ext>
                </a:extLst>
              </a:tr>
            </a:tbl>
          </a:graphicData>
        </a:graphic>
      </p:graphicFrame>
      <p:grpSp>
        <p:nvGrpSpPr>
          <p:cNvPr id="5" name="Group 4">
            <a:extLst>
              <a:ext uri="{FF2B5EF4-FFF2-40B4-BE49-F238E27FC236}">
                <a16:creationId xmlns:a16="http://schemas.microsoft.com/office/drawing/2014/main" id="{10D2F470-6EAE-C7BF-F232-55B84A1F23F2}"/>
              </a:ext>
            </a:extLst>
          </p:cNvPr>
          <p:cNvGrpSpPr/>
          <p:nvPr/>
        </p:nvGrpSpPr>
        <p:grpSpPr>
          <a:xfrm>
            <a:off x="4079546" y="3365793"/>
            <a:ext cx="5876930" cy="1815515"/>
            <a:chOff x="528038" y="2051028"/>
            <a:chExt cx="3699737" cy="1082728"/>
          </a:xfrm>
        </p:grpSpPr>
        <p:sp>
          <p:nvSpPr>
            <p:cNvPr id="6" name="Line 15">
              <a:extLst>
                <a:ext uri="{FF2B5EF4-FFF2-40B4-BE49-F238E27FC236}">
                  <a16:creationId xmlns:a16="http://schemas.microsoft.com/office/drawing/2014/main" id="{8895478B-ADE8-0CA2-1C4F-18234A7CBF97}"/>
                </a:ext>
              </a:extLst>
            </p:cNvPr>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7" name="Text Box 22">
              <a:extLst>
                <a:ext uri="{FF2B5EF4-FFF2-40B4-BE49-F238E27FC236}">
                  <a16:creationId xmlns:a16="http://schemas.microsoft.com/office/drawing/2014/main" id="{3767B9D8-4818-9E11-3C52-60ADED08845F}"/>
                </a:ext>
              </a:extLst>
            </p:cNvPr>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8" name="Text Box 25">
              <a:extLst>
                <a:ext uri="{FF2B5EF4-FFF2-40B4-BE49-F238E27FC236}">
                  <a16:creationId xmlns:a16="http://schemas.microsoft.com/office/drawing/2014/main" id="{82564EA1-3D28-17A7-F314-3CB2D25F4C1E}"/>
                </a:ext>
              </a:extLst>
            </p:cNvPr>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grpSp>
        <p:nvGrpSpPr>
          <p:cNvPr id="9" name="Group 8">
            <a:extLst>
              <a:ext uri="{FF2B5EF4-FFF2-40B4-BE49-F238E27FC236}">
                <a16:creationId xmlns:a16="http://schemas.microsoft.com/office/drawing/2014/main" id="{F5C50B49-06FE-DCB1-4EBF-0002B3B4C617}"/>
              </a:ext>
            </a:extLst>
          </p:cNvPr>
          <p:cNvGrpSpPr/>
          <p:nvPr/>
        </p:nvGrpSpPr>
        <p:grpSpPr>
          <a:xfrm>
            <a:off x="2860154" y="5424650"/>
            <a:ext cx="7850226" cy="1708160"/>
            <a:chOff x="76200" y="4797193"/>
            <a:chExt cx="5233482" cy="1138773"/>
          </a:xfrm>
        </p:grpSpPr>
        <p:sp>
          <p:nvSpPr>
            <p:cNvPr id="10" name="Text Box 7">
              <a:extLst>
                <a:ext uri="{FF2B5EF4-FFF2-40B4-BE49-F238E27FC236}">
                  <a16:creationId xmlns:a16="http://schemas.microsoft.com/office/drawing/2014/main" id="{AE32172D-8A98-590B-CECC-0BF4EFEE6466}"/>
                </a:ext>
              </a:extLst>
            </p:cNvPr>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11" name="Text Box 13">
              <a:extLst>
                <a:ext uri="{FF2B5EF4-FFF2-40B4-BE49-F238E27FC236}">
                  <a16:creationId xmlns:a16="http://schemas.microsoft.com/office/drawing/2014/main" id="{08540B93-9937-903C-EFD9-65F2388A7654}"/>
                </a:ext>
              </a:extLst>
            </p:cNvPr>
            <p:cNvSpPr txBox="1">
              <a:spLocks noChangeArrowheads="1"/>
            </p:cNvSpPr>
            <p:nvPr/>
          </p:nvSpPr>
          <p:spPr bwMode="auto">
            <a:xfrm>
              <a:off x="76200" y="4797193"/>
              <a:ext cx="52334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12" name="Line 9">
              <a:extLst>
                <a:ext uri="{FF2B5EF4-FFF2-40B4-BE49-F238E27FC236}">
                  <a16:creationId xmlns:a16="http://schemas.microsoft.com/office/drawing/2014/main" id="{7FD2886B-7295-B447-7821-A6D4792FB4F8}"/>
                </a:ext>
              </a:extLst>
            </p:cNvPr>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13" name="Group 12">
            <a:extLst>
              <a:ext uri="{FF2B5EF4-FFF2-40B4-BE49-F238E27FC236}">
                <a16:creationId xmlns:a16="http://schemas.microsoft.com/office/drawing/2014/main" id="{619FACB2-ECA7-393D-5804-FA8615121223}"/>
              </a:ext>
            </a:extLst>
          </p:cNvPr>
          <p:cNvGrpSpPr/>
          <p:nvPr/>
        </p:nvGrpSpPr>
        <p:grpSpPr>
          <a:xfrm>
            <a:off x="3753490" y="7419426"/>
            <a:ext cx="6118983" cy="2774097"/>
            <a:chOff x="7810120" y="4891742"/>
            <a:chExt cx="4079321" cy="1849398"/>
          </a:xfrm>
        </p:grpSpPr>
        <p:sp>
          <p:nvSpPr>
            <p:cNvPr id="14" name="Text Box 15">
              <a:extLst>
                <a:ext uri="{FF2B5EF4-FFF2-40B4-BE49-F238E27FC236}">
                  <a16:creationId xmlns:a16="http://schemas.microsoft.com/office/drawing/2014/main" id="{01529285-8B28-0058-04BE-71CA9B161A04}"/>
                </a:ext>
              </a:extLst>
            </p:cNvPr>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15" name="Text Box 18">
              <a:extLst>
                <a:ext uri="{FF2B5EF4-FFF2-40B4-BE49-F238E27FC236}">
                  <a16:creationId xmlns:a16="http://schemas.microsoft.com/office/drawing/2014/main" id="{CB23FC69-0933-1FD2-23C1-3071662462F4}"/>
                </a:ext>
              </a:extLst>
            </p:cNvPr>
            <p:cNvSpPr txBox="1">
              <a:spLocks noChangeArrowheads="1"/>
            </p:cNvSpPr>
            <p:nvPr/>
          </p:nvSpPr>
          <p:spPr bwMode="auto">
            <a:xfrm>
              <a:off x="7810120" y="5526167"/>
              <a:ext cx="407932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16" name="Text Box 19">
              <a:extLst>
                <a:ext uri="{FF2B5EF4-FFF2-40B4-BE49-F238E27FC236}">
                  <a16:creationId xmlns:a16="http://schemas.microsoft.com/office/drawing/2014/main" id="{3F739F01-D1BC-389A-4C76-B6E889106F3E}"/>
                </a:ext>
              </a:extLst>
            </p:cNvPr>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17" name="Line 9">
              <a:extLst>
                <a:ext uri="{FF2B5EF4-FFF2-40B4-BE49-F238E27FC236}">
                  <a16:creationId xmlns:a16="http://schemas.microsoft.com/office/drawing/2014/main" id="{2CEC599C-333D-A9DC-6F58-29DBD0CBE034}"/>
                </a:ext>
              </a:extLst>
            </p:cNvPr>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18" name="Line 9">
              <a:extLst>
                <a:ext uri="{FF2B5EF4-FFF2-40B4-BE49-F238E27FC236}">
                  <a16:creationId xmlns:a16="http://schemas.microsoft.com/office/drawing/2014/main" id="{453EEA93-E1C0-D3EE-1A50-C9F743F17EEE}"/>
                </a:ext>
              </a:extLst>
            </p:cNvPr>
            <p:cNvSpPr>
              <a:spLocks noChangeShapeType="1"/>
            </p:cNvSpPr>
            <p:nvPr/>
          </p:nvSpPr>
          <p:spPr bwMode="auto">
            <a:xfrm>
              <a:off x="10142243" y="5388361"/>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cxnSp>
        <p:nvCxnSpPr>
          <p:cNvPr id="22" name="Straight Connector 21">
            <a:extLst>
              <a:ext uri="{FF2B5EF4-FFF2-40B4-BE49-F238E27FC236}">
                <a16:creationId xmlns:a16="http://schemas.microsoft.com/office/drawing/2014/main" id="{FF3490FB-5A8C-BDA3-D3DB-CEE5708C307C}"/>
              </a:ext>
            </a:extLst>
          </p:cNvPr>
          <p:cNvCxnSpPr>
            <a:cxnSpLocks/>
          </p:cNvCxnSpPr>
          <p:nvPr/>
        </p:nvCxnSpPr>
        <p:spPr>
          <a:xfrm>
            <a:off x="4079546" y="7267026"/>
            <a:ext cx="127041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222311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946" name="Group 162"/>
          <p:cNvGraphicFramePr>
            <a:graphicFrameLocks noGrp="1"/>
          </p:cNvGraphicFramePr>
          <p:nvPr>
            <p:ph/>
          </p:nvPr>
        </p:nvGraphicFramePr>
        <p:xfrm>
          <a:off x="304800" y="2292749"/>
          <a:ext cx="17525999" cy="7422751"/>
        </p:xfrm>
        <a:graphic>
          <a:graphicData uri="http://schemas.openxmlformats.org/drawingml/2006/table">
            <a:tbl>
              <a:tblPr/>
              <a:tblGrid>
                <a:gridCol w="2296782">
                  <a:extLst>
                    <a:ext uri="{9D8B030D-6E8A-4147-A177-3AD203B41FA5}">
                      <a16:colId xmlns:a16="http://schemas.microsoft.com/office/drawing/2014/main" val="2493972172"/>
                    </a:ext>
                  </a:extLst>
                </a:gridCol>
                <a:gridCol w="8371218">
                  <a:extLst>
                    <a:ext uri="{9D8B030D-6E8A-4147-A177-3AD203B41FA5}">
                      <a16:colId xmlns:a16="http://schemas.microsoft.com/office/drawing/2014/main" val="1016741257"/>
                    </a:ext>
                  </a:extLst>
                </a:gridCol>
                <a:gridCol w="6857999">
                  <a:extLst>
                    <a:ext uri="{9D8B030D-6E8A-4147-A177-3AD203B41FA5}">
                      <a16:colId xmlns:a16="http://schemas.microsoft.com/office/drawing/2014/main" val="2194066933"/>
                    </a:ext>
                  </a:extLst>
                </a:gridCol>
              </a:tblGrid>
              <a:tr h="809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CTPT</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rgbClr val="FF0000"/>
                          </a:solidFill>
                          <a:effectLst/>
                          <a:latin typeface="Tahoma" panose="020B0604030504040204" pitchFamily="34" charset="0"/>
                        </a:rPr>
                        <a:t>Công thức cấu tạo</a:t>
                      </a:r>
                      <a:endParaRPr kumimoji="0" lang="en-US" altLang="en-US" sz="4200" b="1" i="0" u="none" strike="noStrike" cap="none" normalizeH="0" baseline="0" dirty="0">
                        <a:ln>
                          <a:noFill/>
                        </a:ln>
                        <a:solidFill>
                          <a:srgbClr val="FF0000"/>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srgbClr val="FF0000"/>
                          </a:solidFill>
                          <a:effectLst/>
                          <a:uLnTx/>
                          <a:uFillTx/>
                          <a:latin typeface="Tahoma" panose="020B0604030504040204" pitchFamily="34" charset="0"/>
                          <a:ea typeface="+mn-ea"/>
                          <a:cs typeface="+mn-cs"/>
                        </a:rPr>
                        <a:t>Tên alkane</a:t>
                      </a:r>
                    </a:p>
                  </a:txBody>
                  <a:tcPr marL="137160" marR="13716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86308234"/>
                  </a:ext>
                </a:extLst>
              </a:tr>
              <a:tr h="272665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r>
                        <a:rPr kumimoji="0" lang="en-US" altLang="en-US" sz="4200" b="1" i="0" u="none" strike="noStrike" cap="none" normalizeH="0" baseline="0">
                          <a:ln>
                            <a:noFill/>
                          </a:ln>
                          <a:solidFill>
                            <a:schemeClr val="tx1"/>
                          </a:solidFill>
                          <a:effectLst/>
                          <a:latin typeface="Tahoma" panose="020B0604030504040204" pitchFamily="34" charset="0"/>
                        </a:rPr>
                        <a:t>C</a:t>
                      </a:r>
                      <a:r>
                        <a:rPr kumimoji="0" lang="en-US" altLang="en-US" sz="4200" b="1" i="0" u="none" strike="noStrike" cap="none" normalizeH="0" baseline="-25000">
                          <a:ln>
                            <a:noFill/>
                          </a:ln>
                          <a:solidFill>
                            <a:schemeClr val="tx1"/>
                          </a:solidFill>
                          <a:effectLst/>
                          <a:latin typeface="Tahoma" panose="020B0604030504040204" pitchFamily="34" charset="0"/>
                        </a:rPr>
                        <a:t>8</a:t>
                      </a:r>
                      <a:r>
                        <a:rPr kumimoji="0" lang="en-US" altLang="en-US" sz="4200" b="1" i="0" u="none" strike="noStrike" cap="none" normalizeH="0" baseline="0">
                          <a:ln>
                            <a:noFill/>
                          </a:ln>
                          <a:solidFill>
                            <a:schemeClr val="tx1"/>
                          </a:solidFill>
                          <a:effectLst/>
                          <a:latin typeface="Tahoma" panose="020B0604030504040204" pitchFamily="34" charset="0"/>
                        </a:rPr>
                        <a:t>H</a:t>
                      </a:r>
                      <a:r>
                        <a:rPr kumimoji="0" lang="en-US" altLang="en-US" sz="4200" b="1" i="0" u="none" strike="noStrike" cap="none" normalizeH="0" baseline="-25000">
                          <a:ln>
                            <a:noFill/>
                          </a:ln>
                          <a:solidFill>
                            <a:schemeClr val="tx1"/>
                          </a:solidFill>
                          <a:effectLst/>
                          <a:latin typeface="Tahoma" panose="020B0604030504040204" pitchFamily="34" charset="0"/>
                        </a:rPr>
                        <a:t>18</a:t>
                      </a:r>
                      <a:endParaRPr kumimoji="0" lang="en-US" altLang="en-US" sz="4200" b="1" i="0" u="none" strike="noStrike" cap="none" normalizeH="0" baseline="0" dirty="0">
                        <a:ln>
                          <a:noFill/>
                        </a:ln>
                        <a:solidFill>
                          <a:schemeClr val="tx1"/>
                        </a:solidFill>
                        <a:effectLst/>
                        <a:latin typeface="Tahoma" panose="020B0604030504040204" pitchFamily="34" charset="0"/>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0201757"/>
                  </a:ext>
                </a:extLst>
              </a:tr>
              <a:tr h="3886200">
                <a:tc>
                  <a:txBody>
                    <a:bodyPr/>
                    <a:lstStyle/>
                    <a:p>
                      <a:pPr marL="0" marR="0" lvl="0" indent="0" algn="ctr" defTabSz="914400" rtl="0" eaLnBrk="1" fontAlgn="base" latinLnBrk="0" hangingPunct="1">
                        <a:lnSpc>
                          <a:spcPct val="100000"/>
                        </a:lnSpc>
                        <a:spcBef>
                          <a:spcPct val="20000"/>
                        </a:spcBef>
                        <a:spcAft>
                          <a:spcPct val="0"/>
                        </a:spcAft>
                        <a:buClr>
                          <a:srgbClr val="0563C1"/>
                        </a:buClr>
                        <a:buSzPct val="110000"/>
                        <a:buFont typeface="Wingdings" panose="05000000000000000000" pitchFamily="2" charset="2"/>
                        <a:buNone/>
                        <a:tabLst/>
                        <a:defRPr/>
                      </a:pP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7</a:t>
                      </a:r>
                      <a:r>
                        <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rPr>
                        <a:t>H</a:t>
                      </a:r>
                      <a:r>
                        <a:rPr kumimoji="0" lang="en-US" altLang="en-US" sz="4200" b="1" i="0" u="none" strike="noStrike" kern="1200" cap="none" spc="0" normalizeH="0" baseline="-25000" noProof="0">
                          <a:ln>
                            <a:noFill/>
                          </a:ln>
                          <a:solidFill>
                            <a:prstClr val="black"/>
                          </a:solidFill>
                          <a:effectLst/>
                          <a:uLnTx/>
                          <a:uFillTx/>
                          <a:latin typeface="Tahoma" panose="020B0604030504040204" pitchFamily="34" charset="0"/>
                          <a:ea typeface="+mn-ea"/>
                          <a:cs typeface="+mn-cs"/>
                        </a:rPr>
                        <a:t>16</a:t>
                      </a:r>
                      <a:endParaRPr kumimoji="0" lang="en-US" altLang="en-US" sz="4200" b="1"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txBody>
                  <a:tcPr marL="137160" marR="13716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anose="05000000000000000000" pitchFamily="2" charset="2"/>
                        <a:buNone/>
                        <a:tabLst/>
                      </a:pPr>
                      <a:endParaRPr kumimoji="0" lang="en-US" altLang="en-US" sz="4200" b="0" i="0" u="none" strike="noStrike" cap="none" normalizeH="0" baseline="0" dirty="0">
                        <a:ln>
                          <a:noFill/>
                        </a:ln>
                        <a:solidFill>
                          <a:schemeClr val="tx1"/>
                        </a:solidFill>
                        <a:effectLst/>
                        <a:latin typeface="Tahoma" panose="020B060403050404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5361323"/>
                  </a:ext>
                </a:extLst>
              </a:tr>
            </a:tbl>
          </a:graphicData>
        </a:graphic>
      </p:graphicFrame>
      <p:graphicFrame>
        <p:nvGraphicFramePr>
          <p:cNvPr id="4" name="Table 3">
            <a:extLst>
              <a:ext uri="{FF2B5EF4-FFF2-40B4-BE49-F238E27FC236}">
                <a16:creationId xmlns:a16="http://schemas.microsoft.com/office/drawing/2014/main" id="{0C55ABEF-EFDF-BFDB-F085-9A0EFB76116F}"/>
              </a:ext>
            </a:extLst>
          </p:cNvPr>
          <p:cNvGraphicFramePr>
            <a:graphicFrameLocks noGrp="1"/>
          </p:cNvGraphicFramePr>
          <p:nvPr/>
        </p:nvGraphicFramePr>
        <p:xfrm>
          <a:off x="132710" y="189688"/>
          <a:ext cx="17774290" cy="1952162"/>
        </p:xfrm>
        <a:graphic>
          <a:graphicData uri="http://schemas.openxmlformats.org/drawingml/2006/table">
            <a:tbl>
              <a:tblPr firstRow="1" firstCol="1" bandRow="1"/>
              <a:tblGrid>
                <a:gridCol w="5305745">
                  <a:extLst>
                    <a:ext uri="{9D8B030D-6E8A-4147-A177-3AD203B41FA5}">
                      <a16:colId xmlns:a16="http://schemas.microsoft.com/office/drawing/2014/main" val="567687300"/>
                    </a:ext>
                  </a:extLst>
                </a:gridCol>
                <a:gridCol w="6553200">
                  <a:extLst>
                    <a:ext uri="{9D8B030D-6E8A-4147-A177-3AD203B41FA5}">
                      <a16:colId xmlns:a16="http://schemas.microsoft.com/office/drawing/2014/main" val="3825034529"/>
                    </a:ext>
                  </a:extLst>
                </a:gridCol>
                <a:gridCol w="4953000">
                  <a:extLst>
                    <a:ext uri="{9D8B030D-6E8A-4147-A177-3AD203B41FA5}">
                      <a16:colId xmlns:a16="http://schemas.microsoft.com/office/drawing/2014/main" val="605338435"/>
                    </a:ext>
                  </a:extLst>
                </a:gridCol>
                <a:gridCol w="962345">
                  <a:extLst>
                    <a:ext uri="{9D8B030D-6E8A-4147-A177-3AD203B41FA5}">
                      <a16:colId xmlns:a16="http://schemas.microsoft.com/office/drawing/2014/main" val="1321353182"/>
                    </a:ext>
                  </a:extLst>
                </a:gridCol>
              </a:tblGrid>
              <a:tr h="1952162">
                <a:tc>
                  <a:txBody>
                    <a:bodyPr/>
                    <a:lstStyle/>
                    <a:p>
                      <a:pPr marL="0" marR="0" algn="ctr">
                        <a:lnSpc>
                          <a:spcPct val="107000"/>
                        </a:lnSpc>
                        <a:spcBef>
                          <a:spcPts val="0"/>
                        </a:spcBef>
                        <a:spcAft>
                          <a:spcPts val="0"/>
                        </a:spcAft>
                      </a:pPr>
                      <a:r>
                        <a:rPr lang="en-US" sz="36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alkane phân nhánh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a:noFill/>
                    </a:lnL>
                    <a:lnR w="12700" cap="flat" cmpd="sng" algn="ctr">
                      <a:solidFill>
                        <a:srgbClr val="000000"/>
                      </a:solidFill>
                      <a:prstDash val="solid"/>
                      <a:round/>
                      <a:headEnd type="none" w="med" len="med"/>
                      <a:tailEnd type="none" w="med" len="med"/>
                    </a:lnR>
                    <a:lnT>
                      <a:noFill/>
                    </a:lnT>
                    <a:lnB>
                      <a:noFill/>
                    </a:lnB>
                    <a:solidFill>
                      <a:srgbClr val="FBE5D6"/>
                    </a:solidFill>
                  </a:tcPr>
                </a:tc>
                <a:tc>
                  <a:txBody>
                    <a:bodyPr/>
                    <a:lstStyle/>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Số chỉ vị trí nhánh + tên nhánh</a:t>
                      </a:r>
                    </a:p>
                    <a:p>
                      <a:pPr marL="0" marR="0" algn="ctr">
                        <a:lnSpc>
                          <a:spcPct val="107000"/>
                        </a:lnSpc>
                        <a:spcBef>
                          <a:spcPts val="0"/>
                        </a:spcBef>
                        <a:spcAft>
                          <a:spcPts val="0"/>
                        </a:spcAft>
                      </a:pPr>
                      <a:r>
                        <a:rPr lang="en-US" sz="3600" b="1" kern="100">
                          <a:solidFill>
                            <a:srgbClr val="CC00CC"/>
                          </a:solidFill>
                          <a:effectLst/>
                          <a:latin typeface="Times New Roman" panose="02020603050405020304" pitchFamily="18" charset="0"/>
                          <a:ea typeface="Calibri" panose="020F0502020204030204" pitchFamily="34" charset="0"/>
                          <a:cs typeface="Times New Roman" panose="02020603050405020304" pitchFamily="18" charset="0"/>
                        </a:rPr>
                        <a:t>( gốc alkyl) </a:t>
                      </a: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3FAE">
                        <a:alpha val="20000"/>
                      </a:srgbClr>
                    </a:solidFill>
                  </a:tcPr>
                </a:tc>
                <a:tc>
                  <a:txBody>
                    <a:bodyPr/>
                    <a:lstStyle/>
                    <a:p>
                      <a:pPr marL="0" marR="0" algn="ctr">
                        <a:lnSpc>
                          <a:spcPct val="107000"/>
                        </a:lnSpc>
                        <a:spcBef>
                          <a:spcPts val="0"/>
                        </a:spcBef>
                        <a:spcAft>
                          <a:spcPts val="0"/>
                        </a:spcAft>
                      </a:pPr>
                      <a:r>
                        <a:rPr lang="en-US" sz="3600" b="1" kern="12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 nền</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số lượng nguyên tử carbon)</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3600" b="1" kern="1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ane</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txBody>
                  <a:tcPr marL="102870" marR="102870" marT="14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87428"/>
                  </a:ext>
                </a:extLst>
              </a:tr>
            </a:tbl>
          </a:graphicData>
        </a:graphic>
      </p:graphicFrame>
      <p:graphicFrame>
        <p:nvGraphicFramePr>
          <p:cNvPr id="2" name="Object 1">
            <a:extLst>
              <a:ext uri="{FF2B5EF4-FFF2-40B4-BE49-F238E27FC236}">
                <a16:creationId xmlns:a16="http://schemas.microsoft.com/office/drawing/2014/main" id="{01F1D68D-397B-7B93-E502-31C57C574A62}"/>
              </a:ext>
            </a:extLst>
          </p:cNvPr>
          <p:cNvGraphicFramePr>
            <a:graphicFrameLocks noChangeAspect="1"/>
          </p:cNvGraphicFramePr>
          <p:nvPr/>
        </p:nvGraphicFramePr>
        <p:xfrm>
          <a:off x="2907716" y="3030992"/>
          <a:ext cx="7912684" cy="2786394"/>
        </p:xfrm>
        <a:graphic>
          <a:graphicData uri="http://schemas.openxmlformats.org/presentationml/2006/ole">
            <mc:AlternateContent xmlns:mc="http://schemas.openxmlformats.org/markup-compatibility/2006">
              <mc:Choice xmlns:v="urn:schemas-microsoft-com:vml" Requires="v">
                <p:oleObj r:id="rId4" imgW="1754640" imgH="624600" progId="">
                  <p:embed/>
                </p:oleObj>
              </mc:Choice>
              <mc:Fallback>
                <p:oleObj r:id="rId4" imgW="1754640" imgH="624600" progId="">
                  <p:embed/>
                  <p:pic>
                    <p:nvPicPr>
                      <p:cNvPr id="2" name="Object 1">
                        <a:extLst>
                          <a:ext uri="{FF2B5EF4-FFF2-40B4-BE49-F238E27FC236}">
                            <a16:creationId xmlns:a16="http://schemas.microsoft.com/office/drawing/2014/main" id="{01F1D68D-397B-7B93-E502-31C57C574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716" y="3030992"/>
                        <a:ext cx="7912684" cy="2786394"/>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D5C7A2AE-786A-1497-3392-36D8D9B6A8B9}"/>
              </a:ext>
            </a:extLst>
          </p:cNvPr>
          <p:cNvSpPr txBox="1"/>
          <p:nvPr/>
        </p:nvSpPr>
        <p:spPr>
          <a:xfrm>
            <a:off x="11294191" y="7039723"/>
            <a:ext cx="6620066" cy="966675"/>
          </a:xfrm>
          <a:prstGeom prst="rect">
            <a:avLst/>
          </a:prstGeom>
          <a:noFill/>
        </p:spPr>
        <p:txBody>
          <a:bodyPr wrap="square">
            <a:spAutoFit/>
          </a:bodyPr>
          <a:lstStyle/>
          <a:p>
            <a:pPr marL="228600" marR="0" indent="-228600" algn="just">
              <a:lnSpc>
                <a:spcPct val="115000"/>
              </a:lnSpc>
              <a:spcBef>
                <a:spcPts val="0"/>
              </a:spcBef>
              <a:spcAft>
                <a:spcPts val="0"/>
              </a:spcAft>
              <a:tabLst>
                <a:tab pos="228600" algn="l"/>
                <a:tab pos="1828800" algn="l"/>
                <a:tab pos="3429000" algn="l"/>
                <a:tab pos="5029200" algn="l"/>
              </a:tabLst>
            </a:pPr>
            <a:r>
              <a:rPr lang="pt-BR" sz="5400">
                <a:solidFill>
                  <a:srgbClr val="CC00CC"/>
                </a:solidFill>
                <a:effectLst/>
                <a:latin typeface="Cambria" panose="02040503050406030204" pitchFamily="18" charset="0"/>
                <a:ea typeface="Arial" panose="020B0604020202020204" pitchFamily="34" charset="0"/>
                <a:cs typeface="Times New Roman" panose="02020603050405020304" pitchFamily="18" charset="0"/>
              </a:rPr>
              <a:t>2,3-dimethyl</a:t>
            </a:r>
            <a:r>
              <a:rPr lang="pt-BR" sz="5400">
                <a:solidFill>
                  <a:srgbClr val="0000FF"/>
                </a:solidFill>
                <a:effectLst/>
                <a:latin typeface="Cambria" panose="02040503050406030204" pitchFamily="18" charset="0"/>
                <a:ea typeface="Arial" panose="020B0604020202020204" pitchFamily="34" charset="0"/>
                <a:cs typeface="Times New Roman" panose="02020603050405020304" pitchFamily="18" charset="0"/>
              </a:rPr>
              <a:t>pent</a:t>
            </a:r>
            <a:r>
              <a:rPr lang="pt-BR" sz="5400">
                <a:solidFill>
                  <a:srgbClr val="FF0000"/>
                </a:solidFill>
                <a:effectLst/>
                <a:latin typeface="Cambria" panose="02040503050406030204" pitchFamily="18" charset="0"/>
                <a:ea typeface="Arial" panose="020B0604020202020204" pitchFamily="34" charset="0"/>
                <a:cs typeface="Times New Roman" panose="02020603050405020304" pitchFamily="18" charset="0"/>
              </a:rPr>
              <a:t>ane</a:t>
            </a:r>
            <a:endParaRPr lang="en-US" sz="540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Rectangle 4">
            <a:extLst>
              <a:ext uri="{FF2B5EF4-FFF2-40B4-BE49-F238E27FC236}">
                <a16:creationId xmlns:a16="http://schemas.microsoft.com/office/drawing/2014/main" id="{03EB4439-16C1-1F43-43F1-0C30AB2509C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722691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5"/>
          <p:cNvSpPr txBox="1">
            <a:spLocks noChangeArrowheads="1"/>
          </p:cNvSpPr>
          <p:nvPr/>
        </p:nvSpPr>
        <p:spPr bwMode="auto">
          <a:xfrm>
            <a:off x="3732618" y="3441342"/>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37" name="Text Box 18"/>
          <p:cNvSpPr txBox="1">
            <a:spLocks noChangeArrowheads="1"/>
          </p:cNvSpPr>
          <p:nvPr/>
        </p:nvSpPr>
        <p:spPr bwMode="auto">
          <a:xfrm>
            <a:off x="800100" y="2163482"/>
            <a:ext cx="67762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  CH  –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a:t>
            </a:r>
          </a:p>
        </p:txBody>
      </p:sp>
      <p:sp>
        <p:nvSpPr>
          <p:cNvPr id="42" name="Line 9"/>
          <p:cNvSpPr>
            <a:spLocks noChangeShapeType="1"/>
          </p:cNvSpPr>
          <p:nvPr/>
        </p:nvSpPr>
        <p:spPr bwMode="auto">
          <a:xfrm>
            <a:off x="4229100" y="3031493"/>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29" name="Text Box 13"/>
          <p:cNvSpPr txBox="1">
            <a:spLocks noChangeArrowheads="1"/>
          </p:cNvSpPr>
          <p:nvPr/>
        </p:nvSpPr>
        <p:spPr bwMode="auto">
          <a:xfrm>
            <a:off x="9944101" y="2171700"/>
            <a:ext cx="82894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 CH</a:t>
            </a:r>
            <a:r>
              <a:rPr lang="en-US" altLang="en-US" sz="5400" b="1" baseline="-25000" dirty="0">
                <a:solidFill>
                  <a:srgbClr val="0000FF"/>
                </a:solidFill>
                <a:latin typeface="Arial" panose="020B0604020202020204" pitchFamily="34" charset="0"/>
                <a:cs typeface="Arial" panose="020B0604020202020204" pitchFamily="34" charset="0"/>
              </a:rPr>
              <a:t>2</a:t>
            </a:r>
            <a:r>
              <a:rPr lang="en-US" altLang="en-US" sz="5400" b="1" dirty="0">
                <a:solidFill>
                  <a:srgbClr val="0000FF"/>
                </a:solidFill>
                <a:latin typeface="Arial" panose="020B0604020202020204" pitchFamily="34" charset="0"/>
                <a:cs typeface="Arial" panose="020B0604020202020204" pitchFamily="34" charset="0"/>
              </a:rPr>
              <a:t> – CH</a:t>
            </a:r>
            <a:r>
              <a:rPr lang="en-US" altLang="en-US" sz="5400" b="1" baseline="-25000" dirty="0">
                <a:solidFill>
                  <a:srgbClr val="0000FF"/>
                </a:solidFill>
                <a:latin typeface="Arial" panose="020B0604020202020204" pitchFamily="34" charset="0"/>
                <a:cs typeface="Arial" panose="020B0604020202020204" pitchFamily="34" charset="0"/>
              </a:rPr>
              <a:t>2</a:t>
            </a:r>
            <a:r>
              <a:rPr lang="en-US" altLang="en-US" sz="5400" b="1" dirty="0">
                <a:solidFill>
                  <a:srgbClr val="0000FF"/>
                </a:solidFill>
                <a:latin typeface="Arial" panose="020B0604020202020204" pitchFamily="34" charset="0"/>
                <a:cs typeface="Arial" panose="020B0604020202020204" pitchFamily="34" charset="0"/>
              </a:rPr>
              <a:t> –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a:t>
            </a:r>
          </a:p>
        </p:txBody>
      </p:sp>
      <p:sp>
        <p:nvSpPr>
          <p:cNvPr id="30" name="Line 9"/>
          <p:cNvSpPr>
            <a:spLocks noChangeShapeType="1"/>
          </p:cNvSpPr>
          <p:nvPr/>
        </p:nvSpPr>
        <p:spPr bwMode="auto">
          <a:xfrm>
            <a:off x="13028441" y="3029988"/>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31" name="Text Box 7"/>
          <p:cNvSpPr txBox="1">
            <a:spLocks noChangeArrowheads="1"/>
          </p:cNvSpPr>
          <p:nvPr/>
        </p:nvSpPr>
        <p:spPr bwMode="auto">
          <a:xfrm>
            <a:off x="12707529" y="3339290"/>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44" name="TextBox 43"/>
          <p:cNvSpPr txBox="1"/>
          <p:nvPr/>
        </p:nvSpPr>
        <p:spPr>
          <a:xfrm>
            <a:off x="1447800" y="4529828"/>
            <a:ext cx="5623655" cy="830997"/>
          </a:xfrm>
          <a:prstGeom prst="rect">
            <a:avLst/>
          </a:prstGeom>
          <a:noFill/>
        </p:spPr>
        <p:txBody>
          <a:bodyPr wrap="none" rtlCol="0">
            <a:spAutoFit/>
          </a:bodyPr>
          <a:lstStyle/>
          <a:p>
            <a:pPr defTabSz="1371600" eaLnBrk="0" fontAlgn="base" hangingPunct="0">
              <a:spcBef>
                <a:spcPct val="0"/>
              </a:spcBef>
              <a:spcAft>
                <a:spcPct val="0"/>
              </a:spcAft>
            </a:pPr>
            <a:r>
              <a:rPr lang="en-US" sz="4800">
                <a:solidFill>
                  <a:srgbClr val="CC00CC"/>
                </a:solidFill>
                <a:latin typeface="Arial" panose="020B0604020202020204" pitchFamily="34" charset="0"/>
                <a:cs typeface="Arial" panose="020B0604020202020204" pitchFamily="34" charset="0"/>
              </a:rPr>
              <a:t>…………………..….</a:t>
            </a:r>
            <a:endParaRPr lang="en-US" sz="4800" dirty="0">
              <a:solidFill>
                <a:srgbClr val="FF0000"/>
              </a:solidFill>
              <a:latin typeface="Arial" panose="020B0604020202020204" pitchFamily="34" charset="0"/>
              <a:cs typeface="Arial" panose="020B0604020202020204" pitchFamily="34" charset="0"/>
            </a:endParaRPr>
          </a:p>
        </p:txBody>
      </p:sp>
      <p:sp>
        <p:nvSpPr>
          <p:cNvPr id="2" name="Rounded Rectangle 1"/>
          <p:cNvSpPr/>
          <p:nvPr/>
        </p:nvSpPr>
        <p:spPr>
          <a:xfrm>
            <a:off x="0" y="25645"/>
            <a:ext cx="8001000" cy="13211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eaLnBrk="0" fontAlgn="base" hangingPunct="0">
              <a:spcBef>
                <a:spcPct val="0"/>
              </a:spcBef>
              <a:spcAft>
                <a:spcPct val="0"/>
              </a:spcAft>
            </a:pPr>
            <a:r>
              <a:rPr lang="en-US" sz="6600" b="1" dirty="0" err="1">
                <a:solidFill>
                  <a:prstClr val="black"/>
                </a:solidFill>
                <a:latin typeface="Arial" panose="020B0604020202020204" pitchFamily="34" charset="0"/>
                <a:cs typeface="Arial" panose="020B0604020202020204" pitchFamily="34" charset="0"/>
              </a:rPr>
              <a:t>Tên</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thông</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thường</a:t>
            </a:r>
            <a:endParaRPr lang="en-US" sz="6600" b="1" dirty="0">
              <a:solidFill>
                <a:prstClr val="black"/>
              </a:solidFill>
              <a:latin typeface="Arial" panose="020B0604020202020204" pitchFamily="34" charset="0"/>
              <a:cs typeface="Arial" panose="020B0604020202020204" pitchFamily="34" charset="0"/>
            </a:endParaRPr>
          </a:p>
        </p:txBody>
      </p:sp>
      <p:sp>
        <p:nvSpPr>
          <p:cNvPr id="21" name="Text Box 15"/>
          <p:cNvSpPr txBox="1">
            <a:spLocks noChangeArrowheads="1"/>
          </p:cNvSpPr>
          <p:nvPr/>
        </p:nvSpPr>
        <p:spPr bwMode="auto">
          <a:xfrm>
            <a:off x="3508390" y="8516709"/>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22" name="Text Box 18"/>
          <p:cNvSpPr txBox="1">
            <a:spLocks noChangeArrowheads="1"/>
          </p:cNvSpPr>
          <p:nvPr/>
        </p:nvSpPr>
        <p:spPr bwMode="auto">
          <a:xfrm>
            <a:off x="73156" y="7440141"/>
            <a:ext cx="68531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a:solidFill>
                  <a:srgbClr val="0000FF"/>
                </a:solidFill>
                <a:latin typeface="Arial" panose="020B0604020202020204" pitchFamily="34" charset="0"/>
                <a:cs typeface="Arial" panose="020B0604020202020204" pitchFamily="34" charset="0"/>
              </a:rPr>
              <a:t>      </a:t>
            </a: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  C  –  CH</a:t>
            </a:r>
            <a:r>
              <a:rPr lang="en-US" altLang="en-US" sz="5400" b="1" baseline="-25000" dirty="0">
                <a:solidFill>
                  <a:srgbClr val="0000FF"/>
                </a:solidFill>
                <a:latin typeface="Arial" panose="020B0604020202020204" pitchFamily="34" charset="0"/>
                <a:cs typeface="Arial" panose="020B0604020202020204" pitchFamily="34" charset="0"/>
              </a:rPr>
              <a:t>3</a:t>
            </a:r>
            <a:r>
              <a:rPr lang="en-US" altLang="en-US" sz="5400" b="1" dirty="0">
                <a:solidFill>
                  <a:srgbClr val="0000FF"/>
                </a:solidFill>
                <a:latin typeface="Arial" panose="020B0604020202020204" pitchFamily="34" charset="0"/>
                <a:cs typeface="Arial" panose="020B0604020202020204" pitchFamily="34" charset="0"/>
              </a:rPr>
              <a:t> </a:t>
            </a:r>
          </a:p>
        </p:txBody>
      </p:sp>
      <p:sp>
        <p:nvSpPr>
          <p:cNvPr id="23" name="Text Box 19"/>
          <p:cNvSpPr txBox="1">
            <a:spLocks noChangeArrowheads="1"/>
          </p:cNvSpPr>
          <p:nvPr/>
        </p:nvSpPr>
        <p:spPr bwMode="auto">
          <a:xfrm>
            <a:off x="3475140" y="6161736"/>
            <a:ext cx="14414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5400" b="1" dirty="0">
                <a:solidFill>
                  <a:srgbClr val="0000FF"/>
                </a:solidFill>
                <a:latin typeface="Arial" panose="020B0604020202020204" pitchFamily="34" charset="0"/>
                <a:cs typeface="Arial" panose="020B0604020202020204" pitchFamily="34" charset="0"/>
              </a:rPr>
              <a:t>CH</a:t>
            </a:r>
            <a:r>
              <a:rPr lang="en-US" altLang="en-US" sz="5400" b="1" baseline="-25000" dirty="0">
                <a:solidFill>
                  <a:srgbClr val="0000FF"/>
                </a:solidFill>
                <a:latin typeface="Arial" panose="020B0604020202020204" pitchFamily="34" charset="0"/>
                <a:cs typeface="Arial" panose="020B0604020202020204" pitchFamily="34" charset="0"/>
              </a:rPr>
              <a:t>3</a:t>
            </a:r>
            <a:endParaRPr lang="en-US" altLang="en-US" sz="5400" b="1" dirty="0">
              <a:solidFill>
                <a:srgbClr val="0000FF"/>
              </a:solidFill>
              <a:latin typeface="Arial" panose="020B0604020202020204" pitchFamily="34" charset="0"/>
              <a:cs typeface="Arial" panose="020B0604020202020204" pitchFamily="34" charset="0"/>
            </a:endParaRPr>
          </a:p>
        </p:txBody>
      </p:sp>
      <p:sp>
        <p:nvSpPr>
          <p:cNvPr id="24" name="Line 9"/>
          <p:cNvSpPr>
            <a:spLocks noChangeShapeType="1"/>
          </p:cNvSpPr>
          <p:nvPr/>
        </p:nvSpPr>
        <p:spPr bwMode="auto">
          <a:xfrm>
            <a:off x="3959356" y="8272815"/>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a:off x="3959356" y="7178751"/>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540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3586FA8-86FC-FDA5-53BF-BD430517F6F5}"/>
              </a:ext>
            </a:extLst>
          </p:cNvPr>
          <p:cNvSpPr txBox="1"/>
          <p:nvPr/>
        </p:nvSpPr>
        <p:spPr>
          <a:xfrm>
            <a:off x="11216547" y="4539429"/>
            <a:ext cx="5623655" cy="830997"/>
          </a:xfrm>
          <a:prstGeom prst="rect">
            <a:avLst/>
          </a:prstGeom>
          <a:noFill/>
        </p:spPr>
        <p:txBody>
          <a:bodyPr wrap="none" rtlCol="0">
            <a:spAutoFit/>
          </a:bodyPr>
          <a:lstStyle/>
          <a:p>
            <a:pPr defTabSz="1371600" eaLnBrk="0" fontAlgn="base" hangingPunct="0">
              <a:spcBef>
                <a:spcPct val="0"/>
              </a:spcBef>
              <a:spcAft>
                <a:spcPct val="0"/>
              </a:spcAft>
            </a:pPr>
            <a:r>
              <a:rPr lang="en-US" sz="4800">
                <a:solidFill>
                  <a:srgbClr val="CC00CC"/>
                </a:solidFill>
                <a:latin typeface="Arial" panose="020B0604020202020204" pitchFamily="34" charset="0"/>
                <a:cs typeface="Arial" panose="020B0604020202020204" pitchFamily="34" charset="0"/>
              </a:rPr>
              <a:t>…………………..….</a:t>
            </a:r>
            <a:endParaRPr lang="en-US" sz="48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7A649C3-E1B2-A060-28F0-20CC399DDA96}"/>
              </a:ext>
            </a:extLst>
          </p:cNvPr>
          <p:cNvSpPr txBox="1"/>
          <p:nvPr/>
        </p:nvSpPr>
        <p:spPr>
          <a:xfrm>
            <a:off x="8004748" y="7284303"/>
            <a:ext cx="5623655" cy="830997"/>
          </a:xfrm>
          <a:prstGeom prst="rect">
            <a:avLst/>
          </a:prstGeom>
          <a:noFill/>
        </p:spPr>
        <p:txBody>
          <a:bodyPr wrap="none" rtlCol="0">
            <a:spAutoFit/>
          </a:bodyPr>
          <a:lstStyle/>
          <a:p>
            <a:pPr defTabSz="1371600" eaLnBrk="0" fontAlgn="base" hangingPunct="0">
              <a:spcBef>
                <a:spcPct val="0"/>
              </a:spcBef>
              <a:spcAft>
                <a:spcPct val="0"/>
              </a:spcAft>
            </a:pPr>
            <a:r>
              <a:rPr lang="en-US" sz="4800">
                <a:solidFill>
                  <a:srgbClr val="CC00CC"/>
                </a:solidFill>
                <a:latin typeface="Arial" panose="020B0604020202020204" pitchFamily="34" charset="0"/>
                <a:cs typeface="Arial" panose="020B0604020202020204" pitchFamily="34" charset="0"/>
              </a:rPr>
              <a:t>…………………..….</a:t>
            </a:r>
            <a:endParaRPr lang="en-US" sz="48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84223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iterate type="lt">
                                    <p:tmPct val="10000"/>
                                  </p:iterate>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iterate type="lt">
                                    <p:tmPct val="10000"/>
                                  </p:iterate>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iterate type="lt">
                                    <p:tmPct val="10000"/>
                                  </p:iterate>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iterate type="lt">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iterate type="lt">
                                    <p:tmPct val="10000"/>
                                  </p:iterate>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iterate type="lt">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iterate type="lt">
                                    <p:tmPct val="10000"/>
                                  </p:iterate>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9" grpId="0"/>
      <p:bldP spid="31" grpId="0"/>
      <p:bldP spid="44" grpId="0"/>
      <p:bldP spid="21" grpId="0"/>
      <p:bldP spid="22" grpId="0"/>
      <p:bldP spid="23"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4CB98-E3C4-9D0C-F925-15B66FC657D1}"/>
              </a:ext>
            </a:extLst>
          </p:cNvPr>
          <p:cNvPicPr>
            <a:picLocks noChangeAspect="1"/>
          </p:cNvPicPr>
          <p:nvPr/>
        </p:nvPicPr>
        <p:blipFill>
          <a:blip r:embed="rId3"/>
          <a:stretch>
            <a:fillRect/>
          </a:stretch>
        </p:blipFill>
        <p:spPr>
          <a:xfrm>
            <a:off x="76200" y="114301"/>
            <a:ext cx="6477000" cy="4450326"/>
          </a:xfrm>
          <a:prstGeom prst="rect">
            <a:avLst/>
          </a:prstGeom>
        </p:spPr>
      </p:pic>
      <p:sp>
        <p:nvSpPr>
          <p:cNvPr id="6" name="TextBox 5">
            <a:extLst>
              <a:ext uri="{FF2B5EF4-FFF2-40B4-BE49-F238E27FC236}">
                <a16:creationId xmlns:a16="http://schemas.microsoft.com/office/drawing/2014/main" id="{5A572AFC-EEFC-75C3-BCEC-B13DD1A84639}"/>
              </a:ext>
            </a:extLst>
          </p:cNvPr>
          <p:cNvSpPr txBox="1"/>
          <p:nvPr/>
        </p:nvSpPr>
        <p:spPr>
          <a:xfrm>
            <a:off x="-106638" y="4517052"/>
            <a:ext cx="7086599" cy="954107"/>
          </a:xfrm>
          <a:prstGeom prst="rect">
            <a:avLst/>
          </a:prstGeom>
          <a:noFill/>
        </p:spPr>
        <p:txBody>
          <a:bodyPr wrap="square">
            <a:spAutoFit/>
          </a:bodyPr>
          <a:lstStyle/>
          <a:p>
            <a:pPr algn="ctr"/>
            <a:r>
              <a:rPr lang="en-US" sz="2800" b="1" i="1">
                <a:effectLst/>
                <a:latin typeface="URW Geometric"/>
              </a:rPr>
              <a:t>Bong bóng chứa </a:t>
            </a:r>
            <a:r>
              <a:rPr lang="en-US" sz="2800" b="1" i="1">
                <a:solidFill>
                  <a:srgbClr val="FF0000"/>
                </a:solidFill>
                <a:effectLst/>
                <a:latin typeface="URW Geometric"/>
              </a:rPr>
              <a:t>khí methane </a:t>
            </a:r>
            <a:r>
              <a:rPr lang="en-US" sz="2800" b="1" i="1">
                <a:effectLst/>
                <a:latin typeface="URW Geometric"/>
              </a:rPr>
              <a:t>trong một </a:t>
            </a:r>
            <a:r>
              <a:rPr lang="en-US" sz="2800" b="1" i="1">
                <a:solidFill>
                  <a:srgbClr val="FF0000"/>
                </a:solidFill>
                <a:effectLst/>
                <a:latin typeface="URW Geometric"/>
              </a:rPr>
              <a:t>khu vực đầm lầy. </a:t>
            </a:r>
            <a:r>
              <a:rPr lang="en-US" sz="2800" b="1" i="1">
                <a:effectLst/>
                <a:latin typeface="URW Geometric"/>
              </a:rPr>
              <a:t>Ảnh minh họa. (Nguồn: Reuters)</a:t>
            </a:r>
            <a:endParaRPr lang="en-US" sz="2800" b="1"/>
          </a:p>
        </p:txBody>
      </p:sp>
      <p:pic>
        <p:nvPicPr>
          <p:cNvPr id="12" name="Picture 11">
            <a:extLst>
              <a:ext uri="{FF2B5EF4-FFF2-40B4-BE49-F238E27FC236}">
                <a16:creationId xmlns:a16="http://schemas.microsoft.com/office/drawing/2014/main" id="{6289CEF4-ADDB-9FF9-3505-59684D111A67}"/>
              </a:ext>
            </a:extLst>
          </p:cNvPr>
          <p:cNvPicPr>
            <a:picLocks noChangeAspect="1"/>
          </p:cNvPicPr>
          <p:nvPr/>
        </p:nvPicPr>
        <p:blipFill>
          <a:blip r:embed="rId4"/>
          <a:stretch>
            <a:fillRect/>
          </a:stretch>
        </p:blipFill>
        <p:spPr>
          <a:xfrm>
            <a:off x="10972800" y="4872990"/>
            <a:ext cx="7086600" cy="5314950"/>
          </a:xfrm>
          <a:prstGeom prst="rect">
            <a:avLst/>
          </a:prstGeom>
        </p:spPr>
      </p:pic>
      <p:pic>
        <p:nvPicPr>
          <p:cNvPr id="13" name="Picture 12">
            <a:extLst>
              <a:ext uri="{FF2B5EF4-FFF2-40B4-BE49-F238E27FC236}">
                <a16:creationId xmlns:a16="http://schemas.microsoft.com/office/drawing/2014/main" id="{1B6593C3-E400-A8E4-69DD-21B4047ABA75}"/>
              </a:ext>
            </a:extLst>
          </p:cNvPr>
          <p:cNvPicPr>
            <a:picLocks noChangeAspect="1"/>
          </p:cNvPicPr>
          <p:nvPr/>
        </p:nvPicPr>
        <p:blipFill>
          <a:blip r:embed="rId5"/>
          <a:stretch>
            <a:fillRect/>
          </a:stretch>
        </p:blipFill>
        <p:spPr>
          <a:xfrm>
            <a:off x="6854370" y="148771"/>
            <a:ext cx="7606257" cy="4415855"/>
          </a:xfrm>
          <a:prstGeom prst="rect">
            <a:avLst/>
          </a:prstGeom>
        </p:spPr>
      </p:pic>
      <p:sp>
        <p:nvSpPr>
          <p:cNvPr id="15" name="TextBox 14">
            <a:extLst>
              <a:ext uri="{FF2B5EF4-FFF2-40B4-BE49-F238E27FC236}">
                <a16:creationId xmlns:a16="http://schemas.microsoft.com/office/drawing/2014/main" id="{2AFE1C9F-9AF4-E48A-5C0D-231968B7F59A}"/>
              </a:ext>
            </a:extLst>
          </p:cNvPr>
          <p:cNvSpPr txBox="1"/>
          <p:nvPr/>
        </p:nvSpPr>
        <p:spPr>
          <a:xfrm>
            <a:off x="14249400" y="1089894"/>
            <a:ext cx="4229100" cy="3539430"/>
          </a:xfrm>
          <a:prstGeom prst="rect">
            <a:avLst/>
          </a:prstGeom>
          <a:noFill/>
        </p:spPr>
        <p:txBody>
          <a:bodyPr wrap="square">
            <a:spAutoFit/>
          </a:bodyPr>
          <a:lstStyle/>
          <a:p>
            <a:pPr algn="ctr"/>
            <a:r>
              <a:rPr lang="en-US" sz="4400" b="0" i="0">
                <a:effectLst/>
                <a:latin typeface="Arial" panose="020B0604020202020204" pitchFamily="34" charset="0"/>
              </a:rPr>
              <a:t>Hệ thống </a:t>
            </a:r>
            <a:r>
              <a:rPr lang="en-US" sz="4400" i="0">
                <a:effectLst/>
                <a:latin typeface="Arial" panose="020B0604020202020204" pitchFamily="34" charset="0"/>
              </a:rPr>
              <a:t>kho cảng </a:t>
            </a:r>
            <a:r>
              <a:rPr lang="en-US" sz="4800" b="1" i="0">
                <a:solidFill>
                  <a:srgbClr val="FF0000"/>
                </a:solidFill>
                <a:effectLst/>
                <a:latin typeface="Arial" panose="020B0604020202020204" pitchFamily="34" charset="0"/>
              </a:rPr>
              <a:t>LNG</a:t>
            </a:r>
            <a:endParaRPr lang="en-US" sz="4800">
              <a:solidFill>
                <a:srgbClr val="FF0000"/>
              </a:solidFill>
              <a:latin typeface="Arial" panose="020B0604020202020204" pitchFamily="34" charset="0"/>
            </a:endParaRPr>
          </a:p>
          <a:p>
            <a:pPr algn="ctr"/>
            <a:r>
              <a:rPr lang="en-US" sz="4400" b="0" i="0">
                <a:effectLst/>
                <a:latin typeface="Arial" panose="020B0604020202020204" pitchFamily="34" charset="0"/>
              </a:rPr>
              <a:t>Thị Vải, </a:t>
            </a:r>
          </a:p>
          <a:p>
            <a:pPr algn="ctr"/>
            <a:r>
              <a:rPr lang="en-US" sz="4400" b="0" i="0">
                <a:effectLst/>
                <a:latin typeface="Arial" panose="020B0604020202020204" pitchFamily="34" charset="0"/>
              </a:rPr>
              <a:t>Bà Rịa – Vũng </a:t>
            </a:r>
            <a:r>
              <a:rPr lang="en-US" sz="4400" b="1" i="0">
                <a:effectLst/>
                <a:latin typeface="Arial" panose="020B0604020202020204" pitchFamily="34" charset="0"/>
              </a:rPr>
              <a:t>Tàu</a:t>
            </a:r>
            <a:r>
              <a:rPr lang="en-US" sz="4400" b="0" i="0">
                <a:effectLst/>
                <a:latin typeface="Arial" panose="020B0604020202020204" pitchFamily="34" charset="0"/>
              </a:rPr>
              <a:t>.</a:t>
            </a:r>
            <a:endParaRPr lang="en-US" sz="4400"/>
          </a:p>
        </p:txBody>
      </p:sp>
      <p:pic>
        <p:nvPicPr>
          <p:cNvPr id="2050" name="Picture 2" descr="Lý thuyết">
            <a:extLst>
              <a:ext uri="{FF2B5EF4-FFF2-40B4-BE49-F238E27FC236}">
                <a16:creationId xmlns:a16="http://schemas.microsoft.com/office/drawing/2014/main" id="{C898BF4B-4B93-E3F8-DD39-1D3264B12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5517308"/>
            <a:ext cx="8305800" cy="467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739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ppt_w</p:attrName>
                                        </p:attrNameLst>
                                      </p:cBhvr>
                                      <p:tavLst>
                                        <p:tav tm="0" fmla="#ppt_w*sin(2.5*pi*$)">
                                          <p:val>
                                            <p:fltVal val="0"/>
                                          </p:val>
                                        </p:tav>
                                        <p:tav tm="100000">
                                          <p:val>
                                            <p:fltVal val="1"/>
                                          </p:val>
                                        </p:tav>
                                      </p:tavLst>
                                    </p:anim>
                                    <p:anim calcmode="lin" valueType="num">
                                      <p:cBhvr>
                                        <p:cTn id="3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p:cTn id="43" dur="1000" fill="hold"/>
                                        <p:tgtEl>
                                          <p:spTgt spid="2050"/>
                                        </p:tgtEl>
                                        <p:attrNameLst>
                                          <p:attrName>ppt_w</p:attrName>
                                        </p:attrNameLst>
                                      </p:cBhvr>
                                      <p:tavLst>
                                        <p:tav tm="0">
                                          <p:val>
                                            <p:fltVal val="0"/>
                                          </p:val>
                                        </p:tav>
                                        <p:tav tm="100000">
                                          <p:val>
                                            <p:strVal val="#ppt_w"/>
                                          </p:val>
                                        </p:tav>
                                      </p:tavLst>
                                    </p:anim>
                                    <p:anim calcmode="lin" valueType="num">
                                      <p:cBhvr>
                                        <p:cTn id="44" dur="1000" fill="hold"/>
                                        <p:tgtEl>
                                          <p:spTgt spid="2050"/>
                                        </p:tgtEl>
                                        <p:attrNameLst>
                                          <p:attrName>ppt_h</p:attrName>
                                        </p:attrNameLst>
                                      </p:cBhvr>
                                      <p:tavLst>
                                        <p:tav tm="0">
                                          <p:val>
                                            <p:fltVal val="0"/>
                                          </p:val>
                                        </p:tav>
                                        <p:tav tm="100000">
                                          <p:val>
                                            <p:strVal val="#ppt_h"/>
                                          </p:val>
                                        </p:tav>
                                      </p:tavLst>
                                    </p:anim>
                                    <p:anim calcmode="lin" valueType="num">
                                      <p:cBhvr>
                                        <p:cTn id="45" dur="1000" fill="hold"/>
                                        <p:tgtEl>
                                          <p:spTgt spid="2050"/>
                                        </p:tgtEl>
                                        <p:attrNameLst>
                                          <p:attrName>style.rotation</p:attrName>
                                        </p:attrNameLst>
                                      </p:cBhvr>
                                      <p:tavLst>
                                        <p:tav tm="0">
                                          <p:val>
                                            <p:fltVal val="90"/>
                                          </p:val>
                                        </p:tav>
                                        <p:tav tm="100000">
                                          <p:val>
                                            <p:fltVal val="0"/>
                                          </p:val>
                                        </p:tav>
                                      </p:tavLst>
                                    </p:anim>
                                    <p:animEffect transition="in" filter="fade">
                                      <p:cBhvr>
                                        <p:cTn id="46" dur="1000"/>
                                        <p:tgtEl>
                                          <p:spTgt spid="205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2522663" y="3177379"/>
            <a:ext cx="89803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srgbClr val="0000FF"/>
                </a:solidFill>
                <a:latin typeface="Arial" panose="020B0604020202020204" pitchFamily="34" charset="0"/>
                <a:cs typeface="Arial" panose="020B0604020202020204" pitchFamily="34" charset="0"/>
              </a:rPr>
              <a:t>       CH</a:t>
            </a:r>
            <a:r>
              <a:rPr lang="en-US" altLang="en-US" sz="4800" b="1" baseline="-25000" dirty="0">
                <a:solidFill>
                  <a:srgbClr val="0000FF"/>
                </a:solidFill>
                <a:latin typeface="Arial" panose="020B0604020202020204" pitchFamily="34" charset="0"/>
                <a:cs typeface="Arial" panose="020B0604020202020204" pitchFamily="34" charset="0"/>
              </a:rPr>
              <a:t>3</a:t>
            </a:r>
            <a:r>
              <a:rPr lang="en-US" altLang="en-US" sz="4800" b="1" dirty="0">
                <a:solidFill>
                  <a:srgbClr val="0000FF"/>
                </a:solidFill>
                <a:latin typeface="Arial" panose="020B0604020202020204" pitchFamily="34" charset="0"/>
                <a:cs typeface="Arial" panose="020B0604020202020204" pitchFamily="34" charset="0"/>
              </a:rPr>
              <a:t> – CH – C – CH</a:t>
            </a:r>
            <a:r>
              <a:rPr lang="en-US" altLang="en-US" sz="4800" b="1" baseline="-25000" dirty="0">
                <a:solidFill>
                  <a:srgbClr val="0000FF"/>
                </a:solidFill>
                <a:latin typeface="Arial" panose="020B0604020202020204" pitchFamily="34" charset="0"/>
                <a:cs typeface="Arial" panose="020B0604020202020204" pitchFamily="34" charset="0"/>
              </a:rPr>
              <a:t>2</a:t>
            </a:r>
            <a:r>
              <a:rPr lang="en-US" altLang="en-US" sz="4800" b="1" dirty="0">
                <a:solidFill>
                  <a:srgbClr val="0000FF"/>
                </a:solidFill>
                <a:latin typeface="Arial" panose="020B0604020202020204" pitchFamily="34" charset="0"/>
                <a:cs typeface="Arial" panose="020B0604020202020204" pitchFamily="34" charset="0"/>
              </a:rPr>
              <a:t> – CH</a:t>
            </a:r>
            <a:r>
              <a:rPr lang="en-US" altLang="en-US" sz="4800" b="1" baseline="-25000" dirty="0">
                <a:solidFill>
                  <a:srgbClr val="0000FF"/>
                </a:solidFill>
                <a:latin typeface="Arial" panose="020B0604020202020204" pitchFamily="34" charset="0"/>
                <a:cs typeface="Arial" panose="020B0604020202020204" pitchFamily="34" charset="0"/>
              </a:rPr>
              <a:t>3</a:t>
            </a:r>
            <a:r>
              <a:rPr lang="en-US" altLang="en-US" sz="4800" b="1" dirty="0">
                <a:solidFill>
                  <a:srgbClr val="0000FF"/>
                </a:solidFill>
                <a:latin typeface="Arial" panose="020B0604020202020204" pitchFamily="34" charset="0"/>
                <a:cs typeface="Arial" panose="020B0604020202020204" pitchFamily="34" charset="0"/>
              </a:rPr>
              <a:t> </a:t>
            </a:r>
          </a:p>
        </p:txBody>
      </p:sp>
      <p:sp>
        <p:nvSpPr>
          <p:cNvPr id="3" name="Line 9"/>
          <p:cNvSpPr>
            <a:spLocks noChangeShapeType="1"/>
          </p:cNvSpPr>
          <p:nvPr/>
        </p:nvSpPr>
        <p:spPr bwMode="auto">
          <a:xfrm>
            <a:off x="5898117" y="3943239"/>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a:solidFill>
                <a:prstClr val="black"/>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5577206" y="4252541"/>
            <a:ext cx="1300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srgbClr val="0000FF"/>
                </a:solidFill>
                <a:latin typeface="Arial" panose="020B0604020202020204" pitchFamily="34" charset="0"/>
                <a:cs typeface="Arial" panose="020B0604020202020204" pitchFamily="34" charset="0"/>
              </a:rPr>
              <a:t>CH</a:t>
            </a:r>
            <a:r>
              <a:rPr lang="en-US" altLang="en-US" sz="4800" b="1" baseline="-25000" dirty="0">
                <a:solidFill>
                  <a:srgbClr val="0000FF"/>
                </a:solidFill>
                <a:latin typeface="Arial" panose="020B0604020202020204" pitchFamily="34" charset="0"/>
                <a:cs typeface="Arial" panose="020B0604020202020204" pitchFamily="34" charset="0"/>
              </a:rPr>
              <a:t>3</a:t>
            </a:r>
            <a:endParaRPr lang="en-US" altLang="en-US" sz="4800" b="1" dirty="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6743700" y="4296148"/>
            <a:ext cx="4343400" cy="830997"/>
          </a:xfrm>
          <a:prstGeom prst="rect">
            <a:avLst/>
          </a:prstGeom>
        </p:spPr>
        <p:txBody>
          <a:bodyPr wrap="square">
            <a:spAutoFit/>
          </a:bodyPr>
          <a:lstStyle/>
          <a:p>
            <a:pPr defTabSz="1371600" eaLnBrk="0" fontAlgn="base" hangingPunct="0">
              <a:spcBef>
                <a:spcPct val="0"/>
              </a:spcBef>
              <a:spcAft>
                <a:spcPct val="0"/>
              </a:spcAft>
            </a:pPr>
            <a:r>
              <a:rPr lang="en-US" altLang="en-US" sz="4800" b="1" dirty="0">
                <a:solidFill>
                  <a:srgbClr val="0000FF"/>
                </a:solidFill>
                <a:latin typeface="Arial" panose="020B0604020202020204" pitchFamily="34" charset="0"/>
                <a:cs typeface="Arial" panose="020B0604020202020204" pitchFamily="34" charset="0"/>
              </a:rPr>
              <a:t>  CH</a:t>
            </a:r>
            <a:r>
              <a:rPr lang="en-US" altLang="en-US" sz="4800" b="1" baseline="-25000" dirty="0">
                <a:solidFill>
                  <a:srgbClr val="0000FF"/>
                </a:solidFill>
                <a:latin typeface="Arial" panose="020B0604020202020204" pitchFamily="34" charset="0"/>
                <a:cs typeface="Arial" panose="020B0604020202020204" pitchFamily="34" charset="0"/>
              </a:rPr>
              <a:t>3</a:t>
            </a:r>
            <a:r>
              <a:rPr lang="en-US" altLang="en-US" sz="4800" b="1" dirty="0">
                <a:solidFill>
                  <a:srgbClr val="0000FF"/>
                </a:solidFill>
                <a:latin typeface="Arial" panose="020B0604020202020204" pitchFamily="34" charset="0"/>
                <a:cs typeface="Arial" panose="020B0604020202020204" pitchFamily="34" charset="0"/>
              </a:rPr>
              <a:t> </a:t>
            </a:r>
            <a:endParaRPr lang="en-US" sz="4800" dirty="0">
              <a:solidFill>
                <a:prstClr val="black"/>
              </a:solidFill>
              <a:latin typeface="Times New Roman" panose="02020603050405020304" pitchFamily="18" charset="0"/>
            </a:endParaRPr>
          </a:p>
        </p:txBody>
      </p:sp>
      <p:sp>
        <p:nvSpPr>
          <p:cNvPr id="6" name="Line 9"/>
          <p:cNvSpPr>
            <a:spLocks noChangeShapeType="1"/>
          </p:cNvSpPr>
          <p:nvPr/>
        </p:nvSpPr>
        <p:spPr bwMode="auto">
          <a:xfrm>
            <a:off x="7341080" y="3974942"/>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a:off x="0" y="34036"/>
            <a:ext cx="11963400" cy="1371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1371600" eaLnBrk="0" fontAlgn="base" hangingPunct="0">
              <a:spcBef>
                <a:spcPct val="0"/>
              </a:spcBef>
              <a:spcAft>
                <a:spcPct val="0"/>
              </a:spcAft>
            </a:pPr>
            <a:r>
              <a:rPr lang="en-US" sz="6600" b="1" dirty="0" err="1">
                <a:solidFill>
                  <a:prstClr val="black"/>
                </a:solidFill>
                <a:latin typeface="Arial" panose="020B0604020202020204" pitchFamily="34" charset="0"/>
                <a:cs typeface="Arial" panose="020B0604020202020204" pitchFamily="34" charset="0"/>
              </a:rPr>
              <a:t>Bậc</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của</a:t>
            </a:r>
            <a:r>
              <a:rPr lang="en-US" sz="6600" b="1" dirty="0">
                <a:solidFill>
                  <a:prstClr val="black"/>
                </a:solidFill>
                <a:latin typeface="Arial" panose="020B0604020202020204" pitchFamily="34" charset="0"/>
                <a:cs typeface="Arial" panose="020B0604020202020204" pitchFamily="34" charset="0"/>
              </a:rPr>
              <a:t> </a:t>
            </a:r>
            <a:r>
              <a:rPr lang="en-US" sz="6600" b="1" dirty="0" err="1">
                <a:solidFill>
                  <a:prstClr val="black"/>
                </a:solidFill>
                <a:latin typeface="Arial" panose="020B0604020202020204" pitchFamily="34" charset="0"/>
                <a:cs typeface="Arial" panose="020B0604020202020204" pitchFamily="34" charset="0"/>
              </a:rPr>
              <a:t>nguyên</a:t>
            </a:r>
            <a:r>
              <a:rPr lang="en-US" sz="6600" b="1" dirty="0">
                <a:solidFill>
                  <a:prstClr val="black"/>
                </a:solidFill>
                <a:latin typeface="Arial" panose="020B0604020202020204" pitchFamily="34" charset="0"/>
                <a:cs typeface="Arial" panose="020B0604020202020204" pitchFamily="34" charset="0"/>
              </a:rPr>
              <a:t> </a:t>
            </a:r>
            <a:r>
              <a:rPr lang="en-US" sz="6600" b="1" err="1">
                <a:solidFill>
                  <a:prstClr val="black"/>
                </a:solidFill>
                <a:latin typeface="Arial" panose="020B0604020202020204" pitchFamily="34" charset="0"/>
                <a:cs typeface="Arial" panose="020B0604020202020204" pitchFamily="34" charset="0"/>
              </a:rPr>
              <a:t>tử</a:t>
            </a:r>
            <a:r>
              <a:rPr lang="en-US" sz="6600" b="1">
                <a:solidFill>
                  <a:prstClr val="black"/>
                </a:solidFill>
                <a:latin typeface="Arial" panose="020B0604020202020204" pitchFamily="34" charset="0"/>
                <a:cs typeface="Arial" panose="020B0604020202020204" pitchFamily="34" charset="0"/>
              </a:rPr>
              <a:t> Carbon</a:t>
            </a:r>
            <a:endParaRPr lang="en-US" sz="6600" b="1" dirty="0">
              <a:solidFill>
                <a:prstClr val="black"/>
              </a:solidFill>
              <a:latin typeface="Arial" panose="020B0604020202020204" pitchFamily="34" charset="0"/>
              <a:cs typeface="Arial" panose="020B0604020202020204" pitchFamily="34" charset="0"/>
            </a:endParaRPr>
          </a:p>
        </p:txBody>
      </p:sp>
      <p:sp>
        <p:nvSpPr>
          <p:cNvPr id="8" name="Text Box 19"/>
          <p:cNvSpPr txBox="1">
            <a:spLocks noChangeArrowheads="1"/>
          </p:cNvSpPr>
          <p:nvPr/>
        </p:nvSpPr>
        <p:spPr bwMode="auto">
          <a:xfrm>
            <a:off x="6998663" y="2034379"/>
            <a:ext cx="13003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srgbClr val="0000FF"/>
                </a:solidFill>
                <a:latin typeface="Arial" panose="020B0604020202020204" pitchFamily="34" charset="0"/>
              </a:rPr>
              <a:t>CH</a:t>
            </a:r>
            <a:r>
              <a:rPr lang="en-US" altLang="en-US" sz="4800" b="1" baseline="-25000" dirty="0">
                <a:solidFill>
                  <a:srgbClr val="0000FF"/>
                </a:solidFill>
                <a:latin typeface="Arial" panose="020B0604020202020204" pitchFamily="34" charset="0"/>
              </a:rPr>
              <a:t>3</a:t>
            </a:r>
            <a:endParaRPr lang="en-US" altLang="en-US" sz="4800" b="1" dirty="0">
              <a:solidFill>
                <a:srgbClr val="0000FF"/>
              </a:solidFill>
              <a:latin typeface="Arial" panose="020B0604020202020204" pitchFamily="34" charset="0"/>
            </a:endParaRPr>
          </a:p>
        </p:txBody>
      </p:sp>
      <p:sp>
        <p:nvSpPr>
          <p:cNvPr id="9" name="Line 9"/>
          <p:cNvSpPr>
            <a:spLocks noChangeShapeType="1"/>
          </p:cNvSpPr>
          <p:nvPr/>
        </p:nvSpPr>
        <p:spPr bwMode="auto">
          <a:xfrm>
            <a:off x="7315200" y="2911541"/>
            <a:ext cx="0" cy="3429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10" name="Rectangle 9"/>
          <p:cNvSpPr/>
          <p:nvPr/>
        </p:nvSpPr>
        <p:spPr>
          <a:xfrm>
            <a:off x="414337" y="5791986"/>
            <a:ext cx="17459325" cy="1015663"/>
          </a:xfrm>
          <a:prstGeom prst="rect">
            <a:avLst/>
          </a:prstGeom>
          <a:solidFill>
            <a:schemeClr val="accent4">
              <a:lumMod val="60000"/>
              <a:lumOff val="40000"/>
            </a:schemeClr>
          </a:solidFill>
        </p:spPr>
        <p:txBody>
          <a:bodyPr wrap="square" anchor="ctr">
            <a:spAutoFit/>
          </a:bodyPr>
          <a:lstStyle/>
          <a:p>
            <a:pPr algn="just" defTabSz="1371600" fontAlgn="base">
              <a:spcBef>
                <a:spcPct val="50000"/>
              </a:spcBef>
              <a:spcAft>
                <a:spcPct val="0"/>
              </a:spcAft>
            </a:pPr>
            <a:r>
              <a:rPr lang="en-US" altLang="en-US" sz="4950" dirty="0" err="1">
                <a:solidFill>
                  <a:srgbClr val="0000FF"/>
                </a:solidFill>
                <a:latin typeface="Arial" panose="020B0604020202020204" pitchFamily="34" charset="0"/>
                <a:cs typeface="Arial" panose="020B0604020202020204" pitchFamily="34" charset="0"/>
              </a:rPr>
              <a:t>Bậc</a:t>
            </a:r>
            <a:r>
              <a:rPr lang="en-US" altLang="en-US" sz="4950" dirty="0">
                <a:solidFill>
                  <a:srgbClr val="0000FF"/>
                </a:solidFill>
                <a:latin typeface="Arial" panose="020B0604020202020204" pitchFamily="34" charset="0"/>
                <a:cs typeface="Arial" panose="020B0604020202020204" pitchFamily="34" charset="0"/>
              </a:rPr>
              <a:t> </a:t>
            </a:r>
            <a:r>
              <a:rPr lang="en-US" altLang="en-US" sz="4950" dirty="0" err="1">
                <a:solidFill>
                  <a:srgbClr val="0000FF"/>
                </a:solidFill>
                <a:latin typeface="Arial" panose="020B0604020202020204" pitchFamily="34" charset="0"/>
                <a:cs typeface="Arial" panose="020B0604020202020204" pitchFamily="34" charset="0"/>
              </a:rPr>
              <a:t>của</a:t>
            </a:r>
            <a:r>
              <a:rPr lang="en-US" altLang="en-US" sz="4950" dirty="0">
                <a:solidFill>
                  <a:srgbClr val="0000FF"/>
                </a:solidFill>
                <a:latin typeface="Arial" panose="020B0604020202020204" pitchFamily="34" charset="0"/>
                <a:cs typeface="Arial" panose="020B0604020202020204" pitchFamily="34" charset="0"/>
              </a:rPr>
              <a:t> C = </a:t>
            </a:r>
            <a:r>
              <a:rPr lang="en-US" altLang="en-US" sz="4950" err="1">
                <a:solidFill>
                  <a:srgbClr val="0000FF"/>
                </a:solidFill>
                <a:latin typeface="Arial" panose="020B0604020202020204" pitchFamily="34" charset="0"/>
                <a:cs typeface="Arial" panose="020B0604020202020204" pitchFamily="34" charset="0"/>
              </a:rPr>
              <a:t>bằng</a:t>
            </a:r>
            <a:r>
              <a:rPr lang="en-US" altLang="en-US" sz="4950">
                <a:solidFill>
                  <a:srgbClr val="0000FF"/>
                </a:solidFill>
                <a:latin typeface="Arial" panose="020B0604020202020204" pitchFamily="34" charset="0"/>
                <a:cs typeface="Arial" panose="020B0604020202020204" pitchFamily="34" charset="0"/>
              </a:rPr>
              <a:t> …………………..liên </a:t>
            </a:r>
            <a:r>
              <a:rPr lang="en-US" altLang="en-US" sz="4950" err="1">
                <a:solidFill>
                  <a:srgbClr val="0000FF"/>
                </a:solidFill>
                <a:latin typeface="Arial" panose="020B0604020202020204" pitchFamily="34" charset="0"/>
                <a:cs typeface="Arial" panose="020B0604020202020204" pitchFamily="34" charset="0"/>
              </a:rPr>
              <a:t>kết</a:t>
            </a:r>
            <a:r>
              <a:rPr lang="en-US" altLang="en-US" sz="4950">
                <a:solidFill>
                  <a:srgbClr val="0000FF"/>
                </a:solidFill>
                <a:latin typeface="Arial" panose="020B0604020202020204" pitchFamily="34" charset="0"/>
                <a:cs typeface="Arial" panose="020B0604020202020204" pitchFamily="34" charset="0"/>
              </a:rPr>
              <a:t> </a:t>
            </a:r>
            <a:r>
              <a:rPr lang="en-US" altLang="en-US" sz="6000" b="1" u="sng">
                <a:solidFill>
                  <a:srgbClr val="FF0000"/>
                </a:solidFill>
                <a:latin typeface="Arial" panose="020B0604020202020204" pitchFamily="34" charset="0"/>
                <a:cs typeface="Arial" panose="020B0604020202020204" pitchFamily="34" charset="0"/>
              </a:rPr>
              <a:t>……….. </a:t>
            </a:r>
            <a:r>
              <a:rPr lang="en-US" altLang="en-US" sz="4950">
                <a:solidFill>
                  <a:srgbClr val="0000FF"/>
                </a:solidFill>
                <a:latin typeface="Arial" panose="020B0604020202020204" pitchFamily="34" charset="0"/>
                <a:cs typeface="Arial" panose="020B0604020202020204" pitchFamily="34" charset="0"/>
              </a:rPr>
              <a:t>với </a:t>
            </a:r>
            <a:r>
              <a:rPr lang="en-US" altLang="en-US" sz="4950" dirty="0" err="1">
                <a:solidFill>
                  <a:srgbClr val="0000FF"/>
                </a:solidFill>
                <a:latin typeface="Arial" panose="020B0604020202020204" pitchFamily="34" charset="0"/>
                <a:cs typeface="Arial" panose="020B0604020202020204" pitchFamily="34" charset="0"/>
              </a:rPr>
              <a:t>nó</a:t>
            </a:r>
            <a:endParaRPr lang="en-US" altLang="en-US" sz="495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3808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cap="sq">
              <a:noFill/>
              <a:prstDash val="solid"/>
              <a:miter/>
            </a:ln>
          </p:spPr>
        </p:sp>
        <p:sp>
          <p:nvSpPr>
            <p:cNvPr id="25" name="TextBox 25"/>
            <p:cNvSpPr txBox="1"/>
            <p:nvPr/>
          </p:nvSpPr>
          <p:spPr>
            <a:xfrm>
              <a:off x="0" y="-38100"/>
              <a:ext cx="1013919" cy="83807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4835719" y="1725878"/>
            <a:ext cx="8616561" cy="6835245"/>
            <a:chOff x="0" y="0"/>
            <a:chExt cx="1024622" cy="812800"/>
          </a:xfrm>
        </p:grpSpPr>
        <p:sp>
          <p:nvSpPr>
            <p:cNvPr id="27" name="Freeform 27"/>
            <p:cNvSpPr/>
            <p:nvPr/>
          </p:nvSpPr>
          <p:spPr>
            <a:xfrm>
              <a:off x="0" y="0"/>
              <a:ext cx="1024622" cy="812800"/>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cap="sq">
              <a:noFill/>
              <a:prstDash val="solid"/>
              <a:miter/>
            </a:ln>
          </p:spPr>
        </p:sp>
        <p:sp>
          <p:nvSpPr>
            <p:cNvPr id="28" name="TextBox 28"/>
            <p:cNvSpPr txBox="1"/>
            <p:nvPr/>
          </p:nvSpPr>
          <p:spPr>
            <a:xfrm>
              <a:off x="0" y="-38100"/>
              <a:ext cx="1024622"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TextBox 30"/>
          <p:cNvSpPr txBox="1"/>
          <p:nvPr/>
        </p:nvSpPr>
        <p:spPr>
          <a:xfrm>
            <a:off x="5569486" y="3707158"/>
            <a:ext cx="7263973" cy="2141470"/>
          </a:xfrm>
          <a:prstGeom prst="rect">
            <a:avLst/>
          </a:prstGeom>
        </p:spPr>
        <p:txBody>
          <a:bodyPr lIns="0" tIns="0" rIns="0" bIns="0" rtlCol="0" anchor="t">
            <a:spAutoFit/>
          </a:bodyPr>
          <a:lstStyle/>
          <a:p>
            <a:pPr algn="ctr">
              <a:lnSpc>
                <a:spcPts val="17416"/>
              </a:lnSpc>
            </a:pPr>
            <a:r>
              <a:rPr lang="en-US" sz="12440">
                <a:solidFill>
                  <a:srgbClr val="3C2E3D"/>
                </a:solidFill>
                <a:latin typeface="More Sugar"/>
                <a:ea typeface="More Sugar"/>
                <a:cs typeface="More Sugar"/>
                <a:sym typeface="More Sugar"/>
              </a:rPr>
              <a:t>Round 1</a:t>
            </a:r>
          </a:p>
        </p:txBody>
      </p:sp>
      <p:sp>
        <p:nvSpPr>
          <p:cNvPr id="31" name="TextBox 31"/>
          <p:cNvSpPr txBox="1"/>
          <p:nvPr/>
        </p:nvSpPr>
        <p:spPr>
          <a:xfrm>
            <a:off x="7204261" y="5560667"/>
            <a:ext cx="3994424" cy="771459"/>
          </a:xfrm>
          <a:prstGeom prst="rect">
            <a:avLst/>
          </a:prstGeom>
        </p:spPr>
        <p:txBody>
          <a:bodyPr lIns="0" tIns="0" rIns="0" bIns="0" rtlCol="0" anchor="t">
            <a:spAutoFit/>
          </a:bodyPr>
          <a:lstStyle/>
          <a:p>
            <a:pPr algn="ctr">
              <a:lnSpc>
                <a:spcPts val="6299"/>
              </a:lnSpc>
            </a:pPr>
            <a:r>
              <a:rPr lang="en-US" sz="4500">
                <a:solidFill>
                  <a:srgbClr val="3C2E3D"/>
                </a:solidFill>
                <a:latin typeface="More Sugar Thin"/>
                <a:ea typeface="More Sugar Thin"/>
                <a:cs typeface="More Sugar Thin"/>
                <a:sym typeface="More Sugar Thin"/>
              </a:rPr>
              <a:t>Let's Go!</a:t>
            </a:r>
          </a:p>
        </p:txBody>
      </p:sp>
      <p:sp>
        <p:nvSpPr>
          <p:cNvPr id="32" name="Freeform 32"/>
          <p:cNvSpPr/>
          <p:nvPr/>
        </p:nvSpPr>
        <p:spPr>
          <a:xfrm rot="734499">
            <a:off x="15381820" y="5413957"/>
            <a:ext cx="988020" cy="974509"/>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999576">
            <a:off x="4387790" y="3992865"/>
            <a:ext cx="951462" cy="938451"/>
          </a:xfrm>
          <a:custGeom>
            <a:avLst/>
            <a:gdLst/>
            <a:ahLst/>
            <a:cxnLst/>
            <a:rect l="l" t="t" r="r" b="b"/>
            <a:pathLst>
              <a:path w="951462" h="938451">
                <a:moveTo>
                  <a:pt x="0" y="0"/>
                </a:moveTo>
                <a:lnTo>
                  <a:pt x="951462" y="0"/>
                </a:lnTo>
                <a:lnTo>
                  <a:pt x="951462" y="938451"/>
                </a:lnTo>
                <a:lnTo>
                  <a:pt x="0" y="9384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4" name="Freeform 34"/>
          <p:cNvSpPr/>
          <p:nvPr/>
        </p:nvSpPr>
        <p:spPr>
          <a:xfrm rot="-2869965">
            <a:off x="13212401" y="8682972"/>
            <a:ext cx="1342491" cy="1324132"/>
          </a:xfrm>
          <a:custGeom>
            <a:avLst/>
            <a:gdLst/>
            <a:ahLst/>
            <a:cxnLst/>
            <a:rect l="l" t="t" r="r" b="b"/>
            <a:pathLst>
              <a:path w="1342491" h="1324132">
                <a:moveTo>
                  <a:pt x="0" y="0"/>
                </a:moveTo>
                <a:lnTo>
                  <a:pt x="1342491" y="0"/>
                </a:lnTo>
                <a:lnTo>
                  <a:pt x="1342491" y="1324132"/>
                </a:lnTo>
                <a:lnTo>
                  <a:pt x="0" y="13241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1063743">
            <a:off x="2599734" y="-131425"/>
            <a:ext cx="1697838" cy="1674620"/>
          </a:xfrm>
          <a:custGeom>
            <a:avLst/>
            <a:gdLst/>
            <a:ahLst/>
            <a:cxnLst/>
            <a:rect l="l" t="t" r="r" b="b"/>
            <a:pathLst>
              <a:path w="1697838" h="1674620">
                <a:moveTo>
                  <a:pt x="0" y="0"/>
                </a:moveTo>
                <a:lnTo>
                  <a:pt x="1697838" y="0"/>
                </a:lnTo>
                <a:lnTo>
                  <a:pt x="1697838" y="1674620"/>
                </a:lnTo>
                <a:lnTo>
                  <a:pt x="0" y="167462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6" name="Freeform 36"/>
          <p:cNvSpPr/>
          <p:nvPr/>
        </p:nvSpPr>
        <p:spPr>
          <a:xfrm rot="1063743">
            <a:off x="2705124" y="8608947"/>
            <a:ext cx="660076" cy="651049"/>
          </a:xfrm>
          <a:custGeom>
            <a:avLst/>
            <a:gdLst/>
            <a:ahLst/>
            <a:cxnLst/>
            <a:rect l="l" t="t" r="r" b="b"/>
            <a:pathLst>
              <a:path w="660076" h="651049">
                <a:moveTo>
                  <a:pt x="0" y="0"/>
                </a:moveTo>
                <a:lnTo>
                  <a:pt x="660076" y="0"/>
                </a:lnTo>
                <a:lnTo>
                  <a:pt x="660076" y="651049"/>
                </a:lnTo>
                <a:lnTo>
                  <a:pt x="0" y="65104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7" name="Freeform 37"/>
          <p:cNvSpPr/>
          <p:nvPr/>
        </p:nvSpPr>
        <p:spPr>
          <a:xfrm rot="1292469">
            <a:off x="12908572" y="1246487"/>
            <a:ext cx="1317310" cy="1317310"/>
          </a:xfrm>
          <a:custGeom>
            <a:avLst/>
            <a:gdLst/>
            <a:ahLst/>
            <a:cxnLst/>
            <a:rect l="l" t="t" r="r" b="b"/>
            <a:pathLst>
              <a:path w="1317310" h="1317310">
                <a:moveTo>
                  <a:pt x="0" y="0"/>
                </a:moveTo>
                <a:lnTo>
                  <a:pt x="1317310" y="0"/>
                </a:lnTo>
                <a:lnTo>
                  <a:pt x="1317310" y="1317309"/>
                </a:lnTo>
                <a:lnTo>
                  <a:pt x="0" y="13173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sp>
        <p:nvSpPr>
          <p:cNvPr id="3" name="Freeform 3"/>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6" name="Freeform 6"/>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7" name="Freeform 7"/>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14" name="Group 14"/>
          <p:cNvGrpSpPr/>
          <p:nvPr/>
        </p:nvGrpSpPr>
        <p:grpSpPr>
          <a:xfrm>
            <a:off x="1525999" y="693190"/>
            <a:ext cx="15917348" cy="9117517"/>
            <a:chOff x="0" y="0"/>
            <a:chExt cx="3764577" cy="2156364"/>
          </a:xfrm>
        </p:grpSpPr>
        <p:sp>
          <p:nvSpPr>
            <p:cNvPr id="15" name="Freeform 15"/>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16" name="TextBox 16"/>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525999" y="561269"/>
            <a:ext cx="15917348" cy="9164462"/>
            <a:chOff x="0" y="0"/>
            <a:chExt cx="3764577" cy="2167467"/>
          </a:xfrm>
        </p:grpSpPr>
        <p:sp>
          <p:nvSpPr>
            <p:cNvPr id="18" name="Freeform 18"/>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19" name="TextBox 19"/>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185326" y="561269"/>
            <a:ext cx="15917348" cy="9164462"/>
            <a:chOff x="0" y="0"/>
            <a:chExt cx="3764577" cy="2167467"/>
          </a:xfrm>
        </p:grpSpPr>
        <p:sp>
          <p:nvSpPr>
            <p:cNvPr id="21" name="Freeform 2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2" name="TextBox 22"/>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381561" y="1862970"/>
            <a:ext cx="3086100" cy="3086100"/>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2328221" y="1813627"/>
            <a:ext cx="3086100" cy="3086100"/>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28" name="TextBox 2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24645">
            <a:off x="2925429" y="1567737"/>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0" name="Group 30"/>
          <p:cNvGrpSpPr/>
          <p:nvPr/>
        </p:nvGrpSpPr>
        <p:grpSpPr>
          <a:xfrm>
            <a:off x="2367604" y="5662452"/>
            <a:ext cx="3086100" cy="3086100"/>
            <a:chOff x="0" y="0"/>
            <a:chExt cx="812800" cy="812800"/>
          </a:xfrm>
        </p:grpSpPr>
        <p:sp>
          <p:nvSpPr>
            <p:cNvPr id="31" name="Freeform 3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32" name="TextBox 3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a:off x="2328221" y="5637780"/>
            <a:ext cx="3086100" cy="3086100"/>
            <a:chOff x="0" y="0"/>
            <a:chExt cx="812800" cy="812800"/>
          </a:xfrm>
        </p:grpSpPr>
        <p:sp>
          <p:nvSpPr>
            <p:cNvPr id="34" name="Freeform 3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35" name="TextBox 3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6" name="Freeform 36"/>
          <p:cNvSpPr/>
          <p:nvPr/>
        </p:nvSpPr>
        <p:spPr>
          <a:xfrm>
            <a:off x="2925429" y="5391890"/>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7" name="Group 37"/>
          <p:cNvGrpSpPr/>
          <p:nvPr/>
        </p:nvGrpSpPr>
        <p:grpSpPr>
          <a:xfrm>
            <a:off x="5903982" y="1862970"/>
            <a:ext cx="3086100" cy="3086100"/>
            <a:chOff x="0" y="0"/>
            <a:chExt cx="812800" cy="812800"/>
          </a:xfrm>
        </p:grpSpPr>
        <p:sp>
          <p:nvSpPr>
            <p:cNvPr id="38" name="Freeform 3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39" name="TextBox 3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0" name="Group 40"/>
          <p:cNvGrpSpPr/>
          <p:nvPr/>
        </p:nvGrpSpPr>
        <p:grpSpPr>
          <a:xfrm>
            <a:off x="5844229" y="1844388"/>
            <a:ext cx="3086100" cy="3086100"/>
            <a:chOff x="0" y="0"/>
            <a:chExt cx="812800" cy="812800"/>
          </a:xfrm>
        </p:grpSpPr>
        <p:sp>
          <p:nvSpPr>
            <p:cNvPr id="41" name="Freeform 4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42" name="TextBox 4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3" name="Freeform 43"/>
          <p:cNvSpPr/>
          <p:nvPr/>
        </p:nvSpPr>
        <p:spPr>
          <a:xfrm rot="-162000">
            <a:off x="6441437" y="1567737"/>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44" name="Group 44"/>
          <p:cNvGrpSpPr/>
          <p:nvPr/>
        </p:nvGrpSpPr>
        <p:grpSpPr>
          <a:xfrm>
            <a:off x="5894678" y="5662452"/>
            <a:ext cx="3086100" cy="3086100"/>
            <a:chOff x="0" y="0"/>
            <a:chExt cx="812800" cy="812800"/>
          </a:xfrm>
        </p:grpSpPr>
        <p:sp>
          <p:nvSpPr>
            <p:cNvPr id="45" name="Freeform 4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46" name="TextBox 4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7" name="Group 47"/>
          <p:cNvGrpSpPr/>
          <p:nvPr/>
        </p:nvGrpSpPr>
        <p:grpSpPr>
          <a:xfrm>
            <a:off x="5844229" y="5668541"/>
            <a:ext cx="3086100" cy="3086100"/>
            <a:chOff x="0" y="0"/>
            <a:chExt cx="812800" cy="812800"/>
          </a:xfrm>
        </p:grpSpPr>
        <p:sp>
          <p:nvSpPr>
            <p:cNvPr id="48" name="Freeform 4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49" name="TextBox 4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0" name="Freeform 50"/>
          <p:cNvSpPr/>
          <p:nvPr/>
        </p:nvSpPr>
        <p:spPr>
          <a:xfrm rot="98768">
            <a:off x="6441437" y="5391890"/>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1" name="Group 51"/>
          <p:cNvGrpSpPr/>
          <p:nvPr/>
        </p:nvGrpSpPr>
        <p:grpSpPr>
          <a:xfrm>
            <a:off x="9426404" y="1862970"/>
            <a:ext cx="3086100" cy="3086100"/>
            <a:chOff x="0" y="0"/>
            <a:chExt cx="812800" cy="812800"/>
          </a:xfrm>
        </p:grpSpPr>
        <p:sp>
          <p:nvSpPr>
            <p:cNvPr id="52" name="Freeform 5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53" name="TextBox 5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4" name="Group 54"/>
          <p:cNvGrpSpPr/>
          <p:nvPr/>
        </p:nvGrpSpPr>
        <p:grpSpPr>
          <a:xfrm>
            <a:off x="9358954" y="1813627"/>
            <a:ext cx="3086100" cy="3086100"/>
            <a:chOff x="0" y="0"/>
            <a:chExt cx="812800" cy="812800"/>
          </a:xfrm>
        </p:grpSpPr>
        <p:sp>
          <p:nvSpPr>
            <p:cNvPr id="55" name="Freeform 5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56" name="TextBox 5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7" name="Freeform 57"/>
          <p:cNvSpPr/>
          <p:nvPr/>
        </p:nvSpPr>
        <p:spPr>
          <a:xfrm rot="120324">
            <a:off x="9956162" y="1567737"/>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8" name="Group 58"/>
          <p:cNvGrpSpPr/>
          <p:nvPr/>
        </p:nvGrpSpPr>
        <p:grpSpPr>
          <a:xfrm>
            <a:off x="9421751" y="5662452"/>
            <a:ext cx="3086100" cy="3086100"/>
            <a:chOff x="0" y="0"/>
            <a:chExt cx="812800" cy="812800"/>
          </a:xfrm>
        </p:grpSpPr>
        <p:sp>
          <p:nvSpPr>
            <p:cNvPr id="59" name="Freeform 5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60" name="TextBox 6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1" name="Group 61"/>
          <p:cNvGrpSpPr/>
          <p:nvPr/>
        </p:nvGrpSpPr>
        <p:grpSpPr>
          <a:xfrm>
            <a:off x="9358954" y="5637780"/>
            <a:ext cx="3086100" cy="3086100"/>
            <a:chOff x="0" y="0"/>
            <a:chExt cx="812800" cy="812800"/>
          </a:xfrm>
        </p:grpSpPr>
        <p:sp>
          <p:nvSpPr>
            <p:cNvPr id="62" name="Freeform 6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63" name="TextBox 6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4" name="Freeform 64"/>
          <p:cNvSpPr/>
          <p:nvPr/>
        </p:nvSpPr>
        <p:spPr>
          <a:xfrm>
            <a:off x="9956162" y="5391890"/>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65" name="Group 65"/>
          <p:cNvGrpSpPr/>
          <p:nvPr/>
        </p:nvGrpSpPr>
        <p:grpSpPr>
          <a:xfrm>
            <a:off x="12948825" y="1862970"/>
            <a:ext cx="3086100" cy="3086100"/>
            <a:chOff x="0" y="0"/>
            <a:chExt cx="812800" cy="812800"/>
          </a:xfrm>
        </p:grpSpPr>
        <p:sp>
          <p:nvSpPr>
            <p:cNvPr id="66" name="Freeform 6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67" name="TextBox 6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8" name="Group 68"/>
          <p:cNvGrpSpPr/>
          <p:nvPr/>
        </p:nvGrpSpPr>
        <p:grpSpPr>
          <a:xfrm>
            <a:off x="12873679" y="1862970"/>
            <a:ext cx="3086100" cy="3086100"/>
            <a:chOff x="0" y="0"/>
            <a:chExt cx="812800" cy="812800"/>
          </a:xfrm>
        </p:grpSpPr>
        <p:sp>
          <p:nvSpPr>
            <p:cNvPr id="69" name="Freeform 6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70" name="TextBox 7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1" name="Freeform 71"/>
          <p:cNvSpPr/>
          <p:nvPr/>
        </p:nvSpPr>
        <p:spPr>
          <a:xfrm rot="-197697">
            <a:off x="13470887" y="1567737"/>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72" name="Group 72"/>
          <p:cNvGrpSpPr/>
          <p:nvPr/>
        </p:nvGrpSpPr>
        <p:grpSpPr>
          <a:xfrm>
            <a:off x="12948825" y="5662452"/>
            <a:ext cx="3086100" cy="3086100"/>
            <a:chOff x="0" y="0"/>
            <a:chExt cx="812800" cy="812800"/>
          </a:xfrm>
        </p:grpSpPr>
        <p:sp>
          <p:nvSpPr>
            <p:cNvPr id="73" name="Freeform 7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74" name="TextBox 7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5" name="Group 75"/>
          <p:cNvGrpSpPr/>
          <p:nvPr/>
        </p:nvGrpSpPr>
        <p:grpSpPr>
          <a:xfrm>
            <a:off x="12873679" y="5687123"/>
            <a:ext cx="3086100" cy="3086100"/>
            <a:chOff x="0" y="0"/>
            <a:chExt cx="812800" cy="812800"/>
          </a:xfrm>
        </p:grpSpPr>
        <p:sp>
          <p:nvSpPr>
            <p:cNvPr id="76" name="Freeform 7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DCD9"/>
            </a:solidFill>
            <a:ln cap="sq">
              <a:noFill/>
              <a:prstDash val="solid"/>
              <a:miter/>
            </a:ln>
          </p:spPr>
        </p:sp>
        <p:sp>
          <p:nvSpPr>
            <p:cNvPr id="77" name="TextBox 7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8" name="Freeform 78"/>
          <p:cNvSpPr/>
          <p:nvPr/>
        </p:nvSpPr>
        <p:spPr>
          <a:xfrm rot="101924">
            <a:off x="13470887" y="5391890"/>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79" name="TextBox 79"/>
          <p:cNvSpPr txBox="1"/>
          <p:nvPr/>
        </p:nvSpPr>
        <p:spPr>
          <a:xfrm>
            <a:off x="2991783" y="2499427"/>
            <a:ext cx="1812316" cy="1542918"/>
          </a:xfrm>
          <a:prstGeom prst="rect">
            <a:avLst/>
          </a:prstGeom>
        </p:spPr>
        <p:txBody>
          <a:bodyPr lIns="0" tIns="0" rIns="0" bIns="0" rtlCol="0" anchor="t">
            <a:spAutoFit/>
          </a:bodyPr>
          <a:lstStyle/>
          <a:p>
            <a:pPr algn="ctr">
              <a:lnSpc>
                <a:spcPts val="12599"/>
              </a:lnSpc>
            </a:pPr>
            <a:r>
              <a:rPr lang="en-US" sz="9000">
                <a:solidFill>
                  <a:srgbClr val="3E303F"/>
                </a:solidFill>
                <a:latin typeface="Finger Paint"/>
                <a:ea typeface="Finger Paint"/>
                <a:cs typeface="Finger Paint"/>
                <a:sym typeface="Finger Paint"/>
              </a:rPr>
              <a:t>A</a:t>
            </a:r>
          </a:p>
        </p:txBody>
      </p:sp>
      <p:sp>
        <p:nvSpPr>
          <p:cNvPr id="80" name="TextBox 80"/>
          <p:cNvSpPr txBox="1"/>
          <p:nvPr/>
        </p:nvSpPr>
        <p:spPr>
          <a:xfrm>
            <a:off x="2984804" y="6323580"/>
            <a:ext cx="1812316"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E</a:t>
            </a:r>
          </a:p>
        </p:txBody>
      </p:sp>
      <p:sp>
        <p:nvSpPr>
          <p:cNvPr id="81" name="TextBox 81"/>
          <p:cNvSpPr txBox="1"/>
          <p:nvPr/>
        </p:nvSpPr>
        <p:spPr>
          <a:xfrm>
            <a:off x="6568377" y="2384745"/>
            <a:ext cx="1697558"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B</a:t>
            </a:r>
          </a:p>
        </p:txBody>
      </p:sp>
      <p:sp>
        <p:nvSpPr>
          <p:cNvPr id="82" name="TextBox 82"/>
          <p:cNvSpPr txBox="1"/>
          <p:nvPr/>
        </p:nvSpPr>
        <p:spPr>
          <a:xfrm>
            <a:off x="6500801" y="6323580"/>
            <a:ext cx="1823405"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F</a:t>
            </a:r>
          </a:p>
        </p:txBody>
      </p:sp>
      <p:sp>
        <p:nvSpPr>
          <p:cNvPr id="83" name="TextBox 83"/>
          <p:cNvSpPr txBox="1"/>
          <p:nvPr/>
        </p:nvSpPr>
        <p:spPr>
          <a:xfrm>
            <a:off x="10309227" y="2499427"/>
            <a:ext cx="1253003"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C</a:t>
            </a:r>
          </a:p>
        </p:txBody>
      </p:sp>
      <p:sp>
        <p:nvSpPr>
          <p:cNvPr id="84" name="TextBox 84"/>
          <p:cNvSpPr txBox="1"/>
          <p:nvPr/>
        </p:nvSpPr>
        <p:spPr>
          <a:xfrm>
            <a:off x="9929799" y="6323580"/>
            <a:ext cx="2007207"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G</a:t>
            </a:r>
          </a:p>
        </p:txBody>
      </p:sp>
      <p:sp>
        <p:nvSpPr>
          <p:cNvPr id="85" name="TextBox 85"/>
          <p:cNvSpPr txBox="1"/>
          <p:nvPr/>
        </p:nvSpPr>
        <p:spPr>
          <a:xfrm>
            <a:off x="13771246" y="2499427"/>
            <a:ext cx="1366113"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D</a:t>
            </a:r>
          </a:p>
        </p:txBody>
      </p:sp>
      <p:sp>
        <p:nvSpPr>
          <p:cNvPr id="86" name="TextBox 86"/>
          <p:cNvSpPr txBox="1"/>
          <p:nvPr/>
        </p:nvSpPr>
        <p:spPr>
          <a:xfrm>
            <a:off x="13487719" y="6323580"/>
            <a:ext cx="1933167" cy="1542918"/>
          </a:xfrm>
          <a:prstGeom prst="rect">
            <a:avLst/>
          </a:prstGeom>
        </p:spPr>
        <p:txBody>
          <a:bodyPr lIns="0" tIns="0" rIns="0" bIns="0" rtlCol="0" anchor="t">
            <a:spAutoFit/>
          </a:bodyPr>
          <a:lstStyle/>
          <a:p>
            <a:pPr algn="ctr">
              <a:lnSpc>
                <a:spcPts val="12599"/>
              </a:lnSpc>
            </a:pPr>
            <a:r>
              <a:rPr lang="en-US" sz="9000">
                <a:solidFill>
                  <a:srgbClr val="3C2E3D"/>
                </a:solidFill>
                <a:latin typeface="Finger Paint"/>
                <a:ea typeface="Finger Paint"/>
                <a:cs typeface="Finger Paint"/>
                <a:sym typeface="Finger Paint"/>
              </a:rPr>
              <a:t>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1890578" y="3318852"/>
            <a:ext cx="14918959" cy="5540564"/>
            <a:chOff x="0" y="0"/>
            <a:chExt cx="19891946" cy="7387418"/>
          </a:xfrm>
        </p:grpSpPr>
        <p:grpSp>
          <p:nvGrpSpPr>
            <p:cNvPr id="24" name="Group 24"/>
            <p:cNvGrpSpPr/>
            <p:nvPr/>
          </p:nvGrpSpPr>
          <p:grpSpPr>
            <a:xfrm>
              <a:off x="855013" y="870140"/>
              <a:ext cx="18540896" cy="6517278"/>
              <a:chOff x="0" y="0"/>
              <a:chExt cx="3662399" cy="1287364"/>
            </a:xfrm>
          </p:grpSpPr>
          <p:sp>
            <p:nvSpPr>
              <p:cNvPr id="25" name="Freeform 25"/>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cap="sq">
                <a:noFill/>
                <a:prstDash val="solid"/>
                <a:miter/>
              </a:ln>
            </p:spPr>
          </p:sp>
          <p:sp>
            <p:nvSpPr>
              <p:cNvPr id="26" name="TextBox 26"/>
              <p:cNvSpPr txBox="1"/>
              <p:nvPr/>
            </p:nvSpPr>
            <p:spPr>
              <a:xfrm>
                <a:off x="0" y="-38100"/>
                <a:ext cx="3662399" cy="132546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p:nvPr/>
          </p:nvGrpSpPr>
          <p:grpSpPr>
            <a:xfrm>
              <a:off x="702313" y="730440"/>
              <a:ext cx="18540896" cy="6517278"/>
              <a:chOff x="0" y="0"/>
              <a:chExt cx="3662399" cy="1287364"/>
            </a:xfrm>
          </p:grpSpPr>
          <p:sp>
            <p:nvSpPr>
              <p:cNvPr id="28" name="Freeform 28"/>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cap="sq">
                <a:noFill/>
                <a:prstDash val="solid"/>
                <a:miter/>
              </a:ln>
            </p:spPr>
          </p:sp>
          <p:sp>
            <p:nvSpPr>
              <p:cNvPr id="29" name="TextBox 29"/>
              <p:cNvSpPr txBox="1"/>
              <p:nvPr/>
            </p:nvSpPr>
            <p:spPr>
              <a:xfrm>
                <a:off x="0" y="-38100"/>
                <a:ext cx="3662399" cy="132546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0" name="Freeform 30"/>
            <p:cNvSpPr/>
            <p:nvPr/>
          </p:nvSpPr>
          <p:spPr>
            <a:xfrm rot="-2376565">
              <a:off x="-81957" y="839789"/>
              <a:ext cx="2522245" cy="651198"/>
            </a:xfrm>
            <a:custGeom>
              <a:avLst/>
              <a:gdLst/>
              <a:ahLst/>
              <a:cxnLst/>
              <a:rect l="l" t="t" r="r" b="b"/>
              <a:pathLst>
                <a:path w="2522245" h="651198">
                  <a:moveTo>
                    <a:pt x="0" y="0"/>
                  </a:moveTo>
                  <a:lnTo>
                    <a:pt x="2522245" y="0"/>
                  </a:lnTo>
                  <a:lnTo>
                    <a:pt x="2522245" y="651197"/>
                  </a:lnTo>
                  <a:lnTo>
                    <a:pt x="0" y="6511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31"/>
            <p:cNvSpPr/>
            <p:nvPr/>
          </p:nvSpPr>
          <p:spPr>
            <a:xfrm rot="2264837" flipH="1" flipV="1">
              <a:off x="17434305" y="703892"/>
              <a:ext cx="2522245" cy="651198"/>
            </a:xfrm>
            <a:custGeom>
              <a:avLst/>
              <a:gdLst/>
              <a:ahLst/>
              <a:cxnLst/>
              <a:rect l="l" t="t" r="r" b="b"/>
              <a:pathLst>
                <a:path w="2522245" h="651198">
                  <a:moveTo>
                    <a:pt x="2522245" y="651198"/>
                  </a:moveTo>
                  <a:lnTo>
                    <a:pt x="0" y="651198"/>
                  </a:lnTo>
                  <a:lnTo>
                    <a:pt x="0" y="0"/>
                  </a:lnTo>
                  <a:lnTo>
                    <a:pt x="2522245" y="0"/>
                  </a:lnTo>
                  <a:lnTo>
                    <a:pt x="2522245" y="651198"/>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AutoShape 32"/>
            <p:cNvSpPr/>
            <p:nvPr/>
          </p:nvSpPr>
          <p:spPr>
            <a:xfrm rot="-10800000">
              <a:off x="1179165" y="4856833"/>
              <a:ext cx="17516263" cy="0"/>
            </a:xfrm>
            <a:prstGeom prst="line">
              <a:avLst/>
            </a:prstGeom>
            <a:ln w="12700" cap="rnd">
              <a:solidFill>
                <a:srgbClr val="000000"/>
              </a:solidFill>
              <a:prstDash val="sysDot"/>
              <a:headEnd type="none" w="sm" len="sm"/>
              <a:tailEnd type="none" w="sm" len="sm"/>
            </a:ln>
          </p:spPr>
        </p:sp>
        <p:sp>
          <p:nvSpPr>
            <p:cNvPr id="33" name="AutoShape 33"/>
            <p:cNvSpPr/>
            <p:nvPr/>
          </p:nvSpPr>
          <p:spPr>
            <a:xfrm rot="-10800000">
              <a:off x="1179165" y="3109007"/>
              <a:ext cx="17516263" cy="0"/>
            </a:xfrm>
            <a:prstGeom prst="line">
              <a:avLst/>
            </a:prstGeom>
            <a:ln w="12700" cap="rnd">
              <a:solidFill>
                <a:srgbClr val="000000"/>
              </a:solidFill>
              <a:prstDash val="sysDot"/>
              <a:headEnd type="none" w="sm" len="sm"/>
              <a:tailEnd type="none" w="sm" len="sm"/>
            </a:ln>
          </p:spPr>
        </p:sp>
      </p:grpSp>
      <p:sp>
        <p:nvSpPr>
          <p:cNvPr id="34" name="TextBox 34"/>
          <p:cNvSpPr txBox="1"/>
          <p:nvPr/>
        </p:nvSpPr>
        <p:spPr>
          <a:xfrm>
            <a:off x="2548081" y="4583876"/>
            <a:ext cx="2596375"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1</a:t>
            </a:r>
          </a:p>
        </p:txBody>
      </p:sp>
      <p:sp>
        <p:nvSpPr>
          <p:cNvPr id="35" name="TextBox 35"/>
          <p:cNvSpPr txBox="1"/>
          <p:nvPr/>
        </p:nvSpPr>
        <p:spPr>
          <a:xfrm>
            <a:off x="3639011" y="1213871"/>
            <a:ext cx="11009977" cy="1304915"/>
          </a:xfrm>
          <a:prstGeom prst="rect">
            <a:avLst/>
          </a:prstGeom>
        </p:spPr>
        <p:txBody>
          <a:bodyPr lIns="0" tIns="0" rIns="0" bIns="0" rtlCol="0" anchor="t">
            <a:spAutoFit/>
          </a:bodyPr>
          <a:lstStyle/>
          <a:p>
            <a:pPr algn="ctr">
              <a:lnSpc>
                <a:spcPts val="10500"/>
              </a:lnSpc>
            </a:pPr>
            <a:r>
              <a:rPr lang="en-US" sz="7500">
                <a:solidFill>
                  <a:srgbClr val="3C2E3D"/>
                </a:solidFill>
                <a:latin typeface="More Sugar"/>
                <a:ea typeface="More Sugar"/>
                <a:cs typeface="More Sugar"/>
                <a:sym typeface="More Sugar"/>
              </a:rPr>
              <a:t>Round 1 Score Board</a:t>
            </a:r>
          </a:p>
        </p:txBody>
      </p:sp>
      <p:sp>
        <p:nvSpPr>
          <p:cNvPr id="36" name="TextBox 36"/>
          <p:cNvSpPr txBox="1"/>
          <p:nvPr/>
        </p:nvSpPr>
        <p:spPr>
          <a:xfrm>
            <a:off x="4131896" y="2556969"/>
            <a:ext cx="10024207" cy="1057275"/>
          </a:xfrm>
          <a:prstGeom prst="rect">
            <a:avLst/>
          </a:prstGeom>
        </p:spPr>
        <p:txBody>
          <a:bodyPr lIns="0" tIns="0" rIns="0" bIns="0" rtlCol="0" anchor="t">
            <a:spAutoFit/>
          </a:bodyPr>
          <a:lstStyle/>
          <a:p>
            <a:pPr algn="ctr">
              <a:lnSpc>
                <a:spcPts val="4200"/>
              </a:lnSpc>
            </a:pPr>
            <a:r>
              <a:rPr lang="en-US" sz="3000">
                <a:solidFill>
                  <a:srgbClr val="3C2E3D"/>
                </a:solidFill>
                <a:latin typeface="More Sugar Thin"/>
                <a:ea typeface="More Sugar Thin"/>
                <a:cs typeface="More Sugar Thin"/>
                <a:sym typeface="More Sugar Thin"/>
              </a:rPr>
              <a:t>Use this to keep track of the points! Copy and paste the token for every point a player receives.</a:t>
            </a:r>
          </a:p>
        </p:txBody>
      </p:sp>
      <p:sp>
        <p:nvSpPr>
          <p:cNvPr id="37" name="TextBox 37"/>
          <p:cNvSpPr txBox="1"/>
          <p:nvPr/>
        </p:nvSpPr>
        <p:spPr>
          <a:xfrm>
            <a:off x="2764539" y="5910490"/>
            <a:ext cx="2379916"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2</a:t>
            </a:r>
          </a:p>
        </p:txBody>
      </p:sp>
      <p:sp>
        <p:nvSpPr>
          <p:cNvPr id="38" name="TextBox 38"/>
          <p:cNvSpPr txBox="1"/>
          <p:nvPr/>
        </p:nvSpPr>
        <p:spPr>
          <a:xfrm>
            <a:off x="2725779" y="7237103"/>
            <a:ext cx="2418677"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3</a:t>
            </a:r>
          </a:p>
        </p:txBody>
      </p:sp>
      <p:sp>
        <p:nvSpPr>
          <p:cNvPr id="39" name="Freeform 39"/>
          <p:cNvSpPr/>
          <p:nvPr/>
        </p:nvSpPr>
        <p:spPr>
          <a:xfrm rot="-5614855">
            <a:off x="5397199" y="7206730"/>
            <a:ext cx="994957" cy="861090"/>
          </a:xfrm>
          <a:custGeom>
            <a:avLst/>
            <a:gdLst/>
            <a:ahLst/>
            <a:cxnLst/>
            <a:rect l="l" t="t" r="r" b="b"/>
            <a:pathLst>
              <a:path w="994957" h="861090">
                <a:moveTo>
                  <a:pt x="0" y="0"/>
                </a:moveTo>
                <a:lnTo>
                  <a:pt x="994957" y="0"/>
                </a:lnTo>
                <a:lnTo>
                  <a:pt x="994957"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0" name="Freeform 40"/>
          <p:cNvSpPr/>
          <p:nvPr/>
        </p:nvSpPr>
        <p:spPr>
          <a:xfrm rot="-5614855">
            <a:off x="5373404" y="5880117"/>
            <a:ext cx="994957" cy="861090"/>
          </a:xfrm>
          <a:custGeom>
            <a:avLst/>
            <a:gdLst/>
            <a:ahLst/>
            <a:cxnLst/>
            <a:rect l="l" t="t" r="r" b="b"/>
            <a:pathLst>
              <a:path w="994957" h="861090">
                <a:moveTo>
                  <a:pt x="0" y="0"/>
                </a:moveTo>
                <a:lnTo>
                  <a:pt x="994957" y="0"/>
                </a:lnTo>
                <a:lnTo>
                  <a:pt x="994957"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1" name="Freeform 41"/>
          <p:cNvSpPr/>
          <p:nvPr/>
        </p:nvSpPr>
        <p:spPr>
          <a:xfrm rot="-5614855">
            <a:off x="5373404" y="4553503"/>
            <a:ext cx="994957" cy="861090"/>
          </a:xfrm>
          <a:custGeom>
            <a:avLst/>
            <a:gdLst/>
            <a:ahLst/>
            <a:cxnLst/>
            <a:rect l="l" t="t" r="r" b="b"/>
            <a:pathLst>
              <a:path w="994957" h="861090">
                <a:moveTo>
                  <a:pt x="0" y="0"/>
                </a:moveTo>
                <a:lnTo>
                  <a:pt x="994957" y="0"/>
                </a:lnTo>
                <a:lnTo>
                  <a:pt x="994957"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2" name="Freeform 42"/>
          <p:cNvSpPr/>
          <p:nvPr/>
        </p:nvSpPr>
        <p:spPr>
          <a:xfrm rot="-5614855">
            <a:off x="6271161" y="7206730"/>
            <a:ext cx="994957" cy="861090"/>
          </a:xfrm>
          <a:custGeom>
            <a:avLst/>
            <a:gdLst/>
            <a:ahLst/>
            <a:cxnLst/>
            <a:rect l="l" t="t" r="r" b="b"/>
            <a:pathLst>
              <a:path w="994957" h="861090">
                <a:moveTo>
                  <a:pt x="0" y="0"/>
                </a:moveTo>
                <a:lnTo>
                  <a:pt x="994957" y="0"/>
                </a:lnTo>
                <a:lnTo>
                  <a:pt x="994957"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3" name="Freeform 43"/>
          <p:cNvSpPr/>
          <p:nvPr/>
        </p:nvSpPr>
        <p:spPr>
          <a:xfrm rot="-5614855">
            <a:off x="6247367" y="4553503"/>
            <a:ext cx="994957" cy="861090"/>
          </a:xfrm>
          <a:custGeom>
            <a:avLst/>
            <a:gdLst/>
            <a:ahLst/>
            <a:cxnLst/>
            <a:rect l="l" t="t" r="r" b="b"/>
            <a:pathLst>
              <a:path w="994957" h="861090">
                <a:moveTo>
                  <a:pt x="0" y="0"/>
                </a:moveTo>
                <a:lnTo>
                  <a:pt x="994956" y="0"/>
                </a:lnTo>
                <a:lnTo>
                  <a:pt x="994956"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4" name="Freeform 44"/>
          <p:cNvSpPr/>
          <p:nvPr/>
        </p:nvSpPr>
        <p:spPr>
          <a:xfrm rot="-5400000">
            <a:off x="3232359" y="2549300"/>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5" name="Freeform 45"/>
          <p:cNvSpPr/>
          <p:nvPr/>
        </p:nvSpPr>
        <p:spPr>
          <a:xfrm rot="-5400000">
            <a:off x="14203432" y="2549300"/>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6" name="Freeform 46"/>
          <p:cNvSpPr/>
          <p:nvPr/>
        </p:nvSpPr>
        <p:spPr>
          <a:xfrm rot="-5614855">
            <a:off x="7145124" y="7206730"/>
            <a:ext cx="994957" cy="861090"/>
          </a:xfrm>
          <a:custGeom>
            <a:avLst/>
            <a:gdLst/>
            <a:ahLst/>
            <a:cxnLst/>
            <a:rect l="l" t="t" r="r" b="b"/>
            <a:pathLst>
              <a:path w="994957" h="861090">
                <a:moveTo>
                  <a:pt x="0" y="0"/>
                </a:moveTo>
                <a:lnTo>
                  <a:pt x="994957" y="0"/>
                </a:lnTo>
                <a:lnTo>
                  <a:pt x="994957"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7" name="Freeform 47"/>
          <p:cNvSpPr/>
          <p:nvPr/>
        </p:nvSpPr>
        <p:spPr>
          <a:xfrm rot="-5614855">
            <a:off x="8019086" y="7206730"/>
            <a:ext cx="994957" cy="861090"/>
          </a:xfrm>
          <a:custGeom>
            <a:avLst/>
            <a:gdLst/>
            <a:ahLst/>
            <a:cxnLst/>
            <a:rect l="l" t="t" r="r" b="b"/>
            <a:pathLst>
              <a:path w="994957" h="861090">
                <a:moveTo>
                  <a:pt x="0" y="0"/>
                </a:moveTo>
                <a:lnTo>
                  <a:pt x="994957" y="0"/>
                </a:lnTo>
                <a:lnTo>
                  <a:pt x="994957" y="861090"/>
                </a:lnTo>
                <a:lnTo>
                  <a:pt x="0" y="86109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2149386" y="2446296"/>
            <a:ext cx="2513505" cy="2513505"/>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2105943" y="2406108"/>
            <a:ext cx="2513505" cy="2513505"/>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28" name="TextBox 2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24645">
            <a:off x="2592345" y="2205840"/>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0" name="Group 30"/>
          <p:cNvGrpSpPr/>
          <p:nvPr/>
        </p:nvGrpSpPr>
        <p:grpSpPr>
          <a:xfrm>
            <a:off x="2149386" y="5610644"/>
            <a:ext cx="2513505" cy="2513505"/>
            <a:chOff x="0" y="0"/>
            <a:chExt cx="812800" cy="812800"/>
          </a:xfrm>
        </p:grpSpPr>
        <p:sp>
          <p:nvSpPr>
            <p:cNvPr id="31" name="Freeform 3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32" name="TextBox 3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a:off x="2105943" y="5570456"/>
            <a:ext cx="2513505" cy="2513505"/>
            <a:chOff x="0" y="0"/>
            <a:chExt cx="812800" cy="812800"/>
          </a:xfrm>
        </p:grpSpPr>
        <p:sp>
          <p:nvSpPr>
            <p:cNvPr id="34" name="Freeform 3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35" name="TextBox 3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6" name="Freeform 36"/>
          <p:cNvSpPr/>
          <p:nvPr/>
        </p:nvSpPr>
        <p:spPr>
          <a:xfrm rot="124645">
            <a:off x="2592345" y="5370188"/>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7" name="Group 37"/>
          <p:cNvGrpSpPr/>
          <p:nvPr/>
        </p:nvGrpSpPr>
        <p:grpSpPr>
          <a:xfrm>
            <a:off x="13668552" y="2447255"/>
            <a:ext cx="2513505" cy="2513505"/>
            <a:chOff x="0" y="0"/>
            <a:chExt cx="812800" cy="812800"/>
          </a:xfrm>
        </p:grpSpPr>
        <p:sp>
          <p:nvSpPr>
            <p:cNvPr id="38" name="Freeform 3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39" name="TextBox 3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0" name="Group 40"/>
          <p:cNvGrpSpPr/>
          <p:nvPr/>
        </p:nvGrpSpPr>
        <p:grpSpPr>
          <a:xfrm>
            <a:off x="13625109" y="2407067"/>
            <a:ext cx="2513505" cy="2513505"/>
            <a:chOff x="0" y="0"/>
            <a:chExt cx="812800" cy="812800"/>
          </a:xfrm>
        </p:grpSpPr>
        <p:sp>
          <p:nvSpPr>
            <p:cNvPr id="41" name="Freeform 4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42" name="TextBox 4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3" name="Freeform 43"/>
          <p:cNvSpPr/>
          <p:nvPr/>
        </p:nvSpPr>
        <p:spPr>
          <a:xfrm rot="124645">
            <a:off x="14111511" y="2206799"/>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44" name="Group 44"/>
          <p:cNvGrpSpPr/>
          <p:nvPr/>
        </p:nvGrpSpPr>
        <p:grpSpPr>
          <a:xfrm>
            <a:off x="13668552" y="5611602"/>
            <a:ext cx="2513505" cy="2513505"/>
            <a:chOff x="0" y="0"/>
            <a:chExt cx="812800" cy="812800"/>
          </a:xfrm>
        </p:grpSpPr>
        <p:sp>
          <p:nvSpPr>
            <p:cNvPr id="45" name="Freeform 4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46" name="TextBox 4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7" name="Group 47"/>
          <p:cNvGrpSpPr/>
          <p:nvPr/>
        </p:nvGrpSpPr>
        <p:grpSpPr>
          <a:xfrm>
            <a:off x="13625109" y="5571415"/>
            <a:ext cx="2513505" cy="2513505"/>
            <a:chOff x="0" y="0"/>
            <a:chExt cx="812800" cy="812800"/>
          </a:xfrm>
        </p:grpSpPr>
        <p:sp>
          <p:nvSpPr>
            <p:cNvPr id="48" name="Freeform 4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49" name="TextBox 4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0" name="Freeform 50"/>
          <p:cNvSpPr/>
          <p:nvPr/>
        </p:nvSpPr>
        <p:spPr>
          <a:xfrm rot="124645">
            <a:off x="14111511" y="5371147"/>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1" name="Group 51"/>
          <p:cNvGrpSpPr/>
          <p:nvPr/>
        </p:nvGrpSpPr>
        <p:grpSpPr>
          <a:xfrm>
            <a:off x="5018258" y="2446296"/>
            <a:ext cx="2513505" cy="2513505"/>
            <a:chOff x="0" y="0"/>
            <a:chExt cx="812800" cy="812800"/>
          </a:xfrm>
        </p:grpSpPr>
        <p:sp>
          <p:nvSpPr>
            <p:cNvPr id="52" name="Freeform 5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53" name="TextBox 5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4" name="Group 54"/>
          <p:cNvGrpSpPr/>
          <p:nvPr/>
        </p:nvGrpSpPr>
        <p:grpSpPr>
          <a:xfrm>
            <a:off x="4969591" y="2431161"/>
            <a:ext cx="2513505" cy="2513505"/>
            <a:chOff x="0" y="0"/>
            <a:chExt cx="812800" cy="812800"/>
          </a:xfrm>
        </p:grpSpPr>
        <p:sp>
          <p:nvSpPr>
            <p:cNvPr id="55" name="Freeform 5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56" name="TextBox 5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7" name="Freeform 57"/>
          <p:cNvSpPr/>
          <p:nvPr/>
        </p:nvSpPr>
        <p:spPr>
          <a:xfrm rot="-162000">
            <a:off x="5455993" y="2205840"/>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8" name="Group 58"/>
          <p:cNvGrpSpPr/>
          <p:nvPr/>
        </p:nvGrpSpPr>
        <p:grpSpPr>
          <a:xfrm>
            <a:off x="5018258" y="5610644"/>
            <a:ext cx="2513505" cy="2513505"/>
            <a:chOff x="0" y="0"/>
            <a:chExt cx="812800" cy="812800"/>
          </a:xfrm>
        </p:grpSpPr>
        <p:sp>
          <p:nvSpPr>
            <p:cNvPr id="59" name="Freeform 5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60" name="TextBox 6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1" name="Group 61"/>
          <p:cNvGrpSpPr/>
          <p:nvPr/>
        </p:nvGrpSpPr>
        <p:grpSpPr>
          <a:xfrm>
            <a:off x="4969591" y="5595509"/>
            <a:ext cx="2513505" cy="2513505"/>
            <a:chOff x="0" y="0"/>
            <a:chExt cx="812800" cy="812800"/>
          </a:xfrm>
        </p:grpSpPr>
        <p:sp>
          <p:nvSpPr>
            <p:cNvPr id="62" name="Freeform 6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63" name="TextBox 6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4" name="Freeform 64"/>
          <p:cNvSpPr/>
          <p:nvPr/>
        </p:nvSpPr>
        <p:spPr>
          <a:xfrm rot="-162000">
            <a:off x="5455993" y="5370188"/>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65" name="Group 65"/>
          <p:cNvGrpSpPr/>
          <p:nvPr/>
        </p:nvGrpSpPr>
        <p:grpSpPr>
          <a:xfrm>
            <a:off x="7887130" y="2446296"/>
            <a:ext cx="2513505" cy="2513505"/>
            <a:chOff x="0" y="0"/>
            <a:chExt cx="812800" cy="812800"/>
          </a:xfrm>
        </p:grpSpPr>
        <p:sp>
          <p:nvSpPr>
            <p:cNvPr id="66" name="Freeform 6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67" name="TextBox 6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8" name="Group 68"/>
          <p:cNvGrpSpPr/>
          <p:nvPr/>
        </p:nvGrpSpPr>
        <p:grpSpPr>
          <a:xfrm>
            <a:off x="7832195" y="2406108"/>
            <a:ext cx="2513505" cy="2513505"/>
            <a:chOff x="0" y="0"/>
            <a:chExt cx="812800" cy="812800"/>
          </a:xfrm>
        </p:grpSpPr>
        <p:sp>
          <p:nvSpPr>
            <p:cNvPr id="69" name="Freeform 6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70" name="TextBox 7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1" name="Freeform 71"/>
          <p:cNvSpPr/>
          <p:nvPr/>
        </p:nvSpPr>
        <p:spPr>
          <a:xfrm rot="120324">
            <a:off x="8318597" y="2205840"/>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72" name="Group 72"/>
          <p:cNvGrpSpPr/>
          <p:nvPr/>
        </p:nvGrpSpPr>
        <p:grpSpPr>
          <a:xfrm>
            <a:off x="7887130" y="5610644"/>
            <a:ext cx="2513505" cy="2513505"/>
            <a:chOff x="0" y="0"/>
            <a:chExt cx="812800" cy="812800"/>
          </a:xfrm>
        </p:grpSpPr>
        <p:sp>
          <p:nvSpPr>
            <p:cNvPr id="73" name="Freeform 7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74" name="TextBox 7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5" name="Group 75"/>
          <p:cNvGrpSpPr/>
          <p:nvPr/>
        </p:nvGrpSpPr>
        <p:grpSpPr>
          <a:xfrm>
            <a:off x="7832195" y="5570456"/>
            <a:ext cx="2513505" cy="2513505"/>
            <a:chOff x="0" y="0"/>
            <a:chExt cx="812800" cy="812800"/>
          </a:xfrm>
        </p:grpSpPr>
        <p:sp>
          <p:nvSpPr>
            <p:cNvPr id="76" name="Freeform 7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77" name="TextBox 7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8" name="Freeform 78"/>
          <p:cNvSpPr/>
          <p:nvPr/>
        </p:nvSpPr>
        <p:spPr>
          <a:xfrm rot="120324">
            <a:off x="8318597" y="5370188"/>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79" name="Group 79"/>
          <p:cNvGrpSpPr/>
          <p:nvPr/>
        </p:nvGrpSpPr>
        <p:grpSpPr>
          <a:xfrm>
            <a:off x="10756001" y="2446296"/>
            <a:ext cx="2513505" cy="2513505"/>
            <a:chOff x="0" y="0"/>
            <a:chExt cx="812800" cy="812800"/>
          </a:xfrm>
        </p:grpSpPr>
        <p:sp>
          <p:nvSpPr>
            <p:cNvPr id="80" name="Freeform 8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81" name="TextBox 8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2" name="Group 82"/>
          <p:cNvGrpSpPr/>
          <p:nvPr/>
        </p:nvGrpSpPr>
        <p:grpSpPr>
          <a:xfrm>
            <a:off x="10694798" y="2446296"/>
            <a:ext cx="2513505" cy="2513505"/>
            <a:chOff x="0" y="0"/>
            <a:chExt cx="812800" cy="812800"/>
          </a:xfrm>
        </p:grpSpPr>
        <p:sp>
          <p:nvSpPr>
            <p:cNvPr id="83" name="Freeform 8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84" name="TextBox 8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5" name="Freeform 85"/>
          <p:cNvSpPr/>
          <p:nvPr/>
        </p:nvSpPr>
        <p:spPr>
          <a:xfrm rot="-197697">
            <a:off x="11181200" y="2205840"/>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86" name="Group 86"/>
          <p:cNvGrpSpPr/>
          <p:nvPr/>
        </p:nvGrpSpPr>
        <p:grpSpPr>
          <a:xfrm>
            <a:off x="10756001" y="5610644"/>
            <a:ext cx="2513505" cy="2513505"/>
            <a:chOff x="0" y="0"/>
            <a:chExt cx="812800" cy="812800"/>
          </a:xfrm>
        </p:grpSpPr>
        <p:sp>
          <p:nvSpPr>
            <p:cNvPr id="87" name="Freeform 8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88" name="TextBox 8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9" name="Group 89"/>
          <p:cNvGrpSpPr/>
          <p:nvPr/>
        </p:nvGrpSpPr>
        <p:grpSpPr>
          <a:xfrm>
            <a:off x="10694798" y="5610644"/>
            <a:ext cx="2513505" cy="2513505"/>
            <a:chOff x="0" y="0"/>
            <a:chExt cx="812800" cy="812800"/>
          </a:xfrm>
        </p:grpSpPr>
        <p:sp>
          <p:nvSpPr>
            <p:cNvPr id="90" name="Freeform 9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BEEDE1"/>
            </a:solidFill>
            <a:ln cap="sq">
              <a:noFill/>
              <a:prstDash val="solid"/>
              <a:miter/>
            </a:ln>
          </p:spPr>
        </p:sp>
        <p:sp>
          <p:nvSpPr>
            <p:cNvPr id="91" name="TextBox 9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2" name="Freeform 92"/>
          <p:cNvSpPr/>
          <p:nvPr/>
        </p:nvSpPr>
        <p:spPr>
          <a:xfrm rot="-197697">
            <a:off x="11181200" y="5370188"/>
            <a:ext cx="1540701" cy="397781"/>
          </a:xfrm>
          <a:custGeom>
            <a:avLst/>
            <a:gdLst/>
            <a:ahLst/>
            <a:cxnLst/>
            <a:rect l="l" t="t" r="r" b="b"/>
            <a:pathLst>
              <a:path w="1540701" h="397781">
                <a:moveTo>
                  <a:pt x="0" y="0"/>
                </a:moveTo>
                <a:lnTo>
                  <a:pt x="1540701" y="0"/>
                </a:lnTo>
                <a:lnTo>
                  <a:pt x="1540701" y="397781"/>
                </a:lnTo>
                <a:lnTo>
                  <a:pt x="0" y="3977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93" name="TextBox 93"/>
          <p:cNvSpPr txBox="1"/>
          <p:nvPr/>
        </p:nvSpPr>
        <p:spPr>
          <a:xfrm>
            <a:off x="2723229" y="2961429"/>
            <a:ext cx="1322377"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A</a:t>
            </a:r>
          </a:p>
        </p:txBody>
      </p:sp>
      <p:sp>
        <p:nvSpPr>
          <p:cNvPr id="94" name="TextBox 94"/>
          <p:cNvSpPr txBox="1"/>
          <p:nvPr/>
        </p:nvSpPr>
        <p:spPr>
          <a:xfrm>
            <a:off x="2723229" y="6125777"/>
            <a:ext cx="1322377"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F</a:t>
            </a:r>
          </a:p>
        </p:txBody>
      </p:sp>
      <p:sp>
        <p:nvSpPr>
          <p:cNvPr id="95" name="TextBox 95"/>
          <p:cNvSpPr txBox="1"/>
          <p:nvPr/>
        </p:nvSpPr>
        <p:spPr>
          <a:xfrm>
            <a:off x="14244800" y="2962388"/>
            <a:ext cx="1317566"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E</a:t>
            </a:r>
          </a:p>
        </p:txBody>
      </p:sp>
      <p:sp>
        <p:nvSpPr>
          <p:cNvPr id="96" name="TextBox 96"/>
          <p:cNvSpPr txBox="1"/>
          <p:nvPr/>
        </p:nvSpPr>
        <p:spPr>
          <a:xfrm>
            <a:off x="14244800" y="6126736"/>
            <a:ext cx="1317566"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J</a:t>
            </a:r>
          </a:p>
        </p:txBody>
      </p:sp>
      <p:sp>
        <p:nvSpPr>
          <p:cNvPr id="97" name="TextBox 97"/>
          <p:cNvSpPr txBox="1"/>
          <p:nvPr/>
        </p:nvSpPr>
        <p:spPr>
          <a:xfrm>
            <a:off x="5584419" y="2961429"/>
            <a:ext cx="1332517"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B</a:t>
            </a:r>
          </a:p>
        </p:txBody>
      </p:sp>
      <p:sp>
        <p:nvSpPr>
          <p:cNvPr id="98" name="TextBox 98"/>
          <p:cNvSpPr txBox="1"/>
          <p:nvPr/>
        </p:nvSpPr>
        <p:spPr>
          <a:xfrm>
            <a:off x="5674682" y="6125777"/>
            <a:ext cx="1151990"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G</a:t>
            </a:r>
          </a:p>
        </p:txBody>
      </p:sp>
      <p:sp>
        <p:nvSpPr>
          <p:cNvPr id="99" name="TextBox 99"/>
          <p:cNvSpPr txBox="1"/>
          <p:nvPr/>
        </p:nvSpPr>
        <p:spPr>
          <a:xfrm>
            <a:off x="8372594" y="2961429"/>
            <a:ext cx="1487642"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C</a:t>
            </a:r>
          </a:p>
        </p:txBody>
      </p:sp>
      <p:sp>
        <p:nvSpPr>
          <p:cNvPr id="100" name="TextBox 100"/>
          <p:cNvSpPr txBox="1"/>
          <p:nvPr/>
        </p:nvSpPr>
        <p:spPr>
          <a:xfrm>
            <a:off x="8507201" y="6125777"/>
            <a:ext cx="1218428"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H</a:t>
            </a:r>
          </a:p>
        </p:txBody>
      </p:sp>
      <p:sp>
        <p:nvSpPr>
          <p:cNvPr id="101" name="TextBox 101"/>
          <p:cNvSpPr txBox="1"/>
          <p:nvPr/>
        </p:nvSpPr>
        <p:spPr>
          <a:xfrm>
            <a:off x="11282533" y="2961429"/>
            <a:ext cx="1399238"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D</a:t>
            </a:r>
          </a:p>
        </p:txBody>
      </p:sp>
      <p:sp>
        <p:nvSpPr>
          <p:cNvPr id="102" name="TextBox 102"/>
          <p:cNvSpPr txBox="1"/>
          <p:nvPr/>
        </p:nvSpPr>
        <p:spPr>
          <a:xfrm>
            <a:off x="11282533" y="6125777"/>
            <a:ext cx="1399238" cy="1259881"/>
          </a:xfrm>
          <a:prstGeom prst="rect">
            <a:avLst/>
          </a:prstGeom>
        </p:spPr>
        <p:txBody>
          <a:bodyPr lIns="0" tIns="0" rIns="0" bIns="0" rtlCol="0" anchor="t">
            <a:spAutoFit/>
          </a:bodyPr>
          <a:lstStyle/>
          <a:p>
            <a:pPr algn="ctr">
              <a:lnSpc>
                <a:spcPts val="10262"/>
              </a:lnSpc>
            </a:pPr>
            <a:r>
              <a:rPr lang="en-US" sz="7330">
                <a:solidFill>
                  <a:srgbClr val="3C2E3D"/>
                </a:solidFill>
                <a:latin typeface="Finger Paint"/>
                <a:ea typeface="Finger Paint"/>
                <a:cs typeface="Finger Paint"/>
                <a:sym typeface="Finger Paint"/>
              </a:rPr>
              <a:t>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2531837" y="3971457"/>
            <a:ext cx="13905672" cy="4887959"/>
            <a:chOff x="0" y="0"/>
            <a:chExt cx="3662399" cy="1287364"/>
          </a:xfrm>
        </p:grpSpPr>
        <p:sp>
          <p:nvSpPr>
            <p:cNvPr id="24" name="Freeform 24"/>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cap="sq">
              <a:noFill/>
              <a:prstDash val="solid"/>
              <a:miter/>
            </a:ln>
          </p:spPr>
        </p:sp>
        <p:sp>
          <p:nvSpPr>
            <p:cNvPr id="25" name="TextBox 25"/>
            <p:cNvSpPr txBox="1"/>
            <p:nvPr/>
          </p:nvSpPr>
          <p:spPr>
            <a:xfrm>
              <a:off x="0" y="-38100"/>
              <a:ext cx="3662399" cy="132546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2417313" y="3866682"/>
            <a:ext cx="13905672" cy="4887959"/>
            <a:chOff x="0" y="0"/>
            <a:chExt cx="3662399" cy="1287364"/>
          </a:xfrm>
        </p:grpSpPr>
        <p:sp>
          <p:nvSpPr>
            <p:cNvPr id="27" name="Freeform 27"/>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cap="sq">
              <a:noFill/>
              <a:prstDash val="solid"/>
              <a:miter/>
            </a:ln>
          </p:spPr>
        </p:sp>
        <p:sp>
          <p:nvSpPr>
            <p:cNvPr id="28" name="TextBox 28"/>
            <p:cNvSpPr txBox="1"/>
            <p:nvPr/>
          </p:nvSpPr>
          <p:spPr>
            <a:xfrm>
              <a:off x="0" y="-38100"/>
              <a:ext cx="3662399" cy="132546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938503">
            <a:off x="1829110" y="3948693"/>
            <a:ext cx="1891684" cy="488398"/>
          </a:xfrm>
          <a:custGeom>
            <a:avLst/>
            <a:gdLst/>
            <a:ahLst/>
            <a:cxnLst/>
            <a:rect l="l" t="t" r="r" b="b"/>
            <a:pathLst>
              <a:path w="1891684" h="488398">
                <a:moveTo>
                  <a:pt x="0" y="0"/>
                </a:moveTo>
                <a:lnTo>
                  <a:pt x="1891683" y="0"/>
                </a:lnTo>
                <a:lnTo>
                  <a:pt x="1891683" y="488399"/>
                </a:lnTo>
                <a:lnTo>
                  <a:pt x="0" y="4883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Freeform 30"/>
          <p:cNvSpPr/>
          <p:nvPr/>
        </p:nvSpPr>
        <p:spPr>
          <a:xfrm rot="1799533" flipH="1" flipV="1">
            <a:off x="14966307" y="4008889"/>
            <a:ext cx="1891684" cy="488398"/>
          </a:xfrm>
          <a:custGeom>
            <a:avLst/>
            <a:gdLst/>
            <a:ahLst/>
            <a:cxnLst/>
            <a:rect l="l" t="t" r="r" b="b"/>
            <a:pathLst>
              <a:path w="1891684" h="488398">
                <a:moveTo>
                  <a:pt x="1891684" y="488398"/>
                </a:moveTo>
                <a:lnTo>
                  <a:pt x="0" y="488398"/>
                </a:lnTo>
                <a:lnTo>
                  <a:pt x="0" y="0"/>
                </a:lnTo>
                <a:lnTo>
                  <a:pt x="1891684" y="0"/>
                </a:lnTo>
                <a:lnTo>
                  <a:pt x="1891684" y="488398"/>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AutoShape 31"/>
          <p:cNvSpPr/>
          <p:nvPr/>
        </p:nvSpPr>
        <p:spPr>
          <a:xfrm rot="-10800000">
            <a:off x="2774952" y="6961477"/>
            <a:ext cx="13137197" cy="0"/>
          </a:xfrm>
          <a:prstGeom prst="line">
            <a:avLst/>
          </a:prstGeom>
          <a:ln w="9525" cap="rnd">
            <a:solidFill>
              <a:srgbClr val="000000"/>
            </a:solidFill>
            <a:prstDash val="sysDot"/>
            <a:headEnd type="none" w="sm" len="sm"/>
            <a:tailEnd type="none" w="sm" len="sm"/>
          </a:ln>
        </p:spPr>
      </p:sp>
      <p:sp>
        <p:nvSpPr>
          <p:cNvPr id="32" name="AutoShape 32"/>
          <p:cNvSpPr/>
          <p:nvPr/>
        </p:nvSpPr>
        <p:spPr>
          <a:xfrm rot="-10800000">
            <a:off x="2774952" y="5650607"/>
            <a:ext cx="13137197" cy="0"/>
          </a:xfrm>
          <a:prstGeom prst="line">
            <a:avLst/>
          </a:prstGeom>
          <a:ln w="9525" cap="rnd">
            <a:solidFill>
              <a:srgbClr val="000000"/>
            </a:solidFill>
            <a:prstDash val="sysDot"/>
            <a:headEnd type="none" w="sm" len="sm"/>
            <a:tailEnd type="none" w="sm" len="sm"/>
          </a:ln>
        </p:spPr>
      </p:sp>
      <p:sp>
        <p:nvSpPr>
          <p:cNvPr id="33" name="TextBox 33"/>
          <p:cNvSpPr txBox="1"/>
          <p:nvPr/>
        </p:nvSpPr>
        <p:spPr>
          <a:xfrm>
            <a:off x="2635515" y="4588462"/>
            <a:ext cx="2421505"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1</a:t>
            </a:r>
          </a:p>
        </p:txBody>
      </p:sp>
      <p:sp>
        <p:nvSpPr>
          <p:cNvPr id="34" name="TextBox 34"/>
          <p:cNvSpPr txBox="1"/>
          <p:nvPr/>
        </p:nvSpPr>
        <p:spPr>
          <a:xfrm>
            <a:off x="3015223" y="1213871"/>
            <a:ext cx="12257555" cy="1304915"/>
          </a:xfrm>
          <a:prstGeom prst="rect">
            <a:avLst/>
          </a:prstGeom>
        </p:spPr>
        <p:txBody>
          <a:bodyPr lIns="0" tIns="0" rIns="0" bIns="0" rtlCol="0" anchor="t">
            <a:spAutoFit/>
          </a:bodyPr>
          <a:lstStyle/>
          <a:p>
            <a:pPr algn="ctr">
              <a:lnSpc>
                <a:spcPts val="10500"/>
              </a:lnSpc>
            </a:pPr>
            <a:r>
              <a:rPr lang="en-US" sz="7500">
                <a:solidFill>
                  <a:srgbClr val="3C2E3D"/>
                </a:solidFill>
                <a:latin typeface="More Sugar"/>
                <a:ea typeface="More Sugar"/>
                <a:cs typeface="More Sugar"/>
                <a:sym typeface="More Sugar"/>
              </a:rPr>
              <a:t>Round 2 Score Board</a:t>
            </a:r>
          </a:p>
        </p:txBody>
      </p:sp>
      <p:sp>
        <p:nvSpPr>
          <p:cNvPr id="35" name="TextBox 35"/>
          <p:cNvSpPr txBox="1"/>
          <p:nvPr/>
        </p:nvSpPr>
        <p:spPr>
          <a:xfrm>
            <a:off x="4131896" y="2556969"/>
            <a:ext cx="10024207" cy="1057275"/>
          </a:xfrm>
          <a:prstGeom prst="rect">
            <a:avLst/>
          </a:prstGeom>
        </p:spPr>
        <p:txBody>
          <a:bodyPr lIns="0" tIns="0" rIns="0" bIns="0" rtlCol="0" anchor="t">
            <a:spAutoFit/>
          </a:bodyPr>
          <a:lstStyle/>
          <a:p>
            <a:pPr algn="ctr">
              <a:lnSpc>
                <a:spcPts val="4200"/>
              </a:lnSpc>
            </a:pPr>
            <a:r>
              <a:rPr lang="en-US" sz="3000">
                <a:solidFill>
                  <a:srgbClr val="3C2E3D"/>
                </a:solidFill>
                <a:latin typeface="More Sugar Thin"/>
                <a:ea typeface="More Sugar Thin"/>
                <a:cs typeface="More Sugar Thin"/>
                <a:sym typeface="More Sugar Thin"/>
              </a:rPr>
              <a:t>Use this to keep track of the points! Copy and paste the token for every point a player receives.</a:t>
            </a:r>
          </a:p>
        </p:txBody>
      </p:sp>
      <p:sp>
        <p:nvSpPr>
          <p:cNvPr id="36" name="TextBox 36"/>
          <p:cNvSpPr txBox="1"/>
          <p:nvPr/>
        </p:nvSpPr>
        <p:spPr>
          <a:xfrm>
            <a:off x="2710735" y="5915076"/>
            <a:ext cx="2487525"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2</a:t>
            </a:r>
          </a:p>
        </p:txBody>
      </p:sp>
      <p:sp>
        <p:nvSpPr>
          <p:cNvPr id="37" name="TextBox 37"/>
          <p:cNvSpPr txBox="1"/>
          <p:nvPr/>
        </p:nvSpPr>
        <p:spPr>
          <a:xfrm>
            <a:off x="2475832" y="7241689"/>
            <a:ext cx="2918569"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3</a:t>
            </a:r>
          </a:p>
        </p:txBody>
      </p:sp>
      <p:sp>
        <p:nvSpPr>
          <p:cNvPr id="38" name="Freeform 38"/>
          <p:cNvSpPr/>
          <p:nvPr/>
        </p:nvSpPr>
        <p:spPr>
          <a:xfrm rot="1661043">
            <a:off x="3287031" y="2551616"/>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9" name="Freeform 39"/>
          <p:cNvSpPr/>
          <p:nvPr/>
        </p:nvSpPr>
        <p:spPr>
          <a:xfrm rot="1661043">
            <a:off x="14254524" y="2551616"/>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0" name="Freeform 40"/>
          <p:cNvSpPr/>
          <p:nvPr/>
        </p:nvSpPr>
        <p:spPr>
          <a:xfrm rot="1661043">
            <a:off x="5522384" y="4616845"/>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1" name="Freeform 41"/>
          <p:cNvSpPr/>
          <p:nvPr/>
        </p:nvSpPr>
        <p:spPr>
          <a:xfrm rot="1661043">
            <a:off x="5522384" y="5962512"/>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2" name="Freeform 42"/>
          <p:cNvSpPr/>
          <p:nvPr/>
        </p:nvSpPr>
        <p:spPr>
          <a:xfrm rot="1661043">
            <a:off x="5522384" y="7270072"/>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3" name="Freeform 43"/>
          <p:cNvSpPr/>
          <p:nvPr/>
        </p:nvSpPr>
        <p:spPr>
          <a:xfrm rot="1661043">
            <a:off x="6509671" y="4616845"/>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4" name="Freeform 44"/>
          <p:cNvSpPr/>
          <p:nvPr/>
        </p:nvSpPr>
        <p:spPr>
          <a:xfrm rot="1661043">
            <a:off x="6509671" y="5962512"/>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5" name="Freeform 45"/>
          <p:cNvSpPr/>
          <p:nvPr/>
        </p:nvSpPr>
        <p:spPr>
          <a:xfrm rot="1661043">
            <a:off x="6509671" y="7270072"/>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6" name="Freeform 46"/>
          <p:cNvSpPr/>
          <p:nvPr/>
        </p:nvSpPr>
        <p:spPr>
          <a:xfrm rot="1661043">
            <a:off x="7496958" y="4616845"/>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7" name="Freeform 47"/>
          <p:cNvSpPr/>
          <p:nvPr/>
        </p:nvSpPr>
        <p:spPr>
          <a:xfrm rot="1661043">
            <a:off x="7496958" y="5962512"/>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8" name="Freeform 48"/>
          <p:cNvSpPr/>
          <p:nvPr/>
        </p:nvSpPr>
        <p:spPr>
          <a:xfrm rot="1661043">
            <a:off x="7496958" y="7270072"/>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9" name="Freeform 49"/>
          <p:cNvSpPr/>
          <p:nvPr/>
        </p:nvSpPr>
        <p:spPr>
          <a:xfrm rot="1661043">
            <a:off x="8484245" y="4616845"/>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0" name="Freeform 50"/>
          <p:cNvSpPr/>
          <p:nvPr/>
        </p:nvSpPr>
        <p:spPr>
          <a:xfrm rot="1661043">
            <a:off x="9471532" y="4616845"/>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cap="sq">
              <a:noFill/>
              <a:prstDash val="solid"/>
              <a:miter/>
            </a:ln>
          </p:spPr>
        </p:sp>
        <p:sp>
          <p:nvSpPr>
            <p:cNvPr id="25" name="TextBox 25"/>
            <p:cNvSpPr txBox="1"/>
            <p:nvPr/>
          </p:nvSpPr>
          <p:spPr>
            <a:xfrm>
              <a:off x="0" y="-38100"/>
              <a:ext cx="1013919" cy="838072"/>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4835719" y="1725878"/>
            <a:ext cx="8616561" cy="6835245"/>
            <a:chOff x="0" y="0"/>
            <a:chExt cx="1024622" cy="812800"/>
          </a:xfrm>
        </p:grpSpPr>
        <p:sp>
          <p:nvSpPr>
            <p:cNvPr id="27" name="Freeform 27"/>
            <p:cNvSpPr/>
            <p:nvPr/>
          </p:nvSpPr>
          <p:spPr>
            <a:xfrm>
              <a:off x="0" y="0"/>
              <a:ext cx="1024622" cy="812800"/>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cap="sq">
              <a:noFill/>
              <a:prstDash val="solid"/>
              <a:miter/>
            </a:ln>
          </p:spPr>
        </p:sp>
        <p:sp>
          <p:nvSpPr>
            <p:cNvPr id="28" name="TextBox 28"/>
            <p:cNvSpPr txBox="1"/>
            <p:nvPr/>
          </p:nvSpPr>
          <p:spPr>
            <a:xfrm>
              <a:off x="0" y="-38100"/>
              <a:ext cx="1024622"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TextBox 30"/>
          <p:cNvSpPr txBox="1"/>
          <p:nvPr/>
        </p:nvSpPr>
        <p:spPr>
          <a:xfrm>
            <a:off x="4720773" y="3707158"/>
            <a:ext cx="8846454" cy="2132250"/>
          </a:xfrm>
          <a:prstGeom prst="rect">
            <a:avLst/>
          </a:prstGeom>
        </p:spPr>
        <p:txBody>
          <a:bodyPr lIns="0" tIns="0" rIns="0" bIns="0" rtlCol="0" anchor="t">
            <a:spAutoFit/>
          </a:bodyPr>
          <a:lstStyle/>
          <a:p>
            <a:pPr algn="ctr">
              <a:lnSpc>
                <a:spcPts val="17416"/>
              </a:lnSpc>
            </a:pPr>
            <a:r>
              <a:rPr lang="en-US" sz="12440">
                <a:solidFill>
                  <a:srgbClr val="3C2E3D"/>
                </a:solidFill>
                <a:latin typeface="More Sugar"/>
                <a:ea typeface="More Sugar"/>
                <a:cs typeface="More Sugar"/>
                <a:sym typeface="More Sugar"/>
              </a:rPr>
              <a:t>Round 3</a:t>
            </a:r>
          </a:p>
        </p:txBody>
      </p:sp>
      <p:sp>
        <p:nvSpPr>
          <p:cNvPr id="31" name="TextBox 31"/>
          <p:cNvSpPr txBox="1"/>
          <p:nvPr/>
        </p:nvSpPr>
        <p:spPr>
          <a:xfrm>
            <a:off x="7222008" y="5560667"/>
            <a:ext cx="3843985" cy="771459"/>
          </a:xfrm>
          <a:prstGeom prst="rect">
            <a:avLst/>
          </a:prstGeom>
        </p:spPr>
        <p:txBody>
          <a:bodyPr lIns="0" tIns="0" rIns="0" bIns="0" rtlCol="0" anchor="t">
            <a:spAutoFit/>
          </a:bodyPr>
          <a:lstStyle/>
          <a:p>
            <a:pPr algn="ctr">
              <a:lnSpc>
                <a:spcPts val="6299"/>
              </a:lnSpc>
            </a:pPr>
            <a:r>
              <a:rPr lang="en-US" sz="4500">
                <a:solidFill>
                  <a:srgbClr val="3C2E3D"/>
                </a:solidFill>
                <a:latin typeface="More Sugar Thin"/>
                <a:ea typeface="More Sugar Thin"/>
                <a:cs typeface="More Sugar Thin"/>
                <a:sym typeface="More Sugar Thin"/>
              </a:rPr>
              <a:t>Good luck!</a:t>
            </a:r>
          </a:p>
        </p:txBody>
      </p:sp>
      <p:sp>
        <p:nvSpPr>
          <p:cNvPr id="32" name="Freeform 32"/>
          <p:cNvSpPr/>
          <p:nvPr/>
        </p:nvSpPr>
        <p:spPr>
          <a:xfrm rot="4505853">
            <a:off x="2877969" y="324683"/>
            <a:ext cx="1427557" cy="1408035"/>
          </a:xfrm>
          <a:custGeom>
            <a:avLst/>
            <a:gdLst/>
            <a:ahLst/>
            <a:cxnLst/>
            <a:rect l="l" t="t" r="r" b="b"/>
            <a:pathLst>
              <a:path w="1427557" h="1408035">
                <a:moveTo>
                  <a:pt x="0" y="0"/>
                </a:moveTo>
                <a:lnTo>
                  <a:pt x="1427557" y="0"/>
                </a:lnTo>
                <a:lnTo>
                  <a:pt x="1427557" y="1408034"/>
                </a:lnTo>
                <a:lnTo>
                  <a:pt x="0" y="14080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10306237">
            <a:off x="4134533" y="7781472"/>
            <a:ext cx="1252441" cy="1235313"/>
          </a:xfrm>
          <a:custGeom>
            <a:avLst/>
            <a:gdLst/>
            <a:ahLst/>
            <a:cxnLst/>
            <a:rect l="l" t="t" r="r" b="b"/>
            <a:pathLst>
              <a:path w="1252441" h="1235313">
                <a:moveTo>
                  <a:pt x="0" y="0"/>
                </a:moveTo>
                <a:lnTo>
                  <a:pt x="1252441" y="0"/>
                </a:lnTo>
                <a:lnTo>
                  <a:pt x="1252441" y="1235313"/>
                </a:lnTo>
                <a:lnTo>
                  <a:pt x="0" y="123531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4" name="Freeform 34"/>
          <p:cNvSpPr/>
          <p:nvPr/>
        </p:nvSpPr>
        <p:spPr>
          <a:xfrm rot="3062654">
            <a:off x="14208099" y="1641508"/>
            <a:ext cx="1810087" cy="1566548"/>
          </a:xfrm>
          <a:custGeom>
            <a:avLst/>
            <a:gdLst/>
            <a:ahLst/>
            <a:cxnLst/>
            <a:rect l="l" t="t" r="r" b="b"/>
            <a:pathLst>
              <a:path w="1810087" h="1566548">
                <a:moveTo>
                  <a:pt x="0" y="0"/>
                </a:moveTo>
                <a:lnTo>
                  <a:pt x="1810087" y="0"/>
                </a:lnTo>
                <a:lnTo>
                  <a:pt x="1810087" y="1566549"/>
                </a:lnTo>
                <a:lnTo>
                  <a:pt x="0" y="156654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5" name="Freeform 35"/>
          <p:cNvSpPr/>
          <p:nvPr/>
        </p:nvSpPr>
        <p:spPr>
          <a:xfrm rot="4340014">
            <a:off x="14309913" y="6789423"/>
            <a:ext cx="1756269" cy="1756269"/>
          </a:xfrm>
          <a:custGeom>
            <a:avLst/>
            <a:gdLst/>
            <a:ahLst/>
            <a:cxnLst/>
            <a:rect l="l" t="t" r="r" b="b"/>
            <a:pathLst>
              <a:path w="1756269" h="1756269">
                <a:moveTo>
                  <a:pt x="0" y="0"/>
                </a:moveTo>
                <a:lnTo>
                  <a:pt x="1756269" y="0"/>
                </a:lnTo>
                <a:lnTo>
                  <a:pt x="1756269" y="1756269"/>
                </a:lnTo>
                <a:lnTo>
                  <a:pt x="0" y="17562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6" name="Freeform 36"/>
          <p:cNvSpPr/>
          <p:nvPr/>
        </p:nvSpPr>
        <p:spPr>
          <a:xfrm rot="-6459985">
            <a:off x="2527797" y="5107847"/>
            <a:ext cx="626645" cy="626645"/>
          </a:xfrm>
          <a:custGeom>
            <a:avLst/>
            <a:gdLst/>
            <a:ahLst/>
            <a:cxnLst/>
            <a:rect l="l" t="t" r="r" b="b"/>
            <a:pathLst>
              <a:path w="626645" h="626645">
                <a:moveTo>
                  <a:pt x="0" y="0"/>
                </a:moveTo>
                <a:lnTo>
                  <a:pt x="626645" y="0"/>
                </a:lnTo>
                <a:lnTo>
                  <a:pt x="626645" y="626645"/>
                </a:lnTo>
                <a:lnTo>
                  <a:pt x="0" y="62664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2001551" y="2492351"/>
            <a:ext cx="1573419" cy="1573419"/>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1974356" y="2467194"/>
            <a:ext cx="1573419" cy="1573419"/>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28" name="TextBox 2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24645">
            <a:off x="2278837" y="2341829"/>
            <a:ext cx="964457" cy="249005"/>
          </a:xfrm>
          <a:custGeom>
            <a:avLst/>
            <a:gdLst/>
            <a:ahLst/>
            <a:cxnLst/>
            <a:rect l="l" t="t" r="r" b="b"/>
            <a:pathLst>
              <a:path w="964457" h="249005">
                <a:moveTo>
                  <a:pt x="0" y="0"/>
                </a:moveTo>
                <a:lnTo>
                  <a:pt x="964457" y="0"/>
                </a:lnTo>
                <a:lnTo>
                  <a:pt x="964457" y="249006"/>
                </a:lnTo>
                <a:lnTo>
                  <a:pt x="0" y="249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0" name="Group 30"/>
          <p:cNvGrpSpPr/>
          <p:nvPr/>
        </p:nvGrpSpPr>
        <p:grpSpPr>
          <a:xfrm>
            <a:off x="2023620" y="4480995"/>
            <a:ext cx="1573419" cy="1573419"/>
            <a:chOff x="0" y="0"/>
            <a:chExt cx="812800" cy="812800"/>
          </a:xfrm>
        </p:grpSpPr>
        <p:sp>
          <p:nvSpPr>
            <p:cNvPr id="31" name="Freeform 3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32" name="TextBox 3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a:off x="1996425" y="4455838"/>
            <a:ext cx="1573419" cy="1573419"/>
            <a:chOff x="0" y="0"/>
            <a:chExt cx="812800" cy="812800"/>
          </a:xfrm>
        </p:grpSpPr>
        <p:sp>
          <p:nvSpPr>
            <p:cNvPr id="34" name="Freeform 3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35" name="TextBox 3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6" name="Freeform 36"/>
          <p:cNvSpPr/>
          <p:nvPr/>
        </p:nvSpPr>
        <p:spPr>
          <a:xfrm rot="124645">
            <a:off x="2300906" y="43304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7" name="Group 37"/>
          <p:cNvGrpSpPr/>
          <p:nvPr/>
        </p:nvGrpSpPr>
        <p:grpSpPr>
          <a:xfrm>
            <a:off x="2083931" y="6398663"/>
            <a:ext cx="1573419" cy="1573419"/>
            <a:chOff x="0" y="0"/>
            <a:chExt cx="812800" cy="812800"/>
          </a:xfrm>
        </p:grpSpPr>
        <p:sp>
          <p:nvSpPr>
            <p:cNvPr id="38" name="Freeform 3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39" name="TextBox 3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0" name="Group 40"/>
          <p:cNvGrpSpPr/>
          <p:nvPr/>
        </p:nvGrpSpPr>
        <p:grpSpPr>
          <a:xfrm>
            <a:off x="2056736" y="6373506"/>
            <a:ext cx="1573419" cy="1573419"/>
            <a:chOff x="0" y="0"/>
            <a:chExt cx="812800" cy="812800"/>
          </a:xfrm>
        </p:grpSpPr>
        <p:sp>
          <p:nvSpPr>
            <p:cNvPr id="41" name="Freeform 4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42" name="TextBox 4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3" name="Freeform 43"/>
          <p:cNvSpPr/>
          <p:nvPr/>
        </p:nvSpPr>
        <p:spPr>
          <a:xfrm rot="124645">
            <a:off x="2361217" y="6248141"/>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44" name="Group 44"/>
          <p:cNvGrpSpPr/>
          <p:nvPr/>
        </p:nvGrpSpPr>
        <p:grpSpPr>
          <a:xfrm>
            <a:off x="9212385" y="2492952"/>
            <a:ext cx="1573419" cy="1573419"/>
            <a:chOff x="0" y="0"/>
            <a:chExt cx="812800" cy="812800"/>
          </a:xfrm>
        </p:grpSpPr>
        <p:sp>
          <p:nvSpPr>
            <p:cNvPr id="45" name="Freeform 4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46" name="TextBox 4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7" name="Group 47"/>
          <p:cNvGrpSpPr/>
          <p:nvPr/>
        </p:nvGrpSpPr>
        <p:grpSpPr>
          <a:xfrm>
            <a:off x="9185190" y="2467795"/>
            <a:ext cx="1573419" cy="1573419"/>
            <a:chOff x="0" y="0"/>
            <a:chExt cx="812800" cy="812800"/>
          </a:xfrm>
        </p:grpSpPr>
        <p:sp>
          <p:nvSpPr>
            <p:cNvPr id="48" name="Freeform 4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49" name="TextBox 4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0" name="Freeform 50"/>
          <p:cNvSpPr/>
          <p:nvPr/>
        </p:nvSpPr>
        <p:spPr>
          <a:xfrm rot="124645">
            <a:off x="9489671" y="2342430"/>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1" name="Group 51"/>
          <p:cNvGrpSpPr/>
          <p:nvPr/>
        </p:nvGrpSpPr>
        <p:grpSpPr>
          <a:xfrm>
            <a:off x="9234453" y="4481595"/>
            <a:ext cx="1573419" cy="1573419"/>
            <a:chOff x="0" y="0"/>
            <a:chExt cx="812800" cy="812800"/>
          </a:xfrm>
        </p:grpSpPr>
        <p:sp>
          <p:nvSpPr>
            <p:cNvPr id="52" name="Freeform 5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53" name="TextBox 5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4" name="Group 54"/>
          <p:cNvGrpSpPr/>
          <p:nvPr/>
        </p:nvGrpSpPr>
        <p:grpSpPr>
          <a:xfrm>
            <a:off x="9207259" y="4456438"/>
            <a:ext cx="1573419" cy="1573419"/>
            <a:chOff x="0" y="0"/>
            <a:chExt cx="812800" cy="812800"/>
          </a:xfrm>
        </p:grpSpPr>
        <p:sp>
          <p:nvSpPr>
            <p:cNvPr id="55" name="Freeform 5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56" name="TextBox 5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7" name="Freeform 57"/>
          <p:cNvSpPr/>
          <p:nvPr/>
        </p:nvSpPr>
        <p:spPr>
          <a:xfrm rot="124645">
            <a:off x="9511739" y="43310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58" name="Group 58"/>
          <p:cNvGrpSpPr/>
          <p:nvPr/>
        </p:nvGrpSpPr>
        <p:grpSpPr>
          <a:xfrm>
            <a:off x="9294764" y="6399263"/>
            <a:ext cx="1573419" cy="1573419"/>
            <a:chOff x="0" y="0"/>
            <a:chExt cx="812800" cy="812800"/>
          </a:xfrm>
        </p:grpSpPr>
        <p:sp>
          <p:nvSpPr>
            <p:cNvPr id="59" name="Freeform 5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60" name="TextBox 6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1" name="Group 61"/>
          <p:cNvGrpSpPr/>
          <p:nvPr/>
        </p:nvGrpSpPr>
        <p:grpSpPr>
          <a:xfrm>
            <a:off x="9267570" y="6374106"/>
            <a:ext cx="1573419" cy="1573419"/>
            <a:chOff x="0" y="0"/>
            <a:chExt cx="812800" cy="812800"/>
          </a:xfrm>
        </p:grpSpPr>
        <p:sp>
          <p:nvSpPr>
            <p:cNvPr id="62" name="Freeform 6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63" name="TextBox 6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4" name="Freeform 64"/>
          <p:cNvSpPr/>
          <p:nvPr/>
        </p:nvSpPr>
        <p:spPr>
          <a:xfrm rot="124645">
            <a:off x="9572050" y="6248741"/>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65" name="Group 65"/>
          <p:cNvGrpSpPr/>
          <p:nvPr/>
        </p:nvGrpSpPr>
        <p:grpSpPr>
          <a:xfrm>
            <a:off x="14657845" y="2492952"/>
            <a:ext cx="1573419" cy="1573419"/>
            <a:chOff x="0" y="0"/>
            <a:chExt cx="812800" cy="812800"/>
          </a:xfrm>
        </p:grpSpPr>
        <p:sp>
          <p:nvSpPr>
            <p:cNvPr id="66" name="Freeform 6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67" name="TextBox 6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68" name="Group 68"/>
          <p:cNvGrpSpPr/>
          <p:nvPr/>
        </p:nvGrpSpPr>
        <p:grpSpPr>
          <a:xfrm>
            <a:off x="14630651" y="2467795"/>
            <a:ext cx="1573419" cy="1573419"/>
            <a:chOff x="0" y="0"/>
            <a:chExt cx="812800" cy="812800"/>
          </a:xfrm>
        </p:grpSpPr>
        <p:sp>
          <p:nvSpPr>
            <p:cNvPr id="69" name="Freeform 6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70" name="TextBox 7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1" name="Freeform 71"/>
          <p:cNvSpPr/>
          <p:nvPr/>
        </p:nvSpPr>
        <p:spPr>
          <a:xfrm rot="124645">
            <a:off x="14935131" y="2342430"/>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72" name="Group 72"/>
          <p:cNvGrpSpPr/>
          <p:nvPr/>
        </p:nvGrpSpPr>
        <p:grpSpPr>
          <a:xfrm>
            <a:off x="14679914" y="4481595"/>
            <a:ext cx="1573419" cy="1573419"/>
            <a:chOff x="0" y="0"/>
            <a:chExt cx="812800" cy="812800"/>
          </a:xfrm>
        </p:grpSpPr>
        <p:sp>
          <p:nvSpPr>
            <p:cNvPr id="73" name="Freeform 7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74" name="TextBox 7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5" name="Group 75"/>
          <p:cNvGrpSpPr/>
          <p:nvPr/>
        </p:nvGrpSpPr>
        <p:grpSpPr>
          <a:xfrm>
            <a:off x="14652719" y="4456438"/>
            <a:ext cx="1573419" cy="1573419"/>
            <a:chOff x="0" y="0"/>
            <a:chExt cx="812800" cy="812800"/>
          </a:xfrm>
        </p:grpSpPr>
        <p:sp>
          <p:nvSpPr>
            <p:cNvPr id="76" name="Freeform 7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77" name="TextBox 7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8" name="Freeform 78"/>
          <p:cNvSpPr/>
          <p:nvPr/>
        </p:nvSpPr>
        <p:spPr>
          <a:xfrm rot="124645">
            <a:off x="14957200" y="43310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79" name="Group 79"/>
          <p:cNvGrpSpPr/>
          <p:nvPr/>
        </p:nvGrpSpPr>
        <p:grpSpPr>
          <a:xfrm>
            <a:off x="14740225" y="6399263"/>
            <a:ext cx="1573419" cy="1573419"/>
            <a:chOff x="0" y="0"/>
            <a:chExt cx="812800" cy="812800"/>
          </a:xfrm>
        </p:grpSpPr>
        <p:sp>
          <p:nvSpPr>
            <p:cNvPr id="80" name="Freeform 8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81" name="TextBox 8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2" name="Group 82"/>
          <p:cNvGrpSpPr/>
          <p:nvPr/>
        </p:nvGrpSpPr>
        <p:grpSpPr>
          <a:xfrm>
            <a:off x="14713030" y="6374106"/>
            <a:ext cx="1573419" cy="1573419"/>
            <a:chOff x="0" y="0"/>
            <a:chExt cx="812800" cy="812800"/>
          </a:xfrm>
        </p:grpSpPr>
        <p:sp>
          <p:nvSpPr>
            <p:cNvPr id="83" name="Freeform 8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84" name="TextBox 8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5" name="Freeform 85"/>
          <p:cNvSpPr/>
          <p:nvPr/>
        </p:nvSpPr>
        <p:spPr>
          <a:xfrm rot="124645">
            <a:off x="15017511" y="6248741"/>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86" name="Group 86"/>
          <p:cNvGrpSpPr/>
          <p:nvPr/>
        </p:nvGrpSpPr>
        <p:grpSpPr>
          <a:xfrm>
            <a:off x="3797424" y="2492351"/>
            <a:ext cx="1573419" cy="1573419"/>
            <a:chOff x="0" y="0"/>
            <a:chExt cx="812800" cy="812800"/>
          </a:xfrm>
        </p:grpSpPr>
        <p:sp>
          <p:nvSpPr>
            <p:cNvPr id="87" name="Freeform 8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88" name="TextBox 8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9" name="Group 89"/>
          <p:cNvGrpSpPr/>
          <p:nvPr/>
        </p:nvGrpSpPr>
        <p:grpSpPr>
          <a:xfrm>
            <a:off x="3766959" y="2482877"/>
            <a:ext cx="1573419" cy="1573419"/>
            <a:chOff x="0" y="0"/>
            <a:chExt cx="812800" cy="812800"/>
          </a:xfrm>
        </p:grpSpPr>
        <p:sp>
          <p:nvSpPr>
            <p:cNvPr id="90" name="Freeform 9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91" name="TextBox 9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2" name="Freeform 92"/>
          <p:cNvSpPr/>
          <p:nvPr/>
        </p:nvSpPr>
        <p:spPr>
          <a:xfrm rot="-162000">
            <a:off x="4071440" y="2341829"/>
            <a:ext cx="964457" cy="249005"/>
          </a:xfrm>
          <a:custGeom>
            <a:avLst/>
            <a:gdLst/>
            <a:ahLst/>
            <a:cxnLst/>
            <a:rect l="l" t="t" r="r" b="b"/>
            <a:pathLst>
              <a:path w="964457" h="249005">
                <a:moveTo>
                  <a:pt x="0" y="0"/>
                </a:moveTo>
                <a:lnTo>
                  <a:pt x="964457" y="0"/>
                </a:lnTo>
                <a:lnTo>
                  <a:pt x="964457" y="249006"/>
                </a:lnTo>
                <a:lnTo>
                  <a:pt x="0" y="249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93" name="Group 93"/>
          <p:cNvGrpSpPr/>
          <p:nvPr/>
        </p:nvGrpSpPr>
        <p:grpSpPr>
          <a:xfrm>
            <a:off x="3819493" y="4480995"/>
            <a:ext cx="1573419" cy="1573419"/>
            <a:chOff x="0" y="0"/>
            <a:chExt cx="812800" cy="812800"/>
          </a:xfrm>
        </p:grpSpPr>
        <p:sp>
          <p:nvSpPr>
            <p:cNvPr id="94" name="Freeform 9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95" name="TextBox 9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96" name="Group 96"/>
          <p:cNvGrpSpPr/>
          <p:nvPr/>
        </p:nvGrpSpPr>
        <p:grpSpPr>
          <a:xfrm>
            <a:off x="3789028" y="4471521"/>
            <a:ext cx="1573419" cy="1573419"/>
            <a:chOff x="0" y="0"/>
            <a:chExt cx="812800" cy="812800"/>
          </a:xfrm>
        </p:grpSpPr>
        <p:sp>
          <p:nvSpPr>
            <p:cNvPr id="97" name="Freeform 9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98" name="TextBox 9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9" name="Freeform 99"/>
          <p:cNvSpPr/>
          <p:nvPr/>
        </p:nvSpPr>
        <p:spPr>
          <a:xfrm rot="-162000">
            <a:off x="4093509" y="43304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00" name="Group 100"/>
          <p:cNvGrpSpPr/>
          <p:nvPr/>
        </p:nvGrpSpPr>
        <p:grpSpPr>
          <a:xfrm>
            <a:off x="3879804" y="6398663"/>
            <a:ext cx="1573419" cy="1573419"/>
            <a:chOff x="0" y="0"/>
            <a:chExt cx="812800" cy="812800"/>
          </a:xfrm>
        </p:grpSpPr>
        <p:sp>
          <p:nvSpPr>
            <p:cNvPr id="101" name="Freeform 10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02" name="TextBox 10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03" name="Group 103"/>
          <p:cNvGrpSpPr/>
          <p:nvPr/>
        </p:nvGrpSpPr>
        <p:grpSpPr>
          <a:xfrm>
            <a:off x="3849339" y="6389189"/>
            <a:ext cx="1573419" cy="1573419"/>
            <a:chOff x="0" y="0"/>
            <a:chExt cx="812800" cy="812800"/>
          </a:xfrm>
        </p:grpSpPr>
        <p:sp>
          <p:nvSpPr>
            <p:cNvPr id="104" name="Freeform 10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05" name="TextBox 10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06" name="Freeform 106"/>
          <p:cNvSpPr/>
          <p:nvPr/>
        </p:nvSpPr>
        <p:spPr>
          <a:xfrm rot="-162000">
            <a:off x="4153820" y="6248141"/>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07" name="Group 107"/>
          <p:cNvGrpSpPr/>
          <p:nvPr/>
        </p:nvGrpSpPr>
        <p:grpSpPr>
          <a:xfrm>
            <a:off x="5593297" y="2492351"/>
            <a:ext cx="1573419" cy="1573419"/>
            <a:chOff x="0" y="0"/>
            <a:chExt cx="812800" cy="812800"/>
          </a:xfrm>
        </p:grpSpPr>
        <p:sp>
          <p:nvSpPr>
            <p:cNvPr id="108" name="Freeform 10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09" name="TextBox 10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0" name="Group 110"/>
          <p:cNvGrpSpPr/>
          <p:nvPr/>
        </p:nvGrpSpPr>
        <p:grpSpPr>
          <a:xfrm>
            <a:off x="5558908" y="2467194"/>
            <a:ext cx="1573419" cy="1573419"/>
            <a:chOff x="0" y="0"/>
            <a:chExt cx="812800" cy="812800"/>
          </a:xfrm>
        </p:grpSpPr>
        <p:sp>
          <p:nvSpPr>
            <p:cNvPr id="111" name="Freeform 1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12" name="TextBox 11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3" name="Freeform 113"/>
          <p:cNvSpPr/>
          <p:nvPr/>
        </p:nvSpPr>
        <p:spPr>
          <a:xfrm rot="120324">
            <a:off x="5863389" y="2341829"/>
            <a:ext cx="964457" cy="249005"/>
          </a:xfrm>
          <a:custGeom>
            <a:avLst/>
            <a:gdLst/>
            <a:ahLst/>
            <a:cxnLst/>
            <a:rect l="l" t="t" r="r" b="b"/>
            <a:pathLst>
              <a:path w="964457" h="249005">
                <a:moveTo>
                  <a:pt x="0" y="0"/>
                </a:moveTo>
                <a:lnTo>
                  <a:pt x="964457" y="0"/>
                </a:lnTo>
                <a:lnTo>
                  <a:pt x="964457" y="249006"/>
                </a:lnTo>
                <a:lnTo>
                  <a:pt x="0" y="249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14" name="Group 114"/>
          <p:cNvGrpSpPr/>
          <p:nvPr/>
        </p:nvGrpSpPr>
        <p:grpSpPr>
          <a:xfrm>
            <a:off x="5615366" y="4480995"/>
            <a:ext cx="1573419" cy="1573419"/>
            <a:chOff x="0" y="0"/>
            <a:chExt cx="812800" cy="812800"/>
          </a:xfrm>
        </p:grpSpPr>
        <p:sp>
          <p:nvSpPr>
            <p:cNvPr id="115" name="Freeform 1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16" name="TextBox 11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7" name="Group 117"/>
          <p:cNvGrpSpPr/>
          <p:nvPr/>
        </p:nvGrpSpPr>
        <p:grpSpPr>
          <a:xfrm>
            <a:off x="5580977" y="4455838"/>
            <a:ext cx="1573419" cy="1573419"/>
            <a:chOff x="0" y="0"/>
            <a:chExt cx="812800" cy="812800"/>
          </a:xfrm>
        </p:grpSpPr>
        <p:sp>
          <p:nvSpPr>
            <p:cNvPr id="118" name="Freeform 11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19" name="TextBox 11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0" name="Freeform 120"/>
          <p:cNvSpPr/>
          <p:nvPr/>
        </p:nvSpPr>
        <p:spPr>
          <a:xfrm rot="120324">
            <a:off x="5885458" y="43304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21" name="Group 121"/>
          <p:cNvGrpSpPr/>
          <p:nvPr/>
        </p:nvGrpSpPr>
        <p:grpSpPr>
          <a:xfrm>
            <a:off x="5675677" y="6398663"/>
            <a:ext cx="1573419" cy="1573419"/>
            <a:chOff x="0" y="0"/>
            <a:chExt cx="812800" cy="812800"/>
          </a:xfrm>
        </p:grpSpPr>
        <p:sp>
          <p:nvSpPr>
            <p:cNvPr id="122" name="Freeform 1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23" name="TextBox 12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4" name="Group 124"/>
          <p:cNvGrpSpPr/>
          <p:nvPr/>
        </p:nvGrpSpPr>
        <p:grpSpPr>
          <a:xfrm>
            <a:off x="5641288" y="6373506"/>
            <a:ext cx="1573419" cy="1573419"/>
            <a:chOff x="0" y="0"/>
            <a:chExt cx="812800" cy="812800"/>
          </a:xfrm>
        </p:grpSpPr>
        <p:sp>
          <p:nvSpPr>
            <p:cNvPr id="125" name="Freeform 12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26" name="TextBox 12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7" name="Freeform 127"/>
          <p:cNvSpPr/>
          <p:nvPr/>
        </p:nvSpPr>
        <p:spPr>
          <a:xfrm rot="120324">
            <a:off x="5945769" y="6248141"/>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28" name="Group 128"/>
          <p:cNvGrpSpPr/>
          <p:nvPr/>
        </p:nvGrpSpPr>
        <p:grpSpPr>
          <a:xfrm>
            <a:off x="11038758" y="2492351"/>
            <a:ext cx="1573419" cy="1573419"/>
            <a:chOff x="0" y="0"/>
            <a:chExt cx="812800" cy="812800"/>
          </a:xfrm>
        </p:grpSpPr>
        <p:sp>
          <p:nvSpPr>
            <p:cNvPr id="129" name="Freeform 12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30" name="TextBox 13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1" name="Group 131"/>
          <p:cNvGrpSpPr/>
          <p:nvPr/>
        </p:nvGrpSpPr>
        <p:grpSpPr>
          <a:xfrm>
            <a:off x="11004369" y="2467194"/>
            <a:ext cx="1573419" cy="1573419"/>
            <a:chOff x="0" y="0"/>
            <a:chExt cx="812800" cy="812800"/>
          </a:xfrm>
        </p:grpSpPr>
        <p:sp>
          <p:nvSpPr>
            <p:cNvPr id="132" name="Freeform 13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33" name="TextBox 133"/>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34" name="Freeform 134"/>
          <p:cNvSpPr/>
          <p:nvPr/>
        </p:nvSpPr>
        <p:spPr>
          <a:xfrm rot="120324">
            <a:off x="11308850" y="2341829"/>
            <a:ext cx="964457" cy="249005"/>
          </a:xfrm>
          <a:custGeom>
            <a:avLst/>
            <a:gdLst/>
            <a:ahLst/>
            <a:cxnLst/>
            <a:rect l="l" t="t" r="r" b="b"/>
            <a:pathLst>
              <a:path w="964457" h="249005">
                <a:moveTo>
                  <a:pt x="0" y="0"/>
                </a:moveTo>
                <a:lnTo>
                  <a:pt x="964457" y="0"/>
                </a:lnTo>
                <a:lnTo>
                  <a:pt x="964457" y="249006"/>
                </a:lnTo>
                <a:lnTo>
                  <a:pt x="0" y="249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35" name="Group 135"/>
          <p:cNvGrpSpPr/>
          <p:nvPr/>
        </p:nvGrpSpPr>
        <p:grpSpPr>
          <a:xfrm>
            <a:off x="11060826" y="4480995"/>
            <a:ext cx="1573419" cy="1573419"/>
            <a:chOff x="0" y="0"/>
            <a:chExt cx="812800" cy="812800"/>
          </a:xfrm>
        </p:grpSpPr>
        <p:sp>
          <p:nvSpPr>
            <p:cNvPr id="136" name="Freeform 13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37" name="TextBox 13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8" name="Group 138"/>
          <p:cNvGrpSpPr/>
          <p:nvPr/>
        </p:nvGrpSpPr>
        <p:grpSpPr>
          <a:xfrm>
            <a:off x="11026438" y="4455838"/>
            <a:ext cx="1573419" cy="1573419"/>
            <a:chOff x="0" y="0"/>
            <a:chExt cx="812800" cy="812800"/>
          </a:xfrm>
        </p:grpSpPr>
        <p:sp>
          <p:nvSpPr>
            <p:cNvPr id="139" name="Freeform 1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40" name="TextBox 140"/>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1" name="Freeform 141"/>
          <p:cNvSpPr/>
          <p:nvPr/>
        </p:nvSpPr>
        <p:spPr>
          <a:xfrm rot="120324">
            <a:off x="11330919" y="4330473"/>
            <a:ext cx="964457" cy="249005"/>
          </a:xfrm>
          <a:custGeom>
            <a:avLst/>
            <a:gdLst/>
            <a:ahLst/>
            <a:cxnLst/>
            <a:rect l="l" t="t" r="r" b="b"/>
            <a:pathLst>
              <a:path w="964457" h="249005">
                <a:moveTo>
                  <a:pt x="0" y="0"/>
                </a:moveTo>
                <a:lnTo>
                  <a:pt x="964456" y="0"/>
                </a:lnTo>
                <a:lnTo>
                  <a:pt x="964456"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42" name="Group 142"/>
          <p:cNvGrpSpPr/>
          <p:nvPr/>
        </p:nvGrpSpPr>
        <p:grpSpPr>
          <a:xfrm>
            <a:off x="11121137" y="6398663"/>
            <a:ext cx="1573419" cy="1573419"/>
            <a:chOff x="0" y="0"/>
            <a:chExt cx="812800" cy="812800"/>
          </a:xfrm>
        </p:grpSpPr>
        <p:sp>
          <p:nvSpPr>
            <p:cNvPr id="143" name="Freeform 14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44" name="TextBox 14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5" name="Group 145"/>
          <p:cNvGrpSpPr/>
          <p:nvPr/>
        </p:nvGrpSpPr>
        <p:grpSpPr>
          <a:xfrm>
            <a:off x="11086749" y="6373506"/>
            <a:ext cx="1573419" cy="1573419"/>
            <a:chOff x="0" y="0"/>
            <a:chExt cx="812800" cy="812800"/>
          </a:xfrm>
        </p:grpSpPr>
        <p:sp>
          <p:nvSpPr>
            <p:cNvPr id="146" name="Freeform 14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47" name="TextBox 147"/>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48" name="Freeform 148"/>
          <p:cNvSpPr/>
          <p:nvPr/>
        </p:nvSpPr>
        <p:spPr>
          <a:xfrm rot="120324">
            <a:off x="11391230" y="6248141"/>
            <a:ext cx="964457" cy="249005"/>
          </a:xfrm>
          <a:custGeom>
            <a:avLst/>
            <a:gdLst/>
            <a:ahLst/>
            <a:cxnLst/>
            <a:rect l="l" t="t" r="r" b="b"/>
            <a:pathLst>
              <a:path w="964457" h="249005">
                <a:moveTo>
                  <a:pt x="0" y="0"/>
                </a:moveTo>
                <a:lnTo>
                  <a:pt x="964456" y="0"/>
                </a:lnTo>
                <a:lnTo>
                  <a:pt x="964456"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49" name="Group 149"/>
          <p:cNvGrpSpPr/>
          <p:nvPr/>
        </p:nvGrpSpPr>
        <p:grpSpPr>
          <a:xfrm>
            <a:off x="7389170" y="2492351"/>
            <a:ext cx="1573419" cy="1573419"/>
            <a:chOff x="0" y="0"/>
            <a:chExt cx="812800" cy="812800"/>
          </a:xfrm>
        </p:grpSpPr>
        <p:sp>
          <p:nvSpPr>
            <p:cNvPr id="150" name="Freeform 15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51" name="TextBox 15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2" name="Group 152"/>
          <p:cNvGrpSpPr/>
          <p:nvPr/>
        </p:nvGrpSpPr>
        <p:grpSpPr>
          <a:xfrm>
            <a:off x="7350857" y="2492351"/>
            <a:ext cx="1573419" cy="1573419"/>
            <a:chOff x="0" y="0"/>
            <a:chExt cx="812800" cy="812800"/>
          </a:xfrm>
        </p:grpSpPr>
        <p:sp>
          <p:nvSpPr>
            <p:cNvPr id="153" name="Freeform 15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54" name="TextBox 154"/>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55" name="Freeform 155"/>
          <p:cNvSpPr/>
          <p:nvPr/>
        </p:nvSpPr>
        <p:spPr>
          <a:xfrm rot="-197697">
            <a:off x="7655338" y="2341829"/>
            <a:ext cx="964457" cy="249005"/>
          </a:xfrm>
          <a:custGeom>
            <a:avLst/>
            <a:gdLst/>
            <a:ahLst/>
            <a:cxnLst/>
            <a:rect l="l" t="t" r="r" b="b"/>
            <a:pathLst>
              <a:path w="964457" h="249005">
                <a:moveTo>
                  <a:pt x="0" y="0"/>
                </a:moveTo>
                <a:lnTo>
                  <a:pt x="964457" y="0"/>
                </a:lnTo>
                <a:lnTo>
                  <a:pt x="964457" y="249006"/>
                </a:lnTo>
                <a:lnTo>
                  <a:pt x="0" y="249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56" name="Group 156"/>
          <p:cNvGrpSpPr/>
          <p:nvPr/>
        </p:nvGrpSpPr>
        <p:grpSpPr>
          <a:xfrm>
            <a:off x="7411238" y="4480995"/>
            <a:ext cx="1573419" cy="1573419"/>
            <a:chOff x="0" y="0"/>
            <a:chExt cx="812800" cy="812800"/>
          </a:xfrm>
        </p:grpSpPr>
        <p:sp>
          <p:nvSpPr>
            <p:cNvPr id="157" name="Freeform 15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58" name="TextBox 15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9" name="Group 159"/>
          <p:cNvGrpSpPr/>
          <p:nvPr/>
        </p:nvGrpSpPr>
        <p:grpSpPr>
          <a:xfrm>
            <a:off x="7372926" y="4480995"/>
            <a:ext cx="1573419" cy="1573419"/>
            <a:chOff x="0" y="0"/>
            <a:chExt cx="812800" cy="812800"/>
          </a:xfrm>
        </p:grpSpPr>
        <p:sp>
          <p:nvSpPr>
            <p:cNvPr id="160" name="Freeform 16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61" name="TextBox 16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62" name="Freeform 162"/>
          <p:cNvSpPr/>
          <p:nvPr/>
        </p:nvSpPr>
        <p:spPr>
          <a:xfrm rot="-197697">
            <a:off x="7677407" y="43304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63" name="Group 163"/>
          <p:cNvGrpSpPr/>
          <p:nvPr/>
        </p:nvGrpSpPr>
        <p:grpSpPr>
          <a:xfrm>
            <a:off x="7471549" y="6398663"/>
            <a:ext cx="1573419" cy="1573419"/>
            <a:chOff x="0" y="0"/>
            <a:chExt cx="812800" cy="812800"/>
          </a:xfrm>
        </p:grpSpPr>
        <p:sp>
          <p:nvSpPr>
            <p:cNvPr id="164" name="Freeform 16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65" name="TextBox 16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66" name="Group 166"/>
          <p:cNvGrpSpPr/>
          <p:nvPr/>
        </p:nvGrpSpPr>
        <p:grpSpPr>
          <a:xfrm>
            <a:off x="7433237" y="6398663"/>
            <a:ext cx="1573419" cy="1573419"/>
            <a:chOff x="0" y="0"/>
            <a:chExt cx="812800" cy="812800"/>
          </a:xfrm>
        </p:grpSpPr>
        <p:sp>
          <p:nvSpPr>
            <p:cNvPr id="167" name="Freeform 16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68" name="TextBox 16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69" name="Freeform 169"/>
          <p:cNvSpPr/>
          <p:nvPr/>
        </p:nvSpPr>
        <p:spPr>
          <a:xfrm rot="-197697">
            <a:off x="7737718" y="6248141"/>
            <a:ext cx="964457" cy="249005"/>
          </a:xfrm>
          <a:custGeom>
            <a:avLst/>
            <a:gdLst/>
            <a:ahLst/>
            <a:cxnLst/>
            <a:rect l="l" t="t" r="r" b="b"/>
            <a:pathLst>
              <a:path w="964457" h="249005">
                <a:moveTo>
                  <a:pt x="0" y="0"/>
                </a:moveTo>
                <a:lnTo>
                  <a:pt x="964456" y="0"/>
                </a:lnTo>
                <a:lnTo>
                  <a:pt x="964456"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70" name="Group 170"/>
          <p:cNvGrpSpPr/>
          <p:nvPr/>
        </p:nvGrpSpPr>
        <p:grpSpPr>
          <a:xfrm>
            <a:off x="12834630" y="2492351"/>
            <a:ext cx="1573419" cy="1573419"/>
            <a:chOff x="0" y="0"/>
            <a:chExt cx="812800" cy="812800"/>
          </a:xfrm>
        </p:grpSpPr>
        <p:sp>
          <p:nvSpPr>
            <p:cNvPr id="171" name="Freeform 17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AE9BD">
                <a:alpha val="24706"/>
              </a:srgbClr>
            </a:solidFill>
            <a:ln cap="sq">
              <a:noFill/>
              <a:prstDash val="solid"/>
              <a:miter/>
            </a:ln>
          </p:spPr>
        </p:sp>
        <p:sp>
          <p:nvSpPr>
            <p:cNvPr id="172" name="TextBox 17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3" name="Group 173"/>
          <p:cNvGrpSpPr/>
          <p:nvPr/>
        </p:nvGrpSpPr>
        <p:grpSpPr>
          <a:xfrm>
            <a:off x="12796318" y="2492351"/>
            <a:ext cx="1573419" cy="1573419"/>
            <a:chOff x="0" y="0"/>
            <a:chExt cx="812800" cy="812800"/>
          </a:xfrm>
        </p:grpSpPr>
        <p:sp>
          <p:nvSpPr>
            <p:cNvPr id="174" name="Freeform 17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75" name="TextBox 17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76" name="Freeform 176"/>
          <p:cNvSpPr/>
          <p:nvPr/>
        </p:nvSpPr>
        <p:spPr>
          <a:xfrm rot="-197697">
            <a:off x="13100799" y="2341829"/>
            <a:ext cx="964457" cy="249005"/>
          </a:xfrm>
          <a:custGeom>
            <a:avLst/>
            <a:gdLst/>
            <a:ahLst/>
            <a:cxnLst/>
            <a:rect l="l" t="t" r="r" b="b"/>
            <a:pathLst>
              <a:path w="964457" h="249005">
                <a:moveTo>
                  <a:pt x="0" y="0"/>
                </a:moveTo>
                <a:lnTo>
                  <a:pt x="964457" y="0"/>
                </a:lnTo>
                <a:lnTo>
                  <a:pt x="964457" y="249006"/>
                </a:lnTo>
                <a:lnTo>
                  <a:pt x="0" y="24900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77" name="Group 177"/>
          <p:cNvGrpSpPr/>
          <p:nvPr/>
        </p:nvGrpSpPr>
        <p:grpSpPr>
          <a:xfrm>
            <a:off x="12856699" y="4480995"/>
            <a:ext cx="1573419" cy="1573419"/>
            <a:chOff x="0" y="0"/>
            <a:chExt cx="812800" cy="812800"/>
          </a:xfrm>
        </p:grpSpPr>
        <p:sp>
          <p:nvSpPr>
            <p:cNvPr id="178" name="Freeform 17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79" name="TextBox 17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0" name="Group 180"/>
          <p:cNvGrpSpPr/>
          <p:nvPr/>
        </p:nvGrpSpPr>
        <p:grpSpPr>
          <a:xfrm>
            <a:off x="12818387" y="4480995"/>
            <a:ext cx="1573419" cy="1573419"/>
            <a:chOff x="0" y="0"/>
            <a:chExt cx="812800" cy="812800"/>
          </a:xfrm>
        </p:grpSpPr>
        <p:sp>
          <p:nvSpPr>
            <p:cNvPr id="181" name="Freeform 18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82" name="TextBox 182"/>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3" name="Freeform 183"/>
          <p:cNvSpPr/>
          <p:nvPr/>
        </p:nvSpPr>
        <p:spPr>
          <a:xfrm rot="-197697">
            <a:off x="13122867" y="4330473"/>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84" name="Group 184"/>
          <p:cNvGrpSpPr/>
          <p:nvPr/>
        </p:nvGrpSpPr>
        <p:grpSpPr>
          <a:xfrm>
            <a:off x="12917010" y="6398663"/>
            <a:ext cx="1573419" cy="1573419"/>
            <a:chOff x="0" y="0"/>
            <a:chExt cx="812800" cy="812800"/>
          </a:xfrm>
        </p:grpSpPr>
        <p:sp>
          <p:nvSpPr>
            <p:cNvPr id="185" name="Freeform 18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C2E3D">
                <a:alpha val="24706"/>
              </a:srgbClr>
            </a:solidFill>
            <a:ln cap="sq">
              <a:noFill/>
              <a:prstDash val="solid"/>
              <a:miter/>
            </a:ln>
          </p:spPr>
        </p:sp>
        <p:sp>
          <p:nvSpPr>
            <p:cNvPr id="186" name="TextBox 186"/>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7" name="Group 187"/>
          <p:cNvGrpSpPr/>
          <p:nvPr/>
        </p:nvGrpSpPr>
        <p:grpSpPr>
          <a:xfrm>
            <a:off x="12878698" y="6398663"/>
            <a:ext cx="1573419" cy="1573419"/>
            <a:chOff x="0" y="0"/>
            <a:chExt cx="812800" cy="812800"/>
          </a:xfrm>
        </p:grpSpPr>
        <p:sp>
          <p:nvSpPr>
            <p:cNvPr id="188" name="Freeform 18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A1D4EF"/>
            </a:solidFill>
            <a:ln cap="sq">
              <a:noFill/>
              <a:prstDash val="solid"/>
              <a:miter/>
            </a:ln>
          </p:spPr>
        </p:sp>
        <p:sp>
          <p:nvSpPr>
            <p:cNvPr id="189" name="TextBox 189"/>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90" name="Freeform 190"/>
          <p:cNvSpPr/>
          <p:nvPr/>
        </p:nvSpPr>
        <p:spPr>
          <a:xfrm rot="-197697">
            <a:off x="13183178" y="6248141"/>
            <a:ext cx="964457" cy="249005"/>
          </a:xfrm>
          <a:custGeom>
            <a:avLst/>
            <a:gdLst/>
            <a:ahLst/>
            <a:cxnLst/>
            <a:rect l="l" t="t" r="r" b="b"/>
            <a:pathLst>
              <a:path w="964457" h="249005">
                <a:moveTo>
                  <a:pt x="0" y="0"/>
                </a:moveTo>
                <a:lnTo>
                  <a:pt x="964457" y="0"/>
                </a:lnTo>
                <a:lnTo>
                  <a:pt x="964457" y="249005"/>
                </a:lnTo>
                <a:lnTo>
                  <a:pt x="0" y="2490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1" name="TextBox 191"/>
          <p:cNvSpPr txBox="1"/>
          <p:nvPr/>
        </p:nvSpPr>
        <p:spPr>
          <a:xfrm>
            <a:off x="2264726" y="2818530"/>
            <a:ext cx="992679"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A</a:t>
            </a:r>
          </a:p>
        </p:txBody>
      </p:sp>
      <p:sp>
        <p:nvSpPr>
          <p:cNvPr id="192" name="TextBox 192"/>
          <p:cNvSpPr txBox="1"/>
          <p:nvPr/>
        </p:nvSpPr>
        <p:spPr>
          <a:xfrm>
            <a:off x="2224916" y="4807173"/>
            <a:ext cx="1116438"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I</a:t>
            </a:r>
          </a:p>
        </p:txBody>
      </p:sp>
      <p:sp>
        <p:nvSpPr>
          <p:cNvPr id="193" name="TextBox 193"/>
          <p:cNvSpPr txBox="1"/>
          <p:nvPr/>
        </p:nvSpPr>
        <p:spPr>
          <a:xfrm>
            <a:off x="2380476" y="6724841"/>
            <a:ext cx="925938"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Q</a:t>
            </a:r>
          </a:p>
        </p:txBody>
      </p:sp>
      <p:sp>
        <p:nvSpPr>
          <p:cNvPr id="194" name="TextBox 194"/>
          <p:cNvSpPr txBox="1"/>
          <p:nvPr/>
        </p:nvSpPr>
        <p:spPr>
          <a:xfrm>
            <a:off x="9473393" y="2819130"/>
            <a:ext cx="997011"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E</a:t>
            </a:r>
          </a:p>
        </p:txBody>
      </p:sp>
      <p:sp>
        <p:nvSpPr>
          <p:cNvPr id="195" name="TextBox 195"/>
          <p:cNvSpPr txBox="1"/>
          <p:nvPr/>
        </p:nvSpPr>
        <p:spPr>
          <a:xfrm>
            <a:off x="9485373" y="4807774"/>
            <a:ext cx="1017190"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M</a:t>
            </a:r>
          </a:p>
        </p:txBody>
      </p:sp>
      <p:sp>
        <p:nvSpPr>
          <p:cNvPr id="196" name="TextBox 196"/>
          <p:cNvSpPr txBox="1"/>
          <p:nvPr/>
        </p:nvSpPr>
        <p:spPr>
          <a:xfrm>
            <a:off x="9886739" y="6725442"/>
            <a:ext cx="335080" cy="785022"/>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U</a:t>
            </a:r>
          </a:p>
        </p:txBody>
      </p:sp>
      <p:sp>
        <p:nvSpPr>
          <p:cNvPr id="197" name="TextBox 197"/>
          <p:cNvSpPr txBox="1"/>
          <p:nvPr/>
        </p:nvSpPr>
        <p:spPr>
          <a:xfrm>
            <a:off x="14958890" y="2819130"/>
            <a:ext cx="916940"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H</a:t>
            </a:r>
          </a:p>
        </p:txBody>
      </p:sp>
      <p:sp>
        <p:nvSpPr>
          <p:cNvPr id="198" name="TextBox 198"/>
          <p:cNvSpPr txBox="1"/>
          <p:nvPr/>
        </p:nvSpPr>
        <p:spPr>
          <a:xfrm>
            <a:off x="15003027" y="4807774"/>
            <a:ext cx="872803"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P</a:t>
            </a:r>
          </a:p>
        </p:txBody>
      </p:sp>
      <p:sp>
        <p:nvSpPr>
          <p:cNvPr id="199" name="TextBox 199"/>
          <p:cNvSpPr txBox="1"/>
          <p:nvPr/>
        </p:nvSpPr>
        <p:spPr>
          <a:xfrm>
            <a:off x="15031322" y="6725442"/>
            <a:ext cx="936836"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X</a:t>
            </a:r>
          </a:p>
        </p:txBody>
      </p:sp>
      <p:sp>
        <p:nvSpPr>
          <p:cNvPr id="200" name="TextBox 200"/>
          <p:cNvSpPr txBox="1"/>
          <p:nvPr/>
        </p:nvSpPr>
        <p:spPr>
          <a:xfrm>
            <a:off x="4085776" y="2818530"/>
            <a:ext cx="1002698"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B</a:t>
            </a:r>
          </a:p>
        </p:txBody>
      </p:sp>
      <p:sp>
        <p:nvSpPr>
          <p:cNvPr id="201" name="TextBox 201"/>
          <p:cNvSpPr txBox="1"/>
          <p:nvPr/>
        </p:nvSpPr>
        <p:spPr>
          <a:xfrm>
            <a:off x="4129913" y="4807173"/>
            <a:ext cx="958561"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J</a:t>
            </a:r>
          </a:p>
        </p:txBody>
      </p:sp>
      <p:sp>
        <p:nvSpPr>
          <p:cNvPr id="202" name="TextBox 202"/>
          <p:cNvSpPr txBox="1"/>
          <p:nvPr/>
        </p:nvSpPr>
        <p:spPr>
          <a:xfrm>
            <a:off x="3968167" y="6724841"/>
            <a:ext cx="1402676"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R</a:t>
            </a:r>
          </a:p>
        </p:txBody>
      </p:sp>
      <p:sp>
        <p:nvSpPr>
          <p:cNvPr id="203" name="TextBox 203"/>
          <p:cNvSpPr txBox="1"/>
          <p:nvPr/>
        </p:nvSpPr>
        <p:spPr>
          <a:xfrm>
            <a:off x="5901801" y="2818530"/>
            <a:ext cx="919040"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C</a:t>
            </a:r>
          </a:p>
        </p:txBody>
      </p:sp>
      <p:sp>
        <p:nvSpPr>
          <p:cNvPr id="204" name="TextBox 204"/>
          <p:cNvSpPr txBox="1"/>
          <p:nvPr/>
        </p:nvSpPr>
        <p:spPr>
          <a:xfrm>
            <a:off x="5898679" y="4807173"/>
            <a:ext cx="969422"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K</a:t>
            </a:r>
          </a:p>
        </p:txBody>
      </p:sp>
      <p:sp>
        <p:nvSpPr>
          <p:cNvPr id="205" name="TextBox 205"/>
          <p:cNvSpPr txBox="1"/>
          <p:nvPr/>
        </p:nvSpPr>
        <p:spPr>
          <a:xfrm>
            <a:off x="5958990" y="6724841"/>
            <a:ext cx="969422"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S</a:t>
            </a:r>
          </a:p>
        </p:txBody>
      </p:sp>
      <p:sp>
        <p:nvSpPr>
          <p:cNvPr id="206" name="TextBox 206"/>
          <p:cNvSpPr txBox="1"/>
          <p:nvPr/>
        </p:nvSpPr>
        <p:spPr>
          <a:xfrm>
            <a:off x="11226911" y="2818530"/>
            <a:ext cx="1159743"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F</a:t>
            </a:r>
          </a:p>
        </p:txBody>
      </p:sp>
      <p:sp>
        <p:nvSpPr>
          <p:cNvPr id="207" name="TextBox 207"/>
          <p:cNvSpPr txBox="1"/>
          <p:nvPr/>
        </p:nvSpPr>
        <p:spPr>
          <a:xfrm>
            <a:off x="11410815" y="4807173"/>
            <a:ext cx="836072"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N</a:t>
            </a:r>
          </a:p>
        </p:txBody>
      </p:sp>
      <p:sp>
        <p:nvSpPr>
          <p:cNvPr id="208" name="TextBox 208"/>
          <p:cNvSpPr txBox="1"/>
          <p:nvPr/>
        </p:nvSpPr>
        <p:spPr>
          <a:xfrm>
            <a:off x="11715476" y="6724841"/>
            <a:ext cx="347372" cy="785022"/>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V</a:t>
            </a:r>
          </a:p>
        </p:txBody>
      </p:sp>
      <p:sp>
        <p:nvSpPr>
          <p:cNvPr id="209" name="TextBox 209"/>
          <p:cNvSpPr txBox="1"/>
          <p:nvPr/>
        </p:nvSpPr>
        <p:spPr>
          <a:xfrm>
            <a:off x="7634168" y="2818530"/>
            <a:ext cx="1006796"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D</a:t>
            </a:r>
          </a:p>
        </p:txBody>
      </p:sp>
      <p:sp>
        <p:nvSpPr>
          <p:cNvPr id="210" name="TextBox 210"/>
          <p:cNvSpPr txBox="1"/>
          <p:nvPr/>
        </p:nvSpPr>
        <p:spPr>
          <a:xfrm>
            <a:off x="7635887" y="4807173"/>
            <a:ext cx="1047497"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L</a:t>
            </a:r>
          </a:p>
        </p:txBody>
      </p:sp>
      <p:sp>
        <p:nvSpPr>
          <p:cNvPr id="211" name="TextBox 211"/>
          <p:cNvSpPr txBox="1"/>
          <p:nvPr/>
        </p:nvSpPr>
        <p:spPr>
          <a:xfrm>
            <a:off x="7715248" y="6724841"/>
            <a:ext cx="1009397"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T</a:t>
            </a:r>
          </a:p>
        </p:txBody>
      </p:sp>
      <p:sp>
        <p:nvSpPr>
          <p:cNvPr id="212" name="TextBox 212"/>
          <p:cNvSpPr txBox="1"/>
          <p:nvPr/>
        </p:nvSpPr>
        <p:spPr>
          <a:xfrm>
            <a:off x="13034498" y="2818530"/>
            <a:ext cx="1097059"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G</a:t>
            </a:r>
          </a:p>
        </p:txBody>
      </p:sp>
      <p:sp>
        <p:nvSpPr>
          <p:cNvPr id="213" name="TextBox 213"/>
          <p:cNvSpPr txBox="1"/>
          <p:nvPr/>
        </p:nvSpPr>
        <p:spPr>
          <a:xfrm>
            <a:off x="13078635" y="4807173"/>
            <a:ext cx="1052922"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O</a:t>
            </a:r>
          </a:p>
        </p:txBody>
      </p:sp>
      <p:sp>
        <p:nvSpPr>
          <p:cNvPr id="214" name="TextBox 214"/>
          <p:cNvSpPr txBox="1"/>
          <p:nvPr/>
        </p:nvSpPr>
        <p:spPr>
          <a:xfrm>
            <a:off x="13199257" y="6724841"/>
            <a:ext cx="932300" cy="784955"/>
          </a:xfrm>
          <a:prstGeom prst="rect">
            <a:avLst/>
          </a:prstGeom>
        </p:spPr>
        <p:txBody>
          <a:bodyPr lIns="0" tIns="0" rIns="0" bIns="0" rtlCol="0" anchor="t">
            <a:spAutoFit/>
          </a:bodyPr>
          <a:lstStyle/>
          <a:p>
            <a:pPr algn="ctr">
              <a:lnSpc>
                <a:spcPts val="6423"/>
              </a:lnSpc>
            </a:pPr>
            <a:r>
              <a:rPr lang="en-US" sz="4588">
                <a:solidFill>
                  <a:srgbClr val="3C2E3D"/>
                </a:solidFill>
                <a:latin typeface="Finger Paint"/>
                <a:ea typeface="Finger Paint"/>
                <a:cs typeface="Finger Paint"/>
                <a:sym typeface="Finger Paint"/>
              </a:rPr>
              <a:t>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2531837" y="3971457"/>
            <a:ext cx="13905672" cy="4887959"/>
            <a:chOff x="0" y="0"/>
            <a:chExt cx="3662399" cy="1287364"/>
          </a:xfrm>
        </p:grpSpPr>
        <p:sp>
          <p:nvSpPr>
            <p:cNvPr id="24" name="Freeform 24"/>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cap="sq">
              <a:noFill/>
              <a:prstDash val="solid"/>
              <a:miter/>
            </a:ln>
          </p:spPr>
        </p:sp>
        <p:sp>
          <p:nvSpPr>
            <p:cNvPr id="25" name="TextBox 25"/>
            <p:cNvSpPr txBox="1"/>
            <p:nvPr/>
          </p:nvSpPr>
          <p:spPr>
            <a:xfrm>
              <a:off x="0" y="-38100"/>
              <a:ext cx="3662399" cy="132546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2417313" y="3866682"/>
            <a:ext cx="13905672" cy="4887959"/>
            <a:chOff x="0" y="0"/>
            <a:chExt cx="3662399" cy="1287364"/>
          </a:xfrm>
        </p:grpSpPr>
        <p:sp>
          <p:nvSpPr>
            <p:cNvPr id="27" name="Freeform 27"/>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cap="sq">
              <a:noFill/>
              <a:prstDash val="solid"/>
              <a:miter/>
            </a:ln>
          </p:spPr>
        </p:sp>
        <p:sp>
          <p:nvSpPr>
            <p:cNvPr id="28" name="TextBox 28"/>
            <p:cNvSpPr txBox="1"/>
            <p:nvPr/>
          </p:nvSpPr>
          <p:spPr>
            <a:xfrm>
              <a:off x="0" y="-38100"/>
              <a:ext cx="3662399" cy="132546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1938503">
            <a:off x="1829110" y="3948693"/>
            <a:ext cx="1891684" cy="488398"/>
          </a:xfrm>
          <a:custGeom>
            <a:avLst/>
            <a:gdLst/>
            <a:ahLst/>
            <a:cxnLst/>
            <a:rect l="l" t="t" r="r" b="b"/>
            <a:pathLst>
              <a:path w="1891684" h="488398">
                <a:moveTo>
                  <a:pt x="0" y="0"/>
                </a:moveTo>
                <a:lnTo>
                  <a:pt x="1891683" y="0"/>
                </a:lnTo>
                <a:lnTo>
                  <a:pt x="1891683" y="488399"/>
                </a:lnTo>
                <a:lnTo>
                  <a:pt x="0" y="4883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Freeform 30"/>
          <p:cNvSpPr/>
          <p:nvPr/>
        </p:nvSpPr>
        <p:spPr>
          <a:xfrm rot="1799533" flipH="1" flipV="1">
            <a:off x="14966307" y="4008889"/>
            <a:ext cx="1891684" cy="488398"/>
          </a:xfrm>
          <a:custGeom>
            <a:avLst/>
            <a:gdLst/>
            <a:ahLst/>
            <a:cxnLst/>
            <a:rect l="l" t="t" r="r" b="b"/>
            <a:pathLst>
              <a:path w="1891684" h="488398">
                <a:moveTo>
                  <a:pt x="1891684" y="488398"/>
                </a:moveTo>
                <a:lnTo>
                  <a:pt x="0" y="488398"/>
                </a:lnTo>
                <a:lnTo>
                  <a:pt x="0" y="0"/>
                </a:lnTo>
                <a:lnTo>
                  <a:pt x="1891684" y="0"/>
                </a:lnTo>
                <a:lnTo>
                  <a:pt x="1891684" y="488398"/>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AutoShape 31"/>
          <p:cNvSpPr/>
          <p:nvPr/>
        </p:nvSpPr>
        <p:spPr>
          <a:xfrm rot="-10800000">
            <a:off x="2774952" y="6961477"/>
            <a:ext cx="13137197" cy="0"/>
          </a:xfrm>
          <a:prstGeom prst="line">
            <a:avLst/>
          </a:prstGeom>
          <a:ln w="9525" cap="rnd">
            <a:solidFill>
              <a:srgbClr val="000000"/>
            </a:solidFill>
            <a:prstDash val="sysDot"/>
            <a:headEnd type="none" w="sm" len="sm"/>
            <a:tailEnd type="none" w="sm" len="sm"/>
          </a:ln>
        </p:spPr>
      </p:sp>
      <p:sp>
        <p:nvSpPr>
          <p:cNvPr id="32" name="AutoShape 32"/>
          <p:cNvSpPr/>
          <p:nvPr/>
        </p:nvSpPr>
        <p:spPr>
          <a:xfrm rot="-10800000">
            <a:off x="2774952" y="5650607"/>
            <a:ext cx="13137197" cy="0"/>
          </a:xfrm>
          <a:prstGeom prst="line">
            <a:avLst/>
          </a:prstGeom>
          <a:ln w="9525" cap="rnd">
            <a:solidFill>
              <a:srgbClr val="000000"/>
            </a:solidFill>
            <a:prstDash val="sysDot"/>
            <a:headEnd type="none" w="sm" len="sm"/>
            <a:tailEnd type="none" w="sm" len="sm"/>
          </a:ln>
        </p:spPr>
      </p:sp>
      <p:sp>
        <p:nvSpPr>
          <p:cNvPr id="33" name="TextBox 33"/>
          <p:cNvSpPr txBox="1"/>
          <p:nvPr/>
        </p:nvSpPr>
        <p:spPr>
          <a:xfrm>
            <a:off x="2575340" y="4588462"/>
            <a:ext cx="2541857"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1</a:t>
            </a:r>
          </a:p>
        </p:txBody>
      </p:sp>
      <p:sp>
        <p:nvSpPr>
          <p:cNvPr id="34" name="TextBox 34"/>
          <p:cNvSpPr txBox="1"/>
          <p:nvPr/>
        </p:nvSpPr>
        <p:spPr>
          <a:xfrm>
            <a:off x="3200976" y="1213871"/>
            <a:ext cx="11886048" cy="1304915"/>
          </a:xfrm>
          <a:prstGeom prst="rect">
            <a:avLst/>
          </a:prstGeom>
        </p:spPr>
        <p:txBody>
          <a:bodyPr lIns="0" tIns="0" rIns="0" bIns="0" rtlCol="0" anchor="t">
            <a:spAutoFit/>
          </a:bodyPr>
          <a:lstStyle/>
          <a:p>
            <a:pPr algn="ctr">
              <a:lnSpc>
                <a:spcPts val="10500"/>
              </a:lnSpc>
            </a:pPr>
            <a:r>
              <a:rPr lang="en-US" sz="7500">
                <a:solidFill>
                  <a:srgbClr val="3C2E3D"/>
                </a:solidFill>
                <a:latin typeface="More Sugar"/>
                <a:ea typeface="More Sugar"/>
                <a:cs typeface="More Sugar"/>
                <a:sym typeface="More Sugar"/>
              </a:rPr>
              <a:t>Round 3 Score Board</a:t>
            </a:r>
          </a:p>
        </p:txBody>
      </p:sp>
      <p:sp>
        <p:nvSpPr>
          <p:cNvPr id="35" name="TextBox 35"/>
          <p:cNvSpPr txBox="1"/>
          <p:nvPr/>
        </p:nvSpPr>
        <p:spPr>
          <a:xfrm>
            <a:off x="4131896" y="2556969"/>
            <a:ext cx="10024207" cy="1057275"/>
          </a:xfrm>
          <a:prstGeom prst="rect">
            <a:avLst/>
          </a:prstGeom>
        </p:spPr>
        <p:txBody>
          <a:bodyPr lIns="0" tIns="0" rIns="0" bIns="0" rtlCol="0" anchor="t">
            <a:spAutoFit/>
          </a:bodyPr>
          <a:lstStyle/>
          <a:p>
            <a:pPr algn="ctr">
              <a:lnSpc>
                <a:spcPts val="4200"/>
              </a:lnSpc>
            </a:pPr>
            <a:r>
              <a:rPr lang="en-US" sz="3000">
                <a:solidFill>
                  <a:srgbClr val="3C2E3D"/>
                </a:solidFill>
                <a:latin typeface="More Sugar Thin"/>
                <a:ea typeface="More Sugar Thin"/>
                <a:cs typeface="More Sugar Thin"/>
                <a:sym typeface="More Sugar Thin"/>
              </a:rPr>
              <a:t>Use this to keep track of the points! Copy and paste the token for every point a player receives.</a:t>
            </a:r>
          </a:p>
        </p:txBody>
      </p:sp>
      <p:sp>
        <p:nvSpPr>
          <p:cNvPr id="36" name="TextBox 36"/>
          <p:cNvSpPr txBox="1"/>
          <p:nvPr/>
        </p:nvSpPr>
        <p:spPr>
          <a:xfrm>
            <a:off x="2791798" y="5915076"/>
            <a:ext cx="2325398"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2</a:t>
            </a:r>
          </a:p>
        </p:txBody>
      </p:sp>
      <p:sp>
        <p:nvSpPr>
          <p:cNvPr id="37" name="TextBox 37"/>
          <p:cNvSpPr txBox="1"/>
          <p:nvPr/>
        </p:nvSpPr>
        <p:spPr>
          <a:xfrm>
            <a:off x="2753038" y="7241689"/>
            <a:ext cx="2364158" cy="705386"/>
          </a:xfrm>
          <a:prstGeom prst="rect">
            <a:avLst/>
          </a:prstGeom>
        </p:spPr>
        <p:txBody>
          <a:bodyPr lIns="0" tIns="0" rIns="0" bIns="0" rtlCol="0" anchor="t">
            <a:spAutoFit/>
          </a:bodyPr>
          <a:lstStyle/>
          <a:p>
            <a:pPr algn="ctr">
              <a:lnSpc>
                <a:spcPts val="5740"/>
              </a:lnSpc>
            </a:pPr>
            <a:r>
              <a:rPr lang="en-US" sz="4100">
                <a:solidFill>
                  <a:srgbClr val="3C2E3D"/>
                </a:solidFill>
                <a:latin typeface="More Sugar Thin"/>
                <a:ea typeface="More Sugar Thin"/>
                <a:cs typeface="More Sugar Thin"/>
                <a:sym typeface="More Sugar Thin"/>
              </a:rPr>
              <a:t>Player 3</a:t>
            </a:r>
          </a:p>
        </p:txBody>
      </p:sp>
      <p:sp>
        <p:nvSpPr>
          <p:cNvPr id="38" name="Freeform 38"/>
          <p:cNvSpPr/>
          <p:nvPr/>
        </p:nvSpPr>
        <p:spPr>
          <a:xfrm rot="-508394">
            <a:off x="3292357" y="2556869"/>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9" name="Freeform 39"/>
          <p:cNvSpPr/>
          <p:nvPr/>
        </p:nvSpPr>
        <p:spPr>
          <a:xfrm rot="-508394">
            <a:off x="14286681" y="2547344"/>
            <a:ext cx="733937" cy="723900"/>
          </a:xfrm>
          <a:custGeom>
            <a:avLst/>
            <a:gdLst/>
            <a:ahLst/>
            <a:cxnLst/>
            <a:rect l="l" t="t" r="r" b="b"/>
            <a:pathLst>
              <a:path w="733937" h="723900">
                <a:moveTo>
                  <a:pt x="0" y="0"/>
                </a:moveTo>
                <a:lnTo>
                  <a:pt x="733936" y="0"/>
                </a:lnTo>
                <a:lnTo>
                  <a:pt x="733936"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0" name="Freeform 40"/>
          <p:cNvSpPr/>
          <p:nvPr/>
        </p:nvSpPr>
        <p:spPr>
          <a:xfrm rot="-508394">
            <a:off x="5527709" y="46220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1" name="Freeform 41"/>
          <p:cNvSpPr/>
          <p:nvPr/>
        </p:nvSpPr>
        <p:spPr>
          <a:xfrm rot="-508394">
            <a:off x="5527709" y="596742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2" name="Freeform 42"/>
          <p:cNvSpPr/>
          <p:nvPr/>
        </p:nvSpPr>
        <p:spPr>
          <a:xfrm rot="-508394">
            <a:off x="5527709" y="72782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3" name="Freeform 43"/>
          <p:cNvSpPr/>
          <p:nvPr/>
        </p:nvSpPr>
        <p:spPr>
          <a:xfrm rot="-508394">
            <a:off x="6492026" y="46220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4" name="Freeform 44"/>
          <p:cNvSpPr/>
          <p:nvPr/>
        </p:nvSpPr>
        <p:spPr>
          <a:xfrm rot="-508394">
            <a:off x="6492026" y="596742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5" name="Freeform 45"/>
          <p:cNvSpPr/>
          <p:nvPr/>
        </p:nvSpPr>
        <p:spPr>
          <a:xfrm rot="-508394">
            <a:off x="6492026" y="72782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6" name="Freeform 46"/>
          <p:cNvSpPr/>
          <p:nvPr/>
        </p:nvSpPr>
        <p:spPr>
          <a:xfrm rot="-508394">
            <a:off x="7456343" y="46220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7" name="Freeform 47"/>
          <p:cNvSpPr/>
          <p:nvPr/>
        </p:nvSpPr>
        <p:spPr>
          <a:xfrm rot="-508394">
            <a:off x="7456343" y="596742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8" name="Freeform 48"/>
          <p:cNvSpPr/>
          <p:nvPr/>
        </p:nvSpPr>
        <p:spPr>
          <a:xfrm rot="-508394">
            <a:off x="7456343" y="72782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9" name="Freeform 49"/>
          <p:cNvSpPr/>
          <p:nvPr/>
        </p:nvSpPr>
        <p:spPr>
          <a:xfrm rot="-508394">
            <a:off x="8420659" y="462209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0" name="Freeform 50"/>
          <p:cNvSpPr/>
          <p:nvPr/>
        </p:nvSpPr>
        <p:spPr>
          <a:xfrm rot="-508394">
            <a:off x="8420659" y="596742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1" name="Freeform 51"/>
          <p:cNvSpPr/>
          <p:nvPr/>
        </p:nvSpPr>
        <p:spPr>
          <a:xfrm rot="-508394">
            <a:off x="9384976" y="596742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Freeform 52"/>
          <p:cNvSpPr/>
          <p:nvPr/>
        </p:nvSpPr>
        <p:spPr>
          <a:xfrm rot="-508394">
            <a:off x="10349293" y="5967428"/>
            <a:ext cx="733937" cy="723900"/>
          </a:xfrm>
          <a:custGeom>
            <a:avLst/>
            <a:gdLst/>
            <a:ahLst/>
            <a:cxnLst/>
            <a:rect l="l" t="t" r="r" b="b"/>
            <a:pathLst>
              <a:path w="733937" h="723900">
                <a:moveTo>
                  <a:pt x="0" y="0"/>
                </a:moveTo>
                <a:lnTo>
                  <a:pt x="733937" y="0"/>
                </a:lnTo>
                <a:lnTo>
                  <a:pt x="733937" y="723900"/>
                </a:lnTo>
                <a:lnTo>
                  <a:pt x="0" y="7239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6980446" y="3341933"/>
            <a:ext cx="4441632" cy="5375639"/>
            <a:chOff x="0" y="0"/>
            <a:chExt cx="1169813" cy="1415806"/>
          </a:xfrm>
        </p:grpSpPr>
        <p:sp>
          <p:nvSpPr>
            <p:cNvPr id="24" name="Freeform 24"/>
            <p:cNvSpPr/>
            <p:nvPr/>
          </p:nvSpPr>
          <p:spPr>
            <a:xfrm>
              <a:off x="0" y="0"/>
              <a:ext cx="1169813" cy="1415806"/>
            </a:xfrm>
            <a:custGeom>
              <a:avLst/>
              <a:gdLst/>
              <a:ahLst/>
              <a:cxnLst/>
              <a:rect l="l" t="t" r="r" b="b"/>
              <a:pathLst>
                <a:path w="1169813" h="1415806">
                  <a:moveTo>
                    <a:pt x="0" y="0"/>
                  </a:moveTo>
                  <a:lnTo>
                    <a:pt x="1169813" y="0"/>
                  </a:lnTo>
                  <a:lnTo>
                    <a:pt x="1169813" y="1415806"/>
                  </a:lnTo>
                  <a:lnTo>
                    <a:pt x="0" y="1415806"/>
                  </a:lnTo>
                  <a:close/>
                </a:path>
              </a:pathLst>
            </a:custGeom>
            <a:solidFill>
              <a:srgbClr val="3E303F">
                <a:alpha val="24706"/>
              </a:srgbClr>
            </a:solidFill>
            <a:ln cap="sq">
              <a:noFill/>
              <a:prstDash val="solid"/>
              <a:miter/>
            </a:ln>
          </p:spPr>
        </p:sp>
        <p:sp>
          <p:nvSpPr>
            <p:cNvPr id="25" name="TextBox 25"/>
            <p:cNvSpPr txBox="1"/>
            <p:nvPr/>
          </p:nvSpPr>
          <p:spPr>
            <a:xfrm>
              <a:off x="0" y="-38100"/>
              <a:ext cx="1169813" cy="1453906"/>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6" name="Group 26"/>
          <p:cNvGrpSpPr/>
          <p:nvPr/>
        </p:nvGrpSpPr>
        <p:grpSpPr>
          <a:xfrm>
            <a:off x="6865922" y="3237158"/>
            <a:ext cx="4441682" cy="5360399"/>
            <a:chOff x="0" y="0"/>
            <a:chExt cx="1169826" cy="1411792"/>
          </a:xfrm>
        </p:grpSpPr>
        <p:sp>
          <p:nvSpPr>
            <p:cNvPr id="27" name="Freeform 27"/>
            <p:cNvSpPr/>
            <p:nvPr/>
          </p:nvSpPr>
          <p:spPr>
            <a:xfrm>
              <a:off x="0" y="0"/>
              <a:ext cx="1169826" cy="1411792"/>
            </a:xfrm>
            <a:custGeom>
              <a:avLst/>
              <a:gdLst/>
              <a:ahLst/>
              <a:cxnLst/>
              <a:rect l="l" t="t" r="r" b="b"/>
              <a:pathLst>
                <a:path w="1169826" h="1411792">
                  <a:moveTo>
                    <a:pt x="0" y="0"/>
                  </a:moveTo>
                  <a:lnTo>
                    <a:pt x="1169826" y="0"/>
                  </a:lnTo>
                  <a:lnTo>
                    <a:pt x="1169826" y="1411792"/>
                  </a:lnTo>
                  <a:lnTo>
                    <a:pt x="0" y="1411792"/>
                  </a:lnTo>
                  <a:close/>
                </a:path>
              </a:pathLst>
            </a:custGeom>
            <a:solidFill>
              <a:srgbClr val="FCF2D3"/>
            </a:solidFill>
            <a:ln cap="sq">
              <a:noFill/>
              <a:prstDash val="solid"/>
              <a:miter/>
            </a:ln>
          </p:spPr>
        </p:sp>
        <p:sp>
          <p:nvSpPr>
            <p:cNvPr id="28" name="TextBox 28"/>
            <p:cNvSpPr txBox="1"/>
            <p:nvPr/>
          </p:nvSpPr>
          <p:spPr>
            <a:xfrm>
              <a:off x="0" y="-38100"/>
              <a:ext cx="1169826" cy="144989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9" name="Freeform 29"/>
          <p:cNvSpPr/>
          <p:nvPr/>
        </p:nvSpPr>
        <p:spPr>
          <a:xfrm rot="240384">
            <a:off x="8127452" y="2984934"/>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30" name="Group 30"/>
          <p:cNvGrpSpPr/>
          <p:nvPr/>
        </p:nvGrpSpPr>
        <p:grpSpPr>
          <a:xfrm>
            <a:off x="7236027" y="3658952"/>
            <a:ext cx="3701471" cy="3701456"/>
            <a:chOff x="0" y="0"/>
            <a:chExt cx="6350025" cy="6350000"/>
          </a:xfrm>
        </p:grpSpPr>
        <p:sp>
          <p:nvSpPr>
            <p:cNvPr id="31" name="Freeform 3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18"/>
              <a:stretch>
                <a:fillRect l="-34057" r="-48341" b="-21599"/>
              </a:stretch>
            </a:blipFill>
          </p:spPr>
        </p:sp>
      </p:grpSp>
      <p:grpSp>
        <p:nvGrpSpPr>
          <p:cNvPr id="32" name="Group 32"/>
          <p:cNvGrpSpPr/>
          <p:nvPr/>
        </p:nvGrpSpPr>
        <p:grpSpPr>
          <a:xfrm>
            <a:off x="11767465" y="3341933"/>
            <a:ext cx="4441632" cy="5375639"/>
            <a:chOff x="0" y="0"/>
            <a:chExt cx="1169813" cy="1415806"/>
          </a:xfrm>
        </p:grpSpPr>
        <p:sp>
          <p:nvSpPr>
            <p:cNvPr id="33" name="Freeform 33"/>
            <p:cNvSpPr/>
            <p:nvPr/>
          </p:nvSpPr>
          <p:spPr>
            <a:xfrm>
              <a:off x="0" y="0"/>
              <a:ext cx="1169813" cy="1415806"/>
            </a:xfrm>
            <a:custGeom>
              <a:avLst/>
              <a:gdLst/>
              <a:ahLst/>
              <a:cxnLst/>
              <a:rect l="l" t="t" r="r" b="b"/>
              <a:pathLst>
                <a:path w="1169813" h="1415806">
                  <a:moveTo>
                    <a:pt x="0" y="0"/>
                  </a:moveTo>
                  <a:lnTo>
                    <a:pt x="1169813" y="0"/>
                  </a:lnTo>
                  <a:lnTo>
                    <a:pt x="1169813" y="1415806"/>
                  </a:lnTo>
                  <a:lnTo>
                    <a:pt x="0" y="1415806"/>
                  </a:lnTo>
                  <a:close/>
                </a:path>
              </a:pathLst>
            </a:custGeom>
            <a:solidFill>
              <a:srgbClr val="3E303F">
                <a:alpha val="24706"/>
              </a:srgbClr>
            </a:solidFill>
            <a:ln cap="sq">
              <a:noFill/>
              <a:prstDash val="solid"/>
              <a:miter/>
            </a:ln>
          </p:spPr>
        </p:sp>
        <p:sp>
          <p:nvSpPr>
            <p:cNvPr id="34" name="TextBox 34"/>
            <p:cNvSpPr txBox="1"/>
            <p:nvPr/>
          </p:nvSpPr>
          <p:spPr>
            <a:xfrm>
              <a:off x="0" y="-38100"/>
              <a:ext cx="1169813" cy="1453906"/>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5" name="Group 35"/>
          <p:cNvGrpSpPr/>
          <p:nvPr/>
        </p:nvGrpSpPr>
        <p:grpSpPr>
          <a:xfrm>
            <a:off x="11652941" y="3237158"/>
            <a:ext cx="4441682" cy="5360399"/>
            <a:chOff x="0" y="0"/>
            <a:chExt cx="1169826" cy="1411792"/>
          </a:xfrm>
        </p:grpSpPr>
        <p:sp>
          <p:nvSpPr>
            <p:cNvPr id="36" name="Freeform 36"/>
            <p:cNvSpPr/>
            <p:nvPr/>
          </p:nvSpPr>
          <p:spPr>
            <a:xfrm>
              <a:off x="0" y="0"/>
              <a:ext cx="1169826" cy="1411792"/>
            </a:xfrm>
            <a:custGeom>
              <a:avLst/>
              <a:gdLst/>
              <a:ahLst/>
              <a:cxnLst/>
              <a:rect l="l" t="t" r="r" b="b"/>
              <a:pathLst>
                <a:path w="1169826" h="1411792">
                  <a:moveTo>
                    <a:pt x="0" y="0"/>
                  </a:moveTo>
                  <a:lnTo>
                    <a:pt x="1169826" y="0"/>
                  </a:lnTo>
                  <a:lnTo>
                    <a:pt x="1169826" y="1411792"/>
                  </a:lnTo>
                  <a:lnTo>
                    <a:pt x="0" y="1411792"/>
                  </a:lnTo>
                  <a:close/>
                </a:path>
              </a:pathLst>
            </a:custGeom>
            <a:solidFill>
              <a:srgbClr val="FFC7C7"/>
            </a:solidFill>
            <a:ln cap="sq">
              <a:noFill/>
              <a:prstDash val="solid"/>
              <a:miter/>
            </a:ln>
          </p:spPr>
        </p:sp>
        <p:sp>
          <p:nvSpPr>
            <p:cNvPr id="37" name="TextBox 37"/>
            <p:cNvSpPr txBox="1"/>
            <p:nvPr/>
          </p:nvSpPr>
          <p:spPr>
            <a:xfrm>
              <a:off x="0" y="-38100"/>
              <a:ext cx="1169826" cy="144989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8" name="Freeform 38"/>
          <p:cNvSpPr/>
          <p:nvPr/>
        </p:nvSpPr>
        <p:spPr>
          <a:xfrm rot="-167141">
            <a:off x="12914472" y="2984934"/>
            <a:ext cx="1891684" cy="488398"/>
          </a:xfrm>
          <a:custGeom>
            <a:avLst/>
            <a:gdLst/>
            <a:ahLst/>
            <a:cxnLst/>
            <a:rect l="l" t="t" r="r" b="b"/>
            <a:pathLst>
              <a:path w="1891684" h="488398">
                <a:moveTo>
                  <a:pt x="0" y="0"/>
                </a:moveTo>
                <a:lnTo>
                  <a:pt x="1891683" y="0"/>
                </a:lnTo>
                <a:lnTo>
                  <a:pt x="1891683" y="488398"/>
                </a:lnTo>
                <a:lnTo>
                  <a:pt x="0" y="48839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9" name="Group 39"/>
          <p:cNvGrpSpPr/>
          <p:nvPr/>
        </p:nvGrpSpPr>
        <p:grpSpPr>
          <a:xfrm>
            <a:off x="12137546" y="3658952"/>
            <a:ext cx="3701471" cy="3701456"/>
            <a:chOff x="0" y="0"/>
            <a:chExt cx="6350025" cy="6350000"/>
          </a:xfrm>
        </p:grpSpPr>
        <p:sp>
          <p:nvSpPr>
            <p:cNvPr id="40" name="Freeform 4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1"/>
              <a:stretch>
                <a:fillRect l="-43175" t="-21731" r="-67913" b="-18116"/>
              </a:stretch>
            </a:blipFill>
          </p:spPr>
        </p:sp>
      </p:grpSp>
      <p:grpSp>
        <p:nvGrpSpPr>
          <p:cNvPr id="41" name="Group 41"/>
          <p:cNvGrpSpPr/>
          <p:nvPr/>
        </p:nvGrpSpPr>
        <p:grpSpPr>
          <a:xfrm>
            <a:off x="2193427" y="3341933"/>
            <a:ext cx="4441632" cy="5375639"/>
            <a:chOff x="0" y="0"/>
            <a:chExt cx="1169813" cy="1415806"/>
          </a:xfrm>
        </p:grpSpPr>
        <p:sp>
          <p:nvSpPr>
            <p:cNvPr id="42" name="Freeform 42"/>
            <p:cNvSpPr/>
            <p:nvPr/>
          </p:nvSpPr>
          <p:spPr>
            <a:xfrm>
              <a:off x="0" y="0"/>
              <a:ext cx="1169813" cy="1415806"/>
            </a:xfrm>
            <a:custGeom>
              <a:avLst/>
              <a:gdLst/>
              <a:ahLst/>
              <a:cxnLst/>
              <a:rect l="l" t="t" r="r" b="b"/>
              <a:pathLst>
                <a:path w="1169813" h="1415806">
                  <a:moveTo>
                    <a:pt x="0" y="0"/>
                  </a:moveTo>
                  <a:lnTo>
                    <a:pt x="1169813" y="0"/>
                  </a:lnTo>
                  <a:lnTo>
                    <a:pt x="1169813" y="1415806"/>
                  </a:lnTo>
                  <a:lnTo>
                    <a:pt x="0" y="1415806"/>
                  </a:lnTo>
                  <a:close/>
                </a:path>
              </a:pathLst>
            </a:custGeom>
            <a:solidFill>
              <a:srgbClr val="3E303F">
                <a:alpha val="24706"/>
              </a:srgbClr>
            </a:solidFill>
            <a:ln cap="sq">
              <a:noFill/>
              <a:prstDash val="solid"/>
              <a:miter/>
            </a:ln>
          </p:spPr>
        </p:sp>
        <p:sp>
          <p:nvSpPr>
            <p:cNvPr id="43" name="TextBox 43"/>
            <p:cNvSpPr txBox="1"/>
            <p:nvPr/>
          </p:nvSpPr>
          <p:spPr>
            <a:xfrm>
              <a:off x="0" y="-38100"/>
              <a:ext cx="1169813" cy="1453906"/>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4" name="Group 44"/>
          <p:cNvGrpSpPr/>
          <p:nvPr/>
        </p:nvGrpSpPr>
        <p:grpSpPr>
          <a:xfrm>
            <a:off x="2078902" y="3237158"/>
            <a:ext cx="4441682" cy="5360399"/>
            <a:chOff x="0" y="0"/>
            <a:chExt cx="1169826" cy="1411792"/>
          </a:xfrm>
        </p:grpSpPr>
        <p:sp>
          <p:nvSpPr>
            <p:cNvPr id="45" name="Freeform 45"/>
            <p:cNvSpPr/>
            <p:nvPr/>
          </p:nvSpPr>
          <p:spPr>
            <a:xfrm>
              <a:off x="0" y="0"/>
              <a:ext cx="1169826" cy="1411792"/>
            </a:xfrm>
            <a:custGeom>
              <a:avLst/>
              <a:gdLst/>
              <a:ahLst/>
              <a:cxnLst/>
              <a:rect l="l" t="t" r="r" b="b"/>
              <a:pathLst>
                <a:path w="1169826" h="1411792">
                  <a:moveTo>
                    <a:pt x="0" y="0"/>
                  </a:moveTo>
                  <a:lnTo>
                    <a:pt x="1169826" y="0"/>
                  </a:lnTo>
                  <a:lnTo>
                    <a:pt x="1169826" y="1411792"/>
                  </a:lnTo>
                  <a:lnTo>
                    <a:pt x="0" y="1411792"/>
                  </a:lnTo>
                  <a:close/>
                </a:path>
              </a:pathLst>
            </a:custGeom>
            <a:solidFill>
              <a:srgbClr val="A1D4EF"/>
            </a:solidFill>
            <a:ln cap="sq">
              <a:noFill/>
              <a:prstDash val="solid"/>
              <a:miter/>
            </a:ln>
          </p:spPr>
        </p:sp>
        <p:sp>
          <p:nvSpPr>
            <p:cNvPr id="46" name="TextBox 46"/>
            <p:cNvSpPr txBox="1"/>
            <p:nvPr/>
          </p:nvSpPr>
          <p:spPr>
            <a:xfrm>
              <a:off x="0" y="-38100"/>
              <a:ext cx="1169826" cy="144989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7" name="Freeform 47"/>
          <p:cNvSpPr/>
          <p:nvPr/>
        </p:nvSpPr>
        <p:spPr>
          <a:xfrm rot="-167141">
            <a:off x="3340433" y="2984934"/>
            <a:ext cx="1891684" cy="488398"/>
          </a:xfrm>
          <a:custGeom>
            <a:avLst/>
            <a:gdLst/>
            <a:ahLst/>
            <a:cxnLst/>
            <a:rect l="l" t="t" r="r" b="b"/>
            <a:pathLst>
              <a:path w="1891684" h="488398">
                <a:moveTo>
                  <a:pt x="0" y="0"/>
                </a:moveTo>
                <a:lnTo>
                  <a:pt x="1891684" y="0"/>
                </a:lnTo>
                <a:lnTo>
                  <a:pt x="1891684" y="488398"/>
                </a:lnTo>
                <a:lnTo>
                  <a:pt x="0" y="48839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48" name="Group 48"/>
          <p:cNvGrpSpPr/>
          <p:nvPr/>
        </p:nvGrpSpPr>
        <p:grpSpPr>
          <a:xfrm>
            <a:off x="2431026" y="3658952"/>
            <a:ext cx="3701471" cy="3701456"/>
            <a:chOff x="0" y="0"/>
            <a:chExt cx="6350025" cy="6350000"/>
          </a:xfrm>
        </p:grpSpPr>
        <p:sp>
          <p:nvSpPr>
            <p:cNvPr id="49" name="Freeform 4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2"/>
              <a:stretch>
                <a:fillRect l="-96937" t="-6999" r="-26762" b="-27314"/>
              </a:stretch>
            </a:blipFill>
          </p:spPr>
        </p:sp>
      </p:grpSp>
      <p:sp>
        <p:nvSpPr>
          <p:cNvPr id="50" name="TextBox 50"/>
          <p:cNvSpPr txBox="1"/>
          <p:nvPr/>
        </p:nvSpPr>
        <p:spPr>
          <a:xfrm>
            <a:off x="2856680" y="7865988"/>
            <a:ext cx="2886127" cy="572102"/>
          </a:xfrm>
          <a:prstGeom prst="rect">
            <a:avLst/>
          </a:prstGeom>
        </p:spPr>
        <p:txBody>
          <a:bodyPr lIns="0" tIns="0" rIns="0" bIns="0" rtlCol="0" anchor="t">
            <a:spAutoFit/>
          </a:bodyPr>
          <a:lstStyle/>
          <a:p>
            <a:pPr algn="ctr">
              <a:lnSpc>
                <a:spcPts val="4690"/>
              </a:lnSpc>
            </a:pPr>
            <a:r>
              <a:rPr lang="en-US" sz="3350">
                <a:solidFill>
                  <a:srgbClr val="3C2E3D"/>
                </a:solidFill>
                <a:latin typeface="More Sugar"/>
                <a:ea typeface="More Sugar"/>
                <a:cs typeface="More Sugar"/>
                <a:sym typeface="More Sugar"/>
              </a:rPr>
              <a:t>Player 3</a:t>
            </a:r>
          </a:p>
        </p:txBody>
      </p:sp>
      <p:sp>
        <p:nvSpPr>
          <p:cNvPr id="51" name="TextBox 51"/>
          <p:cNvSpPr txBox="1"/>
          <p:nvPr/>
        </p:nvSpPr>
        <p:spPr>
          <a:xfrm>
            <a:off x="7623496" y="7865988"/>
            <a:ext cx="2899596" cy="572102"/>
          </a:xfrm>
          <a:prstGeom prst="rect">
            <a:avLst/>
          </a:prstGeom>
        </p:spPr>
        <p:txBody>
          <a:bodyPr lIns="0" tIns="0" rIns="0" bIns="0" rtlCol="0" anchor="t">
            <a:spAutoFit/>
          </a:bodyPr>
          <a:lstStyle/>
          <a:p>
            <a:pPr algn="ctr">
              <a:lnSpc>
                <a:spcPts val="4690"/>
              </a:lnSpc>
            </a:pPr>
            <a:r>
              <a:rPr lang="en-US" sz="3350">
                <a:solidFill>
                  <a:srgbClr val="3C2E3D"/>
                </a:solidFill>
                <a:latin typeface="More Sugar"/>
                <a:ea typeface="More Sugar"/>
                <a:cs typeface="More Sugar"/>
                <a:sym typeface="More Sugar"/>
              </a:rPr>
              <a:t>Player 1</a:t>
            </a:r>
          </a:p>
        </p:txBody>
      </p:sp>
      <p:sp>
        <p:nvSpPr>
          <p:cNvPr id="52" name="TextBox 52"/>
          <p:cNvSpPr txBox="1"/>
          <p:nvPr/>
        </p:nvSpPr>
        <p:spPr>
          <a:xfrm>
            <a:off x="12487968" y="7865988"/>
            <a:ext cx="3000627" cy="572102"/>
          </a:xfrm>
          <a:prstGeom prst="rect">
            <a:avLst/>
          </a:prstGeom>
        </p:spPr>
        <p:txBody>
          <a:bodyPr lIns="0" tIns="0" rIns="0" bIns="0" rtlCol="0" anchor="t">
            <a:spAutoFit/>
          </a:bodyPr>
          <a:lstStyle/>
          <a:p>
            <a:pPr algn="ctr">
              <a:lnSpc>
                <a:spcPts val="4690"/>
              </a:lnSpc>
            </a:pPr>
            <a:r>
              <a:rPr lang="en-US" sz="3350">
                <a:solidFill>
                  <a:srgbClr val="3C2E3D"/>
                </a:solidFill>
                <a:latin typeface="More Sugar"/>
                <a:ea typeface="More Sugar"/>
                <a:cs typeface="More Sugar"/>
                <a:sym typeface="More Sugar"/>
              </a:rPr>
              <a:t>Player 2</a:t>
            </a:r>
          </a:p>
        </p:txBody>
      </p:sp>
      <p:sp>
        <p:nvSpPr>
          <p:cNvPr id="53" name="TextBox 53"/>
          <p:cNvSpPr txBox="1"/>
          <p:nvPr/>
        </p:nvSpPr>
        <p:spPr>
          <a:xfrm>
            <a:off x="3477155" y="7510567"/>
            <a:ext cx="1618239" cy="335318"/>
          </a:xfrm>
          <a:prstGeom prst="rect">
            <a:avLst/>
          </a:prstGeom>
        </p:spPr>
        <p:txBody>
          <a:bodyPr lIns="0" tIns="0" rIns="0" bIns="0" rtlCol="0" anchor="t">
            <a:spAutoFit/>
          </a:bodyPr>
          <a:lstStyle/>
          <a:p>
            <a:pPr algn="ctr">
              <a:lnSpc>
                <a:spcPts val="2752"/>
              </a:lnSpc>
            </a:pPr>
            <a:r>
              <a:rPr lang="en-US" sz="1965">
                <a:solidFill>
                  <a:srgbClr val="3C2E3D"/>
                </a:solidFill>
                <a:latin typeface="More Sugar Thin"/>
                <a:ea typeface="More Sugar Thin"/>
                <a:cs typeface="More Sugar Thin"/>
                <a:sym typeface="More Sugar Thin"/>
              </a:rPr>
              <a:t>Round 1</a:t>
            </a:r>
          </a:p>
        </p:txBody>
      </p:sp>
      <p:sp>
        <p:nvSpPr>
          <p:cNvPr id="54" name="TextBox 54"/>
          <p:cNvSpPr txBox="1"/>
          <p:nvPr/>
        </p:nvSpPr>
        <p:spPr>
          <a:xfrm>
            <a:off x="8045838" y="7510567"/>
            <a:ext cx="1860232" cy="335318"/>
          </a:xfrm>
          <a:prstGeom prst="rect">
            <a:avLst/>
          </a:prstGeom>
        </p:spPr>
        <p:txBody>
          <a:bodyPr lIns="0" tIns="0" rIns="0" bIns="0" rtlCol="0" anchor="t">
            <a:spAutoFit/>
          </a:bodyPr>
          <a:lstStyle/>
          <a:p>
            <a:pPr algn="ctr">
              <a:lnSpc>
                <a:spcPts val="2752"/>
              </a:lnSpc>
            </a:pPr>
            <a:r>
              <a:rPr lang="en-US" sz="1965">
                <a:solidFill>
                  <a:srgbClr val="3C2E3D"/>
                </a:solidFill>
                <a:latin typeface="More Sugar Thin"/>
                <a:ea typeface="More Sugar Thin"/>
                <a:cs typeface="More Sugar Thin"/>
                <a:sym typeface="More Sugar Thin"/>
              </a:rPr>
              <a:t>Round 2</a:t>
            </a:r>
          </a:p>
        </p:txBody>
      </p:sp>
      <p:sp>
        <p:nvSpPr>
          <p:cNvPr id="55" name="TextBox 55"/>
          <p:cNvSpPr txBox="1"/>
          <p:nvPr/>
        </p:nvSpPr>
        <p:spPr>
          <a:xfrm>
            <a:off x="12976865" y="7510567"/>
            <a:ext cx="2022833" cy="335318"/>
          </a:xfrm>
          <a:prstGeom prst="rect">
            <a:avLst/>
          </a:prstGeom>
        </p:spPr>
        <p:txBody>
          <a:bodyPr lIns="0" tIns="0" rIns="0" bIns="0" rtlCol="0" anchor="t">
            <a:spAutoFit/>
          </a:bodyPr>
          <a:lstStyle/>
          <a:p>
            <a:pPr algn="ctr">
              <a:lnSpc>
                <a:spcPts val="2752"/>
              </a:lnSpc>
            </a:pPr>
            <a:r>
              <a:rPr lang="en-US" sz="1965">
                <a:solidFill>
                  <a:srgbClr val="3C2E3D"/>
                </a:solidFill>
                <a:latin typeface="More Sugar Thin"/>
                <a:ea typeface="More Sugar Thin"/>
                <a:cs typeface="More Sugar Thin"/>
                <a:sym typeface="More Sugar Thin"/>
              </a:rPr>
              <a:t>Round 3</a:t>
            </a:r>
          </a:p>
        </p:txBody>
      </p:sp>
      <p:sp>
        <p:nvSpPr>
          <p:cNvPr id="56" name="TextBox 56"/>
          <p:cNvSpPr txBox="1"/>
          <p:nvPr/>
        </p:nvSpPr>
        <p:spPr>
          <a:xfrm>
            <a:off x="3065606" y="1407503"/>
            <a:ext cx="12156787" cy="1304915"/>
          </a:xfrm>
          <a:prstGeom prst="rect">
            <a:avLst/>
          </a:prstGeom>
        </p:spPr>
        <p:txBody>
          <a:bodyPr lIns="0" tIns="0" rIns="0" bIns="0" rtlCol="0" anchor="t">
            <a:spAutoFit/>
          </a:bodyPr>
          <a:lstStyle/>
          <a:p>
            <a:pPr algn="ctr">
              <a:lnSpc>
                <a:spcPts val="10500"/>
              </a:lnSpc>
            </a:pPr>
            <a:r>
              <a:rPr lang="en-US" sz="7500">
                <a:solidFill>
                  <a:srgbClr val="3C2E3D"/>
                </a:solidFill>
                <a:latin typeface="More Sugar"/>
                <a:ea typeface="More Sugar"/>
                <a:cs typeface="More Sugar"/>
                <a:sym typeface="More Sugar"/>
              </a:rPr>
              <a:t>And the winners are...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9C611-1B48-66DC-55D1-AE69E9E11195}"/>
              </a:ext>
            </a:extLst>
          </p:cNvPr>
          <p:cNvPicPr>
            <a:picLocks noChangeAspect="1"/>
          </p:cNvPicPr>
          <p:nvPr/>
        </p:nvPicPr>
        <p:blipFill>
          <a:blip r:embed="rId3"/>
          <a:stretch>
            <a:fillRect/>
          </a:stretch>
        </p:blipFill>
        <p:spPr>
          <a:xfrm>
            <a:off x="126579" y="30843"/>
            <a:ext cx="8382000" cy="6712247"/>
          </a:xfrm>
          <a:prstGeom prst="rect">
            <a:avLst/>
          </a:prstGeom>
        </p:spPr>
      </p:pic>
      <p:pic>
        <p:nvPicPr>
          <p:cNvPr id="11" name="Picture 10">
            <a:extLst>
              <a:ext uri="{FF2B5EF4-FFF2-40B4-BE49-F238E27FC236}">
                <a16:creationId xmlns:a16="http://schemas.microsoft.com/office/drawing/2014/main" id="{8D507AE1-6CB9-9136-3E42-B1D2FD0FCADC}"/>
              </a:ext>
            </a:extLst>
          </p:cNvPr>
          <p:cNvPicPr>
            <a:picLocks noChangeAspect="1"/>
          </p:cNvPicPr>
          <p:nvPr/>
        </p:nvPicPr>
        <p:blipFill>
          <a:blip r:embed="rId4"/>
          <a:stretch>
            <a:fillRect/>
          </a:stretch>
        </p:blipFill>
        <p:spPr>
          <a:xfrm>
            <a:off x="8640503" y="567566"/>
            <a:ext cx="9570875" cy="5638800"/>
          </a:xfrm>
          <a:prstGeom prst="rect">
            <a:avLst/>
          </a:prstGeom>
        </p:spPr>
      </p:pic>
      <p:pic>
        <p:nvPicPr>
          <p:cNvPr id="2" name="Picture 1">
            <a:extLst>
              <a:ext uri="{FF2B5EF4-FFF2-40B4-BE49-F238E27FC236}">
                <a16:creationId xmlns:a16="http://schemas.microsoft.com/office/drawing/2014/main" id="{B20C5046-7E85-9E1D-F5B3-55991C97469B}"/>
              </a:ext>
            </a:extLst>
          </p:cNvPr>
          <p:cNvPicPr>
            <a:picLocks noChangeAspect="1"/>
          </p:cNvPicPr>
          <p:nvPr/>
        </p:nvPicPr>
        <p:blipFill>
          <a:blip r:embed="rId5"/>
          <a:srcRect t="20728" r="10000"/>
          <a:stretch/>
        </p:blipFill>
        <p:spPr>
          <a:xfrm>
            <a:off x="10134600" y="6219066"/>
            <a:ext cx="6172200" cy="3956609"/>
          </a:xfrm>
          <a:prstGeom prst="rect">
            <a:avLst/>
          </a:prstGeom>
        </p:spPr>
      </p:pic>
      <p:pic>
        <p:nvPicPr>
          <p:cNvPr id="4" name="Picture 3">
            <a:extLst>
              <a:ext uri="{FF2B5EF4-FFF2-40B4-BE49-F238E27FC236}">
                <a16:creationId xmlns:a16="http://schemas.microsoft.com/office/drawing/2014/main" id="{070E0B92-AB4F-0AFA-BC71-09517CF0E399}"/>
              </a:ext>
            </a:extLst>
          </p:cNvPr>
          <p:cNvPicPr>
            <a:picLocks noChangeAspect="1"/>
          </p:cNvPicPr>
          <p:nvPr/>
        </p:nvPicPr>
        <p:blipFill>
          <a:blip r:embed="rId6"/>
          <a:srcRect t="26668" b="7777"/>
          <a:stretch/>
        </p:blipFill>
        <p:spPr>
          <a:xfrm>
            <a:off x="1295400" y="7048500"/>
            <a:ext cx="7772401" cy="2866073"/>
          </a:xfrm>
          <a:prstGeom prst="rect">
            <a:avLst/>
          </a:prstGeom>
        </p:spPr>
      </p:pic>
      <p:sp>
        <p:nvSpPr>
          <p:cNvPr id="3" name="Rectangle 2">
            <a:extLst>
              <a:ext uri="{FF2B5EF4-FFF2-40B4-BE49-F238E27FC236}">
                <a16:creationId xmlns:a16="http://schemas.microsoft.com/office/drawing/2014/main" id="{FA80E6B1-BBAB-31AE-CA33-99C19471D816}"/>
              </a:ext>
            </a:extLst>
          </p:cNvPr>
          <p:cNvSpPr/>
          <p:nvPr/>
        </p:nvSpPr>
        <p:spPr>
          <a:xfrm>
            <a:off x="96099" y="3893820"/>
            <a:ext cx="2616621"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6CD651-DA7A-0DBC-A503-E96BA4DC3D28}"/>
              </a:ext>
            </a:extLst>
          </p:cNvPr>
          <p:cNvSpPr/>
          <p:nvPr/>
        </p:nvSpPr>
        <p:spPr>
          <a:xfrm>
            <a:off x="8655743" y="495300"/>
            <a:ext cx="4222057"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0AD1DAF-32C0-4597-D125-1C1960ACBB46}"/>
              </a:ext>
            </a:extLst>
          </p:cNvPr>
          <p:cNvCxnSpPr/>
          <p:nvPr/>
        </p:nvCxnSpPr>
        <p:spPr>
          <a:xfrm>
            <a:off x="2362200" y="477774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92C547-2C99-4300-2971-00AD33B1F2B8}"/>
              </a:ext>
            </a:extLst>
          </p:cNvPr>
          <p:cNvCxnSpPr>
            <a:cxnSpLocks/>
          </p:cNvCxnSpPr>
          <p:nvPr/>
        </p:nvCxnSpPr>
        <p:spPr>
          <a:xfrm>
            <a:off x="126579" y="5120640"/>
            <a:ext cx="4369221" cy="228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3A120B-4AC9-4A75-291D-0FDD241E39B6}"/>
              </a:ext>
            </a:extLst>
          </p:cNvPr>
          <p:cNvCxnSpPr>
            <a:cxnSpLocks/>
          </p:cNvCxnSpPr>
          <p:nvPr/>
        </p:nvCxnSpPr>
        <p:spPr>
          <a:xfrm>
            <a:off x="4698580" y="455357"/>
            <a:ext cx="32262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6F421A-4D80-AA9B-3009-E8F4809F15FA}"/>
              </a:ext>
            </a:extLst>
          </p:cNvPr>
          <p:cNvCxnSpPr>
            <a:cxnSpLocks/>
          </p:cNvCxnSpPr>
          <p:nvPr/>
        </p:nvCxnSpPr>
        <p:spPr>
          <a:xfrm>
            <a:off x="126579" y="876300"/>
            <a:ext cx="2388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40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1012C9-542B-C193-F555-54A5E1B138D6}"/>
              </a:ext>
            </a:extLst>
          </p:cNvPr>
          <p:cNvSpPr txBox="1"/>
          <p:nvPr/>
        </p:nvSpPr>
        <p:spPr>
          <a:xfrm>
            <a:off x="342900" y="5648385"/>
            <a:ext cx="5379720" cy="4524315"/>
          </a:xfrm>
          <a:prstGeom prst="rect">
            <a:avLst/>
          </a:prstGeom>
          <a:noFill/>
        </p:spPr>
        <p:txBody>
          <a:bodyPr wrap="square" rtlCol="0">
            <a:spAutoFit/>
          </a:bodyPr>
          <a:lstStyle/>
          <a:p>
            <a:pPr algn="ctr"/>
            <a:r>
              <a:rPr lang="en-US" sz="9600">
                <a:latin typeface="Times New Roman" panose="02020603050405020304" pitchFamily="18" charset="0"/>
                <a:cs typeface="Times New Roman" panose="02020603050405020304" pitchFamily="18" charset="0"/>
              </a:rPr>
              <a:t>Metan </a:t>
            </a:r>
          </a:p>
          <a:p>
            <a:pPr algn="ctr"/>
            <a:r>
              <a:rPr lang="en-US" sz="9600">
                <a:latin typeface="Times New Roman" panose="02020603050405020304" pitchFamily="18" charset="0"/>
                <a:cs typeface="Times New Roman" panose="02020603050405020304" pitchFamily="18" charset="0"/>
              </a:rPr>
              <a:t>Methane </a:t>
            </a:r>
          </a:p>
          <a:p>
            <a:pPr algn="ctr"/>
            <a:r>
              <a:rPr lang="en-US" sz="9600">
                <a:latin typeface="Times New Roman" panose="02020603050405020304" pitchFamily="18" charset="0"/>
                <a:cs typeface="Times New Roman" panose="02020603050405020304" pitchFamily="18" charset="0"/>
              </a:rPr>
              <a:t>CH</a:t>
            </a:r>
            <a:r>
              <a:rPr lang="en-US" sz="9600" baseline="-25000">
                <a:latin typeface="Times New Roman" panose="02020603050405020304" pitchFamily="18" charset="0"/>
                <a:cs typeface="Times New Roman" panose="02020603050405020304" pitchFamily="18" charset="0"/>
              </a:rPr>
              <a:t>4</a:t>
            </a:r>
            <a:endParaRPr lang="en-US" sz="96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C084C07-F8F2-2E72-B56A-B1766C9492D5}"/>
              </a:ext>
            </a:extLst>
          </p:cNvPr>
          <p:cNvSpPr txBox="1"/>
          <p:nvPr/>
        </p:nvSpPr>
        <p:spPr>
          <a:xfrm>
            <a:off x="8305800" y="179545"/>
            <a:ext cx="6172200" cy="2554545"/>
          </a:xfrm>
          <a:prstGeom prst="rect">
            <a:avLst/>
          </a:prstGeom>
          <a:noFill/>
        </p:spPr>
        <p:txBody>
          <a:bodyPr wrap="square" rtlCol="0">
            <a:spAutoFit/>
          </a:bodyPr>
          <a:lstStyle/>
          <a:p>
            <a:pPr algn="ctr"/>
            <a:r>
              <a:rPr lang="en-US" sz="8000">
                <a:latin typeface="Times New Roman" panose="02020603050405020304" pitchFamily="18" charset="0"/>
                <a:cs typeface="Times New Roman" panose="02020603050405020304" pitchFamily="18" charset="0"/>
              </a:rPr>
              <a:t>Propane C</a:t>
            </a:r>
            <a:r>
              <a:rPr lang="en-US" sz="8000" baseline="-25000">
                <a:latin typeface="Times New Roman" panose="02020603050405020304" pitchFamily="18" charset="0"/>
                <a:cs typeface="Times New Roman" panose="02020603050405020304" pitchFamily="18" charset="0"/>
              </a:rPr>
              <a:t>3</a:t>
            </a:r>
            <a:r>
              <a:rPr lang="en-US" sz="8000">
                <a:latin typeface="Times New Roman" panose="02020603050405020304" pitchFamily="18" charset="0"/>
                <a:cs typeface="Times New Roman" panose="02020603050405020304" pitchFamily="18" charset="0"/>
              </a:rPr>
              <a:t>H</a:t>
            </a:r>
            <a:r>
              <a:rPr lang="en-US" sz="8000" baseline="-25000">
                <a:latin typeface="Times New Roman" panose="02020603050405020304" pitchFamily="18" charset="0"/>
                <a:cs typeface="Times New Roman" panose="02020603050405020304" pitchFamily="18" charset="0"/>
              </a:rPr>
              <a:t>8</a:t>
            </a:r>
            <a:endParaRPr lang="en-US" sz="8000">
              <a:latin typeface="Times New Roman" panose="02020603050405020304" pitchFamily="18" charset="0"/>
              <a:cs typeface="Times New Roman" panose="02020603050405020304" pitchFamily="18" charset="0"/>
            </a:endParaRPr>
          </a:p>
          <a:p>
            <a:pPr algn="ctr"/>
            <a:r>
              <a:rPr lang="en-US" sz="8000">
                <a:latin typeface="Times New Roman" panose="02020603050405020304" pitchFamily="18" charset="0"/>
                <a:cs typeface="Times New Roman" panose="02020603050405020304" pitchFamily="18" charset="0"/>
              </a:rPr>
              <a:t>Butane C</a:t>
            </a:r>
            <a:r>
              <a:rPr lang="en-US" sz="8000" baseline="-25000">
                <a:latin typeface="Times New Roman" panose="02020603050405020304" pitchFamily="18" charset="0"/>
                <a:cs typeface="Times New Roman" panose="02020603050405020304" pitchFamily="18" charset="0"/>
              </a:rPr>
              <a:t>4</a:t>
            </a:r>
            <a:r>
              <a:rPr lang="en-US" sz="8000">
                <a:latin typeface="Times New Roman" panose="02020603050405020304" pitchFamily="18" charset="0"/>
                <a:cs typeface="Times New Roman" panose="02020603050405020304" pitchFamily="18" charset="0"/>
              </a:rPr>
              <a:t>H</a:t>
            </a:r>
            <a:r>
              <a:rPr lang="en-US" sz="8000" baseline="-25000">
                <a:latin typeface="Times New Roman" panose="02020603050405020304" pitchFamily="18" charset="0"/>
                <a:cs typeface="Times New Roman" panose="02020603050405020304" pitchFamily="18" charset="0"/>
              </a:rPr>
              <a:t>10</a:t>
            </a:r>
            <a:endParaRPr lang="en-US" sz="8000">
              <a:latin typeface="Times New Roman" panose="02020603050405020304" pitchFamily="18" charset="0"/>
              <a:cs typeface="Times New Roman" panose="02020603050405020304" pitchFamily="18" charset="0"/>
            </a:endParaRPr>
          </a:p>
        </p:txBody>
      </p:sp>
      <p:pic>
        <p:nvPicPr>
          <p:cNvPr id="1026" name="Picture 2" descr="Nổ Bình Gas: Nguyên Nhân, Hậu Quả Và 3 Cách Phòng Tránh">
            <a:extLst>
              <a:ext uri="{FF2B5EF4-FFF2-40B4-BE49-F238E27FC236}">
                <a16:creationId xmlns:a16="http://schemas.microsoft.com/office/drawing/2014/main" id="{55139927-6305-0EBE-0F7D-9DC638DED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
            <a:ext cx="8077200" cy="4926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966E00-AD5D-D03E-B6AE-F965BB8AF714}"/>
              </a:ext>
            </a:extLst>
          </p:cNvPr>
          <p:cNvPicPr>
            <a:picLocks noChangeAspect="1"/>
          </p:cNvPicPr>
          <p:nvPr/>
        </p:nvPicPr>
        <p:blipFill>
          <a:blip r:embed="rId4"/>
          <a:srcRect l="2850" t="1449"/>
          <a:stretch/>
        </p:blipFill>
        <p:spPr>
          <a:xfrm>
            <a:off x="7315200" y="2799334"/>
            <a:ext cx="10789920" cy="7175687"/>
          </a:xfrm>
          <a:prstGeom prst="rect">
            <a:avLst/>
          </a:prstGeom>
        </p:spPr>
      </p:pic>
    </p:spTree>
    <p:extLst>
      <p:ext uri="{BB962C8B-B14F-4D97-AF65-F5344CB8AC3E}">
        <p14:creationId xmlns:p14="http://schemas.microsoft.com/office/powerpoint/2010/main" val="1836258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226101" y="440716"/>
            <a:ext cx="15943580" cy="9368045"/>
            <a:chOff x="0" y="-38100"/>
            <a:chExt cx="3770781" cy="2215616"/>
          </a:xfrm>
        </p:grpSpPr>
        <p:sp>
          <p:nvSpPr>
            <p:cNvPr id="20" name="Freeform 20"/>
            <p:cNvSpPr/>
            <p:nvPr/>
          </p:nvSpPr>
          <p:spPr>
            <a:xfrm>
              <a:off x="6204" y="10049"/>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4381248" y="1260473"/>
            <a:ext cx="2458952" cy="1605025"/>
          </a:xfrm>
          <a:custGeom>
            <a:avLst/>
            <a:gdLst/>
            <a:ahLst/>
            <a:cxnLst/>
            <a:rect l="l" t="t" r="r" b="b"/>
            <a:pathLst>
              <a:path w="2458952" h="1605025">
                <a:moveTo>
                  <a:pt x="0" y="0"/>
                </a:moveTo>
                <a:lnTo>
                  <a:pt x="2458952" y="0"/>
                </a:lnTo>
                <a:lnTo>
                  <a:pt x="2458952" y="1605026"/>
                </a:lnTo>
                <a:lnTo>
                  <a:pt x="0" y="1605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1724695">
            <a:off x="2274911" y="3417707"/>
            <a:ext cx="507127" cy="438896"/>
          </a:xfrm>
          <a:custGeom>
            <a:avLst/>
            <a:gdLst/>
            <a:ahLst/>
            <a:cxnLst/>
            <a:rect l="l" t="t" r="r" b="b"/>
            <a:pathLst>
              <a:path w="507127" h="438896">
                <a:moveTo>
                  <a:pt x="0" y="0"/>
                </a:moveTo>
                <a:lnTo>
                  <a:pt x="507127" y="0"/>
                </a:lnTo>
                <a:lnTo>
                  <a:pt x="507127" y="438895"/>
                </a:lnTo>
                <a:lnTo>
                  <a:pt x="0" y="4388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p:cNvSpPr/>
          <p:nvPr/>
        </p:nvSpPr>
        <p:spPr>
          <a:xfrm rot="-1724695">
            <a:off x="2274911" y="4649356"/>
            <a:ext cx="507127" cy="438896"/>
          </a:xfrm>
          <a:custGeom>
            <a:avLst/>
            <a:gdLst/>
            <a:ahLst/>
            <a:cxnLst/>
            <a:rect l="l" t="t" r="r" b="b"/>
            <a:pathLst>
              <a:path w="507127" h="438896">
                <a:moveTo>
                  <a:pt x="0" y="0"/>
                </a:moveTo>
                <a:lnTo>
                  <a:pt x="507127" y="0"/>
                </a:lnTo>
                <a:lnTo>
                  <a:pt x="507127" y="438896"/>
                </a:lnTo>
                <a:lnTo>
                  <a:pt x="0" y="4388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7" name="Freeform 27"/>
          <p:cNvSpPr/>
          <p:nvPr/>
        </p:nvSpPr>
        <p:spPr>
          <a:xfrm rot="-1724695">
            <a:off x="2274911" y="5881006"/>
            <a:ext cx="507127" cy="438896"/>
          </a:xfrm>
          <a:custGeom>
            <a:avLst/>
            <a:gdLst/>
            <a:ahLst/>
            <a:cxnLst/>
            <a:rect l="l" t="t" r="r" b="b"/>
            <a:pathLst>
              <a:path w="507127" h="438896">
                <a:moveTo>
                  <a:pt x="0" y="0"/>
                </a:moveTo>
                <a:lnTo>
                  <a:pt x="507127" y="0"/>
                </a:lnTo>
                <a:lnTo>
                  <a:pt x="507127" y="438896"/>
                </a:lnTo>
                <a:lnTo>
                  <a:pt x="0" y="4388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rot="-1724695">
            <a:off x="2274911" y="7112656"/>
            <a:ext cx="507127" cy="438896"/>
          </a:xfrm>
          <a:custGeom>
            <a:avLst/>
            <a:gdLst/>
            <a:ahLst/>
            <a:cxnLst/>
            <a:rect l="l" t="t" r="r" b="b"/>
            <a:pathLst>
              <a:path w="507127" h="438896">
                <a:moveTo>
                  <a:pt x="0" y="0"/>
                </a:moveTo>
                <a:lnTo>
                  <a:pt x="507127" y="0"/>
                </a:lnTo>
                <a:lnTo>
                  <a:pt x="507127" y="438895"/>
                </a:lnTo>
                <a:lnTo>
                  <a:pt x="0" y="4388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9" name="Freeform 29"/>
          <p:cNvSpPr/>
          <p:nvPr/>
        </p:nvSpPr>
        <p:spPr>
          <a:xfrm rot="-1724695">
            <a:off x="2274911" y="8341724"/>
            <a:ext cx="507127" cy="438896"/>
          </a:xfrm>
          <a:custGeom>
            <a:avLst/>
            <a:gdLst/>
            <a:ahLst/>
            <a:cxnLst/>
            <a:rect l="l" t="t" r="r" b="b"/>
            <a:pathLst>
              <a:path w="507127" h="438896">
                <a:moveTo>
                  <a:pt x="0" y="0"/>
                </a:moveTo>
                <a:lnTo>
                  <a:pt x="507127" y="0"/>
                </a:lnTo>
                <a:lnTo>
                  <a:pt x="507127" y="438895"/>
                </a:lnTo>
                <a:lnTo>
                  <a:pt x="0" y="4388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1" name="TextBox 31"/>
          <p:cNvSpPr txBox="1"/>
          <p:nvPr/>
        </p:nvSpPr>
        <p:spPr>
          <a:xfrm>
            <a:off x="2884901" y="3610867"/>
            <a:ext cx="10623559" cy="465833"/>
          </a:xfrm>
          <a:prstGeom prst="rect">
            <a:avLst/>
          </a:prstGeom>
        </p:spPr>
        <p:txBody>
          <a:bodyPr lIns="0" tIns="0" rIns="0" bIns="0" rtlCol="0" anchor="t">
            <a:spAutoFit/>
          </a:bodyPr>
          <a:lstStyle/>
          <a:p>
            <a:pPr algn="l">
              <a:lnSpc>
                <a:spcPts val="2800"/>
              </a:lnSpc>
            </a:pPr>
            <a:r>
              <a:rPr lang="en-US" sz="6000">
                <a:solidFill>
                  <a:srgbClr val="3C2E3D"/>
                </a:solidFill>
                <a:latin typeface="More Sugar Thin"/>
                <a:ea typeface="More Sugar Thin"/>
                <a:cs typeface="More Sugar Thin"/>
                <a:sym typeface="More Sugar Thin"/>
              </a:rPr>
              <a:t>I. Khái niệm, danh pháp</a:t>
            </a:r>
          </a:p>
        </p:txBody>
      </p:sp>
      <p:sp>
        <p:nvSpPr>
          <p:cNvPr id="37" name="TextBox 36">
            <a:extLst>
              <a:ext uri="{FF2B5EF4-FFF2-40B4-BE49-F238E27FC236}">
                <a16:creationId xmlns:a16="http://schemas.microsoft.com/office/drawing/2014/main" id="{52479FD0-DEF5-1D20-F2B4-ADF9BC2B3C54}"/>
              </a:ext>
            </a:extLst>
          </p:cNvPr>
          <p:cNvSpPr txBox="1"/>
          <p:nvPr/>
        </p:nvSpPr>
        <p:spPr>
          <a:xfrm>
            <a:off x="3153790" y="1110923"/>
            <a:ext cx="11844410" cy="17748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More Sugar"/>
                <a:ea typeface="More Sugar"/>
                <a:cs typeface="More Sugar"/>
                <a:sym typeface="More Sugar"/>
              </a:rPr>
              <a:t>BÀI 15: ALKANE</a:t>
            </a:r>
          </a:p>
        </p:txBody>
      </p:sp>
      <p:sp>
        <p:nvSpPr>
          <p:cNvPr id="38" name="TextBox 31">
            <a:extLst>
              <a:ext uri="{FF2B5EF4-FFF2-40B4-BE49-F238E27FC236}">
                <a16:creationId xmlns:a16="http://schemas.microsoft.com/office/drawing/2014/main" id="{04979B0C-DF6F-A6D2-BC9D-EE725F4A320E}"/>
              </a:ext>
            </a:extLst>
          </p:cNvPr>
          <p:cNvSpPr txBox="1"/>
          <p:nvPr/>
        </p:nvSpPr>
        <p:spPr>
          <a:xfrm>
            <a:off x="2917736" y="4830067"/>
            <a:ext cx="13366759" cy="496290"/>
          </a:xfrm>
          <a:prstGeom prst="rect">
            <a:avLst/>
          </a:prstGeom>
        </p:spPr>
        <p:txBody>
          <a:bodyPr wrap="square" lIns="0" tIns="0" rIns="0" bIns="0" rtlCol="0" anchor="t">
            <a:spAutoFit/>
          </a:bodyPr>
          <a:lstStyle/>
          <a:p>
            <a:pPr algn="l">
              <a:lnSpc>
                <a:spcPts val="2800"/>
              </a:lnSpc>
            </a:pPr>
            <a:r>
              <a:rPr lang="en-US" sz="6000">
                <a:solidFill>
                  <a:srgbClr val="3C2E3D"/>
                </a:solidFill>
                <a:latin typeface="More Sugar Thin"/>
                <a:ea typeface="More Sugar Thin"/>
                <a:cs typeface="More Sugar Thin"/>
                <a:sym typeface="More Sugar Thin"/>
              </a:rPr>
              <a:t>II. Đặc điểm cấu tạo – Tính chất vật lí</a:t>
            </a:r>
          </a:p>
        </p:txBody>
      </p:sp>
      <p:sp>
        <p:nvSpPr>
          <p:cNvPr id="39" name="TextBox 31">
            <a:extLst>
              <a:ext uri="{FF2B5EF4-FFF2-40B4-BE49-F238E27FC236}">
                <a16:creationId xmlns:a16="http://schemas.microsoft.com/office/drawing/2014/main" id="{F6CEE3E9-9036-7D56-426B-CCCFD97A82EC}"/>
              </a:ext>
            </a:extLst>
          </p:cNvPr>
          <p:cNvSpPr txBox="1"/>
          <p:nvPr/>
        </p:nvSpPr>
        <p:spPr>
          <a:xfrm>
            <a:off x="2950571" y="6049267"/>
            <a:ext cx="13366759" cy="465833"/>
          </a:xfrm>
          <a:prstGeom prst="rect">
            <a:avLst/>
          </a:prstGeom>
        </p:spPr>
        <p:txBody>
          <a:bodyPr wrap="square" lIns="0" tIns="0" rIns="0" bIns="0" rtlCol="0" anchor="t">
            <a:spAutoFit/>
          </a:bodyPr>
          <a:lstStyle/>
          <a:p>
            <a:pPr algn="l">
              <a:lnSpc>
                <a:spcPts val="2800"/>
              </a:lnSpc>
            </a:pPr>
            <a:r>
              <a:rPr lang="en-US" sz="6000">
                <a:solidFill>
                  <a:srgbClr val="3C2E3D"/>
                </a:solidFill>
                <a:latin typeface="More Sugar Thin"/>
                <a:ea typeface="More Sugar Thin"/>
                <a:cs typeface="More Sugar Thin"/>
                <a:sym typeface="More Sugar Thin"/>
              </a:rPr>
              <a:t>III. Tính chất hóa học</a:t>
            </a:r>
          </a:p>
        </p:txBody>
      </p:sp>
      <p:sp>
        <p:nvSpPr>
          <p:cNvPr id="40" name="TextBox 31">
            <a:extLst>
              <a:ext uri="{FF2B5EF4-FFF2-40B4-BE49-F238E27FC236}">
                <a16:creationId xmlns:a16="http://schemas.microsoft.com/office/drawing/2014/main" id="{B4152604-0C38-1CF5-614B-88E4B5207031}"/>
              </a:ext>
            </a:extLst>
          </p:cNvPr>
          <p:cNvSpPr txBox="1"/>
          <p:nvPr/>
        </p:nvSpPr>
        <p:spPr>
          <a:xfrm>
            <a:off x="2983406" y="7268467"/>
            <a:ext cx="13366759" cy="496290"/>
          </a:xfrm>
          <a:prstGeom prst="rect">
            <a:avLst/>
          </a:prstGeom>
        </p:spPr>
        <p:txBody>
          <a:bodyPr wrap="square" lIns="0" tIns="0" rIns="0" bIns="0" rtlCol="0" anchor="t">
            <a:spAutoFit/>
          </a:bodyPr>
          <a:lstStyle/>
          <a:p>
            <a:pPr algn="l">
              <a:lnSpc>
                <a:spcPts val="2800"/>
              </a:lnSpc>
            </a:pPr>
            <a:r>
              <a:rPr lang="en-US" sz="6000">
                <a:solidFill>
                  <a:srgbClr val="3C2E3D"/>
                </a:solidFill>
                <a:latin typeface="More Sugar Thin"/>
                <a:ea typeface="More Sugar Thin"/>
                <a:cs typeface="More Sugar Thin"/>
                <a:sym typeface="More Sugar Thin"/>
              </a:rPr>
              <a:t>IV. Ứng dụng – Điều chế</a:t>
            </a:r>
          </a:p>
        </p:txBody>
      </p:sp>
      <p:sp>
        <p:nvSpPr>
          <p:cNvPr id="41" name="TextBox 31">
            <a:extLst>
              <a:ext uri="{FF2B5EF4-FFF2-40B4-BE49-F238E27FC236}">
                <a16:creationId xmlns:a16="http://schemas.microsoft.com/office/drawing/2014/main" id="{B05FE62F-6EC4-D56F-6E3F-D9B5BA4CD6EE}"/>
              </a:ext>
            </a:extLst>
          </p:cNvPr>
          <p:cNvSpPr txBox="1"/>
          <p:nvPr/>
        </p:nvSpPr>
        <p:spPr>
          <a:xfrm>
            <a:off x="3016241" y="8487667"/>
            <a:ext cx="13366759" cy="465833"/>
          </a:xfrm>
          <a:prstGeom prst="rect">
            <a:avLst/>
          </a:prstGeom>
        </p:spPr>
        <p:txBody>
          <a:bodyPr wrap="square" lIns="0" tIns="0" rIns="0" bIns="0" rtlCol="0" anchor="t">
            <a:spAutoFit/>
          </a:bodyPr>
          <a:lstStyle/>
          <a:p>
            <a:pPr algn="l">
              <a:lnSpc>
                <a:spcPts val="2800"/>
              </a:lnSpc>
            </a:pPr>
            <a:r>
              <a:rPr lang="en-US" sz="6000">
                <a:solidFill>
                  <a:srgbClr val="3C2E3D"/>
                </a:solidFill>
                <a:latin typeface="More Sugar Thin"/>
                <a:ea typeface="More Sugar Thin"/>
                <a:cs typeface="More Sugar Thin"/>
                <a:sym typeface="More Sugar Thin"/>
              </a:rPr>
              <a:t>V. Ô nhiễm không khí do PTGT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967" t="-13961" r="-4385" b="-14456"/>
            </a:stretch>
          </a:blipFill>
        </p:spPr>
      </p:sp>
      <p:pic>
        <p:nvPicPr>
          <p:cNvPr id="36" name="Picture 35">
            <a:extLst>
              <a:ext uri="{FF2B5EF4-FFF2-40B4-BE49-F238E27FC236}">
                <a16:creationId xmlns:a16="http://schemas.microsoft.com/office/drawing/2014/main" id="{B96F229F-383E-14A7-8505-AF995A269D2A}"/>
              </a:ext>
            </a:extLst>
          </p:cNvPr>
          <p:cNvPicPr>
            <a:picLocks noChangeAspect="1"/>
          </p:cNvPicPr>
          <p:nvPr/>
        </p:nvPicPr>
        <p:blipFill>
          <a:blip r:embed="rId4"/>
          <a:stretch>
            <a:fillRect/>
          </a:stretch>
        </p:blipFill>
        <p:spPr>
          <a:xfrm>
            <a:off x="18142" y="-9071"/>
            <a:ext cx="18269857" cy="10213909"/>
          </a:xfrm>
          <a:prstGeom prst="rect">
            <a:avLst/>
          </a:prstGeom>
        </p:spPr>
      </p:pic>
      <p:sp>
        <p:nvSpPr>
          <p:cNvPr id="37" name="TextBox 36">
            <a:extLst>
              <a:ext uri="{FF2B5EF4-FFF2-40B4-BE49-F238E27FC236}">
                <a16:creationId xmlns:a16="http://schemas.microsoft.com/office/drawing/2014/main" id="{4FD9A3A1-A841-484D-D496-E8989C9BB195}"/>
              </a:ext>
            </a:extLst>
          </p:cNvPr>
          <p:cNvSpPr txBox="1"/>
          <p:nvPr/>
        </p:nvSpPr>
        <p:spPr>
          <a:xfrm>
            <a:off x="1600200" y="82162"/>
            <a:ext cx="3962400" cy="8445389"/>
          </a:xfrm>
          <a:prstGeom prst="rect">
            <a:avLst/>
          </a:prstGeom>
          <a:noFill/>
        </p:spPr>
        <p:txBody>
          <a:bodyPr wrap="square" rtlCol="0">
            <a:spAutoFit/>
          </a:bodyPr>
          <a:lstStyle/>
          <a:p>
            <a:pPr algn="ctr">
              <a:lnSpc>
                <a:spcPct val="120000"/>
              </a:lnSpc>
            </a:pPr>
            <a:r>
              <a:rPr lang="en-US" sz="11500"/>
              <a:t>CH</a:t>
            </a:r>
            <a:r>
              <a:rPr lang="en-US" sz="11500" baseline="-25000"/>
              <a:t>4 </a:t>
            </a:r>
          </a:p>
          <a:p>
            <a:pPr algn="ctr">
              <a:lnSpc>
                <a:spcPct val="120000"/>
              </a:lnSpc>
            </a:pPr>
            <a:endParaRPr lang="en-US" sz="11500"/>
          </a:p>
          <a:p>
            <a:pPr algn="ctr">
              <a:lnSpc>
                <a:spcPct val="120000"/>
              </a:lnSpc>
            </a:pPr>
            <a:r>
              <a:rPr lang="en-US" sz="11500"/>
              <a:t>C</a:t>
            </a:r>
            <a:r>
              <a:rPr lang="en-US" sz="11500" baseline="-25000"/>
              <a:t>3</a:t>
            </a:r>
            <a:r>
              <a:rPr lang="en-US" sz="11500"/>
              <a:t>H</a:t>
            </a:r>
            <a:r>
              <a:rPr lang="en-US" sz="11500" baseline="-25000"/>
              <a:t>8</a:t>
            </a:r>
          </a:p>
          <a:p>
            <a:pPr marL="0" marR="0" lvl="0" indent="0" algn="ctr" defTabSz="914400" rtl="0" eaLnBrk="1" fontAlgn="auto" latinLnBrk="0" hangingPunct="1">
              <a:lnSpc>
                <a:spcPct val="120000"/>
              </a:lnSpc>
              <a:buClrTx/>
              <a:buSzTx/>
              <a:buFontTx/>
              <a:buNone/>
              <a:tabLst/>
              <a:defRPr/>
            </a:pPr>
            <a:r>
              <a:rPr kumimoji="0" lang="en-US" sz="11500" b="0" i="0" u="none" strike="noStrike" kern="1200" cap="none" spc="0" normalizeH="0" baseline="0" noProof="0">
                <a:ln>
                  <a:noFill/>
                </a:ln>
                <a:solidFill>
                  <a:prstClr val="black"/>
                </a:solidFill>
                <a:effectLst/>
                <a:uLnTx/>
                <a:uFillTx/>
                <a:latin typeface="Calibri"/>
                <a:ea typeface="+mn-ea"/>
                <a:cs typeface="+mn-cs"/>
              </a:rPr>
              <a:t>C</a:t>
            </a:r>
            <a:r>
              <a:rPr lang="en-US" sz="11500" baseline="-25000">
                <a:solidFill>
                  <a:prstClr val="black"/>
                </a:solidFill>
                <a:latin typeface="Calibri"/>
              </a:rPr>
              <a:t>4</a:t>
            </a:r>
            <a:r>
              <a:rPr kumimoji="0" lang="en-US" sz="11500" b="0" i="0" u="none" strike="noStrike" kern="1200" cap="none" spc="0" normalizeH="0" baseline="0" noProof="0">
                <a:ln>
                  <a:noFill/>
                </a:ln>
                <a:solidFill>
                  <a:prstClr val="black"/>
                </a:solidFill>
                <a:effectLst/>
                <a:uLnTx/>
                <a:uFillTx/>
                <a:latin typeface="Calibri"/>
                <a:ea typeface="+mn-ea"/>
                <a:cs typeface="+mn-cs"/>
              </a:rPr>
              <a:t>H</a:t>
            </a:r>
            <a:r>
              <a:rPr lang="en-US" sz="11500" baseline="-25000">
                <a:solidFill>
                  <a:prstClr val="black"/>
                </a:solidFill>
                <a:latin typeface="Calibri"/>
              </a:rPr>
              <a:t>10</a:t>
            </a:r>
            <a:endParaRPr kumimoji="0" lang="en-US" sz="11500" b="0" i="0" u="none" strike="noStrike" kern="1200" cap="none" spc="0" normalizeH="0" baseline="30000" noProof="0">
              <a:ln>
                <a:noFill/>
              </a:ln>
              <a:solidFill>
                <a:prstClr val="black"/>
              </a:solidFill>
              <a:effectLst/>
              <a:uLnTx/>
              <a:uFillTx/>
              <a:latin typeface="Calibri"/>
              <a:ea typeface="+mn-ea"/>
              <a:cs typeface="+mn-cs"/>
            </a:endParaRPr>
          </a:p>
        </p:txBody>
      </p:sp>
      <p:sp>
        <p:nvSpPr>
          <p:cNvPr id="46" name="TextBox 31">
            <a:extLst>
              <a:ext uri="{FF2B5EF4-FFF2-40B4-BE49-F238E27FC236}">
                <a16:creationId xmlns:a16="http://schemas.microsoft.com/office/drawing/2014/main" id="{8C77465E-DF26-6AB5-A333-33CBC4D25310}"/>
              </a:ext>
            </a:extLst>
          </p:cNvPr>
          <p:cNvSpPr txBox="1"/>
          <p:nvPr/>
        </p:nvSpPr>
        <p:spPr>
          <a:xfrm>
            <a:off x="7620000" y="177796"/>
            <a:ext cx="8915400" cy="1507079"/>
          </a:xfrm>
          <a:prstGeom prst="rect">
            <a:avLst/>
          </a:prstGeom>
        </p:spPr>
        <p:txBody>
          <a:bodyPr wrap="square" lIns="0" tIns="0" rIns="0" bIns="0" rtlCol="0" anchor="t">
            <a:spAutoFit/>
          </a:bodyPr>
          <a:lstStyle/>
          <a:p>
            <a:pPr algn="l">
              <a:lnSpc>
                <a:spcPct val="120000"/>
              </a:lnSpc>
            </a:pPr>
            <a:r>
              <a:rPr lang="en-US" sz="8800">
                <a:solidFill>
                  <a:srgbClr val="3C2E3D"/>
                </a:solidFill>
                <a:latin typeface="More Sugar Thin"/>
                <a:ea typeface="More Sugar Thin"/>
                <a:cs typeface="More Sugar Thin"/>
                <a:sym typeface="More Sugar Thin"/>
              </a:rPr>
              <a:t>Điểm giống nhau?</a:t>
            </a:r>
          </a:p>
        </p:txBody>
      </p:sp>
      <p:pic>
        <p:nvPicPr>
          <p:cNvPr id="50" name="Picture 49">
            <a:extLst>
              <a:ext uri="{FF2B5EF4-FFF2-40B4-BE49-F238E27FC236}">
                <a16:creationId xmlns:a16="http://schemas.microsoft.com/office/drawing/2014/main" id="{EBC120E1-692D-74DA-0960-9D21987B72FE}"/>
              </a:ext>
            </a:extLst>
          </p:cNvPr>
          <p:cNvPicPr>
            <a:picLocks noChangeAspect="1"/>
          </p:cNvPicPr>
          <p:nvPr/>
        </p:nvPicPr>
        <p:blipFill>
          <a:blip r:embed="rId5"/>
          <a:stretch>
            <a:fillRect/>
          </a:stretch>
        </p:blipFill>
        <p:spPr>
          <a:xfrm>
            <a:off x="7620000" y="1724789"/>
            <a:ext cx="7994283" cy="7775902"/>
          </a:xfrm>
          <a:prstGeom prst="rect">
            <a:avLst/>
          </a:prstGeom>
        </p:spPr>
      </p:pic>
    </p:spTree>
    <p:extLst>
      <p:ext uri="{BB962C8B-B14F-4D97-AF65-F5344CB8AC3E}">
        <p14:creationId xmlns:p14="http://schemas.microsoft.com/office/powerpoint/2010/main" val="301683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967" t="-13961" r="-4385" b="-14456"/>
            </a:stretch>
          </a:blipFill>
        </p:spPr>
      </p:sp>
      <p:pic>
        <p:nvPicPr>
          <p:cNvPr id="36" name="Picture 35">
            <a:extLst>
              <a:ext uri="{FF2B5EF4-FFF2-40B4-BE49-F238E27FC236}">
                <a16:creationId xmlns:a16="http://schemas.microsoft.com/office/drawing/2014/main" id="{B96F229F-383E-14A7-8505-AF995A269D2A}"/>
              </a:ext>
            </a:extLst>
          </p:cNvPr>
          <p:cNvPicPr>
            <a:picLocks noChangeAspect="1"/>
          </p:cNvPicPr>
          <p:nvPr/>
        </p:nvPicPr>
        <p:blipFill>
          <a:blip r:embed="rId4"/>
          <a:stretch>
            <a:fillRect/>
          </a:stretch>
        </p:blipFill>
        <p:spPr>
          <a:xfrm>
            <a:off x="18142" y="-9071"/>
            <a:ext cx="18269857" cy="10213909"/>
          </a:xfrm>
          <a:prstGeom prst="rect">
            <a:avLst/>
          </a:prstGeom>
        </p:spPr>
      </p:pic>
      <p:sp>
        <p:nvSpPr>
          <p:cNvPr id="37" name="TextBox 36">
            <a:extLst>
              <a:ext uri="{FF2B5EF4-FFF2-40B4-BE49-F238E27FC236}">
                <a16:creationId xmlns:a16="http://schemas.microsoft.com/office/drawing/2014/main" id="{4FD9A3A1-A841-484D-D496-E8989C9BB195}"/>
              </a:ext>
            </a:extLst>
          </p:cNvPr>
          <p:cNvSpPr txBox="1"/>
          <p:nvPr/>
        </p:nvSpPr>
        <p:spPr>
          <a:xfrm>
            <a:off x="1395335" y="82162"/>
            <a:ext cx="3962400" cy="7065332"/>
          </a:xfrm>
          <a:prstGeom prst="rect">
            <a:avLst/>
          </a:prstGeom>
          <a:noFill/>
        </p:spPr>
        <p:txBody>
          <a:bodyPr wrap="square" rtlCol="0">
            <a:spAutoFit/>
          </a:bodyPr>
          <a:lstStyle/>
          <a:p>
            <a:pPr algn="ctr">
              <a:lnSpc>
                <a:spcPct val="120000"/>
              </a:lnSpc>
            </a:pPr>
            <a:r>
              <a:rPr lang="en-US" sz="9600"/>
              <a:t>CH</a:t>
            </a:r>
            <a:r>
              <a:rPr lang="en-US" sz="9600" baseline="-25000"/>
              <a:t>4 </a:t>
            </a:r>
          </a:p>
          <a:p>
            <a:pPr algn="ctr">
              <a:lnSpc>
                <a:spcPct val="120000"/>
              </a:lnSpc>
            </a:pPr>
            <a:endParaRPr lang="en-US" sz="9600"/>
          </a:p>
          <a:p>
            <a:pPr algn="ctr">
              <a:lnSpc>
                <a:spcPct val="120000"/>
              </a:lnSpc>
            </a:pPr>
            <a:r>
              <a:rPr lang="en-US" sz="9600"/>
              <a:t>C</a:t>
            </a:r>
            <a:r>
              <a:rPr lang="en-US" sz="9600" baseline="-25000"/>
              <a:t>3</a:t>
            </a:r>
            <a:r>
              <a:rPr lang="en-US" sz="9600"/>
              <a:t>H</a:t>
            </a:r>
            <a:r>
              <a:rPr lang="en-US" sz="9600" baseline="-25000"/>
              <a:t>8</a:t>
            </a:r>
          </a:p>
          <a:p>
            <a:pPr marL="0" marR="0" lvl="0" indent="0" algn="ctr" defTabSz="914400" rtl="0" eaLnBrk="1" fontAlgn="auto" latinLnBrk="0" hangingPunct="1">
              <a:lnSpc>
                <a:spcPct val="120000"/>
              </a:lnSpc>
              <a:buClrTx/>
              <a:buSzTx/>
              <a:buFontTx/>
              <a:buNone/>
              <a:tabLst/>
              <a:defRPr/>
            </a:pPr>
            <a:r>
              <a:rPr kumimoji="0" lang="en-US" sz="9600" b="0" i="0" u="none" strike="noStrike" kern="1200" cap="none" spc="0" normalizeH="0" baseline="0" noProof="0">
                <a:ln>
                  <a:noFill/>
                </a:ln>
                <a:solidFill>
                  <a:prstClr val="black"/>
                </a:solidFill>
                <a:effectLst/>
                <a:uLnTx/>
                <a:uFillTx/>
                <a:latin typeface="Calibri"/>
              </a:rPr>
              <a:t>C</a:t>
            </a:r>
            <a:r>
              <a:rPr lang="en-US" sz="9600" baseline="-25000">
                <a:solidFill>
                  <a:prstClr val="black"/>
                </a:solidFill>
                <a:latin typeface="Calibri"/>
              </a:rPr>
              <a:t>4</a:t>
            </a:r>
            <a:r>
              <a:rPr kumimoji="0" lang="en-US" sz="9600" b="0" i="0" u="none" strike="noStrike" kern="1200" cap="none" spc="0" normalizeH="0" baseline="0" noProof="0">
                <a:ln>
                  <a:noFill/>
                </a:ln>
                <a:solidFill>
                  <a:prstClr val="black"/>
                </a:solidFill>
                <a:effectLst/>
                <a:uLnTx/>
                <a:uFillTx/>
                <a:latin typeface="Calibri"/>
              </a:rPr>
              <a:t>H</a:t>
            </a:r>
            <a:r>
              <a:rPr lang="en-US" sz="9600" baseline="-25000">
                <a:solidFill>
                  <a:prstClr val="black"/>
                </a:solidFill>
                <a:latin typeface="Calibri"/>
              </a:rPr>
              <a:t>10</a:t>
            </a:r>
            <a:endParaRPr kumimoji="0" lang="en-US" sz="9600" b="0" i="0" u="none" strike="noStrike" kern="1200" cap="none" spc="0" normalizeH="0" baseline="30000" noProof="0">
              <a:ln>
                <a:noFill/>
              </a:ln>
              <a:solidFill>
                <a:prstClr val="black"/>
              </a:solidFill>
              <a:effectLst/>
              <a:uLnTx/>
              <a:uFillTx/>
              <a:latin typeface="Calibri"/>
            </a:endParaRPr>
          </a:p>
        </p:txBody>
      </p:sp>
      <p:sp>
        <p:nvSpPr>
          <p:cNvPr id="48" name="TextBox 47">
            <a:extLst>
              <a:ext uri="{FF2B5EF4-FFF2-40B4-BE49-F238E27FC236}">
                <a16:creationId xmlns:a16="http://schemas.microsoft.com/office/drawing/2014/main" id="{2F9B792C-19E5-EB14-C0B7-9D5DD5C4747F}"/>
              </a:ext>
            </a:extLst>
          </p:cNvPr>
          <p:cNvSpPr txBox="1"/>
          <p:nvPr/>
        </p:nvSpPr>
        <p:spPr>
          <a:xfrm>
            <a:off x="1395334" y="1768041"/>
            <a:ext cx="3962400" cy="1746953"/>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Calibri"/>
              </a:rPr>
              <a:t>C</a:t>
            </a:r>
            <a:r>
              <a:rPr lang="en-US" sz="9600" baseline="-25000">
                <a:solidFill>
                  <a:srgbClr val="FF0000"/>
                </a:solidFill>
                <a:latin typeface="Calibri"/>
              </a:rPr>
              <a:t>2</a:t>
            </a:r>
            <a:r>
              <a:rPr kumimoji="0" lang="en-US" sz="9600" b="0" i="0" u="none" strike="noStrike" kern="1200" cap="none" spc="0" normalizeH="0" baseline="0" noProof="0">
                <a:ln>
                  <a:noFill/>
                </a:ln>
                <a:solidFill>
                  <a:srgbClr val="FF0000"/>
                </a:solidFill>
                <a:effectLst/>
                <a:uLnTx/>
                <a:uFillTx/>
                <a:latin typeface="Calibri"/>
              </a:rPr>
              <a:t>H</a:t>
            </a:r>
            <a:r>
              <a:rPr lang="en-US" sz="9600" baseline="-25000">
                <a:solidFill>
                  <a:srgbClr val="FF0000"/>
                </a:solidFill>
                <a:latin typeface="Calibri"/>
              </a:rPr>
              <a:t>6</a:t>
            </a:r>
            <a:endParaRPr kumimoji="0" lang="en-US" sz="9600" b="0" i="0" u="none" strike="noStrike" kern="1200" cap="none" spc="0" normalizeH="0" baseline="-25000" noProof="0">
              <a:ln>
                <a:noFill/>
              </a:ln>
              <a:solidFill>
                <a:srgbClr val="FF0000"/>
              </a:solidFill>
              <a:effectLst/>
              <a:uLnTx/>
              <a:uFillTx/>
              <a:latin typeface="Calibri"/>
            </a:endParaRPr>
          </a:p>
        </p:txBody>
      </p:sp>
      <p:sp>
        <p:nvSpPr>
          <p:cNvPr id="49" name="TextBox 48">
            <a:extLst>
              <a:ext uri="{FF2B5EF4-FFF2-40B4-BE49-F238E27FC236}">
                <a16:creationId xmlns:a16="http://schemas.microsoft.com/office/drawing/2014/main" id="{B554FD5E-EE04-6F21-5B08-C1B7EC50A48F}"/>
              </a:ext>
            </a:extLst>
          </p:cNvPr>
          <p:cNvSpPr txBox="1"/>
          <p:nvPr/>
        </p:nvSpPr>
        <p:spPr>
          <a:xfrm>
            <a:off x="1371600" y="6110287"/>
            <a:ext cx="3962400" cy="2074414"/>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0000"/>
                </a:solidFill>
                <a:effectLst/>
                <a:uLnTx/>
                <a:uFillTx/>
                <a:latin typeface="Calibri"/>
                <a:ea typeface="+mn-ea"/>
                <a:cs typeface="+mn-cs"/>
              </a:rPr>
              <a:t>…..</a:t>
            </a:r>
            <a:endParaRPr kumimoji="0" lang="en-US" sz="11500" b="0" i="0" u="none" strike="noStrike" kern="1200" cap="none" spc="0" normalizeH="0" baseline="-25000" noProof="0">
              <a:ln>
                <a:noFill/>
              </a:ln>
              <a:solidFill>
                <a:srgbClr val="FF0000"/>
              </a:solidFill>
              <a:effectLst/>
              <a:uLnTx/>
              <a:uFillTx/>
              <a:latin typeface="Calibri"/>
              <a:ea typeface="+mn-ea"/>
              <a:cs typeface="+mn-cs"/>
            </a:endParaRPr>
          </a:p>
        </p:txBody>
      </p:sp>
      <p:pic>
        <p:nvPicPr>
          <p:cNvPr id="51" name="Picture 50">
            <a:extLst>
              <a:ext uri="{FF2B5EF4-FFF2-40B4-BE49-F238E27FC236}">
                <a16:creationId xmlns:a16="http://schemas.microsoft.com/office/drawing/2014/main" id="{C0761771-466B-6830-42DF-83CC4E2428B8}"/>
              </a:ext>
            </a:extLst>
          </p:cNvPr>
          <p:cNvPicPr>
            <a:picLocks noChangeAspect="1"/>
          </p:cNvPicPr>
          <p:nvPr/>
        </p:nvPicPr>
        <p:blipFill>
          <a:blip r:embed="rId5"/>
          <a:stretch>
            <a:fillRect/>
          </a:stretch>
        </p:blipFill>
        <p:spPr>
          <a:xfrm rot="17016741">
            <a:off x="6205206" y="166520"/>
            <a:ext cx="1878903" cy="1889579"/>
          </a:xfrm>
          <a:prstGeom prst="rect">
            <a:avLst/>
          </a:prstGeom>
        </p:spPr>
      </p:pic>
      <p:pic>
        <p:nvPicPr>
          <p:cNvPr id="52" name="Picture 51">
            <a:extLst>
              <a:ext uri="{FF2B5EF4-FFF2-40B4-BE49-F238E27FC236}">
                <a16:creationId xmlns:a16="http://schemas.microsoft.com/office/drawing/2014/main" id="{05187BDD-2328-A465-BDCD-9A3C6BBB0D23}"/>
              </a:ext>
            </a:extLst>
          </p:cNvPr>
          <p:cNvPicPr>
            <a:picLocks noChangeAspect="1"/>
          </p:cNvPicPr>
          <p:nvPr/>
        </p:nvPicPr>
        <p:blipFill>
          <a:blip r:embed="rId6"/>
          <a:srcRect t="9666"/>
          <a:stretch/>
        </p:blipFill>
        <p:spPr>
          <a:xfrm>
            <a:off x="5711012" y="1943100"/>
            <a:ext cx="2405735" cy="1738560"/>
          </a:xfrm>
          <a:prstGeom prst="rect">
            <a:avLst/>
          </a:prstGeom>
        </p:spPr>
      </p:pic>
      <p:pic>
        <p:nvPicPr>
          <p:cNvPr id="53" name="Picture 52">
            <a:extLst>
              <a:ext uri="{FF2B5EF4-FFF2-40B4-BE49-F238E27FC236}">
                <a16:creationId xmlns:a16="http://schemas.microsoft.com/office/drawing/2014/main" id="{E2FE536C-27B0-8B2C-D3AB-05BB76B2FCED}"/>
              </a:ext>
            </a:extLst>
          </p:cNvPr>
          <p:cNvPicPr>
            <a:picLocks noChangeAspect="1"/>
          </p:cNvPicPr>
          <p:nvPr/>
        </p:nvPicPr>
        <p:blipFill>
          <a:blip r:embed="rId7"/>
          <a:srcRect l="-1" t="5867" r="1316" b="1"/>
          <a:stretch/>
        </p:blipFill>
        <p:spPr>
          <a:xfrm>
            <a:off x="5054600" y="3689379"/>
            <a:ext cx="3718560" cy="2160445"/>
          </a:xfrm>
          <a:prstGeom prst="rect">
            <a:avLst/>
          </a:prstGeom>
        </p:spPr>
      </p:pic>
      <p:sp>
        <p:nvSpPr>
          <p:cNvPr id="56" name="TextBox 55">
            <a:extLst>
              <a:ext uri="{FF2B5EF4-FFF2-40B4-BE49-F238E27FC236}">
                <a16:creationId xmlns:a16="http://schemas.microsoft.com/office/drawing/2014/main" id="{A83AC181-9E20-AD95-ED82-9D92AC41718C}"/>
              </a:ext>
            </a:extLst>
          </p:cNvPr>
          <p:cNvSpPr txBox="1"/>
          <p:nvPr/>
        </p:nvSpPr>
        <p:spPr>
          <a:xfrm>
            <a:off x="1371600" y="8001868"/>
            <a:ext cx="3657600" cy="1938992"/>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a:ln>
                  <a:noFill/>
                </a:ln>
                <a:effectLst/>
                <a:highlight>
                  <a:srgbClr val="FFFF00"/>
                </a:highlight>
                <a:uLnTx/>
                <a:uFillTx/>
                <a:latin typeface="Arial" panose="020B0604020202020204" pitchFamily="34" charset="0"/>
                <a:ea typeface="+mn-ea"/>
                <a:cs typeface="Arial" panose="020B0604020202020204" pitchFamily="34" charset="0"/>
              </a:rPr>
              <a:t>C</a:t>
            </a:r>
            <a:r>
              <a:rPr kumimoji="0" lang="en-US" sz="6600" b="1" i="0" u="none" strike="noStrike" kern="1200" cap="none" spc="0" normalizeH="0" baseline="-25000" noProof="0">
                <a:ln>
                  <a:noFill/>
                </a:ln>
                <a:effectLst/>
                <a:highlight>
                  <a:srgbClr val="FFFF00"/>
                </a:highlight>
                <a:uLnTx/>
                <a:uFillTx/>
                <a:latin typeface="Arial" panose="020B0604020202020204" pitchFamily="34" charset="0"/>
                <a:ea typeface="+mn-ea"/>
                <a:cs typeface="Arial" panose="020B0604020202020204" pitchFamily="34" charset="0"/>
              </a:rPr>
              <a:t>n</a:t>
            </a:r>
            <a:r>
              <a:rPr kumimoji="0" lang="en-US" sz="6600" b="1" i="0" u="none" strike="noStrike" kern="1200" cap="none" spc="0" normalizeH="0" baseline="0" noProof="0">
                <a:ln>
                  <a:noFill/>
                </a:ln>
                <a:effectLst/>
                <a:highlight>
                  <a:srgbClr val="FFFF00"/>
                </a:highlight>
                <a:uLnTx/>
                <a:uFillTx/>
                <a:latin typeface="Arial" panose="020B0604020202020204" pitchFamily="34" charset="0"/>
                <a:ea typeface="+mn-ea"/>
                <a:cs typeface="Arial" panose="020B0604020202020204" pitchFamily="34" charset="0"/>
              </a:rPr>
              <a:t> H</a:t>
            </a:r>
            <a:r>
              <a:rPr kumimoji="0" lang="en-US" sz="6600" b="1" i="0" u="none" strike="noStrike" kern="1200" cap="none" spc="0" normalizeH="0" baseline="-25000" noProof="0">
                <a:ln>
                  <a:noFill/>
                </a:ln>
                <a:effectLst/>
                <a:highlight>
                  <a:srgbClr val="FFFF00"/>
                </a:highlight>
                <a:uLnTx/>
                <a:uFillTx/>
                <a:latin typeface="Arial" panose="020B0604020202020204" pitchFamily="34" charset="0"/>
                <a:ea typeface="+mn-ea"/>
                <a:cs typeface="Arial" panose="020B0604020202020204" pitchFamily="34" charset="0"/>
              </a:rPr>
              <a:t>2n+2</a:t>
            </a:r>
            <a:endParaRPr lang="en-US" sz="6600" b="1">
              <a:highlight>
                <a:srgbClr val="FFFF00"/>
              </a:highligh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ln>
                  <a:noFill/>
                </a:ln>
                <a:effectLst/>
                <a:highlight>
                  <a:srgbClr val="FFFF00"/>
                </a:highlight>
                <a:uLnTx/>
                <a:uFillTx/>
                <a:latin typeface="Arial" panose="020B0604020202020204" pitchFamily="34" charset="0"/>
                <a:ea typeface="+mn-ea"/>
                <a:cs typeface="Arial" panose="020B0604020202020204" pitchFamily="34" charset="0"/>
              </a:rPr>
              <a:t>(n</a:t>
            </a:r>
            <a:r>
              <a:rPr kumimoji="0" lang="en-US" sz="5400" b="1" i="0" u="none" strike="noStrike" kern="1200" cap="none" spc="0" normalizeH="0" baseline="0" noProof="0">
                <a:ln>
                  <a:noFill/>
                </a:ln>
                <a:effectLst/>
                <a:highlight>
                  <a:srgbClr val="FFFF00"/>
                </a:highlight>
                <a:uLnTx/>
                <a:uFillTx/>
                <a:latin typeface="Arial" panose="020B0604020202020204" pitchFamily="34" charset="0"/>
                <a:ea typeface="+mn-ea"/>
                <a:cs typeface="Arial" panose="020B0604020202020204" pitchFamily="34" charset="0"/>
                <a:sym typeface="Symbol"/>
              </a:rPr>
              <a:t>1)</a:t>
            </a:r>
            <a:endParaRPr kumimoji="0" lang="en-US" sz="5400" b="1" i="0" u="none" strike="noStrike" kern="1200" cap="none" spc="0" normalizeH="0" baseline="0" noProof="0" dirty="0">
              <a:ln>
                <a:noFill/>
              </a:ln>
              <a:effectLst/>
              <a:highlight>
                <a:srgbClr val="FFFF00"/>
              </a:highligh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FECC218E-6E65-014C-CCF9-E23306D6B9A7}"/>
              </a:ext>
            </a:extLst>
          </p:cNvPr>
          <p:cNvSpPr txBox="1"/>
          <p:nvPr/>
        </p:nvSpPr>
        <p:spPr>
          <a:xfrm>
            <a:off x="8470024" y="327250"/>
            <a:ext cx="10014886" cy="2215991"/>
          </a:xfrm>
          <a:prstGeom prst="rect">
            <a:avLst/>
          </a:prstGeom>
          <a:noFill/>
        </p:spPr>
        <p:txBody>
          <a:bodyPr wrap="square" rtlCol="0">
            <a:spAutoFit/>
          </a:bodyPr>
          <a:lstStyle/>
          <a:p>
            <a:pPr algn="ctr"/>
            <a:r>
              <a:rPr lang="en-US" sz="13800">
                <a:latin typeface="#9Slide03 Maven Pro Black" panose="00000A00000000000000" pitchFamily="2" charset="0"/>
              </a:rPr>
              <a:t>ALKANE</a:t>
            </a:r>
          </a:p>
        </p:txBody>
      </p:sp>
      <p:sp>
        <p:nvSpPr>
          <p:cNvPr id="59" name="TextBox 58">
            <a:extLst>
              <a:ext uri="{FF2B5EF4-FFF2-40B4-BE49-F238E27FC236}">
                <a16:creationId xmlns:a16="http://schemas.microsoft.com/office/drawing/2014/main" id="{6B7D3B47-2726-2777-4057-43493D49FDC5}"/>
              </a:ext>
            </a:extLst>
          </p:cNvPr>
          <p:cNvSpPr txBox="1"/>
          <p:nvPr/>
        </p:nvSpPr>
        <p:spPr>
          <a:xfrm>
            <a:off x="9982200" y="1111309"/>
            <a:ext cx="5638800" cy="369332"/>
          </a:xfrm>
          <a:prstGeom prst="rect">
            <a:avLst/>
          </a:prstGeom>
          <a:noFill/>
        </p:spPr>
        <p:txBody>
          <a:bodyPr wrap="square" rtlCol="0">
            <a:spAutoFit/>
          </a:bodyPr>
          <a:lstStyle/>
          <a:p>
            <a:r>
              <a:rPr lang="en-US"/>
              <a:t>- </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9C2A2CB-1793-B9F1-FEEE-28471B1614BA}"/>
                  </a:ext>
                </a:extLst>
              </p:cNvPr>
              <p:cNvSpPr txBox="1"/>
              <p:nvPr/>
            </p:nvSpPr>
            <p:spPr>
              <a:xfrm>
                <a:off x="8993265" y="2684734"/>
                <a:ext cx="8434681" cy="6851106"/>
              </a:xfrm>
              <a:prstGeom prst="rect">
                <a:avLst/>
              </a:prstGeom>
              <a:noFill/>
            </p:spPr>
            <p:txBody>
              <a:bodyPr wrap="square" rtlCol="0">
                <a:spAutoFit/>
              </a:bodyPr>
              <a:lstStyle/>
              <a:p>
                <a:pPr algn="ctr" eaLnBrk="0" fontAlgn="base" hangingPunct="0">
                  <a:lnSpc>
                    <a:spcPct val="90000"/>
                  </a:lnSpc>
                  <a:spcBef>
                    <a:spcPct val="0"/>
                  </a:spcBef>
                  <a:spcAft>
                    <a:spcPct val="0"/>
                  </a:spcAft>
                </a:pPr>
                <a:r>
                  <a:rPr lang="en-US" sz="8800">
                    <a:solidFill>
                      <a:prstClr val="black"/>
                    </a:solidFill>
                    <a:latin typeface="Times New Roman" panose="02020603050405020304" pitchFamily="18" charset="0"/>
                    <a:cs typeface="Times New Roman" panose="02020603050405020304" pitchFamily="18" charset="0"/>
                  </a:rPr>
                  <a:t>Là hydrocarbon </a:t>
                </a:r>
                <a:r>
                  <a:rPr lang="en-US" sz="8800" b="1">
                    <a:solidFill>
                      <a:srgbClr val="0000CC"/>
                    </a:solidFill>
                    <a:latin typeface="Times New Roman" panose="02020603050405020304" pitchFamily="18" charset="0"/>
                    <a:cs typeface="Times New Roman" panose="02020603050405020304" pitchFamily="18" charset="0"/>
                  </a:rPr>
                  <a:t>mạch hở</a:t>
                </a:r>
                <a:r>
                  <a:rPr lang="en-US" sz="8800">
                    <a:solidFill>
                      <a:prstClr val="black"/>
                    </a:solidFill>
                    <a:latin typeface="Times New Roman" panose="02020603050405020304" pitchFamily="18" charset="0"/>
                    <a:cs typeface="Times New Roman" panose="02020603050405020304" pitchFamily="18" charset="0"/>
                  </a:rPr>
                  <a:t>, phân </a:t>
                </a:r>
                <a:r>
                  <a:rPr lang="en-US" sz="8800" dirty="0" err="1">
                    <a:solidFill>
                      <a:prstClr val="black"/>
                    </a:solidFill>
                    <a:latin typeface="Times New Roman" panose="02020603050405020304" pitchFamily="18" charset="0"/>
                    <a:cs typeface="Times New Roman" panose="02020603050405020304" pitchFamily="18" charset="0"/>
                  </a:rPr>
                  <a:t>tử</a:t>
                </a:r>
                <a:r>
                  <a:rPr lang="en-US" sz="8800" dirty="0">
                    <a:solidFill>
                      <a:prstClr val="black"/>
                    </a:solidFill>
                    <a:latin typeface="Times New Roman" panose="02020603050405020304" pitchFamily="18" charset="0"/>
                    <a:cs typeface="Times New Roman" panose="02020603050405020304" pitchFamily="18" charset="0"/>
                  </a:rPr>
                  <a:t> </a:t>
                </a:r>
                <a:r>
                  <a:rPr lang="en-US" sz="8800" dirty="0" err="1">
                    <a:solidFill>
                      <a:prstClr val="black"/>
                    </a:solidFill>
                    <a:latin typeface="Times New Roman" panose="02020603050405020304" pitchFamily="18" charset="0"/>
                    <a:cs typeface="Times New Roman" panose="02020603050405020304" pitchFamily="18" charset="0"/>
                  </a:rPr>
                  <a:t>chỉ</a:t>
                </a:r>
                <a:r>
                  <a:rPr lang="en-US" sz="8800" dirty="0">
                    <a:solidFill>
                      <a:prstClr val="black"/>
                    </a:solidFill>
                    <a:latin typeface="Times New Roman" panose="02020603050405020304" pitchFamily="18" charset="0"/>
                    <a:cs typeface="Times New Roman" panose="02020603050405020304" pitchFamily="18" charset="0"/>
                  </a:rPr>
                  <a:t> </a:t>
                </a:r>
                <a:r>
                  <a:rPr lang="en-US" sz="8800" err="1">
                    <a:solidFill>
                      <a:prstClr val="black"/>
                    </a:solidFill>
                    <a:latin typeface="Times New Roman" panose="02020603050405020304" pitchFamily="18" charset="0"/>
                    <a:cs typeface="Times New Roman" panose="02020603050405020304" pitchFamily="18" charset="0"/>
                  </a:rPr>
                  <a:t>chứa</a:t>
                </a:r>
                <a:r>
                  <a:rPr lang="en-US" sz="8800">
                    <a:solidFill>
                      <a:prstClr val="black"/>
                    </a:solidFill>
                    <a:latin typeface="Times New Roman" panose="02020603050405020304" pitchFamily="18" charset="0"/>
                    <a:cs typeface="Times New Roman" panose="02020603050405020304" pitchFamily="18" charset="0"/>
                  </a:rPr>
                  <a:t> các</a:t>
                </a:r>
                <a:endParaRPr lang="en-US" sz="8800" dirty="0">
                  <a:solidFill>
                    <a:prstClr val="black"/>
                  </a:solidFill>
                  <a:latin typeface="Times New Roman" panose="02020603050405020304" pitchFamily="18" charset="0"/>
                  <a:cs typeface="Times New Roman" panose="02020603050405020304" pitchFamily="18" charset="0"/>
                </a:endParaRPr>
              </a:p>
              <a:p>
                <a:pPr algn="ctr" eaLnBrk="0" fontAlgn="base" hangingPunct="0">
                  <a:lnSpc>
                    <a:spcPct val="120000"/>
                  </a:lnSpc>
                  <a:spcBef>
                    <a:spcPct val="0"/>
                  </a:spcBef>
                  <a:spcAft>
                    <a:spcPct val="0"/>
                  </a:spcAft>
                </a:pPr>
                <a:r>
                  <a:rPr lang="en-US" sz="9600" b="1">
                    <a:solidFill>
                      <a:srgbClr val="FF0000"/>
                    </a:solidFill>
                    <a:latin typeface="Times New Roman" panose="02020603050405020304" pitchFamily="18" charset="0"/>
                    <a:cs typeface="Times New Roman" panose="02020603050405020304" pitchFamily="18" charset="0"/>
                  </a:rPr>
                  <a:t>liên </a:t>
                </a:r>
                <a:r>
                  <a:rPr lang="en-US" sz="9600" b="1" err="1">
                    <a:solidFill>
                      <a:srgbClr val="FF0000"/>
                    </a:solidFill>
                    <a:latin typeface="Times New Roman" panose="02020603050405020304" pitchFamily="18" charset="0"/>
                    <a:cs typeface="Times New Roman" panose="02020603050405020304" pitchFamily="18" charset="0"/>
                  </a:rPr>
                  <a:t>kết</a:t>
                </a:r>
                <a:r>
                  <a:rPr lang="en-US" sz="9600" b="1">
                    <a:solidFill>
                      <a:srgbClr val="FF0000"/>
                    </a:solidFill>
                    <a:latin typeface="Times New Roman" panose="02020603050405020304" pitchFamily="18" charset="0"/>
                    <a:cs typeface="Times New Roman" panose="02020603050405020304" pitchFamily="18" charset="0"/>
                  </a:rPr>
                  <a:t> đơn</a:t>
                </a:r>
              </a:p>
              <a:p>
                <a:pPr algn="ctr" eaLnBrk="0" fontAlgn="base" hangingPunct="0">
                  <a:lnSpc>
                    <a:spcPct val="90000"/>
                  </a:lnSpc>
                  <a:spcBef>
                    <a:spcPct val="0"/>
                  </a:spcBef>
                  <a:spcAft>
                    <a:spcPct val="0"/>
                  </a:spcAft>
                </a:pPr>
                <a:r>
                  <a:rPr lang="en-US" sz="9600" b="1">
                    <a:solidFill>
                      <a:schemeClr val="tx1"/>
                    </a:solidFill>
                    <a:latin typeface="Times New Roman" panose="02020603050405020304" pitchFamily="18" charset="0"/>
                    <a:cs typeface="Times New Roman" panose="02020603050405020304" pitchFamily="18" charset="0"/>
                  </a:rPr>
                  <a:t>(</a:t>
                </a:r>
                <a:r>
                  <a:rPr lang="en-US" sz="8800">
                    <a:solidFill>
                      <a:schemeClr val="tx1"/>
                    </a:solidFill>
                    <a:latin typeface="Times New Roman" panose="02020603050405020304" pitchFamily="18" charset="0"/>
                    <a:cs typeface="Times New Roman" panose="02020603050405020304" pitchFamily="18" charset="0"/>
                  </a:rPr>
                  <a:t>liên </a:t>
                </a:r>
                <a:r>
                  <a:rPr lang="en-US" sz="8800" err="1">
                    <a:solidFill>
                      <a:schemeClr val="tx1"/>
                    </a:solidFill>
                    <a:latin typeface="Times New Roman" panose="02020603050405020304" pitchFamily="18" charset="0"/>
                    <a:cs typeface="Times New Roman" panose="02020603050405020304" pitchFamily="18" charset="0"/>
                  </a:rPr>
                  <a:t>kết</a:t>
                </a:r>
                <a:r>
                  <a:rPr lang="en-US" sz="88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l-GR" altLang="en-US" sz="96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𝝈</m:t>
                    </m:r>
                    <m:r>
                      <a:rPr lang="en-US" altLang="en-US" sz="9600" b="1"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96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49C2A2CB-1793-B9F1-FEEE-28471B1614BA}"/>
                  </a:ext>
                </a:extLst>
              </p:cNvPr>
              <p:cNvSpPr txBox="1">
                <a:spLocks noRot="1" noChangeAspect="1" noMove="1" noResize="1" noEditPoints="1" noAdjustHandles="1" noChangeArrowheads="1" noChangeShapeType="1" noTextEdit="1"/>
              </p:cNvSpPr>
              <p:nvPr/>
            </p:nvSpPr>
            <p:spPr>
              <a:xfrm>
                <a:off x="8993265" y="2684734"/>
                <a:ext cx="8434681" cy="6851106"/>
              </a:xfrm>
              <a:prstGeom prst="rect">
                <a:avLst/>
              </a:prstGeom>
              <a:blipFill>
                <a:blip r:embed="rId8"/>
                <a:stretch>
                  <a:fillRect l="-5708" t="-6228" r="-5708" b="-907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E38EB7FB-5728-3826-9A08-C086613E59D4}"/>
              </a:ext>
            </a:extLst>
          </p:cNvPr>
          <p:cNvCxnSpPr>
            <a:cxnSpLocks/>
          </p:cNvCxnSpPr>
          <p:nvPr/>
        </p:nvCxnSpPr>
        <p:spPr>
          <a:xfrm flipH="1">
            <a:off x="5054600" y="8052811"/>
            <a:ext cx="1155918" cy="466148"/>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099A0A8-CAB0-659B-F1D8-A6FD226444B1}"/>
              </a:ext>
            </a:extLst>
          </p:cNvPr>
          <p:cNvSpPr txBox="1"/>
          <p:nvPr/>
        </p:nvSpPr>
        <p:spPr>
          <a:xfrm>
            <a:off x="6005304" y="7353300"/>
            <a:ext cx="2111443" cy="2585323"/>
          </a:xfrm>
          <a:prstGeom prst="rect">
            <a:avLst/>
          </a:prstGeom>
          <a:noFill/>
        </p:spPr>
        <p:txBody>
          <a:bodyPr wrap="square" rtlCol="0">
            <a:spAutoFit/>
          </a:bodyPr>
          <a:lstStyle/>
          <a:p>
            <a:pPr algn="ctr"/>
            <a:r>
              <a:rPr lang="en-US" sz="5400"/>
              <a:t>Công thức chung</a:t>
            </a:r>
          </a:p>
        </p:txBody>
      </p:sp>
    </p:spTree>
    <p:extLst>
      <p:ext uri="{BB962C8B-B14F-4D97-AF65-F5344CB8AC3E}">
        <p14:creationId xmlns:p14="http://schemas.microsoft.com/office/powerpoint/2010/main" val="10211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ppt_x"/>
                                          </p:val>
                                        </p:tav>
                                        <p:tav tm="100000">
                                          <p:val>
                                            <p:strVal val="#ppt_x"/>
                                          </p:val>
                                        </p:tav>
                                      </p:tavLst>
                                    </p:anim>
                                    <p:anim calcmode="lin" valueType="num">
                                      <p:cBhvr additive="base">
                                        <p:cTn id="30" dur="500" fill="hold"/>
                                        <p:tgtEl>
                                          <p:spTgt spid="5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ppt_x"/>
                                          </p:val>
                                        </p:tav>
                                        <p:tav tm="100000">
                                          <p:val>
                                            <p:strVal val="#ppt_x"/>
                                          </p:val>
                                        </p:tav>
                                      </p:tavLst>
                                    </p:anim>
                                    <p:anim calcmode="lin" valueType="num">
                                      <p:cBhvr additive="base">
                                        <p:cTn id="4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3"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fill="hold"/>
                                        <p:tgtEl>
                                          <p:spTgt spid="64"/>
                                        </p:tgtEl>
                                        <p:attrNameLst>
                                          <p:attrName>ppt_x</p:attrName>
                                        </p:attrNameLst>
                                      </p:cBhvr>
                                      <p:tavLst>
                                        <p:tav tm="0">
                                          <p:val>
                                            <p:strVal val="1+#ppt_w/2"/>
                                          </p:val>
                                        </p:tav>
                                        <p:tav tm="100000">
                                          <p:val>
                                            <p:strVal val="#ppt_x"/>
                                          </p:val>
                                        </p:tav>
                                      </p:tavLst>
                                    </p:anim>
                                    <p:anim calcmode="lin" valueType="num">
                                      <p:cBhvr additive="base">
                                        <p:cTn id="52" dur="500" fill="hold"/>
                                        <p:tgtEl>
                                          <p:spTgt spid="64"/>
                                        </p:tgtEl>
                                        <p:attrNameLst>
                                          <p:attrName>ppt_y</p:attrName>
                                        </p:attrNameLst>
                                      </p:cBhvr>
                                      <p:tavLst>
                                        <p:tav tm="0">
                                          <p:val>
                                            <p:strVal val="0-#ppt_h/2"/>
                                          </p:val>
                                        </p:tav>
                                        <p:tav tm="100000">
                                          <p:val>
                                            <p:strVal val="#ppt_y"/>
                                          </p:val>
                                        </p:tav>
                                      </p:tavLst>
                                    </p:anim>
                                  </p:childTnLst>
                                </p:cTn>
                              </p:par>
                              <p:par>
                                <p:cTn id="53" presetID="2" presetClass="entr" presetSubtype="3"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additive="base">
                                        <p:cTn id="55" dur="500" fill="hold"/>
                                        <p:tgtEl>
                                          <p:spTgt spid="62"/>
                                        </p:tgtEl>
                                        <p:attrNameLst>
                                          <p:attrName>ppt_x</p:attrName>
                                        </p:attrNameLst>
                                      </p:cBhvr>
                                      <p:tavLst>
                                        <p:tav tm="0">
                                          <p:val>
                                            <p:strVal val="1+#ppt_w/2"/>
                                          </p:val>
                                        </p:tav>
                                        <p:tav tm="100000">
                                          <p:val>
                                            <p:strVal val="#ppt_x"/>
                                          </p:val>
                                        </p:tav>
                                      </p:tavLst>
                                    </p:anim>
                                    <p:anim calcmode="lin" valueType="num">
                                      <p:cBhvr additive="base">
                                        <p:cTn id="56"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6" grpId="0" animBg="1"/>
      <p:bldP spid="58" grpId="0"/>
      <p:bldP spid="60"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24"/>
          <p:cNvSpPr txBox="1">
            <a:spLocks noChangeArrowheads="1"/>
          </p:cNvSpPr>
          <p:nvPr/>
        </p:nvSpPr>
        <p:spPr bwMode="auto">
          <a:xfrm>
            <a:off x="149047" y="278081"/>
            <a:ext cx="175783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defTabSz="1371600" eaLnBrk="1" hangingPunct="1">
              <a:spcBef>
                <a:spcPct val="50000"/>
              </a:spcBef>
              <a:defRPr/>
            </a:pPr>
            <a:r>
              <a:rPr lang="en-US" altLang="en-US" sz="6000" b="1">
                <a:solidFill>
                  <a:srgbClr val="0000FF"/>
                </a:solidFill>
                <a:cs typeface="Arial" panose="020B0604020202020204" pitchFamily="34" charset="0"/>
              </a:rPr>
              <a:t>Ghép các CTCT với các CTPT tương ứng</a:t>
            </a:r>
            <a:endParaRPr lang="en-US" altLang="en-US" sz="6000" b="1" dirty="0">
              <a:solidFill>
                <a:srgbClr val="0000FF"/>
              </a:solidFill>
              <a:cs typeface="Arial" panose="020B0604020202020204" pitchFamily="34" charset="0"/>
            </a:endParaRPr>
          </a:p>
        </p:txBody>
      </p:sp>
      <p:sp>
        <p:nvSpPr>
          <p:cNvPr id="18" name="Rectangle 17"/>
          <p:cNvSpPr/>
          <p:nvPr/>
        </p:nvSpPr>
        <p:spPr>
          <a:xfrm>
            <a:off x="5025637" y="4380740"/>
            <a:ext cx="5224022"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2.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2</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2" name="Rectangle 21"/>
          <p:cNvSpPr/>
          <p:nvPr/>
        </p:nvSpPr>
        <p:spPr>
          <a:xfrm>
            <a:off x="5423664" y="2537226"/>
            <a:ext cx="4017171" cy="830997"/>
          </a:xfrm>
          <a:prstGeom prst="rect">
            <a:avLst/>
          </a:prstGeom>
        </p:spPr>
        <p:txBody>
          <a:bodyPr wrap="square">
            <a:spAutoFit/>
          </a:bodyPr>
          <a:lstStyle/>
          <a:p>
            <a:pPr defTabSz="1371600" eaLnBrk="0" fontAlgn="base" hangingPunct="0">
              <a:spcBef>
                <a:spcPct val="0"/>
              </a:spcBef>
              <a:spcAft>
                <a:spcPct val="0"/>
              </a:spcAft>
            </a:pPr>
            <a:r>
              <a:rPr lang="en-US" altLang="en-US" sz="4800" b="1">
                <a:solidFill>
                  <a:prstClr val="black">
                    <a:lumMod val="95000"/>
                    <a:lumOff val="5000"/>
                  </a:prstClr>
                </a:solidFill>
                <a:latin typeface="Arial" panose="020B0604020202020204" pitchFamily="34" charset="0"/>
                <a:cs typeface="Arial" panose="020B0604020202020204" pitchFamily="34" charset="0"/>
              </a:rPr>
              <a:t>1. 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r>
              <a:rPr lang="en-US" altLang="en-US" sz="4800" b="1">
                <a:solidFill>
                  <a:prstClr val="black">
                    <a:lumMod val="95000"/>
                    <a:lumOff val="5000"/>
                  </a:prstClr>
                </a:solidFill>
                <a:latin typeface="Arial" panose="020B0604020202020204" pitchFamily="34" charset="0"/>
                <a:cs typeface="Arial" panose="020B0604020202020204" pitchFamily="34" charset="0"/>
              </a:rPr>
              <a:t>-CH</a:t>
            </a:r>
            <a:r>
              <a:rPr lang="en-US" altLang="en-US" sz="4800" b="1" baseline="-25000">
                <a:solidFill>
                  <a:prstClr val="black">
                    <a:lumMod val="95000"/>
                    <a:lumOff val="5000"/>
                  </a:prstClr>
                </a:solidFill>
                <a:latin typeface="Arial" panose="020B0604020202020204" pitchFamily="34" charset="0"/>
                <a:cs typeface="Arial" panose="020B0604020202020204" pitchFamily="34" charset="0"/>
              </a:rPr>
              <a:t>3</a:t>
            </a:r>
            <a:endParaRPr lang="en-US" sz="4800" b="1" baseline="-25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3" name="Text Box 18"/>
          <p:cNvSpPr txBox="1">
            <a:spLocks noChangeArrowheads="1"/>
          </p:cNvSpPr>
          <p:nvPr/>
        </p:nvSpPr>
        <p:spPr bwMode="auto">
          <a:xfrm>
            <a:off x="350869" y="6862344"/>
            <a:ext cx="2762295"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d. C</a:t>
            </a:r>
            <a:r>
              <a:rPr lang="en-US" altLang="en-US" sz="5400" b="1" baseline="-25000">
                <a:solidFill>
                  <a:srgbClr val="FF0000"/>
                </a:solidFill>
                <a:latin typeface="Arial" panose="020B0604020202020204" pitchFamily="34" charset="0"/>
              </a:rPr>
              <a:t>4</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10</a:t>
            </a:r>
            <a:endParaRPr lang="en-US" altLang="en-US" sz="5400" b="1" baseline="-25000" dirty="0">
              <a:solidFill>
                <a:srgbClr val="FF0000"/>
              </a:solidFill>
              <a:latin typeface="Arial" panose="020B0604020202020204" pitchFamily="34" charset="0"/>
            </a:endParaRPr>
          </a:p>
        </p:txBody>
      </p:sp>
      <p:sp>
        <p:nvSpPr>
          <p:cNvPr id="24" name="Text Box 18"/>
          <p:cNvSpPr txBox="1">
            <a:spLocks noChangeArrowheads="1"/>
          </p:cNvSpPr>
          <p:nvPr/>
        </p:nvSpPr>
        <p:spPr bwMode="auto">
          <a:xfrm>
            <a:off x="350869" y="8652297"/>
            <a:ext cx="2723823"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e. C</a:t>
            </a:r>
            <a:r>
              <a:rPr lang="en-US" altLang="en-US" sz="5400" b="1" baseline="-25000">
                <a:solidFill>
                  <a:srgbClr val="FF0000"/>
                </a:solidFill>
                <a:latin typeface="Arial" panose="020B0604020202020204" pitchFamily="34" charset="0"/>
              </a:rPr>
              <a:t>5</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12</a:t>
            </a:r>
            <a:endParaRPr lang="en-US" altLang="en-US" sz="5400" b="1" baseline="-25000" dirty="0">
              <a:solidFill>
                <a:srgbClr val="FF0000"/>
              </a:solidFill>
              <a:latin typeface="Arial" panose="020B0604020202020204" pitchFamily="34" charset="0"/>
            </a:endParaRPr>
          </a:p>
        </p:txBody>
      </p:sp>
      <p:sp>
        <p:nvSpPr>
          <p:cNvPr id="25" name="Text Box 18"/>
          <p:cNvSpPr txBox="1">
            <a:spLocks noChangeArrowheads="1"/>
          </p:cNvSpPr>
          <p:nvPr/>
        </p:nvSpPr>
        <p:spPr bwMode="auto">
          <a:xfrm>
            <a:off x="648827" y="2329998"/>
            <a:ext cx="221086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a. CH</a:t>
            </a:r>
            <a:r>
              <a:rPr lang="en-US" altLang="en-US" sz="5400" b="1" baseline="-25000">
                <a:solidFill>
                  <a:srgbClr val="FF0000"/>
                </a:solidFill>
                <a:latin typeface="Arial" panose="020B0604020202020204" pitchFamily="34" charset="0"/>
              </a:rPr>
              <a:t>4</a:t>
            </a:r>
            <a:endParaRPr lang="en-US" altLang="en-US" sz="5400" b="1" baseline="-25000" dirty="0">
              <a:solidFill>
                <a:srgbClr val="FF0000"/>
              </a:solidFill>
              <a:latin typeface="Arial" panose="020B0604020202020204" pitchFamily="34" charset="0"/>
            </a:endParaRPr>
          </a:p>
        </p:txBody>
      </p:sp>
      <p:sp>
        <p:nvSpPr>
          <p:cNvPr id="26" name="Text Box 18"/>
          <p:cNvSpPr txBox="1">
            <a:spLocks noChangeArrowheads="1"/>
          </p:cNvSpPr>
          <p:nvPr/>
        </p:nvSpPr>
        <p:spPr bwMode="auto">
          <a:xfrm>
            <a:off x="514362" y="3737397"/>
            <a:ext cx="2505814"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b. C</a:t>
            </a:r>
            <a:r>
              <a:rPr lang="en-US" altLang="en-US" sz="5400" b="1" baseline="-25000">
                <a:solidFill>
                  <a:srgbClr val="FF0000"/>
                </a:solidFill>
                <a:latin typeface="Arial" panose="020B0604020202020204" pitchFamily="34" charset="0"/>
              </a:rPr>
              <a:t>2</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6</a:t>
            </a:r>
            <a:endParaRPr lang="en-US" altLang="en-US" sz="5400" b="1" baseline="-25000" dirty="0">
              <a:solidFill>
                <a:srgbClr val="FF0000"/>
              </a:solidFill>
              <a:latin typeface="Arial" panose="020B0604020202020204" pitchFamily="34" charset="0"/>
            </a:endParaRPr>
          </a:p>
        </p:txBody>
      </p:sp>
      <p:sp>
        <p:nvSpPr>
          <p:cNvPr id="27" name="Text Box 18"/>
          <p:cNvSpPr txBox="1">
            <a:spLocks noChangeArrowheads="1"/>
          </p:cNvSpPr>
          <p:nvPr/>
        </p:nvSpPr>
        <p:spPr bwMode="auto">
          <a:xfrm>
            <a:off x="488483" y="5223756"/>
            <a:ext cx="2467342" cy="923330"/>
          </a:xfrm>
          <a:prstGeom prst="rect">
            <a:avLst/>
          </a:prstGeom>
          <a:gradFill rotWithShape="1">
            <a:gsLst>
              <a:gs pos="0">
                <a:srgbClr val="00FF00"/>
              </a:gs>
              <a:gs pos="50000">
                <a:schemeClr val="bg1"/>
              </a:gs>
              <a:gs pos="100000">
                <a:srgbClr val="00FF00"/>
              </a:gs>
            </a:gsLst>
            <a:lin ang="5400000" scaled="1"/>
          </a:gradFill>
          <a:ln w="9525" cap="rnd">
            <a:solidFill>
              <a:srgbClr val="FFFF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371600">
              <a:defRPr/>
            </a:pPr>
            <a:r>
              <a:rPr lang="en-US" altLang="en-US" sz="5400" b="1">
                <a:solidFill>
                  <a:srgbClr val="FF0000"/>
                </a:solidFill>
                <a:latin typeface="Arial" panose="020B0604020202020204" pitchFamily="34" charset="0"/>
              </a:rPr>
              <a:t>c. C</a:t>
            </a:r>
            <a:r>
              <a:rPr lang="en-US" altLang="en-US" sz="5400" b="1" baseline="-25000">
                <a:solidFill>
                  <a:srgbClr val="FF0000"/>
                </a:solidFill>
                <a:latin typeface="Arial" panose="020B0604020202020204" pitchFamily="34" charset="0"/>
              </a:rPr>
              <a:t>3</a:t>
            </a:r>
            <a:r>
              <a:rPr lang="en-US" altLang="en-US" sz="5400" b="1">
                <a:solidFill>
                  <a:srgbClr val="FF0000"/>
                </a:solidFill>
                <a:latin typeface="Arial" panose="020B0604020202020204" pitchFamily="34" charset="0"/>
              </a:rPr>
              <a:t>H</a:t>
            </a:r>
            <a:r>
              <a:rPr lang="en-US" altLang="en-US" sz="5400" b="1" baseline="-25000">
                <a:solidFill>
                  <a:srgbClr val="FF0000"/>
                </a:solidFill>
                <a:latin typeface="Arial" panose="020B0604020202020204" pitchFamily="34" charset="0"/>
              </a:rPr>
              <a:t>8</a:t>
            </a:r>
            <a:endParaRPr lang="en-US" altLang="en-US" sz="5400" b="1" baseline="-25000" dirty="0">
              <a:solidFill>
                <a:srgbClr val="FF0000"/>
              </a:solidFill>
              <a:latin typeface="Arial" panose="020B0604020202020204" pitchFamily="34" charset="0"/>
            </a:endParaRPr>
          </a:p>
        </p:txBody>
      </p:sp>
      <p:sp>
        <p:nvSpPr>
          <p:cNvPr id="28" name="Text Box 21"/>
          <p:cNvSpPr txBox="1">
            <a:spLocks noChangeArrowheads="1"/>
          </p:cNvSpPr>
          <p:nvPr/>
        </p:nvSpPr>
        <p:spPr bwMode="auto">
          <a:xfrm>
            <a:off x="10572464" y="1714501"/>
            <a:ext cx="77348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5.  CH</a:t>
            </a:r>
            <a:r>
              <a:rPr lang="en-US" altLang="en-US" sz="4800" b="1" baseline="-25000">
                <a:solidFill>
                  <a:prstClr val="black">
                    <a:lumMod val="95000"/>
                    <a:lumOff val="5000"/>
                  </a:prstClr>
                </a:solidFill>
                <a:latin typeface="Arial" panose="020B0604020202020204" pitchFamily="34" charset="0"/>
              </a:rPr>
              <a:t>3</a:t>
            </a:r>
            <a:r>
              <a:rPr lang="en-US" altLang="en-US" sz="4800" b="1">
                <a:solidFill>
                  <a:prstClr val="black">
                    <a:lumMod val="95000"/>
                    <a:lumOff val="5000"/>
                  </a:prstClr>
                </a:solidFill>
                <a:latin typeface="Arial" panose="020B0604020202020204" pitchFamily="34" charset="0"/>
              </a:rPr>
              <a:t>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29" name="Group 28"/>
          <p:cNvGrpSpPr/>
          <p:nvPr/>
        </p:nvGrpSpPr>
        <p:grpSpPr>
          <a:xfrm>
            <a:off x="5009148" y="6530304"/>
            <a:ext cx="5876929" cy="1815515"/>
            <a:chOff x="528038" y="2051028"/>
            <a:chExt cx="3699737" cy="1082728"/>
          </a:xfrm>
        </p:grpSpPr>
        <p:sp>
          <p:nvSpPr>
            <p:cNvPr id="30" name="Line 15"/>
            <p:cNvSpPr>
              <a:spLocks noChangeShapeType="1"/>
            </p:cNvSpPr>
            <p:nvPr/>
          </p:nvSpPr>
          <p:spPr bwMode="auto">
            <a:xfrm>
              <a:off x="2363788" y="2459968"/>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sp>
          <p:nvSpPr>
            <p:cNvPr id="31" name="Text Box 22"/>
            <p:cNvSpPr txBox="1">
              <a:spLocks noChangeArrowheads="1"/>
            </p:cNvSpPr>
            <p:nvPr/>
          </p:nvSpPr>
          <p:spPr bwMode="auto">
            <a:xfrm>
              <a:off x="528038" y="2051028"/>
              <a:ext cx="3699737"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3.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2" name="Text Box 25"/>
            <p:cNvSpPr txBox="1">
              <a:spLocks noChangeArrowheads="1"/>
            </p:cNvSpPr>
            <p:nvPr/>
          </p:nvSpPr>
          <p:spPr bwMode="auto">
            <a:xfrm>
              <a:off x="2123281" y="2638170"/>
              <a:ext cx="818621" cy="4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p>
          </p:txBody>
        </p:sp>
      </p:grpSp>
      <p:sp>
        <p:nvSpPr>
          <p:cNvPr id="33" name="Text Box 6"/>
          <p:cNvSpPr txBox="1">
            <a:spLocks noChangeArrowheads="1"/>
          </p:cNvSpPr>
          <p:nvPr/>
        </p:nvSpPr>
        <p:spPr bwMode="auto">
          <a:xfrm>
            <a:off x="4833656" y="9018860"/>
            <a:ext cx="95365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4.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grpSp>
        <p:nvGrpSpPr>
          <p:cNvPr id="34" name="Group 33"/>
          <p:cNvGrpSpPr/>
          <p:nvPr/>
        </p:nvGrpSpPr>
        <p:grpSpPr>
          <a:xfrm>
            <a:off x="10572464" y="3367142"/>
            <a:ext cx="7678704" cy="1708160"/>
            <a:chOff x="76200" y="4797193"/>
            <a:chExt cx="5119136" cy="1138773"/>
          </a:xfrm>
        </p:grpSpPr>
        <p:sp>
          <p:nvSpPr>
            <p:cNvPr id="35" name="Text Box 7"/>
            <p:cNvSpPr txBox="1">
              <a:spLocks noChangeArrowheads="1"/>
            </p:cNvSpPr>
            <p:nvPr/>
          </p:nvSpPr>
          <p:spPr bwMode="auto">
            <a:xfrm>
              <a:off x="1981200" y="5381968"/>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36" name="Text Box 13"/>
            <p:cNvSpPr txBox="1">
              <a:spLocks noChangeArrowheads="1"/>
            </p:cNvSpPr>
            <p:nvPr/>
          </p:nvSpPr>
          <p:spPr bwMode="auto">
            <a:xfrm>
              <a:off x="76200" y="4797193"/>
              <a:ext cx="5119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6.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r>
                <a:rPr lang="en-US" altLang="en-US" sz="4800" b="1">
                  <a:solidFill>
                    <a:prstClr val="black">
                      <a:lumMod val="95000"/>
                      <a:lumOff val="5000"/>
                    </a:prstClr>
                  </a:solidFill>
                  <a:latin typeface="Arial" panose="020B0604020202020204" pitchFamily="34" charset="0"/>
                </a:rPr>
                <a:t>– CH </a:t>
              </a:r>
              <a:r>
                <a:rPr lang="en-US" altLang="en-US" sz="4800" b="1" dirty="0">
                  <a:solidFill>
                    <a:prstClr val="black">
                      <a:lumMod val="95000"/>
                      <a:lumOff val="5000"/>
                    </a:prstClr>
                  </a:solidFill>
                  <a:latin typeface="Arial" panose="020B0604020202020204" pitchFamily="34" charset="0"/>
                </a:rPr>
                <a:t>– CH</a:t>
              </a:r>
              <a:r>
                <a:rPr lang="en-US" altLang="en-US" sz="4800" b="1" baseline="-25000" dirty="0">
                  <a:solidFill>
                    <a:prstClr val="black">
                      <a:lumMod val="95000"/>
                      <a:lumOff val="5000"/>
                    </a:prstClr>
                  </a:solidFill>
                  <a:latin typeface="Arial" panose="020B0604020202020204" pitchFamily="34" charset="0"/>
                </a:rPr>
                <a:t>2</a:t>
              </a:r>
              <a:r>
                <a:rPr lang="en-US" altLang="en-US" sz="4800" b="1" dirty="0">
                  <a:solidFill>
                    <a:prstClr val="black">
                      <a:lumMod val="95000"/>
                      <a:lumOff val="5000"/>
                    </a:prstClr>
                  </a:solidFill>
                  <a:latin typeface="Arial" panose="020B0604020202020204" pitchFamily="34" charset="0"/>
                </a:rPr>
                <a:t>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37" name="Line 9"/>
            <p:cNvSpPr>
              <a:spLocks noChangeShapeType="1"/>
            </p:cNvSpPr>
            <p:nvPr/>
          </p:nvSpPr>
          <p:spPr bwMode="auto">
            <a:xfrm>
              <a:off x="2209800" y="5280350"/>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000" b="1">
                <a:solidFill>
                  <a:prstClr val="black">
                    <a:lumMod val="95000"/>
                    <a:lumOff val="5000"/>
                  </a:prstClr>
                </a:solidFill>
                <a:latin typeface="Times New Roman" panose="02020603050405020304" pitchFamily="18" charset="0"/>
              </a:endParaRPr>
            </a:p>
          </p:txBody>
        </p:sp>
      </p:grpSp>
      <p:grpSp>
        <p:nvGrpSpPr>
          <p:cNvPr id="38" name="Group 37"/>
          <p:cNvGrpSpPr/>
          <p:nvPr/>
        </p:nvGrpSpPr>
        <p:grpSpPr>
          <a:xfrm>
            <a:off x="12230100" y="5730202"/>
            <a:ext cx="6118983" cy="2774097"/>
            <a:chOff x="7810120" y="4891742"/>
            <a:chExt cx="4079322" cy="1849398"/>
          </a:xfrm>
        </p:grpSpPr>
        <p:sp>
          <p:nvSpPr>
            <p:cNvPr id="39" name="Text Box 15"/>
            <p:cNvSpPr txBox="1">
              <a:spLocks noChangeArrowheads="1"/>
            </p:cNvSpPr>
            <p:nvPr/>
          </p:nvSpPr>
          <p:spPr bwMode="auto">
            <a:xfrm>
              <a:off x="9884773" y="61871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0" name="Text Box 18"/>
            <p:cNvSpPr txBox="1">
              <a:spLocks noChangeArrowheads="1"/>
            </p:cNvSpPr>
            <p:nvPr/>
          </p:nvSpPr>
          <p:spPr bwMode="auto">
            <a:xfrm>
              <a:off x="7810120" y="5526167"/>
              <a:ext cx="40793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a:solidFill>
                    <a:prstClr val="black">
                      <a:lumMod val="95000"/>
                      <a:lumOff val="5000"/>
                    </a:prstClr>
                  </a:solidFill>
                  <a:latin typeface="Arial" panose="020B0604020202020204" pitchFamily="34" charset="0"/>
                </a:rPr>
                <a:t>7.   </a:t>
              </a: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  C  –  CH</a:t>
              </a:r>
              <a:r>
                <a:rPr lang="en-US" altLang="en-US" sz="4800" b="1" baseline="-25000" dirty="0">
                  <a:solidFill>
                    <a:prstClr val="black">
                      <a:lumMod val="95000"/>
                      <a:lumOff val="5000"/>
                    </a:prstClr>
                  </a:solidFill>
                  <a:latin typeface="Arial" panose="020B0604020202020204" pitchFamily="34" charset="0"/>
                </a:rPr>
                <a:t>3</a:t>
              </a:r>
              <a:r>
                <a:rPr lang="en-US" altLang="en-US" sz="4800" b="1" dirty="0">
                  <a:solidFill>
                    <a:prstClr val="black">
                      <a:lumMod val="95000"/>
                      <a:lumOff val="5000"/>
                    </a:prstClr>
                  </a:solidFill>
                  <a:latin typeface="Arial" panose="020B0604020202020204" pitchFamily="34" charset="0"/>
                </a:rPr>
                <a:t> </a:t>
              </a:r>
            </a:p>
          </p:txBody>
        </p:sp>
        <p:sp>
          <p:nvSpPr>
            <p:cNvPr id="41" name="Text Box 19"/>
            <p:cNvSpPr txBox="1">
              <a:spLocks noChangeArrowheads="1"/>
            </p:cNvSpPr>
            <p:nvPr/>
          </p:nvSpPr>
          <p:spPr bwMode="auto">
            <a:xfrm>
              <a:off x="9940915" y="4891742"/>
              <a:ext cx="8669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fontAlgn="base">
                <a:spcBef>
                  <a:spcPct val="0"/>
                </a:spcBef>
                <a:spcAft>
                  <a:spcPct val="0"/>
                </a:spcAft>
              </a:pPr>
              <a:r>
                <a:rPr lang="en-US" altLang="en-US" sz="4800" b="1" dirty="0">
                  <a:solidFill>
                    <a:prstClr val="black">
                      <a:lumMod val="95000"/>
                      <a:lumOff val="5000"/>
                    </a:prstClr>
                  </a:solidFill>
                  <a:latin typeface="Arial" panose="020B0604020202020204" pitchFamily="34" charset="0"/>
                </a:rPr>
                <a:t>CH</a:t>
              </a:r>
              <a:r>
                <a:rPr lang="en-US" altLang="en-US" sz="4800" b="1" baseline="-25000" dirty="0">
                  <a:solidFill>
                    <a:prstClr val="black">
                      <a:lumMod val="95000"/>
                      <a:lumOff val="5000"/>
                    </a:prstClr>
                  </a:solidFill>
                  <a:latin typeface="Arial" panose="020B0604020202020204" pitchFamily="34" charset="0"/>
                </a:rPr>
                <a:t>3</a:t>
              </a:r>
              <a:endParaRPr lang="en-US" altLang="en-US" sz="4800" b="1" dirty="0">
                <a:solidFill>
                  <a:prstClr val="black">
                    <a:lumMod val="95000"/>
                    <a:lumOff val="5000"/>
                  </a:prstClr>
                </a:solidFill>
                <a:latin typeface="Arial" panose="020B0604020202020204" pitchFamily="34" charset="0"/>
              </a:endParaRPr>
            </a:p>
          </p:txBody>
        </p:sp>
        <p:sp>
          <p:nvSpPr>
            <p:cNvPr id="42" name="Line 9"/>
            <p:cNvSpPr>
              <a:spLocks noChangeShapeType="1"/>
            </p:cNvSpPr>
            <p:nvPr/>
          </p:nvSpPr>
          <p:spPr bwMode="auto">
            <a:xfrm>
              <a:off x="10130626" y="6064234"/>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sp>
          <p:nvSpPr>
            <p:cNvPr id="43" name="Line 9"/>
            <p:cNvSpPr>
              <a:spLocks noChangeShapeType="1"/>
            </p:cNvSpPr>
            <p:nvPr/>
          </p:nvSpPr>
          <p:spPr bwMode="auto">
            <a:xfrm>
              <a:off x="10142243" y="5425142"/>
              <a:ext cx="0" cy="2286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3600" b="1">
                <a:solidFill>
                  <a:prstClr val="black">
                    <a:lumMod val="95000"/>
                    <a:lumOff val="5000"/>
                  </a:prstClr>
                </a:solidFill>
                <a:latin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178861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animBg="1"/>
      <p:bldP spid="24" grpId="0" animBg="1"/>
      <p:bldP spid="25" grpId="0" animBg="1"/>
      <p:bldP spid="26" grpId="0" animBg="1"/>
      <p:bldP spid="27" grpId="0" animBg="1"/>
      <p:bldP spid="28"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3|6.2|31.7|7|2.9|4.8|2.4"/>
</p:tagLst>
</file>

<file path=ppt/tags/tag10.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11.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12.xml><?xml version="1.0" encoding="utf-8"?>
<p:tagLst xmlns:a="http://schemas.openxmlformats.org/drawingml/2006/main" xmlns:r="http://schemas.openxmlformats.org/officeDocument/2006/relationships" xmlns:p="http://schemas.openxmlformats.org/presentationml/2006/main">
  <p:tag name="TIMING" val="|1.7|6.8|8.2|4.4|8.6|10.9|2.3|14.7|1.1|2.5|0.9"/>
</p:tagLst>
</file>

<file path=ppt/tags/tag13.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14.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15.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16.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17.xml><?xml version="1.0" encoding="utf-8"?>
<p:tagLst xmlns:a="http://schemas.openxmlformats.org/drawingml/2006/main" xmlns:r="http://schemas.openxmlformats.org/officeDocument/2006/relationships" xmlns:p="http://schemas.openxmlformats.org/presentationml/2006/main">
  <p:tag name="TIMING" val="|1.7|6.8|8.2|4.4|8.6|10.9|2.3|14.7|1.1|2.5|0.9"/>
</p:tagLst>
</file>

<file path=ppt/tags/tag2.xml><?xml version="1.0" encoding="utf-8"?>
<p:tagLst xmlns:a="http://schemas.openxmlformats.org/drawingml/2006/main" xmlns:r="http://schemas.openxmlformats.org/officeDocument/2006/relationships" xmlns:p="http://schemas.openxmlformats.org/presentationml/2006/main">
  <p:tag name="TIMING" val="|38.3|6.2|31.7|7|2.9|4.8|2.4"/>
</p:tagLst>
</file>

<file path=ppt/tags/tag3.xml><?xml version="1.0" encoding="utf-8"?>
<p:tagLst xmlns:a="http://schemas.openxmlformats.org/drawingml/2006/main" xmlns:r="http://schemas.openxmlformats.org/officeDocument/2006/relationships" xmlns:p="http://schemas.openxmlformats.org/presentationml/2006/main">
  <p:tag name="TIMING" val="|38.3|6.2|31.7|7|2.9|4.8|2.4"/>
</p:tagLst>
</file>

<file path=ppt/tags/tag4.xml><?xml version="1.0" encoding="utf-8"?>
<p:tagLst xmlns:a="http://schemas.openxmlformats.org/drawingml/2006/main" xmlns:r="http://schemas.openxmlformats.org/officeDocument/2006/relationships" xmlns:p="http://schemas.openxmlformats.org/presentationml/2006/main">
  <p:tag name="TIMING" val="|38.3|6.2|31.7|7|2.9|4.8|2.4"/>
</p:tagLst>
</file>

<file path=ppt/tags/tag5.xml><?xml version="1.0" encoding="utf-8"?>
<p:tagLst xmlns:a="http://schemas.openxmlformats.org/drawingml/2006/main" xmlns:r="http://schemas.openxmlformats.org/officeDocument/2006/relationships" xmlns:p="http://schemas.openxmlformats.org/presentationml/2006/main">
  <p:tag name="TIMING" val="|38.3|6.2|31.7|7|2.9|4.8|2.4"/>
</p:tagLst>
</file>

<file path=ppt/tags/tag6.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7.xml><?xml version="1.0" encoding="utf-8"?>
<p:tagLst xmlns:a="http://schemas.openxmlformats.org/drawingml/2006/main" xmlns:r="http://schemas.openxmlformats.org/officeDocument/2006/relationships" xmlns:p="http://schemas.openxmlformats.org/presentationml/2006/main">
  <p:tag name="TIMING" val="|2.6|3.8|3|1.3|4.1|1.5|1.6|1.7|1.2"/>
</p:tagLst>
</file>

<file path=ppt/tags/tag8.xml><?xml version="1.0" encoding="utf-8"?>
<p:tagLst xmlns:a="http://schemas.openxmlformats.org/drawingml/2006/main" xmlns:r="http://schemas.openxmlformats.org/officeDocument/2006/relationships" xmlns:p="http://schemas.openxmlformats.org/presentationml/2006/main">
  <p:tag name="TIMING" val="|12.1|13.5|9.6|7"/>
</p:tagLst>
</file>

<file path=ppt/tags/tag9.xml><?xml version="1.0" encoding="utf-8"?>
<p:tagLst xmlns:a="http://schemas.openxmlformats.org/drawingml/2006/main" xmlns:r="http://schemas.openxmlformats.org/officeDocument/2006/relationships" xmlns:p="http://schemas.openxmlformats.org/presentationml/2006/main">
  <p:tag name="TIMING" val="|2.6|3.8|3|1.3|4.1|1.5|1.6|1.7|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2388</Words>
  <Application>Microsoft Office PowerPoint</Application>
  <PresentationFormat>Custom</PresentationFormat>
  <Paragraphs>527</Paragraphs>
  <Slides>39</Slides>
  <Notes>25</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57" baseType="lpstr">
      <vt:lpstr>Finger Paint</vt:lpstr>
      <vt:lpstr>More Sugar</vt:lpstr>
      <vt:lpstr>Cambria</vt:lpstr>
      <vt:lpstr>More Sugar Thin</vt:lpstr>
      <vt:lpstr>#9Slide03 SFU Futura_05</vt:lpstr>
      <vt:lpstr>#9Slide03 Maven Pro Black</vt:lpstr>
      <vt:lpstr>Google Sans</vt:lpstr>
      <vt:lpstr>Tahoma</vt:lpstr>
      <vt:lpstr>Wingdings</vt:lpstr>
      <vt:lpstr>Calibri</vt:lpstr>
      <vt:lpstr>URW Geometric</vt:lpstr>
      <vt:lpstr>Arial</vt:lpstr>
      <vt:lpstr>Calibri Light</vt:lpstr>
      <vt:lpstr>Times New Roman</vt:lpstr>
      <vt:lpstr>Cambria Math</vt:lpstr>
      <vt:lpstr>Office Theme</vt:lpstr>
      <vt:lpstr>1_Office Theme</vt:lpstr>
      <vt:lpstr>ChemWindow.Document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ntt.tho88@gmail.com</cp:lastModifiedBy>
  <cp:revision>25</cp:revision>
  <dcterms:created xsi:type="dcterms:W3CDTF">2006-08-16T00:00:00Z</dcterms:created>
  <dcterms:modified xsi:type="dcterms:W3CDTF">2024-10-08T22:49:17Z</dcterms:modified>
  <dc:identifier>DAGSvk45LYA</dc:identifier>
</cp:coreProperties>
</file>