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1"/>
  </p:notesMasterIdLst>
  <p:sldIdLst>
    <p:sldId id="263" r:id="rId2"/>
    <p:sldId id="256" r:id="rId3"/>
    <p:sldId id="262" r:id="rId4"/>
    <p:sldId id="258" r:id="rId5"/>
    <p:sldId id="265" r:id="rId6"/>
    <p:sldId id="266" r:id="rId7"/>
    <p:sldId id="267" r:id="rId8"/>
    <p:sldId id="268" r:id="rId9"/>
    <p:sldId id="269" r:id="rId10"/>
    <p:sldId id="264" r:id="rId11"/>
    <p:sldId id="272" r:id="rId12"/>
    <p:sldId id="271" r:id="rId13"/>
    <p:sldId id="270" r:id="rId14"/>
    <p:sldId id="279" r:id="rId15"/>
    <p:sldId id="276" r:id="rId16"/>
    <p:sldId id="274" r:id="rId17"/>
    <p:sldId id="280" r:id="rId18"/>
    <p:sldId id="275" r:id="rId19"/>
    <p:sldId id="273" r:id="rId20"/>
    <p:sldId id="281" r:id="rId21"/>
    <p:sldId id="284" r:id="rId22"/>
    <p:sldId id="282" r:id="rId23"/>
    <p:sldId id="259" r:id="rId24"/>
    <p:sldId id="285" r:id="rId25"/>
    <p:sldId id="286" r:id="rId26"/>
    <p:sldId id="287" r:id="rId27"/>
    <p:sldId id="288" r:id="rId28"/>
    <p:sldId id="289" r:id="rId29"/>
    <p:sldId id="261" r:id="rId30"/>
  </p:sldIdLst>
  <p:sldSz cx="24385588" cy="13717588"/>
  <p:notesSz cx="6797675" cy="9928225"/>
  <p:embeddedFontLst>
    <p:embeddedFont>
      <p:font typeface="Tahoma" panose="020B0604030504040204" pitchFamily="34" charset="0"/>
      <p:regular r:id="rId32"/>
      <p:bold r:id="rId33"/>
    </p:embeddedFont>
    <p:embeddedFont>
      <p:font typeface="Cambria Math" panose="02040503050406030204" pitchFamily="18" charset="0"/>
      <p:regular r:id="rId34"/>
    </p:embeddedFont>
    <p:embeddedFont>
      <p:font typeface="Helvetica" panose="020B0604020202020204" pitchFamily="34" charset="0"/>
      <p:regular r:id="rId35"/>
      <p:bold r:id="rId36"/>
      <p:italic r:id="rId37"/>
      <p:boldItalic r:id="rId38"/>
    </p:embeddedFont>
    <p:embeddedFont>
      <p:font typeface="Questrial" panose="020B0604020202020204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1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4" roundtripDataSignature="AMtx7miM5QR6yBKF1ijbjLbaJjTtaocc3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CB9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4" d="100"/>
          <a:sy n="34" d="100"/>
        </p:scale>
        <p:origin x="42" y="66"/>
      </p:cViewPr>
      <p:guideLst>
        <p:guide orient="horz" pos="4321"/>
        <p:guide pos="768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1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6026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7537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0384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7436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40111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18194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05018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12592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73120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7887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85550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7096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3979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4487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0885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3936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1406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6"/>
          <p:cNvSpPr txBox="1">
            <a:spLocks noGrp="1"/>
          </p:cNvSpPr>
          <p:nvPr>
            <p:ph type="dt" idx="10"/>
          </p:nvPr>
        </p:nvSpPr>
        <p:spPr>
          <a:xfrm>
            <a:off x="1219280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2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5"/>
          <p:cNvSpPr txBox="1">
            <a:spLocks noGrp="1"/>
          </p:cNvSpPr>
          <p:nvPr>
            <p:ph type="title"/>
          </p:nvPr>
        </p:nvSpPr>
        <p:spPr>
          <a:xfrm>
            <a:off x="4779746" y="9602312"/>
            <a:ext cx="14631353" cy="113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25"/>
          <p:cNvSpPr>
            <a:spLocks noGrp="1"/>
          </p:cNvSpPr>
          <p:nvPr>
            <p:ph type="pic" idx="2"/>
          </p:nvPr>
        </p:nvSpPr>
        <p:spPr>
          <a:xfrm>
            <a:off x="4779746" y="1225692"/>
            <a:ext cx="14631353" cy="8230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None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None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None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body" idx="1"/>
          </p:nvPr>
        </p:nvSpPr>
        <p:spPr>
          <a:xfrm>
            <a:off x="4779746" y="10735919"/>
            <a:ext cx="14631353" cy="1609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6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body" idx="1"/>
          </p:nvPr>
        </p:nvSpPr>
        <p:spPr>
          <a:xfrm rot="5400000">
            <a:off x="7666308" y="-3246255"/>
            <a:ext cx="9052974" cy="21947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71120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•"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–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26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7"/>
          <p:cNvSpPr txBox="1">
            <a:spLocks noGrp="1"/>
          </p:cNvSpPr>
          <p:nvPr>
            <p:ph type="title"/>
          </p:nvPr>
        </p:nvSpPr>
        <p:spPr>
          <a:xfrm rot="5400000">
            <a:off x="42759387" y="5488993"/>
            <a:ext cx="23411985" cy="14631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27"/>
          <p:cNvSpPr txBox="1">
            <a:spLocks noGrp="1"/>
          </p:cNvSpPr>
          <p:nvPr>
            <p:ph type="body" idx="1"/>
          </p:nvPr>
        </p:nvSpPr>
        <p:spPr>
          <a:xfrm rot="5400000">
            <a:off x="13291352" y="-8941263"/>
            <a:ext cx="23411985" cy="43491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71120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•"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–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27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27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27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7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8"/>
          <p:cNvSpPr txBox="1">
            <a:spLocks noGrp="1"/>
          </p:cNvSpPr>
          <p:nvPr>
            <p:ph type="ctrTitle"/>
          </p:nvPr>
        </p:nvSpPr>
        <p:spPr>
          <a:xfrm>
            <a:off x="1828919" y="4261345"/>
            <a:ext cx="20727749" cy="2940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ubTitle" idx="1"/>
          </p:nvPr>
        </p:nvSpPr>
        <p:spPr>
          <a:xfrm>
            <a:off x="3657838" y="7773300"/>
            <a:ext cx="17069911" cy="3505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1520"/>
              </a:spcBef>
              <a:spcAft>
                <a:spcPts val="0"/>
              </a:spcAft>
              <a:buClr>
                <a:srgbClr val="888888"/>
              </a:buClr>
              <a:buSzPts val="7600"/>
              <a:buFont typeface="Arial"/>
              <a:buNone/>
              <a:defRPr sz="7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1340"/>
              </a:spcBef>
              <a:spcAft>
                <a:spcPts val="0"/>
              </a:spcAft>
              <a:buClr>
                <a:srgbClr val="888888"/>
              </a:buClr>
              <a:buSzPts val="6700"/>
              <a:buFont typeface="Arial"/>
              <a:buNone/>
              <a:defRPr sz="6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1140"/>
              </a:spcBef>
              <a:spcAft>
                <a:spcPts val="0"/>
              </a:spcAft>
              <a:buClr>
                <a:srgbClr val="888888"/>
              </a:buClr>
              <a:buSzPts val="5700"/>
              <a:buFont typeface="Arial"/>
              <a:buNone/>
              <a:defRPr sz="5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18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9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body" idx="1"/>
          </p:nvPr>
        </p:nvSpPr>
        <p:spPr>
          <a:xfrm>
            <a:off x="1219280" y="3200772"/>
            <a:ext cx="21947029" cy="9052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71120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•"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–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0"/>
          <p:cNvSpPr txBox="1">
            <a:spLocks noGrp="1"/>
          </p:cNvSpPr>
          <p:nvPr>
            <p:ph type="title"/>
          </p:nvPr>
        </p:nvSpPr>
        <p:spPr>
          <a:xfrm>
            <a:off x="1926293" y="8814822"/>
            <a:ext cx="20727749" cy="2724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0"/>
              <a:buFont typeface="Calibri"/>
              <a:buNone/>
              <a:defRPr sz="9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body" idx="1"/>
          </p:nvPr>
        </p:nvSpPr>
        <p:spPr>
          <a:xfrm>
            <a:off x="1926293" y="5814100"/>
            <a:ext cx="20727749" cy="3000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860"/>
              </a:spcBef>
              <a:spcAft>
                <a:spcPts val="0"/>
              </a:spcAft>
              <a:buClr>
                <a:srgbClr val="888888"/>
              </a:buClr>
              <a:buSzPts val="4300"/>
              <a:buFont typeface="Arial"/>
              <a:buNone/>
              <a:defRPr sz="4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760"/>
              </a:spcBef>
              <a:spcAft>
                <a:spcPts val="0"/>
              </a:spcAft>
              <a:buClr>
                <a:srgbClr val="888888"/>
              </a:buClr>
              <a:buSzPts val="3800"/>
              <a:buFont typeface="Arial"/>
              <a:buNone/>
              <a:defRPr sz="3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1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body" idx="1"/>
          </p:nvPr>
        </p:nvSpPr>
        <p:spPr>
          <a:xfrm>
            <a:off x="3251412" y="6401542"/>
            <a:ext cx="29059493" cy="18109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•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–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–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»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body" idx="2"/>
          </p:nvPr>
        </p:nvSpPr>
        <p:spPr>
          <a:xfrm>
            <a:off x="32717331" y="6401542"/>
            <a:ext cx="29063727" cy="18109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•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–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–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»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body" idx="1"/>
          </p:nvPr>
        </p:nvSpPr>
        <p:spPr>
          <a:xfrm>
            <a:off x="1219280" y="3070582"/>
            <a:ext cx="10774536" cy="1279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None/>
              <a:defRPr sz="5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  <a:defRPr sz="4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body" idx="2"/>
          </p:nvPr>
        </p:nvSpPr>
        <p:spPr>
          <a:xfrm>
            <a:off x="1219280" y="4350254"/>
            <a:ext cx="10774536" cy="7903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–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»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body" idx="3"/>
          </p:nvPr>
        </p:nvSpPr>
        <p:spPr>
          <a:xfrm>
            <a:off x="12387541" y="3070582"/>
            <a:ext cx="10778769" cy="1279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None/>
              <a:defRPr sz="5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  <a:defRPr sz="4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22"/>
          <p:cNvSpPr txBox="1">
            <a:spLocks noGrp="1"/>
          </p:cNvSpPr>
          <p:nvPr>
            <p:ph type="body" idx="4"/>
          </p:nvPr>
        </p:nvSpPr>
        <p:spPr>
          <a:xfrm>
            <a:off x="12387541" y="4350254"/>
            <a:ext cx="10778769" cy="7903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–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»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4"/>
          <p:cNvSpPr txBox="1">
            <a:spLocks noGrp="1"/>
          </p:cNvSpPr>
          <p:nvPr>
            <p:ph type="title"/>
          </p:nvPr>
        </p:nvSpPr>
        <p:spPr>
          <a:xfrm>
            <a:off x="1219281" y="546163"/>
            <a:ext cx="8022690" cy="2324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body" idx="1"/>
          </p:nvPr>
        </p:nvSpPr>
        <p:spPr>
          <a:xfrm>
            <a:off x="9534088" y="546164"/>
            <a:ext cx="13632221" cy="11707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71120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•"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–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body" idx="2"/>
          </p:nvPr>
        </p:nvSpPr>
        <p:spPr>
          <a:xfrm>
            <a:off x="1219281" y="2870533"/>
            <a:ext cx="8022690" cy="9383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4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" t="-11000" r="19000" b="-9000"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5"/>
          <p:cNvPicPr preferRelativeResize="0"/>
          <p:nvPr/>
        </p:nvPicPr>
        <p:blipFill rotWithShape="1">
          <a:blip r:embed="rId15">
            <a:alphaModFix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7943" b="-4419"/>
          <a:stretch/>
        </p:blipFill>
        <p:spPr>
          <a:xfrm>
            <a:off x="1909482" y="46608"/>
            <a:ext cx="22449942" cy="149206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5"/>
          <p:cNvSpPr txBox="1"/>
          <p:nvPr/>
        </p:nvSpPr>
        <p:spPr>
          <a:xfrm>
            <a:off x="7306616" y="403441"/>
            <a:ext cx="170789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AMMONIA VÀ MỘT SỐ HỢP CHẤT AMMONIUM</a:t>
            </a:r>
            <a:endParaRPr sz="5400" b="1" i="0" u="none" strike="noStrike" cap="none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" name="Google Shape;12;p15"/>
          <p:cNvSpPr txBox="1"/>
          <p:nvPr/>
        </p:nvSpPr>
        <p:spPr>
          <a:xfrm>
            <a:off x="3407067" y="338386"/>
            <a:ext cx="179135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Chương</a:t>
            </a:r>
            <a:r>
              <a:rPr lang="en-US" sz="36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2</a:t>
            </a:r>
            <a:endParaRPr sz="3600" b="1" dirty="0"/>
          </a:p>
        </p:txBody>
      </p:sp>
      <p:sp>
        <p:nvSpPr>
          <p:cNvPr id="13" name="Google Shape;13;p15"/>
          <p:cNvSpPr txBox="1"/>
          <p:nvPr/>
        </p:nvSpPr>
        <p:spPr>
          <a:xfrm>
            <a:off x="2132321" y="121456"/>
            <a:ext cx="873957" cy="1480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LỚP</a:t>
            </a:r>
            <a:endParaRPr b="1" dirty="0"/>
          </a:p>
          <a:p>
            <a:pPr marL="0" marR="0" lvl="0" indent="0" algn="ctr" rtl="0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11</a:t>
            </a:r>
            <a:endParaRPr sz="4800" b="1" i="0" u="none" strike="noStrike" cap="none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4" name="Google Shape;14;p15"/>
          <p:cNvSpPr txBox="1"/>
          <p:nvPr/>
        </p:nvSpPr>
        <p:spPr>
          <a:xfrm>
            <a:off x="5247274" y="626598"/>
            <a:ext cx="201048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BÀI  4</a:t>
            </a:r>
            <a:endParaRPr sz="3600" b="1" i="0" u="none" strike="noStrike" cap="none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5" name="Google Shape;15;p15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3363147" y="0"/>
            <a:ext cx="24387047" cy="13717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Nhà">
            <a:extLst>
              <a:ext uri="{FF2B5EF4-FFF2-40B4-BE49-F238E27FC236}">
                <a16:creationId xmlns:a16="http://schemas.microsoft.com/office/drawing/2014/main" id="{258E3CC1-FC5B-F1EC-77BA-8C025B5E81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17" y="13066326"/>
            <a:ext cx="3520608" cy="62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ách giáo khoa Chân trời sáng tạo - Bộ sách của Nhà xuất bản Giáo dục Việt  Nam">
            <a:extLst>
              <a:ext uri="{FF2B5EF4-FFF2-40B4-BE49-F238E27FC236}">
                <a16:creationId xmlns:a16="http://schemas.microsoft.com/office/drawing/2014/main" id="{C701E0A0-EF09-9D3E-5CD6-A1B0995783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99" y="-119803"/>
            <a:ext cx="2210120" cy="175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45" userDrawn="1">
          <p15:clr>
            <a:srgbClr val="F26B43"/>
          </p15:clr>
        </p15:guide>
        <p15:guide id="2" pos="76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1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24.emf"/><Relationship Id="rId4" Type="http://schemas.openxmlformats.org/officeDocument/2006/relationships/image" Target="../media/image9.png"/><Relationship Id="rId9" Type="http://schemas.openxmlformats.org/officeDocument/2006/relationships/oleObject" Target="../embeddings/oleObject10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4.sv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8.svg"/><Relationship Id="rId7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5.png"/><Relationship Id="rId10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6.emf"/><Relationship Id="rId4" Type="http://schemas.openxmlformats.org/officeDocument/2006/relationships/image" Target="../media/image9.png"/><Relationship Id="rId9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3.mp4">
            <a:hlinkClick r:id="" action="ppaction://media"/>
            <a:extLst>
              <a:ext uri="{FF2B5EF4-FFF2-40B4-BE49-F238E27FC236}">
                <a16:creationId xmlns:a16="http://schemas.microsoft.com/office/drawing/2014/main" id="{AE5A9F71-5C92-4054-D606-F317018B45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4490" y="2955250"/>
            <a:ext cx="20936608" cy="10762338"/>
          </a:xfrm>
          <a:prstGeom prst="rect">
            <a:avLst/>
          </a:prstGeom>
        </p:spPr>
      </p:pic>
      <p:sp>
        <p:nvSpPr>
          <p:cNvPr id="4" name="Rounded Rectangle 24">
            <a:extLst>
              <a:ext uri="{FF2B5EF4-FFF2-40B4-BE49-F238E27FC236}">
                <a16:creationId xmlns:a16="http://schemas.microsoft.com/office/drawing/2014/main" id="{F2D95A9A-B3D0-01CD-F361-5E55EFB40478}"/>
              </a:ext>
            </a:extLst>
          </p:cNvPr>
          <p:cNvSpPr/>
          <p:nvPr/>
        </p:nvSpPr>
        <p:spPr bwMode="auto">
          <a:xfrm>
            <a:off x="600562" y="1819733"/>
            <a:ext cx="17105547" cy="1135517"/>
          </a:xfrm>
          <a:prstGeom prst="roundRect">
            <a:avLst>
              <a:gd name="adj" fmla="val 5492"/>
            </a:avLst>
          </a:prstGeom>
          <a:solidFill>
            <a:srgbClr val="9BBB59">
              <a:lumMod val="40000"/>
              <a:lumOff val="60000"/>
            </a:srgbClr>
          </a:solidFill>
          <a:ln w="19050" cap="flat" cmpd="sng" algn="ctr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43543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rú</a:t>
            </a:r>
            <a:r>
              <a:rPr lang="en-US" sz="6000" b="1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t </a:t>
            </a:r>
            <a:r>
              <a:rPr lang="en-US" sz="6000" b="1" kern="1200" dirty="0" err="1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ra</a:t>
            </a:r>
            <a:r>
              <a:rPr lang="en-US" sz="6000" b="1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6000" b="1" kern="1200" dirty="0" err="1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được</a:t>
            </a:r>
            <a:r>
              <a:rPr lang="en-US" sz="6000" b="1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6000" b="1" kern="1200" dirty="0" err="1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điều</a:t>
            </a:r>
            <a:r>
              <a:rPr lang="en-US" sz="6000" b="1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6000" b="1" kern="1200" dirty="0" err="1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gì</a:t>
            </a:r>
            <a:r>
              <a:rPr lang="en-US" sz="6000" b="1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 qua </a:t>
            </a:r>
            <a:r>
              <a:rPr lang="en-US" sz="6000" b="1" kern="1200" dirty="0" err="1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đoạn</a:t>
            </a:r>
            <a:r>
              <a:rPr lang="en-US" sz="6000" b="1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6000" b="1" kern="1200" dirty="0" err="1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phóng</a:t>
            </a:r>
            <a:r>
              <a:rPr lang="en-US" sz="6000" b="1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6000" b="1" kern="1200" dirty="0" err="1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sự</a:t>
            </a:r>
            <a:r>
              <a:rPr lang="en-US" sz="6000" b="1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6000" b="1" kern="1200" dirty="0" err="1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sau</a:t>
            </a:r>
            <a:r>
              <a:rPr lang="en-US" sz="6000" b="1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Nhóm 48">
            <a:extLst>
              <a:ext uri="{FF2B5EF4-FFF2-40B4-BE49-F238E27FC236}">
                <a16:creationId xmlns:a16="http://schemas.microsoft.com/office/drawing/2014/main" id="{10E3F97D-CED2-7115-B0D0-A9CF842F79D9}"/>
              </a:ext>
            </a:extLst>
          </p:cNvPr>
          <p:cNvGrpSpPr/>
          <p:nvPr/>
        </p:nvGrpSpPr>
        <p:grpSpPr>
          <a:xfrm>
            <a:off x="222016" y="1356847"/>
            <a:ext cx="1150960" cy="1121234"/>
            <a:chOff x="7061416" y="323529"/>
            <a:chExt cx="1208304" cy="1208304"/>
          </a:xfrm>
        </p:grpSpPr>
        <p:sp>
          <p:nvSpPr>
            <p:cNvPr id="9" name="Hình Bầu dục 49">
              <a:extLst>
                <a:ext uri="{FF2B5EF4-FFF2-40B4-BE49-F238E27FC236}">
                  <a16:creationId xmlns:a16="http://schemas.microsoft.com/office/drawing/2014/main" id="{F0AEC3F3-7B17-24CE-03EA-0BC4BA106DC6}"/>
                </a:ext>
              </a:extLst>
            </p:cNvPr>
            <p:cNvSpPr/>
            <p:nvPr/>
          </p:nvSpPr>
          <p:spPr>
            <a:xfrm>
              <a:off x="7061416" y="323529"/>
              <a:ext cx="1208304" cy="1208304"/>
            </a:xfrm>
            <a:prstGeom prst="ellipse">
              <a:avLst/>
            </a:prstGeom>
            <a:noFill/>
            <a:ln w="1016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Đồ họa 50" descr="Power with solid fill">
              <a:extLst>
                <a:ext uri="{FF2B5EF4-FFF2-40B4-BE49-F238E27FC236}">
                  <a16:creationId xmlns:a16="http://schemas.microsoft.com/office/drawing/2014/main" id="{5EBB9E3E-C10E-B007-E1B5-F4416222A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7130075" y="341145"/>
              <a:ext cx="1112790" cy="1112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571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627730" y="1913523"/>
              <a:ext cx="1374607" cy="753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III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TỔNG HỢP AMMONIA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pic>
        <p:nvPicPr>
          <p:cNvPr id="2" name="Sản xuất NH3 trong Công nghiệp.mp4">
            <a:hlinkClick r:id="" action="ppaction://media"/>
            <a:extLst>
              <a:ext uri="{FF2B5EF4-FFF2-40B4-BE49-F238E27FC236}">
                <a16:creationId xmlns:a16="http://schemas.microsoft.com/office/drawing/2014/main" id="{40ED9551-F792-E05A-D646-D42E753AE0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38" y="2902031"/>
            <a:ext cx="15935127" cy="105647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406D81B-FF0C-7C64-6FD3-FF8A3AFEB873}"/>
              </a:ext>
            </a:extLst>
          </p:cNvPr>
          <p:cNvSpPr/>
          <p:nvPr/>
        </p:nvSpPr>
        <p:spPr>
          <a:xfrm>
            <a:off x="13243035" y="12738538"/>
            <a:ext cx="2617075" cy="633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AF11A2-3EB6-05EC-C134-DFADA823A763}"/>
              </a:ext>
            </a:extLst>
          </p:cNvPr>
          <p:cNvGrpSpPr/>
          <p:nvPr/>
        </p:nvGrpSpPr>
        <p:grpSpPr>
          <a:xfrm>
            <a:off x="16301545" y="2144110"/>
            <a:ext cx="8071944" cy="11573477"/>
            <a:chOff x="15418676" y="1765739"/>
            <a:chExt cx="8966912" cy="10696697"/>
          </a:xfrm>
        </p:grpSpPr>
        <p:grpSp>
          <p:nvGrpSpPr>
            <p:cNvPr id="5" name="Group 66">
              <a:extLst>
                <a:ext uri="{FF2B5EF4-FFF2-40B4-BE49-F238E27FC236}">
                  <a16:creationId xmlns:a16="http://schemas.microsoft.com/office/drawing/2014/main" id="{0E4433E9-4244-2920-7038-FCA5F2C916E6}"/>
                </a:ext>
              </a:extLst>
            </p:cNvPr>
            <p:cNvGrpSpPr/>
            <p:nvPr/>
          </p:nvGrpSpPr>
          <p:grpSpPr>
            <a:xfrm>
              <a:off x="15418676" y="1765739"/>
              <a:ext cx="8966912" cy="10696697"/>
              <a:chOff x="4221718" y="3423084"/>
              <a:chExt cx="15942152" cy="12334758"/>
            </a:xfrm>
          </p:grpSpPr>
          <p:sp>
            <p:nvSpPr>
              <p:cNvPr id="11" name="Rounded Rectangle 67">
                <a:extLst>
                  <a:ext uri="{FF2B5EF4-FFF2-40B4-BE49-F238E27FC236}">
                    <a16:creationId xmlns:a16="http://schemas.microsoft.com/office/drawing/2014/main" id="{4B7368B0-30E5-A7DC-345F-DAB36A5367B0}"/>
                  </a:ext>
                </a:extLst>
              </p:cNvPr>
              <p:cNvSpPr/>
              <p:nvPr/>
            </p:nvSpPr>
            <p:spPr>
              <a:xfrm>
                <a:off x="4221718" y="3432778"/>
                <a:ext cx="15942152" cy="12325064"/>
              </a:xfrm>
              <a:prstGeom prst="roundRect">
                <a:avLst>
                  <a:gd name="adj" fmla="val 1703"/>
                </a:avLst>
              </a:prstGeom>
              <a:solidFill>
                <a:srgbClr val="EEECE1">
                  <a:lumMod val="90000"/>
                </a:srgbClr>
              </a:solidFill>
              <a:ln w="1905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36000" tIns="18000" rIns="36000" bIns="18000"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2" name="Round Same Side Corner Rectangle 68">
                <a:extLst>
                  <a:ext uri="{FF2B5EF4-FFF2-40B4-BE49-F238E27FC236}">
                    <a16:creationId xmlns:a16="http://schemas.microsoft.com/office/drawing/2014/main" id="{580CE014-6521-63D6-B7B4-0E0068107AE3}"/>
                  </a:ext>
                </a:extLst>
              </p:cNvPr>
              <p:cNvSpPr/>
              <p:nvPr/>
            </p:nvSpPr>
            <p:spPr>
              <a:xfrm>
                <a:off x="4221718" y="3423084"/>
                <a:ext cx="15942152" cy="1008112"/>
              </a:xfrm>
              <a:prstGeom prst="round2SameRect">
                <a:avLst/>
              </a:prstGeom>
              <a:solidFill>
                <a:srgbClr val="EEECE1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TextBox 69">
                <a:extLst>
                  <a:ext uri="{FF2B5EF4-FFF2-40B4-BE49-F238E27FC236}">
                    <a16:creationId xmlns:a16="http://schemas.microsoft.com/office/drawing/2014/main" id="{9339CCD0-AF90-A37C-C59B-885BAFF24929}"/>
                  </a:ext>
                </a:extLst>
              </p:cNvPr>
              <p:cNvSpPr txBox="1"/>
              <p:nvPr/>
            </p:nvSpPr>
            <p:spPr>
              <a:xfrm>
                <a:off x="4386775" y="3523556"/>
                <a:ext cx="15612037" cy="852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PHIẾU HỌC TẬP 5</a:t>
                </a:r>
                <a:endPara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1AFF2E-D5A5-6633-9BF6-B8309A715965}"/>
                </a:ext>
              </a:extLst>
            </p:cNvPr>
            <p:cNvSpPr/>
            <p:nvPr/>
          </p:nvSpPr>
          <p:spPr>
            <a:xfrm>
              <a:off x="15644566" y="3003102"/>
              <a:ext cx="8221231" cy="8960494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txBody>
            <a:bodyPr wrap="square">
              <a:spAutoFit/>
            </a:bodyPr>
            <a:lstStyle/>
            <a:p>
              <a:pPr marL="685800" indent="-685800">
                <a:buFontTx/>
                <a:buChar char="-"/>
              </a:pP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Viết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trình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nhiệt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hợp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ammonia?</a:t>
              </a:r>
            </a:p>
            <a:p>
              <a:pPr marL="685800" indent="-685800">
                <a:buFontTx/>
                <a:buChar char="-"/>
              </a:pP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Dựa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vào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nguyên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lí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chuyển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dịch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Le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Chatelier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hãy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biết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để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tăng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hiệu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suất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phản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ứng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hợp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NH</a:t>
              </a:r>
              <a:r>
                <a:rPr lang="en-US" sz="48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cần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điều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chỉnh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nhiệt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áp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suất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như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thế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Điều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đó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gây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trở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ngại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pư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hợp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NH</a:t>
              </a:r>
              <a:r>
                <a:rPr lang="en-US" sz="48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trên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thực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tế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Vì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sao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785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627730" y="1913523"/>
              <a:ext cx="1374607" cy="753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III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TỔNG HỢP AMMONIA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C8A024-918C-390C-DA5B-511580AD1B43}"/>
              </a:ext>
            </a:extLst>
          </p:cNvPr>
          <p:cNvGrpSpPr/>
          <p:nvPr/>
        </p:nvGrpSpPr>
        <p:grpSpPr>
          <a:xfrm>
            <a:off x="3424925" y="2852084"/>
            <a:ext cx="18826577" cy="8013419"/>
            <a:chOff x="3424925" y="2852084"/>
            <a:chExt cx="18826577" cy="801341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8F4FAD6-F445-CF1B-642D-AF4D68912ADE}"/>
                </a:ext>
              </a:extLst>
            </p:cNvPr>
            <p:cNvGrpSpPr/>
            <p:nvPr/>
          </p:nvGrpSpPr>
          <p:grpSpPr>
            <a:xfrm>
              <a:off x="3424925" y="2852084"/>
              <a:ext cx="18826577" cy="8013419"/>
              <a:chOff x="461011" y="2852084"/>
              <a:chExt cx="18826577" cy="8013419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DA0C6CB-1A74-AE86-9BEC-3BDEA16FBD23}"/>
                  </a:ext>
                </a:extLst>
              </p:cNvPr>
              <p:cNvGrpSpPr/>
              <p:nvPr/>
            </p:nvGrpSpPr>
            <p:grpSpPr>
              <a:xfrm>
                <a:off x="461011" y="2852084"/>
                <a:ext cx="18826577" cy="8013419"/>
                <a:chOff x="188079" y="3606694"/>
                <a:chExt cx="24009429" cy="9510216"/>
              </a:xfrm>
            </p:grpSpPr>
            <p:sp>
              <p:nvSpPr>
                <p:cNvPr id="3" name="Rounded Rectangle 24">
                  <a:extLst>
                    <a:ext uri="{FF2B5EF4-FFF2-40B4-BE49-F238E27FC236}">
                      <a16:creationId xmlns:a16="http://schemas.microsoft.com/office/drawing/2014/main" id="{AA266263-D34B-F910-5E86-92D4D9C8E07E}"/>
                    </a:ext>
                  </a:extLst>
                </p:cNvPr>
                <p:cNvSpPr/>
                <p:nvPr/>
              </p:nvSpPr>
              <p:spPr bwMode="auto">
                <a:xfrm>
                  <a:off x="352259" y="4424764"/>
                  <a:ext cx="23845249" cy="8692146"/>
                </a:xfrm>
                <a:prstGeom prst="roundRect">
                  <a:avLst>
                    <a:gd name="adj" fmla="val 5492"/>
                  </a:avLst>
                </a:prstGeom>
                <a:solidFill>
                  <a:srgbClr val="9BBB59">
                    <a:lumMod val="40000"/>
                    <a:lumOff val="60000"/>
                  </a:srgbClr>
                </a:solidFill>
                <a:ln w="19050" cap="flat" cmpd="sng" algn="ctr">
                  <a:solidFill>
                    <a:srgbClr val="FF0000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" name="Nhóm 33">
                  <a:extLst>
                    <a:ext uri="{FF2B5EF4-FFF2-40B4-BE49-F238E27FC236}">
                      <a16:creationId xmlns:a16="http://schemas.microsoft.com/office/drawing/2014/main" id="{8067C505-B0F3-6DE4-B5DE-186670AC1A5D}"/>
                    </a:ext>
                  </a:extLst>
                </p:cNvPr>
                <p:cNvGrpSpPr/>
                <p:nvPr/>
              </p:nvGrpSpPr>
              <p:grpSpPr>
                <a:xfrm>
                  <a:off x="188079" y="3606694"/>
                  <a:ext cx="1150959" cy="1150960"/>
                  <a:chOff x="976485" y="-301665"/>
                  <a:chExt cx="1208303" cy="1208304"/>
                </a:xfrm>
              </p:grpSpPr>
              <p:sp>
                <p:nvSpPr>
                  <p:cNvPr id="5" name="Hình Bầu dục 34">
                    <a:extLst>
                      <a:ext uri="{FF2B5EF4-FFF2-40B4-BE49-F238E27FC236}">
                        <a16:creationId xmlns:a16="http://schemas.microsoft.com/office/drawing/2014/main" id="{2CEBCC50-0756-B97A-EE23-A9BC41BB86FF}"/>
                      </a:ext>
                    </a:extLst>
                  </p:cNvPr>
                  <p:cNvSpPr/>
                  <p:nvPr/>
                </p:nvSpPr>
                <p:spPr>
                  <a:xfrm>
                    <a:off x="976485" y="-301665"/>
                    <a:ext cx="1208303" cy="1208304"/>
                  </a:xfrm>
                  <a:prstGeom prst="ellipse">
                    <a:avLst/>
                  </a:prstGeom>
                  <a:noFill/>
                  <a:ln w="101600" cap="flat" cmpd="sng" algn="ctr">
                    <a:solidFill>
                      <a:srgbClr val="ED7D31">
                        <a:lumMod val="7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6" name="Hình ảnh 35">
                    <a:extLst>
                      <a:ext uri="{FF2B5EF4-FFF2-40B4-BE49-F238E27FC236}">
                        <a16:creationId xmlns:a16="http://schemas.microsoft.com/office/drawing/2014/main" id="{8F9E0473-6605-B2EF-097D-4ED4CB8503F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duotone>
                      <a:srgbClr val="ED7D31">
                        <a:shade val="45000"/>
                        <a:satMod val="135000"/>
                      </a:srgb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48846" y="-204772"/>
                    <a:ext cx="899211" cy="899211"/>
                  </a:xfrm>
                  <a:prstGeom prst="rect">
                    <a:avLst/>
                  </a:prstGeom>
                </p:spPr>
              </p:pic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0D17C197-F831-9707-85D1-1528480E5F35}"/>
                      </a:ext>
                    </a:extLst>
                  </p:cNvPr>
                  <p:cNvSpPr txBox="1"/>
                  <p:nvPr/>
                </p:nvSpPr>
                <p:spPr>
                  <a:xfrm>
                    <a:off x="1148270" y="4058332"/>
                    <a:ext cx="18054466" cy="513704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14000"/>
                      </a:lnSpc>
                    </a:pP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Tổng </a:t>
                    </a:r>
                    <a:r>
                      <a:rPr lang="en-US" sz="4800" b="1" dirty="0" err="1">
                        <a:solidFill>
                          <a:srgbClr val="002060"/>
                        </a:solidFill>
                      </a:rPr>
                      <a:t>hợp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 ammonia</a:t>
                    </a:r>
                  </a:p>
                  <a:p>
                    <a:pPr>
                      <a:lnSpc>
                        <a:spcPct val="114000"/>
                      </a:lnSpc>
                    </a:pP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	N</a:t>
                    </a:r>
                    <a:r>
                      <a:rPr lang="en-US" sz="4800" b="1" baseline="-25000" dirty="0">
                        <a:solidFill>
                          <a:srgbClr val="002060"/>
                        </a:solidFill>
                      </a:rPr>
                      <a:t>2 (g)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 + 3H</a:t>
                    </a:r>
                    <a:r>
                      <a:rPr lang="en-US" sz="4800" b="1" baseline="-25000" dirty="0">
                        <a:solidFill>
                          <a:srgbClr val="002060"/>
                        </a:solidFill>
                      </a:rPr>
                      <a:t>2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en-US" sz="4800" b="1" baseline="-25000" dirty="0">
                        <a:solidFill>
                          <a:srgbClr val="002060"/>
                        </a:solidFill>
                      </a:rPr>
                      <a:t>(g) 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            2NH</a:t>
                    </a:r>
                    <a:r>
                      <a:rPr lang="en-US" sz="4800" b="1" baseline="-25000" dirty="0">
                        <a:solidFill>
                          <a:srgbClr val="002060"/>
                        </a:solidFill>
                      </a:rPr>
                      <a:t>3 (g)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      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4800" b="1" i="1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1" i="0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𝚫</m:t>
                            </m:r>
                          </m:e>
                          <m:sub>
                            <m:r>
                              <a:rPr lang="en-US" sz="4800" b="1" i="0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𝐫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4800" b="1" i="1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4800" b="1" i="0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𝐇</m:t>
                            </m:r>
                          </m:e>
                          <m:sub>
                            <m:r>
                              <a:rPr lang="en-US" sz="4800" b="1" i="0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𝟐𝟗𝟖</m:t>
                            </m:r>
                          </m:sub>
                          <m:sup>
                            <m:r>
                              <a:rPr lang="en-US" sz="4800" b="1" i="0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bSup>
                        <m:r>
                          <a:rPr lang="en-US" sz="4800" b="1" i="0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en-US" sz="4800" b="1" i="0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𝟗𝟐</m:t>
                        </m:r>
                        <m:r>
                          <a:rPr lang="en-US" sz="4800" b="1" i="0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0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𝐤𝐉</m:t>
                        </m:r>
                      </m:oMath>
                    </a14:m>
                    <a:endParaRPr lang="en-US" sz="4800" b="1" dirty="0">
                      <a:solidFill>
                        <a:srgbClr val="002060"/>
                      </a:solidFill>
                    </a:endParaRPr>
                  </a:p>
                  <a:p>
                    <a:pPr>
                      <a:lnSpc>
                        <a:spcPct val="114000"/>
                      </a:lnSpc>
                    </a:pPr>
                    <a:r>
                      <a:rPr lang="en-US" sz="4800" b="1" dirty="0" err="1">
                        <a:solidFill>
                          <a:srgbClr val="002060"/>
                        </a:solidFill>
                      </a:rPr>
                      <a:t>Điều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en-US" sz="4800" b="1" dirty="0" err="1">
                        <a:solidFill>
                          <a:srgbClr val="002060"/>
                        </a:solidFill>
                      </a:rPr>
                      <a:t>kiện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en-US" sz="4800" b="1" dirty="0" err="1">
                        <a:solidFill>
                          <a:srgbClr val="002060"/>
                        </a:solidFill>
                      </a:rPr>
                      <a:t>tối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en-US" sz="4800" b="1" dirty="0" err="1">
                        <a:solidFill>
                          <a:srgbClr val="002060"/>
                        </a:solidFill>
                      </a:rPr>
                      <a:t>ưu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:</a:t>
                    </a:r>
                  </a:p>
                  <a:p>
                    <a:pPr>
                      <a:lnSpc>
                        <a:spcPct val="114000"/>
                      </a:lnSpc>
                    </a:pP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	- </a:t>
                    </a:r>
                    <a:r>
                      <a:rPr lang="en-US" sz="4800" b="1" dirty="0" err="1">
                        <a:solidFill>
                          <a:srgbClr val="002060"/>
                        </a:solidFill>
                      </a:rPr>
                      <a:t>Nhiệt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en-US" sz="4800" b="1" dirty="0" err="1">
                        <a:solidFill>
                          <a:srgbClr val="002060"/>
                        </a:solidFill>
                      </a:rPr>
                      <a:t>độ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: 380</a:t>
                    </a:r>
                    <a:r>
                      <a:rPr lang="en-US" sz="4800" b="1" baseline="30000" dirty="0">
                        <a:solidFill>
                          <a:srgbClr val="002060"/>
                        </a:solidFill>
                      </a:rPr>
                      <a:t>o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C – 450</a:t>
                    </a:r>
                    <a:r>
                      <a:rPr lang="en-US" sz="4800" b="1" baseline="30000" dirty="0">
                        <a:solidFill>
                          <a:srgbClr val="002060"/>
                        </a:solidFill>
                      </a:rPr>
                      <a:t>o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C</a:t>
                    </a:r>
                  </a:p>
                  <a:p>
                    <a:pPr>
                      <a:lnSpc>
                        <a:spcPct val="114000"/>
                      </a:lnSpc>
                    </a:pP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	- </a:t>
                    </a:r>
                    <a:r>
                      <a:rPr lang="en-US" sz="4800" b="1" dirty="0" err="1">
                        <a:solidFill>
                          <a:srgbClr val="002060"/>
                        </a:solidFill>
                      </a:rPr>
                      <a:t>Áp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en-US" sz="4800" b="1" dirty="0" err="1">
                        <a:solidFill>
                          <a:srgbClr val="002060"/>
                        </a:solidFill>
                      </a:rPr>
                      <a:t>suất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: 25 bar – 200 bar</a:t>
                    </a:r>
                  </a:p>
                  <a:p>
                    <a:pPr>
                      <a:lnSpc>
                        <a:spcPct val="114000"/>
                      </a:lnSpc>
                    </a:pP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	- </a:t>
                    </a:r>
                    <a:r>
                      <a:rPr lang="en-US" sz="4800" b="1" dirty="0" err="1">
                        <a:solidFill>
                          <a:srgbClr val="002060"/>
                        </a:solidFill>
                      </a:rPr>
                      <a:t>Xúc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en-US" sz="4800" b="1" dirty="0" err="1">
                        <a:solidFill>
                          <a:srgbClr val="002060"/>
                        </a:solidFill>
                      </a:rPr>
                      <a:t>tác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: Fe </a:t>
                    </a:r>
                    <a:r>
                      <a:rPr lang="en-US" sz="4800" b="1" dirty="0" err="1">
                        <a:solidFill>
                          <a:srgbClr val="002060"/>
                        </a:solidFill>
                      </a:rPr>
                      <a:t>trộn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 Al</a:t>
                    </a:r>
                    <a:r>
                      <a:rPr lang="en-US" sz="4800" b="1" baseline="-25000" dirty="0">
                        <a:solidFill>
                          <a:srgbClr val="002060"/>
                        </a:solidFill>
                      </a:rPr>
                      <a:t>2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O</a:t>
                    </a:r>
                    <a:r>
                      <a:rPr lang="en-US" sz="4800" b="1" baseline="-25000" dirty="0">
                        <a:solidFill>
                          <a:srgbClr val="002060"/>
                        </a:solidFill>
                      </a:rPr>
                      <a:t>3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.K</a:t>
                    </a:r>
                    <a:r>
                      <a:rPr lang="en-US" sz="4800" b="1" baseline="-25000" dirty="0">
                        <a:solidFill>
                          <a:srgbClr val="002060"/>
                        </a:solidFill>
                      </a:rPr>
                      <a:t>2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O</a:t>
                    </a:r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0D17C197-F831-9707-85D1-1528480E5F3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48270" y="4058332"/>
                    <a:ext cx="18054466" cy="513704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554" t="-2138" b="-534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8" name="Object 7">
                  <a:extLst>
                    <a:ext uri="{FF2B5EF4-FFF2-40B4-BE49-F238E27FC236}">
                      <a16:creationId xmlns:a16="http://schemas.microsoft.com/office/drawing/2014/main" id="{AA8CAEEB-72C1-2C34-AFBC-EC9A9BB0182D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640623861"/>
                    </p:ext>
                  </p:extLst>
                </p:nvPr>
              </p:nvGraphicFramePr>
              <p:xfrm>
                <a:off x="9209401" y="4896277"/>
                <a:ext cx="1411453" cy="102581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3074" name="Equation" r:id="rId6" imgW="228600" imgH="177480" progId="Equation.DSMT4">
                        <p:embed/>
                      </p:oleObj>
                    </mc:Choice>
                    <mc:Fallback>
                      <p:oleObj name="Equation" r:id="rId6" imgW="228600" imgH="177480" progId="Equation.DSMT4">
                        <p:embed/>
                        <p:pic>
                          <p:nvPicPr>
                            <p:cNvPr id="6" name="Object 5">
                              <a:extLst>
                                <a:ext uri="{FF2B5EF4-FFF2-40B4-BE49-F238E27FC236}">
                                  <a16:creationId xmlns:a16="http://schemas.microsoft.com/office/drawing/2014/main" id="{9DE40782-AD40-0720-656A-53E9590123F3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9209401" y="4896277"/>
                              <a:ext cx="1411453" cy="102581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8" name="Object 7">
                  <a:extLst>
                    <a:ext uri="{FF2B5EF4-FFF2-40B4-BE49-F238E27FC236}">
                      <a16:creationId xmlns:a16="http://schemas.microsoft.com/office/drawing/2014/main" id="{AA8CAEEB-72C1-2C34-AFBC-EC9A9BB0182D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640623861"/>
                    </p:ext>
                  </p:extLst>
                </p:nvPr>
              </p:nvGraphicFramePr>
              <p:xfrm>
                <a:off x="9209401" y="4896277"/>
                <a:ext cx="1411453" cy="102581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8" imgW="228600" imgH="177480" progId="Equation.DSMT4">
                        <p:embed/>
                      </p:oleObj>
                    </mc:Choice>
                    <mc:Fallback>
                      <p:oleObj name="Equation" r:id="rId8" imgW="228600" imgH="177480" progId="Equation.DSMT4">
                        <p:embed/>
                        <p:pic>
                          <p:nvPicPr>
                            <p:cNvPr id="6" name="Object 5">
                              <a:extLst>
                                <a:ext uri="{FF2B5EF4-FFF2-40B4-BE49-F238E27FC236}">
                                  <a16:creationId xmlns:a16="http://schemas.microsoft.com/office/drawing/2014/main" id="{9DE40782-AD40-0720-656A-53E9590123F3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9209401" y="4896277"/>
                              <a:ext cx="1411453" cy="102581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</p:spTree>
    <p:extLst>
      <p:ext uri="{BB962C8B-B14F-4D97-AF65-F5344CB8AC3E}">
        <p14:creationId xmlns:p14="http://schemas.microsoft.com/office/powerpoint/2010/main" val="20220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627730" y="1913523"/>
              <a:ext cx="1374607" cy="753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III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TỔNG HỢP AMMONIA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59CC691-6558-F315-8732-D4AC4815C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225" y="2678077"/>
            <a:ext cx="20314805" cy="730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5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627730" y="1913523"/>
              <a:ext cx="1374607" cy="753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IV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MUỐI AMMONIUM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A295565-E339-6684-6B7A-908C396037FA}"/>
              </a:ext>
            </a:extLst>
          </p:cNvPr>
          <p:cNvGrpSpPr/>
          <p:nvPr/>
        </p:nvGrpSpPr>
        <p:grpSpPr>
          <a:xfrm>
            <a:off x="668200" y="3991900"/>
            <a:ext cx="23049187" cy="6400324"/>
            <a:chOff x="668200" y="2699129"/>
            <a:chExt cx="23049187" cy="6400324"/>
          </a:xfrm>
        </p:grpSpPr>
        <p:grpSp>
          <p:nvGrpSpPr>
            <p:cNvPr id="6" name="Group 66">
              <a:extLst>
                <a:ext uri="{FF2B5EF4-FFF2-40B4-BE49-F238E27FC236}">
                  <a16:creationId xmlns:a16="http://schemas.microsoft.com/office/drawing/2014/main" id="{C4679AE0-23EB-EA4C-0A06-A09EF09E177F}"/>
                </a:ext>
              </a:extLst>
            </p:cNvPr>
            <p:cNvGrpSpPr/>
            <p:nvPr/>
          </p:nvGrpSpPr>
          <p:grpSpPr>
            <a:xfrm>
              <a:off x="668200" y="2699129"/>
              <a:ext cx="23049187" cy="6400324"/>
              <a:chOff x="4221718" y="3246030"/>
              <a:chExt cx="15942152" cy="11266732"/>
            </a:xfrm>
          </p:grpSpPr>
          <p:sp>
            <p:nvSpPr>
              <p:cNvPr id="7" name="Rounded Rectangle 67">
                <a:extLst>
                  <a:ext uri="{FF2B5EF4-FFF2-40B4-BE49-F238E27FC236}">
                    <a16:creationId xmlns:a16="http://schemas.microsoft.com/office/drawing/2014/main" id="{F9C92ECB-EE71-DCD9-8B68-92F02E9C75C6}"/>
                  </a:ext>
                </a:extLst>
              </p:cNvPr>
              <p:cNvSpPr/>
              <p:nvPr/>
            </p:nvSpPr>
            <p:spPr>
              <a:xfrm>
                <a:off x="4221718" y="3432779"/>
                <a:ext cx="15942152" cy="11079983"/>
              </a:xfrm>
              <a:prstGeom prst="roundRect">
                <a:avLst>
                  <a:gd name="adj" fmla="val 1703"/>
                </a:avLst>
              </a:prstGeom>
              <a:solidFill>
                <a:srgbClr val="EEECE1">
                  <a:lumMod val="90000"/>
                </a:srgbClr>
              </a:solidFill>
              <a:ln w="1905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36000" tIns="18000" rIns="36000" bIns="18000"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" name="Round Same Side Corner Rectangle 68">
                <a:extLst>
                  <a:ext uri="{FF2B5EF4-FFF2-40B4-BE49-F238E27FC236}">
                    <a16:creationId xmlns:a16="http://schemas.microsoft.com/office/drawing/2014/main" id="{DDCBD178-4112-FB05-E2E3-FE4129E24692}"/>
                  </a:ext>
                </a:extLst>
              </p:cNvPr>
              <p:cNvSpPr/>
              <p:nvPr/>
            </p:nvSpPr>
            <p:spPr>
              <a:xfrm>
                <a:off x="4221718" y="3423084"/>
                <a:ext cx="15942152" cy="1008112"/>
              </a:xfrm>
              <a:prstGeom prst="round2SameRect">
                <a:avLst/>
              </a:prstGeom>
              <a:solidFill>
                <a:srgbClr val="EEECE1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69">
                <a:extLst>
                  <a:ext uri="{FF2B5EF4-FFF2-40B4-BE49-F238E27FC236}">
                    <a16:creationId xmlns:a16="http://schemas.microsoft.com/office/drawing/2014/main" id="{039E93A6-914E-3201-2DA6-2BA65601A31D}"/>
                  </a:ext>
                </a:extLst>
              </p:cNvPr>
              <p:cNvSpPr txBox="1"/>
              <p:nvPr/>
            </p:nvSpPr>
            <p:spPr>
              <a:xfrm>
                <a:off x="4386775" y="3246030"/>
                <a:ext cx="15612038" cy="1354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PHIẾU HỌC TẬP 6</a:t>
                </a: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1EA3805-1076-21E0-819E-520B0649E68C}"/>
                </a:ext>
              </a:extLst>
            </p:cNvPr>
            <p:cNvSpPr/>
            <p:nvPr/>
          </p:nvSpPr>
          <p:spPr>
            <a:xfrm>
              <a:off x="1148270" y="4006465"/>
              <a:ext cx="21984830" cy="3785652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txBody>
            <a:bodyPr wrap="square">
              <a:spAutoFit/>
            </a:bodyPr>
            <a:lstStyle/>
            <a:p>
              <a:pPr marL="914400" indent="-914400">
                <a:buAutoNum type="arabicPeriod"/>
              </a:pP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Kể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tên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công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thức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muối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ammonium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nêu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ứng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dụng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muối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ammonium.</a:t>
              </a:r>
            </a:p>
            <a:p>
              <a:pPr marL="914400" indent="-914400">
                <a:buAutoNum type="arabicPeriod"/>
              </a:pP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xét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về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tan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muối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ammonium.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Viết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trình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điện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li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ammonium chloride, ammonium sulfate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ammonium nitrate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dung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dịch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01B7D13-02A5-A6F1-7D83-E04074E4131F}"/>
              </a:ext>
            </a:extLst>
          </p:cNvPr>
          <p:cNvGrpSpPr/>
          <p:nvPr/>
        </p:nvGrpSpPr>
        <p:grpSpPr>
          <a:xfrm>
            <a:off x="1321687" y="2663775"/>
            <a:ext cx="16083444" cy="1526621"/>
            <a:chOff x="1321687" y="2663775"/>
            <a:chExt cx="15264743" cy="1526621"/>
          </a:xfrm>
        </p:grpSpPr>
        <p:sp>
          <p:nvSpPr>
            <p:cNvPr id="5" name="Google Shape;248;p3">
              <a:extLst>
                <a:ext uri="{FF2B5EF4-FFF2-40B4-BE49-F238E27FC236}">
                  <a16:creationId xmlns:a16="http://schemas.microsoft.com/office/drawing/2014/main" id="{2F5A19FC-D4B1-A139-52B9-AFAD893F8EE2}"/>
                </a:ext>
              </a:extLst>
            </p:cNvPr>
            <p:cNvSpPr/>
            <p:nvPr/>
          </p:nvSpPr>
          <p:spPr>
            <a:xfrm>
              <a:off x="1321687" y="2663775"/>
              <a:ext cx="15009879" cy="971306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0" name="Google Shape;262;p3">
              <a:extLst>
                <a:ext uri="{FF2B5EF4-FFF2-40B4-BE49-F238E27FC236}">
                  <a16:creationId xmlns:a16="http://schemas.microsoft.com/office/drawing/2014/main" id="{3A40A685-40F6-B3DC-D9C4-575B97894547}"/>
                </a:ext>
              </a:extLst>
            </p:cNvPr>
            <p:cNvSpPr txBox="1"/>
            <p:nvPr/>
          </p:nvSpPr>
          <p:spPr>
            <a:xfrm>
              <a:off x="1576552" y="2682331"/>
              <a:ext cx="15009878" cy="15080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1.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Tìm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hiểu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về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tính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vật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lí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của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muối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ammonium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311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627730" y="1913523"/>
              <a:ext cx="1374607" cy="753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IV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MUỐI AMMONIUM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01B7D13-02A5-A6F1-7D83-E04074E4131F}"/>
              </a:ext>
            </a:extLst>
          </p:cNvPr>
          <p:cNvGrpSpPr/>
          <p:nvPr/>
        </p:nvGrpSpPr>
        <p:grpSpPr>
          <a:xfrm>
            <a:off x="1321687" y="2663775"/>
            <a:ext cx="16083444" cy="1526621"/>
            <a:chOff x="1321687" y="2663775"/>
            <a:chExt cx="15264743" cy="1526621"/>
          </a:xfrm>
        </p:grpSpPr>
        <p:sp>
          <p:nvSpPr>
            <p:cNvPr id="5" name="Google Shape;248;p3">
              <a:extLst>
                <a:ext uri="{FF2B5EF4-FFF2-40B4-BE49-F238E27FC236}">
                  <a16:creationId xmlns:a16="http://schemas.microsoft.com/office/drawing/2014/main" id="{2F5A19FC-D4B1-A139-52B9-AFAD893F8EE2}"/>
                </a:ext>
              </a:extLst>
            </p:cNvPr>
            <p:cNvSpPr/>
            <p:nvPr/>
          </p:nvSpPr>
          <p:spPr>
            <a:xfrm>
              <a:off x="1321687" y="2663775"/>
              <a:ext cx="15009879" cy="971306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0" name="Google Shape;262;p3">
              <a:extLst>
                <a:ext uri="{FF2B5EF4-FFF2-40B4-BE49-F238E27FC236}">
                  <a16:creationId xmlns:a16="http://schemas.microsoft.com/office/drawing/2014/main" id="{3A40A685-40F6-B3DC-D9C4-575B97894547}"/>
                </a:ext>
              </a:extLst>
            </p:cNvPr>
            <p:cNvSpPr txBox="1"/>
            <p:nvPr/>
          </p:nvSpPr>
          <p:spPr>
            <a:xfrm>
              <a:off x="1576552" y="2682331"/>
              <a:ext cx="15009878" cy="15080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1.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Tìm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hiểu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về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tính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vật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lí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của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muối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ammonium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8C9D8C3-5B66-4D44-354B-2B1AF4EBC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491" y="4208952"/>
            <a:ext cx="8808457" cy="765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9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627730" y="1913523"/>
              <a:ext cx="1374607" cy="753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IV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MUỐI AMMONIUM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01B7D13-02A5-A6F1-7D83-E04074E4131F}"/>
              </a:ext>
            </a:extLst>
          </p:cNvPr>
          <p:cNvGrpSpPr/>
          <p:nvPr/>
        </p:nvGrpSpPr>
        <p:grpSpPr>
          <a:xfrm>
            <a:off x="1321687" y="2663775"/>
            <a:ext cx="16083444" cy="1526621"/>
            <a:chOff x="1321687" y="2663775"/>
            <a:chExt cx="15264743" cy="1526621"/>
          </a:xfrm>
        </p:grpSpPr>
        <p:sp>
          <p:nvSpPr>
            <p:cNvPr id="5" name="Google Shape;248;p3">
              <a:extLst>
                <a:ext uri="{FF2B5EF4-FFF2-40B4-BE49-F238E27FC236}">
                  <a16:creationId xmlns:a16="http://schemas.microsoft.com/office/drawing/2014/main" id="{2F5A19FC-D4B1-A139-52B9-AFAD893F8EE2}"/>
                </a:ext>
              </a:extLst>
            </p:cNvPr>
            <p:cNvSpPr/>
            <p:nvPr/>
          </p:nvSpPr>
          <p:spPr>
            <a:xfrm>
              <a:off x="1321687" y="2663775"/>
              <a:ext cx="15009879" cy="971306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0" name="Google Shape;262;p3">
              <a:extLst>
                <a:ext uri="{FF2B5EF4-FFF2-40B4-BE49-F238E27FC236}">
                  <a16:creationId xmlns:a16="http://schemas.microsoft.com/office/drawing/2014/main" id="{3A40A685-40F6-B3DC-D9C4-575B97894547}"/>
                </a:ext>
              </a:extLst>
            </p:cNvPr>
            <p:cNvSpPr txBox="1"/>
            <p:nvPr/>
          </p:nvSpPr>
          <p:spPr>
            <a:xfrm>
              <a:off x="1576552" y="2682331"/>
              <a:ext cx="15009878" cy="15080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1.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Tìm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hiểu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về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tính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vật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lí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của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muối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ammonium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733A2CE-5C91-483D-AEAE-DEE1FB7C19A1}"/>
              </a:ext>
            </a:extLst>
          </p:cNvPr>
          <p:cNvGrpSpPr/>
          <p:nvPr/>
        </p:nvGrpSpPr>
        <p:grpSpPr>
          <a:xfrm>
            <a:off x="3456456" y="3765251"/>
            <a:ext cx="18826577" cy="4432818"/>
            <a:chOff x="461011" y="2852084"/>
            <a:chExt cx="18826577" cy="443281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E4A803A-3D0C-4540-3A24-F5C769FE1909}"/>
                </a:ext>
              </a:extLst>
            </p:cNvPr>
            <p:cNvGrpSpPr/>
            <p:nvPr/>
          </p:nvGrpSpPr>
          <p:grpSpPr>
            <a:xfrm>
              <a:off x="461011" y="2852084"/>
              <a:ext cx="18826577" cy="4432818"/>
              <a:chOff x="188079" y="3606694"/>
              <a:chExt cx="24009429" cy="5260808"/>
            </a:xfrm>
          </p:grpSpPr>
          <p:sp>
            <p:nvSpPr>
              <p:cNvPr id="16" name="Rounded Rectangle 24">
                <a:extLst>
                  <a:ext uri="{FF2B5EF4-FFF2-40B4-BE49-F238E27FC236}">
                    <a16:creationId xmlns:a16="http://schemas.microsoft.com/office/drawing/2014/main" id="{6130990F-8F3C-4B70-6A57-B8D426D6C2CA}"/>
                  </a:ext>
                </a:extLst>
              </p:cNvPr>
              <p:cNvSpPr/>
              <p:nvPr/>
            </p:nvSpPr>
            <p:spPr bwMode="auto">
              <a:xfrm>
                <a:off x="352259" y="4424764"/>
                <a:ext cx="23845249" cy="4442738"/>
              </a:xfrm>
              <a:prstGeom prst="roundRect">
                <a:avLst>
                  <a:gd name="adj" fmla="val 5492"/>
                </a:avLst>
              </a:prstGeom>
              <a:solidFill>
                <a:srgbClr val="9BBB59">
                  <a:lumMod val="40000"/>
                  <a:lumOff val="60000"/>
                </a:srgbClr>
              </a:solidFill>
              <a:ln w="19050" cap="flat" cmpd="sng" algn="ctr">
                <a:solidFill>
                  <a:srgbClr val="FF0000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43543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7" name="Nhóm 33">
                <a:extLst>
                  <a:ext uri="{FF2B5EF4-FFF2-40B4-BE49-F238E27FC236}">
                    <a16:creationId xmlns:a16="http://schemas.microsoft.com/office/drawing/2014/main" id="{5EA23638-5734-51DA-C166-6AC80AC07563}"/>
                  </a:ext>
                </a:extLst>
              </p:cNvPr>
              <p:cNvGrpSpPr/>
              <p:nvPr/>
            </p:nvGrpSpPr>
            <p:grpSpPr>
              <a:xfrm>
                <a:off x="188079" y="3606694"/>
                <a:ext cx="1150959" cy="1150960"/>
                <a:chOff x="976485" y="-301665"/>
                <a:chExt cx="1208303" cy="1208304"/>
              </a:xfrm>
            </p:grpSpPr>
            <p:sp>
              <p:nvSpPr>
                <p:cNvPr id="18" name="Hình Bầu dục 34">
                  <a:extLst>
                    <a:ext uri="{FF2B5EF4-FFF2-40B4-BE49-F238E27FC236}">
                      <a16:creationId xmlns:a16="http://schemas.microsoft.com/office/drawing/2014/main" id="{7C960186-23FF-715B-1556-539CB046A094}"/>
                    </a:ext>
                  </a:extLst>
                </p:cNvPr>
                <p:cNvSpPr/>
                <p:nvPr/>
              </p:nvSpPr>
              <p:spPr>
                <a:xfrm>
                  <a:off x="976485" y="-301665"/>
                  <a:ext cx="1208303" cy="1208304"/>
                </a:xfrm>
                <a:prstGeom prst="ellipse">
                  <a:avLst/>
                </a:prstGeom>
                <a:noFill/>
                <a:ln w="101600" cap="flat" cmpd="sng" algn="ctr">
                  <a:solidFill>
                    <a:srgbClr val="ED7D31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9" name="Hình ảnh 35">
                  <a:extLst>
                    <a:ext uri="{FF2B5EF4-FFF2-40B4-BE49-F238E27FC236}">
                      <a16:creationId xmlns:a16="http://schemas.microsoft.com/office/drawing/2014/main" id="{C373A8EE-EAFA-2390-5997-C6BE3DC455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rgbClr val="ED7D31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8846" y="-204772"/>
                  <a:ext cx="899211" cy="899211"/>
                </a:xfrm>
                <a:prstGeom prst="rect">
                  <a:avLst/>
                </a:prstGeom>
              </p:spPr>
            </p:pic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789F125-F06B-0330-7664-A077DC1C9019}"/>
                </a:ext>
              </a:extLst>
            </p:cNvPr>
            <p:cNvSpPr txBox="1"/>
            <p:nvPr/>
          </p:nvSpPr>
          <p:spPr>
            <a:xfrm>
              <a:off x="1148270" y="4058332"/>
              <a:ext cx="18054466" cy="2548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85800" indent="-685800">
                <a:lnSpc>
                  <a:spcPct val="114000"/>
                </a:lnSpc>
                <a:buFontTx/>
                <a:buChar char="-"/>
              </a:pPr>
              <a:r>
                <a:rPr lang="en-US" sz="4800" b="1" dirty="0" err="1">
                  <a:solidFill>
                    <a:srgbClr val="002060"/>
                  </a:solidFill>
                </a:rPr>
                <a:t>Muối</a:t>
              </a:r>
              <a:r>
                <a:rPr lang="en-US" sz="4800" b="1" dirty="0">
                  <a:solidFill>
                    <a:srgbClr val="002060"/>
                  </a:solidFill>
                </a:rPr>
                <a:t> ammonium </a:t>
              </a:r>
              <a:r>
                <a:rPr lang="en-US" sz="4800" b="1" dirty="0" err="1">
                  <a:solidFill>
                    <a:srgbClr val="002060"/>
                  </a:solidFill>
                </a:rPr>
                <a:t>là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những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tinh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thể</a:t>
              </a:r>
              <a:r>
                <a:rPr lang="en-US" sz="4800" b="1" dirty="0">
                  <a:solidFill>
                    <a:srgbClr val="002060"/>
                  </a:solidFill>
                </a:rPr>
                <a:t> ion </a:t>
              </a:r>
              <a:r>
                <a:rPr lang="en-US" sz="4800" b="1" dirty="0" err="1">
                  <a:solidFill>
                    <a:srgbClr val="002060"/>
                  </a:solidFill>
                </a:rPr>
                <a:t>gồm</a:t>
              </a:r>
              <a:r>
                <a:rPr lang="en-US" sz="4800" b="1" dirty="0">
                  <a:solidFill>
                    <a:srgbClr val="002060"/>
                  </a:solidFill>
                </a:rPr>
                <a:t>: ammonium cation (NH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4</a:t>
              </a:r>
              <a:r>
                <a:rPr lang="en-US" sz="4800" b="1" baseline="30000" dirty="0">
                  <a:solidFill>
                    <a:srgbClr val="002060"/>
                  </a:solidFill>
                </a:rPr>
                <a:t>+</a:t>
              </a:r>
              <a:r>
                <a:rPr lang="en-US" sz="4800" b="1" dirty="0">
                  <a:solidFill>
                    <a:srgbClr val="002060"/>
                  </a:solidFill>
                </a:rPr>
                <a:t>) </a:t>
              </a:r>
              <a:r>
                <a:rPr lang="en-US" sz="4800" b="1" dirty="0" err="1">
                  <a:solidFill>
                    <a:srgbClr val="002060"/>
                  </a:solidFill>
                </a:rPr>
                <a:t>và</a:t>
              </a:r>
              <a:r>
                <a:rPr lang="en-US" sz="4800" b="1" dirty="0">
                  <a:solidFill>
                    <a:srgbClr val="002060"/>
                  </a:solidFill>
                </a:rPr>
                <a:t> anion </a:t>
              </a:r>
              <a:r>
                <a:rPr lang="en-US" sz="4800" b="1" dirty="0" err="1">
                  <a:solidFill>
                    <a:srgbClr val="002060"/>
                  </a:solidFill>
                </a:rPr>
                <a:t>gốc</a:t>
              </a:r>
              <a:r>
                <a:rPr lang="en-US" sz="4800" b="1" dirty="0">
                  <a:solidFill>
                    <a:srgbClr val="002060"/>
                  </a:solidFill>
                </a:rPr>
                <a:t> acid</a:t>
              </a:r>
            </a:p>
            <a:p>
              <a:pPr marL="685800" indent="-685800">
                <a:lnSpc>
                  <a:spcPct val="114000"/>
                </a:lnSpc>
                <a:buFontTx/>
                <a:buChar char="-"/>
              </a:pPr>
              <a:r>
                <a:rPr lang="en-US" sz="4800" b="1" dirty="0" err="1">
                  <a:solidFill>
                    <a:srgbClr val="002060"/>
                  </a:solidFill>
                </a:rPr>
                <a:t>Hầu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hết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dễ</a:t>
              </a:r>
              <a:r>
                <a:rPr lang="en-US" sz="4800" b="1" dirty="0">
                  <a:solidFill>
                    <a:srgbClr val="002060"/>
                  </a:solidFill>
                </a:rPr>
                <a:t> tan </a:t>
              </a:r>
              <a:r>
                <a:rPr lang="en-US" sz="4800" b="1" dirty="0" err="1">
                  <a:solidFill>
                    <a:srgbClr val="002060"/>
                  </a:solidFill>
                </a:rPr>
                <a:t>trong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nước</a:t>
              </a:r>
              <a:r>
                <a:rPr lang="en-US" sz="4800" b="1" dirty="0">
                  <a:solidFill>
                    <a:srgbClr val="002060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496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406D81B-FF0C-7C64-6FD3-FF8A3AFEB873}"/>
              </a:ext>
            </a:extLst>
          </p:cNvPr>
          <p:cNvSpPr/>
          <p:nvPr/>
        </p:nvSpPr>
        <p:spPr>
          <a:xfrm>
            <a:off x="13243035" y="12738538"/>
            <a:ext cx="2617075" cy="633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AF11A2-3EB6-05EC-C134-DFADA823A763}"/>
              </a:ext>
            </a:extLst>
          </p:cNvPr>
          <p:cNvGrpSpPr/>
          <p:nvPr/>
        </p:nvGrpSpPr>
        <p:grpSpPr>
          <a:xfrm>
            <a:off x="16301545" y="3704143"/>
            <a:ext cx="8071944" cy="9861762"/>
            <a:chOff x="15418676" y="1765739"/>
            <a:chExt cx="8966912" cy="10696697"/>
          </a:xfrm>
        </p:grpSpPr>
        <p:grpSp>
          <p:nvGrpSpPr>
            <p:cNvPr id="5" name="Group 66">
              <a:extLst>
                <a:ext uri="{FF2B5EF4-FFF2-40B4-BE49-F238E27FC236}">
                  <a16:creationId xmlns:a16="http://schemas.microsoft.com/office/drawing/2014/main" id="{0E4433E9-4244-2920-7038-FCA5F2C916E6}"/>
                </a:ext>
              </a:extLst>
            </p:cNvPr>
            <p:cNvGrpSpPr/>
            <p:nvPr/>
          </p:nvGrpSpPr>
          <p:grpSpPr>
            <a:xfrm>
              <a:off x="15418676" y="1765739"/>
              <a:ext cx="8966912" cy="10696697"/>
              <a:chOff x="4221718" y="3423084"/>
              <a:chExt cx="15942152" cy="12334758"/>
            </a:xfrm>
          </p:grpSpPr>
          <p:sp>
            <p:nvSpPr>
              <p:cNvPr id="11" name="Rounded Rectangle 67">
                <a:extLst>
                  <a:ext uri="{FF2B5EF4-FFF2-40B4-BE49-F238E27FC236}">
                    <a16:creationId xmlns:a16="http://schemas.microsoft.com/office/drawing/2014/main" id="{4B7368B0-30E5-A7DC-345F-DAB36A5367B0}"/>
                  </a:ext>
                </a:extLst>
              </p:cNvPr>
              <p:cNvSpPr/>
              <p:nvPr/>
            </p:nvSpPr>
            <p:spPr>
              <a:xfrm>
                <a:off x="4221718" y="3432778"/>
                <a:ext cx="15942152" cy="12325064"/>
              </a:xfrm>
              <a:prstGeom prst="roundRect">
                <a:avLst>
                  <a:gd name="adj" fmla="val 1703"/>
                </a:avLst>
              </a:prstGeom>
              <a:solidFill>
                <a:srgbClr val="EEECE1">
                  <a:lumMod val="90000"/>
                </a:srgbClr>
              </a:solidFill>
              <a:ln w="1905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36000" tIns="18000" rIns="36000" bIns="18000"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2" name="Round Same Side Corner Rectangle 68">
                <a:extLst>
                  <a:ext uri="{FF2B5EF4-FFF2-40B4-BE49-F238E27FC236}">
                    <a16:creationId xmlns:a16="http://schemas.microsoft.com/office/drawing/2014/main" id="{580CE014-6521-63D6-B7B4-0E0068107AE3}"/>
                  </a:ext>
                </a:extLst>
              </p:cNvPr>
              <p:cNvSpPr/>
              <p:nvPr/>
            </p:nvSpPr>
            <p:spPr>
              <a:xfrm>
                <a:off x="4221718" y="3423084"/>
                <a:ext cx="15942152" cy="1008112"/>
              </a:xfrm>
              <a:prstGeom prst="round2SameRect">
                <a:avLst/>
              </a:prstGeom>
              <a:solidFill>
                <a:srgbClr val="EEECE1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TextBox 69">
                <a:extLst>
                  <a:ext uri="{FF2B5EF4-FFF2-40B4-BE49-F238E27FC236}">
                    <a16:creationId xmlns:a16="http://schemas.microsoft.com/office/drawing/2014/main" id="{9339CCD0-AF90-A37C-C59B-885BAFF24929}"/>
                  </a:ext>
                </a:extLst>
              </p:cNvPr>
              <p:cNvSpPr txBox="1"/>
              <p:nvPr/>
            </p:nvSpPr>
            <p:spPr>
              <a:xfrm>
                <a:off x="4386775" y="3523556"/>
                <a:ext cx="15612037" cy="871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1AFF2E-D5A5-6633-9BF6-B8309A715965}"/>
                </a:ext>
              </a:extLst>
            </p:cNvPr>
            <p:cNvSpPr/>
            <p:nvPr/>
          </p:nvSpPr>
          <p:spPr>
            <a:xfrm>
              <a:off x="15644566" y="3003102"/>
              <a:ext cx="8221231" cy="7762898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txBody>
            <a:bodyPr wrap="square">
              <a:spAutoFit/>
            </a:bodyPr>
            <a:lstStyle/>
            <a:p>
              <a:pPr marL="685800" indent="-685800">
                <a:buFontTx/>
                <a:buChar char="-"/>
              </a:pP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Nêu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hiện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tương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giải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thích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  <a:p>
              <a:pPr marL="685800" indent="-685800">
                <a:buFontTx/>
                <a:buChar char="-"/>
              </a:pP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Viết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trình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phân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tử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trình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ion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thu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gọn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khi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NH</a:t>
              </a:r>
              <a:r>
                <a:rPr lang="en-US" sz="48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Cl, NH</a:t>
              </a:r>
              <a:r>
                <a:rPr lang="en-US" sz="48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</a:t>
              </a:r>
              <a:r>
                <a:rPr lang="en-US" sz="48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(NH</a:t>
              </a:r>
              <a:r>
                <a:rPr lang="en-US" sz="48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  <a:r>
                <a:rPr lang="en-US" sz="48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</a:t>
              </a:r>
              <a:r>
                <a:rPr lang="en-US" sz="48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tác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dụng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dung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dịch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NaOH.</a:t>
              </a:r>
            </a:p>
            <a:p>
              <a:pPr marL="685800" indent="-685800">
                <a:buFontTx/>
                <a:buChar char="-"/>
              </a:pP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Rút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biết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ion NH</a:t>
              </a:r>
              <a:r>
                <a:rPr lang="en-US" sz="48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r>
                <a:rPr lang="en-US" sz="4800" baseline="30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dung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dịch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  <p:grpSp>
        <p:nvGrpSpPr>
          <p:cNvPr id="6" name="Google Shape;243;p3">
            <a:extLst>
              <a:ext uri="{FF2B5EF4-FFF2-40B4-BE49-F238E27FC236}">
                <a16:creationId xmlns:a16="http://schemas.microsoft.com/office/drawing/2014/main" id="{2142A610-A515-5C06-475A-28A1A3455E43}"/>
              </a:ext>
            </a:extLst>
          </p:cNvPr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7" name="Google Shape;244;p3">
              <a:extLst>
                <a:ext uri="{FF2B5EF4-FFF2-40B4-BE49-F238E27FC236}">
                  <a16:creationId xmlns:a16="http://schemas.microsoft.com/office/drawing/2014/main" id="{575CD171-E4C3-2F13-F740-27FCA7CB222B}"/>
                </a:ext>
              </a:extLst>
            </p:cNvPr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245;p3">
              <a:extLst>
                <a:ext uri="{FF2B5EF4-FFF2-40B4-BE49-F238E27FC236}">
                  <a16:creationId xmlns:a16="http://schemas.microsoft.com/office/drawing/2014/main" id="{F5C7EAE4-E0F7-A2FE-47CF-6F2A243C440D}"/>
                </a:ext>
              </a:extLst>
            </p:cNvPr>
            <p:cNvSpPr txBox="1"/>
            <p:nvPr/>
          </p:nvSpPr>
          <p:spPr>
            <a:xfrm>
              <a:off x="627730" y="1913523"/>
              <a:ext cx="1374607" cy="753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IV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9" name="Google Shape;246;p3">
              <a:extLst>
                <a:ext uri="{FF2B5EF4-FFF2-40B4-BE49-F238E27FC236}">
                  <a16:creationId xmlns:a16="http://schemas.microsoft.com/office/drawing/2014/main" id="{1E1E4BEC-B91B-CB2B-4EA1-B83FB2B955B3}"/>
                </a:ext>
              </a:extLst>
            </p:cNvPr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MUỐI AMMONIUM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pic>
        <p:nvPicPr>
          <p:cNvPr id="14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76AB4D58-ECDC-8C3F-CBED-D6CD87281C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3970" y="3704143"/>
            <a:ext cx="14693236" cy="986176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E52D1FE-B8A1-FF17-00D1-60CD634073C1}"/>
              </a:ext>
            </a:extLst>
          </p:cNvPr>
          <p:cNvGrpSpPr/>
          <p:nvPr/>
        </p:nvGrpSpPr>
        <p:grpSpPr>
          <a:xfrm>
            <a:off x="421445" y="2606773"/>
            <a:ext cx="16573782" cy="971306"/>
            <a:chOff x="1321687" y="2663775"/>
            <a:chExt cx="15730121" cy="971306"/>
          </a:xfrm>
        </p:grpSpPr>
        <p:sp>
          <p:nvSpPr>
            <p:cNvPr id="16" name="Google Shape;248;p3">
              <a:extLst>
                <a:ext uri="{FF2B5EF4-FFF2-40B4-BE49-F238E27FC236}">
                  <a16:creationId xmlns:a16="http://schemas.microsoft.com/office/drawing/2014/main" id="{E3B628BE-4941-7BCC-B7ED-0E4CF33A22DE}"/>
                </a:ext>
              </a:extLst>
            </p:cNvPr>
            <p:cNvSpPr/>
            <p:nvPr/>
          </p:nvSpPr>
          <p:spPr>
            <a:xfrm>
              <a:off x="1321687" y="2663775"/>
              <a:ext cx="15475257" cy="971306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7" name="Google Shape;262;p3">
              <a:extLst>
                <a:ext uri="{FF2B5EF4-FFF2-40B4-BE49-F238E27FC236}">
                  <a16:creationId xmlns:a16="http://schemas.microsoft.com/office/drawing/2014/main" id="{2B9399CE-0C2C-542B-20B6-7845166B1334}"/>
                </a:ext>
              </a:extLst>
            </p:cNvPr>
            <p:cNvSpPr txBox="1"/>
            <p:nvPr/>
          </p:nvSpPr>
          <p:spPr>
            <a:xfrm>
              <a:off x="1576551" y="2682331"/>
              <a:ext cx="15475257" cy="8001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2.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Tìm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hiểu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về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tính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hóa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học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của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muối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ammonium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232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627730" y="1913523"/>
              <a:ext cx="1374607" cy="753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IV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MUỐI AMMONIUM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0D62296-8B50-D214-830B-FBD3EDD88387}"/>
              </a:ext>
            </a:extLst>
          </p:cNvPr>
          <p:cNvGrpSpPr/>
          <p:nvPr/>
        </p:nvGrpSpPr>
        <p:grpSpPr>
          <a:xfrm>
            <a:off x="1596131" y="3683354"/>
            <a:ext cx="18826577" cy="5405220"/>
            <a:chOff x="461011" y="2852084"/>
            <a:chExt cx="18826577" cy="456975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F471E27-135F-B809-C35D-3D03F8F0D3F3}"/>
                </a:ext>
              </a:extLst>
            </p:cNvPr>
            <p:cNvGrpSpPr/>
            <p:nvPr/>
          </p:nvGrpSpPr>
          <p:grpSpPr>
            <a:xfrm>
              <a:off x="461011" y="2852084"/>
              <a:ext cx="18826577" cy="4569759"/>
              <a:chOff x="188079" y="3606694"/>
              <a:chExt cx="24009429" cy="5423327"/>
            </a:xfrm>
          </p:grpSpPr>
          <p:sp>
            <p:nvSpPr>
              <p:cNvPr id="15" name="Rounded Rectangle 24">
                <a:extLst>
                  <a:ext uri="{FF2B5EF4-FFF2-40B4-BE49-F238E27FC236}">
                    <a16:creationId xmlns:a16="http://schemas.microsoft.com/office/drawing/2014/main" id="{E4F0D8D8-D9C0-6736-3360-13D51C936BEC}"/>
                  </a:ext>
                </a:extLst>
              </p:cNvPr>
              <p:cNvSpPr/>
              <p:nvPr/>
            </p:nvSpPr>
            <p:spPr bwMode="auto">
              <a:xfrm>
                <a:off x="352259" y="4424765"/>
                <a:ext cx="23845249" cy="4605256"/>
              </a:xfrm>
              <a:prstGeom prst="roundRect">
                <a:avLst>
                  <a:gd name="adj" fmla="val 5492"/>
                </a:avLst>
              </a:prstGeom>
              <a:solidFill>
                <a:srgbClr val="9BBB59">
                  <a:lumMod val="40000"/>
                  <a:lumOff val="60000"/>
                </a:srgbClr>
              </a:solidFill>
              <a:ln w="19050" cap="flat" cmpd="sng" algn="ctr">
                <a:solidFill>
                  <a:srgbClr val="FF0000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43543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6" name="Nhóm 33">
                <a:extLst>
                  <a:ext uri="{FF2B5EF4-FFF2-40B4-BE49-F238E27FC236}">
                    <a16:creationId xmlns:a16="http://schemas.microsoft.com/office/drawing/2014/main" id="{D05F1E73-4DCB-053E-251C-7090457B50FD}"/>
                  </a:ext>
                </a:extLst>
              </p:cNvPr>
              <p:cNvGrpSpPr/>
              <p:nvPr/>
            </p:nvGrpSpPr>
            <p:grpSpPr>
              <a:xfrm>
                <a:off x="188079" y="3606694"/>
                <a:ext cx="1150959" cy="1150960"/>
                <a:chOff x="976485" y="-301665"/>
                <a:chExt cx="1208303" cy="1208304"/>
              </a:xfrm>
            </p:grpSpPr>
            <p:sp>
              <p:nvSpPr>
                <p:cNvPr id="17" name="Hình Bầu dục 34">
                  <a:extLst>
                    <a:ext uri="{FF2B5EF4-FFF2-40B4-BE49-F238E27FC236}">
                      <a16:creationId xmlns:a16="http://schemas.microsoft.com/office/drawing/2014/main" id="{BF99F8A9-6107-46E8-8957-FB38F0705657}"/>
                    </a:ext>
                  </a:extLst>
                </p:cNvPr>
                <p:cNvSpPr/>
                <p:nvPr/>
              </p:nvSpPr>
              <p:spPr>
                <a:xfrm>
                  <a:off x="976485" y="-301665"/>
                  <a:ext cx="1208303" cy="1208304"/>
                </a:xfrm>
                <a:prstGeom prst="ellipse">
                  <a:avLst/>
                </a:prstGeom>
                <a:noFill/>
                <a:ln w="101600" cap="flat" cmpd="sng" algn="ctr">
                  <a:solidFill>
                    <a:srgbClr val="ED7D31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8" name="Hình ảnh 35">
                  <a:extLst>
                    <a:ext uri="{FF2B5EF4-FFF2-40B4-BE49-F238E27FC236}">
                      <a16:creationId xmlns:a16="http://schemas.microsoft.com/office/drawing/2014/main" id="{C2541E90-367B-A985-B9CD-25AF8D3DDA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duotone>
                    <a:srgbClr val="ED7D31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8846" y="-204772"/>
                  <a:ext cx="899211" cy="899211"/>
                </a:xfrm>
                <a:prstGeom prst="rect">
                  <a:avLst/>
                </a:prstGeom>
              </p:spPr>
            </p:pic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818A6E6-3A12-8799-144A-10EAF9C5F975}"/>
                </a:ext>
              </a:extLst>
            </p:cNvPr>
            <p:cNvSpPr txBox="1"/>
            <p:nvPr/>
          </p:nvSpPr>
          <p:spPr>
            <a:xfrm>
              <a:off x="1148270" y="4058332"/>
              <a:ext cx="18054466" cy="2926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85800" indent="-685800">
                <a:lnSpc>
                  <a:spcPct val="114000"/>
                </a:lnSpc>
                <a:buFontTx/>
                <a:buChar char="-"/>
              </a:pPr>
              <a:r>
                <a:rPr lang="en-US" sz="4800" b="1" dirty="0" err="1">
                  <a:solidFill>
                    <a:srgbClr val="002060"/>
                  </a:solidFill>
                </a:rPr>
                <a:t>Phản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ứng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với</a:t>
              </a:r>
              <a:r>
                <a:rPr lang="en-US" sz="4800" b="1" dirty="0">
                  <a:solidFill>
                    <a:srgbClr val="002060"/>
                  </a:solidFill>
                </a:rPr>
                <a:t> dung </a:t>
              </a:r>
              <a:r>
                <a:rPr lang="en-US" sz="4800" b="1" dirty="0" err="1">
                  <a:solidFill>
                    <a:srgbClr val="002060"/>
                  </a:solidFill>
                </a:rPr>
                <a:t>dịch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kiềm</a:t>
              </a:r>
              <a:r>
                <a:rPr lang="en-US" sz="4800" b="1" dirty="0">
                  <a:solidFill>
                    <a:srgbClr val="002060"/>
                  </a:solidFill>
                </a:rPr>
                <a:t>, </a:t>
              </a:r>
              <a:r>
                <a:rPr lang="en-US" sz="4800" b="1" dirty="0" err="1">
                  <a:solidFill>
                    <a:srgbClr val="002060"/>
                  </a:solidFill>
                </a:rPr>
                <a:t>đun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nóng</a:t>
              </a:r>
              <a:r>
                <a:rPr lang="en-US" sz="4800" b="1" dirty="0">
                  <a:solidFill>
                    <a:srgbClr val="002060"/>
                  </a:solidFill>
                </a:rPr>
                <a:t> → NH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3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mùi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xốc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đặc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trưng</a:t>
              </a:r>
              <a:endParaRPr lang="en-US" sz="4800" b="1" dirty="0">
                <a:solidFill>
                  <a:srgbClr val="002060"/>
                </a:solidFill>
              </a:endParaRPr>
            </a:p>
            <a:p>
              <a:pPr>
                <a:lnSpc>
                  <a:spcPct val="114000"/>
                </a:lnSpc>
              </a:pPr>
              <a:r>
                <a:rPr lang="en-US" sz="4800" b="1" dirty="0">
                  <a:solidFill>
                    <a:srgbClr val="002060"/>
                  </a:solidFill>
                </a:rPr>
                <a:t>	NH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4</a:t>
              </a:r>
              <a:r>
                <a:rPr lang="en-US" sz="4800" b="1" baseline="30000" dirty="0">
                  <a:solidFill>
                    <a:srgbClr val="002060"/>
                  </a:solidFill>
                </a:rPr>
                <a:t>+</a:t>
              </a:r>
              <a:r>
                <a:rPr lang="en-US" sz="4800" b="1" dirty="0">
                  <a:solidFill>
                    <a:srgbClr val="002060"/>
                  </a:solidFill>
                </a:rPr>
                <a:t>   +   OH</a:t>
              </a:r>
              <a:r>
                <a:rPr lang="en-US" sz="4800" b="1" baseline="30000" dirty="0">
                  <a:solidFill>
                    <a:srgbClr val="002060"/>
                  </a:solidFill>
                </a:rPr>
                <a:t>-</a:t>
              </a:r>
              <a:r>
                <a:rPr lang="en-US" sz="4800" b="1" dirty="0">
                  <a:solidFill>
                    <a:srgbClr val="002060"/>
                  </a:solidFill>
                </a:rPr>
                <a:t>             NH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3</a:t>
              </a:r>
              <a:r>
                <a:rPr lang="en-US" sz="4800" b="1" dirty="0">
                  <a:solidFill>
                    <a:srgbClr val="002060"/>
                  </a:solidFill>
                </a:rPr>
                <a:t>↑  +   H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2</a:t>
              </a:r>
              <a:r>
                <a:rPr lang="en-US" sz="4800" b="1" dirty="0">
                  <a:solidFill>
                    <a:srgbClr val="002060"/>
                  </a:solidFill>
                </a:rPr>
                <a:t>O</a:t>
              </a:r>
            </a:p>
            <a:p>
              <a:pPr marL="685800" indent="-685800">
                <a:lnSpc>
                  <a:spcPct val="114000"/>
                </a:lnSpc>
                <a:buFont typeface="Symbol" panose="05050102010706020507" pitchFamily="18" charset="2"/>
                <a:buChar char="Þ"/>
              </a:pPr>
              <a:r>
                <a:rPr lang="en-US" sz="4800" b="1" dirty="0" err="1">
                  <a:solidFill>
                    <a:srgbClr val="FF0000"/>
                  </a:solidFill>
                </a:rPr>
                <a:t>Dùng</a:t>
              </a:r>
              <a:r>
                <a:rPr lang="en-US" sz="4800" b="1" dirty="0">
                  <a:solidFill>
                    <a:srgbClr val="FF0000"/>
                  </a:solidFill>
                </a:rPr>
                <a:t> dd OH</a:t>
              </a:r>
              <a:r>
                <a:rPr lang="en-US" sz="4800" b="1" baseline="30000" dirty="0">
                  <a:solidFill>
                    <a:srgbClr val="FF0000"/>
                  </a:solidFill>
                </a:rPr>
                <a:t>-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để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nhận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biết</a:t>
              </a:r>
              <a:r>
                <a:rPr lang="en-US" sz="4800" b="1" dirty="0">
                  <a:solidFill>
                    <a:srgbClr val="FF0000"/>
                  </a:solidFill>
                </a:rPr>
                <a:t> ion ammonium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FF1A13D-0FDF-3912-9215-D1FBB8826DEA}"/>
              </a:ext>
            </a:extLst>
          </p:cNvPr>
          <p:cNvGrpSpPr/>
          <p:nvPr/>
        </p:nvGrpSpPr>
        <p:grpSpPr>
          <a:xfrm>
            <a:off x="461011" y="2497627"/>
            <a:ext cx="16573782" cy="971306"/>
            <a:chOff x="1321687" y="2663775"/>
            <a:chExt cx="15730121" cy="971306"/>
          </a:xfrm>
        </p:grpSpPr>
        <p:sp>
          <p:nvSpPr>
            <p:cNvPr id="22" name="Google Shape;248;p3">
              <a:extLst>
                <a:ext uri="{FF2B5EF4-FFF2-40B4-BE49-F238E27FC236}">
                  <a16:creationId xmlns:a16="http://schemas.microsoft.com/office/drawing/2014/main" id="{12E297FE-1F63-8651-126B-38A0D34434BF}"/>
                </a:ext>
              </a:extLst>
            </p:cNvPr>
            <p:cNvSpPr/>
            <p:nvPr/>
          </p:nvSpPr>
          <p:spPr>
            <a:xfrm>
              <a:off x="1321687" y="2663775"/>
              <a:ext cx="15475257" cy="971306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3" name="Google Shape;262;p3">
              <a:extLst>
                <a:ext uri="{FF2B5EF4-FFF2-40B4-BE49-F238E27FC236}">
                  <a16:creationId xmlns:a16="http://schemas.microsoft.com/office/drawing/2014/main" id="{44C2449F-0B0E-F6B0-2B7D-B809B4EE9376}"/>
                </a:ext>
              </a:extLst>
            </p:cNvPr>
            <p:cNvSpPr txBox="1"/>
            <p:nvPr/>
          </p:nvSpPr>
          <p:spPr>
            <a:xfrm>
              <a:off x="1576551" y="2682331"/>
              <a:ext cx="15475257" cy="8001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2.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Tìm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hiểu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về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tính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hóa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học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của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muối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ammonium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592CA9EF-F6C4-D10B-FEBC-95C8C4C393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9159282"/>
              </p:ext>
            </p:extLst>
          </p:nvPr>
        </p:nvGraphicFramePr>
        <p:xfrm>
          <a:off x="7220080" y="6555797"/>
          <a:ext cx="2019300" cy="104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5" imgW="2019385" imgH="1048741" progId="Equation.DSMT4">
                  <p:embed/>
                </p:oleObj>
              </mc:Choice>
              <mc:Fallback>
                <p:oleObj name="Equation" r:id="rId5" imgW="2019385" imgH="1048741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592CA9EF-F6C4-D10B-FEBC-95C8C4C393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20080" y="6555797"/>
                        <a:ext cx="2019300" cy="1049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470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406D81B-FF0C-7C64-6FD3-FF8A3AFEB873}"/>
              </a:ext>
            </a:extLst>
          </p:cNvPr>
          <p:cNvSpPr/>
          <p:nvPr/>
        </p:nvSpPr>
        <p:spPr>
          <a:xfrm>
            <a:off x="13243035" y="12738538"/>
            <a:ext cx="2617075" cy="633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AF11A2-3EB6-05EC-C134-DFADA823A763}"/>
              </a:ext>
            </a:extLst>
          </p:cNvPr>
          <p:cNvGrpSpPr/>
          <p:nvPr/>
        </p:nvGrpSpPr>
        <p:grpSpPr>
          <a:xfrm>
            <a:off x="16301545" y="2394298"/>
            <a:ext cx="8071944" cy="9881519"/>
            <a:chOff x="15418676" y="1765739"/>
            <a:chExt cx="8966912" cy="10696697"/>
          </a:xfrm>
        </p:grpSpPr>
        <p:grpSp>
          <p:nvGrpSpPr>
            <p:cNvPr id="5" name="Group 66">
              <a:extLst>
                <a:ext uri="{FF2B5EF4-FFF2-40B4-BE49-F238E27FC236}">
                  <a16:creationId xmlns:a16="http://schemas.microsoft.com/office/drawing/2014/main" id="{0E4433E9-4244-2920-7038-FCA5F2C916E6}"/>
                </a:ext>
              </a:extLst>
            </p:cNvPr>
            <p:cNvGrpSpPr/>
            <p:nvPr/>
          </p:nvGrpSpPr>
          <p:grpSpPr>
            <a:xfrm>
              <a:off x="15418676" y="1765739"/>
              <a:ext cx="8966912" cy="10696697"/>
              <a:chOff x="4221718" y="3423084"/>
              <a:chExt cx="15942152" cy="12334758"/>
            </a:xfrm>
          </p:grpSpPr>
          <p:sp>
            <p:nvSpPr>
              <p:cNvPr id="11" name="Rounded Rectangle 67">
                <a:extLst>
                  <a:ext uri="{FF2B5EF4-FFF2-40B4-BE49-F238E27FC236}">
                    <a16:creationId xmlns:a16="http://schemas.microsoft.com/office/drawing/2014/main" id="{4B7368B0-30E5-A7DC-345F-DAB36A5367B0}"/>
                  </a:ext>
                </a:extLst>
              </p:cNvPr>
              <p:cNvSpPr/>
              <p:nvPr/>
            </p:nvSpPr>
            <p:spPr>
              <a:xfrm>
                <a:off x="4221718" y="3432778"/>
                <a:ext cx="15942152" cy="12325064"/>
              </a:xfrm>
              <a:prstGeom prst="roundRect">
                <a:avLst>
                  <a:gd name="adj" fmla="val 1703"/>
                </a:avLst>
              </a:prstGeom>
              <a:solidFill>
                <a:srgbClr val="EEECE1">
                  <a:lumMod val="90000"/>
                </a:srgbClr>
              </a:solidFill>
              <a:ln w="1905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36000" tIns="18000" rIns="36000" bIns="18000"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2" name="Round Same Side Corner Rectangle 68">
                <a:extLst>
                  <a:ext uri="{FF2B5EF4-FFF2-40B4-BE49-F238E27FC236}">
                    <a16:creationId xmlns:a16="http://schemas.microsoft.com/office/drawing/2014/main" id="{580CE014-6521-63D6-B7B4-0E0068107AE3}"/>
                  </a:ext>
                </a:extLst>
              </p:cNvPr>
              <p:cNvSpPr/>
              <p:nvPr/>
            </p:nvSpPr>
            <p:spPr>
              <a:xfrm>
                <a:off x="4221718" y="3423084"/>
                <a:ext cx="15942152" cy="1008112"/>
              </a:xfrm>
              <a:prstGeom prst="round2SameRect">
                <a:avLst/>
              </a:prstGeom>
              <a:solidFill>
                <a:srgbClr val="EEECE1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TextBox 69">
                <a:extLst>
                  <a:ext uri="{FF2B5EF4-FFF2-40B4-BE49-F238E27FC236}">
                    <a16:creationId xmlns:a16="http://schemas.microsoft.com/office/drawing/2014/main" id="{9339CCD0-AF90-A37C-C59B-885BAFF24929}"/>
                  </a:ext>
                </a:extLst>
              </p:cNvPr>
              <p:cNvSpPr txBox="1"/>
              <p:nvPr/>
            </p:nvSpPr>
            <p:spPr>
              <a:xfrm>
                <a:off x="4386775" y="3523556"/>
                <a:ext cx="15612037" cy="871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1AFF2E-D5A5-6633-9BF6-B8309A715965}"/>
                </a:ext>
              </a:extLst>
            </p:cNvPr>
            <p:cNvSpPr/>
            <p:nvPr/>
          </p:nvSpPr>
          <p:spPr>
            <a:xfrm>
              <a:off x="15644566" y="3003102"/>
              <a:ext cx="8221231" cy="8895549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txBody>
            <a:bodyPr wrap="square">
              <a:spAutoFit/>
            </a:bodyPr>
            <a:lstStyle/>
            <a:p>
              <a:pPr marL="685800" indent="-685800">
                <a:buFontTx/>
                <a:buChar char="-"/>
              </a:pP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sát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video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nghiệm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nêu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hiện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tượng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giải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thích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 marL="685800" indent="-685800">
                <a:buFontTx/>
                <a:buChar char="-"/>
              </a:pP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xét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về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bền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nhiệt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muối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ammonium.</a:t>
              </a:r>
            </a:p>
            <a:p>
              <a:pPr marL="685800" indent="-685800">
                <a:buFontTx/>
                <a:buChar char="-"/>
              </a:pP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Viết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trình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nhiệt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phân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muối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NH</a:t>
              </a:r>
              <a:r>
                <a:rPr lang="en-US" sz="48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Cl, NH</a:t>
              </a:r>
              <a:r>
                <a:rPr lang="en-US" sz="48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HCO</a:t>
              </a:r>
              <a:r>
                <a:rPr lang="en-US" sz="48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NH</a:t>
              </a:r>
              <a:r>
                <a:rPr lang="en-US" sz="48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</a:t>
              </a:r>
              <a:r>
                <a:rPr lang="en-US" sz="48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xét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sản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phẩm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nhiệt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phân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grpSp>
        <p:nvGrpSpPr>
          <p:cNvPr id="6" name="Google Shape;243;p3">
            <a:extLst>
              <a:ext uri="{FF2B5EF4-FFF2-40B4-BE49-F238E27FC236}">
                <a16:creationId xmlns:a16="http://schemas.microsoft.com/office/drawing/2014/main" id="{2142A610-A515-5C06-475A-28A1A3455E43}"/>
              </a:ext>
            </a:extLst>
          </p:cNvPr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7" name="Google Shape;244;p3">
              <a:extLst>
                <a:ext uri="{FF2B5EF4-FFF2-40B4-BE49-F238E27FC236}">
                  <a16:creationId xmlns:a16="http://schemas.microsoft.com/office/drawing/2014/main" id="{575CD171-E4C3-2F13-F740-27FCA7CB222B}"/>
                </a:ext>
              </a:extLst>
            </p:cNvPr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245;p3">
              <a:extLst>
                <a:ext uri="{FF2B5EF4-FFF2-40B4-BE49-F238E27FC236}">
                  <a16:creationId xmlns:a16="http://schemas.microsoft.com/office/drawing/2014/main" id="{F5C7EAE4-E0F7-A2FE-47CF-6F2A243C440D}"/>
                </a:ext>
              </a:extLst>
            </p:cNvPr>
            <p:cNvSpPr txBox="1"/>
            <p:nvPr/>
          </p:nvSpPr>
          <p:spPr>
            <a:xfrm>
              <a:off x="627730" y="1913523"/>
              <a:ext cx="1374607" cy="753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IV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9" name="Google Shape;246;p3">
              <a:extLst>
                <a:ext uri="{FF2B5EF4-FFF2-40B4-BE49-F238E27FC236}">
                  <a16:creationId xmlns:a16="http://schemas.microsoft.com/office/drawing/2014/main" id="{1E1E4BEC-B91B-CB2B-4EA1-B83FB2B955B3}"/>
                </a:ext>
              </a:extLst>
            </p:cNvPr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MUỐI AMMONIUM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pic>
        <p:nvPicPr>
          <p:cNvPr id="2" name="14 Nhiet phan amoni clorua">
            <a:hlinkClick r:id="" action="ppaction://media"/>
            <a:extLst>
              <a:ext uri="{FF2B5EF4-FFF2-40B4-BE49-F238E27FC236}">
                <a16:creationId xmlns:a16="http://schemas.microsoft.com/office/drawing/2014/main" id="{FB4016BA-FDD4-946F-E81B-D71E3DB2D6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439" y="2857020"/>
            <a:ext cx="15212825" cy="988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42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627730" y="1913523"/>
              <a:ext cx="1374607" cy="753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IV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MUỐI AMMONIUM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0D62296-8B50-D214-830B-FBD3EDD88387}"/>
              </a:ext>
            </a:extLst>
          </p:cNvPr>
          <p:cNvGrpSpPr/>
          <p:nvPr/>
        </p:nvGrpSpPr>
        <p:grpSpPr>
          <a:xfrm>
            <a:off x="1596131" y="3683354"/>
            <a:ext cx="18826577" cy="6070247"/>
            <a:chOff x="461011" y="2852084"/>
            <a:chExt cx="18826577" cy="523920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F471E27-135F-B809-C35D-3D03F8F0D3F3}"/>
                </a:ext>
              </a:extLst>
            </p:cNvPr>
            <p:cNvGrpSpPr/>
            <p:nvPr/>
          </p:nvGrpSpPr>
          <p:grpSpPr>
            <a:xfrm>
              <a:off x="461011" y="2852084"/>
              <a:ext cx="18826577" cy="5239208"/>
              <a:chOff x="188079" y="3606694"/>
              <a:chExt cx="24009429" cy="6217820"/>
            </a:xfrm>
          </p:grpSpPr>
          <p:sp>
            <p:nvSpPr>
              <p:cNvPr id="15" name="Rounded Rectangle 24">
                <a:extLst>
                  <a:ext uri="{FF2B5EF4-FFF2-40B4-BE49-F238E27FC236}">
                    <a16:creationId xmlns:a16="http://schemas.microsoft.com/office/drawing/2014/main" id="{E4F0D8D8-D9C0-6736-3360-13D51C936BEC}"/>
                  </a:ext>
                </a:extLst>
              </p:cNvPr>
              <p:cNvSpPr/>
              <p:nvPr/>
            </p:nvSpPr>
            <p:spPr bwMode="auto">
              <a:xfrm>
                <a:off x="352259" y="4424765"/>
                <a:ext cx="23845249" cy="5399749"/>
              </a:xfrm>
              <a:prstGeom prst="roundRect">
                <a:avLst>
                  <a:gd name="adj" fmla="val 5492"/>
                </a:avLst>
              </a:prstGeom>
              <a:solidFill>
                <a:srgbClr val="9BBB59">
                  <a:lumMod val="40000"/>
                  <a:lumOff val="60000"/>
                </a:srgbClr>
              </a:solidFill>
              <a:ln w="19050" cap="flat" cmpd="sng" algn="ctr">
                <a:solidFill>
                  <a:srgbClr val="FF0000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43543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6" name="Nhóm 33">
                <a:extLst>
                  <a:ext uri="{FF2B5EF4-FFF2-40B4-BE49-F238E27FC236}">
                    <a16:creationId xmlns:a16="http://schemas.microsoft.com/office/drawing/2014/main" id="{D05F1E73-4DCB-053E-251C-7090457B50FD}"/>
                  </a:ext>
                </a:extLst>
              </p:cNvPr>
              <p:cNvGrpSpPr/>
              <p:nvPr/>
            </p:nvGrpSpPr>
            <p:grpSpPr>
              <a:xfrm>
                <a:off x="188079" y="3606694"/>
                <a:ext cx="1150959" cy="1150960"/>
                <a:chOff x="976485" y="-301665"/>
                <a:chExt cx="1208303" cy="1208304"/>
              </a:xfrm>
            </p:grpSpPr>
            <p:sp>
              <p:nvSpPr>
                <p:cNvPr id="17" name="Hình Bầu dục 34">
                  <a:extLst>
                    <a:ext uri="{FF2B5EF4-FFF2-40B4-BE49-F238E27FC236}">
                      <a16:creationId xmlns:a16="http://schemas.microsoft.com/office/drawing/2014/main" id="{BF99F8A9-6107-46E8-8957-FB38F0705657}"/>
                    </a:ext>
                  </a:extLst>
                </p:cNvPr>
                <p:cNvSpPr/>
                <p:nvPr/>
              </p:nvSpPr>
              <p:spPr>
                <a:xfrm>
                  <a:off x="976485" y="-301665"/>
                  <a:ext cx="1208303" cy="1208304"/>
                </a:xfrm>
                <a:prstGeom prst="ellipse">
                  <a:avLst/>
                </a:prstGeom>
                <a:noFill/>
                <a:ln w="101600" cap="flat" cmpd="sng" algn="ctr">
                  <a:solidFill>
                    <a:srgbClr val="ED7D31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8" name="Hình ảnh 35">
                  <a:extLst>
                    <a:ext uri="{FF2B5EF4-FFF2-40B4-BE49-F238E27FC236}">
                      <a16:creationId xmlns:a16="http://schemas.microsoft.com/office/drawing/2014/main" id="{C2541E90-367B-A985-B9CD-25AF8D3DDA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duotone>
                    <a:srgbClr val="ED7D31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8846" y="-204772"/>
                  <a:ext cx="899211" cy="899211"/>
                </a:xfrm>
                <a:prstGeom prst="rect">
                  <a:avLst/>
                </a:prstGeom>
              </p:spPr>
            </p:pic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818A6E6-3A12-8799-144A-10EAF9C5F975}"/>
                </a:ext>
              </a:extLst>
            </p:cNvPr>
            <p:cNvSpPr txBox="1"/>
            <p:nvPr/>
          </p:nvSpPr>
          <p:spPr>
            <a:xfrm>
              <a:off x="1148270" y="4058332"/>
              <a:ext cx="18054466" cy="3652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85800" indent="-685800">
                <a:lnSpc>
                  <a:spcPct val="114000"/>
                </a:lnSpc>
                <a:buFontTx/>
                <a:buChar char="-"/>
              </a:pPr>
              <a:r>
                <a:rPr lang="en-US" sz="4800" b="1" dirty="0" err="1">
                  <a:solidFill>
                    <a:srgbClr val="002060"/>
                  </a:solidFill>
                </a:rPr>
                <a:t>Dễ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bị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phân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hủy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khi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đun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nóng</a:t>
              </a:r>
              <a:endParaRPr lang="en-US" sz="4800" b="1" dirty="0">
                <a:solidFill>
                  <a:srgbClr val="002060"/>
                </a:solidFill>
              </a:endParaRPr>
            </a:p>
            <a:p>
              <a:pPr>
                <a:lnSpc>
                  <a:spcPct val="114000"/>
                </a:lnSpc>
              </a:pPr>
              <a:r>
                <a:rPr lang="en-US" sz="4800" b="1" dirty="0">
                  <a:solidFill>
                    <a:srgbClr val="002060"/>
                  </a:solidFill>
                </a:rPr>
                <a:t>	NH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4</a:t>
              </a:r>
              <a:r>
                <a:rPr lang="en-US" sz="4800" b="1" dirty="0">
                  <a:solidFill>
                    <a:srgbClr val="002060"/>
                  </a:solidFill>
                </a:rPr>
                <a:t>Cl              NH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3</a:t>
              </a:r>
              <a:r>
                <a:rPr lang="en-US" sz="4800" b="1" dirty="0">
                  <a:solidFill>
                    <a:srgbClr val="002060"/>
                  </a:solidFill>
                </a:rPr>
                <a:t>  +   HCl</a:t>
              </a:r>
            </a:p>
            <a:p>
              <a:pPr>
                <a:lnSpc>
                  <a:spcPct val="114000"/>
                </a:lnSpc>
              </a:pPr>
              <a:r>
                <a:rPr lang="en-US" sz="4800" b="1" dirty="0">
                  <a:solidFill>
                    <a:srgbClr val="002060"/>
                  </a:solidFill>
                </a:rPr>
                <a:t>     NH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4</a:t>
              </a:r>
              <a:r>
                <a:rPr lang="en-US" sz="4800" b="1" dirty="0">
                  <a:solidFill>
                    <a:srgbClr val="002060"/>
                  </a:solidFill>
                </a:rPr>
                <a:t>HCO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3                     </a:t>
              </a:r>
              <a:r>
                <a:rPr lang="en-US" sz="4800" b="1" dirty="0">
                  <a:solidFill>
                    <a:srgbClr val="002060"/>
                  </a:solidFill>
                </a:rPr>
                <a:t>NH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3</a:t>
              </a:r>
              <a:r>
                <a:rPr lang="en-US" sz="4800" b="1" dirty="0">
                  <a:solidFill>
                    <a:srgbClr val="002060"/>
                  </a:solidFill>
                </a:rPr>
                <a:t>  +  CO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2</a:t>
              </a:r>
              <a:r>
                <a:rPr lang="en-US" sz="4800" b="1" dirty="0">
                  <a:solidFill>
                    <a:srgbClr val="002060"/>
                  </a:solidFill>
                </a:rPr>
                <a:t>  +  H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2</a:t>
              </a:r>
              <a:r>
                <a:rPr lang="en-US" sz="4800" b="1" dirty="0">
                  <a:solidFill>
                    <a:srgbClr val="002060"/>
                  </a:solidFill>
                </a:rPr>
                <a:t>O</a:t>
              </a:r>
            </a:p>
            <a:p>
              <a:pPr>
                <a:lnSpc>
                  <a:spcPct val="114000"/>
                </a:lnSpc>
              </a:pPr>
              <a:r>
                <a:rPr lang="en-US" sz="4800" b="1" dirty="0">
                  <a:solidFill>
                    <a:srgbClr val="002060"/>
                  </a:solidFill>
                </a:rPr>
                <a:t>     </a:t>
              </a:r>
              <a:r>
                <a:rPr lang="en-US" sz="4800" dirty="0">
                  <a:solidFill>
                    <a:srgbClr val="002060"/>
                  </a:solidFill>
                </a:rPr>
                <a:t>(</a:t>
              </a:r>
              <a:r>
                <a:rPr lang="en-US" sz="4800" dirty="0" err="1">
                  <a:solidFill>
                    <a:srgbClr val="002060"/>
                  </a:solidFill>
                </a:rPr>
                <a:t>bột</a:t>
              </a:r>
              <a:r>
                <a:rPr lang="en-US" sz="4800" dirty="0">
                  <a:solidFill>
                    <a:srgbClr val="002060"/>
                  </a:solidFill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</a:rPr>
                <a:t>nở</a:t>
              </a:r>
              <a:r>
                <a:rPr lang="en-US" sz="4800" dirty="0">
                  <a:solidFill>
                    <a:srgbClr val="002060"/>
                  </a:solidFill>
                </a:rPr>
                <a:t>)</a:t>
              </a:r>
              <a:endParaRPr lang="en-US" sz="4800" b="1" dirty="0">
                <a:solidFill>
                  <a:srgbClr val="002060"/>
                </a:solidFill>
              </a:endParaRPr>
            </a:p>
            <a:p>
              <a:pPr>
                <a:lnSpc>
                  <a:spcPct val="114000"/>
                </a:lnSpc>
              </a:pPr>
              <a:r>
                <a:rPr lang="en-US" sz="4800" b="1" dirty="0">
                  <a:solidFill>
                    <a:srgbClr val="002060"/>
                  </a:solidFill>
                </a:rPr>
                <a:t>     NH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4</a:t>
              </a:r>
              <a:r>
                <a:rPr lang="en-US" sz="4800" b="1" dirty="0">
                  <a:solidFill>
                    <a:srgbClr val="002060"/>
                  </a:solidFill>
                </a:rPr>
                <a:t>NO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3</a:t>
              </a:r>
              <a:r>
                <a:rPr lang="en-US" sz="4800" b="1" dirty="0">
                  <a:solidFill>
                    <a:srgbClr val="002060"/>
                  </a:solidFill>
                </a:rPr>
                <a:t>               N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2</a:t>
              </a:r>
              <a:r>
                <a:rPr lang="en-US" sz="4800" b="1" dirty="0">
                  <a:solidFill>
                    <a:srgbClr val="002060"/>
                  </a:solidFill>
                </a:rPr>
                <a:t>O  +  2H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2</a:t>
              </a:r>
              <a:r>
                <a:rPr lang="en-US" sz="4800" b="1" dirty="0">
                  <a:solidFill>
                    <a:srgbClr val="002060"/>
                  </a:solidFill>
                </a:rPr>
                <a:t>O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FF1A13D-0FDF-3912-9215-D1FBB8826DEA}"/>
              </a:ext>
            </a:extLst>
          </p:cNvPr>
          <p:cNvGrpSpPr/>
          <p:nvPr/>
        </p:nvGrpSpPr>
        <p:grpSpPr>
          <a:xfrm>
            <a:off x="461011" y="2497627"/>
            <a:ext cx="16573782" cy="971306"/>
            <a:chOff x="1321687" y="2663775"/>
            <a:chExt cx="15730121" cy="971306"/>
          </a:xfrm>
        </p:grpSpPr>
        <p:sp>
          <p:nvSpPr>
            <p:cNvPr id="22" name="Google Shape;248;p3">
              <a:extLst>
                <a:ext uri="{FF2B5EF4-FFF2-40B4-BE49-F238E27FC236}">
                  <a16:creationId xmlns:a16="http://schemas.microsoft.com/office/drawing/2014/main" id="{12E297FE-1F63-8651-126B-38A0D34434BF}"/>
                </a:ext>
              </a:extLst>
            </p:cNvPr>
            <p:cNvSpPr/>
            <p:nvPr/>
          </p:nvSpPr>
          <p:spPr>
            <a:xfrm>
              <a:off x="1321687" y="2663775"/>
              <a:ext cx="15475257" cy="971306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3" name="Google Shape;262;p3">
              <a:extLst>
                <a:ext uri="{FF2B5EF4-FFF2-40B4-BE49-F238E27FC236}">
                  <a16:creationId xmlns:a16="http://schemas.microsoft.com/office/drawing/2014/main" id="{44C2449F-0B0E-F6B0-2B7D-B809B4EE9376}"/>
                </a:ext>
              </a:extLst>
            </p:cNvPr>
            <p:cNvSpPr txBox="1"/>
            <p:nvPr/>
          </p:nvSpPr>
          <p:spPr>
            <a:xfrm>
              <a:off x="1576551" y="2682331"/>
              <a:ext cx="15475257" cy="8001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2.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Tìm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hiểu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về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tính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hóa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học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của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muối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ammonium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592CA9EF-F6C4-D10B-FEBC-95C8C4C393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314548"/>
              </p:ext>
            </p:extLst>
          </p:nvPr>
        </p:nvGraphicFramePr>
        <p:xfrm>
          <a:off x="5418989" y="5713135"/>
          <a:ext cx="2019300" cy="104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5" imgW="2019385" imgH="1048741" progId="Equation.DSMT4">
                  <p:embed/>
                </p:oleObj>
              </mc:Choice>
              <mc:Fallback>
                <p:oleObj name="Equation" r:id="rId5" imgW="2019385" imgH="1048741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A4F527A1-289A-5579-725D-C9C734A833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18989" y="5713135"/>
                        <a:ext cx="2019300" cy="1049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9F6D50F6-3ECA-2446-1C65-9A3CBDA0AB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515603"/>
              </p:ext>
            </p:extLst>
          </p:nvPr>
        </p:nvGraphicFramePr>
        <p:xfrm>
          <a:off x="6127303" y="6536667"/>
          <a:ext cx="2019300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7" imgW="2019385" imgH="1050183" progId="Equation.DSMT4">
                  <p:embed/>
                </p:oleObj>
              </mc:Choice>
              <mc:Fallback>
                <p:oleObj name="Equation" r:id="rId7" imgW="2019385" imgH="10501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27303" y="6536667"/>
                        <a:ext cx="2019300" cy="1050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EA9269F2-AE66-31E9-C21D-C7BC9A1F11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4187359"/>
              </p:ext>
            </p:extLst>
          </p:nvPr>
        </p:nvGraphicFramePr>
        <p:xfrm>
          <a:off x="5806786" y="8175716"/>
          <a:ext cx="2019300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Equation" r:id="rId9" imgW="2019385" imgH="1050183" progId="Equation.DSMT4">
                  <p:embed/>
                </p:oleObj>
              </mc:Choice>
              <mc:Fallback>
                <p:oleObj name="Equation" r:id="rId9" imgW="2019385" imgH="10501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806786" y="8175716"/>
                        <a:ext cx="2019300" cy="1050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083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"/>
          <p:cNvSpPr/>
          <p:nvPr/>
        </p:nvSpPr>
        <p:spPr>
          <a:xfrm>
            <a:off x="1296170" y="6020054"/>
            <a:ext cx="22393796" cy="7277478"/>
          </a:xfrm>
          <a:prstGeom prst="roundRect">
            <a:avLst>
              <a:gd name="adj" fmla="val 4570"/>
            </a:avLst>
          </a:prstGeom>
          <a:noFill/>
          <a:ln w="25400" cap="flat" cmpd="sng">
            <a:solidFill>
              <a:srgbClr val="135F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"/>
          <p:cNvSpPr txBox="1"/>
          <p:nvPr/>
        </p:nvSpPr>
        <p:spPr>
          <a:xfrm>
            <a:off x="10894" y="3494918"/>
            <a:ext cx="24398907" cy="96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rtl="0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err="1">
                <a:solidFill>
                  <a:srgbClr val="776249"/>
                </a:solidFill>
                <a:latin typeface="Tahoma"/>
                <a:ea typeface="Tahoma"/>
                <a:cs typeface="Tahoma"/>
                <a:sym typeface="Tahoma"/>
              </a:rPr>
              <a:t>Chương</a:t>
            </a:r>
            <a:r>
              <a:rPr lang="en-US" sz="6000" b="1" dirty="0">
                <a:solidFill>
                  <a:srgbClr val="776249"/>
                </a:solidFill>
                <a:latin typeface="Tahoma"/>
                <a:ea typeface="Tahoma"/>
                <a:cs typeface="Tahoma"/>
                <a:sym typeface="Tahoma"/>
              </a:rPr>
              <a:t> 2: NITROGEN VÀ SULFUR</a:t>
            </a:r>
            <a:endParaRPr sz="1800" dirty="0"/>
          </a:p>
        </p:txBody>
      </p:sp>
      <p:grpSp>
        <p:nvGrpSpPr>
          <p:cNvPr id="173" name="Google Shape;173;p1"/>
          <p:cNvGrpSpPr/>
          <p:nvPr/>
        </p:nvGrpSpPr>
        <p:grpSpPr>
          <a:xfrm>
            <a:off x="3184699" y="4558794"/>
            <a:ext cx="18975066" cy="2325468"/>
            <a:chOff x="3024409" y="3659656"/>
            <a:chExt cx="18976301" cy="2325620"/>
          </a:xfrm>
        </p:grpSpPr>
        <p:sp>
          <p:nvSpPr>
            <p:cNvPr id="174" name="Google Shape;174;p1"/>
            <p:cNvSpPr/>
            <p:nvPr/>
          </p:nvSpPr>
          <p:spPr>
            <a:xfrm>
              <a:off x="3344318" y="4469240"/>
              <a:ext cx="18438768" cy="83322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1"/>
            <p:cNvSpPr txBox="1"/>
            <p:nvPr/>
          </p:nvSpPr>
          <p:spPr>
            <a:xfrm>
              <a:off x="3024409" y="3659656"/>
              <a:ext cx="18976301" cy="2325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45700" rIns="91400" bIns="4570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 b="1" dirty="0" err="1">
                  <a:solidFill>
                    <a:srgbClr val="135F82"/>
                  </a:solidFill>
                  <a:latin typeface="Questrial"/>
                  <a:ea typeface="Questrial"/>
                  <a:cs typeface="Questrial"/>
                  <a:sym typeface="Questrial"/>
                </a:rPr>
                <a:t>Bài</a:t>
              </a:r>
              <a:r>
                <a:rPr lang="en-US" sz="6600" b="1" dirty="0">
                  <a:solidFill>
                    <a:srgbClr val="135F82"/>
                  </a:solidFill>
                  <a:latin typeface="Questrial"/>
                  <a:ea typeface="Questrial"/>
                  <a:cs typeface="Questrial"/>
                  <a:sym typeface="Questrial"/>
                </a:rPr>
                <a:t> 4</a:t>
              </a:r>
              <a:endParaRPr sz="6600" b="1" dirty="0">
                <a:solidFill>
                  <a:srgbClr val="135F82"/>
                </a:solidFill>
                <a:latin typeface="Questrial"/>
                <a:ea typeface="Questrial"/>
                <a:cs typeface="Questrial"/>
                <a:sym typeface="Questrial"/>
              </a:endParaRPr>
            </a:p>
            <a:p>
              <a:pPr marL="0" marR="0" lvl="0" indent="0" algn="ctr" rtl="0">
                <a:lnSpc>
                  <a:spcPct val="90909"/>
                </a:lnSpc>
                <a:spcBef>
                  <a:spcPts val="3000"/>
                </a:spcBef>
                <a:spcAft>
                  <a:spcPts val="0"/>
                </a:spcAft>
                <a:buNone/>
              </a:pPr>
              <a:r>
                <a:rPr lang="en-US" sz="6600" b="1" dirty="0">
                  <a:solidFill>
                    <a:srgbClr val="135F82"/>
                  </a:solidFill>
                  <a:latin typeface="Questrial"/>
                  <a:ea typeface="Questrial"/>
                  <a:cs typeface="Questrial"/>
                  <a:sym typeface="Questrial"/>
                </a:rPr>
                <a:t>AMMONIA VÀ MỘT SỐ HỢP CHẤT AMMONIUM</a:t>
              </a:r>
              <a:endParaRPr sz="6600" b="1" dirty="0">
                <a:solidFill>
                  <a:srgbClr val="135F82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grpSp>
        <p:nvGrpSpPr>
          <p:cNvPr id="185" name="Google Shape;185;p1"/>
          <p:cNvGrpSpPr/>
          <p:nvPr/>
        </p:nvGrpSpPr>
        <p:grpSpPr>
          <a:xfrm>
            <a:off x="1116660" y="7257191"/>
            <a:ext cx="20008033" cy="922567"/>
            <a:chOff x="7459670" y="7086599"/>
            <a:chExt cx="20011654" cy="922734"/>
          </a:xfrm>
        </p:grpSpPr>
        <p:sp>
          <p:nvSpPr>
            <p:cNvPr id="186" name="Google Shape;186;p1">
              <a:hlinkClick r:id="" action="ppaction://noaction"/>
            </p:cNvPr>
            <p:cNvSpPr/>
            <p:nvPr/>
          </p:nvSpPr>
          <p:spPr>
            <a:xfrm>
              <a:off x="9092456" y="7178187"/>
              <a:ext cx="18378868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CẤU TẠO PHÂN TỬ CỦA AMMONIA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187" name="Google Shape;187;p1"/>
            <p:cNvGrpSpPr/>
            <p:nvPr/>
          </p:nvGrpSpPr>
          <p:grpSpPr>
            <a:xfrm>
              <a:off x="7459670" y="7086599"/>
              <a:ext cx="1392614" cy="872846"/>
              <a:chOff x="7459670" y="7543799"/>
              <a:chExt cx="1381117" cy="872846"/>
            </a:xfrm>
          </p:grpSpPr>
          <p:sp>
            <p:nvSpPr>
              <p:cNvPr id="188" name="Google Shape;188;p1"/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9" name="Google Shape;189;p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190" name="Google Shape;190;p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191;p1"/>
                <p:cNvSpPr txBox="1"/>
                <p:nvPr/>
              </p:nvSpPr>
              <p:spPr>
                <a:xfrm>
                  <a:off x="7997786" y="7688759"/>
                  <a:ext cx="429556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I</a:t>
                  </a:r>
                  <a:endParaRPr/>
                </a:p>
              </p:txBody>
            </p:sp>
          </p:grpSp>
        </p:grpSp>
      </p:grpSp>
      <p:grpSp>
        <p:nvGrpSpPr>
          <p:cNvPr id="192" name="Google Shape;192;p1"/>
          <p:cNvGrpSpPr/>
          <p:nvPr/>
        </p:nvGrpSpPr>
        <p:grpSpPr>
          <a:xfrm>
            <a:off x="1116660" y="8448144"/>
            <a:ext cx="16813248" cy="945156"/>
            <a:chOff x="7459670" y="8524495"/>
            <a:chExt cx="16816291" cy="945327"/>
          </a:xfrm>
        </p:grpSpPr>
        <p:sp>
          <p:nvSpPr>
            <p:cNvPr id="193" name="Google Shape;193;p1"/>
            <p:cNvSpPr/>
            <p:nvPr/>
          </p:nvSpPr>
          <p:spPr>
            <a:xfrm>
              <a:off x="9092456" y="8638675"/>
              <a:ext cx="15183505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TÍNH CHẤT CỦA AMMONIA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194" name="Google Shape;194;p1"/>
            <p:cNvGrpSpPr/>
            <p:nvPr/>
          </p:nvGrpSpPr>
          <p:grpSpPr>
            <a:xfrm>
              <a:off x="7459670" y="8524495"/>
              <a:ext cx="1392614" cy="872846"/>
              <a:chOff x="7459670" y="7543799"/>
              <a:chExt cx="1381117" cy="872846"/>
            </a:xfrm>
          </p:grpSpPr>
          <p:sp>
            <p:nvSpPr>
              <p:cNvPr id="195" name="Google Shape;195;p1"/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6" name="Google Shape;196;p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197" name="Google Shape;197;p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198;p1"/>
                <p:cNvSpPr txBox="1"/>
                <p:nvPr/>
              </p:nvSpPr>
              <p:spPr>
                <a:xfrm>
                  <a:off x="7874579" y="7688759"/>
                  <a:ext cx="675970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II</a:t>
                  </a:r>
                  <a:endParaRPr/>
                </a:p>
              </p:txBody>
            </p:sp>
          </p:grpSp>
        </p:grpSp>
      </p:grpSp>
      <p:grpSp>
        <p:nvGrpSpPr>
          <p:cNvPr id="199" name="Google Shape;199;p1"/>
          <p:cNvGrpSpPr/>
          <p:nvPr/>
        </p:nvGrpSpPr>
        <p:grpSpPr>
          <a:xfrm>
            <a:off x="1116660" y="9696892"/>
            <a:ext cx="22573303" cy="957490"/>
            <a:chOff x="7459670" y="9982199"/>
            <a:chExt cx="22577385" cy="957663"/>
          </a:xfrm>
        </p:grpSpPr>
        <p:sp>
          <p:nvSpPr>
            <p:cNvPr id="200" name="Google Shape;200;p1"/>
            <p:cNvSpPr/>
            <p:nvPr/>
          </p:nvSpPr>
          <p:spPr>
            <a:xfrm>
              <a:off x="9092455" y="10108716"/>
              <a:ext cx="20944601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TỔNG HỢP AMMONIA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201" name="Google Shape;201;p1"/>
            <p:cNvGrpSpPr/>
            <p:nvPr/>
          </p:nvGrpSpPr>
          <p:grpSpPr>
            <a:xfrm>
              <a:off x="7459670" y="9982199"/>
              <a:ext cx="1392614" cy="872846"/>
              <a:chOff x="7459670" y="7543799"/>
              <a:chExt cx="1381117" cy="872846"/>
            </a:xfrm>
          </p:grpSpPr>
          <p:sp>
            <p:nvSpPr>
              <p:cNvPr id="202" name="Google Shape;202;p1"/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3" name="Google Shape;203;p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204" name="Google Shape;204;p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5" name="Google Shape;205;p1"/>
                <p:cNvSpPr txBox="1"/>
                <p:nvPr/>
              </p:nvSpPr>
              <p:spPr>
                <a:xfrm>
                  <a:off x="7751373" y="7688759"/>
                  <a:ext cx="922384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III</a:t>
                  </a:r>
                  <a:endParaRPr/>
                </a:p>
              </p:txBody>
            </p:sp>
          </p:grpSp>
        </p:grpSp>
      </p:grpSp>
      <p:grpSp>
        <p:nvGrpSpPr>
          <p:cNvPr id="206" name="Google Shape;206;p1"/>
          <p:cNvGrpSpPr/>
          <p:nvPr/>
        </p:nvGrpSpPr>
        <p:grpSpPr>
          <a:xfrm>
            <a:off x="1116660" y="10957974"/>
            <a:ext cx="21339695" cy="957490"/>
            <a:chOff x="7459670" y="9982199"/>
            <a:chExt cx="21343553" cy="957663"/>
          </a:xfrm>
        </p:grpSpPr>
        <p:sp>
          <p:nvSpPr>
            <p:cNvPr id="207" name="Google Shape;207;p1"/>
            <p:cNvSpPr/>
            <p:nvPr/>
          </p:nvSpPr>
          <p:spPr>
            <a:xfrm>
              <a:off x="9092456" y="10108716"/>
              <a:ext cx="19710767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MUỐI AMMONIUM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208" name="Google Shape;208;p1"/>
            <p:cNvGrpSpPr/>
            <p:nvPr/>
          </p:nvGrpSpPr>
          <p:grpSpPr>
            <a:xfrm>
              <a:off x="7459670" y="9982199"/>
              <a:ext cx="1392614" cy="872846"/>
              <a:chOff x="7459670" y="7543799"/>
              <a:chExt cx="1381117" cy="872846"/>
            </a:xfrm>
          </p:grpSpPr>
          <p:sp>
            <p:nvSpPr>
              <p:cNvPr id="209" name="Google Shape;209;p1"/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0" name="Google Shape;210;p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211" name="Google Shape;211;p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2" name="Google Shape;212;p1"/>
                <p:cNvSpPr txBox="1"/>
                <p:nvPr/>
              </p:nvSpPr>
              <p:spPr>
                <a:xfrm>
                  <a:off x="7826023" y="7688759"/>
                  <a:ext cx="773086" cy="70801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IV</a:t>
                  </a:r>
                  <a:endParaRPr sz="4000" b="1">
                    <a:solidFill>
                      <a:srgbClr val="FFFFFF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</p:grpSp>
        </p:grpSp>
      </p:grpSp>
      <p:grpSp>
        <p:nvGrpSpPr>
          <p:cNvPr id="213" name="Google Shape;213;p1"/>
          <p:cNvGrpSpPr/>
          <p:nvPr/>
        </p:nvGrpSpPr>
        <p:grpSpPr>
          <a:xfrm>
            <a:off x="1116660" y="12219058"/>
            <a:ext cx="21339695" cy="957490"/>
            <a:chOff x="7459670" y="9982199"/>
            <a:chExt cx="21343553" cy="957663"/>
          </a:xfrm>
        </p:grpSpPr>
        <p:sp>
          <p:nvSpPr>
            <p:cNvPr id="214" name="Google Shape;214;p1"/>
            <p:cNvSpPr/>
            <p:nvPr/>
          </p:nvSpPr>
          <p:spPr>
            <a:xfrm>
              <a:off x="9092456" y="10108716"/>
              <a:ext cx="19710767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ỨNG DỤNG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215" name="Google Shape;215;p1"/>
            <p:cNvGrpSpPr/>
            <p:nvPr/>
          </p:nvGrpSpPr>
          <p:grpSpPr>
            <a:xfrm>
              <a:off x="7459670" y="9982199"/>
              <a:ext cx="1392614" cy="872846"/>
              <a:chOff x="7459670" y="7543799"/>
              <a:chExt cx="1381117" cy="872846"/>
            </a:xfrm>
          </p:grpSpPr>
          <p:sp>
            <p:nvSpPr>
              <p:cNvPr id="216" name="Google Shape;216;p1"/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7" name="Google Shape;217;p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218" name="Google Shape;218;p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" name="Google Shape;219;p1"/>
                <p:cNvSpPr txBox="1"/>
                <p:nvPr/>
              </p:nvSpPr>
              <p:spPr>
                <a:xfrm>
                  <a:off x="7949252" y="7688759"/>
                  <a:ext cx="526627" cy="70801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V</a:t>
                  </a:r>
                  <a:endParaRPr sz="4000" b="1">
                    <a:solidFill>
                      <a:srgbClr val="FFFFFF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76003"/>
            <a:ext cx="19656226" cy="830997"/>
            <a:chOff x="-288924" y="1905000"/>
            <a:chExt cx="19657505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1191990" y="1913523"/>
              <a:ext cx="810346" cy="753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5468" y="1905000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ỨNG DỤNG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FF1A13D-0FDF-3912-9215-D1FBB8826DEA}"/>
              </a:ext>
            </a:extLst>
          </p:cNvPr>
          <p:cNvGrpSpPr/>
          <p:nvPr/>
        </p:nvGrpSpPr>
        <p:grpSpPr>
          <a:xfrm>
            <a:off x="461012" y="2497627"/>
            <a:ext cx="14501897" cy="971306"/>
            <a:chOff x="1321688" y="2663775"/>
            <a:chExt cx="13763702" cy="971306"/>
          </a:xfrm>
        </p:grpSpPr>
        <p:sp>
          <p:nvSpPr>
            <p:cNvPr id="22" name="Google Shape;248;p3">
              <a:extLst>
                <a:ext uri="{FF2B5EF4-FFF2-40B4-BE49-F238E27FC236}">
                  <a16:creationId xmlns:a16="http://schemas.microsoft.com/office/drawing/2014/main" id="{12E297FE-1F63-8651-126B-38A0D34434BF}"/>
                </a:ext>
              </a:extLst>
            </p:cNvPr>
            <p:cNvSpPr/>
            <p:nvPr/>
          </p:nvSpPr>
          <p:spPr>
            <a:xfrm>
              <a:off x="1321688" y="2663775"/>
              <a:ext cx="11396828" cy="971306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3" name="Google Shape;262;p3">
              <a:extLst>
                <a:ext uri="{FF2B5EF4-FFF2-40B4-BE49-F238E27FC236}">
                  <a16:creationId xmlns:a16="http://schemas.microsoft.com/office/drawing/2014/main" id="{44C2449F-0B0E-F6B0-2B7D-B809B4EE9376}"/>
                </a:ext>
              </a:extLst>
            </p:cNvPr>
            <p:cNvSpPr txBox="1"/>
            <p:nvPr/>
          </p:nvSpPr>
          <p:spPr>
            <a:xfrm>
              <a:off x="1576551" y="2682331"/>
              <a:ext cx="13508839" cy="8001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1.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Tìm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hiểu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về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ứng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dụng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của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ammonia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E42BD7F-D242-BA9D-6D73-D501B1743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993" y="3999560"/>
            <a:ext cx="18897601" cy="952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33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3 độc.mp4">
            <a:hlinkClick r:id="" action="ppaction://media"/>
            <a:extLst>
              <a:ext uri="{FF2B5EF4-FFF2-40B4-BE49-F238E27FC236}">
                <a16:creationId xmlns:a16="http://schemas.microsoft.com/office/drawing/2014/main" id="{F0BADE3C-A1CB-9C2C-130A-F7B7510A85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01890" y="1967345"/>
            <a:ext cx="15018327" cy="112637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15E078-C1F6-A140-3FD0-9F99D618075B}"/>
              </a:ext>
            </a:extLst>
          </p:cNvPr>
          <p:cNvSpPr txBox="1"/>
          <p:nvPr/>
        </p:nvSpPr>
        <p:spPr>
          <a:xfrm>
            <a:off x="908968" y="6921567"/>
            <a:ext cx="653796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4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Nếu hít nhiều am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onia sẽ bị bỏ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ng </a:t>
            </a:r>
            <a:r>
              <a:rPr lang="en-US" sz="44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đường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4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hô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4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hấp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(rát cổ họng).</a:t>
            </a:r>
            <a:endParaRPr lang="en-US" sz="4400" b="1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vi-VN" sz="4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Khí am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onia g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</a:rPr>
              <a:t>â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y ức chế thần kinh tạo nên cảm giác khó chịu cáu gắt. </a:t>
            </a:r>
            <a:endParaRPr lang="en-US" sz="4400" b="1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4" descr="Beware Chemical Spill Symbol Sign Isolate On White Background,Vector Illustration EPS.10">
            <a:extLst>
              <a:ext uri="{FF2B5EF4-FFF2-40B4-BE49-F238E27FC236}">
                <a16:creationId xmlns:a16="http://schemas.microsoft.com/office/drawing/2014/main" id="{5A06C103-79E7-B0D4-C27C-6C1C86D17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223" y="3210110"/>
            <a:ext cx="3711457" cy="371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98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76003"/>
            <a:ext cx="19656226" cy="830997"/>
            <a:chOff x="-288924" y="1905000"/>
            <a:chExt cx="19657505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1191990" y="1913523"/>
              <a:ext cx="810346" cy="753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5468" y="1905000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ỨNG DỤNG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FF1A13D-0FDF-3912-9215-D1FBB8826DEA}"/>
              </a:ext>
            </a:extLst>
          </p:cNvPr>
          <p:cNvGrpSpPr/>
          <p:nvPr/>
        </p:nvGrpSpPr>
        <p:grpSpPr>
          <a:xfrm>
            <a:off x="461012" y="2497627"/>
            <a:ext cx="14501898" cy="971306"/>
            <a:chOff x="1321688" y="2663775"/>
            <a:chExt cx="13763702" cy="971306"/>
          </a:xfrm>
        </p:grpSpPr>
        <p:sp>
          <p:nvSpPr>
            <p:cNvPr id="22" name="Google Shape;248;p3">
              <a:extLst>
                <a:ext uri="{FF2B5EF4-FFF2-40B4-BE49-F238E27FC236}">
                  <a16:creationId xmlns:a16="http://schemas.microsoft.com/office/drawing/2014/main" id="{12E297FE-1F63-8651-126B-38A0D34434BF}"/>
                </a:ext>
              </a:extLst>
            </p:cNvPr>
            <p:cNvSpPr/>
            <p:nvPr/>
          </p:nvSpPr>
          <p:spPr>
            <a:xfrm>
              <a:off x="1321688" y="2663775"/>
              <a:ext cx="13508839" cy="971306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3" name="Google Shape;262;p3">
              <a:extLst>
                <a:ext uri="{FF2B5EF4-FFF2-40B4-BE49-F238E27FC236}">
                  <a16:creationId xmlns:a16="http://schemas.microsoft.com/office/drawing/2014/main" id="{44C2449F-0B0E-F6B0-2B7D-B809B4EE9376}"/>
                </a:ext>
              </a:extLst>
            </p:cNvPr>
            <p:cNvSpPr txBox="1"/>
            <p:nvPr/>
          </p:nvSpPr>
          <p:spPr>
            <a:xfrm>
              <a:off x="1576551" y="2682331"/>
              <a:ext cx="13508839" cy="8001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2.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Tìm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hiểu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về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ứng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dụng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của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muối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ammonium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1C024B2-37DA-C47A-E51A-AACCECAAF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711" y="4077980"/>
            <a:ext cx="11998034" cy="83079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C65C0B-EE3A-0655-9C48-B3F9EF885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3267" y="4077980"/>
            <a:ext cx="6610581" cy="614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3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0">
            <a:extLst>
              <a:ext uri="{FF2B5EF4-FFF2-40B4-BE49-F238E27FC236}">
                <a16:creationId xmlns:a16="http://schemas.microsoft.com/office/drawing/2014/main" id="{EFEB930C-77FB-5562-B961-FAFAF5944BC4}"/>
              </a:ext>
            </a:extLst>
          </p:cNvPr>
          <p:cNvGrpSpPr/>
          <p:nvPr/>
        </p:nvGrpSpPr>
        <p:grpSpPr>
          <a:xfrm>
            <a:off x="1754478" y="6324898"/>
            <a:ext cx="8331630" cy="1515173"/>
            <a:chOff x="5537206" y="1704231"/>
            <a:chExt cx="4393895" cy="745468"/>
          </a:xfrm>
        </p:grpSpPr>
        <p:sp>
          <p:nvSpPr>
            <p:cNvPr id="259" name="Rectangle 51">
              <a:extLst>
                <a:ext uri="{FF2B5EF4-FFF2-40B4-BE49-F238E27FC236}">
                  <a16:creationId xmlns:a16="http://schemas.microsoft.com/office/drawing/2014/main" id="{0142A39C-F31B-4525-DBEE-473992CB42DF}"/>
                </a:ext>
              </a:extLst>
            </p:cNvPr>
            <p:cNvSpPr/>
            <p:nvPr/>
          </p:nvSpPr>
          <p:spPr>
            <a:xfrm>
              <a:off x="5827750" y="1704231"/>
              <a:ext cx="4103351" cy="745468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60" name="Oval 52">
              <a:extLst>
                <a:ext uri="{FF2B5EF4-FFF2-40B4-BE49-F238E27FC236}">
                  <a16:creationId xmlns:a16="http://schemas.microsoft.com/office/drawing/2014/main" id="{FB00F445-1078-747F-E912-2C5CCA903063}"/>
                </a:ext>
              </a:extLst>
            </p:cNvPr>
            <p:cNvSpPr/>
            <p:nvPr/>
          </p:nvSpPr>
          <p:spPr>
            <a:xfrm>
              <a:off x="5537206" y="1811194"/>
              <a:ext cx="544265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1" name="TextBox 53">
              <a:extLst>
                <a:ext uri="{FF2B5EF4-FFF2-40B4-BE49-F238E27FC236}">
                  <a16:creationId xmlns:a16="http://schemas.microsoft.com/office/drawing/2014/main" id="{B4E74AE4-8346-065B-9265-27E9693B98ED}"/>
                </a:ext>
              </a:extLst>
            </p:cNvPr>
            <p:cNvSpPr txBox="1"/>
            <p:nvPr/>
          </p:nvSpPr>
          <p:spPr>
            <a:xfrm>
              <a:off x="6075400" y="1903250"/>
              <a:ext cx="3855701" cy="408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3200" i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i="0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ộng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hóa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trị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cực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EF6D73A-9E3C-AFDB-0239-F9E7ED65BE8A}"/>
              </a:ext>
            </a:extLst>
          </p:cNvPr>
          <p:cNvGrpSpPr/>
          <p:nvPr/>
        </p:nvGrpSpPr>
        <p:grpSpPr>
          <a:xfrm>
            <a:off x="1754478" y="8588875"/>
            <a:ext cx="3851649" cy="1515175"/>
            <a:chOff x="5537206" y="1704231"/>
            <a:chExt cx="2031264" cy="745468"/>
          </a:xfrm>
        </p:grpSpPr>
        <p:sp>
          <p:nvSpPr>
            <p:cNvPr id="256" name="Rectangle 55">
              <a:extLst>
                <a:ext uri="{FF2B5EF4-FFF2-40B4-BE49-F238E27FC236}">
                  <a16:creationId xmlns:a16="http://schemas.microsoft.com/office/drawing/2014/main" id="{FF959755-E133-FE71-E1C7-4B3BA1BC6AED}"/>
                </a:ext>
              </a:extLst>
            </p:cNvPr>
            <p:cNvSpPr/>
            <p:nvPr/>
          </p:nvSpPr>
          <p:spPr>
            <a:xfrm>
              <a:off x="5827751" y="1704231"/>
              <a:ext cx="1740719" cy="745468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57" name="Oval 56">
              <a:extLst>
                <a:ext uri="{FF2B5EF4-FFF2-40B4-BE49-F238E27FC236}">
                  <a16:creationId xmlns:a16="http://schemas.microsoft.com/office/drawing/2014/main" id="{C0363CC1-7F6C-7E56-E134-1D234DC70FD9}"/>
                </a:ext>
              </a:extLst>
            </p:cNvPr>
            <p:cNvSpPr/>
            <p:nvPr/>
          </p:nvSpPr>
          <p:spPr>
            <a:xfrm>
              <a:off x="5537206" y="1811194"/>
              <a:ext cx="544265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B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8" name="TextBox 57">
              <a:extLst>
                <a:ext uri="{FF2B5EF4-FFF2-40B4-BE49-F238E27FC236}">
                  <a16:creationId xmlns:a16="http://schemas.microsoft.com/office/drawing/2014/main" id="{0E04AD19-1B8B-EBF9-EE45-9867FCC8B7F7}"/>
                </a:ext>
              </a:extLst>
            </p:cNvPr>
            <p:cNvSpPr txBox="1"/>
            <p:nvPr/>
          </p:nvSpPr>
          <p:spPr>
            <a:xfrm>
              <a:off x="5827319" y="1903244"/>
              <a:ext cx="1741151" cy="408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3200" i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i="0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ion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6" name="Group 3">
            <a:extLst>
              <a:ext uri="{FF2B5EF4-FFF2-40B4-BE49-F238E27FC236}">
                <a16:creationId xmlns:a16="http://schemas.microsoft.com/office/drawing/2014/main" id="{CF23B054-DF48-39BF-9EDE-56B2CF1B7F5C}"/>
              </a:ext>
            </a:extLst>
          </p:cNvPr>
          <p:cNvGrpSpPr/>
          <p:nvPr/>
        </p:nvGrpSpPr>
        <p:grpSpPr>
          <a:xfrm>
            <a:off x="12775224" y="6324907"/>
            <a:ext cx="9304960" cy="1515177"/>
            <a:chOff x="5537206" y="1704231"/>
            <a:chExt cx="4907205" cy="745468"/>
          </a:xfrm>
        </p:grpSpPr>
        <p:sp>
          <p:nvSpPr>
            <p:cNvPr id="61" name="Rectangle 45">
              <a:extLst>
                <a:ext uri="{FF2B5EF4-FFF2-40B4-BE49-F238E27FC236}">
                  <a16:creationId xmlns:a16="http://schemas.microsoft.com/office/drawing/2014/main" id="{0C377D84-C468-2881-D511-7FFA9904A78A}"/>
                </a:ext>
              </a:extLst>
            </p:cNvPr>
            <p:cNvSpPr/>
            <p:nvPr/>
          </p:nvSpPr>
          <p:spPr>
            <a:xfrm>
              <a:off x="5827751" y="1704231"/>
              <a:ext cx="4616660" cy="745468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2" name="Oval 46">
              <a:extLst>
                <a:ext uri="{FF2B5EF4-FFF2-40B4-BE49-F238E27FC236}">
                  <a16:creationId xmlns:a16="http://schemas.microsoft.com/office/drawing/2014/main" id="{84C7C448-F332-F28D-0098-E96FCA975070}"/>
                </a:ext>
              </a:extLst>
            </p:cNvPr>
            <p:cNvSpPr/>
            <p:nvPr/>
          </p:nvSpPr>
          <p:spPr>
            <a:xfrm>
              <a:off x="5537206" y="1811194"/>
              <a:ext cx="544265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TextBox 47">
              <a:extLst>
                <a:ext uri="{FF2B5EF4-FFF2-40B4-BE49-F238E27FC236}">
                  <a16:creationId xmlns:a16="http://schemas.microsoft.com/office/drawing/2014/main" id="{CA2F99A4-4C00-DC7E-83DB-480F313F0378}"/>
                </a:ext>
              </a:extLst>
            </p:cNvPr>
            <p:cNvSpPr txBox="1"/>
            <p:nvPr/>
          </p:nvSpPr>
          <p:spPr>
            <a:xfrm>
              <a:off x="6016037" y="1903245"/>
              <a:ext cx="4180724" cy="408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3200" i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i="0" kern="12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Cộng</a:t>
              </a:r>
              <a:r>
                <a:rPr lang="en-US" sz="4800" b="1" i="0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i="0" kern="12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hóa</a:t>
              </a:r>
              <a:r>
                <a:rPr lang="en-US" sz="4800" b="1" i="0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i="0" kern="12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trị</a:t>
              </a:r>
              <a:r>
                <a:rPr lang="en-US" sz="4800" b="1" i="0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i="0" kern="12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4800" b="1" i="0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i="0" kern="12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cực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7" name="Group 58">
            <a:extLst>
              <a:ext uri="{FF2B5EF4-FFF2-40B4-BE49-F238E27FC236}">
                <a16:creationId xmlns:a16="http://schemas.microsoft.com/office/drawing/2014/main" id="{C75660C5-1795-45E7-2459-CDF6F0A3AC00}"/>
              </a:ext>
            </a:extLst>
          </p:cNvPr>
          <p:cNvGrpSpPr/>
          <p:nvPr/>
        </p:nvGrpSpPr>
        <p:grpSpPr>
          <a:xfrm>
            <a:off x="12775226" y="8993372"/>
            <a:ext cx="4930882" cy="1515177"/>
            <a:chOff x="5537206" y="1704231"/>
            <a:chExt cx="2600425" cy="745468"/>
          </a:xfrm>
        </p:grpSpPr>
        <p:sp>
          <p:nvSpPr>
            <p:cNvPr id="58" name="Rectangle 59">
              <a:extLst>
                <a:ext uri="{FF2B5EF4-FFF2-40B4-BE49-F238E27FC236}">
                  <a16:creationId xmlns:a16="http://schemas.microsoft.com/office/drawing/2014/main" id="{858BB183-9700-382C-438C-460288C678C2}"/>
                </a:ext>
              </a:extLst>
            </p:cNvPr>
            <p:cNvSpPr/>
            <p:nvPr/>
          </p:nvSpPr>
          <p:spPr>
            <a:xfrm>
              <a:off x="5827750" y="1704231"/>
              <a:ext cx="2309881" cy="745468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9" name="Oval 60">
              <a:extLst>
                <a:ext uri="{FF2B5EF4-FFF2-40B4-BE49-F238E27FC236}">
                  <a16:creationId xmlns:a16="http://schemas.microsoft.com/office/drawing/2014/main" id="{2BD16B99-D6A9-0455-38D3-7C63D9743A38}"/>
                </a:ext>
              </a:extLst>
            </p:cNvPr>
            <p:cNvSpPr/>
            <p:nvPr/>
          </p:nvSpPr>
          <p:spPr>
            <a:xfrm>
              <a:off x="5537206" y="1811194"/>
              <a:ext cx="544265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D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TextBox 61">
              <a:extLst>
                <a:ext uri="{FF2B5EF4-FFF2-40B4-BE49-F238E27FC236}">
                  <a16:creationId xmlns:a16="http://schemas.microsoft.com/office/drawing/2014/main" id="{4DFD408E-6A9A-A4DD-BCD5-C821B53A4850}"/>
                </a:ext>
              </a:extLst>
            </p:cNvPr>
            <p:cNvSpPr txBox="1"/>
            <p:nvPr/>
          </p:nvSpPr>
          <p:spPr>
            <a:xfrm>
              <a:off x="5975686" y="1885631"/>
              <a:ext cx="1957363" cy="408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3200" i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Kim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loại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62" name="Oval 49">
            <a:extLst>
              <a:ext uri="{FF2B5EF4-FFF2-40B4-BE49-F238E27FC236}">
                <a16:creationId xmlns:a16="http://schemas.microsoft.com/office/drawing/2014/main" id="{891E4DE8-704B-39F9-984C-2F7D8B0A34D3}"/>
              </a:ext>
            </a:extLst>
          </p:cNvPr>
          <p:cNvSpPr/>
          <p:nvPr/>
        </p:nvSpPr>
        <p:spPr>
          <a:xfrm>
            <a:off x="12775224" y="6553006"/>
            <a:ext cx="1024847" cy="1009724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3" name="Group 11">
            <a:extLst>
              <a:ext uri="{FF2B5EF4-FFF2-40B4-BE49-F238E27FC236}">
                <a16:creationId xmlns:a16="http://schemas.microsoft.com/office/drawing/2014/main" id="{519A3A9B-06D2-AAB5-842E-BA68BBE5F223}"/>
              </a:ext>
            </a:extLst>
          </p:cNvPr>
          <p:cNvGrpSpPr/>
          <p:nvPr/>
        </p:nvGrpSpPr>
        <p:grpSpPr>
          <a:xfrm>
            <a:off x="313677" y="3937054"/>
            <a:ext cx="23825350" cy="1856444"/>
            <a:chOff x="226013" y="2034258"/>
            <a:chExt cx="23825350" cy="1856444"/>
          </a:xfrm>
        </p:grpSpPr>
        <p:grpSp>
          <p:nvGrpSpPr>
            <p:cNvPr id="264" name="Group 20">
              <a:extLst>
                <a:ext uri="{FF2B5EF4-FFF2-40B4-BE49-F238E27FC236}">
                  <a16:creationId xmlns:a16="http://schemas.microsoft.com/office/drawing/2014/main" id="{3610751E-E89B-16A3-0727-666AB97FA645}"/>
                </a:ext>
              </a:extLst>
            </p:cNvPr>
            <p:cNvGrpSpPr/>
            <p:nvPr/>
          </p:nvGrpSpPr>
          <p:grpSpPr>
            <a:xfrm>
              <a:off x="226013" y="2034258"/>
              <a:ext cx="23825350" cy="1856444"/>
              <a:chOff x="534987" y="1647866"/>
              <a:chExt cx="23017949" cy="1556899"/>
            </a:xfrm>
          </p:grpSpPr>
          <p:sp>
            <p:nvSpPr>
              <p:cNvPr id="266" name="Rounded Rectangle 24">
                <a:extLst>
                  <a:ext uri="{FF2B5EF4-FFF2-40B4-BE49-F238E27FC236}">
                    <a16:creationId xmlns:a16="http://schemas.microsoft.com/office/drawing/2014/main" id="{EE17A035-4F3F-415E-BEA7-3331C045288F}"/>
                  </a:ext>
                </a:extLst>
              </p:cNvPr>
              <p:cNvSpPr/>
              <p:nvPr/>
            </p:nvSpPr>
            <p:spPr bwMode="auto">
              <a:xfrm>
                <a:off x="755650" y="1720892"/>
                <a:ext cx="22797286" cy="1483873"/>
              </a:xfrm>
              <a:prstGeom prst="roundRect">
                <a:avLst>
                  <a:gd name="adj" fmla="val 5492"/>
                </a:avLst>
              </a:prstGeom>
              <a:solidFill>
                <a:srgbClr val="9BBB59">
                  <a:lumMod val="40000"/>
                  <a:lumOff val="6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43543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67" name="Group 25">
                <a:extLst>
                  <a:ext uri="{FF2B5EF4-FFF2-40B4-BE49-F238E27FC236}">
                    <a16:creationId xmlns:a16="http://schemas.microsoft.com/office/drawing/2014/main" id="{91078BEE-5D86-7C94-D7B1-A854C53596BF}"/>
                  </a:ext>
                </a:extLst>
              </p:cNvPr>
              <p:cNvGrpSpPr/>
              <p:nvPr/>
            </p:nvGrpSpPr>
            <p:grpSpPr>
              <a:xfrm>
                <a:off x="534987" y="1647866"/>
                <a:ext cx="3223234" cy="1176337"/>
                <a:chOff x="534987" y="1647866"/>
                <a:chExt cx="3223234" cy="1176337"/>
              </a:xfrm>
            </p:grpSpPr>
            <p:sp>
              <p:nvSpPr>
                <p:cNvPr id="268" name="Isosceles Triangle 44">
                  <a:extLst>
                    <a:ext uri="{FF2B5EF4-FFF2-40B4-BE49-F238E27FC236}">
                      <a16:creationId xmlns:a16="http://schemas.microsoft.com/office/drawing/2014/main" id="{19F57FF8-D2E7-0ACD-2C45-DC0E8E17FC36}"/>
                    </a:ext>
                  </a:extLst>
                </p:cNvPr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Pentagon 27">
                  <a:extLst>
                    <a:ext uri="{FF2B5EF4-FFF2-40B4-BE49-F238E27FC236}">
                      <a16:creationId xmlns:a16="http://schemas.microsoft.com/office/drawing/2014/main" id="{18156D04-FC30-5A8A-4EEC-4C279C15DA41}"/>
                    </a:ext>
                  </a:extLst>
                </p:cNvPr>
                <p:cNvSpPr/>
                <p:nvPr/>
              </p:nvSpPr>
              <p:spPr bwMode="auto">
                <a:xfrm>
                  <a:off x="534987" y="1647866"/>
                  <a:ext cx="3223234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70" name="Group 11">
                  <a:extLst>
                    <a:ext uri="{FF2B5EF4-FFF2-40B4-BE49-F238E27FC236}">
                      <a16:creationId xmlns:a16="http://schemas.microsoft.com/office/drawing/2014/main" id="{FF13F8ED-B111-0189-176E-56334A9DDA29}"/>
                    </a:ext>
                  </a:extLst>
                </p:cNvPr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ysClr val="window" lastClr="FFFFFF">
                    <a:lumMod val="95000"/>
                  </a:sysClr>
                </a:solidFill>
              </p:grpSpPr>
              <p:sp>
                <p:nvSpPr>
                  <p:cNvPr id="273" name="Freeform 31">
                    <a:extLst>
                      <a:ext uri="{FF2B5EF4-FFF2-40B4-BE49-F238E27FC236}">
                        <a16:creationId xmlns:a16="http://schemas.microsoft.com/office/drawing/2014/main" id="{FEA5653D-9395-EF29-8F1F-8ECFC4E2BE8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4" name="Freeform 32">
                    <a:extLst>
                      <a:ext uri="{FF2B5EF4-FFF2-40B4-BE49-F238E27FC236}">
                        <a16:creationId xmlns:a16="http://schemas.microsoft.com/office/drawing/2014/main" id="{3C3B4F3B-F7F8-D07D-AFD8-D18F6F579C8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5" name="Freeform 33">
                    <a:extLst>
                      <a:ext uri="{FF2B5EF4-FFF2-40B4-BE49-F238E27FC236}">
                        <a16:creationId xmlns:a16="http://schemas.microsoft.com/office/drawing/2014/main" id="{608A5C0D-D04F-8AE7-F1A5-EF5BE5091A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6" name="Rectangle 34">
                    <a:extLst>
                      <a:ext uri="{FF2B5EF4-FFF2-40B4-BE49-F238E27FC236}">
                        <a16:creationId xmlns:a16="http://schemas.microsoft.com/office/drawing/2014/main" id="{AB99B296-903A-B4A3-69C8-B14EE10AB3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7" name="Rectangle 35">
                    <a:extLst>
                      <a:ext uri="{FF2B5EF4-FFF2-40B4-BE49-F238E27FC236}">
                        <a16:creationId xmlns:a16="http://schemas.microsoft.com/office/drawing/2014/main" id="{168C8086-724B-F73D-48E5-F6D6F34F0D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8" name="Rectangle 36">
                    <a:extLst>
                      <a:ext uri="{FF2B5EF4-FFF2-40B4-BE49-F238E27FC236}">
                        <a16:creationId xmlns:a16="http://schemas.microsoft.com/office/drawing/2014/main" id="{B78208CE-99D7-9EF5-48CF-9CE7E365169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9" name="Rectangle 37">
                    <a:extLst>
                      <a:ext uri="{FF2B5EF4-FFF2-40B4-BE49-F238E27FC236}">
                        <a16:creationId xmlns:a16="http://schemas.microsoft.com/office/drawing/2014/main" id="{CFDCF975-D1FF-4D92-1E1A-407B1FF627D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71" name="Chevron 29">
                  <a:extLst>
                    <a:ext uri="{FF2B5EF4-FFF2-40B4-BE49-F238E27FC236}">
                      <a16:creationId xmlns:a16="http://schemas.microsoft.com/office/drawing/2014/main" id="{813F4A4A-FA56-F0DC-FA83-C861FE80ED5B}"/>
                    </a:ext>
                  </a:extLst>
                </p:cNvPr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txBody>
                <a:bodyPr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TextBox 13">
                  <a:extLst>
                    <a:ext uri="{FF2B5EF4-FFF2-40B4-BE49-F238E27FC236}">
                      <a16:creationId xmlns:a16="http://schemas.microsoft.com/office/drawing/2014/main" id="{3DA598D7-E157-2F81-C735-F58B72B66EB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08026" y="1763895"/>
                  <a:ext cx="1866470" cy="696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21770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Câu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 1</a:t>
                  </a:r>
                </a:p>
              </p:txBody>
            </p:sp>
          </p:grpSp>
        </p:grpSp>
        <p:sp>
          <p:nvSpPr>
            <p:cNvPr id="265" name="Text Box 5">
              <a:extLst>
                <a:ext uri="{FF2B5EF4-FFF2-40B4-BE49-F238E27FC236}">
                  <a16:creationId xmlns:a16="http://schemas.microsoft.com/office/drawing/2014/main" id="{0CE78A64-B2F6-ED1E-BAE0-B92E926AD0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06518" y="2172947"/>
              <a:ext cx="19849326" cy="924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84171" tIns="92087" rIns="184171" bIns="92087">
              <a:spAutoFit/>
            </a:bodyPr>
            <a:lstStyle>
              <a:lvl1pPr algn="ctr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9pPr>
            </a:lstStyle>
            <a:p>
              <a:pPr marL="0" marR="0" lvl="0" indent="0" algn="l" defTabSz="2177278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sz="48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Liên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kết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hóa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phân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tử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NH</a:t>
              </a:r>
              <a:r>
                <a:rPr lang="en-US" altLang="vi-VN" sz="4800" b="1" kern="1200" baseline="-250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liên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kết</a:t>
              </a:r>
              <a:endPara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CC66872-BDFA-0B94-851F-9ACD4CD309D4}"/>
              </a:ext>
            </a:extLst>
          </p:cNvPr>
          <p:cNvGrpSpPr/>
          <p:nvPr/>
        </p:nvGrpSpPr>
        <p:grpSpPr>
          <a:xfrm>
            <a:off x="9023121" y="2119906"/>
            <a:ext cx="13339060" cy="971306"/>
            <a:chOff x="1321688" y="2663775"/>
            <a:chExt cx="12660056" cy="971306"/>
          </a:xfrm>
        </p:grpSpPr>
        <p:sp>
          <p:nvSpPr>
            <p:cNvPr id="5" name="Google Shape;248;p3">
              <a:extLst>
                <a:ext uri="{FF2B5EF4-FFF2-40B4-BE49-F238E27FC236}">
                  <a16:creationId xmlns:a16="http://schemas.microsoft.com/office/drawing/2014/main" id="{C0414881-B7DC-C947-E243-398E296B4668}"/>
                </a:ext>
              </a:extLst>
            </p:cNvPr>
            <p:cNvSpPr/>
            <p:nvPr/>
          </p:nvSpPr>
          <p:spPr>
            <a:xfrm>
              <a:off x="1321688" y="2663775"/>
              <a:ext cx="7436993" cy="971306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" name="Google Shape;262;p3">
              <a:extLst>
                <a:ext uri="{FF2B5EF4-FFF2-40B4-BE49-F238E27FC236}">
                  <a16:creationId xmlns:a16="http://schemas.microsoft.com/office/drawing/2014/main" id="{8071F759-9EFE-E340-0B11-E48926B0D74D}"/>
                </a:ext>
              </a:extLst>
            </p:cNvPr>
            <p:cNvSpPr txBox="1"/>
            <p:nvPr/>
          </p:nvSpPr>
          <p:spPr>
            <a:xfrm>
              <a:off x="1576551" y="2682331"/>
              <a:ext cx="12405193" cy="8001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HOẠT ĐỘNG LUYỆN TẬP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F77BAF1-D2A7-4C6E-9006-6AA9EE398DF0}"/>
              </a:ext>
            </a:extLst>
          </p:cNvPr>
          <p:cNvSpPr/>
          <p:nvPr/>
        </p:nvSpPr>
        <p:spPr>
          <a:xfrm>
            <a:off x="832622" y="1539786"/>
            <a:ext cx="22247742" cy="5175311"/>
          </a:xfrm>
          <a:prstGeom prst="roundRect">
            <a:avLst/>
          </a:prstGeom>
          <a:solidFill>
            <a:schemeClr val="accent1">
              <a:alpha val="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63374E5-F606-48EC-8810-545253A60062}"/>
              </a:ext>
            </a:extLst>
          </p:cNvPr>
          <p:cNvSpPr/>
          <p:nvPr/>
        </p:nvSpPr>
        <p:spPr>
          <a:xfrm>
            <a:off x="1431327" y="7634647"/>
            <a:ext cx="22382721" cy="5175311"/>
          </a:xfrm>
          <a:prstGeom prst="roundRect">
            <a:avLst/>
          </a:prstGeom>
          <a:solidFill>
            <a:schemeClr val="accent1">
              <a:alpha val="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EA92DC-69EF-481B-B810-C940FB42DB76}"/>
              </a:ext>
            </a:extLst>
          </p:cNvPr>
          <p:cNvSpPr/>
          <p:nvPr/>
        </p:nvSpPr>
        <p:spPr>
          <a:xfrm>
            <a:off x="8406507" y="1181712"/>
            <a:ext cx="10768184" cy="1298797"/>
          </a:xfrm>
          <a:prstGeom prst="roundRect">
            <a:avLst/>
          </a:prstGeom>
          <a:solidFill>
            <a:srgbClr val="E33544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2388A1-A6A6-4B65-AA77-48B9CA4B00F7}"/>
              </a:ext>
            </a:extLst>
          </p:cNvPr>
          <p:cNvSpPr txBox="1"/>
          <p:nvPr/>
        </p:nvSpPr>
        <p:spPr>
          <a:xfrm>
            <a:off x="1961450" y="2817167"/>
            <a:ext cx="2140330" cy="954107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5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F62D74-D68F-425E-A211-A09A530CCE6A}"/>
              </a:ext>
            </a:extLst>
          </p:cNvPr>
          <p:cNvSpPr txBox="1"/>
          <p:nvPr/>
        </p:nvSpPr>
        <p:spPr>
          <a:xfrm>
            <a:off x="4786599" y="2940284"/>
            <a:ext cx="16778346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quỳ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ẩm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A2DBFFA-751D-4EA6-B908-362666B2DEAC}"/>
              </a:ext>
            </a:extLst>
          </p:cNvPr>
          <p:cNvSpPr/>
          <p:nvPr/>
        </p:nvSpPr>
        <p:spPr>
          <a:xfrm>
            <a:off x="3644588" y="4585053"/>
            <a:ext cx="3233741" cy="1404821"/>
          </a:xfrm>
          <a:prstGeom prst="roundRect">
            <a:avLst/>
          </a:prstGeom>
          <a:solidFill>
            <a:srgbClr val="FCCA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A. N</a:t>
            </a:r>
            <a:r>
              <a:rPr lang="en-US" sz="4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6E76280-C6A1-4D03-A317-2E4E1ED7E9AE}"/>
              </a:ext>
            </a:extLst>
          </p:cNvPr>
          <p:cNvSpPr/>
          <p:nvPr/>
        </p:nvSpPr>
        <p:spPr>
          <a:xfrm>
            <a:off x="8364922" y="4752108"/>
            <a:ext cx="3233741" cy="1404821"/>
          </a:xfrm>
          <a:prstGeom prst="roundRect">
            <a:avLst/>
          </a:prstGeom>
          <a:solidFill>
            <a:srgbClr val="F24B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B. O</a:t>
            </a:r>
            <a:r>
              <a:rPr lang="en-US" sz="4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E704323-FD50-4AC6-A786-39C190A12A3E}"/>
              </a:ext>
            </a:extLst>
          </p:cNvPr>
          <p:cNvSpPr/>
          <p:nvPr/>
        </p:nvSpPr>
        <p:spPr>
          <a:xfrm>
            <a:off x="13610871" y="4752110"/>
            <a:ext cx="3233741" cy="1404821"/>
          </a:xfrm>
          <a:prstGeom prst="roundRect">
            <a:avLst/>
          </a:prstGeom>
          <a:solidFill>
            <a:srgbClr val="408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C. NH</a:t>
            </a:r>
            <a:r>
              <a:rPr lang="en-US" sz="4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B0100A1-3112-4265-AD09-DDC814CF3826}"/>
              </a:ext>
            </a:extLst>
          </p:cNvPr>
          <p:cNvSpPr/>
          <p:nvPr/>
        </p:nvSpPr>
        <p:spPr>
          <a:xfrm>
            <a:off x="18331204" y="4752108"/>
            <a:ext cx="3233741" cy="1404821"/>
          </a:xfrm>
          <a:prstGeom prst="roundRect">
            <a:avLst/>
          </a:prstGeom>
          <a:solidFill>
            <a:srgbClr val="C6CC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D. HCl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21A65F-C03D-411F-9439-92FD22B9CCCB}"/>
              </a:ext>
            </a:extLst>
          </p:cNvPr>
          <p:cNvSpPr txBox="1"/>
          <p:nvPr/>
        </p:nvSpPr>
        <p:spPr>
          <a:xfrm>
            <a:off x="1961450" y="8065855"/>
            <a:ext cx="2140330" cy="954107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5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040138-7E9A-4314-8D68-E388FCDC7AE1}"/>
              </a:ext>
            </a:extLst>
          </p:cNvPr>
          <p:cNvSpPr txBox="1"/>
          <p:nvPr/>
        </p:nvSpPr>
        <p:spPr>
          <a:xfrm>
            <a:off x="4786598" y="8188972"/>
            <a:ext cx="19027451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US" sz="48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HCl,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09221AD-122B-4034-80B5-0BE8C9592CAD}"/>
              </a:ext>
            </a:extLst>
          </p:cNvPr>
          <p:cNvSpPr/>
          <p:nvPr/>
        </p:nvSpPr>
        <p:spPr>
          <a:xfrm>
            <a:off x="3551815" y="10924191"/>
            <a:ext cx="3591574" cy="1404821"/>
          </a:xfrm>
          <a:prstGeom prst="roundRect">
            <a:avLst/>
          </a:prstGeom>
          <a:solidFill>
            <a:srgbClr val="FCCA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A. NH</a:t>
            </a:r>
            <a:r>
              <a:rPr lang="en-US" sz="4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4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8858C64-9906-4470-851B-FC502B3333A2}"/>
              </a:ext>
            </a:extLst>
          </p:cNvPr>
          <p:cNvSpPr/>
          <p:nvPr/>
        </p:nvSpPr>
        <p:spPr>
          <a:xfrm>
            <a:off x="8722753" y="10924187"/>
            <a:ext cx="3233741" cy="1404821"/>
          </a:xfrm>
          <a:prstGeom prst="roundRect">
            <a:avLst/>
          </a:prstGeom>
          <a:solidFill>
            <a:srgbClr val="F24B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B. NaCl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797A393-C38A-47AB-9FEB-EF3F263397DA}"/>
              </a:ext>
            </a:extLst>
          </p:cNvPr>
          <p:cNvSpPr/>
          <p:nvPr/>
        </p:nvSpPr>
        <p:spPr>
          <a:xfrm>
            <a:off x="13875931" y="10924189"/>
            <a:ext cx="4455272" cy="1404821"/>
          </a:xfrm>
          <a:prstGeom prst="roundRect">
            <a:avLst/>
          </a:prstGeom>
          <a:solidFill>
            <a:srgbClr val="408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C. N</a:t>
            </a:r>
            <a:r>
              <a:rPr lang="en-US" sz="4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, Cl</a:t>
            </a:r>
            <a:r>
              <a:rPr lang="en-US" sz="4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, H</a:t>
            </a:r>
            <a:r>
              <a:rPr lang="en-US" sz="4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82C4763-3BF5-46AA-B3F7-96040145D70A}"/>
              </a:ext>
            </a:extLst>
          </p:cNvPr>
          <p:cNvSpPr/>
          <p:nvPr/>
        </p:nvSpPr>
        <p:spPr>
          <a:xfrm>
            <a:off x="18689035" y="10924187"/>
            <a:ext cx="3591574" cy="1404821"/>
          </a:xfrm>
          <a:prstGeom prst="roundRect">
            <a:avLst/>
          </a:prstGeom>
          <a:solidFill>
            <a:srgbClr val="C6CC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D. NH</a:t>
            </a:r>
            <a:r>
              <a:rPr lang="en-US" sz="4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395A848-DBE0-42CE-BC34-B5DCBB391C8B}"/>
              </a:ext>
            </a:extLst>
          </p:cNvPr>
          <p:cNvSpPr/>
          <p:nvPr/>
        </p:nvSpPr>
        <p:spPr>
          <a:xfrm>
            <a:off x="13610869" y="4752108"/>
            <a:ext cx="3233741" cy="14048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NH</a:t>
            </a:r>
            <a:r>
              <a:rPr lang="en-US" sz="48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915A83F-970D-48F0-94C6-4EDBDA723346}"/>
              </a:ext>
            </a:extLst>
          </p:cNvPr>
          <p:cNvSpPr/>
          <p:nvPr/>
        </p:nvSpPr>
        <p:spPr>
          <a:xfrm>
            <a:off x="18689035" y="10924185"/>
            <a:ext cx="3591574" cy="140482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NH</a:t>
            </a:r>
            <a:r>
              <a:rPr lang="en-US" sz="48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</a:p>
        </p:txBody>
      </p:sp>
    </p:spTree>
    <p:extLst>
      <p:ext uri="{BB962C8B-B14F-4D97-AF65-F5344CB8AC3E}">
        <p14:creationId xmlns:p14="http://schemas.microsoft.com/office/powerpoint/2010/main" val="303977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5" grpId="0" animBg="1"/>
      <p:bldP spid="7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D2CCFFF-F066-44F3-AF37-AC6C511033AE}"/>
              </a:ext>
            </a:extLst>
          </p:cNvPr>
          <p:cNvSpPr/>
          <p:nvPr/>
        </p:nvSpPr>
        <p:spPr>
          <a:xfrm>
            <a:off x="1239558" y="3831600"/>
            <a:ext cx="22460184" cy="659389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E36C3E6-037B-49E0-B010-D833F44EC1A2}"/>
              </a:ext>
            </a:extLst>
          </p:cNvPr>
          <p:cNvSpPr/>
          <p:nvPr/>
        </p:nvSpPr>
        <p:spPr>
          <a:xfrm>
            <a:off x="7713270" y="2153228"/>
            <a:ext cx="12763747" cy="1298797"/>
          </a:xfrm>
          <a:prstGeom prst="roundRect">
            <a:avLst/>
          </a:prstGeom>
          <a:solidFill>
            <a:srgbClr val="E33544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EA9321-2402-4C0B-B4D7-5EC956C8E139}"/>
              </a:ext>
            </a:extLst>
          </p:cNvPr>
          <p:cNvSpPr txBox="1"/>
          <p:nvPr/>
        </p:nvSpPr>
        <p:spPr>
          <a:xfrm>
            <a:off x="1941168" y="4240040"/>
            <a:ext cx="2140330" cy="954107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5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D654C2-D286-4F8F-AA2E-AF8A1453AA25}"/>
              </a:ext>
            </a:extLst>
          </p:cNvPr>
          <p:cNvSpPr txBox="1"/>
          <p:nvPr/>
        </p:nvSpPr>
        <p:spPr>
          <a:xfrm>
            <a:off x="4269524" y="4234724"/>
            <a:ext cx="15134549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8DF42E-AC82-4E35-9F94-7D0B4418FADC}"/>
              </a:ext>
            </a:extLst>
          </p:cNvPr>
          <p:cNvSpPr txBox="1"/>
          <p:nvPr/>
        </p:nvSpPr>
        <p:spPr>
          <a:xfrm>
            <a:off x="2857359" y="5636108"/>
            <a:ext cx="19587057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US" sz="48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base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F3A0EC-0892-4DB0-825D-B604992697A7}"/>
              </a:ext>
            </a:extLst>
          </p:cNvPr>
          <p:cNvSpPr txBox="1"/>
          <p:nvPr/>
        </p:nvSpPr>
        <p:spPr>
          <a:xfrm>
            <a:off x="2795377" y="6798005"/>
            <a:ext cx="19649041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US" sz="48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dời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4C9B28-5BDE-4AAF-B2F2-F0EFE816949B}"/>
              </a:ext>
            </a:extLst>
          </p:cNvPr>
          <p:cNvSpPr txBox="1"/>
          <p:nvPr/>
        </p:nvSpPr>
        <p:spPr>
          <a:xfrm>
            <a:off x="2833069" y="7851303"/>
            <a:ext cx="20297241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US" sz="4800" baseline="-25000" dirty="0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800" dirty="0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4800" dirty="0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800" dirty="0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800" dirty="0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tan </a:t>
            </a:r>
            <a:r>
              <a:rPr lang="en-US" sz="4800" dirty="0" err="1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800" dirty="0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800" dirty="0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800" dirty="0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800" dirty="0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mùi</a:t>
            </a:r>
            <a:r>
              <a:rPr lang="en-US" sz="4800" dirty="0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4800" dirty="0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993C45-8451-497D-9188-55E3DBC9430C}"/>
              </a:ext>
            </a:extLst>
          </p:cNvPr>
          <p:cNvSpPr txBox="1"/>
          <p:nvPr/>
        </p:nvSpPr>
        <p:spPr>
          <a:xfrm>
            <a:off x="2795376" y="8941133"/>
            <a:ext cx="19649043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US" sz="48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US" sz="48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en-US" sz="48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104069-007D-4194-B485-AAF0D12CD4D5}"/>
              </a:ext>
            </a:extLst>
          </p:cNvPr>
          <p:cNvSpPr txBox="1"/>
          <p:nvPr/>
        </p:nvSpPr>
        <p:spPr>
          <a:xfrm>
            <a:off x="1878280" y="5636108"/>
            <a:ext cx="1045098" cy="830997"/>
          </a:xfrm>
          <a:prstGeom prst="rect">
            <a:avLst/>
          </a:prstGeom>
          <a:solidFill>
            <a:srgbClr val="84CE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D24A8A-0362-42E5-A01F-B20433113EA5}"/>
              </a:ext>
            </a:extLst>
          </p:cNvPr>
          <p:cNvSpPr txBox="1"/>
          <p:nvPr/>
        </p:nvSpPr>
        <p:spPr>
          <a:xfrm>
            <a:off x="1841455" y="6868739"/>
            <a:ext cx="1045098" cy="830997"/>
          </a:xfrm>
          <a:prstGeom prst="rect">
            <a:avLst/>
          </a:prstGeom>
          <a:solidFill>
            <a:srgbClr val="02B801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13C47A-021A-4BAA-AFE1-52AB65885A0F}"/>
              </a:ext>
            </a:extLst>
          </p:cNvPr>
          <p:cNvSpPr txBox="1"/>
          <p:nvPr/>
        </p:nvSpPr>
        <p:spPr>
          <a:xfrm>
            <a:off x="1775437" y="7948331"/>
            <a:ext cx="1045098" cy="830997"/>
          </a:xfrm>
          <a:prstGeom prst="rect">
            <a:avLst/>
          </a:prstGeom>
          <a:solidFill>
            <a:srgbClr val="00B2D6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5A7844-D26A-405B-8317-7EA60557730C}"/>
              </a:ext>
            </a:extLst>
          </p:cNvPr>
          <p:cNvSpPr txBox="1"/>
          <p:nvPr/>
        </p:nvSpPr>
        <p:spPr>
          <a:xfrm>
            <a:off x="1812261" y="8871721"/>
            <a:ext cx="1045098" cy="830997"/>
          </a:xfrm>
          <a:prstGeom prst="rect">
            <a:avLst/>
          </a:prstGeom>
          <a:solidFill>
            <a:srgbClr val="0024BA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E1322C-2FEC-4189-8814-B6329E6651F8}"/>
              </a:ext>
            </a:extLst>
          </p:cNvPr>
          <p:cNvSpPr txBox="1"/>
          <p:nvPr/>
        </p:nvSpPr>
        <p:spPr>
          <a:xfrm>
            <a:off x="1787972" y="7923861"/>
            <a:ext cx="104509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17B77B-2885-4487-B6A6-EE866CDA18EF}"/>
              </a:ext>
            </a:extLst>
          </p:cNvPr>
          <p:cNvSpPr txBox="1"/>
          <p:nvPr/>
        </p:nvSpPr>
        <p:spPr>
          <a:xfrm>
            <a:off x="2886553" y="7887582"/>
            <a:ext cx="20206933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US" sz="48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tan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mùi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007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3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8EAEB7-276A-46A8-A016-2971B71054C2}"/>
              </a:ext>
            </a:extLst>
          </p:cNvPr>
          <p:cNvSpPr txBox="1"/>
          <p:nvPr/>
        </p:nvSpPr>
        <p:spPr>
          <a:xfrm>
            <a:off x="4093299" y="3187096"/>
            <a:ext cx="190614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 NaOH (dư) tác dụng với 150 ml dung dịch (NH</a:t>
            </a:r>
            <a:r>
              <a:rPr lang="pt-BR" sz="4800" baseline="-250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8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t-BR" sz="4800" baseline="-250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8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pt-BR" sz="4800" baseline="-250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8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1M, đun nóng. Sau phản ứng thu được bao nhiêu lit khí NH</a:t>
            </a:r>
            <a:r>
              <a:rPr lang="pt-BR" sz="4800" baseline="-250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8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(đkc)?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97A6DE-C240-4826-8F15-FE190360B5FE}"/>
              </a:ext>
            </a:extLst>
          </p:cNvPr>
          <p:cNvSpPr/>
          <p:nvPr/>
        </p:nvSpPr>
        <p:spPr>
          <a:xfrm>
            <a:off x="7547016" y="1528582"/>
            <a:ext cx="12320401" cy="1298797"/>
          </a:xfrm>
          <a:prstGeom prst="roundRect">
            <a:avLst/>
          </a:prstGeom>
          <a:solidFill>
            <a:srgbClr val="E33544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A679296-D001-44EC-8CE4-1B7AB6D750D5}"/>
              </a:ext>
            </a:extLst>
          </p:cNvPr>
          <p:cNvSpPr/>
          <p:nvPr/>
        </p:nvSpPr>
        <p:spPr>
          <a:xfrm>
            <a:off x="261277" y="2917203"/>
            <a:ext cx="23688854" cy="49668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6B2113-BC9C-4B78-ADFD-F4324A0BEEFB}"/>
              </a:ext>
            </a:extLst>
          </p:cNvPr>
          <p:cNvSpPr txBox="1"/>
          <p:nvPr/>
        </p:nvSpPr>
        <p:spPr>
          <a:xfrm>
            <a:off x="1230840" y="3187098"/>
            <a:ext cx="2140330" cy="954107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5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14034D-09F2-47EC-9549-AE6F81967D15}"/>
              </a:ext>
            </a:extLst>
          </p:cNvPr>
          <p:cNvSpPr txBox="1"/>
          <p:nvPr/>
        </p:nvSpPr>
        <p:spPr>
          <a:xfrm>
            <a:off x="4093300" y="5256481"/>
            <a:ext cx="5515789" cy="830997"/>
          </a:xfrm>
          <a:prstGeom prst="rect">
            <a:avLst/>
          </a:prstGeom>
          <a:solidFill>
            <a:srgbClr val="EE451A"/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ea typeface="Arial" panose="020B0604020202020204" pitchFamily="34" charset="0"/>
              </a:rPr>
              <a:t>A</a:t>
            </a:r>
            <a:r>
              <a:rPr lang="en-US" sz="4800" b="1" dirty="0">
                <a:solidFill>
                  <a:srgbClr val="002060"/>
                </a:solidFill>
                <a:ea typeface="Arial" panose="020B0604020202020204" pitchFamily="34" charset="0"/>
              </a:rPr>
              <a:t>. </a:t>
            </a:r>
            <a:r>
              <a:rPr lang="en-US" sz="4800" dirty="0">
                <a:solidFill>
                  <a:srgbClr val="002060"/>
                </a:solidFill>
                <a:ea typeface="Arial" panose="020B0604020202020204" pitchFamily="34" charset="0"/>
              </a:rPr>
              <a:t>5,498 lit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28F23F-F5B6-4AE6-BC50-5DC860692BF5}"/>
              </a:ext>
            </a:extLst>
          </p:cNvPr>
          <p:cNvSpPr txBox="1"/>
          <p:nvPr/>
        </p:nvSpPr>
        <p:spPr>
          <a:xfrm>
            <a:off x="13150800" y="5276493"/>
            <a:ext cx="5424345" cy="830997"/>
          </a:xfrm>
          <a:prstGeom prst="rect">
            <a:avLst/>
          </a:prstGeom>
          <a:solidFill>
            <a:srgbClr val="76B300"/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ea typeface="Arial" panose="020B0604020202020204" pitchFamily="34" charset="0"/>
              </a:rPr>
              <a:t>B.</a:t>
            </a:r>
            <a:r>
              <a:rPr lang="vi-VN" sz="4800" dirty="0">
                <a:solidFill>
                  <a:srgbClr val="002060"/>
                </a:solidFill>
                <a:ea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002060"/>
                </a:solidFill>
                <a:ea typeface="Arial" panose="020B0604020202020204" pitchFamily="34" charset="0"/>
              </a:rPr>
              <a:t>3,715</a:t>
            </a:r>
            <a:r>
              <a:rPr lang="pt-BR" sz="4800" dirty="0">
                <a:solidFill>
                  <a:srgbClr val="002060"/>
                </a:solidFill>
                <a:ea typeface="Arial" panose="020B0604020202020204" pitchFamily="34" charset="0"/>
              </a:rPr>
              <a:t> lit.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3DFD2B-CC12-4EEC-8976-BBC9326A2777}"/>
              </a:ext>
            </a:extLst>
          </p:cNvPr>
          <p:cNvSpPr txBox="1"/>
          <p:nvPr/>
        </p:nvSpPr>
        <p:spPr>
          <a:xfrm>
            <a:off x="4093299" y="6628675"/>
            <a:ext cx="5515787" cy="830997"/>
          </a:xfrm>
          <a:prstGeom prst="rect">
            <a:avLst/>
          </a:prstGeom>
          <a:solidFill>
            <a:srgbClr val="019FEA"/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ea typeface="Arial" panose="020B0604020202020204" pitchFamily="34" charset="0"/>
              </a:rPr>
              <a:t>C.</a:t>
            </a:r>
            <a:r>
              <a:rPr lang="vi-VN" sz="4800" dirty="0">
                <a:solidFill>
                  <a:srgbClr val="002060"/>
                </a:solidFill>
                <a:ea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002060"/>
                </a:solidFill>
                <a:ea typeface="Arial" panose="020B0604020202020204" pitchFamily="34" charset="0"/>
              </a:rPr>
              <a:t>2,479</a:t>
            </a:r>
            <a:r>
              <a:rPr lang="pt-BR" sz="4800" dirty="0">
                <a:solidFill>
                  <a:srgbClr val="002060"/>
                </a:solidFill>
                <a:ea typeface="Arial" panose="020B0604020202020204" pitchFamily="34" charset="0"/>
              </a:rPr>
              <a:t> lit</a:t>
            </a:r>
            <a:endParaRPr lang="en-US" sz="4800" dirty="0">
              <a:solidFill>
                <a:srgbClr val="002060"/>
              </a:solidFill>
              <a:ea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D48461-A2F6-4C6F-BEF5-83AB923F91C9}"/>
              </a:ext>
            </a:extLst>
          </p:cNvPr>
          <p:cNvSpPr txBox="1"/>
          <p:nvPr/>
        </p:nvSpPr>
        <p:spPr>
          <a:xfrm>
            <a:off x="13150800" y="6592858"/>
            <a:ext cx="5424345" cy="830997"/>
          </a:xfrm>
          <a:prstGeom prst="rect">
            <a:avLst/>
          </a:prstGeom>
          <a:solidFill>
            <a:srgbClr val="FFB200"/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ea typeface="Arial" panose="020B0604020202020204" pitchFamily="34" charset="0"/>
              </a:rPr>
              <a:t>D.</a:t>
            </a:r>
            <a:r>
              <a:rPr lang="vi-VN" sz="4800" dirty="0">
                <a:solidFill>
                  <a:srgbClr val="002060"/>
                </a:solidFill>
                <a:ea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002060"/>
                </a:solidFill>
                <a:ea typeface="Arial" panose="020B0604020202020204" pitchFamily="34" charset="0"/>
              </a:rPr>
              <a:t>6.72 lit</a:t>
            </a:r>
            <a:r>
              <a:rPr lang="vi-VN" sz="4800" dirty="0">
                <a:solidFill>
                  <a:srgbClr val="002060"/>
                </a:solidFill>
                <a:ea typeface="Arial" panose="020B0604020202020204" pitchFamily="34" charset="0"/>
              </a:rPr>
              <a:t>.</a:t>
            </a:r>
            <a:endParaRPr lang="en-US" sz="4800" dirty="0">
              <a:solidFill>
                <a:srgbClr val="002060"/>
              </a:solidFill>
              <a:ea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95A6B61-4D6C-4574-B91E-205122A2521F}"/>
              </a:ext>
            </a:extLst>
          </p:cNvPr>
          <p:cNvSpPr/>
          <p:nvPr/>
        </p:nvSpPr>
        <p:spPr>
          <a:xfrm>
            <a:off x="261277" y="7973852"/>
            <a:ext cx="23688854" cy="49668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9DE5F1-A7FD-455C-858F-4E7EA32676AF}"/>
              </a:ext>
            </a:extLst>
          </p:cNvPr>
          <p:cNvSpPr txBox="1"/>
          <p:nvPr/>
        </p:nvSpPr>
        <p:spPr>
          <a:xfrm>
            <a:off x="1230840" y="8216037"/>
            <a:ext cx="2140330" cy="954107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5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C197E8-9013-4ACA-8FF4-BAA68471815F}"/>
              </a:ext>
            </a:extLst>
          </p:cNvPr>
          <p:cNvSpPr txBox="1"/>
          <p:nvPr/>
        </p:nvSpPr>
        <p:spPr>
          <a:xfrm>
            <a:off x="4093299" y="8157974"/>
            <a:ext cx="195084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điều chế 17 gam NH</a:t>
            </a:r>
            <a:r>
              <a:rPr lang="pt-BR" sz="48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cần lấy V lit khí N</a:t>
            </a:r>
            <a:r>
              <a:rPr lang="pt-BR" sz="48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(đkc). Biết hiệu suất phản ứng tính theo N</a:t>
            </a:r>
            <a:r>
              <a:rPr lang="pt-BR" sz="48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25%. Giá trị của V là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73BF9C-807F-41C3-9AA8-A6484DB5E170}"/>
              </a:ext>
            </a:extLst>
          </p:cNvPr>
          <p:cNvSpPr txBox="1"/>
          <p:nvPr/>
        </p:nvSpPr>
        <p:spPr>
          <a:xfrm>
            <a:off x="4122334" y="10232585"/>
            <a:ext cx="5515789" cy="830997"/>
          </a:xfrm>
          <a:prstGeom prst="rect">
            <a:avLst/>
          </a:prstGeom>
          <a:solidFill>
            <a:srgbClr val="EE451A"/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ea typeface="Arial" panose="020B0604020202020204" pitchFamily="34" charset="0"/>
              </a:rPr>
              <a:t>A.</a:t>
            </a:r>
            <a:r>
              <a:rPr lang="vi-VN" sz="4800" dirty="0">
                <a:solidFill>
                  <a:srgbClr val="002060"/>
                </a:solidFill>
                <a:ea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002060"/>
                </a:solidFill>
                <a:ea typeface="Arial" panose="020B0604020202020204" pitchFamily="34" charset="0"/>
              </a:rPr>
              <a:t>44,8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8D8897-FB27-4F92-8B2A-0624A5C2C5E6}"/>
              </a:ext>
            </a:extLst>
          </p:cNvPr>
          <p:cNvSpPr txBox="1"/>
          <p:nvPr/>
        </p:nvSpPr>
        <p:spPr>
          <a:xfrm>
            <a:off x="13179834" y="10252596"/>
            <a:ext cx="5424345" cy="830997"/>
          </a:xfrm>
          <a:prstGeom prst="rect">
            <a:avLst/>
          </a:prstGeom>
          <a:solidFill>
            <a:srgbClr val="76B300"/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ea typeface="Arial" panose="020B0604020202020204" pitchFamily="34" charset="0"/>
              </a:rPr>
              <a:t>B.</a:t>
            </a:r>
            <a:r>
              <a:rPr lang="vi-VN" sz="4800" dirty="0">
                <a:solidFill>
                  <a:srgbClr val="002060"/>
                </a:solidFill>
                <a:ea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002060"/>
                </a:solidFill>
                <a:ea typeface="Arial" panose="020B0604020202020204" pitchFamily="34" charset="0"/>
              </a:rPr>
              <a:t>24,79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7DB460-864B-4290-9EC5-E1A92D83FE50}"/>
              </a:ext>
            </a:extLst>
          </p:cNvPr>
          <p:cNvSpPr txBox="1"/>
          <p:nvPr/>
        </p:nvSpPr>
        <p:spPr>
          <a:xfrm>
            <a:off x="4122333" y="11604778"/>
            <a:ext cx="5486753" cy="830997"/>
          </a:xfrm>
          <a:prstGeom prst="rect">
            <a:avLst/>
          </a:prstGeom>
          <a:solidFill>
            <a:srgbClr val="019EEB"/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ea typeface="Arial" panose="020B0604020202020204" pitchFamily="34" charset="0"/>
              </a:rPr>
              <a:t>C.</a:t>
            </a:r>
            <a:r>
              <a:rPr lang="vi-VN" sz="4800" dirty="0">
                <a:solidFill>
                  <a:srgbClr val="002060"/>
                </a:solidFill>
                <a:ea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002060"/>
                </a:solidFill>
                <a:ea typeface="Arial" panose="020B0604020202020204" pitchFamily="34" charset="0"/>
              </a:rPr>
              <a:t>37,185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3F6831-982C-41D4-98B6-8A013C35A2F9}"/>
              </a:ext>
            </a:extLst>
          </p:cNvPr>
          <p:cNvSpPr txBox="1"/>
          <p:nvPr/>
        </p:nvSpPr>
        <p:spPr>
          <a:xfrm>
            <a:off x="13179834" y="11568962"/>
            <a:ext cx="5395311" cy="830997"/>
          </a:xfrm>
          <a:prstGeom prst="rect">
            <a:avLst/>
          </a:prstGeom>
          <a:solidFill>
            <a:srgbClr val="FFB200"/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ea typeface="Arial" panose="020B0604020202020204" pitchFamily="34" charset="0"/>
              </a:rPr>
              <a:t>D.</a:t>
            </a:r>
            <a:r>
              <a:rPr lang="vi-VN" sz="4800" dirty="0">
                <a:solidFill>
                  <a:srgbClr val="002060"/>
                </a:solidFill>
                <a:ea typeface="Arial" panose="020B0604020202020204" pitchFamily="34" charset="0"/>
              </a:rPr>
              <a:t> </a:t>
            </a:r>
            <a:r>
              <a:rPr lang="en-US" sz="4800">
                <a:solidFill>
                  <a:srgbClr val="002060"/>
                </a:solidFill>
                <a:ea typeface="Arial" panose="020B0604020202020204" pitchFamily="34" charset="0"/>
              </a:rPr>
              <a:t>74,37</a:t>
            </a:r>
            <a:endParaRPr lang="en-US" sz="4800" dirty="0">
              <a:solidFill>
                <a:srgbClr val="002060"/>
              </a:solidFill>
              <a:ea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D2227C9-5B06-42AF-959F-7CD2887C9465}"/>
              </a:ext>
            </a:extLst>
          </p:cNvPr>
          <p:cNvSpPr txBox="1"/>
          <p:nvPr/>
        </p:nvSpPr>
        <p:spPr>
          <a:xfrm>
            <a:off x="4107815" y="10224184"/>
            <a:ext cx="554482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ea typeface="Arial" panose="020B0604020202020204" pitchFamily="34" charset="0"/>
              </a:rPr>
              <a:t>A.</a:t>
            </a:r>
            <a:r>
              <a:rPr lang="vi-VN" sz="4800" dirty="0">
                <a:solidFill>
                  <a:srgbClr val="FF0000"/>
                </a:solidFill>
                <a:ea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ea typeface="Arial" panose="020B0604020202020204" pitchFamily="34" charset="0"/>
              </a:rPr>
              <a:t>49,58</a:t>
            </a:r>
            <a:r>
              <a:rPr lang="vi-VN" sz="4800" dirty="0">
                <a:solidFill>
                  <a:srgbClr val="002060"/>
                </a:solidFill>
                <a:ea typeface="Arial" panose="020B0604020202020204" pitchFamily="34" charset="0"/>
              </a:rPr>
              <a:t>.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1D5BBF-C73E-4DA2-9F69-7E48DB43B189}"/>
              </a:ext>
            </a:extLst>
          </p:cNvPr>
          <p:cNvSpPr txBox="1"/>
          <p:nvPr/>
        </p:nvSpPr>
        <p:spPr>
          <a:xfrm>
            <a:off x="13150800" y="6592856"/>
            <a:ext cx="542434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ea typeface="Arial" panose="020B0604020202020204" pitchFamily="34" charset="0"/>
              </a:rPr>
              <a:t>D.</a:t>
            </a:r>
            <a:r>
              <a:rPr lang="vi-VN" sz="4800" dirty="0">
                <a:solidFill>
                  <a:srgbClr val="FF0000"/>
                </a:solidFill>
                <a:ea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ea typeface="Arial" panose="020B0604020202020204" pitchFamily="34" charset="0"/>
              </a:rPr>
              <a:t>7,437 lit</a:t>
            </a:r>
            <a:r>
              <a:rPr lang="vi-VN" sz="4800" dirty="0">
                <a:solidFill>
                  <a:srgbClr val="FF0000"/>
                </a:solidFill>
                <a:ea typeface="Arial" panose="020B0604020202020204" pitchFamily="34" charset="0"/>
              </a:rPr>
              <a:t>.</a:t>
            </a:r>
            <a:endParaRPr lang="en-US" sz="4800" dirty="0">
              <a:solidFill>
                <a:srgbClr val="FF0000"/>
              </a:solidFill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10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8" grpId="0" animBg="1"/>
      <p:bldP spid="19" grpId="0"/>
      <p:bldP spid="21" grpId="0" animBg="1"/>
      <p:bldP spid="22" grpId="0" animBg="1"/>
      <p:bldP spid="23" grpId="0" animBg="1"/>
      <p:bldP spid="24" grpId="0" animBg="1"/>
      <p:bldP spid="29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C86555-BF49-4237-9045-0F57329969BF}"/>
              </a:ext>
            </a:extLst>
          </p:cNvPr>
          <p:cNvSpPr/>
          <p:nvPr/>
        </p:nvSpPr>
        <p:spPr>
          <a:xfrm>
            <a:off x="11286011" y="1495595"/>
            <a:ext cx="10190885" cy="129879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VẬN DỤNG- MỞ RỘNG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4C3CD0-58EE-43FB-A7CE-2B372BEBDC27}"/>
              </a:ext>
            </a:extLst>
          </p:cNvPr>
          <p:cNvSpPr txBox="1"/>
          <p:nvPr/>
        </p:nvSpPr>
        <p:spPr>
          <a:xfrm>
            <a:off x="9066324" y="10592181"/>
            <a:ext cx="15001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8000"/>
                </a:solidFill>
                <a:latin typeface="Helvetica" panose="020B0604020202020204" pitchFamily="34" charset="0"/>
              </a:rPr>
              <a:t>Em</a:t>
            </a:r>
            <a:r>
              <a:rPr lang="en-US" sz="4800" b="1" dirty="0">
                <a:solidFill>
                  <a:srgbClr val="008000"/>
                </a:solidFill>
                <a:latin typeface="Helvetica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Helvetica" panose="020B0604020202020204" pitchFamily="34" charset="0"/>
              </a:rPr>
              <a:t>hãy</a:t>
            </a:r>
            <a:r>
              <a:rPr lang="en-US" sz="4800" b="1" dirty="0">
                <a:solidFill>
                  <a:srgbClr val="008000"/>
                </a:solidFill>
                <a:latin typeface="Helvetica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Helvetica" panose="020B0604020202020204" pitchFamily="34" charset="0"/>
              </a:rPr>
              <a:t>tìm</a:t>
            </a:r>
            <a:r>
              <a:rPr lang="en-US" sz="4800" b="1" dirty="0">
                <a:solidFill>
                  <a:srgbClr val="008000"/>
                </a:solidFill>
                <a:latin typeface="Helvetica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Helvetica" panose="020B0604020202020204" pitchFamily="34" charset="0"/>
              </a:rPr>
              <a:t>hiểu</a:t>
            </a:r>
            <a:r>
              <a:rPr lang="en-US" sz="4800" b="1" dirty="0">
                <a:solidFill>
                  <a:srgbClr val="008000"/>
                </a:solidFill>
                <a:latin typeface="Helvetica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Helvetica" panose="020B0604020202020204" pitchFamily="34" charset="0"/>
              </a:rPr>
              <a:t>và</a:t>
            </a:r>
            <a:r>
              <a:rPr lang="en-US" sz="4800" b="1" dirty="0">
                <a:solidFill>
                  <a:srgbClr val="008000"/>
                </a:solidFill>
                <a:latin typeface="Helvetica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Helvetica" panose="020B0604020202020204" pitchFamily="34" charset="0"/>
              </a:rPr>
              <a:t>giải</a:t>
            </a:r>
            <a:r>
              <a:rPr lang="en-US" sz="4800" b="1" dirty="0">
                <a:solidFill>
                  <a:srgbClr val="008000"/>
                </a:solidFill>
                <a:latin typeface="Helvetica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Helvetica" panose="020B0604020202020204" pitchFamily="34" charset="0"/>
              </a:rPr>
              <a:t>thích</a:t>
            </a:r>
            <a:r>
              <a:rPr lang="en-US" sz="4800" b="1" dirty="0">
                <a:solidFill>
                  <a:srgbClr val="008000"/>
                </a:solidFill>
                <a:latin typeface="Helvetica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Helvetica" panose="020B0604020202020204" pitchFamily="34" charset="0"/>
              </a:rPr>
              <a:t>nhận</a:t>
            </a:r>
            <a:r>
              <a:rPr lang="en-US" sz="4800" b="1" dirty="0">
                <a:solidFill>
                  <a:srgbClr val="008000"/>
                </a:solidFill>
                <a:latin typeface="Helvetica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Helvetica" panose="020B0604020202020204" pitchFamily="34" charset="0"/>
              </a:rPr>
              <a:t>định</a:t>
            </a:r>
            <a:r>
              <a:rPr lang="en-US" sz="4800" b="1" dirty="0">
                <a:solidFill>
                  <a:srgbClr val="008000"/>
                </a:solidFill>
                <a:latin typeface="Helvetica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Helvetica" panose="020B0604020202020204" pitchFamily="34" charset="0"/>
              </a:rPr>
              <a:t>trên</a:t>
            </a:r>
            <a:r>
              <a:rPr lang="en-US" sz="4800" b="1" dirty="0">
                <a:solidFill>
                  <a:srgbClr val="008000"/>
                </a:solidFill>
                <a:latin typeface="Helvetica" panose="020B0604020202020204" pitchFamily="34" charset="0"/>
              </a:rPr>
              <a:t>.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CEE3A3-2813-4E94-818E-648E304B1B22}"/>
              </a:ext>
            </a:extLst>
          </p:cNvPr>
          <p:cNvSpPr txBox="1"/>
          <p:nvPr/>
        </p:nvSpPr>
        <p:spPr>
          <a:xfrm>
            <a:off x="9833370" y="2797935"/>
            <a:ext cx="142341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vi-VN" sz="4800" b="1" dirty="0">
                <a:solidFill>
                  <a:srgbClr val="002060"/>
                </a:solidFill>
              </a:rPr>
              <a:t>Các nhà khoa học ước tính công nghiệp sản xuất phân bón từ am</a:t>
            </a:r>
            <a:r>
              <a:rPr lang="en-US" sz="4800" b="1" dirty="0">
                <a:solidFill>
                  <a:srgbClr val="002060"/>
                </a:solidFill>
              </a:rPr>
              <a:t>m</a:t>
            </a:r>
            <a:r>
              <a:rPr lang="vi-VN" sz="4800" b="1" dirty="0">
                <a:solidFill>
                  <a:srgbClr val="002060"/>
                </a:solidFill>
              </a:rPr>
              <a:t>onia theo phương pháp Haber đã giúp duy trì nguồ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</a:rPr>
              <a:t>n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thực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phẩm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vi-VN" sz="4800" b="1" dirty="0">
                <a:solidFill>
                  <a:srgbClr val="002060"/>
                </a:solidFill>
              </a:rPr>
              <a:t>cho khoảng một phần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ba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dân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trên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Trái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đất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</a:p>
          <a:p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9B45EA-6020-467E-9421-A3A8E11DC31B}"/>
              </a:ext>
            </a:extLst>
          </p:cNvPr>
          <p:cNvGrpSpPr/>
          <p:nvPr/>
        </p:nvGrpSpPr>
        <p:grpSpPr>
          <a:xfrm>
            <a:off x="11286011" y="8783210"/>
            <a:ext cx="1813566" cy="1329297"/>
            <a:chOff x="3322376" y="3173908"/>
            <a:chExt cx="906724" cy="66460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BDF2B91-65CB-4935-9B24-B9BCD73F8757}"/>
                </a:ext>
              </a:extLst>
            </p:cNvPr>
            <p:cNvSpPr/>
            <p:nvPr/>
          </p:nvSpPr>
          <p:spPr>
            <a:xfrm>
              <a:off x="3322376" y="3173908"/>
              <a:ext cx="906724" cy="651748"/>
            </a:xfrm>
            <a:prstGeom prst="roundRect">
              <a:avLst/>
            </a:prstGeom>
            <a:solidFill>
              <a:srgbClr val="0024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6" name="Graphic 5" descr="Open book">
              <a:extLst>
                <a:ext uri="{FF2B5EF4-FFF2-40B4-BE49-F238E27FC236}">
                  <a16:creationId xmlns:a16="http://schemas.microsoft.com/office/drawing/2014/main" id="{5B502D9F-560E-41BA-9286-A8CCF6930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439633" y="3186765"/>
              <a:ext cx="612704" cy="651748"/>
            </a:xfrm>
            <a:prstGeom prst="rect">
              <a:avLst/>
            </a:prstGeom>
          </p:spPr>
        </p:pic>
        <p:pic>
          <p:nvPicPr>
            <p:cNvPr id="10" name="Graphic 9" descr="Pencil">
              <a:extLst>
                <a:ext uri="{FF2B5EF4-FFF2-40B4-BE49-F238E27FC236}">
                  <a16:creationId xmlns:a16="http://schemas.microsoft.com/office/drawing/2014/main" id="{35A7CC91-9A64-4842-A682-8D51503F8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3765508" y="3206346"/>
              <a:ext cx="306351" cy="325873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B21FE6A-519E-4F70-98C6-E588B3680450}"/>
              </a:ext>
            </a:extLst>
          </p:cNvPr>
          <p:cNvSpPr txBox="1"/>
          <p:nvPr/>
        </p:nvSpPr>
        <p:spPr>
          <a:xfrm>
            <a:off x="14014402" y="9051131"/>
            <a:ext cx="509344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4A257C-7802-4346-BBBB-9046F280E6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73" y="1599827"/>
            <a:ext cx="8973550" cy="4704704"/>
          </a:xfrm>
          <a:prstGeom prst="rect">
            <a:avLst/>
          </a:prstGeom>
        </p:spPr>
      </p:pic>
      <p:pic>
        <p:nvPicPr>
          <p:cNvPr id="5" name="Picture 2" descr="VGP News :. | Thu hoạch vụ Đông 2016 và chuẩn bị sản xuất vụ Đông xuân  2016-2017 | BÁO ĐIỆN TỬ CHÍNH PHỦ NƯỚC CHXHCN VIỆT NAM">
            <a:extLst>
              <a:ext uri="{FF2B5EF4-FFF2-40B4-BE49-F238E27FC236}">
                <a16:creationId xmlns:a16="http://schemas.microsoft.com/office/drawing/2014/main" id="{C93F734E-7E27-4229-BCDF-241FD20A8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73" y="6990446"/>
            <a:ext cx="8231216" cy="609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14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37965F-F040-CA8F-B6CB-EEAB02D6EA85}"/>
              </a:ext>
            </a:extLst>
          </p:cNvPr>
          <p:cNvSpPr txBox="1"/>
          <p:nvPr/>
        </p:nvSpPr>
        <p:spPr>
          <a:xfrm>
            <a:off x="7060995" y="3878944"/>
            <a:ext cx="122359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C70B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ƠN </a:t>
            </a:r>
          </a:p>
          <a:p>
            <a:pPr algn="ctr"/>
            <a:r>
              <a:rPr lang="en-US" sz="9600" b="1" dirty="0">
                <a:solidFill>
                  <a:srgbClr val="C70B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THẦY CÔ </a:t>
            </a:r>
          </a:p>
          <a:p>
            <a:pPr algn="ctr"/>
            <a:r>
              <a:rPr lang="en-US" sz="9600" b="1" dirty="0">
                <a:solidFill>
                  <a:srgbClr val="C70B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CÁC EM!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0072999-43C9-1C92-B69D-6621C4B78231}"/>
              </a:ext>
            </a:extLst>
          </p:cNvPr>
          <p:cNvSpPr/>
          <p:nvPr/>
        </p:nvSpPr>
        <p:spPr>
          <a:xfrm>
            <a:off x="7047742" y="3894086"/>
            <a:ext cx="12469968" cy="4830036"/>
          </a:xfrm>
          <a:prstGeom prst="roundRect">
            <a:avLst/>
          </a:prstGeom>
          <a:noFill/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A822F65-78D8-5725-1F4C-F739E40C5C53}"/>
              </a:ext>
            </a:extLst>
          </p:cNvPr>
          <p:cNvSpPr/>
          <p:nvPr/>
        </p:nvSpPr>
        <p:spPr>
          <a:xfrm>
            <a:off x="6975990" y="3840998"/>
            <a:ext cx="12541720" cy="4830036"/>
          </a:xfrm>
          <a:prstGeom prst="roundRect">
            <a:avLst/>
          </a:prstGeom>
          <a:noFill/>
          <a:ln w="38100">
            <a:solidFill>
              <a:srgbClr val="7181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8781302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4">
            <a:extLst>
              <a:ext uri="{FF2B5EF4-FFF2-40B4-BE49-F238E27FC236}">
                <a16:creationId xmlns:a16="http://schemas.microsoft.com/office/drawing/2014/main" id="{A36AF45F-657B-520C-AC9F-3CD00FA49572}"/>
              </a:ext>
            </a:extLst>
          </p:cNvPr>
          <p:cNvGrpSpPr/>
          <p:nvPr/>
        </p:nvGrpSpPr>
        <p:grpSpPr>
          <a:xfrm>
            <a:off x="429793" y="2154736"/>
            <a:ext cx="6962321" cy="960549"/>
            <a:chOff x="13477876" y="4114800"/>
            <a:chExt cx="6962774" cy="960438"/>
          </a:xfrm>
        </p:grpSpPr>
        <p:sp>
          <p:nvSpPr>
            <p:cNvPr id="3" name="Freeform 71">
              <a:extLst>
                <a:ext uri="{FF2B5EF4-FFF2-40B4-BE49-F238E27FC236}">
                  <a16:creationId xmlns:a16="http://schemas.microsoft.com/office/drawing/2014/main" id="{4F48B44A-F72F-C723-F5CD-489A93AB5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76" y="4657725"/>
              <a:ext cx="6962774" cy="417513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solidFill>
              <a:srgbClr val="B9E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4" name="Oval 72">
              <a:extLst>
                <a:ext uri="{FF2B5EF4-FFF2-40B4-BE49-F238E27FC236}">
                  <a16:creationId xmlns:a16="http://schemas.microsoft.com/office/drawing/2014/main" id="{C8D962B4-847E-C9E8-B800-DC679A254D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11288" y="4114800"/>
              <a:ext cx="285750" cy="2809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5" name="Freeform 73">
              <a:extLst>
                <a:ext uri="{FF2B5EF4-FFF2-40B4-BE49-F238E27FC236}">
                  <a16:creationId xmlns:a16="http://schemas.microsoft.com/office/drawing/2014/main" id="{9E86D8CD-41EB-41EB-B2D2-2B52994A2F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45 w 56"/>
                <a:gd name="T3" fmla="*/ 10 h 51"/>
                <a:gd name="T4" fmla="*/ 56 w 56"/>
                <a:gd name="T5" fmla="*/ 12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7" y="0"/>
                    <a:pt x="45" y="10"/>
                  </a:cubicBezTo>
                  <a:cubicBezTo>
                    <a:pt x="51" y="12"/>
                    <a:pt x="52" y="12"/>
                    <a:pt x="56" y="12"/>
                  </a:cubicBezTo>
                  <a:cubicBezTo>
                    <a:pt x="55" y="30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3B852398-B731-6997-A341-BF62977BA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7" name="Freeform 75">
              <a:extLst>
                <a:ext uri="{FF2B5EF4-FFF2-40B4-BE49-F238E27FC236}">
                  <a16:creationId xmlns:a16="http://schemas.microsoft.com/office/drawing/2014/main" id="{608F6234-1C85-0F35-95A2-5D51E004F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8" name="Freeform 76">
              <a:extLst>
                <a:ext uri="{FF2B5EF4-FFF2-40B4-BE49-F238E27FC236}">
                  <a16:creationId xmlns:a16="http://schemas.microsoft.com/office/drawing/2014/main" id="{3DFA2D1F-500F-2BFD-5F96-C207C32EC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415925" cy="190500"/>
            </a:xfrm>
            <a:custGeom>
              <a:avLst/>
              <a:gdLst>
                <a:gd name="T0" fmla="*/ 72 w 111"/>
                <a:gd name="T1" fmla="*/ 8 h 51"/>
                <a:gd name="T2" fmla="*/ 56 w 111"/>
                <a:gd name="T3" fmla="*/ 11 h 51"/>
                <a:gd name="T4" fmla="*/ 39 w 111"/>
                <a:gd name="T5" fmla="*/ 8 h 51"/>
                <a:gd name="T6" fmla="*/ 0 w 111"/>
                <a:gd name="T7" fmla="*/ 18 h 51"/>
                <a:gd name="T8" fmla="*/ 56 w 111"/>
                <a:gd name="T9" fmla="*/ 51 h 51"/>
                <a:gd name="T10" fmla="*/ 111 w 111"/>
                <a:gd name="T11" fmla="*/ 18 h 51"/>
                <a:gd name="T12" fmla="*/ 72 w 111"/>
                <a:gd name="T13" fmla="*/ 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51">
                  <a:moveTo>
                    <a:pt x="72" y="8"/>
                  </a:moveTo>
                  <a:cubicBezTo>
                    <a:pt x="63" y="11"/>
                    <a:pt x="59" y="11"/>
                    <a:pt x="56" y="11"/>
                  </a:cubicBezTo>
                  <a:cubicBezTo>
                    <a:pt x="52" y="11"/>
                    <a:pt x="48" y="11"/>
                    <a:pt x="39" y="8"/>
                  </a:cubicBezTo>
                  <a:cubicBezTo>
                    <a:pt x="10" y="0"/>
                    <a:pt x="0" y="18"/>
                    <a:pt x="0" y="18"/>
                  </a:cubicBezTo>
                  <a:cubicBezTo>
                    <a:pt x="30" y="24"/>
                    <a:pt x="56" y="51"/>
                    <a:pt x="56" y="51"/>
                  </a:cubicBezTo>
                  <a:cubicBezTo>
                    <a:pt x="56" y="51"/>
                    <a:pt x="82" y="24"/>
                    <a:pt x="111" y="18"/>
                  </a:cubicBezTo>
                  <a:cubicBezTo>
                    <a:pt x="111" y="18"/>
                    <a:pt x="101" y="0"/>
                    <a:pt x="72" y="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9" name="Freeform 77">
              <a:extLst>
                <a:ext uri="{FF2B5EF4-FFF2-40B4-BE49-F238E27FC236}">
                  <a16:creationId xmlns:a16="http://schemas.microsoft.com/office/drawing/2014/main" id="{759496E5-C025-3D65-B138-924B3CDF5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5238" y="4452938"/>
              <a:ext cx="566737" cy="176213"/>
            </a:xfrm>
            <a:custGeom>
              <a:avLst/>
              <a:gdLst>
                <a:gd name="T0" fmla="*/ 142 w 151"/>
                <a:gd name="T1" fmla="*/ 1 h 47"/>
                <a:gd name="T2" fmla="*/ 76 w 151"/>
                <a:gd name="T3" fmla="*/ 40 h 47"/>
                <a:gd name="T4" fmla="*/ 10 w 151"/>
                <a:gd name="T5" fmla="*/ 1 h 47"/>
                <a:gd name="T6" fmla="*/ 0 w 151"/>
                <a:gd name="T7" fmla="*/ 7 h 47"/>
                <a:gd name="T8" fmla="*/ 72 w 151"/>
                <a:gd name="T9" fmla="*/ 47 h 47"/>
                <a:gd name="T10" fmla="*/ 76 w 151"/>
                <a:gd name="T11" fmla="*/ 47 h 47"/>
                <a:gd name="T12" fmla="*/ 79 w 151"/>
                <a:gd name="T13" fmla="*/ 47 h 47"/>
                <a:gd name="T14" fmla="*/ 151 w 151"/>
                <a:gd name="T15" fmla="*/ 7 h 47"/>
                <a:gd name="T16" fmla="*/ 142 w 151"/>
                <a:gd name="T17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47">
                  <a:moveTo>
                    <a:pt x="142" y="1"/>
                  </a:moveTo>
                  <a:cubicBezTo>
                    <a:pt x="116" y="7"/>
                    <a:pt x="76" y="40"/>
                    <a:pt x="76" y="40"/>
                  </a:cubicBezTo>
                  <a:cubicBezTo>
                    <a:pt x="76" y="40"/>
                    <a:pt x="36" y="7"/>
                    <a:pt x="10" y="1"/>
                  </a:cubicBezTo>
                  <a:cubicBezTo>
                    <a:pt x="3" y="0"/>
                    <a:pt x="0" y="6"/>
                    <a:pt x="0" y="7"/>
                  </a:cubicBezTo>
                  <a:cubicBezTo>
                    <a:pt x="8" y="11"/>
                    <a:pt x="18" y="4"/>
                    <a:pt x="72" y="47"/>
                  </a:cubicBezTo>
                  <a:cubicBezTo>
                    <a:pt x="73" y="47"/>
                    <a:pt x="76" y="47"/>
                    <a:pt x="76" y="47"/>
                  </a:cubicBezTo>
                  <a:cubicBezTo>
                    <a:pt x="76" y="47"/>
                    <a:pt x="77" y="47"/>
                    <a:pt x="79" y="47"/>
                  </a:cubicBezTo>
                  <a:cubicBezTo>
                    <a:pt x="132" y="4"/>
                    <a:pt x="143" y="11"/>
                    <a:pt x="151" y="7"/>
                  </a:cubicBezTo>
                  <a:cubicBezTo>
                    <a:pt x="151" y="6"/>
                    <a:pt x="148" y="0"/>
                    <a:pt x="142" y="1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0" name="Freeform 78">
              <a:extLst>
                <a:ext uri="{FF2B5EF4-FFF2-40B4-BE49-F238E27FC236}">
                  <a16:creationId xmlns:a16="http://schemas.microsoft.com/office/drawing/2014/main" id="{876924D3-27A0-5248-3743-D97B6AEF8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508500"/>
              <a:ext cx="306387" cy="473075"/>
            </a:xfrm>
            <a:custGeom>
              <a:avLst/>
              <a:gdLst>
                <a:gd name="T0" fmla="*/ 0 w 82"/>
                <a:gd name="T1" fmla="*/ 40 h 126"/>
                <a:gd name="T2" fmla="*/ 8 w 82"/>
                <a:gd name="T3" fmla="*/ 40 h 126"/>
                <a:gd name="T4" fmla="*/ 68 w 82"/>
                <a:gd name="T5" fmla="*/ 0 h 126"/>
                <a:gd name="T6" fmla="*/ 82 w 82"/>
                <a:gd name="T7" fmla="*/ 0 h 126"/>
                <a:gd name="T8" fmla="*/ 75 w 82"/>
                <a:gd name="T9" fmla="*/ 89 h 126"/>
                <a:gd name="T10" fmla="*/ 8 w 82"/>
                <a:gd name="T11" fmla="*/ 126 h 126"/>
                <a:gd name="T12" fmla="*/ 0 w 82"/>
                <a:gd name="T13" fmla="*/ 126 h 126"/>
                <a:gd name="T14" fmla="*/ 0 w 82"/>
                <a:gd name="T15" fmla="*/ 40 h 126"/>
                <a:gd name="T16" fmla="*/ 0 w 82"/>
                <a:gd name="T17" fmla="*/ 4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126">
                  <a:moveTo>
                    <a:pt x="0" y="40"/>
                  </a:move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37" y="9"/>
                    <a:pt x="68" y="0"/>
                  </a:cubicBezTo>
                  <a:cubicBezTo>
                    <a:pt x="71" y="0"/>
                    <a:pt x="82" y="0"/>
                    <a:pt x="82" y="0"/>
                  </a:cubicBezTo>
                  <a:cubicBezTo>
                    <a:pt x="82" y="0"/>
                    <a:pt x="75" y="71"/>
                    <a:pt x="75" y="89"/>
                  </a:cubicBezTo>
                  <a:cubicBezTo>
                    <a:pt x="68" y="89"/>
                    <a:pt x="40" y="90"/>
                    <a:pt x="8" y="1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1" name="Freeform 79">
              <a:extLst>
                <a:ext uri="{FF2B5EF4-FFF2-40B4-BE49-F238E27FC236}">
                  <a16:creationId xmlns:a16="http://schemas.microsoft.com/office/drawing/2014/main" id="{EFC5AF66-EAFF-D6BB-04C6-239BB51AF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43013" y="4508500"/>
              <a:ext cx="617537" cy="473075"/>
            </a:xfrm>
            <a:custGeom>
              <a:avLst/>
              <a:gdLst>
                <a:gd name="T0" fmla="*/ 151 w 165"/>
                <a:gd name="T1" fmla="*/ 0 h 126"/>
                <a:gd name="T2" fmla="*/ 91 w 165"/>
                <a:gd name="T3" fmla="*/ 40 h 126"/>
                <a:gd name="T4" fmla="*/ 84 w 165"/>
                <a:gd name="T5" fmla="*/ 40 h 126"/>
                <a:gd name="T6" fmla="*/ 81 w 165"/>
                <a:gd name="T7" fmla="*/ 40 h 126"/>
                <a:gd name="T8" fmla="*/ 75 w 165"/>
                <a:gd name="T9" fmla="*/ 40 h 126"/>
                <a:gd name="T10" fmla="*/ 16 w 165"/>
                <a:gd name="T11" fmla="*/ 0 h 126"/>
                <a:gd name="T12" fmla="*/ 0 w 165"/>
                <a:gd name="T13" fmla="*/ 0 h 126"/>
                <a:gd name="T14" fmla="*/ 9 w 165"/>
                <a:gd name="T15" fmla="*/ 89 h 126"/>
                <a:gd name="T16" fmla="*/ 75 w 165"/>
                <a:gd name="T17" fmla="*/ 126 h 126"/>
                <a:gd name="T18" fmla="*/ 83 w 165"/>
                <a:gd name="T19" fmla="*/ 126 h 126"/>
                <a:gd name="T20" fmla="*/ 91 w 165"/>
                <a:gd name="T21" fmla="*/ 126 h 126"/>
                <a:gd name="T22" fmla="*/ 158 w 165"/>
                <a:gd name="T23" fmla="*/ 89 h 126"/>
                <a:gd name="T24" fmla="*/ 165 w 165"/>
                <a:gd name="T25" fmla="*/ 0 h 126"/>
                <a:gd name="T26" fmla="*/ 151 w 165"/>
                <a:gd name="T2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5" h="126">
                  <a:moveTo>
                    <a:pt x="151" y="0"/>
                  </a:moveTo>
                  <a:cubicBezTo>
                    <a:pt x="120" y="9"/>
                    <a:pt x="91" y="40"/>
                    <a:pt x="91" y="40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1" y="40"/>
                    <a:pt x="81" y="40"/>
                    <a:pt x="81" y="40"/>
                  </a:cubicBezTo>
                  <a:cubicBezTo>
                    <a:pt x="75" y="40"/>
                    <a:pt x="75" y="40"/>
                    <a:pt x="75" y="40"/>
                  </a:cubicBezTo>
                  <a:cubicBezTo>
                    <a:pt x="75" y="40"/>
                    <a:pt x="46" y="9"/>
                    <a:pt x="16" y="0"/>
                  </a:cubicBezTo>
                  <a:cubicBezTo>
                    <a:pt x="12" y="0"/>
                    <a:pt x="0" y="0"/>
                    <a:pt x="0" y="0"/>
                  </a:cubicBezTo>
                  <a:cubicBezTo>
                    <a:pt x="0" y="0"/>
                    <a:pt x="9" y="71"/>
                    <a:pt x="9" y="89"/>
                  </a:cubicBezTo>
                  <a:cubicBezTo>
                    <a:pt x="14" y="89"/>
                    <a:pt x="43" y="90"/>
                    <a:pt x="75" y="126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3" y="126"/>
                    <a:pt x="83" y="126"/>
                    <a:pt x="91" y="126"/>
                  </a:cubicBezTo>
                  <a:cubicBezTo>
                    <a:pt x="123" y="90"/>
                    <a:pt x="151" y="89"/>
                    <a:pt x="158" y="89"/>
                  </a:cubicBezTo>
                  <a:cubicBezTo>
                    <a:pt x="158" y="71"/>
                    <a:pt x="165" y="0"/>
                    <a:pt x="165" y="0"/>
                  </a:cubicBezTo>
                  <a:cubicBezTo>
                    <a:pt x="165" y="0"/>
                    <a:pt x="154" y="0"/>
                    <a:pt x="151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2" name="Freeform 80">
              <a:extLst>
                <a:ext uri="{FF2B5EF4-FFF2-40B4-BE49-F238E27FC236}">
                  <a16:creationId xmlns:a16="http://schemas.microsoft.com/office/drawing/2014/main" id="{52297E73-1A0F-C19D-5C6D-E0711A88C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  <a:gd name="T8" fmla="*/ 0 w 19"/>
                <a:gd name="T9" fmla="*/ 204 h 204"/>
                <a:gd name="T10" fmla="*/ 0 w 19"/>
                <a:gd name="T11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lnTo>
                    <a:pt x="0" y="204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3" name="Freeform 81">
              <a:extLst>
                <a:ext uri="{FF2B5EF4-FFF2-40B4-BE49-F238E27FC236}">
                  <a16:creationId xmlns:a16="http://schemas.microsoft.com/office/drawing/2014/main" id="{92D5AD2E-089F-FC09-11CA-3E1F23CCD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4" name="Freeform 82">
              <a:extLst>
                <a:ext uri="{FF2B5EF4-FFF2-40B4-BE49-F238E27FC236}">
                  <a16:creationId xmlns:a16="http://schemas.microsoft.com/office/drawing/2014/main" id="{2B7A8A5F-57CD-634D-AF77-5A2673474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5" name="Freeform 83">
              <a:extLst>
                <a:ext uri="{FF2B5EF4-FFF2-40B4-BE49-F238E27FC236}">
                  <a16:creationId xmlns:a16="http://schemas.microsoft.com/office/drawing/2014/main" id="{0F246B4C-00D2-B622-03F6-0D626A7F3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2413" y="4433888"/>
              <a:ext cx="161925" cy="63500"/>
            </a:xfrm>
            <a:custGeom>
              <a:avLst/>
              <a:gdLst>
                <a:gd name="T0" fmla="*/ 0 w 43"/>
                <a:gd name="T1" fmla="*/ 0 h 17"/>
                <a:gd name="T2" fmla="*/ 13 w 43"/>
                <a:gd name="T3" fmla="*/ 0 h 17"/>
                <a:gd name="T4" fmla="*/ 16 w 43"/>
                <a:gd name="T5" fmla="*/ 4 h 17"/>
                <a:gd name="T6" fmla="*/ 21 w 43"/>
                <a:gd name="T7" fmla="*/ 5 h 17"/>
                <a:gd name="T8" fmla="*/ 26 w 43"/>
                <a:gd name="T9" fmla="*/ 4 h 17"/>
                <a:gd name="T10" fmla="*/ 30 w 43"/>
                <a:gd name="T11" fmla="*/ 0 h 17"/>
                <a:gd name="T12" fmla="*/ 43 w 43"/>
                <a:gd name="T13" fmla="*/ 0 h 17"/>
                <a:gd name="T14" fmla="*/ 36 w 43"/>
                <a:gd name="T15" fmla="*/ 13 h 17"/>
                <a:gd name="T16" fmla="*/ 21 w 43"/>
                <a:gd name="T17" fmla="*/ 17 h 17"/>
                <a:gd name="T18" fmla="*/ 7 w 43"/>
                <a:gd name="T19" fmla="*/ 13 h 17"/>
                <a:gd name="T20" fmla="*/ 0 w 43"/>
                <a:gd name="T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7">
                  <a:moveTo>
                    <a:pt x="0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5" y="3"/>
                    <a:pt x="16" y="4"/>
                  </a:cubicBezTo>
                  <a:cubicBezTo>
                    <a:pt x="18" y="4"/>
                    <a:pt x="19" y="5"/>
                    <a:pt x="21" y="5"/>
                  </a:cubicBezTo>
                  <a:cubicBezTo>
                    <a:pt x="23" y="5"/>
                    <a:pt x="25" y="4"/>
                    <a:pt x="26" y="4"/>
                  </a:cubicBezTo>
                  <a:cubicBezTo>
                    <a:pt x="28" y="3"/>
                    <a:pt x="29" y="1"/>
                    <a:pt x="3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6"/>
                    <a:pt x="40" y="10"/>
                    <a:pt x="36" y="13"/>
                  </a:cubicBezTo>
                  <a:cubicBezTo>
                    <a:pt x="32" y="16"/>
                    <a:pt x="27" y="17"/>
                    <a:pt x="21" y="17"/>
                  </a:cubicBezTo>
                  <a:cubicBezTo>
                    <a:pt x="15" y="17"/>
                    <a:pt x="11" y="16"/>
                    <a:pt x="7" y="13"/>
                  </a:cubicBezTo>
                  <a:cubicBezTo>
                    <a:pt x="3" y="10"/>
                    <a:pt x="1" y="6"/>
                    <a:pt x="0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6" name="Oval 84">
              <a:extLst>
                <a:ext uri="{FF2B5EF4-FFF2-40B4-BE49-F238E27FC236}">
                  <a16:creationId xmlns:a16="http://schemas.microsoft.com/office/drawing/2014/main" id="{93EFCFE7-3B75-DBE3-1971-AB0E539AAB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81775" y="4957763"/>
              <a:ext cx="90487" cy="904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7" name="Freeform 85">
              <a:extLst>
                <a:ext uri="{FF2B5EF4-FFF2-40B4-BE49-F238E27FC236}">
                  <a16:creationId xmlns:a16="http://schemas.microsoft.com/office/drawing/2014/main" id="{B8EB2E36-135F-6714-959C-EAEB36D00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46300" y="4511675"/>
              <a:ext cx="280987" cy="417513"/>
            </a:xfrm>
            <a:custGeom>
              <a:avLst/>
              <a:gdLst>
                <a:gd name="T0" fmla="*/ 0 w 177"/>
                <a:gd name="T1" fmla="*/ 0 h 263"/>
                <a:gd name="T2" fmla="*/ 177 w 177"/>
                <a:gd name="T3" fmla="*/ 0 h 263"/>
                <a:gd name="T4" fmla="*/ 177 w 177"/>
                <a:gd name="T5" fmla="*/ 57 h 263"/>
                <a:gd name="T6" fmla="*/ 116 w 177"/>
                <a:gd name="T7" fmla="*/ 57 h 263"/>
                <a:gd name="T8" fmla="*/ 116 w 177"/>
                <a:gd name="T9" fmla="*/ 263 h 263"/>
                <a:gd name="T10" fmla="*/ 61 w 177"/>
                <a:gd name="T11" fmla="*/ 263 h 263"/>
                <a:gd name="T12" fmla="*/ 61 w 177"/>
                <a:gd name="T13" fmla="*/ 57 h 263"/>
                <a:gd name="T14" fmla="*/ 0 w 177"/>
                <a:gd name="T15" fmla="*/ 57 h 263"/>
                <a:gd name="T16" fmla="*/ 0 w 177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" h="263">
                  <a:moveTo>
                    <a:pt x="0" y="0"/>
                  </a:moveTo>
                  <a:lnTo>
                    <a:pt x="177" y="0"/>
                  </a:lnTo>
                  <a:lnTo>
                    <a:pt x="177" y="57"/>
                  </a:lnTo>
                  <a:lnTo>
                    <a:pt x="116" y="57"/>
                  </a:lnTo>
                  <a:lnTo>
                    <a:pt x="116" y="263"/>
                  </a:lnTo>
                  <a:lnTo>
                    <a:pt x="61" y="263"/>
                  </a:lnTo>
                  <a:lnTo>
                    <a:pt x="61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8" name="Freeform 86">
              <a:extLst>
                <a:ext uri="{FF2B5EF4-FFF2-40B4-BE49-F238E27FC236}">
                  <a16:creationId xmlns:a16="http://schemas.microsoft.com/office/drawing/2014/main" id="{6DA05E09-7951-5D28-8BCB-BD8CBC9AC9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171738" y="4392613"/>
              <a:ext cx="420687" cy="542925"/>
            </a:xfrm>
            <a:custGeom>
              <a:avLst/>
              <a:gdLst>
                <a:gd name="T0" fmla="*/ 0 w 112"/>
                <a:gd name="T1" fmla="*/ 88 h 145"/>
                <a:gd name="T2" fmla="*/ 16 w 112"/>
                <a:gd name="T3" fmla="*/ 47 h 145"/>
                <a:gd name="T4" fmla="*/ 55 w 112"/>
                <a:gd name="T5" fmla="*/ 31 h 145"/>
                <a:gd name="T6" fmla="*/ 96 w 112"/>
                <a:gd name="T7" fmla="*/ 47 h 145"/>
                <a:gd name="T8" fmla="*/ 112 w 112"/>
                <a:gd name="T9" fmla="*/ 88 h 145"/>
                <a:gd name="T10" fmla="*/ 96 w 112"/>
                <a:gd name="T11" fmla="*/ 128 h 145"/>
                <a:gd name="T12" fmla="*/ 56 w 112"/>
                <a:gd name="T13" fmla="*/ 145 h 145"/>
                <a:gd name="T14" fmla="*/ 16 w 112"/>
                <a:gd name="T15" fmla="*/ 129 h 145"/>
                <a:gd name="T16" fmla="*/ 0 w 112"/>
                <a:gd name="T17" fmla="*/ 88 h 145"/>
                <a:gd name="T18" fmla="*/ 56 w 112"/>
                <a:gd name="T19" fmla="*/ 53 h 145"/>
                <a:gd name="T20" fmla="*/ 33 w 112"/>
                <a:gd name="T21" fmla="*/ 63 h 145"/>
                <a:gd name="T22" fmla="*/ 25 w 112"/>
                <a:gd name="T23" fmla="*/ 88 h 145"/>
                <a:gd name="T24" fmla="*/ 34 w 112"/>
                <a:gd name="T25" fmla="*/ 113 h 145"/>
                <a:gd name="T26" fmla="*/ 56 w 112"/>
                <a:gd name="T27" fmla="*/ 123 h 145"/>
                <a:gd name="T28" fmla="*/ 78 w 112"/>
                <a:gd name="T29" fmla="*/ 113 h 145"/>
                <a:gd name="T30" fmla="*/ 87 w 112"/>
                <a:gd name="T31" fmla="*/ 88 h 145"/>
                <a:gd name="T32" fmla="*/ 78 w 112"/>
                <a:gd name="T33" fmla="*/ 63 h 145"/>
                <a:gd name="T34" fmla="*/ 56 w 112"/>
                <a:gd name="T35" fmla="*/ 53 h 145"/>
                <a:gd name="T36" fmla="*/ 43 w 112"/>
                <a:gd name="T37" fmla="*/ 25 h 145"/>
                <a:gd name="T38" fmla="*/ 55 w 112"/>
                <a:gd name="T39" fmla="*/ 0 h 145"/>
                <a:gd name="T40" fmla="*/ 82 w 112"/>
                <a:gd name="T41" fmla="*/ 0 h 145"/>
                <a:gd name="T42" fmla="*/ 58 w 112"/>
                <a:gd name="T43" fmla="*/ 25 h 145"/>
                <a:gd name="T44" fmla="*/ 43 w 112"/>
                <a:gd name="T45" fmla="*/ 2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2" h="145">
                  <a:moveTo>
                    <a:pt x="0" y="88"/>
                  </a:moveTo>
                  <a:cubicBezTo>
                    <a:pt x="0" y="71"/>
                    <a:pt x="5" y="58"/>
                    <a:pt x="16" y="47"/>
                  </a:cubicBezTo>
                  <a:cubicBezTo>
                    <a:pt x="27" y="37"/>
                    <a:pt x="40" y="31"/>
                    <a:pt x="55" y="31"/>
                  </a:cubicBezTo>
                  <a:cubicBezTo>
                    <a:pt x="71" y="31"/>
                    <a:pt x="85" y="37"/>
                    <a:pt x="96" y="47"/>
                  </a:cubicBezTo>
                  <a:cubicBezTo>
                    <a:pt x="106" y="58"/>
                    <a:pt x="112" y="72"/>
                    <a:pt x="112" y="88"/>
                  </a:cubicBezTo>
                  <a:cubicBezTo>
                    <a:pt x="112" y="104"/>
                    <a:pt x="106" y="118"/>
                    <a:pt x="96" y="128"/>
                  </a:cubicBezTo>
                  <a:cubicBezTo>
                    <a:pt x="85" y="139"/>
                    <a:pt x="72" y="145"/>
                    <a:pt x="56" y="145"/>
                  </a:cubicBezTo>
                  <a:cubicBezTo>
                    <a:pt x="39" y="145"/>
                    <a:pt x="26" y="139"/>
                    <a:pt x="16" y="129"/>
                  </a:cubicBezTo>
                  <a:cubicBezTo>
                    <a:pt x="5" y="118"/>
                    <a:pt x="0" y="104"/>
                    <a:pt x="0" y="88"/>
                  </a:cubicBezTo>
                  <a:close/>
                  <a:moveTo>
                    <a:pt x="56" y="53"/>
                  </a:moveTo>
                  <a:cubicBezTo>
                    <a:pt x="47" y="53"/>
                    <a:pt x="39" y="56"/>
                    <a:pt x="33" y="63"/>
                  </a:cubicBezTo>
                  <a:cubicBezTo>
                    <a:pt x="28" y="70"/>
                    <a:pt x="25" y="78"/>
                    <a:pt x="25" y="88"/>
                  </a:cubicBezTo>
                  <a:cubicBezTo>
                    <a:pt x="25" y="98"/>
                    <a:pt x="28" y="106"/>
                    <a:pt x="34" y="113"/>
                  </a:cubicBezTo>
                  <a:cubicBezTo>
                    <a:pt x="39" y="119"/>
                    <a:pt x="47" y="123"/>
                    <a:pt x="56" y="123"/>
                  </a:cubicBezTo>
                  <a:cubicBezTo>
                    <a:pt x="65" y="123"/>
                    <a:pt x="72" y="119"/>
                    <a:pt x="78" y="113"/>
                  </a:cubicBezTo>
                  <a:cubicBezTo>
                    <a:pt x="84" y="107"/>
                    <a:pt x="87" y="98"/>
                    <a:pt x="87" y="88"/>
                  </a:cubicBezTo>
                  <a:cubicBezTo>
                    <a:pt x="87" y="78"/>
                    <a:pt x="84" y="69"/>
                    <a:pt x="78" y="63"/>
                  </a:cubicBezTo>
                  <a:cubicBezTo>
                    <a:pt x="73" y="57"/>
                    <a:pt x="65" y="54"/>
                    <a:pt x="56" y="53"/>
                  </a:cubicBezTo>
                  <a:close/>
                  <a:moveTo>
                    <a:pt x="43" y="25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58" y="25"/>
                    <a:pt x="58" y="25"/>
                    <a:pt x="58" y="25"/>
                  </a:cubicBezTo>
                  <a:lnTo>
                    <a:pt x="43" y="25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9" name="Freeform 87">
              <a:extLst>
                <a:ext uri="{FF2B5EF4-FFF2-40B4-BE49-F238E27FC236}">
                  <a16:creationId xmlns:a16="http://schemas.microsoft.com/office/drawing/2014/main" id="{5D03FE13-8C24-4FDC-3C8F-DE52549A4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25913" y="4324350"/>
              <a:ext cx="142875" cy="93663"/>
            </a:xfrm>
            <a:custGeom>
              <a:avLst/>
              <a:gdLst>
                <a:gd name="T0" fmla="*/ 0 w 90"/>
                <a:gd name="T1" fmla="*/ 59 h 59"/>
                <a:gd name="T2" fmla="*/ 26 w 90"/>
                <a:gd name="T3" fmla="*/ 0 h 59"/>
                <a:gd name="T4" fmla="*/ 90 w 90"/>
                <a:gd name="T5" fmla="*/ 0 h 59"/>
                <a:gd name="T6" fmla="*/ 36 w 90"/>
                <a:gd name="T7" fmla="*/ 59 h 59"/>
                <a:gd name="T8" fmla="*/ 0 w 90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59">
                  <a:moveTo>
                    <a:pt x="0" y="59"/>
                  </a:moveTo>
                  <a:lnTo>
                    <a:pt x="26" y="0"/>
                  </a:lnTo>
                  <a:lnTo>
                    <a:pt x="90" y="0"/>
                  </a:lnTo>
                  <a:lnTo>
                    <a:pt x="36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0" name="Freeform 88">
              <a:extLst>
                <a:ext uri="{FF2B5EF4-FFF2-40B4-BE49-F238E27FC236}">
                  <a16:creationId xmlns:a16="http://schemas.microsoft.com/office/drawing/2014/main" id="{5D439D97-E95D-BF6C-9261-FCA201AE7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84788" y="4373563"/>
              <a:ext cx="142875" cy="96838"/>
            </a:xfrm>
            <a:custGeom>
              <a:avLst/>
              <a:gdLst>
                <a:gd name="T0" fmla="*/ 54 w 90"/>
                <a:gd name="T1" fmla="*/ 61 h 61"/>
                <a:gd name="T2" fmla="*/ 0 w 90"/>
                <a:gd name="T3" fmla="*/ 0 h 61"/>
                <a:gd name="T4" fmla="*/ 61 w 90"/>
                <a:gd name="T5" fmla="*/ 0 h 61"/>
                <a:gd name="T6" fmla="*/ 90 w 90"/>
                <a:gd name="T7" fmla="*/ 61 h 61"/>
                <a:gd name="T8" fmla="*/ 54 w 90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61">
                  <a:moveTo>
                    <a:pt x="54" y="61"/>
                  </a:moveTo>
                  <a:lnTo>
                    <a:pt x="0" y="0"/>
                  </a:lnTo>
                  <a:lnTo>
                    <a:pt x="61" y="0"/>
                  </a:lnTo>
                  <a:lnTo>
                    <a:pt x="90" y="61"/>
                  </a:lnTo>
                  <a:lnTo>
                    <a:pt x="54" y="61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1" name="Freeform 89">
              <a:extLst>
                <a:ext uri="{FF2B5EF4-FFF2-40B4-BE49-F238E27FC236}">
                  <a16:creationId xmlns:a16="http://schemas.microsoft.com/office/drawing/2014/main" id="{6E1D7098-7B13-B7B2-8EC6-483920356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44813" y="4511675"/>
              <a:ext cx="468312" cy="417513"/>
            </a:xfrm>
            <a:custGeom>
              <a:avLst/>
              <a:gdLst>
                <a:gd name="T0" fmla="*/ 33 w 295"/>
                <a:gd name="T1" fmla="*/ 0 h 263"/>
                <a:gd name="T2" fmla="*/ 99 w 295"/>
                <a:gd name="T3" fmla="*/ 0 h 263"/>
                <a:gd name="T4" fmla="*/ 149 w 295"/>
                <a:gd name="T5" fmla="*/ 159 h 263"/>
                <a:gd name="T6" fmla="*/ 196 w 295"/>
                <a:gd name="T7" fmla="*/ 0 h 263"/>
                <a:gd name="T8" fmla="*/ 262 w 295"/>
                <a:gd name="T9" fmla="*/ 0 h 263"/>
                <a:gd name="T10" fmla="*/ 295 w 295"/>
                <a:gd name="T11" fmla="*/ 263 h 263"/>
                <a:gd name="T12" fmla="*/ 241 w 295"/>
                <a:gd name="T13" fmla="*/ 263 h 263"/>
                <a:gd name="T14" fmla="*/ 217 w 295"/>
                <a:gd name="T15" fmla="*/ 78 h 263"/>
                <a:gd name="T16" fmla="*/ 161 w 295"/>
                <a:gd name="T17" fmla="*/ 263 h 263"/>
                <a:gd name="T18" fmla="*/ 135 w 295"/>
                <a:gd name="T19" fmla="*/ 263 h 263"/>
                <a:gd name="T20" fmla="*/ 76 w 295"/>
                <a:gd name="T21" fmla="*/ 78 h 263"/>
                <a:gd name="T22" fmla="*/ 54 w 295"/>
                <a:gd name="T23" fmla="*/ 263 h 263"/>
                <a:gd name="T24" fmla="*/ 0 w 295"/>
                <a:gd name="T25" fmla="*/ 263 h 263"/>
                <a:gd name="T26" fmla="*/ 33 w 295"/>
                <a:gd name="T2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5" h="263">
                  <a:moveTo>
                    <a:pt x="33" y="0"/>
                  </a:moveTo>
                  <a:lnTo>
                    <a:pt x="99" y="0"/>
                  </a:lnTo>
                  <a:lnTo>
                    <a:pt x="149" y="159"/>
                  </a:lnTo>
                  <a:lnTo>
                    <a:pt x="196" y="0"/>
                  </a:lnTo>
                  <a:lnTo>
                    <a:pt x="262" y="0"/>
                  </a:lnTo>
                  <a:lnTo>
                    <a:pt x="295" y="263"/>
                  </a:lnTo>
                  <a:lnTo>
                    <a:pt x="241" y="263"/>
                  </a:lnTo>
                  <a:lnTo>
                    <a:pt x="217" y="78"/>
                  </a:lnTo>
                  <a:lnTo>
                    <a:pt x="161" y="263"/>
                  </a:lnTo>
                  <a:lnTo>
                    <a:pt x="135" y="263"/>
                  </a:lnTo>
                  <a:lnTo>
                    <a:pt x="76" y="78"/>
                  </a:lnTo>
                  <a:lnTo>
                    <a:pt x="54" y="263"/>
                  </a:lnTo>
                  <a:lnTo>
                    <a:pt x="0" y="26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2" name="Freeform 90">
              <a:extLst>
                <a:ext uri="{FF2B5EF4-FFF2-40B4-BE49-F238E27FC236}">
                  <a16:creationId xmlns:a16="http://schemas.microsoft.com/office/drawing/2014/main" id="{581505AB-958E-04A8-71E1-A4C43457A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24263" y="4511675"/>
              <a:ext cx="276225" cy="417513"/>
            </a:xfrm>
            <a:custGeom>
              <a:avLst/>
              <a:gdLst>
                <a:gd name="T0" fmla="*/ 0 w 174"/>
                <a:gd name="T1" fmla="*/ 0 h 263"/>
                <a:gd name="T2" fmla="*/ 174 w 174"/>
                <a:gd name="T3" fmla="*/ 0 h 263"/>
                <a:gd name="T4" fmla="*/ 174 w 174"/>
                <a:gd name="T5" fmla="*/ 57 h 263"/>
                <a:gd name="T6" fmla="*/ 115 w 174"/>
                <a:gd name="T7" fmla="*/ 57 h 263"/>
                <a:gd name="T8" fmla="*/ 115 w 174"/>
                <a:gd name="T9" fmla="*/ 263 h 263"/>
                <a:gd name="T10" fmla="*/ 59 w 174"/>
                <a:gd name="T11" fmla="*/ 263 h 263"/>
                <a:gd name="T12" fmla="*/ 59 w 174"/>
                <a:gd name="T13" fmla="*/ 57 h 263"/>
                <a:gd name="T14" fmla="*/ 0 w 174"/>
                <a:gd name="T15" fmla="*/ 57 h 263"/>
                <a:gd name="T16" fmla="*/ 0 w 174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263">
                  <a:moveTo>
                    <a:pt x="0" y="0"/>
                  </a:moveTo>
                  <a:lnTo>
                    <a:pt x="174" y="0"/>
                  </a:lnTo>
                  <a:lnTo>
                    <a:pt x="174" y="57"/>
                  </a:lnTo>
                  <a:lnTo>
                    <a:pt x="115" y="57"/>
                  </a:lnTo>
                  <a:lnTo>
                    <a:pt x="115" y="263"/>
                  </a:lnTo>
                  <a:lnTo>
                    <a:pt x="59" y="263"/>
                  </a:lnTo>
                  <a:lnTo>
                    <a:pt x="59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3" name="Freeform 91">
              <a:extLst>
                <a:ext uri="{FF2B5EF4-FFF2-40B4-BE49-F238E27FC236}">
                  <a16:creationId xmlns:a16="http://schemas.microsoft.com/office/drawing/2014/main" id="{8388345B-6CCC-2535-7E0C-1735032673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38588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7 w 255"/>
                <a:gd name="T9" fmla="*/ 211 h 263"/>
                <a:gd name="T10" fmla="*/ 78 w 255"/>
                <a:gd name="T11" fmla="*/ 211 h 263"/>
                <a:gd name="T12" fmla="*/ 57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8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8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7" y="211"/>
                  </a:lnTo>
                  <a:lnTo>
                    <a:pt x="78" y="211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8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8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4" name="Freeform 92">
              <a:extLst>
                <a:ext uri="{FF2B5EF4-FFF2-40B4-BE49-F238E27FC236}">
                  <a16:creationId xmlns:a16="http://schemas.microsoft.com/office/drawing/2014/main" id="{1CDC418A-C873-F50E-244F-0BB16455F6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76738" y="4511675"/>
              <a:ext cx="282575" cy="417513"/>
            </a:xfrm>
            <a:custGeom>
              <a:avLst/>
              <a:gdLst>
                <a:gd name="T0" fmla="*/ 0 w 178"/>
                <a:gd name="T1" fmla="*/ 0 h 263"/>
                <a:gd name="T2" fmla="*/ 178 w 178"/>
                <a:gd name="T3" fmla="*/ 0 h 263"/>
                <a:gd name="T4" fmla="*/ 178 w 178"/>
                <a:gd name="T5" fmla="*/ 57 h 263"/>
                <a:gd name="T6" fmla="*/ 118 w 178"/>
                <a:gd name="T7" fmla="*/ 57 h 263"/>
                <a:gd name="T8" fmla="*/ 118 w 178"/>
                <a:gd name="T9" fmla="*/ 263 h 263"/>
                <a:gd name="T10" fmla="*/ 62 w 178"/>
                <a:gd name="T11" fmla="*/ 263 h 263"/>
                <a:gd name="T12" fmla="*/ 62 w 178"/>
                <a:gd name="T13" fmla="*/ 57 h 263"/>
                <a:gd name="T14" fmla="*/ 0 w 178"/>
                <a:gd name="T15" fmla="*/ 57 h 263"/>
                <a:gd name="T16" fmla="*/ 0 w 178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63">
                  <a:moveTo>
                    <a:pt x="0" y="0"/>
                  </a:moveTo>
                  <a:lnTo>
                    <a:pt x="178" y="0"/>
                  </a:lnTo>
                  <a:lnTo>
                    <a:pt x="178" y="57"/>
                  </a:lnTo>
                  <a:lnTo>
                    <a:pt x="118" y="57"/>
                  </a:lnTo>
                  <a:lnTo>
                    <a:pt x="118" y="263"/>
                  </a:lnTo>
                  <a:lnTo>
                    <a:pt x="62" y="263"/>
                  </a:lnTo>
                  <a:lnTo>
                    <a:pt x="62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5" name="Freeform 93">
              <a:extLst>
                <a:ext uri="{FF2B5EF4-FFF2-40B4-BE49-F238E27FC236}">
                  <a16:creationId xmlns:a16="http://schemas.microsoft.com/office/drawing/2014/main" id="{8D39EB34-923C-2EC6-15D0-2A618F90CC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591088" y="4511675"/>
              <a:ext cx="288925" cy="417513"/>
            </a:xfrm>
            <a:custGeom>
              <a:avLst/>
              <a:gdLst>
                <a:gd name="T0" fmla="*/ 0 w 77"/>
                <a:gd name="T1" fmla="*/ 0 h 111"/>
                <a:gd name="T2" fmla="*/ 32 w 77"/>
                <a:gd name="T3" fmla="*/ 0 h 111"/>
                <a:gd name="T4" fmla="*/ 59 w 77"/>
                <a:gd name="T5" fmla="*/ 9 h 111"/>
                <a:gd name="T6" fmla="*/ 67 w 77"/>
                <a:gd name="T7" fmla="*/ 29 h 111"/>
                <a:gd name="T8" fmla="*/ 64 w 77"/>
                <a:gd name="T9" fmla="*/ 41 h 111"/>
                <a:gd name="T10" fmla="*/ 55 w 77"/>
                <a:gd name="T11" fmla="*/ 51 h 111"/>
                <a:gd name="T12" fmla="*/ 72 w 77"/>
                <a:gd name="T13" fmla="*/ 62 h 111"/>
                <a:gd name="T14" fmla="*/ 77 w 77"/>
                <a:gd name="T15" fmla="*/ 79 h 111"/>
                <a:gd name="T16" fmla="*/ 66 w 77"/>
                <a:gd name="T17" fmla="*/ 103 h 111"/>
                <a:gd name="T18" fmla="*/ 37 w 77"/>
                <a:gd name="T19" fmla="*/ 111 h 111"/>
                <a:gd name="T20" fmla="*/ 0 w 77"/>
                <a:gd name="T21" fmla="*/ 111 h 111"/>
                <a:gd name="T22" fmla="*/ 0 w 77"/>
                <a:gd name="T23" fmla="*/ 0 h 111"/>
                <a:gd name="T24" fmla="*/ 23 w 77"/>
                <a:gd name="T25" fmla="*/ 19 h 111"/>
                <a:gd name="T26" fmla="*/ 23 w 77"/>
                <a:gd name="T27" fmla="*/ 43 h 111"/>
                <a:gd name="T28" fmla="*/ 29 w 77"/>
                <a:gd name="T29" fmla="*/ 43 h 111"/>
                <a:gd name="T30" fmla="*/ 39 w 77"/>
                <a:gd name="T31" fmla="*/ 39 h 111"/>
                <a:gd name="T32" fmla="*/ 43 w 77"/>
                <a:gd name="T33" fmla="*/ 30 h 111"/>
                <a:gd name="T34" fmla="*/ 39 w 77"/>
                <a:gd name="T35" fmla="*/ 22 h 111"/>
                <a:gd name="T36" fmla="*/ 29 w 77"/>
                <a:gd name="T37" fmla="*/ 19 h 111"/>
                <a:gd name="T38" fmla="*/ 23 w 77"/>
                <a:gd name="T39" fmla="*/ 19 h 111"/>
                <a:gd name="T40" fmla="*/ 23 w 77"/>
                <a:gd name="T41" fmla="*/ 62 h 111"/>
                <a:gd name="T42" fmla="*/ 23 w 77"/>
                <a:gd name="T43" fmla="*/ 93 h 111"/>
                <a:gd name="T44" fmla="*/ 32 w 77"/>
                <a:gd name="T45" fmla="*/ 93 h 111"/>
                <a:gd name="T46" fmla="*/ 52 w 77"/>
                <a:gd name="T47" fmla="*/ 78 h 111"/>
                <a:gd name="T48" fmla="*/ 47 w 77"/>
                <a:gd name="T49" fmla="*/ 66 h 111"/>
                <a:gd name="T50" fmla="*/ 33 w 77"/>
                <a:gd name="T51" fmla="*/ 62 h 111"/>
                <a:gd name="T52" fmla="*/ 23 w 77"/>
                <a:gd name="T53" fmla="*/ 6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7" h="111">
                  <a:moveTo>
                    <a:pt x="0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45" y="0"/>
                    <a:pt x="55" y="3"/>
                    <a:pt x="59" y="9"/>
                  </a:cubicBezTo>
                  <a:cubicBezTo>
                    <a:pt x="64" y="15"/>
                    <a:pt x="67" y="21"/>
                    <a:pt x="67" y="29"/>
                  </a:cubicBezTo>
                  <a:cubicBezTo>
                    <a:pt x="67" y="33"/>
                    <a:pt x="66" y="37"/>
                    <a:pt x="64" y="41"/>
                  </a:cubicBezTo>
                  <a:cubicBezTo>
                    <a:pt x="62" y="44"/>
                    <a:pt x="59" y="47"/>
                    <a:pt x="55" y="51"/>
                  </a:cubicBezTo>
                  <a:cubicBezTo>
                    <a:pt x="63" y="53"/>
                    <a:pt x="69" y="57"/>
                    <a:pt x="72" y="62"/>
                  </a:cubicBezTo>
                  <a:cubicBezTo>
                    <a:pt x="75" y="68"/>
                    <a:pt x="77" y="73"/>
                    <a:pt x="77" y="79"/>
                  </a:cubicBezTo>
                  <a:cubicBezTo>
                    <a:pt x="77" y="89"/>
                    <a:pt x="73" y="97"/>
                    <a:pt x="66" y="103"/>
                  </a:cubicBezTo>
                  <a:cubicBezTo>
                    <a:pt x="59" y="108"/>
                    <a:pt x="49" y="111"/>
                    <a:pt x="37" y="111"/>
                  </a:cubicBezTo>
                  <a:cubicBezTo>
                    <a:pt x="0" y="111"/>
                    <a:pt x="0" y="111"/>
                    <a:pt x="0" y="111"/>
                  </a:cubicBezTo>
                  <a:lnTo>
                    <a:pt x="0" y="0"/>
                  </a:lnTo>
                  <a:close/>
                  <a:moveTo>
                    <a:pt x="23" y="19"/>
                  </a:moveTo>
                  <a:cubicBezTo>
                    <a:pt x="23" y="43"/>
                    <a:pt x="23" y="43"/>
                    <a:pt x="23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3" y="43"/>
                    <a:pt x="36" y="42"/>
                    <a:pt x="39" y="39"/>
                  </a:cubicBezTo>
                  <a:cubicBezTo>
                    <a:pt x="42" y="37"/>
                    <a:pt x="43" y="34"/>
                    <a:pt x="43" y="30"/>
                  </a:cubicBezTo>
                  <a:cubicBezTo>
                    <a:pt x="43" y="27"/>
                    <a:pt x="42" y="24"/>
                    <a:pt x="39" y="22"/>
                  </a:cubicBezTo>
                  <a:cubicBezTo>
                    <a:pt x="36" y="20"/>
                    <a:pt x="33" y="19"/>
                    <a:pt x="29" y="19"/>
                  </a:cubicBezTo>
                  <a:lnTo>
                    <a:pt x="23" y="19"/>
                  </a:lnTo>
                  <a:close/>
                  <a:moveTo>
                    <a:pt x="23" y="62"/>
                  </a:moveTo>
                  <a:cubicBezTo>
                    <a:pt x="23" y="93"/>
                    <a:pt x="23" y="93"/>
                    <a:pt x="23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45" y="93"/>
                    <a:pt x="52" y="88"/>
                    <a:pt x="52" y="78"/>
                  </a:cubicBezTo>
                  <a:cubicBezTo>
                    <a:pt x="52" y="73"/>
                    <a:pt x="50" y="69"/>
                    <a:pt x="47" y="66"/>
                  </a:cubicBezTo>
                  <a:cubicBezTo>
                    <a:pt x="44" y="64"/>
                    <a:pt x="39" y="62"/>
                    <a:pt x="33" y="62"/>
                  </a:cubicBezTo>
                  <a:lnTo>
                    <a:pt x="23" y="62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6" name="Freeform 94">
              <a:extLst>
                <a:ext uri="{FF2B5EF4-FFF2-40B4-BE49-F238E27FC236}">
                  <a16:creationId xmlns:a16="http://schemas.microsoft.com/office/drawing/2014/main" id="{A72E8760-6F23-6145-C646-EDD1E59218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10175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9 w 255"/>
                <a:gd name="T9" fmla="*/ 211 h 263"/>
                <a:gd name="T10" fmla="*/ 78 w 255"/>
                <a:gd name="T11" fmla="*/ 211 h 263"/>
                <a:gd name="T12" fmla="*/ 56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7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7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9" y="211"/>
                  </a:lnTo>
                  <a:lnTo>
                    <a:pt x="78" y="211"/>
                  </a:lnTo>
                  <a:lnTo>
                    <a:pt x="56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7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7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7" name="Rectangle 95">
              <a:extLst>
                <a:ext uri="{FF2B5EF4-FFF2-40B4-BE49-F238E27FC236}">
                  <a16:creationId xmlns:a16="http://schemas.microsoft.com/office/drawing/2014/main" id="{E71CC138-F24A-052F-3BCF-BB77B9C95D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75313" y="4511675"/>
              <a:ext cx="88900" cy="417513"/>
            </a:xfrm>
            <a:prstGeom prst="rect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8" name="Freeform 96">
              <a:extLst>
                <a:ext uri="{FF2B5EF4-FFF2-40B4-BE49-F238E27FC236}">
                  <a16:creationId xmlns:a16="http://schemas.microsoft.com/office/drawing/2014/main" id="{BBE38FBA-098C-600B-EFEF-61287000A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19800" y="4511675"/>
              <a:ext cx="325437" cy="417513"/>
            </a:xfrm>
            <a:custGeom>
              <a:avLst/>
              <a:gdLst>
                <a:gd name="T0" fmla="*/ 0 w 205"/>
                <a:gd name="T1" fmla="*/ 0 h 263"/>
                <a:gd name="T2" fmla="*/ 57 w 205"/>
                <a:gd name="T3" fmla="*/ 0 h 263"/>
                <a:gd name="T4" fmla="*/ 57 w 205"/>
                <a:gd name="T5" fmla="*/ 102 h 263"/>
                <a:gd name="T6" fmla="*/ 149 w 205"/>
                <a:gd name="T7" fmla="*/ 102 h 263"/>
                <a:gd name="T8" fmla="*/ 149 w 205"/>
                <a:gd name="T9" fmla="*/ 0 h 263"/>
                <a:gd name="T10" fmla="*/ 205 w 205"/>
                <a:gd name="T11" fmla="*/ 0 h 263"/>
                <a:gd name="T12" fmla="*/ 205 w 205"/>
                <a:gd name="T13" fmla="*/ 263 h 263"/>
                <a:gd name="T14" fmla="*/ 149 w 205"/>
                <a:gd name="T15" fmla="*/ 263 h 263"/>
                <a:gd name="T16" fmla="*/ 149 w 205"/>
                <a:gd name="T17" fmla="*/ 159 h 263"/>
                <a:gd name="T18" fmla="*/ 57 w 205"/>
                <a:gd name="T19" fmla="*/ 159 h 263"/>
                <a:gd name="T20" fmla="*/ 57 w 205"/>
                <a:gd name="T21" fmla="*/ 263 h 263"/>
                <a:gd name="T22" fmla="*/ 0 w 205"/>
                <a:gd name="T23" fmla="*/ 263 h 263"/>
                <a:gd name="T24" fmla="*/ 0 w 205"/>
                <a:gd name="T25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263">
                  <a:moveTo>
                    <a:pt x="0" y="0"/>
                  </a:moveTo>
                  <a:lnTo>
                    <a:pt x="57" y="0"/>
                  </a:lnTo>
                  <a:lnTo>
                    <a:pt x="57" y="102"/>
                  </a:lnTo>
                  <a:lnTo>
                    <a:pt x="149" y="102"/>
                  </a:lnTo>
                  <a:lnTo>
                    <a:pt x="149" y="0"/>
                  </a:lnTo>
                  <a:lnTo>
                    <a:pt x="205" y="0"/>
                  </a:lnTo>
                  <a:lnTo>
                    <a:pt x="205" y="263"/>
                  </a:lnTo>
                  <a:lnTo>
                    <a:pt x="149" y="263"/>
                  </a:lnTo>
                  <a:lnTo>
                    <a:pt x="149" y="159"/>
                  </a:lnTo>
                  <a:lnTo>
                    <a:pt x="57" y="159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9" name="Freeform 97">
              <a:extLst>
                <a:ext uri="{FF2B5EF4-FFF2-40B4-BE49-F238E27FC236}">
                  <a16:creationId xmlns:a16="http://schemas.microsoft.com/office/drawing/2014/main" id="{E8E75633-58C1-A929-5BEE-C4E3B3A405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16675" y="4508500"/>
              <a:ext cx="420687" cy="427038"/>
            </a:xfrm>
            <a:custGeom>
              <a:avLst/>
              <a:gdLst>
                <a:gd name="T0" fmla="*/ 0 w 112"/>
                <a:gd name="T1" fmla="*/ 57 h 114"/>
                <a:gd name="T2" fmla="*/ 16 w 112"/>
                <a:gd name="T3" fmla="*/ 16 h 114"/>
                <a:gd name="T4" fmla="*/ 55 w 112"/>
                <a:gd name="T5" fmla="*/ 0 h 114"/>
                <a:gd name="T6" fmla="*/ 96 w 112"/>
                <a:gd name="T7" fmla="*/ 16 h 114"/>
                <a:gd name="T8" fmla="*/ 112 w 112"/>
                <a:gd name="T9" fmla="*/ 57 h 114"/>
                <a:gd name="T10" fmla="*/ 96 w 112"/>
                <a:gd name="T11" fmla="*/ 97 h 114"/>
                <a:gd name="T12" fmla="*/ 56 w 112"/>
                <a:gd name="T13" fmla="*/ 114 h 114"/>
                <a:gd name="T14" fmla="*/ 16 w 112"/>
                <a:gd name="T15" fmla="*/ 98 h 114"/>
                <a:gd name="T16" fmla="*/ 0 w 112"/>
                <a:gd name="T17" fmla="*/ 57 h 114"/>
                <a:gd name="T18" fmla="*/ 56 w 112"/>
                <a:gd name="T19" fmla="*/ 22 h 114"/>
                <a:gd name="T20" fmla="*/ 34 w 112"/>
                <a:gd name="T21" fmla="*/ 32 h 114"/>
                <a:gd name="T22" fmla="*/ 25 w 112"/>
                <a:gd name="T23" fmla="*/ 57 h 114"/>
                <a:gd name="T24" fmla="*/ 34 w 112"/>
                <a:gd name="T25" fmla="*/ 82 h 114"/>
                <a:gd name="T26" fmla="*/ 56 w 112"/>
                <a:gd name="T27" fmla="*/ 92 h 114"/>
                <a:gd name="T28" fmla="*/ 78 w 112"/>
                <a:gd name="T29" fmla="*/ 82 h 114"/>
                <a:gd name="T30" fmla="*/ 87 w 112"/>
                <a:gd name="T31" fmla="*/ 57 h 114"/>
                <a:gd name="T32" fmla="*/ 78 w 112"/>
                <a:gd name="T33" fmla="*/ 32 h 114"/>
                <a:gd name="T34" fmla="*/ 56 w 112"/>
                <a:gd name="T35" fmla="*/ 2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14">
                  <a:moveTo>
                    <a:pt x="0" y="57"/>
                  </a:moveTo>
                  <a:cubicBezTo>
                    <a:pt x="0" y="40"/>
                    <a:pt x="6" y="27"/>
                    <a:pt x="16" y="16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71" y="0"/>
                    <a:pt x="85" y="6"/>
                    <a:pt x="96" y="16"/>
                  </a:cubicBezTo>
                  <a:cubicBezTo>
                    <a:pt x="106" y="27"/>
                    <a:pt x="112" y="41"/>
                    <a:pt x="112" y="57"/>
                  </a:cubicBezTo>
                  <a:cubicBezTo>
                    <a:pt x="112" y="73"/>
                    <a:pt x="106" y="87"/>
                    <a:pt x="96" y="97"/>
                  </a:cubicBezTo>
                  <a:cubicBezTo>
                    <a:pt x="85" y="108"/>
                    <a:pt x="72" y="114"/>
                    <a:pt x="56" y="114"/>
                  </a:cubicBezTo>
                  <a:cubicBezTo>
                    <a:pt x="40" y="114"/>
                    <a:pt x="26" y="108"/>
                    <a:pt x="16" y="98"/>
                  </a:cubicBezTo>
                  <a:cubicBezTo>
                    <a:pt x="5" y="87"/>
                    <a:pt x="0" y="73"/>
                    <a:pt x="0" y="57"/>
                  </a:cubicBezTo>
                  <a:close/>
                  <a:moveTo>
                    <a:pt x="56" y="22"/>
                  </a:moveTo>
                  <a:cubicBezTo>
                    <a:pt x="47" y="22"/>
                    <a:pt x="39" y="25"/>
                    <a:pt x="34" y="32"/>
                  </a:cubicBezTo>
                  <a:cubicBezTo>
                    <a:pt x="28" y="39"/>
                    <a:pt x="25" y="47"/>
                    <a:pt x="25" y="57"/>
                  </a:cubicBezTo>
                  <a:cubicBezTo>
                    <a:pt x="25" y="67"/>
                    <a:pt x="28" y="75"/>
                    <a:pt x="34" y="82"/>
                  </a:cubicBezTo>
                  <a:cubicBezTo>
                    <a:pt x="40" y="88"/>
                    <a:pt x="47" y="92"/>
                    <a:pt x="56" y="92"/>
                  </a:cubicBezTo>
                  <a:cubicBezTo>
                    <a:pt x="65" y="92"/>
                    <a:pt x="72" y="88"/>
                    <a:pt x="78" y="82"/>
                  </a:cubicBezTo>
                  <a:cubicBezTo>
                    <a:pt x="84" y="76"/>
                    <a:pt x="87" y="67"/>
                    <a:pt x="87" y="57"/>
                  </a:cubicBezTo>
                  <a:cubicBezTo>
                    <a:pt x="87" y="47"/>
                    <a:pt x="84" y="38"/>
                    <a:pt x="78" y="32"/>
                  </a:cubicBezTo>
                  <a:cubicBezTo>
                    <a:pt x="73" y="26"/>
                    <a:pt x="65" y="23"/>
                    <a:pt x="56" y="22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30" name="Freeform 98">
              <a:extLst>
                <a:ext uri="{FF2B5EF4-FFF2-40B4-BE49-F238E27FC236}">
                  <a16:creationId xmlns:a16="http://schemas.microsoft.com/office/drawing/2014/main" id="{83BE001C-A8B2-C396-C536-EF7CA974A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97688" y="4508500"/>
              <a:ext cx="322262" cy="427038"/>
            </a:xfrm>
            <a:custGeom>
              <a:avLst/>
              <a:gdLst>
                <a:gd name="T0" fmla="*/ 86 w 86"/>
                <a:gd name="T1" fmla="*/ 7 h 114"/>
                <a:gd name="T2" fmla="*/ 86 w 86"/>
                <a:gd name="T3" fmla="*/ 34 h 114"/>
                <a:gd name="T4" fmla="*/ 55 w 86"/>
                <a:gd name="T5" fmla="*/ 24 h 114"/>
                <a:gd name="T6" fmla="*/ 33 w 86"/>
                <a:gd name="T7" fmla="*/ 33 h 114"/>
                <a:gd name="T8" fmla="*/ 25 w 86"/>
                <a:gd name="T9" fmla="*/ 58 h 114"/>
                <a:gd name="T10" fmla="*/ 34 w 86"/>
                <a:gd name="T11" fmla="*/ 82 h 114"/>
                <a:gd name="T12" fmla="*/ 57 w 86"/>
                <a:gd name="T13" fmla="*/ 90 h 114"/>
                <a:gd name="T14" fmla="*/ 86 w 86"/>
                <a:gd name="T15" fmla="*/ 80 h 114"/>
                <a:gd name="T16" fmla="*/ 86 w 86"/>
                <a:gd name="T17" fmla="*/ 107 h 114"/>
                <a:gd name="T18" fmla="*/ 54 w 86"/>
                <a:gd name="T19" fmla="*/ 114 h 114"/>
                <a:gd name="T20" fmla="*/ 16 w 86"/>
                <a:gd name="T21" fmla="*/ 97 h 114"/>
                <a:gd name="T22" fmla="*/ 0 w 86"/>
                <a:gd name="T23" fmla="*/ 57 h 114"/>
                <a:gd name="T24" fmla="*/ 16 w 86"/>
                <a:gd name="T25" fmla="*/ 17 h 114"/>
                <a:gd name="T26" fmla="*/ 55 w 86"/>
                <a:gd name="T27" fmla="*/ 0 h 114"/>
                <a:gd name="T28" fmla="*/ 86 w 86"/>
                <a:gd name="T29" fmla="*/ 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114">
                  <a:moveTo>
                    <a:pt x="86" y="7"/>
                  </a:moveTo>
                  <a:cubicBezTo>
                    <a:pt x="86" y="34"/>
                    <a:pt x="86" y="34"/>
                    <a:pt x="86" y="34"/>
                  </a:cubicBezTo>
                  <a:cubicBezTo>
                    <a:pt x="74" y="27"/>
                    <a:pt x="64" y="24"/>
                    <a:pt x="55" y="24"/>
                  </a:cubicBezTo>
                  <a:cubicBezTo>
                    <a:pt x="46" y="24"/>
                    <a:pt x="39" y="27"/>
                    <a:pt x="33" y="33"/>
                  </a:cubicBezTo>
                  <a:cubicBezTo>
                    <a:pt x="28" y="39"/>
                    <a:pt x="25" y="47"/>
                    <a:pt x="25" y="58"/>
                  </a:cubicBezTo>
                  <a:cubicBezTo>
                    <a:pt x="25" y="68"/>
                    <a:pt x="28" y="76"/>
                    <a:pt x="34" y="82"/>
                  </a:cubicBezTo>
                  <a:cubicBezTo>
                    <a:pt x="40" y="88"/>
                    <a:pt x="47" y="90"/>
                    <a:pt x="57" y="90"/>
                  </a:cubicBezTo>
                  <a:cubicBezTo>
                    <a:pt x="65" y="90"/>
                    <a:pt x="75" y="87"/>
                    <a:pt x="86" y="80"/>
                  </a:cubicBezTo>
                  <a:cubicBezTo>
                    <a:pt x="86" y="107"/>
                    <a:pt x="86" y="107"/>
                    <a:pt x="86" y="107"/>
                  </a:cubicBezTo>
                  <a:cubicBezTo>
                    <a:pt x="73" y="112"/>
                    <a:pt x="63" y="114"/>
                    <a:pt x="54" y="114"/>
                  </a:cubicBezTo>
                  <a:cubicBezTo>
                    <a:pt x="39" y="114"/>
                    <a:pt x="26" y="108"/>
                    <a:pt x="16" y="97"/>
                  </a:cubicBezTo>
                  <a:cubicBezTo>
                    <a:pt x="6" y="86"/>
                    <a:pt x="0" y="73"/>
                    <a:pt x="0" y="57"/>
                  </a:cubicBezTo>
                  <a:cubicBezTo>
                    <a:pt x="0" y="41"/>
                    <a:pt x="6" y="28"/>
                    <a:pt x="16" y="17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65" y="0"/>
                    <a:pt x="75" y="2"/>
                    <a:pt x="86" y="7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587E9248-7D2C-27B0-BF24-F96BE11E050C}"/>
              </a:ext>
            </a:extLst>
          </p:cNvPr>
          <p:cNvGrpSpPr/>
          <p:nvPr/>
        </p:nvGrpSpPr>
        <p:grpSpPr>
          <a:xfrm>
            <a:off x="1798128" y="4354859"/>
            <a:ext cx="988551" cy="960472"/>
            <a:chOff x="3067627" y="696041"/>
            <a:chExt cx="988551" cy="960472"/>
          </a:xfrm>
        </p:grpSpPr>
        <p:sp>
          <p:nvSpPr>
            <p:cNvPr id="32" name="Bong bóng Lời nói: Hình bầu dục 31">
              <a:extLst>
                <a:ext uri="{FF2B5EF4-FFF2-40B4-BE49-F238E27FC236}">
                  <a16:creationId xmlns:a16="http://schemas.microsoft.com/office/drawing/2014/main" id="{E01C93D2-156C-0B90-4C48-44498CCDFE5D}"/>
                </a:ext>
              </a:extLst>
            </p:cNvPr>
            <p:cNvSpPr/>
            <p:nvPr/>
          </p:nvSpPr>
          <p:spPr>
            <a:xfrm>
              <a:off x="3067627" y="696041"/>
              <a:ext cx="988551" cy="960472"/>
            </a:xfrm>
            <a:prstGeom prst="wedgeEllipseCallout">
              <a:avLst>
                <a:gd name="adj1" fmla="val -564"/>
                <a:gd name="adj2" fmla="val 64317"/>
              </a:avLst>
            </a:prstGeom>
            <a:noFill/>
            <a:ln w="1016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Đồ họa 32" descr="Repeat with solid fill">
              <a:extLst>
                <a:ext uri="{FF2B5EF4-FFF2-40B4-BE49-F238E27FC236}">
                  <a16:creationId xmlns:a16="http://schemas.microsoft.com/office/drawing/2014/main" id="{21E1B1FF-C6A5-47B3-A3D5-E8DEBD448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rot="12247719" flipV="1">
              <a:off x="3104703" y="719077"/>
              <a:ext cx="914400" cy="914400"/>
            </a:xfrm>
            <a:prstGeom prst="rect">
              <a:avLst/>
            </a:prstGeom>
          </p:spPr>
        </p:pic>
      </p:grpSp>
      <p:grpSp>
        <p:nvGrpSpPr>
          <p:cNvPr id="34" name="Nhóm 33">
            <a:extLst>
              <a:ext uri="{FF2B5EF4-FFF2-40B4-BE49-F238E27FC236}">
                <a16:creationId xmlns:a16="http://schemas.microsoft.com/office/drawing/2014/main" id="{9498C69B-DF2B-45A9-CA0C-3EF39CA4D6E6}"/>
              </a:ext>
            </a:extLst>
          </p:cNvPr>
          <p:cNvGrpSpPr/>
          <p:nvPr/>
        </p:nvGrpSpPr>
        <p:grpSpPr>
          <a:xfrm>
            <a:off x="3090881" y="4354859"/>
            <a:ext cx="1150960" cy="1150960"/>
            <a:chOff x="1671627" y="360375"/>
            <a:chExt cx="1208304" cy="1208304"/>
          </a:xfrm>
        </p:grpSpPr>
        <p:sp>
          <p:nvSpPr>
            <p:cNvPr id="35" name="Hình Bầu dục 34">
              <a:extLst>
                <a:ext uri="{FF2B5EF4-FFF2-40B4-BE49-F238E27FC236}">
                  <a16:creationId xmlns:a16="http://schemas.microsoft.com/office/drawing/2014/main" id="{81FBE964-3CEF-CDD3-ACFE-995279AEE4CD}"/>
                </a:ext>
              </a:extLst>
            </p:cNvPr>
            <p:cNvSpPr/>
            <p:nvPr/>
          </p:nvSpPr>
          <p:spPr>
            <a:xfrm>
              <a:off x="1671627" y="360375"/>
              <a:ext cx="1208304" cy="1208304"/>
            </a:xfrm>
            <a:prstGeom prst="ellipse">
              <a:avLst/>
            </a:prstGeom>
            <a:noFill/>
            <a:ln w="1016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6" name="Hình ảnh 35">
              <a:extLst>
                <a:ext uri="{FF2B5EF4-FFF2-40B4-BE49-F238E27FC236}">
                  <a16:creationId xmlns:a16="http://schemas.microsoft.com/office/drawing/2014/main" id="{E75B95E6-1BDE-B7B5-651E-83CD8624C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ED7D3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3989" y="457268"/>
              <a:ext cx="899211" cy="899211"/>
            </a:xfrm>
            <a:prstGeom prst="rect">
              <a:avLst/>
            </a:prstGeom>
          </p:spPr>
        </p:pic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7F20A8E0-F4E1-8B93-0121-39454FCCECB1}"/>
              </a:ext>
            </a:extLst>
          </p:cNvPr>
          <p:cNvGrpSpPr/>
          <p:nvPr/>
        </p:nvGrpSpPr>
        <p:grpSpPr>
          <a:xfrm>
            <a:off x="4546043" y="4307402"/>
            <a:ext cx="988551" cy="960472"/>
            <a:chOff x="3173728" y="396007"/>
            <a:chExt cx="988551" cy="960472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611E957-AB46-98B4-65B9-23C3878D34F7}"/>
                </a:ext>
              </a:extLst>
            </p:cNvPr>
            <p:cNvGrpSpPr/>
            <p:nvPr/>
          </p:nvGrpSpPr>
          <p:grpSpPr>
            <a:xfrm>
              <a:off x="3318388" y="678425"/>
              <a:ext cx="693174" cy="452719"/>
              <a:chOff x="5753100" y="3407568"/>
              <a:chExt cx="691715" cy="373856"/>
            </a:xfrm>
            <a:solidFill>
              <a:srgbClr val="006600"/>
            </a:solidFill>
          </p:grpSpPr>
          <p:sp>
            <p:nvSpPr>
              <p:cNvPr id="40" name="Hình tự do: Hình 39">
                <a:extLst>
                  <a:ext uri="{FF2B5EF4-FFF2-40B4-BE49-F238E27FC236}">
                    <a16:creationId xmlns:a16="http://schemas.microsoft.com/office/drawing/2014/main" id="{D684C5F9-D066-236B-3EDA-AB535CAD963E}"/>
                  </a:ext>
                </a:extLst>
              </p:cNvPr>
              <p:cNvSpPr/>
              <p:nvPr/>
            </p:nvSpPr>
            <p:spPr>
              <a:xfrm>
                <a:off x="6222492" y="3407568"/>
                <a:ext cx="148209" cy="148209"/>
              </a:xfrm>
              <a:custGeom>
                <a:avLst/>
                <a:gdLst>
                  <a:gd name="connsiteX0" fmla="*/ 148209 w 148209"/>
                  <a:gd name="connsiteY0" fmla="*/ 74104 h 148209"/>
                  <a:gd name="connsiteX1" fmla="*/ 74104 w 148209"/>
                  <a:gd name="connsiteY1" fmla="*/ 148209 h 148209"/>
                  <a:gd name="connsiteX2" fmla="*/ 0 w 148209"/>
                  <a:gd name="connsiteY2" fmla="*/ 74104 h 148209"/>
                  <a:gd name="connsiteX3" fmla="*/ 74104 w 148209"/>
                  <a:gd name="connsiteY3" fmla="*/ 0 h 148209"/>
                  <a:gd name="connsiteX4" fmla="*/ 148209 w 148209"/>
                  <a:gd name="connsiteY4" fmla="*/ 74104 h 14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209" h="148209">
                    <a:moveTo>
                      <a:pt x="148209" y="74104"/>
                    </a:moveTo>
                    <a:cubicBezTo>
                      <a:pt x="148209" y="115031"/>
                      <a:pt x="115031" y="148209"/>
                      <a:pt x="74104" y="148209"/>
                    </a:cubicBezTo>
                    <a:cubicBezTo>
                      <a:pt x="33178" y="148209"/>
                      <a:pt x="0" y="115031"/>
                      <a:pt x="0" y="74104"/>
                    </a:cubicBezTo>
                    <a:cubicBezTo>
                      <a:pt x="0" y="33178"/>
                      <a:pt x="33178" y="0"/>
                      <a:pt x="74104" y="0"/>
                    </a:cubicBezTo>
                    <a:cubicBezTo>
                      <a:pt x="115031" y="0"/>
                      <a:pt x="148209" y="33178"/>
                      <a:pt x="148209" y="74104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0066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Hình tự do: Hình 40">
                <a:extLst>
                  <a:ext uri="{FF2B5EF4-FFF2-40B4-BE49-F238E27FC236}">
                    <a16:creationId xmlns:a16="http://schemas.microsoft.com/office/drawing/2014/main" id="{FDB011CE-3225-B578-D640-3E9AE3CC9F47}"/>
                  </a:ext>
                </a:extLst>
              </p:cNvPr>
              <p:cNvSpPr/>
              <p:nvPr/>
            </p:nvSpPr>
            <p:spPr>
              <a:xfrm>
                <a:off x="5827204" y="3407568"/>
                <a:ext cx="148209" cy="148209"/>
              </a:xfrm>
              <a:custGeom>
                <a:avLst/>
                <a:gdLst>
                  <a:gd name="connsiteX0" fmla="*/ 148209 w 148209"/>
                  <a:gd name="connsiteY0" fmla="*/ 74104 h 148209"/>
                  <a:gd name="connsiteX1" fmla="*/ 74104 w 148209"/>
                  <a:gd name="connsiteY1" fmla="*/ 148209 h 148209"/>
                  <a:gd name="connsiteX2" fmla="*/ 0 w 148209"/>
                  <a:gd name="connsiteY2" fmla="*/ 74104 h 148209"/>
                  <a:gd name="connsiteX3" fmla="*/ 74104 w 148209"/>
                  <a:gd name="connsiteY3" fmla="*/ 0 h 148209"/>
                  <a:gd name="connsiteX4" fmla="*/ 148209 w 148209"/>
                  <a:gd name="connsiteY4" fmla="*/ 74104 h 14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209" h="148209">
                    <a:moveTo>
                      <a:pt x="148209" y="74104"/>
                    </a:moveTo>
                    <a:cubicBezTo>
                      <a:pt x="148209" y="115031"/>
                      <a:pt x="115031" y="148209"/>
                      <a:pt x="74104" y="148209"/>
                    </a:cubicBezTo>
                    <a:cubicBezTo>
                      <a:pt x="33178" y="148209"/>
                      <a:pt x="0" y="115031"/>
                      <a:pt x="0" y="74104"/>
                    </a:cubicBezTo>
                    <a:cubicBezTo>
                      <a:pt x="0" y="33178"/>
                      <a:pt x="33178" y="0"/>
                      <a:pt x="74104" y="0"/>
                    </a:cubicBezTo>
                    <a:cubicBezTo>
                      <a:pt x="115031" y="0"/>
                      <a:pt x="148209" y="33178"/>
                      <a:pt x="148209" y="74104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0066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Hình tự do: Hình 41">
                <a:extLst>
                  <a:ext uri="{FF2B5EF4-FFF2-40B4-BE49-F238E27FC236}">
                    <a16:creationId xmlns:a16="http://schemas.microsoft.com/office/drawing/2014/main" id="{EBBC90BA-5334-BA33-4D64-5BC07214E3DD}"/>
                  </a:ext>
                </a:extLst>
              </p:cNvPr>
              <p:cNvSpPr/>
              <p:nvPr/>
            </p:nvSpPr>
            <p:spPr>
              <a:xfrm>
                <a:off x="6176200" y="3575875"/>
                <a:ext cx="268615" cy="148399"/>
              </a:xfrm>
              <a:custGeom>
                <a:avLst/>
                <a:gdLst>
                  <a:gd name="connsiteX0" fmla="*/ 253746 w 268615"/>
                  <a:gd name="connsiteY0" fmla="*/ 44101 h 148399"/>
                  <a:gd name="connsiteX1" fmla="*/ 181356 w 268615"/>
                  <a:gd name="connsiteY1" fmla="*/ 9525 h 148399"/>
                  <a:gd name="connsiteX2" fmla="*/ 120396 w 268615"/>
                  <a:gd name="connsiteY2" fmla="*/ 0 h 148399"/>
                  <a:gd name="connsiteX3" fmla="*/ 59436 w 268615"/>
                  <a:gd name="connsiteY3" fmla="*/ 9525 h 148399"/>
                  <a:gd name="connsiteX4" fmla="*/ 3429 w 268615"/>
                  <a:gd name="connsiteY4" fmla="*/ 33529 h 148399"/>
                  <a:gd name="connsiteX5" fmla="*/ 0 w 268615"/>
                  <a:gd name="connsiteY5" fmla="*/ 37434 h 148399"/>
                  <a:gd name="connsiteX6" fmla="*/ 76200 w 268615"/>
                  <a:gd name="connsiteY6" fmla="*/ 75534 h 148399"/>
                  <a:gd name="connsiteX7" fmla="*/ 104108 w 268615"/>
                  <a:gd name="connsiteY7" fmla="*/ 131446 h 148399"/>
                  <a:gd name="connsiteX8" fmla="*/ 104108 w 268615"/>
                  <a:gd name="connsiteY8" fmla="*/ 148400 h 148399"/>
                  <a:gd name="connsiteX9" fmla="*/ 268605 w 268615"/>
                  <a:gd name="connsiteY9" fmla="*/ 148400 h 148399"/>
                  <a:gd name="connsiteX10" fmla="*/ 268605 w 268615"/>
                  <a:gd name="connsiteY10" fmla="*/ 73819 h 148399"/>
                  <a:gd name="connsiteX11" fmla="*/ 253746 w 268615"/>
                  <a:gd name="connsiteY11" fmla="*/ 44101 h 148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68615" h="148399">
                    <a:moveTo>
                      <a:pt x="253746" y="44101"/>
                    </a:moveTo>
                    <a:cubicBezTo>
                      <a:pt x="232401" y="27476"/>
                      <a:pt x="207702" y="15681"/>
                      <a:pt x="181356" y="9525"/>
                    </a:cubicBezTo>
                    <a:cubicBezTo>
                      <a:pt x="161530" y="3742"/>
                      <a:pt x="141041" y="541"/>
                      <a:pt x="120396" y="0"/>
                    </a:cubicBezTo>
                    <a:cubicBezTo>
                      <a:pt x="99702" y="-45"/>
                      <a:pt x="79130" y="3169"/>
                      <a:pt x="59436" y="9525"/>
                    </a:cubicBezTo>
                    <a:cubicBezTo>
                      <a:pt x="39707" y="14783"/>
                      <a:pt x="20843" y="22868"/>
                      <a:pt x="3429" y="33529"/>
                    </a:cubicBezTo>
                    <a:cubicBezTo>
                      <a:pt x="2286" y="34862"/>
                      <a:pt x="1238" y="36196"/>
                      <a:pt x="0" y="37434"/>
                    </a:cubicBezTo>
                    <a:cubicBezTo>
                      <a:pt x="27701" y="44889"/>
                      <a:pt x="53615" y="57847"/>
                      <a:pt x="76200" y="75534"/>
                    </a:cubicBezTo>
                    <a:cubicBezTo>
                      <a:pt x="94021" y="88541"/>
                      <a:pt x="104425" y="109385"/>
                      <a:pt x="104108" y="131446"/>
                    </a:cubicBezTo>
                    <a:lnTo>
                      <a:pt x="104108" y="148400"/>
                    </a:lnTo>
                    <a:lnTo>
                      <a:pt x="268605" y="148400"/>
                    </a:lnTo>
                    <a:lnTo>
                      <a:pt x="268605" y="73819"/>
                    </a:lnTo>
                    <a:cubicBezTo>
                      <a:pt x="268892" y="62061"/>
                      <a:pt x="263324" y="50927"/>
                      <a:pt x="253746" y="44101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0066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Hình tự do: Hình 42">
                <a:extLst>
                  <a:ext uri="{FF2B5EF4-FFF2-40B4-BE49-F238E27FC236}">
                    <a16:creationId xmlns:a16="http://schemas.microsoft.com/office/drawing/2014/main" id="{BA9EE8B4-C03E-97CE-ED71-480D4B81583A}"/>
                  </a:ext>
                </a:extLst>
              </p:cNvPr>
              <p:cNvSpPr/>
              <p:nvPr/>
            </p:nvSpPr>
            <p:spPr>
              <a:xfrm>
                <a:off x="5753100" y="3575875"/>
                <a:ext cx="268605" cy="148399"/>
              </a:xfrm>
              <a:custGeom>
                <a:avLst/>
                <a:gdLst>
                  <a:gd name="connsiteX0" fmla="*/ 164687 w 268605"/>
                  <a:gd name="connsiteY0" fmla="*/ 131445 h 148399"/>
                  <a:gd name="connsiteX1" fmla="*/ 191357 w 268605"/>
                  <a:gd name="connsiteY1" fmla="*/ 76486 h 148399"/>
                  <a:gd name="connsiteX2" fmla="*/ 192500 w 268605"/>
                  <a:gd name="connsiteY2" fmla="*/ 75534 h 148399"/>
                  <a:gd name="connsiteX3" fmla="*/ 193739 w 268605"/>
                  <a:gd name="connsiteY3" fmla="*/ 74676 h 148399"/>
                  <a:gd name="connsiteX4" fmla="*/ 268605 w 268605"/>
                  <a:gd name="connsiteY4" fmla="*/ 37529 h 148399"/>
                  <a:gd name="connsiteX5" fmla="*/ 263176 w 268605"/>
                  <a:gd name="connsiteY5" fmla="*/ 31338 h 148399"/>
                  <a:gd name="connsiteX6" fmla="*/ 209550 w 268605"/>
                  <a:gd name="connsiteY6" fmla="*/ 9525 h 148399"/>
                  <a:gd name="connsiteX7" fmla="*/ 148590 w 268605"/>
                  <a:gd name="connsiteY7" fmla="*/ 0 h 148399"/>
                  <a:gd name="connsiteX8" fmla="*/ 87630 w 268605"/>
                  <a:gd name="connsiteY8" fmla="*/ 9525 h 148399"/>
                  <a:gd name="connsiteX9" fmla="*/ 15240 w 268605"/>
                  <a:gd name="connsiteY9" fmla="*/ 44101 h 148399"/>
                  <a:gd name="connsiteX10" fmla="*/ 0 w 268605"/>
                  <a:gd name="connsiteY10" fmla="*/ 73819 h 148399"/>
                  <a:gd name="connsiteX11" fmla="*/ 0 w 268605"/>
                  <a:gd name="connsiteY11" fmla="*/ 148400 h 148399"/>
                  <a:gd name="connsiteX12" fmla="*/ 164687 w 268605"/>
                  <a:gd name="connsiteY12" fmla="*/ 148400 h 148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8605" h="148399">
                    <a:moveTo>
                      <a:pt x="164687" y="131445"/>
                    </a:moveTo>
                    <a:cubicBezTo>
                      <a:pt x="164708" y="110012"/>
                      <a:pt x="174533" y="89766"/>
                      <a:pt x="191357" y="76486"/>
                    </a:cubicBezTo>
                    <a:lnTo>
                      <a:pt x="192500" y="75534"/>
                    </a:lnTo>
                    <a:lnTo>
                      <a:pt x="193739" y="74676"/>
                    </a:lnTo>
                    <a:cubicBezTo>
                      <a:pt x="216581" y="58427"/>
                      <a:pt x="241848" y="45890"/>
                      <a:pt x="268605" y="37529"/>
                    </a:cubicBezTo>
                    <a:cubicBezTo>
                      <a:pt x="266700" y="35529"/>
                      <a:pt x="264986" y="33433"/>
                      <a:pt x="263176" y="31338"/>
                    </a:cubicBezTo>
                    <a:cubicBezTo>
                      <a:pt x="246437" y="21538"/>
                      <a:pt x="228377" y="14193"/>
                      <a:pt x="209550" y="9525"/>
                    </a:cubicBezTo>
                    <a:cubicBezTo>
                      <a:pt x="189726" y="3734"/>
                      <a:pt x="169235" y="532"/>
                      <a:pt x="148590" y="0"/>
                    </a:cubicBezTo>
                    <a:cubicBezTo>
                      <a:pt x="127896" y="-39"/>
                      <a:pt x="107326" y="3176"/>
                      <a:pt x="87630" y="9525"/>
                    </a:cubicBezTo>
                    <a:cubicBezTo>
                      <a:pt x="61651" y="16693"/>
                      <a:pt x="37144" y="28399"/>
                      <a:pt x="15240" y="44101"/>
                    </a:cubicBezTo>
                    <a:cubicBezTo>
                      <a:pt x="5858" y="51134"/>
                      <a:pt x="236" y="62096"/>
                      <a:pt x="0" y="73819"/>
                    </a:cubicBezTo>
                    <a:lnTo>
                      <a:pt x="0" y="148400"/>
                    </a:lnTo>
                    <a:lnTo>
                      <a:pt x="164687" y="148400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66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Hình tự do: Hình 43">
                <a:extLst>
                  <a:ext uri="{FF2B5EF4-FFF2-40B4-BE49-F238E27FC236}">
                    <a16:creationId xmlns:a16="http://schemas.microsoft.com/office/drawing/2014/main" id="{0D32C081-B044-8493-F7C2-AFFB1114F785}"/>
                  </a:ext>
                </a:extLst>
              </p:cNvPr>
              <p:cNvSpPr/>
              <p:nvPr/>
            </p:nvSpPr>
            <p:spPr>
              <a:xfrm>
                <a:off x="5950743" y="3633595"/>
                <a:ext cx="296430" cy="147829"/>
              </a:xfrm>
              <a:custGeom>
                <a:avLst/>
                <a:gdLst>
                  <a:gd name="connsiteX0" fmla="*/ 0 w 296430"/>
                  <a:gd name="connsiteY0" fmla="*/ 147830 h 147829"/>
                  <a:gd name="connsiteX1" fmla="*/ 0 w 296430"/>
                  <a:gd name="connsiteY1" fmla="*/ 73725 h 147829"/>
                  <a:gd name="connsiteX2" fmla="*/ 14859 w 296430"/>
                  <a:gd name="connsiteY2" fmla="*/ 44102 h 147829"/>
                  <a:gd name="connsiteX3" fmla="*/ 87249 w 296430"/>
                  <a:gd name="connsiteY3" fmla="*/ 9527 h 147829"/>
                  <a:gd name="connsiteX4" fmla="*/ 148209 w 296430"/>
                  <a:gd name="connsiteY4" fmla="*/ 2 h 147829"/>
                  <a:gd name="connsiteX5" fmla="*/ 209169 w 296430"/>
                  <a:gd name="connsiteY5" fmla="*/ 9527 h 147829"/>
                  <a:gd name="connsiteX6" fmla="*/ 281654 w 296430"/>
                  <a:gd name="connsiteY6" fmla="*/ 44102 h 147829"/>
                  <a:gd name="connsiteX7" fmla="*/ 296418 w 296430"/>
                  <a:gd name="connsiteY7" fmla="*/ 73725 h 147829"/>
                  <a:gd name="connsiteX8" fmla="*/ 296418 w 296430"/>
                  <a:gd name="connsiteY8" fmla="*/ 147830 h 147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430" h="147829">
                    <a:moveTo>
                      <a:pt x="0" y="147830"/>
                    </a:moveTo>
                    <a:lnTo>
                      <a:pt x="0" y="73725"/>
                    </a:lnTo>
                    <a:cubicBezTo>
                      <a:pt x="45" y="62069"/>
                      <a:pt x="5544" y="51107"/>
                      <a:pt x="14859" y="44102"/>
                    </a:cubicBezTo>
                    <a:cubicBezTo>
                      <a:pt x="36723" y="28334"/>
                      <a:pt x="61243" y="16622"/>
                      <a:pt x="87249" y="9527"/>
                    </a:cubicBezTo>
                    <a:cubicBezTo>
                      <a:pt x="106934" y="3133"/>
                      <a:pt x="127512" y="-82"/>
                      <a:pt x="148209" y="2"/>
                    </a:cubicBezTo>
                    <a:cubicBezTo>
                      <a:pt x="168859" y="486"/>
                      <a:pt x="189355" y="3690"/>
                      <a:pt x="209169" y="9527"/>
                    </a:cubicBezTo>
                    <a:cubicBezTo>
                      <a:pt x="235567" y="15619"/>
                      <a:pt x="260308" y="27421"/>
                      <a:pt x="281654" y="44102"/>
                    </a:cubicBezTo>
                    <a:cubicBezTo>
                      <a:pt x="291195" y="50908"/>
                      <a:pt x="296728" y="62010"/>
                      <a:pt x="296418" y="73725"/>
                    </a:cubicBezTo>
                    <a:lnTo>
                      <a:pt x="296418" y="147830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66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Hình tự do: Hình 44">
                <a:extLst>
                  <a:ext uri="{FF2B5EF4-FFF2-40B4-BE49-F238E27FC236}">
                    <a16:creationId xmlns:a16="http://schemas.microsoft.com/office/drawing/2014/main" id="{F6FEDBD2-8E22-294C-2197-6FC49AE8BC69}"/>
                  </a:ext>
                </a:extLst>
              </p:cNvPr>
              <p:cNvSpPr/>
              <p:nvPr/>
            </p:nvSpPr>
            <p:spPr>
              <a:xfrm>
                <a:off x="6024848" y="3465195"/>
                <a:ext cx="148209" cy="148209"/>
              </a:xfrm>
              <a:custGeom>
                <a:avLst/>
                <a:gdLst>
                  <a:gd name="connsiteX0" fmla="*/ 148209 w 148209"/>
                  <a:gd name="connsiteY0" fmla="*/ 74105 h 148209"/>
                  <a:gd name="connsiteX1" fmla="*/ 74105 w 148209"/>
                  <a:gd name="connsiteY1" fmla="*/ 148209 h 148209"/>
                  <a:gd name="connsiteX2" fmla="*/ 0 w 148209"/>
                  <a:gd name="connsiteY2" fmla="*/ 74105 h 148209"/>
                  <a:gd name="connsiteX3" fmla="*/ 74105 w 148209"/>
                  <a:gd name="connsiteY3" fmla="*/ 0 h 148209"/>
                  <a:gd name="connsiteX4" fmla="*/ 148209 w 148209"/>
                  <a:gd name="connsiteY4" fmla="*/ 74105 h 14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209" h="148209">
                    <a:moveTo>
                      <a:pt x="148209" y="74105"/>
                    </a:moveTo>
                    <a:cubicBezTo>
                      <a:pt x="148209" y="115031"/>
                      <a:pt x="115031" y="148209"/>
                      <a:pt x="74105" y="148209"/>
                    </a:cubicBezTo>
                    <a:cubicBezTo>
                      <a:pt x="33178" y="148209"/>
                      <a:pt x="0" y="115031"/>
                      <a:pt x="0" y="74105"/>
                    </a:cubicBezTo>
                    <a:cubicBezTo>
                      <a:pt x="0" y="33178"/>
                      <a:pt x="33178" y="0"/>
                      <a:pt x="74105" y="0"/>
                    </a:cubicBezTo>
                    <a:cubicBezTo>
                      <a:pt x="115031" y="0"/>
                      <a:pt x="148209" y="33178"/>
                      <a:pt x="148209" y="74105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0066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9" name="Bong bóng Lời nói: Hình bầu dục 38">
              <a:extLst>
                <a:ext uri="{FF2B5EF4-FFF2-40B4-BE49-F238E27FC236}">
                  <a16:creationId xmlns:a16="http://schemas.microsoft.com/office/drawing/2014/main" id="{5B0DB751-863F-13F7-51AC-E1706AF35BD2}"/>
                </a:ext>
              </a:extLst>
            </p:cNvPr>
            <p:cNvSpPr/>
            <p:nvPr/>
          </p:nvSpPr>
          <p:spPr>
            <a:xfrm>
              <a:off x="3173728" y="396007"/>
              <a:ext cx="988551" cy="960472"/>
            </a:xfrm>
            <a:prstGeom prst="wedgeEllipseCallout">
              <a:avLst>
                <a:gd name="adj1" fmla="val -564"/>
                <a:gd name="adj2" fmla="val 64317"/>
              </a:avLst>
            </a:prstGeom>
            <a:noFill/>
            <a:ln w="101600" cap="flat" cmpd="sng" algn="ctr">
              <a:solidFill>
                <a:srgbClr val="0066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5ECEE200-E309-ADD7-AA70-B1E41945F225}"/>
              </a:ext>
            </a:extLst>
          </p:cNvPr>
          <p:cNvGrpSpPr/>
          <p:nvPr/>
        </p:nvGrpSpPr>
        <p:grpSpPr>
          <a:xfrm>
            <a:off x="5838796" y="4392628"/>
            <a:ext cx="988551" cy="960472"/>
            <a:chOff x="4439376" y="416105"/>
            <a:chExt cx="988551" cy="960472"/>
          </a:xfrm>
        </p:grpSpPr>
        <p:sp>
          <p:nvSpPr>
            <p:cNvPr id="47" name="Bong bóng Lời nói: Hình bầu dục 46">
              <a:extLst>
                <a:ext uri="{FF2B5EF4-FFF2-40B4-BE49-F238E27FC236}">
                  <a16:creationId xmlns:a16="http://schemas.microsoft.com/office/drawing/2014/main" id="{CB535100-F1D1-C885-FAE7-8D62687D1B92}"/>
                </a:ext>
              </a:extLst>
            </p:cNvPr>
            <p:cNvSpPr/>
            <p:nvPr/>
          </p:nvSpPr>
          <p:spPr>
            <a:xfrm>
              <a:off x="4439376" y="416105"/>
              <a:ext cx="988551" cy="960472"/>
            </a:xfrm>
            <a:prstGeom prst="wedgeEllipseCallout">
              <a:avLst>
                <a:gd name="adj1" fmla="val -564"/>
                <a:gd name="adj2" fmla="val 64317"/>
              </a:avLst>
            </a:prstGeom>
            <a:noFill/>
            <a:ln w="101600" cap="flat" cmpd="sng" algn="ctr">
              <a:solidFill>
                <a:srgbClr val="02A38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Đồ họa 47" descr="Head with gears with solid fill">
              <a:extLst>
                <a:ext uri="{FF2B5EF4-FFF2-40B4-BE49-F238E27FC236}">
                  <a16:creationId xmlns:a16="http://schemas.microsoft.com/office/drawing/2014/main" id="{CD95FC75-43C1-CCEE-366A-624CEF9B6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513527" y="449673"/>
              <a:ext cx="914400" cy="914400"/>
            </a:xfrm>
            <a:prstGeom prst="rect">
              <a:avLst/>
            </a:prstGeom>
          </p:spPr>
        </p:pic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C878598D-6F49-9674-C9C5-21E1F97DE222}"/>
              </a:ext>
            </a:extLst>
          </p:cNvPr>
          <p:cNvGrpSpPr/>
          <p:nvPr/>
        </p:nvGrpSpPr>
        <p:grpSpPr>
          <a:xfrm>
            <a:off x="8396221" y="4269634"/>
            <a:ext cx="1150960" cy="1121234"/>
            <a:chOff x="7061416" y="323529"/>
            <a:chExt cx="1208304" cy="1208304"/>
          </a:xfrm>
        </p:grpSpPr>
        <p:sp>
          <p:nvSpPr>
            <p:cNvPr id="50" name="Hình Bầu dục 49">
              <a:extLst>
                <a:ext uri="{FF2B5EF4-FFF2-40B4-BE49-F238E27FC236}">
                  <a16:creationId xmlns:a16="http://schemas.microsoft.com/office/drawing/2014/main" id="{6ABA77B9-8182-660A-0B42-6F20318592FF}"/>
                </a:ext>
              </a:extLst>
            </p:cNvPr>
            <p:cNvSpPr/>
            <p:nvPr/>
          </p:nvSpPr>
          <p:spPr>
            <a:xfrm>
              <a:off x="7061416" y="323529"/>
              <a:ext cx="1208304" cy="1208304"/>
            </a:xfrm>
            <a:prstGeom prst="ellipse">
              <a:avLst/>
            </a:prstGeom>
            <a:noFill/>
            <a:ln w="1016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Đồ họa 50" descr="Power with solid fill">
              <a:extLst>
                <a:ext uri="{FF2B5EF4-FFF2-40B4-BE49-F238E27FC236}">
                  <a16:creationId xmlns:a16="http://schemas.microsoft.com/office/drawing/2014/main" id="{19BC2115-DEA2-591A-A3F6-7CC87CFC8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7130075" y="341145"/>
              <a:ext cx="1112790" cy="1112790"/>
            </a:xfrm>
            <a:prstGeom prst="rect">
              <a:avLst/>
            </a:prstGeom>
          </p:spPr>
        </p:pic>
      </p:grpSp>
      <p:grpSp>
        <p:nvGrpSpPr>
          <p:cNvPr id="52" name="Nhóm 51">
            <a:extLst>
              <a:ext uri="{FF2B5EF4-FFF2-40B4-BE49-F238E27FC236}">
                <a16:creationId xmlns:a16="http://schemas.microsoft.com/office/drawing/2014/main" id="{DF37FD45-AD45-C8CF-1591-15C123691460}"/>
              </a:ext>
            </a:extLst>
          </p:cNvPr>
          <p:cNvGrpSpPr/>
          <p:nvPr/>
        </p:nvGrpSpPr>
        <p:grpSpPr>
          <a:xfrm>
            <a:off x="7131549" y="4317091"/>
            <a:ext cx="960472" cy="988551"/>
            <a:chOff x="5735764" y="363622"/>
            <a:chExt cx="960472" cy="988551"/>
          </a:xfrm>
        </p:grpSpPr>
        <p:sp>
          <p:nvSpPr>
            <p:cNvPr id="53" name="Bong bóng Lời nói: Hình bầu dục 52">
              <a:extLst>
                <a:ext uri="{FF2B5EF4-FFF2-40B4-BE49-F238E27FC236}">
                  <a16:creationId xmlns:a16="http://schemas.microsoft.com/office/drawing/2014/main" id="{8C4C62AA-99B5-AA8E-3934-EB422C16E954}"/>
                </a:ext>
              </a:extLst>
            </p:cNvPr>
            <p:cNvSpPr/>
            <p:nvPr/>
          </p:nvSpPr>
          <p:spPr>
            <a:xfrm rot="16200000">
              <a:off x="5721724" y="377662"/>
              <a:ext cx="988551" cy="960472"/>
            </a:xfrm>
            <a:prstGeom prst="wedgeEllipseCallout">
              <a:avLst>
                <a:gd name="adj1" fmla="val -564"/>
                <a:gd name="adj2" fmla="val 64317"/>
              </a:avLst>
            </a:prstGeom>
            <a:noFill/>
            <a:ln w="101600" cap="flat" cmpd="sng" algn="ctr">
              <a:solidFill>
                <a:srgbClr val="037A9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4" name="Hình ảnh 53">
              <a:extLst>
                <a:ext uri="{FF2B5EF4-FFF2-40B4-BE49-F238E27FC236}">
                  <a16:creationId xmlns:a16="http://schemas.microsoft.com/office/drawing/2014/main" id="{2C015DF6-8A5D-867F-8C33-9FD2F0439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6032" y="519739"/>
              <a:ext cx="724992" cy="724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2122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1179622" y="1913523"/>
              <a:ext cx="822715" cy="753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</a:t>
              </a:r>
              <a:endParaRPr sz="43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CẤU TẠO PHÂN TỬ CỦA AMMONIA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6" name="Group 66">
            <a:extLst>
              <a:ext uri="{FF2B5EF4-FFF2-40B4-BE49-F238E27FC236}">
                <a16:creationId xmlns:a16="http://schemas.microsoft.com/office/drawing/2014/main" id="{C4679AE0-23EB-EA4C-0A06-A09EF09E177F}"/>
              </a:ext>
            </a:extLst>
          </p:cNvPr>
          <p:cNvGrpSpPr/>
          <p:nvPr/>
        </p:nvGrpSpPr>
        <p:grpSpPr>
          <a:xfrm>
            <a:off x="17279007" y="2669578"/>
            <a:ext cx="6731366" cy="7619371"/>
            <a:chOff x="4221718" y="3423084"/>
            <a:chExt cx="15942152" cy="11089678"/>
          </a:xfrm>
        </p:grpSpPr>
        <p:sp>
          <p:nvSpPr>
            <p:cNvPr id="7" name="Rounded Rectangle 67">
              <a:extLst>
                <a:ext uri="{FF2B5EF4-FFF2-40B4-BE49-F238E27FC236}">
                  <a16:creationId xmlns:a16="http://schemas.microsoft.com/office/drawing/2014/main" id="{F9C92ECB-EE71-DCD9-8B68-92F02E9C75C6}"/>
                </a:ext>
              </a:extLst>
            </p:cNvPr>
            <p:cNvSpPr/>
            <p:nvPr/>
          </p:nvSpPr>
          <p:spPr>
            <a:xfrm>
              <a:off x="4221718" y="3432779"/>
              <a:ext cx="15942152" cy="11079983"/>
            </a:xfrm>
            <a:prstGeom prst="roundRect">
              <a:avLst>
                <a:gd name="adj" fmla="val 1703"/>
              </a:avLst>
            </a:prstGeom>
            <a:solidFill>
              <a:srgbClr val="EEECE1">
                <a:lumMod val="90000"/>
              </a:srgbClr>
            </a:solidFill>
            <a:ln w="1905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36000" tIns="18000" rIns="36000" bIns="18000" rtlCol="0" anchor="ctr"/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" name="Round Same Side Corner Rectangle 68">
              <a:extLst>
                <a:ext uri="{FF2B5EF4-FFF2-40B4-BE49-F238E27FC236}">
                  <a16:creationId xmlns:a16="http://schemas.microsoft.com/office/drawing/2014/main" id="{DDCBD178-4112-FB05-E2E3-FE4129E24692}"/>
                </a:ext>
              </a:extLst>
            </p:cNvPr>
            <p:cNvSpPr/>
            <p:nvPr/>
          </p:nvSpPr>
          <p:spPr>
            <a:xfrm>
              <a:off x="4221718" y="3423084"/>
              <a:ext cx="15942152" cy="1494973"/>
            </a:xfrm>
            <a:prstGeom prst="round2SameRect">
              <a:avLst/>
            </a:prstGeom>
            <a:solidFill>
              <a:srgbClr val="EEECE1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PHIẾU HỌC TẬP 1</a:t>
              </a:r>
            </a:p>
          </p:txBody>
        </p:sp>
        <p:sp>
          <p:nvSpPr>
            <p:cNvPr id="9" name="TextBox 69">
              <a:extLst>
                <a:ext uri="{FF2B5EF4-FFF2-40B4-BE49-F238E27FC236}">
                  <a16:creationId xmlns:a16="http://schemas.microsoft.com/office/drawing/2014/main" id="{039E93A6-914E-3201-2DA6-2BA65601A31D}"/>
                </a:ext>
              </a:extLst>
            </p:cNvPr>
            <p:cNvSpPr txBox="1"/>
            <p:nvPr/>
          </p:nvSpPr>
          <p:spPr>
            <a:xfrm>
              <a:off x="4221718" y="4872165"/>
              <a:ext cx="15942152" cy="8591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2177278" eaLnBrk="1" fontAlgn="auto" latinLnBrk="0" hangingPunct="1">
                <a:lnSpc>
                  <a:spcPct val="114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sát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mô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tả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cấu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tạo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phân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tử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ammonia.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Dự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đoán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tan (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nước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oxi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hóa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khử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ammonia.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Giải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thích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EA7550E-3FE3-7B9C-865F-CF1FBC267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463" y="2858764"/>
            <a:ext cx="14274576" cy="743018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46BA449-F48F-9B02-9B2E-9CA7E18E2F4A}"/>
              </a:ext>
            </a:extLst>
          </p:cNvPr>
          <p:cNvGrpSpPr/>
          <p:nvPr/>
        </p:nvGrpSpPr>
        <p:grpSpPr>
          <a:xfrm>
            <a:off x="188079" y="11075719"/>
            <a:ext cx="24009429" cy="2254549"/>
            <a:chOff x="188079" y="11075719"/>
            <a:chExt cx="24009429" cy="225454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14F049E-AFE4-82D7-CE96-65BC808928B6}"/>
                </a:ext>
              </a:extLst>
            </p:cNvPr>
            <p:cNvGrpSpPr/>
            <p:nvPr/>
          </p:nvGrpSpPr>
          <p:grpSpPr>
            <a:xfrm>
              <a:off x="188079" y="11075719"/>
              <a:ext cx="24009429" cy="2254549"/>
              <a:chOff x="107636" y="11067026"/>
              <a:chExt cx="24009429" cy="2254549"/>
            </a:xfrm>
          </p:grpSpPr>
          <p:sp>
            <p:nvSpPr>
              <p:cNvPr id="4" name="Rounded Rectangle 24">
                <a:extLst>
                  <a:ext uri="{FF2B5EF4-FFF2-40B4-BE49-F238E27FC236}">
                    <a16:creationId xmlns:a16="http://schemas.microsoft.com/office/drawing/2014/main" id="{35600883-C5FC-C8FD-F8F0-FB6EC615DEEB}"/>
                  </a:ext>
                </a:extLst>
              </p:cNvPr>
              <p:cNvSpPr/>
              <p:nvPr/>
            </p:nvSpPr>
            <p:spPr bwMode="auto">
              <a:xfrm>
                <a:off x="520118" y="11552207"/>
                <a:ext cx="23596947" cy="1769368"/>
              </a:xfrm>
              <a:prstGeom prst="roundRect">
                <a:avLst>
                  <a:gd name="adj" fmla="val 5492"/>
                </a:avLst>
              </a:prstGeom>
              <a:solidFill>
                <a:srgbClr val="9BBB59">
                  <a:lumMod val="40000"/>
                  <a:lumOff val="60000"/>
                </a:srgbClr>
              </a:solidFill>
              <a:ln w="19050" cap="flat" cmpd="sng" algn="ctr">
                <a:solidFill>
                  <a:srgbClr val="FF0000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43543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5" name="Nhóm 33">
                <a:extLst>
                  <a:ext uri="{FF2B5EF4-FFF2-40B4-BE49-F238E27FC236}">
                    <a16:creationId xmlns:a16="http://schemas.microsoft.com/office/drawing/2014/main" id="{DB7C30CF-3564-2E9A-8A83-BC5CFFF13107}"/>
                  </a:ext>
                </a:extLst>
              </p:cNvPr>
              <p:cNvGrpSpPr/>
              <p:nvPr/>
            </p:nvGrpSpPr>
            <p:grpSpPr>
              <a:xfrm>
                <a:off x="107636" y="11067026"/>
                <a:ext cx="1150959" cy="1150960"/>
                <a:chOff x="976485" y="-301665"/>
                <a:chExt cx="1208303" cy="1208304"/>
              </a:xfrm>
            </p:grpSpPr>
            <p:sp>
              <p:nvSpPr>
                <p:cNvPr id="10" name="Hình Bầu dục 34">
                  <a:extLst>
                    <a:ext uri="{FF2B5EF4-FFF2-40B4-BE49-F238E27FC236}">
                      <a16:creationId xmlns:a16="http://schemas.microsoft.com/office/drawing/2014/main" id="{6CBAFC1A-EE9F-62AB-A9CE-A548CD38273B}"/>
                    </a:ext>
                  </a:extLst>
                </p:cNvPr>
                <p:cNvSpPr/>
                <p:nvPr/>
              </p:nvSpPr>
              <p:spPr>
                <a:xfrm>
                  <a:off x="976485" y="-301665"/>
                  <a:ext cx="1208303" cy="1208304"/>
                </a:xfrm>
                <a:prstGeom prst="ellipse">
                  <a:avLst/>
                </a:prstGeom>
                <a:noFill/>
                <a:ln w="101600" cap="flat" cmpd="sng" algn="ctr">
                  <a:solidFill>
                    <a:srgbClr val="ED7D31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1" name="Hình ảnh 35">
                  <a:extLst>
                    <a:ext uri="{FF2B5EF4-FFF2-40B4-BE49-F238E27FC236}">
                      <a16:creationId xmlns:a16="http://schemas.microsoft.com/office/drawing/2014/main" id="{48E59562-843B-CDE7-6840-41B709FF31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duotone>
                    <a:srgbClr val="ED7D31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8846" y="-204772"/>
                  <a:ext cx="899211" cy="899211"/>
                </a:xfrm>
                <a:prstGeom prst="rect">
                  <a:avLst/>
                </a:prstGeom>
              </p:spPr>
            </p:pic>
          </p:grp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762968D-6023-EFF5-0BF8-B7091681A1BC}"/>
                </a:ext>
              </a:extLst>
            </p:cNvPr>
            <p:cNvSpPr txBox="1"/>
            <p:nvPr/>
          </p:nvSpPr>
          <p:spPr>
            <a:xfrm>
              <a:off x="1835528" y="11623490"/>
              <a:ext cx="22174845" cy="1571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sz="4400" b="1" dirty="0" err="1">
                  <a:solidFill>
                    <a:srgbClr val="002060"/>
                  </a:solidFill>
                </a:rPr>
                <a:t>Phân</a:t>
              </a:r>
              <a:r>
                <a:rPr lang="en-US" sz="4400" b="1" dirty="0">
                  <a:solidFill>
                    <a:srgbClr val="002060"/>
                  </a:solidFill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</a:rPr>
                <a:t>tử</a:t>
              </a:r>
              <a:r>
                <a:rPr lang="en-US" sz="4400" b="1" dirty="0">
                  <a:solidFill>
                    <a:srgbClr val="002060"/>
                  </a:solidFill>
                </a:rPr>
                <a:t> NH</a:t>
              </a:r>
              <a:r>
                <a:rPr lang="en-US" sz="4400" b="1" baseline="-25000" dirty="0">
                  <a:solidFill>
                    <a:srgbClr val="002060"/>
                  </a:solidFill>
                </a:rPr>
                <a:t>3</a:t>
              </a:r>
              <a:r>
                <a:rPr lang="en-US" sz="4400" b="1" dirty="0">
                  <a:solidFill>
                    <a:srgbClr val="002060"/>
                  </a:solidFill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</a:rPr>
                <a:t>có</a:t>
              </a:r>
              <a:r>
                <a:rPr lang="en-US" sz="4400" b="1" dirty="0">
                  <a:solidFill>
                    <a:srgbClr val="002060"/>
                  </a:solidFill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</a:rPr>
                <a:t>cấu</a:t>
              </a:r>
              <a:r>
                <a:rPr lang="en-US" sz="4400" b="1" dirty="0">
                  <a:solidFill>
                    <a:srgbClr val="002060"/>
                  </a:solidFill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</a:rPr>
                <a:t>trúc</a:t>
              </a:r>
              <a:r>
                <a:rPr lang="en-US" sz="4400" b="1" dirty="0">
                  <a:solidFill>
                    <a:srgbClr val="002060"/>
                  </a:solidFill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</a:rPr>
                <a:t>chóp</a:t>
              </a:r>
              <a:r>
                <a:rPr lang="en-US" sz="4400" b="1" dirty="0">
                  <a:solidFill>
                    <a:srgbClr val="002060"/>
                  </a:solidFill>
                </a:rPr>
                <a:t> tam </a:t>
              </a:r>
              <a:r>
                <a:rPr lang="en-US" sz="4400" b="1" dirty="0" err="1">
                  <a:solidFill>
                    <a:srgbClr val="002060"/>
                  </a:solidFill>
                </a:rPr>
                <a:t>giác</a:t>
              </a:r>
              <a:r>
                <a:rPr lang="en-US" sz="4400" b="1" dirty="0">
                  <a:solidFill>
                    <a:srgbClr val="002060"/>
                  </a:solidFill>
                </a:rPr>
                <a:t>, </a:t>
              </a:r>
              <a:r>
                <a:rPr lang="en-US" sz="4400" b="1" dirty="0" err="1">
                  <a:solidFill>
                    <a:srgbClr val="002060"/>
                  </a:solidFill>
                </a:rPr>
                <a:t>nguyên</a:t>
              </a:r>
              <a:r>
                <a:rPr lang="en-US" sz="4400" b="1" dirty="0">
                  <a:solidFill>
                    <a:srgbClr val="002060"/>
                  </a:solidFill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</a:rPr>
                <a:t>tử</a:t>
              </a:r>
              <a:r>
                <a:rPr lang="en-US" sz="4400" b="1" dirty="0">
                  <a:solidFill>
                    <a:srgbClr val="002060"/>
                  </a:solidFill>
                </a:rPr>
                <a:t> nitrogen ở </a:t>
              </a:r>
              <a:r>
                <a:rPr lang="en-US" sz="4400" b="1" dirty="0" err="1">
                  <a:solidFill>
                    <a:srgbClr val="002060"/>
                  </a:solidFill>
                </a:rPr>
                <a:t>đỉnh</a:t>
              </a:r>
              <a:r>
                <a:rPr lang="en-US" sz="4400" b="1" dirty="0">
                  <a:solidFill>
                    <a:srgbClr val="002060"/>
                  </a:solidFill>
                </a:rPr>
                <a:t>, </a:t>
              </a:r>
              <a:r>
                <a:rPr lang="en-US" sz="4400" b="1" dirty="0" err="1">
                  <a:solidFill>
                    <a:srgbClr val="002060"/>
                  </a:solidFill>
                </a:rPr>
                <a:t>đáy</a:t>
              </a:r>
              <a:r>
                <a:rPr lang="en-US" sz="4400" b="1" dirty="0">
                  <a:solidFill>
                    <a:srgbClr val="002060"/>
                  </a:solidFill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</a:rPr>
                <a:t>là</a:t>
              </a:r>
              <a:r>
                <a:rPr lang="en-US" sz="4400" b="1" dirty="0">
                  <a:solidFill>
                    <a:srgbClr val="002060"/>
                  </a:solidFill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</a:rPr>
                <a:t>một</a:t>
              </a:r>
              <a:r>
                <a:rPr lang="en-US" sz="4400" b="1" dirty="0">
                  <a:solidFill>
                    <a:srgbClr val="002060"/>
                  </a:solidFill>
                </a:rPr>
                <a:t> tam </a:t>
              </a:r>
              <a:r>
                <a:rPr lang="en-US" sz="4400" b="1" dirty="0" err="1">
                  <a:solidFill>
                    <a:srgbClr val="002060"/>
                  </a:solidFill>
                </a:rPr>
                <a:t>giác</a:t>
              </a:r>
              <a:r>
                <a:rPr lang="en-US" sz="4400" b="1" dirty="0">
                  <a:solidFill>
                    <a:srgbClr val="002060"/>
                  </a:solidFill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</a:rPr>
                <a:t>mà</a:t>
              </a:r>
              <a:r>
                <a:rPr lang="en-US" sz="4400" b="1" dirty="0">
                  <a:solidFill>
                    <a:srgbClr val="002060"/>
                  </a:solidFill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</a:rPr>
                <a:t>đỉnh</a:t>
              </a:r>
              <a:r>
                <a:rPr lang="en-US" sz="4400" b="1" dirty="0">
                  <a:solidFill>
                    <a:srgbClr val="002060"/>
                  </a:solidFill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</a:rPr>
                <a:t>là</a:t>
              </a:r>
              <a:r>
                <a:rPr lang="en-US" sz="4400" b="1" dirty="0">
                  <a:solidFill>
                    <a:srgbClr val="002060"/>
                  </a:solidFill>
                </a:rPr>
                <a:t> 3 </a:t>
              </a:r>
              <a:r>
                <a:rPr lang="en-US" sz="4400" b="1" dirty="0" err="1">
                  <a:solidFill>
                    <a:srgbClr val="002060"/>
                  </a:solidFill>
                </a:rPr>
                <a:t>nguyên</a:t>
              </a:r>
              <a:r>
                <a:rPr lang="en-US" sz="4400" b="1" dirty="0">
                  <a:solidFill>
                    <a:srgbClr val="002060"/>
                  </a:solidFill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</a:rPr>
                <a:t>tử</a:t>
              </a:r>
              <a:r>
                <a:rPr lang="en-US" sz="4400" b="1" dirty="0">
                  <a:solidFill>
                    <a:srgbClr val="002060"/>
                  </a:solidFill>
                </a:rPr>
                <a:t> hydrogen.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495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1179622" y="1913523"/>
              <a:ext cx="822715" cy="753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II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TÍNH CHẤT CỦA AMMONIA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pic>
        <p:nvPicPr>
          <p:cNvPr id="2" name="sự hòa tan của Amoniac trong nước">
            <a:hlinkClick r:id="" action="ppaction://media"/>
            <a:extLst>
              <a:ext uri="{FF2B5EF4-FFF2-40B4-BE49-F238E27FC236}">
                <a16:creationId xmlns:a16="http://schemas.microsoft.com/office/drawing/2014/main" id="{AAAD04B8-71AE-D05D-96BF-AC50D9D08E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296" y="3847601"/>
            <a:ext cx="16143028" cy="973457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4F3392E-A550-9A45-65CD-741525F493D0}"/>
              </a:ext>
            </a:extLst>
          </p:cNvPr>
          <p:cNvGrpSpPr/>
          <p:nvPr/>
        </p:nvGrpSpPr>
        <p:grpSpPr>
          <a:xfrm>
            <a:off x="17464173" y="3839083"/>
            <a:ext cx="6921415" cy="9743091"/>
            <a:chOff x="17464173" y="3839083"/>
            <a:chExt cx="6921415" cy="9743091"/>
          </a:xfrm>
        </p:grpSpPr>
        <p:grpSp>
          <p:nvGrpSpPr>
            <p:cNvPr id="6" name="Group 66">
              <a:extLst>
                <a:ext uri="{FF2B5EF4-FFF2-40B4-BE49-F238E27FC236}">
                  <a16:creationId xmlns:a16="http://schemas.microsoft.com/office/drawing/2014/main" id="{C4679AE0-23EB-EA4C-0A06-A09EF09E177F}"/>
                </a:ext>
              </a:extLst>
            </p:cNvPr>
            <p:cNvGrpSpPr/>
            <p:nvPr/>
          </p:nvGrpSpPr>
          <p:grpSpPr>
            <a:xfrm>
              <a:off x="17464173" y="3839083"/>
              <a:ext cx="6921415" cy="9743091"/>
              <a:chOff x="4221718" y="3423084"/>
              <a:chExt cx="15942152" cy="11089678"/>
            </a:xfrm>
          </p:grpSpPr>
          <p:sp>
            <p:nvSpPr>
              <p:cNvPr id="7" name="Rounded Rectangle 67">
                <a:extLst>
                  <a:ext uri="{FF2B5EF4-FFF2-40B4-BE49-F238E27FC236}">
                    <a16:creationId xmlns:a16="http://schemas.microsoft.com/office/drawing/2014/main" id="{F9C92ECB-EE71-DCD9-8B68-92F02E9C75C6}"/>
                  </a:ext>
                </a:extLst>
              </p:cNvPr>
              <p:cNvSpPr/>
              <p:nvPr/>
            </p:nvSpPr>
            <p:spPr>
              <a:xfrm>
                <a:off x="4221718" y="3432779"/>
                <a:ext cx="15942152" cy="11079983"/>
              </a:xfrm>
              <a:prstGeom prst="roundRect">
                <a:avLst>
                  <a:gd name="adj" fmla="val 1703"/>
                </a:avLst>
              </a:prstGeom>
              <a:solidFill>
                <a:srgbClr val="EEECE1">
                  <a:lumMod val="90000"/>
                </a:srgbClr>
              </a:solidFill>
              <a:ln w="1905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36000" tIns="18000" rIns="36000" bIns="18000"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" name="Round Same Side Corner Rectangle 68">
                <a:extLst>
                  <a:ext uri="{FF2B5EF4-FFF2-40B4-BE49-F238E27FC236}">
                    <a16:creationId xmlns:a16="http://schemas.microsoft.com/office/drawing/2014/main" id="{DDCBD178-4112-FB05-E2E3-FE4129E24692}"/>
                  </a:ext>
                </a:extLst>
              </p:cNvPr>
              <p:cNvSpPr/>
              <p:nvPr/>
            </p:nvSpPr>
            <p:spPr>
              <a:xfrm>
                <a:off x="4221718" y="3423084"/>
                <a:ext cx="15942152" cy="1008112"/>
              </a:xfrm>
              <a:prstGeom prst="round2SameRect">
                <a:avLst/>
              </a:prstGeom>
              <a:solidFill>
                <a:srgbClr val="EEECE1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69">
                <a:extLst>
                  <a:ext uri="{FF2B5EF4-FFF2-40B4-BE49-F238E27FC236}">
                    <a16:creationId xmlns:a16="http://schemas.microsoft.com/office/drawing/2014/main" id="{039E93A6-914E-3201-2DA6-2BA65601A31D}"/>
                  </a:ext>
                </a:extLst>
              </p:cNvPr>
              <p:cNvSpPr txBox="1"/>
              <p:nvPr/>
            </p:nvSpPr>
            <p:spPr>
              <a:xfrm>
                <a:off x="4386776" y="3523556"/>
                <a:ext cx="15612038" cy="910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PHIẾU HỌC TẬP 2</a:t>
                </a:r>
                <a:endPara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D3FC1A1-FC8B-C308-06A7-25DDAA83FB8A}"/>
                </a:ext>
              </a:extLst>
            </p:cNvPr>
            <p:cNvSpPr txBox="1"/>
            <p:nvPr/>
          </p:nvSpPr>
          <p:spPr>
            <a:xfrm>
              <a:off x="17535834" y="4724783"/>
              <a:ext cx="6778093" cy="8505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Nêu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giải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thích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hiện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tương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nghiệm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Từ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đó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biết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tại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sao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thu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khí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NH</a:t>
              </a:r>
              <a:r>
                <a:rPr lang="en-US" sz="4400" baseline="-25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pháp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đẩy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nước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>
                <a:lnSpc>
                  <a:spcPct val="114000"/>
                </a:lnSpc>
              </a:pP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tỉ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khối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NH</a:t>
              </a:r>
              <a:r>
                <a:rPr lang="en-US" sz="4400" baseline="-25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so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khí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Từ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kết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quả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đó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hãy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giải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thích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vì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sao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thể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thu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khí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NH</a:t>
              </a:r>
              <a:r>
                <a:rPr lang="en-US" sz="4400" baseline="-25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pháp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đẩy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khí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(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úp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ngược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bình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E4588AB-FC2F-8F53-2878-935429EEAE39}"/>
              </a:ext>
            </a:extLst>
          </p:cNvPr>
          <p:cNvGrpSpPr/>
          <p:nvPr/>
        </p:nvGrpSpPr>
        <p:grpSpPr>
          <a:xfrm>
            <a:off x="1321687" y="2663775"/>
            <a:ext cx="15009879" cy="971306"/>
            <a:chOff x="1321687" y="2663775"/>
            <a:chExt cx="15009879" cy="971306"/>
          </a:xfrm>
        </p:grpSpPr>
        <p:sp>
          <p:nvSpPr>
            <p:cNvPr id="5" name="Google Shape;248;p3">
              <a:extLst>
                <a:ext uri="{FF2B5EF4-FFF2-40B4-BE49-F238E27FC236}">
                  <a16:creationId xmlns:a16="http://schemas.microsoft.com/office/drawing/2014/main" id="{E33B2988-715E-C671-B5EB-6DEC5BD34262}"/>
                </a:ext>
              </a:extLst>
            </p:cNvPr>
            <p:cNvSpPr/>
            <p:nvPr/>
          </p:nvSpPr>
          <p:spPr>
            <a:xfrm>
              <a:off x="1321687" y="2663775"/>
              <a:ext cx="13876271" cy="971306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0" name="Google Shape;262;p3">
              <a:extLst>
                <a:ext uri="{FF2B5EF4-FFF2-40B4-BE49-F238E27FC236}">
                  <a16:creationId xmlns:a16="http://schemas.microsoft.com/office/drawing/2014/main" id="{9E812BD0-4186-31B3-AFB5-D0E5EA36ACB8}"/>
                </a:ext>
              </a:extLst>
            </p:cNvPr>
            <p:cNvSpPr txBox="1"/>
            <p:nvPr/>
          </p:nvSpPr>
          <p:spPr>
            <a:xfrm>
              <a:off x="1576552" y="2682331"/>
              <a:ext cx="14755014" cy="8001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1.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Tìm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hiểu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về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tính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vật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lí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của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ammonia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1179622" y="1913523"/>
              <a:ext cx="822715" cy="753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II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TÍNH CHẤT CỦA AMMONIA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262" name="Google Shape;262;p3"/>
          <p:cNvSpPr txBox="1"/>
          <p:nvPr/>
        </p:nvSpPr>
        <p:spPr>
          <a:xfrm>
            <a:off x="1576552" y="2682331"/>
            <a:ext cx="8986345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1.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Tìm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hiểu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về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tính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chất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vật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lí</a:t>
            </a:r>
            <a:endParaRPr sz="4600" b="1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Rounded Rectangle 24">
            <a:extLst>
              <a:ext uri="{FF2B5EF4-FFF2-40B4-BE49-F238E27FC236}">
                <a16:creationId xmlns:a16="http://schemas.microsoft.com/office/drawing/2014/main" id="{3BA95005-78B8-6224-2C39-3B90B500BAE6}"/>
              </a:ext>
            </a:extLst>
          </p:cNvPr>
          <p:cNvSpPr/>
          <p:nvPr/>
        </p:nvSpPr>
        <p:spPr bwMode="auto">
          <a:xfrm>
            <a:off x="600562" y="4091875"/>
            <a:ext cx="22412050" cy="4868060"/>
          </a:xfrm>
          <a:prstGeom prst="roundRect">
            <a:avLst>
              <a:gd name="adj" fmla="val 5492"/>
            </a:avLst>
          </a:prstGeom>
          <a:solidFill>
            <a:srgbClr val="9BBB59">
              <a:lumMod val="40000"/>
              <a:lumOff val="60000"/>
            </a:srgbClr>
          </a:solidFill>
          <a:ln w="19050" cap="flat" cmpd="sng" algn="ctr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43543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Nhóm 33">
            <a:extLst>
              <a:ext uri="{FF2B5EF4-FFF2-40B4-BE49-F238E27FC236}">
                <a16:creationId xmlns:a16="http://schemas.microsoft.com/office/drawing/2014/main" id="{57FAD08A-95B0-ABCA-D965-658CA808F3DD}"/>
              </a:ext>
            </a:extLst>
          </p:cNvPr>
          <p:cNvGrpSpPr/>
          <p:nvPr/>
        </p:nvGrpSpPr>
        <p:grpSpPr>
          <a:xfrm>
            <a:off x="188079" y="3606694"/>
            <a:ext cx="1150959" cy="1150960"/>
            <a:chOff x="976485" y="-301665"/>
            <a:chExt cx="1208303" cy="1208304"/>
          </a:xfrm>
        </p:grpSpPr>
        <p:sp>
          <p:nvSpPr>
            <p:cNvPr id="11" name="Hình Bầu dục 34">
              <a:extLst>
                <a:ext uri="{FF2B5EF4-FFF2-40B4-BE49-F238E27FC236}">
                  <a16:creationId xmlns:a16="http://schemas.microsoft.com/office/drawing/2014/main" id="{EAC716E5-3D43-E740-777D-F30FD69DEFF4}"/>
                </a:ext>
              </a:extLst>
            </p:cNvPr>
            <p:cNvSpPr/>
            <p:nvPr/>
          </p:nvSpPr>
          <p:spPr>
            <a:xfrm>
              <a:off x="976485" y="-301665"/>
              <a:ext cx="1208303" cy="1208304"/>
            </a:xfrm>
            <a:prstGeom prst="ellipse">
              <a:avLst/>
            </a:prstGeom>
            <a:noFill/>
            <a:ln w="1016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Hình ảnh 35">
              <a:extLst>
                <a:ext uri="{FF2B5EF4-FFF2-40B4-BE49-F238E27FC236}">
                  <a16:creationId xmlns:a16="http://schemas.microsoft.com/office/drawing/2014/main" id="{C427B68B-3AD9-C3D0-F54C-69630EF3B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rgbClr val="ED7D3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46" y="-204772"/>
              <a:ext cx="899211" cy="89921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DDC9B04-9361-F398-DB65-60E1C317CE51}"/>
              </a:ext>
            </a:extLst>
          </p:cNvPr>
          <p:cNvSpPr txBox="1"/>
          <p:nvPr/>
        </p:nvSpPr>
        <p:spPr>
          <a:xfrm>
            <a:off x="1372977" y="4546866"/>
            <a:ext cx="22174845" cy="3390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14000"/>
              </a:lnSpc>
              <a:buFontTx/>
              <a:buChar char="-"/>
            </a:pPr>
            <a:r>
              <a:rPr lang="en-US" sz="4800" b="1" dirty="0" err="1">
                <a:solidFill>
                  <a:srgbClr val="002060"/>
                </a:solidFill>
              </a:rPr>
              <a:t>Khí</a:t>
            </a:r>
            <a:r>
              <a:rPr lang="en-US" sz="4800" b="1" dirty="0">
                <a:solidFill>
                  <a:srgbClr val="002060"/>
                </a:solidFill>
              </a:rPr>
              <a:t>, </a:t>
            </a:r>
            <a:r>
              <a:rPr lang="en-US" sz="4800" b="1" dirty="0" err="1">
                <a:solidFill>
                  <a:srgbClr val="002060"/>
                </a:solidFill>
              </a:rPr>
              <a:t>không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màu</a:t>
            </a:r>
            <a:r>
              <a:rPr lang="en-US" sz="4800" b="1" dirty="0">
                <a:solidFill>
                  <a:srgbClr val="002060"/>
                </a:solidFill>
              </a:rPr>
              <a:t>, </a:t>
            </a:r>
            <a:r>
              <a:rPr lang="en-US" sz="4800" b="1" dirty="0" err="1">
                <a:solidFill>
                  <a:srgbClr val="002060"/>
                </a:solidFill>
              </a:rPr>
              <a:t>mùi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khai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và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xốc</a:t>
            </a:r>
            <a:r>
              <a:rPr lang="en-US" sz="4800" b="1" dirty="0">
                <a:solidFill>
                  <a:srgbClr val="002060"/>
                </a:solidFill>
              </a:rPr>
              <a:t>.</a:t>
            </a:r>
          </a:p>
          <a:p>
            <a:pPr marL="571500" indent="-571500">
              <a:lnSpc>
                <a:spcPct val="114000"/>
              </a:lnSpc>
              <a:buFontTx/>
              <a:buChar char="-"/>
            </a:pPr>
            <a:r>
              <a:rPr lang="en-US" sz="4800" b="1" dirty="0" err="1">
                <a:solidFill>
                  <a:srgbClr val="002060"/>
                </a:solidFill>
              </a:rPr>
              <a:t>Nhẹ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hơn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không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khí</a:t>
            </a:r>
            <a:r>
              <a:rPr lang="en-US" sz="4800" b="1" dirty="0">
                <a:solidFill>
                  <a:srgbClr val="002060"/>
                </a:solidFill>
              </a:rPr>
              <a:t>.</a:t>
            </a:r>
          </a:p>
          <a:p>
            <a:pPr marL="571500" indent="-571500">
              <a:lnSpc>
                <a:spcPct val="114000"/>
              </a:lnSpc>
              <a:buFontTx/>
              <a:buChar char="-"/>
            </a:pPr>
            <a:r>
              <a:rPr lang="en-US" sz="4800" b="1" dirty="0">
                <a:solidFill>
                  <a:srgbClr val="002060"/>
                </a:solidFill>
              </a:rPr>
              <a:t>Tan </a:t>
            </a:r>
            <a:r>
              <a:rPr lang="en-US" sz="4800" b="1" dirty="0" err="1">
                <a:solidFill>
                  <a:srgbClr val="002060"/>
                </a:solidFill>
              </a:rPr>
              <a:t>nhiều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trong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nước</a:t>
            </a:r>
            <a:r>
              <a:rPr lang="en-US" sz="4800" b="1" dirty="0">
                <a:solidFill>
                  <a:srgbClr val="002060"/>
                </a:solidFill>
              </a:rPr>
              <a:t> → dung </a:t>
            </a:r>
            <a:r>
              <a:rPr lang="en-US" sz="4800" b="1" dirty="0" err="1">
                <a:solidFill>
                  <a:srgbClr val="002060"/>
                </a:solidFill>
              </a:rPr>
              <a:t>dịch</a:t>
            </a:r>
            <a:r>
              <a:rPr lang="en-US" sz="4800" b="1" dirty="0">
                <a:solidFill>
                  <a:srgbClr val="002060"/>
                </a:solidFill>
              </a:rPr>
              <a:t> ammonia (dung </a:t>
            </a:r>
            <a:r>
              <a:rPr lang="en-US" sz="4800" b="1" dirty="0" err="1">
                <a:solidFill>
                  <a:srgbClr val="002060"/>
                </a:solidFill>
              </a:rPr>
              <a:t>dịch</a:t>
            </a:r>
            <a:r>
              <a:rPr lang="en-US" sz="4800" b="1" dirty="0">
                <a:solidFill>
                  <a:srgbClr val="002060"/>
                </a:solidFill>
              </a:rPr>
              <a:t> ammonia </a:t>
            </a:r>
            <a:r>
              <a:rPr lang="en-US" sz="4800" b="1" dirty="0" err="1">
                <a:solidFill>
                  <a:srgbClr val="002060"/>
                </a:solidFill>
              </a:rPr>
              <a:t>đậm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đặc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thường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có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nồng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độ</a:t>
            </a:r>
            <a:r>
              <a:rPr lang="en-US" sz="4800" b="1" dirty="0">
                <a:solidFill>
                  <a:srgbClr val="002060"/>
                </a:solidFill>
              </a:rPr>
              <a:t> 25%, D = 0,91 g/cm</a:t>
            </a:r>
            <a:r>
              <a:rPr lang="en-US" sz="4800" b="1" baseline="30000" dirty="0">
                <a:solidFill>
                  <a:srgbClr val="002060"/>
                </a:solidFill>
              </a:rPr>
              <a:t>3</a:t>
            </a:r>
            <a:r>
              <a:rPr lang="en-US" sz="4800" b="1" dirty="0">
                <a:solidFill>
                  <a:srgbClr val="002060"/>
                </a:solidFill>
              </a:rPr>
              <a:t>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D3601C5-F337-97F1-A261-980AB3E0E763}"/>
              </a:ext>
            </a:extLst>
          </p:cNvPr>
          <p:cNvGrpSpPr/>
          <p:nvPr/>
        </p:nvGrpSpPr>
        <p:grpSpPr>
          <a:xfrm>
            <a:off x="1321687" y="2663775"/>
            <a:ext cx="15009879" cy="971306"/>
            <a:chOff x="1321687" y="2663775"/>
            <a:chExt cx="15009879" cy="971306"/>
          </a:xfrm>
        </p:grpSpPr>
        <p:sp>
          <p:nvSpPr>
            <p:cNvPr id="16" name="Google Shape;248;p3">
              <a:extLst>
                <a:ext uri="{FF2B5EF4-FFF2-40B4-BE49-F238E27FC236}">
                  <a16:creationId xmlns:a16="http://schemas.microsoft.com/office/drawing/2014/main" id="{907A7D8A-71EC-435B-BF4E-AAAA4532B490}"/>
                </a:ext>
              </a:extLst>
            </p:cNvPr>
            <p:cNvSpPr/>
            <p:nvPr/>
          </p:nvSpPr>
          <p:spPr>
            <a:xfrm>
              <a:off x="1321687" y="2663775"/>
              <a:ext cx="13876271" cy="971306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7" name="Google Shape;262;p3">
              <a:extLst>
                <a:ext uri="{FF2B5EF4-FFF2-40B4-BE49-F238E27FC236}">
                  <a16:creationId xmlns:a16="http://schemas.microsoft.com/office/drawing/2014/main" id="{D9563BBD-FBD2-A160-B4F0-064F0DDC01A9}"/>
                </a:ext>
              </a:extLst>
            </p:cNvPr>
            <p:cNvSpPr txBox="1"/>
            <p:nvPr/>
          </p:nvSpPr>
          <p:spPr>
            <a:xfrm>
              <a:off x="1576552" y="2682331"/>
              <a:ext cx="14755014" cy="8001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1.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Tìm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hiểu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về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tính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vật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lí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của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ammonia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947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1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1179622" y="1913523"/>
              <a:ext cx="822715" cy="753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II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TÍNH CHẤT CỦA AMMONIA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23B264-2790-767D-4D72-933E422623A4}"/>
              </a:ext>
            </a:extLst>
          </p:cNvPr>
          <p:cNvGrpSpPr/>
          <p:nvPr/>
        </p:nvGrpSpPr>
        <p:grpSpPr>
          <a:xfrm>
            <a:off x="1321687" y="2663775"/>
            <a:ext cx="15009879" cy="971306"/>
            <a:chOff x="1321687" y="2663775"/>
            <a:chExt cx="15009879" cy="971306"/>
          </a:xfrm>
        </p:grpSpPr>
        <p:sp>
          <p:nvSpPr>
            <p:cNvPr id="248" name="Google Shape;248;p3"/>
            <p:cNvSpPr/>
            <p:nvPr/>
          </p:nvSpPr>
          <p:spPr>
            <a:xfrm>
              <a:off x="1321687" y="2663775"/>
              <a:ext cx="13876271" cy="971306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62" name="Google Shape;262;p3"/>
            <p:cNvSpPr txBox="1"/>
            <p:nvPr/>
          </p:nvSpPr>
          <p:spPr>
            <a:xfrm>
              <a:off x="1576552" y="2682331"/>
              <a:ext cx="14755014" cy="8001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2.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Tìm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hiểu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về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tính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hóa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học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của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ammonia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72CDFC9-5E50-6DF4-4956-B5CCBCF83F06}"/>
              </a:ext>
            </a:extLst>
          </p:cNvPr>
          <p:cNvGrpSpPr/>
          <p:nvPr/>
        </p:nvGrpSpPr>
        <p:grpSpPr>
          <a:xfrm>
            <a:off x="315311" y="3902145"/>
            <a:ext cx="23774399" cy="9743091"/>
            <a:chOff x="315311" y="3902145"/>
            <a:chExt cx="23774399" cy="974309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CC85BD7-CDDB-0711-98F2-DFA620007CE0}"/>
                </a:ext>
              </a:extLst>
            </p:cNvPr>
            <p:cNvGrpSpPr/>
            <p:nvPr/>
          </p:nvGrpSpPr>
          <p:grpSpPr>
            <a:xfrm>
              <a:off x="315311" y="3902145"/>
              <a:ext cx="23774399" cy="9743091"/>
              <a:chOff x="315311" y="3902145"/>
              <a:chExt cx="23774399" cy="9743091"/>
            </a:xfrm>
          </p:grpSpPr>
          <p:grpSp>
            <p:nvGrpSpPr>
              <p:cNvPr id="3" name="Group 66">
                <a:extLst>
                  <a:ext uri="{FF2B5EF4-FFF2-40B4-BE49-F238E27FC236}">
                    <a16:creationId xmlns:a16="http://schemas.microsoft.com/office/drawing/2014/main" id="{8D2F0BA1-C232-61AC-8242-DD667FF2BA68}"/>
                  </a:ext>
                </a:extLst>
              </p:cNvPr>
              <p:cNvGrpSpPr/>
              <p:nvPr/>
            </p:nvGrpSpPr>
            <p:grpSpPr>
              <a:xfrm>
                <a:off x="315311" y="3902145"/>
                <a:ext cx="23774399" cy="9743091"/>
                <a:chOff x="4221718" y="3423084"/>
                <a:chExt cx="15942152" cy="11089678"/>
              </a:xfrm>
            </p:grpSpPr>
            <p:sp>
              <p:nvSpPr>
                <p:cNvPr id="4" name="Rounded Rectangle 67">
                  <a:extLst>
                    <a:ext uri="{FF2B5EF4-FFF2-40B4-BE49-F238E27FC236}">
                      <a16:creationId xmlns:a16="http://schemas.microsoft.com/office/drawing/2014/main" id="{4FE47FD3-E8E5-9210-6530-D4EB1D33896A}"/>
                    </a:ext>
                  </a:extLst>
                </p:cNvPr>
                <p:cNvSpPr/>
                <p:nvPr/>
              </p:nvSpPr>
              <p:spPr>
                <a:xfrm>
                  <a:off x="4221718" y="3432779"/>
                  <a:ext cx="15942152" cy="11079983"/>
                </a:xfrm>
                <a:prstGeom prst="roundRect">
                  <a:avLst>
                    <a:gd name="adj" fmla="val 1703"/>
                  </a:avLst>
                </a:prstGeom>
                <a:solidFill>
                  <a:srgbClr val="EEECE1">
                    <a:lumMod val="90000"/>
                  </a:srgbClr>
                </a:solidFill>
                <a:ln w="1905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lIns="36000" tIns="18000" rIns="36000" bIns="18000" rtlCol="0" anchor="ctr"/>
                <a:lstStyle/>
                <a:p>
                  <a:pPr marL="0" marR="0" lvl="0" indent="0" algn="ctr" defTabSz="217727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6" name="Round Same Side Corner Rectangle 68">
                  <a:extLst>
                    <a:ext uri="{FF2B5EF4-FFF2-40B4-BE49-F238E27FC236}">
                      <a16:creationId xmlns:a16="http://schemas.microsoft.com/office/drawing/2014/main" id="{BC4DAE42-BD79-27A0-D75D-A1ADC6C6E419}"/>
                    </a:ext>
                  </a:extLst>
                </p:cNvPr>
                <p:cNvSpPr/>
                <p:nvPr/>
              </p:nvSpPr>
              <p:spPr>
                <a:xfrm>
                  <a:off x="4221718" y="3423084"/>
                  <a:ext cx="15942152" cy="1008112"/>
                </a:xfrm>
                <a:prstGeom prst="round2SameRect">
                  <a:avLst/>
                </a:prstGeom>
                <a:solidFill>
                  <a:srgbClr val="EEECE1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217727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" name="TextBox 69">
                  <a:extLst>
                    <a:ext uri="{FF2B5EF4-FFF2-40B4-BE49-F238E27FC236}">
                      <a16:creationId xmlns:a16="http://schemas.microsoft.com/office/drawing/2014/main" id="{F3B24722-9DC4-3F8D-257E-98F4A884B1E8}"/>
                    </a:ext>
                  </a:extLst>
                </p:cNvPr>
                <p:cNvSpPr txBox="1"/>
                <p:nvPr/>
              </p:nvSpPr>
              <p:spPr>
                <a:xfrm>
                  <a:off x="4386776" y="3523556"/>
                  <a:ext cx="15612038" cy="9108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217727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vi-VN" sz="4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PHIẾU HỌC TẬP 3</a:t>
                  </a:r>
                  <a:endParaRPr kumimoji="0" lang="en-US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C77D73D-B8CA-FEF8-9153-85C5FB808CEE}"/>
                  </a:ext>
                </a:extLst>
              </p:cNvPr>
              <p:cNvSpPr/>
              <p:nvPr/>
            </p:nvSpPr>
            <p:spPr>
              <a:xfrm>
                <a:off x="561462" y="5089635"/>
                <a:ext cx="22897628" cy="8186857"/>
              </a:xfrm>
              <a:prstGeom prst="rect">
                <a:avLst/>
              </a:prstGeom>
              <a:ln>
                <a:solidFill>
                  <a:srgbClr val="FFFF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de-DE" sz="54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</a:t>
                </a:r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Căn cứ vào hiện tượng thí nghiệm về tính tan của NH</a:t>
                </a:r>
                <a:r>
                  <a:rPr lang="de-DE" sz="5400" baseline="-250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trong nước và khả năng thay đổi số oxi hóa của N. Em hãy dự đoán tính chất hóa học của NH</a:t>
                </a:r>
                <a:r>
                  <a:rPr lang="de-DE" sz="5400" baseline="-250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 </a:t>
                </a:r>
                <a:endPara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de-DE" sz="54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2.</a:t>
                </a:r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Cho các phương trình phản ứng sau:</a:t>
                </a:r>
                <a:endPara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(a) NH</a:t>
                </a:r>
                <a:r>
                  <a:rPr lang="de-DE" sz="5400" baseline="-250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+  HCl  →  NH</a:t>
                </a:r>
                <a:r>
                  <a:rPr lang="de-DE" sz="5400" baseline="-250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Cl</a:t>
                </a:r>
                <a:endPara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(b) 4NH</a:t>
                </a:r>
                <a:r>
                  <a:rPr lang="de-DE" sz="5400" baseline="-250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+  5O</a:t>
                </a:r>
                <a:r>
                  <a:rPr lang="de-DE" sz="5400" baseline="-250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  4NO  +  6H</a:t>
                </a:r>
                <a:r>
                  <a:rPr lang="de-DE" sz="5400" baseline="-250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</a:t>
                </a:r>
                <a:endPara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en-US" sz="4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(c) 4NH</a:t>
                </a:r>
                <a:r>
                  <a:rPr lang="de-DE" sz="5400" baseline="-250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+  3O</a:t>
                </a:r>
                <a:r>
                  <a:rPr lang="de-DE" sz="5400" baseline="-250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  2N</a:t>
                </a:r>
                <a:r>
                  <a:rPr lang="de-DE" sz="5400" baseline="-250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+  6H</a:t>
                </a:r>
                <a:r>
                  <a:rPr lang="de-DE" sz="5400" baseline="-250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</a:t>
                </a:r>
                <a:endPara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Tìm các phản ứng phù hợp để minh chứng cho tính chất hóa học mà em đã dự đoán.</a:t>
                </a:r>
                <a:endPara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70A120A5-8BE9-C18B-6AEA-BB404DAC496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60454028"/>
                </p:ext>
              </p:extLst>
            </p:nvPr>
          </p:nvGraphicFramePr>
          <p:xfrm>
            <a:off x="6212050" y="10511135"/>
            <a:ext cx="2019292" cy="10482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" name="Equation" r:id="rId4" imgW="431640" imgH="228600" progId="Equation.DSMT4">
                    <p:embed/>
                  </p:oleObj>
                </mc:Choice>
                <mc:Fallback>
                  <p:oleObj name="Equation" r:id="rId4" imgW="43164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212050" y="10511135"/>
                          <a:ext cx="2019292" cy="104824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561CB0E2-C64D-A307-6F9F-5F2F607CF8E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98479053"/>
                </p:ext>
              </p:extLst>
            </p:nvPr>
          </p:nvGraphicFramePr>
          <p:xfrm>
            <a:off x="6256908" y="9094148"/>
            <a:ext cx="2024034" cy="10482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" name="Equation" r:id="rId6" imgW="558720" imgH="228600" progId="Equation.DSMT4">
                    <p:embed/>
                  </p:oleObj>
                </mc:Choice>
                <mc:Fallback>
                  <p:oleObj name="Equation" r:id="rId6" imgW="55872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256908" y="9094148"/>
                          <a:ext cx="2024034" cy="104824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08025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ản ứng- NH3 + HCl">
            <a:hlinkClick r:id="" action="ppaction://media"/>
            <a:extLst>
              <a:ext uri="{FF2B5EF4-FFF2-40B4-BE49-F238E27FC236}">
                <a16:creationId xmlns:a16="http://schemas.microsoft.com/office/drawing/2014/main" id="{98E19D71-7AD0-0A31-52D9-9FD2F1BF26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5931" y="1765739"/>
            <a:ext cx="14673408" cy="1166648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A905E13-93CC-5FC1-508E-BB280FAD16D9}"/>
              </a:ext>
            </a:extLst>
          </p:cNvPr>
          <p:cNvGrpSpPr/>
          <p:nvPr/>
        </p:nvGrpSpPr>
        <p:grpSpPr>
          <a:xfrm>
            <a:off x="16017766" y="2144110"/>
            <a:ext cx="8071944" cy="10405241"/>
            <a:chOff x="15418676" y="1765739"/>
            <a:chExt cx="8966912" cy="9616964"/>
          </a:xfrm>
        </p:grpSpPr>
        <p:grpSp>
          <p:nvGrpSpPr>
            <p:cNvPr id="3" name="Group 66">
              <a:extLst>
                <a:ext uri="{FF2B5EF4-FFF2-40B4-BE49-F238E27FC236}">
                  <a16:creationId xmlns:a16="http://schemas.microsoft.com/office/drawing/2014/main" id="{A0E36F58-EA6F-B326-E921-565867DDD3E4}"/>
                </a:ext>
              </a:extLst>
            </p:cNvPr>
            <p:cNvGrpSpPr/>
            <p:nvPr/>
          </p:nvGrpSpPr>
          <p:grpSpPr>
            <a:xfrm>
              <a:off x="15418676" y="1765739"/>
              <a:ext cx="8966912" cy="9616964"/>
              <a:chOff x="4221718" y="3423084"/>
              <a:chExt cx="15942152" cy="11089678"/>
            </a:xfrm>
          </p:grpSpPr>
          <p:sp>
            <p:nvSpPr>
              <p:cNvPr id="4" name="Rounded Rectangle 67">
                <a:extLst>
                  <a:ext uri="{FF2B5EF4-FFF2-40B4-BE49-F238E27FC236}">
                    <a16:creationId xmlns:a16="http://schemas.microsoft.com/office/drawing/2014/main" id="{769BCE11-DE29-736B-0F4F-8E6868B5D826}"/>
                  </a:ext>
                </a:extLst>
              </p:cNvPr>
              <p:cNvSpPr/>
              <p:nvPr/>
            </p:nvSpPr>
            <p:spPr>
              <a:xfrm>
                <a:off x="4221718" y="3432779"/>
                <a:ext cx="15942152" cy="11079983"/>
              </a:xfrm>
              <a:prstGeom prst="roundRect">
                <a:avLst>
                  <a:gd name="adj" fmla="val 1703"/>
                </a:avLst>
              </a:prstGeom>
              <a:solidFill>
                <a:srgbClr val="EEECE1">
                  <a:lumMod val="90000"/>
                </a:srgbClr>
              </a:solidFill>
              <a:ln w="1905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36000" tIns="18000" rIns="36000" bIns="18000"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" name="Round Same Side Corner Rectangle 68">
                <a:extLst>
                  <a:ext uri="{FF2B5EF4-FFF2-40B4-BE49-F238E27FC236}">
                    <a16:creationId xmlns:a16="http://schemas.microsoft.com/office/drawing/2014/main" id="{E953F8EB-A084-834C-AE26-6ED0B0A88465}"/>
                  </a:ext>
                </a:extLst>
              </p:cNvPr>
              <p:cNvSpPr/>
              <p:nvPr/>
            </p:nvSpPr>
            <p:spPr>
              <a:xfrm>
                <a:off x="4221718" y="3423084"/>
                <a:ext cx="15942152" cy="1008112"/>
              </a:xfrm>
              <a:prstGeom prst="round2SameRect">
                <a:avLst/>
              </a:prstGeom>
              <a:solidFill>
                <a:srgbClr val="EEECE1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TextBox 69">
                <a:extLst>
                  <a:ext uri="{FF2B5EF4-FFF2-40B4-BE49-F238E27FC236}">
                    <a16:creationId xmlns:a16="http://schemas.microsoft.com/office/drawing/2014/main" id="{07584AB9-3D77-3FE5-C2C3-764F7A8EA51B}"/>
                  </a:ext>
                </a:extLst>
              </p:cNvPr>
              <p:cNvSpPr txBox="1"/>
              <p:nvPr/>
            </p:nvSpPr>
            <p:spPr>
              <a:xfrm>
                <a:off x="4386776" y="3523556"/>
                <a:ext cx="15612038" cy="910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PHIẾU HỌC TẬP 4</a:t>
                </a:r>
                <a:endPara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54DAEEE-CC23-CFB5-C148-27E3AAE7DB0C}"/>
                </a:ext>
              </a:extLst>
            </p:cNvPr>
            <p:cNvSpPr/>
            <p:nvPr/>
          </p:nvSpPr>
          <p:spPr>
            <a:xfrm>
              <a:off x="15644565" y="3003102"/>
              <a:ext cx="8221231" cy="7765761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txBody>
            <a:bodyPr wrap="square">
              <a:spAutoFit/>
            </a:bodyPr>
            <a:lstStyle/>
            <a:p>
              <a:pPr marL="685800" indent="-685800">
                <a:buFontTx/>
                <a:buChar char="-"/>
              </a:pP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sát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nêu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hiện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tượng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xảy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ra.</a:t>
              </a:r>
              <a:endParaRPr lang="en-US" sz="5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685800" indent="-685800">
                <a:buFontTx/>
                <a:buChar char="-"/>
              </a:pP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Kết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hợp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acid – base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NH</a:t>
              </a:r>
              <a:r>
                <a:rPr lang="en-US" sz="54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dung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dịch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Hãy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đề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xuất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pháp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biết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NH</a:t>
              </a:r>
              <a:r>
                <a:rPr lang="en-US" sz="54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</a:t>
              </a:r>
            </a:p>
            <a:p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	+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Quỳ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tím</a:t>
              </a:r>
              <a:endParaRPr lang="en-US" sz="5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	+ Dung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dịch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HCl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đặc</a:t>
              </a:r>
              <a:endParaRPr lang="en-US" sz="5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678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1179622" y="1913523"/>
              <a:ext cx="822715" cy="753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II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TÍNH CHẤT CỦA AMMONIA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262" name="Google Shape;262;p3"/>
          <p:cNvSpPr txBox="1"/>
          <p:nvPr/>
        </p:nvSpPr>
        <p:spPr>
          <a:xfrm>
            <a:off x="1576552" y="2682331"/>
            <a:ext cx="8986345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1.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Tìm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hiểu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về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tính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chất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vật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lí</a:t>
            </a:r>
            <a:endParaRPr sz="4600" b="1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9EBDF85-A38C-565A-233E-01081F045989}"/>
              </a:ext>
            </a:extLst>
          </p:cNvPr>
          <p:cNvGrpSpPr/>
          <p:nvPr/>
        </p:nvGrpSpPr>
        <p:grpSpPr>
          <a:xfrm>
            <a:off x="188079" y="3606694"/>
            <a:ext cx="24009429" cy="9510216"/>
            <a:chOff x="188079" y="3606694"/>
            <a:chExt cx="24009429" cy="9510216"/>
          </a:xfrm>
        </p:grpSpPr>
        <p:sp>
          <p:nvSpPr>
            <p:cNvPr id="5" name="Rounded Rectangle 24">
              <a:extLst>
                <a:ext uri="{FF2B5EF4-FFF2-40B4-BE49-F238E27FC236}">
                  <a16:creationId xmlns:a16="http://schemas.microsoft.com/office/drawing/2014/main" id="{3BA95005-78B8-6224-2C39-3B90B500BAE6}"/>
                </a:ext>
              </a:extLst>
            </p:cNvPr>
            <p:cNvSpPr/>
            <p:nvPr/>
          </p:nvSpPr>
          <p:spPr bwMode="auto">
            <a:xfrm>
              <a:off x="352259" y="4424764"/>
              <a:ext cx="23845249" cy="8692146"/>
            </a:xfrm>
            <a:prstGeom prst="roundRect">
              <a:avLst>
                <a:gd name="adj" fmla="val 5492"/>
              </a:avLst>
            </a:prstGeom>
            <a:solidFill>
              <a:srgbClr val="9BBB59">
                <a:lumMod val="40000"/>
                <a:lumOff val="60000"/>
              </a:srgbClr>
            </a:solidFill>
            <a:ln w="19050" cap="flat" cmpd="sng" algn="ctr">
              <a:solidFill>
                <a:srgbClr val="FF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43543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" name="Nhóm 33">
              <a:extLst>
                <a:ext uri="{FF2B5EF4-FFF2-40B4-BE49-F238E27FC236}">
                  <a16:creationId xmlns:a16="http://schemas.microsoft.com/office/drawing/2014/main" id="{57FAD08A-95B0-ABCA-D965-658CA808F3DD}"/>
                </a:ext>
              </a:extLst>
            </p:cNvPr>
            <p:cNvGrpSpPr/>
            <p:nvPr/>
          </p:nvGrpSpPr>
          <p:grpSpPr>
            <a:xfrm>
              <a:off x="188079" y="3606694"/>
              <a:ext cx="1150959" cy="1150960"/>
              <a:chOff x="976485" y="-301665"/>
              <a:chExt cx="1208303" cy="1208304"/>
            </a:xfrm>
          </p:grpSpPr>
          <p:sp>
            <p:nvSpPr>
              <p:cNvPr id="11" name="Hình Bầu dục 34">
                <a:extLst>
                  <a:ext uri="{FF2B5EF4-FFF2-40B4-BE49-F238E27FC236}">
                    <a16:creationId xmlns:a16="http://schemas.microsoft.com/office/drawing/2014/main" id="{EAC716E5-3D43-E740-777D-F30FD69DEFF4}"/>
                  </a:ext>
                </a:extLst>
              </p:cNvPr>
              <p:cNvSpPr/>
              <p:nvPr/>
            </p:nvSpPr>
            <p:spPr>
              <a:xfrm>
                <a:off x="976485" y="-301665"/>
                <a:ext cx="1208303" cy="1208304"/>
              </a:xfrm>
              <a:prstGeom prst="ellipse">
                <a:avLst/>
              </a:prstGeom>
              <a:noFill/>
              <a:ln w="101600" cap="flat" cmpd="sng" algn="ctr">
                <a:solidFill>
                  <a:srgbClr val="ED7D31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" name="Hình ảnh 35">
                <a:extLst>
                  <a:ext uri="{FF2B5EF4-FFF2-40B4-BE49-F238E27FC236}">
                    <a16:creationId xmlns:a16="http://schemas.microsoft.com/office/drawing/2014/main" id="{C427B68B-3AD9-C3D0-F54C-69630EF3B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rgbClr val="ED7D31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8846" y="-204772"/>
                <a:ext cx="899211" cy="899211"/>
              </a:xfrm>
              <a:prstGeom prst="rect">
                <a:avLst/>
              </a:prstGeom>
            </p:spPr>
          </p:pic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DDC9B04-9361-F398-DB65-60E1C317CE51}"/>
              </a:ext>
            </a:extLst>
          </p:cNvPr>
          <p:cNvSpPr txBox="1"/>
          <p:nvPr/>
        </p:nvSpPr>
        <p:spPr>
          <a:xfrm>
            <a:off x="1208796" y="4546866"/>
            <a:ext cx="22988712" cy="8306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800" b="1" dirty="0">
                <a:solidFill>
                  <a:srgbClr val="002060"/>
                </a:solidFill>
              </a:rPr>
              <a:t>Ammonia </a:t>
            </a:r>
            <a:r>
              <a:rPr lang="en-US" sz="4800" b="1" dirty="0" err="1">
                <a:solidFill>
                  <a:srgbClr val="002060"/>
                </a:solidFill>
              </a:rPr>
              <a:t>chủ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yếu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thể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hiện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tính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khử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và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tính</a:t>
            </a:r>
            <a:r>
              <a:rPr lang="en-US" sz="4800" b="1" dirty="0">
                <a:solidFill>
                  <a:srgbClr val="002060"/>
                </a:solidFill>
              </a:rPr>
              <a:t> base </a:t>
            </a:r>
            <a:r>
              <a:rPr lang="en-US" sz="4800" b="1" dirty="0" err="1">
                <a:solidFill>
                  <a:srgbClr val="002060"/>
                </a:solidFill>
              </a:rPr>
              <a:t>trong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các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phản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ứng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hóa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học</a:t>
            </a:r>
            <a:r>
              <a:rPr lang="en-US" sz="4800" b="1" dirty="0">
                <a:solidFill>
                  <a:srgbClr val="002060"/>
                </a:solidFill>
              </a:rPr>
              <a:t>.</a:t>
            </a:r>
          </a:p>
          <a:p>
            <a:pPr marL="685800" indent="-685800">
              <a:lnSpc>
                <a:spcPct val="114000"/>
              </a:lnSpc>
              <a:buFontTx/>
              <a:buChar char="-"/>
            </a:pPr>
            <a:r>
              <a:rPr lang="en-US" sz="4800" b="1" dirty="0" err="1">
                <a:solidFill>
                  <a:srgbClr val="002060"/>
                </a:solidFill>
              </a:rPr>
              <a:t>Tính</a:t>
            </a:r>
            <a:r>
              <a:rPr lang="en-US" sz="4800" b="1" dirty="0">
                <a:solidFill>
                  <a:srgbClr val="002060"/>
                </a:solidFill>
              </a:rPr>
              <a:t> base</a:t>
            </a:r>
          </a:p>
          <a:p>
            <a:pPr>
              <a:lnSpc>
                <a:spcPct val="114000"/>
              </a:lnSpc>
            </a:pPr>
            <a:r>
              <a:rPr lang="en-US" sz="4800" b="1" dirty="0">
                <a:solidFill>
                  <a:srgbClr val="002060"/>
                </a:solidFill>
              </a:rPr>
              <a:t>	+ Trong </a:t>
            </a:r>
            <a:r>
              <a:rPr lang="en-US" sz="4800" b="1" dirty="0" err="1">
                <a:solidFill>
                  <a:srgbClr val="002060"/>
                </a:solidFill>
              </a:rPr>
              <a:t>nước</a:t>
            </a:r>
            <a:r>
              <a:rPr lang="en-US" sz="4800" b="1" dirty="0">
                <a:solidFill>
                  <a:srgbClr val="002060"/>
                </a:solidFill>
              </a:rPr>
              <a:t>:</a:t>
            </a:r>
          </a:p>
          <a:p>
            <a:pPr>
              <a:lnSpc>
                <a:spcPct val="114000"/>
              </a:lnSpc>
            </a:pPr>
            <a:r>
              <a:rPr lang="en-US" sz="4800" b="1" dirty="0">
                <a:solidFill>
                  <a:srgbClr val="002060"/>
                </a:solidFill>
              </a:rPr>
              <a:t>		NH</a:t>
            </a:r>
            <a:r>
              <a:rPr lang="en-US" sz="4800" b="1" baseline="-25000" dirty="0">
                <a:solidFill>
                  <a:srgbClr val="002060"/>
                </a:solidFill>
              </a:rPr>
              <a:t>3 (g)</a:t>
            </a:r>
            <a:r>
              <a:rPr lang="en-US" sz="4800" b="1" dirty="0">
                <a:solidFill>
                  <a:srgbClr val="002060"/>
                </a:solidFill>
              </a:rPr>
              <a:t>  +  H</a:t>
            </a:r>
            <a:r>
              <a:rPr lang="en-US" sz="4800" b="1" baseline="-25000" dirty="0">
                <a:solidFill>
                  <a:srgbClr val="002060"/>
                </a:solidFill>
              </a:rPr>
              <a:t>2</a:t>
            </a:r>
            <a:r>
              <a:rPr lang="en-US" sz="4800" b="1" dirty="0">
                <a:solidFill>
                  <a:srgbClr val="002060"/>
                </a:solidFill>
              </a:rPr>
              <a:t>O</a:t>
            </a:r>
            <a:r>
              <a:rPr lang="en-US" sz="4800" b="1" baseline="-25000" dirty="0">
                <a:solidFill>
                  <a:srgbClr val="002060"/>
                </a:solidFill>
              </a:rPr>
              <a:t>(l)</a:t>
            </a:r>
            <a:r>
              <a:rPr lang="en-US" sz="4800" b="1" dirty="0">
                <a:solidFill>
                  <a:srgbClr val="002060"/>
                </a:solidFill>
              </a:rPr>
              <a:t>          NH</a:t>
            </a:r>
            <a:r>
              <a:rPr lang="en-US" sz="4800" b="1" baseline="-25000" dirty="0">
                <a:solidFill>
                  <a:srgbClr val="002060"/>
                </a:solidFill>
              </a:rPr>
              <a:t>4</a:t>
            </a:r>
            <a:r>
              <a:rPr lang="en-US" sz="4800" b="1" baseline="30000" dirty="0">
                <a:solidFill>
                  <a:srgbClr val="002060"/>
                </a:solidFill>
              </a:rPr>
              <a:t>+</a:t>
            </a:r>
            <a:r>
              <a:rPr lang="en-US" sz="4800" b="1" dirty="0">
                <a:solidFill>
                  <a:srgbClr val="002060"/>
                </a:solidFill>
              </a:rPr>
              <a:t>  +  H</a:t>
            </a:r>
            <a:r>
              <a:rPr lang="en-US" sz="4800" b="1" baseline="-25000" dirty="0">
                <a:solidFill>
                  <a:srgbClr val="002060"/>
                </a:solidFill>
              </a:rPr>
              <a:t>2</a:t>
            </a:r>
            <a:r>
              <a:rPr lang="en-US" sz="4800" b="1" dirty="0">
                <a:solidFill>
                  <a:srgbClr val="002060"/>
                </a:solidFill>
              </a:rPr>
              <a:t>O</a:t>
            </a:r>
          </a:p>
          <a:p>
            <a:pPr>
              <a:lnSpc>
                <a:spcPct val="114000"/>
              </a:lnSpc>
            </a:pPr>
            <a:r>
              <a:rPr lang="en-US" sz="4800" b="1" dirty="0">
                <a:solidFill>
                  <a:srgbClr val="002060"/>
                </a:solidFill>
              </a:rPr>
              <a:t>	+ </a:t>
            </a:r>
            <a:r>
              <a:rPr lang="en-US" sz="4800" b="1" dirty="0" err="1">
                <a:solidFill>
                  <a:srgbClr val="002060"/>
                </a:solidFill>
              </a:rPr>
              <a:t>Kết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hợp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với</a:t>
            </a:r>
            <a:r>
              <a:rPr lang="en-US" sz="4800" b="1" dirty="0">
                <a:solidFill>
                  <a:srgbClr val="002060"/>
                </a:solidFill>
              </a:rPr>
              <a:t> acid → </a:t>
            </a:r>
            <a:r>
              <a:rPr lang="en-US" sz="4800" b="1" dirty="0" err="1">
                <a:solidFill>
                  <a:srgbClr val="002060"/>
                </a:solidFill>
              </a:rPr>
              <a:t>muối</a:t>
            </a:r>
            <a:r>
              <a:rPr lang="en-US" sz="4800" b="1" dirty="0">
                <a:solidFill>
                  <a:srgbClr val="002060"/>
                </a:solidFill>
              </a:rPr>
              <a:t> ammonium</a:t>
            </a:r>
          </a:p>
          <a:p>
            <a:pPr>
              <a:lnSpc>
                <a:spcPct val="114000"/>
              </a:lnSpc>
            </a:pPr>
            <a:r>
              <a:rPr lang="en-US" sz="4800" b="1" dirty="0">
                <a:solidFill>
                  <a:srgbClr val="002060"/>
                </a:solidFill>
              </a:rPr>
              <a:t>		NH</a:t>
            </a:r>
            <a:r>
              <a:rPr lang="en-US" sz="4800" b="1" baseline="-25000" dirty="0">
                <a:solidFill>
                  <a:srgbClr val="002060"/>
                </a:solidFill>
              </a:rPr>
              <a:t>3 (g)</a:t>
            </a:r>
            <a:r>
              <a:rPr lang="en-US" sz="4800" b="1" dirty="0">
                <a:solidFill>
                  <a:srgbClr val="002060"/>
                </a:solidFill>
              </a:rPr>
              <a:t>  +  HCl </a:t>
            </a:r>
            <a:r>
              <a:rPr lang="en-US" sz="4800" b="1" baseline="-25000" dirty="0">
                <a:solidFill>
                  <a:srgbClr val="002060"/>
                </a:solidFill>
              </a:rPr>
              <a:t>(l)</a:t>
            </a:r>
            <a:r>
              <a:rPr lang="en-US" sz="4800" b="1" dirty="0">
                <a:solidFill>
                  <a:srgbClr val="002060"/>
                </a:solidFill>
              </a:rPr>
              <a:t> → NH</a:t>
            </a:r>
            <a:r>
              <a:rPr lang="en-US" sz="4800" b="1" baseline="-25000" dirty="0">
                <a:solidFill>
                  <a:srgbClr val="002060"/>
                </a:solidFill>
              </a:rPr>
              <a:t>4</a:t>
            </a:r>
            <a:r>
              <a:rPr lang="en-US" sz="4800" b="1" dirty="0">
                <a:solidFill>
                  <a:srgbClr val="002060"/>
                </a:solidFill>
              </a:rPr>
              <a:t>Cl</a:t>
            </a:r>
            <a:r>
              <a:rPr lang="en-US" sz="4800" b="1" baseline="-25000" dirty="0">
                <a:solidFill>
                  <a:srgbClr val="002060"/>
                </a:solidFill>
              </a:rPr>
              <a:t> (s)</a:t>
            </a:r>
            <a:endParaRPr lang="en-US" sz="4800" b="1" dirty="0">
              <a:solidFill>
                <a:srgbClr val="002060"/>
              </a:solidFill>
            </a:endParaRPr>
          </a:p>
          <a:p>
            <a:pPr>
              <a:lnSpc>
                <a:spcPct val="114000"/>
              </a:lnSpc>
            </a:pPr>
            <a:r>
              <a:rPr lang="en-US" sz="4800" b="1" dirty="0">
                <a:solidFill>
                  <a:srgbClr val="002060"/>
                </a:solidFill>
              </a:rPr>
              <a:t>                             </a:t>
            </a:r>
            <a:r>
              <a:rPr lang="en-US" sz="4800" dirty="0">
                <a:solidFill>
                  <a:srgbClr val="002060"/>
                </a:solidFill>
              </a:rPr>
              <a:t>ammonium chloride </a:t>
            </a:r>
            <a:r>
              <a:rPr lang="en-US" sz="4800" b="1" dirty="0">
                <a:solidFill>
                  <a:srgbClr val="002060"/>
                </a:solidFill>
              </a:rPr>
              <a:t>“</a:t>
            </a:r>
            <a:r>
              <a:rPr lang="en-US" sz="4800" b="1" dirty="0" err="1">
                <a:solidFill>
                  <a:srgbClr val="002060"/>
                </a:solidFill>
              </a:rPr>
              <a:t>khói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trắng</a:t>
            </a:r>
            <a:r>
              <a:rPr lang="en-US" sz="4800" b="1" dirty="0">
                <a:solidFill>
                  <a:srgbClr val="002060"/>
                </a:solidFill>
              </a:rPr>
              <a:t>”</a:t>
            </a:r>
          </a:p>
          <a:p>
            <a:pPr marL="685800" indent="-685800">
              <a:lnSpc>
                <a:spcPct val="114000"/>
              </a:lnSpc>
              <a:buFontTx/>
              <a:buChar char="-"/>
            </a:pPr>
            <a:r>
              <a:rPr lang="en-US" sz="4800" b="1" dirty="0" err="1">
                <a:solidFill>
                  <a:srgbClr val="002060"/>
                </a:solidFill>
              </a:rPr>
              <a:t>Tính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khử</a:t>
            </a:r>
            <a:endParaRPr lang="en-US" sz="4800" b="1" dirty="0">
              <a:solidFill>
                <a:srgbClr val="002060"/>
              </a:solidFill>
            </a:endParaRPr>
          </a:p>
          <a:p>
            <a:r>
              <a:rPr lang="de-DE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4NH</a:t>
            </a:r>
            <a:r>
              <a:rPr lang="de-DE" sz="4800" b="1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de-DE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+  3O</a:t>
            </a:r>
            <a:r>
              <a:rPr lang="de-DE" sz="4800" b="1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de-DE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2N</a:t>
            </a:r>
            <a:r>
              <a:rPr lang="de-DE" sz="4800" b="1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de-DE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+  6H</a:t>
            </a:r>
            <a:r>
              <a:rPr lang="de-DE" sz="4800" b="1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de-DE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</a:p>
          <a:p>
            <a:r>
              <a:rPr lang="de-DE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4NH</a:t>
            </a:r>
            <a:r>
              <a:rPr lang="de-DE" sz="4800" b="1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de-DE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+  5O</a:t>
            </a:r>
            <a:r>
              <a:rPr lang="de-DE" sz="4800" b="1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de-DE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4NO  +  6H</a:t>
            </a:r>
            <a:r>
              <a:rPr lang="de-DE" sz="4800" b="1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de-DE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endParaRPr lang="en-US" sz="4800" b="1" dirty="0">
              <a:solidFill>
                <a:srgbClr val="00206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C33ED13-3E47-0D58-3BF9-F832B7C056D8}"/>
              </a:ext>
            </a:extLst>
          </p:cNvPr>
          <p:cNvGrpSpPr/>
          <p:nvPr/>
        </p:nvGrpSpPr>
        <p:grpSpPr>
          <a:xfrm>
            <a:off x="1321687" y="2663775"/>
            <a:ext cx="15009879" cy="971306"/>
            <a:chOff x="1321687" y="2663775"/>
            <a:chExt cx="15009879" cy="971306"/>
          </a:xfrm>
        </p:grpSpPr>
        <p:sp>
          <p:nvSpPr>
            <p:cNvPr id="3" name="Google Shape;248;p3">
              <a:extLst>
                <a:ext uri="{FF2B5EF4-FFF2-40B4-BE49-F238E27FC236}">
                  <a16:creationId xmlns:a16="http://schemas.microsoft.com/office/drawing/2014/main" id="{C049A50A-6E50-BACA-077D-0D22126CCD37}"/>
                </a:ext>
              </a:extLst>
            </p:cNvPr>
            <p:cNvSpPr/>
            <p:nvPr/>
          </p:nvSpPr>
          <p:spPr>
            <a:xfrm>
              <a:off x="1321687" y="2663775"/>
              <a:ext cx="13876271" cy="971306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" name="Google Shape;262;p3">
              <a:extLst>
                <a:ext uri="{FF2B5EF4-FFF2-40B4-BE49-F238E27FC236}">
                  <a16:creationId xmlns:a16="http://schemas.microsoft.com/office/drawing/2014/main" id="{C1D505F4-B42F-C9A2-8F6D-648DC8A3CF2D}"/>
                </a:ext>
              </a:extLst>
            </p:cNvPr>
            <p:cNvSpPr txBox="1"/>
            <p:nvPr/>
          </p:nvSpPr>
          <p:spPr>
            <a:xfrm>
              <a:off x="1576552" y="2682331"/>
              <a:ext cx="14755014" cy="8001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2.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Tìm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hiểu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về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tính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hóa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học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của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ammonia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DE40782-AD40-0720-656A-53E9590123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4134576"/>
              </p:ext>
            </p:extLst>
          </p:nvPr>
        </p:nvGraphicFramePr>
        <p:xfrm>
          <a:off x="7475195" y="7105693"/>
          <a:ext cx="1411453" cy="1025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5" imgW="228600" imgH="177480" progId="Equation.DSMT4">
                  <p:embed/>
                </p:oleObj>
              </mc:Choice>
              <mc:Fallback>
                <p:oleObj name="Equation" r:id="rId5" imgW="2286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475195" y="7105693"/>
                        <a:ext cx="1411453" cy="10258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3CF89A6-10F3-3399-E2BD-27A5551964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3933483"/>
              </p:ext>
            </p:extLst>
          </p:nvPr>
        </p:nvGraphicFramePr>
        <p:xfrm>
          <a:off x="7247790" y="11716155"/>
          <a:ext cx="2024063" cy="104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7" imgW="2024062" imgH="1048741" progId="Equation.DSMT4">
                  <p:embed/>
                </p:oleObj>
              </mc:Choice>
              <mc:Fallback>
                <p:oleObj name="Equation" r:id="rId7" imgW="2024062" imgH="104874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47790" y="11716155"/>
                        <a:ext cx="2024063" cy="1049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A4F527A1-289A-5579-725D-C9C734A833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6698593"/>
              </p:ext>
            </p:extLst>
          </p:nvPr>
        </p:nvGraphicFramePr>
        <p:xfrm>
          <a:off x="7247789" y="10927818"/>
          <a:ext cx="2019300" cy="104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9" imgW="2019385" imgH="1048741" progId="Equation.DSMT4">
                  <p:embed/>
                </p:oleObj>
              </mc:Choice>
              <mc:Fallback>
                <p:oleObj name="Equation" r:id="rId9" imgW="2019385" imgH="104874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247789" y="10927818"/>
                        <a:ext cx="2019300" cy="1049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875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1179622" y="1913523"/>
              <a:ext cx="822715" cy="753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II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TÍNH CHẤT CỦA AMMONIA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262" name="Google Shape;262;p3"/>
          <p:cNvSpPr txBox="1"/>
          <p:nvPr/>
        </p:nvSpPr>
        <p:spPr>
          <a:xfrm>
            <a:off x="1576552" y="2682331"/>
            <a:ext cx="8986345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1.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Tìm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hiểu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về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tính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chất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vật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lí</a:t>
            </a:r>
            <a:endParaRPr sz="4600" b="1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DC4FBB8-BBAC-BED8-7324-360F8EBD8803}"/>
              </a:ext>
            </a:extLst>
          </p:cNvPr>
          <p:cNvGrpSpPr/>
          <p:nvPr/>
        </p:nvGrpSpPr>
        <p:grpSpPr>
          <a:xfrm>
            <a:off x="2552904" y="3606694"/>
            <a:ext cx="14505383" cy="5821085"/>
            <a:chOff x="2552904" y="3606694"/>
            <a:chExt cx="14505383" cy="5821085"/>
          </a:xfrm>
        </p:grpSpPr>
        <p:sp>
          <p:nvSpPr>
            <p:cNvPr id="5" name="Rounded Rectangle 24">
              <a:extLst>
                <a:ext uri="{FF2B5EF4-FFF2-40B4-BE49-F238E27FC236}">
                  <a16:creationId xmlns:a16="http://schemas.microsoft.com/office/drawing/2014/main" id="{3BA95005-78B8-6224-2C39-3B90B500BAE6}"/>
                </a:ext>
              </a:extLst>
            </p:cNvPr>
            <p:cNvSpPr/>
            <p:nvPr/>
          </p:nvSpPr>
          <p:spPr bwMode="auto">
            <a:xfrm>
              <a:off x="2717084" y="4424764"/>
              <a:ext cx="14341203" cy="5003015"/>
            </a:xfrm>
            <a:prstGeom prst="roundRect">
              <a:avLst>
                <a:gd name="adj" fmla="val 5492"/>
              </a:avLst>
            </a:prstGeom>
            <a:solidFill>
              <a:srgbClr val="9BBB59">
                <a:lumMod val="40000"/>
                <a:lumOff val="60000"/>
              </a:srgbClr>
            </a:solidFill>
            <a:ln w="19050" cap="flat" cmpd="sng" algn="ctr">
              <a:solidFill>
                <a:srgbClr val="FF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43543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" name="Nhóm 33">
              <a:extLst>
                <a:ext uri="{FF2B5EF4-FFF2-40B4-BE49-F238E27FC236}">
                  <a16:creationId xmlns:a16="http://schemas.microsoft.com/office/drawing/2014/main" id="{57FAD08A-95B0-ABCA-D965-658CA808F3DD}"/>
                </a:ext>
              </a:extLst>
            </p:cNvPr>
            <p:cNvGrpSpPr/>
            <p:nvPr/>
          </p:nvGrpSpPr>
          <p:grpSpPr>
            <a:xfrm>
              <a:off x="2552904" y="3606694"/>
              <a:ext cx="1150959" cy="1150960"/>
              <a:chOff x="976485" y="-301665"/>
              <a:chExt cx="1208303" cy="1208304"/>
            </a:xfrm>
          </p:grpSpPr>
          <p:sp>
            <p:nvSpPr>
              <p:cNvPr id="11" name="Hình Bầu dục 34">
                <a:extLst>
                  <a:ext uri="{FF2B5EF4-FFF2-40B4-BE49-F238E27FC236}">
                    <a16:creationId xmlns:a16="http://schemas.microsoft.com/office/drawing/2014/main" id="{EAC716E5-3D43-E740-777D-F30FD69DEFF4}"/>
                  </a:ext>
                </a:extLst>
              </p:cNvPr>
              <p:cNvSpPr/>
              <p:nvPr/>
            </p:nvSpPr>
            <p:spPr>
              <a:xfrm>
                <a:off x="976485" y="-301665"/>
                <a:ext cx="1208303" cy="1208304"/>
              </a:xfrm>
              <a:prstGeom prst="ellipse">
                <a:avLst/>
              </a:prstGeom>
              <a:noFill/>
              <a:ln w="101600" cap="flat" cmpd="sng" algn="ctr">
                <a:solidFill>
                  <a:srgbClr val="ED7D31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" name="Hình ảnh 35">
                <a:extLst>
                  <a:ext uri="{FF2B5EF4-FFF2-40B4-BE49-F238E27FC236}">
                    <a16:creationId xmlns:a16="http://schemas.microsoft.com/office/drawing/2014/main" id="{C427B68B-3AD9-C3D0-F54C-69630EF3B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rgbClr val="ED7D31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8846" y="-204772"/>
                <a:ext cx="899211" cy="899211"/>
              </a:xfrm>
              <a:prstGeom prst="rect">
                <a:avLst/>
              </a:prstGeom>
            </p:spPr>
          </p:pic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DDC9B04-9361-F398-DB65-60E1C317CE51}"/>
              </a:ext>
            </a:extLst>
          </p:cNvPr>
          <p:cNvSpPr txBox="1"/>
          <p:nvPr/>
        </p:nvSpPr>
        <p:spPr>
          <a:xfrm>
            <a:off x="3573621" y="4546866"/>
            <a:ext cx="13137825" cy="423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800" b="1" dirty="0" err="1">
                <a:solidFill>
                  <a:srgbClr val="002060"/>
                </a:solidFill>
              </a:rPr>
              <a:t>Nhận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biết</a:t>
            </a:r>
            <a:r>
              <a:rPr lang="en-US" sz="4800" b="1" dirty="0">
                <a:solidFill>
                  <a:srgbClr val="002060"/>
                </a:solidFill>
              </a:rPr>
              <a:t> ammonia:</a:t>
            </a:r>
          </a:p>
          <a:p>
            <a:pPr>
              <a:lnSpc>
                <a:spcPct val="114000"/>
              </a:lnSpc>
            </a:pPr>
            <a:r>
              <a:rPr lang="en-US" sz="4800" b="1" dirty="0">
                <a:solidFill>
                  <a:srgbClr val="002060"/>
                </a:solidFill>
              </a:rPr>
              <a:t>	- </a:t>
            </a:r>
            <a:r>
              <a:rPr lang="en-US" sz="4800" b="1" dirty="0" err="1">
                <a:solidFill>
                  <a:srgbClr val="002060"/>
                </a:solidFill>
              </a:rPr>
              <a:t>Dùng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quỳ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tím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ẩm</a:t>
            </a:r>
            <a:endParaRPr lang="en-US" sz="4800" b="1" dirty="0">
              <a:solidFill>
                <a:srgbClr val="002060"/>
              </a:solidFill>
            </a:endParaRPr>
          </a:p>
          <a:p>
            <a:pPr>
              <a:lnSpc>
                <a:spcPct val="114000"/>
              </a:lnSpc>
            </a:pPr>
            <a:r>
              <a:rPr lang="en-US" sz="4800" b="1" dirty="0">
                <a:solidFill>
                  <a:srgbClr val="002060"/>
                </a:solidFill>
              </a:rPr>
              <a:t>		</a:t>
            </a:r>
            <a:r>
              <a:rPr lang="en-US" sz="4800" dirty="0" err="1">
                <a:solidFill>
                  <a:srgbClr val="002060"/>
                </a:solidFill>
              </a:rPr>
              <a:t>Hiện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tượng</a:t>
            </a:r>
            <a:r>
              <a:rPr lang="en-US" sz="4800" dirty="0">
                <a:solidFill>
                  <a:srgbClr val="002060"/>
                </a:solidFill>
              </a:rPr>
              <a:t>: </a:t>
            </a:r>
            <a:r>
              <a:rPr lang="en-US" sz="4800" dirty="0" err="1">
                <a:solidFill>
                  <a:srgbClr val="002060"/>
                </a:solidFill>
              </a:rPr>
              <a:t>quỳ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ẩm</a:t>
            </a:r>
            <a:r>
              <a:rPr lang="en-US" sz="4800" dirty="0">
                <a:solidFill>
                  <a:srgbClr val="002060"/>
                </a:solidFill>
              </a:rPr>
              <a:t> → </a:t>
            </a:r>
            <a:r>
              <a:rPr lang="en-US" sz="4800" dirty="0" err="1">
                <a:solidFill>
                  <a:srgbClr val="002060"/>
                </a:solidFill>
              </a:rPr>
              <a:t>xanh</a:t>
            </a:r>
            <a:endParaRPr lang="en-US" sz="4800" dirty="0">
              <a:solidFill>
                <a:srgbClr val="002060"/>
              </a:solidFill>
            </a:endParaRPr>
          </a:p>
          <a:p>
            <a:pPr>
              <a:lnSpc>
                <a:spcPct val="114000"/>
              </a:lnSpc>
            </a:pPr>
            <a:r>
              <a:rPr lang="en-US" sz="4800" b="1" dirty="0">
                <a:solidFill>
                  <a:srgbClr val="002060"/>
                </a:solidFill>
              </a:rPr>
              <a:t>	- </a:t>
            </a:r>
            <a:r>
              <a:rPr lang="en-US" sz="4800" b="1" dirty="0" err="1">
                <a:solidFill>
                  <a:srgbClr val="002060"/>
                </a:solidFill>
              </a:rPr>
              <a:t>Dùng</a:t>
            </a:r>
            <a:r>
              <a:rPr lang="en-US" sz="4800" b="1" dirty="0">
                <a:solidFill>
                  <a:srgbClr val="002060"/>
                </a:solidFill>
              </a:rPr>
              <a:t> dung </a:t>
            </a:r>
            <a:r>
              <a:rPr lang="en-US" sz="4800" b="1" dirty="0" err="1">
                <a:solidFill>
                  <a:srgbClr val="002060"/>
                </a:solidFill>
              </a:rPr>
              <a:t>dịch</a:t>
            </a:r>
            <a:r>
              <a:rPr lang="en-US" sz="4800" b="1" dirty="0">
                <a:solidFill>
                  <a:srgbClr val="002060"/>
                </a:solidFill>
              </a:rPr>
              <a:t> HCl </a:t>
            </a:r>
            <a:r>
              <a:rPr lang="en-US" sz="4800" b="1" dirty="0" err="1">
                <a:solidFill>
                  <a:srgbClr val="002060"/>
                </a:solidFill>
              </a:rPr>
              <a:t>đặc</a:t>
            </a:r>
            <a:endParaRPr lang="en-US" sz="4800" b="1" dirty="0">
              <a:solidFill>
                <a:srgbClr val="002060"/>
              </a:solidFill>
            </a:endParaRPr>
          </a:p>
          <a:p>
            <a:pPr>
              <a:lnSpc>
                <a:spcPct val="114000"/>
              </a:lnSpc>
            </a:pPr>
            <a:r>
              <a:rPr lang="en-US" sz="4800" b="1" dirty="0">
                <a:solidFill>
                  <a:srgbClr val="002060"/>
                </a:solidFill>
              </a:rPr>
              <a:t>		</a:t>
            </a:r>
            <a:r>
              <a:rPr lang="en-US" sz="4800" dirty="0" err="1">
                <a:solidFill>
                  <a:srgbClr val="002060"/>
                </a:solidFill>
              </a:rPr>
              <a:t>Hiện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tượng</a:t>
            </a:r>
            <a:r>
              <a:rPr lang="en-US" sz="4800" dirty="0">
                <a:solidFill>
                  <a:srgbClr val="002060"/>
                </a:solidFill>
              </a:rPr>
              <a:t>: </a:t>
            </a:r>
            <a:r>
              <a:rPr lang="en-US" sz="4800" dirty="0" err="1">
                <a:solidFill>
                  <a:srgbClr val="002060"/>
                </a:solidFill>
              </a:rPr>
              <a:t>xuất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hiện</a:t>
            </a:r>
            <a:r>
              <a:rPr lang="en-US" sz="4800" dirty="0">
                <a:solidFill>
                  <a:srgbClr val="002060"/>
                </a:solidFill>
              </a:rPr>
              <a:t> “</a:t>
            </a:r>
            <a:r>
              <a:rPr lang="en-US" sz="4800" dirty="0" err="1">
                <a:solidFill>
                  <a:srgbClr val="002060"/>
                </a:solidFill>
              </a:rPr>
              <a:t>khói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trắng</a:t>
            </a:r>
            <a:r>
              <a:rPr lang="en-US" sz="4800" dirty="0">
                <a:solidFill>
                  <a:srgbClr val="002060"/>
                </a:solidFill>
              </a:rPr>
              <a:t>”</a:t>
            </a:r>
            <a:endParaRPr lang="en-US" sz="4800" b="1" dirty="0">
              <a:solidFill>
                <a:srgbClr val="00206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C33ED13-3E47-0D58-3BF9-F832B7C056D8}"/>
              </a:ext>
            </a:extLst>
          </p:cNvPr>
          <p:cNvGrpSpPr/>
          <p:nvPr/>
        </p:nvGrpSpPr>
        <p:grpSpPr>
          <a:xfrm>
            <a:off x="1321687" y="2663775"/>
            <a:ext cx="15009879" cy="971306"/>
            <a:chOff x="1321687" y="2663775"/>
            <a:chExt cx="15009879" cy="971306"/>
          </a:xfrm>
        </p:grpSpPr>
        <p:sp>
          <p:nvSpPr>
            <p:cNvPr id="3" name="Google Shape;248;p3">
              <a:extLst>
                <a:ext uri="{FF2B5EF4-FFF2-40B4-BE49-F238E27FC236}">
                  <a16:creationId xmlns:a16="http://schemas.microsoft.com/office/drawing/2014/main" id="{C049A50A-6E50-BACA-077D-0D22126CCD37}"/>
                </a:ext>
              </a:extLst>
            </p:cNvPr>
            <p:cNvSpPr/>
            <p:nvPr/>
          </p:nvSpPr>
          <p:spPr>
            <a:xfrm>
              <a:off x="1321687" y="2663775"/>
              <a:ext cx="13876271" cy="971306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" name="Google Shape;262;p3">
              <a:extLst>
                <a:ext uri="{FF2B5EF4-FFF2-40B4-BE49-F238E27FC236}">
                  <a16:creationId xmlns:a16="http://schemas.microsoft.com/office/drawing/2014/main" id="{C1D505F4-B42F-C9A2-8F6D-648DC8A3CF2D}"/>
                </a:ext>
              </a:extLst>
            </p:cNvPr>
            <p:cNvSpPr txBox="1"/>
            <p:nvPr/>
          </p:nvSpPr>
          <p:spPr>
            <a:xfrm>
              <a:off x="1576552" y="2682331"/>
              <a:ext cx="14755014" cy="8001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2.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Tìm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hiểu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về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tính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hóa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học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của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ammonia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393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Flow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1366</TotalTime>
  <Words>1297</Words>
  <Application>Microsoft Office PowerPoint</Application>
  <PresentationFormat>Custom</PresentationFormat>
  <Paragraphs>196</Paragraphs>
  <Slides>29</Slides>
  <Notes>20</Notes>
  <HiddenSlides>0</HiddenSlides>
  <MMClips>7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Tahoma</vt:lpstr>
      <vt:lpstr>Cambria Math</vt:lpstr>
      <vt:lpstr>Arial</vt:lpstr>
      <vt:lpstr>Helvetica</vt:lpstr>
      <vt:lpstr>Questrial</vt:lpstr>
      <vt:lpstr>Symbol</vt:lpstr>
      <vt:lpstr>Calibri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VnTeach.Com</dc:title>
  <dc:subject>VnTeach.Com</dc:subject>
  <dc:creator>Vnteach.com</dc:creator>
  <cp:keywords>VnTeach.Com</cp:keywords>
  <cp:lastModifiedBy>Administrator</cp:lastModifiedBy>
  <cp:revision>27</cp:revision>
  <dcterms:created xsi:type="dcterms:W3CDTF">2013-08-07T06:38:09Z</dcterms:created>
  <dcterms:modified xsi:type="dcterms:W3CDTF">2023-04-28T08:30:34Z</dcterms:modified>
  <cp:contentStatus/>
</cp:coreProperties>
</file>