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6" r:id="rId2"/>
    <p:sldId id="300" r:id="rId3"/>
    <p:sldId id="277" r:id="rId4"/>
    <p:sldId id="286" r:id="rId5"/>
    <p:sldId id="292" r:id="rId6"/>
    <p:sldId id="301" r:id="rId7"/>
    <p:sldId id="302" r:id="rId8"/>
    <p:sldId id="303" r:id="rId9"/>
    <p:sldId id="304" r:id="rId10"/>
    <p:sldId id="305" r:id="rId11"/>
    <p:sldId id="307" r:id="rId12"/>
    <p:sldId id="306" r:id="rId13"/>
    <p:sldId id="308" r:id="rId14"/>
    <p:sldId id="309" r:id="rId15"/>
    <p:sldId id="310" r:id="rId16"/>
    <p:sldId id="311" r:id="rId17"/>
    <p:sldId id="313" r:id="rId18"/>
    <p:sldId id="314" r:id="rId19"/>
    <p:sldId id="297" r:id="rId20"/>
    <p:sldId id="315" r:id="rId21"/>
    <p:sldId id="272" r:id="rId22"/>
  </p:sldIdLst>
  <p:sldSz cx="18288000" cy="10287000"/>
  <p:notesSz cx="6858000" cy="9144000"/>
  <p:embeddedFontLst>
    <p:embeddedFont>
      <p:font typeface="Wingdings 2" panose="05020102010507070707" pitchFamily="18" charset="2"/>
      <p:regular r:id="rId24"/>
    </p:embeddedFont>
    <p:embeddedFont>
      <p:font typeface="Apricots" panose="020B0604020202020204" charset="0"/>
      <p:regular r:id="rId25"/>
    </p:embeddedFont>
    <p:embeddedFont>
      <p:font typeface="AkayaKanadaka" panose="020B0604020202020204" charset="0"/>
      <p:regular r:id="rId26"/>
    </p:embeddedFont>
    <p:embeddedFont>
      <p:font typeface="Alfa Slab One" panose="020B0604020202020204" charset="0"/>
      <p:regular r:id="rId27"/>
    </p:embeddedFont>
    <p:embeddedFont>
      <p:font typeface="Public Sans Bold" panose="020B0604020202020204" charset="0"/>
      <p:regular r:id="rId28"/>
    </p:embeddedFont>
    <p:embeddedFont>
      <p:font typeface="Alegreya Bold" panose="020B0604020202020204" charset="0"/>
      <p:regular r:id="rId29"/>
      <p:bold r:id="rId30"/>
    </p:embeddedFont>
    <p:embeddedFont>
      <p:font typeface="Constantia" panose="02030602050306030303"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Baloo Bhaijaan" panose="020B0604020202020204" charset="0"/>
      <p:regular r:id="rId39"/>
    </p:embeddedFont>
    <p:embeddedFont>
      <p:font typeface="Baloo 2" panose="020B060402020202020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3300"/>
    <a:srgbClr val="FF0066"/>
    <a:srgbClr val="FFCCFF"/>
    <a:srgbClr val="FFFF99"/>
    <a:srgbClr val="CC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C6C8B-9299-48E5-B96C-12012B8230F1}" type="datetimeFigureOut">
              <a:rPr lang="en-US" smtClean="0"/>
              <a:t>8/4/2024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ED647-3842-4BDC-BEEE-EC088816E242}" type="slidenum">
              <a:rPr lang="en-US" smtClean="0"/>
              <a:t>‹#›</a:t>
            </a:fld>
            <a:endParaRPr lang="en-US"/>
          </a:p>
        </p:txBody>
      </p:sp>
    </p:spTree>
    <p:extLst>
      <p:ext uri="{BB962C8B-B14F-4D97-AF65-F5344CB8AC3E}">
        <p14:creationId xmlns:p14="http://schemas.microsoft.com/office/powerpoint/2010/main" val="114412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13" Type="http://schemas.openxmlformats.org/officeDocument/2006/relationships/image" Target="../media/image21.gif"/><Relationship Id="rId3"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80.svg"/><Relationship Id="rId10" Type="http://schemas.openxmlformats.org/officeDocument/2006/relationships/image" Target="../media/image19.png"/><Relationship Id="rId9" Type="http://schemas.openxmlformats.org/officeDocument/2006/relationships/image" Target="../media/image60.sv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g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vi.wikipedia.org/wiki/Gen" TargetMode="Externa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hyperlink" Target="https://vi.wikipedia.org/wiki/Ng%C6%B0%E1%BB%9Di_M%E1%BB%B9" TargetMode="External"/><Relationship Id="rId17" Type="http://schemas.openxmlformats.org/officeDocument/2006/relationships/hyperlink" Target="https://vi.wikipedia.org/wiki/Gi%E1%BA%A3i_Nobel_Sinh_l%C3%BD_h%E1%BB%8Dc_v%C3%A0_Y_khoa" TargetMode="External"/><Relationship Id="rId2" Type="http://schemas.openxmlformats.org/officeDocument/2006/relationships/image" Target="../media/image2.png"/><Relationship Id="rId16" Type="http://schemas.openxmlformats.org/officeDocument/2006/relationships/hyperlink" Target="https://vi.wikipedia.org/wiki/H%E1%BB%8Dc_thuy%E1%BA%BFt_di_truy%E1%BB%81n_nhi%E1%BB%85m_s%E1%BA%AFc_th%E1%BB%83" TargetMode="Externa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hyperlink" Target="https://vi.wikipedia.org/w/index.php?title=Nh%C3%A0_di_truy%E1%BB%81n_h%E1%BB%8Dc&amp;action=edit&amp;redlink=1" TargetMode="External"/><Relationship Id="rId5" Type="http://schemas.openxmlformats.org/officeDocument/2006/relationships/image" Target="../media/image5.png"/><Relationship Id="rId15" Type="http://schemas.openxmlformats.org/officeDocument/2006/relationships/hyperlink" Target="https://vi.wikipedia.org/wiki/Nhi%E1%BB%85m_s%E1%BA%AFc_th%E1%BB%83" TargetMode="External"/><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hyperlink" Target="https://vi.wikipedia.org/wiki/L%C3%B4-cut_g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13" Type="http://schemas.openxmlformats.org/officeDocument/2006/relationships/image" Target="../media/image21.gif"/><Relationship Id="rId3"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8.svg"/><Relationship Id="rId10" Type="http://schemas.openxmlformats.org/officeDocument/2006/relationships/image" Target="../media/image19.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 y="0"/>
            <a:ext cx="18297144" cy="10287000"/>
          </a:xfrm>
          <a:custGeom>
            <a:avLst/>
            <a:gdLst/>
            <a:ahLst/>
            <a:cxnLst/>
            <a:rect l="l" t="t" r="r" b="b"/>
            <a:pathLst>
              <a:path w="18297144" h="10287000">
                <a:moveTo>
                  <a:pt x="0" y="0"/>
                </a:moveTo>
                <a:lnTo>
                  <a:pt x="18297144" y="0"/>
                </a:lnTo>
                <a:lnTo>
                  <a:pt x="18297144" y="10287000"/>
                </a:lnTo>
                <a:lnTo>
                  <a:pt x="0" y="10287000"/>
                </a:lnTo>
                <a:lnTo>
                  <a:pt x="0" y="0"/>
                </a:lnTo>
                <a:close/>
              </a:path>
            </a:pathLst>
          </a:custGeom>
          <a:blipFill>
            <a:blip r:embed="rId2"/>
            <a:stretch>
              <a:fillRect/>
            </a:stretch>
          </a:blipFill>
        </p:spPr>
      </p:sp>
      <p:sp>
        <p:nvSpPr>
          <p:cNvPr id="5" name="TextBox 5"/>
          <p:cNvSpPr txBox="1"/>
          <p:nvPr/>
        </p:nvSpPr>
        <p:spPr>
          <a:xfrm>
            <a:off x="1234948" y="3325727"/>
            <a:ext cx="15813532" cy="4924425"/>
          </a:xfrm>
          <a:prstGeom prst="rect">
            <a:avLst/>
          </a:prstGeom>
        </p:spPr>
        <p:txBody>
          <a:bodyPr wrap="square" lIns="0" tIns="0" rIns="0" bIns="0" rtlCol="0" anchor="t">
            <a:spAutoFit/>
          </a:bodyPr>
          <a:lstStyle/>
          <a:p>
            <a:pPr marL="0" marR="0" lvl="0" indent="0" algn="ctr" defTabSz="914400" rtl="0" eaLnBrk="1" fontAlgn="auto" latinLnBrk="0" hangingPunct="1">
              <a:lnSpc>
                <a:spcPts val="8679"/>
              </a:lnSpc>
              <a:spcBef>
                <a:spcPts val="0"/>
              </a:spcBef>
              <a:spcAft>
                <a:spcPts val="0"/>
              </a:spcAft>
              <a:buClrTx/>
              <a:buSzTx/>
              <a:buFontTx/>
              <a:buNone/>
              <a:tabLst/>
              <a:defRPr/>
            </a:pPr>
            <a:r>
              <a:rPr kumimoji="0" lang="en-US" sz="6199" b="0" i="0" u="sng" strike="noStrike" kern="1200" cap="none" spc="0" normalizeH="0" baseline="0" noProof="0" dirty="0" err="1">
                <a:ln>
                  <a:noFill/>
                </a:ln>
                <a:solidFill>
                  <a:srgbClr val="006601"/>
                </a:solidFill>
                <a:effectLst/>
                <a:uLnTx/>
                <a:uFillTx/>
                <a:latin typeface="Alfa Slab One"/>
                <a:ea typeface="+mn-ea"/>
                <a:cs typeface="+mn-cs"/>
              </a:rPr>
              <a:t>Bài</a:t>
            </a:r>
            <a:r>
              <a:rPr kumimoji="0" lang="en-US" sz="6199" b="0" i="0" u="sng" strike="noStrike" kern="1200" cap="none" spc="0" normalizeH="0" baseline="0" noProof="0" dirty="0">
                <a:ln>
                  <a:noFill/>
                </a:ln>
                <a:solidFill>
                  <a:srgbClr val="006601"/>
                </a:solidFill>
                <a:effectLst/>
                <a:uLnTx/>
                <a:uFillTx/>
                <a:latin typeface="Alfa Slab One"/>
                <a:ea typeface="+mn-ea"/>
                <a:cs typeface="+mn-cs"/>
              </a:rPr>
              <a:t> </a:t>
            </a:r>
            <a:r>
              <a:rPr kumimoji="0" lang="en-US" sz="6199" b="0" i="0" u="sng" strike="noStrike" kern="1200" cap="none" spc="0" normalizeH="0" baseline="0" noProof="0" dirty="0" smtClean="0">
                <a:ln>
                  <a:noFill/>
                </a:ln>
                <a:solidFill>
                  <a:srgbClr val="006601"/>
                </a:solidFill>
                <a:effectLst/>
                <a:uLnTx/>
                <a:uFillTx/>
                <a:latin typeface="Alfa Slab One"/>
                <a:ea typeface="+mn-ea"/>
                <a:cs typeface="+mn-cs"/>
              </a:rPr>
              <a:t>8 – </a:t>
            </a:r>
            <a:r>
              <a:rPr kumimoji="0" lang="en-US" sz="6199" b="0" i="0" u="sng" strike="noStrike" kern="1200" cap="none" spc="0" normalizeH="0" baseline="0" noProof="0" dirty="0" err="1" smtClean="0">
                <a:ln>
                  <a:noFill/>
                </a:ln>
                <a:solidFill>
                  <a:srgbClr val="006601"/>
                </a:solidFill>
                <a:effectLst/>
                <a:uLnTx/>
                <a:uFillTx/>
                <a:latin typeface="Alfa Slab One"/>
                <a:ea typeface="+mn-ea"/>
                <a:cs typeface="+mn-cs"/>
              </a:rPr>
              <a:t>Chủ</a:t>
            </a:r>
            <a:r>
              <a:rPr kumimoji="0" lang="en-US" sz="6199" b="0" i="0" u="sng" strike="noStrike" kern="1200" cap="none" spc="0" normalizeH="0" baseline="0" noProof="0" dirty="0" smtClean="0">
                <a:ln>
                  <a:noFill/>
                </a:ln>
                <a:solidFill>
                  <a:srgbClr val="006601"/>
                </a:solidFill>
                <a:effectLst/>
                <a:uLnTx/>
                <a:uFillTx/>
                <a:latin typeface="Alfa Slab One"/>
                <a:ea typeface="+mn-ea"/>
                <a:cs typeface="+mn-cs"/>
              </a:rPr>
              <a:t> </a:t>
            </a:r>
            <a:r>
              <a:rPr kumimoji="0" lang="en-US" sz="6199" b="0" i="0" u="sng" strike="noStrike" kern="1200" cap="none" spc="0" normalizeH="0" baseline="0" noProof="0" dirty="0" err="1" smtClean="0">
                <a:ln>
                  <a:noFill/>
                </a:ln>
                <a:solidFill>
                  <a:srgbClr val="006601"/>
                </a:solidFill>
                <a:effectLst/>
                <a:uLnTx/>
                <a:uFillTx/>
                <a:latin typeface="Alfa Slab One"/>
                <a:ea typeface="+mn-ea"/>
                <a:cs typeface="+mn-cs"/>
              </a:rPr>
              <a:t>đề</a:t>
            </a:r>
            <a:r>
              <a:rPr kumimoji="0" lang="en-US" sz="6199" b="0" i="0" u="sng" strike="noStrike" kern="1200" cap="none" spc="0" normalizeH="0" baseline="0" noProof="0" dirty="0" smtClean="0">
                <a:ln>
                  <a:noFill/>
                </a:ln>
                <a:solidFill>
                  <a:srgbClr val="006601"/>
                </a:solidFill>
                <a:effectLst/>
                <a:uLnTx/>
                <a:uFillTx/>
                <a:latin typeface="Alfa Slab One"/>
                <a:ea typeface="+mn-ea"/>
                <a:cs typeface="+mn-cs"/>
              </a:rPr>
              <a:t> 1</a:t>
            </a:r>
            <a:endParaRPr kumimoji="0" lang="en-US" sz="6199" b="0" i="0" u="sng" strike="noStrike" kern="1200" cap="none" spc="0" normalizeH="0" baseline="0" noProof="0" dirty="0">
              <a:ln>
                <a:noFill/>
              </a:ln>
              <a:solidFill>
                <a:srgbClr val="006601"/>
              </a:solidFill>
              <a:effectLst/>
              <a:uLnTx/>
              <a:uFillTx/>
              <a:latin typeface="Alfa Slab One"/>
              <a:ea typeface="+mn-ea"/>
              <a:cs typeface="+mn-cs"/>
            </a:endParaRPr>
          </a:p>
          <a:p>
            <a:pPr marL="0" marR="0" lvl="0" indent="0" algn="ctr" defTabSz="914400" rtl="0" eaLnBrk="1" fontAlgn="auto" latinLnBrk="0" hangingPunct="1">
              <a:lnSpc>
                <a:spcPts val="8679"/>
              </a:lnSpc>
              <a:spcBef>
                <a:spcPts val="1800"/>
              </a:spcBef>
              <a:spcAft>
                <a:spcPts val="0"/>
              </a:spcAft>
              <a:buClrTx/>
              <a:buSzTx/>
              <a:buFontTx/>
              <a:buNone/>
              <a:tabLst/>
              <a:defRPr/>
            </a:pPr>
            <a:r>
              <a:rPr kumimoji="0" lang="en-US" sz="6199" b="1" i="0" u="none" strike="noStrike" kern="1200" cap="none" spc="0" normalizeH="0" baseline="0" noProof="0" dirty="0" smtClean="0">
                <a:ln>
                  <a:solidFill>
                    <a:srgbClr val="FF0000"/>
                  </a:solidFill>
                </a:ln>
                <a:solidFill>
                  <a:srgbClr val="FF0000"/>
                </a:solidFill>
                <a:effectLst/>
                <a:uLnTx/>
                <a:uFillTx/>
                <a:latin typeface="Constantia" panose="02030602050306030303" pitchFamily="18" charset="0"/>
                <a:ea typeface="+mn-ea"/>
                <a:cs typeface="+mn-cs"/>
              </a:rPr>
              <a:t>CÁC QUY LUẬT DI TRUYỀN CỦA MORGAN &amp; DI TRUYỀN GIỚI TÍNH</a:t>
            </a:r>
          </a:p>
          <a:p>
            <a:pPr marL="0" marR="0" lvl="0" indent="0" algn="ctr" defTabSz="914400" rtl="0" eaLnBrk="1" fontAlgn="auto" latinLnBrk="0" hangingPunct="1">
              <a:lnSpc>
                <a:spcPts val="8679"/>
              </a:lnSpc>
              <a:spcBef>
                <a:spcPts val="1800"/>
              </a:spcBef>
              <a:spcAft>
                <a:spcPts val="0"/>
              </a:spcAft>
              <a:buClrTx/>
              <a:buSzTx/>
              <a:buFontTx/>
              <a:buNone/>
              <a:tabLst/>
              <a:defRPr/>
            </a:pPr>
            <a:r>
              <a:rPr kumimoji="0" lang="en-US" sz="6199" b="1" i="0" u="none" strike="noStrike" kern="1200" cap="none" spc="0" normalizeH="0" baseline="0" noProof="0" smtClean="0">
                <a:ln>
                  <a:solidFill>
                    <a:prstClr val="black"/>
                  </a:solidFill>
                </a:ln>
                <a:solidFill>
                  <a:prstClr val="black"/>
                </a:solidFill>
                <a:effectLst/>
                <a:uLnTx/>
                <a:uFillTx/>
                <a:latin typeface="Constantia" panose="02030602050306030303" pitchFamily="18" charset="0"/>
                <a:ea typeface="+mn-ea"/>
                <a:cs typeface="+mn-cs"/>
              </a:rPr>
              <a:t>( </a:t>
            </a:r>
            <a:r>
              <a:rPr kumimoji="0" lang="en-US" sz="6199" b="1" i="0" u="none" strike="noStrike" kern="1200" cap="none" spc="0" normalizeH="0" baseline="0" noProof="0" smtClean="0">
                <a:ln>
                  <a:solidFill>
                    <a:prstClr val="black"/>
                  </a:solidFill>
                </a:ln>
                <a:solidFill>
                  <a:prstClr val="black"/>
                </a:solidFill>
                <a:effectLst/>
                <a:uLnTx/>
                <a:uFillTx/>
                <a:latin typeface="Constantia" panose="02030602050306030303" pitchFamily="18" charset="0"/>
                <a:ea typeface="+mn-ea"/>
                <a:cs typeface="+mn-cs"/>
              </a:rPr>
              <a:t>3 </a:t>
            </a:r>
            <a:r>
              <a:rPr kumimoji="0" lang="en-US" sz="6199" b="1" i="0" u="none"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tiết</a:t>
            </a:r>
            <a:r>
              <a:rPr kumimoji="0" lang="en-US" sz="6199"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a:t>
            </a:r>
            <a:endParaRPr kumimoji="0" lang="en-US" sz="6199"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6" name="TextBox 6"/>
          <p:cNvSpPr txBox="1"/>
          <p:nvPr/>
        </p:nvSpPr>
        <p:spPr>
          <a:xfrm>
            <a:off x="3673289" y="1271099"/>
            <a:ext cx="10936849" cy="1604285"/>
          </a:xfrm>
          <a:prstGeom prst="rect">
            <a:avLst/>
          </a:prstGeom>
        </p:spPr>
        <p:txBody>
          <a:bodyPr lIns="0" tIns="0" rIns="0" bIns="0" rtlCol="0" anchor="t">
            <a:spAutoFit/>
          </a:bodyPr>
          <a:lstStyle/>
          <a:p>
            <a:pPr marL="0" marR="0" lvl="0" indent="0" algn="ctr" defTabSz="914400" rtl="0" eaLnBrk="1" fontAlgn="auto" latinLnBrk="0" hangingPunct="1">
              <a:lnSpc>
                <a:spcPts val="6015"/>
              </a:lnSpc>
              <a:spcBef>
                <a:spcPts val="0"/>
              </a:spcBef>
              <a:spcAft>
                <a:spcPts val="600"/>
              </a:spcAft>
              <a:buClrTx/>
              <a:buSzTx/>
              <a:buFontTx/>
              <a:buNone/>
              <a:tabLst/>
              <a:defRPr/>
            </a:pP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Bộ</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sách</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Chân</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trời</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sáng</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tạo</a:t>
            </a:r>
            <a:endPar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endParaRPr>
          </a:p>
          <a:p>
            <a:pPr marL="0" marR="0" lvl="0" indent="0" algn="ctr" defTabSz="914400" rtl="0" eaLnBrk="1" fontAlgn="auto" latinLnBrk="0" hangingPunct="1">
              <a:lnSpc>
                <a:spcPts val="6015"/>
              </a:lnSpc>
              <a:spcBef>
                <a:spcPts val="0"/>
              </a:spcBef>
              <a:spcAft>
                <a:spcPts val="600"/>
              </a:spcAft>
              <a:buClrTx/>
              <a:buSzTx/>
              <a:buFontTx/>
              <a:buNone/>
              <a:tabLst/>
              <a:defRPr/>
            </a:pP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Môn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học</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Sinh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học</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12</a:t>
            </a:r>
          </a:p>
        </p:txBody>
      </p:sp>
    </p:spTree>
    <p:extLst>
      <p:ext uri="{BB962C8B-B14F-4D97-AF65-F5344CB8AC3E}">
        <p14:creationId xmlns:p14="http://schemas.microsoft.com/office/powerpoint/2010/main" val="208303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lang="en-US" sz="4000" b="1" u="sng" dirty="0">
                <a:ln>
                  <a:solidFill>
                    <a:srgbClr val="0000CC"/>
                  </a:solidFill>
                </a:ln>
                <a:solidFill>
                  <a:srgbClr val="0000CC"/>
                </a:solidFill>
                <a:latin typeface="Constantia" panose="02030602050306030303" pitchFamily="18" charset="0"/>
              </a:rPr>
              <a:t>Di </a:t>
            </a:r>
            <a:r>
              <a:rPr lang="en-US" sz="4000" b="1" u="sng" dirty="0" err="1">
                <a:ln>
                  <a:solidFill>
                    <a:srgbClr val="0000CC"/>
                  </a:solidFill>
                </a:ln>
                <a:solidFill>
                  <a:srgbClr val="0000CC"/>
                </a:solidFill>
                <a:latin typeface="Constantia" panose="02030602050306030303" pitchFamily="18" charset="0"/>
              </a:rPr>
              <a:t>truyền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liên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kết</a:t>
            </a:r>
            <a:r>
              <a:rPr lang="en-US" sz="4000" b="1" u="sng" dirty="0">
                <a:ln>
                  <a:solidFill>
                    <a:srgbClr val="0000CC"/>
                  </a:solidFill>
                </a:ln>
                <a:solidFill>
                  <a:srgbClr val="0000CC"/>
                </a:solidFill>
                <a:latin typeface="Constantia" panose="02030602050306030303" pitchFamily="18" charset="0"/>
              </a:rPr>
              <a:t> gene – </a:t>
            </a:r>
            <a:r>
              <a:rPr lang="en-US" sz="4000" b="1" u="sng" dirty="0" err="1">
                <a:ln>
                  <a:solidFill>
                    <a:srgbClr val="0000CC"/>
                  </a:solidFill>
                </a:ln>
                <a:solidFill>
                  <a:srgbClr val="0000CC"/>
                </a:solidFill>
                <a:latin typeface="Constantia" panose="02030602050306030303" pitchFamily="18" charset="0"/>
              </a:rPr>
              <a:t>Hoán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vị</a:t>
            </a:r>
            <a:r>
              <a:rPr lang="en-US" sz="4000" b="1" u="sng" dirty="0">
                <a:ln>
                  <a:solidFill>
                    <a:srgbClr val="0000CC"/>
                  </a:solidFill>
                </a:ln>
                <a:solidFill>
                  <a:srgbClr val="0000CC"/>
                </a:solidFill>
                <a:latin typeface="Constantia" panose="02030602050306030303" pitchFamily="18" charset="0"/>
              </a:rPr>
              <a:t> </a:t>
            </a:r>
            <a:r>
              <a:rPr lang="en-US" sz="4000" b="1" u="sng" dirty="0" smtClean="0">
                <a:ln>
                  <a:solidFill>
                    <a:srgbClr val="0000CC"/>
                  </a:solidFill>
                </a:ln>
                <a:solidFill>
                  <a:srgbClr val="0000CC"/>
                </a:solidFill>
                <a:latin typeface="Constantia" panose="02030602050306030303" pitchFamily="18" charset="0"/>
              </a:rPr>
              <a:t>gene</a:t>
            </a:r>
            <a:endParaRPr lang="en-US" sz="4000" b="1" u="sng" dirty="0">
              <a:ln>
                <a:solidFill>
                  <a:srgbClr val="0000CC"/>
                </a:solidFill>
              </a:ln>
              <a:solidFill>
                <a:srgbClr val="0000CC"/>
              </a:solidFill>
              <a:latin typeface="Constantia" panose="02030602050306030303" pitchFamily="18" charset="0"/>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lang="en-US" sz="4000" b="1" u="sng" dirty="0" smtClean="0">
                <a:ln>
                  <a:solidFill>
                    <a:prstClr val="black"/>
                  </a:solidFill>
                </a:ln>
                <a:solidFill>
                  <a:prstClr val="black"/>
                </a:solidFill>
                <a:latin typeface="Constantia" panose="02030602050306030303" pitchFamily="18" charset="0"/>
              </a:rPr>
              <a:t>gene</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27" name="Text Box 9"/>
          <p:cNvSpPr txBox="1">
            <a:spLocks noChangeArrowheads="1"/>
          </p:cNvSpPr>
          <p:nvPr/>
        </p:nvSpPr>
        <p:spPr bwMode="auto">
          <a:xfrm>
            <a:off x="667661" y="3705331"/>
            <a:ext cx="91041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000" b="1" u="sng" dirty="0" err="1" smtClean="0">
                <a:solidFill>
                  <a:prstClr val="black"/>
                </a:solidFill>
                <a:latin typeface="Calibri" panose="020F0502020204030204" pitchFamily="34" charset="0"/>
                <a:cs typeface="Calibri" panose="020F0502020204030204" pitchFamily="34" charset="0"/>
              </a:rPr>
              <a:t>Đối</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tượng</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và</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tác</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giả</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err="1" smtClean="0">
                <a:solidFill>
                  <a:prstClr val="black"/>
                </a:solidFill>
                <a:latin typeface="Calibri" panose="020F0502020204030204" pitchFamily="34" charset="0"/>
                <a:cs typeface="Calibri" panose="020F0502020204030204" pitchFamily="34" charset="0"/>
              </a:rPr>
              <a:t>nghiên</a:t>
            </a:r>
            <a:r>
              <a:rPr lang="en-US" sz="4000" b="1" u="sng" dirty="0" smtClean="0">
                <a:solidFill>
                  <a:prstClr val="black"/>
                </a:solidFill>
                <a:latin typeface="Calibri" panose="020F0502020204030204" pitchFamily="34" charset="0"/>
                <a:cs typeface="Calibri" panose="020F0502020204030204" pitchFamily="34" charset="0"/>
              </a:rPr>
              <a:t> </a:t>
            </a:r>
            <a:r>
              <a:rPr lang="en-US" sz="4000" b="1" u="sng" dirty="0">
                <a:solidFill>
                  <a:prstClr val="black"/>
                </a:solidFill>
                <a:latin typeface="Calibri" panose="020F0502020204030204" pitchFamily="34" charset="0"/>
                <a:cs typeface="Calibri" panose="020F0502020204030204" pitchFamily="34" charset="0"/>
              </a:rPr>
              <a:t>cứu</a:t>
            </a:r>
            <a:r>
              <a:rPr lang="en-US" sz="4000" b="1" dirty="0">
                <a:solidFill>
                  <a:prstClr val="black"/>
                </a:solidFill>
                <a:latin typeface="Calibri" panose="020F0502020204030204" pitchFamily="34" charset="0"/>
                <a:cs typeface="Calibri" panose="020F0502020204030204" pitchFamily="34" charset="0"/>
              </a:rPr>
              <a:t>:</a:t>
            </a:r>
          </a:p>
        </p:txBody>
      </p:sp>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38" y="4569712"/>
            <a:ext cx="4354996" cy="571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9"/>
          <p:cNvSpPr txBox="1">
            <a:spLocks noChangeArrowheads="1"/>
          </p:cNvSpPr>
          <p:nvPr/>
        </p:nvSpPr>
        <p:spPr bwMode="auto">
          <a:xfrm>
            <a:off x="4902720" y="4333400"/>
            <a:ext cx="130302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110000"/>
              </a:lnSpc>
              <a:spcAft>
                <a:spcPct val="0"/>
              </a:spcAft>
            </a:pPr>
            <a:r>
              <a:rPr lang="en-US" sz="4000" b="1" dirty="0">
                <a:solidFill>
                  <a:srgbClr val="C00000"/>
                </a:solidFill>
                <a:latin typeface="Calibri" panose="020F0502020204030204" pitchFamily="34" charset="0"/>
                <a:cs typeface="Calibri" panose="020F0502020204030204" pitchFamily="34" charset="0"/>
              </a:rPr>
              <a:t>Thomas Hunt Morgan</a:t>
            </a:r>
          </a:p>
          <a:p>
            <a:pPr algn="ctr" eaLnBrk="1" fontAlgn="base" hangingPunct="1">
              <a:lnSpc>
                <a:spcPct val="110000"/>
              </a:lnSpc>
              <a:spcAft>
                <a:spcPct val="0"/>
              </a:spcAft>
            </a:pPr>
            <a:r>
              <a:rPr lang="en-US" sz="4000" b="1" i="1" dirty="0">
                <a:solidFill>
                  <a:srgbClr val="C00000"/>
                </a:solidFill>
                <a:latin typeface="Calibri" panose="020F0502020204030204" pitchFamily="34" charset="0"/>
                <a:cs typeface="Calibri" panose="020F0502020204030204" pitchFamily="34" charset="0"/>
              </a:rPr>
              <a:t>Cha đẻ của di truyền học hiện đại</a:t>
            </a:r>
          </a:p>
          <a:p>
            <a:pPr algn="ctr" eaLnBrk="1" fontAlgn="base" hangingPunct="1">
              <a:lnSpc>
                <a:spcPct val="110000"/>
              </a:lnSpc>
              <a:spcAft>
                <a:spcPct val="0"/>
              </a:spcAft>
            </a:pPr>
            <a:endParaRPr lang="en-US" sz="4000" b="1" i="1" dirty="0">
              <a:solidFill>
                <a:srgbClr val="C00000"/>
              </a:solidFill>
              <a:latin typeface="Calibri" panose="020F0502020204030204" pitchFamily="34" charset="0"/>
              <a:cs typeface="Calibri" panose="020F0502020204030204" pitchFamily="34" charset="0"/>
            </a:endParaRP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1866 – 1945 </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Nhà phôi học người Mỹ, giảng dạy tại trường ĐH Columbia.</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24 tuổi </a:t>
            </a:r>
            <a:r>
              <a:rPr lang="en-US" sz="4000" dirty="0" err="1">
                <a:solidFill>
                  <a:prstClr val="black"/>
                </a:solidFill>
                <a:latin typeface="Calibri" panose="020F0502020204030204" pitchFamily="34" charset="0"/>
                <a:cs typeface="Calibri" panose="020F0502020204030204" pitchFamily="34" charset="0"/>
              </a:rPr>
              <a:t>nhận</a:t>
            </a:r>
            <a:r>
              <a:rPr lang="en-US" sz="4000" dirty="0">
                <a:solidFill>
                  <a:prstClr val="black"/>
                </a:solidFill>
                <a:latin typeface="Calibri" panose="020F0502020204030204" pitchFamily="34" charset="0"/>
                <a:cs typeface="Calibri" panose="020F0502020204030204" pitchFamily="34" charset="0"/>
              </a:rPr>
              <a:t> bằng tiến sỹ</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25 tuổi được phong giáo sư</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1933 </a:t>
            </a:r>
            <a:r>
              <a:rPr lang="en-US" sz="4000" dirty="0" err="1">
                <a:solidFill>
                  <a:prstClr val="black"/>
                </a:solidFill>
                <a:latin typeface="Calibri" panose="020F0502020204030204" pitchFamily="34" charset="0"/>
                <a:cs typeface="Calibri" panose="020F0502020204030204" pitchFamily="34" charset="0"/>
              </a:rPr>
              <a:t>nhận</a:t>
            </a:r>
            <a:r>
              <a:rPr lang="en-US" sz="4000" dirty="0">
                <a:solidFill>
                  <a:prstClr val="black"/>
                </a:solidFill>
                <a:latin typeface="Calibri" panose="020F0502020204030204" pitchFamily="34" charset="0"/>
                <a:cs typeface="Calibri" panose="020F0502020204030204" pitchFamily="34" charset="0"/>
              </a:rPr>
              <a:t> giải Nobel</a:t>
            </a:r>
          </a:p>
        </p:txBody>
      </p:sp>
      <p:pic>
        <p:nvPicPr>
          <p:cNvPr id="3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80" t="2398"/>
          <a:stretch/>
        </p:blipFill>
        <p:spPr bwMode="auto">
          <a:xfrm>
            <a:off x="521381" y="4596747"/>
            <a:ext cx="8944119" cy="5223702"/>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9"/>
          <p:cNvSpPr txBox="1">
            <a:spLocks noChangeArrowheads="1"/>
          </p:cNvSpPr>
          <p:nvPr/>
        </p:nvSpPr>
        <p:spPr bwMode="auto">
          <a:xfrm>
            <a:off x="9428286" y="5661652"/>
            <a:ext cx="8467420" cy="2123658"/>
          </a:xfrm>
          <a:prstGeom prst="rect">
            <a:avLst/>
          </a:prstGeom>
          <a:noFill/>
          <a:ln w="25400" cap="flat" cmpd="sng" algn="ctr">
            <a:noFill/>
            <a:prstDash val="soli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Vòng</a:t>
            </a: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đời ngắn ; đẻ nhiều ;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dễ</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nuôi</a:t>
            </a:r>
            <a:endPar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endParaRPr>
          </a:p>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Số</a:t>
            </a: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lượng NST trong tế bào ít</a:t>
            </a:r>
          </a:p>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Nhiều</a:t>
            </a:r>
            <a:r>
              <a:rPr kumimoji="0" lang="en-US" sz="4000" b="0" i="0" u="none" strike="noStrike" kern="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tính trạng tương phản</a:t>
            </a:r>
          </a:p>
        </p:txBody>
      </p:sp>
      <p:sp>
        <p:nvSpPr>
          <p:cNvPr id="32" name="Oval 31"/>
          <p:cNvSpPr/>
          <p:nvPr/>
        </p:nvSpPr>
        <p:spPr>
          <a:xfrm>
            <a:off x="456894" y="7181131"/>
            <a:ext cx="2002883" cy="2333955"/>
          </a:xfrm>
          <a:prstGeom prst="ellipse">
            <a:avLst/>
          </a:prstGeom>
          <a:noFill/>
          <a:ln w="571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3" name="Oval 32"/>
          <p:cNvSpPr/>
          <p:nvPr/>
        </p:nvSpPr>
        <p:spPr>
          <a:xfrm>
            <a:off x="7157596" y="7425698"/>
            <a:ext cx="2002883" cy="2333955"/>
          </a:xfrm>
          <a:prstGeom prst="ellipse">
            <a:avLst/>
          </a:prstGeom>
          <a:noFill/>
          <a:ln w="571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4" name="TextBox 13"/>
          <p:cNvSpPr txBox="1"/>
          <p:nvPr/>
        </p:nvSpPr>
        <p:spPr>
          <a:xfrm>
            <a:off x="9652052" y="3171496"/>
            <a:ext cx="4371402"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lang="en-US" sz="4000" u="sng" dirty="0" smtClean="0">
                <a:ln>
                  <a:solidFill>
                    <a:srgbClr val="C00000"/>
                  </a:solidFill>
                </a:ln>
                <a:solidFill>
                  <a:srgbClr val="FF0000"/>
                </a:solidFill>
                <a:latin typeface="Public Sans Bold"/>
              </a:rPr>
              <a:t>GV</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thuyết</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trình</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spTree>
    <p:extLst>
      <p:ext uri="{BB962C8B-B14F-4D97-AF65-F5344CB8AC3E}">
        <p14:creationId xmlns:p14="http://schemas.microsoft.com/office/powerpoint/2010/main" val="2973789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left)">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left)">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3" end="3"/>
                                            </p:txEl>
                                          </p:spTgt>
                                        </p:tgtEl>
                                        <p:attrNameLst>
                                          <p:attrName>style.visibility</p:attrName>
                                        </p:attrNameLst>
                                      </p:cBhvr>
                                      <p:to>
                                        <p:strVal val="visible"/>
                                      </p:to>
                                    </p:set>
                                    <p:animEffect transition="in" filter="wipe(left)">
                                      <p:cBhvr>
                                        <p:cTn id="32" dur="500"/>
                                        <p:tgtEl>
                                          <p:spTgt spid="2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xEl>
                                              <p:pRg st="4" end="4"/>
                                            </p:txEl>
                                          </p:spTgt>
                                        </p:tgtEl>
                                        <p:attrNameLst>
                                          <p:attrName>style.visibility</p:attrName>
                                        </p:attrNameLst>
                                      </p:cBhvr>
                                      <p:to>
                                        <p:strVal val="visible"/>
                                      </p:to>
                                    </p:set>
                                    <p:animEffect transition="in" filter="wipe(left)">
                                      <p:cBhvr>
                                        <p:cTn id="37" dur="500"/>
                                        <p:tgtEl>
                                          <p:spTgt spid="2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xEl>
                                              <p:pRg st="5" end="5"/>
                                            </p:txEl>
                                          </p:spTgt>
                                        </p:tgtEl>
                                        <p:attrNameLst>
                                          <p:attrName>style.visibility</p:attrName>
                                        </p:attrNameLst>
                                      </p:cBhvr>
                                      <p:to>
                                        <p:strVal val="visible"/>
                                      </p:to>
                                    </p:set>
                                    <p:animEffect transition="in" filter="wipe(left)">
                                      <p:cBhvr>
                                        <p:cTn id="42" dur="500"/>
                                        <p:tgtEl>
                                          <p:spTgt spid="2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xEl>
                                              <p:pRg st="6" end="6"/>
                                            </p:txEl>
                                          </p:spTgt>
                                        </p:tgtEl>
                                        <p:attrNameLst>
                                          <p:attrName>style.visibility</p:attrName>
                                        </p:attrNameLst>
                                      </p:cBhvr>
                                      <p:to>
                                        <p:strVal val="visible"/>
                                      </p:to>
                                    </p:set>
                                    <p:animEffect transition="in" filter="wipe(left)">
                                      <p:cBhvr>
                                        <p:cTn id="47" dur="500"/>
                                        <p:tgtEl>
                                          <p:spTgt spid="29">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xEl>
                                              <p:pRg st="7" end="7"/>
                                            </p:txEl>
                                          </p:spTgt>
                                        </p:tgtEl>
                                        <p:attrNameLst>
                                          <p:attrName>style.visibility</p:attrName>
                                        </p:attrNameLst>
                                      </p:cBhvr>
                                      <p:to>
                                        <p:strVal val="visible"/>
                                      </p:to>
                                    </p:set>
                                    <p:animEffect transition="in" filter="wipe(left)">
                                      <p:cBhvr>
                                        <p:cTn id="52" dur="500"/>
                                        <p:tgtEl>
                                          <p:spTgt spid="29">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9">
                                            <p:txEl>
                                              <p:pRg st="0" end="0"/>
                                            </p:txEl>
                                          </p:spTgt>
                                        </p:tgtEl>
                                      </p:cBhvr>
                                    </p:animEffect>
                                    <p:anim calcmode="lin" valueType="num">
                                      <p:cBhvr>
                                        <p:cTn id="57"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58" dur="1000"/>
                                        <p:tgtEl>
                                          <p:spTgt spid="29">
                                            <p:txEl>
                                              <p:pRg st="0" end="0"/>
                                            </p:txEl>
                                          </p:spTgt>
                                        </p:tgtEl>
                                        <p:attrNameLst>
                                          <p:attrName>ppt_y</p:attrName>
                                        </p:attrNameLst>
                                      </p:cBhvr>
                                      <p:tavLst>
                                        <p:tav tm="0">
                                          <p:val>
                                            <p:strVal val="ppt_y"/>
                                          </p:val>
                                        </p:tav>
                                        <p:tav tm="100000">
                                          <p:val>
                                            <p:strVal val="ppt_y+.1"/>
                                          </p:val>
                                        </p:tav>
                                      </p:tavLst>
                                    </p:anim>
                                    <p:set>
                                      <p:cBhvr>
                                        <p:cTn id="59" dur="1" fill="hold">
                                          <p:stCondLst>
                                            <p:cond delay="999"/>
                                          </p:stCondLst>
                                        </p:cTn>
                                        <p:tgtEl>
                                          <p:spTgt spid="29">
                                            <p:txEl>
                                              <p:pRg st="0" end="0"/>
                                            </p:txEl>
                                          </p:spTgt>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29">
                                            <p:txEl>
                                              <p:pRg st="1" end="1"/>
                                            </p:txEl>
                                          </p:spTgt>
                                        </p:tgtEl>
                                      </p:cBhvr>
                                    </p:animEffect>
                                    <p:anim calcmode="lin" valueType="num">
                                      <p:cBhvr>
                                        <p:cTn id="62" dur="1000"/>
                                        <p:tgtEl>
                                          <p:spTgt spid="29">
                                            <p:txEl>
                                              <p:pRg st="1" end="1"/>
                                            </p:txEl>
                                          </p:spTgt>
                                        </p:tgtEl>
                                        <p:attrNameLst>
                                          <p:attrName>ppt_x</p:attrName>
                                        </p:attrNameLst>
                                      </p:cBhvr>
                                      <p:tavLst>
                                        <p:tav tm="0">
                                          <p:val>
                                            <p:strVal val="ppt_x"/>
                                          </p:val>
                                        </p:tav>
                                        <p:tav tm="100000">
                                          <p:val>
                                            <p:strVal val="ppt_x"/>
                                          </p:val>
                                        </p:tav>
                                      </p:tavLst>
                                    </p:anim>
                                    <p:anim calcmode="lin" valueType="num">
                                      <p:cBhvr>
                                        <p:cTn id="63" dur="1000"/>
                                        <p:tgtEl>
                                          <p:spTgt spid="29">
                                            <p:txEl>
                                              <p:pRg st="1" end="1"/>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29">
                                            <p:txEl>
                                              <p:pRg st="1" end="1"/>
                                            </p:txEl>
                                          </p:spTgt>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9">
                                            <p:txEl>
                                              <p:pRg st="3" end="3"/>
                                            </p:txEl>
                                          </p:spTgt>
                                        </p:tgtEl>
                                      </p:cBhvr>
                                    </p:animEffect>
                                    <p:anim calcmode="lin" valueType="num">
                                      <p:cBhvr>
                                        <p:cTn id="67" dur="1000"/>
                                        <p:tgtEl>
                                          <p:spTgt spid="29">
                                            <p:txEl>
                                              <p:pRg st="3" end="3"/>
                                            </p:txEl>
                                          </p:spTgt>
                                        </p:tgtEl>
                                        <p:attrNameLst>
                                          <p:attrName>ppt_x</p:attrName>
                                        </p:attrNameLst>
                                      </p:cBhvr>
                                      <p:tavLst>
                                        <p:tav tm="0">
                                          <p:val>
                                            <p:strVal val="ppt_x"/>
                                          </p:val>
                                        </p:tav>
                                        <p:tav tm="100000">
                                          <p:val>
                                            <p:strVal val="ppt_x"/>
                                          </p:val>
                                        </p:tav>
                                      </p:tavLst>
                                    </p:anim>
                                    <p:anim calcmode="lin" valueType="num">
                                      <p:cBhvr>
                                        <p:cTn id="68" dur="1000"/>
                                        <p:tgtEl>
                                          <p:spTgt spid="29">
                                            <p:txEl>
                                              <p:pRg st="3" end="3"/>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29">
                                            <p:txEl>
                                              <p:pRg st="3" end="3"/>
                                            </p:txEl>
                                          </p:spTgt>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9">
                                            <p:txEl>
                                              <p:pRg st="4" end="4"/>
                                            </p:txEl>
                                          </p:spTgt>
                                        </p:tgtEl>
                                      </p:cBhvr>
                                    </p:animEffect>
                                    <p:anim calcmode="lin" valueType="num">
                                      <p:cBhvr>
                                        <p:cTn id="72" dur="1000"/>
                                        <p:tgtEl>
                                          <p:spTgt spid="29">
                                            <p:txEl>
                                              <p:pRg st="4" end="4"/>
                                            </p:txEl>
                                          </p:spTgt>
                                        </p:tgtEl>
                                        <p:attrNameLst>
                                          <p:attrName>ppt_x</p:attrName>
                                        </p:attrNameLst>
                                      </p:cBhvr>
                                      <p:tavLst>
                                        <p:tav tm="0">
                                          <p:val>
                                            <p:strVal val="ppt_x"/>
                                          </p:val>
                                        </p:tav>
                                        <p:tav tm="100000">
                                          <p:val>
                                            <p:strVal val="ppt_x"/>
                                          </p:val>
                                        </p:tav>
                                      </p:tavLst>
                                    </p:anim>
                                    <p:anim calcmode="lin" valueType="num">
                                      <p:cBhvr>
                                        <p:cTn id="73" dur="1000"/>
                                        <p:tgtEl>
                                          <p:spTgt spid="29">
                                            <p:txEl>
                                              <p:pRg st="4" end="4"/>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29">
                                            <p:txEl>
                                              <p:pRg st="4" end="4"/>
                                            </p:txEl>
                                          </p:spTgt>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9">
                                            <p:txEl>
                                              <p:pRg st="5" end="5"/>
                                            </p:txEl>
                                          </p:spTgt>
                                        </p:tgtEl>
                                      </p:cBhvr>
                                    </p:animEffect>
                                    <p:anim calcmode="lin" valueType="num">
                                      <p:cBhvr>
                                        <p:cTn id="77" dur="1000"/>
                                        <p:tgtEl>
                                          <p:spTgt spid="29">
                                            <p:txEl>
                                              <p:pRg st="5" end="5"/>
                                            </p:txEl>
                                          </p:spTgt>
                                        </p:tgtEl>
                                        <p:attrNameLst>
                                          <p:attrName>ppt_x</p:attrName>
                                        </p:attrNameLst>
                                      </p:cBhvr>
                                      <p:tavLst>
                                        <p:tav tm="0">
                                          <p:val>
                                            <p:strVal val="ppt_x"/>
                                          </p:val>
                                        </p:tav>
                                        <p:tav tm="100000">
                                          <p:val>
                                            <p:strVal val="ppt_x"/>
                                          </p:val>
                                        </p:tav>
                                      </p:tavLst>
                                    </p:anim>
                                    <p:anim calcmode="lin" valueType="num">
                                      <p:cBhvr>
                                        <p:cTn id="78" dur="1000"/>
                                        <p:tgtEl>
                                          <p:spTgt spid="29">
                                            <p:txEl>
                                              <p:pRg st="5" end="5"/>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29">
                                            <p:txEl>
                                              <p:pRg st="5" end="5"/>
                                            </p:txEl>
                                          </p:spTgt>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1000"/>
                                        <p:tgtEl>
                                          <p:spTgt spid="29">
                                            <p:txEl>
                                              <p:pRg st="6" end="6"/>
                                            </p:txEl>
                                          </p:spTgt>
                                        </p:tgtEl>
                                      </p:cBhvr>
                                    </p:animEffect>
                                    <p:anim calcmode="lin" valueType="num">
                                      <p:cBhvr>
                                        <p:cTn id="82" dur="1000"/>
                                        <p:tgtEl>
                                          <p:spTgt spid="29">
                                            <p:txEl>
                                              <p:pRg st="6" end="6"/>
                                            </p:txEl>
                                          </p:spTgt>
                                        </p:tgtEl>
                                        <p:attrNameLst>
                                          <p:attrName>ppt_x</p:attrName>
                                        </p:attrNameLst>
                                      </p:cBhvr>
                                      <p:tavLst>
                                        <p:tav tm="0">
                                          <p:val>
                                            <p:strVal val="ppt_x"/>
                                          </p:val>
                                        </p:tav>
                                        <p:tav tm="100000">
                                          <p:val>
                                            <p:strVal val="ppt_x"/>
                                          </p:val>
                                        </p:tav>
                                      </p:tavLst>
                                    </p:anim>
                                    <p:anim calcmode="lin" valueType="num">
                                      <p:cBhvr>
                                        <p:cTn id="83" dur="1000"/>
                                        <p:tgtEl>
                                          <p:spTgt spid="29">
                                            <p:txEl>
                                              <p:pRg st="6" end="6"/>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29">
                                            <p:txEl>
                                              <p:pRg st="6" end="6"/>
                                            </p:txEl>
                                          </p:spTgt>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29">
                                            <p:txEl>
                                              <p:pRg st="7" end="7"/>
                                            </p:txEl>
                                          </p:spTgt>
                                        </p:tgtEl>
                                      </p:cBhvr>
                                    </p:animEffect>
                                    <p:anim calcmode="lin" valueType="num">
                                      <p:cBhvr>
                                        <p:cTn id="87" dur="1000"/>
                                        <p:tgtEl>
                                          <p:spTgt spid="29">
                                            <p:txEl>
                                              <p:pRg st="7" end="7"/>
                                            </p:txEl>
                                          </p:spTgt>
                                        </p:tgtEl>
                                        <p:attrNameLst>
                                          <p:attrName>ppt_x</p:attrName>
                                        </p:attrNameLst>
                                      </p:cBhvr>
                                      <p:tavLst>
                                        <p:tav tm="0">
                                          <p:val>
                                            <p:strVal val="ppt_x"/>
                                          </p:val>
                                        </p:tav>
                                        <p:tav tm="100000">
                                          <p:val>
                                            <p:strVal val="ppt_x"/>
                                          </p:val>
                                        </p:tav>
                                      </p:tavLst>
                                    </p:anim>
                                    <p:anim calcmode="lin" valueType="num">
                                      <p:cBhvr>
                                        <p:cTn id="88" dur="1000"/>
                                        <p:tgtEl>
                                          <p:spTgt spid="29">
                                            <p:txEl>
                                              <p:pRg st="7" end="7"/>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29">
                                            <p:txEl>
                                              <p:pRg st="7" end="7"/>
                                            </p:txEl>
                                          </p:spTgt>
                                        </p:tgtEl>
                                        <p:attrNameLst>
                                          <p:attrName>style.visibility</p:attrName>
                                        </p:attrNameLst>
                                      </p:cBhvr>
                                      <p:to>
                                        <p:strVal val="hidden"/>
                                      </p:to>
                                    </p:set>
                                  </p:childTnLst>
                                </p:cTn>
                              </p:par>
                              <p:par>
                                <p:cTn id="90" presetID="42" presetClass="exit" presetSubtype="0" fill="hold" nodeType="withEffect">
                                  <p:stCondLst>
                                    <p:cond delay="0"/>
                                  </p:stCondLst>
                                  <p:childTnLst>
                                    <p:animEffect transition="out" filter="fade">
                                      <p:cBhvr>
                                        <p:cTn id="91" dur="1000"/>
                                        <p:tgtEl>
                                          <p:spTgt spid="28"/>
                                        </p:tgtEl>
                                      </p:cBhvr>
                                    </p:animEffect>
                                    <p:anim calcmode="lin" valueType="num">
                                      <p:cBhvr>
                                        <p:cTn id="92" dur="1000"/>
                                        <p:tgtEl>
                                          <p:spTgt spid="28"/>
                                        </p:tgtEl>
                                        <p:attrNameLst>
                                          <p:attrName>ppt_x</p:attrName>
                                        </p:attrNameLst>
                                      </p:cBhvr>
                                      <p:tavLst>
                                        <p:tav tm="0">
                                          <p:val>
                                            <p:strVal val="ppt_x"/>
                                          </p:val>
                                        </p:tav>
                                        <p:tav tm="100000">
                                          <p:val>
                                            <p:strVal val="ppt_x"/>
                                          </p:val>
                                        </p:tav>
                                      </p:tavLst>
                                    </p:anim>
                                    <p:anim calcmode="lin" valueType="num">
                                      <p:cBhvr>
                                        <p:cTn id="93" dur="1000"/>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1000" fill="hold"/>
                                        <p:tgtEl>
                                          <p:spTgt spid="30"/>
                                        </p:tgtEl>
                                        <p:attrNameLst>
                                          <p:attrName>ppt_w</p:attrName>
                                        </p:attrNameLst>
                                      </p:cBhvr>
                                      <p:tavLst>
                                        <p:tav tm="0">
                                          <p:val>
                                            <p:fltVal val="0"/>
                                          </p:val>
                                        </p:tav>
                                        <p:tav tm="100000">
                                          <p:val>
                                            <p:strVal val="#ppt_w"/>
                                          </p:val>
                                        </p:tav>
                                      </p:tavLst>
                                    </p:anim>
                                    <p:anim calcmode="lin" valueType="num">
                                      <p:cBhvr>
                                        <p:cTn id="100" dur="1000" fill="hold"/>
                                        <p:tgtEl>
                                          <p:spTgt spid="30"/>
                                        </p:tgtEl>
                                        <p:attrNameLst>
                                          <p:attrName>ppt_h</p:attrName>
                                        </p:attrNameLst>
                                      </p:cBhvr>
                                      <p:tavLst>
                                        <p:tav tm="0">
                                          <p:val>
                                            <p:fltVal val="0"/>
                                          </p:val>
                                        </p:tav>
                                        <p:tav tm="100000">
                                          <p:val>
                                            <p:strVal val="#ppt_h"/>
                                          </p:val>
                                        </p:tav>
                                      </p:tavLst>
                                    </p:anim>
                                    <p:anim calcmode="lin" valueType="num">
                                      <p:cBhvr>
                                        <p:cTn id="101" dur="1000" fill="hold"/>
                                        <p:tgtEl>
                                          <p:spTgt spid="30"/>
                                        </p:tgtEl>
                                        <p:attrNameLst>
                                          <p:attrName>style.rotation</p:attrName>
                                        </p:attrNameLst>
                                      </p:cBhvr>
                                      <p:tavLst>
                                        <p:tav tm="0">
                                          <p:val>
                                            <p:fltVal val="90"/>
                                          </p:val>
                                        </p:tav>
                                        <p:tav tm="100000">
                                          <p:val>
                                            <p:fltVal val="0"/>
                                          </p:val>
                                        </p:tav>
                                      </p:tavLst>
                                    </p:anim>
                                    <p:animEffect transition="in" filter="fade">
                                      <p:cBhvr>
                                        <p:cTn id="102" dur="10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repeatCount="indefinite"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down)">
                                      <p:cBhvr>
                                        <p:cTn id="107" dur="2000"/>
                                        <p:tgtEl>
                                          <p:spTgt spid="32"/>
                                        </p:tgtEl>
                                      </p:cBhvr>
                                    </p:animEffect>
                                  </p:childTnLst>
                                </p:cTn>
                              </p:par>
                              <p:par>
                                <p:cTn id="108" presetID="22" presetClass="entr" presetSubtype="4" repeatCount="indefinite"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down)">
                                      <p:cBhvr>
                                        <p:cTn id="110" dur="20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1">
                                            <p:txEl>
                                              <p:pRg st="0" end="0"/>
                                            </p:txEl>
                                          </p:spTgt>
                                        </p:tgtEl>
                                        <p:attrNameLst>
                                          <p:attrName>style.visibility</p:attrName>
                                        </p:attrNameLst>
                                      </p:cBhvr>
                                      <p:to>
                                        <p:strVal val="visible"/>
                                      </p:to>
                                    </p:set>
                                    <p:animEffect transition="in" filter="wipe(left)">
                                      <p:cBhvr>
                                        <p:cTn id="115" dur="500"/>
                                        <p:tgtEl>
                                          <p:spTgt spid="31">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1">
                                            <p:txEl>
                                              <p:pRg st="1" end="1"/>
                                            </p:txEl>
                                          </p:spTgt>
                                        </p:tgtEl>
                                        <p:attrNameLst>
                                          <p:attrName>style.visibility</p:attrName>
                                        </p:attrNameLst>
                                      </p:cBhvr>
                                      <p:to>
                                        <p:strVal val="visible"/>
                                      </p:to>
                                    </p:set>
                                    <p:animEffect transition="in" filter="wipe(left)">
                                      <p:cBhvr>
                                        <p:cTn id="120" dur="500"/>
                                        <p:tgtEl>
                                          <p:spTgt spid="31">
                                            <p:txEl>
                                              <p:pRg st="1" end="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31">
                                            <p:txEl>
                                              <p:pRg st="2" end="2"/>
                                            </p:txEl>
                                          </p:spTgt>
                                        </p:tgtEl>
                                        <p:attrNameLst>
                                          <p:attrName>style.visibility</p:attrName>
                                        </p:attrNameLst>
                                      </p:cBhvr>
                                      <p:to>
                                        <p:strVal val="visible"/>
                                      </p:to>
                                    </p:set>
                                    <p:animEffect transition="in" filter="wipe(left)">
                                      <p:cBhvr>
                                        <p:cTn id="125"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uiExpand="1" build="p"/>
      <p:bldP spid="29" grpId="1" uiExpand="1" build="allAtOnce"/>
      <p:bldP spid="31" grpId="0" uiExpand="1" build="p"/>
      <p:bldP spid="32" grpId="0" animBg="1"/>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4" name="Text Box 9"/>
          <p:cNvSpPr txBox="1">
            <a:spLocks noChangeArrowheads="1"/>
          </p:cNvSpPr>
          <p:nvPr/>
        </p:nvSpPr>
        <p:spPr bwMode="auto">
          <a:xfrm>
            <a:off x="7929825" y="2903835"/>
            <a:ext cx="40852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600" b="1" i="0" u="sng"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Thí</a:t>
            </a:r>
            <a:r>
              <a:rPr kumimoji="0" lang="en-US" sz="4600" b="1" i="0" u="sng"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nghiệm </a:t>
            </a:r>
            <a:r>
              <a:rPr kumimoji="0" lang="en-US" sz="4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5" name="Text Box 9"/>
          <p:cNvSpPr txBox="1">
            <a:spLocks noChangeArrowheads="1"/>
          </p:cNvSpPr>
          <p:nvPr/>
        </p:nvSpPr>
        <p:spPr bwMode="auto">
          <a:xfrm>
            <a:off x="11056135" y="2950001"/>
            <a:ext cx="74658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tt màu sắc thân &amp; chiều dài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6" name="Text Box 5"/>
          <p:cNvSpPr txBox="1">
            <a:spLocks noChangeArrowheads="1"/>
          </p:cNvSpPr>
          <p:nvPr/>
        </p:nvSpPr>
        <p:spPr bwMode="auto">
          <a:xfrm>
            <a:off x="4337362" y="4125381"/>
            <a:ext cx="151156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t/c</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18" name="Text Box 8"/>
          <p:cNvSpPr txBox="1">
            <a:spLocks noChangeArrowheads="1"/>
          </p:cNvSpPr>
          <p:nvPr/>
        </p:nvSpPr>
        <p:spPr bwMode="auto">
          <a:xfrm>
            <a:off x="11047022" y="4507829"/>
            <a:ext cx="60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sp>
        <p:nvSpPr>
          <p:cNvPr id="19" name="Text Box 9"/>
          <p:cNvSpPr txBox="1">
            <a:spLocks noChangeArrowheads="1"/>
          </p:cNvSpPr>
          <p:nvPr/>
        </p:nvSpPr>
        <p:spPr bwMode="auto">
          <a:xfrm>
            <a:off x="4317344" y="5913985"/>
            <a:ext cx="13150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1 </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5000" b="1" i="0" u="none" strike="noStrike" kern="1200" cap="none" spc="0" normalizeH="0" baseline="-25000" noProof="0" dirty="0">
                <a:ln>
                  <a:noFill/>
                </a:ln>
                <a:solidFill>
                  <a:srgbClr val="0000FF"/>
                </a:solidFill>
                <a:effectLst/>
                <a:uLnTx/>
                <a:uFillTx/>
                <a:latin typeface="Times New Roman" pitchFamily="18" charset="0"/>
                <a:ea typeface="+mn-ea"/>
                <a:cs typeface="Times New Roman" pitchFamily="18" charset="0"/>
              </a:rPr>
              <a:t>  </a:t>
            </a:r>
            <a:endPar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298" y="3925092"/>
            <a:ext cx="4466042" cy="184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4268" y="3924300"/>
            <a:ext cx="5244451" cy="163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a:stCxn id="18" idx="2"/>
          </p:cNvCxnSpPr>
          <p:nvPr/>
        </p:nvCxnSpPr>
        <p:spPr>
          <a:xfrm>
            <a:off x="11351822" y="5087266"/>
            <a:ext cx="0" cy="1057478"/>
          </a:xfrm>
          <a:prstGeom prst="straightConnector1">
            <a:avLst/>
          </a:prstGeom>
          <a:noFill/>
          <a:ln w="38100" cap="flat" cmpd="sng" algn="ctr">
            <a:solidFill>
              <a:sysClr val="windowText" lastClr="000000"/>
            </a:solidFill>
            <a:prstDash val="solid"/>
            <a:tailEnd type="arrow"/>
          </a:ln>
          <a:effectLst/>
        </p:spPr>
      </p:cxnSp>
      <p:pic>
        <p:nvPicPr>
          <p:cNvPr id="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249" y="5874291"/>
            <a:ext cx="6018918" cy="163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925" y="5881184"/>
            <a:ext cx="4247322" cy="175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a:stCxn id="18" idx="2"/>
          </p:cNvCxnSpPr>
          <p:nvPr/>
        </p:nvCxnSpPr>
        <p:spPr>
          <a:xfrm flipH="1">
            <a:off x="9472272" y="5087266"/>
            <a:ext cx="1879550" cy="1236212"/>
          </a:xfrm>
          <a:prstGeom prst="straightConnector1">
            <a:avLst/>
          </a:prstGeom>
          <a:noFill/>
          <a:ln w="38100" cap="flat" cmpd="sng" algn="ctr">
            <a:solidFill>
              <a:sysClr val="windowText" lastClr="000000"/>
            </a:solidFill>
            <a:prstDash val="solid"/>
            <a:tailEnd type="arrow"/>
          </a:ln>
          <a:effectLst/>
        </p:spPr>
      </p:cxnSp>
      <p:sp>
        <p:nvSpPr>
          <p:cNvPr id="26" name="Text Box 18"/>
          <p:cNvSpPr txBox="1">
            <a:spLocks noChangeArrowheads="1"/>
          </p:cNvSpPr>
          <p:nvPr/>
        </p:nvSpPr>
        <p:spPr bwMode="auto">
          <a:xfrm>
            <a:off x="10941652" y="6376822"/>
            <a:ext cx="474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pic>
        <p:nvPicPr>
          <p:cNvPr id="3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82788" y="5866210"/>
            <a:ext cx="4914226" cy="155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Straight Arrow Connector 35"/>
          <p:cNvCxnSpPr/>
          <p:nvPr/>
        </p:nvCxnSpPr>
        <p:spPr>
          <a:xfrm>
            <a:off x="11160811" y="6541257"/>
            <a:ext cx="0" cy="555722"/>
          </a:xfrm>
          <a:prstGeom prst="straightConnector1">
            <a:avLst/>
          </a:prstGeom>
          <a:noFill/>
          <a:ln w="38100" cap="flat" cmpd="sng" algn="ctr">
            <a:solidFill>
              <a:sysClr val="windowText" lastClr="000000"/>
            </a:solidFill>
            <a:prstDash val="solid"/>
            <a:tailEnd type="arrow"/>
          </a:ln>
          <a:effectLst/>
        </p:spPr>
      </p:cxnSp>
      <p:sp>
        <p:nvSpPr>
          <p:cNvPr id="37" name="Text Box 9"/>
          <p:cNvSpPr txBox="1">
            <a:spLocks noChangeArrowheads="1"/>
          </p:cNvSpPr>
          <p:nvPr/>
        </p:nvSpPr>
        <p:spPr bwMode="auto">
          <a:xfrm>
            <a:off x="4281228" y="7893990"/>
            <a:ext cx="13150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a </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5000" b="1" i="0" u="none" strike="noStrike" kern="1200" cap="none" spc="0" normalizeH="0" baseline="-25000" noProof="0" dirty="0">
                <a:ln>
                  <a:noFill/>
                </a:ln>
                <a:solidFill>
                  <a:srgbClr val="0000FF"/>
                </a:solidFill>
                <a:effectLst/>
                <a:uLnTx/>
                <a:uFillTx/>
                <a:latin typeface="Times New Roman" pitchFamily="18" charset="0"/>
                <a:ea typeface="+mn-ea"/>
                <a:cs typeface="Times New Roman" pitchFamily="18" charset="0"/>
              </a:rPr>
              <a:t>  </a:t>
            </a:r>
            <a:endPar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38" name="Text Box 9"/>
          <p:cNvSpPr txBox="1">
            <a:spLocks noChangeArrowheads="1"/>
          </p:cNvSpPr>
          <p:nvPr/>
        </p:nvSpPr>
        <p:spPr bwMode="auto">
          <a:xfrm>
            <a:off x="10307934" y="7893990"/>
            <a:ext cx="914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0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  </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9"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286" y="7429500"/>
            <a:ext cx="4157314" cy="19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1693" y="7537399"/>
            <a:ext cx="5440392" cy="182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13"/>
          <p:cNvSpPr txBox="1"/>
          <p:nvPr/>
        </p:nvSpPr>
        <p:spPr>
          <a:xfrm>
            <a:off x="122575" y="4105157"/>
            <a:ext cx="3352800" cy="2077492"/>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Yêu</a:t>
            </a:r>
            <a:r>
              <a:rPr kumimoji="0" lang="en-US" sz="4000" b="0" i="0" u="sng"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cầu</a:t>
            </a:r>
            <a:r>
              <a:rPr kumimoji="0" lang="en-US" sz="4000" b="0" i="0" u="none"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p>
          <a:p>
            <a:pPr marL="0" marR="0" lvl="0" indent="0" algn="ctr" defTabSz="914400" rtl="0" eaLnBrk="1" fontAlgn="auto" latinLnBrk="0" hangingPunct="1">
              <a:lnSpc>
                <a:spcPts val="4759"/>
              </a:lnSpc>
              <a:spcBef>
                <a:spcPts val="1800"/>
              </a:spcBef>
              <a:spcAft>
                <a:spcPts val="0"/>
              </a:spcAft>
              <a:buClrTx/>
              <a:buSzTx/>
              <a:buFontTx/>
              <a:buNone/>
              <a:tabLst/>
              <a:defRPr/>
            </a:pP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HS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theo</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dõi</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trả</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lời</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câu</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hỏi</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sp>
        <p:nvSpPr>
          <p:cNvPr id="42" name="Text Box 18"/>
          <p:cNvSpPr txBox="1">
            <a:spLocks noChangeArrowheads="1"/>
          </p:cNvSpPr>
          <p:nvPr/>
        </p:nvSpPr>
        <p:spPr bwMode="auto">
          <a:xfrm>
            <a:off x="10862093" y="6369652"/>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sp>
        <p:nvSpPr>
          <p:cNvPr id="43" name="Text Box 9"/>
          <p:cNvSpPr txBox="1">
            <a:spLocks noChangeArrowheads="1"/>
          </p:cNvSpPr>
          <p:nvPr/>
        </p:nvSpPr>
        <p:spPr bwMode="auto">
          <a:xfrm>
            <a:off x="4724400" y="9290179"/>
            <a:ext cx="78168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Nhận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xét</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KG &amp;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tính</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trội</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lặn</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ở F1 </a:t>
            </a:r>
          </a:p>
        </p:txBody>
      </p:sp>
    </p:spTree>
    <p:extLst>
      <p:ext uri="{BB962C8B-B14F-4D97-AF65-F5344CB8AC3E}">
        <p14:creationId xmlns:p14="http://schemas.microsoft.com/office/powerpoint/2010/main" val="125140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5">
                                            <p:txEl>
                                              <p:pRg st="0" end="0"/>
                                            </p:txEl>
                                          </p:spTgt>
                                        </p:tgtEl>
                                      </p:cBhvr>
                                    </p:animEffect>
                                    <p:anim calcmode="lin" valueType="num">
                                      <p:cBhvr>
                                        <p:cTn id="22"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p:tgtEl>
                                          <p:spTgt spid="15">
                                            <p:txEl>
                                              <p:pRg st="0" end="0"/>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arn(inVertical)">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barn(inVertical)">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barn(inVertical)">
                                      <p:cBhvr>
                                        <p:cTn id="105" dur="500"/>
                                        <p:tgtEl>
                                          <p:spTgt spid="3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arn(inVertical)">
                                      <p:cBhvr>
                                        <p:cTn id="115" dur="500"/>
                                        <p:tgtEl>
                                          <p:spTgt spid="4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left)">
                                      <p:cBhvr>
                                        <p:cTn id="1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p"/>
      <p:bldP spid="15" grpId="1" build="allAtOnce"/>
      <p:bldP spid="16" grpId="0"/>
      <p:bldP spid="18" grpId="0"/>
      <p:bldP spid="19" grpId="0"/>
      <p:bldP spid="26" grpId="0"/>
      <p:bldP spid="37" grpId="0"/>
      <p:bldP spid="38" grpId="0"/>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533400" y="3738731"/>
            <a:ext cx="124455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500" b="1" u="sng" dirty="0" err="1" smtClean="0">
                <a:solidFill>
                  <a:prstClr val="black"/>
                </a:solidFill>
                <a:latin typeface="Calibri" panose="020F0502020204030204" pitchFamily="34" charset="0"/>
                <a:cs typeface="Calibri" panose="020F0502020204030204" pitchFamily="34" charset="0"/>
              </a:rPr>
              <a:t>Hình</a:t>
            </a:r>
            <a:r>
              <a:rPr lang="en-US" sz="4500" b="1" u="sng" dirty="0" smtClean="0">
                <a:solidFill>
                  <a:prstClr val="black"/>
                </a:solidFill>
                <a:latin typeface="Calibri" panose="020F0502020204030204" pitchFamily="34" charset="0"/>
                <a:cs typeface="Calibri" panose="020F0502020204030204" pitchFamily="34" charset="0"/>
              </a:rPr>
              <a:t> </a:t>
            </a:r>
            <a:r>
              <a:rPr lang="en-US" sz="4500" b="1" u="sng" dirty="0">
                <a:solidFill>
                  <a:prstClr val="black"/>
                </a:solidFill>
                <a:latin typeface="Calibri" panose="020F0502020204030204" pitchFamily="34" charset="0"/>
                <a:cs typeface="Calibri" panose="020F0502020204030204" pitchFamily="34" charset="0"/>
              </a:rPr>
              <a:t>thành giả thuyết giải thích kết quả TN:</a:t>
            </a:r>
            <a:endParaRPr lang="en-US" sz="4500" b="1" dirty="0">
              <a:solidFill>
                <a:prstClr val="black"/>
              </a:solidFill>
              <a:latin typeface="Calibri" panose="020F0502020204030204" pitchFamily="34" charset="0"/>
              <a:cs typeface="Calibri" panose="020F0502020204030204" pitchFamily="34" charset="0"/>
            </a:endParaRPr>
          </a:p>
        </p:txBody>
      </p:sp>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70" b="10185"/>
          <a:stretch/>
        </p:blipFill>
        <p:spPr bwMode="auto">
          <a:xfrm>
            <a:off x="382371" y="4329530"/>
            <a:ext cx="6704229" cy="526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 Box 9"/>
          <p:cNvSpPr txBox="1">
            <a:spLocks noChangeArrowheads="1"/>
          </p:cNvSpPr>
          <p:nvPr/>
        </p:nvSpPr>
        <p:spPr bwMode="auto">
          <a:xfrm>
            <a:off x="7543800" y="4573332"/>
            <a:ext cx="10515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lnSpc>
                <a:spcPct val="120000"/>
              </a:lnSpc>
              <a:spcAft>
                <a:spcPct val="0"/>
              </a:spcAft>
            </a:pPr>
            <a:r>
              <a:rPr lang="en-US" sz="4500" dirty="0">
                <a:solidFill>
                  <a:prstClr val="black"/>
                </a:solidFill>
                <a:latin typeface="Calibri" panose="020F0502020204030204" pitchFamily="34" charset="0"/>
                <a:cs typeface="Calibri" panose="020F0502020204030204" pitchFamily="34" charset="0"/>
              </a:rPr>
              <a:t>- P </a:t>
            </a:r>
            <a:r>
              <a:rPr lang="en-US" sz="4500" baseline="-25000" dirty="0">
                <a:solidFill>
                  <a:prstClr val="black"/>
                </a:solidFill>
                <a:latin typeface="Calibri" panose="020F0502020204030204" pitchFamily="34" charset="0"/>
                <a:cs typeface="Calibri" panose="020F0502020204030204" pitchFamily="34" charset="0"/>
              </a:rPr>
              <a:t>t/c</a:t>
            </a:r>
            <a:r>
              <a:rPr lang="en-US" sz="4500" dirty="0">
                <a:solidFill>
                  <a:prstClr val="black"/>
                </a:solidFill>
                <a:latin typeface="Calibri" panose="020F0502020204030204" pitchFamily="34" charset="0"/>
                <a:cs typeface="Calibri" panose="020F0502020204030204" pitchFamily="34" charset="0"/>
              </a:rPr>
              <a:t>, khác KH, F</a:t>
            </a:r>
            <a:r>
              <a:rPr lang="en-US" sz="4500" baseline="-25000" dirty="0">
                <a:solidFill>
                  <a:prstClr val="black"/>
                </a:solidFill>
                <a:latin typeface="Calibri" panose="020F0502020204030204" pitchFamily="34" charset="0"/>
                <a:cs typeface="Calibri" panose="020F0502020204030204" pitchFamily="34" charset="0"/>
              </a:rPr>
              <a:t>1</a:t>
            </a:r>
            <a:r>
              <a:rPr lang="en-US" sz="4500" dirty="0">
                <a:solidFill>
                  <a:prstClr val="black"/>
                </a:solidFill>
                <a:latin typeface="Calibri" panose="020F0502020204030204" pitchFamily="34" charset="0"/>
                <a:cs typeface="Calibri" panose="020F0502020204030204" pitchFamily="34" charset="0"/>
              </a:rPr>
              <a:t> đồng tính xám dài </a:t>
            </a:r>
          </a:p>
          <a:p>
            <a:pPr algn="just" eaLnBrk="1" fontAlgn="base" hangingPunct="1">
              <a:lnSpc>
                <a:spcPct val="120000"/>
              </a:lnSpc>
              <a:spcAft>
                <a:spcPct val="0"/>
              </a:spcAft>
            </a:pPr>
            <a:r>
              <a:rPr lang="en-US" sz="4500" dirty="0" smtClean="0">
                <a:solidFill>
                  <a:prstClr val="black"/>
                </a:solidFill>
                <a:latin typeface="Calibri" panose="020F0502020204030204" pitchFamily="34" charset="0"/>
                <a:cs typeface="Calibri" panose="020F0502020204030204" pitchFamily="34" charset="0"/>
                <a:sym typeface="Symbol"/>
              </a:rPr>
              <a:t> </a:t>
            </a:r>
            <a:r>
              <a:rPr lang="en-US" sz="4500" dirty="0" err="1" smtClean="0">
                <a:solidFill>
                  <a:prstClr val="black"/>
                </a:solidFill>
                <a:latin typeface="Calibri" panose="020F0502020204030204" pitchFamily="34" charset="0"/>
                <a:cs typeface="Calibri" panose="020F0502020204030204" pitchFamily="34" charset="0"/>
                <a:sym typeface="Symbol"/>
              </a:rPr>
              <a:t>Xám</a:t>
            </a:r>
            <a:r>
              <a:rPr lang="en-US" sz="4500" dirty="0" smtClean="0">
                <a:solidFill>
                  <a:prstClr val="black"/>
                </a:solidFill>
                <a:latin typeface="Calibri" panose="020F0502020204030204" pitchFamily="34" charset="0"/>
                <a:cs typeface="Calibri" panose="020F0502020204030204" pitchFamily="34" charset="0"/>
                <a:sym typeface="Symbol"/>
              </a:rPr>
              <a:t> (B) </a:t>
            </a:r>
            <a:r>
              <a:rPr lang="en-US" sz="4500" dirty="0">
                <a:solidFill>
                  <a:prstClr val="black"/>
                </a:solidFill>
                <a:latin typeface="Calibri" panose="020F0502020204030204" pitchFamily="34" charset="0"/>
                <a:cs typeface="Calibri" panose="020F0502020204030204" pitchFamily="34" charset="0"/>
                <a:sym typeface="Symbol"/>
              </a:rPr>
              <a:t>&gt; </a:t>
            </a:r>
            <a:r>
              <a:rPr lang="en-US" sz="4500" dirty="0" err="1" smtClean="0">
                <a:solidFill>
                  <a:prstClr val="black"/>
                </a:solidFill>
                <a:latin typeface="Calibri" panose="020F0502020204030204" pitchFamily="34" charset="0"/>
                <a:cs typeface="Calibri" panose="020F0502020204030204" pitchFamily="34" charset="0"/>
                <a:sym typeface="Symbol"/>
              </a:rPr>
              <a:t>đen</a:t>
            </a:r>
            <a:r>
              <a:rPr lang="en-US" sz="4500" dirty="0" smtClean="0">
                <a:solidFill>
                  <a:prstClr val="black"/>
                </a:solidFill>
                <a:latin typeface="Calibri" panose="020F0502020204030204" pitchFamily="34" charset="0"/>
                <a:cs typeface="Calibri" panose="020F0502020204030204" pitchFamily="34" charset="0"/>
                <a:sym typeface="Symbol"/>
              </a:rPr>
              <a:t> (b) </a:t>
            </a:r>
            <a:r>
              <a:rPr lang="en-US" sz="4500" dirty="0">
                <a:solidFill>
                  <a:prstClr val="black"/>
                </a:solidFill>
                <a:latin typeface="Calibri" panose="020F0502020204030204" pitchFamily="34" charset="0"/>
                <a:cs typeface="Calibri" panose="020F0502020204030204" pitchFamily="34" charset="0"/>
                <a:sym typeface="Symbol"/>
              </a:rPr>
              <a:t>; </a:t>
            </a:r>
            <a:r>
              <a:rPr lang="en-US" sz="4500" dirty="0" err="1" smtClean="0">
                <a:solidFill>
                  <a:prstClr val="black"/>
                </a:solidFill>
                <a:latin typeface="Calibri" panose="020F0502020204030204" pitchFamily="34" charset="0"/>
                <a:cs typeface="Calibri" panose="020F0502020204030204" pitchFamily="34" charset="0"/>
              </a:rPr>
              <a:t>dài</a:t>
            </a:r>
            <a:r>
              <a:rPr lang="en-US" sz="4500" dirty="0" smtClean="0">
                <a:solidFill>
                  <a:prstClr val="black"/>
                </a:solidFill>
                <a:latin typeface="Calibri" panose="020F0502020204030204" pitchFamily="34" charset="0"/>
                <a:cs typeface="Calibri" panose="020F0502020204030204" pitchFamily="34" charset="0"/>
              </a:rPr>
              <a:t> (V) </a:t>
            </a:r>
            <a:r>
              <a:rPr lang="en-US" sz="4500" dirty="0">
                <a:solidFill>
                  <a:prstClr val="black"/>
                </a:solidFill>
                <a:latin typeface="Calibri" panose="020F0502020204030204" pitchFamily="34" charset="0"/>
                <a:cs typeface="Calibri" panose="020F0502020204030204" pitchFamily="34" charset="0"/>
              </a:rPr>
              <a:t>&gt; </a:t>
            </a:r>
            <a:r>
              <a:rPr lang="en-US" sz="4500" dirty="0" err="1" smtClean="0">
                <a:solidFill>
                  <a:prstClr val="black"/>
                </a:solidFill>
                <a:latin typeface="Calibri" panose="020F0502020204030204" pitchFamily="34" charset="0"/>
                <a:cs typeface="Calibri" panose="020F0502020204030204" pitchFamily="34" charset="0"/>
              </a:rPr>
              <a:t>ngắn</a:t>
            </a:r>
            <a:r>
              <a:rPr lang="en-US" sz="4500" dirty="0" smtClean="0">
                <a:solidFill>
                  <a:prstClr val="black"/>
                </a:solidFill>
                <a:latin typeface="Calibri" panose="020F0502020204030204" pitchFamily="34" charset="0"/>
                <a:cs typeface="Calibri" panose="020F0502020204030204" pitchFamily="34" charset="0"/>
              </a:rPr>
              <a:t> (v)</a:t>
            </a:r>
            <a:endParaRPr lang="en-US" sz="4500" dirty="0">
              <a:solidFill>
                <a:prstClr val="black"/>
              </a:solidFill>
              <a:latin typeface="Calibri" panose="020F0502020204030204" pitchFamily="34" charset="0"/>
              <a:cs typeface="Calibri" panose="020F0502020204030204" pitchFamily="34" charset="0"/>
            </a:endParaRPr>
          </a:p>
          <a:p>
            <a:pPr marL="457200" indent="-457200" algn="just" eaLnBrk="1" fontAlgn="base" hangingPunct="1">
              <a:lnSpc>
                <a:spcPct val="120000"/>
              </a:lnSpc>
              <a:spcAft>
                <a:spcPct val="0"/>
              </a:spcAft>
              <a:buFont typeface="Symbol"/>
              <a:buChar char="Þ"/>
            </a:pPr>
            <a:r>
              <a:rPr lang="en-US" sz="4500" b="1" u="sng" dirty="0">
                <a:solidFill>
                  <a:srgbClr val="C00000"/>
                </a:solidFill>
                <a:latin typeface="Calibri" panose="020F0502020204030204" pitchFamily="34" charset="0"/>
                <a:cs typeface="Calibri" panose="020F0502020204030204" pitchFamily="34" charset="0"/>
                <a:sym typeface="Symbol"/>
              </a:rPr>
              <a:t>F</a:t>
            </a:r>
            <a:r>
              <a:rPr lang="en-US" sz="4500" b="1" u="sng" baseline="-25000" dirty="0">
                <a:solidFill>
                  <a:srgbClr val="C00000"/>
                </a:solidFill>
                <a:latin typeface="Calibri" panose="020F0502020204030204" pitchFamily="34" charset="0"/>
                <a:cs typeface="Calibri" panose="020F0502020204030204" pitchFamily="34" charset="0"/>
                <a:sym typeface="Symbol"/>
              </a:rPr>
              <a:t>1</a:t>
            </a:r>
            <a:r>
              <a:rPr lang="en-US" sz="4500" b="1" u="sng" dirty="0">
                <a:solidFill>
                  <a:srgbClr val="C00000"/>
                </a:solidFill>
                <a:latin typeface="Calibri" panose="020F0502020204030204" pitchFamily="34" charset="0"/>
                <a:cs typeface="Calibri" panose="020F0502020204030204" pitchFamily="34" charset="0"/>
                <a:sym typeface="Symbol"/>
              </a:rPr>
              <a:t> dị hợp 2 cặp gen </a:t>
            </a:r>
            <a:r>
              <a:rPr lang="en-US" sz="4500" b="1" u="sng" dirty="0" smtClean="0">
                <a:solidFill>
                  <a:srgbClr val="C00000"/>
                </a:solidFill>
                <a:latin typeface="Calibri" panose="020F0502020204030204" pitchFamily="34" charset="0"/>
                <a:cs typeface="Calibri" panose="020F0502020204030204" pitchFamily="34" charset="0"/>
                <a:sym typeface="Symbol"/>
              </a:rPr>
              <a:t>(Bb; </a:t>
            </a:r>
            <a:r>
              <a:rPr lang="en-US" sz="4500" b="1" u="sng" dirty="0" err="1" smtClean="0">
                <a:solidFill>
                  <a:srgbClr val="C00000"/>
                </a:solidFill>
                <a:latin typeface="Calibri" panose="020F0502020204030204" pitchFamily="34" charset="0"/>
                <a:cs typeface="Calibri" panose="020F0502020204030204" pitchFamily="34" charset="0"/>
                <a:sym typeface="Symbol"/>
              </a:rPr>
              <a:t>Vv</a:t>
            </a:r>
            <a:r>
              <a:rPr lang="en-US" sz="4500" b="1" u="sng" dirty="0" smtClean="0">
                <a:solidFill>
                  <a:srgbClr val="C00000"/>
                </a:solidFill>
                <a:latin typeface="Calibri" panose="020F0502020204030204" pitchFamily="34" charset="0"/>
                <a:cs typeface="Calibri" panose="020F0502020204030204" pitchFamily="34" charset="0"/>
                <a:sym typeface="Symbol"/>
              </a:rPr>
              <a:t>)</a:t>
            </a:r>
            <a:endParaRPr lang="en-US" sz="4500" b="1" u="sng" baseline="-25000" dirty="0">
              <a:solidFill>
                <a:srgbClr val="C00000"/>
              </a:solidFill>
              <a:latin typeface="Calibri" panose="020F0502020204030204" pitchFamily="34" charset="0"/>
              <a:cs typeface="Calibri" panose="020F0502020204030204" pitchFamily="34" charset="0"/>
            </a:endParaRPr>
          </a:p>
        </p:txBody>
      </p:sp>
      <p:cxnSp>
        <p:nvCxnSpPr>
          <p:cNvPr id="55" name="Straight Connector 54"/>
          <p:cNvCxnSpPr/>
          <p:nvPr/>
        </p:nvCxnSpPr>
        <p:spPr>
          <a:xfrm>
            <a:off x="7239000" y="4573332"/>
            <a:ext cx="0" cy="5022913"/>
          </a:xfrm>
          <a:prstGeom prst="line">
            <a:avLst/>
          </a:prstGeom>
          <a:noFill/>
          <a:ln w="57150" cap="flat" cmpd="sng" algn="ctr">
            <a:solidFill>
              <a:srgbClr val="C00000"/>
            </a:solidFill>
            <a:prstDash val="solid"/>
          </a:ln>
          <a:effectLst/>
        </p:spPr>
      </p:cxnSp>
    </p:spTree>
    <p:extLst>
      <p:ext uri="{BB962C8B-B14F-4D97-AF65-F5344CB8AC3E}">
        <p14:creationId xmlns:p14="http://schemas.microsoft.com/office/powerpoint/2010/main" val="2674152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xEl>
                                              <p:pRg st="0" end="0"/>
                                            </p:txEl>
                                          </p:spTgt>
                                        </p:tgtEl>
                                        <p:attrNameLst>
                                          <p:attrName>style.visibility</p:attrName>
                                        </p:attrNameLst>
                                      </p:cBhvr>
                                      <p:to>
                                        <p:strVal val="visible"/>
                                      </p:to>
                                    </p:set>
                                    <p:animEffect transition="in" filter="wipe(left)">
                                      <p:cBhvr>
                                        <p:cTn id="22" dur="500"/>
                                        <p:tgtEl>
                                          <p:spTgt spid="5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
                                            <p:txEl>
                                              <p:pRg st="1" end="1"/>
                                            </p:txEl>
                                          </p:spTgt>
                                        </p:tgtEl>
                                        <p:attrNameLst>
                                          <p:attrName>style.visibility</p:attrName>
                                        </p:attrNameLst>
                                      </p:cBhvr>
                                      <p:to>
                                        <p:strVal val="visible"/>
                                      </p:to>
                                    </p:set>
                                    <p:animEffect transition="in" filter="wipe(left)">
                                      <p:cBhvr>
                                        <p:cTn id="27" dur="500"/>
                                        <p:tgtEl>
                                          <p:spTgt spid="5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
                                            <p:txEl>
                                              <p:pRg st="2" end="2"/>
                                            </p:txEl>
                                          </p:spTgt>
                                        </p:tgtEl>
                                        <p:attrNameLst>
                                          <p:attrName>style.visibility</p:attrName>
                                        </p:attrNameLst>
                                      </p:cBhvr>
                                      <p:to>
                                        <p:strVal val="visible"/>
                                      </p:to>
                                    </p:set>
                                    <p:animEffect transition="in" filter="wipe(left)">
                                      <p:cBhvr>
                                        <p:cTn id="32" dur="500"/>
                                        <p:tgtEl>
                                          <p:spTgt spid="5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54">
                                            <p:txEl>
                                              <p:pRg st="0" end="0"/>
                                            </p:txEl>
                                          </p:spTgt>
                                        </p:tgtEl>
                                      </p:cBhvr>
                                    </p:animEffect>
                                    <p:set>
                                      <p:cBhvr>
                                        <p:cTn id="37" dur="1" fill="hold">
                                          <p:stCondLst>
                                            <p:cond delay="499"/>
                                          </p:stCondLst>
                                        </p:cTn>
                                        <p:tgtEl>
                                          <p:spTgt spid="54">
                                            <p:txEl>
                                              <p:pRg st="0" end="0"/>
                                            </p:txEl>
                                          </p:spTgt>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54">
                                            <p:txEl>
                                              <p:pRg st="1" end="1"/>
                                            </p:txEl>
                                          </p:spTgt>
                                        </p:tgtEl>
                                      </p:cBhvr>
                                    </p:animEffect>
                                    <p:set>
                                      <p:cBhvr>
                                        <p:cTn id="40" dur="1" fill="hold">
                                          <p:stCondLst>
                                            <p:cond delay="499"/>
                                          </p:stCondLst>
                                        </p:cTn>
                                        <p:tgtEl>
                                          <p:spTgt spid="54">
                                            <p:txEl>
                                              <p:pRg st="1" end="1"/>
                                            </p:txEl>
                                          </p:spTgt>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54">
                                            <p:txEl>
                                              <p:pRg st="2" end="2"/>
                                            </p:txEl>
                                          </p:spTgt>
                                        </p:tgtEl>
                                      </p:cBhvr>
                                    </p:animEffect>
                                    <p:set>
                                      <p:cBhvr>
                                        <p:cTn id="43" dur="1" fill="hold">
                                          <p:stCondLst>
                                            <p:cond delay="499"/>
                                          </p:stCondLst>
                                        </p:cTn>
                                        <p:tgtEl>
                                          <p:spTgt spid="54">
                                            <p:txEl>
                                              <p:pRg st="2" end="2"/>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53" presetClass="exit" presetSubtype="32" fill="hold" grpId="2" nodeType="withEffect">
                                  <p:stCondLst>
                                    <p:cond delay="0"/>
                                  </p:stCondLst>
                                  <p:childTnLst>
                                    <p:anim calcmode="lin" valueType="num">
                                      <p:cBhvr>
                                        <p:cTn id="52" dur="500"/>
                                        <p:tgtEl>
                                          <p:spTgt spid="54">
                                            <p:txEl>
                                              <p:pRg st="0" end="0"/>
                                            </p:txEl>
                                          </p:spTgt>
                                        </p:tgtEl>
                                        <p:attrNameLst>
                                          <p:attrName>ppt_w</p:attrName>
                                        </p:attrNameLst>
                                      </p:cBhvr>
                                      <p:tavLst>
                                        <p:tav tm="0">
                                          <p:val>
                                            <p:strVal val="ppt_w"/>
                                          </p:val>
                                        </p:tav>
                                        <p:tav tm="100000">
                                          <p:val>
                                            <p:fltVal val="0"/>
                                          </p:val>
                                        </p:tav>
                                      </p:tavLst>
                                    </p:anim>
                                    <p:anim calcmode="lin" valueType="num">
                                      <p:cBhvr>
                                        <p:cTn id="53" dur="500"/>
                                        <p:tgtEl>
                                          <p:spTgt spid="54">
                                            <p:txEl>
                                              <p:pRg st="0" end="0"/>
                                            </p:txEl>
                                          </p:spTgt>
                                        </p:tgtEl>
                                        <p:attrNameLst>
                                          <p:attrName>ppt_h</p:attrName>
                                        </p:attrNameLst>
                                      </p:cBhvr>
                                      <p:tavLst>
                                        <p:tav tm="0">
                                          <p:val>
                                            <p:strVal val="ppt_h"/>
                                          </p:val>
                                        </p:tav>
                                        <p:tav tm="100000">
                                          <p:val>
                                            <p:fltVal val="0"/>
                                          </p:val>
                                        </p:tav>
                                      </p:tavLst>
                                    </p:anim>
                                    <p:animEffect transition="out" filter="fade">
                                      <p:cBhvr>
                                        <p:cTn id="54" dur="500"/>
                                        <p:tgtEl>
                                          <p:spTgt spid="54">
                                            <p:txEl>
                                              <p:pRg st="0" end="0"/>
                                            </p:txEl>
                                          </p:spTgt>
                                        </p:tgtEl>
                                      </p:cBhvr>
                                    </p:animEffect>
                                    <p:set>
                                      <p:cBhvr>
                                        <p:cTn id="55" dur="1" fill="hold">
                                          <p:stCondLst>
                                            <p:cond delay="499"/>
                                          </p:stCondLst>
                                        </p:cTn>
                                        <p:tgtEl>
                                          <p:spTgt spid="54">
                                            <p:txEl>
                                              <p:pRg st="0" end="0"/>
                                            </p:txEl>
                                          </p:spTgt>
                                        </p:tgtEl>
                                        <p:attrNameLst>
                                          <p:attrName>style.visibility</p:attrName>
                                        </p:attrNameLst>
                                      </p:cBhvr>
                                      <p:to>
                                        <p:strVal val="hidden"/>
                                      </p:to>
                                    </p:set>
                                  </p:childTnLst>
                                </p:cTn>
                              </p:par>
                              <p:par>
                                <p:cTn id="56" presetID="53" presetClass="exit" presetSubtype="32" fill="hold" grpId="2" nodeType="withEffect">
                                  <p:stCondLst>
                                    <p:cond delay="0"/>
                                  </p:stCondLst>
                                  <p:childTnLst>
                                    <p:anim calcmode="lin" valueType="num">
                                      <p:cBhvr>
                                        <p:cTn id="57" dur="500"/>
                                        <p:tgtEl>
                                          <p:spTgt spid="54">
                                            <p:txEl>
                                              <p:pRg st="1" end="1"/>
                                            </p:txEl>
                                          </p:spTgt>
                                        </p:tgtEl>
                                        <p:attrNameLst>
                                          <p:attrName>ppt_w</p:attrName>
                                        </p:attrNameLst>
                                      </p:cBhvr>
                                      <p:tavLst>
                                        <p:tav tm="0">
                                          <p:val>
                                            <p:strVal val="ppt_w"/>
                                          </p:val>
                                        </p:tav>
                                        <p:tav tm="100000">
                                          <p:val>
                                            <p:fltVal val="0"/>
                                          </p:val>
                                        </p:tav>
                                      </p:tavLst>
                                    </p:anim>
                                    <p:anim calcmode="lin" valueType="num">
                                      <p:cBhvr>
                                        <p:cTn id="58" dur="500"/>
                                        <p:tgtEl>
                                          <p:spTgt spid="54">
                                            <p:txEl>
                                              <p:pRg st="1" end="1"/>
                                            </p:txEl>
                                          </p:spTgt>
                                        </p:tgtEl>
                                        <p:attrNameLst>
                                          <p:attrName>ppt_h</p:attrName>
                                        </p:attrNameLst>
                                      </p:cBhvr>
                                      <p:tavLst>
                                        <p:tav tm="0">
                                          <p:val>
                                            <p:strVal val="ppt_h"/>
                                          </p:val>
                                        </p:tav>
                                        <p:tav tm="100000">
                                          <p:val>
                                            <p:fltVal val="0"/>
                                          </p:val>
                                        </p:tav>
                                      </p:tavLst>
                                    </p:anim>
                                    <p:animEffect transition="out" filter="fade">
                                      <p:cBhvr>
                                        <p:cTn id="59" dur="500"/>
                                        <p:tgtEl>
                                          <p:spTgt spid="54">
                                            <p:txEl>
                                              <p:pRg st="1" end="1"/>
                                            </p:txEl>
                                          </p:spTgt>
                                        </p:tgtEl>
                                      </p:cBhvr>
                                    </p:animEffect>
                                    <p:set>
                                      <p:cBhvr>
                                        <p:cTn id="60" dur="1" fill="hold">
                                          <p:stCondLst>
                                            <p:cond delay="499"/>
                                          </p:stCondLst>
                                        </p:cTn>
                                        <p:tgtEl>
                                          <p:spTgt spid="54">
                                            <p:txEl>
                                              <p:pRg st="1" end="1"/>
                                            </p:txEl>
                                          </p:spTgt>
                                        </p:tgtEl>
                                        <p:attrNameLst>
                                          <p:attrName>style.visibility</p:attrName>
                                        </p:attrNameLst>
                                      </p:cBhvr>
                                      <p:to>
                                        <p:strVal val="hidden"/>
                                      </p:to>
                                    </p:set>
                                  </p:childTnLst>
                                </p:cTn>
                              </p:par>
                              <p:par>
                                <p:cTn id="61" presetID="53" presetClass="exit" presetSubtype="32" fill="hold" grpId="2" nodeType="withEffect">
                                  <p:stCondLst>
                                    <p:cond delay="0"/>
                                  </p:stCondLst>
                                  <p:childTnLst>
                                    <p:anim calcmode="lin" valueType="num">
                                      <p:cBhvr>
                                        <p:cTn id="62" dur="500"/>
                                        <p:tgtEl>
                                          <p:spTgt spid="54">
                                            <p:txEl>
                                              <p:pRg st="2" end="2"/>
                                            </p:txEl>
                                          </p:spTgt>
                                        </p:tgtEl>
                                        <p:attrNameLst>
                                          <p:attrName>ppt_w</p:attrName>
                                        </p:attrNameLst>
                                      </p:cBhvr>
                                      <p:tavLst>
                                        <p:tav tm="0">
                                          <p:val>
                                            <p:strVal val="ppt_w"/>
                                          </p:val>
                                        </p:tav>
                                        <p:tav tm="100000">
                                          <p:val>
                                            <p:fltVal val="0"/>
                                          </p:val>
                                        </p:tav>
                                      </p:tavLst>
                                    </p:anim>
                                    <p:anim calcmode="lin" valueType="num">
                                      <p:cBhvr>
                                        <p:cTn id="63" dur="500"/>
                                        <p:tgtEl>
                                          <p:spTgt spid="54">
                                            <p:txEl>
                                              <p:pRg st="2" end="2"/>
                                            </p:txEl>
                                          </p:spTgt>
                                        </p:tgtEl>
                                        <p:attrNameLst>
                                          <p:attrName>ppt_h</p:attrName>
                                        </p:attrNameLst>
                                      </p:cBhvr>
                                      <p:tavLst>
                                        <p:tav tm="0">
                                          <p:val>
                                            <p:strVal val="ppt_h"/>
                                          </p:val>
                                        </p:tav>
                                        <p:tav tm="100000">
                                          <p:val>
                                            <p:fltVal val="0"/>
                                          </p:val>
                                        </p:tav>
                                      </p:tavLst>
                                    </p:anim>
                                    <p:animEffect transition="out" filter="fade">
                                      <p:cBhvr>
                                        <p:cTn id="64" dur="500"/>
                                        <p:tgtEl>
                                          <p:spTgt spid="54">
                                            <p:txEl>
                                              <p:pRg st="2" end="2"/>
                                            </p:txEl>
                                          </p:spTgt>
                                        </p:tgtEl>
                                      </p:cBhvr>
                                    </p:animEffect>
                                    <p:set>
                                      <p:cBhvr>
                                        <p:cTn id="65" dur="1" fill="hold">
                                          <p:stCondLst>
                                            <p:cond delay="499"/>
                                          </p:stCondLst>
                                        </p:cTn>
                                        <p:tgtEl>
                                          <p:spTgt spid="5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uiExpand="1" build="p"/>
      <p:bldP spid="54" grpId="1" build="allAtOnce"/>
      <p:bldP spid="54" grpId="2"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7549196" y="2871475"/>
            <a:ext cx="107388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600"/>
              </a:spcBef>
              <a:spcAft>
                <a:spcPct val="0"/>
              </a:spcAft>
            </a:pPr>
            <a:r>
              <a:rPr lang="en-US" sz="4500" b="1" u="sng" dirty="0" err="1" smtClean="0">
                <a:solidFill>
                  <a:srgbClr val="C00000"/>
                </a:solidFill>
                <a:latin typeface="Calibri" panose="020F0502020204030204" pitchFamily="34" charset="0"/>
                <a:cs typeface="Calibri" panose="020F0502020204030204" pitchFamily="34" charset="0"/>
              </a:rPr>
              <a:t>Yêu</a:t>
            </a:r>
            <a:r>
              <a:rPr lang="en-US" sz="4500" b="1" u="sng" dirty="0" smtClean="0">
                <a:solidFill>
                  <a:srgbClr val="C00000"/>
                </a:solidFill>
                <a:latin typeface="Calibri" panose="020F0502020204030204" pitchFamily="34" charset="0"/>
                <a:cs typeface="Calibri" panose="020F0502020204030204" pitchFamily="34" charset="0"/>
              </a:rPr>
              <a:t> </a:t>
            </a:r>
            <a:r>
              <a:rPr lang="en-US" sz="4500" b="1" u="sng" dirty="0" err="1" smtClean="0">
                <a:solidFill>
                  <a:srgbClr val="C00000"/>
                </a:solidFill>
                <a:latin typeface="Calibri" panose="020F0502020204030204" pitchFamily="34" charset="0"/>
                <a:cs typeface="Calibri" panose="020F0502020204030204" pitchFamily="34" charset="0"/>
              </a:rPr>
              <a:t>cầu</a:t>
            </a:r>
            <a:r>
              <a:rPr lang="en-US" sz="4500" b="1" dirty="0" smtClean="0">
                <a:solidFill>
                  <a:srgbClr val="C00000"/>
                </a:solidFill>
                <a:latin typeface="Calibri" panose="020F0502020204030204" pitchFamily="34" charset="0"/>
                <a:cs typeface="Calibri" panose="020F0502020204030204" pitchFamily="34" charset="0"/>
              </a:rPr>
              <a:t>: </a:t>
            </a:r>
            <a:r>
              <a:rPr lang="en-US" sz="4500" b="1" dirty="0" smtClean="0">
                <a:latin typeface="Calibri" panose="020F0502020204030204" pitchFamily="34" charset="0"/>
                <a:cs typeface="Calibri" panose="020F0502020204030204" pitchFamily="34" charset="0"/>
              </a:rPr>
              <a:t>HS </a:t>
            </a:r>
            <a:r>
              <a:rPr lang="en-US" sz="4500" b="1" dirty="0" err="1" smtClean="0">
                <a:latin typeface="Calibri" panose="020F0502020204030204" pitchFamily="34" charset="0"/>
                <a:cs typeface="Calibri" panose="020F0502020204030204" pitchFamily="34" charset="0"/>
              </a:rPr>
              <a:t>thảo</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luận</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nhóm</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quan</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sát</a:t>
            </a:r>
            <a:r>
              <a:rPr lang="en-US" sz="4500" b="1" dirty="0" smtClean="0">
                <a:latin typeface="Calibri" panose="020F0502020204030204" pitchFamily="34" charset="0"/>
                <a:cs typeface="Calibri" panose="020F0502020204030204" pitchFamily="34" charset="0"/>
              </a:rPr>
              <a:t> H8.7 ; </a:t>
            </a:r>
            <a:r>
              <a:rPr lang="en-US" sz="4500" b="1" dirty="0" err="1" smtClean="0">
                <a:latin typeface="Calibri" panose="020F0502020204030204" pitchFamily="34" charset="0"/>
                <a:cs typeface="Calibri" panose="020F0502020204030204" pitchFamily="34" charset="0"/>
              </a:rPr>
              <a:t>trả</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lời</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câu</a:t>
            </a:r>
            <a:r>
              <a:rPr lang="en-US" sz="4500" b="1" dirty="0" smtClean="0">
                <a:latin typeface="Calibri" panose="020F0502020204030204" pitchFamily="34" charset="0"/>
                <a:cs typeface="Calibri" panose="020F0502020204030204" pitchFamily="34" charset="0"/>
              </a:rPr>
              <a:t> </a:t>
            </a:r>
            <a:r>
              <a:rPr lang="en-US" sz="4500" b="1" dirty="0" err="1" smtClean="0">
                <a:latin typeface="Calibri" panose="020F0502020204030204" pitchFamily="34" charset="0"/>
                <a:cs typeface="Calibri" panose="020F0502020204030204" pitchFamily="34" charset="0"/>
              </a:rPr>
              <a:t>hỏi</a:t>
            </a:r>
            <a:endParaRPr lang="en-US" sz="4500" b="1" dirty="0">
              <a:latin typeface="Calibri" panose="020F0502020204030204" pitchFamily="34" charset="0"/>
              <a:cs typeface="Calibri" panose="020F0502020204030204" pitchFamily="34" charset="0"/>
            </a:endParaRPr>
          </a:p>
        </p:txBody>
      </p:sp>
      <p:pic>
        <p:nvPicPr>
          <p:cNvPr id="6146" name="Picture 2" descr="Quan sát Hình 8.7, hãy cho biết: a) Điểm khác nhau cơ bản về phân li các gene trong quá trình phát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 y="3627083"/>
            <a:ext cx="9439276" cy="66599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00547" y="4433411"/>
            <a:ext cx="8000998" cy="5663089"/>
          </a:xfrm>
          <a:prstGeom prst="rect">
            <a:avLst/>
          </a:prstGeom>
        </p:spPr>
        <p:txBody>
          <a:bodyPr wrap="square">
            <a:spAutoFit/>
          </a:bodyPr>
          <a:lstStyle/>
          <a:p>
            <a:pPr algn="just">
              <a:lnSpc>
                <a:spcPct val="110000"/>
              </a:lnSpc>
              <a:spcBef>
                <a:spcPts val="1200"/>
              </a:spcBef>
            </a:pPr>
            <a:r>
              <a:rPr lang="vi-VN" sz="4000" dirty="0" smtClean="0">
                <a:solidFill>
                  <a:srgbClr val="C00000"/>
                </a:solidFill>
                <a:latin typeface="Calibri" panose="020F0502020204030204" pitchFamily="34" charset="0"/>
                <a:cs typeface="Calibri" panose="020F0502020204030204" pitchFamily="34" charset="0"/>
              </a:rPr>
              <a:t>a</a:t>
            </a:r>
            <a:r>
              <a:rPr lang="vi-VN" sz="4000" dirty="0">
                <a:solidFill>
                  <a:srgbClr val="C00000"/>
                </a:solidFill>
                <a:latin typeface="Calibri" panose="020F0502020204030204" pitchFamily="34" charset="0"/>
                <a:cs typeface="Calibri" panose="020F0502020204030204" pitchFamily="34" charset="0"/>
              </a:rPr>
              <a:t>) Điểm khác nhau cơ bản về phân li các gene trong quá trình phát sinh giao tử của </a:t>
            </a:r>
            <a:r>
              <a:rPr lang="vi-VN" sz="4000" dirty="0" smtClean="0">
                <a:solidFill>
                  <a:srgbClr val="C00000"/>
                </a:solidFill>
                <a:latin typeface="Calibri" panose="020F0502020204030204" pitchFamily="34" charset="0"/>
                <a:cs typeface="Calibri" panose="020F0502020204030204" pitchFamily="34" charset="0"/>
              </a:rPr>
              <a:t>F1 trong hai giả thuyết phân li </a:t>
            </a:r>
            <a:r>
              <a:rPr lang="vi-VN" sz="4000" dirty="0">
                <a:solidFill>
                  <a:srgbClr val="C00000"/>
                </a:solidFill>
                <a:latin typeface="Calibri" panose="020F0502020204030204" pitchFamily="34" charset="0"/>
                <a:cs typeface="Calibri" panose="020F0502020204030204" pitchFamily="34" charset="0"/>
              </a:rPr>
              <a:t>đồng thời và phân li </a:t>
            </a:r>
            <a:r>
              <a:rPr lang="en-US" sz="4000" dirty="0" err="1" smtClean="0">
                <a:solidFill>
                  <a:srgbClr val="C00000"/>
                </a:solidFill>
                <a:latin typeface="Calibri" panose="020F0502020204030204" pitchFamily="34" charset="0"/>
                <a:cs typeface="Calibri" panose="020F0502020204030204" pitchFamily="34" charset="0"/>
              </a:rPr>
              <a:t>độc</a:t>
            </a:r>
            <a:r>
              <a:rPr lang="en-US" sz="4000" dirty="0" smtClean="0">
                <a:solidFill>
                  <a:srgbClr val="C00000"/>
                </a:solidFill>
                <a:latin typeface="Calibri" panose="020F0502020204030204" pitchFamily="34" charset="0"/>
                <a:cs typeface="Calibri" panose="020F0502020204030204" pitchFamily="34" charset="0"/>
              </a:rPr>
              <a:t> </a:t>
            </a:r>
            <a:r>
              <a:rPr lang="en-US" sz="4000" dirty="0" err="1" smtClean="0">
                <a:solidFill>
                  <a:srgbClr val="C00000"/>
                </a:solidFill>
                <a:latin typeface="Calibri" panose="020F0502020204030204" pitchFamily="34" charset="0"/>
                <a:cs typeface="Calibri" panose="020F0502020204030204" pitchFamily="34" charset="0"/>
              </a:rPr>
              <a:t>lập</a:t>
            </a:r>
            <a:r>
              <a:rPr lang="vi-VN" sz="4000" dirty="0" smtClean="0">
                <a:solidFill>
                  <a:srgbClr val="C00000"/>
                </a:solidFill>
                <a:latin typeface="Calibri" panose="020F0502020204030204" pitchFamily="34" charset="0"/>
                <a:cs typeface="Calibri" panose="020F0502020204030204" pitchFamily="34" charset="0"/>
              </a:rPr>
              <a:t>.</a:t>
            </a:r>
            <a:endParaRPr lang="vi-VN" sz="4000" dirty="0">
              <a:solidFill>
                <a:srgbClr val="C00000"/>
              </a:solidFill>
              <a:latin typeface="Calibri" panose="020F0502020204030204" pitchFamily="34" charset="0"/>
              <a:cs typeface="Calibri" panose="020F0502020204030204" pitchFamily="34" charset="0"/>
            </a:endParaRPr>
          </a:p>
          <a:p>
            <a:pPr algn="just">
              <a:lnSpc>
                <a:spcPct val="110000"/>
              </a:lnSpc>
              <a:spcBef>
                <a:spcPts val="1200"/>
              </a:spcBef>
            </a:pPr>
            <a:r>
              <a:rPr lang="vi-VN" sz="4000" dirty="0">
                <a:solidFill>
                  <a:srgbClr val="C00000"/>
                </a:solidFill>
                <a:latin typeface="Calibri" panose="020F0502020204030204" pitchFamily="34" charset="0"/>
                <a:cs typeface="Calibri" panose="020F0502020204030204" pitchFamily="34" charset="0"/>
              </a:rPr>
              <a:t>b) Nguyên nhân dẫn đến kết quả phân li kiểu hình khác nhau ở hai giả thuyết phân li đồng thời và phân li độc lập.</a:t>
            </a:r>
            <a:endParaRPr lang="vi-VN" sz="4000" b="0" i="0"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075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7987721" y="3111934"/>
            <a:ext cx="1027546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5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5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5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5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H8.8 ;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5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p:cNvSpPr/>
          <p:nvPr/>
        </p:nvSpPr>
        <p:spPr>
          <a:xfrm>
            <a:off x="8349664" y="5219700"/>
            <a:ext cx="9601200" cy="2954655"/>
          </a:xfrm>
          <a:prstGeom prst="rect">
            <a:avLst/>
          </a:prstGeom>
        </p:spPr>
        <p:txBody>
          <a:bodyPr wrap="square">
            <a:spAutoFit/>
          </a:bodyPr>
          <a:lstStyle/>
          <a:p>
            <a:pPr marL="742950" lvl="0" indent="-742950" algn="just">
              <a:lnSpc>
                <a:spcPct val="110000"/>
              </a:lnSpc>
              <a:spcBef>
                <a:spcPts val="1200"/>
              </a:spcBef>
              <a:buAutoNum type="arabicParenBoth"/>
            </a:pPr>
            <a:r>
              <a:rPr lang="vi-VN" sz="4000" dirty="0" smtClean="0">
                <a:solidFill>
                  <a:srgbClr val="C00000"/>
                </a:solidFill>
                <a:latin typeface="Calibri" panose="020F0502020204030204" pitchFamily="34" charset="0"/>
                <a:cs typeface="Calibri" panose="020F0502020204030204" pitchFamily="34" charset="0"/>
              </a:rPr>
              <a:t>Xác </a:t>
            </a:r>
            <a:r>
              <a:rPr lang="vi-VN" sz="4000" dirty="0">
                <a:solidFill>
                  <a:srgbClr val="C00000"/>
                </a:solidFill>
                <a:latin typeface="Calibri" panose="020F0502020204030204" pitchFamily="34" charset="0"/>
                <a:cs typeface="Calibri" panose="020F0502020204030204" pitchFamily="34" charset="0"/>
              </a:rPr>
              <a:t>định KG của P, các thế hệ lai (H </a:t>
            </a:r>
            <a:r>
              <a:rPr lang="vi-VN" sz="4000" dirty="0" smtClean="0">
                <a:solidFill>
                  <a:srgbClr val="C00000"/>
                </a:solidFill>
                <a:latin typeface="Calibri" panose="020F0502020204030204" pitchFamily="34" charset="0"/>
                <a:cs typeface="Calibri" panose="020F0502020204030204" pitchFamily="34" charset="0"/>
              </a:rPr>
              <a:t>8.8)</a:t>
            </a:r>
            <a:r>
              <a:rPr lang="en-US" sz="4000" dirty="0" smtClean="0">
                <a:solidFill>
                  <a:srgbClr val="C00000"/>
                </a:solidFill>
                <a:latin typeface="Calibri" panose="020F0502020204030204" pitchFamily="34" charset="0"/>
                <a:cs typeface="Calibri" panose="020F0502020204030204" pitchFamily="34" charset="0"/>
              </a:rPr>
              <a:t>, </a:t>
            </a:r>
            <a:r>
              <a:rPr lang="en-US" sz="4000" dirty="0" err="1" smtClean="0">
                <a:solidFill>
                  <a:srgbClr val="C00000"/>
                </a:solidFill>
                <a:latin typeface="Calibri" panose="020F0502020204030204" pitchFamily="34" charset="0"/>
                <a:cs typeface="Calibri" panose="020F0502020204030204" pitchFamily="34" charset="0"/>
              </a:rPr>
              <a:t>từ</a:t>
            </a:r>
            <a:r>
              <a:rPr lang="en-US" sz="4000" dirty="0" smtClean="0">
                <a:solidFill>
                  <a:srgbClr val="C00000"/>
                </a:solidFill>
                <a:latin typeface="Calibri" panose="020F0502020204030204" pitchFamily="34" charset="0"/>
                <a:cs typeface="Calibri" panose="020F0502020204030204" pitchFamily="34" charset="0"/>
              </a:rPr>
              <a:t> </a:t>
            </a:r>
            <a:r>
              <a:rPr lang="en-US" sz="4000" dirty="0" err="1" smtClean="0">
                <a:solidFill>
                  <a:srgbClr val="C00000"/>
                </a:solidFill>
                <a:latin typeface="Calibri" panose="020F0502020204030204" pitchFamily="34" charset="0"/>
                <a:cs typeface="Calibri" panose="020F0502020204030204" pitchFamily="34" charset="0"/>
              </a:rPr>
              <a:t>đó</a:t>
            </a:r>
            <a:r>
              <a:rPr lang="en-US" sz="4000" dirty="0" smtClean="0">
                <a:solidFill>
                  <a:srgbClr val="C00000"/>
                </a:solidFill>
                <a:latin typeface="Calibri" panose="020F0502020204030204" pitchFamily="34" charset="0"/>
                <a:cs typeface="Calibri" panose="020F0502020204030204" pitchFamily="34" charset="0"/>
              </a:rPr>
              <a:t> </a:t>
            </a:r>
            <a:r>
              <a:rPr lang="vi-VN" sz="4000" dirty="0" smtClean="0">
                <a:solidFill>
                  <a:srgbClr val="C00000"/>
                </a:solidFill>
                <a:latin typeface="Calibri" panose="020F0502020204030204" pitchFamily="34" charset="0"/>
                <a:cs typeface="Calibri" panose="020F0502020204030204" pitchFamily="34" charset="0"/>
              </a:rPr>
              <a:t>giải </a:t>
            </a:r>
            <a:r>
              <a:rPr lang="vi-VN" sz="4000" dirty="0">
                <a:solidFill>
                  <a:srgbClr val="C00000"/>
                </a:solidFill>
                <a:latin typeface="Calibri" panose="020F0502020204030204" pitchFamily="34" charset="0"/>
                <a:cs typeface="Calibri" panose="020F0502020204030204" pitchFamily="34" charset="0"/>
              </a:rPr>
              <a:t>thích cơ sở tế bào học của thí </a:t>
            </a:r>
            <a:r>
              <a:rPr lang="vi-VN" sz="4000" dirty="0" smtClean="0">
                <a:solidFill>
                  <a:srgbClr val="C00000"/>
                </a:solidFill>
                <a:latin typeface="Calibri" panose="020F0502020204030204" pitchFamily="34" charset="0"/>
                <a:cs typeface="Calibri" panose="020F0502020204030204" pitchFamily="34" charset="0"/>
              </a:rPr>
              <a:t>nghiệm</a:t>
            </a:r>
            <a:endParaRPr lang="en-US" sz="4000" dirty="0" smtClean="0">
              <a:solidFill>
                <a:srgbClr val="C00000"/>
              </a:solidFill>
              <a:latin typeface="Calibri" panose="020F0502020204030204" pitchFamily="34" charset="0"/>
              <a:cs typeface="Calibri" panose="020F0502020204030204" pitchFamily="34" charset="0"/>
            </a:endParaRPr>
          </a:p>
          <a:p>
            <a:pPr marL="742950" lvl="0" indent="-742950" algn="just">
              <a:lnSpc>
                <a:spcPct val="110000"/>
              </a:lnSpc>
              <a:spcBef>
                <a:spcPts val="1200"/>
              </a:spcBef>
              <a:buAutoNum type="arabicParenBoth"/>
            </a:pPr>
            <a:r>
              <a:rPr lang="vi-VN" sz="4000" dirty="0">
                <a:solidFill>
                  <a:srgbClr val="C00000"/>
                </a:solidFill>
                <a:latin typeface="Calibri" panose="020F0502020204030204" pitchFamily="34" charset="0"/>
                <a:cs typeface="Calibri" panose="020F0502020204030204" pitchFamily="34" charset="0"/>
              </a:rPr>
              <a:t>Ý nghĩa của hiện tượng liên kết gene ?</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227537" y="3696870"/>
            <a:ext cx="7784993" cy="6590130"/>
          </a:xfrm>
          <a:prstGeom prst="rect">
            <a:avLst/>
          </a:prstGeom>
        </p:spPr>
      </p:pic>
      <p:sp>
        <p:nvSpPr>
          <p:cNvPr id="10" name="Rectangle 9"/>
          <p:cNvSpPr/>
          <p:nvPr/>
        </p:nvSpPr>
        <p:spPr>
          <a:xfrm>
            <a:off x="3618750" y="4134260"/>
            <a:ext cx="14260907" cy="3293209"/>
          </a:xfrm>
          <a:prstGeom prst="rect">
            <a:avLst/>
          </a:prstGeom>
        </p:spPr>
        <p:txBody>
          <a:bodyPr wrap="square">
            <a:spAutoFit/>
          </a:bodyPr>
          <a:lstStyle/>
          <a:p>
            <a:pPr lvl="0" algn="just">
              <a:lnSpc>
                <a:spcPct val="110000"/>
              </a:lnSpc>
              <a:spcBef>
                <a:spcPts val="1200"/>
              </a:spcBef>
            </a:pPr>
            <a:r>
              <a:rPr lang="vi-VN" sz="4500" dirty="0">
                <a:latin typeface="Calibri" panose="020F0502020204030204" pitchFamily="34" charset="0"/>
                <a:cs typeface="Calibri" panose="020F0502020204030204" pitchFamily="34" charset="0"/>
              </a:rPr>
              <a:t>Liên kết gen là hiện tượng các gene cùng nằm trên một nhiễm sắc thể và di truyền cùng </a:t>
            </a:r>
            <a:r>
              <a:rPr lang="vi-VN" sz="4500" dirty="0" smtClean="0">
                <a:latin typeface="Calibri" panose="020F0502020204030204" pitchFamily="34" charset="0"/>
                <a:cs typeface="Calibri" panose="020F0502020204030204" pitchFamily="34" charset="0"/>
              </a:rPr>
              <a:t>nhau</a:t>
            </a:r>
            <a:endParaRPr lang="en-US" sz="4500" dirty="0" smtClean="0">
              <a:latin typeface="Calibri" panose="020F0502020204030204" pitchFamily="34" charset="0"/>
              <a:cs typeface="Calibri" panose="020F0502020204030204" pitchFamily="34" charset="0"/>
            </a:endParaRPr>
          </a:p>
          <a:p>
            <a:pPr lvl="0" algn="just">
              <a:lnSpc>
                <a:spcPct val="110000"/>
              </a:lnSpc>
              <a:spcBef>
                <a:spcPts val="1200"/>
              </a:spcBef>
            </a:pPr>
            <a:r>
              <a:rPr kumimoji="0" lang="en-US" sz="4500" b="0" i="0" u="none" strike="noStrike" kern="1200" cap="none" spc="0" normalizeH="0" baseline="0" noProof="0" dirty="0" err="1" smtClean="0">
                <a:ln>
                  <a:noFill/>
                </a:ln>
                <a:effectLst/>
                <a:uLnTx/>
                <a:uFillTx/>
                <a:latin typeface="Calibri" panose="020F0502020204030204" pitchFamily="34" charset="0"/>
                <a:cs typeface="Calibri" panose="020F0502020204030204" pitchFamily="34" charset="0"/>
              </a:rPr>
              <a:t>Liên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kết</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gene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hoàn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toàn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đảm</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bảo</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sự</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di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truyền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ổn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định</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của</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từng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nhóm</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tính</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trạng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có</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thể</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vận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dụng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trong</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chọn</a:t>
            </a:r>
            <a:r>
              <a:rPr kumimoji="0" lang="en-US" sz="4500" b="0" i="0" u="none" strike="noStrike" kern="1200" cap="none" spc="0" normalizeH="0" noProof="0" dirty="0" smtClean="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smtClean="0">
                <a:ln>
                  <a:noFill/>
                </a:ln>
                <a:effectLst/>
                <a:uLnTx/>
                <a:uFillTx/>
                <a:latin typeface="Calibri" panose="020F0502020204030204" pitchFamily="34" charset="0"/>
                <a:cs typeface="Calibri" panose="020F0502020204030204" pitchFamily="34" charset="0"/>
              </a:rPr>
              <a:t>giống</a:t>
            </a:r>
            <a:endParaRPr kumimoji="0" lang="vi-VN" sz="45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11"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391957"/>
            <a:ext cx="2080866" cy="195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57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52"/>
                                        </p:tgtEl>
                                        <p:attrNameLst>
                                          <p:attrName>ppt_w</p:attrName>
                                        </p:attrNameLst>
                                      </p:cBhvr>
                                      <p:tavLst>
                                        <p:tav tm="0">
                                          <p:val>
                                            <p:strVal val="ppt_w"/>
                                          </p:val>
                                        </p:tav>
                                        <p:tav tm="100000">
                                          <p:val>
                                            <p:fltVal val="0"/>
                                          </p:val>
                                        </p:tav>
                                      </p:tavLst>
                                    </p:anim>
                                    <p:anim calcmode="lin" valueType="num">
                                      <p:cBhvr>
                                        <p:cTn id="31" dur="500"/>
                                        <p:tgtEl>
                                          <p:spTgt spid="52"/>
                                        </p:tgtEl>
                                        <p:attrNameLst>
                                          <p:attrName>ppt_h</p:attrName>
                                        </p:attrNameLst>
                                      </p:cBhvr>
                                      <p:tavLst>
                                        <p:tav tm="0">
                                          <p:val>
                                            <p:strVal val="ppt_h"/>
                                          </p:val>
                                        </p:tav>
                                        <p:tav tm="100000">
                                          <p:val>
                                            <p:fltVal val="0"/>
                                          </p:val>
                                        </p:tav>
                                      </p:tavLst>
                                    </p:anim>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
                                            <p:txEl>
                                              <p:pRg st="0" end="0"/>
                                            </p:txEl>
                                          </p:spTgt>
                                        </p:tgtEl>
                                        <p:attrNameLst>
                                          <p:attrName>ppt_w</p:attrName>
                                        </p:attrNameLst>
                                      </p:cBhvr>
                                      <p:tavLst>
                                        <p:tav tm="0">
                                          <p:val>
                                            <p:strVal val="ppt_w"/>
                                          </p:val>
                                        </p:tav>
                                        <p:tav tm="100000">
                                          <p:val>
                                            <p:fltVal val="0"/>
                                          </p:val>
                                        </p:tav>
                                      </p:tavLst>
                                    </p:anim>
                                    <p:anim calcmode="lin" valueType="num">
                                      <p:cBhvr>
                                        <p:cTn id="41"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2" dur="500"/>
                                        <p:tgtEl>
                                          <p:spTgt spid="2">
                                            <p:txEl>
                                              <p:pRg st="0" end="0"/>
                                            </p:txEl>
                                          </p:spTgt>
                                        </p:tgtEl>
                                      </p:cBhvr>
                                    </p:animEffect>
                                    <p:set>
                                      <p:cBhvr>
                                        <p:cTn id="43" dur="1" fill="hold">
                                          <p:stCondLst>
                                            <p:cond delay="499"/>
                                          </p:stCondLst>
                                        </p:cTn>
                                        <p:tgtEl>
                                          <p:spTgt spid="2">
                                            <p:txEl>
                                              <p:pRg st="0" end="0"/>
                                            </p:txEl>
                                          </p:spTgt>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
                                            <p:txEl>
                                              <p:pRg st="1" end="1"/>
                                            </p:txEl>
                                          </p:spTgt>
                                        </p:tgtEl>
                                        <p:attrNameLst>
                                          <p:attrName>ppt_w</p:attrName>
                                        </p:attrNameLst>
                                      </p:cBhvr>
                                      <p:tavLst>
                                        <p:tav tm="0">
                                          <p:val>
                                            <p:strVal val="ppt_w"/>
                                          </p:val>
                                        </p:tav>
                                        <p:tav tm="100000">
                                          <p:val>
                                            <p:fltVal val="0"/>
                                          </p:val>
                                        </p:tav>
                                      </p:tavLst>
                                    </p:anim>
                                    <p:anim calcmode="lin" valueType="num">
                                      <p:cBhvr>
                                        <p:cTn id="46"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47" dur="500"/>
                                        <p:tgtEl>
                                          <p:spTgt spid="2">
                                            <p:txEl>
                                              <p:pRg st="1" end="1"/>
                                            </p:txEl>
                                          </p:spTgt>
                                        </p:tgtEl>
                                      </p:cBhvr>
                                    </p:animEffect>
                                    <p:set>
                                      <p:cBhvr>
                                        <p:cTn id="48" dur="1" fill="hold">
                                          <p:stCondLst>
                                            <p:cond delay="499"/>
                                          </p:stCondLst>
                                        </p:cTn>
                                        <p:tgtEl>
                                          <p:spTgt spid="2">
                                            <p:txEl>
                                              <p:pRg st="1" end="1"/>
                                            </p:txEl>
                                          </p:spTgt>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1000"/>
                                        <p:tgtEl>
                                          <p:spTgt spid="10">
                                            <p:txEl>
                                              <p:pRg st="0" end="0"/>
                                            </p:txEl>
                                          </p:spTgt>
                                        </p:tgtEl>
                                      </p:cBhvr>
                                    </p:animEffect>
                                    <p:anim calcmode="lin" valueType="num">
                                      <p:cBhvr>
                                        <p:cTn id="5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animEffect transition="in" filter="fade">
                                      <p:cBhvr>
                                        <p:cTn id="63" dur="1000"/>
                                        <p:tgtEl>
                                          <p:spTgt spid="10">
                                            <p:txEl>
                                              <p:pRg st="1" end="1"/>
                                            </p:txEl>
                                          </p:spTgt>
                                        </p:tgtEl>
                                      </p:cBhvr>
                                    </p:animEffect>
                                    <p:anim calcmode="lin" valueType="num">
                                      <p:cBhvr>
                                        <p:cTn id="6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2" grpId="0" uiExpand="1" build="p"/>
      <p:bldP spid="2" grpId="1" build="allAtOnce"/>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773530" y="3075479"/>
            <a:ext cx="5474869"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Hoán</a:t>
            </a:r>
            <a:r>
              <a:rPr kumimoji="0" lang="en-US" sz="4000" b="1" i="0" u="sng" strike="noStrike" kern="1200" cap="none" spc="0" normalizeH="0" noProof="0" dirty="0" smtClean="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prstClr val="black"/>
                  </a:solidFill>
                </a:ln>
                <a:solidFill>
                  <a:prstClr val="black"/>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cxnSp>
        <p:nvCxnSpPr>
          <p:cNvPr id="12" name="Straight Connector 11"/>
          <p:cNvCxnSpPr/>
          <p:nvPr/>
        </p:nvCxnSpPr>
        <p:spPr>
          <a:xfrm>
            <a:off x="12954000" y="2885879"/>
            <a:ext cx="38367" cy="3431967"/>
          </a:xfrm>
          <a:prstGeom prst="line">
            <a:avLst/>
          </a:prstGeom>
          <a:noFill/>
          <a:ln w="57150" cap="flat" cmpd="sng" algn="ctr">
            <a:solidFill>
              <a:sysClr val="windowText" lastClr="000000"/>
            </a:solidFill>
            <a:prstDash val="solid"/>
          </a:ln>
          <a:effectLst/>
        </p:spPr>
      </p:cxn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292" t="15839" r="3376" b="31825"/>
          <a:stretch/>
        </p:blipFill>
        <p:spPr bwMode="auto">
          <a:xfrm>
            <a:off x="8669022" y="3141604"/>
            <a:ext cx="3352798" cy="39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8966" b="49433"/>
          <a:stretch/>
        </p:blipFill>
        <p:spPr bwMode="auto">
          <a:xfrm>
            <a:off x="12954000" y="3550151"/>
            <a:ext cx="4876800" cy="7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0915" b="38031"/>
          <a:stretch/>
        </p:blipFill>
        <p:spPr bwMode="auto">
          <a:xfrm>
            <a:off x="12992367" y="4239940"/>
            <a:ext cx="5157127" cy="6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09" t="39517" r="29204" b="50014"/>
          <a:stretch/>
        </p:blipFill>
        <p:spPr bwMode="auto">
          <a:xfrm>
            <a:off x="7900612" y="3642640"/>
            <a:ext cx="4628521" cy="49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5455" b="28354"/>
          <a:stretch/>
        </p:blipFill>
        <p:spPr bwMode="auto">
          <a:xfrm>
            <a:off x="7642065" y="4201737"/>
            <a:ext cx="5388669" cy="68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6140"/>
          <a:stretch/>
        </p:blipFill>
        <p:spPr bwMode="auto">
          <a:xfrm>
            <a:off x="7624657" y="5008176"/>
            <a:ext cx="5228011" cy="61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508" t="13287" r="5352" b="16251"/>
          <a:stretch/>
        </p:blipFill>
        <p:spPr bwMode="auto">
          <a:xfrm>
            <a:off x="13671019" y="3025453"/>
            <a:ext cx="2927132" cy="52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stretch>
            <a:fillRect/>
          </a:stretch>
        </p:blipFill>
        <p:spPr>
          <a:xfrm>
            <a:off x="13030734" y="4749845"/>
            <a:ext cx="4326589" cy="2219265"/>
          </a:xfrm>
          <a:prstGeom prst="rect">
            <a:avLst/>
          </a:prstGeom>
        </p:spPr>
      </p:pic>
      <p:sp>
        <p:nvSpPr>
          <p:cNvPr id="9" name="Rectangle 8"/>
          <p:cNvSpPr/>
          <p:nvPr/>
        </p:nvSpPr>
        <p:spPr>
          <a:xfrm>
            <a:off x="365144" y="7092360"/>
            <a:ext cx="17590669" cy="2803844"/>
          </a:xfrm>
          <a:prstGeom prst="rect">
            <a:avLst/>
          </a:prstGeom>
        </p:spPr>
        <p:txBody>
          <a:bodyPr wrap="square">
            <a:spAutoFit/>
          </a:bodyPr>
          <a:lstStyle/>
          <a:p>
            <a:pPr indent="180340" algn="just">
              <a:lnSpc>
                <a:spcPct val="107000"/>
              </a:lnSpc>
              <a:spcBef>
                <a:spcPts val="300"/>
              </a:spcBef>
              <a:spcAft>
                <a:spcPts val="300"/>
              </a:spcAft>
            </a:pPr>
            <a:r>
              <a:rPr lang="en-US" sz="4000" dirty="0">
                <a:latin typeface="Calibri" panose="020F0502020204030204" pitchFamily="34" charset="0"/>
                <a:ea typeface="Calibri" panose="020F0502020204030204" pitchFamily="34" charset="0"/>
                <a:cs typeface="Calibri" panose="020F0502020204030204" pitchFamily="34" charset="0"/>
              </a:rPr>
              <a:t>(1) </a:t>
            </a:r>
            <a:r>
              <a:rPr lang="en-US" sz="4000" dirty="0" smtClean="0">
                <a:latin typeface="Calibri" panose="020F0502020204030204" pitchFamily="34" charset="0"/>
                <a:ea typeface="Calibri" panose="020F0502020204030204" pitchFamily="34" charset="0"/>
                <a:cs typeface="Calibri" panose="020F0502020204030204" pitchFamily="34" charset="0"/>
              </a:rPr>
              <a:t>Nhận </a:t>
            </a:r>
            <a:r>
              <a:rPr lang="en-US" sz="4000" dirty="0" err="1" smtClean="0">
                <a:latin typeface="Calibri" panose="020F0502020204030204" pitchFamily="34" charset="0"/>
                <a:ea typeface="Calibri" panose="020F0502020204030204" pitchFamily="34" charset="0"/>
                <a:cs typeface="Calibri" panose="020F0502020204030204" pitchFamily="34" charset="0"/>
              </a:rPr>
              <a:t>xét</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dirty="0" err="1" smtClean="0">
                <a:latin typeface="Calibri" panose="020F0502020204030204" pitchFamily="34" charset="0"/>
                <a:ea typeface="Calibri" panose="020F0502020204030204" pitchFamily="34" charset="0"/>
                <a:cs typeface="Calibri" panose="020F0502020204030204" pitchFamily="34" charset="0"/>
              </a:rPr>
              <a:t>kết</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quả</a:t>
            </a:r>
            <a:r>
              <a:rPr lang="en-US" sz="4000" dirty="0">
                <a:latin typeface="Calibri" panose="020F0502020204030204" pitchFamily="34" charset="0"/>
                <a:ea typeface="Calibri" panose="020F0502020204030204" pitchFamily="34" charset="0"/>
                <a:cs typeface="Calibri" panose="020F0502020204030204" pitchFamily="34" charset="0"/>
              </a:rPr>
              <a:t> Fa </a:t>
            </a:r>
            <a:r>
              <a:rPr lang="en-US" sz="4000" dirty="0" err="1">
                <a:latin typeface="Calibri" panose="020F0502020204030204" pitchFamily="34" charset="0"/>
                <a:ea typeface="Calibri" panose="020F0502020204030204" pitchFamily="34" charset="0"/>
                <a:cs typeface="Calibri" panose="020F0502020204030204" pitchFamily="34" charset="0"/>
              </a:rPr>
              <a:t>giữa</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smtClean="0">
                <a:latin typeface="Calibri" panose="020F0502020204030204" pitchFamily="34" charset="0"/>
                <a:ea typeface="Calibri" panose="020F0502020204030204" pitchFamily="34" charset="0"/>
                <a:cs typeface="Calibri" panose="020F0502020204030204" pitchFamily="34" charset="0"/>
              </a:rPr>
              <a:t>thí</a:t>
            </a:r>
            <a:r>
              <a:rPr lang="en-US" sz="4000" dirty="0" smtClean="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nghiệm</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trong</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liên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kết</a:t>
            </a:r>
            <a:r>
              <a:rPr lang="en-US" sz="4000" dirty="0">
                <a:latin typeface="Calibri" panose="020F0502020204030204" pitchFamily="34" charset="0"/>
                <a:ea typeface="Calibri" panose="020F0502020204030204" pitchFamily="34" charset="0"/>
                <a:cs typeface="Calibri" panose="020F0502020204030204" pitchFamily="34" charset="0"/>
              </a:rPr>
              <a:t> gene </a:t>
            </a:r>
            <a:r>
              <a:rPr lang="en-US" sz="4000" dirty="0" err="1">
                <a:latin typeface="Calibri" panose="020F0502020204030204" pitchFamily="34" charset="0"/>
                <a:ea typeface="Calibri" panose="020F0502020204030204" pitchFamily="34" charset="0"/>
                <a:cs typeface="Calibri" panose="020F0502020204030204" pitchFamily="34" charset="0"/>
              </a:rPr>
              <a:t>và</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thí</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nghiệm</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hoán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vị</a:t>
            </a:r>
            <a:r>
              <a:rPr lang="en-US" sz="4000" dirty="0">
                <a:latin typeface="Calibri" panose="020F0502020204030204" pitchFamily="34" charset="0"/>
                <a:ea typeface="Calibri" panose="020F0502020204030204" pitchFamily="34" charset="0"/>
                <a:cs typeface="Calibri" panose="020F0502020204030204" pitchFamily="34" charset="0"/>
              </a:rPr>
              <a:t> gene ?</a:t>
            </a:r>
          </a:p>
          <a:p>
            <a:pPr indent="180340" algn="just">
              <a:lnSpc>
                <a:spcPct val="107000"/>
              </a:lnSpc>
              <a:spcBef>
                <a:spcPts val="300"/>
              </a:spcBef>
              <a:spcAft>
                <a:spcPts val="300"/>
              </a:spcAft>
            </a:pPr>
            <a:r>
              <a:rPr lang="en-US" sz="4000" dirty="0">
                <a:latin typeface="Calibri" panose="020F0502020204030204" pitchFamily="34" charset="0"/>
                <a:ea typeface="Calibri" panose="020F0502020204030204" pitchFamily="34" charset="0"/>
                <a:cs typeface="Calibri" panose="020F0502020204030204" pitchFamily="34" charset="0"/>
              </a:rPr>
              <a:t>(2) Vì </a:t>
            </a:r>
            <a:r>
              <a:rPr lang="en-US" sz="4000" dirty="0" err="1">
                <a:latin typeface="Calibri" panose="020F0502020204030204" pitchFamily="34" charset="0"/>
                <a:ea typeface="Calibri" panose="020F0502020204030204" pitchFamily="34" charset="0"/>
                <a:cs typeface="Calibri" panose="020F0502020204030204" pitchFamily="34" charset="0"/>
              </a:rPr>
              <a:t>sao</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kiểu</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hình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tái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tổ</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hợp</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chỉ</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xuất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hiện</a:t>
            </a:r>
            <a:r>
              <a:rPr lang="en-US" sz="4000" dirty="0">
                <a:latin typeface="Calibri" panose="020F0502020204030204" pitchFamily="34" charset="0"/>
                <a:ea typeface="Calibri" panose="020F0502020204030204" pitchFamily="34" charset="0"/>
                <a:cs typeface="Calibri" panose="020F0502020204030204" pitchFamily="34" charset="0"/>
              </a:rPr>
              <a:t> ở </a:t>
            </a:r>
            <a:r>
              <a:rPr lang="en-US" sz="4000" dirty="0" err="1">
                <a:latin typeface="Calibri" panose="020F0502020204030204" pitchFamily="34" charset="0"/>
                <a:ea typeface="Calibri" panose="020F0502020204030204" pitchFamily="34" charset="0"/>
                <a:cs typeface="Calibri" panose="020F0502020204030204" pitchFamily="34" charset="0"/>
              </a:rPr>
              <a:t>thế</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hệ</a:t>
            </a:r>
            <a:r>
              <a:rPr lang="en-US" sz="4000" dirty="0">
                <a:latin typeface="Calibri" panose="020F0502020204030204" pitchFamily="34" charset="0"/>
                <a:ea typeface="Calibri" panose="020F0502020204030204" pitchFamily="34" charset="0"/>
                <a:cs typeface="Calibri" panose="020F0502020204030204" pitchFamily="34" charset="0"/>
              </a:rPr>
              <a:t> F</a:t>
            </a:r>
            <a:r>
              <a:rPr lang="en-US" sz="4000" baseline="-25000" dirty="0">
                <a:latin typeface="Calibri" panose="020F0502020204030204" pitchFamily="34" charset="0"/>
                <a:ea typeface="Calibri" panose="020F0502020204030204" pitchFamily="34" charset="0"/>
                <a:cs typeface="Calibri" panose="020F0502020204030204" pitchFamily="34" charset="0"/>
              </a:rPr>
              <a:t>a </a:t>
            </a:r>
            <a:r>
              <a:rPr lang="en-US" sz="4000" dirty="0" err="1">
                <a:latin typeface="Calibri" panose="020F0502020204030204" pitchFamily="34" charset="0"/>
                <a:ea typeface="Calibri" panose="020F0502020204030204" pitchFamily="34" charset="0"/>
                <a:cs typeface="Calibri" panose="020F0502020204030204" pitchFamily="34" charset="0"/>
              </a:rPr>
              <a:t>khi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cho</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ruồi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cái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lai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phân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tích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mà</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không</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xuất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hiện</a:t>
            </a:r>
            <a:r>
              <a:rPr lang="en-US" sz="4000" dirty="0">
                <a:latin typeface="Calibri" panose="020F0502020204030204" pitchFamily="34" charset="0"/>
                <a:ea typeface="Calibri" panose="020F0502020204030204" pitchFamily="34" charset="0"/>
                <a:cs typeface="Calibri" panose="020F0502020204030204" pitchFamily="34" charset="0"/>
              </a:rPr>
              <a:t> ở </a:t>
            </a:r>
            <a:r>
              <a:rPr lang="en-US" sz="4000" dirty="0" err="1">
                <a:latin typeface="Calibri" panose="020F0502020204030204" pitchFamily="34" charset="0"/>
                <a:ea typeface="Calibri" panose="020F0502020204030204" pitchFamily="34" charset="0"/>
                <a:cs typeface="Calibri" panose="020F0502020204030204" pitchFamily="34" charset="0"/>
              </a:rPr>
              <a:t>phép</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lai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phân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tích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ruồi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đực</a:t>
            </a:r>
            <a:r>
              <a:rPr lang="en-US" sz="4000" dirty="0">
                <a:latin typeface="Calibri" panose="020F0502020204030204" pitchFamily="34" charset="0"/>
                <a:ea typeface="Calibri" panose="020F0502020204030204" pitchFamily="34" charset="0"/>
                <a:cs typeface="Calibri" panose="020F0502020204030204" pitchFamily="34" charset="0"/>
              </a:rPr>
              <a:t> F</a:t>
            </a:r>
            <a:r>
              <a:rPr lang="en-US" sz="4000" baseline="-25000" dirty="0">
                <a:latin typeface="Calibri" panose="020F0502020204030204" pitchFamily="34" charset="0"/>
                <a:ea typeface="Calibri" panose="020F0502020204030204" pitchFamily="34" charset="0"/>
                <a:cs typeface="Calibri" panose="020F0502020204030204" pitchFamily="34" charset="0"/>
              </a:rPr>
              <a:t>1 </a:t>
            </a:r>
            <a:r>
              <a:rPr lang="en-US" sz="4000" dirty="0">
                <a:latin typeface="Calibri" panose="020F0502020204030204" pitchFamily="34" charset="0"/>
                <a:ea typeface="Calibri" panose="020F0502020204030204" pitchFamily="34" charset="0"/>
                <a:cs typeface="Calibri" panose="020F0502020204030204" pitchFamily="34" charset="0"/>
              </a:rPr>
              <a:t>?</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Text Box 9"/>
          <p:cNvSpPr txBox="1">
            <a:spLocks noChangeArrowheads="1"/>
          </p:cNvSpPr>
          <p:nvPr/>
        </p:nvSpPr>
        <p:spPr bwMode="auto">
          <a:xfrm>
            <a:off x="380138" y="4600188"/>
            <a:ext cx="64523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1782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59" dur="5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60" dur="500"/>
                                        <p:tgtEl>
                                          <p:spTgt spid="9">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9">
                                            <p:txEl>
                                              <p:pRg st="1" end="1"/>
                                            </p:txEl>
                                          </p:spTgt>
                                        </p:tgtEl>
                                        <p:attrNameLst>
                                          <p:attrName>style.visibility</p:attrName>
                                        </p:attrNameLst>
                                      </p:cBhvr>
                                      <p:to>
                                        <p:strVal val="visible"/>
                                      </p:to>
                                    </p:set>
                                    <p:anim calcmode="lin" valueType="num">
                                      <p:cBhvr>
                                        <p:cTn id="65"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6" dur="500" fill="hold"/>
                                        <p:tgtEl>
                                          <p:spTgt spid="9">
                                            <p:txEl>
                                              <p:pRg st="1" end="1"/>
                                            </p:txEl>
                                          </p:spTgt>
                                        </p:tgtEl>
                                        <p:attrNameLst>
                                          <p:attrName>ppt_h</p:attrName>
                                        </p:attrNameLst>
                                      </p:cBhvr>
                                      <p:tavLst>
                                        <p:tav tm="0">
                                          <p:val>
                                            <p:fltVal val="0"/>
                                          </p:val>
                                        </p:tav>
                                        <p:tav tm="100000">
                                          <p:val>
                                            <p:strVal val="#ppt_h"/>
                                          </p:val>
                                        </p:tav>
                                      </p:tavLst>
                                    </p:anim>
                                    <p:anim calcmode="lin" valueType="num">
                                      <p:cBhvr>
                                        <p:cTn id="67" dur="5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6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gene</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773530" y="2932322"/>
            <a:ext cx="5474869"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prstClr val="black"/>
                  </a:solidFill>
                </a:ln>
                <a:solidFill>
                  <a:prstClr val="black"/>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 gene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9" name="Rectangle 8"/>
          <p:cNvSpPr/>
          <p:nvPr/>
        </p:nvSpPr>
        <p:spPr>
          <a:xfrm>
            <a:off x="8153400" y="4991100"/>
            <a:ext cx="9835188" cy="4121128"/>
          </a:xfrm>
          <a:prstGeom prst="rect">
            <a:avLst/>
          </a:prstGeom>
        </p:spPr>
        <p:txBody>
          <a:bodyPr wrap="square">
            <a:spAutoFit/>
          </a:bodyPr>
          <a:lstStyle/>
          <a:p>
            <a:pPr lvl="0" indent="180340" algn="just">
              <a:lnSpc>
                <a:spcPct val="107000"/>
              </a:lnSpc>
              <a:spcBef>
                <a:spcPts val="300"/>
              </a:spcBef>
              <a:spcAft>
                <a:spcPts val="300"/>
              </a:spcAft>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lang="vi-VN"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Quan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sát hình 8.10, hãy phân tích cơ sở tế bào học của hoán vị gene.</a:t>
            </a:r>
          </a:p>
          <a:p>
            <a:pPr lvl="0" indent="180340" algn="just">
              <a:lnSpc>
                <a:spcPct val="107000"/>
              </a:lnSpc>
              <a:spcBef>
                <a:spcPts val="300"/>
              </a:spcBef>
              <a:spcAft>
                <a:spcPts val="300"/>
              </a:spcAft>
            </a:pPr>
            <a:r>
              <a:rPr lang="vi-VN"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vi-VN" sz="4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Trong chăn nuôi, trồng trọt việc “ di truyền ổn định từng nhóm tính trạng” hoặc “ tăng biến dị tổ hợp” đều có ý nghĩa trong từng trường hợp. Hãy lấy ví dụ chứng minh</a:t>
            </a:r>
          </a:p>
        </p:txBody>
      </p:sp>
      <p:sp>
        <p:nvSpPr>
          <p:cNvPr id="23" name="Text Box 9"/>
          <p:cNvSpPr txBox="1">
            <a:spLocks noChangeArrowheads="1"/>
          </p:cNvSpPr>
          <p:nvPr/>
        </p:nvSpPr>
        <p:spPr bwMode="auto">
          <a:xfrm>
            <a:off x="8017918" y="2624219"/>
            <a:ext cx="997067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H8.10 ;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42" name="Picture 2" descr="Quan sát Hình 8.10, hãy phân tích cơ sở tế bào học của hoán vị gene.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50" y="3610139"/>
            <a:ext cx="7655868" cy="65340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551199" y="3543300"/>
            <a:ext cx="15437389" cy="6340197"/>
          </a:xfrm>
          <a:prstGeom prst="rect">
            <a:avLst/>
          </a:prstGeom>
          <a:noFill/>
        </p:spPr>
        <p:txBody>
          <a:bodyPr wrap="square">
            <a:spAutoFit/>
          </a:bodyPr>
          <a:lstStyle/>
          <a:p>
            <a:pPr lvl="0" algn="just">
              <a:lnSpc>
                <a:spcPct val="110000"/>
              </a:lnSpc>
              <a:spcBef>
                <a:spcPts val="1200"/>
              </a:spcBef>
            </a:pP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Hoán </a:t>
            </a:r>
            <a:r>
              <a:rPr lang="vi-VN" sz="4500" dirty="0">
                <a:latin typeface="Calibri" panose="020F0502020204030204" pitchFamily="34" charset="0"/>
                <a:cs typeface="Calibri" panose="020F0502020204030204" pitchFamily="34" charset="0"/>
              </a:rPr>
              <a:t>vị gene là hiện tượng các allele tương ứng của một gene có thể đổi </a:t>
            </a:r>
            <a:r>
              <a:rPr lang="vi-VN" sz="4500" dirty="0" smtClean="0">
                <a:latin typeface="Calibri" panose="020F0502020204030204" pitchFamily="34" charset="0"/>
                <a:cs typeface="Calibri" panose="020F0502020204030204" pitchFamily="34" charset="0"/>
              </a:rPr>
              <a:t>ch</a:t>
            </a:r>
            <a:r>
              <a:rPr lang="en-US" sz="4500" dirty="0">
                <a:latin typeface="Calibri" panose="020F0502020204030204" pitchFamily="34" charset="0"/>
                <a:cs typeface="Calibri" panose="020F0502020204030204" pitchFamily="34" charset="0"/>
              </a:rPr>
              <a:t>ỗ</a:t>
            </a:r>
            <a:r>
              <a:rPr lang="vi-VN" sz="4500" dirty="0" smtClean="0">
                <a:latin typeface="Calibri" panose="020F0502020204030204" pitchFamily="34" charset="0"/>
                <a:cs typeface="Calibri" panose="020F0502020204030204" pitchFamily="34" charset="0"/>
              </a:rPr>
              <a:t> </a:t>
            </a:r>
            <a:r>
              <a:rPr lang="vi-VN" sz="4500" dirty="0">
                <a:latin typeface="Calibri" panose="020F0502020204030204" pitchFamily="34" charset="0"/>
                <a:cs typeface="Calibri" panose="020F0502020204030204" pitchFamily="34" charset="0"/>
              </a:rPr>
              <a:t>cho nhau giữa hai chromatid khác nguồn trong cặp nhiễm sắc thể tương đồng. </a:t>
            </a:r>
            <a:endParaRPr lang="en-US" sz="4500" dirty="0" smtClean="0">
              <a:latin typeface="Calibri" panose="020F0502020204030204" pitchFamily="34" charset="0"/>
              <a:cs typeface="Calibri" panose="020F0502020204030204" pitchFamily="34" charset="0"/>
            </a:endParaRPr>
          </a:p>
          <a:p>
            <a:pPr lvl="0" algn="just">
              <a:lnSpc>
                <a:spcPct val="110000"/>
              </a:lnSpc>
              <a:spcBef>
                <a:spcPts val="1200"/>
              </a:spcBef>
            </a:pP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Cơ </a:t>
            </a:r>
            <a:r>
              <a:rPr lang="vi-VN" sz="4500" dirty="0">
                <a:latin typeface="Calibri" panose="020F0502020204030204" pitchFamily="34" charset="0"/>
                <a:cs typeface="Calibri" panose="020F0502020204030204" pitchFamily="34" charset="0"/>
              </a:rPr>
              <a:t>sở tế bào học của hoán vị </a:t>
            </a:r>
            <a:r>
              <a:rPr lang="vi-VN" sz="4500" dirty="0" smtClean="0">
                <a:latin typeface="Calibri" panose="020F0502020204030204" pitchFamily="34" charset="0"/>
                <a:cs typeface="Calibri" panose="020F0502020204030204" pitchFamily="34" charset="0"/>
              </a:rPr>
              <a:t>gene</a:t>
            </a: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Ở </a:t>
            </a:r>
            <a:r>
              <a:rPr lang="vi-VN" sz="4500" dirty="0">
                <a:latin typeface="Calibri" panose="020F0502020204030204" pitchFamily="34" charset="0"/>
                <a:cs typeface="Calibri" panose="020F0502020204030204" pitchFamily="34" charset="0"/>
              </a:rPr>
              <a:t>một số tế bào đã diễn ra trao đổi chéo từng đoạn tương ứng giữa hai chromatid khác nguồn trong cặp nhiễm sắc thể tương đồng ở kì đầu của giảm phân 1, kết quả đã tạo ra các loại giao tử mang gene hoán vị. Tỷ lệ các giao tử mang gene </a:t>
            </a:r>
            <a:r>
              <a:rPr lang="en-US" sz="4500" dirty="0" err="1" smtClean="0">
                <a:latin typeface="Calibri" panose="020F0502020204030204" pitchFamily="34" charset="0"/>
                <a:cs typeface="Calibri" panose="020F0502020204030204" pitchFamily="34" charset="0"/>
              </a:rPr>
              <a:t>hoán</a:t>
            </a:r>
            <a:r>
              <a:rPr lang="en-US" sz="4500" dirty="0" smtClean="0">
                <a:latin typeface="Calibri" panose="020F0502020204030204" pitchFamily="34" charset="0"/>
                <a:cs typeface="Calibri" panose="020F0502020204030204" pitchFamily="34" charset="0"/>
              </a:rPr>
              <a:t> </a:t>
            </a:r>
            <a:r>
              <a:rPr lang="en-US" sz="4500" dirty="0" err="1" smtClean="0">
                <a:latin typeface="Calibri" panose="020F0502020204030204" pitchFamily="34" charset="0"/>
                <a:cs typeface="Calibri" panose="020F0502020204030204" pitchFamily="34" charset="0"/>
              </a:rPr>
              <a:t>vị</a:t>
            </a:r>
            <a:r>
              <a:rPr lang="en-US" sz="4500" dirty="0" smtClean="0">
                <a:latin typeface="Calibri" panose="020F0502020204030204" pitchFamily="34" charset="0"/>
                <a:cs typeface="Calibri" panose="020F0502020204030204" pitchFamily="34" charset="0"/>
              </a:rPr>
              <a:t> </a:t>
            </a:r>
            <a:r>
              <a:rPr lang="vi-VN" sz="4500" dirty="0" smtClean="0">
                <a:latin typeface="Calibri" panose="020F0502020204030204" pitchFamily="34" charset="0"/>
                <a:cs typeface="Calibri" panose="020F0502020204030204" pitchFamily="34" charset="0"/>
              </a:rPr>
              <a:t>phản </a:t>
            </a:r>
            <a:r>
              <a:rPr lang="vi-VN" sz="4500" dirty="0">
                <a:latin typeface="Calibri" panose="020F0502020204030204" pitchFamily="34" charset="0"/>
                <a:cs typeface="Calibri" panose="020F0502020204030204" pitchFamily="34" charset="0"/>
              </a:rPr>
              <a:t>ánh tần số hoán vị</a:t>
            </a:r>
          </a:p>
        </p:txBody>
      </p:sp>
      <p:pic>
        <p:nvPicPr>
          <p:cNvPr id="24"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1591" y="3610138"/>
            <a:ext cx="1891867" cy="24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7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0" dur="5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p:cTn id="26"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8" dur="5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242"/>
                                        </p:tgtEl>
                                        <p:attrNameLst>
                                          <p:attrName>ppt_w</p:attrName>
                                        </p:attrNameLst>
                                      </p:cBhvr>
                                      <p:tavLst>
                                        <p:tav tm="0">
                                          <p:val>
                                            <p:strVal val="ppt_w"/>
                                          </p:val>
                                        </p:tav>
                                        <p:tav tm="100000">
                                          <p:val>
                                            <p:fltVal val="0"/>
                                          </p:val>
                                        </p:tav>
                                      </p:tavLst>
                                    </p:anim>
                                    <p:anim calcmode="lin" valueType="num">
                                      <p:cBhvr>
                                        <p:cTn id="34" dur="500"/>
                                        <p:tgtEl>
                                          <p:spTgt spid="10242"/>
                                        </p:tgtEl>
                                        <p:attrNameLst>
                                          <p:attrName>ppt_h</p:attrName>
                                        </p:attrNameLst>
                                      </p:cBhvr>
                                      <p:tavLst>
                                        <p:tav tm="0">
                                          <p:val>
                                            <p:strVal val="ppt_h"/>
                                          </p:val>
                                        </p:tav>
                                        <p:tav tm="100000">
                                          <p:val>
                                            <p:fltVal val="0"/>
                                          </p:val>
                                        </p:tav>
                                      </p:tavLst>
                                    </p:anim>
                                    <p:animEffect transition="out" filter="fade">
                                      <p:cBhvr>
                                        <p:cTn id="35" dur="500"/>
                                        <p:tgtEl>
                                          <p:spTgt spid="10242"/>
                                        </p:tgtEl>
                                      </p:cBhvr>
                                    </p:animEffect>
                                    <p:set>
                                      <p:cBhvr>
                                        <p:cTn id="36" dur="1" fill="hold">
                                          <p:stCondLst>
                                            <p:cond delay="499"/>
                                          </p:stCondLst>
                                        </p:cTn>
                                        <p:tgtEl>
                                          <p:spTgt spid="10242"/>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23"/>
                                        </p:tgtEl>
                                        <p:attrNameLst>
                                          <p:attrName>ppt_w</p:attrName>
                                        </p:attrNameLst>
                                      </p:cBhvr>
                                      <p:tavLst>
                                        <p:tav tm="0">
                                          <p:val>
                                            <p:strVal val="ppt_w"/>
                                          </p:val>
                                        </p:tav>
                                        <p:tav tm="100000">
                                          <p:val>
                                            <p:fltVal val="0"/>
                                          </p:val>
                                        </p:tav>
                                      </p:tavLst>
                                    </p:anim>
                                    <p:anim calcmode="lin" valueType="num">
                                      <p:cBhvr>
                                        <p:cTn id="39" dur="500"/>
                                        <p:tgtEl>
                                          <p:spTgt spid="23"/>
                                        </p:tgtEl>
                                        <p:attrNameLst>
                                          <p:attrName>ppt_h</p:attrName>
                                        </p:attrNameLst>
                                      </p:cBhvr>
                                      <p:tavLst>
                                        <p:tav tm="0">
                                          <p:val>
                                            <p:strVal val="ppt_h"/>
                                          </p:val>
                                        </p:tav>
                                        <p:tav tm="100000">
                                          <p:val>
                                            <p:fltVal val="0"/>
                                          </p:val>
                                        </p:tav>
                                      </p:tavLst>
                                    </p:anim>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9">
                                            <p:txEl>
                                              <p:pRg st="0" end="0"/>
                                            </p:txEl>
                                          </p:spTgt>
                                        </p:tgtEl>
                                        <p:attrNameLst>
                                          <p:attrName>ppt_w</p:attrName>
                                        </p:attrNameLst>
                                      </p:cBhvr>
                                      <p:tavLst>
                                        <p:tav tm="0">
                                          <p:val>
                                            <p:strVal val="ppt_w"/>
                                          </p:val>
                                        </p:tav>
                                        <p:tav tm="100000">
                                          <p:val>
                                            <p:fltVal val="0"/>
                                          </p:val>
                                        </p:tav>
                                      </p:tavLst>
                                    </p:anim>
                                    <p:anim calcmode="lin" valueType="num">
                                      <p:cBhvr>
                                        <p:cTn id="44"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45" dur="500"/>
                                        <p:tgtEl>
                                          <p:spTgt spid="9">
                                            <p:txEl>
                                              <p:pRg st="0" end="0"/>
                                            </p:txEl>
                                          </p:spTgt>
                                        </p:tgtEl>
                                      </p:cBhvr>
                                    </p:animEffect>
                                    <p:set>
                                      <p:cBhvr>
                                        <p:cTn id="46" dur="1" fill="hold">
                                          <p:stCondLst>
                                            <p:cond delay="499"/>
                                          </p:stCondLst>
                                        </p:cTn>
                                        <p:tgtEl>
                                          <p:spTgt spid="9">
                                            <p:txEl>
                                              <p:pRg st="0" end="0"/>
                                            </p:txEl>
                                          </p:spTgt>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9">
                                            <p:txEl>
                                              <p:pRg st="1" end="1"/>
                                            </p:txEl>
                                          </p:spTgt>
                                        </p:tgtEl>
                                        <p:attrNameLst>
                                          <p:attrName>ppt_w</p:attrName>
                                        </p:attrNameLst>
                                      </p:cBhvr>
                                      <p:tavLst>
                                        <p:tav tm="0">
                                          <p:val>
                                            <p:strVal val="ppt_w"/>
                                          </p:val>
                                        </p:tav>
                                        <p:tav tm="100000">
                                          <p:val>
                                            <p:fltVal val="0"/>
                                          </p:val>
                                        </p:tav>
                                      </p:tavLst>
                                    </p:anim>
                                    <p:anim calcmode="lin" valueType="num">
                                      <p:cBhvr>
                                        <p:cTn id="49" dur="500"/>
                                        <p:tgtEl>
                                          <p:spTgt spid="9">
                                            <p:txEl>
                                              <p:pRg st="1" end="1"/>
                                            </p:txEl>
                                          </p:spTgt>
                                        </p:tgtEl>
                                        <p:attrNameLst>
                                          <p:attrName>ppt_h</p:attrName>
                                        </p:attrNameLst>
                                      </p:cBhvr>
                                      <p:tavLst>
                                        <p:tav tm="0">
                                          <p:val>
                                            <p:strVal val="ppt_h"/>
                                          </p:val>
                                        </p:tav>
                                        <p:tav tm="100000">
                                          <p:val>
                                            <p:fltVal val="0"/>
                                          </p:val>
                                        </p:tav>
                                      </p:tavLst>
                                    </p:anim>
                                    <p:animEffect transition="out" filter="fade">
                                      <p:cBhvr>
                                        <p:cTn id="50" dur="500"/>
                                        <p:tgtEl>
                                          <p:spTgt spid="9">
                                            <p:txEl>
                                              <p:pRg st="1" end="1"/>
                                            </p:txEl>
                                          </p:spTgt>
                                        </p:tgtEl>
                                      </p:cBhvr>
                                    </p:animEffect>
                                    <p:set>
                                      <p:cBhvr>
                                        <p:cTn id="51" dur="1" fill="hold">
                                          <p:stCondLst>
                                            <p:cond delay="499"/>
                                          </p:stCondLst>
                                        </p:cTn>
                                        <p:tgtEl>
                                          <p:spTgt spid="9">
                                            <p:txEl>
                                              <p:pRg st="1" end="1"/>
                                            </p:txEl>
                                          </p:spTgt>
                                        </p:tgtEl>
                                        <p:attrNameLst>
                                          <p:attrName>style.visibility</p:attrName>
                                        </p:attrNameLst>
                                      </p:cBhvr>
                                      <p:to>
                                        <p:strVal val="hidden"/>
                                      </p:to>
                                    </p:se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1000"/>
                                        <p:tgtEl>
                                          <p:spTgt spid="22">
                                            <p:txEl>
                                              <p:pRg st="0" end="0"/>
                                            </p:txEl>
                                          </p:spTgt>
                                        </p:tgtEl>
                                      </p:cBhvr>
                                    </p:animEffect>
                                    <p:anim calcmode="lin" valueType="num">
                                      <p:cBhvr>
                                        <p:cTn id="6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xEl>
                                              <p:pRg st="1" end="1"/>
                                            </p:txEl>
                                          </p:spTgt>
                                        </p:tgtEl>
                                        <p:attrNameLst>
                                          <p:attrName>style.visibility</p:attrName>
                                        </p:attrNameLst>
                                      </p:cBhvr>
                                      <p:to>
                                        <p:strVal val="visible"/>
                                      </p:to>
                                    </p:set>
                                    <p:animEffect transition="in" filter="fade">
                                      <p:cBhvr>
                                        <p:cTn id="66" dur="1000"/>
                                        <p:tgtEl>
                                          <p:spTgt spid="22">
                                            <p:txEl>
                                              <p:pRg st="1" end="1"/>
                                            </p:txEl>
                                          </p:spTgt>
                                        </p:tgtEl>
                                      </p:cBhvr>
                                    </p:animEffect>
                                    <p:anim calcmode="lin" valueType="num">
                                      <p:cBhvr>
                                        <p:cTn id="67"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23" grpId="0"/>
      <p:bldP spid="23" grpId="1"/>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838200" y="2383971"/>
            <a:ext cx="78130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IV.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Bản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đồ</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grpSp>
        <p:nvGrpSpPr>
          <p:cNvPr id="9" name="Group 8">
            <a:extLst>
              <a:ext uri="{FF2B5EF4-FFF2-40B4-BE49-F238E27FC236}">
                <a16:creationId xmlns:a16="http://schemas.microsoft.com/office/drawing/2014/main" id="{FCBFB685-EDC8-9A79-7D1A-856822B64079}"/>
              </a:ext>
            </a:extLst>
          </p:cNvPr>
          <p:cNvGrpSpPr/>
          <p:nvPr/>
        </p:nvGrpSpPr>
        <p:grpSpPr>
          <a:xfrm>
            <a:off x="1219200" y="3589782"/>
            <a:ext cx="2527492" cy="1760943"/>
            <a:chOff x="3810000" y="7357084"/>
            <a:chExt cx="3605917" cy="2815616"/>
          </a:xfrm>
        </p:grpSpPr>
        <p:grpSp>
          <p:nvGrpSpPr>
            <p:cNvPr id="10" name="Group 7">
              <a:extLst>
                <a:ext uri="{FF2B5EF4-FFF2-40B4-BE49-F238E27FC236}">
                  <a16:creationId xmlns:a16="http://schemas.microsoft.com/office/drawing/2014/main" id="{D7040121-4A23-EC05-A532-1013C282E1E9}"/>
                </a:ext>
              </a:extLst>
            </p:cNvPr>
            <p:cNvGrpSpPr/>
            <p:nvPr/>
          </p:nvGrpSpPr>
          <p:grpSpPr>
            <a:xfrm>
              <a:off x="3810001" y="9847497"/>
              <a:ext cx="1705172" cy="325203"/>
              <a:chOff x="0" y="0"/>
              <a:chExt cx="812800" cy="114679"/>
            </a:xfrm>
          </p:grpSpPr>
          <p:sp>
            <p:nvSpPr>
              <p:cNvPr id="18" name="Freeform 8">
                <a:extLst>
                  <a:ext uri="{FF2B5EF4-FFF2-40B4-BE49-F238E27FC236}">
                    <a16:creationId xmlns:a16="http://schemas.microsoft.com/office/drawing/2014/main" id="{5D99A22C-1FB4-9EE7-3289-C12EAA939622}"/>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9" name="TextBox 9">
                <a:extLst>
                  <a:ext uri="{FF2B5EF4-FFF2-40B4-BE49-F238E27FC236}">
                    <a16:creationId xmlns:a16="http://schemas.microsoft.com/office/drawing/2014/main" id="{BC81F16E-B2AD-FD5A-C0E7-22CD415D595B}"/>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grpSp>
          <p:nvGrpSpPr>
            <p:cNvPr id="11" name="Group 10">
              <a:extLst>
                <a:ext uri="{FF2B5EF4-FFF2-40B4-BE49-F238E27FC236}">
                  <a16:creationId xmlns:a16="http://schemas.microsoft.com/office/drawing/2014/main" id="{64DB339E-7917-A59C-05A3-DB5B6F5C40BC}"/>
                </a:ext>
              </a:extLst>
            </p:cNvPr>
            <p:cNvGrpSpPr/>
            <p:nvPr/>
          </p:nvGrpSpPr>
          <p:grpSpPr>
            <a:xfrm>
              <a:off x="5478861" y="9847497"/>
              <a:ext cx="1705172" cy="325203"/>
              <a:chOff x="0" y="0"/>
              <a:chExt cx="812800" cy="114679"/>
            </a:xfrm>
          </p:grpSpPr>
          <p:sp>
            <p:nvSpPr>
              <p:cNvPr id="15" name="Freeform 11">
                <a:extLst>
                  <a:ext uri="{FF2B5EF4-FFF2-40B4-BE49-F238E27FC236}">
                    <a16:creationId xmlns:a16="http://schemas.microsoft.com/office/drawing/2014/main" id="{DF7B544F-F5D8-FAB7-BA73-941177C6B2C1}"/>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6" name="TextBox 12">
                <a:extLst>
                  <a:ext uri="{FF2B5EF4-FFF2-40B4-BE49-F238E27FC236}">
                    <a16:creationId xmlns:a16="http://schemas.microsoft.com/office/drawing/2014/main" id="{A4497751-7A13-4B1A-A706-CE37EF538A22}"/>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sp>
          <p:nvSpPr>
            <p:cNvPr id="13" name="Freeform 13">
              <a:extLst>
                <a:ext uri="{FF2B5EF4-FFF2-40B4-BE49-F238E27FC236}">
                  <a16:creationId xmlns:a16="http://schemas.microsoft.com/office/drawing/2014/main" id="{247F3FFF-F4B7-F57E-82CB-A56E5667F479}"/>
                </a:ext>
              </a:extLst>
            </p:cNvPr>
            <p:cNvSpPr/>
            <p:nvPr/>
          </p:nvSpPr>
          <p:spPr>
            <a:xfrm>
              <a:off x="5657284" y="7357084"/>
              <a:ext cx="1758633" cy="2553604"/>
            </a:xfrm>
            <a:custGeom>
              <a:avLst/>
              <a:gdLst/>
              <a:ahLst/>
              <a:cxnLst/>
              <a:rect l="l" t="t" r="r" b="b"/>
              <a:pathLst>
                <a:path w="3830505" h="4114800">
                  <a:moveTo>
                    <a:pt x="0" y="0"/>
                  </a:moveTo>
                  <a:lnTo>
                    <a:pt x="3830505" y="0"/>
                  </a:lnTo>
                  <a:lnTo>
                    <a:pt x="3830505" y="4114800"/>
                  </a:lnTo>
                  <a:lnTo>
                    <a:pt x="0" y="411480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4" name="Freeform 14">
              <a:extLst>
                <a:ext uri="{FF2B5EF4-FFF2-40B4-BE49-F238E27FC236}">
                  <a16:creationId xmlns:a16="http://schemas.microsoft.com/office/drawing/2014/main" id="{E2110D46-ECED-032E-09A4-DE99678F130C}"/>
                </a:ext>
              </a:extLst>
            </p:cNvPr>
            <p:cNvSpPr/>
            <p:nvPr/>
          </p:nvSpPr>
          <p:spPr>
            <a:xfrm>
              <a:off x="3810000" y="7357084"/>
              <a:ext cx="1683067" cy="2553604"/>
            </a:xfrm>
            <a:custGeom>
              <a:avLst/>
              <a:gdLst/>
              <a:ahLst/>
              <a:cxnLst/>
              <a:rect l="l" t="t" r="r" b="b"/>
              <a:pathLst>
                <a:path w="3665913" h="4114800">
                  <a:moveTo>
                    <a:pt x="0" y="0"/>
                  </a:moveTo>
                  <a:lnTo>
                    <a:pt x="3665913" y="0"/>
                  </a:lnTo>
                  <a:lnTo>
                    <a:pt x="366591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0" name="TextBox 19">
            <a:extLst>
              <a:ext uri="{FF2B5EF4-FFF2-40B4-BE49-F238E27FC236}">
                <a16:creationId xmlns:a16="http://schemas.microsoft.com/office/drawing/2014/main" id="{536C2C8C-3FF4-438D-9560-02801C73DAFF}"/>
              </a:ext>
            </a:extLst>
          </p:cNvPr>
          <p:cNvSpPr txBox="1"/>
          <p:nvPr/>
        </p:nvSpPr>
        <p:spPr>
          <a:xfrm>
            <a:off x="19898" y="5669212"/>
            <a:ext cx="5081872" cy="2240422"/>
          </a:xfrm>
          <a:prstGeom prst="rect">
            <a:avLst/>
          </a:prstGeom>
          <a:noFill/>
        </p:spPr>
        <p:txBody>
          <a:bodyPr wrap="square">
            <a:spAutoFit/>
          </a:bodyPr>
          <a:lstStyle/>
          <a:p>
            <a:pPr algn="ctr">
              <a:lnSpc>
                <a:spcPct val="120000"/>
              </a:lnSpc>
            </a:pPr>
            <a:r>
              <a:rPr lang="en-US" sz="4000" b="1" dirty="0">
                <a:solidFill>
                  <a:srgbClr val="C00000"/>
                </a:solidFill>
                <a:latin typeface="Public Sans Bold"/>
              </a:rPr>
              <a:t>HS </a:t>
            </a:r>
            <a:r>
              <a:rPr lang="en-US" sz="4000" b="1" dirty="0" err="1">
                <a:solidFill>
                  <a:srgbClr val="C00000"/>
                </a:solidFill>
                <a:latin typeface="Public Sans Bold"/>
              </a:rPr>
              <a:t>làm</a:t>
            </a:r>
            <a:r>
              <a:rPr lang="en-US" sz="4000" b="1" dirty="0">
                <a:solidFill>
                  <a:srgbClr val="C00000"/>
                </a:solidFill>
                <a:latin typeface="Public Sans Bold"/>
              </a:rPr>
              <a:t> </a:t>
            </a:r>
            <a:r>
              <a:rPr lang="en-US" sz="4000" b="1" dirty="0" err="1">
                <a:solidFill>
                  <a:srgbClr val="C00000"/>
                </a:solidFill>
                <a:latin typeface="Public Sans Bold"/>
              </a:rPr>
              <a:t>việc</a:t>
            </a:r>
            <a:r>
              <a:rPr lang="en-US" sz="4000" b="1" dirty="0">
                <a:solidFill>
                  <a:srgbClr val="C00000"/>
                </a:solidFill>
                <a:latin typeface="Public Sans Bold"/>
              </a:rPr>
              <a:t> </a:t>
            </a:r>
            <a:r>
              <a:rPr lang="en-US" sz="4000" b="1" dirty="0" err="1">
                <a:solidFill>
                  <a:srgbClr val="C00000"/>
                </a:solidFill>
                <a:latin typeface="Public Sans Bold"/>
              </a:rPr>
              <a:t>theo</a:t>
            </a:r>
            <a:r>
              <a:rPr lang="en-US" sz="4000" b="1" dirty="0">
                <a:solidFill>
                  <a:srgbClr val="C00000"/>
                </a:solidFill>
                <a:latin typeface="Public Sans Bold"/>
              </a:rPr>
              <a:t> </a:t>
            </a:r>
            <a:r>
              <a:rPr lang="en-US" sz="4000" b="1" dirty="0" err="1">
                <a:solidFill>
                  <a:srgbClr val="C00000"/>
                </a:solidFill>
                <a:latin typeface="Public Sans Bold"/>
              </a:rPr>
              <a:t>cặp</a:t>
            </a:r>
            <a:r>
              <a:rPr lang="en-US" sz="4000" b="1" dirty="0">
                <a:solidFill>
                  <a:srgbClr val="C00000"/>
                </a:solidFill>
                <a:latin typeface="Public Sans Bold"/>
              </a:rPr>
              <a:t> </a:t>
            </a:r>
            <a:r>
              <a:rPr lang="en-US" sz="4000" b="1" dirty="0" err="1">
                <a:solidFill>
                  <a:srgbClr val="C00000"/>
                </a:solidFill>
                <a:latin typeface="Public Sans Bold"/>
              </a:rPr>
              <a:t>đôi</a:t>
            </a:r>
            <a:r>
              <a:rPr lang="en-US" sz="4000" b="1" dirty="0">
                <a:solidFill>
                  <a:srgbClr val="C00000"/>
                </a:solidFill>
                <a:latin typeface="Public Sans Bold"/>
              </a:rPr>
              <a:t>, </a:t>
            </a:r>
            <a:r>
              <a:rPr lang="en-US" sz="4000" b="1" dirty="0" err="1" smtClean="0">
                <a:solidFill>
                  <a:srgbClr val="C00000"/>
                </a:solidFill>
                <a:latin typeface="Public Sans Bold"/>
              </a:rPr>
              <a:t>quan</a:t>
            </a:r>
            <a:r>
              <a:rPr lang="en-US" sz="4000" b="1" dirty="0" smtClean="0">
                <a:solidFill>
                  <a:srgbClr val="C00000"/>
                </a:solidFill>
                <a:latin typeface="Public Sans Bold"/>
              </a:rPr>
              <a:t> </a:t>
            </a:r>
            <a:r>
              <a:rPr lang="en-US" sz="4000" b="1" dirty="0" err="1" smtClean="0">
                <a:solidFill>
                  <a:srgbClr val="C00000"/>
                </a:solidFill>
                <a:latin typeface="Public Sans Bold"/>
              </a:rPr>
              <a:t>sát</a:t>
            </a:r>
            <a:r>
              <a:rPr lang="en-US" sz="4000" b="1" dirty="0" smtClean="0">
                <a:solidFill>
                  <a:srgbClr val="C00000"/>
                </a:solidFill>
                <a:latin typeface="Public Sans Bold"/>
              </a:rPr>
              <a:t> </a:t>
            </a:r>
            <a:r>
              <a:rPr lang="en-US" sz="4000" b="1" dirty="0" err="1" smtClean="0">
                <a:solidFill>
                  <a:srgbClr val="C00000"/>
                </a:solidFill>
                <a:latin typeface="Public Sans Bold"/>
              </a:rPr>
              <a:t>hình</a:t>
            </a:r>
            <a:r>
              <a:rPr lang="en-US" sz="4000" b="1" dirty="0" smtClean="0">
                <a:solidFill>
                  <a:srgbClr val="C00000"/>
                </a:solidFill>
                <a:latin typeface="Public Sans Bold"/>
              </a:rPr>
              <a:t>, </a:t>
            </a:r>
            <a:r>
              <a:rPr lang="en-US" sz="4000" b="1" dirty="0" err="1" smtClean="0">
                <a:solidFill>
                  <a:srgbClr val="C00000"/>
                </a:solidFill>
                <a:latin typeface="Public Sans Bold"/>
              </a:rPr>
              <a:t>trả</a:t>
            </a:r>
            <a:r>
              <a:rPr lang="en-US" sz="4000" b="1" dirty="0" smtClean="0">
                <a:solidFill>
                  <a:srgbClr val="C00000"/>
                </a:solidFill>
                <a:latin typeface="Public Sans Bold"/>
              </a:rPr>
              <a:t> </a:t>
            </a:r>
            <a:r>
              <a:rPr lang="en-US" sz="4000" b="1" dirty="0" err="1" smtClean="0">
                <a:solidFill>
                  <a:srgbClr val="C00000"/>
                </a:solidFill>
                <a:latin typeface="Public Sans Bold"/>
              </a:rPr>
              <a:t>lời</a:t>
            </a:r>
            <a:r>
              <a:rPr lang="en-US" sz="4000" b="1" dirty="0" smtClean="0">
                <a:solidFill>
                  <a:srgbClr val="C00000"/>
                </a:solidFill>
                <a:latin typeface="Public Sans Bold"/>
              </a:rPr>
              <a:t> </a:t>
            </a:r>
            <a:r>
              <a:rPr lang="en-US" sz="4000" b="1" dirty="0" err="1" smtClean="0">
                <a:solidFill>
                  <a:srgbClr val="C00000"/>
                </a:solidFill>
                <a:latin typeface="Public Sans Bold"/>
              </a:rPr>
              <a:t>câu</a:t>
            </a:r>
            <a:r>
              <a:rPr lang="en-US" sz="4000" b="1" dirty="0" smtClean="0">
                <a:solidFill>
                  <a:srgbClr val="C00000"/>
                </a:solidFill>
                <a:latin typeface="Public Sans Bold"/>
              </a:rPr>
              <a:t> </a:t>
            </a:r>
            <a:r>
              <a:rPr lang="en-US" sz="4000" b="1" dirty="0" err="1" smtClean="0">
                <a:solidFill>
                  <a:srgbClr val="C00000"/>
                </a:solidFill>
                <a:latin typeface="Public Sans Bold"/>
              </a:rPr>
              <a:t>hỏi</a:t>
            </a:r>
            <a:r>
              <a:rPr lang="en-US" sz="4000" b="1" dirty="0" smtClean="0">
                <a:solidFill>
                  <a:srgbClr val="C00000"/>
                </a:solidFill>
                <a:latin typeface="Public Sans Bold"/>
              </a:rPr>
              <a:t>: </a:t>
            </a:r>
            <a:endParaRPr lang="en-US" sz="4000" b="1" dirty="0">
              <a:solidFill>
                <a:srgbClr val="C00000"/>
              </a:solidFill>
              <a:latin typeface="Public Sans Bold"/>
            </a:endParaRPr>
          </a:p>
        </p:txBody>
      </p:sp>
      <p:pic>
        <p:nvPicPr>
          <p:cNvPr id="21"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t="11978"/>
          <a:stretch/>
        </p:blipFill>
        <p:spPr bwMode="auto">
          <a:xfrm>
            <a:off x="5386924" y="2155180"/>
            <a:ext cx="12748675" cy="6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536C2C8C-3FF4-438D-9560-02801C73DAFF}"/>
              </a:ext>
            </a:extLst>
          </p:cNvPr>
          <p:cNvSpPr txBox="1"/>
          <p:nvPr/>
        </p:nvSpPr>
        <p:spPr>
          <a:xfrm>
            <a:off x="2560834" y="8457141"/>
            <a:ext cx="14137349" cy="1501758"/>
          </a:xfrm>
          <a:prstGeom prst="rect">
            <a:avLst/>
          </a:prstGeom>
          <a:noFill/>
        </p:spPr>
        <p:txBody>
          <a:bodyPr wrap="square">
            <a:spAutoFit/>
          </a:bodyPr>
          <a:lstStyle/>
          <a:p>
            <a:pPr algn="ctr">
              <a:lnSpc>
                <a:spcPct val="120000"/>
              </a:lnSpc>
            </a:pPr>
            <a:r>
              <a:rPr lang="en-US" sz="4000" b="1" dirty="0">
                <a:ln>
                  <a:solidFill>
                    <a:srgbClr val="0000CC"/>
                  </a:solidFill>
                </a:ln>
                <a:solidFill>
                  <a:srgbClr val="0000CC"/>
                </a:solidFill>
                <a:latin typeface="Public Sans Bold"/>
              </a:rPr>
              <a:t>Bản </a:t>
            </a:r>
            <a:r>
              <a:rPr lang="en-US" sz="4000" b="1" dirty="0" err="1">
                <a:ln>
                  <a:solidFill>
                    <a:srgbClr val="0000CC"/>
                  </a:solidFill>
                </a:ln>
                <a:solidFill>
                  <a:srgbClr val="0000CC"/>
                </a:solidFill>
                <a:latin typeface="Public Sans Bold"/>
              </a:rPr>
              <a:t>đồ</a:t>
            </a:r>
            <a:r>
              <a:rPr lang="en-US" sz="4000" b="1" dirty="0">
                <a:ln>
                  <a:solidFill>
                    <a:srgbClr val="0000CC"/>
                  </a:solidFill>
                </a:ln>
                <a:solidFill>
                  <a:srgbClr val="0000CC"/>
                </a:solidFill>
                <a:latin typeface="Public Sans Bold"/>
              </a:rPr>
              <a:t> di </a:t>
            </a:r>
            <a:r>
              <a:rPr lang="en-US" sz="4000" b="1" dirty="0" err="1">
                <a:ln>
                  <a:solidFill>
                    <a:srgbClr val="0000CC"/>
                  </a:solidFill>
                </a:ln>
                <a:solidFill>
                  <a:srgbClr val="0000CC"/>
                </a:solidFill>
                <a:latin typeface="Public Sans Bold"/>
              </a:rPr>
              <a:t>truyền</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là</a:t>
            </a:r>
            <a:r>
              <a:rPr lang="en-US" sz="4000" b="1" dirty="0">
                <a:ln>
                  <a:solidFill>
                    <a:srgbClr val="0000CC"/>
                  </a:solidFill>
                </a:ln>
                <a:solidFill>
                  <a:srgbClr val="0000CC"/>
                </a:solidFill>
                <a:latin typeface="Public Sans Bold"/>
              </a:rPr>
              <a:t> </a:t>
            </a:r>
            <a:r>
              <a:rPr lang="en-US" sz="4000" b="1" dirty="0" err="1" smtClean="0">
                <a:ln>
                  <a:solidFill>
                    <a:srgbClr val="0000CC"/>
                  </a:solidFill>
                </a:ln>
                <a:solidFill>
                  <a:srgbClr val="0000CC"/>
                </a:solidFill>
                <a:latin typeface="Public Sans Bold"/>
              </a:rPr>
              <a:t>gì</a:t>
            </a:r>
            <a:r>
              <a:rPr lang="en-US" sz="4000" b="1" dirty="0" smtClean="0">
                <a:ln>
                  <a:solidFill>
                    <a:srgbClr val="0000CC"/>
                  </a:solidFill>
                </a:ln>
                <a:solidFill>
                  <a:srgbClr val="0000CC"/>
                </a:solidFill>
                <a:latin typeface="Public Sans Bold"/>
              </a:rPr>
              <a:t> ?  Hãy </a:t>
            </a:r>
            <a:r>
              <a:rPr lang="en-US" sz="4000" b="1" dirty="0" err="1">
                <a:ln>
                  <a:solidFill>
                    <a:srgbClr val="0000CC"/>
                  </a:solidFill>
                </a:ln>
                <a:solidFill>
                  <a:srgbClr val="0000CC"/>
                </a:solidFill>
                <a:latin typeface="Public Sans Bold"/>
              </a:rPr>
              <a:t>nêu</a:t>
            </a:r>
            <a:r>
              <a:rPr lang="en-US" sz="4000" b="1" dirty="0">
                <a:ln>
                  <a:solidFill>
                    <a:srgbClr val="0000CC"/>
                  </a:solidFill>
                </a:ln>
                <a:solidFill>
                  <a:srgbClr val="0000CC"/>
                </a:solidFill>
                <a:latin typeface="Public Sans Bold"/>
              </a:rPr>
              <a:t> ý </a:t>
            </a:r>
            <a:r>
              <a:rPr lang="en-US" sz="4000" b="1" dirty="0" err="1">
                <a:ln>
                  <a:solidFill>
                    <a:srgbClr val="0000CC"/>
                  </a:solidFill>
                </a:ln>
                <a:solidFill>
                  <a:srgbClr val="0000CC"/>
                </a:solidFill>
                <a:latin typeface="Public Sans Bold"/>
              </a:rPr>
              <a:t>nghĩa</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của</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việc</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thành</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lập</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bản</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đồ</a:t>
            </a:r>
            <a:r>
              <a:rPr lang="en-US" sz="4000" b="1" dirty="0">
                <a:ln>
                  <a:solidFill>
                    <a:srgbClr val="0000CC"/>
                  </a:solidFill>
                </a:ln>
                <a:solidFill>
                  <a:srgbClr val="0000CC"/>
                </a:solidFill>
                <a:latin typeface="Public Sans Bold"/>
              </a:rPr>
              <a:t> di </a:t>
            </a:r>
            <a:r>
              <a:rPr lang="en-US" sz="4000" b="1" dirty="0" err="1" smtClean="0">
                <a:ln>
                  <a:solidFill>
                    <a:srgbClr val="0000CC"/>
                  </a:solidFill>
                </a:ln>
                <a:solidFill>
                  <a:srgbClr val="0000CC"/>
                </a:solidFill>
                <a:latin typeface="Public Sans Bold"/>
              </a:rPr>
              <a:t>truyền</a:t>
            </a:r>
            <a:r>
              <a:rPr lang="en-US" sz="4000" b="1" dirty="0" smtClean="0">
                <a:ln>
                  <a:solidFill>
                    <a:srgbClr val="0000CC"/>
                  </a:solidFill>
                </a:ln>
                <a:solidFill>
                  <a:srgbClr val="0000CC"/>
                </a:solidFill>
                <a:latin typeface="Public Sans Bold"/>
              </a:rPr>
              <a:t> ?</a:t>
            </a:r>
            <a:endParaRPr lang="en-US" sz="4000" b="1" dirty="0">
              <a:ln>
                <a:solidFill>
                  <a:srgbClr val="0000CC"/>
                </a:solidFill>
              </a:ln>
              <a:solidFill>
                <a:srgbClr val="0000CC"/>
              </a:solidFill>
              <a:latin typeface="Public Sans Bold"/>
            </a:endParaRPr>
          </a:p>
        </p:txBody>
      </p:sp>
      <p:pic>
        <p:nvPicPr>
          <p:cNvPr id="24" name="Picture 4" descr="Ảnh động Powerpoint CTU"/>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02331" y="3745195"/>
            <a:ext cx="3187497" cy="240315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8"/>
          <p:cNvSpPr txBox="1"/>
          <p:nvPr/>
        </p:nvSpPr>
        <p:spPr>
          <a:xfrm>
            <a:off x="4054638" y="4066411"/>
            <a:ext cx="13552068" cy="2616101"/>
          </a:xfrm>
          <a:prstGeom prst="rect">
            <a:avLst/>
          </a:prstGeom>
          <a:noFill/>
        </p:spPr>
        <p:txBody>
          <a:bodyPr wrap="square" lIns="0" tIns="0" rIns="0" bIns="0" rtlCol="0" anchor="t">
            <a:spAutoFit/>
          </a:bodyPr>
          <a:lstStyle/>
          <a:p>
            <a:pPr lvl="0" algn="just">
              <a:defRPr/>
            </a:pPr>
            <a:r>
              <a:rPr lang="en-US" sz="4000" dirty="0">
                <a:latin typeface="Constantia" panose="02030602050306030303" pitchFamily="18" charset="0"/>
              </a:rPr>
              <a:t>	- </a:t>
            </a:r>
            <a:r>
              <a:rPr lang="vi-VN" sz="4000" dirty="0">
                <a:latin typeface="Constantia" panose="02030602050306030303" pitchFamily="18" charset="0"/>
              </a:rPr>
              <a:t>Bản đồ di truyền là sơ đồ phân bố các gene trên các nhiễm sắc thể. </a:t>
            </a:r>
            <a:endParaRPr lang="en-US" sz="4000" dirty="0" smtClean="0">
              <a:latin typeface="Constantia" panose="02030602050306030303" pitchFamily="18" charset="0"/>
            </a:endParaRPr>
          </a:p>
          <a:p>
            <a:pPr lvl="0" algn="just">
              <a:spcBef>
                <a:spcPts val="1200"/>
              </a:spcBef>
              <a:defRPr/>
            </a:pPr>
            <a:r>
              <a:rPr lang="en-US" sz="4000" dirty="0">
                <a:latin typeface="Constantia" panose="02030602050306030303" pitchFamily="18" charset="0"/>
              </a:rPr>
              <a:t>	</a:t>
            </a:r>
            <a:r>
              <a:rPr lang="en-US" sz="4000" dirty="0" smtClean="0">
                <a:latin typeface="Constantia" panose="02030602050306030303" pitchFamily="18" charset="0"/>
              </a:rPr>
              <a:t>- </a:t>
            </a:r>
            <a:r>
              <a:rPr lang="vi-VN" sz="4000" dirty="0" smtClean="0">
                <a:latin typeface="Constantia" panose="02030602050306030303" pitchFamily="18" charset="0"/>
              </a:rPr>
              <a:t>Bản </a:t>
            </a:r>
            <a:r>
              <a:rPr lang="vi-VN" sz="4000" dirty="0">
                <a:latin typeface="Constantia" panose="02030602050306030303" pitchFamily="18" charset="0"/>
              </a:rPr>
              <a:t>đồ di truyền cho biết vị trí tương đối của các gene trên nhiễm sắc thể.</a:t>
            </a:r>
            <a:endParaRPr kumimoji="0" lang="en-US" sz="4000" i="0" strike="noStrike" kern="1200" cap="none" spc="0" normalizeH="0" baseline="0" noProof="0" dirty="0">
              <a:effectLst/>
              <a:uLnTx/>
              <a:uFillTx/>
              <a:latin typeface="Constantia" panose="02030602050306030303" pitchFamily="18" charset="0"/>
            </a:endParaRPr>
          </a:p>
        </p:txBody>
      </p:sp>
      <p:sp>
        <p:nvSpPr>
          <p:cNvPr id="28" name="Text Box 9"/>
          <p:cNvSpPr txBox="1">
            <a:spLocks noChangeArrowheads="1"/>
          </p:cNvSpPr>
          <p:nvPr/>
        </p:nvSpPr>
        <p:spPr bwMode="auto">
          <a:xfrm>
            <a:off x="-863009" y="7277100"/>
            <a:ext cx="701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Bài</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tập</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nhận</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29" name="Rectangle 28"/>
          <p:cNvSpPr/>
          <p:nvPr/>
        </p:nvSpPr>
        <p:spPr>
          <a:xfrm>
            <a:off x="5257800" y="3543300"/>
            <a:ext cx="11642121" cy="5016758"/>
          </a:xfrm>
          <a:prstGeom prst="rect">
            <a:avLst/>
          </a:prstGeom>
        </p:spPr>
        <p:txBody>
          <a:bodyPr wrap="square">
            <a:spAutoFit/>
          </a:bodyPr>
          <a:lstStyle/>
          <a:p>
            <a:pPr algn="just"/>
            <a:r>
              <a:rPr lang="en-US" sz="4000" dirty="0" smtClean="0">
                <a:latin typeface="Calibri" panose="020F0502020204030204" pitchFamily="34" charset="0"/>
                <a:cs typeface="Calibri" panose="020F0502020204030204" pitchFamily="34" charset="0"/>
              </a:rPr>
              <a:t>	</a:t>
            </a:r>
            <a:r>
              <a:rPr lang="vi-VN" sz="4000" dirty="0" smtClean="0">
                <a:latin typeface="Calibri" panose="020F0502020204030204" pitchFamily="34" charset="0"/>
                <a:cs typeface="Calibri" panose="020F0502020204030204" pitchFamily="34" charset="0"/>
              </a:rPr>
              <a:t>Ở </a:t>
            </a:r>
            <a:r>
              <a:rPr lang="vi-VN" sz="4000" dirty="0">
                <a:latin typeface="Calibri" panose="020F0502020204030204" pitchFamily="34" charset="0"/>
                <a:cs typeface="Calibri" panose="020F0502020204030204" pitchFamily="34" charset="0"/>
              </a:rPr>
              <a:t>ruồi giấm, tính trạng râu ngắn là trội so với râu dài, mắt đỏ hạt dẻ là trội so với mắt đỏ, hai cặp gene này cùng nằm trên một cặp nhiễm sắc thể và cách nhau 16,5 cM. Nếu cho cá thể có kiểu hình râu ngắn, mắt đỏ hạt dẻ được sinh ra từ cặp bố mẹ thuần chủng râu ngắn, mắt đỏ hạt dẻ và râu dài, mắt đỏ lai phân tích thì đời con sinh ra có khả năng xuất hiện kiểu hình râu dài, mắt đỏ không? Hãy giải thích.</a:t>
            </a:r>
            <a:endParaRPr lang="en-US" sz="4000" dirty="0">
              <a:latin typeface="Calibri" panose="020F0502020204030204" pitchFamily="34" charset="0"/>
              <a:cs typeface="Calibri" panose="020F0502020204030204" pitchFamily="34" charset="0"/>
            </a:endParaRPr>
          </a:p>
        </p:txBody>
      </p:sp>
      <p:sp>
        <p:nvSpPr>
          <p:cNvPr id="30" name="Freeform 29"/>
          <p:cNvSpPr/>
          <p:nvPr/>
        </p:nvSpPr>
        <p:spPr>
          <a:xfrm>
            <a:off x="971556" y="3781428"/>
            <a:ext cx="3341269" cy="3206155"/>
          </a:xfrm>
          <a:custGeom>
            <a:avLst/>
            <a:gdLst/>
            <a:ahLst/>
            <a:cxnLst/>
            <a:rect l="l" t="t" r="r" b="b"/>
            <a:pathLst>
              <a:path w="2879541" h="3897856">
                <a:moveTo>
                  <a:pt x="0" y="0"/>
                </a:moveTo>
                <a:lnTo>
                  <a:pt x="2879541" y="0"/>
                </a:lnTo>
                <a:lnTo>
                  <a:pt x="2879541" y="3897856"/>
                </a:lnTo>
                <a:lnTo>
                  <a:pt x="0" y="3897856"/>
                </a:lnTo>
                <a:lnTo>
                  <a:pt x="0" y="0"/>
                </a:lnTo>
                <a:close/>
              </a:path>
            </a:pathLst>
          </a:custGeom>
          <a:blipFill>
            <a:blip r:embed="rId14"/>
            <a:stretch>
              <a:fillRect/>
            </a:stretch>
          </a:blipFill>
        </p:spPr>
      </p:sp>
    </p:spTree>
    <p:extLst>
      <p:ext uri="{BB962C8B-B14F-4D97-AF65-F5344CB8AC3E}">
        <p14:creationId xmlns:p14="http://schemas.microsoft.com/office/powerpoint/2010/main" val="4050028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9"/>
                                        </p:tgtEl>
                                        <p:attrNameLst>
                                          <p:attrName>ppt_w</p:attrName>
                                        </p:attrNameLst>
                                      </p:cBhvr>
                                      <p:tavLst>
                                        <p:tav tm="0">
                                          <p:val>
                                            <p:strVal val="ppt_w"/>
                                          </p:val>
                                        </p:tav>
                                        <p:tav tm="100000">
                                          <p:val>
                                            <p:fltVal val="0"/>
                                          </p:val>
                                        </p:tav>
                                      </p:tavLst>
                                    </p:anim>
                                    <p:anim calcmode="lin" valueType="num">
                                      <p:cBhvr>
                                        <p:cTn id="25" dur="500"/>
                                        <p:tgtEl>
                                          <p:spTgt spid="9"/>
                                        </p:tgtEl>
                                        <p:attrNameLst>
                                          <p:attrName>ppt_h</p:attrName>
                                        </p:attrNameLst>
                                      </p:cBhvr>
                                      <p:tavLst>
                                        <p:tav tm="0">
                                          <p:val>
                                            <p:strVal val="ppt_h"/>
                                          </p:val>
                                        </p:tav>
                                        <p:tav tm="100000">
                                          <p:val>
                                            <p:fltVal val="0"/>
                                          </p:val>
                                        </p:tav>
                                      </p:tavLst>
                                    </p:anim>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21"/>
                                        </p:tgtEl>
                                        <p:attrNameLst>
                                          <p:attrName>ppt_w</p:attrName>
                                        </p:attrNameLst>
                                      </p:cBhvr>
                                      <p:tavLst>
                                        <p:tav tm="0">
                                          <p:val>
                                            <p:strVal val="ppt_w"/>
                                          </p:val>
                                        </p:tav>
                                        <p:tav tm="100000">
                                          <p:val>
                                            <p:fltVal val="0"/>
                                          </p:val>
                                        </p:tav>
                                      </p:tavLst>
                                    </p:anim>
                                    <p:anim calcmode="lin" valueType="num">
                                      <p:cBhvr>
                                        <p:cTn id="35" dur="500"/>
                                        <p:tgtEl>
                                          <p:spTgt spid="21"/>
                                        </p:tgtEl>
                                        <p:attrNameLst>
                                          <p:attrName>ppt_h</p:attrName>
                                        </p:attrNameLst>
                                      </p:cBhvr>
                                      <p:tavLst>
                                        <p:tav tm="0">
                                          <p:val>
                                            <p:strVal val="ppt_h"/>
                                          </p:val>
                                        </p:tav>
                                        <p:tav tm="100000">
                                          <p:val>
                                            <p:fltVal val="0"/>
                                          </p:val>
                                        </p:tav>
                                      </p:tavLst>
                                    </p:anim>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wipe(left)">
                                      <p:cBhvr>
                                        <p:cTn id="50" dur="500"/>
                                        <p:tgtEl>
                                          <p:spTgt spid="2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animEffect transition="in" filter="wipe(left)">
                                      <p:cBhvr>
                                        <p:cTn id="55" dur="500"/>
                                        <p:tgtEl>
                                          <p:spTgt spid="2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24"/>
                                        </p:tgtEl>
                                        <p:attrNameLst>
                                          <p:attrName>ppt_w</p:attrName>
                                        </p:attrNameLst>
                                      </p:cBhvr>
                                      <p:tavLst>
                                        <p:tav tm="0">
                                          <p:val>
                                            <p:strVal val="ppt_w"/>
                                          </p:val>
                                        </p:tav>
                                        <p:tav tm="100000">
                                          <p:val>
                                            <p:fltVal val="0"/>
                                          </p:val>
                                        </p:tav>
                                      </p:tavLst>
                                    </p:anim>
                                    <p:anim calcmode="lin" valueType="num">
                                      <p:cBhvr>
                                        <p:cTn id="60" dur="500"/>
                                        <p:tgtEl>
                                          <p:spTgt spid="24"/>
                                        </p:tgtEl>
                                        <p:attrNameLst>
                                          <p:attrName>ppt_h</p:attrName>
                                        </p:attrNameLst>
                                      </p:cBhvr>
                                      <p:tavLst>
                                        <p:tav tm="0">
                                          <p:val>
                                            <p:strVal val="ppt_h"/>
                                          </p:val>
                                        </p:tav>
                                        <p:tav tm="100000">
                                          <p:val>
                                            <p:fltVal val="0"/>
                                          </p:val>
                                        </p:tav>
                                      </p:tavLst>
                                    </p:anim>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25">
                                            <p:txEl>
                                              <p:pRg st="0" end="0"/>
                                            </p:txEl>
                                          </p:spTgt>
                                        </p:tgtEl>
                                        <p:attrNameLst>
                                          <p:attrName>ppt_w</p:attrName>
                                        </p:attrNameLst>
                                      </p:cBhvr>
                                      <p:tavLst>
                                        <p:tav tm="0">
                                          <p:val>
                                            <p:strVal val="ppt_w"/>
                                          </p:val>
                                        </p:tav>
                                        <p:tav tm="100000">
                                          <p:val>
                                            <p:fltVal val="0"/>
                                          </p:val>
                                        </p:tav>
                                      </p:tavLst>
                                    </p:anim>
                                    <p:anim calcmode="lin" valueType="num">
                                      <p:cBhvr>
                                        <p:cTn id="65" dur="500"/>
                                        <p:tgtEl>
                                          <p:spTgt spid="25">
                                            <p:txEl>
                                              <p:pRg st="0" end="0"/>
                                            </p:txEl>
                                          </p:spTgt>
                                        </p:tgtEl>
                                        <p:attrNameLst>
                                          <p:attrName>ppt_h</p:attrName>
                                        </p:attrNameLst>
                                      </p:cBhvr>
                                      <p:tavLst>
                                        <p:tav tm="0">
                                          <p:val>
                                            <p:strVal val="ppt_h"/>
                                          </p:val>
                                        </p:tav>
                                        <p:tav tm="100000">
                                          <p:val>
                                            <p:fltVal val="0"/>
                                          </p:val>
                                        </p:tav>
                                      </p:tavLst>
                                    </p:anim>
                                    <p:animEffect transition="out" filter="fade">
                                      <p:cBhvr>
                                        <p:cTn id="66" dur="500"/>
                                        <p:tgtEl>
                                          <p:spTgt spid="25">
                                            <p:txEl>
                                              <p:pRg st="0" end="0"/>
                                            </p:txEl>
                                          </p:spTgt>
                                        </p:tgtEl>
                                      </p:cBhvr>
                                    </p:animEffect>
                                    <p:set>
                                      <p:cBhvr>
                                        <p:cTn id="67" dur="1" fill="hold">
                                          <p:stCondLst>
                                            <p:cond delay="499"/>
                                          </p:stCondLst>
                                        </p:cTn>
                                        <p:tgtEl>
                                          <p:spTgt spid="25">
                                            <p:txEl>
                                              <p:pRg st="0" end="0"/>
                                            </p:txEl>
                                          </p:spTgt>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5">
                                            <p:txEl>
                                              <p:pRg st="1" end="1"/>
                                            </p:txEl>
                                          </p:spTgt>
                                        </p:tgtEl>
                                        <p:attrNameLst>
                                          <p:attrName>ppt_w</p:attrName>
                                        </p:attrNameLst>
                                      </p:cBhvr>
                                      <p:tavLst>
                                        <p:tav tm="0">
                                          <p:val>
                                            <p:strVal val="ppt_w"/>
                                          </p:val>
                                        </p:tav>
                                        <p:tav tm="100000">
                                          <p:val>
                                            <p:fltVal val="0"/>
                                          </p:val>
                                        </p:tav>
                                      </p:tavLst>
                                    </p:anim>
                                    <p:anim calcmode="lin" valueType="num">
                                      <p:cBhvr>
                                        <p:cTn id="70" dur="500"/>
                                        <p:tgtEl>
                                          <p:spTgt spid="25">
                                            <p:txEl>
                                              <p:pRg st="1" end="1"/>
                                            </p:txEl>
                                          </p:spTgt>
                                        </p:tgtEl>
                                        <p:attrNameLst>
                                          <p:attrName>ppt_h</p:attrName>
                                        </p:attrNameLst>
                                      </p:cBhvr>
                                      <p:tavLst>
                                        <p:tav tm="0">
                                          <p:val>
                                            <p:strVal val="ppt_h"/>
                                          </p:val>
                                        </p:tav>
                                        <p:tav tm="100000">
                                          <p:val>
                                            <p:fltVal val="0"/>
                                          </p:val>
                                        </p:tav>
                                      </p:tavLst>
                                    </p:anim>
                                    <p:animEffect transition="out" filter="fade">
                                      <p:cBhvr>
                                        <p:cTn id="71" dur="500"/>
                                        <p:tgtEl>
                                          <p:spTgt spid="25">
                                            <p:txEl>
                                              <p:pRg st="1" end="1"/>
                                            </p:txEl>
                                          </p:spTgt>
                                        </p:tgtEl>
                                      </p:cBhvr>
                                    </p:animEffect>
                                    <p:set>
                                      <p:cBhvr>
                                        <p:cTn id="72" dur="1" fill="hold">
                                          <p:stCondLst>
                                            <p:cond delay="499"/>
                                          </p:stCondLst>
                                        </p:cTn>
                                        <p:tgtEl>
                                          <p:spTgt spid="25">
                                            <p:txEl>
                                              <p:pRg st="1" end="1"/>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P spid="25" grpId="0" uiExpand="1" build="p"/>
      <p:bldP spid="25"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784244" y="2229401"/>
            <a:ext cx="16752469" cy="1846659"/>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V. </a:t>
            </a:r>
            <a:r>
              <a:rPr lang="en-US" sz="4000" b="1" u="sng" noProof="0" dirty="0" smtClean="0">
                <a:ln>
                  <a:solidFill>
                    <a:srgbClr val="0000CC"/>
                  </a:solidFill>
                </a:ln>
                <a:solidFill>
                  <a:srgbClr val="0000CC"/>
                </a:solidFill>
                <a:latin typeface="Constantia" panose="02030602050306030303" pitchFamily="18" charset="0"/>
              </a:rPr>
              <a:t>Q</a:t>
            </a:r>
            <a:r>
              <a:rPr lang="vi-VN" sz="4000" b="1" u="sng" dirty="0" smtClean="0">
                <a:ln>
                  <a:solidFill>
                    <a:srgbClr val="0000CC"/>
                  </a:solidFill>
                </a:ln>
                <a:solidFill>
                  <a:srgbClr val="0000CC"/>
                </a:solidFill>
                <a:latin typeface="Constantia" panose="02030602050306030303" pitchFamily="18" charset="0"/>
              </a:rPr>
              <a:t>uan </a:t>
            </a:r>
            <a:r>
              <a:rPr lang="vi-VN" sz="4000" b="1" u="sng" dirty="0">
                <a:ln>
                  <a:solidFill>
                    <a:srgbClr val="0000CC"/>
                  </a:solidFill>
                </a:ln>
                <a:solidFill>
                  <a:srgbClr val="0000CC"/>
                </a:solidFill>
                <a:latin typeface="Constantia" panose="02030602050306030303" pitchFamily="18" charset="0"/>
              </a:rPr>
              <a:t>điểm của Mendel </a:t>
            </a:r>
            <a:r>
              <a:rPr lang="vi-VN" sz="4000" b="1" u="sng" dirty="0" smtClean="0">
                <a:ln>
                  <a:solidFill>
                    <a:srgbClr val="0000CC"/>
                  </a:solidFill>
                </a:ln>
                <a:solidFill>
                  <a:srgbClr val="0000CC"/>
                </a:solidFill>
                <a:latin typeface="Constantia" panose="02030602050306030303" pitchFamily="18" charset="0"/>
              </a:rPr>
              <a:t>và </a:t>
            </a:r>
            <a:r>
              <a:rPr lang="vi-VN" sz="4000" b="1" u="sng" dirty="0">
                <a:ln>
                  <a:solidFill>
                    <a:srgbClr val="0000CC"/>
                  </a:solidFill>
                </a:ln>
                <a:solidFill>
                  <a:srgbClr val="0000CC"/>
                </a:solidFill>
                <a:latin typeface="Constantia" panose="02030602050306030303" pitchFamily="18" charset="0"/>
              </a:rPr>
              <a:t>Morgan về tính quy luật của hiện tượng di truyền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9" name="Text Box 9"/>
          <p:cNvSpPr txBox="1">
            <a:spLocks noChangeArrowheads="1"/>
          </p:cNvSpPr>
          <p:nvPr/>
        </p:nvSpPr>
        <p:spPr bwMode="auto">
          <a:xfrm>
            <a:off x="222409" y="2917992"/>
            <a:ext cx="4847547"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PHT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373038" y="5073524"/>
            <a:ext cx="4364181" cy="272235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35331046"/>
              </p:ext>
            </p:extLst>
          </p:nvPr>
        </p:nvGraphicFramePr>
        <p:xfrm>
          <a:off x="5203843" y="3547337"/>
          <a:ext cx="12332870" cy="4047037"/>
        </p:xfrm>
        <a:graphic>
          <a:graphicData uri="http://schemas.openxmlformats.org/drawingml/2006/table">
            <a:tbl>
              <a:tblPr firstRow="1" firstCol="1" bandRow="1"/>
              <a:tblGrid>
                <a:gridCol w="4621420">
                  <a:extLst>
                    <a:ext uri="{9D8B030D-6E8A-4147-A177-3AD203B41FA5}">
                      <a16:colId xmlns:a16="http://schemas.microsoft.com/office/drawing/2014/main" val="577562844"/>
                    </a:ext>
                  </a:extLst>
                </a:gridCol>
                <a:gridCol w="3855725">
                  <a:extLst>
                    <a:ext uri="{9D8B030D-6E8A-4147-A177-3AD203B41FA5}">
                      <a16:colId xmlns:a16="http://schemas.microsoft.com/office/drawing/2014/main" val="110317272"/>
                    </a:ext>
                  </a:extLst>
                </a:gridCol>
                <a:gridCol w="3855725">
                  <a:extLst>
                    <a:ext uri="{9D8B030D-6E8A-4147-A177-3AD203B41FA5}">
                      <a16:colId xmlns:a16="http://schemas.microsoft.com/office/drawing/2014/main" val="4012653335"/>
                    </a:ext>
                  </a:extLst>
                </a:gridCol>
              </a:tblGrid>
              <a:tr h="1378936">
                <a:tc gridSpan="3">
                  <a:txBody>
                    <a:bodyPr/>
                    <a:lstStyle/>
                    <a:p>
                      <a:pPr algn="ctr">
                        <a:lnSpc>
                          <a:spcPct val="107000"/>
                        </a:lnSpc>
                        <a:spcBef>
                          <a:spcPts val="300"/>
                        </a:spcBef>
                        <a:spcAft>
                          <a:spcPts val="300"/>
                        </a:spcAft>
                      </a:pPr>
                      <a:r>
                        <a:rPr lang="en-US" sz="3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PHIẾU HỌC TẬP </a:t>
                      </a:r>
                      <a:r>
                        <a:rPr lang="en-US" sz="30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4</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R="2540" algn="ctr">
                        <a:lnSpc>
                          <a:spcPct val="107000"/>
                        </a:lnSpc>
                        <a:spcBef>
                          <a:spcPts val="300"/>
                        </a:spcBef>
                        <a:spcAft>
                          <a:spcPts val="300"/>
                        </a:spcAft>
                        <a:tabLst>
                          <a:tab pos="2524125" algn="l"/>
                          <a:tab pos="5594985" algn="l"/>
                        </a:tabLst>
                      </a:pPr>
                      <a:r>
                        <a:rPr lang="en-US" sz="30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PHÂN BIỆT QUAN ĐIỂM CỦA MENDEL VÀ MORGAN VỀ TÍNH QUY LUẬT CỦA HIỆN TƯỢNG DI TRUYỀN.</a:t>
                      </a:r>
                      <a:endParaRPr lang="en-US" sz="3000" dirty="0" smtClean="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4454761"/>
                  </a:ext>
                </a:extLst>
              </a:tr>
              <a:tr h="500645">
                <a:tc rowSpan="2">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gridSpan="2">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QUAN ĐIỂM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241689912"/>
                  </a:ext>
                </a:extLst>
              </a:tr>
              <a:tr h="500645">
                <a:tc vMerge="1">
                  <a:txBody>
                    <a:bodyPr/>
                    <a:lstStyle/>
                    <a:p>
                      <a:endParaRPr lang="en-US"/>
                    </a:p>
                  </a:txBody>
                  <a:tcPr/>
                </a:tc>
                <a:tc>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MENDEL</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MORGAN</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201197702"/>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Đối</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tượng</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nghiên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cứu</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2636629"/>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Phát</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hiện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quy</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luật</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di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truyền</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076899"/>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Quan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điểm</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509100"/>
                  </a:ext>
                </a:extLst>
              </a:tr>
            </a:tbl>
          </a:graphicData>
        </a:graphic>
      </p:graphicFrame>
      <p:pic>
        <p:nvPicPr>
          <p:cNvPr id="13" name="Picture 4" descr="Ảnh động Powerpoint CT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448" y="4299279"/>
            <a:ext cx="3187497" cy="24031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392531" y="7584514"/>
            <a:ext cx="17590669" cy="2616101"/>
          </a:xfrm>
          <a:prstGeom prst="rect">
            <a:avLst/>
          </a:prstGeom>
        </p:spPr>
        <p:txBody>
          <a:bodyPr wrap="square" lIns="0" tIns="0" rIns="0" bIns="0" rtlCol="0" anchor="t">
            <a:spAutoFit/>
          </a:bodyPr>
          <a:lstStyle/>
          <a:p>
            <a:pPr lvl="0" algn="just">
              <a:defRPr/>
            </a:pPr>
            <a:r>
              <a:rPr lang="en-US" sz="4000" dirty="0" smtClean="0">
                <a:solidFill>
                  <a:srgbClr val="C00000"/>
                </a:solidFill>
                <a:latin typeface="Constantia" panose="02030602050306030303" pitchFamily="18" charset="0"/>
              </a:rPr>
              <a:t>1. Hãy </a:t>
            </a:r>
            <a:r>
              <a:rPr lang="en-US" sz="4000" dirty="0" err="1" smtClean="0">
                <a:solidFill>
                  <a:srgbClr val="C00000"/>
                </a:solidFill>
                <a:latin typeface="Constantia" panose="02030602050306030303" pitchFamily="18" charset="0"/>
              </a:rPr>
              <a:t>khái</a:t>
            </a:r>
            <a:r>
              <a:rPr lang="en-US" sz="4000" dirty="0" smtClean="0">
                <a:solidFill>
                  <a:srgbClr val="C00000"/>
                </a:solidFill>
                <a:latin typeface="Constantia" panose="02030602050306030303" pitchFamily="18" charset="0"/>
              </a:rPr>
              <a:t> </a:t>
            </a:r>
            <a:r>
              <a:rPr lang="en-US" sz="4000" dirty="0" err="1" smtClean="0">
                <a:solidFill>
                  <a:srgbClr val="C00000"/>
                </a:solidFill>
                <a:latin typeface="Constantia" panose="02030602050306030303" pitchFamily="18" charset="0"/>
              </a:rPr>
              <a:t>quát</a:t>
            </a:r>
            <a:r>
              <a:rPr lang="en-US" sz="4000" dirty="0" smtClean="0">
                <a:solidFill>
                  <a:srgbClr val="C00000"/>
                </a:solidFill>
                <a:latin typeface="Constantia" panose="02030602050306030303" pitchFamily="18" charset="0"/>
              </a:rPr>
              <a:t> q</a:t>
            </a:r>
            <a:r>
              <a:rPr lang="vi-VN" sz="4000" dirty="0" smtClean="0">
                <a:solidFill>
                  <a:srgbClr val="C00000"/>
                </a:solidFill>
                <a:latin typeface="Constantia" panose="02030602050306030303" pitchFamily="18" charset="0"/>
              </a:rPr>
              <a:t>uan </a:t>
            </a:r>
            <a:r>
              <a:rPr lang="vi-VN" sz="4000" dirty="0">
                <a:solidFill>
                  <a:srgbClr val="C00000"/>
                </a:solidFill>
                <a:latin typeface="Constantia" panose="02030602050306030303" pitchFamily="18" charset="0"/>
              </a:rPr>
              <a:t>điểm của Mendel và Morgan về tính quy luật của hiện tượng di </a:t>
            </a:r>
            <a:r>
              <a:rPr lang="vi-VN" sz="4000" dirty="0" smtClean="0">
                <a:solidFill>
                  <a:srgbClr val="C00000"/>
                </a:solidFill>
                <a:latin typeface="Constantia" panose="02030602050306030303" pitchFamily="18" charset="0"/>
              </a:rPr>
              <a:t>truyền</a:t>
            </a:r>
            <a:r>
              <a:rPr lang="en-US" sz="4000" dirty="0" smtClean="0">
                <a:solidFill>
                  <a:srgbClr val="C00000"/>
                </a:solidFill>
                <a:latin typeface="Constantia" panose="02030602050306030303" pitchFamily="18" charset="0"/>
              </a:rPr>
              <a:t> ?</a:t>
            </a:r>
          </a:p>
          <a:p>
            <a:pPr lvl="0" algn="just">
              <a:spcBef>
                <a:spcPts val="1200"/>
              </a:spcBef>
              <a:defRPr/>
            </a:pPr>
            <a:r>
              <a:rPr lang="en-US" sz="4000" dirty="0" smtClean="0">
                <a:solidFill>
                  <a:srgbClr val="C00000"/>
                </a:solidFill>
                <a:latin typeface="Constantia" panose="02030602050306030303" pitchFamily="18" charset="0"/>
              </a:rPr>
              <a:t>2. Vì </a:t>
            </a:r>
            <a:r>
              <a:rPr lang="en-US" sz="4000" dirty="0" err="1">
                <a:solidFill>
                  <a:srgbClr val="C00000"/>
                </a:solidFill>
                <a:latin typeface="Constantia" panose="02030602050306030303" pitchFamily="18" charset="0"/>
              </a:rPr>
              <a:t>sao</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nói</a:t>
            </a:r>
            <a:r>
              <a:rPr lang="en-US" sz="4000" dirty="0">
                <a:solidFill>
                  <a:srgbClr val="C00000"/>
                </a:solidFill>
                <a:latin typeface="Constantia" panose="02030602050306030303" pitchFamily="18" charset="0"/>
              </a:rPr>
              <a:t> “ </a:t>
            </a:r>
            <a:r>
              <a:rPr lang="en-US" sz="4000" dirty="0" err="1">
                <a:solidFill>
                  <a:srgbClr val="C00000"/>
                </a:solidFill>
                <a:latin typeface="Constantia" panose="02030602050306030303" pitchFamily="18" charset="0"/>
              </a:rPr>
              <a:t>Thực</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chất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quy</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luật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vận</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động</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của</a:t>
            </a:r>
            <a:r>
              <a:rPr lang="en-US" sz="4000" dirty="0">
                <a:solidFill>
                  <a:srgbClr val="C00000"/>
                </a:solidFill>
                <a:latin typeface="Constantia" panose="02030602050306030303" pitchFamily="18" charset="0"/>
              </a:rPr>
              <a:t> gene </a:t>
            </a:r>
            <a:r>
              <a:rPr lang="en-US" sz="4000" dirty="0" err="1">
                <a:solidFill>
                  <a:srgbClr val="C00000"/>
                </a:solidFill>
                <a:latin typeface="Constantia" panose="02030602050306030303" pitchFamily="18" charset="0"/>
              </a:rPr>
              <a:t>là</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quy</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luật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vận</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động</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của</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nhiễm</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sắc</a:t>
            </a:r>
            <a:r>
              <a:rPr lang="en-US" sz="4000" dirty="0">
                <a:solidFill>
                  <a:srgbClr val="C00000"/>
                </a:solidFill>
                <a:latin typeface="Constantia" panose="02030602050306030303" pitchFamily="18" charset="0"/>
              </a:rPr>
              <a:t> </a:t>
            </a:r>
            <a:r>
              <a:rPr lang="en-US" sz="4000" dirty="0" err="1" smtClean="0">
                <a:solidFill>
                  <a:srgbClr val="C00000"/>
                </a:solidFill>
                <a:latin typeface="Constantia" panose="02030602050306030303" pitchFamily="18" charset="0"/>
              </a:rPr>
              <a:t>thể</a:t>
            </a:r>
            <a:r>
              <a:rPr lang="en-US" sz="4000" dirty="0" smtClean="0">
                <a:solidFill>
                  <a:srgbClr val="C00000"/>
                </a:solidFill>
                <a:latin typeface="Constantia" panose="02030602050306030303" pitchFamily="18" charset="0"/>
              </a:rPr>
              <a:t> ” ?</a:t>
            </a:r>
            <a:endParaRPr kumimoji="0" lang="en-US" sz="4000" i="0" strike="noStrike" kern="1200" cap="none" spc="0" normalizeH="0" baseline="0" noProof="0" dirty="0">
              <a:solidFill>
                <a:srgbClr val="C00000"/>
              </a:solidFill>
              <a:effectLst/>
              <a:uLnTx/>
              <a:uFillTx/>
              <a:latin typeface="Constantia" panose="02030602050306030303" pitchFamily="18" charset="0"/>
            </a:endParaRPr>
          </a:p>
        </p:txBody>
      </p:sp>
      <p:sp>
        <p:nvSpPr>
          <p:cNvPr id="15" name="TextBox 8"/>
          <p:cNvSpPr txBox="1"/>
          <p:nvPr/>
        </p:nvSpPr>
        <p:spPr>
          <a:xfrm>
            <a:off x="3984645" y="4027842"/>
            <a:ext cx="13552068" cy="5078313"/>
          </a:xfrm>
          <a:prstGeom prst="rect">
            <a:avLst/>
          </a:prstGeom>
          <a:noFill/>
        </p:spPr>
        <p:txBody>
          <a:bodyPr wrap="square" lIns="0" tIns="0" rIns="0" bIns="0" rtlCol="0" anchor="t">
            <a:spAutoFit/>
          </a:bodyPr>
          <a:lstStyle/>
          <a:p>
            <a:pPr lvl="0" algn="just">
              <a:defRPr/>
            </a:pPr>
            <a:r>
              <a:rPr lang="en-US" sz="4000" dirty="0">
                <a:latin typeface="Constantia" panose="02030602050306030303" pitchFamily="18" charset="0"/>
              </a:rPr>
              <a:t>	- Quy </a:t>
            </a:r>
            <a:r>
              <a:rPr lang="en-US" sz="4000" dirty="0" err="1">
                <a:latin typeface="Constantia" panose="02030602050306030303" pitchFamily="18" charset="0"/>
              </a:rPr>
              <a:t>luật</a:t>
            </a:r>
            <a:r>
              <a:rPr lang="en-US" sz="4000" dirty="0">
                <a:latin typeface="Constantia" panose="02030602050306030303" pitchFamily="18" charset="0"/>
              </a:rPr>
              <a:t> di </a:t>
            </a:r>
            <a:r>
              <a:rPr lang="en-US" sz="4000" dirty="0" err="1">
                <a:latin typeface="Constantia" panose="02030602050306030303" pitchFamily="18" charset="0"/>
              </a:rPr>
              <a:t>truyền</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Mendel </a:t>
            </a:r>
            <a:r>
              <a:rPr lang="en-US" sz="4000" dirty="0" err="1">
                <a:latin typeface="Constantia" panose="02030602050306030303" pitchFamily="18" charset="0"/>
              </a:rPr>
              <a:t>và</a:t>
            </a:r>
            <a:r>
              <a:rPr lang="en-US" sz="4000" dirty="0">
                <a:latin typeface="Constantia" panose="02030602050306030303" pitchFamily="18" charset="0"/>
              </a:rPr>
              <a:t> Morgan </a:t>
            </a:r>
            <a:r>
              <a:rPr lang="en-US" sz="4000" dirty="0" err="1">
                <a:latin typeface="Constantia" panose="02030602050306030303" pitchFamily="18" charset="0"/>
              </a:rPr>
              <a:t>nói</a:t>
            </a:r>
            <a:r>
              <a:rPr lang="en-US" sz="4000" dirty="0">
                <a:latin typeface="Constantia" panose="02030602050306030303" pitchFamily="18" charset="0"/>
              </a:rPr>
              <a:t> </a:t>
            </a:r>
            <a:r>
              <a:rPr lang="en-US" sz="4000" dirty="0" err="1">
                <a:latin typeface="Constantia" panose="02030602050306030303" pitchFamily="18" charset="0"/>
              </a:rPr>
              <a:t>riêng</a:t>
            </a:r>
            <a:r>
              <a:rPr lang="en-US" sz="4000" dirty="0">
                <a:latin typeface="Constantia" panose="02030602050306030303" pitchFamily="18" charset="0"/>
              </a:rPr>
              <a:t> </a:t>
            </a:r>
            <a:r>
              <a:rPr lang="en-US" sz="4000" dirty="0" err="1">
                <a:latin typeface="Constantia" panose="02030602050306030303" pitchFamily="18" charset="0"/>
              </a:rPr>
              <a:t>và</a:t>
            </a:r>
            <a:r>
              <a:rPr lang="en-US" sz="4000" dirty="0">
                <a:latin typeface="Constantia" panose="02030602050306030303" pitchFamily="18" charset="0"/>
              </a:rPr>
              <a:t> </a:t>
            </a:r>
            <a:r>
              <a:rPr lang="en-US" sz="4000" dirty="0" err="1">
                <a:latin typeface="Constantia" panose="02030602050306030303" pitchFamily="18" charset="0"/>
              </a:rPr>
              <a:t>tất</a:t>
            </a:r>
            <a:r>
              <a:rPr lang="en-US" sz="4000" dirty="0">
                <a:latin typeface="Constantia" panose="02030602050306030303" pitchFamily="18" charset="0"/>
              </a:rPr>
              <a:t> </a:t>
            </a:r>
            <a:r>
              <a:rPr lang="en-US" sz="4000" dirty="0" err="1">
                <a:latin typeface="Constantia" panose="02030602050306030303" pitchFamily="18" charset="0"/>
              </a:rPr>
              <a:t>cả</a:t>
            </a:r>
            <a:r>
              <a:rPr lang="en-US" sz="4000" dirty="0">
                <a:latin typeface="Constantia" panose="02030602050306030303" pitchFamily="18" charset="0"/>
              </a:rPr>
              <a:t> </a:t>
            </a:r>
            <a:r>
              <a:rPr lang="en-US" sz="4000" dirty="0" err="1">
                <a:latin typeface="Constantia" panose="02030602050306030303" pitchFamily="18" charset="0"/>
              </a:rPr>
              <a:t>các</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di </a:t>
            </a:r>
            <a:r>
              <a:rPr lang="en-US" sz="4000" dirty="0" err="1">
                <a:latin typeface="Constantia" panose="02030602050306030303" pitchFamily="18" charset="0"/>
              </a:rPr>
              <a:t>truyền</a:t>
            </a:r>
            <a:r>
              <a:rPr lang="en-US" sz="4000" dirty="0">
                <a:latin typeface="Constantia" panose="02030602050306030303" pitchFamily="18" charset="0"/>
              </a:rPr>
              <a:t> </a:t>
            </a:r>
            <a:r>
              <a:rPr lang="en-US" sz="4000" dirty="0" err="1">
                <a:latin typeface="Constantia" panose="02030602050306030303" pitchFamily="18" charset="0"/>
              </a:rPr>
              <a:t>nói</a:t>
            </a:r>
            <a:r>
              <a:rPr lang="en-US" sz="4000" dirty="0">
                <a:latin typeface="Constantia" panose="02030602050306030303" pitchFamily="18" charset="0"/>
              </a:rPr>
              <a:t> </a:t>
            </a:r>
            <a:r>
              <a:rPr lang="en-US" sz="4000" dirty="0" err="1">
                <a:latin typeface="Constantia" panose="02030602050306030303" pitchFamily="18" charset="0"/>
              </a:rPr>
              <a:t>chung</a:t>
            </a:r>
            <a:r>
              <a:rPr lang="en-US" sz="4000" dirty="0">
                <a:latin typeface="Constantia" panose="02030602050306030303" pitchFamily="18" charset="0"/>
              </a:rPr>
              <a:t>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a:t>
            </a:r>
            <a:r>
              <a:rPr lang="en-US" sz="4000" dirty="0" err="1">
                <a:latin typeface="Constantia" panose="02030602050306030303" pitchFamily="18" charset="0"/>
              </a:rPr>
              <a:t>các</a:t>
            </a:r>
            <a:r>
              <a:rPr lang="en-US" sz="4000" dirty="0">
                <a:latin typeface="Constantia" panose="02030602050306030303" pitchFamily="18" charset="0"/>
              </a:rPr>
              <a:t> gene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một</a:t>
            </a:r>
            <a:r>
              <a:rPr lang="en-US" sz="4000" dirty="0">
                <a:latin typeface="Constantia" panose="02030602050306030303" pitchFamily="18" charset="0"/>
              </a:rPr>
              <a:t> </a:t>
            </a:r>
            <a:r>
              <a:rPr lang="en-US" sz="4000" dirty="0" err="1">
                <a:latin typeface="Constantia" panose="02030602050306030303" pitchFamily="18" charset="0"/>
              </a:rPr>
              <a:t>cặp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r>
              <a:rPr lang="en-US" sz="4000" dirty="0" err="1">
                <a:latin typeface="Constantia" panose="02030602050306030303" pitchFamily="18" charset="0"/>
              </a:rPr>
              <a:t>và</a:t>
            </a:r>
            <a:r>
              <a:rPr lang="en-US" sz="4000" dirty="0">
                <a:latin typeface="Constantia" panose="02030602050306030303" pitchFamily="18" charset="0"/>
              </a:rPr>
              <a:t>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nhiều</a:t>
            </a:r>
            <a:r>
              <a:rPr lang="en-US" sz="4000" dirty="0">
                <a:latin typeface="Constantia" panose="02030602050306030303" pitchFamily="18" charset="0"/>
              </a:rPr>
              <a:t> </a:t>
            </a:r>
            <a:r>
              <a:rPr lang="en-US" sz="4000" dirty="0" err="1">
                <a:latin typeface="Constantia" panose="02030602050306030303" pitchFamily="18" charset="0"/>
              </a:rPr>
              <a:t>cặp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endParaRPr lang="en-US" sz="4000" dirty="0" smtClean="0">
              <a:latin typeface="Constantia" panose="02030602050306030303" pitchFamily="18" charset="0"/>
            </a:endParaRPr>
          </a:p>
          <a:p>
            <a:pPr lvl="0" algn="just">
              <a:spcBef>
                <a:spcPts val="1200"/>
              </a:spcBef>
              <a:defRPr/>
            </a:pPr>
            <a:r>
              <a:rPr lang="en-US" sz="4000" dirty="0">
                <a:latin typeface="Constantia" panose="02030602050306030303" pitchFamily="18" charset="0"/>
              </a:rPr>
              <a:t>	- </a:t>
            </a:r>
            <a:r>
              <a:rPr lang="en-US" sz="4000" dirty="0" err="1">
                <a:latin typeface="Constantia" panose="02030602050306030303" pitchFamily="18" charset="0"/>
              </a:rPr>
              <a:t>Thực</a:t>
            </a:r>
            <a:r>
              <a:rPr lang="en-US" sz="4000" dirty="0">
                <a:latin typeface="Constantia" panose="02030602050306030303" pitchFamily="18" charset="0"/>
              </a:rPr>
              <a:t> </a:t>
            </a:r>
            <a:r>
              <a:rPr lang="en-US" sz="4000" dirty="0" err="1">
                <a:latin typeface="Constantia" panose="02030602050306030303" pitchFamily="18" charset="0"/>
              </a:rPr>
              <a:t>chất</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gene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r>
              <a:rPr lang="en-US" sz="4000" dirty="0" err="1">
                <a:latin typeface="Constantia" panose="02030602050306030303" pitchFamily="18" charset="0"/>
              </a:rPr>
              <a:t>vì</a:t>
            </a:r>
            <a:r>
              <a:rPr lang="en-US" sz="4000" dirty="0">
                <a:latin typeface="Constantia" panose="02030602050306030303" pitchFamily="18" charset="0"/>
              </a:rPr>
              <a:t> gene </a:t>
            </a:r>
            <a:r>
              <a:rPr lang="en-US" sz="4000" dirty="0" err="1">
                <a:latin typeface="Constantia" panose="02030602050306030303" pitchFamily="18" charset="0"/>
              </a:rPr>
              <a:t>phân</a:t>
            </a:r>
            <a:r>
              <a:rPr lang="en-US" sz="4000" dirty="0">
                <a:latin typeface="Constantia" panose="02030602050306030303" pitchFamily="18" charset="0"/>
              </a:rPr>
              <a:t> </a:t>
            </a:r>
            <a:r>
              <a:rPr lang="en-US" sz="4000" dirty="0" err="1">
                <a:latin typeface="Constantia" panose="02030602050306030303" pitchFamily="18" charset="0"/>
              </a:rPr>
              <a:t>bố</a:t>
            </a:r>
            <a:r>
              <a:rPr lang="en-US" sz="4000" dirty="0">
                <a:latin typeface="Constantia" panose="02030602050306030303" pitchFamily="18" charset="0"/>
              </a:rPr>
              <a:t> </a:t>
            </a:r>
            <a:r>
              <a:rPr lang="en-US" sz="4000" dirty="0" err="1">
                <a:latin typeface="Constantia" panose="02030602050306030303" pitchFamily="18" charset="0"/>
              </a:rPr>
              <a:t>thành</a:t>
            </a:r>
            <a:r>
              <a:rPr lang="en-US" sz="4000" dirty="0">
                <a:latin typeface="Constantia" panose="02030602050306030303" pitchFamily="18" charset="0"/>
              </a:rPr>
              <a:t> </a:t>
            </a:r>
            <a:r>
              <a:rPr lang="en-US" sz="4000" dirty="0" err="1">
                <a:latin typeface="Constantia" panose="02030602050306030303" pitchFamily="18" charset="0"/>
              </a:rPr>
              <a:t>dãy</a:t>
            </a:r>
            <a:r>
              <a:rPr lang="en-US" sz="4000" dirty="0">
                <a:latin typeface="Constantia" panose="02030602050306030303" pitchFamily="18" charset="0"/>
              </a:rPr>
              <a:t> locus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do </a:t>
            </a:r>
            <a:r>
              <a:rPr lang="en-US" sz="4000" dirty="0" err="1">
                <a:latin typeface="Constantia" panose="02030602050306030303" pitchFamily="18" charset="0"/>
              </a:rPr>
              <a:t>đó</a:t>
            </a:r>
            <a:r>
              <a:rPr lang="en-US" sz="4000" dirty="0">
                <a:latin typeface="Constantia" panose="02030602050306030303" pitchFamily="18" charset="0"/>
              </a:rPr>
              <a:t>, </a:t>
            </a:r>
            <a:r>
              <a:rPr lang="en-US" sz="4000" dirty="0" err="1">
                <a:latin typeface="Constantia" panose="02030602050306030303" pitchFamily="18" charset="0"/>
              </a:rPr>
              <a:t>sự</a:t>
            </a:r>
            <a:r>
              <a:rPr lang="en-US" sz="4000" dirty="0">
                <a:latin typeface="Constantia" panose="02030602050306030303" pitchFamily="18" charset="0"/>
              </a:rPr>
              <a:t> </a:t>
            </a:r>
            <a:r>
              <a:rPr lang="en-US" sz="4000" dirty="0" err="1">
                <a:latin typeface="Constantia" panose="02030602050306030303" pitchFamily="18" charset="0"/>
              </a:rPr>
              <a:t>phân</a:t>
            </a:r>
            <a:r>
              <a:rPr lang="en-US" sz="4000" dirty="0">
                <a:latin typeface="Constantia" panose="02030602050306030303" pitchFamily="18" charset="0"/>
              </a:rPr>
              <a:t> li, </a:t>
            </a:r>
            <a:r>
              <a:rPr lang="en-US" sz="4000" dirty="0" err="1">
                <a:latin typeface="Constantia" panose="02030602050306030303" pitchFamily="18" charset="0"/>
              </a:rPr>
              <a:t>tổ</a:t>
            </a:r>
            <a:r>
              <a:rPr lang="en-US" sz="4000" dirty="0">
                <a:latin typeface="Constantia" panose="02030602050306030303" pitchFamily="18" charset="0"/>
              </a:rPr>
              <a:t> </a:t>
            </a:r>
            <a:r>
              <a:rPr lang="en-US" sz="4000" dirty="0" err="1">
                <a:latin typeface="Constantia" panose="02030602050306030303" pitchFamily="18" charset="0"/>
              </a:rPr>
              <a:t>hợp</a:t>
            </a:r>
            <a:r>
              <a:rPr lang="en-US" sz="4000" dirty="0">
                <a:latin typeface="Constantia" panose="02030602050306030303" pitchFamily="18" charset="0"/>
              </a:rPr>
              <a:t> gene </a:t>
            </a:r>
            <a:r>
              <a:rPr lang="en-US" sz="4000" dirty="0" err="1">
                <a:latin typeface="Constantia" panose="02030602050306030303" pitchFamily="18" charset="0"/>
              </a:rPr>
              <a:t>có</a:t>
            </a:r>
            <a:r>
              <a:rPr lang="en-US" sz="4000" dirty="0">
                <a:latin typeface="Constantia" panose="02030602050306030303" pitchFamily="18" charset="0"/>
              </a:rPr>
              <a:t> </a:t>
            </a:r>
            <a:r>
              <a:rPr lang="en-US" sz="4000" dirty="0" err="1">
                <a:latin typeface="Constantia" panose="02030602050306030303" pitchFamily="18" charset="0"/>
              </a:rPr>
              <a:t>bản</a:t>
            </a:r>
            <a:r>
              <a:rPr lang="en-US" sz="4000" dirty="0">
                <a:latin typeface="Constantia" panose="02030602050306030303" pitchFamily="18" charset="0"/>
              </a:rPr>
              <a:t> </a:t>
            </a:r>
            <a:r>
              <a:rPr lang="en-US" sz="4000" dirty="0" err="1">
                <a:latin typeface="Constantia" panose="02030602050306030303" pitchFamily="18" charset="0"/>
              </a:rPr>
              <a:t>chất</a:t>
            </a:r>
            <a:r>
              <a:rPr lang="en-US" sz="4000" dirty="0">
                <a:latin typeface="Constantia" panose="02030602050306030303" pitchFamily="18" charset="0"/>
              </a:rPr>
              <a:t>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sự</a:t>
            </a:r>
            <a:r>
              <a:rPr lang="en-US" sz="4000" dirty="0">
                <a:latin typeface="Constantia" panose="02030602050306030303" pitchFamily="18" charset="0"/>
              </a:rPr>
              <a:t> </a:t>
            </a:r>
            <a:r>
              <a:rPr lang="en-US" sz="4000" dirty="0" err="1">
                <a:latin typeface="Constantia" panose="02030602050306030303" pitchFamily="18" charset="0"/>
              </a:rPr>
              <a:t>phân</a:t>
            </a:r>
            <a:r>
              <a:rPr lang="en-US" sz="4000" dirty="0">
                <a:latin typeface="Constantia" panose="02030602050306030303" pitchFamily="18" charset="0"/>
              </a:rPr>
              <a:t> li, </a:t>
            </a:r>
            <a:r>
              <a:rPr lang="en-US" sz="4000" dirty="0" err="1">
                <a:latin typeface="Constantia" panose="02030602050306030303" pitchFamily="18" charset="0"/>
              </a:rPr>
              <a:t>tổ</a:t>
            </a:r>
            <a:r>
              <a:rPr lang="en-US" sz="4000" dirty="0">
                <a:latin typeface="Constantia" panose="02030602050306030303" pitchFamily="18" charset="0"/>
              </a:rPr>
              <a:t> </a:t>
            </a:r>
            <a:r>
              <a:rPr lang="en-US" sz="4000" dirty="0" err="1">
                <a:latin typeface="Constantia" panose="02030602050306030303" pitchFamily="18" charset="0"/>
              </a:rPr>
              <a:t>hợp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endParaRPr kumimoji="0" lang="en-US" sz="4000" i="0" strike="noStrike" kern="1200" cap="none" spc="0" normalizeH="0" baseline="0" noProof="0" dirty="0">
              <a:effectLst/>
              <a:uLnTx/>
              <a:uFillTx/>
              <a:latin typeface="Constantia" panose="02030602050306030303" pitchFamily="18" charset="0"/>
            </a:endParaRPr>
          </a:p>
        </p:txBody>
      </p:sp>
    </p:spTree>
    <p:extLst>
      <p:ext uri="{BB962C8B-B14F-4D97-AF65-F5344CB8AC3E}">
        <p14:creationId xmlns:p14="http://schemas.microsoft.com/office/powerpoint/2010/main" val="315684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4">
                                            <p:txEl>
                                              <p:pRg st="0" end="0"/>
                                            </p:txEl>
                                          </p:spTgt>
                                        </p:tgtEl>
                                        <p:attrNameLst>
                                          <p:attrName>ppt_w</p:attrName>
                                        </p:attrNameLst>
                                      </p:cBhvr>
                                      <p:tavLst>
                                        <p:tav tm="0">
                                          <p:val>
                                            <p:strVal val="ppt_w"/>
                                          </p:val>
                                        </p:tav>
                                        <p:tav tm="100000">
                                          <p:val>
                                            <p:fltVal val="0"/>
                                          </p:val>
                                        </p:tav>
                                      </p:tavLst>
                                    </p:anim>
                                    <p:anim calcmode="lin" valueType="num">
                                      <p:cBhvr>
                                        <p:cTn id="50" dur="500"/>
                                        <p:tgtEl>
                                          <p:spTgt spid="14">
                                            <p:txEl>
                                              <p:pRg st="0" end="0"/>
                                            </p:txEl>
                                          </p:spTgt>
                                        </p:tgtEl>
                                        <p:attrNameLst>
                                          <p:attrName>ppt_h</p:attrName>
                                        </p:attrNameLst>
                                      </p:cBhvr>
                                      <p:tavLst>
                                        <p:tav tm="0">
                                          <p:val>
                                            <p:strVal val="ppt_h"/>
                                          </p:val>
                                        </p:tav>
                                        <p:tav tm="100000">
                                          <p:val>
                                            <p:fltVal val="0"/>
                                          </p:val>
                                        </p:tav>
                                      </p:tavLst>
                                    </p:anim>
                                    <p:animEffect transition="out" filter="fade">
                                      <p:cBhvr>
                                        <p:cTn id="51" dur="500"/>
                                        <p:tgtEl>
                                          <p:spTgt spid="14">
                                            <p:txEl>
                                              <p:pRg st="0" end="0"/>
                                            </p:txEl>
                                          </p:spTgt>
                                        </p:tgtEl>
                                      </p:cBhvr>
                                    </p:animEffect>
                                    <p:set>
                                      <p:cBhvr>
                                        <p:cTn id="52" dur="1" fill="hold">
                                          <p:stCondLst>
                                            <p:cond delay="499"/>
                                          </p:stCondLst>
                                        </p:cTn>
                                        <p:tgtEl>
                                          <p:spTgt spid="14">
                                            <p:txEl>
                                              <p:pRg st="0" end="0"/>
                                            </p:txEl>
                                          </p:spTgt>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4">
                                            <p:txEl>
                                              <p:pRg st="1" end="1"/>
                                            </p:txEl>
                                          </p:spTgt>
                                        </p:tgtEl>
                                        <p:attrNameLst>
                                          <p:attrName>ppt_w</p:attrName>
                                        </p:attrNameLst>
                                      </p:cBhvr>
                                      <p:tavLst>
                                        <p:tav tm="0">
                                          <p:val>
                                            <p:strVal val="ppt_w"/>
                                          </p:val>
                                        </p:tav>
                                        <p:tav tm="100000">
                                          <p:val>
                                            <p:fltVal val="0"/>
                                          </p:val>
                                        </p:tav>
                                      </p:tavLst>
                                    </p:anim>
                                    <p:anim calcmode="lin" valueType="num">
                                      <p:cBhvr>
                                        <p:cTn id="55" dur="500"/>
                                        <p:tgtEl>
                                          <p:spTgt spid="14">
                                            <p:txEl>
                                              <p:pRg st="1" end="1"/>
                                            </p:txEl>
                                          </p:spTgt>
                                        </p:tgtEl>
                                        <p:attrNameLst>
                                          <p:attrName>ppt_h</p:attrName>
                                        </p:attrNameLst>
                                      </p:cBhvr>
                                      <p:tavLst>
                                        <p:tav tm="0">
                                          <p:val>
                                            <p:strVal val="ppt_h"/>
                                          </p:val>
                                        </p:tav>
                                        <p:tav tm="100000">
                                          <p:val>
                                            <p:fltVal val="0"/>
                                          </p:val>
                                        </p:tav>
                                      </p:tavLst>
                                    </p:anim>
                                    <p:animEffect transition="out" filter="fade">
                                      <p:cBhvr>
                                        <p:cTn id="56" dur="500"/>
                                        <p:tgtEl>
                                          <p:spTgt spid="14">
                                            <p:txEl>
                                              <p:pRg st="1" end="1"/>
                                            </p:txEl>
                                          </p:spTgt>
                                        </p:tgtEl>
                                      </p:cBhvr>
                                    </p:animEffect>
                                    <p:set>
                                      <p:cBhvr>
                                        <p:cTn id="57" dur="1" fill="hold">
                                          <p:stCondLst>
                                            <p:cond delay="499"/>
                                          </p:stCondLst>
                                        </p:cTn>
                                        <p:tgtEl>
                                          <p:spTgt spid="14">
                                            <p:txEl>
                                              <p:pRg st="1" end="1"/>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left)">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xEl>
                                              <p:pRg st="1" end="1"/>
                                            </p:txEl>
                                          </p:spTgt>
                                        </p:tgtEl>
                                        <p:attrNameLst>
                                          <p:attrName>style.visibility</p:attrName>
                                        </p:attrNameLst>
                                      </p:cBhvr>
                                      <p:to>
                                        <p:strVal val="visible"/>
                                      </p:to>
                                    </p:set>
                                    <p:animEffect transition="in" filter="wipe(left)">
                                      <p:cBhvr>
                                        <p:cTn id="6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uiExpand="1" build="p"/>
      <p:bldP spid="14" grpId="1" build="allAtOnce"/>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2" name="Rectangle 1"/>
          <p:cNvSpPr/>
          <p:nvPr/>
        </p:nvSpPr>
        <p:spPr>
          <a:xfrm>
            <a:off x="7772399" y="4551849"/>
            <a:ext cx="9895189" cy="3785652"/>
          </a:xfrm>
          <a:prstGeom prst="rect">
            <a:avLst/>
          </a:prstGeom>
        </p:spPr>
        <p:txBody>
          <a:bodyPr wrap="square">
            <a:spAutoFit/>
          </a:bodyPr>
          <a:lstStyle/>
          <a:p>
            <a:pPr algn="ctr">
              <a:lnSpc>
                <a:spcPct val="120000"/>
              </a:lnSpc>
            </a:pP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“Theo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em</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có</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nên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điều</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khiển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tỉ</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lệ</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của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người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thông</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qua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việc</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lựa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chọn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thai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nhi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không</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smtClean="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Hãy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trình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bày</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quan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điểm</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của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bản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thân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về</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việc</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lựa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chọn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người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theo</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muốn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sinh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con”.</a:t>
            </a:r>
            <a:endParaRPr lang="en-US" sz="4000" b="1" dirty="0">
              <a:ln>
                <a:solidFill>
                  <a:srgbClr val="0000CC"/>
                </a:solidFill>
              </a:ln>
              <a:solidFill>
                <a:srgbClr val="0000CC"/>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15069" t="15675" r="7154" b="-3477"/>
          <a:stretch/>
        </p:blipFill>
        <p:spPr>
          <a:xfrm>
            <a:off x="197417" y="1679922"/>
            <a:ext cx="6386966" cy="2590801"/>
          </a:xfrm>
          <a:prstGeom prst="rect">
            <a:avLst/>
          </a:prstGeom>
        </p:spPr>
      </p:pic>
      <p:sp>
        <p:nvSpPr>
          <p:cNvPr id="7" name="Text Box 9"/>
          <p:cNvSpPr txBox="1">
            <a:spLocks noChangeArrowheads="1"/>
          </p:cNvSpPr>
          <p:nvPr/>
        </p:nvSpPr>
        <p:spPr bwMode="auto">
          <a:xfrm>
            <a:off x="7772399" y="2628900"/>
            <a:ext cx="899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smtClean="0">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000" b="1" i="0" u="sng" strike="noStrike" kern="1200" cap="none" spc="0" normalizeH="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1</a:t>
            </a:r>
            <a:r>
              <a:rPr kumimoji="0" lang="en-US" sz="40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Vai trò và cách thức thảo luận nhóm hiệu quả trong hoạt động team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16" y="4330125"/>
            <a:ext cx="7422583"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13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315" y="3210704"/>
            <a:ext cx="9273485" cy="3044720"/>
          </a:xfrm>
          <a:prstGeom prst="rect">
            <a:avLst/>
          </a:prstGeom>
        </p:spPr>
      </p:pic>
      <p:sp>
        <p:nvSpPr>
          <p:cNvPr id="9" name="Tiêu đề 1">
            <a:extLst>
              <a:ext uri="{FF2B5EF4-FFF2-40B4-BE49-F238E27FC236}">
                <a16:creationId xmlns:a16="http://schemas.microsoft.com/office/drawing/2014/main" id="{4B594EC5-5D33-25C6-7D88-C74223FAF482}"/>
              </a:ext>
            </a:extLst>
          </p:cNvPr>
          <p:cNvSpPr txBox="1">
            <a:spLocks/>
          </p:cNvSpPr>
          <p:nvPr/>
        </p:nvSpPr>
        <p:spPr>
          <a:xfrm>
            <a:off x="1316029" y="1409700"/>
            <a:ext cx="4114800" cy="686265"/>
          </a:xfrm>
          <a:prstGeom prst="rect">
            <a:avLst/>
          </a:prstGeo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lgn="l" defTabSz="914400" rtl="0" eaLnBrk="1" latinLnBrk="0" hangingPunct="1">
              <a:lnSpc>
                <a:spcPct val="90000"/>
              </a:lnSpc>
              <a:spcBef>
                <a:spcPct val="0"/>
              </a:spcBef>
              <a:buNone/>
              <a:defRPr lang="en-ZA" sz="6600" b="1" kern="1200" spc="-300" dirty="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5000" b="1" i="0" u="none" strike="noStrike" kern="1200" cap="none" spc="-300" normalizeH="0" baseline="0" noProof="1" smtClean="0">
                <a:ln>
                  <a:solidFill>
                    <a:srgbClr val="C00000"/>
                  </a:solidFill>
                </a:ln>
                <a:solidFill>
                  <a:srgbClr val="C00000"/>
                </a:solidFill>
                <a:effectLst/>
                <a:uLnTx/>
                <a:uFillTx/>
                <a:latin typeface="Constantia" panose="02030602050306030303" pitchFamily="18" charset="0"/>
                <a:ea typeface="+mj-ea"/>
                <a:cs typeface="+mj-cs"/>
              </a:rPr>
              <a:t>Hoạt động 1.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5000" b="1" i="0" u="none" strike="noStrike" kern="1200" cap="none" spc="-300" normalizeH="0" baseline="0" noProof="1" smtClean="0">
                <a:ln>
                  <a:solidFill>
                    <a:srgbClr val="C00000"/>
                  </a:solidFill>
                </a:ln>
                <a:solidFill>
                  <a:srgbClr val="C00000"/>
                </a:solidFill>
                <a:effectLst/>
                <a:uLnTx/>
                <a:uFillTx/>
                <a:latin typeface="Constantia" panose="02030602050306030303" pitchFamily="18" charset="0"/>
                <a:ea typeface="+mj-ea"/>
                <a:cs typeface="+mj-cs"/>
              </a:rPr>
              <a:t>MỞ ĐẦU</a:t>
            </a:r>
            <a:endParaRPr kumimoji="0" lang="vi-VN" sz="5000" b="1" i="0" u="none" strike="noStrike" kern="1200" cap="none" spc="-300" normalizeH="0" baseline="0" noProof="1">
              <a:ln>
                <a:solidFill>
                  <a:srgbClr val="C00000"/>
                </a:solidFill>
              </a:ln>
              <a:solidFill>
                <a:srgbClr val="C00000"/>
              </a:solidFill>
              <a:effectLst/>
              <a:uLnTx/>
              <a:uFillTx/>
              <a:latin typeface="Constantia" panose="02030602050306030303" pitchFamily="18" charset="0"/>
              <a:ea typeface="+mj-ea"/>
              <a:cs typeface="+mj-cs"/>
            </a:endParaRPr>
          </a:p>
        </p:txBody>
      </p:sp>
      <p:pic>
        <p:nvPicPr>
          <p:cNvPr id="12" name="Hình ảnh 9">
            <a:extLst>
              <a:ext uri="{FF2B5EF4-FFF2-40B4-BE49-F238E27FC236}">
                <a16:creationId xmlns:a16="http://schemas.microsoft.com/office/drawing/2014/main" id="{DFCBE0DC-A314-D110-0066-4AFD218BB573}"/>
              </a:ext>
            </a:extLst>
          </p:cNvPr>
          <p:cNvPicPr>
            <a:picLocks noChangeAspect="1"/>
          </p:cNvPicPr>
          <p:nvPr/>
        </p:nvPicPr>
        <p:blipFill rotWithShape="1">
          <a:blip r:embed="rId3"/>
          <a:srcRect l="4184" t="3796" r="4492" b="3951"/>
          <a:stretch/>
        </p:blipFill>
        <p:spPr>
          <a:xfrm>
            <a:off x="175314" y="1714500"/>
            <a:ext cx="1805886" cy="1300480"/>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4"/>
          <a:stretch>
            <a:fillRect/>
          </a:stretch>
        </p:blipFill>
        <p:spPr>
          <a:xfrm>
            <a:off x="12638" y="33020"/>
            <a:ext cx="18295682" cy="1605280"/>
          </a:xfrm>
          <a:prstGeom prst="rect">
            <a:avLst/>
          </a:prstGeom>
        </p:spPr>
      </p:pic>
      <p:sp>
        <p:nvSpPr>
          <p:cNvPr id="5" name="TextBox 8"/>
          <p:cNvSpPr txBox="1"/>
          <p:nvPr/>
        </p:nvSpPr>
        <p:spPr>
          <a:xfrm>
            <a:off x="4572000" y="1638300"/>
            <a:ext cx="13736320" cy="1308050"/>
          </a:xfrm>
          <a:prstGeom prst="rect">
            <a:avLst/>
          </a:prstGeom>
        </p:spPr>
        <p:txBody>
          <a:bodyPr wrap="square" lIns="0" tIns="0" rIns="0" bIns="0" rtlCol="0" anchor="t">
            <a:spAutoFit/>
          </a:bodyPr>
          <a:lstStyle/>
          <a:p>
            <a:pPr lvl="0" algn="ctr">
              <a:spcAft>
                <a:spcPts val="600"/>
              </a:spcAft>
              <a:defRPr/>
            </a:pPr>
            <a:r>
              <a:rPr lang="en-US" sz="4000" dirty="0">
                <a:ln>
                  <a:solidFill>
                    <a:sysClr val="windowText" lastClr="000000"/>
                  </a:solidFill>
                </a:ln>
                <a:solidFill>
                  <a:sysClr val="windowText" lastClr="000000"/>
                </a:solidFill>
                <a:latin typeface="Constantia" panose="02030602050306030303" pitchFamily="18" charset="0"/>
              </a:rPr>
              <a:t>HS </a:t>
            </a:r>
            <a:r>
              <a:rPr lang="en-US" sz="4000" dirty="0" err="1">
                <a:ln>
                  <a:solidFill>
                    <a:sysClr val="windowText" lastClr="000000"/>
                  </a:solidFill>
                </a:ln>
                <a:solidFill>
                  <a:sysClr val="windowText" lastClr="000000"/>
                </a:solidFill>
                <a:latin typeface="Constantia" panose="02030602050306030303" pitchFamily="18" charset="0"/>
              </a:rPr>
              <a:t>làm</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việc</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theo</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cặp</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đôi</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thực</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hiện</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nhiệm</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vụ</a:t>
            </a:r>
            <a:r>
              <a:rPr lang="en-US" sz="4000" dirty="0" smtClean="0">
                <a:ln>
                  <a:solidFill>
                    <a:sysClr val="windowText" lastClr="000000"/>
                  </a:solidFill>
                </a:ln>
                <a:solidFill>
                  <a:sysClr val="windowText" lastClr="000000"/>
                </a:solidFill>
                <a:latin typeface="Constantia" panose="02030602050306030303" pitchFamily="18" charset="0"/>
              </a:rPr>
              <a:t>: </a:t>
            </a:r>
          </a:p>
          <a:p>
            <a:pPr lvl="0" algn="ctr">
              <a:spcAft>
                <a:spcPts val="600"/>
              </a:spcAft>
              <a:defRPr/>
            </a:pP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Hoàn</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thiện</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bảng</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KWL &amp;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giải</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đáp</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bí</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ẩn</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Ông</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là</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smtClean="0">
                <a:ln>
                  <a:solidFill>
                    <a:sysClr val="windowText" lastClr="000000"/>
                  </a:solidFill>
                </a:ln>
                <a:solidFill>
                  <a:sysClr val="windowText" lastClr="000000"/>
                </a:solidFill>
                <a:effectLst/>
                <a:uLnTx/>
                <a:uFillTx/>
                <a:latin typeface="Constantia" panose="02030602050306030303" pitchFamily="18" charset="0"/>
                <a:ea typeface="+mn-ea"/>
                <a:cs typeface="+mn-cs"/>
              </a:rPr>
              <a:t>ai</a:t>
            </a:r>
            <a:r>
              <a:rPr kumimoji="0" lang="en-US" sz="4000" b="0" i="0" u="none" strike="noStrike" kern="1200" cap="none" spc="0" normalizeH="0" baseline="0" noProof="0" dirty="0" smtClean="0">
                <a:ln>
                  <a:solidFill>
                    <a:sysClr val="windowText" lastClr="000000"/>
                  </a:solidFill>
                </a:ln>
                <a:solidFill>
                  <a:sysClr val="windowText" lastClr="000000"/>
                </a:solidFill>
                <a:effectLst/>
                <a:uLnTx/>
                <a:uFillTx/>
                <a:latin typeface="Constantia" panose="02030602050306030303" pitchFamily="18" charset="0"/>
                <a:ea typeface="+mn-ea"/>
                <a:cs typeface="+mn-cs"/>
              </a:rPr>
              <a:t> ? ”</a:t>
            </a:r>
          </a:p>
        </p:txBody>
      </p:sp>
      <p:pic>
        <p:nvPicPr>
          <p:cNvPr id="4" name="Picture 3"/>
          <p:cNvPicPr>
            <a:picLocks noChangeAspect="1"/>
          </p:cNvPicPr>
          <p:nvPr/>
        </p:nvPicPr>
        <p:blipFill>
          <a:blip r:embed="rId5"/>
          <a:stretch>
            <a:fillRect/>
          </a:stretch>
        </p:blipFill>
        <p:spPr>
          <a:xfrm>
            <a:off x="1155310" y="4033376"/>
            <a:ext cx="1219200" cy="2253124"/>
          </a:xfrm>
          <a:prstGeom prst="rect">
            <a:avLst/>
          </a:prstGeom>
        </p:spPr>
      </p:pic>
      <p:pic>
        <p:nvPicPr>
          <p:cNvPr id="21" name="Picture 20"/>
          <p:cNvPicPr>
            <a:picLocks noChangeAspect="1"/>
          </p:cNvPicPr>
          <p:nvPr/>
        </p:nvPicPr>
        <p:blipFill>
          <a:blip r:embed="rId5"/>
          <a:stretch>
            <a:fillRect/>
          </a:stretch>
        </p:blipFill>
        <p:spPr>
          <a:xfrm>
            <a:off x="4235255" y="4033376"/>
            <a:ext cx="1219200" cy="2253124"/>
          </a:xfrm>
          <a:prstGeom prst="rect">
            <a:avLst/>
          </a:prstGeom>
        </p:spPr>
      </p:pic>
      <p:pic>
        <p:nvPicPr>
          <p:cNvPr id="22" name="Picture 21"/>
          <p:cNvPicPr>
            <a:picLocks noChangeAspect="1"/>
          </p:cNvPicPr>
          <p:nvPr/>
        </p:nvPicPr>
        <p:blipFill>
          <a:blip r:embed="rId5"/>
          <a:stretch>
            <a:fillRect/>
          </a:stretch>
        </p:blipFill>
        <p:spPr>
          <a:xfrm>
            <a:off x="7315200" y="4033376"/>
            <a:ext cx="1219200" cy="2253124"/>
          </a:xfrm>
          <a:prstGeom prst="rect">
            <a:avLst/>
          </a:prstGeom>
        </p:spPr>
      </p:pic>
      <p:pic>
        <p:nvPicPr>
          <p:cNvPr id="1026" name="Picture 2" descr="https://upload.wikimedia.org/wikipedia/commons/thumb/8/8f/Thomas_Hunt_Morgan.jpg/220px-Thomas_Hunt_Morg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799" y="3208164"/>
            <a:ext cx="8005261" cy="6888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9867060" y="3260991"/>
            <a:ext cx="3968840" cy="3402505"/>
          </a:xfrm>
          <a:prstGeom prst="rect">
            <a:avLst/>
          </a:prstGeom>
        </p:spPr>
      </p:pic>
      <p:pic>
        <p:nvPicPr>
          <p:cNvPr id="10" name="Picture 9"/>
          <p:cNvPicPr>
            <a:picLocks noChangeAspect="1"/>
          </p:cNvPicPr>
          <p:nvPr/>
        </p:nvPicPr>
        <p:blipFill>
          <a:blip r:embed="rId8"/>
          <a:stretch>
            <a:fillRect/>
          </a:stretch>
        </p:blipFill>
        <p:spPr>
          <a:xfrm>
            <a:off x="13830323" y="3225201"/>
            <a:ext cx="4041998" cy="3467568"/>
          </a:xfrm>
          <a:prstGeom prst="rect">
            <a:avLst/>
          </a:prstGeom>
        </p:spPr>
      </p:pic>
      <p:pic>
        <p:nvPicPr>
          <p:cNvPr id="30" name="Picture 29"/>
          <p:cNvPicPr>
            <a:picLocks noChangeAspect="1"/>
          </p:cNvPicPr>
          <p:nvPr/>
        </p:nvPicPr>
        <p:blipFill>
          <a:blip r:embed="rId9"/>
          <a:stretch>
            <a:fillRect/>
          </a:stretch>
        </p:blipFill>
        <p:spPr>
          <a:xfrm>
            <a:off x="9846740" y="6652331"/>
            <a:ext cx="3983583" cy="3461205"/>
          </a:xfrm>
          <a:prstGeom prst="rect">
            <a:avLst/>
          </a:prstGeom>
        </p:spPr>
      </p:pic>
      <p:pic>
        <p:nvPicPr>
          <p:cNvPr id="31" name="Picture 30"/>
          <p:cNvPicPr>
            <a:picLocks noChangeAspect="1"/>
          </p:cNvPicPr>
          <p:nvPr/>
        </p:nvPicPr>
        <p:blipFill>
          <a:blip r:embed="rId10"/>
          <a:stretch>
            <a:fillRect/>
          </a:stretch>
        </p:blipFill>
        <p:spPr>
          <a:xfrm>
            <a:off x="13753618" y="6713089"/>
            <a:ext cx="4060288" cy="3365284"/>
          </a:xfrm>
          <a:prstGeom prst="rect">
            <a:avLst/>
          </a:prstGeom>
        </p:spPr>
      </p:pic>
      <p:sp>
        <p:nvSpPr>
          <p:cNvPr id="34" name="TextBox 8"/>
          <p:cNvSpPr txBox="1"/>
          <p:nvPr/>
        </p:nvSpPr>
        <p:spPr>
          <a:xfrm>
            <a:off x="492949" y="6286500"/>
            <a:ext cx="8935531" cy="3077766"/>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1</a:t>
            </a:r>
            <a:r>
              <a:rPr lang="en-US" sz="4000" dirty="0" smtClean="0">
                <a:ln>
                  <a:solidFill>
                    <a:srgbClr val="FF0000"/>
                  </a:solidFill>
                </a:ln>
                <a:solidFill>
                  <a:srgbClr val="FF0000"/>
                </a:solidFill>
                <a:latin typeface="Constantia" panose="02030602050306030303" pitchFamily="18" charset="0"/>
              </a:rPr>
              <a:t>.</a:t>
            </a:r>
            <a:r>
              <a:rPr lang="en-US" sz="4000" dirty="0" smtClean="0">
                <a:ln>
                  <a:solidFill>
                    <a:sysClr val="windowText" lastClr="000000"/>
                  </a:solidFill>
                </a:ln>
                <a:solidFill>
                  <a:sysClr val="windowText" lastClr="000000"/>
                </a:solidFill>
                <a:latin typeface="Constantia" panose="02030602050306030303" pitchFamily="18" charset="0"/>
              </a:rPr>
              <a:t> Sự </a:t>
            </a:r>
            <a:r>
              <a:rPr lang="en-US" sz="4000" dirty="0" err="1" smtClean="0">
                <a:ln>
                  <a:solidFill>
                    <a:sysClr val="windowText" lastClr="000000"/>
                  </a:solidFill>
                </a:ln>
                <a:solidFill>
                  <a:sysClr val="windowText" lastClr="000000"/>
                </a:solidFill>
                <a:latin typeface="Constantia" panose="02030602050306030303" pitchFamily="18" charset="0"/>
              </a:rPr>
              <a:t>phân</a:t>
            </a:r>
            <a:r>
              <a:rPr lang="en-US" sz="4000" dirty="0" smtClean="0">
                <a:ln>
                  <a:solidFill>
                    <a:sysClr val="windowText" lastClr="000000"/>
                  </a:solidFill>
                </a:ln>
                <a:solidFill>
                  <a:sysClr val="windowText" lastClr="000000"/>
                </a:solidFill>
                <a:latin typeface="Constantia" panose="02030602050306030303" pitchFamily="18" charset="0"/>
              </a:rPr>
              <a:t> li, </a:t>
            </a:r>
            <a:r>
              <a:rPr lang="en-US" sz="4000" dirty="0" err="1" smtClean="0">
                <a:ln>
                  <a:solidFill>
                    <a:sysClr val="windowText" lastClr="000000"/>
                  </a:solidFill>
                </a:ln>
                <a:solidFill>
                  <a:sysClr val="windowText" lastClr="000000"/>
                </a:solidFill>
                <a:latin typeface="Constantia" panose="02030602050306030303" pitchFamily="18" charset="0"/>
              </a:rPr>
              <a:t>tổ</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hợp</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các</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cặp</a:t>
            </a:r>
            <a:r>
              <a:rPr lang="en-US" sz="4000" dirty="0" smtClean="0">
                <a:ln>
                  <a:solidFill>
                    <a:sysClr val="windowText" lastClr="000000"/>
                  </a:solidFill>
                </a:ln>
                <a:solidFill>
                  <a:sysClr val="windowText" lastClr="000000"/>
                </a:solidFill>
                <a:latin typeface="Constantia" panose="02030602050306030303" pitchFamily="18" charset="0"/>
              </a:rPr>
              <a:t> NST </a:t>
            </a:r>
            <a:r>
              <a:rPr lang="en-US" sz="4000" dirty="0" err="1" smtClean="0">
                <a:ln>
                  <a:solidFill>
                    <a:sysClr val="windowText" lastClr="000000"/>
                  </a:solidFill>
                </a:ln>
                <a:solidFill>
                  <a:sysClr val="windowText" lastClr="000000"/>
                </a:solidFill>
                <a:latin typeface="Constantia" panose="02030602050306030303" pitchFamily="18" charset="0"/>
              </a:rPr>
              <a:t>tương</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đồng</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trong</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giảm</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phân</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và</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thụ</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tinh</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các</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gene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được</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di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truyền</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qua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các</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thế</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hệ</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là</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nội</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dung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cơ</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bản</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trong</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Học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thuyết</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nào</a:t>
            </a:r>
            <a:r>
              <a:rPr lang="en-US" sz="4000" dirty="0" smtClean="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 </a:t>
            </a:r>
            <a:endParaRPr lang="vi-VN" sz="4000" dirty="0">
              <a:ln>
                <a:solidFill>
                  <a:sysClr val="windowText" lastClr="000000"/>
                </a:solidFill>
              </a:ln>
              <a:solidFill>
                <a:sysClr val="windowText" lastClr="000000"/>
              </a:solidFill>
              <a:latin typeface="Constantia" panose="02030602050306030303" pitchFamily="18" charset="0"/>
            </a:endParaRPr>
          </a:p>
        </p:txBody>
      </p:sp>
      <p:sp>
        <p:nvSpPr>
          <p:cNvPr id="35" name="TextBox 8"/>
          <p:cNvSpPr txBox="1"/>
          <p:nvPr/>
        </p:nvSpPr>
        <p:spPr>
          <a:xfrm>
            <a:off x="492948" y="6317576"/>
            <a:ext cx="8935531" cy="3077766"/>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2</a:t>
            </a:r>
            <a:r>
              <a:rPr lang="en-US" sz="4000" dirty="0" smtClean="0">
                <a:ln>
                  <a:solidFill>
                    <a:srgbClr val="FF0000"/>
                  </a:solidFill>
                </a:ln>
                <a:solidFill>
                  <a:srgbClr val="FF0000"/>
                </a:solidFill>
                <a:latin typeface="Constantia" panose="02030602050306030303" pitchFamily="18" charset="0"/>
              </a:rPr>
              <a:t>.</a:t>
            </a:r>
            <a:r>
              <a:rPr lang="en-US" sz="4000" dirty="0" smtClean="0">
                <a:ln>
                  <a:solidFill>
                    <a:sysClr val="windowText" lastClr="000000"/>
                  </a:solidFill>
                </a:ln>
                <a:solidFill>
                  <a:sysClr val="windowText" lastClr="000000"/>
                </a:solidFill>
                <a:latin typeface="Constantia" panose="02030602050306030303" pitchFamily="18" charset="0"/>
              </a:rPr>
              <a:t> </a:t>
            </a:r>
            <a:r>
              <a:rPr lang="vi-VN" sz="4000" dirty="0">
                <a:ln>
                  <a:solidFill>
                    <a:sysClr val="windowText" lastClr="000000"/>
                  </a:solidFill>
                </a:ln>
                <a:solidFill>
                  <a:sysClr val="windowText" lastClr="000000"/>
                </a:solidFill>
                <a:latin typeface="Constantia" panose="02030602050306030303" pitchFamily="18" charset="0"/>
              </a:rPr>
              <a:t>Hệ thống giải thưởng được trao tặng vào tháng 10 hằng năm dành cho các cá nhân và tổ chức đạt được những thành tựu lớn lao phục vụ cho lợi ích của nhân loại</a:t>
            </a:r>
          </a:p>
        </p:txBody>
      </p:sp>
      <p:sp>
        <p:nvSpPr>
          <p:cNvPr id="36" name="TextBox 8"/>
          <p:cNvSpPr txBox="1"/>
          <p:nvPr/>
        </p:nvSpPr>
        <p:spPr>
          <a:xfrm>
            <a:off x="455687" y="6437144"/>
            <a:ext cx="8935531" cy="2462213"/>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3</a:t>
            </a:r>
            <a:r>
              <a:rPr lang="en-US" sz="4000" dirty="0" smtClean="0">
                <a:ln>
                  <a:solidFill>
                    <a:srgbClr val="FF0000"/>
                  </a:solidFill>
                </a:ln>
                <a:solidFill>
                  <a:srgbClr val="FF0000"/>
                </a:solidFill>
                <a:latin typeface="Constantia" panose="02030602050306030303" pitchFamily="18" charset="0"/>
              </a:rPr>
              <a:t>.</a:t>
            </a:r>
            <a:r>
              <a:rPr lang="en-US" sz="4000" dirty="0" smtClean="0">
                <a:ln>
                  <a:solidFill>
                    <a:sysClr val="windowText" lastClr="000000"/>
                  </a:solidFill>
                </a:ln>
                <a:solidFill>
                  <a:sysClr val="windowText" lastClr="000000"/>
                </a:solidFill>
                <a:latin typeface="Constantia" panose="02030602050306030303" pitchFamily="18" charset="0"/>
              </a:rPr>
              <a:t> Quy </a:t>
            </a:r>
            <a:r>
              <a:rPr lang="en-US" sz="4000" dirty="0" err="1" smtClean="0">
                <a:ln>
                  <a:solidFill>
                    <a:sysClr val="windowText" lastClr="000000"/>
                  </a:solidFill>
                </a:ln>
                <a:solidFill>
                  <a:sysClr val="windowText" lastClr="000000"/>
                </a:solidFill>
                <a:latin typeface="Constantia" panose="02030602050306030303" pitchFamily="18" charset="0"/>
              </a:rPr>
              <a:t>luật</a:t>
            </a:r>
            <a:r>
              <a:rPr lang="en-US" sz="4000" dirty="0" smtClean="0">
                <a:ln>
                  <a:solidFill>
                    <a:sysClr val="windowText" lastClr="000000"/>
                  </a:solidFill>
                </a:ln>
                <a:solidFill>
                  <a:sysClr val="windowText" lastClr="000000"/>
                </a:solidFill>
                <a:latin typeface="Constantia" panose="02030602050306030303" pitchFamily="18" charset="0"/>
              </a:rPr>
              <a:t> </a:t>
            </a:r>
            <a:r>
              <a:rPr lang="vi-VN" sz="4000" dirty="0" smtClean="0">
                <a:ln>
                  <a:solidFill>
                    <a:sysClr val="windowText" lastClr="000000"/>
                  </a:solidFill>
                </a:ln>
                <a:solidFill>
                  <a:sysClr val="windowText" lastClr="000000"/>
                </a:solidFill>
                <a:latin typeface="Constantia" panose="02030602050306030303" pitchFamily="18" charset="0"/>
              </a:rPr>
              <a:t>di </a:t>
            </a:r>
            <a:r>
              <a:rPr lang="vi-VN" sz="4000" dirty="0">
                <a:ln>
                  <a:solidFill>
                    <a:sysClr val="windowText" lastClr="000000"/>
                  </a:solidFill>
                </a:ln>
                <a:solidFill>
                  <a:sysClr val="windowText" lastClr="000000"/>
                </a:solidFill>
                <a:latin typeface="Constantia" panose="02030602050306030303" pitchFamily="18" charset="0"/>
              </a:rPr>
              <a:t>truyền nào </a:t>
            </a:r>
            <a:r>
              <a:rPr lang="en-US" sz="4000" dirty="0" smtClean="0">
                <a:ln>
                  <a:solidFill>
                    <a:sysClr val="windowText" lastClr="000000"/>
                  </a:solidFill>
                </a:ln>
                <a:solidFill>
                  <a:sysClr val="windowText" lastClr="000000"/>
                </a:solidFill>
                <a:latin typeface="Constantia" panose="02030602050306030303" pitchFamily="18" charset="0"/>
              </a:rPr>
              <a:t>ở </a:t>
            </a:r>
            <a:r>
              <a:rPr lang="en-US" sz="4000" dirty="0" err="1" smtClean="0">
                <a:ln>
                  <a:solidFill>
                    <a:sysClr val="windowText" lastClr="000000"/>
                  </a:solidFill>
                </a:ln>
                <a:solidFill>
                  <a:sysClr val="windowText" lastClr="000000"/>
                </a:solidFill>
                <a:latin typeface="Constantia" panose="02030602050306030303" pitchFamily="18" charset="0"/>
              </a:rPr>
              <a:t>người</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giải</a:t>
            </a:r>
            <a:r>
              <a:rPr lang="en-US" sz="4000" dirty="0" smtClean="0">
                <a:ln>
                  <a:solidFill>
                    <a:sysClr val="windowText" lastClr="000000"/>
                  </a:solidFill>
                </a:ln>
                <a:solidFill>
                  <a:sysClr val="windowText" lastClr="000000"/>
                </a:solidFill>
                <a:latin typeface="Constantia" panose="02030602050306030303" pitchFamily="18" charset="0"/>
              </a:rPr>
              <a:t> </a:t>
            </a:r>
            <a:r>
              <a:rPr lang="en-US" sz="4000" dirty="0" err="1" smtClean="0">
                <a:ln>
                  <a:solidFill>
                    <a:sysClr val="windowText" lastClr="000000"/>
                  </a:solidFill>
                </a:ln>
                <a:solidFill>
                  <a:sysClr val="windowText" lastClr="000000"/>
                </a:solidFill>
                <a:latin typeface="Constantia" panose="02030602050306030303" pitchFamily="18" charset="0"/>
              </a:rPr>
              <a:t>thích</a:t>
            </a:r>
            <a:r>
              <a:rPr lang="vi-VN" sz="4000" dirty="0" smtClean="0">
                <a:ln>
                  <a:solidFill>
                    <a:sysClr val="windowText" lastClr="000000"/>
                  </a:solidFill>
                </a:ln>
                <a:solidFill>
                  <a:sysClr val="windowText" lastClr="000000"/>
                </a:solidFill>
                <a:latin typeface="Constantia" panose="02030602050306030303" pitchFamily="18" charset="0"/>
              </a:rPr>
              <a:t> </a:t>
            </a:r>
            <a:r>
              <a:rPr lang="vi-VN" sz="4000" dirty="0">
                <a:ln>
                  <a:solidFill>
                    <a:sysClr val="windowText" lastClr="000000"/>
                  </a:solidFill>
                </a:ln>
                <a:solidFill>
                  <a:sysClr val="windowText" lastClr="000000"/>
                </a:solidFill>
                <a:latin typeface="Constantia" panose="02030602050306030303" pitchFamily="18" charset="0"/>
              </a:rPr>
              <a:t>tính trạng </a:t>
            </a:r>
            <a:r>
              <a:rPr lang="vi-VN" sz="4000" dirty="0" smtClean="0">
                <a:ln>
                  <a:solidFill>
                    <a:sysClr val="windowText" lastClr="000000"/>
                  </a:solidFill>
                </a:ln>
                <a:solidFill>
                  <a:sysClr val="windowText" lastClr="000000"/>
                </a:solidFill>
                <a:latin typeface="Constantia" panose="02030602050306030303" pitchFamily="18" charset="0"/>
              </a:rPr>
              <a:t>lông </a:t>
            </a:r>
            <a:r>
              <a:rPr lang="vi-VN" sz="4000" dirty="0">
                <a:ln>
                  <a:solidFill>
                    <a:sysClr val="windowText" lastClr="000000"/>
                  </a:solidFill>
                </a:ln>
                <a:solidFill>
                  <a:sysClr val="windowText" lastClr="000000"/>
                </a:solidFill>
                <a:latin typeface="Constantia" panose="02030602050306030303" pitchFamily="18" charset="0"/>
              </a:rPr>
              <a:t>mọc ở vành tai chỉ xuất hiện ở nam mà không xuất hiện ở nữ</a:t>
            </a:r>
          </a:p>
        </p:txBody>
      </p:sp>
      <p:sp>
        <p:nvSpPr>
          <p:cNvPr id="38" name="TextBox 8"/>
          <p:cNvSpPr txBox="1"/>
          <p:nvPr/>
        </p:nvSpPr>
        <p:spPr>
          <a:xfrm>
            <a:off x="450482" y="6317576"/>
            <a:ext cx="8935531" cy="3693319"/>
          </a:xfrm>
          <a:prstGeom prst="rect">
            <a:avLst/>
          </a:prstGeom>
        </p:spPr>
        <p:txBody>
          <a:bodyPr wrap="square" lIns="0" tIns="0" rIns="0" bIns="0" rtlCol="0" anchor="t">
            <a:spAutoFit/>
          </a:bodyPr>
          <a:lstStyle/>
          <a:p>
            <a:pPr lvl="0" algn="just">
              <a:spcAft>
                <a:spcPts val="600"/>
              </a:spcAft>
              <a:defRPr/>
            </a:pPr>
            <a:r>
              <a:rPr lang="en-US" sz="4000" b="1" u="sng" dirty="0" err="1" smtClean="0">
                <a:ln>
                  <a:solidFill>
                    <a:srgbClr val="FF0000"/>
                  </a:solidFill>
                </a:ln>
                <a:solidFill>
                  <a:srgbClr val="FF0000"/>
                </a:solidFill>
                <a:latin typeface="Constantia" panose="02030602050306030303" pitchFamily="18" charset="0"/>
              </a:rPr>
              <a:t>Câu</a:t>
            </a:r>
            <a:r>
              <a:rPr lang="en-US" sz="4000" b="1" u="sng" dirty="0" smtClean="0">
                <a:ln>
                  <a:solidFill>
                    <a:srgbClr val="FF0000"/>
                  </a:solidFill>
                </a:ln>
                <a:solidFill>
                  <a:srgbClr val="FF0000"/>
                </a:solidFill>
                <a:latin typeface="Constantia" panose="02030602050306030303" pitchFamily="18" charset="0"/>
              </a:rPr>
              <a:t> 4</a:t>
            </a:r>
            <a:r>
              <a:rPr lang="en-US" sz="4000" b="1" dirty="0" smtClean="0">
                <a:ln>
                  <a:solidFill>
                    <a:srgbClr val="FF0000"/>
                  </a:solidFill>
                </a:ln>
                <a:solidFill>
                  <a:srgbClr val="FF0000"/>
                </a:solidFill>
                <a:latin typeface="Constantia" panose="02030602050306030303" pitchFamily="18" charset="0"/>
              </a:rPr>
              <a:t>. </a:t>
            </a:r>
            <a:r>
              <a:rPr lang="en-US" sz="4000" dirty="0" smtClean="0">
                <a:ln>
                  <a:solidFill>
                    <a:schemeClr val="tx1"/>
                  </a:solidFill>
                </a:ln>
                <a:latin typeface="Constantia" panose="02030602050306030303" pitchFamily="18" charset="0"/>
              </a:rPr>
              <a:t>QL  </a:t>
            </a:r>
            <a:r>
              <a:rPr lang="en-US" sz="4000" dirty="0" err="1" smtClean="0">
                <a:ln>
                  <a:solidFill>
                    <a:schemeClr val="tx1"/>
                  </a:solidFill>
                </a:ln>
                <a:latin typeface="Constantia" panose="02030602050306030303" pitchFamily="18" charset="0"/>
              </a:rPr>
              <a:t>phân</a:t>
            </a:r>
            <a:r>
              <a:rPr lang="en-US" sz="4000" dirty="0" smtClean="0">
                <a:ln>
                  <a:solidFill>
                    <a:schemeClr val="tx1"/>
                  </a:solidFill>
                </a:ln>
                <a:latin typeface="Constantia" panose="02030602050306030303" pitchFamily="18" charset="0"/>
              </a:rPr>
              <a:t> li </a:t>
            </a:r>
            <a:r>
              <a:rPr lang="en-US" sz="4000" dirty="0" err="1" smtClean="0">
                <a:ln>
                  <a:solidFill>
                    <a:schemeClr val="tx1"/>
                  </a:solidFill>
                </a:ln>
                <a:latin typeface="Constantia" panose="02030602050306030303" pitchFamily="18" charset="0"/>
              </a:rPr>
              <a:t>độc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lập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cho</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thấy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alen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NST </a:t>
            </a:r>
            <a:r>
              <a:rPr lang="en-US" sz="4000" dirty="0" err="1" smtClean="0">
                <a:ln>
                  <a:solidFill>
                    <a:schemeClr val="tx1"/>
                  </a:solidFill>
                </a:ln>
                <a:latin typeface="Constantia" panose="02030602050306030303" pitchFamily="18" charset="0"/>
              </a:rPr>
              <a:t>khác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nhau</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sẽ</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phân</a:t>
            </a:r>
            <a:r>
              <a:rPr lang="en-US" sz="4000" dirty="0" smtClean="0">
                <a:ln>
                  <a:solidFill>
                    <a:schemeClr val="tx1"/>
                  </a:solidFill>
                </a:ln>
                <a:latin typeface="Constantia" panose="02030602050306030303" pitchFamily="18" charset="0"/>
              </a:rPr>
              <a:t> li </a:t>
            </a:r>
            <a:r>
              <a:rPr lang="en-US" sz="4000" dirty="0" err="1" smtClean="0">
                <a:ln>
                  <a:solidFill>
                    <a:schemeClr val="tx1"/>
                  </a:solidFill>
                </a:ln>
                <a:latin typeface="Constantia" panose="02030602050306030303" pitchFamily="18" charset="0"/>
              </a:rPr>
              <a:t>độc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lập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trong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giảm</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phân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tạo</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giao</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tử</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Vậy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khi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alen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khác</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nhau</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cùng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nằm</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trên</a:t>
            </a:r>
            <a:r>
              <a:rPr lang="en-US" sz="4000" dirty="0" smtClean="0">
                <a:ln>
                  <a:solidFill>
                    <a:schemeClr val="tx1"/>
                  </a:solidFill>
                </a:ln>
                <a:latin typeface="Constantia" panose="02030602050306030303" pitchFamily="18" charset="0"/>
              </a:rPr>
              <a:t> 1 </a:t>
            </a:r>
            <a:r>
              <a:rPr lang="en-US" sz="4000" dirty="0" err="1" smtClean="0">
                <a:ln>
                  <a:solidFill>
                    <a:schemeClr val="tx1"/>
                  </a:solidFill>
                </a:ln>
                <a:latin typeface="Constantia" panose="02030602050306030303" pitchFamily="18" charset="0"/>
              </a:rPr>
              <a:t>cặp</a:t>
            </a:r>
            <a:r>
              <a:rPr lang="en-US" sz="4000" dirty="0" smtClean="0">
                <a:ln>
                  <a:solidFill>
                    <a:schemeClr val="tx1"/>
                  </a:solidFill>
                </a:ln>
                <a:latin typeface="Constantia" panose="02030602050306030303" pitchFamily="18" charset="0"/>
              </a:rPr>
              <a:t> NST </a:t>
            </a:r>
            <a:r>
              <a:rPr lang="en-US" sz="4000" dirty="0" err="1" smtClean="0">
                <a:ln>
                  <a:solidFill>
                    <a:schemeClr val="tx1"/>
                  </a:solidFill>
                </a:ln>
                <a:latin typeface="Constantia" panose="02030602050306030303" pitchFamily="18" charset="0"/>
              </a:rPr>
              <a:t>tương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đồng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sẽ</a:t>
            </a:r>
            <a:r>
              <a:rPr lang="en-US" sz="4000" dirty="0" smtClean="0">
                <a:ln>
                  <a:solidFill>
                    <a:schemeClr val="tx1"/>
                  </a:solidFill>
                </a:ln>
                <a:latin typeface="Constantia" panose="02030602050306030303" pitchFamily="18" charset="0"/>
              </a:rPr>
              <a:t> di </a:t>
            </a:r>
            <a:r>
              <a:rPr lang="en-US" sz="4000" dirty="0" err="1" smtClean="0">
                <a:ln>
                  <a:solidFill>
                    <a:schemeClr val="tx1"/>
                  </a:solidFill>
                </a:ln>
                <a:latin typeface="Constantia" panose="02030602050306030303" pitchFamily="18" charset="0"/>
              </a:rPr>
              <a:t>truyền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như</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thế</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nào</a:t>
            </a:r>
            <a:r>
              <a:rPr lang="en-US" sz="4000" dirty="0" smtClean="0">
                <a:ln>
                  <a:solidFill>
                    <a:schemeClr val="tx1"/>
                  </a:solidFill>
                </a:ln>
                <a:latin typeface="Constantia" panose="02030602050306030303" pitchFamily="18" charset="0"/>
              </a:rPr>
              <a:t> ?</a:t>
            </a:r>
            <a:endParaRPr lang="vi-VN" sz="4000" dirty="0">
              <a:ln>
                <a:solidFill>
                  <a:sysClr val="windowText" lastClr="000000"/>
                </a:solidFill>
              </a:ln>
              <a:solidFill>
                <a:sysClr val="windowText" lastClr="000000"/>
              </a:solidFill>
              <a:latin typeface="Constantia" panose="02030602050306030303" pitchFamily="18" charset="0"/>
            </a:endParaRPr>
          </a:p>
        </p:txBody>
      </p:sp>
      <p:sp>
        <p:nvSpPr>
          <p:cNvPr id="2" name="Rectangle 1"/>
          <p:cNvSpPr/>
          <p:nvPr/>
        </p:nvSpPr>
        <p:spPr>
          <a:xfrm>
            <a:off x="252423" y="4370610"/>
            <a:ext cx="9144000" cy="5632311"/>
          </a:xfrm>
          <a:prstGeom prst="rect">
            <a:avLst/>
          </a:prstGeom>
          <a:solidFill>
            <a:schemeClr val="bg1"/>
          </a:solidFill>
        </p:spPr>
        <p:txBody>
          <a:bodyPr>
            <a:spAutoFit/>
          </a:bodyPr>
          <a:lstStyle/>
          <a:p>
            <a:pPr algn="just"/>
            <a:r>
              <a:rPr lang="vi-VN" sz="4000" b="1" dirty="0">
                <a:solidFill>
                  <a:srgbClr val="202122"/>
                </a:solidFill>
                <a:latin typeface="Constantia" panose="02030602050306030303" pitchFamily="18" charset="0"/>
              </a:rPr>
              <a:t>Thomas Hunt </a:t>
            </a:r>
            <a:r>
              <a:rPr lang="vi-VN" sz="4000" b="1" dirty="0" smtClean="0">
                <a:solidFill>
                  <a:srgbClr val="202122"/>
                </a:solidFill>
                <a:latin typeface="Constantia" panose="02030602050306030303" pitchFamily="18" charset="0"/>
              </a:rPr>
              <a:t>Morgan</a:t>
            </a:r>
            <a:r>
              <a:rPr lang="vi-VN" sz="4000" dirty="0">
                <a:solidFill>
                  <a:srgbClr val="202122"/>
                </a:solidFill>
                <a:latin typeface="Constantia" panose="02030602050306030303" pitchFamily="18" charset="0"/>
              </a:rPr>
              <a:t> (1866-1945) là </a:t>
            </a:r>
            <a:r>
              <a:rPr lang="vi-VN" sz="4000" b="1" dirty="0">
                <a:latin typeface="Constantia" panose="02030602050306030303" pitchFamily="18" charset="0"/>
                <a:hlinkClick r:id="rId11" tooltip="Nhà di truyền học (trang không tồn tại)"/>
              </a:rPr>
              <a:t>nhà di truyền học</a:t>
            </a:r>
            <a:r>
              <a:rPr lang="vi-VN" sz="4000" b="1" dirty="0">
                <a:solidFill>
                  <a:srgbClr val="202122"/>
                </a:solidFill>
                <a:latin typeface="Constantia" panose="02030602050306030303" pitchFamily="18" charset="0"/>
              </a:rPr>
              <a:t> </a:t>
            </a:r>
            <a:r>
              <a:rPr lang="vi-VN" sz="4000" b="1" dirty="0">
                <a:latin typeface="Constantia" panose="02030602050306030303" pitchFamily="18" charset="0"/>
                <a:hlinkClick r:id="rId12" tooltip="Người Mỹ"/>
              </a:rPr>
              <a:t>người Mỹ</a:t>
            </a:r>
            <a:r>
              <a:rPr lang="vi-VN" sz="4000" dirty="0">
                <a:solidFill>
                  <a:srgbClr val="202122"/>
                </a:solidFill>
                <a:latin typeface="Constantia" panose="02030602050306030303" pitchFamily="18" charset="0"/>
              </a:rPr>
              <a:t>, </a:t>
            </a:r>
            <a:r>
              <a:rPr lang="en-US" sz="4000" dirty="0" err="1" smtClean="0">
                <a:solidFill>
                  <a:srgbClr val="202122"/>
                </a:solidFill>
                <a:latin typeface="Constantia" panose="02030602050306030303" pitchFamily="18" charset="0"/>
              </a:rPr>
              <a:t>phát</a:t>
            </a:r>
            <a:r>
              <a:rPr lang="en-US" sz="4000" dirty="0" smtClean="0">
                <a:solidFill>
                  <a:srgbClr val="202122"/>
                </a:solidFill>
                <a:latin typeface="Constantia" panose="02030602050306030303" pitchFamily="18" charset="0"/>
              </a:rPr>
              <a:t> </a:t>
            </a:r>
            <a:r>
              <a:rPr lang="en-US" sz="4000" dirty="0" err="1" smtClean="0">
                <a:solidFill>
                  <a:srgbClr val="202122"/>
                </a:solidFill>
                <a:latin typeface="Constantia" panose="02030602050306030303" pitchFamily="18" charset="0"/>
              </a:rPr>
              <a:t>hiện</a:t>
            </a:r>
            <a:r>
              <a:rPr lang="en-US" sz="4000" dirty="0" smtClean="0">
                <a:solidFill>
                  <a:srgbClr val="202122"/>
                </a:solidFill>
                <a:latin typeface="Constantia" panose="02030602050306030303" pitchFamily="18" charset="0"/>
              </a:rPr>
              <a:t> </a:t>
            </a:r>
            <a:r>
              <a:rPr lang="vi-VN" sz="4000" dirty="0" smtClean="0">
                <a:solidFill>
                  <a:srgbClr val="202122"/>
                </a:solidFill>
                <a:latin typeface="Constantia" panose="02030602050306030303" pitchFamily="18" charset="0"/>
              </a:rPr>
              <a:t>vai </a:t>
            </a:r>
            <a:r>
              <a:rPr lang="vi-VN" sz="4000" dirty="0">
                <a:solidFill>
                  <a:srgbClr val="202122"/>
                </a:solidFill>
                <a:latin typeface="Constantia" panose="02030602050306030303" pitchFamily="18" charset="0"/>
              </a:rPr>
              <a:t>trò của nhiễm sắc thể trong quá trình di truyền của sinh vật, </a:t>
            </a:r>
            <a:r>
              <a:rPr lang="vi-VN" sz="4000" dirty="0" smtClean="0">
                <a:solidFill>
                  <a:srgbClr val="202122"/>
                </a:solidFill>
                <a:latin typeface="Constantia" panose="02030602050306030303" pitchFamily="18" charset="0"/>
              </a:rPr>
              <a:t>sự </a:t>
            </a:r>
            <a:r>
              <a:rPr lang="vi-VN" sz="4000" dirty="0">
                <a:solidFill>
                  <a:srgbClr val="202122"/>
                </a:solidFill>
                <a:latin typeface="Constantia" panose="02030602050306030303" pitchFamily="18" charset="0"/>
              </a:rPr>
              <a:t>phân bố các </a:t>
            </a:r>
            <a:r>
              <a:rPr lang="vi-VN" sz="4000" b="1" u="sng" dirty="0" smtClean="0">
                <a:solidFill>
                  <a:srgbClr val="0000CC"/>
                </a:solidFill>
                <a:latin typeface="Constantia" panose="02030602050306030303" pitchFamily="18" charset="0"/>
                <a:hlinkClick r:id="rId13" tooltip="Gen"/>
              </a:rPr>
              <a:t>gen</a:t>
            </a:r>
            <a:r>
              <a:rPr lang="en-US" sz="4000" b="1" u="sng" dirty="0" smtClean="0">
                <a:solidFill>
                  <a:srgbClr val="0000CC"/>
                </a:solidFill>
                <a:latin typeface="Constantia" panose="02030602050306030303" pitchFamily="18" charset="0"/>
              </a:rPr>
              <a:t>e</a:t>
            </a:r>
            <a:r>
              <a:rPr lang="vi-VN" sz="4000" dirty="0">
                <a:solidFill>
                  <a:srgbClr val="202122"/>
                </a:solidFill>
                <a:latin typeface="Constantia" panose="02030602050306030303" pitchFamily="18" charset="0"/>
              </a:rPr>
              <a:t> </a:t>
            </a:r>
            <a:r>
              <a:rPr lang="vi-VN" sz="4000" dirty="0" smtClean="0">
                <a:solidFill>
                  <a:srgbClr val="202122"/>
                </a:solidFill>
                <a:latin typeface="Constantia" panose="02030602050306030303" pitchFamily="18" charset="0"/>
              </a:rPr>
              <a:t>("</a:t>
            </a:r>
            <a:r>
              <a:rPr lang="vi-VN" sz="4000" dirty="0">
                <a:solidFill>
                  <a:srgbClr val="202122"/>
                </a:solidFill>
                <a:latin typeface="Constantia" panose="02030602050306030303" pitchFamily="18" charset="0"/>
              </a:rPr>
              <a:t>nhân tố Menđen") thành dãy </a:t>
            </a:r>
            <a:r>
              <a:rPr lang="en-US" sz="4000" b="1" dirty="0" smtClean="0">
                <a:latin typeface="Constantia" panose="02030602050306030303" pitchFamily="18" charset="0"/>
                <a:hlinkClick r:id="rId14" tooltip="Lô-cut gen"/>
              </a:rPr>
              <a:t>locus</a:t>
            </a:r>
            <a:r>
              <a:rPr lang="vi-VN" sz="4000" dirty="0">
                <a:solidFill>
                  <a:srgbClr val="202122"/>
                </a:solidFill>
                <a:latin typeface="Constantia" panose="02030602050306030303" pitchFamily="18" charset="0"/>
              </a:rPr>
              <a:t> trên </a:t>
            </a:r>
            <a:r>
              <a:rPr lang="vi-VN" sz="4000" b="1" dirty="0">
                <a:latin typeface="Constantia" panose="02030602050306030303" pitchFamily="18" charset="0"/>
                <a:hlinkClick r:id="rId15" tooltip="Nhiễm sắc thể"/>
              </a:rPr>
              <a:t>nhiễm sắc thể</a:t>
            </a:r>
            <a:r>
              <a:rPr lang="vi-VN" sz="4000" dirty="0">
                <a:solidFill>
                  <a:srgbClr val="202122"/>
                </a:solidFill>
                <a:latin typeface="Constantia" panose="02030602050306030303" pitchFamily="18" charset="0"/>
              </a:rPr>
              <a:t> và đóng vai trò hoàn thiện </a:t>
            </a:r>
            <a:r>
              <a:rPr lang="vi-VN" sz="4000" b="1" dirty="0">
                <a:latin typeface="Constantia" panose="02030602050306030303" pitchFamily="18" charset="0"/>
                <a:hlinkClick r:id="rId16" tooltip="Học thuyết di truyền nhiễm sắc thể"/>
              </a:rPr>
              <a:t>học thuyết di truyền nhiễm sắc thể</a:t>
            </a:r>
            <a:r>
              <a:rPr lang="vi-VN" sz="4000" dirty="0">
                <a:solidFill>
                  <a:srgbClr val="202122"/>
                </a:solidFill>
                <a:latin typeface="Constantia" panose="02030602050306030303" pitchFamily="18" charset="0"/>
              </a:rPr>
              <a:t>. Ông được trao </a:t>
            </a:r>
            <a:r>
              <a:rPr lang="vi-VN" sz="4000" b="1" dirty="0">
                <a:latin typeface="Constantia" panose="02030602050306030303" pitchFamily="18" charset="0"/>
                <a:hlinkClick r:id="rId17" tooltip="Giải Nobel Sinh lý học và Y khoa"/>
              </a:rPr>
              <a:t>Giải Nobel Sinh lý và Y học</a:t>
            </a:r>
            <a:r>
              <a:rPr lang="vi-VN" sz="4000" dirty="0">
                <a:solidFill>
                  <a:srgbClr val="202122"/>
                </a:solidFill>
                <a:latin typeface="Constantia" panose="02030602050306030303" pitchFamily="18" charset="0"/>
              </a:rPr>
              <a:t> vào năm </a:t>
            </a:r>
            <a:r>
              <a:rPr lang="vi-VN" sz="4000" dirty="0" smtClean="0">
                <a:solidFill>
                  <a:srgbClr val="202122"/>
                </a:solidFill>
                <a:latin typeface="Constantia" panose="02030602050306030303" pitchFamily="18" charset="0"/>
              </a:rPr>
              <a:t>1933</a:t>
            </a:r>
            <a:endParaRPr lang="en-US" sz="4000" dirty="0">
              <a:latin typeface="Constantia" panose="02030602050306030303" pitchFamily="18" charset="0"/>
            </a:endParaRPr>
          </a:p>
        </p:txBody>
      </p:sp>
    </p:spTree>
    <p:extLst>
      <p:ext uri="{BB962C8B-B14F-4D97-AF65-F5344CB8AC3E}">
        <p14:creationId xmlns:p14="http://schemas.microsoft.com/office/powerpoint/2010/main" val="52619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22"/>
                                        </p:tgtEl>
                                        <p:attrNameLst>
                                          <p:attrName>ppt_w</p:attrName>
                                        </p:attrNameLst>
                                      </p:cBhvr>
                                      <p:tavLst>
                                        <p:tav tm="0">
                                          <p:val>
                                            <p:strVal val="ppt_w"/>
                                          </p:val>
                                        </p:tav>
                                        <p:tav tm="100000">
                                          <p:val>
                                            <p:fltVal val="0"/>
                                          </p:val>
                                        </p:tav>
                                      </p:tavLst>
                                    </p:anim>
                                    <p:anim calcmode="lin" valueType="num">
                                      <p:cBhvr>
                                        <p:cTn id="68" dur="500"/>
                                        <p:tgtEl>
                                          <p:spTgt spid="22"/>
                                        </p:tgtEl>
                                        <p:attrNameLst>
                                          <p:attrName>ppt_h</p:attrName>
                                        </p:attrNameLst>
                                      </p:cBhvr>
                                      <p:tavLst>
                                        <p:tav tm="0">
                                          <p:val>
                                            <p:strVal val="ppt_h"/>
                                          </p:val>
                                        </p:tav>
                                        <p:tav tm="100000">
                                          <p:val>
                                            <p:fltVal val="0"/>
                                          </p:val>
                                        </p:tav>
                                      </p:tavLst>
                                    </p:anim>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wipe(left)">
                                      <p:cBhvr>
                                        <p:cTn id="83" dur="500"/>
                                        <p:tgtEl>
                                          <p:spTgt spid="34">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xit" presetSubtype="21" fill="hold" grpId="1" nodeType="clickEffect">
                                  <p:stCondLst>
                                    <p:cond delay="0"/>
                                  </p:stCondLst>
                                  <p:childTnLst>
                                    <p:animEffect transition="out" filter="barn(inVertical)">
                                      <p:cBhvr>
                                        <p:cTn id="87" dur="500"/>
                                        <p:tgtEl>
                                          <p:spTgt spid="34">
                                            <p:txEl>
                                              <p:pRg st="0" end="0"/>
                                            </p:txEl>
                                          </p:spTgt>
                                        </p:tgtEl>
                                      </p:cBhvr>
                                    </p:animEffect>
                                    <p:set>
                                      <p:cBhvr>
                                        <p:cTn id="88" dur="1" fill="hold">
                                          <p:stCondLst>
                                            <p:cond delay="499"/>
                                          </p:stCondLst>
                                        </p:cTn>
                                        <p:tgtEl>
                                          <p:spTgt spid="34">
                                            <p:txEl>
                                              <p:pRg st="0" end="0"/>
                                            </p:txEl>
                                          </p:spTgt>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8"/>
                                        </p:tgtEl>
                                        <p:attrNameLst>
                                          <p:attrName>ppt_w</p:attrName>
                                        </p:attrNameLst>
                                      </p:cBhvr>
                                      <p:tavLst>
                                        <p:tav tm="0">
                                          <p:val>
                                            <p:strVal val="ppt_w"/>
                                          </p:val>
                                        </p:tav>
                                        <p:tav tm="100000">
                                          <p:val>
                                            <p:fltVal val="0"/>
                                          </p:val>
                                        </p:tav>
                                      </p:tavLst>
                                    </p:anim>
                                    <p:anim calcmode="lin" valueType="num">
                                      <p:cBhvr>
                                        <p:cTn id="91" dur="500"/>
                                        <p:tgtEl>
                                          <p:spTgt spid="8"/>
                                        </p:tgtEl>
                                        <p:attrNameLst>
                                          <p:attrName>ppt_h</p:attrName>
                                        </p:attrNameLst>
                                      </p:cBhvr>
                                      <p:tavLst>
                                        <p:tav tm="0">
                                          <p:val>
                                            <p:strVal val="ppt_h"/>
                                          </p:val>
                                        </p:tav>
                                        <p:tav tm="100000">
                                          <p:val>
                                            <p:fltVal val="0"/>
                                          </p:val>
                                        </p:tav>
                                      </p:tavLst>
                                    </p:anim>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4" restart="whenNotActive" fill="hold" evtFilter="cancelBubble" nodeType="interactiveSeq">
                <p:stCondLst>
                  <p:cond evt="onClick" delay="0">
                    <p:tgtEl>
                      <p:spTgt spid="10"/>
                    </p:tgtEl>
                  </p:cond>
                </p:stCondLst>
                <p:endSync evt="end" delay="0">
                  <p:rtn val="all"/>
                </p:endSync>
                <p:childTnLst>
                  <p:par>
                    <p:cTn id="95" fill="hold">
                      <p:stCondLst>
                        <p:cond delay="0"/>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35">
                                            <p:txEl>
                                              <p:pRg st="0" end="0"/>
                                            </p:txEl>
                                          </p:spTgt>
                                        </p:tgtEl>
                                        <p:attrNameLst>
                                          <p:attrName>style.visibility</p:attrName>
                                        </p:attrNameLst>
                                      </p:cBhvr>
                                      <p:to>
                                        <p:strVal val="visible"/>
                                      </p:to>
                                    </p:set>
                                    <p:animEffect transition="in" filter="wipe(left)">
                                      <p:cBhvr>
                                        <p:cTn id="99" dur="500"/>
                                        <p:tgtEl>
                                          <p:spTgt spid="35">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xit" presetSubtype="21" fill="hold" grpId="1" nodeType="clickEffect">
                                  <p:stCondLst>
                                    <p:cond delay="0"/>
                                  </p:stCondLst>
                                  <p:childTnLst>
                                    <p:animEffect transition="out" filter="barn(inVertical)">
                                      <p:cBhvr>
                                        <p:cTn id="103" dur="500"/>
                                        <p:tgtEl>
                                          <p:spTgt spid="35">
                                            <p:txEl>
                                              <p:pRg st="0" end="0"/>
                                            </p:txEl>
                                          </p:spTgt>
                                        </p:tgtEl>
                                      </p:cBhvr>
                                    </p:animEffect>
                                    <p:set>
                                      <p:cBhvr>
                                        <p:cTn id="104" dur="1" fill="hold">
                                          <p:stCondLst>
                                            <p:cond delay="499"/>
                                          </p:stCondLst>
                                        </p:cTn>
                                        <p:tgtEl>
                                          <p:spTgt spid="35">
                                            <p:txEl>
                                              <p:pRg st="0" end="0"/>
                                            </p:txEl>
                                          </p:spTgt>
                                        </p:tgtEl>
                                        <p:attrNameLst>
                                          <p:attrName>style.visibility</p:attrName>
                                        </p:attrNameLst>
                                      </p:cBhvr>
                                      <p:to>
                                        <p:strVal val="hidden"/>
                                      </p:to>
                                    </p:set>
                                  </p:childTnLst>
                                </p:cTn>
                              </p:par>
                              <p:par>
                                <p:cTn id="105" presetID="53" presetClass="exit" presetSubtype="32" fill="hold" nodeType="withEffect">
                                  <p:stCondLst>
                                    <p:cond delay="0"/>
                                  </p:stCondLst>
                                  <p:childTnLst>
                                    <p:anim calcmode="lin" valueType="num">
                                      <p:cBhvr>
                                        <p:cTn id="106" dur="500"/>
                                        <p:tgtEl>
                                          <p:spTgt spid="10"/>
                                        </p:tgtEl>
                                        <p:attrNameLst>
                                          <p:attrName>ppt_w</p:attrName>
                                        </p:attrNameLst>
                                      </p:cBhvr>
                                      <p:tavLst>
                                        <p:tav tm="0">
                                          <p:val>
                                            <p:strVal val="ppt_w"/>
                                          </p:val>
                                        </p:tav>
                                        <p:tav tm="100000">
                                          <p:val>
                                            <p:fltVal val="0"/>
                                          </p:val>
                                        </p:tav>
                                      </p:tavLst>
                                    </p:anim>
                                    <p:anim calcmode="lin" valueType="num">
                                      <p:cBhvr>
                                        <p:cTn id="107" dur="500"/>
                                        <p:tgtEl>
                                          <p:spTgt spid="10"/>
                                        </p:tgtEl>
                                        <p:attrNameLst>
                                          <p:attrName>ppt_h</p:attrName>
                                        </p:attrNameLst>
                                      </p:cBhvr>
                                      <p:tavLst>
                                        <p:tav tm="0">
                                          <p:val>
                                            <p:strVal val="ppt_h"/>
                                          </p:val>
                                        </p:tav>
                                        <p:tav tm="100000">
                                          <p:val>
                                            <p:fltVal val="0"/>
                                          </p:val>
                                        </p:tav>
                                      </p:tavLst>
                                    </p:anim>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0" restart="whenNotActive" fill="hold" evtFilter="cancelBubble" nodeType="interactiveSeq">
                <p:stCondLst>
                  <p:cond evt="onClick" delay="0">
                    <p:tgtEl>
                      <p:spTgt spid="3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6">
                                            <p:txEl>
                                              <p:pRg st="0" end="0"/>
                                            </p:txEl>
                                          </p:spTgt>
                                        </p:tgtEl>
                                        <p:attrNameLst>
                                          <p:attrName>style.visibility</p:attrName>
                                        </p:attrNameLst>
                                      </p:cBhvr>
                                      <p:to>
                                        <p:strVal val="visible"/>
                                      </p:to>
                                    </p:set>
                                    <p:animEffect transition="in" filter="wipe(left)">
                                      <p:cBhvr>
                                        <p:cTn id="115" dur="500"/>
                                        <p:tgtEl>
                                          <p:spTgt spid="36">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xit" presetSubtype="21" fill="hold" grpId="1" nodeType="clickEffect">
                                  <p:stCondLst>
                                    <p:cond delay="0"/>
                                  </p:stCondLst>
                                  <p:childTnLst>
                                    <p:animEffect transition="out" filter="barn(inVertical)">
                                      <p:cBhvr>
                                        <p:cTn id="119" dur="500"/>
                                        <p:tgtEl>
                                          <p:spTgt spid="36">
                                            <p:txEl>
                                              <p:pRg st="0" end="0"/>
                                            </p:txEl>
                                          </p:spTgt>
                                        </p:tgtEl>
                                      </p:cBhvr>
                                    </p:animEffect>
                                    <p:set>
                                      <p:cBhvr>
                                        <p:cTn id="120" dur="1" fill="hold">
                                          <p:stCondLst>
                                            <p:cond delay="499"/>
                                          </p:stCondLst>
                                        </p:cTn>
                                        <p:tgtEl>
                                          <p:spTgt spid="36">
                                            <p:txEl>
                                              <p:pRg st="0" end="0"/>
                                            </p:txEl>
                                          </p:spTgt>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30"/>
                                        </p:tgtEl>
                                        <p:attrNameLst>
                                          <p:attrName>ppt_w</p:attrName>
                                        </p:attrNameLst>
                                      </p:cBhvr>
                                      <p:tavLst>
                                        <p:tav tm="0">
                                          <p:val>
                                            <p:strVal val="ppt_w"/>
                                          </p:val>
                                        </p:tav>
                                        <p:tav tm="100000">
                                          <p:val>
                                            <p:fltVal val="0"/>
                                          </p:val>
                                        </p:tav>
                                      </p:tavLst>
                                    </p:anim>
                                    <p:anim calcmode="lin" valueType="num">
                                      <p:cBhvr>
                                        <p:cTn id="123" dur="500"/>
                                        <p:tgtEl>
                                          <p:spTgt spid="30"/>
                                        </p:tgtEl>
                                        <p:attrNameLst>
                                          <p:attrName>ppt_h</p:attrName>
                                        </p:attrNameLst>
                                      </p:cBhvr>
                                      <p:tavLst>
                                        <p:tav tm="0">
                                          <p:val>
                                            <p:strVal val="ppt_h"/>
                                          </p:val>
                                        </p:tav>
                                        <p:tav tm="100000">
                                          <p:val>
                                            <p:fltVal val="0"/>
                                          </p:val>
                                        </p:tav>
                                      </p:tavLst>
                                    </p:anim>
                                    <p:animEffect transition="out" filter="fade">
                                      <p:cBhvr>
                                        <p:cTn id="124" dur="500"/>
                                        <p:tgtEl>
                                          <p:spTgt spid="30"/>
                                        </p:tgtEl>
                                      </p:cBhvr>
                                    </p:animEffect>
                                    <p:set>
                                      <p:cBhvr>
                                        <p:cTn id="1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6" restart="whenNotActive" fill="hold" evtFilter="cancelBubble" nodeType="interactiveSeq">
                <p:stCondLst>
                  <p:cond evt="onClick" delay="0">
                    <p:tgtEl>
                      <p:spTgt spid="31"/>
                    </p:tgtEl>
                  </p:cond>
                </p:stCondLst>
                <p:endSync evt="end" delay="0">
                  <p:rtn val="all"/>
                </p:endSync>
                <p:childTnLst>
                  <p:par>
                    <p:cTn id="127" fill="hold">
                      <p:stCondLst>
                        <p:cond delay="0"/>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8">
                                            <p:txEl>
                                              <p:pRg st="0" end="0"/>
                                            </p:txEl>
                                          </p:spTgt>
                                        </p:tgtEl>
                                        <p:attrNameLst>
                                          <p:attrName>style.visibility</p:attrName>
                                        </p:attrNameLst>
                                      </p:cBhvr>
                                      <p:to>
                                        <p:strVal val="visible"/>
                                      </p:to>
                                    </p:set>
                                    <p:animEffect transition="in" filter="wipe(left)">
                                      <p:cBhvr>
                                        <p:cTn id="131" dur="500"/>
                                        <p:tgtEl>
                                          <p:spTgt spid="38">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xit" presetSubtype="21" fill="hold" grpId="1" nodeType="clickEffect">
                                  <p:stCondLst>
                                    <p:cond delay="0"/>
                                  </p:stCondLst>
                                  <p:childTnLst>
                                    <p:animEffect transition="out" filter="barn(inVertical)">
                                      <p:cBhvr>
                                        <p:cTn id="135" dur="500"/>
                                        <p:tgtEl>
                                          <p:spTgt spid="38">
                                            <p:txEl>
                                              <p:pRg st="0" end="0"/>
                                            </p:txEl>
                                          </p:spTgt>
                                        </p:tgtEl>
                                      </p:cBhvr>
                                    </p:animEffect>
                                    <p:set>
                                      <p:cBhvr>
                                        <p:cTn id="136" dur="1" fill="hold">
                                          <p:stCondLst>
                                            <p:cond delay="499"/>
                                          </p:stCondLst>
                                        </p:cTn>
                                        <p:tgtEl>
                                          <p:spTgt spid="38">
                                            <p:txEl>
                                              <p:pRg st="0" end="0"/>
                                            </p:txEl>
                                          </p:spTgt>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31"/>
                                        </p:tgtEl>
                                        <p:attrNameLst>
                                          <p:attrName>ppt_w</p:attrName>
                                        </p:attrNameLst>
                                      </p:cBhvr>
                                      <p:tavLst>
                                        <p:tav tm="0">
                                          <p:val>
                                            <p:strVal val="ppt_w"/>
                                          </p:val>
                                        </p:tav>
                                        <p:tav tm="100000">
                                          <p:val>
                                            <p:fltVal val="0"/>
                                          </p:val>
                                        </p:tav>
                                      </p:tavLst>
                                    </p:anim>
                                    <p:anim calcmode="lin" valueType="num">
                                      <p:cBhvr>
                                        <p:cTn id="139" dur="500"/>
                                        <p:tgtEl>
                                          <p:spTgt spid="31"/>
                                        </p:tgtEl>
                                        <p:attrNameLst>
                                          <p:attrName>ppt_h</p:attrName>
                                        </p:attrNameLst>
                                      </p:cBhvr>
                                      <p:tavLst>
                                        <p:tav tm="0">
                                          <p:val>
                                            <p:strVal val="ppt_h"/>
                                          </p:val>
                                        </p:tav>
                                        <p:tav tm="100000">
                                          <p:val>
                                            <p:fltVal val="0"/>
                                          </p:val>
                                        </p:tav>
                                      </p:tavLst>
                                    </p:anim>
                                    <p:animEffect transition="out" filter="fade">
                                      <p:cBhvr>
                                        <p:cTn id="140" dur="500"/>
                                        <p:tgtEl>
                                          <p:spTgt spid="31"/>
                                        </p:tgtEl>
                                      </p:cBhvr>
                                    </p:animEffect>
                                    <p:set>
                                      <p:cBhvr>
                                        <p:cTn id="14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9" grpId="0"/>
      <p:bldP spid="5" grpId="0" uiExpand="1" build="p"/>
      <p:bldP spid="34" grpId="0" uiExpand="1" build="p"/>
      <p:bldP spid="34" grpId="1" build="allAtOnce"/>
      <p:bldP spid="35" grpId="0" uiExpand="1" build="p"/>
      <p:bldP spid="35" grpId="1" build="allAtOnce"/>
      <p:bldP spid="36" grpId="0" uiExpand="1" build="p"/>
      <p:bldP spid="36" grpId="1" build="allAtOnce"/>
      <p:bldP spid="38" grpId="0" uiExpand="1" build="p"/>
      <p:bldP spid="38" grpId="1" build="allAtOnce"/>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AF24EBC-4CDF-4DE3-A609-60D272F9627D}"/>
              </a:ext>
            </a:extLst>
          </p:cNvPr>
          <p:cNvSpPr/>
          <p:nvPr/>
        </p:nvSpPr>
        <p:spPr>
          <a:xfrm>
            <a:off x="76200" y="5372100"/>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6" name="TextBox 6"/>
          <p:cNvSpPr txBox="1"/>
          <p:nvPr/>
        </p:nvSpPr>
        <p:spPr>
          <a:xfrm>
            <a:off x="812763" y="2338231"/>
            <a:ext cx="8864637" cy="2031325"/>
          </a:xfrm>
          <a:prstGeom prst="rect">
            <a:avLst/>
          </a:prstGeom>
        </p:spPr>
        <p:txBody>
          <a:bodyPr wrap="square" lIns="0" tIns="0" rIns="0" bIns="0" rtlCol="0" anchor="t">
            <a:spAutoFit/>
            <a:scene3d>
              <a:camera prst="perspectiveContrastingRightFacing"/>
              <a:lightRig rig="threePt" dir="t"/>
            </a:scene3d>
            <a:sp3d extrusionH="57150">
              <a:bevelT w="69850" h="69850" prst="divo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NHANH </a:t>
            </a:r>
            <a:r>
              <a:rPr kumimoji="0" lang="en-US" sz="6600" b="1" i="0" u="none" strike="noStrike" kern="1200" cap="none" spc="0" normalizeH="0" baseline="0" noProof="0" dirty="0" smtClean="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NHẤT ?</a:t>
            </a:r>
            <a:endPar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endParaRPr>
          </a:p>
        </p:txBody>
      </p:sp>
      <p:sp>
        <p:nvSpPr>
          <p:cNvPr id="13" name="TextBox 12">
            <a:extLst>
              <a:ext uri="{FF2B5EF4-FFF2-40B4-BE49-F238E27FC236}">
                <a16:creationId xmlns:a16="http://schemas.microsoft.com/office/drawing/2014/main" id="{C329B0F1-EF83-623A-5E18-7B1CCD4EB3A0}"/>
              </a:ext>
            </a:extLst>
          </p:cNvPr>
          <p:cNvSpPr txBox="1"/>
          <p:nvPr/>
        </p:nvSpPr>
        <p:spPr>
          <a:xfrm>
            <a:off x="8156715" y="2321641"/>
            <a:ext cx="9863329" cy="194944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C00000"/>
                </a:solidFill>
                <a:effectLst/>
                <a:uLnTx/>
                <a:uFillTx/>
                <a:latin typeface="Baloo 2" panose="03080502040302020200" pitchFamily="66" charset="77"/>
                <a:ea typeface="Times New Roman" panose="02020603050405020304" pitchFamily="18" charset="0"/>
                <a:cs typeface="Baloo 2" panose="03080502040302020200" pitchFamily="66" charset="77"/>
              </a:rPr>
              <a:t>Học sinh làm việc nhóm</a:t>
            </a:r>
          </a:p>
          <a:p>
            <a:pPr lvl="0" algn="ctr">
              <a:lnSpc>
                <a:spcPct val="115000"/>
              </a:lnSpc>
            </a:pPr>
            <a:r>
              <a:rPr lang="en-US" sz="3600" b="1" dirty="0" err="1" smtClean="0">
                <a:solidFill>
                  <a:prstClr val="black"/>
                </a:solidFill>
                <a:latin typeface="Baloo 2" panose="03080502040302020200" pitchFamily="66" charset="77"/>
                <a:ea typeface="Times New Roman" panose="02020603050405020304" pitchFamily="18" charset="0"/>
                <a:cs typeface="Baloo 2" panose="03080502040302020200" pitchFamily="66" charset="77"/>
              </a:rPr>
              <a:t>Tìm</a:t>
            </a:r>
            <a:r>
              <a:rPr lang="en-US" sz="3600" b="1" dirty="0" smtClean="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hiểu</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một</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số</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ví</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dụ</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về</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ứng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dụng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của</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di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truyền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liên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kết</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với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giới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tính</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trong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chăn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nuôi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a:t>
            </a:r>
            <a:endParaRPr kumimoji="0" lang="en-VN" sz="3600" b="1" i="0" u="none" strike="noStrike" kern="1200" cap="none" spc="0" normalizeH="0" baseline="0" noProof="0" dirty="0">
              <a:ln>
                <a:noFill/>
              </a:ln>
              <a:solidFill>
                <a:prstClr val="black"/>
              </a:solidFill>
              <a:effectLst/>
              <a:uLnTx/>
              <a:uFillTx/>
              <a:latin typeface="Baloo 2" panose="03080502040302020200" pitchFamily="66" charset="77"/>
              <a:ea typeface="Times New Roman" panose="02020603050405020304" pitchFamily="18" charset="0"/>
              <a:cs typeface="Baloo 2" panose="03080502040302020200" pitchFamily="66" charset="77"/>
            </a:endParaRPr>
          </a:p>
        </p:txBody>
      </p:sp>
      <p:sp>
        <p:nvSpPr>
          <p:cNvPr id="14" name="Freeform 6">
            <a:extLst>
              <a:ext uri="{FF2B5EF4-FFF2-40B4-BE49-F238E27FC236}">
                <a16:creationId xmlns:a16="http://schemas.microsoft.com/office/drawing/2014/main" id="{B328A65E-7F3D-0332-3EA4-29724A8BB2FA}"/>
              </a:ext>
            </a:extLst>
          </p:cNvPr>
          <p:cNvSpPr/>
          <p:nvPr/>
        </p:nvSpPr>
        <p:spPr>
          <a:xfrm>
            <a:off x="-762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5" name="Freeform 6">
            <a:extLst>
              <a:ext uri="{FF2B5EF4-FFF2-40B4-BE49-F238E27FC236}">
                <a16:creationId xmlns:a16="http://schemas.microsoft.com/office/drawing/2014/main" id="{FE298502-F89B-DFE2-7E2B-2FDAAF23D608}"/>
              </a:ext>
            </a:extLst>
          </p:cNvPr>
          <p:cNvSpPr/>
          <p:nvPr/>
        </p:nvSpPr>
        <p:spPr>
          <a:xfrm>
            <a:off x="45720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6" name="Freeform 6">
            <a:extLst>
              <a:ext uri="{FF2B5EF4-FFF2-40B4-BE49-F238E27FC236}">
                <a16:creationId xmlns:a16="http://schemas.microsoft.com/office/drawing/2014/main" id="{BB8DACE6-4A7A-C34B-E6AD-633B60DFBFF5}"/>
              </a:ext>
            </a:extLst>
          </p:cNvPr>
          <p:cNvSpPr/>
          <p:nvPr/>
        </p:nvSpPr>
        <p:spPr>
          <a:xfrm>
            <a:off x="90678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7" name="Freeform 6">
            <a:extLst>
              <a:ext uri="{FF2B5EF4-FFF2-40B4-BE49-F238E27FC236}">
                <a16:creationId xmlns:a16="http://schemas.microsoft.com/office/drawing/2014/main" id="{9EC6A555-8EA6-DC33-950C-7316734896E2}"/>
              </a:ext>
            </a:extLst>
          </p:cNvPr>
          <p:cNvSpPr/>
          <p:nvPr/>
        </p:nvSpPr>
        <p:spPr>
          <a:xfrm>
            <a:off x="13563600" y="608046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8" name="TextBox 6">
            <a:extLst>
              <a:ext uri="{FF2B5EF4-FFF2-40B4-BE49-F238E27FC236}">
                <a16:creationId xmlns:a16="http://schemas.microsoft.com/office/drawing/2014/main" id="{DACF0B9C-524C-F87D-338B-6105C2A266AD}"/>
              </a:ext>
            </a:extLst>
          </p:cNvPr>
          <p:cNvSpPr txBox="1"/>
          <p:nvPr/>
        </p:nvSpPr>
        <p:spPr>
          <a:xfrm>
            <a:off x="-76200" y="5563969"/>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1</a:t>
            </a:r>
          </a:p>
        </p:txBody>
      </p:sp>
      <p:sp>
        <p:nvSpPr>
          <p:cNvPr id="19" name="TextBox 6">
            <a:extLst>
              <a:ext uri="{FF2B5EF4-FFF2-40B4-BE49-F238E27FC236}">
                <a16:creationId xmlns:a16="http://schemas.microsoft.com/office/drawing/2014/main" id="{F9959D7F-1AEE-5EC4-449F-9D8A9391C8EB}"/>
              </a:ext>
            </a:extLst>
          </p:cNvPr>
          <p:cNvSpPr txBox="1"/>
          <p:nvPr/>
        </p:nvSpPr>
        <p:spPr>
          <a:xfrm>
            <a:off x="4572000" y="5549908"/>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2</a:t>
            </a:r>
          </a:p>
        </p:txBody>
      </p:sp>
      <p:sp>
        <p:nvSpPr>
          <p:cNvPr id="20" name="TextBox 6">
            <a:extLst>
              <a:ext uri="{FF2B5EF4-FFF2-40B4-BE49-F238E27FC236}">
                <a16:creationId xmlns:a16="http://schemas.microsoft.com/office/drawing/2014/main" id="{E5467CFE-596C-70F2-00C2-56BFB42AA308}"/>
              </a:ext>
            </a:extLst>
          </p:cNvPr>
          <p:cNvSpPr txBox="1"/>
          <p:nvPr/>
        </p:nvSpPr>
        <p:spPr>
          <a:xfrm>
            <a:off x="9188499" y="5508587"/>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3</a:t>
            </a:r>
          </a:p>
        </p:txBody>
      </p:sp>
      <p:sp>
        <p:nvSpPr>
          <p:cNvPr id="21" name="TextBox 6">
            <a:extLst>
              <a:ext uri="{FF2B5EF4-FFF2-40B4-BE49-F238E27FC236}">
                <a16:creationId xmlns:a16="http://schemas.microsoft.com/office/drawing/2014/main" id="{30F097AC-4130-776E-6789-681D5D23FB08}"/>
              </a:ext>
            </a:extLst>
          </p:cNvPr>
          <p:cNvSpPr txBox="1"/>
          <p:nvPr/>
        </p:nvSpPr>
        <p:spPr>
          <a:xfrm>
            <a:off x="13563599" y="5500897"/>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4</a:t>
            </a:r>
          </a:p>
        </p:txBody>
      </p:sp>
      <p:sp>
        <p:nvSpPr>
          <p:cNvPr id="23" name="Rounded Rectangle 22">
            <a:extLst>
              <a:ext uri="{FF2B5EF4-FFF2-40B4-BE49-F238E27FC236}">
                <a16:creationId xmlns:a16="http://schemas.microsoft.com/office/drawing/2014/main" id="{5728B4F7-3E42-C63C-BA68-F47C3E3F3DD9}"/>
              </a:ext>
            </a:extLst>
          </p:cNvPr>
          <p:cNvSpPr/>
          <p:nvPr/>
        </p:nvSpPr>
        <p:spPr>
          <a:xfrm>
            <a:off x="4648620" y="5372100"/>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4" name="Rounded Rectangle 23">
            <a:extLst>
              <a:ext uri="{FF2B5EF4-FFF2-40B4-BE49-F238E27FC236}">
                <a16:creationId xmlns:a16="http://schemas.microsoft.com/office/drawing/2014/main" id="{233D5B8C-78EC-5476-2AE9-A725BE27EF9E}"/>
              </a:ext>
            </a:extLst>
          </p:cNvPr>
          <p:cNvSpPr/>
          <p:nvPr/>
        </p:nvSpPr>
        <p:spPr>
          <a:xfrm>
            <a:off x="9220200" y="5359342"/>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5" name="Rounded Rectangle 24">
            <a:extLst>
              <a:ext uri="{FF2B5EF4-FFF2-40B4-BE49-F238E27FC236}">
                <a16:creationId xmlns:a16="http://schemas.microsoft.com/office/drawing/2014/main" id="{48FB0B45-E1CB-DF26-EB41-DADDF4B50207}"/>
              </a:ext>
            </a:extLst>
          </p:cNvPr>
          <p:cNvSpPr/>
          <p:nvPr/>
        </p:nvSpPr>
        <p:spPr>
          <a:xfrm>
            <a:off x="13783056" y="5359342"/>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6" name="TextBox 6">
            <a:extLst>
              <a:ext uri="{FF2B5EF4-FFF2-40B4-BE49-F238E27FC236}">
                <a16:creationId xmlns:a16="http://schemas.microsoft.com/office/drawing/2014/main" id="{DEB84056-8C7A-12CC-7711-234519EF2773}"/>
              </a:ext>
            </a:extLst>
          </p:cNvPr>
          <p:cNvSpPr txBox="1"/>
          <p:nvPr/>
        </p:nvSpPr>
        <p:spPr>
          <a:xfrm>
            <a:off x="404684" y="6351666"/>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7" name="TextBox 6">
            <a:extLst>
              <a:ext uri="{FF2B5EF4-FFF2-40B4-BE49-F238E27FC236}">
                <a16:creationId xmlns:a16="http://schemas.microsoft.com/office/drawing/2014/main" id="{521DD36D-BD7E-B2CC-889D-93FF1AA7342C}"/>
              </a:ext>
            </a:extLst>
          </p:cNvPr>
          <p:cNvSpPr txBox="1"/>
          <p:nvPr/>
        </p:nvSpPr>
        <p:spPr>
          <a:xfrm>
            <a:off x="5103647" y="6362700"/>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8" name="TextBox 6">
            <a:extLst>
              <a:ext uri="{FF2B5EF4-FFF2-40B4-BE49-F238E27FC236}">
                <a16:creationId xmlns:a16="http://schemas.microsoft.com/office/drawing/2014/main" id="{26E8E146-CB2B-FC6A-0F4A-116A7FB9F100}"/>
              </a:ext>
            </a:extLst>
          </p:cNvPr>
          <p:cNvSpPr txBox="1"/>
          <p:nvPr/>
        </p:nvSpPr>
        <p:spPr>
          <a:xfrm>
            <a:off x="9677400" y="6362700"/>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9" name="TextBox 6">
            <a:extLst>
              <a:ext uri="{FF2B5EF4-FFF2-40B4-BE49-F238E27FC236}">
                <a16:creationId xmlns:a16="http://schemas.microsoft.com/office/drawing/2014/main" id="{B5361AA4-D8D4-18B7-1332-7448DC6CBEF9}"/>
              </a:ext>
            </a:extLst>
          </p:cNvPr>
          <p:cNvSpPr txBox="1"/>
          <p:nvPr/>
        </p:nvSpPr>
        <p:spPr>
          <a:xfrm>
            <a:off x="14120684" y="6362699"/>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30" name="Freeform 9">
            <a:extLst>
              <a:ext uri="{FF2B5EF4-FFF2-40B4-BE49-F238E27FC236}">
                <a16:creationId xmlns:a16="http://schemas.microsoft.com/office/drawing/2014/main" id="{E0315899-2A73-B865-275B-989275606DC9}"/>
              </a:ext>
            </a:extLst>
          </p:cNvPr>
          <p:cNvSpPr/>
          <p:nvPr/>
        </p:nvSpPr>
        <p:spPr>
          <a:xfrm>
            <a:off x="362051" y="2572266"/>
            <a:ext cx="2176155" cy="2072976"/>
          </a:xfrm>
          <a:custGeom>
            <a:avLst/>
            <a:gdLst/>
            <a:ahLst/>
            <a:cxnLst/>
            <a:rect l="l" t="t" r="r" b="b"/>
            <a:pathLst>
              <a:path w="2008305" h="2157358">
                <a:moveTo>
                  <a:pt x="0" y="0"/>
                </a:moveTo>
                <a:lnTo>
                  <a:pt x="2008305" y="0"/>
                </a:lnTo>
                <a:lnTo>
                  <a:pt x="2008305" y="2157359"/>
                </a:lnTo>
                <a:lnTo>
                  <a:pt x="0" y="215735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31" name="Picture 30"/>
          <p:cNvPicPr>
            <a:picLocks noChangeAspect="1"/>
          </p:cNvPicPr>
          <p:nvPr/>
        </p:nvPicPr>
        <p:blipFill>
          <a:blip r:embed="rId6"/>
          <a:stretch>
            <a:fillRect/>
          </a:stretch>
        </p:blipFill>
        <p:spPr>
          <a:xfrm>
            <a:off x="12638" y="33020"/>
            <a:ext cx="18295682" cy="1605280"/>
          </a:xfrm>
          <a:prstGeom prst="rect">
            <a:avLst/>
          </a:prstGeom>
        </p:spPr>
      </p:pic>
      <p:sp>
        <p:nvSpPr>
          <p:cNvPr id="32" name="TextBox 31"/>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smtClean="0">
                <a:ln>
                  <a:noFill/>
                </a:ln>
                <a:solidFill>
                  <a:srgbClr val="E56900"/>
                </a:solidFill>
                <a:effectLst/>
                <a:uLnTx/>
                <a:uFillTx/>
                <a:latin typeface="Alfa Slab One"/>
                <a:ea typeface="+mn-ea"/>
                <a:cs typeface="+mn-cs"/>
              </a:rPr>
              <a:t>3:</a:t>
            </a:r>
            <a:r>
              <a:rPr kumimoji="0" lang="en-US" sz="3500" b="0" i="0" u="none" strike="noStrike" kern="1200" cap="none" spc="0" normalizeH="0" baseline="0" noProof="0" dirty="0" smtClean="0">
                <a:ln>
                  <a:noFill/>
                </a:ln>
                <a:solidFill>
                  <a:srgbClr val="E56900"/>
                </a:solidFill>
                <a:effectLst/>
                <a:uLnTx/>
                <a:uFillTx/>
                <a:latin typeface="Alfa Slab One"/>
                <a:ea typeface="+mn-ea"/>
                <a:cs typeface="+mn-cs"/>
              </a:rPr>
              <a:t> LUYỆN</a:t>
            </a:r>
            <a:r>
              <a:rPr kumimoji="0" lang="en-US" sz="3500" b="0" i="0" u="none" strike="noStrike" kern="1200" cap="none" spc="0" normalizeH="0" noProof="0" dirty="0" smtClean="0">
                <a:ln>
                  <a:noFill/>
                </a:ln>
                <a:solidFill>
                  <a:srgbClr val="E56900"/>
                </a:solidFill>
                <a:effectLst/>
                <a:uLnTx/>
                <a:uFillTx/>
                <a:latin typeface="Alfa Slab One"/>
                <a:ea typeface="+mn-ea"/>
                <a:cs typeface="+mn-cs"/>
              </a:rPr>
              <a:t> TẬP</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Tree>
    <p:extLst>
      <p:ext uri="{BB962C8B-B14F-4D97-AF65-F5344CB8AC3E}">
        <p14:creationId xmlns:p14="http://schemas.microsoft.com/office/powerpoint/2010/main" val="423559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16" presetClass="entr" presetSubtype="21"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par>
                                <p:cTn id="69" presetID="16" presetClass="entr" presetSubtype="21"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13" grpId="0"/>
      <p:bldP spid="18" grpId="0"/>
      <p:bldP spid="19" grpId="0"/>
      <p:bldP spid="20" grpId="0"/>
      <p:bldP spid="21" grpId="0"/>
      <p:bldP spid="23" grpId="0" animBg="1"/>
      <p:bldP spid="24" grpId="0" animBg="1"/>
      <p:bldP spid="25" grpId="0" animBg="1"/>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5551476" y="1308452"/>
            <a:ext cx="14918622" cy="11039780"/>
          </a:xfrm>
          <a:prstGeom prst="rect">
            <a:avLst/>
          </a:prstGeom>
        </p:spPr>
      </p:pic>
      <p:pic>
        <p:nvPicPr>
          <p:cNvPr id="5" name="Picture 5"/>
          <p:cNvPicPr>
            <a:picLocks noChangeAspect="1"/>
          </p:cNvPicPr>
          <p:nvPr/>
        </p:nvPicPr>
        <p:blipFill>
          <a:blip r:embed="rId2"/>
          <a:srcRect/>
          <a:stretch>
            <a:fillRect/>
          </a:stretch>
        </p:blipFill>
        <p:spPr>
          <a:xfrm flipH="1" flipV="1">
            <a:off x="-11505884" y="1655955"/>
            <a:ext cx="14918622" cy="11039780"/>
          </a:xfrm>
          <a:prstGeom prst="rect">
            <a:avLst/>
          </a:prstGeom>
        </p:spPr>
      </p:pic>
      <p:pic>
        <p:nvPicPr>
          <p:cNvPr id="6" name="Picture 6"/>
          <p:cNvPicPr>
            <a:picLocks noChangeAspect="1"/>
          </p:cNvPicPr>
          <p:nvPr/>
        </p:nvPicPr>
        <p:blipFill>
          <a:blip r:embed="rId3"/>
          <a:srcRect/>
          <a:stretch>
            <a:fillRect/>
          </a:stretch>
        </p:blipFill>
        <p:spPr>
          <a:xfrm>
            <a:off x="2101822" y="3863628"/>
            <a:ext cx="14250642" cy="3990180"/>
          </a:xfrm>
          <a:prstGeom prst="rect">
            <a:avLst/>
          </a:prstGeom>
        </p:spPr>
      </p:pic>
      <p:sp>
        <p:nvSpPr>
          <p:cNvPr id="7" name="TextBox 7"/>
          <p:cNvSpPr txBox="1"/>
          <p:nvPr/>
        </p:nvSpPr>
        <p:spPr>
          <a:xfrm>
            <a:off x="3412737" y="4405302"/>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pic>
        <p:nvPicPr>
          <p:cNvPr id="9" name="Picture 8"/>
          <p:cNvPicPr>
            <a:picLocks noChangeAspect="1"/>
          </p:cNvPicPr>
          <p:nvPr/>
        </p:nvPicPr>
        <p:blipFill>
          <a:blip r:embed="rId4"/>
          <a:stretch>
            <a:fillRect/>
          </a:stretch>
        </p:blipFill>
        <p:spPr>
          <a:xfrm>
            <a:off x="12638" y="33020"/>
            <a:ext cx="18295682" cy="1910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44160" y="86429"/>
            <a:ext cx="12801600" cy="1998732"/>
          </a:xfrm>
          <a:prstGeom prst="snip2DiagRect">
            <a:avLst>
              <a:gd name="adj1" fmla="val 0"/>
              <a:gd name="adj2" fmla="val 3551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a:srcRect l="4166" t="10819" r="9167" b="8824"/>
          <a:stretch/>
        </p:blipFill>
        <p:spPr>
          <a:xfrm>
            <a:off x="0" y="19863"/>
            <a:ext cx="5344160" cy="2065298"/>
          </a:xfrm>
          <a:prstGeom prst="rect">
            <a:avLst/>
          </a:prstGeom>
        </p:spPr>
      </p:pic>
      <p:sp>
        <p:nvSpPr>
          <p:cNvPr id="13" name="Tiêu đề 1">
            <a:extLst>
              <a:ext uri="{FF2B5EF4-FFF2-40B4-BE49-F238E27FC236}">
                <a16:creationId xmlns:a16="http://schemas.microsoft.com/office/drawing/2014/main" id="{4B594EC5-5D33-25C6-7D88-C74223FAF482}"/>
              </a:ext>
            </a:extLst>
          </p:cNvPr>
          <p:cNvSpPr txBox="1">
            <a:spLocks/>
          </p:cNvSpPr>
          <p:nvPr/>
        </p:nvSpPr>
        <p:spPr>
          <a:xfrm rot="20712554">
            <a:off x="-718351" y="2076092"/>
            <a:ext cx="5226664" cy="686265"/>
          </a:xfrm>
          <a:prstGeom prst="rect">
            <a:avLst/>
          </a:prstGeo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lgn="l" defTabSz="914400" rtl="0" eaLnBrk="1" latinLnBrk="0" hangingPunct="1">
              <a:lnSpc>
                <a:spcPct val="90000"/>
              </a:lnSpc>
              <a:spcBef>
                <a:spcPct val="0"/>
              </a:spcBef>
              <a:buNone/>
              <a:defRPr lang="en-ZA" sz="6600" b="1" kern="1200" spc="-300" dirty="0">
                <a:solidFill>
                  <a:schemeClr val="tx1"/>
                </a:solidFill>
                <a:latin typeface="Arial" panose="020B0604020202020204" pitchFamily="34" charset="0"/>
                <a:ea typeface="+mj-ea"/>
                <a:cs typeface="+mj-cs"/>
              </a:defRPr>
            </a:lvl1pPr>
          </a:lstStyle>
          <a:p>
            <a:pPr algn="ctr"/>
            <a:r>
              <a:rPr lang="en-US" sz="5500" b="0" u="sng" noProof="1" smtClean="0">
                <a:ln>
                  <a:solidFill>
                    <a:srgbClr val="C00000"/>
                  </a:solidFill>
                </a:ln>
                <a:solidFill>
                  <a:srgbClr val="C00000"/>
                </a:solidFill>
                <a:latin typeface="Constantia" panose="02030602050306030303" pitchFamily="18" charset="0"/>
              </a:rPr>
              <a:t>Hoạt động 2</a:t>
            </a:r>
            <a:r>
              <a:rPr lang="en-US" sz="5500" noProof="1" smtClean="0">
                <a:ln>
                  <a:solidFill>
                    <a:srgbClr val="C00000"/>
                  </a:solidFill>
                </a:ln>
                <a:solidFill>
                  <a:srgbClr val="C00000"/>
                </a:solidFill>
                <a:latin typeface="Constantia" panose="02030602050306030303" pitchFamily="18" charset="0"/>
              </a:rPr>
              <a:t>. </a:t>
            </a:r>
          </a:p>
          <a:p>
            <a:pPr algn="ctr">
              <a:lnSpc>
                <a:spcPct val="80000"/>
              </a:lnSpc>
            </a:pPr>
            <a:r>
              <a:rPr lang="en-US" sz="5500" noProof="1" smtClean="0">
                <a:ln>
                  <a:solidFill>
                    <a:srgbClr val="C00000"/>
                  </a:solidFill>
                </a:ln>
                <a:solidFill>
                  <a:srgbClr val="C00000"/>
                </a:solidFill>
                <a:latin typeface="Constantia" panose="02030602050306030303" pitchFamily="18" charset="0"/>
              </a:rPr>
              <a:t>Hình thành kiến thức</a:t>
            </a:r>
            <a:endParaRPr lang="vi-VN" sz="5500" noProof="1">
              <a:ln>
                <a:solidFill>
                  <a:srgbClr val="C00000"/>
                </a:solidFill>
              </a:ln>
              <a:solidFill>
                <a:srgbClr val="C00000"/>
              </a:solidFill>
              <a:latin typeface="Constantia" panose="02030602050306030303" pitchFamily="18" charset="0"/>
            </a:endParaRPr>
          </a:p>
        </p:txBody>
      </p:sp>
      <p:pic>
        <p:nvPicPr>
          <p:cNvPr id="14" name="Hình ảnh 9">
            <a:extLst>
              <a:ext uri="{FF2B5EF4-FFF2-40B4-BE49-F238E27FC236}">
                <a16:creationId xmlns:a16="http://schemas.microsoft.com/office/drawing/2014/main" id="{DFCBE0DC-A314-D110-0066-4AFD218BB573}"/>
              </a:ext>
            </a:extLst>
          </p:cNvPr>
          <p:cNvPicPr>
            <a:picLocks noChangeAspect="1"/>
          </p:cNvPicPr>
          <p:nvPr/>
        </p:nvPicPr>
        <p:blipFill rotWithShape="1">
          <a:blip r:embed="rId4"/>
          <a:srcRect l="4184" t="3796" r="4492" b="3951"/>
          <a:stretch/>
        </p:blipFill>
        <p:spPr>
          <a:xfrm>
            <a:off x="228600" y="4400608"/>
            <a:ext cx="3952577" cy="4007175"/>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5"/>
          <a:stretch>
            <a:fillRect/>
          </a:stretch>
        </p:blipFill>
        <p:spPr>
          <a:xfrm>
            <a:off x="3514592" y="2963029"/>
            <a:ext cx="14284166" cy="1249788"/>
          </a:xfrm>
          <a:prstGeom prst="rect">
            <a:avLst/>
          </a:prstGeom>
        </p:spPr>
      </p:pic>
      <p:pic>
        <p:nvPicPr>
          <p:cNvPr id="15" name="Picture 14"/>
          <p:cNvPicPr>
            <a:picLocks noChangeAspect="1"/>
          </p:cNvPicPr>
          <p:nvPr/>
        </p:nvPicPr>
        <p:blipFill>
          <a:blip r:embed="rId6"/>
          <a:stretch>
            <a:fillRect/>
          </a:stretch>
        </p:blipFill>
        <p:spPr>
          <a:xfrm>
            <a:off x="4390435" y="4386461"/>
            <a:ext cx="13534293" cy="1249788"/>
          </a:xfrm>
          <a:prstGeom prst="rect">
            <a:avLst/>
          </a:prstGeom>
        </p:spPr>
      </p:pic>
      <p:pic>
        <p:nvPicPr>
          <p:cNvPr id="16" name="Picture 15"/>
          <p:cNvPicPr>
            <a:picLocks noChangeAspect="1"/>
          </p:cNvPicPr>
          <p:nvPr/>
        </p:nvPicPr>
        <p:blipFill>
          <a:blip r:embed="rId7"/>
          <a:stretch>
            <a:fillRect/>
          </a:stretch>
        </p:blipFill>
        <p:spPr>
          <a:xfrm>
            <a:off x="4509318" y="5819703"/>
            <a:ext cx="13296528" cy="1249788"/>
          </a:xfrm>
          <a:prstGeom prst="rect">
            <a:avLst/>
          </a:prstGeom>
        </p:spPr>
      </p:pic>
      <p:pic>
        <p:nvPicPr>
          <p:cNvPr id="38" name="Picture 37"/>
          <p:cNvPicPr>
            <a:picLocks noChangeAspect="1"/>
          </p:cNvPicPr>
          <p:nvPr/>
        </p:nvPicPr>
        <p:blipFill>
          <a:blip r:embed="rId8"/>
          <a:stretch>
            <a:fillRect/>
          </a:stretch>
        </p:blipFill>
        <p:spPr>
          <a:xfrm>
            <a:off x="3855997" y="7210179"/>
            <a:ext cx="13601355" cy="1249788"/>
          </a:xfrm>
          <a:prstGeom prst="rect">
            <a:avLst/>
          </a:prstGeom>
        </p:spPr>
      </p:pic>
      <p:pic>
        <p:nvPicPr>
          <p:cNvPr id="39" name="Picture 38"/>
          <p:cNvPicPr>
            <a:picLocks noChangeAspect="1"/>
          </p:cNvPicPr>
          <p:nvPr/>
        </p:nvPicPr>
        <p:blipFill>
          <a:blip r:embed="rId9"/>
          <a:stretch>
            <a:fillRect/>
          </a:stretch>
        </p:blipFill>
        <p:spPr>
          <a:xfrm>
            <a:off x="2895600" y="8600655"/>
            <a:ext cx="14345131" cy="1298561"/>
          </a:xfrm>
          <a:prstGeom prst="rect">
            <a:avLst/>
          </a:prstGeom>
        </p:spPr>
      </p:pic>
    </p:spTree>
    <p:extLst>
      <p:ext uri="{BB962C8B-B14F-4D97-AF65-F5344CB8AC3E}">
        <p14:creationId xmlns:p14="http://schemas.microsoft.com/office/powerpoint/2010/main" val="3361803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3" name="TextBox 8"/>
          <p:cNvSpPr txBox="1"/>
          <p:nvPr/>
        </p:nvSpPr>
        <p:spPr>
          <a:xfrm>
            <a:off x="1033094" y="2259049"/>
            <a:ext cx="10110915" cy="615553"/>
          </a:xfrm>
          <a:prstGeom prst="rect">
            <a:avLst/>
          </a:prstGeom>
        </p:spPr>
        <p:txBody>
          <a:bodyPr wrap="square" lIns="0" tIns="0" rIns="0" bIns="0" rtlCol="0" anchor="t">
            <a:spAutoFit/>
          </a:bodyPr>
          <a:lstStyle/>
          <a:p>
            <a:pPr algn="ctr"/>
            <a:r>
              <a:rPr lang="en-US" sz="4000" b="1" dirty="0">
                <a:ln>
                  <a:solidFill>
                    <a:srgbClr val="0000CC"/>
                  </a:solidFill>
                </a:ln>
                <a:solidFill>
                  <a:srgbClr val="0000CC"/>
                </a:solidFill>
                <a:latin typeface="Constantia" panose="02030602050306030303" pitchFamily="18" charset="0"/>
              </a:rPr>
              <a:t>I. </a:t>
            </a:r>
            <a:r>
              <a:rPr lang="en-US" sz="4000" b="1" u="sng" dirty="0" err="1" smtClean="0">
                <a:ln>
                  <a:solidFill>
                    <a:srgbClr val="0000CC"/>
                  </a:solidFill>
                </a:ln>
                <a:solidFill>
                  <a:srgbClr val="0000CC"/>
                </a:solidFill>
                <a:latin typeface="Constantia" panose="02030602050306030303" pitchFamily="18" charset="0"/>
              </a:rPr>
              <a:t>Bối</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cảnh</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ra</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đời</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thí</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nghiệm</a:t>
            </a:r>
            <a:r>
              <a:rPr lang="en-US" sz="4000" b="1" u="sng" dirty="0" smtClean="0">
                <a:ln>
                  <a:solidFill>
                    <a:srgbClr val="0000CC"/>
                  </a:solidFill>
                </a:ln>
                <a:solidFill>
                  <a:srgbClr val="0000CC"/>
                </a:solidFill>
                <a:latin typeface="Constantia" panose="02030602050306030303" pitchFamily="18" charset="0"/>
              </a:rPr>
              <a:t> </a:t>
            </a:r>
            <a:r>
              <a:rPr lang="en-US" sz="4000" b="1" u="sng" dirty="0" err="1" smtClean="0">
                <a:ln>
                  <a:solidFill>
                    <a:srgbClr val="0000CC"/>
                  </a:solidFill>
                </a:ln>
                <a:solidFill>
                  <a:srgbClr val="0000CC"/>
                </a:solidFill>
                <a:latin typeface="Constantia" panose="02030602050306030303" pitchFamily="18" charset="0"/>
              </a:rPr>
              <a:t>của</a:t>
            </a:r>
            <a:r>
              <a:rPr lang="en-US" sz="4000" b="1" u="sng" dirty="0" smtClean="0">
                <a:ln>
                  <a:solidFill>
                    <a:srgbClr val="0000CC"/>
                  </a:solidFill>
                </a:ln>
                <a:solidFill>
                  <a:srgbClr val="0000CC"/>
                </a:solidFill>
                <a:latin typeface="Constantia" panose="02030602050306030303" pitchFamily="18" charset="0"/>
              </a:rPr>
              <a:t> Morgan</a:t>
            </a:r>
            <a:r>
              <a:rPr lang="en-US" sz="4000" b="1" dirty="0" smtClean="0">
                <a:ln>
                  <a:solidFill>
                    <a:srgbClr val="0000CC"/>
                  </a:solidFill>
                </a:ln>
                <a:solidFill>
                  <a:srgbClr val="0000CC"/>
                </a:solidFill>
                <a:latin typeface="Constantia" panose="02030602050306030303" pitchFamily="18" charset="0"/>
              </a:rPr>
              <a:t>.</a:t>
            </a:r>
            <a:endParaRPr lang="en-US" sz="4000" b="1" dirty="0">
              <a:ln>
                <a:solidFill>
                  <a:srgbClr val="0000CC"/>
                </a:solidFill>
              </a:ln>
              <a:solidFill>
                <a:srgbClr val="0000CC"/>
              </a:solidFill>
              <a:latin typeface="Constantia" panose="02030602050306030303" pitchFamily="18" charset="0"/>
            </a:endParaRPr>
          </a:p>
        </p:txBody>
      </p:sp>
      <p:sp>
        <p:nvSpPr>
          <p:cNvPr id="4"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grpSp>
        <p:nvGrpSpPr>
          <p:cNvPr id="5" name="Group 4">
            <a:extLst>
              <a:ext uri="{FF2B5EF4-FFF2-40B4-BE49-F238E27FC236}">
                <a16:creationId xmlns:a16="http://schemas.microsoft.com/office/drawing/2014/main" id="{FCBFB685-EDC8-9A79-7D1A-856822B64079}"/>
              </a:ext>
            </a:extLst>
          </p:cNvPr>
          <p:cNvGrpSpPr/>
          <p:nvPr/>
        </p:nvGrpSpPr>
        <p:grpSpPr>
          <a:xfrm>
            <a:off x="1063574" y="3363953"/>
            <a:ext cx="3352800" cy="1760943"/>
            <a:chOff x="3810000" y="7357084"/>
            <a:chExt cx="3605917" cy="2815616"/>
          </a:xfrm>
        </p:grpSpPr>
        <p:grpSp>
          <p:nvGrpSpPr>
            <p:cNvPr id="6" name="Group 7">
              <a:extLst>
                <a:ext uri="{FF2B5EF4-FFF2-40B4-BE49-F238E27FC236}">
                  <a16:creationId xmlns:a16="http://schemas.microsoft.com/office/drawing/2014/main" id="{D7040121-4A23-EC05-A532-1013C282E1E9}"/>
                </a:ext>
              </a:extLst>
            </p:cNvPr>
            <p:cNvGrpSpPr/>
            <p:nvPr/>
          </p:nvGrpSpPr>
          <p:grpSpPr>
            <a:xfrm>
              <a:off x="3810001" y="9847497"/>
              <a:ext cx="1705172" cy="325203"/>
              <a:chOff x="0" y="0"/>
              <a:chExt cx="812800" cy="114679"/>
            </a:xfrm>
          </p:grpSpPr>
          <p:sp>
            <p:nvSpPr>
              <p:cNvPr id="12" name="Freeform 8">
                <a:extLst>
                  <a:ext uri="{FF2B5EF4-FFF2-40B4-BE49-F238E27FC236}">
                    <a16:creationId xmlns:a16="http://schemas.microsoft.com/office/drawing/2014/main" id="{5D99A22C-1FB4-9EE7-3289-C12EAA939622}"/>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3" name="TextBox 9">
                <a:extLst>
                  <a:ext uri="{FF2B5EF4-FFF2-40B4-BE49-F238E27FC236}">
                    <a16:creationId xmlns:a16="http://schemas.microsoft.com/office/drawing/2014/main" id="{BC81F16E-B2AD-FD5A-C0E7-22CD415D595B}"/>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grpSp>
          <p:nvGrpSpPr>
            <p:cNvPr id="7" name="Group 10">
              <a:extLst>
                <a:ext uri="{FF2B5EF4-FFF2-40B4-BE49-F238E27FC236}">
                  <a16:creationId xmlns:a16="http://schemas.microsoft.com/office/drawing/2014/main" id="{64DB339E-7917-A59C-05A3-DB5B6F5C40BC}"/>
                </a:ext>
              </a:extLst>
            </p:cNvPr>
            <p:cNvGrpSpPr/>
            <p:nvPr/>
          </p:nvGrpSpPr>
          <p:grpSpPr>
            <a:xfrm>
              <a:off x="5478861" y="9847497"/>
              <a:ext cx="1705172" cy="325203"/>
              <a:chOff x="0" y="0"/>
              <a:chExt cx="812800" cy="114679"/>
            </a:xfrm>
          </p:grpSpPr>
          <p:sp>
            <p:nvSpPr>
              <p:cNvPr id="10" name="Freeform 11">
                <a:extLst>
                  <a:ext uri="{FF2B5EF4-FFF2-40B4-BE49-F238E27FC236}">
                    <a16:creationId xmlns:a16="http://schemas.microsoft.com/office/drawing/2014/main" id="{DF7B544F-F5D8-FAB7-BA73-941177C6B2C1}"/>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1" name="TextBox 12">
                <a:extLst>
                  <a:ext uri="{FF2B5EF4-FFF2-40B4-BE49-F238E27FC236}">
                    <a16:creationId xmlns:a16="http://schemas.microsoft.com/office/drawing/2014/main" id="{A4497751-7A13-4B1A-A706-CE37EF538A22}"/>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sp>
          <p:nvSpPr>
            <p:cNvPr id="8" name="Freeform 13">
              <a:extLst>
                <a:ext uri="{FF2B5EF4-FFF2-40B4-BE49-F238E27FC236}">
                  <a16:creationId xmlns:a16="http://schemas.microsoft.com/office/drawing/2014/main" id="{247F3FFF-F4B7-F57E-82CB-A56E5667F479}"/>
                </a:ext>
              </a:extLst>
            </p:cNvPr>
            <p:cNvSpPr/>
            <p:nvPr/>
          </p:nvSpPr>
          <p:spPr>
            <a:xfrm>
              <a:off x="5657284" y="7357084"/>
              <a:ext cx="1758633" cy="2553604"/>
            </a:xfrm>
            <a:custGeom>
              <a:avLst/>
              <a:gdLst/>
              <a:ahLst/>
              <a:cxnLst/>
              <a:rect l="l" t="t" r="r" b="b"/>
              <a:pathLst>
                <a:path w="3830505" h="4114800">
                  <a:moveTo>
                    <a:pt x="0" y="0"/>
                  </a:moveTo>
                  <a:lnTo>
                    <a:pt x="3830505" y="0"/>
                  </a:lnTo>
                  <a:lnTo>
                    <a:pt x="3830505" y="4114800"/>
                  </a:lnTo>
                  <a:lnTo>
                    <a:pt x="0" y="411480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9" name="Freeform 14">
              <a:extLst>
                <a:ext uri="{FF2B5EF4-FFF2-40B4-BE49-F238E27FC236}">
                  <a16:creationId xmlns:a16="http://schemas.microsoft.com/office/drawing/2014/main" id="{E2110D46-ECED-032E-09A4-DE99678F130C}"/>
                </a:ext>
              </a:extLst>
            </p:cNvPr>
            <p:cNvSpPr/>
            <p:nvPr/>
          </p:nvSpPr>
          <p:spPr>
            <a:xfrm>
              <a:off x="3810000" y="7357084"/>
              <a:ext cx="1683067" cy="2553604"/>
            </a:xfrm>
            <a:custGeom>
              <a:avLst/>
              <a:gdLst/>
              <a:ahLst/>
              <a:cxnLst/>
              <a:rect l="l" t="t" r="r" b="b"/>
              <a:pathLst>
                <a:path w="3665913" h="4114800">
                  <a:moveTo>
                    <a:pt x="0" y="0"/>
                  </a:moveTo>
                  <a:lnTo>
                    <a:pt x="3665913" y="0"/>
                  </a:lnTo>
                  <a:lnTo>
                    <a:pt x="3665913"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sp>
        <p:nvSpPr>
          <p:cNvPr id="14" name="TextBox 13">
            <a:extLst>
              <a:ext uri="{FF2B5EF4-FFF2-40B4-BE49-F238E27FC236}">
                <a16:creationId xmlns:a16="http://schemas.microsoft.com/office/drawing/2014/main" id="{536C2C8C-3FF4-438D-9560-02801C73DAFF}"/>
              </a:ext>
            </a:extLst>
          </p:cNvPr>
          <p:cNvSpPr txBox="1"/>
          <p:nvPr/>
        </p:nvSpPr>
        <p:spPr>
          <a:xfrm>
            <a:off x="6160667" y="3005486"/>
            <a:ext cx="10809768" cy="1323439"/>
          </a:xfrm>
          <a:prstGeom prst="rect">
            <a:avLst/>
          </a:prstGeom>
          <a:noFill/>
        </p:spPr>
        <p:txBody>
          <a:bodyPr wrap="square">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HS </a:t>
            </a:r>
            <a:r>
              <a:rPr lang="en-US" sz="4000" b="1" dirty="0" err="1">
                <a:solidFill>
                  <a:srgbClr val="C00000"/>
                </a:solidFill>
                <a:latin typeface="Times New Roman" panose="02020603050405020304" pitchFamily="18" charset="0"/>
                <a:cs typeface="Times New Roman" panose="02020603050405020304" pitchFamily="18" charset="0"/>
              </a:rPr>
              <a:t>làm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việc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theo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cặp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đôi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vận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dụng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thông</a:t>
            </a:r>
            <a:r>
              <a:rPr lang="en-US" sz="4000" b="1" dirty="0" smtClean="0">
                <a:solidFill>
                  <a:srgbClr val="C00000"/>
                </a:solidFill>
                <a:latin typeface="Times New Roman" panose="02020603050405020304" pitchFamily="18" charset="0"/>
                <a:cs typeface="Times New Roman" panose="02020603050405020304" pitchFamily="18" charset="0"/>
              </a:rPr>
              <a:t> tin </a:t>
            </a:r>
            <a:r>
              <a:rPr lang="en-US" sz="4000" b="1" dirty="0" err="1" smtClean="0">
                <a:solidFill>
                  <a:srgbClr val="C00000"/>
                </a:solidFill>
                <a:latin typeface="Times New Roman" panose="02020603050405020304" pitchFamily="18" charset="0"/>
                <a:cs typeface="Times New Roman" panose="02020603050405020304" pitchFamily="18" charset="0"/>
              </a:rPr>
              <a:t>từ</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Hoạt</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động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a:t>
            </a:r>
            <a:r>
              <a:rPr lang="en-US" sz="4000" b="1" dirty="0" err="1" smtClean="0">
                <a:solidFill>
                  <a:srgbClr val="C00000"/>
                </a:solidFill>
                <a:latin typeface="Times New Roman" panose="02020603050405020304" pitchFamily="18" charset="0"/>
                <a:cs typeface="Times New Roman" panose="02020603050405020304" pitchFamily="18" charset="0"/>
              </a:rPr>
              <a:t>hởi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động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trả</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câu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hỏi</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413421" y="5452919"/>
            <a:ext cx="4403736" cy="3554819"/>
          </a:xfrm>
          <a:prstGeom prst="rect">
            <a:avLst/>
          </a:prstGeom>
        </p:spPr>
        <p:txBody>
          <a:bodyPr wrap="square">
            <a:spAutoFit/>
          </a:bodyPr>
          <a:lstStyle/>
          <a:p>
            <a:pPr lvl="0" algn="ctr" fontAlgn="base">
              <a:spcBef>
                <a:spcPct val="0"/>
              </a:spcBef>
              <a:spcAft>
                <a:spcPct val="0"/>
              </a:spcAft>
            </a:pPr>
            <a:r>
              <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rPr>
              <a:t>Vì sao nói Thomas Hunt Morgan là “cha đẻ”  của di truyền học hiện </a:t>
            </a:r>
            <a:r>
              <a:rPr lang="vi-VN"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đại</a:t>
            </a:r>
            <a:r>
              <a:rPr lang="en-US"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 </a:t>
            </a:r>
            <a:r>
              <a:rPr lang="vi-VN"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a:t>
            </a:r>
            <a:r>
              <a:rPr lang="en-US" altLang="en-US" sz="4500" dirty="0" smtClean="0">
                <a:ln>
                  <a:solidFill>
                    <a:srgbClr val="006600"/>
                  </a:solidFill>
                </a:ln>
                <a:solidFill>
                  <a:srgbClr val="006600"/>
                </a:solidFill>
                <a:latin typeface="Times New Roman" panose="02020603050405020304" pitchFamily="18" charset="0"/>
                <a:cs typeface="Times New Roman" panose="02020603050405020304" pitchFamily="18" charset="0"/>
              </a:rPr>
              <a:t> </a:t>
            </a:r>
            <a:endPar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687763" y="4654737"/>
            <a:ext cx="12288993" cy="4555093"/>
          </a:xfrm>
          <a:prstGeom prst="rect">
            <a:avLst/>
          </a:prstGeom>
        </p:spPr>
        <p:txBody>
          <a:bodyPr wrap="square">
            <a:spAutoFit/>
          </a:bodyPr>
          <a:lstStyle/>
          <a:p>
            <a:pPr marL="0" marR="0" lvl="0" indent="0" algn="just" defTabSz="914400" eaLnBrk="1" fontAlgn="base" latinLnBrk="0" hangingPunct="1">
              <a:lnSpc>
                <a:spcPct val="100000"/>
              </a:lnSpc>
              <a:spcBef>
                <a:spcPts val="1200"/>
              </a:spcBef>
              <a:spcAft>
                <a:spcPct val="0"/>
              </a:spcAft>
              <a:buClrTx/>
              <a:buSzTx/>
              <a:buFontTx/>
              <a:buNone/>
              <a:tabLst/>
              <a:defRPr/>
            </a:pPr>
            <a:r>
              <a:rPr kumimoji="0" lang="en-US"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   </a:t>
            </a:r>
            <a:r>
              <a:rPr kumimoji="0" lang="vi-VN"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Là “cha đẻ” của di truyền học hiện đại</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vì</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ông</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là</a:t>
            </a:r>
            <a:r>
              <a:rPr lang="en-US" altLang="en-US" sz="4500" kern="0" dirty="0" smtClean="0">
                <a:ln>
                  <a:solidFill>
                    <a:schemeClr val="tx1"/>
                  </a:solidFill>
                </a:ln>
                <a:latin typeface="Times New Roman" panose="02020603050405020304" pitchFamily="18" charset="0"/>
                <a:cs typeface="Times New Roman" panose="02020603050405020304" pitchFamily="18" charset="0"/>
              </a:rPr>
              <a:t>:</a:t>
            </a:r>
            <a:endParaRPr kumimoji="0" lang="vi-VN" altLang="en-US" sz="4500" i="0" u="none" strike="noStrike" kern="0" cap="none" spc="0" normalizeH="0" baseline="0" noProof="0" dirty="0" smtClean="0">
              <a:ln>
                <a:solidFill>
                  <a:schemeClr val="tx1"/>
                </a:solidFill>
              </a:ln>
              <a:effectLst/>
              <a:uLnTx/>
              <a:uFillTx/>
              <a:latin typeface="Times New Roman" panose="02020603050405020304" pitchFamily="18" charset="0"/>
              <a:cs typeface="Times New Roman" panose="02020603050405020304" pitchFamily="18" charset="0"/>
            </a:endParaRPr>
          </a:p>
          <a:p>
            <a:pPr lvl="0" algn="just" fontAlgn="base">
              <a:spcBef>
                <a:spcPts val="1200"/>
              </a:spcBef>
              <a:spcAft>
                <a:spcPct val="0"/>
              </a:spcAft>
              <a:defRPr/>
            </a:pPr>
            <a:r>
              <a:rPr kumimoji="0" lang="vi-VN"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 </a:t>
            </a:r>
            <a:r>
              <a:rPr lang="en-US" altLang="en-US" sz="4500" kern="0" dirty="0" smtClean="0">
                <a:ln>
                  <a:solidFill>
                    <a:schemeClr val="tx1"/>
                  </a:solidFill>
                </a:ln>
                <a:latin typeface="+mj-lt"/>
                <a:cs typeface="Times New Roman" panose="02020603050405020304" pitchFamily="18" charset="0"/>
              </a:rPr>
              <a:t> </a:t>
            </a:r>
            <a:r>
              <a:rPr lang="vi-VN" altLang="en-US" sz="4500" kern="0" dirty="0" smtClean="0">
                <a:ln>
                  <a:solidFill>
                    <a:schemeClr val="tx1"/>
                  </a:solidFill>
                </a:ln>
                <a:latin typeface="+mj-lt"/>
                <a:cs typeface="Times New Roman" panose="02020603050405020304" pitchFamily="18" charset="0"/>
              </a:rPr>
              <a:t>Là </a:t>
            </a:r>
            <a:r>
              <a:rPr lang="vi-VN" altLang="en-US" sz="4500" kern="0" dirty="0">
                <a:ln>
                  <a:solidFill>
                    <a:schemeClr val="tx1"/>
                  </a:solidFill>
                </a:ln>
                <a:latin typeface="+mj-lt"/>
                <a:cs typeface="Times New Roman" panose="02020603050405020304" pitchFamily="18" charset="0"/>
              </a:rPr>
              <a:t>người đầu tiên làm sáng tỏ </a:t>
            </a:r>
            <a:r>
              <a:rPr lang="en-US" altLang="en-US" sz="4500" kern="0" dirty="0" err="1">
                <a:ln>
                  <a:solidFill>
                    <a:schemeClr val="tx1"/>
                  </a:solidFill>
                </a:ln>
                <a:latin typeface="Times New Roman" panose="02020603050405020304" pitchFamily="18" charset="0"/>
                <a:cs typeface="Times New Roman" panose="02020603050405020304" pitchFamily="18" charset="0"/>
              </a:rPr>
              <a:t>mối</a:t>
            </a:r>
            <a:r>
              <a:rPr lang="en-US" altLang="en-US" sz="4500" kern="0" dirty="0">
                <a:ln>
                  <a:solidFill>
                    <a:schemeClr val="tx1"/>
                  </a:solidFill>
                </a:ln>
                <a:latin typeface="+mj-lt"/>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liên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quan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giữa</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gene và nhiễm sắc </a:t>
            </a:r>
            <a:r>
              <a:rPr lang="vi-VN" altLang="en-US" sz="4500" kern="0" dirty="0" smtClean="0">
                <a:ln>
                  <a:solidFill>
                    <a:schemeClr val="tx1"/>
                  </a:solidFill>
                </a:ln>
                <a:latin typeface="+mj-lt"/>
                <a:cs typeface="Times New Roman" panose="02020603050405020304" pitchFamily="18" charset="0"/>
              </a:rPr>
              <a:t>thể</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hoàn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thiện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phương</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thức</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di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truyền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gene.</a:t>
            </a:r>
          </a:p>
          <a:p>
            <a:pPr lvl="0" algn="just" fontAlgn="base">
              <a:spcBef>
                <a:spcPts val="1200"/>
              </a:spcBef>
              <a:spcAft>
                <a:spcPct val="0"/>
              </a:spcAft>
              <a:defRPr/>
            </a:pPr>
            <a:r>
              <a:rPr lang="en-US" sz="4500" kern="0" dirty="0">
                <a:ln>
                  <a:solidFill>
                    <a:schemeClr val="tx1"/>
                  </a:solidFill>
                </a:ln>
                <a:latin typeface="+mj-lt"/>
                <a:cs typeface="Times New Roman" panose="02020603050405020304" pitchFamily="18" charset="0"/>
              </a:rPr>
              <a:t>	</a:t>
            </a:r>
            <a:r>
              <a:rPr lang="en-US" sz="4500" kern="0" dirty="0" smtClean="0">
                <a:ln>
                  <a:solidFill>
                    <a:schemeClr val="tx1"/>
                  </a:solidFill>
                </a:ln>
                <a:latin typeface="+mj-lt"/>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Hoàn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thiện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học</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thuyết</a:t>
            </a:r>
            <a:r>
              <a:rPr lang="en-US" sz="4500" kern="0" dirty="0" smtClean="0">
                <a:ln>
                  <a:solidFill>
                    <a:schemeClr val="tx1"/>
                  </a:solidFill>
                </a:ln>
                <a:latin typeface="Times New Roman" panose="02020603050405020304" pitchFamily="18" charset="0"/>
                <a:cs typeface="Times New Roman" panose="02020603050405020304" pitchFamily="18" charset="0"/>
              </a:rPr>
              <a:t> di </a:t>
            </a:r>
            <a:r>
              <a:rPr lang="en-US" sz="4500" kern="0" dirty="0" err="1" smtClean="0">
                <a:ln>
                  <a:solidFill>
                    <a:schemeClr val="tx1"/>
                  </a:solidFill>
                </a:ln>
                <a:latin typeface="Times New Roman" panose="02020603050405020304" pitchFamily="18" charset="0"/>
                <a:cs typeface="Times New Roman" panose="02020603050405020304" pitchFamily="18" charset="0"/>
              </a:rPr>
              <a:t>truyền</a:t>
            </a:r>
            <a:r>
              <a:rPr lang="en-US" sz="4500" kern="0" dirty="0" smtClean="0">
                <a:ln>
                  <a:solidFill>
                    <a:schemeClr val="tx1"/>
                  </a:solidFill>
                </a:ln>
                <a:latin typeface="Times New Roman" panose="02020603050405020304" pitchFamily="18" charset="0"/>
                <a:cs typeface="Times New Roman" panose="02020603050405020304" pitchFamily="18" charset="0"/>
              </a:rPr>
              <a:t> NST, </a:t>
            </a:r>
            <a:r>
              <a:rPr lang="en-US" sz="4500" kern="0" dirty="0" err="1" smtClean="0">
                <a:ln>
                  <a:solidFill>
                    <a:schemeClr val="tx1"/>
                  </a:solidFill>
                </a:ln>
                <a:latin typeface="Times New Roman" panose="02020603050405020304" pitchFamily="18" charset="0"/>
                <a:cs typeface="Times New Roman" panose="02020603050405020304" pitchFamily="18" charset="0"/>
              </a:rPr>
              <a:t>đặt</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nền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móng</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cho</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nghiên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cứu</a:t>
            </a:r>
            <a:r>
              <a:rPr lang="en-US" sz="4500" kern="0" dirty="0" smtClean="0">
                <a:ln>
                  <a:solidFill>
                    <a:schemeClr val="tx1"/>
                  </a:solidFill>
                </a:ln>
                <a:latin typeface="Times New Roman" panose="02020603050405020304" pitchFamily="18" charset="0"/>
                <a:cs typeface="Times New Roman" panose="02020603050405020304" pitchFamily="18" charset="0"/>
              </a:rPr>
              <a:t> di </a:t>
            </a:r>
            <a:r>
              <a:rPr lang="en-US" sz="4500" kern="0" dirty="0" err="1" smtClean="0">
                <a:ln>
                  <a:solidFill>
                    <a:schemeClr val="tx1"/>
                  </a:solidFill>
                </a:ln>
                <a:latin typeface="Times New Roman" panose="02020603050405020304" pitchFamily="18" charset="0"/>
                <a:cs typeface="Times New Roman" panose="02020603050405020304" pitchFamily="18" charset="0"/>
              </a:rPr>
              <a:t>truyền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hiện</a:t>
            </a:r>
            <a:r>
              <a:rPr lang="en-US" sz="4500" kern="0" dirty="0" smtClean="0">
                <a:ln>
                  <a:solidFill>
                    <a:schemeClr val="tx1"/>
                  </a:solidFill>
                </a:ln>
                <a:latin typeface="Times New Roman" panose="02020603050405020304" pitchFamily="18" charset="0"/>
                <a:cs typeface="Times New Roman" panose="02020603050405020304" pitchFamily="18" charset="0"/>
              </a:rPr>
              <a:t> </a:t>
            </a:r>
            <a:r>
              <a:rPr lang="en-US" sz="4500" kern="0" dirty="0" err="1" smtClean="0">
                <a:ln>
                  <a:solidFill>
                    <a:schemeClr val="tx1"/>
                  </a:solidFill>
                </a:ln>
                <a:latin typeface="Times New Roman" panose="02020603050405020304" pitchFamily="18" charset="0"/>
                <a:cs typeface="Times New Roman" panose="02020603050405020304" pitchFamily="18" charset="0"/>
              </a:rPr>
              <a:t>đại</a:t>
            </a:r>
            <a:endParaRPr lang="en-US" sz="4500" kern="0" dirty="0">
              <a:ln>
                <a:solidFill>
                  <a:schemeClr val="tx1"/>
                </a:solidFill>
              </a:ln>
              <a:latin typeface="Times New Roman" panose="02020603050405020304" pitchFamily="18" charset="0"/>
              <a:cs typeface="Times New Roman" panose="02020603050405020304" pitchFamily="18" charset="0"/>
            </a:endParaRPr>
          </a:p>
        </p:txBody>
      </p:sp>
      <p:pic>
        <p:nvPicPr>
          <p:cNvPr id="1026" name="Picture 2" descr="Hình ảnh Ngón Tay Vector Chỉ Hướng Biểu Tượng Phải Cho Biết Nhấp Chuột  Vectơ PNG , Bên Phải, Chỉ Ra, Nhấp Chuột PNG và Vector với nền trong suốt  để tải"/>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915" t="26642" r="8085" b="28552"/>
          <a:stretch/>
        </p:blipFill>
        <p:spPr bwMode="auto">
          <a:xfrm>
            <a:off x="5423588" y="5653623"/>
            <a:ext cx="1034317" cy="5297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ình ảnh Ngón Tay Vector Chỉ Hướng Biểu Tượng Phải Cho Biết Nhấp Chuột  Vectơ PNG , Bên Phải, Chỉ Ra, Nhấp Chuột PNG và Vector với nền trong suốt  để tải"/>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915" t="26642" r="8085" b="28552"/>
          <a:stretch/>
        </p:blipFill>
        <p:spPr bwMode="auto">
          <a:xfrm>
            <a:off x="5458911" y="7849761"/>
            <a:ext cx="1034317" cy="529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07100" y="3273381"/>
            <a:ext cx="2839915" cy="266242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907461" y="3724908"/>
            <a:ext cx="12288993" cy="2862322"/>
          </a:xfrm>
          <a:prstGeom prst="rect">
            <a:avLst/>
          </a:prstGeom>
          <a:noFill/>
        </p:spPr>
        <p:txBody>
          <a:bodyPr wrap="square">
            <a:spAutoFit/>
          </a:bodyPr>
          <a:lstStyle/>
          <a:p>
            <a:pPr lvl="0" algn="just" fontAlgn="base">
              <a:spcBef>
                <a:spcPts val="1200"/>
              </a:spcBef>
              <a:spcAft>
                <a:spcPct val="0"/>
              </a:spcAft>
              <a:defRPr/>
            </a:pPr>
            <a:r>
              <a:rPr kumimoji="0" lang="vi-VN" altLang="en-US" sz="4500" i="0" u="none" strike="noStrike" kern="0" cap="none" spc="0" normalizeH="0" baseline="0" noProof="0" dirty="0" smtClean="0">
                <a:ln>
                  <a:solidFill>
                    <a:schemeClr val="tx1"/>
                  </a:solidFill>
                </a:ln>
                <a:effectLst/>
                <a:uLnTx/>
                <a:uFillTx/>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 </a:t>
            </a:r>
            <a:r>
              <a:rPr lang="en-US" altLang="en-US" sz="4500" kern="0" dirty="0" smtClean="0">
                <a:ln>
                  <a:solidFill>
                    <a:schemeClr val="tx1"/>
                  </a:solidFill>
                </a:ln>
                <a:latin typeface="+mj-lt"/>
                <a:cs typeface="Times New Roman" panose="02020603050405020304" pitchFamily="18" charset="0"/>
              </a:rPr>
              <a:t> </a:t>
            </a:r>
            <a:r>
              <a:rPr lang="en-US" altLang="en-US" sz="4500" kern="0" dirty="0" smtClean="0">
                <a:ln>
                  <a:solidFill>
                    <a:schemeClr val="tx1"/>
                  </a:solidFill>
                </a:ln>
                <a:latin typeface="Times New Roman" panose="02020603050405020304" pitchFamily="18" charset="0"/>
                <a:cs typeface="Times New Roman" panose="02020603050405020304" pitchFamily="18" charset="0"/>
              </a:rPr>
              <a:t>Th. H. Morgan l</a:t>
            </a:r>
            <a:r>
              <a:rPr lang="vi-VN" altLang="en-US" sz="4500" kern="0" dirty="0" smtClean="0">
                <a:ln>
                  <a:solidFill>
                    <a:schemeClr val="tx1"/>
                  </a:solidFill>
                </a:ln>
                <a:latin typeface="Times New Roman" panose="02020603050405020304" pitchFamily="18" charset="0"/>
                <a:cs typeface="Times New Roman" panose="02020603050405020304" pitchFamily="18" charset="0"/>
              </a:rPr>
              <a:t>à </a:t>
            </a:r>
            <a:r>
              <a:rPr lang="vi-VN" altLang="en-US" sz="4500" kern="0" dirty="0">
                <a:ln>
                  <a:solidFill>
                    <a:schemeClr val="tx1"/>
                  </a:solidFill>
                </a:ln>
                <a:latin typeface="Times New Roman" panose="02020603050405020304" pitchFamily="18" charset="0"/>
                <a:cs typeface="Times New Roman" panose="02020603050405020304" pitchFamily="18" charset="0"/>
              </a:rPr>
              <a:t>người đầu tiên làm sáng tỏ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khái</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niệm</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về</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vi-VN" altLang="en-US" sz="4500" kern="0" dirty="0" smtClean="0">
                <a:ln>
                  <a:solidFill>
                    <a:schemeClr val="tx1"/>
                  </a:solidFill>
                </a:ln>
                <a:latin typeface="Times New Roman" panose="02020603050405020304" pitchFamily="18" charset="0"/>
                <a:cs typeface="Times New Roman" panose="02020603050405020304" pitchFamily="18" charset="0"/>
              </a:rPr>
              <a:t>gene </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xác</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định</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gene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phân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bố</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thành</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dãy</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locus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trên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NST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tạo</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thành</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nhóm</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gene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liên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kết</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và</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luôn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phân</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li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cùng</a:t>
            </a:r>
            <a:r>
              <a:rPr lang="en-US" altLang="en-US" sz="4500" kern="0" dirty="0" smtClean="0">
                <a:ln>
                  <a:solidFill>
                    <a:schemeClr val="tx1"/>
                  </a:solidFill>
                </a:ln>
                <a:latin typeface="Times New Roman" panose="02020603050405020304" pitchFamily="18" charset="0"/>
                <a:cs typeface="Times New Roman" panose="02020603050405020304" pitchFamily="18" charset="0"/>
              </a:rPr>
              <a:t> </a:t>
            </a:r>
            <a:r>
              <a:rPr lang="en-US" altLang="en-US" sz="4500" kern="0" dirty="0" err="1" smtClean="0">
                <a:ln>
                  <a:solidFill>
                    <a:schemeClr val="tx1"/>
                  </a:solidFill>
                </a:ln>
                <a:latin typeface="Times New Roman" panose="02020603050405020304" pitchFamily="18" charset="0"/>
                <a:cs typeface="Times New Roman" panose="02020603050405020304" pitchFamily="18" charset="0"/>
              </a:rPr>
              <a:t>nhau</a:t>
            </a:r>
            <a:r>
              <a:rPr lang="en-US" altLang="en-US" sz="4500" kern="0" dirty="0" smtClean="0">
                <a:ln>
                  <a:solidFill>
                    <a:schemeClr val="tx1"/>
                  </a:solidFill>
                </a:ln>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9643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left)">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wipe(left)">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14"/>
                                        </p:tgtEl>
                                        <p:attrNameLst>
                                          <p:attrName>ppt_w</p:attrName>
                                        </p:attrNameLst>
                                      </p:cBhvr>
                                      <p:tavLst>
                                        <p:tav tm="0">
                                          <p:val>
                                            <p:strVal val="ppt_w"/>
                                          </p:val>
                                        </p:tav>
                                        <p:tav tm="100000">
                                          <p:val>
                                            <p:fltVal val="0"/>
                                          </p:val>
                                        </p:tav>
                                      </p:tavLst>
                                    </p:anim>
                                    <p:anim calcmode="lin" valueType="num">
                                      <p:cBhvr>
                                        <p:cTn id="43" dur="500"/>
                                        <p:tgtEl>
                                          <p:spTgt spid="14"/>
                                        </p:tgtEl>
                                        <p:attrNameLst>
                                          <p:attrName>ppt_h</p:attrName>
                                        </p:attrNameLst>
                                      </p:cBhvr>
                                      <p:tavLst>
                                        <p:tav tm="0">
                                          <p:val>
                                            <p:strVal val="ppt_h"/>
                                          </p:val>
                                        </p:tav>
                                        <p:tav tm="100000">
                                          <p:val>
                                            <p:fltVal val="0"/>
                                          </p:val>
                                        </p:tav>
                                      </p:tavLst>
                                    </p:anim>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2"/>
                                        </p:tgtEl>
                                        <p:attrNameLst>
                                          <p:attrName>ppt_w</p:attrName>
                                        </p:attrNameLst>
                                      </p:cBhvr>
                                      <p:tavLst>
                                        <p:tav tm="0">
                                          <p:val>
                                            <p:strVal val="ppt_w"/>
                                          </p:val>
                                        </p:tav>
                                        <p:tav tm="100000">
                                          <p:val>
                                            <p:fltVal val="0"/>
                                          </p:val>
                                        </p:tav>
                                      </p:tavLst>
                                    </p:anim>
                                    <p:anim calcmode="lin" valueType="num">
                                      <p:cBhvr>
                                        <p:cTn id="48" dur="500"/>
                                        <p:tgtEl>
                                          <p:spTgt spid="2"/>
                                        </p:tgtEl>
                                        <p:attrNameLst>
                                          <p:attrName>ppt_h</p:attrName>
                                        </p:attrNameLst>
                                      </p:cBhvr>
                                      <p:tavLst>
                                        <p:tav tm="0">
                                          <p:val>
                                            <p:strVal val="ppt_h"/>
                                          </p:val>
                                        </p:tav>
                                        <p:tav tm="100000">
                                          <p:val>
                                            <p:fltVal val="0"/>
                                          </p:val>
                                        </p:tav>
                                      </p:tavLst>
                                    </p:anim>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15">
                                            <p:txEl>
                                              <p:pRg st="0" end="0"/>
                                            </p:txEl>
                                          </p:spTgt>
                                        </p:tgtEl>
                                        <p:attrNameLst>
                                          <p:attrName>ppt_w</p:attrName>
                                        </p:attrNameLst>
                                      </p:cBhvr>
                                      <p:tavLst>
                                        <p:tav tm="0">
                                          <p:val>
                                            <p:strVal val="ppt_w"/>
                                          </p:val>
                                        </p:tav>
                                        <p:tav tm="100000">
                                          <p:val>
                                            <p:fltVal val="0"/>
                                          </p:val>
                                        </p:tav>
                                      </p:tavLst>
                                    </p:anim>
                                    <p:anim calcmode="lin" valueType="num">
                                      <p:cBhvr>
                                        <p:cTn id="53" dur="500"/>
                                        <p:tgtEl>
                                          <p:spTgt spid="15">
                                            <p:txEl>
                                              <p:pRg st="0" end="0"/>
                                            </p:txEl>
                                          </p:spTgt>
                                        </p:tgtEl>
                                        <p:attrNameLst>
                                          <p:attrName>ppt_h</p:attrName>
                                        </p:attrNameLst>
                                      </p:cBhvr>
                                      <p:tavLst>
                                        <p:tav tm="0">
                                          <p:val>
                                            <p:strVal val="ppt_h"/>
                                          </p:val>
                                        </p:tav>
                                        <p:tav tm="100000">
                                          <p:val>
                                            <p:fltVal val="0"/>
                                          </p:val>
                                        </p:tav>
                                      </p:tavLst>
                                    </p:anim>
                                    <p:animEffect transition="out" filter="fade">
                                      <p:cBhvr>
                                        <p:cTn id="54" dur="500"/>
                                        <p:tgtEl>
                                          <p:spTgt spid="15">
                                            <p:txEl>
                                              <p:pRg st="0" end="0"/>
                                            </p:txEl>
                                          </p:spTgt>
                                        </p:tgtEl>
                                      </p:cBhvr>
                                    </p:animEffect>
                                    <p:set>
                                      <p:cBhvr>
                                        <p:cTn id="55" dur="1" fill="hold">
                                          <p:stCondLst>
                                            <p:cond delay="499"/>
                                          </p:stCondLst>
                                        </p:cTn>
                                        <p:tgtEl>
                                          <p:spTgt spid="15">
                                            <p:txEl>
                                              <p:pRg st="0" end="0"/>
                                            </p:txEl>
                                          </p:spTgt>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5">
                                            <p:txEl>
                                              <p:pRg st="1" end="1"/>
                                            </p:txEl>
                                          </p:spTgt>
                                        </p:tgtEl>
                                        <p:attrNameLst>
                                          <p:attrName>ppt_w</p:attrName>
                                        </p:attrNameLst>
                                      </p:cBhvr>
                                      <p:tavLst>
                                        <p:tav tm="0">
                                          <p:val>
                                            <p:strVal val="ppt_w"/>
                                          </p:val>
                                        </p:tav>
                                        <p:tav tm="100000">
                                          <p:val>
                                            <p:fltVal val="0"/>
                                          </p:val>
                                        </p:tav>
                                      </p:tavLst>
                                    </p:anim>
                                    <p:anim calcmode="lin" valueType="num">
                                      <p:cBhvr>
                                        <p:cTn id="58" dur="500"/>
                                        <p:tgtEl>
                                          <p:spTgt spid="15">
                                            <p:txEl>
                                              <p:pRg st="1" end="1"/>
                                            </p:txEl>
                                          </p:spTgt>
                                        </p:tgtEl>
                                        <p:attrNameLst>
                                          <p:attrName>ppt_h</p:attrName>
                                        </p:attrNameLst>
                                      </p:cBhvr>
                                      <p:tavLst>
                                        <p:tav tm="0">
                                          <p:val>
                                            <p:strVal val="ppt_h"/>
                                          </p:val>
                                        </p:tav>
                                        <p:tav tm="100000">
                                          <p:val>
                                            <p:fltVal val="0"/>
                                          </p:val>
                                        </p:tav>
                                      </p:tavLst>
                                    </p:anim>
                                    <p:animEffect transition="out" filter="fade">
                                      <p:cBhvr>
                                        <p:cTn id="59" dur="500"/>
                                        <p:tgtEl>
                                          <p:spTgt spid="15">
                                            <p:txEl>
                                              <p:pRg st="1" end="1"/>
                                            </p:txEl>
                                          </p:spTgt>
                                        </p:tgtEl>
                                      </p:cBhvr>
                                    </p:animEffect>
                                    <p:set>
                                      <p:cBhvr>
                                        <p:cTn id="60" dur="1" fill="hold">
                                          <p:stCondLst>
                                            <p:cond delay="499"/>
                                          </p:stCondLst>
                                        </p:cTn>
                                        <p:tgtEl>
                                          <p:spTgt spid="15">
                                            <p:txEl>
                                              <p:pRg st="1" end="1"/>
                                            </p:txEl>
                                          </p:spTgt>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15">
                                            <p:txEl>
                                              <p:pRg st="2" end="2"/>
                                            </p:txEl>
                                          </p:spTgt>
                                        </p:tgtEl>
                                        <p:attrNameLst>
                                          <p:attrName>ppt_w</p:attrName>
                                        </p:attrNameLst>
                                      </p:cBhvr>
                                      <p:tavLst>
                                        <p:tav tm="0">
                                          <p:val>
                                            <p:strVal val="ppt_w"/>
                                          </p:val>
                                        </p:tav>
                                        <p:tav tm="100000">
                                          <p:val>
                                            <p:fltVal val="0"/>
                                          </p:val>
                                        </p:tav>
                                      </p:tavLst>
                                    </p:anim>
                                    <p:anim calcmode="lin" valueType="num">
                                      <p:cBhvr>
                                        <p:cTn id="63" dur="500"/>
                                        <p:tgtEl>
                                          <p:spTgt spid="15">
                                            <p:txEl>
                                              <p:pRg st="2" end="2"/>
                                            </p:txEl>
                                          </p:spTgt>
                                        </p:tgtEl>
                                        <p:attrNameLst>
                                          <p:attrName>ppt_h</p:attrName>
                                        </p:attrNameLst>
                                      </p:cBhvr>
                                      <p:tavLst>
                                        <p:tav tm="0">
                                          <p:val>
                                            <p:strVal val="ppt_h"/>
                                          </p:val>
                                        </p:tav>
                                        <p:tav tm="100000">
                                          <p:val>
                                            <p:fltVal val="0"/>
                                          </p:val>
                                        </p:tav>
                                      </p:tavLst>
                                    </p:anim>
                                    <p:animEffect transition="out" filter="fade">
                                      <p:cBhvr>
                                        <p:cTn id="64" dur="500"/>
                                        <p:tgtEl>
                                          <p:spTgt spid="15">
                                            <p:txEl>
                                              <p:pRg st="2" end="2"/>
                                            </p:txEl>
                                          </p:spTgt>
                                        </p:tgtEl>
                                      </p:cBhvr>
                                    </p:animEffect>
                                    <p:set>
                                      <p:cBhvr>
                                        <p:cTn id="65" dur="1" fill="hold">
                                          <p:stCondLst>
                                            <p:cond delay="499"/>
                                          </p:stCondLst>
                                        </p:cTn>
                                        <p:tgtEl>
                                          <p:spTgt spid="15">
                                            <p:txEl>
                                              <p:pRg st="2" end="2"/>
                                            </p:txEl>
                                          </p:spTgt>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1026"/>
                                        </p:tgtEl>
                                        <p:attrNameLst>
                                          <p:attrName>ppt_w</p:attrName>
                                        </p:attrNameLst>
                                      </p:cBhvr>
                                      <p:tavLst>
                                        <p:tav tm="0">
                                          <p:val>
                                            <p:strVal val="ppt_w"/>
                                          </p:val>
                                        </p:tav>
                                        <p:tav tm="100000">
                                          <p:val>
                                            <p:fltVal val="0"/>
                                          </p:val>
                                        </p:tav>
                                      </p:tavLst>
                                    </p:anim>
                                    <p:anim calcmode="lin" valueType="num">
                                      <p:cBhvr>
                                        <p:cTn id="68" dur="500"/>
                                        <p:tgtEl>
                                          <p:spTgt spid="1026"/>
                                        </p:tgtEl>
                                        <p:attrNameLst>
                                          <p:attrName>ppt_h</p:attrName>
                                        </p:attrNameLst>
                                      </p:cBhvr>
                                      <p:tavLst>
                                        <p:tav tm="0">
                                          <p:val>
                                            <p:strVal val="ppt_h"/>
                                          </p:val>
                                        </p:tav>
                                        <p:tav tm="100000">
                                          <p:val>
                                            <p:fltVal val="0"/>
                                          </p:val>
                                        </p:tav>
                                      </p:tavLst>
                                    </p:anim>
                                    <p:animEffect transition="out" filter="fade">
                                      <p:cBhvr>
                                        <p:cTn id="69" dur="500"/>
                                        <p:tgtEl>
                                          <p:spTgt spid="1026"/>
                                        </p:tgtEl>
                                      </p:cBhvr>
                                    </p:animEffect>
                                    <p:set>
                                      <p:cBhvr>
                                        <p:cTn id="70" dur="1" fill="hold">
                                          <p:stCondLst>
                                            <p:cond delay="499"/>
                                          </p:stCondLst>
                                        </p:cTn>
                                        <p:tgtEl>
                                          <p:spTgt spid="1026"/>
                                        </p:tgtEl>
                                        <p:attrNameLst>
                                          <p:attrName>style.visibility</p:attrName>
                                        </p:attrNameLst>
                                      </p:cBhvr>
                                      <p:to>
                                        <p:strVal val="hidden"/>
                                      </p:to>
                                    </p:set>
                                  </p:childTnLst>
                                </p:cTn>
                              </p:par>
                              <p:par>
                                <p:cTn id="71" presetID="53" presetClass="exit" presetSubtype="32" fill="hold" nodeType="withEffect">
                                  <p:stCondLst>
                                    <p:cond delay="0"/>
                                  </p:stCondLst>
                                  <p:childTnLst>
                                    <p:anim calcmode="lin" valueType="num">
                                      <p:cBhvr>
                                        <p:cTn id="72" dur="500"/>
                                        <p:tgtEl>
                                          <p:spTgt spid="20"/>
                                        </p:tgtEl>
                                        <p:attrNameLst>
                                          <p:attrName>ppt_w</p:attrName>
                                        </p:attrNameLst>
                                      </p:cBhvr>
                                      <p:tavLst>
                                        <p:tav tm="0">
                                          <p:val>
                                            <p:strVal val="ppt_w"/>
                                          </p:val>
                                        </p:tav>
                                        <p:tav tm="100000">
                                          <p:val>
                                            <p:fltVal val="0"/>
                                          </p:val>
                                        </p:tav>
                                      </p:tavLst>
                                    </p:anim>
                                    <p:anim calcmode="lin" valueType="num">
                                      <p:cBhvr>
                                        <p:cTn id="73" dur="500"/>
                                        <p:tgtEl>
                                          <p:spTgt spid="20"/>
                                        </p:tgtEl>
                                        <p:attrNameLst>
                                          <p:attrName>ppt_h</p:attrName>
                                        </p:attrNameLst>
                                      </p:cBhvr>
                                      <p:tavLst>
                                        <p:tav tm="0">
                                          <p:val>
                                            <p:strVal val="ppt_h"/>
                                          </p:val>
                                        </p:tav>
                                        <p:tav tm="100000">
                                          <p:val>
                                            <p:fltVal val="0"/>
                                          </p:val>
                                        </p:tav>
                                      </p:tavLst>
                                    </p:anim>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5"/>
                                        </p:tgtEl>
                                        <p:attrNameLst>
                                          <p:attrName>ppt_w</p:attrName>
                                        </p:attrNameLst>
                                      </p:cBhvr>
                                      <p:tavLst>
                                        <p:tav tm="0">
                                          <p:val>
                                            <p:strVal val="ppt_w"/>
                                          </p:val>
                                        </p:tav>
                                        <p:tav tm="100000">
                                          <p:val>
                                            <p:fltVal val="0"/>
                                          </p:val>
                                        </p:tav>
                                      </p:tavLst>
                                    </p:anim>
                                    <p:anim calcmode="lin" valueType="num">
                                      <p:cBhvr>
                                        <p:cTn id="78" dur="500"/>
                                        <p:tgtEl>
                                          <p:spTgt spid="5"/>
                                        </p:tgtEl>
                                        <p:attrNameLst>
                                          <p:attrName>ppt_h</p:attrName>
                                        </p:attrNameLst>
                                      </p:cBhvr>
                                      <p:tavLst>
                                        <p:tav tm="0">
                                          <p:val>
                                            <p:strVal val="ppt_h"/>
                                          </p:val>
                                        </p:tav>
                                        <p:tav tm="100000">
                                          <p:val>
                                            <p:fltVal val="0"/>
                                          </p:val>
                                        </p:tav>
                                      </p:tavLst>
                                    </p:anim>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6" presetClass="entr" presetSubtype="21" fill="hold" nodeType="with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barn(inVertical)">
                                      <p:cBhvr>
                                        <p:cTn id="83" dur="500"/>
                                        <p:tgtEl>
                                          <p:spTgt spid="10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wipe(left)">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P spid="15" grpId="0" uiExpand="1" build="p"/>
      <p:bldP spid="15" grpId="1" build="allAtOnce"/>
      <p:bldP spid="2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a:solidFill>
                    <a:srgbClr val="0000CC"/>
                  </a:solidFill>
                </a:ln>
                <a:solidFill>
                  <a:srgbClr val="0000CC"/>
                </a:solidFill>
                <a:latin typeface="Constantia" panose="02030602050306030303" pitchFamily="18" charset="0"/>
              </a:rPr>
              <a:t>II</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3" y="2874999"/>
            <a:ext cx="6158200" cy="615553"/>
          </a:xfrm>
          <a:prstGeom prst="rect">
            <a:avLst/>
          </a:prstGeom>
        </p:spPr>
        <p:txBody>
          <a:bodyPr wrap="square" lIns="0" tIns="0" rIns="0" bIns="0" rtlCol="0" anchor="t">
            <a:spAutoFit/>
          </a:bodyPr>
          <a:lstStyle/>
          <a:p>
            <a:pPr lvl="0" algn="ctr">
              <a:defRPr/>
            </a:pPr>
            <a:r>
              <a:rPr lang="en-US" sz="4000" b="1" dirty="0" smtClean="0">
                <a:ln>
                  <a:solidFill>
                    <a:schemeClr val="tx1"/>
                  </a:solidFill>
                </a:ln>
                <a:latin typeface="Constantia" panose="02030602050306030303" pitchFamily="18" charset="0"/>
              </a:rPr>
              <a:t>1</a:t>
            </a:r>
            <a:r>
              <a:rPr kumimoji="0" lang="en-US" sz="4000" b="1" i="0" u="none" strike="noStrike" kern="1200" cap="none" spc="0" normalizeH="0" baseline="0" noProof="0" dirty="0" smtClean="0">
                <a:ln>
                  <a:solidFill>
                    <a:schemeClr val="tx1"/>
                  </a:solidFill>
                </a:ln>
                <a:effectLst/>
                <a:uLnTx/>
                <a:uFillTx/>
                <a:latin typeface="Constantia" panose="02030602050306030303" pitchFamily="18" charset="0"/>
                <a:ea typeface="+mn-ea"/>
                <a:cs typeface="+mn-cs"/>
              </a:rPr>
              <a:t>. </a:t>
            </a:r>
            <a:r>
              <a:rPr lang="en-US" sz="4000" b="1" dirty="0">
                <a:ln>
                  <a:solidFill>
                    <a:schemeClr val="tx1"/>
                  </a:solidFill>
                </a:ln>
                <a:latin typeface="Constantia" panose="02030602050306030303" pitchFamily="18" charset="0"/>
              </a:rPr>
              <a:t>Di </a:t>
            </a:r>
            <a:r>
              <a:rPr lang="en-US" sz="4000" b="1" dirty="0" err="1">
                <a:ln>
                  <a:solidFill>
                    <a:schemeClr val="tx1"/>
                  </a:solidFill>
                </a:ln>
                <a:latin typeface="Constantia" panose="02030602050306030303" pitchFamily="18" charset="0"/>
              </a:rPr>
              <a:t>truyền</a:t>
            </a:r>
            <a:r>
              <a:rPr lang="en-US" sz="4000" b="1" dirty="0">
                <a:ln>
                  <a:solidFill>
                    <a:schemeClr val="tx1"/>
                  </a:solidFill>
                </a:ln>
                <a:latin typeface="Constantia" panose="02030602050306030303" pitchFamily="18" charset="0"/>
              </a:rPr>
              <a:t> </a:t>
            </a:r>
            <a:r>
              <a:rPr lang="en-US" sz="4000" b="1" dirty="0" err="1">
                <a:ln>
                  <a:solidFill>
                    <a:schemeClr val="tx1"/>
                  </a:solidFill>
                </a:ln>
                <a:latin typeface="Constantia" panose="02030602050306030303" pitchFamily="18" charset="0"/>
              </a:rPr>
              <a:t>giới</a:t>
            </a:r>
            <a:r>
              <a:rPr lang="en-US" sz="4000" b="1" dirty="0">
                <a:ln>
                  <a:solidFill>
                    <a:schemeClr val="tx1"/>
                  </a:solidFill>
                </a:ln>
                <a:latin typeface="Constantia" panose="02030602050306030303" pitchFamily="18" charset="0"/>
              </a:rPr>
              <a:t> </a:t>
            </a:r>
            <a:r>
              <a:rPr lang="en-US" sz="4000" b="1" dirty="0" err="1">
                <a:ln>
                  <a:solidFill>
                    <a:schemeClr val="tx1"/>
                  </a:solidFill>
                </a:ln>
                <a:latin typeface="Constantia" panose="02030602050306030303" pitchFamily="18" charset="0"/>
              </a:rPr>
              <a:t>tính</a:t>
            </a:r>
            <a:r>
              <a:rPr lang="en-US" sz="4000" b="1" dirty="0">
                <a:ln>
                  <a:solidFill>
                    <a:schemeClr val="tx1"/>
                  </a:solidFill>
                </a:ln>
                <a:latin typeface="Constantia" panose="02030602050306030303" pitchFamily="18" charset="0"/>
              </a:rPr>
              <a:t> </a:t>
            </a:r>
            <a:endParaRPr kumimoji="0" lang="en-US" sz="4000" b="1" i="0" u="none" strike="noStrike" kern="1200" cap="none" spc="0" normalizeH="0" baseline="0" noProof="0" dirty="0">
              <a:ln>
                <a:solidFill>
                  <a:schemeClr val="tx1"/>
                </a:solidFill>
              </a:ln>
              <a:effectLst/>
              <a:uLnTx/>
              <a:uFillTx/>
              <a:latin typeface="Constantia" panose="02030602050306030303" pitchFamily="18" charset="0"/>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551179" y="3562222"/>
            <a:ext cx="4300841" cy="3553859"/>
          </a:xfrm>
          <a:prstGeom prst="rect">
            <a:avLst/>
          </a:prstGeom>
        </p:spPr>
      </p:pic>
      <p:sp>
        <p:nvSpPr>
          <p:cNvPr id="10" name="TextBox 13"/>
          <p:cNvSpPr txBox="1"/>
          <p:nvPr/>
        </p:nvSpPr>
        <p:spPr>
          <a:xfrm>
            <a:off x="369608" y="7102185"/>
            <a:ext cx="4950112" cy="2462213"/>
          </a:xfrm>
          <a:prstGeom prst="rect">
            <a:avLst/>
          </a:prstGeom>
        </p:spPr>
        <p:txBody>
          <a:bodyPr wrap="square" lIns="0" tIns="0" rIns="0" bIns="0" rtlCol="0" anchor="t">
            <a:spAutoFit/>
          </a:bodyPr>
          <a:lstStyle/>
          <a:p>
            <a:pPr algn="ctr">
              <a:lnSpc>
                <a:spcPts val="4759"/>
              </a:lnSpc>
            </a:pPr>
            <a:r>
              <a:rPr lang="en-US" sz="4000" dirty="0">
                <a:ln>
                  <a:solidFill>
                    <a:srgbClr val="C00000"/>
                  </a:solidFill>
                </a:ln>
                <a:solidFill>
                  <a:srgbClr val="C00000"/>
                </a:solidFill>
                <a:latin typeface="Public Sans Bold"/>
              </a:rPr>
              <a:t>HS </a:t>
            </a:r>
            <a:r>
              <a:rPr lang="en-US" sz="4000" dirty="0" err="1">
                <a:ln>
                  <a:solidFill>
                    <a:srgbClr val="C00000"/>
                  </a:solidFill>
                </a:ln>
                <a:solidFill>
                  <a:srgbClr val="C00000"/>
                </a:solidFill>
                <a:latin typeface="Public Sans Bold"/>
              </a:rPr>
              <a:t>hoạt</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động</a:t>
            </a:r>
            <a:r>
              <a:rPr lang="en-US" sz="4000" dirty="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nhóm</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quan</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sát</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hình</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hoàn</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thành</a:t>
            </a:r>
            <a:r>
              <a:rPr lang="en-US" sz="4000" dirty="0" smtClean="0">
                <a:ln>
                  <a:solidFill>
                    <a:srgbClr val="C00000"/>
                  </a:solidFill>
                </a:ln>
                <a:solidFill>
                  <a:srgbClr val="C00000"/>
                </a:solidFill>
                <a:latin typeface="Public Sans Bold"/>
              </a:rPr>
              <a:t> PHT </a:t>
            </a:r>
            <a:r>
              <a:rPr lang="en-US" sz="4000" dirty="0" err="1" smtClean="0">
                <a:ln>
                  <a:solidFill>
                    <a:srgbClr val="C00000"/>
                  </a:solidFill>
                </a:ln>
                <a:solidFill>
                  <a:srgbClr val="C00000"/>
                </a:solidFill>
                <a:latin typeface="Public Sans Bold"/>
              </a:rPr>
              <a:t>và</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trả</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lời</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câu</a:t>
            </a:r>
            <a:r>
              <a:rPr lang="en-US" sz="4000" dirty="0" smtClean="0">
                <a:ln>
                  <a:solidFill>
                    <a:srgbClr val="C00000"/>
                  </a:solidFill>
                </a:ln>
                <a:solidFill>
                  <a:srgbClr val="C00000"/>
                </a:solidFill>
                <a:latin typeface="Public Sans Bold"/>
              </a:rPr>
              <a:t> </a:t>
            </a:r>
            <a:r>
              <a:rPr lang="en-US" sz="4000" dirty="0" err="1" smtClean="0">
                <a:ln>
                  <a:solidFill>
                    <a:srgbClr val="C00000"/>
                  </a:solidFill>
                </a:ln>
                <a:solidFill>
                  <a:srgbClr val="C00000"/>
                </a:solidFill>
                <a:latin typeface="Public Sans Bold"/>
              </a:rPr>
              <a:t>hỏi</a:t>
            </a:r>
            <a:endParaRPr lang="en-US" sz="4000" dirty="0">
              <a:ln>
                <a:solidFill>
                  <a:srgbClr val="C00000"/>
                </a:solidFill>
              </a:ln>
              <a:solidFill>
                <a:srgbClr val="C00000"/>
              </a:solidFill>
              <a:latin typeface="Public Sans Bold"/>
            </a:endParaRPr>
          </a:p>
        </p:txBody>
      </p:sp>
      <p:graphicFrame>
        <p:nvGraphicFramePr>
          <p:cNvPr id="2" name="Table 1"/>
          <p:cNvGraphicFramePr>
            <a:graphicFrameLocks noGrp="1"/>
          </p:cNvGraphicFramePr>
          <p:nvPr>
            <p:extLst>
              <p:ext uri="{D42A27DB-BD31-4B8C-83A1-F6EECF244321}">
                <p14:modId xmlns:p14="http://schemas.microsoft.com/office/powerpoint/2010/main" val="102564792"/>
              </p:ext>
            </p:extLst>
          </p:nvPr>
        </p:nvGraphicFramePr>
        <p:xfrm>
          <a:off x="6511433" y="3204070"/>
          <a:ext cx="11547968" cy="3905735"/>
        </p:xfrm>
        <a:graphic>
          <a:graphicData uri="http://schemas.openxmlformats.org/drawingml/2006/table">
            <a:tbl>
              <a:tblPr firstRow="1" firstCol="1" bandRow="1"/>
              <a:tblGrid>
                <a:gridCol w="5313482">
                  <a:extLst>
                    <a:ext uri="{9D8B030D-6E8A-4147-A177-3AD203B41FA5}">
                      <a16:colId xmlns:a16="http://schemas.microsoft.com/office/drawing/2014/main" val="2543013025"/>
                    </a:ext>
                  </a:extLst>
                </a:gridCol>
                <a:gridCol w="3117243">
                  <a:extLst>
                    <a:ext uri="{9D8B030D-6E8A-4147-A177-3AD203B41FA5}">
                      <a16:colId xmlns:a16="http://schemas.microsoft.com/office/drawing/2014/main" val="931792250"/>
                    </a:ext>
                  </a:extLst>
                </a:gridCol>
                <a:gridCol w="3117243">
                  <a:extLst>
                    <a:ext uri="{9D8B030D-6E8A-4147-A177-3AD203B41FA5}">
                      <a16:colId xmlns:a16="http://schemas.microsoft.com/office/drawing/2014/main" val="2867571280"/>
                    </a:ext>
                  </a:extLst>
                </a:gridCol>
              </a:tblGrid>
              <a:tr h="1120531">
                <a:tc gridSpan="3">
                  <a:txBody>
                    <a:bodyPr/>
                    <a:lstStyle/>
                    <a:p>
                      <a:pPr algn="ctr">
                        <a:lnSpc>
                          <a:spcPct val="100000"/>
                        </a:lnSpc>
                        <a:spcBef>
                          <a:spcPts val="1200"/>
                        </a:spcBef>
                        <a:spcAft>
                          <a:spcPts val="300"/>
                        </a:spcAft>
                      </a:pPr>
                      <a:r>
                        <a:rPr lang="en-US" sz="3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PHIẾU HỌC TẬP SỐ 2</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p>
                      <a:pPr marR="2540" algn="ctr">
                        <a:lnSpc>
                          <a:spcPct val="107000"/>
                        </a:lnSpc>
                        <a:spcBef>
                          <a:spcPts val="300"/>
                        </a:spcBef>
                        <a:spcAft>
                          <a:spcPts val="300"/>
                        </a:spcAft>
                        <a:tabLst>
                          <a:tab pos="2524125" algn="l"/>
                          <a:tab pos="5594985" algn="l"/>
                        </a:tabLst>
                      </a:pPr>
                      <a:r>
                        <a:rPr lang="en-US" sz="3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PHÂN BIỆT NST GIỚI TÍNH VÀ NST </a:t>
                      </a:r>
                      <a:r>
                        <a:rPr lang="en-US" sz="3000" b="1" dirty="0" smtClean="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THƯỜNG</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191276"/>
                  </a:ext>
                </a:extLst>
              </a:tr>
              <a:tr h="696301">
                <a:tc>
                  <a:txBody>
                    <a:bodyPr/>
                    <a:lstStyle/>
                    <a:p>
                      <a:pPr marR="2540" algn="ctr">
                        <a:lnSpc>
                          <a:spcPct val="107000"/>
                        </a:lnSpc>
                        <a:spcBef>
                          <a:spcPts val="300"/>
                        </a:spcBef>
                        <a:spcAft>
                          <a:spcPts val="300"/>
                        </a:spcAft>
                      </a:pP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Đặc</a:t>
                      </a: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điểm</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NST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thường</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NST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giới</a:t>
                      </a: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tính</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29110767"/>
                  </a:ext>
                </a:extLst>
              </a:tr>
              <a:tr h="696301">
                <a:tc>
                  <a:txBody>
                    <a:bodyPr/>
                    <a:lstStyle/>
                    <a:p>
                      <a:pPr marR="3810" algn="just">
                        <a:lnSpc>
                          <a:spcPct val="107000"/>
                        </a:lnSpc>
                        <a:spcBef>
                          <a:spcPts val="300"/>
                        </a:spcBef>
                        <a:spcAft>
                          <a:spcPts val="300"/>
                        </a:spcAft>
                      </a:pP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Gene/NST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quy</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định</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tính</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trạng</a:t>
                      </a:r>
                      <a:endPar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879681"/>
                  </a:ext>
                </a:extLst>
              </a:tr>
              <a:tr h="696301">
                <a:tc>
                  <a:txBody>
                    <a:bodyPr/>
                    <a:lstStyle/>
                    <a:p>
                      <a:pPr marR="3810" algn="just">
                        <a:lnSpc>
                          <a:spcPct val="107000"/>
                        </a:lnSpc>
                        <a:spcBef>
                          <a:spcPts val="300"/>
                        </a:spcBef>
                        <a:spcAft>
                          <a:spcPts val="300"/>
                        </a:spcAft>
                      </a:pP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Hệ</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thống</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NST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89374"/>
                  </a:ext>
                </a:extLst>
              </a:tr>
              <a:tr h="696301">
                <a:tc>
                  <a:txBody>
                    <a:bodyPr/>
                    <a:lstStyle/>
                    <a:p>
                      <a:pPr marR="3810" algn="just">
                        <a:lnSpc>
                          <a:spcPct val="107000"/>
                        </a:lnSpc>
                        <a:spcBef>
                          <a:spcPts val="300"/>
                        </a:spcBef>
                        <a:spcAft>
                          <a:spcPts val="300"/>
                        </a:spcAft>
                      </a:pP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Số</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lượng</a:t>
                      </a:r>
                      <a:endPar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117816"/>
                  </a:ext>
                </a:extLst>
              </a:tr>
            </a:tbl>
          </a:graphicData>
        </a:graphic>
      </p:graphicFrame>
      <p:sp>
        <p:nvSpPr>
          <p:cNvPr id="3" name="Rectangle 2"/>
          <p:cNvSpPr/>
          <p:nvPr/>
        </p:nvSpPr>
        <p:spPr>
          <a:xfrm>
            <a:off x="6248399" y="7404224"/>
            <a:ext cx="11811001" cy="2803844"/>
          </a:xfrm>
          <a:prstGeom prst="rect">
            <a:avLst/>
          </a:prstGeom>
        </p:spPr>
        <p:txBody>
          <a:bodyPr wrap="square">
            <a:spAutoFit/>
          </a:bodyPr>
          <a:lstStyle/>
          <a:p>
            <a:pPr indent="180340" algn="just">
              <a:lnSpc>
                <a:spcPct val="107000"/>
              </a:lnSpc>
              <a:spcBef>
                <a:spcPts val="300"/>
              </a:spcBef>
              <a:spcAft>
                <a:spcPts val="300"/>
              </a:spcAft>
            </a:pPr>
            <a:r>
              <a:rPr lang="en-US" sz="4000" i="1" dirty="0">
                <a:latin typeface="Constantia" panose="02030602050306030303" pitchFamily="18" charset="0"/>
                <a:ea typeface="Calibri" panose="020F0502020204030204" pitchFamily="34" charset="0"/>
                <a:cs typeface="Times New Roman" panose="02020603050405020304" pitchFamily="18" charset="0"/>
              </a:rPr>
              <a:t>(1) NST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là</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gì</a:t>
            </a:r>
            <a:r>
              <a:rPr lang="en-US" sz="4000" i="1" dirty="0">
                <a:latin typeface="Constantia" panose="02030602050306030303" pitchFamily="18" charset="0"/>
                <a:ea typeface="Calibri" panose="020F0502020204030204" pitchFamily="34" charset="0"/>
                <a:cs typeface="Times New Roman" panose="02020603050405020304" pitchFamily="18" charset="0"/>
              </a:rPr>
              <a:t> ? </a:t>
            </a:r>
            <a:endParaRPr lang="en-US" sz="4000" dirty="0">
              <a:latin typeface="Constantia" panose="02030602050306030303" pitchFamily="18" charset="0"/>
              <a:ea typeface="Calibri" panose="020F0502020204030204" pitchFamily="34" charset="0"/>
              <a:cs typeface="Times New Roman" panose="02020603050405020304" pitchFamily="18" charset="0"/>
            </a:endParaRPr>
          </a:p>
          <a:p>
            <a:pPr indent="180340" algn="just">
              <a:lnSpc>
                <a:spcPct val="107000"/>
              </a:lnSpc>
              <a:spcBef>
                <a:spcPts val="300"/>
              </a:spcBef>
              <a:spcAft>
                <a:spcPts val="300"/>
              </a:spcAft>
            </a:pPr>
            <a:r>
              <a:rPr lang="en-US" sz="4000" i="1" dirty="0">
                <a:latin typeface="Constantia" panose="02030602050306030303" pitchFamily="18" charset="0"/>
                <a:ea typeface="Calibri" panose="020F0502020204030204" pitchFamily="34" charset="0"/>
                <a:cs typeface="Times New Roman" panose="02020603050405020304" pitchFamily="18" charset="0"/>
              </a:rPr>
              <a:t>(2) </a:t>
            </a:r>
            <a:r>
              <a:rPr lang="en-US" sz="4000" i="1" dirty="0" err="1">
                <a:latin typeface="Constantia" panose="02030602050306030303" pitchFamily="18" charset="0"/>
                <a:ea typeface="Calibri" panose="020F0502020204030204" pitchFamily="34" charset="0"/>
                <a:cs typeface="Times New Roman" panose="02020603050405020304" pitchFamily="18" charset="0"/>
              </a:rPr>
              <a:t>Dựa</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vào</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cơ</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chế</a:t>
            </a:r>
            <a:r>
              <a:rPr lang="en-US" sz="4000" i="1" dirty="0">
                <a:latin typeface="Constantia" panose="02030602050306030303" pitchFamily="18" charset="0"/>
                <a:ea typeface="Calibri" panose="020F0502020204030204" pitchFamily="34" charset="0"/>
                <a:cs typeface="Times New Roman" panose="02020603050405020304" pitchFamily="18" charset="0"/>
              </a:rPr>
              <a:t> di </a:t>
            </a:r>
            <a:r>
              <a:rPr lang="en-US" sz="4000" i="1" dirty="0" err="1">
                <a:latin typeface="Constantia" panose="02030602050306030303" pitchFamily="18" charset="0"/>
                <a:ea typeface="Calibri" panose="020F0502020204030204" pitchFamily="34" charset="0"/>
                <a:cs typeface="Times New Roman" panose="02020603050405020304" pitchFamily="18" charset="0"/>
              </a:rPr>
              <a:t>truyền</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giải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thích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vì</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sao</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trong</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tự</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nhiên</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tỷ</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lệ</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các</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loài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thường</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là</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smtClean="0">
                <a:latin typeface="Constantia" panose="02030602050306030303" pitchFamily="18" charset="0"/>
                <a:ea typeface="Calibri" panose="020F0502020204030204" pitchFamily="34" charset="0"/>
                <a:cs typeface="Times New Roman" panose="02020603050405020304" pitchFamily="18" charset="0"/>
              </a:rPr>
              <a:t>♂ : ♀ </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smtClean="0">
                <a:latin typeface="Constantia" panose="02030602050306030303" pitchFamily="18" charset="0"/>
                <a:ea typeface="Calibri" panose="020F0502020204030204" pitchFamily="34" charset="0"/>
                <a:cs typeface="Times New Roman" panose="02020603050405020304" pitchFamily="18" charset="0"/>
              </a:rPr>
              <a:t>1 : 1 </a:t>
            </a:r>
            <a:r>
              <a:rPr lang="en-US" sz="4000" i="1" dirty="0">
                <a:latin typeface="Constantia" panose="02030602050306030303" pitchFamily="18" charset="0"/>
                <a:ea typeface="Calibri" panose="020F0502020204030204" pitchFamily="34" charset="0"/>
                <a:cs typeface="Times New Roman" panose="02020603050405020304" pitchFamily="18" charset="0"/>
              </a:rPr>
              <a:t>?</a:t>
            </a:r>
            <a:endParaRPr lang="en-US" sz="4000" dirty="0">
              <a:effectLst/>
              <a:latin typeface="Constantia" panose="020306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2617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srcRect b="2777"/>
          <a:stretch/>
        </p:blipFill>
        <p:spPr>
          <a:xfrm>
            <a:off x="218827" y="3562222"/>
            <a:ext cx="17789860" cy="6534278"/>
          </a:xfrm>
          <a:prstGeom prst="rect">
            <a:avLst/>
          </a:prstGeom>
        </p:spPr>
      </p:pic>
      <p:pic>
        <p:nvPicPr>
          <p:cNvPr id="17" name="Picture 16"/>
          <p:cNvPicPr>
            <a:picLocks noChangeAspect="1"/>
          </p:cNvPicPr>
          <p:nvPr/>
        </p:nvPicPr>
        <p:blipFill>
          <a:blip r:embed="rId3"/>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3" y="2874999"/>
            <a:ext cx="61582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2" name="Rectangle 11"/>
          <p:cNvSpPr/>
          <p:nvPr/>
        </p:nvSpPr>
        <p:spPr>
          <a:xfrm>
            <a:off x="3785013" y="5183496"/>
            <a:ext cx="5912702" cy="1754326"/>
          </a:xfrm>
          <a:prstGeom prst="rect">
            <a:avLst/>
          </a:prstGeom>
        </p:spPr>
        <p:txBody>
          <a:bodyPr wrap="square">
            <a:spAutoFit/>
          </a:bodyPr>
          <a:lstStyle/>
          <a:p>
            <a:pPr algn="ctr">
              <a:lnSpc>
                <a:spcPct val="90000"/>
              </a:lnSpc>
            </a:pP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trạng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thường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không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liên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quan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giới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endParaRPr lang="en-US" dirty="0">
              <a:ln>
                <a:solidFill>
                  <a:schemeClr val="tx1"/>
                </a:solidFill>
              </a:ln>
            </a:endParaRPr>
          </a:p>
        </p:txBody>
      </p:sp>
      <p:sp>
        <p:nvSpPr>
          <p:cNvPr id="16" name="Rectangle 15"/>
          <p:cNvSpPr/>
          <p:nvPr/>
        </p:nvSpPr>
        <p:spPr>
          <a:xfrm>
            <a:off x="9697715" y="5149847"/>
            <a:ext cx="8332237" cy="1754326"/>
          </a:xfrm>
          <a:prstGeom prst="rect">
            <a:avLst/>
          </a:prstGeom>
        </p:spPr>
        <p:txBody>
          <a:bodyPr wrap="square">
            <a:spAutoFit/>
          </a:bodyPr>
          <a:lstStyle/>
          <a:p>
            <a:pPr algn="ctr">
              <a:lnSpc>
                <a:spcPct val="90000"/>
              </a:lnSpc>
            </a:pP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giới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trạng</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liên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quan</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giới</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tính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và</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quy</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rPr>
              <a:t>định</a:t>
            </a:r>
            <a:r>
              <a:rPr lang="en-US" sz="4000" dirty="0" smtClean="0">
                <a:ln>
                  <a:solidFill>
                    <a:schemeClr val="tx1"/>
                  </a:solidFill>
                </a:ln>
                <a:latin typeface="Constantia" panose="02030602050306030303" pitchFamily="18" charset="0"/>
              </a:rPr>
              <a:t> </a:t>
            </a:r>
            <a:r>
              <a:rPr lang="en-US" sz="4000" dirty="0" err="1" smtClean="0">
                <a:ln>
                  <a:solidFill>
                    <a:schemeClr val="tx1"/>
                  </a:solidFill>
                </a:ln>
                <a:latin typeface="Constantia" panose="02030602050306030303" pitchFamily="18" charset="0"/>
                <a:sym typeface="Wingdings" panose="05000000000000000000" pitchFamily="2" charset="2"/>
              </a:rPr>
              <a:t>tính</a:t>
            </a:r>
            <a:r>
              <a:rPr lang="en-US" sz="4000" dirty="0" smtClean="0">
                <a:ln>
                  <a:solidFill>
                    <a:schemeClr val="tx1"/>
                  </a:solidFill>
                </a:ln>
                <a:latin typeface="Constantia" panose="02030602050306030303" pitchFamily="18" charset="0"/>
                <a:sym typeface="Wingdings" panose="05000000000000000000" pitchFamily="2" charset="2"/>
              </a:rPr>
              <a:t> </a:t>
            </a:r>
            <a:r>
              <a:rPr lang="en-US" sz="4000" dirty="0" err="1" smtClean="0">
                <a:ln>
                  <a:solidFill>
                    <a:schemeClr val="tx1"/>
                  </a:solidFill>
                </a:ln>
                <a:latin typeface="Constantia" panose="02030602050306030303" pitchFamily="18" charset="0"/>
                <a:sym typeface="Wingdings" panose="05000000000000000000" pitchFamily="2" charset="2"/>
              </a:rPr>
              <a:t>trạng</a:t>
            </a:r>
            <a:r>
              <a:rPr lang="en-US" sz="4000" dirty="0" smtClean="0">
                <a:ln>
                  <a:solidFill>
                    <a:schemeClr val="tx1"/>
                  </a:solidFill>
                </a:ln>
                <a:latin typeface="Constantia" panose="02030602050306030303" pitchFamily="18" charset="0"/>
                <a:sym typeface="Wingdings" panose="05000000000000000000" pitchFamily="2" charset="2"/>
              </a:rPr>
              <a:t> </a:t>
            </a:r>
            <a:r>
              <a:rPr lang="en-US" sz="4000" dirty="0" err="1" smtClean="0">
                <a:ln>
                  <a:solidFill>
                    <a:schemeClr val="tx1"/>
                  </a:solidFill>
                </a:ln>
                <a:latin typeface="Constantia" panose="02030602050306030303" pitchFamily="18" charset="0"/>
                <a:sym typeface="Wingdings" panose="05000000000000000000" pitchFamily="2" charset="2"/>
              </a:rPr>
              <a:t>thường</a:t>
            </a:r>
            <a:endParaRPr lang="en-US" dirty="0">
              <a:ln>
                <a:solidFill>
                  <a:schemeClr val="tx1"/>
                </a:solidFill>
              </a:ln>
            </a:endParaRPr>
          </a:p>
        </p:txBody>
      </p:sp>
      <p:sp>
        <p:nvSpPr>
          <p:cNvPr id="18" name="Rectangle 17"/>
          <p:cNvSpPr/>
          <p:nvPr/>
        </p:nvSpPr>
        <p:spPr>
          <a:xfrm>
            <a:off x="3941135" y="6876237"/>
            <a:ext cx="5756580" cy="2557623"/>
          </a:xfrm>
          <a:prstGeom prst="rect">
            <a:avLst/>
          </a:prstGeom>
        </p:spPr>
        <p:txBody>
          <a:bodyPr wrap="square">
            <a:spAutoFit/>
          </a:bodyPr>
          <a:lstStyle/>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Tồn</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tại</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dạng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cặp</a:t>
            </a:r>
            <a:r>
              <a:rPr lang="en-US" sz="4000" dirty="0" smtClean="0">
                <a:ln>
                  <a:solidFill>
                    <a:srgbClr val="006600"/>
                  </a:solidFill>
                </a:ln>
                <a:solidFill>
                  <a:srgbClr val="006600"/>
                </a:solidFill>
                <a:latin typeface="Constantia" panose="02030602050306030303" pitchFamily="18" charset="0"/>
              </a:rPr>
              <a:t> NST </a:t>
            </a:r>
            <a:r>
              <a:rPr lang="en-US" sz="4000" dirty="0" err="1" smtClean="0">
                <a:ln>
                  <a:solidFill>
                    <a:srgbClr val="006600"/>
                  </a:solidFill>
                </a:ln>
                <a:solidFill>
                  <a:srgbClr val="006600"/>
                </a:solidFill>
                <a:latin typeface="Constantia" panose="02030602050306030303" pitchFamily="18" charset="0"/>
              </a:rPr>
              <a:t>tương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đồng</a:t>
            </a:r>
            <a:endParaRPr lang="en-US" sz="4000" dirty="0" smtClean="0">
              <a:ln>
                <a:solidFill>
                  <a:srgbClr val="006600"/>
                </a:solidFill>
              </a:ln>
              <a:solidFill>
                <a:srgbClr val="006600"/>
              </a:solidFill>
              <a:latin typeface="Constantia" panose="02030602050306030303" pitchFamily="18" charset="0"/>
            </a:endParaRPr>
          </a:p>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Giống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nhau</a:t>
            </a:r>
            <a:r>
              <a:rPr lang="en-US" sz="4000" dirty="0" smtClean="0">
                <a:ln>
                  <a:solidFill>
                    <a:srgbClr val="006600"/>
                  </a:solidFill>
                </a:ln>
                <a:solidFill>
                  <a:srgbClr val="006600"/>
                </a:solidFill>
                <a:latin typeface="Constantia" panose="02030602050306030303" pitchFamily="18" charset="0"/>
              </a:rPr>
              <a:t> ở </a:t>
            </a:r>
            <a:r>
              <a:rPr lang="en-US" sz="4000" dirty="0" err="1" smtClean="0">
                <a:ln>
                  <a:solidFill>
                    <a:srgbClr val="006600"/>
                  </a:solidFill>
                </a:ln>
                <a:solidFill>
                  <a:srgbClr val="006600"/>
                </a:solidFill>
                <a:latin typeface="Constantia" panose="02030602050306030303" pitchFamily="18" charset="0"/>
              </a:rPr>
              <a:t>cá</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thể</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đực</a:t>
            </a:r>
            <a:r>
              <a:rPr lang="en-US" sz="4000" dirty="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và</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cái</a:t>
            </a:r>
            <a:endParaRPr lang="en-US" sz="4000" dirty="0" smtClean="0">
              <a:ln>
                <a:solidFill>
                  <a:srgbClr val="006600"/>
                </a:solidFill>
              </a:ln>
              <a:solidFill>
                <a:srgbClr val="006600"/>
              </a:solidFill>
              <a:latin typeface="Constantia" panose="02030602050306030303" pitchFamily="18" charset="0"/>
            </a:endParaRPr>
          </a:p>
          <a:p>
            <a:pPr algn="just">
              <a:lnSpc>
                <a:spcPct val="90000"/>
              </a:lnSpc>
            </a:pPr>
            <a:endParaRPr lang="en-US" dirty="0">
              <a:ln>
                <a:solidFill>
                  <a:srgbClr val="006600"/>
                </a:solidFill>
              </a:ln>
              <a:solidFill>
                <a:srgbClr val="006600"/>
              </a:solidFill>
            </a:endParaRPr>
          </a:p>
        </p:txBody>
      </p:sp>
      <p:sp>
        <p:nvSpPr>
          <p:cNvPr id="19" name="Rectangle 18"/>
          <p:cNvSpPr/>
          <p:nvPr/>
        </p:nvSpPr>
        <p:spPr>
          <a:xfrm>
            <a:off x="9718981" y="6794820"/>
            <a:ext cx="8289705" cy="2557623"/>
          </a:xfrm>
          <a:prstGeom prst="rect">
            <a:avLst/>
          </a:prstGeom>
        </p:spPr>
        <p:txBody>
          <a:bodyPr wrap="square">
            <a:spAutoFit/>
          </a:bodyPr>
          <a:lstStyle/>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Tồn</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tại</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dạng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cặp</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tương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đồng</a:t>
            </a:r>
            <a:r>
              <a:rPr lang="en-US" sz="4000" dirty="0" smtClean="0">
                <a:ln>
                  <a:solidFill>
                    <a:srgbClr val="006600"/>
                  </a:solidFill>
                </a:ln>
                <a:solidFill>
                  <a:srgbClr val="006600"/>
                </a:solidFill>
                <a:latin typeface="Constantia" panose="02030602050306030303" pitchFamily="18" charset="0"/>
              </a:rPr>
              <a:t> XX, ZZ </a:t>
            </a:r>
            <a:r>
              <a:rPr lang="en-US" sz="4000" dirty="0" err="1" smtClean="0">
                <a:ln>
                  <a:solidFill>
                    <a:srgbClr val="006600"/>
                  </a:solidFill>
                </a:ln>
                <a:solidFill>
                  <a:srgbClr val="006600"/>
                </a:solidFill>
                <a:latin typeface="Constantia" panose="02030602050306030303" pitchFamily="18" charset="0"/>
              </a:rPr>
              <a:t>hoặc</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không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tương</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đồng</a:t>
            </a:r>
            <a:r>
              <a:rPr lang="en-US" sz="4000" dirty="0" smtClean="0">
                <a:ln>
                  <a:solidFill>
                    <a:srgbClr val="006600"/>
                  </a:solidFill>
                </a:ln>
                <a:solidFill>
                  <a:srgbClr val="006600"/>
                </a:solidFill>
                <a:latin typeface="Constantia" panose="02030602050306030303" pitchFamily="18" charset="0"/>
              </a:rPr>
              <a:t> (XY, ZW, XO)</a:t>
            </a:r>
          </a:p>
          <a:p>
            <a:pPr algn="just">
              <a:lnSpc>
                <a:spcPct val="90000"/>
              </a:lnSpc>
            </a:pP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Khác</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nhau</a:t>
            </a:r>
            <a:r>
              <a:rPr lang="en-US" sz="4000" dirty="0" smtClean="0">
                <a:ln>
                  <a:solidFill>
                    <a:srgbClr val="006600"/>
                  </a:solidFill>
                </a:ln>
                <a:solidFill>
                  <a:srgbClr val="006600"/>
                </a:solidFill>
                <a:latin typeface="Constantia" panose="02030602050306030303" pitchFamily="18" charset="0"/>
              </a:rPr>
              <a:t> ở </a:t>
            </a:r>
            <a:r>
              <a:rPr lang="en-US" sz="4000" dirty="0" err="1" smtClean="0">
                <a:ln>
                  <a:solidFill>
                    <a:srgbClr val="006600"/>
                  </a:solidFill>
                </a:ln>
                <a:solidFill>
                  <a:srgbClr val="006600"/>
                </a:solidFill>
                <a:latin typeface="Constantia" panose="02030602050306030303" pitchFamily="18" charset="0"/>
              </a:rPr>
              <a:t>cá</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thể</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đực</a:t>
            </a:r>
            <a:r>
              <a:rPr lang="en-US" sz="4000" dirty="0" smtClean="0">
                <a:ln>
                  <a:solidFill>
                    <a:srgbClr val="006600"/>
                  </a:solidFill>
                </a:ln>
                <a:solidFill>
                  <a:srgbClr val="006600"/>
                </a:solidFill>
                <a:latin typeface="Constantia" panose="02030602050306030303" pitchFamily="18" charset="0"/>
              </a:rPr>
              <a:t>, </a:t>
            </a:r>
            <a:r>
              <a:rPr lang="en-US" sz="4000" dirty="0" err="1" smtClean="0">
                <a:ln>
                  <a:solidFill>
                    <a:srgbClr val="006600"/>
                  </a:solidFill>
                </a:ln>
                <a:solidFill>
                  <a:srgbClr val="006600"/>
                </a:solidFill>
                <a:latin typeface="Constantia" panose="02030602050306030303" pitchFamily="18" charset="0"/>
              </a:rPr>
              <a:t>cái</a:t>
            </a:r>
            <a:endParaRPr lang="en-US" sz="4000" dirty="0" smtClean="0">
              <a:ln>
                <a:solidFill>
                  <a:srgbClr val="006600"/>
                </a:solidFill>
              </a:ln>
              <a:solidFill>
                <a:srgbClr val="006600"/>
              </a:solidFill>
              <a:latin typeface="Constantia" panose="02030602050306030303" pitchFamily="18" charset="0"/>
            </a:endParaRPr>
          </a:p>
          <a:p>
            <a:pPr algn="just">
              <a:lnSpc>
                <a:spcPct val="90000"/>
              </a:lnSpc>
            </a:pPr>
            <a:endParaRPr lang="en-US" dirty="0">
              <a:ln>
                <a:solidFill>
                  <a:srgbClr val="006600"/>
                </a:solidFill>
              </a:ln>
              <a:solidFill>
                <a:srgbClr val="006600"/>
              </a:solidFill>
            </a:endParaRPr>
          </a:p>
        </p:txBody>
      </p:sp>
      <p:sp>
        <p:nvSpPr>
          <p:cNvPr id="23" name="Rectangle 22"/>
          <p:cNvSpPr/>
          <p:nvPr/>
        </p:nvSpPr>
        <p:spPr>
          <a:xfrm>
            <a:off x="3941135" y="9317365"/>
            <a:ext cx="5279065" cy="646331"/>
          </a:xfrm>
          <a:prstGeom prst="rect">
            <a:avLst/>
          </a:prstGeom>
        </p:spPr>
        <p:txBody>
          <a:bodyPr wrap="square">
            <a:spAutoFit/>
          </a:bodyPr>
          <a:lstStyle/>
          <a:p>
            <a:pPr algn="just">
              <a:lnSpc>
                <a:spcPct val="90000"/>
              </a:lnSpc>
            </a:pPr>
            <a:r>
              <a:rPr lang="en-US" sz="4000" dirty="0" err="1" smtClean="0">
                <a:ln>
                  <a:solidFill>
                    <a:srgbClr val="0000CC"/>
                  </a:solidFill>
                </a:ln>
                <a:solidFill>
                  <a:srgbClr val="0000CC"/>
                </a:solidFill>
                <a:latin typeface="Constantia" panose="02030602050306030303" pitchFamily="18" charset="0"/>
              </a:rPr>
              <a:t>Có</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nhiều</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cặp</a:t>
            </a:r>
            <a:r>
              <a:rPr lang="en-US" sz="4000" dirty="0" smtClean="0">
                <a:ln>
                  <a:solidFill>
                    <a:srgbClr val="0000CC"/>
                  </a:solidFill>
                </a:ln>
                <a:solidFill>
                  <a:srgbClr val="0000CC"/>
                </a:solidFill>
                <a:latin typeface="Constantia" panose="02030602050306030303" pitchFamily="18" charset="0"/>
              </a:rPr>
              <a:t>/</a:t>
            </a:r>
            <a:r>
              <a:rPr lang="en-US" sz="4000" dirty="0" err="1" smtClean="0">
                <a:ln>
                  <a:solidFill>
                    <a:srgbClr val="0000CC"/>
                  </a:solidFill>
                </a:ln>
                <a:solidFill>
                  <a:srgbClr val="0000CC"/>
                </a:solidFill>
                <a:latin typeface="Constantia" panose="02030602050306030303" pitchFamily="18" charset="0"/>
              </a:rPr>
              <a:t>tế</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bào</a:t>
            </a:r>
            <a:r>
              <a:rPr lang="en-US" sz="4000" dirty="0" smtClean="0">
                <a:ln>
                  <a:solidFill>
                    <a:srgbClr val="0000CC"/>
                  </a:solidFill>
                </a:ln>
                <a:solidFill>
                  <a:srgbClr val="0000CC"/>
                </a:solidFill>
                <a:latin typeface="Constantia" panose="02030602050306030303" pitchFamily="18" charset="0"/>
              </a:rPr>
              <a:t> 2n</a:t>
            </a:r>
            <a:endParaRPr lang="en-US" dirty="0">
              <a:ln>
                <a:solidFill>
                  <a:srgbClr val="0000CC"/>
                </a:solidFill>
              </a:ln>
              <a:solidFill>
                <a:srgbClr val="0000CC"/>
              </a:solidFill>
            </a:endParaRPr>
          </a:p>
        </p:txBody>
      </p:sp>
      <p:sp>
        <p:nvSpPr>
          <p:cNvPr id="24" name="Rectangle 23"/>
          <p:cNvSpPr/>
          <p:nvPr/>
        </p:nvSpPr>
        <p:spPr>
          <a:xfrm>
            <a:off x="9932825" y="9317364"/>
            <a:ext cx="8037507" cy="646331"/>
          </a:xfrm>
          <a:prstGeom prst="rect">
            <a:avLst/>
          </a:prstGeom>
        </p:spPr>
        <p:txBody>
          <a:bodyPr wrap="square">
            <a:spAutoFit/>
          </a:bodyPr>
          <a:lstStyle/>
          <a:p>
            <a:pPr algn="just">
              <a:lnSpc>
                <a:spcPct val="90000"/>
              </a:lnSpc>
            </a:pPr>
            <a:r>
              <a:rPr lang="en-US" sz="4000" dirty="0" err="1" smtClean="0">
                <a:ln>
                  <a:solidFill>
                    <a:srgbClr val="0000CC"/>
                  </a:solidFill>
                </a:ln>
                <a:solidFill>
                  <a:srgbClr val="0000CC"/>
                </a:solidFill>
                <a:latin typeface="Constantia" panose="02030602050306030303" pitchFamily="18" charset="0"/>
              </a:rPr>
              <a:t>Chỉ</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có</a:t>
            </a:r>
            <a:r>
              <a:rPr lang="en-US" sz="4000" dirty="0" smtClean="0">
                <a:ln>
                  <a:solidFill>
                    <a:srgbClr val="0000CC"/>
                  </a:solidFill>
                </a:ln>
                <a:solidFill>
                  <a:srgbClr val="0000CC"/>
                </a:solidFill>
                <a:latin typeface="Constantia" panose="02030602050306030303" pitchFamily="18" charset="0"/>
              </a:rPr>
              <a:t> 1 </a:t>
            </a:r>
            <a:r>
              <a:rPr lang="en-US" sz="4000" dirty="0" err="1" smtClean="0">
                <a:ln>
                  <a:solidFill>
                    <a:srgbClr val="0000CC"/>
                  </a:solidFill>
                </a:ln>
                <a:solidFill>
                  <a:srgbClr val="0000CC"/>
                </a:solidFill>
                <a:latin typeface="Constantia" panose="02030602050306030303" pitchFamily="18" charset="0"/>
              </a:rPr>
              <a:t>cặp</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trong</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tế</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bào</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lưỡng</a:t>
            </a:r>
            <a:r>
              <a:rPr lang="en-US" sz="4000" dirty="0" smtClean="0">
                <a:ln>
                  <a:solidFill>
                    <a:srgbClr val="0000CC"/>
                  </a:solidFill>
                </a:ln>
                <a:solidFill>
                  <a:srgbClr val="0000CC"/>
                </a:solidFill>
                <a:latin typeface="Constantia" panose="02030602050306030303" pitchFamily="18" charset="0"/>
              </a:rPr>
              <a:t> </a:t>
            </a:r>
            <a:r>
              <a:rPr lang="en-US" sz="4000" dirty="0" err="1" smtClean="0">
                <a:ln>
                  <a:solidFill>
                    <a:srgbClr val="0000CC"/>
                  </a:solidFill>
                </a:ln>
                <a:solidFill>
                  <a:srgbClr val="0000CC"/>
                </a:solidFill>
                <a:latin typeface="Constantia" panose="02030602050306030303" pitchFamily="18" charset="0"/>
              </a:rPr>
              <a:t>bội</a:t>
            </a:r>
            <a:endParaRPr lang="en-US" dirty="0">
              <a:ln>
                <a:solidFill>
                  <a:srgbClr val="0000CC"/>
                </a:solidFill>
              </a:ln>
              <a:solidFill>
                <a:srgbClr val="0000CC"/>
              </a:solidFill>
            </a:endParaRPr>
          </a:p>
        </p:txBody>
      </p:sp>
      <p:sp>
        <p:nvSpPr>
          <p:cNvPr id="25" name="Rectangle 24"/>
          <p:cNvSpPr/>
          <p:nvPr/>
        </p:nvSpPr>
        <p:spPr>
          <a:xfrm>
            <a:off x="304990" y="4486906"/>
            <a:ext cx="9354370" cy="5493299"/>
          </a:xfrm>
          <a:prstGeom prst="rect">
            <a:avLst/>
          </a:prstGeom>
          <a:solidFill>
            <a:schemeClr val="bg1"/>
          </a:solidFill>
        </p:spPr>
        <p:txBody>
          <a:bodyPr wrap="square">
            <a:spAutoFit/>
          </a:bodyPr>
          <a:lstStyle/>
          <a:p>
            <a:pPr indent="180340" algn="just">
              <a:lnSpc>
                <a:spcPct val="107000"/>
              </a:lnSpc>
              <a:spcBef>
                <a:spcPts val="300"/>
              </a:spcBef>
              <a:spcAft>
                <a:spcPts val="300"/>
              </a:spcAft>
            </a:pPr>
            <a:r>
              <a:rPr lang="en-US" sz="4100" dirty="0">
                <a:ea typeface="Calibri" panose="020F0502020204030204" pitchFamily="34" charset="0"/>
                <a:cs typeface="Times New Roman" panose="02020603050405020304" pitchFamily="18" charset="0"/>
              </a:rPr>
              <a:t>Ở </a:t>
            </a:r>
            <a:r>
              <a:rPr lang="en-US" sz="4100" dirty="0" err="1">
                <a:ea typeface="Calibri" panose="020F0502020204030204" pitchFamily="34" charset="0"/>
                <a:cs typeface="Times New Roman" panose="02020603050405020304" pitchFamily="18" charset="0"/>
              </a:rPr>
              <a:t>động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vật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khi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xét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riêng</a:t>
            </a:r>
            <a:r>
              <a:rPr lang="en-US" sz="4100" dirty="0">
                <a:ea typeface="Calibri" panose="020F0502020204030204" pitchFamily="34" charset="0"/>
                <a:cs typeface="Times New Roman" panose="02020603050405020304" pitchFamily="18" charset="0"/>
              </a:rPr>
              <a:t> </a:t>
            </a:r>
            <a:r>
              <a:rPr lang="en-US" sz="4100" dirty="0" smtClean="0">
                <a:ea typeface="Calibri" panose="020F0502020204030204" pitchFamily="34" charset="0"/>
                <a:cs typeface="Times New Roman" panose="02020603050405020304" pitchFamily="18" charset="0"/>
              </a:rPr>
              <a:t>NST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giới</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đồng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tử</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quá</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trình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giảm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phân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một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loại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tử</a:t>
            </a:r>
            <a:r>
              <a:rPr lang="en-US" sz="4100" dirty="0" smtClean="0">
                <a:ea typeface="Calibri" panose="020F0502020204030204" pitchFamily="34" charset="0"/>
                <a:cs typeface="Times New Roman" panose="02020603050405020304" pitchFamily="18" charset="0"/>
              </a:rPr>
              <a:t> ; </a:t>
            </a:r>
            <a:r>
              <a:rPr lang="en-US" sz="4100" dirty="0" err="1" smtClean="0">
                <a:ea typeface="Calibri" panose="020F0502020204030204" pitchFamily="34" charset="0"/>
                <a:cs typeface="Times New Roman" panose="02020603050405020304" pitchFamily="18" charset="0"/>
              </a:rPr>
              <a:t>giới</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dị</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smtClean="0">
                <a:ea typeface="Calibri" panose="020F0502020204030204" pitchFamily="34" charset="0"/>
                <a:cs typeface="Times New Roman" panose="02020603050405020304" pitchFamily="18" charset="0"/>
              </a:rPr>
              <a:t>tử</a:t>
            </a:r>
            <a:r>
              <a:rPr lang="en-US" sz="4100" dirty="0" smtClean="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quá</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trình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giảm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phân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hai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loại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mang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nhiễm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sắc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thể</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khác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lệ</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ngang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thụ</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tinh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xuất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như</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nên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lệ</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theo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thuyết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là</a:t>
            </a:r>
            <a:r>
              <a:rPr lang="en-US" sz="4100" dirty="0">
                <a:ea typeface="Calibri" panose="020F0502020204030204" pitchFamily="34" charset="0"/>
                <a:cs typeface="Times New Roman" panose="02020603050405020304" pitchFamily="18" charset="0"/>
              </a:rPr>
              <a:t> 1:1 </a:t>
            </a:r>
            <a:endParaRPr lang="en-US" sz="4100" dirty="0">
              <a:effectLst/>
              <a:ea typeface="Calibri" panose="020F0502020204030204" pitchFamily="34" charset="0"/>
              <a:cs typeface="Times New Roman" panose="02020603050405020304" pitchFamily="18" charset="0"/>
            </a:endParaRPr>
          </a:p>
        </p:txBody>
      </p:sp>
      <p:pic>
        <p:nvPicPr>
          <p:cNvPr id="26"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233" y="4953361"/>
            <a:ext cx="2080866" cy="195081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840151" y="3594497"/>
            <a:ext cx="15109861" cy="6386685"/>
          </a:xfrm>
          <a:prstGeom prst="rect">
            <a:avLst/>
          </a:prstGeom>
          <a:noFill/>
        </p:spPr>
        <p:txBody>
          <a:bodyPr wrap="square">
            <a:spAutoFit/>
          </a:bodyPr>
          <a:lstStyle/>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chứa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thường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do gene </a:t>
            </a:r>
            <a:r>
              <a:rPr lang="en-US" sz="3600" dirty="0" err="1">
                <a:ea typeface="Calibri" panose="020F0502020204030204" pitchFamily="34" charset="0"/>
                <a:cs typeface="Times New Roman" panose="02020603050405020304" pitchFamily="18" charset="0"/>
              </a:rPr>
              <a:t>trên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gọi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a:t>
            </a:r>
          </a:p>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dựa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việc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mặt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bản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chất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mặt</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trên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a:t>
            </a:r>
          </a:p>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dưỡng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của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số</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loài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động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vật</a:t>
            </a:r>
            <a:r>
              <a:rPr lang="en-US" sz="3600" dirty="0">
                <a:ea typeface="Calibri" panose="020F0502020204030204" pitchFamily="34" charset="0"/>
                <a:cs typeface="Times New Roman" panose="02020603050405020304" pitchFamily="18" charset="0"/>
              </a:rPr>
              <a:t>, NST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ở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2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giống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(XX </a:t>
            </a:r>
            <a:r>
              <a:rPr lang="en-US" sz="3600" dirty="0" err="1">
                <a:ea typeface="Calibri" panose="020F0502020204030204" pitchFamily="34" charset="0"/>
                <a:cs typeface="Times New Roman" panose="02020603050405020304" pitchFamily="18" charset="0"/>
              </a:rPr>
              <a:t>hoặc</a:t>
            </a:r>
            <a:r>
              <a:rPr lang="en-US" sz="3600" dirty="0">
                <a:ea typeface="Calibri" panose="020F0502020204030204" pitchFamily="34" charset="0"/>
                <a:cs typeface="Times New Roman" panose="02020603050405020304" pitchFamily="18" charset="0"/>
              </a:rPr>
              <a:t> ZZ) </a:t>
            </a:r>
            <a:r>
              <a:rPr lang="en-US" sz="3600" dirty="0" err="1">
                <a:ea typeface="Calibri" panose="020F0502020204030204" pitchFamily="34" charset="0"/>
                <a:cs typeface="Times New Roman" panose="02020603050405020304" pitchFamily="18" charset="0"/>
              </a:rPr>
              <a:t>giảm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tạo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ra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loại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còn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hai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khác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(XY </a:t>
            </a:r>
            <a:r>
              <a:rPr lang="en-US" sz="3600" dirty="0" err="1">
                <a:ea typeface="Calibri" panose="020F0502020204030204" pitchFamily="34" charset="0"/>
                <a:cs typeface="Times New Roman" panose="02020603050405020304" pitchFamily="18" charset="0"/>
              </a:rPr>
              <a:t>hoặc</a:t>
            </a:r>
            <a:r>
              <a:rPr lang="en-US" sz="3600" dirty="0">
                <a:ea typeface="Calibri" panose="020F0502020204030204" pitchFamily="34" charset="0"/>
                <a:cs typeface="Times New Roman" panose="02020603050405020304" pitchFamily="18" charset="0"/>
              </a:rPr>
              <a:t> ZW) hay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chỉ</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1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(XO) </a:t>
            </a:r>
            <a:r>
              <a:rPr lang="en-US" sz="3600" dirty="0" err="1">
                <a:ea typeface="Calibri" panose="020F0502020204030204" pitchFamily="34" charset="0"/>
                <a:cs typeface="Times New Roman" panose="02020603050405020304" pitchFamily="18" charset="0"/>
              </a:rPr>
              <a:t>giảm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cho</a:t>
            </a:r>
            <a:r>
              <a:rPr lang="en-US" sz="3600" dirty="0">
                <a:ea typeface="Calibri" panose="020F0502020204030204" pitchFamily="34" charset="0"/>
                <a:cs typeface="Times New Roman" panose="02020603050405020304" pitchFamily="18" charset="0"/>
              </a:rPr>
              <a:t> 2 </a:t>
            </a:r>
            <a:r>
              <a:rPr lang="en-US" sz="3600" dirty="0" err="1">
                <a:ea typeface="Calibri" panose="020F0502020204030204" pitchFamily="34" charset="0"/>
                <a:cs typeface="Times New Roman" panose="02020603050405020304" pitchFamily="18" charset="0"/>
              </a:rPr>
              <a:t>loại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Thông</a:t>
            </a:r>
            <a:r>
              <a:rPr lang="en-US" sz="3600" dirty="0">
                <a:ea typeface="Calibri" panose="020F0502020204030204" pitchFamily="34" charset="0"/>
                <a:cs typeface="Times New Roman" panose="02020603050405020304" pitchFamily="18" charset="0"/>
              </a:rPr>
              <a:t> qua </a:t>
            </a:r>
            <a:r>
              <a:rPr lang="en-US" sz="3600" dirty="0" err="1">
                <a:ea typeface="Calibri" panose="020F0502020204030204" pitchFamily="34" charset="0"/>
                <a:cs typeface="Times New Roman" panose="02020603050405020304" pitchFamily="18" charset="0"/>
              </a:rPr>
              <a:t>thụ</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tổ</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hợp</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xuất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ngang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sở</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giải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thích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tỉ</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lệ</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tự</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theo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thuyết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thường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1: 1</a:t>
            </a:r>
            <a:endParaRPr lang="en-US" sz="3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8754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2"/>
                                        </p:tgtEl>
                                        <p:attrNameLst>
                                          <p:attrName>ppt_w</p:attrName>
                                        </p:attrNameLst>
                                      </p:cBhvr>
                                      <p:tavLst>
                                        <p:tav tm="0">
                                          <p:val>
                                            <p:strVal val="ppt_w"/>
                                          </p:val>
                                        </p:tav>
                                        <p:tav tm="100000">
                                          <p:val>
                                            <p:fltVal val="0"/>
                                          </p:val>
                                        </p:tav>
                                      </p:tavLst>
                                    </p:anim>
                                    <p:anim calcmode="lin" valueType="num">
                                      <p:cBhvr>
                                        <p:cTn id="59" dur="500"/>
                                        <p:tgtEl>
                                          <p:spTgt spid="22"/>
                                        </p:tgtEl>
                                        <p:attrNameLst>
                                          <p:attrName>ppt_h</p:attrName>
                                        </p:attrNameLst>
                                      </p:cBhvr>
                                      <p:tavLst>
                                        <p:tav tm="0">
                                          <p:val>
                                            <p:strVal val="ppt_h"/>
                                          </p:val>
                                        </p:tav>
                                        <p:tav tm="100000">
                                          <p:val>
                                            <p:fltVal val="0"/>
                                          </p:val>
                                        </p:tav>
                                      </p:tavLst>
                                    </p:anim>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8"/>
                                        </p:tgtEl>
                                        <p:attrNameLst>
                                          <p:attrName>ppt_w</p:attrName>
                                        </p:attrNameLst>
                                      </p:cBhvr>
                                      <p:tavLst>
                                        <p:tav tm="0">
                                          <p:val>
                                            <p:strVal val="ppt_w"/>
                                          </p:val>
                                        </p:tav>
                                        <p:tav tm="100000">
                                          <p:val>
                                            <p:fltVal val="0"/>
                                          </p:val>
                                        </p:tav>
                                      </p:tavLst>
                                    </p:anim>
                                    <p:anim calcmode="lin" valueType="num">
                                      <p:cBhvr>
                                        <p:cTn id="74" dur="500"/>
                                        <p:tgtEl>
                                          <p:spTgt spid="18"/>
                                        </p:tgtEl>
                                        <p:attrNameLst>
                                          <p:attrName>ppt_h</p:attrName>
                                        </p:attrNameLst>
                                      </p:cBhvr>
                                      <p:tavLst>
                                        <p:tav tm="0">
                                          <p:val>
                                            <p:strVal val="ppt_h"/>
                                          </p:val>
                                        </p:tav>
                                        <p:tav tm="100000">
                                          <p:val>
                                            <p:fltVal val="0"/>
                                          </p:val>
                                        </p:tav>
                                      </p:tavLst>
                                    </p:anim>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19"/>
                                        </p:tgtEl>
                                        <p:attrNameLst>
                                          <p:attrName>ppt_w</p:attrName>
                                        </p:attrNameLst>
                                      </p:cBhvr>
                                      <p:tavLst>
                                        <p:tav tm="0">
                                          <p:val>
                                            <p:strVal val="ppt_w"/>
                                          </p:val>
                                        </p:tav>
                                        <p:tav tm="100000">
                                          <p:val>
                                            <p:fltVal val="0"/>
                                          </p:val>
                                        </p:tav>
                                      </p:tavLst>
                                    </p:anim>
                                    <p:anim calcmode="lin" valueType="num">
                                      <p:cBhvr>
                                        <p:cTn id="79" dur="500"/>
                                        <p:tgtEl>
                                          <p:spTgt spid="19"/>
                                        </p:tgtEl>
                                        <p:attrNameLst>
                                          <p:attrName>ppt_h</p:attrName>
                                        </p:attrNameLst>
                                      </p:cBhvr>
                                      <p:tavLst>
                                        <p:tav tm="0">
                                          <p:val>
                                            <p:strVal val="ppt_h"/>
                                          </p:val>
                                        </p:tav>
                                        <p:tav tm="100000">
                                          <p:val>
                                            <p:fltVal val="0"/>
                                          </p:val>
                                        </p:tav>
                                      </p:tavLst>
                                    </p:anim>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23"/>
                                        </p:tgtEl>
                                        <p:attrNameLst>
                                          <p:attrName>ppt_w</p:attrName>
                                        </p:attrNameLst>
                                      </p:cBhvr>
                                      <p:tavLst>
                                        <p:tav tm="0">
                                          <p:val>
                                            <p:strVal val="ppt_w"/>
                                          </p:val>
                                        </p:tav>
                                        <p:tav tm="100000">
                                          <p:val>
                                            <p:fltVal val="0"/>
                                          </p:val>
                                        </p:tav>
                                      </p:tavLst>
                                    </p:anim>
                                    <p:anim calcmode="lin" valueType="num">
                                      <p:cBhvr>
                                        <p:cTn id="84" dur="500"/>
                                        <p:tgtEl>
                                          <p:spTgt spid="23"/>
                                        </p:tgtEl>
                                        <p:attrNameLst>
                                          <p:attrName>ppt_h</p:attrName>
                                        </p:attrNameLst>
                                      </p:cBhvr>
                                      <p:tavLst>
                                        <p:tav tm="0">
                                          <p:val>
                                            <p:strVal val="ppt_h"/>
                                          </p:val>
                                        </p:tav>
                                        <p:tav tm="100000">
                                          <p:val>
                                            <p:fltVal val="0"/>
                                          </p:val>
                                        </p:tav>
                                      </p:tavLst>
                                    </p:anim>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4"/>
                                        </p:tgtEl>
                                        <p:attrNameLst>
                                          <p:attrName>ppt_w</p:attrName>
                                        </p:attrNameLst>
                                      </p:cBhvr>
                                      <p:tavLst>
                                        <p:tav tm="0">
                                          <p:val>
                                            <p:strVal val="ppt_w"/>
                                          </p:val>
                                        </p:tav>
                                        <p:tav tm="100000">
                                          <p:val>
                                            <p:fltVal val="0"/>
                                          </p:val>
                                        </p:tav>
                                      </p:tavLst>
                                    </p:anim>
                                    <p:anim calcmode="lin" valueType="num">
                                      <p:cBhvr>
                                        <p:cTn id="89" dur="500"/>
                                        <p:tgtEl>
                                          <p:spTgt spid="24"/>
                                        </p:tgtEl>
                                        <p:attrNameLst>
                                          <p:attrName>ppt_h</p:attrName>
                                        </p:attrNameLst>
                                      </p:cBhvr>
                                      <p:tavLst>
                                        <p:tav tm="0">
                                          <p:val>
                                            <p:strVal val="ppt_h"/>
                                          </p:val>
                                        </p:tav>
                                        <p:tav tm="100000">
                                          <p:val>
                                            <p:fltVal val="0"/>
                                          </p:val>
                                        </p:tav>
                                      </p:tavLst>
                                    </p:anim>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25"/>
                                        </p:tgtEl>
                                        <p:attrNameLst>
                                          <p:attrName>ppt_w</p:attrName>
                                        </p:attrNameLst>
                                      </p:cBhvr>
                                      <p:tavLst>
                                        <p:tav tm="0">
                                          <p:val>
                                            <p:strVal val="ppt_w"/>
                                          </p:val>
                                        </p:tav>
                                        <p:tav tm="100000">
                                          <p:val>
                                            <p:fltVal val="0"/>
                                          </p:val>
                                        </p:tav>
                                      </p:tavLst>
                                    </p:anim>
                                    <p:anim calcmode="lin" valueType="num">
                                      <p:cBhvr>
                                        <p:cTn id="94" dur="500"/>
                                        <p:tgtEl>
                                          <p:spTgt spid="25"/>
                                        </p:tgtEl>
                                        <p:attrNameLst>
                                          <p:attrName>ppt_h</p:attrName>
                                        </p:attrNameLst>
                                      </p:cBhvr>
                                      <p:tavLst>
                                        <p:tav tm="0">
                                          <p:val>
                                            <p:strVal val="ppt_h"/>
                                          </p:val>
                                        </p:tav>
                                        <p:tav tm="100000">
                                          <p:val>
                                            <p:fltVal val="0"/>
                                          </p:val>
                                        </p:tav>
                                      </p:tavLst>
                                    </p:anim>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6" presetClass="entr" presetSubtype="21"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arn(inVertical)">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27">
                                            <p:txEl>
                                              <p:pRg st="0" end="0"/>
                                            </p:txEl>
                                          </p:spTgt>
                                        </p:tgtEl>
                                        <p:attrNameLst>
                                          <p:attrName>style.visibility</p:attrName>
                                        </p:attrNameLst>
                                      </p:cBhvr>
                                      <p:to>
                                        <p:strVal val="visible"/>
                                      </p:to>
                                    </p:set>
                                    <p:animEffect transition="in" filter="fade">
                                      <p:cBhvr>
                                        <p:cTn id="104" dur="1000"/>
                                        <p:tgtEl>
                                          <p:spTgt spid="27">
                                            <p:txEl>
                                              <p:pRg st="0" end="0"/>
                                            </p:txEl>
                                          </p:spTgt>
                                        </p:tgtEl>
                                      </p:cBhvr>
                                    </p:animEffect>
                                    <p:anim calcmode="lin" valueType="num">
                                      <p:cBhvr>
                                        <p:cTn id="10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6"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27">
                                            <p:txEl>
                                              <p:pRg st="1" end="1"/>
                                            </p:txEl>
                                          </p:spTgt>
                                        </p:tgtEl>
                                        <p:attrNameLst>
                                          <p:attrName>style.visibility</p:attrName>
                                        </p:attrNameLst>
                                      </p:cBhvr>
                                      <p:to>
                                        <p:strVal val="visible"/>
                                      </p:to>
                                    </p:set>
                                    <p:animEffect transition="in" filter="fade">
                                      <p:cBhvr>
                                        <p:cTn id="111" dur="1000"/>
                                        <p:tgtEl>
                                          <p:spTgt spid="27">
                                            <p:txEl>
                                              <p:pRg st="1" end="1"/>
                                            </p:txEl>
                                          </p:spTgt>
                                        </p:tgtEl>
                                      </p:cBhvr>
                                    </p:animEffect>
                                    <p:anim calcmode="lin" valueType="num">
                                      <p:cBhvr>
                                        <p:cTn id="11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11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27">
                                            <p:txEl>
                                              <p:pRg st="2" end="2"/>
                                            </p:txEl>
                                          </p:spTgt>
                                        </p:tgtEl>
                                        <p:attrNameLst>
                                          <p:attrName>style.visibility</p:attrName>
                                        </p:attrNameLst>
                                      </p:cBhvr>
                                      <p:to>
                                        <p:strVal val="visible"/>
                                      </p:to>
                                    </p:set>
                                    <p:animEffect transition="in" filter="fade">
                                      <p:cBhvr>
                                        <p:cTn id="118" dur="1000"/>
                                        <p:tgtEl>
                                          <p:spTgt spid="27">
                                            <p:txEl>
                                              <p:pRg st="2" end="2"/>
                                            </p:txEl>
                                          </p:spTgt>
                                        </p:tgtEl>
                                      </p:cBhvr>
                                    </p:animEffect>
                                    <p:anim calcmode="lin" valueType="num">
                                      <p:cBhvr>
                                        <p:cTn id="119"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20"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P spid="18" grpId="0"/>
      <p:bldP spid="18" grpId="1"/>
      <p:bldP spid="19" grpId="0"/>
      <p:bldP spid="19" grpId="1"/>
      <p:bldP spid="23" grpId="0"/>
      <p:bldP spid="23" grpId="1"/>
      <p:bldP spid="24" grpId="0"/>
      <p:bldP spid="24" grpId="1"/>
      <p:bldP spid="25" grpId="0" animBg="1"/>
      <p:bldP spid="25" grpId="1" animBg="1"/>
      <p:bldP spid="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a:t>
            </a:r>
            <a:r>
              <a:rPr lang="en-US" sz="4000" b="1" dirty="0">
                <a:ln>
                  <a:solidFill>
                    <a:prstClr val="black"/>
                  </a:solidFill>
                </a:ln>
                <a:solidFill>
                  <a:prstClr val="black"/>
                </a:solidFill>
                <a:latin typeface="Constantia" panose="02030602050306030303" pitchFamily="18" charset="0"/>
              </a:rPr>
              <a:t>. </a:t>
            </a:r>
            <a:r>
              <a:rPr lang="en-US" sz="4000" b="1" u="sng" dirty="0" smtClean="0">
                <a:ln>
                  <a:solidFill>
                    <a:prstClr val="black"/>
                  </a:solidFill>
                </a:ln>
                <a:solidFill>
                  <a:prstClr val="black"/>
                </a:solidFill>
                <a:latin typeface="Constantia" panose="02030602050306030303" pitchFamily="18" charset="0"/>
              </a:rPr>
              <a:t>Di </a:t>
            </a:r>
            <a:r>
              <a:rPr lang="en-US" sz="4000" b="1" u="sng" dirty="0" err="1">
                <a:ln>
                  <a:solidFill>
                    <a:prstClr val="black"/>
                  </a:solidFill>
                </a:ln>
                <a:solidFill>
                  <a:prstClr val="black"/>
                </a:solidFill>
                <a:latin typeface="Constantia" panose="02030602050306030303" pitchFamily="18" charset="0"/>
              </a:rPr>
              <a:t>truyền</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liên</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kết</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với</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giới</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tính</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và</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ứng</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dụng</a:t>
            </a:r>
            <a:r>
              <a:rPr lang="en-US" sz="4000" b="1" u="sng" dirty="0">
                <a:ln>
                  <a:solidFill>
                    <a:prstClr val="black"/>
                  </a:solidFill>
                </a:ln>
                <a:solidFill>
                  <a:prstClr val="black"/>
                </a:solidFill>
                <a:latin typeface="Constantia" panose="02030602050306030303" pitchFamily="18" charset="0"/>
              </a:rPr>
              <a:t>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0" name="TextBox 13"/>
          <p:cNvSpPr txBox="1"/>
          <p:nvPr/>
        </p:nvSpPr>
        <p:spPr>
          <a:xfrm>
            <a:off x="277006" y="6967770"/>
            <a:ext cx="4685414" cy="2462213"/>
          </a:xfrm>
          <a:prstGeom prst="rect">
            <a:avLst/>
          </a:prstGeom>
        </p:spPr>
        <p:txBody>
          <a:bodyPr wrap="square" lIns="0" tIns="0" rIns="0" bIns="0" rtlCol="0" anchor="t">
            <a:spAutoFit/>
          </a:bodyPr>
          <a:lstStyle/>
          <a:p>
            <a:pPr lvl="0" algn="ctr">
              <a:lnSpc>
                <a:spcPts val="4759"/>
              </a:lnSpc>
            </a:pPr>
            <a:r>
              <a:rPr kumimoji="0" lang="en-US" sz="4000" i="0" u="sng" strike="noStrike" kern="1200" cap="none" spc="0" normalizeH="0" baseline="0" noProof="0" dirty="0" err="1" smtClean="0">
                <a:ln>
                  <a:solidFill>
                    <a:srgbClr val="C00000"/>
                  </a:solidFill>
                </a:ln>
                <a:solidFill>
                  <a:srgbClr val="FF0000"/>
                </a:solidFill>
                <a:effectLst/>
                <a:uLnTx/>
                <a:uFillTx/>
                <a:latin typeface="Public Sans Bold"/>
              </a:rPr>
              <a:t>Yêu</a:t>
            </a:r>
            <a:r>
              <a:rPr kumimoji="0" lang="en-US" sz="4000" i="0" u="sng" strike="noStrike" kern="1200" cap="none" spc="0" normalizeH="0" noProof="0" dirty="0" smtClean="0">
                <a:ln>
                  <a:solidFill>
                    <a:srgbClr val="C00000"/>
                  </a:solidFill>
                </a:ln>
                <a:solidFill>
                  <a:srgbClr val="FF0000"/>
                </a:solidFill>
                <a:effectLst/>
                <a:uLnTx/>
                <a:uFillTx/>
                <a:latin typeface="Public Sans Bold"/>
              </a:rPr>
              <a:t> </a:t>
            </a:r>
            <a:r>
              <a:rPr kumimoji="0" lang="en-US" sz="4000" i="0" u="sng" strike="noStrike" kern="1200" cap="none" spc="0" normalizeH="0" noProof="0" dirty="0" err="1" smtClean="0">
                <a:ln>
                  <a:solidFill>
                    <a:srgbClr val="C00000"/>
                  </a:solidFill>
                </a:ln>
                <a:solidFill>
                  <a:srgbClr val="FF0000"/>
                </a:solidFill>
                <a:effectLst/>
                <a:uLnTx/>
                <a:uFillTx/>
                <a:latin typeface="Public Sans Bold"/>
              </a:rPr>
              <a:t>cầu</a:t>
            </a:r>
            <a:r>
              <a:rPr kumimoji="0" lang="en-US" sz="4000" i="0" u="none" strike="noStrike" kern="1200" cap="none" spc="0" normalizeH="0" noProof="0" dirty="0" smtClean="0">
                <a:ln>
                  <a:solidFill>
                    <a:srgbClr val="C00000"/>
                  </a:solidFill>
                </a:ln>
                <a:solidFill>
                  <a:srgbClr val="FF0000"/>
                </a:solidFill>
                <a:effectLst/>
                <a:uLnTx/>
                <a:uFillTx/>
                <a:latin typeface="Public Sans Bold"/>
              </a:rPr>
              <a:t>: </a:t>
            </a:r>
          </a:p>
          <a:p>
            <a:pPr lvl="0" algn="ctr">
              <a:lnSpc>
                <a:spcPts val="4759"/>
              </a:lnSpc>
            </a:pPr>
            <a:r>
              <a:rPr kumimoji="0" lang="en-US" sz="4000" i="0" u="none" strike="noStrike" kern="1200" cap="none" spc="0" normalizeH="0" baseline="0" noProof="0" dirty="0" smtClean="0">
                <a:ln>
                  <a:solidFill>
                    <a:schemeClr val="tx1"/>
                  </a:solidFill>
                </a:ln>
                <a:effectLst/>
                <a:uLnTx/>
                <a:uFillTx/>
                <a:latin typeface="Public Sans Bold"/>
              </a:rPr>
              <a:t>HS </a:t>
            </a:r>
            <a:r>
              <a:rPr kumimoji="0" lang="en-US" sz="4000" i="0" u="none" strike="noStrike" kern="1200" cap="none" spc="0" normalizeH="0" baseline="0" noProof="0" dirty="0" err="1">
                <a:ln>
                  <a:solidFill>
                    <a:schemeClr val="tx1"/>
                  </a:solidFill>
                </a:ln>
                <a:effectLst/>
                <a:uLnTx/>
                <a:uFillTx/>
                <a:latin typeface="Public Sans Bold"/>
              </a:rPr>
              <a:t>hoạt</a:t>
            </a:r>
            <a:r>
              <a:rPr kumimoji="0" lang="en-US" sz="4000" i="0" u="none" strike="noStrike" kern="1200" cap="none" spc="0" normalizeH="0" baseline="0" noProof="0" dirty="0">
                <a:ln>
                  <a:solidFill>
                    <a:schemeClr val="tx1"/>
                  </a:solidFill>
                </a:ln>
                <a:effectLst/>
                <a:uLnTx/>
                <a:uFillTx/>
                <a:latin typeface="Public Sans Bold"/>
              </a:rPr>
              <a:t> </a:t>
            </a:r>
            <a:r>
              <a:rPr kumimoji="0" lang="en-US" sz="4000" i="0" u="none" strike="noStrike" kern="1200" cap="none" spc="0" normalizeH="0" baseline="0" noProof="0" dirty="0" err="1">
                <a:ln>
                  <a:solidFill>
                    <a:schemeClr val="tx1"/>
                  </a:solidFill>
                </a:ln>
                <a:effectLst/>
                <a:uLnTx/>
                <a:uFillTx/>
                <a:latin typeface="Public Sans Bold"/>
              </a:rPr>
              <a:t>động</a:t>
            </a:r>
            <a:r>
              <a:rPr kumimoji="0" lang="en-US" sz="4000" i="0" u="none" strike="noStrike" kern="1200" cap="none" spc="0" normalizeH="0" baseline="0" noProof="0" dirty="0">
                <a:ln>
                  <a:solidFill>
                    <a:schemeClr val="tx1"/>
                  </a:solidFill>
                </a:ln>
                <a:effectLst/>
                <a:uLnTx/>
                <a:uFillTx/>
                <a:latin typeface="Public Sans Bold"/>
              </a:rPr>
              <a:t> </a:t>
            </a:r>
            <a:r>
              <a:rPr lang="en-US" sz="4000" dirty="0" err="1" smtClean="0">
                <a:ln>
                  <a:solidFill>
                    <a:schemeClr val="tx1"/>
                  </a:solidFill>
                </a:ln>
                <a:latin typeface="Public Sans Bold"/>
              </a:rPr>
              <a:t>nhóm</a:t>
            </a:r>
            <a:r>
              <a:rPr lang="en-US" sz="4000" dirty="0" smtClean="0">
                <a:ln>
                  <a:solidFill>
                    <a:schemeClr val="tx1"/>
                  </a:solidFill>
                </a:ln>
                <a:latin typeface="Public Sans Bold"/>
              </a:rPr>
              <a:t> </a:t>
            </a:r>
            <a:r>
              <a:rPr lang="en-US" sz="4000" dirty="0" err="1" smtClean="0">
                <a:ln>
                  <a:solidFill>
                    <a:schemeClr val="tx1"/>
                  </a:solidFill>
                </a:ln>
                <a:latin typeface="Public Sans Bold"/>
              </a:rPr>
              <a:t>đôi</a:t>
            </a:r>
            <a:r>
              <a:rPr lang="en-US" sz="4000" dirty="0">
                <a:ln>
                  <a:solidFill>
                    <a:schemeClr val="tx1"/>
                  </a:solidFill>
                </a:ln>
                <a:latin typeface="Public Sans Bold"/>
              </a:rPr>
              <a:t>, </a:t>
            </a:r>
            <a:r>
              <a:rPr lang="en-US" sz="4000" dirty="0" err="1">
                <a:ln>
                  <a:solidFill>
                    <a:schemeClr val="tx1"/>
                  </a:solidFill>
                </a:ln>
                <a:latin typeface="Public Sans Bold"/>
              </a:rPr>
              <a:t>quan</a:t>
            </a:r>
            <a:r>
              <a:rPr lang="en-US" sz="4000" dirty="0">
                <a:ln>
                  <a:solidFill>
                    <a:schemeClr val="tx1"/>
                  </a:solidFill>
                </a:ln>
                <a:latin typeface="Public Sans Bold"/>
              </a:rPr>
              <a:t> </a:t>
            </a:r>
            <a:r>
              <a:rPr lang="en-US" sz="4000" dirty="0" err="1">
                <a:ln>
                  <a:solidFill>
                    <a:schemeClr val="tx1"/>
                  </a:solidFill>
                </a:ln>
                <a:latin typeface="Public Sans Bold"/>
              </a:rPr>
              <a:t>sát</a:t>
            </a:r>
            <a:r>
              <a:rPr lang="en-US" sz="4000" dirty="0">
                <a:ln>
                  <a:solidFill>
                    <a:schemeClr val="tx1"/>
                  </a:solidFill>
                </a:ln>
                <a:latin typeface="Public Sans Bold"/>
              </a:rPr>
              <a:t> H.8.4 </a:t>
            </a:r>
            <a:r>
              <a:rPr lang="en-US" sz="4000" dirty="0" err="1" smtClean="0">
                <a:ln>
                  <a:solidFill>
                    <a:schemeClr val="tx1"/>
                  </a:solidFill>
                </a:ln>
                <a:latin typeface="Public Sans Bold"/>
              </a:rPr>
              <a:t>và</a:t>
            </a:r>
            <a:r>
              <a:rPr lang="en-US" sz="4000" dirty="0" smtClean="0">
                <a:ln>
                  <a:solidFill>
                    <a:schemeClr val="tx1"/>
                  </a:solidFill>
                </a:ln>
                <a:latin typeface="Public Sans Bold"/>
              </a:rPr>
              <a:t> </a:t>
            </a:r>
            <a:r>
              <a:rPr lang="en-US" sz="4000" dirty="0" err="1" smtClean="0">
                <a:ln>
                  <a:solidFill>
                    <a:schemeClr val="tx1"/>
                  </a:solidFill>
                </a:ln>
                <a:latin typeface="Public Sans Bold"/>
              </a:rPr>
              <a:t>trả</a:t>
            </a:r>
            <a:r>
              <a:rPr lang="en-US" sz="4000" dirty="0" smtClean="0">
                <a:ln>
                  <a:solidFill>
                    <a:schemeClr val="tx1"/>
                  </a:solidFill>
                </a:ln>
                <a:latin typeface="Public Sans Bold"/>
              </a:rPr>
              <a:t> </a:t>
            </a:r>
            <a:r>
              <a:rPr lang="en-US" sz="4000" dirty="0" err="1" smtClean="0">
                <a:ln>
                  <a:solidFill>
                    <a:schemeClr val="tx1"/>
                  </a:solidFill>
                </a:ln>
                <a:latin typeface="Public Sans Bold"/>
              </a:rPr>
              <a:t>lời</a:t>
            </a:r>
            <a:r>
              <a:rPr lang="en-US" sz="4000" dirty="0" smtClean="0">
                <a:ln>
                  <a:solidFill>
                    <a:schemeClr val="tx1"/>
                  </a:solidFill>
                </a:ln>
                <a:latin typeface="Public Sans Bold"/>
              </a:rPr>
              <a:t> </a:t>
            </a:r>
            <a:r>
              <a:rPr lang="en-US" sz="4000" dirty="0" err="1" smtClean="0">
                <a:ln>
                  <a:solidFill>
                    <a:schemeClr val="tx1"/>
                  </a:solidFill>
                </a:ln>
                <a:latin typeface="Public Sans Bold"/>
              </a:rPr>
              <a:t>câu</a:t>
            </a:r>
            <a:r>
              <a:rPr lang="en-US" sz="4000" dirty="0" smtClean="0">
                <a:ln>
                  <a:solidFill>
                    <a:schemeClr val="tx1"/>
                  </a:solidFill>
                </a:ln>
                <a:latin typeface="Public Sans Bold"/>
              </a:rPr>
              <a:t> </a:t>
            </a:r>
            <a:r>
              <a:rPr lang="en-US" sz="4000" dirty="0" err="1" smtClean="0">
                <a:ln>
                  <a:solidFill>
                    <a:schemeClr val="tx1"/>
                  </a:solidFill>
                </a:ln>
                <a:latin typeface="Public Sans Bold"/>
              </a:rPr>
              <a:t>hỏi</a:t>
            </a:r>
            <a:endParaRPr kumimoji="0" lang="en-US" sz="4000" i="0" u="none" strike="noStrike" kern="1200" cap="none" spc="0" normalizeH="0" baseline="0" noProof="0" dirty="0">
              <a:ln>
                <a:solidFill>
                  <a:schemeClr val="tx1"/>
                </a:solidFill>
              </a:ln>
              <a:effectLst/>
              <a:uLnTx/>
              <a:uFillTx/>
              <a:latin typeface="Public Sans Bold"/>
            </a:endParaRPr>
          </a:p>
        </p:txBody>
      </p:sp>
      <p:pic>
        <p:nvPicPr>
          <p:cNvPr id="2050" name="Picture 2" descr="Giáo án powerpoint chủ đề 3 tuần 9 | GA điện tử hoạt động trải nghiệm 3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875" t="31902" r="7500" b="18097"/>
          <a:stretch/>
        </p:blipFill>
        <p:spPr bwMode="auto">
          <a:xfrm>
            <a:off x="819826" y="3867022"/>
            <a:ext cx="3599774" cy="2724278"/>
          </a:xfrm>
          <a:prstGeom prst="roundRect">
            <a:avLst>
              <a:gd name="adj" fmla="val 16667"/>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5181600" y="3562222"/>
            <a:ext cx="12801600" cy="5010278"/>
          </a:xfrm>
          <a:prstGeom prst="rect">
            <a:avLst/>
          </a:prstGeom>
        </p:spPr>
      </p:pic>
      <p:sp>
        <p:nvSpPr>
          <p:cNvPr id="14" name="Rectangle 13"/>
          <p:cNvSpPr/>
          <p:nvPr/>
        </p:nvSpPr>
        <p:spPr>
          <a:xfrm>
            <a:off x="5562600" y="8604298"/>
            <a:ext cx="12248998" cy="1323439"/>
          </a:xfrm>
          <a:prstGeom prst="rect">
            <a:avLst/>
          </a:prstGeom>
        </p:spPr>
        <p:txBody>
          <a:bodyPr wrap="square">
            <a:spAutoFit/>
          </a:bodyPr>
          <a:lstStyle/>
          <a:p>
            <a:pPr algn="ctr"/>
            <a:r>
              <a:rPr lang="en-US" sz="4000" dirty="0" smtClean="0">
                <a:ln>
                  <a:solidFill>
                    <a:srgbClr val="FF0000"/>
                  </a:solidFill>
                </a:ln>
                <a:solidFill>
                  <a:srgbClr val="FF0000"/>
                </a:solidFill>
                <a:ea typeface="Calibri" panose="020F0502020204030204" pitchFamily="34" charset="0"/>
              </a:rPr>
              <a:t>Nhận </a:t>
            </a:r>
            <a:r>
              <a:rPr lang="en-US" sz="4000" dirty="0" err="1">
                <a:ln>
                  <a:solidFill>
                    <a:srgbClr val="FF0000"/>
                  </a:solidFill>
                </a:ln>
                <a:solidFill>
                  <a:srgbClr val="FF0000"/>
                </a:solidFill>
                <a:ea typeface="Calibri" panose="020F0502020204030204" pitchFamily="34" charset="0"/>
              </a:rPr>
              <a:t>xét</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sự</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biểu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hiện</a:t>
            </a:r>
            <a:r>
              <a:rPr lang="en-US" sz="4000" dirty="0">
                <a:ln>
                  <a:solidFill>
                    <a:srgbClr val="FF0000"/>
                  </a:solidFill>
                </a:ln>
                <a:solidFill>
                  <a:srgbClr val="FF0000"/>
                </a:solidFill>
                <a:ea typeface="Calibri" panose="020F0502020204030204" pitchFamily="34" charset="0"/>
              </a:rPr>
              <a:t> </a:t>
            </a:r>
            <a:r>
              <a:rPr lang="en-US" sz="4000" dirty="0" err="1" smtClean="0">
                <a:ln>
                  <a:solidFill>
                    <a:srgbClr val="FF0000"/>
                  </a:solidFill>
                </a:ln>
                <a:solidFill>
                  <a:srgbClr val="FF0000"/>
                </a:solidFill>
                <a:ea typeface="Calibri" panose="020F0502020204030204" pitchFamily="34" charset="0"/>
              </a:rPr>
              <a:t>kiểu</a:t>
            </a:r>
            <a:r>
              <a:rPr lang="en-US" sz="4000" dirty="0" smtClean="0">
                <a:ln>
                  <a:solidFill>
                    <a:srgbClr val="FF0000"/>
                  </a:solidFill>
                </a:ln>
                <a:solidFill>
                  <a:srgbClr val="FF0000"/>
                </a:solidFill>
                <a:ea typeface="Calibri" panose="020F0502020204030204" pitchFamily="34" charset="0"/>
              </a:rPr>
              <a:t> </a:t>
            </a:r>
            <a:r>
              <a:rPr lang="en-US" sz="4000" dirty="0" err="1" smtClean="0">
                <a:ln>
                  <a:solidFill>
                    <a:srgbClr val="FF0000"/>
                  </a:solidFill>
                </a:ln>
                <a:solidFill>
                  <a:srgbClr val="FF0000"/>
                </a:solidFill>
                <a:ea typeface="Calibri" panose="020F0502020204030204" pitchFamily="34" charset="0"/>
              </a:rPr>
              <a:t>hình</a:t>
            </a:r>
            <a:r>
              <a:rPr lang="en-US" sz="4000" dirty="0" smtClean="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khác</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nhau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giữa</a:t>
            </a:r>
            <a:r>
              <a:rPr lang="en-US" sz="4000" dirty="0">
                <a:ln>
                  <a:solidFill>
                    <a:srgbClr val="FF0000"/>
                  </a:solidFill>
                </a:ln>
                <a:solidFill>
                  <a:srgbClr val="FF0000"/>
                </a:solidFill>
                <a:ea typeface="Calibri" panose="020F0502020204030204" pitchFamily="34" charset="0"/>
              </a:rPr>
              <a:t> 2 </a:t>
            </a:r>
            <a:r>
              <a:rPr lang="en-US" sz="4000" dirty="0" err="1">
                <a:ln>
                  <a:solidFill>
                    <a:srgbClr val="FF0000"/>
                  </a:solidFill>
                </a:ln>
                <a:solidFill>
                  <a:srgbClr val="FF0000"/>
                </a:solidFill>
                <a:ea typeface="Calibri" panose="020F0502020204030204" pitchFamily="34" charset="0"/>
              </a:rPr>
              <a:t>giới</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trong</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phép</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lai</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thuận</a:t>
            </a:r>
            <a:r>
              <a:rPr lang="en-US" sz="4000" dirty="0">
                <a:ln>
                  <a:solidFill>
                    <a:srgbClr val="FF0000"/>
                  </a:solidFill>
                </a:ln>
                <a:solidFill>
                  <a:srgbClr val="FF0000"/>
                </a:solidFill>
                <a:ea typeface="Calibri" panose="020F0502020204030204" pitchFamily="34" charset="0"/>
              </a:rPr>
              <a:t> – </a:t>
            </a:r>
            <a:r>
              <a:rPr lang="en-US" sz="4000" dirty="0" err="1">
                <a:ln>
                  <a:solidFill>
                    <a:srgbClr val="FF0000"/>
                  </a:solidFill>
                </a:ln>
                <a:solidFill>
                  <a:srgbClr val="FF0000"/>
                </a:solidFill>
                <a:ea typeface="Calibri" panose="020F0502020204030204" pitchFamily="34" charset="0"/>
              </a:rPr>
              <a:t>nghịch</a:t>
            </a:r>
            <a:r>
              <a:rPr lang="en-US" sz="4000" dirty="0">
                <a:ln>
                  <a:solidFill>
                    <a:srgbClr val="FF0000"/>
                  </a:solidFill>
                </a:ln>
                <a:solidFill>
                  <a:srgbClr val="FF0000"/>
                </a:solidFill>
                <a:ea typeface="Calibri" panose="020F0502020204030204" pitchFamily="34" charset="0"/>
              </a:rPr>
              <a:t> ở </a:t>
            </a:r>
            <a:r>
              <a:rPr lang="en-US" sz="4000" dirty="0" err="1">
                <a:ln>
                  <a:solidFill>
                    <a:srgbClr val="FF0000"/>
                  </a:solidFill>
                </a:ln>
                <a:solidFill>
                  <a:srgbClr val="FF0000"/>
                </a:solidFill>
                <a:ea typeface="Calibri" panose="020F0502020204030204" pitchFamily="34" charset="0"/>
              </a:rPr>
              <a:t>từng</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thế</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hệ</a:t>
            </a:r>
            <a:r>
              <a:rPr lang="en-US" sz="4000" dirty="0">
                <a:ln>
                  <a:solidFill>
                    <a:srgbClr val="FF0000"/>
                  </a:solidFill>
                </a:ln>
                <a:solidFill>
                  <a:srgbClr val="FF0000"/>
                </a:solidFill>
                <a:ea typeface="Calibri" panose="020F0502020204030204" pitchFamily="34" charset="0"/>
              </a:rPr>
              <a:t> F1, F2 ? </a:t>
            </a:r>
            <a:endParaRPr lang="en-US" sz="4000" dirty="0">
              <a:ln>
                <a:solidFill>
                  <a:srgbClr val="FF0000"/>
                </a:solidFill>
              </a:ln>
              <a:solidFill>
                <a:srgbClr val="FF0000"/>
              </a:solidFill>
            </a:endParaRPr>
          </a:p>
        </p:txBody>
      </p:sp>
    </p:spTree>
    <p:extLst>
      <p:ext uri="{BB962C8B-B14F-4D97-AF65-F5344CB8AC3E}">
        <p14:creationId xmlns:p14="http://schemas.microsoft.com/office/powerpoint/2010/main" val="87751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và</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ứng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dụng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0" name="TextBox 13"/>
          <p:cNvSpPr txBox="1"/>
          <p:nvPr/>
        </p:nvSpPr>
        <p:spPr>
          <a:xfrm>
            <a:off x="182758" y="6421965"/>
            <a:ext cx="3167735"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Yêu</a:t>
            </a:r>
            <a:r>
              <a:rPr kumimoji="0" lang="en-US" sz="4000" b="0" i="0" u="sng"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r>
              <a:rPr kumimoji="0" lang="en-US" sz="4000" b="0" i="0" u="sng" strike="noStrike" kern="1200" cap="none" spc="0" normalizeH="0" baseline="0" noProof="0" dirty="0" err="1" smtClean="0">
                <a:ln>
                  <a:solidFill>
                    <a:srgbClr val="C00000"/>
                  </a:solidFill>
                </a:ln>
                <a:solidFill>
                  <a:srgbClr val="FF0000"/>
                </a:solidFill>
                <a:effectLst/>
                <a:uLnTx/>
                <a:uFillTx/>
                <a:latin typeface="Public Sans Bold"/>
                <a:ea typeface="+mn-ea"/>
                <a:cs typeface="+mn-cs"/>
              </a:rPr>
              <a:t>cầu</a:t>
            </a:r>
            <a:r>
              <a:rPr kumimoji="0" lang="en-US" sz="4000" b="0" i="0" u="none" strike="noStrike" kern="1200" cap="none" spc="0" normalizeH="0" baseline="0" noProof="0" dirty="0" smtClean="0">
                <a:ln>
                  <a:solidFill>
                    <a:srgbClr val="C00000"/>
                  </a:solidFill>
                </a:ln>
                <a:solidFill>
                  <a:srgbClr val="FF0000"/>
                </a:solidFill>
                <a:effectLst/>
                <a:uLnTx/>
                <a:uFillTx/>
                <a:latin typeface="Public Sans Bold"/>
                <a:ea typeface="+mn-ea"/>
                <a:cs typeface="+mn-cs"/>
              </a:rPr>
              <a:t>: </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HS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hoạt</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động</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nhóm</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đôi</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quan</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sát</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H.8.5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và</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trả</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lời</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câu</a:t>
            </a:r>
            <a:r>
              <a:rPr kumimoji="0" lang="en-US" sz="4000" b="0" i="0" u="none" strike="noStrike" kern="1200" cap="none" spc="0" normalizeH="0" baseline="0" noProof="0" dirty="0" smtClean="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smtClean="0">
                <a:ln>
                  <a:solidFill>
                    <a:prstClr val="black"/>
                  </a:solidFill>
                </a:ln>
                <a:solidFill>
                  <a:prstClr val="black"/>
                </a:solidFill>
                <a:effectLst/>
                <a:uLnTx/>
                <a:uFillTx/>
                <a:latin typeface="Public Sans Bold"/>
                <a:ea typeface="+mn-ea"/>
                <a:cs typeface="+mn-cs"/>
              </a:rPr>
              <a:t>hỏi</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pic>
        <p:nvPicPr>
          <p:cNvPr id="2050" name="Picture 2" descr="Giáo án powerpoint chủ đề 3 tuần 9 | GA điện tử hoạt động trải nghiệm 3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875" t="31902" r="7500" b="18097"/>
          <a:stretch/>
        </p:blipFill>
        <p:spPr bwMode="auto">
          <a:xfrm>
            <a:off x="353232" y="3850461"/>
            <a:ext cx="2837774" cy="2211594"/>
          </a:xfrm>
          <a:prstGeom prst="roundRect">
            <a:avLst>
              <a:gd name="adj" fmla="val 16667"/>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513803" y="3764270"/>
            <a:ext cx="7466647" cy="5863144"/>
          </a:xfrm>
          <a:prstGeom prst="rect">
            <a:avLst/>
          </a:prstGeom>
        </p:spPr>
        <p:txBody>
          <a:bodyPr wrap="square">
            <a:spAutoFit/>
          </a:bodyPr>
          <a:lstStyle/>
          <a:p>
            <a:pPr lvl="0" algn="just">
              <a:spcBef>
                <a:spcPts val="1800"/>
              </a:spcBef>
            </a:pPr>
            <a:r>
              <a:rPr lang="vi-VN" sz="4000" dirty="0" smtClean="0">
                <a:ln>
                  <a:solidFill>
                    <a:srgbClr val="FF0000"/>
                  </a:solidFill>
                </a:ln>
                <a:solidFill>
                  <a:srgbClr val="FF0000"/>
                </a:solidFill>
                <a:latin typeface="Calibri"/>
              </a:rPr>
              <a:t>(</a:t>
            </a:r>
            <a:r>
              <a:rPr lang="en-US" sz="4000" dirty="0">
                <a:ln>
                  <a:solidFill>
                    <a:srgbClr val="FF0000"/>
                  </a:solidFill>
                </a:ln>
                <a:solidFill>
                  <a:srgbClr val="FF0000"/>
                </a:solidFill>
                <a:latin typeface="Calibri"/>
              </a:rPr>
              <a:t>1</a:t>
            </a:r>
            <a:r>
              <a:rPr lang="vi-VN" sz="4000" dirty="0" smtClean="0">
                <a:ln>
                  <a:solidFill>
                    <a:srgbClr val="FF0000"/>
                  </a:solidFill>
                </a:ln>
                <a:solidFill>
                  <a:srgbClr val="FF0000"/>
                </a:solidFill>
                <a:latin typeface="Calibri"/>
              </a:rPr>
              <a:t>)</a:t>
            </a:r>
            <a:r>
              <a:rPr lang="en-US" sz="4000" dirty="0" smtClean="0">
                <a:ln>
                  <a:solidFill>
                    <a:srgbClr val="FF0000"/>
                  </a:solidFill>
                </a:ln>
                <a:solidFill>
                  <a:srgbClr val="FF0000"/>
                </a:solidFill>
                <a:latin typeface="Calibri"/>
              </a:rPr>
              <a:t> H</a:t>
            </a:r>
            <a:r>
              <a:rPr lang="vi-VN" sz="4000" dirty="0" smtClean="0">
                <a:ln>
                  <a:solidFill>
                    <a:srgbClr val="FF0000"/>
                  </a:solidFill>
                </a:ln>
                <a:solidFill>
                  <a:srgbClr val="FF0000"/>
                </a:solidFill>
                <a:latin typeface="Calibri"/>
              </a:rPr>
              <a:t>ãy </a:t>
            </a:r>
            <a:r>
              <a:rPr lang="vi-VN" sz="4000" dirty="0">
                <a:ln>
                  <a:solidFill>
                    <a:srgbClr val="FF0000"/>
                  </a:solidFill>
                </a:ln>
                <a:solidFill>
                  <a:srgbClr val="FF0000"/>
                </a:solidFill>
                <a:latin typeface="Calibri"/>
              </a:rPr>
              <a:t>giải thích kết quả phân li kiểu hình F2 trong các trường hợp gene quy định màu mắt ruồi nằm trên các nhiễm sắc thể X.</a:t>
            </a:r>
          </a:p>
          <a:p>
            <a:pPr lvl="0" algn="just">
              <a:spcBef>
                <a:spcPts val="1800"/>
              </a:spcBef>
            </a:pPr>
            <a:r>
              <a:rPr lang="vi-VN" sz="4000" dirty="0" smtClean="0">
                <a:ln>
                  <a:solidFill>
                    <a:srgbClr val="FF0000"/>
                  </a:solidFill>
                </a:ln>
                <a:solidFill>
                  <a:srgbClr val="FF0000"/>
                </a:solidFill>
                <a:latin typeface="Calibri"/>
              </a:rPr>
              <a:t>(</a:t>
            </a:r>
            <a:r>
              <a:rPr lang="en-US" sz="4000" dirty="0" smtClean="0">
                <a:ln>
                  <a:solidFill>
                    <a:srgbClr val="FF0000"/>
                  </a:solidFill>
                </a:ln>
                <a:solidFill>
                  <a:srgbClr val="FF0000"/>
                </a:solidFill>
                <a:latin typeface="Calibri"/>
              </a:rPr>
              <a:t>2</a:t>
            </a:r>
            <a:r>
              <a:rPr lang="vi-VN" sz="4000" dirty="0" smtClean="0">
                <a:ln>
                  <a:solidFill>
                    <a:srgbClr val="FF0000"/>
                  </a:solidFill>
                </a:ln>
                <a:solidFill>
                  <a:srgbClr val="FF0000"/>
                </a:solidFill>
                <a:latin typeface="Calibri"/>
              </a:rPr>
              <a:t>) </a:t>
            </a:r>
            <a:r>
              <a:rPr lang="en-US" sz="4000" dirty="0">
                <a:ln>
                  <a:solidFill>
                    <a:srgbClr val="FF0000"/>
                  </a:solidFill>
                </a:ln>
                <a:solidFill>
                  <a:srgbClr val="FF0000"/>
                </a:solidFill>
                <a:latin typeface="Calibri"/>
              </a:rPr>
              <a:t>H</a:t>
            </a:r>
            <a:r>
              <a:rPr lang="vi-VN" sz="4000" dirty="0" smtClean="0">
                <a:ln>
                  <a:solidFill>
                    <a:srgbClr val="FF0000"/>
                  </a:solidFill>
                </a:ln>
                <a:solidFill>
                  <a:srgbClr val="FF0000"/>
                </a:solidFill>
                <a:latin typeface="Calibri"/>
              </a:rPr>
              <a:t>ãy </a:t>
            </a:r>
            <a:r>
              <a:rPr lang="vi-VN" sz="4000" dirty="0">
                <a:ln>
                  <a:solidFill>
                    <a:srgbClr val="FF0000"/>
                  </a:solidFill>
                </a:ln>
                <a:solidFill>
                  <a:srgbClr val="FF0000"/>
                </a:solidFill>
                <a:latin typeface="Calibri"/>
              </a:rPr>
              <a:t>cho biết vì sao thí nghiệm nghiên cứu tính trạng màu mắt ruồi giấm của Morgan </a:t>
            </a:r>
            <a:r>
              <a:rPr lang="vi-VN" sz="4000" dirty="0" smtClean="0">
                <a:ln>
                  <a:solidFill>
                    <a:srgbClr val="FF0000"/>
                  </a:solidFill>
                </a:ln>
                <a:solidFill>
                  <a:srgbClr val="FF0000"/>
                </a:solidFill>
                <a:latin typeface="Calibri"/>
              </a:rPr>
              <a:t>lu</a:t>
            </a:r>
            <a:r>
              <a:rPr lang="en-US" sz="4000" dirty="0">
                <a:ln>
                  <a:solidFill>
                    <a:srgbClr val="FF0000"/>
                  </a:solidFill>
                </a:ln>
                <a:solidFill>
                  <a:srgbClr val="FF0000"/>
                </a:solidFill>
                <a:latin typeface="Calibri"/>
              </a:rPr>
              <a:t>ô</a:t>
            </a:r>
            <a:r>
              <a:rPr lang="vi-VN" sz="4000" dirty="0" smtClean="0">
                <a:ln>
                  <a:solidFill>
                    <a:srgbClr val="FF0000"/>
                  </a:solidFill>
                </a:ln>
                <a:solidFill>
                  <a:srgbClr val="FF0000"/>
                </a:solidFill>
                <a:latin typeface="Calibri"/>
              </a:rPr>
              <a:t>n </a:t>
            </a:r>
            <a:r>
              <a:rPr lang="vi-VN" sz="4000" dirty="0">
                <a:ln>
                  <a:solidFill>
                    <a:srgbClr val="FF0000"/>
                  </a:solidFill>
                </a:ln>
                <a:solidFill>
                  <a:srgbClr val="FF0000"/>
                </a:solidFill>
                <a:latin typeface="Calibri"/>
              </a:rPr>
              <a:t>bắt gặp con đực có kiểu hình lặn cao hơn con </a:t>
            </a:r>
            <a:r>
              <a:rPr lang="vi-VN" sz="4000" dirty="0" smtClean="0">
                <a:ln>
                  <a:solidFill>
                    <a:srgbClr val="FF0000"/>
                  </a:solidFill>
                </a:ln>
                <a:solidFill>
                  <a:srgbClr val="FF0000"/>
                </a:solidFill>
                <a:latin typeface="Calibri"/>
              </a:rPr>
              <a:t>cái</a:t>
            </a:r>
            <a:r>
              <a:rPr lang="en-US" sz="4000" dirty="0" smtClean="0">
                <a:ln>
                  <a:solidFill>
                    <a:srgbClr val="FF0000"/>
                  </a:solidFill>
                </a:ln>
                <a:solidFill>
                  <a:srgbClr val="FF0000"/>
                </a:solidFill>
                <a:latin typeface="Calibri"/>
              </a:rPr>
              <a:t> ?</a:t>
            </a:r>
            <a:endParaRPr lang="vi-VN" sz="4000" dirty="0">
              <a:ln>
                <a:solidFill>
                  <a:srgbClr val="FF0000"/>
                </a:solidFill>
              </a:ln>
              <a:solidFill>
                <a:srgbClr val="FF0000"/>
              </a:solidFill>
              <a:latin typeface="Calibri"/>
            </a:endParaRPr>
          </a:p>
        </p:txBody>
      </p:sp>
      <p:pic>
        <p:nvPicPr>
          <p:cNvPr id="2" name="Picture 1"/>
          <p:cNvPicPr>
            <a:picLocks noChangeAspect="1"/>
          </p:cNvPicPr>
          <p:nvPr/>
        </p:nvPicPr>
        <p:blipFill rotWithShape="1">
          <a:blip r:embed="rId4"/>
          <a:srcRect r="4121"/>
          <a:stretch/>
        </p:blipFill>
        <p:spPr>
          <a:xfrm>
            <a:off x="3581400" y="3661874"/>
            <a:ext cx="6678459" cy="6402608"/>
          </a:xfrm>
          <a:prstGeom prst="rect">
            <a:avLst/>
          </a:prstGeom>
          <a:ln>
            <a:solidFill>
              <a:schemeClr val="tx1"/>
            </a:solidFill>
          </a:ln>
        </p:spPr>
      </p:pic>
    </p:spTree>
    <p:extLst>
      <p:ext uri="{BB962C8B-B14F-4D97-AF65-F5344CB8AC3E}">
        <p14:creationId xmlns:p14="http://schemas.microsoft.com/office/powerpoint/2010/main" val="3405865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smtClean="0">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smtClean="0">
                <a:ln>
                  <a:solidFill>
                    <a:srgbClr val="0000CC"/>
                  </a:solidFill>
                </a:ln>
                <a:solidFill>
                  <a:srgbClr val="0000CC"/>
                </a:solidFill>
                <a:effectLst/>
                <a:uLnTx/>
                <a:uFillTx/>
                <a:latin typeface="Constantia" panose="02030602050306030303" pitchFamily="18" charset="0"/>
                <a:ea typeface="+mn-ea"/>
                <a:cs typeface="+mn-cs"/>
              </a:rPr>
              <a:t>.</a:t>
            </a:r>
            <a:endPar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2</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smtClean="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và</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ứng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dụng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1" name="Text Box 8"/>
          <p:cNvSpPr txBox="1">
            <a:spLocks noChangeArrowheads="1"/>
          </p:cNvSpPr>
          <p:nvPr/>
        </p:nvSpPr>
        <p:spPr bwMode="auto">
          <a:xfrm>
            <a:off x="4038600" y="4297645"/>
            <a:ext cx="13964086" cy="1477328"/>
          </a:xfrm>
          <a:prstGeom prst="rect">
            <a:avLst/>
          </a:prstGeom>
          <a:noFill/>
          <a:ln>
            <a:noFill/>
          </a:ln>
          <a:effectLst/>
        </p:spPr>
        <p:txBody>
          <a:bodyPr wrap="square">
            <a:spAutoFit/>
          </a:bodyPr>
          <a:lstStyle>
            <a:lvl1pPr marL="238125" indent="-2381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vi-VN" sz="4500" dirty="0">
                <a:latin typeface="Calibri" panose="020F0502020204030204" pitchFamily="34" charset="0"/>
                <a:cs typeface="Calibri" panose="020F0502020204030204" pitchFamily="34" charset="0"/>
              </a:rPr>
              <a:t>- Điều khiển tỉ lệ đực cái theo ý muốn trong chăn nuôi trồng trọt</a:t>
            </a:r>
            <a:r>
              <a:rPr lang="en-US" sz="4500"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sym typeface="Wingdings" pitchFamily="2" charset="2"/>
              </a:rPr>
              <a:t> hiệu quả kinh tế</a:t>
            </a:r>
            <a:endParaRPr lang="en-US" sz="4500" dirty="0">
              <a:latin typeface="Calibri" panose="020F0502020204030204" pitchFamily="34" charset="0"/>
              <a:cs typeface="Calibri" panose="020F050202020403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314" y="5876667"/>
            <a:ext cx="13563372" cy="402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Administrato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226" y="5811301"/>
            <a:ext cx="13570460" cy="3751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71" t="1" b="25674"/>
          <a:stretch/>
        </p:blipFill>
        <p:spPr bwMode="auto">
          <a:xfrm>
            <a:off x="5334000" y="3562681"/>
            <a:ext cx="12668686" cy="81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8"/>
          <p:cNvSpPr txBox="1">
            <a:spLocks noChangeArrowheads="1"/>
          </p:cNvSpPr>
          <p:nvPr/>
        </p:nvSpPr>
        <p:spPr bwMode="auto">
          <a:xfrm>
            <a:off x="4648758" y="4266907"/>
            <a:ext cx="13353928" cy="1477328"/>
          </a:xfrm>
          <a:prstGeom prst="rect">
            <a:avLst/>
          </a:prstGeom>
          <a:noFill/>
          <a:ln>
            <a:noFill/>
          </a:ln>
          <a:effectLst/>
        </p:spPr>
        <p:txBody>
          <a:bodyPr wrap="square">
            <a:spAutoFit/>
          </a:bodyPr>
          <a:lstStyle>
            <a:lvl1pPr marL="238125" indent="-2381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vi-VN" sz="4500"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rPr>
              <a:t>Giải thích được cơ chế phát sinh một số bệnh di truyền có liên quan đến giới tính</a:t>
            </a:r>
          </a:p>
        </p:txBody>
      </p:sp>
      <p:pic>
        <p:nvPicPr>
          <p:cNvPr id="4100" name="Picture 4" descr="Kỹ thuật giúp thuyết trình thành cô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32" y="4389055"/>
            <a:ext cx="3549549" cy="48773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3"/>
          <p:cNvSpPr txBox="1"/>
          <p:nvPr/>
        </p:nvSpPr>
        <p:spPr>
          <a:xfrm>
            <a:off x="12638" y="3696429"/>
            <a:ext cx="4371402"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lang="en-US" sz="4000" u="sng" dirty="0" smtClean="0">
                <a:ln>
                  <a:solidFill>
                    <a:srgbClr val="C00000"/>
                  </a:solidFill>
                </a:ln>
                <a:solidFill>
                  <a:srgbClr val="FF0000"/>
                </a:solidFill>
                <a:latin typeface="Public Sans Bold"/>
              </a:rPr>
              <a:t>GV</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thuyết</a:t>
            </a:r>
            <a:r>
              <a:rPr lang="en-US" sz="4000" dirty="0" smtClean="0">
                <a:ln>
                  <a:solidFill>
                    <a:srgbClr val="C00000"/>
                  </a:solidFill>
                </a:ln>
                <a:solidFill>
                  <a:srgbClr val="FF0000"/>
                </a:solidFill>
                <a:latin typeface="Public Sans Bold"/>
              </a:rPr>
              <a:t> </a:t>
            </a:r>
            <a:r>
              <a:rPr lang="en-US" sz="4000" dirty="0" err="1" smtClean="0">
                <a:ln>
                  <a:solidFill>
                    <a:srgbClr val="C00000"/>
                  </a:solidFill>
                </a:ln>
                <a:solidFill>
                  <a:srgbClr val="FF0000"/>
                </a:solidFill>
                <a:latin typeface="Public Sans Bold"/>
              </a:rPr>
              <a:t>trình</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pic>
        <p:nvPicPr>
          <p:cNvPr id="19" name="Picture 4" descr="Ảnh động Powerpoint CTU"/>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3521" y="3490552"/>
            <a:ext cx="2080866" cy="1950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5270" y="3847252"/>
            <a:ext cx="13899329" cy="4855560"/>
          </a:xfrm>
          <a:prstGeom prst="rect">
            <a:avLst/>
          </a:prstGeom>
        </p:spPr>
        <p:txBody>
          <a:bodyPr wrap="square">
            <a:spAutoFit/>
          </a:bodyPr>
          <a:lstStyle/>
          <a:p>
            <a:pPr algn="just">
              <a:lnSpc>
                <a:spcPct val="110000"/>
              </a:lnSpc>
              <a:spcBef>
                <a:spcPts val="1200"/>
              </a:spcBef>
              <a:spcAft>
                <a:spcPts val="600"/>
              </a:spcAft>
            </a:pP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Người</a:t>
            </a:r>
            <a:r>
              <a:rPr lang="en-US" sz="4500" dirty="0">
                <a:ea typeface="Arial" panose="020B0604020202020204" pitchFamily="34" charset="0"/>
                <a:cs typeface="Times New Roman" panose="02020603050405020304" pitchFamily="18" charset="0"/>
              </a:rPr>
              <a:t> ta </a:t>
            </a:r>
            <a:r>
              <a:rPr lang="en-US" sz="4500" dirty="0" err="1">
                <a:ea typeface="Arial" panose="020B0604020202020204" pitchFamily="34" charset="0"/>
                <a:cs typeface="Times New Roman" panose="02020603050405020304" pitchFamily="18" charset="0"/>
              </a:rPr>
              <a:t>dựa</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nhiễm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sắc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giới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xác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định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những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bệnh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hội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chứng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liên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quan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bất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thường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nhiễm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sắc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ở </a:t>
            </a:r>
            <a:r>
              <a:rPr lang="en-US" sz="4500" dirty="0" err="1">
                <a:ea typeface="Arial" panose="020B0604020202020204" pitchFamily="34" charset="0"/>
                <a:cs typeface="Times New Roman" panose="02020603050405020304" pitchFamily="18" charset="0"/>
              </a:rPr>
              <a:t>người</a:t>
            </a:r>
            <a:r>
              <a:rPr lang="en-US" sz="4500" dirty="0">
                <a:ea typeface="Arial" panose="020B0604020202020204" pitchFamily="34" charset="0"/>
                <a:cs typeface="Times New Roman" panose="02020603050405020304" pitchFamily="18" charset="0"/>
              </a:rPr>
              <a:t>.</a:t>
            </a:r>
          </a:p>
          <a:p>
            <a:pPr algn="just">
              <a:lnSpc>
                <a:spcPct val="110000"/>
              </a:lnSpc>
              <a:spcBef>
                <a:spcPts val="1200"/>
              </a:spcBef>
              <a:spcAft>
                <a:spcPts val="600"/>
              </a:spcAft>
            </a:pP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Trong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chăn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nuôi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trồng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trọt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có</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dựa</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trạng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liên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kết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giới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sớm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phân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biệt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được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đực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điều</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chỉnh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tỉ</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lệ</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đực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theo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mục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tiêu</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sản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xuất</a:t>
            </a:r>
            <a:r>
              <a:rPr lang="en-US" sz="4500" dirty="0">
                <a:ea typeface="Arial" panose="020B0604020202020204" pitchFamily="34" charset="0"/>
                <a:cs typeface="Times New Roman" panose="02020603050405020304" pitchFamily="18" charset="0"/>
              </a:rPr>
              <a:t>.</a:t>
            </a:r>
            <a:endParaRPr lang="en-US" sz="45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8212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8"/>
                                        </p:tgtEl>
                                        <p:attrNameLst>
                                          <p:attrName>ppt_w</p:attrName>
                                        </p:attrNameLst>
                                      </p:cBhvr>
                                      <p:tavLst>
                                        <p:tav tm="0">
                                          <p:val>
                                            <p:strVal val="ppt_w"/>
                                          </p:val>
                                        </p:tav>
                                        <p:tav tm="100000">
                                          <p:val>
                                            <p:fltVal val="0"/>
                                          </p:val>
                                        </p:tav>
                                      </p:tavLst>
                                    </p:anim>
                                    <p:anim calcmode="lin" valueType="num">
                                      <p:cBhvr>
                                        <p:cTn id="50" dur="500"/>
                                        <p:tgtEl>
                                          <p:spTgt spid="18"/>
                                        </p:tgtEl>
                                        <p:attrNameLst>
                                          <p:attrName>ppt_h</p:attrName>
                                        </p:attrNameLst>
                                      </p:cBhvr>
                                      <p:tavLst>
                                        <p:tav tm="0">
                                          <p:val>
                                            <p:strVal val="ppt_h"/>
                                          </p:val>
                                        </p:tav>
                                        <p:tav tm="100000">
                                          <p:val>
                                            <p:fltVal val="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4100"/>
                                        </p:tgtEl>
                                        <p:attrNameLst>
                                          <p:attrName>ppt_w</p:attrName>
                                        </p:attrNameLst>
                                      </p:cBhvr>
                                      <p:tavLst>
                                        <p:tav tm="0">
                                          <p:val>
                                            <p:strVal val="ppt_w"/>
                                          </p:val>
                                        </p:tav>
                                        <p:tav tm="100000">
                                          <p:val>
                                            <p:fltVal val="0"/>
                                          </p:val>
                                        </p:tav>
                                      </p:tavLst>
                                    </p:anim>
                                    <p:anim calcmode="lin" valueType="num">
                                      <p:cBhvr>
                                        <p:cTn id="55" dur="500"/>
                                        <p:tgtEl>
                                          <p:spTgt spid="4100"/>
                                        </p:tgtEl>
                                        <p:attrNameLst>
                                          <p:attrName>ppt_h</p:attrName>
                                        </p:attrNameLst>
                                      </p:cBhvr>
                                      <p:tavLst>
                                        <p:tav tm="0">
                                          <p:val>
                                            <p:strVal val="ppt_h"/>
                                          </p:val>
                                        </p:tav>
                                        <p:tav tm="100000">
                                          <p:val>
                                            <p:fltVal val="0"/>
                                          </p:val>
                                        </p:tav>
                                      </p:tavLst>
                                    </p:anim>
                                    <p:animEffect transition="out" filter="fade">
                                      <p:cBhvr>
                                        <p:cTn id="56" dur="500"/>
                                        <p:tgtEl>
                                          <p:spTgt spid="4100"/>
                                        </p:tgtEl>
                                      </p:cBhvr>
                                    </p:animEffect>
                                    <p:set>
                                      <p:cBhvr>
                                        <p:cTn id="57" dur="1" fill="hold">
                                          <p:stCondLst>
                                            <p:cond delay="499"/>
                                          </p:stCondLst>
                                        </p:cTn>
                                        <p:tgtEl>
                                          <p:spTgt spid="4100"/>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15"/>
                                        </p:tgtEl>
                                        <p:attrNameLst>
                                          <p:attrName>ppt_w</p:attrName>
                                        </p:attrNameLst>
                                      </p:cBhvr>
                                      <p:tavLst>
                                        <p:tav tm="0">
                                          <p:val>
                                            <p:strVal val="ppt_w"/>
                                          </p:val>
                                        </p:tav>
                                        <p:tav tm="100000">
                                          <p:val>
                                            <p:fltVal val="0"/>
                                          </p:val>
                                        </p:tav>
                                      </p:tavLst>
                                    </p:anim>
                                    <p:anim calcmode="lin" valueType="num">
                                      <p:cBhvr>
                                        <p:cTn id="70" dur="500"/>
                                        <p:tgtEl>
                                          <p:spTgt spid="15"/>
                                        </p:tgtEl>
                                        <p:attrNameLst>
                                          <p:attrName>ppt_h</p:attrName>
                                        </p:attrNameLst>
                                      </p:cBhvr>
                                      <p:tavLst>
                                        <p:tav tm="0">
                                          <p:val>
                                            <p:strVal val="ppt_h"/>
                                          </p:val>
                                        </p:tav>
                                        <p:tav tm="100000">
                                          <p:val>
                                            <p:fltVal val="0"/>
                                          </p:val>
                                        </p:tav>
                                      </p:tavLst>
                                    </p:anim>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6" presetClass="entr" presetSubtype="21"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 calcmode="lin" valueType="num">
                                      <p:cBhvr additive="base">
                                        <p:cTn id="8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
                                            <p:txEl>
                                              <p:pRg st="1" end="1"/>
                                            </p:txEl>
                                          </p:spTgt>
                                        </p:tgtEl>
                                        <p:attrNameLst>
                                          <p:attrName>style.visibility</p:attrName>
                                        </p:attrNameLst>
                                      </p:cBhvr>
                                      <p:to>
                                        <p:strVal val="visible"/>
                                      </p:to>
                                    </p:set>
                                    <p:anim calcmode="lin" valueType="num">
                                      <p:cBhvr additive="base">
                                        <p:cTn id="8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6" grpId="1"/>
      <p:bldP spid="18" grpId="0"/>
      <p:bldP spid="18" grpId="1"/>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2284</Words>
  <Application>Microsoft Office PowerPoint</Application>
  <PresentationFormat>Custom</PresentationFormat>
  <Paragraphs>214</Paragraphs>
  <Slides>21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Wingdings 2</vt:lpstr>
      <vt:lpstr>Apricots</vt:lpstr>
      <vt:lpstr>Maku Bold</vt:lpstr>
      <vt:lpstr>AkayaKanadaka</vt:lpstr>
      <vt:lpstr>Alfa Slab One</vt:lpstr>
      <vt:lpstr>Public Sans Bold</vt:lpstr>
      <vt:lpstr>Times New Roman</vt:lpstr>
      <vt:lpstr>Alegreya Bold</vt:lpstr>
      <vt:lpstr>Wingdings</vt:lpstr>
      <vt:lpstr>Constantia</vt:lpstr>
      <vt:lpstr>Calibri</vt:lpstr>
      <vt:lpstr>Symbol</vt:lpstr>
      <vt:lpstr>Baloo Bhaijaan</vt:lpstr>
      <vt:lpstr>Arial</vt:lpstr>
      <vt:lpstr>Baloo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 Sinh học</dc:title>
  <cp:lastModifiedBy>thinkpad</cp:lastModifiedBy>
  <cp:revision>81</cp:revision>
  <dcterms:created xsi:type="dcterms:W3CDTF">2006-08-16T00:00:00Z</dcterms:created>
  <dcterms:modified xsi:type="dcterms:W3CDTF">2024-08-04T02:27:33Z</dcterms:modified>
  <dc:identifier>DAF_3d7Oj6U</dc:identifier>
</cp:coreProperties>
</file>