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70" r:id="rId2"/>
  </p:sldMasterIdLst>
  <p:notesMasterIdLst>
    <p:notesMasterId r:id="rId25"/>
  </p:notesMasterIdLst>
  <p:sldIdLst>
    <p:sldId id="354" r:id="rId3"/>
    <p:sldId id="355" r:id="rId4"/>
    <p:sldId id="338" r:id="rId5"/>
    <p:sldId id="356" r:id="rId6"/>
    <p:sldId id="357" r:id="rId7"/>
    <p:sldId id="362" r:id="rId8"/>
    <p:sldId id="358" r:id="rId9"/>
    <p:sldId id="360" r:id="rId10"/>
    <p:sldId id="303" r:id="rId11"/>
    <p:sldId id="369" r:id="rId12"/>
    <p:sldId id="359" r:id="rId13"/>
    <p:sldId id="371" r:id="rId14"/>
    <p:sldId id="370" r:id="rId15"/>
    <p:sldId id="372" r:id="rId16"/>
    <p:sldId id="363" r:id="rId17"/>
    <p:sldId id="361" r:id="rId18"/>
    <p:sldId id="373" r:id="rId19"/>
    <p:sldId id="364" r:id="rId20"/>
    <p:sldId id="366" r:id="rId21"/>
    <p:sldId id="365" r:id="rId22"/>
    <p:sldId id="367" r:id="rId23"/>
    <p:sldId id="351"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9FFCC"/>
    <a:srgbClr val="33CCFF"/>
    <a:srgbClr val="0000FF"/>
    <a:srgbClr val="FE0000"/>
    <a:srgbClr val="FD4C3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542" autoAdjust="0"/>
  </p:normalViewPr>
  <p:slideViewPr>
    <p:cSldViewPr>
      <p:cViewPr>
        <p:scale>
          <a:sx n="53" d="100"/>
          <a:sy n="53" d="100"/>
        </p:scale>
        <p:origin x="-1356" y="-4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EA32E-06D6-4C7D-A759-A2239003874F}" type="datetimeFigureOut">
              <a:rPr lang="en-US" smtClean="0"/>
              <a:t>8/2/2024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068E4-E064-45AB-BF07-F9DAB1F949AA}" type="slidenum">
              <a:rPr lang="en-US" smtClean="0"/>
              <a:t>‹#›</a:t>
            </a:fld>
            <a:endParaRPr lang="en-US"/>
          </a:p>
        </p:txBody>
      </p:sp>
    </p:spTree>
    <p:extLst>
      <p:ext uri="{BB962C8B-B14F-4D97-AF65-F5344CB8AC3E}">
        <p14:creationId xmlns:p14="http://schemas.microsoft.com/office/powerpoint/2010/main" val="259463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HS thực hiện nhiệm vụ theo hướng dẫn của GV và hoàn thành bảng KWL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bệnh</a:t>
            </a:r>
            <a:r>
              <a:rPr lang="en-U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alkaptonuria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GV</a:t>
            </a:r>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a:t>
            </a:fld>
            <a:endParaRPr lang="en-US"/>
          </a:p>
        </p:txBody>
      </p:sp>
    </p:spTree>
    <p:extLst>
      <p:ext uri="{BB962C8B-B14F-4D97-AF65-F5344CB8AC3E}">
        <p14:creationId xmlns:p14="http://schemas.microsoft.com/office/powerpoint/2010/main" val="616163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HS đọc thông tin trong SGK và thảo luận trả lời câu Thảo luận </a:t>
            </a:r>
            <a:r>
              <a:rPr lang="en-US" sz="1200" kern="1200" dirty="0" smtClean="0">
                <a:solidFill>
                  <a:schemeClr val="tx1"/>
                </a:solidFill>
                <a:effectLst/>
                <a:latin typeface="+mn-lt"/>
                <a:ea typeface="+mn-ea"/>
                <a:cs typeface="+mn-cs"/>
              </a:rPr>
              <a:t>6 </a:t>
            </a:r>
            <a:r>
              <a:rPr lang="vi-VN" sz="1200" kern="1200" dirty="0" smtClean="0">
                <a:solidFill>
                  <a:schemeClr val="tx1"/>
                </a:solidFill>
                <a:effectLst/>
                <a:latin typeface="+mn-lt"/>
                <a:ea typeface="+mn-ea"/>
                <a:cs typeface="+mn-cs"/>
              </a:rPr>
              <a:t>trong SGK trang 89.</a:t>
            </a:r>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19</a:t>
            </a:fld>
            <a:endParaRPr lang="en-US"/>
          </a:p>
        </p:txBody>
      </p:sp>
    </p:spTree>
    <p:extLst>
      <p:ext uri="{BB962C8B-B14F-4D97-AF65-F5344CB8AC3E}">
        <p14:creationId xmlns:p14="http://schemas.microsoft.com/office/powerpoint/2010/main" val="23938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HS nghiên cứu nội dung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hình</a:t>
            </a:r>
            <a:r>
              <a:rPr lang="vi-VN" sz="1200" kern="1200" dirty="0" smtClean="0">
                <a:solidFill>
                  <a:schemeClr val="tx1"/>
                </a:solidFill>
                <a:effectLst/>
                <a:latin typeface="+mn-lt"/>
                <a:ea typeface="+mn-ea"/>
                <a:cs typeface="+mn-cs"/>
              </a:rPr>
              <a:t> và trả lời câu hỏi</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SGK</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vườn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quốc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Tiên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gà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chợ</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cỏ</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vườn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t>
            </a:r>
            <a:r>
              <a:rPr lang="en-US" sz="1200" kern="1200" dirty="0" err="1" smtClean="0">
                <a:solidFill>
                  <a:schemeClr val="tx1"/>
                </a:solidFill>
                <a:effectLst/>
                <a:latin typeface="+mn-lt"/>
                <a:ea typeface="+mn-ea"/>
                <a:cs typeface="+mn-cs"/>
              </a:rPr>
              <a:t>Căn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4</a:t>
            </a:fld>
            <a:endParaRPr lang="en-US"/>
          </a:p>
        </p:txBody>
      </p:sp>
    </p:spTree>
    <p:extLst>
      <p:ext uri="{BB962C8B-B14F-4D97-AF65-F5344CB8AC3E}">
        <p14:creationId xmlns:p14="http://schemas.microsoft.com/office/powerpoint/2010/main" val="403886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5</a:t>
            </a:fld>
            <a:endParaRPr lang="en-US"/>
          </a:p>
        </p:txBody>
      </p:sp>
    </p:spTree>
    <p:extLst>
      <p:ext uri="{BB962C8B-B14F-4D97-AF65-F5344CB8AC3E}">
        <p14:creationId xmlns:p14="http://schemas.microsoft.com/office/powerpoint/2010/main" val="169017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cặp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đôi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Mỗi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trưng</a:t>
            </a:r>
            <a:r>
              <a:rPr lang="en-US" sz="1200" kern="1200" dirty="0" smtClean="0">
                <a:solidFill>
                  <a:schemeClr val="tx1"/>
                </a:solidFill>
                <a:effectLst/>
                <a:latin typeface="+mn-lt"/>
                <a:ea typeface="+mn-ea"/>
                <a:cs typeface="+mn-cs"/>
              </a:rPr>
              <a:t> di </a:t>
            </a:r>
            <a:r>
              <a:rPr lang="en-US" sz="1200" kern="1200" dirty="0" err="1" smtClean="0">
                <a:solidFill>
                  <a:schemeClr val="tx1"/>
                </a:solidFill>
                <a:effectLst/>
                <a:latin typeface="+mn-lt"/>
                <a:ea typeface="+mn-ea"/>
                <a:cs typeface="+mn-cs"/>
              </a:rPr>
              <a:t>truyền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gì</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2.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allele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kiểu</a:t>
            </a:r>
            <a:r>
              <a:rPr lang="en-US" sz="1200" kern="1200" dirty="0" smtClean="0">
                <a:solidFill>
                  <a:schemeClr val="tx1"/>
                </a:solidFill>
                <a:effectLst/>
                <a:latin typeface="+mn-lt"/>
                <a:ea typeface="+mn-ea"/>
                <a:cs typeface="+mn-cs"/>
              </a:rPr>
              <a:t> gen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6</a:t>
            </a:fld>
            <a:endParaRPr lang="en-US"/>
          </a:p>
        </p:txBody>
      </p:sp>
    </p:spTree>
    <p:extLst>
      <p:ext uri="{BB962C8B-B14F-4D97-AF65-F5344CB8AC3E}">
        <p14:creationId xmlns:p14="http://schemas.microsoft.com/office/powerpoint/2010/main" val="229215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7</a:t>
            </a:fld>
            <a:endParaRPr lang="en-US"/>
          </a:p>
        </p:txBody>
      </p:sp>
    </p:spTree>
    <p:extLst>
      <p:ext uri="{BB962C8B-B14F-4D97-AF65-F5344CB8AC3E}">
        <p14:creationId xmlns:p14="http://schemas.microsoft.com/office/powerpoint/2010/main" val="304488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3</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trang</a:t>
            </a:r>
            <a:r>
              <a:rPr lang="en-US" sz="1200" kern="1200" dirty="0" smtClean="0">
                <a:solidFill>
                  <a:schemeClr val="tx1"/>
                </a:solidFill>
                <a:effectLst/>
                <a:latin typeface="+mn-lt"/>
                <a:ea typeface="+mn-ea"/>
                <a:cs typeface="+mn-cs"/>
              </a:rPr>
              <a:t> 87, 88 </a:t>
            </a:r>
            <a:r>
              <a:rPr lang="en-US" sz="1200" kern="1200" dirty="0" err="1" smtClean="0">
                <a:solidFill>
                  <a:schemeClr val="tx1"/>
                </a:solidFill>
                <a:effectLst/>
                <a:latin typeface="+mn-lt"/>
                <a:ea typeface="+mn-ea"/>
                <a:cs typeface="+mn-cs"/>
              </a:rPr>
              <a:t>sgk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15</a:t>
            </a:fld>
            <a:endParaRPr lang="en-US"/>
          </a:p>
        </p:txBody>
      </p:sp>
    </p:spTree>
    <p:extLst>
      <p:ext uri="{BB962C8B-B14F-4D97-AF65-F5344CB8AC3E}">
        <p14:creationId xmlns:p14="http://schemas.microsoft.com/office/powerpoint/2010/main" val="74808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Hs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trang</a:t>
            </a:r>
            <a:r>
              <a:rPr lang="en-US" sz="1200" kern="1200" dirty="0" smtClean="0">
                <a:solidFill>
                  <a:schemeClr val="tx1"/>
                </a:solidFill>
                <a:effectLst/>
                <a:latin typeface="+mn-lt"/>
                <a:ea typeface="+mn-ea"/>
                <a:cs typeface="+mn-cs"/>
              </a:rPr>
              <a:t> 87, 88 </a:t>
            </a:r>
            <a:r>
              <a:rPr lang="en-US" sz="1200" kern="1200" dirty="0" err="1" smtClean="0">
                <a:solidFill>
                  <a:schemeClr val="tx1"/>
                </a:solidFill>
                <a:effectLst/>
                <a:latin typeface="+mn-lt"/>
                <a:ea typeface="+mn-ea"/>
                <a:cs typeface="+mn-cs"/>
              </a:rPr>
              <a:t>sgk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16</a:t>
            </a:fld>
            <a:endParaRPr lang="en-US"/>
          </a:p>
        </p:txBody>
      </p:sp>
    </p:spTree>
    <p:extLst>
      <p:ext uri="{BB962C8B-B14F-4D97-AF65-F5344CB8AC3E}">
        <p14:creationId xmlns:p14="http://schemas.microsoft.com/office/powerpoint/2010/main" val="346662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HS đọc thông tin trong SGK và thảo luận trả lời câu Thảo luận </a:t>
            </a:r>
            <a:r>
              <a:rPr lang="en-US" sz="1200" kern="1200" dirty="0" smtClean="0">
                <a:solidFill>
                  <a:schemeClr val="tx1"/>
                </a:solidFill>
                <a:effectLst/>
                <a:latin typeface="+mn-lt"/>
                <a:ea typeface="+mn-ea"/>
                <a:cs typeface="+mn-cs"/>
              </a:rPr>
              <a:t>5 </a:t>
            </a:r>
            <a:r>
              <a:rPr lang="vi-VN" sz="1200" kern="1200" dirty="0" smtClean="0">
                <a:solidFill>
                  <a:schemeClr val="tx1"/>
                </a:solidFill>
                <a:effectLst/>
                <a:latin typeface="+mn-lt"/>
                <a:ea typeface="+mn-ea"/>
                <a:cs typeface="+mn-cs"/>
              </a:rPr>
              <a:t>trong SGK trang 89.</a:t>
            </a:r>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17</a:t>
            </a:fld>
            <a:endParaRPr lang="en-US"/>
          </a:p>
        </p:txBody>
      </p:sp>
    </p:spTree>
    <p:extLst>
      <p:ext uri="{BB962C8B-B14F-4D97-AF65-F5344CB8AC3E}">
        <p14:creationId xmlns:p14="http://schemas.microsoft.com/office/powerpoint/2010/main" val="181088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HS đọc thông tin trong SGK và thảo luận trả lời câu Thảo luận </a:t>
            </a:r>
            <a:r>
              <a:rPr lang="en-US" sz="1200" kern="1200" dirty="0" smtClean="0">
                <a:solidFill>
                  <a:schemeClr val="tx1"/>
                </a:solidFill>
                <a:effectLst/>
                <a:latin typeface="+mn-lt"/>
                <a:ea typeface="+mn-ea"/>
                <a:cs typeface="+mn-cs"/>
              </a:rPr>
              <a:t>5 </a:t>
            </a:r>
            <a:r>
              <a:rPr lang="vi-VN" sz="1200" kern="1200" dirty="0" smtClean="0">
                <a:solidFill>
                  <a:schemeClr val="tx1"/>
                </a:solidFill>
                <a:effectLst/>
                <a:latin typeface="+mn-lt"/>
                <a:ea typeface="+mn-ea"/>
                <a:cs typeface="+mn-cs"/>
              </a:rPr>
              <a:t>trong SGK trang 89.</a:t>
            </a:r>
            <a:endParaRPr lang="en-US" dirty="0"/>
          </a:p>
        </p:txBody>
      </p:sp>
      <p:sp>
        <p:nvSpPr>
          <p:cNvPr id="4" name="Slide Number Placeholder 3"/>
          <p:cNvSpPr>
            <a:spLocks noGrp="1"/>
          </p:cNvSpPr>
          <p:nvPr>
            <p:ph type="sldNum" sz="quarter" idx="10"/>
          </p:nvPr>
        </p:nvSpPr>
        <p:spPr/>
        <p:txBody>
          <a:bodyPr/>
          <a:lstStyle/>
          <a:p>
            <a:fld id="{ABF068E4-E064-45AB-BF07-F9DAB1F949AA}" type="slidenum">
              <a:rPr lang="en-US" smtClean="0"/>
              <a:t>18</a:t>
            </a:fld>
            <a:endParaRPr lang="en-US"/>
          </a:p>
        </p:txBody>
      </p:sp>
    </p:spTree>
    <p:extLst>
      <p:ext uri="{BB962C8B-B14F-4D97-AF65-F5344CB8AC3E}">
        <p14:creationId xmlns:p14="http://schemas.microsoft.com/office/powerpoint/2010/main" val="181088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A68E76-584F-4F8C-BB02-9AB8EF7231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334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2EA766-DDBA-454E-9D46-6AAFDA1243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574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681144-3E64-4462-ACD5-6A01BD11D6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817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05E65E-BDCA-4B13-B296-E5CEA4C40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427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A3C7383-B4D4-43A0-B864-516669B11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7422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1D8BD707-D9CF-40AE-B4C6-C98DA3205C09}" type="datetimeFigureOut">
              <a:rPr lang="en-US" smtClean="0"/>
              <a:pPr/>
              <a:t>8/2/2024</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8/2/2024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8/2/2024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E471DA-3BC4-499C-9248-AB8C4A88D7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4943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8/2/2024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8/2/2024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AEC527-BE23-41EA-991D-468548D4AD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305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BA5A43-4DC3-47A0-AB6C-5AF19D0534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398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FE3285-77AF-4BFD-BCEA-861B2BBC7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30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547020-B58A-409B-A800-873573D6D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988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FC4A87-FAAB-4116-99F5-25CB24A69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10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C58677-F14F-4C03-B2EF-0207CED369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77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C2F36-8CD4-46A5-8B90-F58FCC02B7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298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fontAlgn="base">
              <a:spcBef>
                <a:spcPct val="0"/>
              </a:spcBef>
              <a:spcAft>
                <a:spcPct val="0"/>
              </a:spcAft>
              <a:defRPr/>
            </a:pPr>
            <a:fld id="{ACE1D3E5-7D30-440B-BF36-638EC2294E7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774072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solidFill>
                <a:srgbClr val="00000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defRPr/>
            </a:pPr>
            <a:fld id="{ACE1D3E5-7D30-440B-BF36-638EC2294E7F}"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lkapton niệu còn gọi là nước tiểu sẫm mà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4572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ác triệu chứng alkapton niệu điển h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33400"/>
            <a:ext cx="5410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3437965"/>
            <a:ext cx="5149167" cy="400110"/>
          </a:xfrm>
          <a:prstGeom prst="rect">
            <a:avLst/>
          </a:prstGeom>
        </p:spPr>
        <p:txBody>
          <a:bodyPr wrap="none">
            <a:spAutoFit/>
          </a:bodyPr>
          <a:lstStyle/>
          <a:p>
            <a:r>
              <a:rPr lang="vi-VN" sz="2000" i="1" dirty="0">
                <a:latin typeface="Arial" pitchFamily="34" charset="0"/>
                <a:cs typeface="Arial" pitchFamily="34" charset="0"/>
              </a:rPr>
              <a:t>Các triệu chứng </a:t>
            </a:r>
            <a:r>
              <a:rPr lang="vi-VN" sz="2000" i="1" dirty="0" smtClean="0">
                <a:latin typeface="Arial" pitchFamily="34" charset="0"/>
                <a:cs typeface="Arial" pitchFamily="34" charset="0"/>
              </a:rPr>
              <a:t>alkapton</a:t>
            </a:r>
            <a:r>
              <a:rPr lang="en-US" sz="2000" i="1" dirty="0" err="1" smtClean="0">
                <a:latin typeface="Arial" pitchFamily="34" charset="0"/>
                <a:cs typeface="Arial" pitchFamily="34" charset="0"/>
              </a:rPr>
              <a:t>uria</a:t>
            </a:r>
            <a:r>
              <a:rPr lang="vi-VN" sz="2000" i="1" dirty="0" smtClean="0">
                <a:latin typeface="Arial" pitchFamily="34" charset="0"/>
                <a:cs typeface="Arial" pitchFamily="34" charset="0"/>
              </a:rPr>
              <a:t> </a:t>
            </a:r>
            <a:r>
              <a:rPr lang="vi-VN" sz="2000" i="1" dirty="0">
                <a:latin typeface="Arial" pitchFamily="34" charset="0"/>
                <a:cs typeface="Arial" pitchFamily="34" charset="0"/>
              </a:rPr>
              <a:t>niệu điển hình</a:t>
            </a:r>
            <a:endParaRPr lang="en-US" sz="2000" dirty="0">
              <a:latin typeface="Arial" pitchFamily="34" charset="0"/>
              <a:cs typeface="Arial" pitchFamily="34" charset="0"/>
            </a:endParaRPr>
          </a:p>
        </p:txBody>
      </p:sp>
      <p:sp>
        <p:nvSpPr>
          <p:cNvPr id="3" name="Rectangle 2"/>
          <p:cNvSpPr/>
          <p:nvPr/>
        </p:nvSpPr>
        <p:spPr>
          <a:xfrm>
            <a:off x="228600" y="3352800"/>
            <a:ext cx="5602816" cy="400110"/>
          </a:xfrm>
          <a:prstGeom prst="rect">
            <a:avLst/>
          </a:prstGeom>
        </p:spPr>
        <p:txBody>
          <a:bodyPr wrap="none">
            <a:spAutoFit/>
          </a:bodyPr>
          <a:lstStyle/>
          <a:p>
            <a:r>
              <a:rPr lang="vi-VN" sz="2000" i="1" dirty="0" smtClean="0">
                <a:latin typeface="Arial" pitchFamily="34" charset="0"/>
                <a:cs typeface="Arial" pitchFamily="34" charset="0"/>
              </a:rPr>
              <a:t>Alkapton</a:t>
            </a:r>
            <a:r>
              <a:rPr lang="en-US" sz="2000" i="1" dirty="0" err="1" smtClean="0">
                <a:latin typeface="Arial" pitchFamily="34" charset="0"/>
                <a:cs typeface="Arial" pitchFamily="34" charset="0"/>
              </a:rPr>
              <a:t>uria</a:t>
            </a:r>
            <a:r>
              <a:rPr lang="vi-VN" sz="2000" i="1" dirty="0" smtClean="0">
                <a:latin typeface="Arial" pitchFamily="34" charset="0"/>
                <a:cs typeface="Arial" pitchFamily="34" charset="0"/>
              </a:rPr>
              <a:t> </a:t>
            </a:r>
            <a:r>
              <a:rPr lang="vi-VN" sz="2000" i="1" dirty="0">
                <a:latin typeface="Arial" pitchFamily="34" charset="0"/>
                <a:cs typeface="Arial" pitchFamily="34" charset="0"/>
              </a:rPr>
              <a:t>niệu còn gọi là nước tiểu sẫm màu</a:t>
            </a:r>
            <a:endParaRPr lang="en-US" sz="2000" dirty="0">
              <a:latin typeface="Arial" pitchFamily="34" charset="0"/>
              <a:cs typeface="Arial" pitchFamily="34" charset="0"/>
            </a:endParaRPr>
          </a:p>
        </p:txBody>
      </p:sp>
      <p:sp>
        <p:nvSpPr>
          <p:cNvPr id="6" name="TextBox 5"/>
          <p:cNvSpPr txBox="1"/>
          <p:nvPr/>
        </p:nvSpPr>
        <p:spPr>
          <a:xfrm>
            <a:off x="1143000" y="4114800"/>
            <a:ext cx="9067800" cy="830997"/>
          </a:xfrm>
          <a:prstGeom prst="rect">
            <a:avLst/>
          </a:prstGeom>
          <a:noFill/>
        </p:spPr>
        <p:txBody>
          <a:bodyPr wrap="square" rtlCol="0">
            <a:spAutoFit/>
          </a:bodyPr>
          <a:lstStyle/>
          <a:p>
            <a:r>
              <a:rPr lang="en-US" sz="2400" dirty="0" err="1" smtClean="0">
                <a:latin typeface="Arial" pitchFamily="34" charset="0"/>
                <a:cs typeface="Arial" pitchFamily="34" charset="0"/>
              </a:rPr>
              <a:t>Điền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KWL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muốn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a:t>
            </a:r>
            <a:r>
              <a:rPr lang="vi-VN" sz="2400" dirty="0" smtClean="0">
                <a:latin typeface="Arial" pitchFamily="34" charset="0"/>
                <a:cs typeface="Arial" pitchFamily="34" charset="0"/>
              </a:rPr>
              <a:t>alkaptonuria</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cột</a:t>
            </a:r>
            <a:r>
              <a:rPr lang="en-US" sz="2400" dirty="0" smtClean="0">
                <a:latin typeface="Arial" pitchFamily="34" charset="0"/>
                <a:cs typeface="Arial" pitchFamily="34" charset="0"/>
              </a:rPr>
              <a:t> K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W ở </a:t>
            </a:r>
            <a:r>
              <a:rPr lang="en-US" sz="2400" dirty="0" err="1" smtClean="0">
                <a:latin typeface="Arial" pitchFamily="34" charset="0"/>
                <a:cs typeface="Arial" pitchFamily="34" charset="0"/>
              </a:rPr>
              <a:t>bảng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KWL</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39221460"/>
              </p:ext>
            </p:extLst>
          </p:nvPr>
        </p:nvGraphicFramePr>
        <p:xfrm>
          <a:off x="1879600" y="5257800"/>
          <a:ext cx="8127999" cy="74168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en-US" dirty="0" smtClean="0">
                          <a:solidFill>
                            <a:schemeClr val="tx1"/>
                          </a:solidFill>
                        </a:rPr>
                        <a:t>K</a:t>
                      </a:r>
                      <a:endParaRPr lang="en-US" dirty="0">
                        <a:solidFill>
                          <a:schemeClr val="tx1"/>
                        </a:solidFill>
                      </a:endParaRPr>
                    </a:p>
                  </a:txBody>
                  <a:tcPr>
                    <a:solidFill>
                      <a:schemeClr val="bg2">
                        <a:lumMod val="75000"/>
                      </a:schemeClr>
                    </a:solidFill>
                  </a:tcPr>
                </a:tc>
                <a:tc>
                  <a:txBody>
                    <a:bodyPr/>
                    <a:lstStyle/>
                    <a:p>
                      <a:pPr algn="ctr"/>
                      <a:r>
                        <a:rPr lang="en-US" dirty="0" smtClean="0">
                          <a:solidFill>
                            <a:schemeClr val="tx1"/>
                          </a:solidFill>
                        </a:rPr>
                        <a:t>W</a:t>
                      </a:r>
                      <a:endParaRPr lang="en-US" dirty="0">
                        <a:solidFill>
                          <a:schemeClr val="tx1"/>
                        </a:solidFill>
                      </a:endParaRPr>
                    </a:p>
                  </a:txBody>
                  <a:tcPr>
                    <a:solidFill>
                      <a:schemeClr val="bg2">
                        <a:lumMod val="75000"/>
                      </a:schemeClr>
                    </a:solidFill>
                  </a:tcPr>
                </a:tc>
                <a:tc>
                  <a:txBody>
                    <a:bodyPr/>
                    <a:lstStyle/>
                    <a:p>
                      <a:pPr algn="ctr"/>
                      <a:r>
                        <a:rPr lang="en-US" dirty="0" smtClean="0">
                          <a:solidFill>
                            <a:schemeClr val="tx1"/>
                          </a:solidFill>
                        </a:rPr>
                        <a:t>L</a:t>
                      </a:r>
                      <a:endParaRPr lang="en-US" dirty="0">
                        <a:solidFill>
                          <a:schemeClr val="tx1"/>
                        </a:solidFill>
                      </a:endParaRPr>
                    </a:p>
                  </a:txBody>
                  <a:tcPr>
                    <a:solidFill>
                      <a:schemeClr val="bg2">
                        <a:lumMod val="75000"/>
                      </a:schemeClr>
                    </a:solidFill>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9965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9918" y="2895599"/>
            <a:ext cx="2133600" cy="770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Times New Roman" pitchFamily="18" charset="0"/>
                <a:cs typeface="Times New Roman" pitchFamily="18" charset="0"/>
              </a:rPr>
              <a:t>Quần thể</a:t>
            </a:r>
            <a:endParaRPr lang="en-US" sz="3200">
              <a:solidFill>
                <a:schemeClr val="tx1"/>
              </a:solidFill>
              <a:latin typeface="Times New Roman" pitchFamily="18" charset="0"/>
              <a:cs typeface="Times New Roman" pitchFamily="18" charset="0"/>
            </a:endParaRPr>
          </a:p>
        </p:txBody>
      </p:sp>
      <p:sp>
        <p:nvSpPr>
          <p:cNvPr id="3" name="Rectangle 2"/>
          <p:cNvSpPr/>
          <p:nvPr/>
        </p:nvSpPr>
        <p:spPr>
          <a:xfrm>
            <a:off x="3437964" y="1447800"/>
            <a:ext cx="2581835"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Times New Roman" pitchFamily="18" charset="0"/>
                <a:cs typeface="Times New Roman" pitchFamily="18" charset="0"/>
              </a:rPr>
              <a:t>Quần thể sinh sản vô tính</a:t>
            </a:r>
            <a:endParaRPr lang="en-US" sz="3200">
              <a:solidFill>
                <a:schemeClr val="tx1"/>
              </a:solidFill>
              <a:latin typeface="Times New Roman" pitchFamily="18" charset="0"/>
              <a:cs typeface="Times New Roman" pitchFamily="18" charset="0"/>
            </a:endParaRPr>
          </a:p>
        </p:txBody>
      </p:sp>
      <p:sp>
        <p:nvSpPr>
          <p:cNvPr id="4" name="Rectangle 3"/>
          <p:cNvSpPr/>
          <p:nvPr/>
        </p:nvSpPr>
        <p:spPr>
          <a:xfrm>
            <a:off x="3428999" y="3666565"/>
            <a:ext cx="2590799" cy="129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Times New Roman" pitchFamily="18" charset="0"/>
                <a:cs typeface="Times New Roman" pitchFamily="18" charset="0"/>
              </a:rPr>
              <a:t>Quần thể sinh sản hữu tính</a:t>
            </a:r>
            <a:endParaRPr lang="en-US" sz="3200">
              <a:solidFill>
                <a:schemeClr val="tx1"/>
              </a:solidFill>
              <a:latin typeface="Times New Roman" pitchFamily="18" charset="0"/>
              <a:cs typeface="Times New Roman" pitchFamily="18" charset="0"/>
            </a:endParaRPr>
          </a:p>
        </p:txBody>
      </p:sp>
      <p:sp>
        <p:nvSpPr>
          <p:cNvPr id="5" name="Rectangle 4"/>
          <p:cNvSpPr/>
          <p:nvPr/>
        </p:nvSpPr>
        <p:spPr>
          <a:xfrm>
            <a:off x="6705600" y="2895600"/>
            <a:ext cx="3124200" cy="990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Times New Roman" pitchFamily="18" charset="0"/>
                <a:cs typeface="Times New Roman" pitchFamily="18" charset="0"/>
              </a:rPr>
              <a:t>Quần thể </a:t>
            </a:r>
          </a:p>
          <a:p>
            <a:pPr algn="ctr"/>
            <a:r>
              <a:rPr lang="vi-VN" sz="3200" smtClean="0">
                <a:solidFill>
                  <a:schemeClr val="tx1"/>
                </a:solidFill>
                <a:latin typeface="Times New Roman" pitchFamily="18" charset="0"/>
                <a:cs typeface="Times New Roman" pitchFamily="18" charset="0"/>
              </a:rPr>
              <a:t>ngẫu phối</a:t>
            </a:r>
            <a:endParaRPr lang="en-US" sz="3200">
              <a:solidFill>
                <a:schemeClr val="tx1"/>
              </a:solidFill>
              <a:latin typeface="Times New Roman" pitchFamily="18" charset="0"/>
              <a:cs typeface="Times New Roman" pitchFamily="18" charset="0"/>
            </a:endParaRPr>
          </a:p>
        </p:txBody>
      </p:sp>
      <p:sp>
        <p:nvSpPr>
          <p:cNvPr id="6" name="Rectangle 5"/>
          <p:cNvSpPr/>
          <p:nvPr/>
        </p:nvSpPr>
        <p:spPr>
          <a:xfrm>
            <a:off x="6736976" y="4446494"/>
            <a:ext cx="3092824" cy="1649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chemeClr val="tx1"/>
                </a:solidFill>
                <a:latin typeface="Times New Roman" pitchFamily="18" charset="0"/>
                <a:cs typeface="Times New Roman" pitchFamily="18" charset="0"/>
              </a:rPr>
              <a:t>Quần thể </a:t>
            </a:r>
          </a:p>
          <a:p>
            <a:pPr algn="ctr"/>
            <a:r>
              <a:rPr lang="vi-VN" sz="3200" smtClean="0">
                <a:solidFill>
                  <a:schemeClr val="tx1"/>
                </a:solidFill>
                <a:latin typeface="Times New Roman" pitchFamily="18" charset="0"/>
                <a:cs typeface="Times New Roman" pitchFamily="18" charset="0"/>
              </a:rPr>
              <a:t>tự thụ phấn hoặc giao phối gần</a:t>
            </a:r>
            <a:endParaRPr lang="en-US" sz="3200">
              <a:solidFill>
                <a:schemeClr val="tx1"/>
              </a:solidFill>
              <a:latin typeface="Times New Roman" pitchFamily="18" charset="0"/>
              <a:cs typeface="Times New Roman" pitchFamily="18" charset="0"/>
            </a:endParaRPr>
          </a:p>
        </p:txBody>
      </p:sp>
      <p:cxnSp>
        <p:nvCxnSpPr>
          <p:cNvPr id="8" name="Straight Arrow Connector 7"/>
          <p:cNvCxnSpPr>
            <a:stCxn id="2" idx="0"/>
            <a:endCxn id="3" idx="1"/>
          </p:cNvCxnSpPr>
          <p:nvPr/>
        </p:nvCxnSpPr>
        <p:spPr>
          <a:xfrm flipV="1">
            <a:off x="1976718" y="2057400"/>
            <a:ext cx="1461246" cy="8381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0"/>
            <a:endCxn id="5" idx="1"/>
          </p:cNvCxnSpPr>
          <p:nvPr/>
        </p:nvCxnSpPr>
        <p:spPr>
          <a:xfrm flipV="1">
            <a:off x="4724399" y="3390900"/>
            <a:ext cx="1981201" cy="2756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a:endCxn id="4" idx="1"/>
          </p:cNvCxnSpPr>
          <p:nvPr/>
        </p:nvCxnSpPr>
        <p:spPr>
          <a:xfrm>
            <a:off x="1976718" y="3666564"/>
            <a:ext cx="1452281" cy="6499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6" idx="1"/>
          </p:cNvCxnSpPr>
          <p:nvPr/>
        </p:nvCxnSpPr>
        <p:spPr>
          <a:xfrm>
            <a:off x="4724399" y="4966447"/>
            <a:ext cx="2012577"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Callout 22"/>
          <p:cNvSpPr/>
          <p:nvPr/>
        </p:nvSpPr>
        <p:spPr>
          <a:xfrm>
            <a:off x="8283388" y="38099"/>
            <a:ext cx="3352800" cy="2438400"/>
          </a:xfrm>
          <a:prstGeom prst="wedgeEllipseCallout">
            <a:avLst>
              <a:gd name="adj1" fmla="val -61475"/>
              <a:gd name="adj2" fmla="val 6029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C00000"/>
                </a:solidFill>
                <a:latin typeface="Arial" pitchFamily="34" charset="0"/>
                <a:cs typeface="Arial" pitchFamily="34" charset="0"/>
              </a:rPr>
              <a:t>Xét về góc độ di truyền, quần thể được chia thành mấy loại?</a:t>
            </a:r>
            <a:endParaRPr lang="en-US" sz="24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5184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3"/>
                                        </p:tgtEl>
                                        <p:attrNameLst>
                                          <p:attrName>ppt_x</p:attrName>
                                        </p:attrNameLst>
                                      </p:cBhvr>
                                      <p:tavLst>
                                        <p:tav tm="0">
                                          <p:val>
                                            <p:strVal val="ppt_x"/>
                                          </p:val>
                                        </p:tav>
                                        <p:tav tm="100000">
                                          <p:val>
                                            <p:strVal val="ppt_x"/>
                                          </p:val>
                                        </p:tav>
                                      </p:tavLst>
                                    </p:anim>
                                    <p:anim calcmode="lin" valueType="num">
                                      <p:cBhvr additive="base">
                                        <p:cTn id="11" dur="500"/>
                                        <p:tgtEl>
                                          <p:spTgt spid="23"/>
                                        </p:tgtEl>
                                        <p:attrNameLst>
                                          <p:attrName>ppt_y</p:attrName>
                                        </p:attrNameLst>
                                      </p:cBhvr>
                                      <p:tavLst>
                                        <p:tav tm="0">
                                          <p:val>
                                            <p:strVal val="ppt_y"/>
                                          </p:val>
                                        </p:tav>
                                        <p:tav tm="100000">
                                          <p:val>
                                            <p:strVal val="1+ppt_h/2"/>
                                          </p:val>
                                        </p:tav>
                                      </p:tavLst>
                                    </p:anim>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23" grpId="0" animBg="1"/>
      <p:bldP spid="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93726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8534400" y="461665"/>
            <a:ext cx="3352800" cy="2438400"/>
          </a:xfrm>
          <a:prstGeom prst="wedgeEllipseCallout">
            <a:avLst>
              <a:gd name="adj1" fmla="val -61475"/>
              <a:gd name="adj2" fmla="val 6029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C00000"/>
                </a:solidFill>
                <a:latin typeface="Arial" pitchFamily="34" charset="0"/>
                <a:cs typeface="Arial" pitchFamily="34" charset="0"/>
              </a:rPr>
              <a:t>Tự thụ phấn và giao phối gần là gì?</a:t>
            </a:r>
            <a:endParaRPr lang="en-US" sz="2400" dirty="0">
              <a:solidFill>
                <a:srgbClr val="C00000"/>
              </a:solidFill>
              <a:latin typeface="Arial" pitchFamily="34" charset="0"/>
              <a:cs typeface="Arial" pitchFamily="34" charset="0"/>
            </a:endParaRPr>
          </a:p>
        </p:txBody>
      </p:sp>
      <p:sp>
        <p:nvSpPr>
          <p:cNvPr id="7" name="Rectangle 6"/>
          <p:cNvSpPr/>
          <p:nvPr/>
        </p:nvSpPr>
        <p:spPr>
          <a:xfrm>
            <a:off x="9144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t>Thụ phấn chéo</a:t>
            </a:r>
            <a:endParaRPr lang="en-US" sz="3200"/>
          </a:p>
        </p:txBody>
      </p:sp>
      <p:sp>
        <p:nvSpPr>
          <p:cNvPr id="11" name="Rectangle 10"/>
          <p:cNvSpPr/>
          <p:nvPr/>
        </p:nvSpPr>
        <p:spPr>
          <a:xfrm>
            <a:off x="54102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t>Tự thụ phấn</a:t>
            </a:r>
            <a:endParaRPr lang="en-US" sz="320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52400"/>
            <a:ext cx="906779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629400" y="152400"/>
            <a:ext cx="2590800" cy="99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2 8"/>
          <p:cNvSpPr/>
          <p:nvPr/>
        </p:nvSpPr>
        <p:spPr>
          <a:xfrm>
            <a:off x="2133600" y="152400"/>
            <a:ext cx="7924800" cy="5981699"/>
          </a:xfrm>
          <a:prstGeom prst="irregularSeal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smtClean="0">
                <a:solidFill>
                  <a:schemeClr val="tx1"/>
                </a:solidFill>
              </a:rPr>
              <a:t>Đặc điểm di truyền của quần thể tự thụ phấn hoặc quần thể giao phối gần?</a:t>
            </a:r>
            <a:endParaRPr lang="en-US" sz="3200" b="1">
              <a:solidFill>
                <a:schemeClr val="tx1"/>
              </a:solidFill>
            </a:endParaRPr>
          </a:p>
        </p:txBody>
      </p:sp>
    </p:spTree>
    <p:extLst>
      <p:ext uri="{BB962C8B-B14F-4D97-AF65-F5344CB8AC3E}">
        <p14:creationId xmlns:p14="http://schemas.microsoft.com/office/powerpoint/2010/main" val="17129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0" nodeType="clickEffect">
                                  <p:stCondLst>
                                    <p:cond delay="0"/>
                                  </p:stCondLst>
                                  <p:childTnLst>
                                    <p:animEffect transition="out" filter="barn(inVertic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20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Callout 2"/>
          <p:cNvSpPr/>
          <p:nvPr/>
        </p:nvSpPr>
        <p:spPr>
          <a:xfrm>
            <a:off x="8820150" y="0"/>
            <a:ext cx="3505200" cy="2438400"/>
          </a:xfrm>
          <a:prstGeom prst="wedgeEllipseCallout">
            <a:avLst>
              <a:gd name="adj1" fmla="val -47838"/>
              <a:gd name="adj2" fmla="val 511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rgbClr val="C00000"/>
                </a:solidFill>
                <a:latin typeface="Arial" pitchFamily="34" charset="0"/>
                <a:cs typeface="Arial" pitchFamily="34" charset="0"/>
              </a:rPr>
              <a:t>Hoàn thành phiếu học tập và trả lời câu thảo luận 3,4 SGK trang 87, 88</a:t>
            </a:r>
            <a:endParaRPr lang="en-US" sz="24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7128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9"/>
            <a:ext cx="12192000" cy="68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589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609600"/>
            <a:ext cx="8839200" cy="5632311"/>
          </a:xfrm>
          <a:prstGeom prst="rect">
            <a:avLst/>
          </a:prstGeom>
        </p:spPr>
        <p:txBody>
          <a:bodyPr wrap="square">
            <a:spAutoFit/>
          </a:bodyPr>
          <a:lstStyle/>
          <a:p>
            <a:r>
              <a:rPr lang="vi-VN" sz="3600" smtClean="0">
                <a:latin typeface="Times New Roman" pitchFamily="18" charset="0"/>
                <a:cs typeface="Times New Roman" pitchFamily="18" charset="0"/>
              </a:rPr>
              <a:t>- </a:t>
            </a:r>
            <a:r>
              <a:rPr lang="en-US" sz="3600" smtClean="0">
                <a:latin typeface="Times New Roman" pitchFamily="18" charset="0"/>
                <a:cs typeface="Times New Roman" pitchFamily="18" charset="0"/>
              </a:rPr>
              <a:t>Trong </a:t>
            </a:r>
            <a:r>
              <a:rPr lang="en-US" sz="3600">
                <a:latin typeface="Times New Roman" pitchFamily="18" charset="0"/>
                <a:cs typeface="Times New Roman" pitchFamily="18" charset="0"/>
              </a:rPr>
              <a:t>quần thể ngẫu phối nếu cho các cá thể tự thụ hoặc giao phối gần qua nhiều thế hệ thì vẫn không làm thay đổi tần số allele mà chỉ thay đổi tần số kiểu gene </a:t>
            </a:r>
            <a:r>
              <a:rPr lang="en-US" sz="3600">
                <a:latin typeface="Times New Roman" pitchFamily="18" charset="0"/>
                <a:cs typeface="Times New Roman" pitchFamily="18" charset="0"/>
              </a:rPr>
              <a:t>theo </a:t>
            </a:r>
            <a:r>
              <a:rPr lang="en-US" sz="3600" smtClean="0">
                <a:latin typeface="Times New Roman" pitchFamily="18" charset="0"/>
                <a:cs typeface="Times New Roman" pitchFamily="18" charset="0"/>
              </a:rPr>
              <a:t>hư</a:t>
            </a:r>
            <a:r>
              <a:rPr lang="vi-VN" sz="3600" smtClean="0">
                <a:latin typeface="Times New Roman" pitchFamily="18" charset="0"/>
                <a:cs typeface="Times New Roman" pitchFamily="18" charset="0"/>
              </a:rPr>
              <a:t>ớ</a:t>
            </a:r>
            <a:r>
              <a:rPr lang="en-US" sz="3600" smtClean="0">
                <a:latin typeface="Times New Roman" pitchFamily="18" charset="0"/>
                <a:cs typeface="Times New Roman" pitchFamily="18" charset="0"/>
              </a:rPr>
              <a:t>ng </a:t>
            </a:r>
            <a:r>
              <a:rPr lang="en-US" sz="3600">
                <a:latin typeface="Times New Roman" pitchFamily="18" charset="0"/>
                <a:cs typeface="Times New Roman" pitchFamily="18" charset="0"/>
              </a:rPr>
              <a:t>tăng tỉ lệ kiểu gene đồng hợp, giảm tỉ lệ kiểu gene dị hợp.</a:t>
            </a:r>
          </a:p>
          <a:p>
            <a:r>
              <a:rPr lang="vi-VN" sz="3600" smtClean="0">
                <a:latin typeface="Times New Roman" pitchFamily="18" charset="0"/>
                <a:cs typeface="Times New Roman" pitchFamily="18" charset="0"/>
              </a:rPr>
              <a:t>- </a:t>
            </a:r>
            <a:r>
              <a:rPr lang="en-US" sz="3600" smtClean="0">
                <a:latin typeface="Times New Roman" pitchFamily="18" charset="0"/>
                <a:cs typeface="Times New Roman" pitchFamily="18" charset="0"/>
              </a:rPr>
              <a:t>Khi </a:t>
            </a:r>
            <a:r>
              <a:rPr lang="en-US" sz="3600">
                <a:latin typeface="Times New Roman" pitchFamily="18" charset="0"/>
                <a:cs typeface="Times New Roman" pitchFamily="18" charset="0"/>
              </a:rPr>
              <a:t>cho bò sữa giao phối gần qua các thế hệ sẽ làm tăng tỉ lệ kiểu gene đồng hợp do đó tạo điều kiện cho các gene lặn gây hại được biểu hiện =&gt; giảm năng suất do thoái hoá giống.</a:t>
            </a:r>
          </a:p>
        </p:txBody>
      </p:sp>
    </p:spTree>
    <p:extLst>
      <p:ext uri="{BB962C8B-B14F-4D97-AF65-F5344CB8AC3E}">
        <p14:creationId xmlns:p14="http://schemas.microsoft.com/office/powerpoint/2010/main" val="746338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3" name="TextBox 2"/>
          <p:cNvSpPr txBox="1"/>
          <p:nvPr/>
        </p:nvSpPr>
        <p:spPr>
          <a:xfrm>
            <a:off x="152400" y="609600"/>
            <a:ext cx="11963400" cy="646331"/>
          </a:xfrm>
          <a:prstGeom prst="rect">
            <a:avLst/>
          </a:prstGeom>
          <a:solidFill>
            <a:srgbClr val="99FFCC"/>
          </a:solidFill>
        </p:spPr>
        <p:txBody>
          <a:bodyPr wrap="square" rtlCol="0">
            <a:spAutoFit/>
          </a:bodyPr>
          <a:lstStyle/>
          <a:p>
            <a:r>
              <a:rPr lang="en-US" sz="3600" b="1" dirty="0" smtClean="0">
                <a:latin typeface="Times New Roman" pitchFamily="18" charset="0"/>
                <a:cs typeface="Times New Roman" pitchFamily="18" charset="0"/>
              </a:rPr>
              <a:t>III. </a:t>
            </a:r>
            <a:r>
              <a:rPr lang="en-US" sz="3600" b="1" dirty="0" err="1" smtClean="0">
                <a:latin typeface="Times New Roman" pitchFamily="18" charset="0"/>
                <a:cs typeface="Times New Roman" pitchFamily="18" charset="0"/>
              </a:rPr>
              <a:t>QUẦN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TỰ</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THỤ</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PHẤN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GIAO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GẦN</a:t>
            </a:r>
            <a:endParaRPr lang="en-US" sz="3600" b="1" dirty="0">
              <a:latin typeface="Times New Roman" pitchFamily="18" charset="0"/>
              <a:cs typeface="Times New Roman" pitchFamily="18" charset="0"/>
            </a:endParaRPr>
          </a:p>
        </p:txBody>
      </p:sp>
      <p:sp>
        <p:nvSpPr>
          <p:cNvPr id="7" name="TextBox 6"/>
          <p:cNvSpPr txBox="1"/>
          <p:nvPr/>
        </p:nvSpPr>
        <p:spPr>
          <a:xfrm>
            <a:off x="304800" y="1234374"/>
            <a:ext cx="5181600" cy="646331"/>
          </a:xfrm>
          <a:prstGeom prst="rect">
            <a:avLst/>
          </a:prstGeom>
          <a:noFill/>
        </p:spPr>
        <p:txBody>
          <a:bodyPr wrap="square" rtlCol="0">
            <a:spAutoFit/>
          </a:bodyPr>
          <a:lstStyle/>
          <a:p>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Cấu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trúc</a:t>
            </a:r>
            <a:r>
              <a:rPr lang="en-US" sz="3600" b="1" dirty="0">
                <a:latin typeface="Times New Roman" pitchFamily="18" charset="0"/>
                <a:cs typeface="Times New Roman" pitchFamily="18" charset="0"/>
              </a:rPr>
              <a:t> di </a:t>
            </a:r>
            <a:r>
              <a:rPr lang="en-US" sz="3600" b="1" dirty="0" err="1">
                <a:latin typeface="Times New Roman" pitchFamily="18" charset="0"/>
                <a:cs typeface="Times New Roman" pitchFamily="18" charset="0"/>
              </a:rPr>
              <a:t>truyền</a:t>
            </a:r>
            <a:endParaRPr lang="en-US" sz="3600" dirty="0">
              <a:latin typeface="Times New Roman" pitchFamily="18" charset="0"/>
              <a:cs typeface="Times New Roman" pitchFamily="18" charset="0"/>
            </a:endParaRPr>
          </a:p>
        </p:txBody>
      </p:sp>
      <p:sp>
        <p:nvSpPr>
          <p:cNvPr id="8" name="Rectangle 7"/>
          <p:cNvSpPr/>
          <p:nvPr/>
        </p:nvSpPr>
        <p:spPr>
          <a:xfrm>
            <a:off x="551328" y="1905000"/>
            <a:ext cx="10726271" cy="2554545"/>
          </a:xfrm>
          <a:prstGeom prst="rect">
            <a:avLst/>
          </a:prstGeom>
        </p:spPr>
        <p:txBody>
          <a:bodyPr wrap="square">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phấn</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nghiêm</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ngặt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trúc</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ổn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thụ</a:t>
            </a:r>
            <a:r>
              <a:rPr lang="en-US" sz="3200">
                <a:latin typeface="Times New Roman" pitchFamily="18" charset="0"/>
                <a:cs typeface="Times New Roman" pitchFamily="18" charset="0"/>
              </a:rPr>
              <a:t> </a:t>
            </a:r>
            <a:r>
              <a:rPr lang="vi-VN" sz="3200" smtClean="0">
                <a:latin typeface="Times New Roman" pitchFamily="18" charset="0"/>
                <a:cs typeface="Times New Roman" pitchFamily="18" charset="0"/>
              </a:rPr>
              <a:t>phấn </a:t>
            </a:r>
            <a:r>
              <a:rPr lang="en-US" sz="3200" smtClean="0">
                <a:latin typeface="Times New Roman" pitchFamily="18" charset="0"/>
                <a:cs typeface="Times New Roman" pitchFamily="18" charset="0"/>
              </a:rPr>
              <a:t>hoặc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dị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9" name="Rectangle 8"/>
          <p:cNvSpPr/>
          <p:nvPr/>
        </p:nvSpPr>
        <p:spPr>
          <a:xfrm>
            <a:off x="442272" y="4472992"/>
            <a:ext cx="5270995" cy="646331"/>
          </a:xfrm>
          <a:prstGeom prst="rect">
            <a:avLst/>
          </a:prstGeom>
        </p:spPr>
        <p:txBody>
          <a:bodyPr wrap="none">
            <a:spAutoFit/>
          </a:bodyPr>
          <a:lstStyle/>
          <a:p>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vấn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tiễn</a:t>
            </a:r>
            <a:endParaRPr lang="en-US" sz="3600" b="1" dirty="0">
              <a:latin typeface="Times New Roman" pitchFamily="18" charset="0"/>
              <a:cs typeface="Times New Roman" pitchFamily="18" charset="0"/>
            </a:endParaRPr>
          </a:p>
        </p:txBody>
      </p:sp>
      <p:sp>
        <p:nvSpPr>
          <p:cNvPr id="11" name="Rectangle 10"/>
          <p:cNvSpPr/>
          <p:nvPr/>
        </p:nvSpPr>
        <p:spPr>
          <a:xfrm>
            <a:off x="659087" y="5146217"/>
            <a:ext cx="10108360" cy="1569660"/>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huyết</a:t>
            </a:r>
            <a:r>
              <a:rPr lang="en-US" sz="3200" dirty="0">
                <a:latin typeface="Times New Roman" pitchFamily="18" charset="0"/>
                <a:cs typeface="Times New Roman" pitchFamily="18" charset="0"/>
              </a:rPr>
              <a:t>=&gt;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nuôi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tật</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2458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pic>
        <p:nvPicPr>
          <p:cNvPr id="15366" name="Picture 6" descr="thoái hóa ở động v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71825"/>
            <a:ext cx="3048000" cy="2701739"/>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Thoái hóa ở ng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69902"/>
            <a:ext cx="3998913"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3440" y="5715000"/>
            <a:ext cx="3733800" cy="461665"/>
          </a:xfrm>
          <a:prstGeom prst="rect">
            <a:avLst/>
          </a:prstGeom>
          <a:noFill/>
        </p:spPr>
        <p:txBody>
          <a:bodyPr wrap="square" rtlCol="0">
            <a:spAutoFit/>
          </a:bodyPr>
          <a:lstStyle/>
          <a:p>
            <a:r>
              <a:rPr lang="en-US" sz="2400" dirty="0" err="1" smtClean="0">
                <a:latin typeface="Arial" pitchFamily="34" charset="0"/>
                <a:cs typeface="Arial" pitchFamily="34" charset="0"/>
              </a:rPr>
              <a:t>Thoái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giống</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ngô</a:t>
            </a:r>
            <a:endParaRPr lang="en-US" sz="2400" dirty="0">
              <a:latin typeface="Arial" pitchFamily="34" charset="0"/>
              <a:cs typeface="Arial" pitchFamily="34" charset="0"/>
            </a:endParaRPr>
          </a:p>
        </p:txBody>
      </p:sp>
      <p:sp>
        <p:nvSpPr>
          <p:cNvPr id="10" name="TextBox 9"/>
          <p:cNvSpPr txBox="1"/>
          <p:nvPr/>
        </p:nvSpPr>
        <p:spPr>
          <a:xfrm>
            <a:off x="5638800" y="5764305"/>
            <a:ext cx="5638800" cy="461665"/>
          </a:xfrm>
          <a:prstGeom prst="rect">
            <a:avLst/>
          </a:prstGeom>
          <a:noFill/>
        </p:spPr>
        <p:txBody>
          <a:bodyPr wrap="square" rtlCol="0">
            <a:spAutoFit/>
          </a:bodyPr>
          <a:lstStyle/>
          <a:p>
            <a:pPr algn="ctr"/>
            <a:r>
              <a:rPr lang="en-US" sz="2400" dirty="0" err="1" smtClean="0">
                <a:latin typeface="Arial" pitchFamily="34" charset="0"/>
                <a:cs typeface="Arial" pitchFamily="34" charset="0"/>
              </a:rPr>
              <a:t>Dị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tật</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endParaRPr lang="en-US" sz="2400" dirty="0">
              <a:latin typeface="Arial" pitchFamily="34" charset="0"/>
              <a:cs typeface="Arial" pitchFamily="34" charset="0"/>
            </a:endParaRPr>
          </a:p>
        </p:txBody>
      </p:sp>
      <p:pic>
        <p:nvPicPr>
          <p:cNvPr id="11" name="Picture 2" descr="Hôn nhân cận huyết thống: “Nước tốt không chạy vào ruộng người”!!! | Báo  Pháp luật Việt Nam điện t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3207684"/>
            <a:ext cx="3694206" cy="2457450"/>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p:cNvSpPr/>
          <p:nvPr/>
        </p:nvSpPr>
        <p:spPr>
          <a:xfrm>
            <a:off x="3809478" y="1150284"/>
            <a:ext cx="8078244" cy="2057400"/>
          </a:xfrm>
          <a:prstGeom prst="cloudCallout">
            <a:avLst>
              <a:gd name="adj1" fmla="val -26648"/>
              <a:gd name="adj2" fmla="val 8078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nuôi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trọt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thoái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hóa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dạng</a:t>
            </a:r>
            <a:r>
              <a:rPr lang="en-US" sz="2400" dirty="0">
                <a:solidFill>
                  <a:srgbClr val="FF0000"/>
                </a:solidFill>
                <a:latin typeface="Times New Roman" panose="02020603050405020304" pitchFamily="18" charset="0"/>
                <a:cs typeface="Times New Roman" panose="02020603050405020304" pitchFamily="18" charset="0"/>
              </a:rPr>
              <a:t> di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giống</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129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4" name="TextBox 3"/>
          <p:cNvSpPr txBox="1"/>
          <p:nvPr/>
        </p:nvSpPr>
        <p:spPr>
          <a:xfrm>
            <a:off x="381000" y="663388"/>
            <a:ext cx="8001000" cy="461665"/>
          </a:xfrm>
          <a:prstGeom prst="rect">
            <a:avLst/>
          </a:prstGeom>
          <a:solidFill>
            <a:srgbClr val="CCFFFF"/>
          </a:solidFill>
        </p:spPr>
        <p:txBody>
          <a:bodyPr wrap="square" rtlCol="0">
            <a:spAutoFit/>
          </a:bodyPr>
          <a:lstStyle/>
          <a:p>
            <a:r>
              <a:rPr lang="en-US" sz="2400" b="1" dirty="0" smtClean="0">
                <a:latin typeface="Arial" pitchFamily="34" charset="0"/>
                <a:cs typeface="Arial" pitchFamily="34" charset="0"/>
              </a:rPr>
              <a:t>IV.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endParaRPr lang="en-US" sz="2400" b="1" dirty="0">
              <a:latin typeface="Arial" pitchFamily="34" charset="0"/>
              <a:cs typeface="Arial" pitchFamily="34" charset="0"/>
            </a:endParaRPr>
          </a:p>
        </p:txBody>
      </p:sp>
      <p:sp>
        <p:nvSpPr>
          <p:cNvPr id="7" name="Oval Callout 6"/>
          <p:cNvSpPr/>
          <p:nvPr/>
        </p:nvSpPr>
        <p:spPr>
          <a:xfrm>
            <a:off x="152400" y="1905000"/>
            <a:ext cx="3505200" cy="2438400"/>
          </a:xfrm>
          <a:prstGeom prst="wedgeEllipseCallout">
            <a:avLst>
              <a:gd name="adj1" fmla="val 48326"/>
              <a:gd name="adj2" fmla="val 47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C00000"/>
                </a:solidFill>
                <a:latin typeface="Arial" pitchFamily="34" charset="0"/>
                <a:cs typeface="Arial" pitchFamily="34" charset="0"/>
              </a:rPr>
              <a:t>T</a:t>
            </a:r>
            <a:r>
              <a:rPr lang="vi-VN" sz="2400" smtClean="0">
                <a:solidFill>
                  <a:srgbClr val="C00000"/>
                </a:solidFill>
                <a:latin typeface="Arial" pitchFamily="34" charset="0"/>
                <a:cs typeface="Arial" pitchFamily="34" charset="0"/>
              </a:rPr>
              <a:t>rả lời câu thảo luận 5,6 SGK trang 88, 89</a:t>
            </a:r>
            <a:endParaRPr lang="en-US" sz="2400" dirty="0">
              <a:solidFill>
                <a:srgbClr val="C00000"/>
              </a:solidFill>
              <a:latin typeface="Arial" pitchFamily="34" charset="0"/>
              <a:cs typeface="Arial" pitchFamily="34" charset="0"/>
            </a:endParaRPr>
          </a:p>
        </p:txBody>
      </p:sp>
      <p:sp>
        <p:nvSpPr>
          <p:cNvPr id="6" name="Rectangle 5"/>
          <p:cNvSpPr/>
          <p:nvPr/>
        </p:nvSpPr>
        <p:spPr>
          <a:xfrm>
            <a:off x="3962400" y="1295400"/>
            <a:ext cx="7086600" cy="510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a:solidFill>
                  <a:schemeClr val="tx1"/>
                </a:solidFill>
                <a:latin typeface="Times New Roman" pitchFamily="18" charset="0"/>
                <a:cs typeface="Times New Roman" pitchFamily="18" charset="0"/>
              </a:rPr>
              <a:t>5. </a:t>
            </a:r>
            <a:r>
              <a:rPr lang="en-US" sz="3200">
                <a:solidFill>
                  <a:schemeClr val="tx1"/>
                </a:solidFill>
                <a:latin typeface="Times New Roman" pitchFamily="18" charset="0"/>
                <a:cs typeface="Times New Roman" pitchFamily="18" charset="0"/>
              </a:rPr>
              <a:t>Số kiểu gene trong quần thể ngẫu phối của một gene với n allele khác nhau = n(n+1)/2</a:t>
            </a:r>
          </a:p>
          <a:p>
            <a:r>
              <a:rPr lang="en-US" sz="3200" b="1" i="1">
                <a:solidFill>
                  <a:schemeClr val="tx1"/>
                </a:solidFill>
                <a:latin typeface="Times New Roman" pitchFamily="18" charset="0"/>
                <a:cs typeface="Times New Roman" pitchFamily="18" charset="0"/>
              </a:rPr>
              <a:t>6.</a:t>
            </a:r>
            <a:r>
              <a:rPr lang="en-US" sz="3200">
                <a:solidFill>
                  <a:schemeClr val="tx1"/>
                </a:solidFill>
                <a:latin typeface="Times New Roman" pitchFamily="18" charset="0"/>
                <a:cs typeface="Times New Roman" pitchFamily="18" charset="0"/>
              </a:rPr>
              <a:t>- Tần số allele không thay đổi qua các thế hệ ngẫu phối.</a:t>
            </a:r>
          </a:p>
          <a:p>
            <a:r>
              <a:rPr lang="en-US" sz="3200">
                <a:solidFill>
                  <a:schemeClr val="tx1"/>
                </a:solidFill>
                <a:latin typeface="Times New Roman" pitchFamily="18" charset="0"/>
                <a:cs typeface="Times New Roman" pitchFamily="18" charset="0"/>
              </a:rPr>
              <a:t>   - Quần thể ngẫu phối qua 1 thế hệ sẽ đạt trạng thái cân bằng di truyền có tần số kiểu gene duy trì không đổi theo biểu thức: (pA + qa)</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 = p</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AA + 2pqAa + q</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aa) </a:t>
            </a:r>
          </a:p>
        </p:txBody>
      </p:sp>
    </p:spTree>
    <p:extLst>
      <p:ext uri="{BB962C8B-B14F-4D97-AF65-F5344CB8AC3E}">
        <p14:creationId xmlns:p14="http://schemas.microsoft.com/office/powerpoint/2010/main" val="59202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4" name="TextBox 3"/>
          <p:cNvSpPr txBox="1"/>
          <p:nvPr/>
        </p:nvSpPr>
        <p:spPr>
          <a:xfrm>
            <a:off x="381000" y="663388"/>
            <a:ext cx="8001000" cy="461665"/>
          </a:xfrm>
          <a:prstGeom prst="rect">
            <a:avLst/>
          </a:prstGeom>
          <a:solidFill>
            <a:srgbClr val="CCFFFF"/>
          </a:solidFill>
        </p:spPr>
        <p:txBody>
          <a:bodyPr wrap="square" rtlCol="0">
            <a:spAutoFit/>
          </a:bodyPr>
          <a:lstStyle/>
          <a:p>
            <a:r>
              <a:rPr lang="en-US" sz="2400" b="1" dirty="0" smtClean="0">
                <a:latin typeface="Arial" pitchFamily="34" charset="0"/>
                <a:cs typeface="Arial" pitchFamily="34" charset="0"/>
              </a:rPr>
              <a:t>IV.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endParaRPr lang="en-US" sz="2400" b="1" dirty="0">
              <a:latin typeface="Arial" pitchFamily="34" charset="0"/>
              <a:cs typeface="Arial" pitchFamily="34" charset="0"/>
            </a:endParaRPr>
          </a:p>
        </p:txBody>
      </p:sp>
      <p:pic>
        <p:nvPicPr>
          <p:cNvPr id="20484" name="Picture 4" descr="Ở quần thể giao phối ngẫu nhiên, các quần thể phân biệt với nhau 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06388"/>
            <a:ext cx="5676900" cy="38195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219200"/>
            <a:ext cx="11049000" cy="400110"/>
          </a:xfrm>
          <a:prstGeom prst="rect">
            <a:avLst/>
          </a:prstGeom>
        </p:spPr>
        <p:txBody>
          <a:bodyPr wrap="square">
            <a:spAutoFit/>
          </a:bodyPr>
          <a:lstStyle/>
          <a:p>
            <a:pPr lvl="0"/>
            <a:r>
              <a:rPr lang="en-US" sz="2000" b="1" dirty="0" smtClean="0">
                <a:latin typeface="Arial" pitchFamily="34" charset="0"/>
                <a:cs typeface="Arial" pitchFamily="34" charset="0"/>
              </a:rPr>
              <a:t>1. </a:t>
            </a:r>
            <a:r>
              <a:rPr lang="en-US" sz="2000" b="1" dirty="0" err="1" smtClean="0">
                <a:latin typeface="Arial" pitchFamily="34" charset="0"/>
                <a:cs typeface="Arial" pitchFamily="34" charset="0"/>
              </a:rPr>
              <a:t>Cấu</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trúc</a:t>
            </a:r>
            <a:r>
              <a:rPr lang="en-US" sz="2000" b="1" dirty="0">
                <a:latin typeface="Arial" pitchFamily="34" charset="0"/>
                <a:cs typeface="Arial" pitchFamily="34" charset="0"/>
              </a:rPr>
              <a:t> di </a:t>
            </a:r>
            <a:r>
              <a:rPr lang="en-US" sz="2000" b="1" dirty="0" err="1">
                <a:latin typeface="Arial" pitchFamily="34" charset="0"/>
                <a:cs typeface="Arial" pitchFamily="34" charset="0"/>
              </a:rPr>
              <a:t>truyền</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quần</a:t>
            </a:r>
            <a:r>
              <a:rPr lang="en-US" sz="2000" b="1" dirty="0">
                <a:latin typeface="Arial" pitchFamily="34" charset="0"/>
                <a:cs typeface="Arial" pitchFamily="34" charset="0"/>
              </a:rPr>
              <a:t> </a:t>
            </a:r>
            <a:r>
              <a:rPr lang="en-US" sz="2000" b="1" dirty="0" err="1">
                <a:latin typeface="Arial" pitchFamily="34" charset="0"/>
                <a:cs typeface="Arial" pitchFamily="34" charset="0"/>
              </a:rPr>
              <a:t>thể</a:t>
            </a:r>
            <a:r>
              <a:rPr lang="en-US" sz="2000" b="1" dirty="0">
                <a:latin typeface="Arial" pitchFamily="34" charset="0"/>
                <a:cs typeface="Arial" pitchFamily="34" charset="0"/>
              </a:rPr>
              <a:t> </a:t>
            </a:r>
            <a:r>
              <a:rPr lang="en-US" sz="2000" b="1" dirty="0" err="1">
                <a:latin typeface="Arial" pitchFamily="34" charset="0"/>
                <a:cs typeface="Arial" pitchFamily="34" charset="0"/>
              </a:rPr>
              <a:t>ngẫu</a:t>
            </a:r>
            <a:r>
              <a:rPr lang="en-US" sz="2000" b="1" dirty="0">
                <a:latin typeface="Arial" pitchFamily="34" charset="0"/>
                <a:cs typeface="Arial" pitchFamily="34" charset="0"/>
              </a:rPr>
              <a:t> </a:t>
            </a:r>
            <a:r>
              <a:rPr lang="en-US" sz="2000" b="1" dirty="0" err="1">
                <a:latin typeface="Arial" pitchFamily="34" charset="0"/>
                <a:cs typeface="Arial" pitchFamily="34" charset="0"/>
              </a:rPr>
              <a:t>phối</a:t>
            </a:r>
            <a:r>
              <a:rPr lang="en-US" sz="2000" b="1" dirty="0">
                <a:latin typeface="Arial" pitchFamily="34" charset="0"/>
                <a:cs typeface="Arial" pitchFamily="34" charset="0"/>
              </a:rPr>
              <a:t> </a:t>
            </a:r>
            <a:r>
              <a:rPr lang="en-US" sz="2000" b="1" dirty="0" err="1">
                <a:latin typeface="Arial" pitchFamily="34" charset="0"/>
                <a:cs typeface="Arial" pitchFamily="34" charset="0"/>
              </a:rPr>
              <a:t>và</a:t>
            </a:r>
            <a:r>
              <a:rPr lang="en-US" sz="2000" b="1" dirty="0">
                <a:latin typeface="Arial" pitchFamily="34" charset="0"/>
                <a:cs typeface="Arial" pitchFamily="34" charset="0"/>
              </a:rPr>
              <a:t> </a:t>
            </a:r>
            <a:r>
              <a:rPr lang="en-US" sz="2000" b="1" dirty="0" err="1">
                <a:latin typeface="Arial" pitchFamily="34" charset="0"/>
                <a:cs typeface="Arial" pitchFamily="34" charset="0"/>
              </a:rPr>
              <a:t>trạng</a:t>
            </a:r>
            <a:r>
              <a:rPr lang="en-US" sz="2000" b="1" dirty="0">
                <a:latin typeface="Arial" pitchFamily="34" charset="0"/>
                <a:cs typeface="Arial" pitchFamily="34" charset="0"/>
              </a:rPr>
              <a:t> </a:t>
            </a:r>
            <a:r>
              <a:rPr lang="en-US" sz="2000" b="1" dirty="0" err="1">
                <a:latin typeface="Arial" pitchFamily="34" charset="0"/>
                <a:cs typeface="Arial" pitchFamily="34" charset="0"/>
              </a:rPr>
              <a:t>thái</a:t>
            </a:r>
            <a:r>
              <a:rPr lang="en-US" sz="2000" b="1" dirty="0">
                <a:latin typeface="Arial" pitchFamily="34" charset="0"/>
                <a:cs typeface="Arial" pitchFamily="34" charset="0"/>
              </a:rPr>
              <a:t> </a:t>
            </a:r>
            <a:r>
              <a:rPr lang="en-US" sz="2000" b="1" dirty="0" err="1">
                <a:latin typeface="Arial" pitchFamily="34" charset="0"/>
                <a:cs typeface="Arial" pitchFamily="34" charset="0"/>
              </a:rPr>
              <a:t>cân</a:t>
            </a:r>
            <a:r>
              <a:rPr lang="en-US" sz="2000" b="1" dirty="0">
                <a:latin typeface="Arial" pitchFamily="34" charset="0"/>
                <a:cs typeface="Arial" pitchFamily="34" charset="0"/>
              </a:rPr>
              <a:t> </a:t>
            </a:r>
            <a:r>
              <a:rPr lang="en-US" sz="2000" b="1" dirty="0" err="1">
                <a:latin typeface="Arial" pitchFamily="34" charset="0"/>
                <a:cs typeface="Arial" pitchFamily="34" charset="0"/>
              </a:rPr>
              <a:t>bằng</a:t>
            </a:r>
            <a:r>
              <a:rPr lang="en-US" sz="2000" b="1" dirty="0">
                <a:latin typeface="Arial" pitchFamily="34" charset="0"/>
                <a:cs typeface="Arial" pitchFamily="34" charset="0"/>
              </a:rPr>
              <a:t> di </a:t>
            </a:r>
            <a:r>
              <a:rPr lang="en-US" sz="2000" b="1" dirty="0" err="1">
                <a:latin typeface="Arial" pitchFamily="34" charset="0"/>
                <a:cs typeface="Arial" pitchFamily="34" charset="0"/>
              </a:rPr>
              <a:t>truyền</a:t>
            </a:r>
            <a:endParaRPr lang="en-US" sz="2000" dirty="0">
              <a:latin typeface="Arial" pitchFamily="34" charset="0"/>
              <a:cs typeface="Arial" pitchFamily="34" charset="0"/>
            </a:endParaRPr>
          </a:p>
        </p:txBody>
      </p:sp>
      <p:sp>
        <p:nvSpPr>
          <p:cNvPr id="5" name="Rectangle 4"/>
          <p:cNvSpPr/>
          <p:nvPr/>
        </p:nvSpPr>
        <p:spPr>
          <a:xfrm>
            <a:off x="506506" y="1828800"/>
            <a:ext cx="5029200" cy="2246769"/>
          </a:xfrm>
          <a:prstGeom prst="rect">
            <a:avLst/>
          </a:prstGeom>
        </p:spPr>
        <p:txBody>
          <a:bodyPr wrap="square">
            <a:spAutoFit/>
          </a:bodyPr>
          <a:lstStyle/>
          <a:p>
            <a:pPr lvl="0"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Ngẫu</a:t>
            </a:r>
            <a:r>
              <a:rPr lang="en-US" sz="2000" dirty="0" smtClean="0">
                <a:latin typeface="Arial" pitchFamily="34" charset="0"/>
                <a:cs typeface="Arial" pitchFamily="34" charset="0"/>
              </a:rPr>
              <a:t> </a:t>
            </a:r>
            <a:r>
              <a:rPr lang="en-US" sz="2000" dirty="0" err="1">
                <a:latin typeface="Arial" pitchFamily="34" charset="0"/>
                <a:cs typeface="Arial" pitchFamily="34" charset="0"/>
              </a:rPr>
              <a:t>phối</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nhiều</a:t>
            </a:r>
            <a:r>
              <a:rPr lang="en-US" sz="2000" dirty="0">
                <a:latin typeface="Arial" pitchFamily="34" charset="0"/>
                <a:cs typeface="Arial" pitchFamily="34" charset="0"/>
              </a:rPr>
              <a:t> </a:t>
            </a:r>
            <a:r>
              <a:rPr lang="en-US" sz="2000" dirty="0" err="1">
                <a:latin typeface="Arial" pitchFamily="34" charset="0"/>
                <a:cs typeface="Arial" pitchFamily="34" charset="0"/>
              </a:rPr>
              <a:t>biến</a:t>
            </a:r>
            <a:r>
              <a:rPr lang="en-US" sz="2000" dirty="0">
                <a:latin typeface="Arial" pitchFamily="34" charset="0"/>
                <a:cs typeface="Arial" pitchFamily="34" charset="0"/>
              </a:rPr>
              <a:t> di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hợp</a:t>
            </a:r>
            <a:r>
              <a:rPr lang="en-US" sz="2000" dirty="0">
                <a:latin typeface="Arial" pitchFamily="34" charset="0"/>
                <a:cs typeface="Arial" pitchFamily="34" charset="0"/>
              </a:rPr>
              <a:t>, do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quần</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ngẫu</a:t>
            </a:r>
            <a:r>
              <a:rPr lang="en-US" sz="2000" dirty="0">
                <a:latin typeface="Arial" pitchFamily="34" charset="0"/>
                <a:cs typeface="Arial" pitchFamily="34" charset="0"/>
              </a:rPr>
              <a:t> </a:t>
            </a:r>
            <a:r>
              <a:rPr lang="en-US" sz="2000" dirty="0" err="1">
                <a:latin typeface="Arial" pitchFamily="34" charset="0"/>
                <a:cs typeface="Arial" pitchFamily="34" charset="0"/>
              </a:rPr>
              <a:t>phối</a:t>
            </a:r>
            <a:r>
              <a:rPr lang="en-US" sz="2000" dirty="0">
                <a:latin typeface="Arial" pitchFamily="34" charset="0"/>
                <a:cs typeface="Arial" pitchFamily="34" charset="0"/>
              </a:rPr>
              <a:t> </a:t>
            </a:r>
            <a:r>
              <a:rPr lang="en-US" sz="2000" dirty="0" err="1">
                <a:latin typeface="Arial" pitchFamily="34" charset="0"/>
                <a:cs typeface="Arial" pitchFamily="34" charset="0"/>
              </a:rPr>
              <a:t>đa</a:t>
            </a:r>
            <a:r>
              <a:rPr lang="en-US" sz="2000" dirty="0">
                <a:latin typeface="Arial" pitchFamily="34" charset="0"/>
                <a:cs typeface="Arial" pitchFamily="34" charset="0"/>
              </a:rPr>
              <a:t> </a:t>
            </a:r>
            <a:r>
              <a:rPr lang="en-US" sz="2000" dirty="0" err="1">
                <a:latin typeface="Arial" pitchFamily="34" charset="0"/>
                <a:cs typeface="Arial" pitchFamily="34" charset="0"/>
              </a:rPr>
              <a:t>hình</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kiểu</a:t>
            </a:r>
            <a:r>
              <a:rPr lang="en-US" sz="2000" dirty="0">
                <a:latin typeface="Arial" pitchFamily="34" charset="0"/>
                <a:cs typeface="Arial" pitchFamily="34" charset="0"/>
              </a:rPr>
              <a:t> gene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kiểu</a:t>
            </a:r>
            <a:r>
              <a:rPr lang="en-US" sz="2000" dirty="0">
                <a:latin typeface="Arial" pitchFamily="34" charset="0"/>
                <a:cs typeface="Arial" pitchFamily="34" charset="0"/>
              </a:rPr>
              <a:t> </a:t>
            </a:r>
            <a:r>
              <a:rPr lang="en-US" sz="2000" dirty="0" err="1">
                <a:latin typeface="Arial" pitchFamily="34" charset="0"/>
                <a:cs typeface="Arial" pitchFamily="34" charset="0"/>
              </a:rPr>
              <a:t>hình</a:t>
            </a:r>
            <a:r>
              <a:rPr lang="en-US" sz="2000" dirty="0">
                <a:latin typeface="Arial" pitchFamily="34" charset="0"/>
                <a:cs typeface="Arial" pitchFamily="34" charset="0"/>
              </a:rPr>
              <a:t>.</a:t>
            </a:r>
          </a:p>
          <a:p>
            <a:pPr lvl="0" algn="just"/>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Ngẫu</a:t>
            </a:r>
            <a:r>
              <a:rPr lang="en-US" sz="2000" dirty="0" smtClean="0">
                <a:latin typeface="Arial" pitchFamily="34" charset="0"/>
                <a:cs typeface="Arial" pitchFamily="34" charset="0"/>
              </a:rPr>
              <a:t> </a:t>
            </a:r>
            <a:r>
              <a:rPr lang="en-US" sz="2000" dirty="0" err="1">
                <a:latin typeface="Arial" pitchFamily="34" charset="0"/>
                <a:cs typeface="Arial" pitchFamily="34" charset="0"/>
              </a:rPr>
              <a:t>phối</a:t>
            </a:r>
            <a:r>
              <a:rPr lang="en-US" sz="2000" dirty="0">
                <a:latin typeface="Arial" pitchFamily="34" charset="0"/>
                <a:cs typeface="Arial" pitchFamily="34" charset="0"/>
              </a:rPr>
              <a:t> qua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hệ</a:t>
            </a:r>
            <a:r>
              <a:rPr lang="en-US" sz="2000" dirty="0">
                <a:latin typeface="Arial" pitchFamily="34" charset="0"/>
                <a:cs typeface="Arial" pitchFamily="34" charset="0"/>
              </a:rPr>
              <a:t> </a:t>
            </a:r>
            <a:r>
              <a:rPr lang="en-US" sz="2000" dirty="0" err="1">
                <a:latin typeface="Arial" pitchFamily="34" charset="0"/>
                <a:cs typeface="Arial" pitchFamily="34" charset="0"/>
              </a:rPr>
              <a:t>dẫn</a:t>
            </a:r>
            <a:r>
              <a:rPr lang="en-US" sz="2000" dirty="0">
                <a:latin typeface="Arial" pitchFamily="34" charset="0"/>
                <a:cs typeface="Arial" pitchFamily="34" charset="0"/>
              </a:rPr>
              <a:t> </a:t>
            </a:r>
            <a:r>
              <a:rPr lang="en-US" sz="2000" dirty="0" err="1">
                <a:latin typeface="Arial" pitchFamily="34" charset="0"/>
                <a:cs typeface="Arial" pitchFamily="34" charset="0"/>
              </a:rPr>
              <a:t>đến</a:t>
            </a:r>
            <a:r>
              <a:rPr lang="en-US" sz="2000" dirty="0">
                <a:latin typeface="Arial" pitchFamily="34" charset="0"/>
                <a:cs typeface="Arial" pitchFamily="34" charset="0"/>
              </a:rPr>
              <a:t> </a:t>
            </a:r>
            <a:r>
              <a:rPr lang="en-US" sz="2000" dirty="0" err="1">
                <a:latin typeface="Arial" pitchFamily="34" charset="0"/>
                <a:cs typeface="Arial" pitchFamily="34" charset="0"/>
              </a:rPr>
              <a:t>tần</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allele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tần</a:t>
            </a:r>
            <a:r>
              <a:rPr lang="en-US" sz="2000" dirty="0">
                <a:latin typeface="Arial" pitchFamily="34" charset="0"/>
                <a:cs typeface="Arial" pitchFamily="34" charset="0"/>
              </a:rPr>
              <a:t> </a:t>
            </a:r>
            <a:r>
              <a:rPr lang="en-US" sz="2000" dirty="0" err="1">
                <a:latin typeface="Arial" pitchFamily="34" charset="0"/>
                <a:cs typeface="Arial" pitchFamily="34" charset="0"/>
              </a:rPr>
              <a:t>số</a:t>
            </a:r>
            <a:r>
              <a:rPr lang="en-US" sz="2000" dirty="0">
                <a:latin typeface="Arial" pitchFamily="34" charset="0"/>
                <a:cs typeface="Arial" pitchFamily="34" charset="0"/>
              </a:rPr>
              <a:t> </a:t>
            </a:r>
            <a:r>
              <a:rPr lang="en-US" sz="2000" dirty="0" err="1">
                <a:latin typeface="Arial" pitchFamily="34" charset="0"/>
                <a:cs typeface="Arial" pitchFamily="34" charset="0"/>
              </a:rPr>
              <a:t>kiểu</a:t>
            </a:r>
            <a:r>
              <a:rPr lang="en-US" sz="2000" dirty="0">
                <a:latin typeface="Arial" pitchFamily="34" charset="0"/>
                <a:cs typeface="Arial" pitchFamily="34" charset="0"/>
              </a:rPr>
              <a:t> gen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quần</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duy</a:t>
            </a:r>
            <a:r>
              <a:rPr lang="en-US" sz="2000" dirty="0">
                <a:latin typeface="Arial" pitchFamily="34" charset="0"/>
                <a:cs typeface="Arial" pitchFamily="34" charset="0"/>
              </a:rPr>
              <a:t> </a:t>
            </a:r>
            <a:r>
              <a:rPr lang="en-US" sz="2000" dirty="0" err="1">
                <a:latin typeface="Arial" pitchFamily="34" charset="0"/>
                <a:cs typeface="Arial" pitchFamily="34" charset="0"/>
              </a:rPr>
              <a:t>trì</a:t>
            </a:r>
            <a:r>
              <a:rPr lang="en-US" sz="2000" dirty="0">
                <a:latin typeface="Arial" pitchFamily="34" charset="0"/>
                <a:cs typeface="Arial" pitchFamily="34" charset="0"/>
              </a:rPr>
              <a:t> </a:t>
            </a:r>
            <a:r>
              <a:rPr lang="en-US" sz="2000" dirty="0" err="1">
                <a:latin typeface="Arial" pitchFamily="34" charset="0"/>
                <a:cs typeface="Arial" pitchFamily="34" charset="0"/>
              </a:rPr>
              <a:t>ổn</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=&gt; </a:t>
            </a:r>
            <a:r>
              <a:rPr lang="en-US" sz="2000" dirty="0" err="1">
                <a:latin typeface="Arial" pitchFamily="34" charset="0"/>
                <a:cs typeface="Arial" pitchFamily="34" charset="0"/>
              </a:rPr>
              <a:t>trạng</a:t>
            </a:r>
            <a:r>
              <a:rPr lang="en-US" sz="2000" dirty="0">
                <a:latin typeface="Arial" pitchFamily="34" charset="0"/>
                <a:cs typeface="Arial" pitchFamily="34" charset="0"/>
              </a:rPr>
              <a:t> </a:t>
            </a:r>
            <a:r>
              <a:rPr lang="en-US" sz="2000" dirty="0" err="1">
                <a:latin typeface="Arial" pitchFamily="34" charset="0"/>
                <a:cs typeface="Arial" pitchFamily="34" charset="0"/>
              </a:rPr>
              <a:t>thái</a:t>
            </a:r>
            <a:r>
              <a:rPr lang="en-US" sz="2000" dirty="0">
                <a:latin typeface="Arial" pitchFamily="34" charset="0"/>
                <a:cs typeface="Arial" pitchFamily="34" charset="0"/>
              </a:rPr>
              <a:t> </a:t>
            </a:r>
            <a:r>
              <a:rPr lang="en-US" sz="2000" dirty="0" err="1">
                <a:latin typeface="Arial" pitchFamily="34" charset="0"/>
                <a:cs typeface="Arial" pitchFamily="34" charset="0"/>
              </a:rPr>
              <a:t>cân</a:t>
            </a:r>
            <a:r>
              <a:rPr lang="en-US" sz="2000" dirty="0">
                <a:latin typeface="Arial" pitchFamily="34" charset="0"/>
                <a:cs typeface="Arial" pitchFamily="34" charset="0"/>
              </a:rPr>
              <a:t> </a:t>
            </a:r>
            <a:r>
              <a:rPr lang="en-US" sz="2000" dirty="0" err="1">
                <a:latin typeface="Arial" pitchFamily="34" charset="0"/>
                <a:cs typeface="Arial" pitchFamily="34" charset="0"/>
              </a:rPr>
              <a:t>bằng</a:t>
            </a:r>
            <a:r>
              <a:rPr lang="en-US" sz="2000" dirty="0">
                <a:latin typeface="Arial" pitchFamily="34" charset="0"/>
                <a:cs typeface="Arial" pitchFamily="34" charset="0"/>
              </a:rPr>
              <a:t> di </a:t>
            </a:r>
            <a:r>
              <a:rPr lang="en-US" sz="2000" dirty="0" err="1">
                <a:latin typeface="Arial" pitchFamily="34" charset="0"/>
                <a:cs typeface="Arial" pitchFamily="34" charset="0"/>
              </a:rPr>
              <a:t>truyền</a:t>
            </a:r>
            <a:r>
              <a:rPr lang="en-US" sz="2000" dirty="0">
                <a:latin typeface="Arial" pitchFamily="34" charset="0"/>
                <a:cs typeface="Arial" pitchFamily="34" charset="0"/>
              </a:rPr>
              <a:t>.</a:t>
            </a:r>
          </a:p>
        </p:txBody>
      </p:sp>
    </p:spTree>
    <p:extLst>
      <p:ext uri="{BB962C8B-B14F-4D97-AF65-F5344CB8AC3E}">
        <p14:creationId xmlns:p14="http://schemas.microsoft.com/office/powerpoint/2010/main" val="31554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4" name="TextBox 3"/>
          <p:cNvSpPr txBox="1"/>
          <p:nvPr/>
        </p:nvSpPr>
        <p:spPr>
          <a:xfrm>
            <a:off x="381000" y="663388"/>
            <a:ext cx="8001000" cy="461665"/>
          </a:xfrm>
          <a:prstGeom prst="rect">
            <a:avLst/>
          </a:prstGeom>
          <a:solidFill>
            <a:srgbClr val="CCFFFF"/>
          </a:solidFill>
        </p:spPr>
        <p:txBody>
          <a:bodyPr wrap="square" rtlCol="0">
            <a:spAutoFit/>
          </a:bodyPr>
          <a:lstStyle/>
          <a:p>
            <a:r>
              <a:rPr lang="en-US" sz="2400" b="1" dirty="0" smtClean="0">
                <a:latin typeface="Arial" pitchFamily="34" charset="0"/>
                <a:cs typeface="Arial" pitchFamily="34" charset="0"/>
              </a:rPr>
              <a:t>IV.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endParaRPr lang="en-US" sz="2400" b="1" dirty="0">
              <a:latin typeface="Arial" pitchFamily="34" charset="0"/>
              <a:cs typeface="Arial" pitchFamily="34" charset="0"/>
            </a:endParaRPr>
          </a:p>
        </p:txBody>
      </p:sp>
      <p:sp>
        <p:nvSpPr>
          <p:cNvPr id="5" name="Rectangle 4"/>
          <p:cNvSpPr/>
          <p:nvPr/>
        </p:nvSpPr>
        <p:spPr>
          <a:xfrm>
            <a:off x="381000" y="1219200"/>
            <a:ext cx="4536050" cy="461665"/>
          </a:xfrm>
          <a:prstGeom prst="rect">
            <a:avLst/>
          </a:prstGeom>
        </p:spPr>
        <p:txBody>
          <a:bodyPr wrap="none">
            <a:spAutoFit/>
          </a:bodyPr>
          <a:lstStyle/>
          <a:p>
            <a:r>
              <a:rPr lang="en-US" sz="2400" b="1" dirty="0" smtClean="0">
                <a:latin typeface="Arial" pitchFamily="34" charset="0"/>
                <a:cs typeface="Arial" pitchFamily="34" charset="0"/>
              </a:rPr>
              <a:t>2. </a:t>
            </a:r>
            <a:r>
              <a:rPr lang="en-US" sz="2400" b="1" dirty="0" err="1" smtClean="0">
                <a:latin typeface="Arial" pitchFamily="34" charset="0"/>
                <a:cs typeface="Arial" pitchFamily="34" charset="0"/>
              </a:rPr>
              <a:t>Định</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luật</a:t>
            </a:r>
            <a:r>
              <a:rPr lang="en-US" sz="2400" b="1" dirty="0">
                <a:latin typeface="Arial" pitchFamily="34" charset="0"/>
                <a:cs typeface="Arial" pitchFamily="34" charset="0"/>
              </a:rPr>
              <a:t> Hardy – Weinberg</a:t>
            </a:r>
          </a:p>
        </p:txBody>
      </p:sp>
      <p:pic>
        <p:nvPicPr>
          <p:cNvPr id="22530" name="Picture 2" descr="C:\Users\Admin\Downloads\z5620192535241_af7b65a033c38d0a90cea9f10a54ce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8128000" cy="4279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1905000"/>
            <a:ext cx="8305799" cy="4726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chemeClr val="tx1"/>
                </a:solidFill>
                <a:latin typeface="Times New Roman" pitchFamily="18" charset="0"/>
                <a:cs typeface="Times New Roman" pitchFamily="18" charset="0"/>
              </a:rPr>
              <a:t>6</a:t>
            </a:r>
            <a:r>
              <a:rPr lang="en-US" sz="3200" b="1" i="1">
                <a:solidFill>
                  <a:schemeClr val="tx1"/>
                </a:solidFill>
                <a:latin typeface="Times New Roman" pitchFamily="18" charset="0"/>
                <a:cs typeface="Times New Roman" pitchFamily="18" charset="0"/>
              </a:rPr>
              <a:t>.</a:t>
            </a:r>
            <a:r>
              <a:rPr lang="en-US" sz="3200">
                <a:solidFill>
                  <a:schemeClr val="tx1"/>
                </a:solidFill>
                <a:latin typeface="Times New Roman" pitchFamily="18" charset="0"/>
                <a:cs typeface="Times New Roman" pitchFamily="18" charset="0"/>
              </a:rPr>
              <a:t>- Tần số allele không thay đổi qua các thế hệ ngẫu phối.</a:t>
            </a:r>
          </a:p>
          <a:p>
            <a:r>
              <a:rPr lang="en-US" sz="3200">
                <a:solidFill>
                  <a:schemeClr val="tx1"/>
                </a:solidFill>
                <a:latin typeface="Times New Roman" pitchFamily="18" charset="0"/>
                <a:cs typeface="Times New Roman" pitchFamily="18" charset="0"/>
              </a:rPr>
              <a:t>   - Quần thể ngẫu phối qua 1 thế hệ sẽ đạt trạng thái cân bằng di truyền có tần số kiểu gene duy trì không đổi theo biểu thức: (pA + qa)</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 = p</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AA + 2pqAa + q</a:t>
            </a:r>
            <a:r>
              <a:rPr lang="en-US" sz="3200" baseline="30000">
                <a:solidFill>
                  <a:schemeClr val="tx1"/>
                </a:solidFill>
                <a:latin typeface="Times New Roman" pitchFamily="18" charset="0"/>
                <a:cs typeface="Times New Roman" pitchFamily="18" charset="0"/>
              </a:rPr>
              <a:t>2</a:t>
            </a:r>
            <a:r>
              <a:rPr lang="en-US" sz="3200">
                <a:solidFill>
                  <a:schemeClr val="tx1"/>
                </a:solidFill>
                <a:latin typeface="Times New Roman" pitchFamily="18" charset="0"/>
                <a:cs typeface="Times New Roman" pitchFamily="18" charset="0"/>
              </a:rPr>
              <a:t>aa) </a:t>
            </a:r>
          </a:p>
        </p:txBody>
      </p:sp>
    </p:spTree>
    <p:extLst>
      <p:ext uri="{BB962C8B-B14F-4D97-AF65-F5344CB8AC3E}">
        <p14:creationId xmlns:p14="http://schemas.microsoft.com/office/powerpoint/2010/main" val="189899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lkapton niệu còn gọi là nước tiểu sẫm mà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4572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ác triệu chứng alkapton niệu điển h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5410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3437965"/>
            <a:ext cx="5149167" cy="400110"/>
          </a:xfrm>
          <a:prstGeom prst="rect">
            <a:avLst/>
          </a:prstGeom>
        </p:spPr>
        <p:txBody>
          <a:bodyPr wrap="none">
            <a:spAutoFit/>
          </a:bodyPr>
          <a:lstStyle/>
          <a:p>
            <a:r>
              <a:rPr lang="vi-VN" sz="2000" i="1" dirty="0">
                <a:latin typeface="Arial" pitchFamily="34" charset="0"/>
                <a:cs typeface="Arial" pitchFamily="34" charset="0"/>
              </a:rPr>
              <a:t>Các triệu chứng </a:t>
            </a:r>
            <a:r>
              <a:rPr lang="vi-VN" sz="2000" i="1" dirty="0" smtClean="0">
                <a:latin typeface="Arial" pitchFamily="34" charset="0"/>
                <a:cs typeface="Arial" pitchFamily="34" charset="0"/>
              </a:rPr>
              <a:t>alkapton</a:t>
            </a:r>
            <a:r>
              <a:rPr lang="en-US" sz="2000" i="1" dirty="0" err="1" smtClean="0">
                <a:latin typeface="Arial" pitchFamily="34" charset="0"/>
                <a:cs typeface="Arial" pitchFamily="34" charset="0"/>
              </a:rPr>
              <a:t>uria</a:t>
            </a:r>
            <a:r>
              <a:rPr lang="vi-VN" sz="2000" i="1" dirty="0" smtClean="0">
                <a:latin typeface="Arial" pitchFamily="34" charset="0"/>
                <a:cs typeface="Arial" pitchFamily="34" charset="0"/>
              </a:rPr>
              <a:t> </a:t>
            </a:r>
            <a:r>
              <a:rPr lang="vi-VN" sz="2000" i="1" dirty="0">
                <a:latin typeface="Arial" pitchFamily="34" charset="0"/>
                <a:cs typeface="Arial" pitchFamily="34" charset="0"/>
              </a:rPr>
              <a:t>niệu điển hình</a:t>
            </a:r>
            <a:endParaRPr lang="en-US" sz="2000" dirty="0">
              <a:latin typeface="Arial" pitchFamily="34" charset="0"/>
              <a:cs typeface="Arial" pitchFamily="34" charset="0"/>
            </a:endParaRPr>
          </a:p>
        </p:txBody>
      </p:sp>
      <p:sp>
        <p:nvSpPr>
          <p:cNvPr id="3" name="Rectangle 2"/>
          <p:cNvSpPr/>
          <p:nvPr/>
        </p:nvSpPr>
        <p:spPr>
          <a:xfrm>
            <a:off x="228600" y="3352800"/>
            <a:ext cx="5602816" cy="400110"/>
          </a:xfrm>
          <a:prstGeom prst="rect">
            <a:avLst/>
          </a:prstGeom>
        </p:spPr>
        <p:txBody>
          <a:bodyPr wrap="none">
            <a:spAutoFit/>
          </a:bodyPr>
          <a:lstStyle/>
          <a:p>
            <a:r>
              <a:rPr lang="vi-VN" sz="2000" i="1" dirty="0" smtClean="0">
                <a:latin typeface="Arial" pitchFamily="34" charset="0"/>
                <a:cs typeface="Arial" pitchFamily="34" charset="0"/>
              </a:rPr>
              <a:t>Alkapton</a:t>
            </a:r>
            <a:r>
              <a:rPr lang="en-US" sz="2000" i="1" dirty="0" err="1" smtClean="0">
                <a:latin typeface="Arial" pitchFamily="34" charset="0"/>
                <a:cs typeface="Arial" pitchFamily="34" charset="0"/>
              </a:rPr>
              <a:t>uria</a:t>
            </a:r>
            <a:r>
              <a:rPr lang="vi-VN" sz="2000" i="1" dirty="0" smtClean="0">
                <a:latin typeface="Arial" pitchFamily="34" charset="0"/>
                <a:cs typeface="Arial" pitchFamily="34" charset="0"/>
              </a:rPr>
              <a:t> </a:t>
            </a:r>
            <a:r>
              <a:rPr lang="vi-VN" sz="2000" i="1" dirty="0">
                <a:latin typeface="Arial" pitchFamily="34" charset="0"/>
                <a:cs typeface="Arial" pitchFamily="34" charset="0"/>
              </a:rPr>
              <a:t>niệu còn gọi là nước tiểu sẫm màu</a:t>
            </a:r>
            <a:endParaRPr lang="en-US" sz="2000" dirty="0">
              <a:latin typeface="Arial" pitchFamily="34" charset="0"/>
              <a:cs typeface="Arial" pitchFamily="34" charset="0"/>
            </a:endParaRPr>
          </a:p>
        </p:txBody>
      </p:sp>
      <p:sp>
        <p:nvSpPr>
          <p:cNvPr id="4" name="Horizontal Scroll 3"/>
          <p:cNvSpPr/>
          <p:nvPr/>
        </p:nvSpPr>
        <p:spPr>
          <a:xfrm>
            <a:off x="1524000" y="3962400"/>
            <a:ext cx="9448800" cy="205740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Arial" pitchFamily="34" charset="0"/>
                <a:cs typeface="Arial" pitchFamily="34" charset="0"/>
              </a:rPr>
              <a:t>+ Theo em, tỉ lệ người bị bệnh alkaptonuria có xu hướng tăng, giảm hay được giữ ổn định?</a:t>
            </a:r>
            <a:endParaRPr lang="en-US" sz="2400" dirty="0">
              <a:solidFill>
                <a:srgbClr val="C00000"/>
              </a:solidFill>
              <a:latin typeface="Arial" pitchFamily="34" charset="0"/>
              <a:cs typeface="Arial" pitchFamily="34" charset="0"/>
            </a:endParaRPr>
          </a:p>
          <a:p>
            <a:r>
              <a:rPr lang="vi-VN" sz="2400" dirty="0">
                <a:solidFill>
                  <a:srgbClr val="C00000"/>
                </a:solidFill>
                <a:latin typeface="Arial" pitchFamily="34" charset="0"/>
                <a:cs typeface="Arial" pitchFamily="34" charset="0"/>
              </a:rPr>
              <a:t>+ Dựa vào căn cứ nào để có những dự đoán về tỉ lệ người bị bệnh alkaptonuria trong quần thể?</a:t>
            </a:r>
            <a:endParaRPr lang="en-US" sz="24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76653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4" name="TextBox 3"/>
          <p:cNvSpPr txBox="1"/>
          <p:nvPr/>
        </p:nvSpPr>
        <p:spPr>
          <a:xfrm>
            <a:off x="381000" y="663388"/>
            <a:ext cx="8001000" cy="461665"/>
          </a:xfrm>
          <a:prstGeom prst="rect">
            <a:avLst/>
          </a:prstGeom>
          <a:solidFill>
            <a:srgbClr val="CCFFFF"/>
          </a:solidFill>
        </p:spPr>
        <p:txBody>
          <a:bodyPr wrap="square" rtlCol="0">
            <a:spAutoFit/>
          </a:bodyPr>
          <a:lstStyle/>
          <a:p>
            <a:r>
              <a:rPr lang="en-US" sz="2400" b="1" dirty="0" smtClean="0">
                <a:latin typeface="Arial" pitchFamily="34" charset="0"/>
                <a:cs typeface="Arial" pitchFamily="34" charset="0"/>
              </a:rPr>
              <a:t>IV.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endParaRPr lang="en-US" sz="2400" b="1" dirty="0">
              <a:latin typeface="Arial" pitchFamily="34" charset="0"/>
              <a:cs typeface="Arial" pitchFamily="34" charset="0"/>
            </a:endParaRPr>
          </a:p>
        </p:txBody>
      </p:sp>
      <p:sp>
        <p:nvSpPr>
          <p:cNvPr id="6" name="Rectangle 5"/>
          <p:cNvSpPr/>
          <p:nvPr/>
        </p:nvSpPr>
        <p:spPr>
          <a:xfrm>
            <a:off x="609600" y="1219200"/>
            <a:ext cx="4536050" cy="461665"/>
          </a:xfrm>
          <a:prstGeom prst="rect">
            <a:avLst/>
          </a:prstGeom>
        </p:spPr>
        <p:txBody>
          <a:bodyPr wrap="none">
            <a:spAutoFit/>
          </a:bodyPr>
          <a:lstStyle/>
          <a:p>
            <a:r>
              <a:rPr lang="en-US" sz="2400" b="1" dirty="0" smtClean="0">
                <a:latin typeface="Arial" pitchFamily="34" charset="0"/>
                <a:cs typeface="Arial" pitchFamily="34" charset="0"/>
              </a:rPr>
              <a:t>2. </a:t>
            </a:r>
            <a:r>
              <a:rPr lang="en-US" sz="2400" b="1" dirty="0" err="1" smtClean="0">
                <a:latin typeface="Arial" pitchFamily="34" charset="0"/>
                <a:cs typeface="Arial" pitchFamily="34" charset="0"/>
              </a:rPr>
              <a:t>Định</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luật</a:t>
            </a:r>
            <a:r>
              <a:rPr lang="en-US" sz="2400" b="1" dirty="0">
                <a:latin typeface="Arial" pitchFamily="34" charset="0"/>
                <a:cs typeface="Arial" pitchFamily="34" charset="0"/>
              </a:rPr>
              <a:t> Hardy – Weinberg</a:t>
            </a:r>
          </a:p>
        </p:txBody>
      </p:sp>
      <p:sp>
        <p:nvSpPr>
          <p:cNvPr id="5" name="Rectangle 4"/>
          <p:cNvSpPr/>
          <p:nvPr/>
        </p:nvSpPr>
        <p:spPr>
          <a:xfrm>
            <a:off x="914400" y="1845056"/>
            <a:ext cx="10058400" cy="3539430"/>
          </a:xfrm>
          <a:prstGeom prst="rect">
            <a:avLst/>
          </a:prstGeom>
        </p:spPr>
        <p:txBody>
          <a:bodyPr wrap="square">
            <a:spAutoFit/>
          </a:bodyPr>
          <a:lstStyle/>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luật</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Trong một quần thể lớn và ngẫu nhiên, tần số alen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thành phần kiểu gen của quần thể sẽ duy trì không đổi qua các thế 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luật</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p</a:t>
            </a:r>
            <a:r>
              <a:rPr lang="vi-VN" sz="2800" baseline="30000" dirty="0">
                <a:latin typeface="Times New Roman" pitchFamily="18" charset="0"/>
                <a:cs typeface="Times New Roman" pitchFamily="18" charset="0"/>
              </a:rPr>
              <a:t>2</a:t>
            </a:r>
            <a:r>
              <a:rPr lang="vi-VN" sz="2800" dirty="0">
                <a:latin typeface="Times New Roman" pitchFamily="18" charset="0"/>
                <a:cs typeface="Times New Roman" pitchFamily="18" charset="0"/>
              </a:rPr>
              <a:t> (AA) + 2pq (Aa) + q</a:t>
            </a:r>
            <a:r>
              <a:rPr lang="vi-VN" sz="2800" baseline="30000" dirty="0">
                <a:latin typeface="Times New Roman" pitchFamily="18" charset="0"/>
                <a:cs typeface="Times New Roman" pitchFamily="18" charset="0"/>
              </a:rPr>
              <a:t>2</a:t>
            </a:r>
            <a:r>
              <a:rPr lang="vi-VN" sz="2800" dirty="0">
                <a:latin typeface="Times New Roman" pitchFamily="18" charset="0"/>
                <a:cs typeface="Times New Roman" pitchFamily="18" charset="0"/>
              </a:rPr>
              <a:t> (genotip aa) = 1</a:t>
            </a:r>
            <a:endParaRPr lang="en-US" sz="2800" b="1"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một gen chỉ có hai alen A và a với tần số tương ứng là p và q</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đúng</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allele, </a:t>
            </a:r>
            <a:r>
              <a:rPr lang="en-US" sz="2800" dirty="0" err="1" smtClean="0">
                <a:latin typeface="Times New Roman" pitchFamily="18" charset="0"/>
                <a:cs typeface="Times New Roman" pitchFamily="18" charset="0"/>
              </a:rPr>
              <a:t>tần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kiểu</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gen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kích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gen, </a:t>
            </a:r>
            <a:r>
              <a:rPr lang="en-US" sz="2800" dirty="0" err="1">
                <a:latin typeface="Times New Roman" pitchFamily="18" charset="0"/>
                <a:cs typeface="Times New Roman" pitchFamily="18" charset="0"/>
              </a:rPr>
              <a:t>CLTN</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89899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err="1" smtClean="0">
                <a:solidFill>
                  <a:schemeClr val="tx1"/>
                </a:solidFill>
                <a:latin typeface="Times New Roman" pitchFamily="18" charset="0"/>
                <a:cs typeface="Times New Roman" pitchFamily="18" charset="0"/>
              </a:rPr>
              <a:t>LUYỆN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TẬP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VẬN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DỤNG</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569494" y="685800"/>
            <a:ext cx="10936705" cy="2677656"/>
          </a:xfrm>
          <a:prstGeom prst="rect">
            <a:avLst/>
          </a:prstGeom>
          <a:noFill/>
        </p:spPr>
        <p:txBody>
          <a:bodyPr wrap="square" rtlCol="0">
            <a:spAutoFit/>
          </a:bodyPr>
          <a:lstStyle/>
          <a:p>
            <a:pPr algn="just"/>
            <a:r>
              <a:rPr lang="en-US" sz="2400" b="1" dirty="0" err="1" smtClean="0">
                <a:latin typeface="Arial" pitchFamily="34" charset="0"/>
                <a:cs typeface="Arial" pitchFamily="34" charset="0"/>
              </a:rPr>
              <a:t>Bài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tập</a:t>
            </a:r>
            <a:r>
              <a:rPr lang="en-US" sz="2400" b="1" dirty="0" smtClean="0">
                <a:latin typeface="Arial" pitchFamily="34" charset="0"/>
                <a:cs typeface="Arial" pitchFamily="34" charset="0"/>
              </a:rPr>
              <a:t> 2: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phenylketonuria do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loạn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chuyển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hoá</a:t>
            </a:r>
            <a:r>
              <a:rPr lang="en-US" sz="2400" dirty="0" smtClean="0">
                <a:latin typeface="Arial" pitchFamily="34" charset="0"/>
                <a:cs typeface="Arial" pitchFamily="34" charset="0"/>
              </a:rPr>
              <a:t> amino acid phenylalanine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allele </a:t>
            </a:r>
            <a:r>
              <a:rPr lang="en-US" sz="2400" dirty="0" err="1" smtClean="0">
                <a:latin typeface="Arial" pitchFamily="34" charset="0"/>
                <a:cs typeface="Arial" pitchFamily="34" charset="0"/>
              </a:rPr>
              <a:t>lặn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NST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kiểu</a:t>
            </a:r>
            <a:r>
              <a:rPr lang="en-US" sz="2400" dirty="0" smtClean="0">
                <a:latin typeface="Arial" pitchFamily="34" charset="0"/>
                <a:cs typeface="Arial" pitchFamily="34" charset="0"/>
              </a:rPr>
              <a:t> gen </a:t>
            </a:r>
            <a:r>
              <a:rPr lang="en-US" sz="2400" dirty="0" err="1" smtClean="0">
                <a:latin typeface="Arial" pitchFamily="34" charset="0"/>
                <a:cs typeface="Arial" pitchFamily="34" charset="0"/>
              </a:rPr>
              <a:t>đồng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biểu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Anh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bệnh</a:t>
            </a:r>
            <a:r>
              <a:rPr lang="en-US" sz="2400" dirty="0" smtClean="0">
                <a:latin typeface="Arial" pitchFamily="34" charset="0"/>
                <a:cs typeface="Arial" pitchFamily="34" charset="0"/>
              </a:rPr>
              <a:t> phenylketonuria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1/10000. </a:t>
            </a:r>
            <a:r>
              <a:rPr lang="en-US" sz="2400" dirty="0" err="1" smtClean="0">
                <a:latin typeface="Arial" pitchFamily="34" charset="0"/>
                <a:cs typeface="Arial" pitchFamily="34" charset="0"/>
              </a:rPr>
              <a:t>Hãy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a:t>
            </a:r>
          </a:p>
          <a:p>
            <a:pPr marL="342900" indent="-342900" algn="just">
              <a:buAutoNum type="alphaLcParenR"/>
            </a:pPr>
            <a:r>
              <a:rPr lang="en-US" sz="2400" dirty="0" err="1" smtClean="0">
                <a:latin typeface="Arial" pitchFamily="34" charset="0"/>
                <a:cs typeface="Arial" pitchFamily="34" charset="0"/>
              </a:rPr>
              <a:t>Tần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allele </a:t>
            </a:r>
            <a:r>
              <a:rPr lang="en-US" sz="2400" dirty="0" err="1" smtClean="0">
                <a:latin typeface="Arial" pitchFamily="34" charset="0"/>
                <a:cs typeface="Arial" pitchFamily="34" charset="0"/>
              </a:rPr>
              <a:t>lặn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a:t>
            </a:r>
          </a:p>
          <a:p>
            <a:pPr marL="342900" indent="-342900" algn="just">
              <a:buAutoNum type="alphaLcParenR"/>
            </a:pPr>
            <a:r>
              <a:rPr lang="en-US" sz="2400" dirty="0" err="1" smtClean="0">
                <a:latin typeface="Arial" pitchFamily="34" charset="0"/>
                <a:cs typeface="Arial" pitchFamily="34" charset="0"/>
              </a:rPr>
              <a:t>Tần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mang</a:t>
            </a:r>
            <a:r>
              <a:rPr lang="en-US" sz="2400" dirty="0" smtClean="0">
                <a:latin typeface="Arial" pitchFamily="34" charset="0"/>
                <a:cs typeface="Arial" pitchFamily="34" charset="0"/>
              </a:rPr>
              <a:t> allele </a:t>
            </a:r>
            <a:r>
              <a:rPr lang="en-US" sz="2400" dirty="0" err="1" smtClean="0">
                <a:latin typeface="Arial" pitchFamily="34" charset="0"/>
                <a:cs typeface="Arial" pitchFamily="34" charset="0"/>
              </a:rPr>
              <a:t>lặn</a:t>
            </a:r>
            <a:endParaRPr lang="en-US" sz="2400" dirty="0" smtClean="0">
              <a:latin typeface="Arial" pitchFamily="34" charset="0"/>
              <a:cs typeface="Arial" pitchFamily="34" charset="0"/>
            </a:endParaRPr>
          </a:p>
          <a:p>
            <a:pPr marL="342900" indent="-342900" algn="just">
              <a:buAutoNum type="alphaLcParenR"/>
            </a:pPr>
            <a:r>
              <a:rPr lang="en-US" sz="2400" dirty="0" err="1" smtClean="0">
                <a:latin typeface="Arial" pitchFamily="34" charset="0"/>
                <a:cs typeface="Arial" pitchFamily="34" charset="0"/>
              </a:rPr>
              <a:t>Tần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những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người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mang</a:t>
            </a:r>
            <a:r>
              <a:rPr lang="en-US" sz="2400" dirty="0" smtClean="0">
                <a:latin typeface="Arial" pitchFamily="34" charset="0"/>
                <a:cs typeface="Arial" pitchFamily="34" charset="0"/>
              </a:rPr>
              <a:t> allele </a:t>
            </a:r>
            <a:r>
              <a:rPr lang="en-US" sz="2400" dirty="0" err="1" smtClean="0">
                <a:latin typeface="Arial" pitchFamily="34" charset="0"/>
                <a:cs typeface="Arial" pitchFamily="34" charset="0"/>
              </a:rPr>
              <a:t>lặn</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776569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mg.loigiaihay.com/picture/2021/0913/sd-bai-16-17-sinh-12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345"/>
            <a:ext cx="11506200" cy="677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486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66900" y="121024"/>
            <a:ext cx="822960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a:solidFill>
                  <a:schemeClr val="tx1"/>
                </a:solidFill>
                <a:latin typeface="Times New Roman" pitchFamily="18" charset="0"/>
                <a:cs typeface="Times New Roman" pitchFamily="18" charset="0"/>
              </a:rPr>
              <a:t>B</a:t>
            </a:r>
            <a:r>
              <a:rPr lang="vi-VN" sz="4000" b="1" dirty="0">
                <a:solidFill>
                  <a:schemeClr val="tx1"/>
                </a:solidFill>
                <a:latin typeface="Times New Roman" pitchFamily="18" charset="0"/>
                <a:cs typeface="Times New Roman" pitchFamily="18" charset="0"/>
              </a:rPr>
              <a:t>ài</a:t>
            </a:r>
            <a:r>
              <a:rPr lang="en-US" sz="4000" b="1" dirty="0">
                <a:solidFill>
                  <a:schemeClr val="tx1"/>
                </a:solidFill>
                <a:latin typeface="Times New Roman" pitchFamily="18" charset="0"/>
                <a:cs typeface="Times New Roman" pitchFamily="18" charset="0"/>
              </a:rPr>
              <a:t> </a:t>
            </a:r>
            <a:r>
              <a:rPr lang="en-US" sz="4000" b="1" dirty="0" smtClean="0">
                <a:solidFill>
                  <a:schemeClr val="tx1"/>
                </a:solidFill>
                <a:latin typeface="Times New Roman" pitchFamily="18" charset="0"/>
                <a:cs typeface="Times New Roman" pitchFamily="18" charset="0"/>
              </a:rPr>
              <a:t>13 </a:t>
            </a:r>
            <a:endParaRPr lang="en-US" sz="4000" b="1" dirty="0">
              <a:solidFill>
                <a:schemeClr val="tx1"/>
              </a:solidFill>
              <a:latin typeface="Times New Roman" pitchFamily="18" charset="0"/>
              <a:cs typeface="Times New Roman" pitchFamily="18" charset="0"/>
            </a:endParaRPr>
          </a:p>
          <a:p>
            <a:pPr algn="ctr"/>
            <a:r>
              <a:rPr lang="en-US" sz="4000" b="1" dirty="0" smtClean="0">
                <a:solidFill>
                  <a:srgbClr val="FF0000"/>
                </a:solidFill>
                <a:latin typeface="Times New Roman" pitchFamily="18" charset="0"/>
                <a:cs typeface="Times New Roman" pitchFamily="18" charset="0"/>
              </a:rPr>
              <a:t>DI </a:t>
            </a:r>
            <a:r>
              <a:rPr lang="en-US" sz="4000" b="1" dirty="0" err="1">
                <a:solidFill>
                  <a:srgbClr val="FF0000"/>
                </a:solidFill>
                <a:latin typeface="Times New Roman" pitchFamily="18" charset="0"/>
                <a:cs typeface="Times New Roman" pitchFamily="18" charset="0"/>
              </a:rPr>
              <a:t>TRUYỀN</a:t>
            </a: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QUẦN</a:t>
            </a:r>
            <a:r>
              <a:rPr lang="en-US" sz="4000" b="1" dirty="0" smtClean="0">
                <a:solidFill>
                  <a:srgbClr val="FF0000"/>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THỂ</a:t>
            </a:r>
          </a:p>
        </p:txBody>
      </p:sp>
      <p:sp>
        <p:nvSpPr>
          <p:cNvPr id="3" name="TextBox 2"/>
          <p:cNvSpPr txBox="1"/>
          <p:nvPr/>
        </p:nvSpPr>
        <p:spPr>
          <a:xfrm>
            <a:off x="1835524" y="1909481"/>
            <a:ext cx="8001000" cy="461665"/>
          </a:xfrm>
          <a:prstGeom prst="rect">
            <a:avLst/>
          </a:prstGeom>
          <a:solidFill>
            <a:srgbClr val="92D050"/>
          </a:solidFill>
        </p:spPr>
        <p:txBody>
          <a:bodyPr wrap="square" rtlCol="0">
            <a:spAutoFit/>
          </a:bodyPr>
          <a:lstStyle/>
          <a:p>
            <a:r>
              <a:rPr lang="en-US" sz="2400" b="1" dirty="0" smtClean="0">
                <a:latin typeface="Arial" pitchFamily="34" charset="0"/>
                <a:cs typeface="Arial" pitchFamily="34" charset="0"/>
              </a:rPr>
              <a:t>I. </a:t>
            </a:r>
            <a:r>
              <a:rPr lang="en-US" sz="2400" b="1" dirty="0" err="1" smtClean="0">
                <a:latin typeface="Arial" pitchFamily="34" charset="0"/>
                <a:cs typeface="Arial" pitchFamily="34" charset="0"/>
              </a:rPr>
              <a:t>KHÁI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NIỆM</a:t>
            </a:r>
            <a:endParaRPr lang="en-US" sz="2400" b="1" dirty="0">
              <a:latin typeface="Arial" pitchFamily="34" charset="0"/>
              <a:cs typeface="Arial" pitchFamily="34" charset="0"/>
            </a:endParaRPr>
          </a:p>
        </p:txBody>
      </p:sp>
      <p:sp>
        <p:nvSpPr>
          <p:cNvPr id="6" name="TextBox 5"/>
          <p:cNvSpPr txBox="1"/>
          <p:nvPr/>
        </p:nvSpPr>
        <p:spPr>
          <a:xfrm>
            <a:off x="1835524" y="2536974"/>
            <a:ext cx="8001000" cy="461665"/>
          </a:xfrm>
          <a:prstGeom prst="rect">
            <a:avLst/>
          </a:prstGeom>
          <a:solidFill>
            <a:srgbClr val="33CCFF"/>
          </a:solidFill>
        </p:spPr>
        <p:txBody>
          <a:bodyPr wrap="square" rtlCol="0">
            <a:spAutoFit/>
          </a:bodyPr>
          <a:lstStyle/>
          <a:p>
            <a:r>
              <a:rPr lang="en-US" sz="2400" b="1" dirty="0" smtClean="0">
                <a:latin typeface="Arial" pitchFamily="34" charset="0"/>
                <a:cs typeface="Arial" pitchFamily="34" charset="0"/>
              </a:rPr>
              <a:t>II.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ĐẶC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TRƯNG</a:t>
            </a:r>
            <a:r>
              <a:rPr lang="en-US" sz="2400" b="1" dirty="0" smtClean="0">
                <a:latin typeface="Arial" pitchFamily="34" charset="0"/>
                <a:cs typeface="Arial" pitchFamily="34" charset="0"/>
              </a:rPr>
              <a:t> DI </a:t>
            </a:r>
            <a:r>
              <a:rPr lang="en-US" sz="2400" b="1" dirty="0" err="1" smtClean="0">
                <a:latin typeface="Arial" pitchFamily="34" charset="0"/>
                <a:cs typeface="Arial" pitchFamily="34" charset="0"/>
              </a:rPr>
              <a:t>TRUYỀN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CỦA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endParaRPr lang="en-US" sz="2400" b="1" dirty="0">
              <a:latin typeface="Arial" pitchFamily="34" charset="0"/>
              <a:cs typeface="Arial" pitchFamily="34" charset="0"/>
            </a:endParaRPr>
          </a:p>
        </p:txBody>
      </p:sp>
      <p:sp>
        <p:nvSpPr>
          <p:cNvPr id="7" name="TextBox 6"/>
          <p:cNvSpPr txBox="1"/>
          <p:nvPr/>
        </p:nvSpPr>
        <p:spPr>
          <a:xfrm>
            <a:off x="1813112" y="3200400"/>
            <a:ext cx="8001000" cy="461665"/>
          </a:xfrm>
          <a:prstGeom prst="rect">
            <a:avLst/>
          </a:prstGeom>
          <a:solidFill>
            <a:srgbClr val="99FFCC"/>
          </a:solidFill>
        </p:spPr>
        <p:txBody>
          <a:bodyPr wrap="square" rtlCol="0">
            <a:spAutoFit/>
          </a:bodyPr>
          <a:lstStyle/>
          <a:p>
            <a:r>
              <a:rPr lang="en-US" sz="2400" b="1" dirty="0" smtClean="0">
                <a:latin typeface="Arial" pitchFamily="34" charset="0"/>
                <a:cs typeface="Arial" pitchFamily="34" charset="0"/>
              </a:rPr>
              <a:t>III.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TỰ</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THỤ</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PHẤN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VÀ</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GIAO</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GẦN</a:t>
            </a:r>
            <a:endParaRPr lang="en-US" sz="2400" b="1" dirty="0">
              <a:latin typeface="Arial" pitchFamily="34" charset="0"/>
              <a:cs typeface="Arial" pitchFamily="34" charset="0"/>
            </a:endParaRPr>
          </a:p>
        </p:txBody>
      </p:sp>
      <p:sp>
        <p:nvSpPr>
          <p:cNvPr id="8" name="TextBox 7"/>
          <p:cNvSpPr txBox="1"/>
          <p:nvPr/>
        </p:nvSpPr>
        <p:spPr>
          <a:xfrm>
            <a:off x="1799665" y="3881735"/>
            <a:ext cx="8001000" cy="461665"/>
          </a:xfrm>
          <a:prstGeom prst="rect">
            <a:avLst/>
          </a:prstGeom>
          <a:solidFill>
            <a:srgbClr val="CCFFFF"/>
          </a:solidFill>
        </p:spPr>
        <p:txBody>
          <a:bodyPr wrap="square" rtlCol="0">
            <a:spAutoFit/>
          </a:bodyPr>
          <a:lstStyle/>
          <a:p>
            <a:r>
              <a:rPr lang="en-US" sz="2400" b="1" dirty="0" smtClean="0">
                <a:latin typeface="Arial" pitchFamily="34" charset="0"/>
                <a:cs typeface="Arial" pitchFamily="34" charset="0"/>
              </a:rPr>
              <a:t>IV.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PHỐI</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26041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54424"/>
            <a:ext cx="2438400" cy="461665"/>
          </a:xfrm>
          <a:prstGeom prst="rect">
            <a:avLst/>
          </a:prstGeom>
          <a:solidFill>
            <a:srgbClr val="92D050"/>
          </a:solidFill>
        </p:spPr>
        <p:txBody>
          <a:bodyPr wrap="square" rtlCol="0">
            <a:spAutoFit/>
          </a:bodyPr>
          <a:lstStyle/>
          <a:p>
            <a:r>
              <a:rPr lang="en-US" sz="2400" b="1" dirty="0" smtClean="0">
                <a:latin typeface="Arial" pitchFamily="34" charset="0"/>
                <a:cs typeface="Arial" pitchFamily="34" charset="0"/>
              </a:rPr>
              <a:t>I. </a:t>
            </a:r>
            <a:r>
              <a:rPr lang="en-US" sz="2400" b="1" dirty="0" err="1" smtClean="0">
                <a:latin typeface="Arial" pitchFamily="34" charset="0"/>
                <a:cs typeface="Arial" pitchFamily="34" charset="0"/>
              </a:rPr>
              <a:t>KHÁI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NIỆM</a:t>
            </a:r>
            <a:endParaRPr lang="en-US" sz="2400" b="1" dirty="0">
              <a:latin typeface="Arial" pitchFamily="34" charset="0"/>
              <a:cs typeface="Arial" pitchFamily="34" charset="0"/>
            </a:endParaRPr>
          </a:p>
        </p:txBody>
      </p:sp>
      <p:sp>
        <p:nvSpPr>
          <p:cNvPr id="4" name="TextBox 3"/>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pic>
        <p:nvPicPr>
          <p:cNvPr id="12290" name="Picture 2" descr="Đàn bò tót đẹp đến sững sờ ở Nam Cát Tiên đã lọt vô ống kính Tăng A Pẩu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3776134" cy="2100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Phiên chợ đặc biệt bán thịt gà Thạch Thất - Gà có đảm b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Phiên chợ đặc biệt bán thịt gà Thạch Thất - Gà có đảm bả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Phiên chợ đặc biệt bán thịt gà Thạch Thất - Gà có đảm bả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8" name="Picture 10" descr="&#10;Ảnh minh họa&#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217" y="1600200"/>
            <a:ext cx="2966383" cy="21002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Tận hưởng kỳ nghỉ dài, giới trẻ rủ nhau “săn ảnh” tại đồng cỏ xanh mướt  giữa lòng Mộc Ch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5955" y="1591235"/>
            <a:ext cx="2791196" cy="2109165"/>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5715000" y="4495800"/>
            <a:ext cx="5257800" cy="2133600"/>
          </a:xfrm>
          <a:prstGeom prst="wedgeEllipseCallout">
            <a:avLst>
              <a:gd name="adj1" fmla="val -36864"/>
              <a:gd name="adj2" fmla="val -534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C00000"/>
                </a:solidFill>
                <a:latin typeface="Arial" pitchFamily="34" charset="0"/>
                <a:cs typeface="Arial" pitchFamily="34" charset="0"/>
              </a:rPr>
              <a:t>Tập</a:t>
            </a:r>
            <a:r>
              <a:rPr lang="en-US" sz="2400" dirty="0" smtClean="0">
                <a:solidFill>
                  <a:srgbClr val="C00000"/>
                </a:solidFill>
                <a:latin typeface="Arial" pitchFamily="34" charset="0"/>
                <a:cs typeface="Arial" pitchFamily="34" charset="0"/>
              </a:rPr>
              <a:t> </a:t>
            </a:r>
            <a:r>
              <a:rPr lang="en-US" sz="2400" dirty="0" err="1" smtClean="0">
                <a:solidFill>
                  <a:srgbClr val="C00000"/>
                </a:solidFill>
                <a:latin typeface="Arial" pitchFamily="34" charset="0"/>
                <a:cs typeface="Arial" pitchFamily="34" charset="0"/>
              </a:rPr>
              <a:t>hợp</a:t>
            </a:r>
            <a:r>
              <a:rPr lang="en-US" sz="2400" dirty="0" smtClean="0">
                <a:solidFill>
                  <a:srgbClr val="C00000"/>
                </a:solidFill>
                <a:latin typeface="Arial" pitchFamily="34" charset="0"/>
                <a:cs typeface="Arial" pitchFamily="34" charset="0"/>
              </a:rPr>
              <a:t> </a:t>
            </a:r>
            <a:r>
              <a:rPr lang="en-US" sz="2400" dirty="0" err="1" smtClean="0">
                <a:solidFill>
                  <a:srgbClr val="C00000"/>
                </a:solidFill>
                <a:latin typeface="Arial" pitchFamily="34" charset="0"/>
                <a:cs typeface="Arial" pitchFamily="34" charset="0"/>
              </a:rPr>
              <a:t>nào</a:t>
            </a:r>
            <a:r>
              <a:rPr lang="en-US" sz="2400" dirty="0" smtClean="0">
                <a:solidFill>
                  <a:srgbClr val="C00000"/>
                </a:solidFill>
                <a:latin typeface="Arial" pitchFamily="34" charset="0"/>
                <a:cs typeface="Arial" pitchFamily="34" charset="0"/>
              </a:rPr>
              <a:t> </a:t>
            </a:r>
            <a:r>
              <a:rPr lang="en-US" sz="2400" dirty="0" err="1" smtClean="0">
                <a:solidFill>
                  <a:srgbClr val="C00000"/>
                </a:solidFill>
                <a:latin typeface="Arial" pitchFamily="34" charset="0"/>
                <a:cs typeface="Arial" pitchFamily="34" charset="0"/>
              </a:rPr>
              <a:t>là</a:t>
            </a:r>
            <a:r>
              <a:rPr lang="en-US" sz="2400" dirty="0" smtClean="0">
                <a:solidFill>
                  <a:srgbClr val="C00000"/>
                </a:solidFill>
                <a:latin typeface="Arial" pitchFamily="34" charset="0"/>
                <a:cs typeface="Arial" pitchFamily="34" charset="0"/>
              </a:rPr>
              <a:t> </a:t>
            </a:r>
            <a:r>
              <a:rPr lang="en-US" sz="2400" dirty="0" err="1" smtClean="0">
                <a:solidFill>
                  <a:srgbClr val="C00000"/>
                </a:solidFill>
                <a:latin typeface="Arial" pitchFamily="34" charset="0"/>
                <a:cs typeface="Arial" pitchFamily="34" charset="0"/>
              </a:rPr>
              <a:t>quần</a:t>
            </a:r>
            <a:r>
              <a:rPr lang="en-US" sz="2400" dirty="0" smtClean="0">
                <a:solidFill>
                  <a:srgbClr val="C00000"/>
                </a:solidFill>
                <a:latin typeface="Arial" pitchFamily="34" charset="0"/>
                <a:cs typeface="Arial" pitchFamily="34" charset="0"/>
              </a:rPr>
              <a:t> </a:t>
            </a:r>
            <a:r>
              <a:rPr lang="en-US" sz="2400" dirty="0" err="1" smtClean="0">
                <a:solidFill>
                  <a:srgbClr val="C00000"/>
                </a:solidFill>
                <a:latin typeface="Arial" pitchFamily="34" charset="0"/>
                <a:cs typeface="Arial" pitchFamily="34" charset="0"/>
              </a:rPr>
              <a:t>thể</a:t>
            </a:r>
            <a:r>
              <a:rPr lang="en-US" sz="2400" smtClean="0">
                <a:solidFill>
                  <a:srgbClr val="C00000"/>
                </a:solidFill>
                <a:latin typeface="Arial" pitchFamily="34" charset="0"/>
                <a:cs typeface="Arial" pitchFamily="34" charset="0"/>
              </a:rPr>
              <a:t>? </a:t>
            </a:r>
            <a:r>
              <a:rPr lang="vi-VN" sz="2400" smtClean="0">
                <a:solidFill>
                  <a:srgbClr val="C00000"/>
                </a:solidFill>
                <a:latin typeface="Arial" pitchFamily="34" charset="0"/>
                <a:cs typeface="Arial" pitchFamily="34" charset="0"/>
              </a:rPr>
              <a:t>Trình bày những căn cứ để xác định một tập hợp cá thể được gọi là quần thể</a:t>
            </a:r>
            <a:r>
              <a:rPr lang="en-US" sz="2400" smtClean="0">
                <a:solidFill>
                  <a:srgbClr val="C00000"/>
                </a:solidFill>
                <a:latin typeface="Arial" pitchFamily="34" charset="0"/>
                <a:cs typeface="Arial" pitchFamily="34" charset="0"/>
              </a:rPr>
              <a:t>?</a:t>
            </a:r>
            <a:endParaRPr lang="en-US" sz="2400" dirty="0">
              <a:solidFill>
                <a:srgbClr val="C00000"/>
              </a:solidFill>
              <a:latin typeface="Arial" pitchFamily="34" charset="0"/>
              <a:cs typeface="Arial" pitchFamily="34" charset="0"/>
            </a:endParaRPr>
          </a:p>
        </p:txBody>
      </p:sp>
      <p:sp>
        <p:nvSpPr>
          <p:cNvPr id="9" name="TextBox 8"/>
          <p:cNvSpPr txBox="1"/>
          <p:nvPr/>
        </p:nvSpPr>
        <p:spPr>
          <a:xfrm>
            <a:off x="914400" y="3810000"/>
            <a:ext cx="3657600" cy="400110"/>
          </a:xfrm>
          <a:prstGeom prst="rect">
            <a:avLst/>
          </a:prstGeom>
          <a:noFill/>
        </p:spPr>
        <p:txBody>
          <a:bodyPr wrap="square" rtlCol="0">
            <a:spAutoFit/>
          </a:bodyPr>
          <a:lstStyle/>
          <a:p>
            <a:r>
              <a:rPr lang="en-US" sz="2000" dirty="0" err="1" smtClean="0">
                <a:latin typeface="Arial" pitchFamily="34" charset="0"/>
                <a:cs typeface="Arial" pitchFamily="34" charset="0"/>
              </a:rPr>
              <a:t>Đàn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bò</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rừng</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rừng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Tiên</a:t>
            </a:r>
            <a:endParaRPr lang="en-US" sz="2000" dirty="0">
              <a:latin typeface="Arial" pitchFamily="34" charset="0"/>
              <a:cs typeface="Arial" pitchFamily="34" charset="0"/>
            </a:endParaRPr>
          </a:p>
        </p:txBody>
      </p:sp>
      <p:sp>
        <p:nvSpPr>
          <p:cNvPr id="13" name="TextBox 12"/>
          <p:cNvSpPr txBox="1"/>
          <p:nvPr/>
        </p:nvSpPr>
        <p:spPr>
          <a:xfrm>
            <a:off x="4882217" y="3810000"/>
            <a:ext cx="2737784" cy="400110"/>
          </a:xfrm>
          <a:prstGeom prst="rect">
            <a:avLst/>
          </a:prstGeom>
          <a:noFill/>
        </p:spPr>
        <p:txBody>
          <a:bodyPr wrap="square" rtlCol="0">
            <a:spAutoFit/>
          </a:bodyPr>
          <a:lstStyle/>
          <a:p>
            <a:r>
              <a:rPr lang="vi-VN" sz="2000" smtClean="0">
                <a:latin typeface="Arial" pitchFamily="34" charset="0"/>
                <a:cs typeface="Arial" pitchFamily="34" charset="0"/>
              </a:rPr>
              <a:t>Những con</a:t>
            </a:r>
            <a:r>
              <a:rPr lang="en-US" sz="2000" smtClean="0">
                <a:latin typeface="Arial" pitchFamily="34" charset="0"/>
                <a:cs typeface="Arial" pitchFamily="34" charset="0"/>
              </a:rPr>
              <a:t> </a:t>
            </a:r>
            <a:r>
              <a:rPr lang="en-US" sz="2000" dirty="0" err="1" smtClean="0">
                <a:latin typeface="Arial" pitchFamily="34" charset="0"/>
                <a:cs typeface="Arial" pitchFamily="34" charset="0"/>
              </a:rPr>
              <a:t>gà</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chợ</a:t>
            </a:r>
            <a:endParaRPr lang="en-US" sz="2000" dirty="0">
              <a:latin typeface="Arial" pitchFamily="34" charset="0"/>
              <a:cs typeface="Arial" pitchFamily="34" charset="0"/>
            </a:endParaRPr>
          </a:p>
        </p:txBody>
      </p:sp>
      <p:sp>
        <p:nvSpPr>
          <p:cNvPr id="14" name="TextBox 13"/>
          <p:cNvSpPr txBox="1"/>
          <p:nvPr/>
        </p:nvSpPr>
        <p:spPr>
          <a:xfrm>
            <a:off x="8382000" y="3810000"/>
            <a:ext cx="2590800" cy="400110"/>
          </a:xfrm>
          <a:prstGeom prst="rect">
            <a:avLst/>
          </a:prstGeom>
          <a:noFill/>
        </p:spPr>
        <p:txBody>
          <a:bodyPr wrap="square" rtlCol="0">
            <a:spAutoFit/>
          </a:bodyPr>
          <a:lstStyle/>
          <a:p>
            <a:r>
              <a:rPr lang="en-US" sz="2000" dirty="0" err="1" smtClean="0">
                <a:latin typeface="Arial" pitchFamily="34" charset="0"/>
                <a:cs typeface="Arial" pitchFamily="34" charset="0"/>
              </a:rPr>
              <a:t>Cỏ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đồng</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6686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54424"/>
            <a:ext cx="2438400" cy="461665"/>
          </a:xfrm>
          <a:prstGeom prst="rect">
            <a:avLst/>
          </a:prstGeom>
          <a:solidFill>
            <a:srgbClr val="92D050"/>
          </a:solidFill>
        </p:spPr>
        <p:txBody>
          <a:bodyPr wrap="square" rtlCol="0">
            <a:spAutoFit/>
          </a:bodyPr>
          <a:lstStyle/>
          <a:p>
            <a:r>
              <a:rPr lang="en-US" sz="2400" b="1" dirty="0" smtClean="0">
                <a:latin typeface="Arial" pitchFamily="34" charset="0"/>
                <a:cs typeface="Arial" pitchFamily="34" charset="0"/>
              </a:rPr>
              <a:t>I. </a:t>
            </a:r>
            <a:r>
              <a:rPr lang="en-US" sz="2400" b="1" dirty="0" err="1" smtClean="0">
                <a:latin typeface="Arial" pitchFamily="34" charset="0"/>
                <a:cs typeface="Arial" pitchFamily="34" charset="0"/>
              </a:rPr>
              <a:t>KHÁI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NIỆM</a:t>
            </a:r>
            <a:endParaRPr lang="en-US" sz="2400" b="1" dirty="0">
              <a:latin typeface="Arial" pitchFamily="34" charset="0"/>
              <a:cs typeface="Arial" pitchFamily="34" charset="0"/>
            </a:endParaRPr>
          </a:p>
        </p:txBody>
      </p:sp>
      <p:sp>
        <p:nvSpPr>
          <p:cNvPr id="4" name="TextBox 3"/>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pic>
        <p:nvPicPr>
          <p:cNvPr id="12290" name="Picture 2" descr="Đàn bò tót đẹp đến sững sờ ở Nam Cát Tiên đã lọt vô ống kính Tăng A Pẩu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219" y="1518436"/>
            <a:ext cx="3776134" cy="2100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Phiên chợ đặc biệt bán thịt gà Thạch Thất - Gà có đảm b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Phiên chợ đặc biệt bán thịt gà Thạch Thất - Gà có đảm bả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Phiên chợ đặc biệt bán thịt gà Thạch Thất - Gà có đảm bả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321422" y="1540848"/>
            <a:ext cx="6612778" cy="1569660"/>
          </a:xfrm>
          <a:prstGeom prst="rect">
            <a:avLst/>
          </a:prstGeom>
        </p:spPr>
        <p:txBody>
          <a:bodyPr wrap="square">
            <a:spAutoFit/>
          </a:bodyPr>
          <a:lstStyle/>
          <a:p>
            <a:pPr algn="just"/>
            <a:r>
              <a:rPr lang="en-US" sz="2400" b="1" dirty="0" smtClean="0">
                <a:latin typeface="Arial" pitchFamily="34" charset="0"/>
                <a:cs typeface="Arial" pitchFamily="34" charset="0"/>
              </a:rPr>
              <a:t>1.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thể</a:t>
            </a:r>
            <a:r>
              <a:rPr lang="en-US" sz="2400" b="1"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vi-VN" sz="2400" dirty="0">
                <a:latin typeface="Arial" pitchFamily="34" charset="0"/>
                <a:cs typeface="Arial" pitchFamily="34" charset="0"/>
              </a:rPr>
              <a:t>tập hợp các cá thể sinh vật </a:t>
            </a:r>
            <a:r>
              <a:rPr lang="vi-VN" sz="2400" b="1" i="1" u="sng" dirty="0">
                <a:latin typeface="Arial" pitchFamily="34" charset="0"/>
                <a:cs typeface="Arial" pitchFamily="34" charset="0"/>
              </a:rPr>
              <a:t>cùng một loài</a:t>
            </a:r>
            <a:r>
              <a:rPr lang="vi-VN" sz="2400" dirty="0">
                <a:latin typeface="Arial" pitchFamily="34" charset="0"/>
                <a:cs typeface="Arial" pitchFamily="34" charset="0"/>
              </a:rPr>
              <a:t>, </a:t>
            </a:r>
            <a:r>
              <a:rPr lang="en-US" sz="2400" dirty="0" err="1">
                <a:latin typeface="Arial" pitchFamily="34" charset="0"/>
                <a:cs typeface="Arial" pitchFamily="34" charset="0"/>
              </a:rPr>
              <a:t>trải</a:t>
            </a:r>
            <a:r>
              <a:rPr lang="en-US" sz="2400" dirty="0">
                <a:latin typeface="Arial" pitchFamily="34" charset="0"/>
                <a:cs typeface="Arial" pitchFamily="34" charset="0"/>
              </a:rPr>
              <a:t> qua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quá</a:t>
            </a:r>
            <a:r>
              <a:rPr lang="en-US" sz="2400" dirty="0">
                <a:latin typeface="Arial" pitchFamily="34" charset="0"/>
                <a:cs typeface="Arial" pitchFamily="34" charset="0"/>
              </a:rPr>
              <a:t> </a:t>
            </a:r>
            <a:r>
              <a:rPr lang="en-US" sz="2400" dirty="0" err="1">
                <a:latin typeface="Arial" pitchFamily="34" charset="0"/>
                <a:cs typeface="Arial" pitchFamily="34" charset="0"/>
              </a:rPr>
              <a:t>trình</a:t>
            </a:r>
            <a:r>
              <a:rPr lang="en-US" sz="2400" dirty="0">
                <a:latin typeface="Arial" pitchFamily="34" charset="0"/>
                <a:cs typeface="Arial" pitchFamily="34" charset="0"/>
              </a:rPr>
              <a:t> </a:t>
            </a:r>
            <a:r>
              <a:rPr lang="en-US" sz="2400" dirty="0" err="1">
                <a:latin typeface="Arial" pitchFamily="34" charset="0"/>
                <a:cs typeface="Arial" pitchFamily="34" charset="0"/>
              </a:rPr>
              <a:t>lịch</a:t>
            </a:r>
            <a:r>
              <a:rPr lang="en-US" sz="2400" dirty="0">
                <a:latin typeface="Arial" pitchFamily="34" charset="0"/>
                <a:cs typeface="Arial" pitchFamily="34" charset="0"/>
              </a:rPr>
              <a:t> </a:t>
            </a:r>
            <a:r>
              <a:rPr lang="en-US" sz="2400" dirty="0" err="1">
                <a:latin typeface="Arial" pitchFamily="34" charset="0"/>
                <a:cs typeface="Arial" pitchFamily="34" charset="0"/>
              </a:rPr>
              <a:t>sử</a:t>
            </a:r>
            <a:r>
              <a:rPr lang="en-US" sz="2400" dirty="0">
                <a:latin typeface="Arial" pitchFamily="34" charset="0"/>
                <a:cs typeface="Arial" pitchFamily="34" charset="0"/>
              </a:rPr>
              <a:t>, </a:t>
            </a:r>
            <a:r>
              <a:rPr lang="vi-VN" sz="2400" dirty="0">
                <a:latin typeface="Arial" pitchFamily="34" charset="0"/>
                <a:cs typeface="Arial" pitchFamily="34" charset="0"/>
              </a:rPr>
              <a:t>cùng sống trong một không gian xác định,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sinh</a:t>
            </a:r>
            <a:r>
              <a:rPr lang="en-US" sz="2400" dirty="0">
                <a:latin typeface="Arial" pitchFamily="34" charset="0"/>
                <a:cs typeface="Arial" pitchFamily="34" charset="0"/>
              </a:rPr>
              <a:t> </a:t>
            </a:r>
            <a:r>
              <a:rPr lang="en-US" sz="2400" dirty="0" err="1">
                <a:latin typeface="Arial" pitchFamily="34" charset="0"/>
                <a:cs typeface="Arial" pitchFamily="34" charset="0"/>
              </a:rPr>
              <a:t>sản</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thế</a:t>
            </a:r>
            <a:r>
              <a:rPr lang="en-US" sz="2400" dirty="0">
                <a:latin typeface="Arial" pitchFamily="34" charset="0"/>
                <a:cs typeface="Arial" pitchFamily="34" charset="0"/>
              </a:rPr>
              <a:t> </a:t>
            </a:r>
            <a:r>
              <a:rPr lang="en-US" sz="2400" dirty="0" err="1">
                <a:latin typeface="Arial" pitchFamily="34" charset="0"/>
                <a:cs typeface="Arial" pitchFamily="34" charset="0"/>
              </a:rPr>
              <a:t>hệ</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hữu</a:t>
            </a:r>
            <a:r>
              <a:rPr lang="en-US" sz="2400" dirty="0">
                <a:latin typeface="Arial" pitchFamily="34" charset="0"/>
                <a:cs typeface="Arial" pitchFamily="34" charset="0"/>
              </a:rPr>
              <a:t> </a:t>
            </a:r>
            <a:r>
              <a:rPr lang="en-US" sz="2400" dirty="0" err="1">
                <a:latin typeface="Arial" pitchFamily="34" charset="0"/>
                <a:cs typeface="Arial" pitchFamily="34" charset="0"/>
              </a:rPr>
              <a:t>thụ</a:t>
            </a:r>
            <a:r>
              <a:rPr lang="en-US" sz="2400" dirty="0">
                <a:latin typeface="Arial" pitchFamily="34" charset="0"/>
                <a:cs typeface="Arial" pitchFamily="34" charset="0"/>
              </a:rPr>
              <a:t>.</a:t>
            </a:r>
          </a:p>
        </p:txBody>
      </p:sp>
      <p:sp>
        <p:nvSpPr>
          <p:cNvPr id="9" name="Rectangle 8"/>
          <p:cNvSpPr/>
          <p:nvPr/>
        </p:nvSpPr>
        <p:spPr>
          <a:xfrm>
            <a:off x="304800" y="3733800"/>
            <a:ext cx="9982200" cy="1569660"/>
          </a:xfrm>
          <a:prstGeom prst="rect">
            <a:avLst/>
          </a:prstGeom>
        </p:spPr>
        <p:txBody>
          <a:bodyPr wrap="square">
            <a:spAutoFit/>
          </a:bodyPr>
          <a:lstStyle/>
          <a:p>
            <a:r>
              <a:rPr lang="en-US" sz="2400" b="1" dirty="0" smtClean="0">
                <a:latin typeface="Arial" pitchFamily="34" charset="0"/>
                <a:cs typeface="Arial" pitchFamily="34" charset="0"/>
              </a:rPr>
              <a:t>2. Di </a:t>
            </a:r>
            <a:r>
              <a:rPr lang="en-US" sz="2400" b="1" dirty="0" err="1">
                <a:latin typeface="Arial" pitchFamily="34" charset="0"/>
                <a:cs typeface="Arial" pitchFamily="34" charset="0"/>
              </a:rPr>
              <a:t>truyền</a:t>
            </a:r>
            <a:r>
              <a:rPr lang="en-US" sz="2400" b="1" dirty="0">
                <a:latin typeface="Arial" pitchFamily="34" charset="0"/>
                <a:cs typeface="Arial" pitchFamily="34" charset="0"/>
              </a:rPr>
              <a:t> </a:t>
            </a:r>
            <a:r>
              <a:rPr lang="en-US" sz="2400" b="1" dirty="0" err="1">
                <a:latin typeface="Arial" pitchFamily="34" charset="0"/>
                <a:cs typeface="Arial" pitchFamily="34" charset="0"/>
              </a:rPr>
              <a:t>quần</a:t>
            </a:r>
            <a:r>
              <a:rPr lang="en-US" sz="2400" b="1" dirty="0">
                <a:latin typeface="Arial" pitchFamily="34" charset="0"/>
                <a:cs typeface="Arial" pitchFamily="34" charset="0"/>
              </a:rPr>
              <a:t> </a:t>
            </a:r>
            <a:r>
              <a:rPr lang="en-US" sz="2400" b="1" dirty="0" err="1">
                <a:latin typeface="Arial" pitchFamily="34" charset="0"/>
                <a:cs typeface="Arial" pitchFamily="34" charset="0"/>
              </a:rPr>
              <a:t>thể</a:t>
            </a:r>
            <a:r>
              <a:rPr lang="en-US" sz="2400" b="1" dirty="0">
                <a:latin typeface="Arial" pitchFamily="34" charset="0"/>
                <a:cs typeface="Arial" pitchFamily="34" charset="0"/>
              </a:rPr>
              <a:t>:</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smtClean="0">
                <a:latin typeface="Arial" pitchFamily="34" charset="0"/>
                <a:cs typeface="Arial" pitchFamily="34" charset="0"/>
              </a:rPr>
              <a:t>lĩnh</a:t>
            </a:r>
            <a:r>
              <a:rPr lang="en-US" sz="2400" dirty="0" smtClean="0">
                <a:latin typeface="Arial" pitchFamily="34" charset="0"/>
                <a:cs typeface="Arial" pitchFamily="34" charset="0"/>
              </a:rPr>
              <a:t> </a:t>
            </a:r>
            <a:r>
              <a:rPr lang="en-US" sz="2400" dirty="0" err="1">
                <a:latin typeface="Arial" pitchFamily="34" charset="0"/>
                <a:cs typeface="Arial" pitchFamily="34" charset="0"/>
              </a:rPr>
              <a:t>vực</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di </a:t>
            </a:r>
            <a:r>
              <a:rPr lang="en-US" sz="2400" dirty="0" err="1">
                <a:latin typeface="Arial" pitchFamily="34" charset="0"/>
                <a:cs typeface="Arial" pitchFamily="34" charset="0"/>
              </a:rPr>
              <a:t>truyền</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nghiên</a:t>
            </a:r>
            <a:r>
              <a:rPr lang="en-US" sz="2400" dirty="0">
                <a:latin typeface="Arial" pitchFamily="34" charset="0"/>
                <a:cs typeface="Arial" pitchFamily="34" charset="0"/>
              </a:rPr>
              <a:t> </a:t>
            </a:r>
            <a:r>
              <a:rPr lang="en-US" sz="2400" dirty="0" err="1">
                <a:latin typeface="Arial" pitchFamily="34" charset="0"/>
                <a:cs typeface="Arial" pitchFamily="34" charset="0"/>
              </a:rPr>
              <a:t>cứu</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thay</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cuat</a:t>
            </a:r>
            <a:r>
              <a:rPr lang="en-US" sz="2400" dirty="0">
                <a:latin typeface="Arial" pitchFamily="34" charset="0"/>
                <a:cs typeface="Arial" pitchFamily="34" charset="0"/>
              </a:rPr>
              <a:t> </a:t>
            </a:r>
            <a:r>
              <a:rPr lang="en-US" sz="2400" dirty="0" err="1">
                <a:latin typeface="Arial" pitchFamily="34" charset="0"/>
                <a:cs typeface="Arial" pitchFamily="34" charset="0"/>
              </a:rPr>
              <a:t>tần</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allele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tần</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kiểu</a:t>
            </a:r>
            <a:r>
              <a:rPr lang="en-US" sz="2400" dirty="0">
                <a:latin typeface="Arial" pitchFamily="34" charset="0"/>
                <a:cs typeface="Arial" pitchFamily="34" charset="0"/>
              </a:rPr>
              <a:t> gene </a:t>
            </a:r>
            <a:r>
              <a:rPr lang="en-US" sz="2400" dirty="0" err="1">
                <a:latin typeface="Arial" pitchFamily="34" charset="0"/>
                <a:cs typeface="Arial" pitchFamily="34" charset="0"/>
              </a:rPr>
              <a:t>đối</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tính</a:t>
            </a:r>
            <a:r>
              <a:rPr lang="en-US" sz="2400" dirty="0">
                <a:latin typeface="Arial" pitchFamily="34" charset="0"/>
                <a:cs typeface="Arial" pitchFamily="34" charset="0"/>
              </a:rPr>
              <a:t> </a:t>
            </a:r>
            <a:r>
              <a:rPr lang="en-US" sz="2400" dirty="0" err="1">
                <a:latin typeface="Arial" pitchFamily="34" charset="0"/>
                <a:cs typeface="Arial" pitchFamily="34" charset="0"/>
              </a:rPr>
              <a:t>trạng</a:t>
            </a:r>
            <a:r>
              <a:rPr lang="en-US" sz="2400" dirty="0">
                <a:latin typeface="Arial" pitchFamily="34" charset="0"/>
                <a:cs typeface="Arial" pitchFamily="34" charset="0"/>
              </a:rPr>
              <a:t> </a:t>
            </a:r>
            <a:r>
              <a:rPr lang="en-US" sz="2400" dirty="0" err="1">
                <a:latin typeface="Arial" pitchFamily="34" charset="0"/>
                <a:cs typeface="Arial" pitchFamily="34" charset="0"/>
              </a:rPr>
              <a:t>cụ</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quần</a:t>
            </a:r>
            <a:r>
              <a:rPr lang="en-US" sz="2400" dirty="0">
                <a:latin typeface="Arial" pitchFamily="34" charset="0"/>
                <a:cs typeface="Arial" pitchFamily="34" charset="0"/>
              </a:rPr>
              <a:t>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thao</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gian</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nghiên</a:t>
            </a:r>
            <a:r>
              <a:rPr lang="en-US" sz="2400" dirty="0">
                <a:latin typeface="Arial" pitchFamily="34" charset="0"/>
                <a:cs typeface="Arial" pitchFamily="34" charset="0"/>
              </a:rPr>
              <a:t> </a:t>
            </a:r>
            <a:r>
              <a:rPr lang="en-US" sz="2400" dirty="0" err="1">
                <a:latin typeface="Arial" pitchFamily="34" charset="0"/>
                <a:cs typeface="Arial" pitchFamily="34" charset="0"/>
              </a:rPr>
              <a:t>cứu</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yếu</a:t>
            </a:r>
            <a:r>
              <a:rPr lang="en-US" sz="2400" dirty="0">
                <a:latin typeface="Arial" pitchFamily="34" charset="0"/>
                <a:cs typeface="Arial" pitchFamily="34" charset="0"/>
              </a:rPr>
              <a:t> </a:t>
            </a:r>
            <a:r>
              <a:rPr lang="en-US" sz="2400" dirty="0" err="1">
                <a:latin typeface="Arial" pitchFamily="34" charset="0"/>
                <a:cs typeface="Arial" pitchFamily="34" charset="0"/>
              </a:rPr>
              <a:t>tố</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làm</a:t>
            </a:r>
            <a:r>
              <a:rPr lang="en-US" sz="2400" dirty="0">
                <a:latin typeface="Arial" pitchFamily="34" charset="0"/>
                <a:cs typeface="Arial" pitchFamily="34" charset="0"/>
              </a:rPr>
              <a:t> </a:t>
            </a:r>
            <a:r>
              <a:rPr lang="en-US" sz="2400" dirty="0" err="1">
                <a:latin typeface="Arial" pitchFamily="34" charset="0"/>
                <a:cs typeface="Arial" pitchFamily="34" charset="0"/>
              </a:rPr>
              <a:t>thay</a:t>
            </a:r>
            <a:r>
              <a:rPr lang="en-US" sz="2400" dirty="0">
                <a:latin typeface="Arial" pitchFamily="34" charset="0"/>
                <a:cs typeface="Arial" pitchFamily="34" charset="0"/>
              </a:rPr>
              <a:t> </a:t>
            </a:r>
            <a:r>
              <a:rPr lang="en-US" sz="2400" dirty="0" err="1">
                <a:latin typeface="Arial" pitchFamily="34" charset="0"/>
                <a:cs typeface="Arial" pitchFamily="34" charset="0"/>
              </a:rPr>
              <a:t>đổi</a:t>
            </a:r>
            <a:r>
              <a:rPr lang="en-US" sz="2400" dirty="0">
                <a:latin typeface="Arial" pitchFamily="34" charset="0"/>
                <a:cs typeface="Arial" pitchFamily="34" charset="0"/>
              </a:rPr>
              <a:t> </a:t>
            </a:r>
            <a:r>
              <a:rPr lang="en-US" sz="2400" dirty="0" err="1">
                <a:latin typeface="Arial" pitchFamily="34" charset="0"/>
                <a:cs typeface="Arial" pitchFamily="34" charset="0"/>
              </a:rPr>
              <a:t>tần</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allele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phân</a:t>
            </a:r>
            <a:r>
              <a:rPr lang="en-US" sz="2400" dirty="0">
                <a:latin typeface="Arial" pitchFamily="34" charset="0"/>
                <a:cs typeface="Arial" pitchFamily="34" charset="0"/>
              </a:rPr>
              <a:t> </a:t>
            </a:r>
            <a:r>
              <a:rPr lang="en-US" sz="2400" dirty="0" err="1">
                <a:latin typeface="Arial" pitchFamily="34" charset="0"/>
                <a:cs typeface="Arial" pitchFamily="34" charset="0"/>
              </a:rPr>
              <a:t>kiểu</a:t>
            </a:r>
            <a:r>
              <a:rPr lang="en-US" sz="2400" dirty="0">
                <a:latin typeface="Arial" pitchFamily="34" charset="0"/>
                <a:cs typeface="Arial" pitchFamily="34" charset="0"/>
              </a:rPr>
              <a:t> gene </a:t>
            </a:r>
            <a:r>
              <a:rPr lang="en-US" sz="2400" dirty="0" err="1">
                <a:latin typeface="Arial" pitchFamily="34" charset="0"/>
                <a:cs typeface="Arial" pitchFamily="34" charset="0"/>
              </a:rPr>
              <a:t>đó</a:t>
            </a:r>
            <a:r>
              <a:rPr lang="en-US" sz="2400" dirty="0">
                <a:latin typeface="Arial" pitchFamily="34" charset="0"/>
                <a:cs typeface="Arial" pitchFamily="34" charset="0"/>
              </a:rPr>
              <a:t>.</a:t>
            </a:r>
          </a:p>
        </p:txBody>
      </p:sp>
    </p:spTree>
    <p:extLst>
      <p:ext uri="{BB962C8B-B14F-4D97-AF65-F5344CB8AC3E}">
        <p14:creationId xmlns:p14="http://schemas.microsoft.com/office/powerpoint/2010/main" val="266171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2061" y="1963271"/>
            <a:ext cx="7783355" cy="1200329"/>
          </a:xfrm>
          <a:prstGeom prst="rect">
            <a:avLst/>
          </a:prstGeom>
          <a:noFill/>
        </p:spPr>
        <p:txBody>
          <a:bodyPr wrap="square" rtlCol="0">
            <a:spAutoFit/>
          </a:bodyPr>
          <a:lstStyle/>
          <a:p>
            <a:r>
              <a:rPr lang="en-US" sz="2400" dirty="0" err="1">
                <a:latin typeface="Arial" pitchFamily="34" charset="0"/>
                <a:cs typeface="Arial" pitchFamily="34" charset="0"/>
              </a:rPr>
              <a:t>Nghiên</a:t>
            </a:r>
            <a:r>
              <a:rPr lang="en-US" sz="2400" dirty="0">
                <a:latin typeface="Arial" pitchFamily="34" charset="0"/>
                <a:cs typeface="Arial" pitchFamily="34" charset="0"/>
              </a:rPr>
              <a:t> </a:t>
            </a:r>
            <a:r>
              <a:rPr lang="en-US" sz="2400" err="1">
                <a:latin typeface="Arial" pitchFamily="34" charset="0"/>
                <a:cs typeface="Arial" pitchFamily="34" charset="0"/>
              </a:rPr>
              <a:t>cứu</a:t>
            </a:r>
            <a:r>
              <a:rPr lang="en-US" sz="2400">
                <a:latin typeface="Arial" pitchFamily="34" charset="0"/>
                <a:cs typeface="Arial" pitchFamily="34" charset="0"/>
              </a:rPr>
              <a:t> </a:t>
            </a:r>
            <a:r>
              <a:rPr lang="en-US" sz="2400" smtClean="0">
                <a:latin typeface="Arial" pitchFamily="34" charset="0"/>
                <a:cs typeface="Arial" pitchFamily="34" charset="0"/>
              </a:rPr>
              <a:t>sgk</a:t>
            </a:r>
            <a:r>
              <a:rPr lang="vi-VN" sz="2400">
                <a:latin typeface="Arial" pitchFamily="34" charset="0"/>
                <a:cs typeface="Arial" pitchFamily="34" charset="0"/>
              </a:rPr>
              <a:t>,</a:t>
            </a:r>
            <a:r>
              <a:rPr lang="en-US" sz="2400" smtClean="0">
                <a:latin typeface="Arial" pitchFamily="34" charset="0"/>
                <a:cs typeface="Arial" pitchFamily="34" charset="0"/>
              </a:rPr>
              <a:t>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sát</a:t>
            </a:r>
            <a:r>
              <a:rPr lang="en-US" sz="2400" dirty="0">
                <a:latin typeface="Arial" pitchFamily="34" charset="0"/>
                <a:cs typeface="Arial" pitchFamily="34" charset="0"/>
              </a:rPr>
              <a:t> </a:t>
            </a:r>
            <a:r>
              <a:rPr lang="en-US" sz="2400" dirty="0" err="1">
                <a:latin typeface="Arial" pitchFamily="34" charset="0"/>
                <a:cs typeface="Arial" pitchFamily="34" charset="0"/>
              </a:rPr>
              <a:t>hình</a:t>
            </a:r>
            <a:r>
              <a:rPr lang="en-US" sz="2400" dirty="0">
                <a:latin typeface="Arial" pitchFamily="34" charset="0"/>
                <a:cs typeface="Arial" pitchFamily="34" charset="0"/>
              </a:rPr>
              <a:t> </a:t>
            </a:r>
            <a:r>
              <a:rPr lang="en-US" sz="2400" dirty="0" err="1">
                <a:latin typeface="Arial" pitchFamily="34" charset="0"/>
                <a:cs typeface="Arial" pitchFamily="34" charset="0"/>
              </a:rPr>
              <a:t>dưới</a:t>
            </a:r>
            <a:r>
              <a:rPr lang="en-US" sz="2400" dirty="0">
                <a:latin typeface="Arial" pitchFamily="34" charset="0"/>
                <a:cs typeface="Arial" pitchFamily="34" charset="0"/>
              </a:rPr>
              <a:t> </a:t>
            </a:r>
            <a:r>
              <a:rPr lang="en-US" sz="2400" err="1">
                <a:latin typeface="Arial" pitchFamily="34" charset="0"/>
                <a:cs typeface="Arial" pitchFamily="34" charset="0"/>
              </a:rPr>
              <a:t>đây</a:t>
            </a:r>
            <a:r>
              <a:rPr lang="en-US" sz="2400">
                <a:latin typeface="Arial" pitchFamily="34" charset="0"/>
                <a:cs typeface="Arial" pitchFamily="34" charset="0"/>
              </a:rPr>
              <a:t> </a:t>
            </a:r>
            <a:r>
              <a:rPr lang="vi-VN" sz="2400" smtClean="0">
                <a:latin typeface="Arial" pitchFamily="34" charset="0"/>
                <a:cs typeface="Arial" pitchFamily="34" charset="0"/>
              </a:rPr>
              <a:t>và </a:t>
            </a:r>
            <a:r>
              <a:rPr lang="en-US" sz="2400" smtClean="0">
                <a:latin typeface="Arial" pitchFamily="34" charset="0"/>
                <a:cs typeface="Arial" pitchFamily="34" charset="0"/>
              </a:rPr>
              <a:t>cho </a:t>
            </a:r>
            <a:r>
              <a:rPr lang="en-US" sz="2400" dirty="0" err="1">
                <a:latin typeface="Arial" pitchFamily="34" charset="0"/>
                <a:cs typeface="Arial" pitchFamily="34" charset="0"/>
              </a:rPr>
              <a:t>biết</a:t>
            </a:r>
            <a:r>
              <a:rPr lang="en-US" sz="2400" dirty="0">
                <a:latin typeface="Arial" pitchFamily="34" charset="0"/>
                <a:cs typeface="Arial" pitchFamily="34" charset="0"/>
              </a:rPr>
              <a:t>:</a:t>
            </a:r>
          </a:p>
          <a:p>
            <a:r>
              <a:rPr lang="vi-VN" sz="2400" smtClean="0">
                <a:latin typeface="Arial" pitchFamily="34" charset="0"/>
                <a:cs typeface="Arial" pitchFamily="34" charset="0"/>
              </a:rPr>
              <a:t>1.</a:t>
            </a:r>
            <a:r>
              <a:rPr lang="en-US" sz="2400" smtClean="0">
                <a:latin typeface="Arial" pitchFamily="34" charset="0"/>
                <a:cs typeface="Arial" pitchFamily="34" charset="0"/>
              </a:rPr>
              <a:t>Quần </a:t>
            </a:r>
            <a:r>
              <a:rPr lang="en-US" sz="2400" dirty="0" err="1">
                <a:latin typeface="Arial" pitchFamily="34" charset="0"/>
                <a:cs typeface="Arial" pitchFamily="34" charset="0"/>
              </a:rPr>
              <a:t>thể</a:t>
            </a:r>
            <a:r>
              <a:rPr lang="en-US" sz="2400" dirty="0">
                <a:latin typeface="Arial" pitchFamily="34" charset="0"/>
                <a:cs typeface="Arial" pitchFamily="34" charset="0"/>
              </a:rPr>
              <a:t> </a:t>
            </a:r>
            <a:r>
              <a:rPr lang="en-US" sz="2400" dirty="0" err="1">
                <a:latin typeface="Arial" pitchFamily="34" charset="0"/>
                <a:cs typeface="Arial" pitchFamily="34" charset="0"/>
              </a:rPr>
              <a:t>đặc</a:t>
            </a:r>
            <a:r>
              <a:rPr lang="en-US" sz="2400" dirty="0">
                <a:latin typeface="Arial" pitchFamily="34" charset="0"/>
                <a:cs typeface="Arial" pitchFamily="34" charset="0"/>
              </a:rPr>
              <a:t> </a:t>
            </a:r>
            <a:r>
              <a:rPr lang="en-US" sz="2400" dirty="0" err="1">
                <a:latin typeface="Arial" pitchFamily="34" charset="0"/>
                <a:cs typeface="Arial" pitchFamily="34" charset="0"/>
              </a:rPr>
              <a:t>trưng</a:t>
            </a:r>
            <a:r>
              <a:rPr lang="en-US" sz="2400" dirty="0">
                <a:latin typeface="Arial" pitchFamily="34" charset="0"/>
                <a:cs typeface="Arial" pitchFamily="34" charset="0"/>
              </a:rPr>
              <a:t> </a:t>
            </a:r>
            <a:r>
              <a:rPr lang="en-US" sz="2400" dirty="0" err="1">
                <a:latin typeface="Arial" pitchFamily="34" charset="0"/>
                <a:cs typeface="Arial" pitchFamily="34" charset="0"/>
              </a:rPr>
              <a:t>bởi</a:t>
            </a:r>
            <a:r>
              <a:rPr lang="en-US" sz="2400" dirty="0">
                <a:latin typeface="Arial" pitchFamily="34" charset="0"/>
                <a:cs typeface="Arial" pitchFamily="34" charset="0"/>
              </a:rPr>
              <a:t> y</a:t>
            </a:r>
            <a:r>
              <a:rPr lang="vi-VN" sz="2400" dirty="0">
                <a:latin typeface="Arial" pitchFamily="34" charset="0"/>
                <a:cs typeface="Arial" pitchFamily="34" charset="0"/>
              </a:rPr>
              <a:t>ếu</a:t>
            </a:r>
            <a:r>
              <a:rPr lang="en-US" sz="2400" dirty="0">
                <a:latin typeface="Arial" pitchFamily="34" charset="0"/>
                <a:cs typeface="Arial" pitchFamily="34" charset="0"/>
              </a:rPr>
              <a:t> t</a:t>
            </a:r>
            <a:r>
              <a:rPr lang="vi-VN" sz="2400" dirty="0">
                <a:latin typeface="Arial" pitchFamily="34" charset="0"/>
                <a:cs typeface="Arial" pitchFamily="34" charset="0"/>
              </a:rPr>
              <a:t>ố</a:t>
            </a:r>
            <a:r>
              <a:rPr lang="en-US" sz="2400" dirty="0">
                <a:latin typeface="Arial" pitchFamily="34" charset="0"/>
                <a:cs typeface="Arial" pitchFamily="34" charset="0"/>
              </a:rPr>
              <a:t> n</a:t>
            </a:r>
            <a:r>
              <a:rPr lang="vi-VN" sz="2400">
                <a:latin typeface="Arial" pitchFamily="34" charset="0"/>
                <a:cs typeface="Arial" pitchFamily="34" charset="0"/>
              </a:rPr>
              <a:t>ào</a:t>
            </a:r>
            <a:r>
              <a:rPr lang="en-US" sz="2400" smtClean="0">
                <a:latin typeface="Arial" pitchFamily="34" charset="0"/>
                <a:cs typeface="Arial" pitchFamily="34" charset="0"/>
              </a:rPr>
              <a:t>?</a:t>
            </a:r>
            <a:endParaRPr lang="vi-VN" sz="2400" smtClean="0">
              <a:latin typeface="Arial" pitchFamily="34" charset="0"/>
              <a:cs typeface="Arial" pitchFamily="34" charset="0"/>
            </a:endParaRPr>
          </a:p>
          <a:p>
            <a:r>
              <a:rPr lang="vi-VN" sz="2400" smtClean="0">
                <a:latin typeface="Arial" pitchFamily="34" charset="0"/>
                <a:cs typeface="Arial" pitchFamily="34" charset="0"/>
              </a:rPr>
              <a:t>2. Cách tính tần số allele và tần số kiều gene</a:t>
            </a:r>
            <a:endParaRPr lang="en-US" sz="2400" dirty="0">
              <a:latin typeface="Arial" pitchFamily="34" charset="0"/>
              <a:cs typeface="Arial" pitchFamily="34" charset="0"/>
            </a:endParaRPr>
          </a:p>
        </p:txBody>
      </p:sp>
      <p:grpSp>
        <p:nvGrpSpPr>
          <p:cNvPr id="6" name="Group 5"/>
          <p:cNvGrpSpPr>
            <a:grpSpLocks/>
          </p:cNvGrpSpPr>
          <p:nvPr/>
        </p:nvGrpSpPr>
        <p:grpSpPr bwMode="auto">
          <a:xfrm>
            <a:off x="1682139" y="3429001"/>
            <a:ext cx="4352074" cy="2783752"/>
            <a:chOff x="263" y="852"/>
            <a:chExt cx="2324" cy="1912"/>
          </a:xfrm>
        </p:grpSpPr>
        <p:grpSp>
          <p:nvGrpSpPr>
            <p:cNvPr id="8" name="Group 7"/>
            <p:cNvGrpSpPr>
              <a:grpSpLocks/>
            </p:cNvGrpSpPr>
            <p:nvPr/>
          </p:nvGrpSpPr>
          <p:grpSpPr bwMode="auto">
            <a:xfrm>
              <a:off x="263" y="852"/>
              <a:ext cx="2324" cy="1912"/>
              <a:chOff x="263" y="1284"/>
              <a:chExt cx="2324" cy="1912"/>
            </a:xfrm>
          </p:grpSpPr>
          <p:sp>
            <p:nvSpPr>
              <p:cNvPr id="17" name="Freeform 5"/>
              <p:cNvSpPr>
                <a:spLocks/>
              </p:cNvSpPr>
              <p:nvPr/>
            </p:nvSpPr>
            <p:spPr bwMode="auto">
              <a:xfrm>
                <a:off x="263" y="1284"/>
                <a:ext cx="2324" cy="1912"/>
              </a:xfrm>
              <a:custGeom>
                <a:avLst/>
                <a:gdLst>
                  <a:gd name="T0" fmla="*/ 48 w 2448"/>
                  <a:gd name="T1" fmla="*/ 864 h 2064"/>
                  <a:gd name="T2" fmla="*/ 0 w 2448"/>
                  <a:gd name="T3" fmla="*/ 1296 h 2064"/>
                  <a:gd name="T4" fmla="*/ 96 w 2448"/>
                  <a:gd name="T5" fmla="*/ 1488 h 2064"/>
                  <a:gd name="T6" fmla="*/ 432 w 2448"/>
                  <a:gd name="T7" fmla="*/ 1680 h 2064"/>
                  <a:gd name="T8" fmla="*/ 672 w 2448"/>
                  <a:gd name="T9" fmla="*/ 1920 h 2064"/>
                  <a:gd name="T10" fmla="*/ 1104 w 2448"/>
                  <a:gd name="T11" fmla="*/ 2064 h 2064"/>
                  <a:gd name="T12" fmla="*/ 1392 w 2448"/>
                  <a:gd name="T13" fmla="*/ 2016 h 2064"/>
                  <a:gd name="T14" fmla="*/ 1728 w 2448"/>
                  <a:gd name="T15" fmla="*/ 1920 h 2064"/>
                  <a:gd name="T16" fmla="*/ 1920 w 2448"/>
                  <a:gd name="T17" fmla="*/ 1776 h 2064"/>
                  <a:gd name="T18" fmla="*/ 2208 w 2448"/>
                  <a:gd name="T19" fmla="*/ 1776 h 2064"/>
                  <a:gd name="T20" fmla="*/ 2400 w 2448"/>
                  <a:gd name="T21" fmla="*/ 1680 h 2064"/>
                  <a:gd name="T22" fmla="*/ 2448 w 2448"/>
                  <a:gd name="T23" fmla="*/ 1440 h 2064"/>
                  <a:gd name="T24" fmla="*/ 2448 w 2448"/>
                  <a:gd name="T25" fmla="*/ 1248 h 2064"/>
                  <a:gd name="T26" fmla="*/ 2304 w 2448"/>
                  <a:gd name="T27" fmla="*/ 1104 h 2064"/>
                  <a:gd name="T28" fmla="*/ 2256 w 2448"/>
                  <a:gd name="T29" fmla="*/ 912 h 2064"/>
                  <a:gd name="T30" fmla="*/ 2256 w 2448"/>
                  <a:gd name="T31" fmla="*/ 672 h 2064"/>
                  <a:gd name="T32" fmla="*/ 2112 w 2448"/>
                  <a:gd name="T33" fmla="*/ 528 h 2064"/>
                  <a:gd name="T34" fmla="*/ 1968 w 2448"/>
                  <a:gd name="T35" fmla="*/ 288 h 2064"/>
                  <a:gd name="T36" fmla="*/ 1824 w 2448"/>
                  <a:gd name="T37" fmla="*/ 192 h 2064"/>
                  <a:gd name="T38" fmla="*/ 1536 w 2448"/>
                  <a:gd name="T39" fmla="*/ 96 h 2064"/>
                  <a:gd name="T40" fmla="*/ 1296 w 2448"/>
                  <a:gd name="T41" fmla="*/ 0 h 2064"/>
                  <a:gd name="T42" fmla="*/ 1056 w 2448"/>
                  <a:gd name="T43" fmla="*/ 0 h 2064"/>
                  <a:gd name="T44" fmla="*/ 768 w 2448"/>
                  <a:gd name="T45" fmla="*/ 48 h 2064"/>
                  <a:gd name="T46" fmla="*/ 576 w 2448"/>
                  <a:gd name="T47" fmla="*/ 192 h 2064"/>
                  <a:gd name="T48" fmla="*/ 336 w 2448"/>
                  <a:gd name="T49" fmla="*/ 288 h 2064"/>
                  <a:gd name="T50" fmla="*/ 288 w 2448"/>
                  <a:gd name="T51" fmla="*/ 432 h 2064"/>
                  <a:gd name="T52" fmla="*/ 288 w 2448"/>
                  <a:gd name="T53" fmla="*/ 528 h 2064"/>
                  <a:gd name="T54" fmla="*/ 240 w 2448"/>
                  <a:gd name="T55" fmla="*/ 624 h 2064"/>
                  <a:gd name="T56" fmla="*/ 192 w 2448"/>
                  <a:gd name="T57" fmla="*/ 672 h 2064"/>
                  <a:gd name="T58" fmla="*/ 96 w 2448"/>
                  <a:gd name="T59" fmla="*/ 720 h 2064"/>
                  <a:gd name="T60" fmla="*/ 48 w 2448"/>
                  <a:gd name="T61" fmla="*/ 864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48" h="2064">
                    <a:moveTo>
                      <a:pt x="48" y="864"/>
                    </a:moveTo>
                    <a:lnTo>
                      <a:pt x="0" y="1296"/>
                    </a:lnTo>
                    <a:lnTo>
                      <a:pt x="96" y="1488"/>
                    </a:lnTo>
                    <a:lnTo>
                      <a:pt x="432" y="1680"/>
                    </a:lnTo>
                    <a:lnTo>
                      <a:pt x="672" y="1920"/>
                    </a:lnTo>
                    <a:lnTo>
                      <a:pt x="1104" y="2064"/>
                    </a:lnTo>
                    <a:lnTo>
                      <a:pt x="1392" y="2016"/>
                    </a:lnTo>
                    <a:lnTo>
                      <a:pt x="1728" y="1920"/>
                    </a:lnTo>
                    <a:lnTo>
                      <a:pt x="1920" y="1776"/>
                    </a:lnTo>
                    <a:lnTo>
                      <a:pt x="2208" y="1776"/>
                    </a:lnTo>
                    <a:lnTo>
                      <a:pt x="2400" y="1680"/>
                    </a:lnTo>
                    <a:lnTo>
                      <a:pt x="2448" y="1440"/>
                    </a:lnTo>
                    <a:lnTo>
                      <a:pt x="2448" y="1248"/>
                    </a:lnTo>
                    <a:lnTo>
                      <a:pt x="2304" y="1104"/>
                    </a:lnTo>
                    <a:lnTo>
                      <a:pt x="2256" y="912"/>
                    </a:lnTo>
                    <a:lnTo>
                      <a:pt x="2256" y="672"/>
                    </a:lnTo>
                    <a:lnTo>
                      <a:pt x="2112" y="528"/>
                    </a:lnTo>
                    <a:lnTo>
                      <a:pt x="1968" y="288"/>
                    </a:lnTo>
                    <a:lnTo>
                      <a:pt x="1824" y="192"/>
                    </a:lnTo>
                    <a:lnTo>
                      <a:pt x="1536" y="96"/>
                    </a:lnTo>
                    <a:lnTo>
                      <a:pt x="1296" y="0"/>
                    </a:lnTo>
                    <a:lnTo>
                      <a:pt x="1056" y="0"/>
                    </a:lnTo>
                    <a:lnTo>
                      <a:pt x="768" y="48"/>
                    </a:lnTo>
                    <a:lnTo>
                      <a:pt x="576" y="192"/>
                    </a:lnTo>
                    <a:lnTo>
                      <a:pt x="336" y="288"/>
                    </a:lnTo>
                    <a:lnTo>
                      <a:pt x="288" y="432"/>
                    </a:lnTo>
                    <a:lnTo>
                      <a:pt x="288" y="528"/>
                    </a:lnTo>
                    <a:lnTo>
                      <a:pt x="240" y="624"/>
                    </a:lnTo>
                    <a:lnTo>
                      <a:pt x="192" y="672"/>
                    </a:lnTo>
                    <a:lnTo>
                      <a:pt x="96" y="720"/>
                    </a:lnTo>
                    <a:lnTo>
                      <a:pt x="48" y="86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a:solidFill>
                    <a:srgbClr val="000000"/>
                  </a:solidFill>
                  <a:latin typeface="Times New Roman" panose="02020603050405020304" pitchFamily="18" charset="0"/>
                </a:endParaRPr>
              </a:p>
            </p:txBody>
          </p:sp>
          <p:sp>
            <p:nvSpPr>
              <p:cNvPr id="18" name="Oval 6"/>
              <p:cNvSpPr>
                <a:spLocks noChangeArrowheads="1"/>
              </p:cNvSpPr>
              <p:nvPr/>
            </p:nvSpPr>
            <p:spPr bwMode="auto">
              <a:xfrm>
                <a:off x="1200" y="1968"/>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20" name="Oval 8"/>
              <p:cNvSpPr>
                <a:spLocks noChangeArrowheads="1"/>
              </p:cNvSpPr>
              <p:nvPr/>
            </p:nvSpPr>
            <p:spPr bwMode="auto">
              <a:xfrm>
                <a:off x="1248" y="1536"/>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00"/>
                    </a:solidFill>
                  </a:rPr>
                  <a:t>AA</a:t>
                </a:r>
              </a:p>
            </p:txBody>
          </p:sp>
          <p:sp>
            <p:nvSpPr>
              <p:cNvPr id="21" name="Oval 9"/>
              <p:cNvSpPr>
                <a:spLocks noChangeArrowheads="1"/>
              </p:cNvSpPr>
              <p:nvPr/>
            </p:nvSpPr>
            <p:spPr bwMode="auto">
              <a:xfrm>
                <a:off x="1392" y="2352"/>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00"/>
                    </a:solidFill>
                  </a:rPr>
                  <a:t>AA</a:t>
                </a:r>
              </a:p>
            </p:txBody>
          </p:sp>
          <p:sp>
            <p:nvSpPr>
              <p:cNvPr id="22" name="Oval 10"/>
              <p:cNvSpPr>
                <a:spLocks noChangeArrowheads="1"/>
              </p:cNvSpPr>
              <p:nvPr/>
            </p:nvSpPr>
            <p:spPr bwMode="auto">
              <a:xfrm>
                <a:off x="1680" y="1872"/>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23" name="Oval 11"/>
              <p:cNvSpPr>
                <a:spLocks noChangeArrowheads="1"/>
              </p:cNvSpPr>
              <p:nvPr/>
            </p:nvSpPr>
            <p:spPr bwMode="auto">
              <a:xfrm>
                <a:off x="432" y="1897"/>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24" name="Oval 12"/>
              <p:cNvSpPr>
                <a:spLocks noChangeArrowheads="1"/>
              </p:cNvSpPr>
              <p:nvPr/>
            </p:nvSpPr>
            <p:spPr bwMode="auto">
              <a:xfrm>
                <a:off x="912" y="2592"/>
                <a:ext cx="240" cy="24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26" name="Oval 14"/>
              <p:cNvSpPr>
                <a:spLocks noChangeArrowheads="1"/>
              </p:cNvSpPr>
              <p:nvPr/>
            </p:nvSpPr>
            <p:spPr bwMode="auto">
              <a:xfrm>
                <a:off x="1344" y="2832"/>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27" name="Oval 15"/>
              <p:cNvSpPr>
                <a:spLocks noChangeArrowheads="1"/>
              </p:cNvSpPr>
              <p:nvPr/>
            </p:nvSpPr>
            <p:spPr bwMode="auto">
              <a:xfrm>
                <a:off x="2064" y="1968"/>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00"/>
                    </a:solidFill>
                  </a:rPr>
                  <a:t>aa</a:t>
                </a:r>
              </a:p>
            </p:txBody>
          </p:sp>
        </p:grpSp>
        <p:grpSp>
          <p:nvGrpSpPr>
            <p:cNvPr id="9" name="Group 16"/>
            <p:cNvGrpSpPr>
              <a:grpSpLocks/>
            </p:cNvGrpSpPr>
            <p:nvPr/>
          </p:nvGrpSpPr>
          <p:grpSpPr bwMode="auto">
            <a:xfrm>
              <a:off x="543" y="1134"/>
              <a:ext cx="1962" cy="1336"/>
              <a:chOff x="543" y="1134"/>
              <a:chExt cx="1962" cy="1336"/>
            </a:xfrm>
          </p:grpSpPr>
          <p:sp>
            <p:nvSpPr>
              <p:cNvPr id="10" name="Oval 18"/>
              <p:cNvSpPr>
                <a:spLocks noChangeArrowheads="1"/>
              </p:cNvSpPr>
              <p:nvPr/>
            </p:nvSpPr>
            <p:spPr bwMode="auto">
              <a:xfrm>
                <a:off x="2265" y="1995"/>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11" name="Oval 19"/>
              <p:cNvSpPr>
                <a:spLocks noChangeArrowheads="1"/>
              </p:cNvSpPr>
              <p:nvPr/>
            </p:nvSpPr>
            <p:spPr bwMode="auto">
              <a:xfrm>
                <a:off x="1691" y="2230"/>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12" name="Oval 23"/>
              <p:cNvSpPr>
                <a:spLocks noChangeArrowheads="1"/>
              </p:cNvSpPr>
              <p:nvPr/>
            </p:nvSpPr>
            <p:spPr bwMode="auto">
              <a:xfrm>
                <a:off x="1920" y="1840"/>
                <a:ext cx="240" cy="24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14" name="Oval 25"/>
              <p:cNvSpPr>
                <a:spLocks noChangeArrowheads="1"/>
              </p:cNvSpPr>
              <p:nvPr/>
            </p:nvSpPr>
            <p:spPr bwMode="auto">
              <a:xfrm>
                <a:off x="815" y="1134"/>
                <a:ext cx="240" cy="24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15" name="Oval 26"/>
              <p:cNvSpPr>
                <a:spLocks noChangeArrowheads="1"/>
              </p:cNvSpPr>
              <p:nvPr/>
            </p:nvSpPr>
            <p:spPr bwMode="auto">
              <a:xfrm>
                <a:off x="543" y="1995"/>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16" name="Oval 27"/>
              <p:cNvSpPr>
                <a:spLocks noChangeArrowheads="1"/>
              </p:cNvSpPr>
              <p:nvPr/>
            </p:nvSpPr>
            <p:spPr bwMode="auto">
              <a:xfrm>
                <a:off x="912" y="1812"/>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grpSp>
      </p:grpSp>
      <p:grpSp>
        <p:nvGrpSpPr>
          <p:cNvPr id="28" name="Group 27"/>
          <p:cNvGrpSpPr>
            <a:grpSpLocks/>
          </p:cNvGrpSpPr>
          <p:nvPr/>
        </p:nvGrpSpPr>
        <p:grpSpPr bwMode="auto">
          <a:xfrm>
            <a:off x="6462558" y="3429002"/>
            <a:ext cx="3702294" cy="2804603"/>
            <a:chOff x="350" y="884"/>
            <a:chExt cx="2324" cy="1912"/>
          </a:xfrm>
        </p:grpSpPr>
        <p:grpSp>
          <p:nvGrpSpPr>
            <p:cNvPr id="29" name="Group 28"/>
            <p:cNvGrpSpPr>
              <a:grpSpLocks/>
            </p:cNvGrpSpPr>
            <p:nvPr/>
          </p:nvGrpSpPr>
          <p:grpSpPr bwMode="auto">
            <a:xfrm>
              <a:off x="350" y="884"/>
              <a:ext cx="2324" cy="1912"/>
              <a:chOff x="350" y="1316"/>
              <a:chExt cx="2324" cy="1912"/>
            </a:xfrm>
          </p:grpSpPr>
          <p:sp>
            <p:nvSpPr>
              <p:cNvPr id="38" name="Freeform 5"/>
              <p:cNvSpPr>
                <a:spLocks/>
              </p:cNvSpPr>
              <p:nvPr/>
            </p:nvSpPr>
            <p:spPr bwMode="auto">
              <a:xfrm>
                <a:off x="350" y="1316"/>
                <a:ext cx="2324" cy="1912"/>
              </a:xfrm>
              <a:custGeom>
                <a:avLst/>
                <a:gdLst>
                  <a:gd name="T0" fmla="*/ 48 w 2448"/>
                  <a:gd name="T1" fmla="*/ 864 h 2064"/>
                  <a:gd name="T2" fmla="*/ 0 w 2448"/>
                  <a:gd name="T3" fmla="*/ 1296 h 2064"/>
                  <a:gd name="T4" fmla="*/ 96 w 2448"/>
                  <a:gd name="T5" fmla="*/ 1488 h 2064"/>
                  <a:gd name="T6" fmla="*/ 432 w 2448"/>
                  <a:gd name="T7" fmla="*/ 1680 h 2064"/>
                  <a:gd name="T8" fmla="*/ 672 w 2448"/>
                  <a:gd name="T9" fmla="*/ 1920 h 2064"/>
                  <a:gd name="T10" fmla="*/ 1104 w 2448"/>
                  <a:gd name="T11" fmla="*/ 2064 h 2064"/>
                  <a:gd name="T12" fmla="*/ 1392 w 2448"/>
                  <a:gd name="T13" fmla="*/ 2016 h 2064"/>
                  <a:gd name="T14" fmla="*/ 1728 w 2448"/>
                  <a:gd name="T15" fmla="*/ 1920 h 2064"/>
                  <a:gd name="T16" fmla="*/ 1920 w 2448"/>
                  <a:gd name="T17" fmla="*/ 1776 h 2064"/>
                  <a:gd name="T18" fmla="*/ 2208 w 2448"/>
                  <a:gd name="T19" fmla="*/ 1776 h 2064"/>
                  <a:gd name="T20" fmla="*/ 2400 w 2448"/>
                  <a:gd name="T21" fmla="*/ 1680 h 2064"/>
                  <a:gd name="T22" fmla="*/ 2448 w 2448"/>
                  <a:gd name="T23" fmla="*/ 1440 h 2064"/>
                  <a:gd name="T24" fmla="*/ 2448 w 2448"/>
                  <a:gd name="T25" fmla="*/ 1248 h 2064"/>
                  <a:gd name="T26" fmla="*/ 2304 w 2448"/>
                  <a:gd name="T27" fmla="*/ 1104 h 2064"/>
                  <a:gd name="T28" fmla="*/ 2256 w 2448"/>
                  <a:gd name="T29" fmla="*/ 912 h 2064"/>
                  <a:gd name="T30" fmla="*/ 2256 w 2448"/>
                  <a:gd name="T31" fmla="*/ 672 h 2064"/>
                  <a:gd name="T32" fmla="*/ 2112 w 2448"/>
                  <a:gd name="T33" fmla="*/ 528 h 2064"/>
                  <a:gd name="T34" fmla="*/ 1968 w 2448"/>
                  <a:gd name="T35" fmla="*/ 288 h 2064"/>
                  <a:gd name="T36" fmla="*/ 1824 w 2448"/>
                  <a:gd name="T37" fmla="*/ 192 h 2064"/>
                  <a:gd name="T38" fmla="*/ 1536 w 2448"/>
                  <a:gd name="T39" fmla="*/ 96 h 2064"/>
                  <a:gd name="T40" fmla="*/ 1296 w 2448"/>
                  <a:gd name="T41" fmla="*/ 0 h 2064"/>
                  <a:gd name="T42" fmla="*/ 1056 w 2448"/>
                  <a:gd name="T43" fmla="*/ 0 h 2064"/>
                  <a:gd name="T44" fmla="*/ 768 w 2448"/>
                  <a:gd name="T45" fmla="*/ 48 h 2064"/>
                  <a:gd name="T46" fmla="*/ 576 w 2448"/>
                  <a:gd name="T47" fmla="*/ 192 h 2064"/>
                  <a:gd name="T48" fmla="*/ 336 w 2448"/>
                  <a:gd name="T49" fmla="*/ 288 h 2064"/>
                  <a:gd name="T50" fmla="*/ 288 w 2448"/>
                  <a:gd name="T51" fmla="*/ 432 h 2064"/>
                  <a:gd name="T52" fmla="*/ 288 w 2448"/>
                  <a:gd name="T53" fmla="*/ 528 h 2064"/>
                  <a:gd name="T54" fmla="*/ 240 w 2448"/>
                  <a:gd name="T55" fmla="*/ 624 h 2064"/>
                  <a:gd name="T56" fmla="*/ 192 w 2448"/>
                  <a:gd name="T57" fmla="*/ 672 h 2064"/>
                  <a:gd name="T58" fmla="*/ 96 w 2448"/>
                  <a:gd name="T59" fmla="*/ 720 h 2064"/>
                  <a:gd name="T60" fmla="*/ 48 w 2448"/>
                  <a:gd name="T61" fmla="*/ 864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48" h="2064">
                    <a:moveTo>
                      <a:pt x="48" y="864"/>
                    </a:moveTo>
                    <a:lnTo>
                      <a:pt x="0" y="1296"/>
                    </a:lnTo>
                    <a:lnTo>
                      <a:pt x="96" y="1488"/>
                    </a:lnTo>
                    <a:lnTo>
                      <a:pt x="432" y="1680"/>
                    </a:lnTo>
                    <a:lnTo>
                      <a:pt x="672" y="1920"/>
                    </a:lnTo>
                    <a:lnTo>
                      <a:pt x="1104" y="2064"/>
                    </a:lnTo>
                    <a:lnTo>
                      <a:pt x="1392" y="2016"/>
                    </a:lnTo>
                    <a:lnTo>
                      <a:pt x="1728" y="1920"/>
                    </a:lnTo>
                    <a:lnTo>
                      <a:pt x="1920" y="1776"/>
                    </a:lnTo>
                    <a:lnTo>
                      <a:pt x="2208" y="1776"/>
                    </a:lnTo>
                    <a:lnTo>
                      <a:pt x="2400" y="1680"/>
                    </a:lnTo>
                    <a:lnTo>
                      <a:pt x="2448" y="1440"/>
                    </a:lnTo>
                    <a:lnTo>
                      <a:pt x="2448" y="1248"/>
                    </a:lnTo>
                    <a:lnTo>
                      <a:pt x="2304" y="1104"/>
                    </a:lnTo>
                    <a:lnTo>
                      <a:pt x="2256" y="912"/>
                    </a:lnTo>
                    <a:lnTo>
                      <a:pt x="2256" y="672"/>
                    </a:lnTo>
                    <a:lnTo>
                      <a:pt x="2112" y="528"/>
                    </a:lnTo>
                    <a:lnTo>
                      <a:pt x="1968" y="288"/>
                    </a:lnTo>
                    <a:lnTo>
                      <a:pt x="1824" y="192"/>
                    </a:lnTo>
                    <a:lnTo>
                      <a:pt x="1536" y="96"/>
                    </a:lnTo>
                    <a:lnTo>
                      <a:pt x="1296" y="0"/>
                    </a:lnTo>
                    <a:lnTo>
                      <a:pt x="1056" y="0"/>
                    </a:lnTo>
                    <a:lnTo>
                      <a:pt x="768" y="48"/>
                    </a:lnTo>
                    <a:lnTo>
                      <a:pt x="576" y="192"/>
                    </a:lnTo>
                    <a:lnTo>
                      <a:pt x="336" y="288"/>
                    </a:lnTo>
                    <a:lnTo>
                      <a:pt x="288" y="432"/>
                    </a:lnTo>
                    <a:lnTo>
                      <a:pt x="288" y="528"/>
                    </a:lnTo>
                    <a:lnTo>
                      <a:pt x="240" y="624"/>
                    </a:lnTo>
                    <a:lnTo>
                      <a:pt x="192" y="672"/>
                    </a:lnTo>
                    <a:lnTo>
                      <a:pt x="96" y="720"/>
                    </a:lnTo>
                    <a:lnTo>
                      <a:pt x="48" y="864"/>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a:solidFill>
                    <a:srgbClr val="000000"/>
                  </a:solidFill>
                  <a:latin typeface="Times New Roman" panose="02020603050405020304" pitchFamily="18" charset="0"/>
                </a:endParaRPr>
              </a:p>
            </p:txBody>
          </p:sp>
          <p:sp>
            <p:nvSpPr>
              <p:cNvPr id="39" name="Oval 6"/>
              <p:cNvSpPr>
                <a:spLocks noChangeArrowheads="1"/>
              </p:cNvSpPr>
              <p:nvPr/>
            </p:nvSpPr>
            <p:spPr bwMode="auto">
              <a:xfrm>
                <a:off x="1200" y="1968"/>
                <a:ext cx="240" cy="24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40" name="Oval 7"/>
              <p:cNvSpPr>
                <a:spLocks noChangeArrowheads="1"/>
              </p:cNvSpPr>
              <p:nvPr/>
            </p:nvSpPr>
            <p:spPr bwMode="auto">
              <a:xfrm>
                <a:off x="768" y="1920"/>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a:solidFill>
                      <a:srgbClr val="000000"/>
                    </a:solidFill>
                  </a:rPr>
                  <a:t>AA</a:t>
                </a:r>
              </a:p>
            </p:txBody>
          </p:sp>
          <p:sp>
            <p:nvSpPr>
              <p:cNvPr id="41" name="Oval 8"/>
              <p:cNvSpPr>
                <a:spLocks noChangeArrowheads="1"/>
              </p:cNvSpPr>
              <p:nvPr/>
            </p:nvSpPr>
            <p:spPr bwMode="auto">
              <a:xfrm>
                <a:off x="1248" y="1536"/>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42" name="Oval 9"/>
              <p:cNvSpPr>
                <a:spLocks noChangeArrowheads="1"/>
              </p:cNvSpPr>
              <p:nvPr/>
            </p:nvSpPr>
            <p:spPr bwMode="auto">
              <a:xfrm>
                <a:off x="1392" y="2352"/>
                <a:ext cx="240" cy="24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rPr>
                  <a:t>AA</a:t>
                </a:r>
              </a:p>
            </p:txBody>
          </p:sp>
          <p:sp>
            <p:nvSpPr>
              <p:cNvPr id="43" name="Oval 10"/>
              <p:cNvSpPr>
                <a:spLocks noChangeArrowheads="1"/>
              </p:cNvSpPr>
              <p:nvPr/>
            </p:nvSpPr>
            <p:spPr bwMode="auto">
              <a:xfrm>
                <a:off x="1680" y="1872"/>
                <a:ext cx="240" cy="240"/>
              </a:xfrm>
              <a:prstGeom prst="ellipse">
                <a:avLst/>
              </a:prstGeom>
              <a:solidFill>
                <a:srgbClr val="FE0000"/>
              </a:solidFill>
              <a:ln>
                <a:solidFill>
                  <a:srgbClr val="FD4C39"/>
                </a:solidFill>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45" name="Oval 12"/>
              <p:cNvSpPr>
                <a:spLocks noChangeArrowheads="1"/>
              </p:cNvSpPr>
              <p:nvPr/>
            </p:nvSpPr>
            <p:spPr bwMode="auto">
              <a:xfrm>
                <a:off x="912" y="2592"/>
                <a:ext cx="240" cy="240"/>
              </a:xfrm>
              <a:prstGeom prst="ellipse">
                <a:avLst/>
              </a:prstGeom>
              <a:solidFill>
                <a:srgbClr val="FE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46" name="Oval 13"/>
              <p:cNvSpPr>
                <a:spLocks noChangeArrowheads="1"/>
              </p:cNvSpPr>
              <p:nvPr/>
            </p:nvSpPr>
            <p:spPr bwMode="auto">
              <a:xfrm>
                <a:off x="1824" y="2281"/>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47" name="Oval 14"/>
              <p:cNvSpPr>
                <a:spLocks noChangeArrowheads="1"/>
              </p:cNvSpPr>
              <p:nvPr/>
            </p:nvSpPr>
            <p:spPr bwMode="auto">
              <a:xfrm>
                <a:off x="1344" y="2832"/>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48" name="Oval 15"/>
              <p:cNvSpPr>
                <a:spLocks noChangeArrowheads="1"/>
              </p:cNvSpPr>
              <p:nvPr/>
            </p:nvSpPr>
            <p:spPr bwMode="auto">
              <a:xfrm>
                <a:off x="2064" y="1968"/>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grpSp>
        <p:grpSp>
          <p:nvGrpSpPr>
            <p:cNvPr id="30" name="Group 16"/>
            <p:cNvGrpSpPr>
              <a:grpSpLocks/>
            </p:cNvGrpSpPr>
            <p:nvPr/>
          </p:nvGrpSpPr>
          <p:grpSpPr bwMode="auto">
            <a:xfrm>
              <a:off x="543" y="1056"/>
              <a:ext cx="1962" cy="1179"/>
              <a:chOff x="543" y="1056"/>
              <a:chExt cx="1962" cy="1179"/>
            </a:xfrm>
          </p:grpSpPr>
          <p:sp>
            <p:nvSpPr>
              <p:cNvPr id="31" name="Oval 18"/>
              <p:cNvSpPr>
                <a:spLocks noChangeArrowheads="1"/>
              </p:cNvSpPr>
              <p:nvPr/>
            </p:nvSpPr>
            <p:spPr bwMode="auto">
              <a:xfrm>
                <a:off x="2265" y="1995"/>
                <a:ext cx="240" cy="24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sp>
            <p:nvSpPr>
              <p:cNvPr id="33" name="Oval 23"/>
              <p:cNvSpPr>
                <a:spLocks noChangeArrowheads="1"/>
              </p:cNvSpPr>
              <p:nvPr/>
            </p:nvSpPr>
            <p:spPr bwMode="auto">
              <a:xfrm>
                <a:off x="965" y="1836"/>
                <a:ext cx="240" cy="240"/>
              </a:xfrm>
              <a:prstGeom prst="ellipse">
                <a:avLst/>
              </a:prstGeom>
              <a:solidFill>
                <a:srgbClr val="FE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34" name="Oval 24"/>
              <p:cNvSpPr>
                <a:spLocks noChangeArrowheads="1"/>
              </p:cNvSpPr>
              <p:nvPr/>
            </p:nvSpPr>
            <p:spPr bwMode="auto">
              <a:xfrm>
                <a:off x="1656" y="1056"/>
                <a:ext cx="240" cy="240"/>
              </a:xfrm>
              <a:prstGeom prst="ellipse">
                <a:avLst/>
              </a:prstGeom>
              <a:solidFill>
                <a:srgbClr val="FE0000"/>
              </a:solidFill>
              <a:ln w="9525">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35" name="Oval 25"/>
              <p:cNvSpPr>
                <a:spLocks noChangeArrowheads="1"/>
              </p:cNvSpPr>
              <p:nvPr/>
            </p:nvSpPr>
            <p:spPr bwMode="auto">
              <a:xfrm>
                <a:off x="815" y="1134"/>
                <a:ext cx="240" cy="240"/>
              </a:xfrm>
              <a:prstGeom prst="ellipse">
                <a:avLst/>
              </a:prstGeom>
              <a:solidFill>
                <a:srgbClr val="FE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chemeClr val="bg1"/>
                    </a:solidFill>
                  </a:rPr>
                  <a:t>Aa</a:t>
                </a:r>
                <a:endParaRPr lang="en-US" b="1" dirty="0">
                  <a:solidFill>
                    <a:schemeClr val="bg1"/>
                  </a:solidFill>
                </a:endParaRPr>
              </a:p>
            </p:txBody>
          </p:sp>
          <p:sp>
            <p:nvSpPr>
              <p:cNvPr id="36" name="Oval 26"/>
              <p:cNvSpPr>
                <a:spLocks noChangeArrowheads="1"/>
              </p:cNvSpPr>
              <p:nvPr/>
            </p:nvSpPr>
            <p:spPr bwMode="auto">
              <a:xfrm>
                <a:off x="543" y="1995"/>
                <a:ext cx="240" cy="24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err="1">
                    <a:solidFill>
                      <a:srgbClr val="000000"/>
                    </a:solidFill>
                  </a:rPr>
                  <a:t>aa</a:t>
                </a:r>
                <a:endParaRPr lang="en-US" b="1" dirty="0">
                  <a:solidFill>
                    <a:srgbClr val="000000"/>
                  </a:solidFill>
                </a:endParaRPr>
              </a:p>
            </p:txBody>
          </p:sp>
        </p:grpSp>
      </p:grpSp>
      <p:sp>
        <p:nvSpPr>
          <p:cNvPr id="3" name="Rectangle 2"/>
          <p:cNvSpPr/>
          <p:nvPr/>
        </p:nvSpPr>
        <p:spPr>
          <a:xfrm>
            <a:off x="2784929" y="6233697"/>
            <a:ext cx="1274708" cy="369332"/>
          </a:xfrm>
          <a:prstGeom prst="rect">
            <a:avLst/>
          </a:prstGeom>
        </p:spPr>
        <p:txBody>
          <a:bodyPr wrap="none">
            <a:spAutoFit/>
          </a:bodyPr>
          <a:lstStyle/>
          <a:p>
            <a:r>
              <a:rPr lang="en-US" b="1" dirty="0" err="1">
                <a:latin typeface="Times New Roman" pitchFamily="18" charset="0"/>
                <a:cs typeface="Times New Roman" pitchFamily="18" charset="0"/>
              </a:rPr>
              <a:t>Quần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1</a:t>
            </a:r>
          </a:p>
        </p:txBody>
      </p:sp>
      <p:sp>
        <p:nvSpPr>
          <p:cNvPr id="49" name="Rectangle 48"/>
          <p:cNvSpPr/>
          <p:nvPr/>
        </p:nvSpPr>
        <p:spPr>
          <a:xfrm>
            <a:off x="7765437" y="6233697"/>
            <a:ext cx="1274708" cy="369332"/>
          </a:xfrm>
          <a:prstGeom prst="rect">
            <a:avLst/>
          </a:prstGeom>
        </p:spPr>
        <p:txBody>
          <a:bodyPr wrap="none">
            <a:spAutoFit/>
          </a:bodyPr>
          <a:lstStyle/>
          <a:p>
            <a:r>
              <a:rPr lang="en-US" b="1" dirty="0" err="1">
                <a:latin typeface="Times New Roman" pitchFamily="18" charset="0"/>
                <a:cs typeface="Times New Roman" pitchFamily="18" charset="0"/>
              </a:rPr>
              <a:t>Quần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2</a:t>
            </a:r>
          </a:p>
        </p:txBody>
      </p:sp>
      <p:sp>
        <p:nvSpPr>
          <p:cNvPr id="44" name="TextBox 43"/>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50" name="TextBox 49"/>
          <p:cNvSpPr txBox="1"/>
          <p:nvPr/>
        </p:nvSpPr>
        <p:spPr>
          <a:xfrm>
            <a:off x="215933" y="567026"/>
            <a:ext cx="8001000" cy="461665"/>
          </a:xfrm>
          <a:prstGeom prst="rect">
            <a:avLst/>
          </a:prstGeom>
          <a:solidFill>
            <a:srgbClr val="33CCFF"/>
          </a:solidFill>
        </p:spPr>
        <p:txBody>
          <a:bodyPr wrap="square" rtlCol="0">
            <a:spAutoFit/>
          </a:bodyPr>
          <a:lstStyle/>
          <a:p>
            <a:r>
              <a:rPr lang="en-US" sz="2400" b="1" dirty="0" smtClean="0">
                <a:latin typeface="Arial" pitchFamily="34" charset="0"/>
                <a:cs typeface="Arial" pitchFamily="34" charset="0"/>
              </a:rPr>
              <a:t>II.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ĐẶC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TRƯNG</a:t>
            </a:r>
            <a:r>
              <a:rPr lang="en-US" sz="2400" b="1" dirty="0" smtClean="0">
                <a:latin typeface="Arial" pitchFamily="34" charset="0"/>
                <a:cs typeface="Arial" pitchFamily="34" charset="0"/>
              </a:rPr>
              <a:t> DI </a:t>
            </a:r>
            <a:r>
              <a:rPr lang="en-US" sz="2400" b="1" dirty="0" err="1" smtClean="0">
                <a:latin typeface="Arial" pitchFamily="34" charset="0"/>
                <a:cs typeface="Arial" pitchFamily="34" charset="0"/>
              </a:rPr>
              <a:t>TRUYỀN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CỦA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67799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circle(in)">
                                      <p:cBhvr>
                                        <p:cTn id="23"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119634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a:solidFill>
                  <a:schemeClr val="tx1"/>
                </a:solidFill>
                <a:latin typeface="Times New Roman" pitchFamily="18" charset="0"/>
                <a:cs typeface="Times New Roman" pitchFamily="18" charset="0"/>
              </a:rPr>
              <a:t>B</a:t>
            </a:r>
            <a:r>
              <a:rPr lang="vi-VN" sz="2400" b="1" dirty="0">
                <a:solidFill>
                  <a:schemeClr val="tx1"/>
                </a:solidFill>
                <a:latin typeface="Times New Roman" pitchFamily="18" charset="0"/>
                <a:cs typeface="Times New Roman" pitchFamily="18" charset="0"/>
              </a:rPr>
              <a:t>ài</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13: </a:t>
            </a:r>
            <a:r>
              <a:rPr lang="en-US" sz="2400" b="1" dirty="0" smtClean="0">
                <a:solidFill>
                  <a:srgbClr val="FF0000"/>
                </a:solidFill>
                <a:latin typeface="Times New Roman" pitchFamily="18" charset="0"/>
                <a:cs typeface="Times New Roman" pitchFamily="18" charset="0"/>
              </a:rPr>
              <a:t>DI </a:t>
            </a:r>
            <a:r>
              <a:rPr lang="en-US" sz="2400" b="1" dirty="0" err="1">
                <a:solidFill>
                  <a:srgbClr val="FF0000"/>
                </a:solidFill>
                <a:latin typeface="Times New Roman" pitchFamily="18" charset="0"/>
                <a:cs typeface="Times New Roman" pitchFamily="18" charset="0"/>
              </a:rPr>
              <a:t>TRUYỀN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QUẦN</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THỂ</a:t>
            </a:r>
          </a:p>
        </p:txBody>
      </p:sp>
      <p:sp>
        <p:nvSpPr>
          <p:cNvPr id="3" name="TextBox 2"/>
          <p:cNvSpPr txBox="1"/>
          <p:nvPr/>
        </p:nvSpPr>
        <p:spPr>
          <a:xfrm>
            <a:off x="304800" y="607367"/>
            <a:ext cx="8001000" cy="461665"/>
          </a:xfrm>
          <a:prstGeom prst="rect">
            <a:avLst/>
          </a:prstGeom>
          <a:solidFill>
            <a:srgbClr val="33CCFF"/>
          </a:solidFill>
        </p:spPr>
        <p:txBody>
          <a:bodyPr wrap="square" rtlCol="0">
            <a:spAutoFit/>
          </a:bodyPr>
          <a:lstStyle/>
          <a:p>
            <a:r>
              <a:rPr lang="en-US" sz="2400" b="1" dirty="0" smtClean="0">
                <a:latin typeface="Arial" pitchFamily="34" charset="0"/>
                <a:cs typeface="Arial" pitchFamily="34" charset="0"/>
              </a:rPr>
              <a:t>II.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ĐẶC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TRƯNG</a:t>
            </a:r>
            <a:r>
              <a:rPr lang="en-US" sz="2400" b="1" dirty="0" smtClean="0">
                <a:latin typeface="Arial" pitchFamily="34" charset="0"/>
                <a:cs typeface="Arial" pitchFamily="34" charset="0"/>
              </a:rPr>
              <a:t> DI </a:t>
            </a:r>
            <a:r>
              <a:rPr lang="en-US" sz="2400" b="1" dirty="0" err="1" smtClean="0">
                <a:latin typeface="Arial" pitchFamily="34" charset="0"/>
                <a:cs typeface="Arial" pitchFamily="34" charset="0"/>
              </a:rPr>
              <a:t>TRUYỀN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CỦA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QUẦN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THỂ</a:t>
            </a:r>
            <a:endParaRPr lang="en-US" sz="2400" b="1" dirty="0">
              <a:latin typeface="Arial" pitchFamily="34" charset="0"/>
              <a:cs typeface="Arial" pitchFamily="34" charset="0"/>
            </a:endParaRPr>
          </a:p>
        </p:txBody>
      </p:sp>
      <p:sp>
        <p:nvSpPr>
          <p:cNvPr id="4" name="Rectangle 3"/>
          <p:cNvSpPr/>
          <p:nvPr/>
        </p:nvSpPr>
        <p:spPr>
          <a:xfrm>
            <a:off x="609600" y="1447800"/>
            <a:ext cx="9829800" cy="3539430"/>
          </a:xfrm>
          <a:prstGeom prst="rect">
            <a:avLst/>
          </a:prstGeom>
        </p:spPr>
        <p:txBody>
          <a:bodyPr wrap="square">
            <a:spAutoFit/>
          </a:bodyPr>
          <a:lstStyle/>
          <a:p>
            <a:pPr marL="342900" indent="-342900">
              <a:buFontTx/>
              <a:buChar char="-"/>
            </a:pPr>
            <a:r>
              <a:rPr lang="en-US" sz="3200" smtClean="0">
                <a:latin typeface="Times New Roman" pitchFamily="18" charset="0"/>
                <a:cs typeface="Times New Roman" pitchFamily="18" charset="0"/>
              </a:rPr>
              <a:t>Đặc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allele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tần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kiểu</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gen</a:t>
            </a:r>
            <a:r>
              <a:rPr lang="vi-VN" sz="3200" smtClean="0">
                <a:latin typeface="Times New Roman" pitchFamily="18" charset="0"/>
                <a:cs typeface="Times New Roman" pitchFamily="18" charset="0"/>
              </a:rPr>
              <a:t>e</a:t>
            </a:r>
            <a:r>
              <a:rPr lang="en-US" sz="320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quần</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thể</a:t>
            </a:r>
            <a:endParaRPr lang="vi-VN" sz="3200" smtClean="0">
              <a:latin typeface="Times New Roman" pitchFamily="18" charset="0"/>
              <a:cs typeface="Times New Roman" pitchFamily="18" charset="0"/>
            </a:endParaRPr>
          </a:p>
          <a:p>
            <a:pPr marL="342900" indent="-342900">
              <a:buFontTx/>
              <a:buChar char="-"/>
            </a:pPr>
            <a:r>
              <a:rPr lang="vi-VN" sz="3200" smtClean="0">
                <a:latin typeface="Times New Roman" pitchFamily="18" charset="0"/>
                <a:cs typeface="Times New Roman" pitchFamily="18" charset="0"/>
              </a:rPr>
              <a:t>Cách tính tần số allele và tần số kiểu gene:</a:t>
            </a:r>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allele: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allele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allele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gene.</a:t>
            </a:r>
          </a:p>
          <a:p>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một</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kiểu</a:t>
            </a:r>
            <a:r>
              <a:rPr lang="vi-VN" sz="3200" smtClean="0">
                <a:latin typeface="Times New Roman" pitchFamily="18" charset="0"/>
                <a:cs typeface="Times New Roman" pitchFamily="18" charset="0"/>
              </a:rPr>
              <a:t> gene</a:t>
            </a:r>
            <a:r>
              <a:rPr lang="en-US" sz="320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gen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2722060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85800"/>
            <a:ext cx="10744200" cy="3046988"/>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1: </a:t>
            </a:r>
            <a:r>
              <a:rPr lang="en-US" sz="3200" dirty="0">
                <a:latin typeface="Times New Roman" pitchFamily="18" charset="0"/>
                <a:cs typeface="Times New Roman" pitchFamily="18" charset="0"/>
              </a:rPr>
              <a:t>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hướng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allele A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trội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kiểu</a:t>
            </a:r>
            <a:r>
              <a:rPr lang="en-US" sz="3200" dirty="0" smtClean="0">
                <a:latin typeface="Times New Roman" pitchFamily="18" charset="0"/>
                <a:cs typeface="Times New Roman" pitchFamily="18" charset="0"/>
              </a:rPr>
              <a:t> gene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AA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kiểu</a:t>
            </a:r>
            <a:r>
              <a:rPr lang="en-US" sz="3200" dirty="0" smtClean="0">
                <a:latin typeface="Times New Roman" pitchFamily="18" charset="0"/>
                <a:cs typeface="Times New Roman" pitchFamily="18" charset="0"/>
              </a:rPr>
              <a:t> gene </a:t>
            </a:r>
            <a:r>
              <a:rPr lang="en-US" sz="3200" dirty="0" err="1" smtClean="0">
                <a:latin typeface="Times New Roman" pitchFamily="18" charset="0"/>
                <a:cs typeface="Times New Roman" pitchFamily="18" charset="0"/>
              </a:rPr>
              <a:t>aa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kiểu</a:t>
            </a:r>
            <a:r>
              <a:rPr lang="en-US" sz="3200" dirty="0" smtClean="0">
                <a:latin typeface="Times New Roman" pitchFamily="18" charset="0"/>
                <a:cs typeface="Times New Roman" pitchFamily="18" charset="0"/>
              </a:rPr>
              <a:t> gen di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500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đỏ</a:t>
            </a:r>
            <a:r>
              <a:rPr lang="en-US" sz="3200" dirty="0" smtClean="0">
                <a:latin typeface="Times New Roman" pitchFamily="18" charset="0"/>
                <a:cs typeface="Times New Roman" pitchFamily="18" charset="0"/>
              </a:rPr>
              <a:t>, 200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hồng</a:t>
            </a:r>
            <a:r>
              <a:rPr lang="en-US" sz="3200" dirty="0" smtClean="0">
                <a:latin typeface="Times New Roman" pitchFamily="18" charset="0"/>
                <a:cs typeface="Times New Roman" pitchFamily="18" charset="0"/>
              </a:rPr>
              <a:t>, 300 </a:t>
            </a:r>
            <a:r>
              <a:rPr lang="en-US" sz="3200" dirty="0" err="1" smtClean="0">
                <a:latin typeface="Times New Roman" pitchFamily="18" charset="0"/>
                <a:cs typeface="Times New Roman" pitchFamily="18" charset="0"/>
              </a:rPr>
              <a:t>cây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kiểu</a:t>
            </a:r>
            <a:r>
              <a:rPr lang="en-US" sz="3200" dirty="0" smtClean="0">
                <a:latin typeface="Times New Roman" pitchFamily="18" charset="0"/>
                <a:cs typeface="Times New Roman" pitchFamily="18" charset="0"/>
              </a:rPr>
              <a:t> gene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tấn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allele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12966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Line 2"/>
          <p:cNvSpPr>
            <a:spLocks noChangeShapeType="1"/>
          </p:cNvSpPr>
          <p:nvPr/>
        </p:nvSpPr>
        <p:spPr bwMode="auto">
          <a:xfrm flipH="1">
            <a:off x="6208712" y="1371601"/>
            <a:ext cx="0" cy="3616324"/>
          </a:xfrm>
          <a:prstGeom prst="line">
            <a:avLst/>
          </a:prstGeom>
          <a:noFill/>
          <a:ln w="38100">
            <a:solidFill>
              <a:srgbClr val="FF3300"/>
            </a:solidFill>
            <a:round/>
            <a:headEnd/>
            <a:tailEnd/>
          </a:ln>
        </p:spPr>
        <p:txBody>
          <a:bodyPr/>
          <a:lstStyle/>
          <a:p>
            <a:endParaRPr lang="en-US"/>
          </a:p>
        </p:txBody>
      </p:sp>
      <p:sp>
        <p:nvSpPr>
          <p:cNvPr id="37890" name="Rectangle 3"/>
          <p:cNvSpPr>
            <a:spLocks noChangeArrowheads="1"/>
          </p:cNvSpPr>
          <p:nvPr/>
        </p:nvSpPr>
        <p:spPr bwMode="auto">
          <a:xfrm>
            <a:off x="2514600" y="1066802"/>
            <a:ext cx="2152650" cy="430887"/>
          </a:xfrm>
          <a:prstGeom prst="rect">
            <a:avLst/>
          </a:prstGeom>
          <a:noFill/>
          <a:ln w="9525">
            <a:noFill/>
            <a:miter lim="800000"/>
            <a:headEnd/>
            <a:tailEnd/>
          </a:ln>
        </p:spPr>
        <p:txBody>
          <a:bodyPr wrap="square">
            <a:spAutoFit/>
          </a:bodyPr>
          <a:lstStyle/>
          <a:p>
            <a:pPr>
              <a:spcBef>
                <a:spcPct val="50000"/>
              </a:spcBef>
            </a:pPr>
            <a:r>
              <a:rPr lang="en-US" altLang="en-US" sz="2200" b="1" dirty="0">
                <a:solidFill>
                  <a:srgbClr val="CC0000"/>
                </a:solidFill>
                <a:latin typeface="Times New Roman" pitchFamily="18" charset="0"/>
              </a:rPr>
              <a:t>   * </a:t>
            </a:r>
            <a:r>
              <a:rPr lang="en-US" altLang="en-US" sz="2200" b="1" u="sng" dirty="0" err="1">
                <a:solidFill>
                  <a:srgbClr val="CC0000"/>
                </a:solidFill>
                <a:latin typeface="Times New Roman" pitchFamily="18" charset="0"/>
              </a:rPr>
              <a:t>Tần</a:t>
            </a:r>
            <a:r>
              <a:rPr lang="en-US" altLang="en-US" sz="2200" b="1" u="sng" dirty="0">
                <a:solidFill>
                  <a:srgbClr val="CC0000"/>
                </a:solidFill>
                <a:latin typeface="Times New Roman" pitchFamily="18" charset="0"/>
              </a:rPr>
              <a:t> </a:t>
            </a:r>
            <a:r>
              <a:rPr lang="en-US" altLang="en-US" sz="2200" b="1" u="sng" dirty="0" err="1">
                <a:solidFill>
                  <a:srgbClr val="CC0000"/>
                </a:solidFill>
                <a:latin typeface="Times New Roman" pitchFamily="18" charset="0"/>
              </a:rPr>
              <a:t>số</a:t>
            </a:r>
            <a:r>
              <a:rPr lang="en-US" altLang="en-US" sz="2200" b="1" u="sng" dirty="0">
                <a:solidFill>
                  <a:srgbClr val="CC0000"/>
                </a:solidFill>
                <a:latin typeface="Times New Roman" pitchFamily="18" charset="0"/>
              </a:rPr>
              <a:t> </a:t>
            </a:r>
            <a:r>
              <a:rPr lang="en-US" altLang="en-US" sz="2200" b="1" u="sng" dirty="0" err="1">
                <a:solidFill>
                  <a:srgbClr val="CC0000"/>
                </a:solidFill>
                <a:latin typeface="Times New Roman" pitchFamily="18" charset="0"/>
              </a:rPr>
              <a:t>alen</a:t>
            </a:r>
            <a:r>
              <a:rPr lang="en-US" altLang="en-US" sz="2200" b="1" dirty="0">
                <a:solidFill>
                  <a:srgbClr val="CC0000"/>
                </a:solidFill>
                <a:latin typeface="Times New Roman" pitchFamily="18" charset="0"/>
              </a:rPr>
              <a:t>:</a:t>
            </a:r>
          </a:p>
        </p:txBody>
      </p:sp>
      <p:sp>
        <p:nvSpPr>
          <p:cNvPr id="37892" name="Rectangle 13"/>
          <p:cNvSpPr>
            <a:spLocks noChangeArrowheads="1"/>
          </p:cNvSpPr>
          <p:nvPr/>
        </p:nvSpPr>
        <p:spPr bwMode="auto">
          <a:xfrm>
            <a:off x="1524000" y="152400"/>
            <a:ext cx="9144000" cy="457200"/>
          </a:xfrm>
          <a:prstGeom prst="rect">
            <a:avLst/>
          </a:prstGeom>
          <a:noFill/>
          <a:ln w="9525">
            <a:noFill/>
            <a:miter lim="800000"/>
            <a:headEnd/>
            <a:tailEnd/>
          </a:ln>
        </p:spPr>
        <p:txBody>
          <a:bodyPr anchor="ctr"/>
          <a:lstStyle/>
          <a:p>
            <a:endParaRPr lang="nl-NL" altLang="en-US" sz="2000"/>
          </a:p>
        </p:txBody>
      </p:sp>
      <p:sp>
        <p:nvSpPr>
          <p:cNvPr id="37893" name="Text Box 15"/>
          <p:cNvSpPr txBox="1">
            <a:spLocks noChangeArrowheads="1"/>
          </p:cNvSpPr>
          <p:nvPr/>
        </p:nvSpPr>
        <p:spPr bwMode="auto">
          <a:xfrm>
            <a:off x="6629401" y="1143000"/>
            <a:ext cx="3108325" cy="430212"/>
          </a:xfrm>
          <a:prstGeom prst="rect">
            <a:avLst/>
          </a:prstGeom>
          <a:noFill/>
          <a:ln w="9525">
            <a:noFill/>
            <a:miter lim="800000"/>
            <a:headEnd/>
            <a:tailEnd/>
          </a:ln>
        </p:spPr>
        <p:txBody>
          <a:bodyPr>
            <a:spAutoFit/>
          </a:bodyPr>
          <a:lstStyle/>
          <a:p>
            <a:pPr algn="ctr">
              <a:spcBef>
                <a:spcPct val="50000"/>
              </a:spcBef>
            </a:pPr>
            <a:r>
              <a:rPr lang="en-US" altLang="en-US" sz="2200" b="1" dirty="0">
                <a:solidFill>
                  <a:srgbClr val="CC0000"/>
                </a:solidFill>
                <a:latin typeface="Times New Roman" pitchFamily="18" charset="0"/>
              </a:rPr>
              <a:t>* </a:t>
            </a:r>
            <a:r>
              <a:rPr lang="en-US" altLang="en-US" sz="2200" b="1" u="sng" dirty="0" err="1">
                <a:solidFill>
                  <a:srgbClr val="CC0000"/>
                </a:solidFill>
                <a:latin typeface="Times New Roman" pitchFamily="18" charset="0"/>
              </a:rPr>
              <a:t>Tần</a:t>
            </a:r>
            <a:r>
              <a:rPr lang="en-US" altLang="en-US" sz="2200" b="1" u="sng" dirty="0">
                <a:solidFill>
                  <a:srgbClr val="CC0000"/>
                </a:solidFill>
                <a:latin typeface="Times New Roman" pitchFamily="18" charset="0"/>
              </a:rPr>
              <a:t> </a:t>
            </a:r>
            <a:r>
              <a:rPr lang="en-US" altLang="en-US" sz="2200" b="1" u="sng" dirty="0" err="1">
                <a:solidFill>
                  <a:srgbClr val="CC0000"/>
                </a:solidFill>
                <a:latin typeface="Times New Roman" pitchFamily="18" charset="0"/>
              </a:rPr>
              <a:t>số</a:t>
            </a:r>
            <a:r>
              <a:rPr lang="en-US" altLang="en-US" sz="2200" b="1" u="sng" dirty="0">
                <a:solidFill>
                  <a:srgbClr val="CC0000"/>
                </a:solidFill>
                <a:latin typeface="Times New Roman" pitchFamily="18" charset="0"/>
              </a:rPr>
              <a:t> </a:t>
            </a:r>
            <a:r>
              <a:rPr lang="en-US" altLang="en-US" sz="2200" b="1" u="sng" dirty="0" err="1">
                <a:solidFill>
                  <a:srgbClr val="CC0000"/>
                </a:solidFill>
                <a:latin typeface="Times New Roman" pitchFamily="18" charset="0"/>
              </a:rPr>
              <a:t>kiểu</a:t>
            </a:r>
            <a:r>
              <a:rPr lang="en-US" altLang="en-US" sz="2200" b="1" u="sng" dirty="0">
                <a:solidFill>
                  <a:srgbClr val="CC0000"/>
                </a:solidFill>
                <a:latin typeface="Times New Roman" pitchFamily="18" charset="0"/>
              </a:rPr>
              <a:t> gen</a:t>
            </a:r>
            <a:r>
              <a:rPr lang="en-US" altLang="en-US" sz="2200" b="1" dirty="0">
                <a:solidFill>
                  <a:srgbClr val="CC0000"/>
                </a:solidFill>
                <a:latin typeface="Times New Roman" pitchFamily="18" charset="0"/>
              </a:rPr>
              <a:t>:</a:t>
            </a:r>
          </a:p>
        </p:txBody>
      </p:sp>
      <p:sp>
        <p:nvSpPr>
          <p:cNvPr id="37894" name="Text Box 17"/>
          <p:cNvSpPr txBox="1">
            <a:spLocks noChangeArrowheads="1"/>
          </p:cNvSpPr>
          <p:nvPr/>
        </p:nvSpPr>
        <p:spPr bwMode="auto">
          <a:xfrm>
            <a:off x="1676400" y="2819400"/>
            <a:ext cx="4476750" cy="400050"/>
          </a:xfrm>
          <a:prstGeom prst="rect">
            <a:avLst/>
          </a:prstGeom>
          <a:noFill/>
          <a:ln w="9525">
            <a:noFill/>
            <a:miter lim="800000"/>
            <a:headEnd/>
            <a:tailEnd/>
          </a:ln>
        </p:spPr>
        <p:txBody>
          <a:bodyPr>
            <a:spAutoFit/>
          </a:bodyPr>
          <a:lstStyle/>
          <a:p>
            <a:pPr>
              <a:spcBef>
                <a:spcPct val="50000"/>
              </a:spcBef>
            </a:pPr>
            <a:r>
              <a:rPr lang="en-US" altLang="en-US" sz="2000" b="1" dirty="0" err="1">
                <a:solidFill>
                  <a:srgbClr val="000000"/>
                </a:solidFill>
                <a:latin typeface="Times New Roman" pitchFamily="18" charset="0"/>
              </a:rPr>
              <a:t>Tổng</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alen</a:t>
            </a:r>
            <a:r>
              <a:rPr lang="en-US" altLang="en-US" sz="2000" b="1" dirty="0">
                <a:solidFill>
                  <a:srgbClr val="000000"/>
                </a:solidFill>
                <a:latin typeface="Times New Roman" pitchFamily="18" charset="0"/>
              </a:rPr>
              <a:t> A </a:t>
            </a:r>
            <a:r>
              <a:rPr lang="en-US" altLang="en-US" sz="2000" b="1" dirty="0" err="1">
                <a:solidFill>
                  <a:srgbClr val="000000"/>
                </a:solidFill>
                <a:latin typeface="Times New Roman" pitchFamily="18" charset="0"/>
              </a:rPr>
              <a:t>và</a:t>
            </a:r>
            <a:r>
              <a:rPr lang="en-US" altLang="en-US" sz="2000" b="1" dirty="0">
                <a:solidFill>
                  <a:srgbClr val="000000"/>
                </a:solidFill>
                <a:latin typeface="Times New Roman" pitchFamily="18" charset="0"/>
              </a:rPr>
              <a:t> a </a:t>
            </a:r>
            <a:r>
              <a:rPr lang="en-US" altLang="en-US" sz="2000" b="1" dirty="0" err="1">
                <a:solidFill>
                  <a:srgbClr val="000000"/>
                </a:solidFill>
                <a:latin typeface="Times New Roman" pitchFamily="18" charset="0"/>
              </a:rPr>
              <a:t>trong</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quần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thể</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là</a:t>
            </a:r>
            <a:r>
              <a:rPr lang="en-US" altLang="en-US" sz="2000" b="1" dirty="0">
                <a:solidFill>
                  <a:srgbClr val="000000"/>
                </a:solidFill>
                <a:latin typeface="Times New Roman" pitchFamily="18" charset="0"/>
              </a:rPr>
              <a:t>: </a:t>
            </a:r>
          </a:p>
        </p:txBody>
      </p:sp>
      <p:sp>
        <p:nvSpPr>
          <p:cNvPr id="37895" name="Rectangle 18"/>
          <p:cNvSpPr>
            <a:spLocks noChangeArrowheads="1"/>
          </p:cNvSpPr>
          <p:nvPr/>
        </p:nvSpPr>
        <p:spPr bwMode="auto">
          <a:xfrm>
            <a:off x="1828800" y="1447801"/>
            <a:ext cx="2971800" cy="1384995"/>
          </a:xfrm>
          <a:prstGeom prst="rect">
            <a:avLst/>
          </a:prstGeom>
          <a:noFill/>
          <a:ln w="9525">
            <a:noFill/>
            <a:miter lim="800000"/>
            <a:headEnd/>
            <a:tailEnd/>
          </a:ln>
        </p:spPr>
        <p:txBody>
          <a:bodyPr wrap="square">
            <a:spAutoFit/>
          </a:bodyPr>
          <a:lstStyle/>
          <a:p>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lượng</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alen</a:t>
            </a:r>
            <a:r>
              <a:rPr lang="en-US" altLang="en-US" sz="2000" b="1" dirty="0">
                <a:solidFill>
                  <a:srgbClr val="000000"/>
                </a:solidFill>
                <a:latin typeface="Times New Roman" pitchFamily="18" charset="0"/>
              </a:rPr>
              <a:t> A </a:t>
            </a:r>
            <a:r>
              <a:rPr lang="en-US" altLang="en-US" sz="2000" b="1" dirty="0" err="1">
                <a:solidFill>
                  <a:srgbClr val="000000"/>
                </a:solidFill>
                <a:latin typeface="Times New Roman" pitchFamily="18" charset="0"/>
              </a:rPr>
              <a:t>là</a:t>
            </a:r>
            <a:r>
              <a:rPr lang="en-US" altLang="en-US" sz="2000" b="1" dirty="0">
                <a:solidFill>
                  <a:srgbClr val="000000"/>
                </a:solidFill>
                <a:latin typeface="Times New Roman" pitchFamily="18" charset="0"/>
              </a:rPr>
              <a:t>: </a:t>
            </a:r>
          </a:p>
          <a:p>
            <a:endParaRPr lang="en-US" altLang="en-US" sz="2400" b="1" dirty="0">
              <a:solidFill>
                <a:srgbClr val="000000"/>
              </a:solidFill>
              <a:latin typeface="Times New Roman" pitchFamily="18" charset="0"/>
            </a:endParaRPr>
          </a:p>
          <a:p>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lượng</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alen</a:t>
            </a:r>
            <a:r>
              <a:rPr lang="en-US" altLang="en-US" sz="2000" b="1" dirty="0">
                <a:solidFill>
                  <a:srgbClr val="000000"/>
                </a:solidFill>
                <a:latin typeface="Times New Roman" pitchFamily="18" charset="0"/>
              </a:rPr>
              <a:t> a </a:t>
            </a:r>
            <a:r>
              <a:rPr lang="en-US" altLang="en-US" sz="2000" b="1" dirty="0" err="1">
                <a:solidFill>
                  <a:srgbClr val="000000"/>
                </a:solidFill>
                <a:latin typeface="Times New Roman" pitchFamily="18" charset="0"/>
              </a:rPr>
              <a:t>là</a:t>
            </a:r>
            <a:r>
              <a:rPr lang="en-US" altLang="en-US" sz="2000" b="1" dirty="0">
                <a:solidFill>
                  <a:srgbClr val="000000"/>
                </a:solidFill>
                <a:latin typeface="Times New Roman" pitchFamily="18" charset="0"/>
              </a:rPr>
              <a:t>:</a:t>
            </a:r>
          </a:p>
          <a:p>
            <a:endParaRPr lang="en-US" altLang="en-US" sz="2000" b="1" dirty="0">
              <a:solidFill>
                <a:srgbClr val="000000"/>
              </a:solidFill>
              <a:latin typeface="Times New Roman" pitchFamily="18" charset="0"/>
            </a:endParaRPr>
          </a:p>
        </p:txBody>
      </p:sp>
      <p:sp>
        <p:nvSpPr>
          <p:cNvPr id="132118" name="Text Box 22"/>
          <p:cNvSpPr txBox="1">
            <a:spLocks noChangeArrowheads="1"/>
          </p:cNvSpPr>
          <p:nvPr/>
        </p:nvSpPr>
        <p:spPr bwMode="auto">
          <a:xfrm>
            <a:off x="6538912" y="2147888"/>
            <a:ext cx="2466976" cy="2246312"/>
          </a:xfrm>
          <a:prstGeom prst="rect">
            <a:avLst/>
          </a:prstGeom>
          <a:noFill/>
          <a:ln w="9525">
            <a:noFill/>
            <a:miter lim="800000"/>
            <a:headEnd/>
            <a:tailEnd/>
          </a:ln>
        </p:spPr>
        <p:txBody>
          <a:bodyPr wrap="square">
            <a:spAutoFit/>
          </a:bodyPr>
          <a:lstStyle/>
          <a:p>
            <a:pPr>
              <a:spcBef>
                <a:spcPct val="50000"/>
              </a:spcBef>
            </a:pPr>
            <a:r>
              <a:rPr lang="en-US" altLang="en-US" sz="2000" b="1" dirty="0" err="1">
                <a:solidFill>
                  <a:srgbClr val="000000"/>
                </a:solidFill>
                <a:latin typeface="Times New Roman" pitchFamily="18" charset="0"/>
              </a:rPr>
              <a:t>Tần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k.gen</a:t>
            </a:r>
            <a:r>
              <a:rPr lang="en-US" altLang="en-US" sz="2000" b="1" dirty="0">
                <a:solidFill>
                  <a:srgbClr val="000000"/>
                </a:solidFill>
                <a:latin typeface="Times New Roman" pitchFamily="18" charset="0"/>
              </a:rPr>
              <a:t> AA = </a:t>
            </a:r>
          </a:p>
          <a:p>
            <a:pPr>
              <a:spcBef>
                <a:spcPct val="50000"/>
              </a:spcBef>
            </a:pPr>
            <a:r>
              <a:rPr lang="en-US" altLang="en-US" sz="2000" b="1" dirty="0">
                <a:solidFill>
                  <a:srgbClr val="000000"/>
                </a:solidFill>
                <a:latin typeface="Times New Roman" pitchFamily="18" charset="0"/>
              </a:rPr>
              <a:t> </a:t>
            </a:r>
            <a:endParaRPr lang="en-US" altLang="en-US" sz="200" b="1" dirty="0">
              <a:solidFill>
                <a:srgbClr val="000000"/>
              </a:solidFill>
              <a:latin typeface="Times New Roman" pitchFamily="18" charset="0"/>
            </a:endParaRPr>
          </a:p>
          <a:p>
            <a:pPr>
              <a:spcBef>
                <a:spcPct val="50000"/>
              </a:spcBef>
            </a:pPr>
            <a:r>
              <a:rPr lang="en-US" altLang="en-US" sz="2000" b="1" dirty="0" err="1">
                <a:solidFill>
                  <a:srgbClr val="000000"/>
                </a:solidFill>
                <a:latin typeface="Times New Roman" pitchFamily="18" charset="0"/>
              </a:rPr>
              <a:t>Tần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k.gen</a:t>
            </a:r>
            <a:r>
              <a:rPr lang="en-US" altLang="en-US" sz="2000" b="1" dirty="0">
                <a:solidFill>
                  <a:srgbClr val="000000"/>
                </a:solidFill>
                <a:latin typeface="Times New Roman" pitchFamily="18" charset="0"/>
              </a:rPr>
              <a:t>  Aa =</a:t>
            </a:r>
          </a:p>
          <a:p>
            <a:pPr>
              <a:spcBef>
                <a:spcPct val="50000"/>
              </a:spcBef>
            </a:pPr>
            <a:endParaRPr lang="en-US" altLang="en-US" sz="2000" b="1" dirty="0">
              <a:solidFill>
                <a:srgbClr val="000000"/>
              </a:solidFill>
              <a:latin typeface="Times New Roman" pitchFamily="18" charset="0"/>
            </a:endParaRPr>
          </a:p>
          <a:p>
            <a:pPr>
              <a:spcBef>
                <a:spcPct val="50000"/>
              </a:spcBef>
            </a:pPr>
            <a:r>
              <a:rPr lang="en-US" altLang="en-US" sz="2000" b="1" dirty="0" err="1">
                <a:solidFill>
                  <a:srgbClr val="000000"/>
                </a:solidFill>
                <a:latin typeface="Times New Roman" pitchFamily="18" charset="0"/>
              </a:rPr>
              <a:t>Tần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k.gen</a:t>
            </a:r>
            <a:r>
              <a:rPr lang="en-US" altLang="en-US" sz="2000" b="1" dirty="0">
                <a:solidFill>
                  <a:srgbClr val="000000"/>
                </a:solidFill>
                <a:latin typeface="Times New Roman" pitchFamily="18" charset="0"/>
              </a:rPr>
              <a:t> aa  =</a:t>
            </a:r>
          </a:p>
        </p:txBody>
      </p:sp>
      <p:grpSp>
        <p:nvGrpSpPr>
          <p:cNvPr id="7" name="Group 32"/>
          <p:cNvGrpSpPr>
            <a:grpSpLocks/>
          </p:cNvGrpSpPr>
          <p:nvPr/>
        </p:nvGrpSpPr>
        <p:grpSpPr bwMode="auto">
          <a:xfrm>
            <a:off x="8610600" y="1981200"/>
            <a:ext cx="1524000" cy="738188"/>
            <a:chOff x="4887" y="813"/>
            <a:chExt cx="960" cy="465"/>
          </a:xfrm>
        </p:grpSpPr>
        <p:sp>
          <p:nvSpPr>
            <p:cNvPr id="37930" name="Rectangle 33"/>
            <p:cNvSpPr>
              <a:spLocks noChangeArrowheads="1"/>
            </p:cNvSpPr>
            <p:nvPr/>
          </p:nvSpPr>
          <p:spPr bwMode="auto">
            <a:xfrm>
              <a:off x="4887" y="1026"/>
              <a:ext cx="576" cy="252"/>
            </a:xfrm>
            <a:prstGeom prst="rect">
              <a:avLst/>
            </a:prstGeom>
            <a:noFill/>
            <a:ln w="9525">
              <a:noFill/>
              <a:miter lim="800000"/>
              <a:headEnd/>
              <a:tailEnd/>
            </a:ln>
          </p:spPr>
          <p:txBody>
            <a:bodyPr>
              <a:spAutoFit/>
            </a:bodyPr>
            <a:lstStyle/>
            <a:p>
              <a:pPr algn="ctr"/>
              <a:r>
                <a:rPr lang="en-US" altLang="en-US" sz="2000" b="1">
                  <a:solidFill>
                    <a:srgbClr val="0000FF"/>
                  </a:solidFill>
                  <a:latin typeface="Times New Roman" pitchFamily="18" charset="0"/>
                </a:rPr>
                <a:t>1000</a:t>
              </a:r>
            </a:p>
          </p:txBody>
        </p:sp>
        <p:sp>
          <p:nvSpPr>
            <p:cNvPr id="37931" name="Line 34"/>
            <p:cNvSpPr>
              <a:spLocks noChangeShapeType="1"/>
            </p:cNvSpPr>
            <p:nvPr/>
          </p:nvSpPr>
          <p:spPr bwMode="auto">
            <a:xfrm flipV="1">
              <a:off x="4959" y="1058"/>
              <a:ext cx="444" cy="0"/>
            </a:xfrm>
            <a:prstGeom prst="line">
              <a:avLst/>
            </a:prstGeom>
            <a:noFill/>
            <a:ln w="28575">
              <a:solidFill>
                <a:srgbClr val="000000"/>
              </a:solidFill>
              <a:round/>
              <a:headEnd/>
              <a:tailEnd/>
            </a:ln>
          </p:spPr>
          <p:txBody>
            <a:bodyPr/>
            <a:lstStyle/>
            <a:p>
              <a:endParaRPr lang="en-US"/>
            </a:p>
          </p:txBody>
        </p:sp>
        <p:sp>
          <p:nvSpPr>
            <p:cNvPr id="37932" name="Text Box 35"/>
            <p:cNvSpPr txBox="1">
              <a:spLocks noChangeArrowheads="1"/>
            </p:cNvSpPr>
            <p:nvPr/>
          </p:nvSpPr>
          <p:spPr bwMode="auto">
            <a:xfrm>
              <a:off x="5355" y="923"/>
              <a:ext cx="492"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 0,5</a:t>
              </a:r>
            </a:p>
          </p:txBody>
        </p:sp>
        <p:sp>
          <p:nvSpPr>
            <p:cNvPr id="37933" name="Text Box 36"/>
            <p:cNvSpPr txBox="1">
              <a:spLocks noChangeArrowheads="1"/>
            </p:cNvSpPr>
            <p:nvPr/>
          </p:nvSpPr>
          <p:spPr bwMode="auto">
            <a:xfrm>
              <a:off x="4887" y="813"/>
              <a:ext cx="576"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500</a:t>
              </a:r>
            </a:p>
          </p:txBody>
        </p:sp>
      </p:grpSp>
      <p:grpSp>
        <p:nvGrpSpPr>
          <p:cNvPr id="8" name="Group 37"/>
          <p:cNvGrpSpPr>
            <a:grpSpLocks/>
          </p:cNvGrpSpPr>
          <p:nvPr/>
        </p:nvGrpSpPr>
        <p:grpSpPr bwMode="auto">
          <a:xfrm>
            <a:off x="8610600" y="2871789"/>
            <a:ext cx="1524000" cy="765175"/>
            <a:chOff x="4923" y="1488"/>
            <a:chExt cx="960" cy="482"/>
          </a:xfrm>
        </p:grpSpPr>
        <p:sp>
          <p:nvSpPr>
            <p:cNvPr id="37926" name="Rectangle 38"/>
            <p:cNvSpPr>
              <a:spLocks noChangeArrowheads="1"/>
            </p:cNvSpPr>
            <p:nvPr/>
          </p:nvSpPr>
          <p:spPr bwMode="auto">
            <a:xfrm>
              <a:off x="4923" y="1718"/>
              <a:ext cx="576" cy="252"/>
            </a:xfrm>
            <a:prstGeom prst="rect">
              <a:avLst/>
            </a:prstGeom>
            <a:noFill/>
            <a:ln w="9525">
              <a:noFill/>
              <a:miter lim="800000"/>
              <a:headEnd/>
              <a:tailEnd/>
            </a:ln>
          </p:spPr>
          <p:txBody>
            <a:bodyPr>
              <a:spAutoFit/>
            </a:bodyPr>
            <a:lstStyle/>
            <a:p>
              <a:pPr algn="ctr"/>
              <a:r>
                <a:rPr lang="en-US" altLang="en-US" sz="2000" b="1">
                  <a:solidFill>
                    <a:srgbClr val="0000FF"/>
                  </a:solidFill>
                  <a:latin typeface="Times New Roman" pitchFamily="18" charset="0"/>
                </a:rPr>
                <a:t> 1000</a:t>
              </a:r>
            </a:p>
          </p:txBody>
        </p:sp>
        <p:sp>
          <p:nvSpPr>
            <p:cNvPr id="37927" name="Line 39"/>
            <p:cNvSpPr>
              <a:spLocks noChangeShapeType="1"/>
            </p:cNvSpPr>
            <p:nvPr/>
          </p:nvSpPr>
          <p:spPr bwMode="auto">
            <a:xfrm flipV="1">
              <a:off x="5028" y="1738"/>
              <a:ext cx="423" cy="0"/>
            </a:xfrm>
            <a:prstGeom prst="line">
              <a:avLst/>
            </a:prstGeom>
            <a:noFill/>
            <a:ln w="28575">
              <a:solidFill>
                <a:srgbClr val="000000"/>
              </a:solidFill>
              <a:round/>
              <a:headEnd/>
              <a:tailEnd/>
            </a:ln>
          </p:spPr>
          <p:txBody>
            <a:bodyPr/>
            <a:lstStyle/>
            <a:p>
              <a:endParaRPr lang="en-US"/>
            </a:p>
          </p:txBody>
        </p:sp>
        <p:sp>
          <p:nvSpPr>
            <p:cNvPr id="37928" name="Text Box 40"/>
            <p:cNvSpPr txBox="1">
              <a:spLocks noChangeArrowheads="1"/>
            </p:cNvSpPr>
            <p:nvPr/>
          </p:nvSpPr>
          <p:spPr bwMode="auto">
            <a:xfrm>
              <a:off x="5403" y="1604"/>
              <a:ext cx="480"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 0,2</a:t>
              </a:r>
            </a:p>
          </p:txBody>
        </p:sp>
        <p:sp>
          <p:nvSpPr>
            <p:cNvPr id="37929" name="Text Box 41"/>
            <p:cNvSpPr txBox="1">
              <a:spLocks noChangeArrowheads="1"/>
            </p:cNvSpPr>
            <p:nvPr/>
          </p:nvSpPr>
          <p:spPr bwMode="auto">
            <a:xfrm>
              <a:off x="5019" y="1488"/>
              <a:ext cx="432"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200</a:t>
              </a:r>
            </a:p>
          </p:txBody>
        </p:sp>
      </p:grpSp>
      <p:grpSp>
        <p:nvGrpSpPr>
          <p:cNvPr id="9" name="Group 42"/>
          <p:cNvGrpSpPr>
            <a:grpSpLocks/>
          </p:cNvGrpSpPr>
          <p:nvPr/>
        </p:nvGrpSpPr>
        <p:grpSpPr bwMode="auto">
          <a:xfrm>
            <a:off x="8686800" y="3800475"/>
            <a:ext cx="1447800" cy="795338"/>
            <a:chOff x="4848" y="2256"/>
            <a:chExt cx="912" cy="501"/>
          </a:xfrm>
        </p:grpSpPr>
        <p:sp>
          <p:nvSpPr>
            <p:cNvPr id="37922" name="Rectangle 43"/>
            <p:cNvSpPr>
              <a:spLocks noChangeArrowheads="1"/>
            </p:cNvSpPr>
            <p:nvPr/>
          </p:nvSpPr>
          <p:spPr bwMode="auto">
            <a:xfrm>
              <a:off x="4848" y="2505"/>
              <a:ext cx="480" cy="252"/>
            </a:xfrm>
            <a:prstGeom prst="rect">
              <a:avLst/>
            </a:prstGeom>
            <a:noFill/>
            <a:ln w="9525">
              <a:noFill/>
              <a:miter lim="800000"/>
              <a:headEnd/>
              <a:tailEnd/>
            </a:ln>
          </p:spPr>
          <p:txBody>
            <a:bodyPr>
              <a:spAutoFit/>
            </a:bodyPr>
            <a:lstStyle/>
            <a:p>
              <a:pPr algn="ctr"/>
              <a:r>
                <a:rPr lang="en-US" altLang="en-US" sz="2000" b="1">
                  <a:solidFill>
                    <a:srgbClr val="0000FF"/>
                  </a:solidFill>
                  <a:latin typeface="Times New Roman" pitchFamily="18" charset="0"/>
                </a:rPr>
                <a:t> 1000</a:t>
              </a:r>
            </a:p>
          </p:txBody>
        </p:sp>
        <p:sp>
          <p:nvSpPr>
            <p:cNvPr id="37923" name="Line 44"/>
            <p:cNvSpPr>
              <a:spLocks noChangeShapeType="1"/>
            </p:cNvSpPr>
            <p:nvPr/>
          </p:nvSpPr>
          <p:spPr bwMode="auto">
            <a:xfrm flipV="1">
              <a:off x="4896" y="2507"/>
              <a:ext cx="429" cy="0"/>
            </a:xfrm>
            <a:prstGeom prst="line">
              <a:avLst/>
            </a:prstGeom>
            <a:noFill/>
            <a:ln w="28575">
              <a:solidFill>
                <a:srgbClr val="000000"/>
              </a:solidFill>
              <a:round/>
              <a:headEnd/>
              <a:tailEnd/>
            </a:ln>
          </p:spPr>
          <p:txBody>
            <a:bodyPr/>
            <a:lstStyle/>
            <a:p>
              <a:endParaRPr lang="en-US"/>
            </a:p>
          </p:txBody>
        </p:sp>
        <p:sp>
          <p:nvSpPr>
            <p:cNvPr id="37924" name="Text Box 45"/>
            <p:cNvSpPr txBox="1">
              <a:spLocks noChangeArrowheads="1"/>
            </p:cNvSpPr>
            <p:nvPr/>
          </p:nvSpPr>
          <p:spPr bwMode="auto">
            <a:xfrm>
              <a:off x="5280" y="2368"/>
              <a:ext cx="480"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 0,3</a:t>
              </a:r>
            </a:p>
          </p:txBody>
        </p:sp>
        <p:sp>
          <p:nvSpPr>
            <p:cNvPr id="37925" name="Text Box 46"/>
            <p:cNvSpPr txBox="1">
              <a:spLocks noChangeArrowheads="1"/>
            </p:cNvSpPr>
            <p:nvPr/>
          </p:nvSpPr>
          <p:spPr bwMode="auto">
            <a:xfrm>
              <a:off x="4896" y="2256"/>
              <a:ext cx="432"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300</a:t>
              </a:r>
            </a:p>
          </p:txBody>
        </p:sp>
      </p:grpSp>
      <p:grpSp>
        <p:nvGrpSpPr>
          <p:cNvPr id="10" name="Group 47"/>
          <p:cNvGrpSpPr>
            <a:grpSpLocks/>
          </p:cNvGrpSpPr>
          <p:nvPr/>
        </p:nvGrpSpPr>
        <p:grpSpPr bwMode="auto">
          <a:xfrm>
            <a:off x="3886200" y="3703639"/>
            <a:ext cx="1417638" cy="776287"/>
            <a:chOff x="4197" y="2640"/>
            <a:chExt cx="893" cy="515"/>
          </a:xfrm>
        </p:grpSpPr>
        <p:sp>
          <p:nvSpPr>
            <p:cNvPr id="37918" name="Rectangle 48"/>
            <p:cNvSpPr>
              <a:spLocks noChangeArrowheads="1"/>
            </p:cNvSpPr>
            <p:nvPr/>
          </p:nvSpPr>
          <p:spPr bwMode="auto">
            <a:xfrm>
              <a:off x="4197" y="2889"/>
              <a:ext cx="492" cy="266"/>
            </a:xfrm>
            <a:prstGeom prst="rect">
              <a:avLst/>
            </a:prstGeom>
            <a:noFill/>
            <a:ln w="9525">
              <a:noFill/>
              <a:miter lim="800000"/>
              <a:headEnd/>
              <a:tailEnd/>
            </a:ln>
          </p:spPr>
          <p:txBody>
            <a:bodyPr>
              <a:spAutoFit/>
            </a:bodyPr>
            <a:lstStyle/>
            <a:p>
              <a:pPr algn="ctr"/>
              <a:r>
                <a:rPr lang="en-US" altLang="en-US" sz="2000" b="1" dirty="0">
                  <a:solidFill>
                    <a:srgbClr val="0000FF"/>
                  </a:solidFill>
                  <a:latin typeface="Times New Roman" pitchFamily="18" charset="0"/>
                </a:rPr>
                <a:t>2000</a:t>
              </a:r>
            </a:p>
          </p:txBody>
        </p:sp>
        <p:sp>
          <p:nvSpPr>
            <p:cNvPr id="37919" name="Line 49"/>
            <p:cNvSpPr>
              <a:spLocks noChangeShapeType="1"/>
            </p:cNvSpPr>
            <p:nvPr/>
          </p:nvSpPr>
          <p:spPr bwMode="auto">
            <a:xfrm flipV="1">
              <a:off x="4272" y="2898"/>
              <a:ext cx="384" cy="2"/>
            </a:xfrm>
            <a:prstGeom prst="line">
              <a:avLst/>
            </a:prstGeom>
            <a:noFill/>
            <a:ln w="28575">
              <a:solidFill>
                <a:srgbClr val="000000"/>
              </a:solidFill>
              <a:round/>
              <a:headEnd/>
              <a:tailEnd/>
            </a:ln>
          </p:spPr>
          <p:txBody>
            <a:bodyPr/>
            <a:lstStyle/>
            <a:p>
              <a:endParaRPr lang="en-US"/>
            </a:p>
          </p:txBody>
        </p:sp>
        <p:sp>
          <p:nvSpPr>
            <p:cNvPr id="37920" name="Text Box 50"/>
            <p:cNvSpPr txBox="1">
              <a:spLocks noChangeArrowheads="1"/>
            </p:cNvSpPr>
            <p:nvPr/>
          </p:nvSpPr>
          <p:spPr bwMode="auto">
            <a:xfrm>
              <a:off x="4631" y="2757"/>
              <a:ext cx="459" cy="266"/>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 0,6</a:t>
              </a:r>
            </a:p>
          </p:txBody>
        </p:sp>
        <p:sp>
          <p:nvSpPr>
            <p:cNvPr id="37921" name="Text Box 51"/>
            <p:cNvSpPr txBox="1">
              <a:spLocks noChangeArrowheads="1"/>
            </p:cNvSpPr>
            <p:nvPr/>
          </p:nvSpPr>
          <p:spPr bwMode="auto">
            <a:xfrm>
              <a:off x="4203" y="2640"/>
              <a:ext cx="465" cy="266"/>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1200</a:t>
              </a:r>
            </a:p>
          </p:txBody>
        </p:sp>
      </p:grpSp>
      <p:grpSp>
        <p:nvGrpSpPr>
          <p:cNvPr id="11" name="Group 52"/>
          <p:cNvGrpSpPr>
            <a:grpSpLocks/>
          </p:cNvGrpSpPr>
          <p:nvPr/>
        </p:nvGrpSpPr>
        <p:grpSpPr bwMode="auto">
          <a:xfrm>
            <a:off x="3879850" y="4418014"/>
            <a:ext cx="1454150" cy="763587"/>
            <a:chOff x="1855" y="1111"/>
            <a:chExt cx="916" cy="481"/>
          </a:xfrm>
        </p:grpSpPr>
        <p:sp>
          <p:nvSpPr>
            <p:cNvPr id="37914" name="Rectangle 53"/>
            <p:cNvSpPr>
              <a:spLocks noChangeArrowheads="1"/>
            </p:cNvSpPr>
            <p:nvPr/>
          </p:nvSpPr>
          <p:spPr bwMode="auto">
            <a:xfrm>
              <a:off x="1855" y="1340"/>
              <a:ext cx="471" cy="252"/>
            </a:xfrm>
            <a:prstGeom prst="rect">
              <a:avLst/>
            </a:prstGeom>
            <a:noFill/>
            <a:ln w="9525">
              <a:noFill/>
              <a:miter lim="800000"/>
              <a:headEnd/>
              <a:tailEnd/>
            </a:ln>
          </p:spPr>
          <p:txBody>
            <a:bodyPr>
              <a:spAutoFit/>
            </a:bodyPr>
            <a:lstStyle/>
            <a:p>
              <a:pPr algn="ctr"/>
              <a:r>
                <a:rPr lang="en-US" altLang="en-US" sz="2000" b="1">
                  <a:solidFill>
                    <a:srgbClr val="0000FF"/>
                  </a:solidFill>
                  <a:latin typeface="Times New Roman" pitchFamily="18" charset="0"/>
                </a:rPr>
                <a:t>2000</a:t>
              </a:r>
            </a:p>
          </p:txBody>
        </p:sp>
        <p:sp>
          <p:nvSpPr>
            <p:cNvPr id="37915" name="Line 54"/>
            <p:cNvSpPr>
              <a:spLocks noChangeShapeType="1"/>
            </p:cNvSpPr>
            <p:nvPr/>
          </p:nvSpPr>
          <p:spPr bwMode="auto">
            <a:xfrm flipV="1">
              <a:off x="1908" y="1351"/>
              <a:ext cx="396" cy="0"/>
            </a:xfrm>
            <a:prstGeom prst="line">
              <a:avLst/>
            </a:prstGeom>
            <a:noFill/>
            <a:ln w="28575">
              <a:solidFill>
                <a:srgbClr val="000000"/>
              </a:solidFill>
              <a:round/>
              <a:headEnd/>
              <a:tailEnd/>
            </a:ln>
          </p:spPr>
          <p:txBody>
            <a:bodyPr/>
            <a:lstStyle/>
            <a:p>
              <a:endParaRPr lang="en-US"/>
            </a:p>
          </p:txBody>
        </p:sp>
        <p:sp>
          <p:nvSpPr>
            <p:cNvPr id="37916" name="Text Box 55"/>
            <p:cNvSpPr txBox="1">
              <a:spLocks noChangeArrowheads="1"/>
            </p:cNvSpPr>
            <p:nvPr/>
          </p:nvSpPr>
          <p:spPr bwMode="auto">
            <a:xfrm>
              <a:off x="2312" y="1214"/>
              <a:ext cx="459" cy="252"/>
            </a:xfrm>
            <a:prstGeom prst="rect">
              <a:avLst/>
            </a:prstGeom>
            <a:noFill/>
            <a:ln w="9525">
              <a:noFill/>
              <a:miter lim="800000"/>
              <a:headEnd/>
              <a:tailEnd/>
            </a:ln>
          </p:spPr>
          <p:txBody>
            <a:bodyPr>
              <a:spAutoFit/>
            </a:bodyPr>
            <a:lstStyle/>
            <a:p>
              <a:pPr algn="ctr">
                <a:spcBef>
                  <a:spcPct val="50000"/>
                </a:spcBef>
              </a:pPr>
              <a:r>
                <a:rPr lang="en-US" altLang="en-US" sz="2000" b="1" dirty="0">
                  <a:solidFill>
                    <a:srgbClr val="0000FF"/>
                  </a:solidFill>
                  <a:latin typeface="Times New Roman" pitchFamily="18" charset="0"/>
                </a:rPr>
                <a:t>= 0,4</a:t>
              </a:r>
            </a:p>
          </p:txBody>
        </p:sp>
        <p:sp>
          <p:nvSpPr>
            <p:cNvPr id="37917" name="Text Box 56"/>
            <p:cNvSpPr txBox="1">
              <a:spLocks noChangeArrowheads="1"/>
            </p:cNvSpPr>
            <p:nvPr/>
          </p:nvSpPr>
          <p:spPr bwMode="auto">
            <a:xfrm>
              <a:off x="1871" y="1111"/>
              <a:ext cx="465" cy="252"/>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latin typeface="Times New Roman" pitchFamily="18" charset="0"/>
                </a:rPr>
                <a:t>800</a:t>
              </a:r>
            </a:p>
          </p:txBody>
        </p:sp>
      </p:grpSp>
      <p:sp>
        <p:nvSpPr>
          <p:cNvPr id="37903" name="Rectangle 57"/>
          <p:cNvSpPr>
            <a:spLocks noChangeArrowheads="1"/>
          </p:cNvSpPr>
          <p:nvPr/>
        </p:nvSpPr>
        <p:spPr bwMode="auto">
          <a:xfrm>
            <a:off x="2971801" y="1752600"/>
            <a:ext cx="2586037" cy="400050"/>
          </a:xfrm>
          <a:prstGeom prst="rect">
            <a:avLst/>
          </a:prstGeom>
          <a:noFill/>
          <a:ln w="9525">
            <a:noFill/>
            <a:miter lim="800000"/>
            <a:headEnd/>
            <a:tailEnd/>
          </a:ln>
        </p:spPr>
        <p:txBody>
          <a:bodyPr>
            <a:spAutoFit/>
          </a:bodyPr>
          <a:lstStyle/>
          <a:p>
            <a:r>
              <a:rPr lang="en-US" altLang="en-US" sz="2000" b="1">
                <a:solidFill>
                  <a:srgbClr val="0000FF"/>
                </a:solidFill>
                <a:latin typeface="Times New Roman" pitchFamily="18" charset="0"/>
              </a:rPr>
              <a:t>(500 x 2) + 200 = 1200</a:t>
            </a:r>
            <a:r>
              <a:rPr lang="en-US" altLang="en-US" sz="2000">
                <a:solidFill>
                  <a:srgbClr val="0000FF"/>
                </a:solidFill>
                <a:latin typeface="Times New Roman" pitchFamily="18" charset="0"/>
              </a:rPr>
              <a:t> </a:t>
            </a:r>
          </a:p>
        </p:txBody>
      </p:sp>
      <p:sp>
        <p:nvSpPr>
          <p:cNvPr id="37904" name="Rectangle 58"/>
          <p:cNvSpPr>
            <a:spLocks noChangeArrowheads="1"/>
          </p:cNvSpPr>
          <p:nvPr/>
        </p:nvSpPr>
        <p:spPr bwMode="auto">
          <a:xfrm>
            <a:off x="3124200" y="2438400"/>
            <a:ext cx="2552700" cy="400050"/>
          </a:xfrm>
          <a:prstGeom prst="rect">
            <a:avLst/>
          </a:prstGeom>
          <a:noFill/>
          <a:ln w="9525">
            <a:noFill/>
            <a:miter lim="800000"/>
            <a:headEnd/>
            <a:tailEnd/>
          </a:ln>
        </p:spPr>
        <p:txBody>
          <a:bodyPr>
            <a:spAutoFit/>
          </a:bodyPr>
          <a:lstStyle/>
          <a:p>
            <a:r>
              <a:rPr lang="en-US" altLang="en-US" sz="2000" b="1" dirty="0">
                <a:solidFill>
                  <a:srgbClr val="0000FF"/>
                </a:solidFill>
                <a:latin typeface="Times New Roman" pitchFamily="18" charset="0"/>
              </a:rPr>
              <a:t>(300 x 2) + 200 =   800</a:t>
            </a:r>
            <a:r>
              <a:rPr lang="en-US" altLang="en-US" sz="2000" dirty="0">
                <a:solidFill>
                  <a:srgbClr val="0000FF"/>
                </a:solidFill>
                <a:latin typeface="Times New Roman" pitchFamily="18" charset="0"/>
              </a:rPr>
              <a:t> </a:t>
            </a:r>
          </a:p>
        </p:txBody>
      </p:sp>
      <p:grpSp>
        <p:nvGrpSpPr>
          <p:cNvPr id="12" name="Group 19"/>
          <p:cNvGrpSpPr>
            <a:grpSpLocks/>
          </p:cNvGrpSpPr>
          <p:nvPr/>
        </p:nvGrpSpPr>
        <p:grpSpPr bwMode="auto">
          <a:xfrm>
            <a:off x="1884508" y="3873501"/>
            <a:ext cx="2096705" cy="1117600"/>
            <a:chOff x="2430" y="2260"/>
            <a:chExt cx="2120" cy="704"/>
          </a:xfrm>
        </p:grpSpPr>
        <p:sp>
          <p:nvSpPr>
            <p:cNvPr id="37912" name="Text Box 20"/>
            <p:cNvSpPr txBox="1">
              <a:spLocks noChangeArrowheads="1"/>
            </p:cNvSpPr>
            <p:nvPr/>
          </p:nvSpPr>
          <p:spPr bwMode="auto">
            <a:xfrm>
              <a:off x="2430" y="2260"/>
              <a:ext cx="2103" cy="252"/>
            </a:xfrm>
            <a:prstGeom prst="rect">
              <a:avLst/>
            </a:prstGeom>
            <a:noFill/>
            <a:ln w="9525">
              <a:noFill/>
              <a:miter lim="800000"/>
              <a:headEnd/>
              <a:tailEnd/>
            </a:ln>
          </p:spPr>
          <p:txBody>
            <a:bodyPr wrap="square">
              <a:spAutoFit/>
            </a:bodyPr>
            <a:lstStyle/>
            <a:p>
              <a:pPr>
                <a:spcBef>
                  <a:spcPct val="50000"/>
                </a:spcBef>
              </a:pPr>
              <a:r>
                <a:rPr lang="en-US" altLang="en-US" sz="2000" b="1" dirty="0" err="1">
                  <a:solidFill>
                    <a:srgbClr val="000000"/>
                  </a:solidFill>
                  <a:latin typeface="Times New Roman" pitchFamily="18" charset="0"/>
                </a:rPr>
                <a:t>Tần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alen</a:t>
              </a:r>
              <a:r>
                <a:rPr lang="en-US" altLang="en-US" sz="2000" b="1" dirty="0">
                  <a:solidFill>
                    <a:srgbClr val="000000"/>
                  </a:solidFill>
                  <a:latin typeface="Times New Roman" pitchFamily="18" charset="0"/>
                </a:rPr>
                <a:t> A  =</a:t>
              </a:r>
            </a:p>
          </p:txBody>
        </p:sp>
        <p:sp>
          <p:nvSpPr>
            <p:cNvPr id="37913" name="Text Box 21"/>
            <p:cNvSpPr txBox="1">
              <a:spLocks noChangeArrowheads="1"/>
            </p:cNvSpPr>
            <p:nvPr/>
          </p:nvSpPr>
          <p:spPr bwMode="auto">
            <a:xfrm>
              <a:off x="2451" y="2712"/>
              <a:ext cx="2099" cy="252"/>
            </a:xfrm>
            <a:prstGeom prst="rect">
              <a:avLst/>
            </a:prstGeom>
            <a:noFill/>
            <a:ln w="9525">
              <a:noFill/>
              <a:miter lim="800000"/>
              <a:headEnd/>
              <a:tailEnd/>
            </a:ln>
          </p:spPr>
          <p:txBody>
            <a:bodyPr wrap="square">
              <a:spAutoFit/>
            </a:bodyPr>
            <a:lstStyle/>
            <a:p>
              <a:pPr>
                <a:spcBef>
                  <a:spcPct val="50000"/>
                </a:spcBef>
              </a:pPr>
              <a:r>
                <a:rPr lang="en-US" altLang="en-US" sz="2000" b="1" dirty="0" err="1">
                  <a:solidFill>
                    <a:srgbClr val="000000"/>
                  </a:solidFill>
                  <a:latin typeface="Times New Roman" pitchFamily="18" charset="0"/>
                </a:rPr>
                <a:t>Tần</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số</a:t>
              </a:r>
              <a:r>
                <a:rPr lang="en-US" altLang="en-US" sz="2000" b="1" dirty="0">
                  <a:solidFill>
                    <a:srgbClr val="000000"/>
                  </a:solidFill>
                  <a:latin typeface="Times New Roman" pitchFamily="18" charset="0"/>
                </a:rPr>
                <a:t> </a:t>
              </a:r>
              <a:r>
                <a:rPr lang="en-US" altLang="en-US" sz="2000" b="1" dirty="0" err="1">
                  <a:solidFill>
                    <a:srgbClr val="000000"/>
                  </a:solidFill>
                  <a:latin typeface="Times New Roman" pitchFamily="18" charset="0"/>
                </a:rPr>
                <a:t>alen</a:t>
              </a:r>
              <a:r>
                <a:rPr lang="en-US" altLang="en-US" sz="2000" b="1" dirty="0">
                  <a:solidFill>
                    <a:srgbClr val="000000"/>
                  </a:solidFill>
                  <a:latin typeface="Times New Roman" pitchFamily="18" charset="0"/>
                </a:rPr>
                <a:t> a  =</a:t>
              </a:r>
            </a:p>
          </p:txBody>
        </p:sp>
      </p:grpSp>
      <p:sp>
        <p:nvSpPr>
          <p:cNvPr id="37909" name="Tiêu đề 2"/>
          <p:cNvSpPr>
            <a:spLocks noGrp="1"/>
          </p:cNvSpPr>
          <p:nvPr>
            <p:ph type="title" idx="4294967295"/>
          </p:nvPr>
        </p:nvSpPr>
        <p:spPr>
          <a:xfrm>
            <a:off x="1676400" y="0"/>
            <a:ext cx="7696200" cy="1106488"/>
          </a:xfrm>
        </p:spPr>
        <p:txBody>
          <a:bodyPr/>
          <a:lstStyle/>
          <a:p>
            <a:pPr eaLnBrk="1" hangingPunct="1"/>
            <a:r>
              <a:rPr lang="en-US" sz="2400" b="1" dirty="0" err="1">
                <a:solidFill>
                  <a:srgbClr val="000000"/>
                </a:solidFill>
              </a:rPr>
              <a:t>Quần</a:t>
            </a:r>
            <a:r>
              <a:rPr lang="en-US" sz="2400" b="1" dirty="0">
                <a:solidFill>
                  <a:srgbClr val="000000"/>
                </a:solidFill>
              </a:rPr>
              <a:t> </a:t>
            </a:r>
            <a:r>
              <a:rPr lang="en-US" sz="2400" b="1" dirty="0" err="1">
                <a:solidFill>
                  <a:srgbClr val="000000"/>
                </a:solidFill>
              </a:rPr>
              <a:t>thể</a:t>
            </a:r>
            <a:r>
              <a:rPr lang="en-US" sz="2400" b="1" dirty="0">
                <a:solidFill>
                  <a:srgbClr val="000000"/>
                </a:solidFill>
              </a:rPr>
              <a:t> </a:t>
            </a:r>
            <a:r>
              <a:rPr lang="en-US" sz="2400" b="1" dirty="0" err="1" smtClean="0">
                <a:solidFill>
                  <a:srgbClr val="000000"/>
                </a:solidFill>
              </a:rPr>
              <a:t>hướng</a:t>
            </a:r>
            <a:r>
              <a:rPr lang="en-US" sz="2400" b="1" dirty="0" smtClean="0">
                <a:solidFill>
                  <a:srgbClr val="000000"/>
                </a:solidFill>
              </a:rPr>
              <a:t> </a:t>
            </a:r>
            <a:r>
              <a:rPr lang="en-US" sz="2400" b="1" dirty="0" err="1" smtClean="0">
                <a:solidFill>
                  <a:srgbClr val="000000"/>
                </a:solidFill>
              </a:rPr>
              <a:t>dương</a:t>
            </a:r>
            <a:r>
              <a:rPr lang="en-US" sz="2400" b="1" dirty="0" smtClean="0">
                <a:solidFill>
                  <a:srgbClr val="000000"/>
                </a:solidFill>
              </a:rPr>
              <a:t> </a:t>
            </a:r>
            <a:r>
              <a:rPr lang="en-US" sz="2400" b="1" dirty="0" err="1">
                <a:solidFill>
                  <a:srgbClr val="000000"/>
                </a:solidFill>
              </a:rPr>
              <a:t>có</a:t>
            </a:r>
            <a:r>
              <a:rPr lang="en-US" sz="2400" b="1" dirty="0">
                <a:solidFill>
                  <a:srgbClr val="000000"/>
                </a:solidFill>
              </a:rPr>
              <a:t> 1000 </a:t>
            </a:r>
            <a:r>
              <a:rPr lang="en-US" sz="2400" b="1" dirty="0" err="1">
                <a:solidFill>
                  <a:srgbClr val="000000"/>
                </a:solidFill>
              </a:rPr>
              <a:t>cây</a:t>
            </a:r>
            <a:r>
              <a:rPr lang="en-US" sz="2400" b="1" dirty="0">
                <a:solidFill>
                  <a:srgbClr val="000000"/>
                </a:solidFill>
              </a:rPr>
              <a:t> </a:t>
            </a:r>
            <a:r>
              <a:rPr lang="en-US" sz="2400" b="1" dirty="0" err="1">
                <a:solidFill>
                  <a:srgbClr val="000000"/>
                </a:solidFill>
              </a:rPr>
              <a:t>trong</a:t>
            </a:r>
            <a:r>
              <a:rPr lang="en-US" sz="2400" b="1" dirty="0">
                <a:solidFill>
                  <a:srgbClr val="000000"/>
                </a:solidFill>
              </a:rPr>
              <a:t> </a:t>
            </a:r>
            <a:r>
              <a:rPr lang="en-US" sz="2400" b="1" dirty="0" err="1">
                <a:solidFill>
                  <a:srgbClr val="000000"/>
                </a:solidFill>
              </a:rPr>
              <a:t>đó</a:t>
            </a:r>
            <a:r>
              <a:rPr lang="en-US" sz="2400" b="1" dirty="0">
                <a:solidFill>
                  <a:srgbClr val="000000"/>
                </a:solidFill>
              </a:rPr>
              <a:t> </a:t>
            </a:r>
            <a:r>
              <a:rPr lang="en-US" sz="2400" b="1" dirty="0" err="1">
                <a:solidFill>
                  <a:srgbClr val="000000"/>
                </a:solidFill>
              </a:rPr>
              <a:t>có</a:t>
            </a:r>
            <a:r>
              <a:rPr lang="en-US" sz="2400" b="1" dirty="0">
                <a:solidFill>
                  <a:srgbClr val="000000"/>
                </a:solidFill>
              </a:rPr>
              <a:t>:  </a:t>
            </a:r>
            <a:br>
              <a:rPr lang="en-US" sz="2400" b="1" dirty="0">
                <a:solidFill>
                  <a:srgbClr val="000000"/>
                </a:solidFill>
              </a:rPr>
            </a:br>
            <a:r>
              <a:rPr lang="en-US" sz="2400" b="1" dirty="0">
                <a:solidFill>
                  <a:srgbClr val="000000"/>
                </a:solidFill>
              </a:rPr>
              <a:t> </a:t>
            </a:r>
            <a:r>
              <a:rPr lang="en-US" sz="2400" b="1" dirty="0">
                <a:solidFill>
                  <a:srgbClr val="C00000"/>
                </a:solidFill>
              </a:rPr>
              <a:t>500AA : 200Aa : 300aa.</a:t>
            </a:r>
          </a:p>
        </p:txBody>
      </p:sp>
      <p:sp>
        <p:nvSpPr>
          <p:cNvPr id="65" name="Rectangle 64"/>
          <p:cNvSpPr/>
          <p:nvPr/>
        </p:nvSpPr>
        <p:spPr>
          <a:xfrm>
            <a:off x="1905000" y="3276600"/>
            <a:ext cx="40386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a:solidFill>
                  <a:srgbClr val="000000"/>
                </a:solidFill>
              </a:rPr>
              <a:t>1200 + 800 = 2000  </a:t>
            </a:r>
            <a:endParaRPr lang="vi-VN" b="1" dirty="0">
              <a:solidFill>
                <a:srgbClr val="000000"/>
              </a:solidFill>
            </a:endParaRPr>
          </a:p>
        </p:txBody>
      </p:sp>
    </p:spTree>
    <p:extLst>
      <p:ext uri="{BB962C8B-B14F-4D97-AF65-F5344CB8AC3E}">
        <p14:creationId xmlns:p14="http://schemas.microsoft.com/office/powerpoint/2010/main" val="421551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895">
                                            <p:txEl>
                                              <p:pRg st="0" end="0"/>
                                            </p:txEl>
                                          </p:spTgt>
                                        </p:tgtEl>
                                        <p:attrNameLst>
                                          <p:attrName>style.visibility</p:attrName>
                                        </p:attrNameLst>
                                      </p:cBhvr>
                                      <p:to>
                                        <p:strVal val="visible"/>
                                      </p:to>
                                    </p:set>
                                    <p:animEffect transition="in" filter="barn(inVertical)">
                                      <p:cBhvr>
                                        <p:cTn id="12" dur="500"/>
                                        <p:tgtEl>
                                          <p:spTgt spid="3789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7895">
                                            <p:txEl>
                                              <p:pRg st="2" end="2"/>
                                            </p:txEl>
                                          </p:spTgt>
                                        </p:tgtEl>
                                        <p:attrNameLst>
                                          <p:attrName>style.visibility</p:attrName>
                                        </p:attrNameLst>
                                      </p:cBhvr>
                                      <p:to>
                                        <p:strVal val="visible"/>
                                      </p:to>
                                    </p:set>
                                    <p:animEffect transition="in" filter="barn(inVertical)">
                                      <p:cBhvr>
                                        <p:cTn id="15" dur="500"/>
                                        <p:tgtEl>
                                          <p:spTgt spid="378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903"/>
                                        </p:tgtEl>
                                        <p:attrNameLst>
                                          <p:attrName>style.visibility</p:attrName>
                                        </p:attrNameLst>
                                      </p:cBhvr>
                                      <p:to>
                                        <p:strVal val="visible"/>
                                      </p:to>
                                    </p:set>
                                    <p:animEffect transition="in" filter="barn(inVertical)">
                                      <p:cBhvr>
                                        <p:cTn id="20" dur="500"/>
                                        <p:tgtEl>
                                          <p:spTgt spid="3790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7904"/>
                                        </p:tgtEl>
                                        <p:attrNameLst>
                                          <p:attrName>style.visibility</p:attrName>
                                        </p:attrNameLst>
                                      </p:cBhvr>
                                      <p:to>
                                        <p:strVal val="visible"/>
                                      </p:to>
                                    </p:set>
                                    <p:animEffect transition="in" filter="barn(inVertical)">
                                      <p:cBhvr>
                                        <p:cTn id="25" dur="500"/>
                                        <p:tgtEl>
                                          <p:spTgt spid="3790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894"/>
                                        </p:tgtEl>
                                        <p:attrNameLst>
                                          <p:attrName>style.visibility</p:attrName>
                                        </p:attrNameLst>
                                      </p:cBhvr>
                                      <p:to>
                                        <p:strVal val="visible"/>
                                      </p:to>
                                    </p:set>
                                    <p:animEffect transition="in" filter="barn(inVertical)">
                                      <p:cBhvr>
                                        <p:cTn id="30" dur="500"/>
                                        <p:tgtEl>
                                          <p:spTgt spid="3789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barn(inVertical)">
                                      <p:cBhvr>
                                        <p:cTn id="33" dur="500"/>
                                        <p:tgtEl>
                                          <p:spTgt spid="6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16" presetClass="entr" presetSubtype="21"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7893"/>
                                        </p:tgtEl>
                                        <p:attrNameLst>
                                          <p:attrName>style.visibility</p:attrName>
                                        </p:attrNameLst>
                                      </p:cBhvr>
                                      <p:to>
                                        <p:strVal val="visible"/>
                                      </p:to>
                                    </p:set>
                                    <p:animEffect transition="in" filter="barn(inVertical)">
                                      <p:cBhvr>
                                        <p:cTn id="49" dur="500"/>
                                        <p:tgtEl>
                                          <p:spTgt spid="3789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2118"/>
                                        </p:tgtEl>
                                        <p:attrNameLst>
                                          <p:attrName>style.visibility</p:attrName>
                                        </p:attrNameLst>
                                      </p:cBhvr>
                                      <p:to>
                                        <p:strVal val="visible"/>
                                      </p:to>
                                    </p:set>
                                    <p:animEffect transition="in" filter="barn(inVertical)">
                                      <p:cBhvr>
                                        <p:cTn id="54" dur="500"/>
                                        <p:tgtEl>
                                          <p:spTgt spid="1321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arn(inVertical)">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arn(inVertical)">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3" grpId="0"/>
      <p:bldP spid="37894" grpId="0"/>
      <p:bldP spid="132118" grpId="0"/>
      <p:bldP spid="37903" grpId="0"/>
      <p:bldP spid="37904" grpId="0"/>
      <p:bldP spid="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25&quot;&gt;&lt;object type=&quot;3&quot; unique_id=&quot;10026&quot;&gt;&lt;property id=&quot;20148&quot; value=&quot;5&quot;/&gt;&lt;property id=&quot;20300&quot; value=&quot;Slide 1&quot;/&gt;&lt;property id=&quot;20307&quot; value=&quot;280&quot;/&gt;&lt;/object&gt;&lt;object type=&quot;3&quot; unique_id=&quot;10027&quot;&gt;&lt;property id=&quot;20148&quot; value=&quot;5&quot;/&gt;&lt;property id=&quot;20300&quot; value=&quot;Slide 2 - &amp;quot;CHƯƠNG III. DI TRUYỀN HỌC QUẦN THỂ&amp;quot;&quot;/&gt;&lt;property id=&quot;20307&quot; value=&quot;275&quot;/&gt;&lt;/object&gt;&lt;object type=&quot;3&quot; unique_id=&quot;10028&quot;&gt;&lt;property id=&quot;20148&quot; value=&quot;5&quot;/&gt;&lt;property id=&quot;20300&quot; value=&quot;Slide 3 - &amp;quot;BÀI 16. CẤU TRÚC DI TRUYỀN CỦA QUẦN THỂ&amp;quot;&quot;/&gt;&lt;property id=&quot;20307&quot; value=&quot;257&quot;/&gt;&lt;/object&gt;&lt;object type=&quot;3&quot; unique_id=&quot;10033&quot;&gt;&lt;property id=&quot;20148&quot; value=&quot;5&quot;/&gt;&lt;property id=&quot;20300&quot; value=&quot;Slide 6&quot;/&gt;&lt;property id=&quot;20307&quot; value=&quot;281&quot;/&gt;&lt;/object&gt;&lt;object type=&quot;3&quot; unique_id=&quot;10034&quot;&gt;&lt;property id=&quot;20148&quot; value=&quot;5&quot;/&gt;&lt;property id=&quot;20300&quot; value=&quot;Slide 7&quot;/&gt;&lt;property id=&quot;20307&quot; value=&quot;263&quot;/&gt;&lt;/object&gt;&lt;object type=&quot;3&quot; unique_id=&quot;10036&quot;&gt;&lt;property id=&quot;20148&quot; value=&quot;5&quot;/&gt;&lt;property id=&quot;20300&quot; value=&quot;Slide 10&quot;/&gt;&lt;property id=&quot;20307&quot; value=&quot;264&quot;/&gt;&lt;/object&gt;&lt;object type=&quot;3&quot; unique_id=&quot;10039&quot;&gt;&lt;property id=&quot;20148&quot; value=&quot;5&quot;/&gt;&lt;property id=&quot;20300&quot; value=&quot;Slide 12&quot;/&gt;&lt;property id=&quot;20307&quot; value=&quot;267&quot;/&gt;&lt;/object&gt;&lt;object type=&quot;3&quot; unique_id=&quot;10040&quot;&gt;&lt;property id=&quot;20148&quot; value=&quot;5&quot;/&gt;&lt;property id=&quot;20300&quot; value=&quot;Slide 13&quot;/&gt;&lt;property id=&quot;20307&quot; value=&quot;277&quot;/&gt;&lt;/object&gt;&lt;object type=&quot;3&quot; unique_id=&quot;10043&quot;&gt;&lt;property id=&quot;20148&quot; value=&quot;5&quot;/&gt;&lt;property id=&quot;20300&quot; value=&quot;Slide 14&quot;/&gt;&lt;property id=&quot;20307&quot; value=&quot;268&quot;/&gt;&lt;/object&gt;&lt;object type=&quot;3&quot; unique_id=&quot;10049&quot;&gt;&lt;property id=&quot;20148&quot; value=&quot;5&quot;/&gt;&lt;property id=&quot;20300&quot; value=&quot;Slide 18 - &amp;quot;HƯỚNG DẪN VỀ NHÀ&amp;quot;&quot;/&gt;&lt;property id=&quot;20307&quot; value=&quot;284&quot;/&gt;&lt;/object&gt;&lt;object type=&quot;3&quot; unique_id=&quot;10203&quot;&gt;&lt;property id=&quot;20148&quot; value=&quot;5&quot;/&gt;&lt;property id=&quot;20300&quot; value=&quot;Slide 4&quot;/&gt;&lt;property id=&quot;20307&quot; value=&quot;286&quot;/&gt;&lt;/object&gt;&lt;object type=&quot;3&quot; unique_id=&quot;10364&quot;&gt;&lt;property id=&quot;20148&quot; value=&quot;5&quot;/&gt;&lt;property id=&quot;20300&quot; value=&quot;Slide 5 - &amp;quot;2. Các đặc trưng di truyền của quần thể&amp;quot;&quot;/&gt;&lt;property id=&quot;20307&quot; value=&quot;288&quot;/&gt;&lt;/object&gt;&lt;object type=&quot;3&quot; unique_id=&quot;10365&quot;&gt;&lt;property id=&quot;20148&quot; value=&quot;5&quot;/&gt;&lt;property id=&quot;20300&quot; value=&quot;Slide 9&quot;/&gt;&lt;property id=&quot;20307&quot; value=&quot;289&quot;/&gt;&lt;/object&gt;&lt;object type=&quot;3&quot; unique_id=&quot;10446&quot;&gt;&lt;property id=&quot;20148&quot; value=&quot;5&quot;/&gt;&lt;property id=&quot;20300&quot; value=&quot;Slide 8&quot;/&gt;&lt;property id=&quot;20307&quot; value=&quot;290&quot;/&gt;&lt;/object&gt;&lt;object type=&quot;3&quot; unique_id=&quot;12024&quot;&gt;&lt;property id=&quot;20148&quot; value=&quot;5&quot;/&gt;&lt;property id=&quot;20300&quot; value=&quot;Slide 11&quot;/&gt;&lt;property id=&quot;20307&quot; value=&quot;291&quot;/&gt;&lt;/object&gt;&lt;object type=&quot;3&quot; unique_id=&quot;12287&quot;&gt;&lt;property id=&quot;20148&quot; value=&quot;5&quot;/&gt;&lt;property id=&quot;20300&quot; value=&quot;Slide 15&quot;/&gt;&lt;property id=&quot;20307&quot; value=&quot;292&quot;/&gt;&lt;/object&gt;&lt;object type=&quot;3&quot; unique_id=&quot;12481&quot;&gt;&lt;property id=&quot;20148&quot; value=&quot;5&quot;/&gt;&lt;property id=&quot;20300&quot; value=&quot;Slide 19&quot;/&gt;&lt;property id=&quot;20307&quot; value=&quot;293&quot;/&gt;&lt;/object&gt;&lt;object type=&quot;3&quot; unique_id=&quot;12747&quot;&gt;&lt;property id=&quot;20148&quot; value=&quot;5&quot;/&gt;&lt;property id=&quot;20300&quot; value=&quot;Slide 16&quot;/&gt;&lt;property id=&quot;20307&quot; value=&quot;294&quot;/&gt;&lt;/object&gt;&lt;object type=&quot;3&quot; unique_id=&quot;12748&quot;&gt;&lt;property id=&quot;20148&quot; value=&quot;5&quot;/&gt;&lt;property id=&quot;20300&quot; value=&quot;Slide 17&quot;/&gt;&lt;property id=&quot;20307&quot; value=&quot;295&quot;/&gt;&lt;/object&gt;&lt;/object&gt;&lt;object type=&quot;8&quot; unique_id=&quot;10077&quo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4640</TotalTime>
  <Words>1794</Words>
  <Application>Microsoft Office PowerPoint</Application>
  <PresentationFormat>Custom</PresentationFormat>
  <Paragraphs>180</Paragraphs>
  <Slides>22</Slides>
  <Notes>10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2_Default Design</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Quần thể hướng dương có 1000 cây trong đó có:    500AA : 200Aa : 300aa.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HUYKHAI</dc:creator>
  <cp:lastModifiedBy>Admin</cp:lastModifiedBy>
  <cp:revision>268</cp:revision>
  <dcterms:created xsi:type="dcterms:W3CDTF">2006-08-16T00:00:00Z</dcterms:created>
  <dcterms:modified xsi:type="dcterms:W3CDTF">2024-08-02T21:00:51Z</dcterms:modified>
</cp:coreProperties>
</file>