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7"/>
  </p:notesMasterIdLst>
  <p:sldIdLst>
    <p:sldId id="276" r:id="rId3"/>
    <p:sldId id="256" r:id="rId4"/>
    <p:sldId id="277" r:id="rId5"/>
    <p:sldId id="278" r:id="rId6"/>
    <p:sldId id="280" r:id="rId7"/>
    <p:sldId id="279" r:id="rId8"/>
    <p:sldId id="281" r:id="rId9"/>
    <p:sldId id="282" r:id="rId10"/>
    <p:sldId id="283" r:id="rId11"/>
    <p:sldId id="284" r:id="rId12"/>
    <p:sldId id="285" r:id="rId13"/>
    <p:sldId id="297" r:id="rId14"/>
    <p:sldId id="298" r:id="rId15"/>
    <p:sldId id="286" r:id="rId16"/>
    <p:sldId id="287" r:id="rId17"/>
    <p:sldId id="288" r:id="rId18"/>
    <p:sldId id="289" r:id="rId19"/>
    <p:sldId id="290" r:id="rId20"/>
    <p:sldId id="291" r:id="rId21"/>
    <p:sldId id="292" r:id="rId22"/>
    <p:sldId id="293" r:id="rId23"/>
    <p:sldId id="294" r:id="rId24"/>
    <p:sldId id="295" r:id="rId25"/>
    <p:sldId id="300" r:id="rId26"/>
    <p:sldId id="301" r:id="rId27"/>
    <p:sldId id="329"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272" r:id="rId56"/>
  </p:sldIdLst>
  <p:sldSz cx="18288000" cy="10287000"/>
  <p:notesSz cx="6858000" cy="9144000"/>
  <p:embeddedFontLst>
    <p:embeddedFont>
      <p:font typeface="Calibri Light" panose="020F0302020204030204" pitchFamily="34" charset="0"/>
      <p:regular r:id="rId58"/>
      <p:italic r:id="rId59"/>
    </p:embeddedFont>
    <p:embeddedFont>
      <p:font typeface="VNI-Times" pitchFamily="2" charset="0"/>
      <p:regular r:id="rId60"/>
      <p:bold r:id="rId61"/>
      <p:italic r:id="rId62"/>
      <p:boldItalic r:id="rId63"/>
    </p:embeddedFont>
    <p:embeddedFont>
      <p:font typeface="MS Mincho" panose="02020609040205080304" pitchFamily="49" charset="-128"/>
      <p:regular r:id="rId64"/>
    </p:embeddedFont>
    <p:embeddedFont>
      <p:font typeface="Roboto" panose="020B0604020202020204" charset="0"/>
      <p:regular r:id="rId65"/>
      <p:bold r:id="rId66"/>
      <p:italic r:id="rId67"/>
      <p:boldItalic r:id="rId68"/>
    </p:embeddedFont>
    <p:embeddedFont>
      <p:font typeface="Public Sans Heavy" panose="020B0604020202020204" charset="0"/>
      <p:regular r:id="rId69"/>
    </p:embeddedFont>
    <p:embeddedFont>
      <p:font typeface="Alfa Slab One" panose="020B0604020202020204" charset="0"/>
      <p:regular r:id="rId70"/>
    </p:embeddedFont>
    <p:embeddedFont>
      <p:font typeface="Calibri" panose="020F0502020204030204" pitchFamily="34" charset="0"/>
      <p:regular r:id="rId71"/>
      <p:bold r:id="rId72"/>
      <p:italic r:id="rId73"/>
      <p:boldItalic r:id="rId74"/>
    </p:embeddedFont>
    <p:embeddedFont>
      <p:font typeface="Apricots" panose="020B0604020202020204" charset="0"/>
      <p:regular r:id="rId75"/>
    </p:embeddedFont>
    <p:embeddedFont>
      <p:font typeface="Public Sans Bold"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33CC"/>
    <a:srgbClr val="FF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512EB-3235-7F49-B939-DB214D0554F2}" type="doc">
      <dgm:prSet loTypeId="urn:microsoft.com/office/officeart/2008/layout/VerticalCurvedList" loCatId="" qsTypeId="urn:microsoft.com/office/officeart/2005/8/quickstyle/simple2" qsCatId="simple" csTypeId="urn:microsoft.com/office/officeart/2005/8/colors/colorful3" csCatId="colorful" phldr="1"/>
      <dgm:spPr/>
      <dgm:t>
        <a:bodyPr/>
        <a:lstStyle/>
        <a:p>
          <a:endParaRPr lang="en-GB"/>
        </a:p>
      </dgm:t>
    </dgm:pt>
    <dgm:pt modelId="{B743FCE0-9E49-A245-8B86-BFB309264818}">
      <dgm:prSet phldrT="[Text]"/>
      <dgm:spPr/>
      <dgm:t>
        <a:bodyPr/>
        <a:lstStyle/>
        <a:p>
          <a:r>
            <a:rPr lang="en-GB" b="1" dirty="0" err="1" smtClean="0"/>
            <a:t>Bố</a:t>
          </a:r>
          <a:r>
            <a:rPr lang="en-GB" b="1" dirty="0" smtClean="0"/>
            <a:t> </a:t>
          </a:r>
          <a:r>
            <a:rPr lang="en-GB" b="1" dirty="0" err="1" smtClean="0"/>
            <a:t>trí</a:t>
          </a:r>
          <a:r>
            <a:rPr lang="en-GB" b="1" dirty="0" smtClean="0"/>
            <a:t> </a:t>
          </a:r>
          <a:r>
            <a:rPr lang="en-GB" b="1" dirty="0" err="1" smtClean="0"/>
            <a:t>thí</a:t>
          </a:r>
          <a:r>
            <a:rPr lang="en-GB" b="1" dirty="0" smtClean="0"/>
            <a:t> </a:t>
          </a:r>
          <a:r>
            <a:rPr lang="en-GB" b="1" dirty="0" err="1" smtClean="0"/>
            <a:t>nghiệm</a:t>
          </a:r>
          <a:r>
            <a:rPr lang="en-GB" b="1" dirty="0" smtClean="0"/>
            <a:t>.</a:t>
          </a:r>
          <a:endParaRPr lang="en-GB" b="1" dirty="0"/>
        </a:p>
      </dgm:t>
    </dgm:pt>
    <dgm:pt modelId="{9F89B84B-46AC-CD46-8134-318BC6CFD262}" type="parTrans" cxnId="{65650955-5E97-1A48-8898-7426862154C4}">
      <dgm:prSet/>
      <dgm:spPr/>
      <dgm:t>
        <a:bodyPr/>
        <a:lstStyle/>
        <a:p>
          <a:endParaRPr lang="en-GB"/>
        </a:p>
      </dgm:t>
    </dgm:pt>
    <dgm:pt modelId="{A0CBD594-40B9-8F43-8F45-1E2BB8BA75FE}" type="sibTrans" cxnId="{65650955-5E97-1A48-8898-7426862154C4}">
      <dgm:prSet/>
      <dgm:spPr/>
      <dgm:t>
        <a:bodyPr/>
        <a:lstStyle/>
        <a:p>
          <a:endParaRPr lang="en-GB"/>
        </a:p>
      </dgm:t>
    </dgm:pt>
    <dgm:pt modelId="{60D7F2BC-593B-7C43-AE9C-0196C6BB6D5C}">
      <dgm:prSet phldrT="[Text]"/>
      <dgm:spPr/>
      <dgm:t>
        <a:bodyPr/>
        <a:lstStyle/>
        <a:p>
          <a:r>
            <a:rPr lang="en-GB" b="1" dirty="0" err="1" smtClean="0"/>
            <a:t>Đề</a:t>
          </a:r>
          <a:r>
            <a:rPr lang="en-GB" b="1" dirty="0" smtClean="0"/>
            <a:t> </a:t>
          </a:r>
          <a:r>
            <a:rPr lang="en-GB" b="1" dirty="0" err="1" smtClean="0"/>
            <a:t>xuất</a:t>
          </a:r>
          <a:r>
            <a:rPr lang="en-GB" b="1" dirty="0" smtClean="0"/>
            <a:t> </a:t>
          </a:r>
          <a:r>
            <a:rPr lang="en-GB" b="1" dirty="0" err="1" smtClean="0"/>
            <a:t>và</a:t>
          </a:r>
          <a:r>
            <a:rPr lang="en-GB" b="1" dirty="0" smtClean="0"/>
            <a:t> </a:t>
          </a:r>
          <a:r>
            <a:rPr lang="en-GB" b="1" dirty="0" err="1" smtClean="0"/>
            <a:t>kiểm</a:t>
          </a:r>
          <a:r>
            <a:rPr lang="en-GB" b="1" dirty="0" smtClean="0"/>
            <a:t> </a:t>
          </a:r>
          <a:r>
            <a:rPr lang="en-GB" b="1" dirty="0" err="1" smtClean="0"/>
            <a:t>tra</a:t>
          </a:r>
          <a:r>
            <a:rPr lang="en-GB" b="1" dirty="0" smtClean="0"/>
            <a:t> </a:t>
          </a:r>
          <a:r>
            <a:rPr lang="en-GB" b="1" dirty="0" err="1" smtClean="0"/>
            <a:t>giả</a:t>
          </a:r>
          <a:r>
            <a:rPr lang="en-GB" b="1" dirty="0" smtClean="0"/>
            <a:t> </a:t>
          </a:r>
          <a:r>
            <a:rPr lang="en-GB" b="1" dirty="0" err="1" smtClean="0"/>
            <a:t>thuyết</a:t>
          </a:r>
          <a:endParaRPr lang="en-GB" b="1" dirty="0"/>
        </a:p>
      </dgm:t>
    </dgm:pt>
    <dgm:pt modelId="{DF063EE8-AC8C-F246-AD6E-9945A076CA3F}" type="parTrans" cxnId="{1169B88A-5999-1D4B-BB74-8C00CAC78654}">
      <dgm:prSet/>
      <dgm:spPr/>
      <dgm:t>
        <a:bodyPr/>
        <a:lstStyle/>
        <a:p>
          <a:endParaRPr lang="en-GB"/>
        </a:p>
      </dgm:t>
    </dgm:pt>
    <dgm:pt modelId="{F0EBAB5F-F2AC-3540-9225-E4B24DC290F0}" type="sibTrans" cxnId="{1169B88A-5999-1D4B-BB74-8C00CAC78654}">
      <dgm:prSet/>
      <dgm:spPr/>
      <dgm:t>
        <a:bodyPr/>
        <a:lstStyle/>
        <a:p>
          <a:endParaRPr lang="en-GB"/>
        </a:p>
      </dgm:t>
    </dgm:pt>
    <dgm:pt modelId="{D335EF9D-F552-864F-A172-333E1492BB90}">
      <dgm:prSet phldrT="[Text]"/>
      <dgm:spPr/>
      <dgm:t>
        <a:bodyPr/>
        <a:lstStyle/>
        <a:p>
          <a:r>
            <a:rPr lang="en-GB" b="1" dirty="0" err="1" smtClean="0"/>
            <a:t>Kiểm</a:t>
          </a:r>
          <a:r>
            <a:rPr lang="en-GB" b="1" dirty="0" smtClean="0"/>
            <a:t> </a:t>
          </a:r>
          <a:r>
            <a:rPr lang="en-GB" b="1" dirty="0" err="1" smtClean="0"/>
            <a:t>chứng</a:t>
          </a:r>
          <a:r>
            <a:rPr lang="en-GB" b="1" dirty="0" smtClean="0"/>
            <a:t> </a:t>
          </a:r>
          <a:r>
            <a:rPr lang="en-GB" b="1" dirty="0" err="1" smtClean="0"/>
            <a:t>giả</a:t>
          </a:r>
          <a:r>
            <a:rPr lang="en-GB" b="1" dirty="0" smtClean="0"/>
            <a:t> </a:t>
          </a:r>
          <a:r>
            <a:rPr lang="en-GB" b="1" dirty="0" err="1" smtClean="0"/>
            <a:t>thuyết</a:t>
          </a:r>
          <a:r>
            <a:rPr lang="en-GB" b="1" dirty="0" smtClean="0"/>
            <a:t> </a:t>
          </a:r>
          <a:r>
            <a:rPr lang="en-GB" b="1" dirty="0" err="1" smtClean="0"/>
            <a:t>bằng</a:t>
          </a:r>
          <a:r>
            <a:rPr lang="en-GB" b="1" dirty="0" smtClean="0"/>
            <a:t> </a:t>
          </a:r>
          <a:r>
            <a:rPr lang="en-GB" b="1" dirty="0" err="1" smtClean="0"/>
            <a:t>thực</a:t>
          </a:r>
          <a:r>
            <a:rPr lang="en-GB" b="1" dirty="0" smtClean="0"/>
            <a:t> </a:t>
          </a:r>
          <a:r>
            <a:rPr lang="en-GB" b="1" dirty="0" err="1" smtClean="0"/>
            <a:t>nghiệm</a:t>
          </a:r>
          <a:r>
            <a:rPr lang="en-GB" b="1" dirty="0" smtClean="0"/>
            <a:t>/</a:t>
          </a:r>
          <a:r>
            <a:rPr lang="en-GB" b="1" dirty="0" err="1" smtClean="0"/>
            <a:t>các</a:t>
          </a:r>
          <a:r>
            <a:rPr lang="en-GB" b="1" dirty="0" smtClean="0"/>
            <a:t> </a:t>
          </a:r>
          <a:r>
            <a:rPr lang="en-GB" b="1" dirty="0" err="1" smtClean="0"/>
            <a:t>bằng</a:t>
          </a:r>
          <a:r>
            <a:rPr lang="en-GB" b="1" dirty="0" smtClean="0"/>
            <a:t> </a:t>
          </a:r>
          <a:r>
            <a:rPr lang="en-GB" b="1" dirty="0" err="1" smtClean="0"/>
            <a:t>chứng</a:t>
          </a:r>
          <a:r>
            <a:rPr lang="en-GB" b="1" dirty="0" smtClean="0"/>
            <a:t> </a:t>
          </a:r>
          <a:r>
            <a:rPr lang="en-GB" b="1" dirty="0" err="1" smtClean="0"/>
            <a:t>cụ</a:t>
          </a:r>
          <a:r>
            <a:rPr lang="en-GB" b="1" dirty="0" smtClean="0"/>
            <a:t> </a:t>
          </a:r>
          <a:r>
            <a:rPr lang="en-GB" b="1" dirty="0" err="1" smtClean="0"/>
            <a:t>thể</a:t>
          </a:r>
          <a:r>
            <a:rPr lang="en-GB" b="1" dirty="0" smtClean="0"/>
            <a:t> </a:t>
          </a:r>
          <a:r>
            <a:rPr lang="en-GB" b="1" dirty="0" err="1" smtClean="0"/>
            <a:t>trong</a:t>
          </a:r>
          <a:r>
            <a:rPr lang="en-GB" b="1" dirty="0" smtClean="0"/>
            <a:t> </a:t>
          </a:r>
          <a:r>
            <a:rPr lang="en-GB" b="1" dirty="0" err="1" smtClean="0"/>
            <a:t>tự</a:t>
          </a:r>
          <a:r>
            <a:rPr lang="en-GB" b="1" dirty="0" smtClean="0"/>
            <a:t> </a:t>
          </a:r>
          <a:r>
            <a:rPr lang="en-GB" b="1" dirty="0" err="1" smtClean="0"/>
            <a:t>nhiên</a:t>
          </a:r>
          <a:r>
            <a:rPr lang="en-GB" b="1" dirty="0" smtClean="0"/>
            <a:t> </a:t>
          </a:r>
          <a:r>
            <a:rPr lang="en-GB" b="1" dirty="0" err="1" smtClean="0"/>
            <a:t>và</a:t>
          </a:r>
          <a:r>
            <a:rPr lang="en-GB" b="1" dirty="0" smtClean="0"/>
            <a:t> </a:t>
          </a:r>
          <a:r>
            <a:rPr lang="en-GB" b="1" dirty="0" err="1" smtClean="0"/>
            <a:t>đời</a:t>
          </a:r>
          <a:r>
            <a:rPr lang="en-GB" b="1" dirty="0" smtClean="0"/>
            <a:t> </a:t>
          </a:r>
          <a:r>
            <a:rPr lang="en-GB" b="1" dirty="0" err="1" smtClean="0"/>
            <a:t>sống</a:t>
          </a:r>
          <a:r>
            <a:rPr lang="en-GB" b="1" dirty="0" smtClean="0"/>
            <a:t>.</a:t>
          </a:r>
          <a:endParaRPr lang="en-GB" b="1" dirty="0"/>
        </a:p>
      </dgm:t>
    </dgm:pt>
    <dgm:pt modelId="{32C205ED-68CD-5940-B58F-0364988CEA7B}" type="parTrans" cxnId="{B16524DA-826B-7C40-B3E1-3F810D5B1894}">
      <dgm:prSet/>
      <dgm:spPr/>
      <dgm:t>
        <a:bodyPr/>
        <a:lstStyle/>
        <a:p>
          <a:endParaRPr lang="en-GB"/>
        </a:p>
      </dgm:t>
    </dgm:pt>
    <dgm:pt modelId="{9D9CCDAF-9E87-9B41-B48F-92FC5A7534F9}" type="sibTrans" cxnId="{B16524DA-826B-7C40-B3E1-3F810D5B1894}">
      <dgm:prSet/>
      <dgm:spPr/>
      <dgm:t>
        <a:bodyPr/>
        <a:lstStyle/>
        <a:p>
          <a:endParaRPr lang="en-GB"/>
        </a:p>
      </dgm:t>
    </dgm:pt>
    <dgm:pt modelId="{8BAA171B-0387-4690-BA76-FDE11E7ADF68}">
      <dgm:prSet phldrT="[Text]"/>
      <dgm:spPr/>
      <dgm:t>
        <a:bodyPr/>
        <a:lstStyle/>
        <a:p>
          <a:r>
            <a:rPr lang="en-GB" b="1" baseline="0" dirty="0" smtClean="0"/>
            <a:t> </a:t>
          </a:r>
          <a:r>
            <a:rPr lang="en-GB" b="1" baseline="0" dirty="0" err="1" smtClean="0"/>
            <a:t>Cơ</a:t>
          </a:r>
          <a:r>
            <a:rPr lang="en-GB" b="1" baseline="0" dirty="0" smtClean="0"/>
            <a:t> </a:t>
          </a:r>
          <a:r>
            <a:rPr lang="en-GB" b="1" baseline="0" dirty="0" err="1" smtClean="0"/>
            <a:t>sở</a:t>
          </a:r>
          <a:r>
            <a:rPr lang="en-GB" b="1" baseline="0" dirty="0" smtClean="0"/>
            <a:t> </a:t>
          </a:r>
          <a:r>
            <a:rPr lang="en-GB" b="1" baseline="0" dirty="0" err="1" smtClean="0"/>
            <a:t>tế</a:t>
          </a:r>
          <a:r>
            <a:rPr lang="en-GB" b="1" baseline="0" dirty="0" smtClean="0"/>
            <a:t> </a:t>
          </a:r>
          <a:r>
            <a:rPr lang="en-GB" b="1" baseline="0" dirty="0" err="1" smtClean="0"/>
            <a:t>bào</a:t>
          </a:r>
          <a:r>
            <a:rPr lang="en-GB" b="1" baseline="0" dirty="0" smtClean="0"/>
            <a:t> </a:t>
          </a:r>
          <a:r>
            <a:rPr lang="en-GB" b="1" baseline="0" dirty="0" err="1" smtClean="0"/>
            <a:t>học</a:t>
          </a:r>
          <a:endParaRPr lang="en-GB" b="1" dirty="0"/>
        </a:p>
      </dgm:t>
    </dgm:pt>
    <dgm:pt modelId="{BDD52C66-7C57-4864-8ABE-A33FF32986B9}" type="sibTrans" cxnId="{63A4C37D-00A3-4F5F-894A-026E422816C6}">
      <dgm:prSet/>
      <dgm:spPr/>
      <dgm:t>
        <a:bodyPr/>
        <a:lstStyle/>
        <a:p>
          <a:endParaRPr lang="en-US"/>
        </a:p>
      </dgm:t>
    </dgm:pt>
    <dgm:pt modelId="{89BD11EB-9C40-4476-9F5B-D9503FEBDD59}" type="parTrans" cxnId="{63A4C37D-00A3-4F5F-894A-026E422816C6}">
      <dgm:prSet/>
      <dgm:spPr/>
      <dgm:t>
        <a:bodyPr/>
        <a:lstStyle/>
        <a:p>
          <a:endParaRPr lang="en-US"/>
        </a:p>
      </dgm:t>
    </dgm:pt>
    <dgm:pt modelId="{CD2FC353-62D2-C443-B33A-D0622BB95037}" type="pres">
      <dgm:prSet presAssocID="{F06512EB-3235-7F49-B939-DB214D0554F2}" presName="Name0" presStyleCnt="0">
        <dgm:presLayoutVars>
          <dgm:chMax val="7"/>
          <dgm:chPref val="7"/>
          <dgm:dir/>
        </dgm:presLayoutVars>
      </dgm:prSet>
      <dgm:spPr/>
      <dgm:t>
        <a:bodyPr/>
        <a:lstStyle/>
        <a:p>
          <a:endParaRPr lang="en-US"/>
        </a:p>
      </dgm:t>
    </dgm:pt>
    <dgm:pt modelId="{2826B853-0856-394C-907D-7FD25E87E580}" type="pres">
      <dgm:prSet presAssocID="{F06512EB-3235-7F49-B939-DB214D0554F2}" presName="Name1" presStyleCnt="0"/>
      <dgm:spPr/>
    </dgm:pt>
    <dgm:pt modelId="{399D9D44-A6E4-3B45-9F86-BD677EA0CD34}" type="pres">
      <dgm:prSet presAssocID="{F06512EB-3235-7F49-B939-DB214D0554F2}" presName="cycle" presStyleCnt="0"/>
      <dgm:spPr/>
    </dgm:pt>
    <dgm:pt modelId="{AECE3A86-D56B-AF4B-A582-9A541C45D142}" type="pres">
      <dgm:prSet presAssocID="{F06512EB-3235-7F49-B939-DB214D0554F2}" presName="srcNode" presStyleLbl="node1" presStyleIdx="0" presStyleCnt="4"/>
      <dgm:spPr/>
    </dgm:pt>
    <dgm:pt modelId="{D19E19EE-82E0-4E46-8BCC-8DFECF09A8A9}" type="pres">
      <dgm:prSet presAssocID="{F06512EB-3235-7F49-B939-DB214D0554F2}" presName="conn" presStyleLbl="parChTrans1D2" presStyleIdx="0" presStyleCnt="1"/>
      <dgm:spPr/>
      <dgm:t>
        <a:bodyPr/>
        <a:lstStyle/>
        <a:p>
          <a:endParaRPr lang="en-US"/>
        </a:p>
      </dgm:t>
    </dgm:pt>
    <dgm:pt modelId="{B139A197-849B-7E4F-B7FC-A7B61C272567}" type="pres">
      <dgm:prSet presAssocID="{F06512EB-3235-7F49-B939-DB214D0554F2}" presName="extraNode" presStyleLbl="node1" presStyleIdx="0" presStyleCnt="4"/>
      <dgm:spPr/>
    </dgm:pt>
    <dgm:pt modelId="{2113EDDE-915D-1242-891F-08C1BE45F160}" type="pres">
      <dgm:prSet presAssocID="{F06512EB-3235-7F49-B939-DB214D0554F2}" presName="dstNode" presStyleLbl="node1" presStyleIdx="0" presStyleCnt="4"/>
      <dgm:spPr/>
    </dgm:pt>
    <dgm:pt modelId="{97624D73-D860-524D-A550-77A3D268A787}" type="pres">
      <dgm:prSet presAssocID="{B743FCE0-9E49-A245-8B86-BFB309264818}" presName="text_1" presStyleLbl="node1" presStyleIdx="0" presStyleCnt="4" custLinFactNeighborX="1259" custLinFactNeighborY="-37715">
        <dgm:presLayoutVars>
          <dgm:bulletEnabled val="1"/>
        </dgm:presLayoutVars>
      </dgm:prSet>
      <dgm:spPr/>
      <dgm:t>
        <a:bodyPr/>
        <a:lstStyle/>
        <a:p>
          <a:endParaRPr lang="en-US"/>
        </a:p>
      </dgm:t>
    </dgm:pt>
    <dgm:pt modelId="{BFF8B02B-6E26-7044-9116-433C44189E3A}" type="pres">
      <dgm:prSet presAssocID="{B743FCE0-9E49-A245-8B86-BFB309264818}" presName="accent_1" presStyleCnt="0"/>
      <dgm:spPr/>
    </dgm:pt>
    <dgm:pt modelId="{CFD28CF4-50F1-3045-B75C-43EE305E402E}" type="pres">
      <dgm:prSet presAssocID="{B743FCE0-9E49-A245-8B86-BFB309264818}" presName="accentRepeatNode" presStyleLbl="solidFgAcc1" presStyleIdx="0" presStyleCnt="4" custScaleX="63459" custScaleY="59796" custLinFactNeighborX="8384" custLinFactNeighborY="-39470"/>
      <dgm:spPr/>
    </dgm:pt>
    <dgm:pt modelId="{D602F164-44A6-4646-9092-5AEE115022BF}" type="pres">
      <dgm:prSet presAssocID="{60D7F2BC-593B-7C43-AE9C-0196C6BB6D5C}" presName="text_2" presStyleLbl="node1" presStyleIdx="1" presStyleCnt="4" custLinFactNeighborX="1006" custLinFactNeighborY="-68211">
        <dgm:presLayoutVars>
          <dgm:bulletEnabled val="1"/>
        </dgm:presLayoutVars>
      </dgm:prSet>
      <dgm:spPr/>
      <dgm:t>
        <a:bodyPr/>
        <a:lstStyle/>
        <a:p>
          <a:endParaRPr lang="en-US"/>
        </a:p>
      </dgm:t>
    </dgm:pt>
    <dgm:pt modelId="{16D1EAC0-D181-D94A-8C7A-844CFAB8A224}" type="pres">
      <dgm:prSet presAssocID="{60D7F2BC-593B-7C43-AE9C-0196C6BB6D5C}" presName="accent_2" presStyleCnt="0"/>
      <dgm:spPr/>
    </dgm:pt>
    <dgm:pt modelId="{06E7C144-6E1B-B34F-B70B-8BEE177EF481}" type="pres">
      <dgm:prSet presAssocID="{60D7F2BC-593B-7C43-AE9C-0196C6BB6D5C}" presName="accentRepeatNode" presStyleLbl="solidFgAcc1" presStyleIdx="1" presStyleCnt="4" custScaleX="66950" custScaleY="75319" custLinFactNeighborX="2955" custLinFactNeighborY="-63613"/>
      <dgm:spPr/>
    </dgm:pt>
    <dgm:pt modelId="{2D3B1C78-4433-4D49-91E9-0044B0B2CB42}" type="pres">
      <dgm:prSet presAssocID="{D335EF9D-F552-864F-A172-333E1492BB90}" presName="text_3" presStyleLbl="node1" presStyleIdx="2" presStyleCnt="4" custLinFactNeighborX="104" custLinFactNeighborY="-66652">
        <dgm:presLayoutVars>
          <dgm:bulletEnabled val="1"/>
        </dgm:presLayoutVars>
      </dgm:prSet>
      <dgm:spPr/>
      <dgm:t>
        <a:bodyPr/>
        <a:lstStyle/>
        <a:p>
          <a:endParaRPr lang="en-US"/>
        </a:p>
      </dgm:t>
    </dgm:pt>
    <dgm:pt modelId="{EC506029-B541-B640-8E82-87A13A02A528}" type="pres">
      <dgm:prSet presAssocID="{D335EF9D-F552-864F-A172-333E1492BB90}" presName="accent_3" presStyleCnt="0"/>
      <dgm:spPr/>
    </dgm:pt>
    <dgm:pt modelId="{77380C95-9EBB-7D44-B837-36578BC1A254}" type="pres">
      <dgm:prSet presAssocID="{D335EF9D-F552-864F-A172-333E1492BB90}" presName="accentRepeatNode" presStyleLbl="solidFgAcc1" presStyleIdx="2" presStyleCnt="4" custScaleX="67832" custScaleY="54593" custLinFactNeighborX="16628" custLinFactNeighborY="-60381"/>
      <dgm:spPr/>
    </dgm:pt>
    <dgm:pt modelId="{EA915592-B2EB-410E-BD67-7C8CDFC89D63}" type="pres">
      <dgm:prSet presAssocID="{8BAA171B-0387-4690-BA76-FDE11E7ADF68}" presName="text_4" presStyleLbl="node1" presStyleIdx="3" presStyleCnt="4" custLinFactNeighborX="701" custLinFactNeighborY="-61023">
        <dgm:presLayoutVars>
          <dgm:bulletEnabled val="1"/>
        </dgm:presLayoutVars>
      </dgm:prSet>
      <dgm:spPr/>
      <dgm:t>
        <a:bodyPr/>
        <a:lstStyle/>
        <a:p>
          <a:endParaRPr lang="en-US"/>
        </a:p>
      </dgm:t>
    </dgm:pt>
    <dgm:pt modelId="{BBF1DC4B-01BA-414A-9A74-76C39D7B4F3E}" type="pres">
      <dgm:prSet presAssocID="{8BAA171B-0387-4690-BA76-FDE11E7ADF68}" presName="accent_4" presStyleCnt="0"/>
      <dgm:spPr/>
    </dgm:pt>
    <dgm:pt modelId="{98EA4F87-40F5-4B4A-B059-361A39227CEC}" type="pres">
      <dgm:prSet presAssocID="{8BAA171B-0387-4690-BA76-FDE11E7ADF68}" presName="accentRepeatNode" presStyleLbl="solidFgAcc1" presStyleIdx="3" presStyleCnt="4" custScaleX="69439" custScaleY="83680" custLinFactNeighborX="31938" custLinFactNeighborY="-57696"/>
      <dgm:spPr/>
    </dgm:pt>
  </dgm:ptLst>
  <dgm:cxnLst>
    <dgm:cxn modelId="{80ACDE34-C11E-4B47-8047-9D33991BAC53}" type="presOf" srcId="{B743FCE0-9E49-A245-8B86-BFB309264818}" destId="{97624D73-D860-524D-A550-77A3D268A787}" srcOrd="0" destOrd="0" presId="urn:microsoft.com/office/officeart/2008/layout/VerticalCurvedList"/>
    <dgm:cxn modelId="{9CB5E4FE-F5B4-4391-886E-16A827332DCF}" type="presOf" srcId="{A0CBD594-40B9-8F43-8F45-1E2BB8BA75FE}" destId="{D19E19EE-82E0-4E46-8BCC-8DFECF09A8A9}" srcOrd="0" destOrd="0" presId="urn:microsoft.com/office/officeart/2008/layout/VerticalCurvedList"/>
    <dgm:cxn modelId="{65650955-5E97-1A48-8898-7426862154C4}" srcId="{F06512EB-3235-7F49-B939-DB214D0554F2}" destId="{B743FCE0-9E49-A245-8B86-BFB309264818}" srcOrd="0" destOrd="0" parTransId="{9F89B84B-46AC-CD46-8134-318BC6CFD262}" sibTransId="{A0CBD594-40B9-8F43-8F45-1E2BB8BA75FE}"/>
    <dgm:cxn modelId="{1169B88A-5999-1D4B-BB74-8C00CAC78654}" srcId="{F06512EB-3235-7F49-B939-DB214D0554F2}" destId="{60D7F2BC-593B-7C43-AE9C-0196C6BB6D5C}" srcOrd="1" destOrd="0" parTransId="{DF063EE8-AC8C-F246-AD6E-9945A076CA3F}" sibTransId="{F0EBAB5F-F2AC-3540-9225-E4B24DC290F0}"/>
    <dgm:cxn modelId="{8233C629-985A-42E4-B4B2-05D650EE9F0F}" type="presOf" srcId="{8BAA171B-0387-4690-BA76-FDE11E7ADF68}" destId="{EA915592-B2EB-410E-BD67-7C8CDFC89D63}" srcOrd="0" destOrd="0" presId="urn:microsoft.com/office/officeart/2008/layout/VerticalCurvedList"/>
    <dgm:cxn modelId="{2A32A8EA-199E-4BB8-8327-605BFED09D5B}" type="presOf" srcId="{F06512EB-3235-7F49-B939-DB214D0554F2}" destId="{CD2FC353-62D2-C443-B33A-D0622BB95037}" srcOrd="0" destOrd="0" presId="urn:microsoft.com/office/officeart/2008/layout/VerticalCurvedList"/>
    <dgm:cxn modelId="{9BA62195-477B-46E6-BC4C-8618D85ED7D4}" type="presOf" srcId="{60D7F2BC-593B-7C43-AE9C-0196C6BB6D5C}" destId="{D602F164-44A6-4646-9092-5AEE115022BF}" srcOrd="0" destOrd="0" presId="urn:microsoft.com/office/officeart/2008/layout/VerticalCurvedList"/>
    <dgm:cxn modelId="{63A4C37D-00A3-4F5F-894A-026E422816C6}" srcId="{F06512EB-3235-7F49-B939-DB214D0554F2}" destId="{8BAA171B-0387-4690-BA76-FDE11E7ADF68}" srcOrd="3" destOrd="0" parTransId="{89BD11EB-9C40-4476-9F5B-D9503FEBDD59}" sibTransId="{BDD52C66-7C57-4864-8ABE-A33FF32986B9}"/>
    <dgm:cxn modelId="{C91E7729-E65E-4BD3-8105-A4B6CAA77A47}" type="presOf" srcId="{D335EF9D-F552-864F-A172-333E1492BB90}" destId="{2D3B1C78-4433-4D49-91E9-0044B0B2CB42}" srcOrd="0" destOrd="0" presId="urn:microsoft.com/office/officeart/2008/layout/VerticalCurvedList"/>
    <dgm:cxn modelId="{B16524DA-826B-7C40-B3E1-3F810D5B1894}" srcId="{F06512EB-3235-7F49-B939-DB214D0554F2}" destId="{D335EF9D-F552-864F-A172-333E1492BB90}" srcOrd="2" destOrd="0" parTransId="{32C205ED-68CD-5940-B58F-0364988CEA7B}" sibTransId="{9D9CCDAF-9E87-9B41-B48F-92FC5A7534F9}"/>
    <dgm:cxn modelId="{05A05A0C-F350-4F08-97A2-88982215B0E0}" type="presParOf" srcId="{CD2FC353-62D2-C443-B33A-D0622BB95037}" destId="{2826B853-0856-394C-907D-7FD25E87E580}" srcOrd="0" destOrd="0" presId="urn:microsoft.com/office/officeart/2008/layout/VerticalCurvedList"/>
    <dgm:cxn modelId="{680C59D3-0226-4F2C-85CC-E2490C051652}" type="presParOf" srcId="{2826B853-0856-394C-907D-7FD25E87E580}" destId="{399D9D44-A6E4-3B45-9F86-BD677EA0CD34}" srcOrd="0" destOrd="0" presId="urn:microsoft.com/office/officeart/2008/layout/VerticalCurvedList"/>
    <dgm:cxn modelId="{E2CB77F2-7660-451D-BAB1-8B4424C2230E}" type="presParOf" srcId="{399D9D44-A6E4-3B45-9F86-BD677EA0CD34}" destId="{AECE3A86-D56B-AF4B-A582-9A541C45D142}" srcOrd="0" destOrd="0" presId="urn:microsoft.com/office/officeart/2008/layout/VerticalCurvedList"/>
    <dgm:cxn modelId="{2B3B1E0D-31EB-4CE7-B21A-1BC6EB677456}" type="presParOf" srcId="{399D9D44-A6E4-3B45-9F86-BD677EA0CD34}" destId="{D19E19EE-82E0-4E46-8BCC-8DFECF09A8A9}" srcOrd="1" destOrd="0" presId="urn:microsoft.com/office/officeart/2008/layout/VerticalCurvedList"/>
    <dgm:cxn modelId="{1B7B887F-971A-4985-858D-3B24F13A795D}" type="presParOf" srcId="{399D9D44-A6E4-3B45-9F86-BD677EA0CD34}" destId="{B139A197-849B-7E4F-B7FC-A7B61C272567}" srcOrd="2" destOrd="0" presId="urn:microsoft.com/office/officeart/2008/layout/VerticalCurvedList"/>
    <dgm:cxn modelId="{707F1C24-985A-47D2-AC20-82F507C5BAB7}" type="presParOf" srcId="{399D9D44-A6E4-3B45-9F86-BD677EA0CD34}" destId="{2113EDDE-915D-1242-891F-08C1BE45F160}" srcOrd="3" destOrd="0" presId="urn:microsoft.com/office/officeart/2008/layout/VerticalCurvedList"/>
    <dgm:cxn modelId="{383DDFCF-7102-4A41-B696-283CBE2A91C6}" type="presParOf" srcId="{2826B853-0856-394C-907D-7FD25E87E580}" destId="{97624D73-D860-524D-A550-77A3D268A787}" srcOrd="1" destOrd="0" presId="urn:microsoft.com/office/officeart/2008/layout/VerticalCurvedList"/>
    <dgm:cxn modelId="{3EE087DF-8535-4BD1-80C5-35B64809C321}" type="presParOf" srcId="{2826B853-0856-394C-907D-7FD25E87E580}" destId="{BFF8B02B-6E26-7044-9116-433C44189E3A}" srcOrd="2" destOrd="0" presId="urn:microsoft.com/office/officeart/2008/layout/VerticalCurvedList"/>
    <dgm:cxn modelId="{77192B0A-F4A0-419F-B41A-BE090E3B3A3F}" type="presParOf" srcId="{BFF8B02B-6E26-7044-9116-433C44189E3A}" destId="{CFD28CF4-50F1-3045-B75C-43EE305E402E}" srcOrd="0" destOrd="0" presId="urn:microsoft.com/office/officeart/2008/layout/VerticalCurvedList"/>
    <dgm:cxn modelId="{5212EBD2-94CA-4A77-A61C-140B149D236E}" type="presParOf" srcId="{2826B853-0856-394C-907D-7FD25E87E580}" destId="{D602F164-44A6-4646-9092-5AEE115022BF}" srcOrd="3" destOrd="0" presId="urn:microsoft.com/office/officeart/2008/layout/VerticalCurvedList"/>
    <dgm:cxn modelId="{26FCD24C-0CBB-47F6-B555-BA7687DFEC31}" type="presParOf" srcId="{2826B853-0856-394C-907D-7FD25E87E580}" destId="{16D1EAC0-D181-D94A-8C7A-844CFAB8A224}" srcOrd="4" destOrd="0" presId="urn:microsoft.com/office/officeart/2008/layout/VerticalCurvedList"/>
    <dgm:cxn modelId="{A8A329CF-FD6E-4109-B020-D4664165C1D9}" type="presParOf" srcId="{16D1EAC0-D181-D94A-8C7A-844CFAB8A224}" destId="{06E7C144-6E1B-B34F-B70B-8BEE177EF481}" srcOrd="0" destOrd="0" presId="urn:microsoft.com/office/officeart/2008/layout/VerticalCurvedList"/>
    <dgm:cxn modelId="{3AD130E0-A1A5-430A-9998-99721DA7418C}" type="presParOf" srcId="{2826B853-0856-394C-907D-7FD25E87E580}" destId="{2D3B1C78-4433-4D49-91E9-0044B0B2CB42}" srcOrd="5" destOrd="0" presId="urn:microsoft.com/office/officeart/2008/layout/VerticalCurvedList"/>
    <dgm:cxn modelId="{8CBBF5C3-98AD-465B-8671-B87F236A24B2}" type="presParOf" srcId="{2826B853-0856-394C-907D-7FD25E87E580}" destId="{EC506029-B541-B640-8E82-87A13A02A528}" srcOrd="6" destOrd="0" presId="urn:microsoft.com/office/officeart/2008/layout/VerticalCurvedList"/>
    <dgm:cxn modelId="{A3D14368-D1D0-48A1-8499-C8FFF04B6207}" type="presParOf" srcId="{EC506029-B541-B640-8E82-87A13A02A528}" destId="{77380C95-9EBB-7D44-B837-36578BC1A254}" srcOrd="0" destOrd="0" presId="urn:microsoft.com/office/officeart/2008/layout/VerticalCurvedList"/>
    <dgm:cxn modelId="{5DEF8FFF-AF34-4D06-B704-AB352B2E3872}" type="presParOf" srcId="{2826B853-0856-394C-907D-7FD25E87E580}" destId="{EA915592-B2EB-410E-BD67-7C8CDFC89D63}" srcOrd="7" destOrd="0" presId="urn:microsoft.com/office/officeart/2008/layout/VerticalCurvedList"/>
    <dgm:cxn modelId="{29599DBA-849A-42E2-81E6-C5A8EB759C2B}" type="presParOf" srcId="{2826B853-0856-394C-907D-7FD25E87E580}" destId="{BBF1DC4B-01BA-414A-9A74-76C39D7B4F3E}" srcOrd="8" destOrd="0" presId="urn:microsoft.com/office/officeart/2008/layout/VerticalCurvedList"/>
    <dgm:cxn modelId="{7AB935CD-5FC5-4D2B-B022-F535667B2D41}" type="presParOf" srcId="{BBF1DC4B-01BA-414A-9A74-76C39D7B4F3E}" destId="{98EA4F87-40F5-4B4A-B059-361A39227CE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19EE-82E0-4E46-8BCC-8DFECF09A8A9}">
      <dsp:nvSpPr>
        <dsp:cNvPr id="0" name=""/>
        <dsp:cNvSpPr/>
      </dsp:nvSpPr>
      <dsp:spPr>
        <a:xfrm>
          <a:off x="-8237723" y="-1258299"/>
          <a:ext cx="9800897" cy="9800897"/>
        </a:xfrm>
        <a:prstGeom prst="blockArc">
          <a:avLst>
            <a:gd name="adj1" fmla="val 18900000"/>
            <a:gd name="adj2" fmla="val 2700000"/>
            <a:gd name="adj3" fmla="val 22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24D73-D860-524D-A550-77A3D268A787}">
      <dsp:nvSpPr>
        <dsp:cNvPr id="0" name=""/>
        <dsp:cNvSpPr/>
      </dsp:nvSpPr>
      <dsp:spPr>
        <a:xfrm>
          <a:off x="923649" y="137376"/>
          <a:ext cx="15549967" cy="112061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Bố</a:t>
          </a:r>
          <a:r>
            <a:rPr lang="en-GB" sz="3300" b="1" kern="1200" dirty="0" smtClean="0"/>
            <a:t> </a:t>
          </a:r>
          <a:r>
            <a:rPr lang="en-GB" sz="3300" b="1" kern="1200" dirty="0" err="1" smtClean="0"/>
            <a:t>trí</a:t>
          </a:r>
          <a:r>
            <a:rPr lang="en-GB" sz="3300" b="1" kern="1200" dirty="0" smtClean="0"/>
            <a:t> </a:t>
          </a:r>
          <a:r>
            <a:rPr lang="en-GB" sz="3300" b="1" kern="1200" dirty="0" err="1" smtClean="0"/>
            <a:t>thí</a:t>
          </a:r>
          <a:r>
            <a:rPr lang="en-GB" sz="3300" b="1" kern="1200" dirty="0" smtClean="0"/>
            <a:t> </a:t>
          </a:r>
          <a:r>
            <a:rPr lang="en-GB" sz="3300" b="1" kern="1200" dirty="0" err="1" smtClean="0"/>
            <a:t>nghiệm</a:t>
          </a:r>
          <a:r>
            <a:rPr lang="en-GB" sz="3300" b="1" kern="1200" dirty="0" smtClean="0"/>
            <a:t>.</a:t>
          </a:r>
          <a:endParaRPr lang="en-GB" sz="3300" b="1" kern="1200" dirty="0"/>
        </a:p>
      </dsp:txBody>
      <dsp:txXfrm>
        <a:off x="923649" y="137376"/>
        <a:ext cx="15549967" cy="1120616"/>
      </dsp:txXfrm>
    </dsp:sp>
    <dsp:sp modelId="{CFD28CF4-50F1-3045-B75C-43EE305E402E}">
      <dsp:nvSpPr>
        <dsp:cNvPr id="0" name=""/>
        <dsp:cNvSpPr/>
      </dsp:nvSpPr>
      <dsp:spPr>
        <a:xfrm>
          <a:off x="490584" y="148638"/>
          <a:ext cx="888915" cy="83760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F164-44A6-4646-9092-5AEE115022BF}">
      <dsp:nvSpPr>
        <dsp:cNvPr id="0" name=""/>
        <dsp:cNvSpPr/>
      </dsp:nvSpPr>
      <dsp:spPr>
        <a:xfrm>
          <a:off x="1566124" y="1476849"/>
          <a:ext cx="14907492" cy="1120616"/>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Đề</a:t>
          </a:r>
          <a:r>
            <a:rPr lang="en-GB" sz="3300" b="1" kern="1200" dirty="0" smtClean="0"/>
            <a:t> </a:t>
          </a:r>
          <a:r>
            <a:rPr lang="en-GB" sz="3300" b="1" kern="1200" dirty="0" err="1" smtClean="0"/>
            <a:t>xuất</a:t>
          </a:r>
          <a:r>
            <a:rPr lang="en-GB" sz="3300" b="1" kern="1200" dirty="0" smtClean="0"/>
            <a:t> </a:t>
          </a:r>
          <a:r>
            <a:rPr lang="en-GB" sz="3300" b="1" kern="1200" dirty="0" err="1" smtClean="0"/>
            <a:t>và</a:t>
          </a:r>
          <a:r>
            <a:rPr lang="en-GB" sz="3300" b="1" kern="1200" dirty="0" smtClean="0"/>
            <a:t> </a:t>
          </a:r>
          <a:r>
            <a:rPr lang="en-GB" sz="3300" b="1" kern="1200" dirty="0" err="1" smtClean="0"/>
            <a:t>kiểm</a:t>
          </a:r>
          <a:r>
            <a:rPr lang="en-GB" sz="3300" b="1" kern="1200" dirty="0" smtClean="0"/>
            <a:t> </a:t>
          </a:r>
          <a:r>
            <a:rPr lang="en-GB" sz="3300" b="1" kern="1200" dirty="0" err="1" smtClean="0"/>
            <a:t>tra</a:t>
          </a:r>
          <a:r>
            <a:rPr lang="en-GB" sz="3300" b="1" kern="1200" dirty="0" smtClean="0"/>
            <a:t> </a:t>
          </a:r>
          <a:r>
            <a:rPr lang="en-GB" sz="3300" b="1" kern="1200" dirty="0" err="1" smtClean="0"/>
            <a:t>giả</a:t>
          </a:r>
          <a:r>
            <a:rPr lang="en-GB" sz="3300" b="1" kern="1200" dirty="0" smtClean="0"/>
            <a:t> </a:t>
          </a:r>
          <a:r>
            <a:rPr lang="en-GB" sz="3300" b="1" kern="1200" dirty="0" err="1" smtClean="0"/>
            <a:t>thuyết</a:t>
          </a:r>
          <a:endParaRPr lang="en-GB" sz="3300" b="1" kern="1200" dirty="0"/>
        </a:p>
      </dsp:txBody>
      <dsp:txXfrm>
        <a:off x="1566124" y="1476849"/>
        <a:ext cx="14907492" cy="1120616"/>
      </dsp:txXfrm>
    </dsp:sp>
    <dsp:sp modelId="{06E7C144-6E1B-B34F-B70B-8BEE177EF481}">
      <dsp:nvSpPr>
        <dsp:cNvPr id="0" name=""/>
        <dsp:cNvSpPr/>
      </dsp:nvSpPr>
      <dsp:spPr>
        <a:xfrm>
          <a:off x="1032561" y="1382945"/>
          <a:ext cx="937815" cy="1055046"/>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2D3B1C78-4433-4D49-91E9-0044B0B2CB42}">
      <dsp:nvSpPr>
        <dsp:cNvPr id="0" name=""/>
        <dsp:cNvSpPr/>
      </dsp:nvSpPr>
      <dsp:spPr>
        <a:xfrm>
          <a:off x="1475580" y="3175535"/>
          <a:ext cx="14907492" cy="1120616"/>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Kiểm</a:t>
          </a:r>
          <a:r>
            <a:rPr lang="en-GB" sz="3300" b="1" kern="1200" dirty="0" smtClean="0"/>
            <a:t> </a:t>
          </a:r>
          <a:r>
            <a:rPr lang="en-GB" sz="3300" b="1" kern="1200" dirty="0" err="1" smtClean="0"/>
            <a:t>chứng</a:t>
          </a:r>
          <a:r>
            <a:rPr lang="en-GB" sz="3300" b="1" kern="1200" dirty="0" smtClean="0"/>
            <a:t> </a:t>
          </a:r>
          <a:r>
            <a:rPr lang="en-GB" sz="3300" b="1" kern="1200" dirty="0" err="1" smtClean="0"/>
            <a:t>giả</a:t>
          </a:r>
          <a:r>
            <a:rPr lang="en-GB" sz="3300" b="1" kern="1200" dirty="0" smtClean="0"/>
            <a:t> </a:t>
          </a:r>
          <a:r>
            <a:rPr lang="en-GB" sz="3300" b="1" kern="1200" dirty="0" err="1" smtClean="0"/>
            <a:t>thuyết</a:t>
          </a:r>
          <a:r>
            <a:rPr lang="en-GB" sz="3300" b="1" kern="1200" dirty="0" smtClean="0"/>
            <a:t> </a:t>
          </a:r>
          <a:r>
            <a:rPr lang="en-GB" sz="3300" b="1" kern="1200" dirty="0" err="1" smtClean="0"/>
            <a:t>bằng</a:t>
          </a:r>
          <a:r>
            <a:rPr lang="en-GB" sz="3300" b="1" kern="1200" dirty="0" smtClean="0"/>
            <a:t> </a:t>
          </a:r>
          <a:r>
            <a:rPr lang="en-GB" sz="3300" b="1" kern="1200" dirty="0" err="1" smtClean="0"/>
            <a:t>thực</a:t>
          </a:r>
          <a:r>
            <a:rPr lang="en-GB" sz="3300" b="1" kern="1200" dirty="0" smtClean="0"/>
            <a:t> </a:t>
          </a:r>
          <a:r>
            <a:rPr lang="en-GB" sz="3300" b="1" kern="1200" dirty="0" err="1" smtClean="0"/>
            <a:t>nghiệm</a:t>
          </a:r>
          <a:r>
            <a:rPr lang="en-GB" sz="3300" b="1" kern="1200" dirty="0" smtClean="0"/>
            <a:t>/</a:t>
          </a:r>
          <a:r>
            <a:rPr lang="en-GB" sz="3300" b="1" kern="1200" dirty="0" err="1" smtClean="0"/>
            <a:t>các</a:t>
          </a:r>
          <a:r>
            <a:rPr lang="en-GB" sz="3300" b="1" kern="1200" dirty="0" smtClean="0"/>
            <a:t> </a:t>
          </a:r>
          <a:r>
            <a:rPr lang="en-GB" sz="3300" b="1" kern="1200" dirty="0" err="1" smtClean="0"/>
            <a:t>bằng</a:t>
          </a:r>
          <a:r>
            <a:rPr lang="en-GB" sz="3300" b="1" kern="1200" dirty="0" smtClean="0"/>
            <a:t> </a:t>
          </a:r>
          <a:r>
            <a:rPr lang="en-GB" sz="3300" b="1" kern="1200" dirty="0" err="1" smtClean="0"/>
            <a:t>chứng</a:t>
          </a:r>
          <a:r>
            <a:rPr lang="en-GB" sz="3300" b="1" kern="1200" dirty="0" smtClean="0"/>
            <a:t> </a:t>
          </a:r>
          <a:r>
            <a:rPr lang="en-GB" sz="3300" b="1" kern="1200" dirty="0" err="1" smtClean="0"/>
            <a:t>cụ</a:t>
          </a:r>
          <a:r>
            <a:rPr lang="en-GB" sz="3300" b="1" kern="1200" dirty="0" smtClean="0"/>
            <a:t> </a:t>
          </a:r>
          <a:r>
            <a:rPr lang="en-GB" sz="3300" b="1" kern="1200" dirty="0" err="1" smtClean="0"/>
            <a:t>thể</a:t>
          </a:r>
          <a:r>
            <a:rPr lang="en-GB" sz="3300" b="1" kern="1200" dirty="0" smtClean="0"/>
            <a:t> </a:t>
          </a:r>
          <a:r>
            <a:rPr lang="en-GB" sz="3300" b="1" kern="1200" dirty="0" err="1" smtClean="0"/>
            <a:t>trong</a:t>
          </a:r>
          <a:r>
            <a:rPr lang="en-GB" sz="3300" b="1" kern="1200" dirty="0" smtClean="0"/>
            <a:t> </a:t>
          </a:r>
          <a:r>
            <a:rPr lang="en-GB" sz="3300" b="1" kern="1200" dirty="0" err="1" smtClean="0"/>
            <a:t>tự</a:t>
          </a:r>
          <a:r>
            <a:rPr lang="en-GB" sz="3300" b="1" kern="1200" dirty="0" smtClean="0"/>
            <a:t> </a:t>
          </a:r>
          <a:r>
            <a:rPr lang="en-GB" sz="3300" b="1" kern="1200" dirty="0" err="1" smtClean="0"/>
            <a:t>nhiên</a:t>
          </a:r>
          <a:r>
            <a:rPr lang="en-GB" sz="3300" b="1" kern="1200" dirty="0" smtClean="0"/>
            <a:t> </a:t>
          </a:r>
          <a:r>
            <a:rPr lang="en-GB" sz="3300" b="1" kern="1200" dirty="0" err="1" smtClean="0"/>
            <a:t>và</a:t>
          </a:r>
          <a:r>
            <a:rPr lang="en-GB" sz="3300" b="1" kern="1200" dirty="0" smtClean="0"/>
            <a:t> </a:t>
          </a:r>
          <a:r>
            <a:rPr lang="en-GB" sz="3300" b="1" kern="1200" dirty="0" err="1" smtClean="0"/>
            <a:t>đời</a:t>
          </a:r>
          <a:r>
            <a:rPr lang="en-GB" sz="3300" b="1" kern="1200" dirty="0" smtClean="0"/>
            <a:t> </a:t>
          </a:r>
          <a:r>
            <a:rPr lang="en-GB" sz="3300" b="1" kern="1200" dirty="0" err="1" smtClean="0"/>
            <a:t>sống</a:t>
          </a:r>
          <a:r>
            <a:rPr lang="en-GB" sz="3300" b="1" kern="1200" dirty="0" smtClean="0"/>
            <a:t>.</a:t>
          </a:r>
          <a:endParaRPr lang="en-GB" sz="3300" b="1" kern="1200" dirty="0"/>
        </a:p>
      </dsp:txBody>
      <dsp:txXfrm>
        <a:off x="1475580" y="3175535"/>
        <a:ext cx="14907492" cy="1120616"/>
      </dsp:txXfrm>
    </dsp:sp>
    <dsp:sp modelId="{77380C95-9EBB-7D44-B837-36578BC1A254}">
      <dsp:nvSpPr>
        <dsp:cNvPr id="0" name=""/>
        <dsp:cNvSpPr/>
      </dsp:nvSpPr>
      <dsp:spPr>
        <a:xfrm>
          <a:off x="1217911" y="3254596"/>
          <a:ext cx="950170" cy="76472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EA915592-B2EB-410E-BD67-7C8CDFC89D63}">
      <dsp:nvSpPr>
        <dsp:cNvPr id="0" name=""/>
        <dsp:cNvSpPr/>
      </dsp:nvSpPr>
      <dsp:spPr>
        <a:xfrm>
          <a:off x="923649" y="4919831"/>
          <a:ext cx="15549967" cy="1120616"/>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baseline="0" dirty="0" smtClean="0"/>
            <a:t> </a:t>
          </a:r>
          <a:r>
            <a:rPr lang="en-GB" sz="3300" b="1" kern="1200" baseline="0" dirty="0" err="1" smtClean="0"/>
            <a:t>Cơ</a:t>
          </a:r>
          <a:r>
            <a:rPr lang="en-GB" sz="3300" b="1" kern="1200" baseline="0" dirty="0" smtClean="0"/>
            <a:t> </a:t>
          </a:r>
          <a:r>
            <a:rPr lang="en-GB" sz="3300" b="1" kern="1200" baseline="0" dirty="0" err="1" smtClean="0"/>
            <a:t>sở</a:t>
          </a:r>
          <a:r>
            <a:rPr lang="en-GB" sz="3300" b="1" kern="1200" baseline="0" dirty="0" smtClean="0"/>
            <a:t> </a:t>
          </a:r>
          <a:r>
            <a:rPr lang="en-GB" sz="3300" b="1" kern="1200" baseline="0" dirty="0" err="1" smtClean="0"/>
            <a:t>tế</a:t>
          </a:r>
          <a:r>
            <a:rPr lang="en-GB" sz="3300" b="1" kern="1200" baseline="0" dirty="0" smtClean="0"/>
            <a:t> </a:t>
          </a:r>
          <a:r>
            <a:rPr lang="en-GB" sz="3300" b="1" kern="1200" baseline="0" dirty="0" err="1" smtClean="0"/>
            <a:t>bào</a:t>
          </a:r>
          <a:r>
            <a:rPr lang="en-GB" sz="3300" b="1" kern="1200" baseline="0" dirty="0" smtClean="0"/>
            <a:t> </a:t>
          </a:r>
          <a:r>
            <a:rPr lang="en-GB" sz="3300" b="1" kern="1200" baseline="0" dirty="0" err="1" smtClean="0"/>
            <a:t>học</a:t>
          </a:r>
          <a:endParaRPr lang="en-GB" sz="3300" b="1" kern="1200" dirty="0"/>
        </a:p>
      </dsp:txBody>
      <dsp:txXfrm>
        <a:off x="923649" y="4919831"/>
        <a:ext cx="15549967" cy="1120616"/>
      </dsp:txXfrm>
    </dsp:sp>
    <dsp:sp modelId="{98EA4F87-40F5-4B4A-B059-361A39227CEC}">
      <dsp:nvSpPr>
        <dsp:cNvPr id="0" name=""/>
        <dsp:cNvSpPr/>
      </dsp:nvSpPr>
      <dsp:spPr>
        <a:xfrm>
          <a:off x="778638" y="4769702"/>
          <a:ext cx="972681" cy="1172164"/>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A0F74-059A-4EE4-98AF-0265B039B303}"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8DC59-A17A-423D-8794-0C94080CA7DC}" type="slidenum">
              <a:rPr lang="en-US" smtClean="0"/>
              <a:t>‹#›</a:t>
            </a:fld>
            <a:endParaRPr lang="en-US"/>
          </a:p>
        </p:txBody>
      </p:sp>
    </p:spTree>
    <p:extLst>
      <p:ext uri="{BB962C8B-B14F-4D97-AF65-F5344CB8AC3E}">
        <p14:creationId xmlns:p14="http://schemas.microsoft.com/office/powerpoint/2010/main" val="194928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FCD59-52CB-46DC-B7E5-24EF89F2C7BD}" type="slidenum">
              <a:rPr lang="en-US" smtClean="0"/>
              <a:pPr/>
              <a:t>12</a:t>
            </a:fld>
            <a:endParaRPr lang="en-US"/>
          </a:p>
        </p:txBody>
      </p:sp>
    </p:spTree>
    <p:extLst>
      <p:ext uri="{BB962C8B-B14F-4D97-AF65-F5344CB8AC3E}">
        <p14:creationId xmlns:p14="http://schemas.microsoft.com/office/powerpoint/2010/main" val="44684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
        <p:nvSpPr>
          <p:cNvPr id="747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035A09-798E-4F31-8004-DC7C416C51BA}" type="slidenum">
              <a:rPr lang="en-US" altLang="en-US" smtClean="0"/>
              <a:pPr/>
              <a:t>16</a:t>
            </a:fld>
            <a:endParaRPr lang="en-US" altLang="en-US" smtClean="0"/>
          </a:p>
        </p:txBody>
      </p:sp>
    </p:spTree>
    <p:extLst>
      <p:ext uri="{BB962C8B-B14F-4D97-AF65-F5344CB8AC3E}">
        <p14:creationId xmlns:p14="http://schemas.microsoft.com/office/powerpoint/2010/main" val="361588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E6B1486-9882-4569-9981-610D50C88873}" type="slidenum">
              <a:rPr lang="vi-VN" smtClean="0">
                <a:solidFill>
                  <a:prstClr val="black"/>
                </a:solidFill>
              </a:rPr>
              <a:pPr/>
              <a:t>53</a:t>
            </a:fld>
            <a:endParaRPr lang="vi-VN">
              <a:solidFill>
                <a:prstClr val="black"/>
              </a:solidFill>
            </a:endParaRPr>
          </a:p>
        </p:txBody>
      </p:sp>
    </p:spTree>
    <p:extLst>
      <p:ext uri="{BB962C8B-B14F-4D97-AF65-F5344CB8AC3E}">
        <p14:creationId xmlns:p14="http://schemas.microsoft.com/office/powerpoint/2010/main" val="360133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1F99-8AC8-7B9B-910B-18F30A0A4B6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625A34B2-00AB-0787-0AF3-553C9A5D81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BB6042F-58B7-9BC6-27BA-1B9FBDC6997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904423E-5E25-0067-6E76-48691A410AB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34707F4-FCF2-B1F0-0132-1DEEC09DF5D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751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AE41-03BE-F35F-C468-358560AD60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6C2A927-EBB9-9162-C6B6-EA1B14057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263629-A7CD-DF0D-1C6E-B3905052098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F428005-BB5C-00F4-E3B3-3615AA1C05E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7325FB5B-52F8-CBF9-374B-E8050E9466A8}"/>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016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E93D-2BF0-74F1-B695-0CD1D20BFBB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28931BF-4F69-73CC-9AE8-330FFBE70B5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C09DE-1530-8FA7-1EF7-2B78B5C41856}"/>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B240EEC-D205-18ED-DD28-0081F88613A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BD96635B-F0E2-07A5-FF81-ECBDBEE5916C}"/>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319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476-6711-438F-7705-2065BEA05FE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C147F-0767-42F1-1B9E-6FC3DDF208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F6959F-F6EE-7F4A-0ED7-C14C44F6C2D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940491C-9CF9-CDC4-5BAF-E1E30D43B107}"/>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51823BDD-5E3E-C40E-D50B-AAC38F5807B6}"/>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05183ECB-DB7D-E50B-34B9-BA4160CCBBFE}"/>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2740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7CC10-FF17-94D8-5E14-D59BD4FDA25E}"/>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467DD-2079-7254-633E-4A44D271680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BF4EF30-FBEE-96CB-CEDD-8F780D1919E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E8D81D-E896-B9DB-8167-438C73FB2FA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23834-EB87-EC14-55CD-45E076A6381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D23451D-7F03-FD1C-2A44-AFB7FC70805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144C056C-2ECE-F22D-40E2-04ECA6448B67}"/>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ED4B90CF-B07F-F58F-C015-3C015BB186E3}"/>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5541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F5DDA-807D-C557-402D-DF8DF653CCE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7E49643-1392-C2B6-1B11-0283823C7ED3}"/>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6282E16F-7C99-56FE-D8F3-D9732A47359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FC191402-D23D-08E3-A6F5-57D2BF8EAD67}"/>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308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7666E-00FB-B8CB-9FA3-31C7359FB20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C4E8B77A-1BB6-CB51-F21E-4FFA45129C3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5F72EA3-470C-FBDB-A713-3B446A8F508A}"/>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0920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D27E-9915-1FE6-3D19-88EFF2C5D8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E70D171-4D1B-50C8-128A-1258BC8B524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08C874C-5F8F-D9F2-89EE-1825FA6359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D7F1209-E308-8FAE-BA02-D865F2FCB72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8119D246-973E-2A1E-2688-AEDDE27C60D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086BCFD-0BE1-5A9E-B534-75F5C1EF3BE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4588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EB0E-FF68-8D24-9873-9CD76AAE3E9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53A5B91-F99D-2EA3-675E-8467990236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4A73F42-0A5D-A784-1A47-1AF831EB5E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2AA2522-33A0-7762-0D3F-7A0E3666D63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779394A0-4A57-F6F1-378F-8B8F5F79B77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8313A028-4901-36BE-FD26-26079E341F59}"/>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35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0106-B927-59F8-935D-8622B16E52A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D16E8D4-8633-ABFC-37ED-062CBB5BF2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00DD51-D8D9-18FE-D711-463C4FA7095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528449A-B5C4-7A8B-C818-ED32A775DF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0626FD-CC1D-1C3D-D576-D53F43943760}"/>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3035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EBE42C-9146-7FA5-211C-B5D3CE5A843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F857355-A099-9DD0-5A21-AF43C1A0F79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C165BE3-542E-0970-C888-25328B0114F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CF3827D-9803-1F42-4A3B-54DE3911C2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74B87A1-8E30-7D5C-58CB-E5928A54AF46}"/>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83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C348A9-2C27-0665-E696-74E8510BD44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AB0A8-4BB9-80F7-BF22-320AC722028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726E10-052C-6409-701C-15754F92FA7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861D006-57DD-4BD0-B390-319650187B9D}" type="datetimeFigureOut">
              <a:rPr lang="vi-VN" smtClean="0">
                <a:solidFill>
                  <a:prstClr val="black">
                    <a:tint val="75000"/>
                  </a:prstClr>
                </a:solidFill>
              </a:rPr>
              <a:pPr/>
              <a:t>25/10/2024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5D7CFD4-3CB3-0A21-AF1E-DB8E8058591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8B13C08-D2DB-8EE1-A26B-86F8767C23B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540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5.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7593" y="1902369"/>
            <a:ext cx="3658661" cy="4897680"/>
            <a:chOff x="5349836" y="1575017"/>
            <a:chExt cx="1492327" cy="2504891"/>
          </a:xfrm>
        </p:grpSpPr>
        <p:pic>
          <p:nvPicPr>
            <p:cNvPr id="6" name="Picture 5"/>
            <p:cNvPicPr>
              <a:picLocks noChangeAspect="1"/>
            </p:cNvPicPr>
            <p:nvPr/>
          </p:nvPicPr>
          <p:blipFill>
            <a:blip r:embed="rId2"/>
            <a:stretch>
              <a:fillRect/>
            </a:stretch>
          </p:blipFill>
          <p:spPr>
            <a:xfrm>
              <a:off x="5984854" y="1575017"/>
              <a:ext cx="266714" cy="1276416"/>
            </a:xfrm>
            <a:prstGeom prst="rect">
              <a:avLst/>
            </a:prstGeom>
          </p:spPr>
        </p:pic>
        <p:pic>
          <p:nvPicPr>
            <p:cNvPr id="7" name="Picture 6"/>
            <p:cNvPicPr>
              <a:picLocks noChangeAspect="1"/>
            </p:cNvPicPr>
            <p:nvPr/>
          </p:nvPicPr>
          <p:blipFill>
            <a:blip r:embed="rId3"/>
            <a:stretch>
              <a:fillRect/>
            </a:stretch>
          </p:blipFill>
          <p:spPr>
            <a:xfrm>
              <a:off x="5349836" y="2778091"/>
              <a:ext cx="1492327" cy="1301817"/>
            </a:xfrm>
            <a:prstGeom prst="rect">
              <a:avLst/>
            </a:prstGeom>
          </p:spPr>
        </p:pic>
      </p:grpSp>
      <p:pic>
        <p:nvPicPr>
          <p:cNvPr id="14" name="Picture 13"/>
          <p:cNvPicPr>
            <a:picLocks noChangeAspect="1"/>
          </p:cNvPicPr>
          <p:nvPr/>
        </p:nvPicPr>
        <p:blipFill>
          <a:blip r:embed="rId4"/>
          <a:stretch>
            <a:fillRect/>
          </a:stretch>
        </p:blipFill>
        <p:spPr>
          <a:xfrm>
            <a:off x="5707034" y="3216131"/>
            <a:ext cx="7088690" cy="3743517"/>
          </a:xfrm>
          <a:prstGeom prst="rect">
            <a:avLst/>
          </a:prstGeom>
        </p:spPr>
      </p:pic>
      <p:pic>
        <p:nvPicPr>
          <p:cNvPr id="17" name="Picture 16"/>
          <p:cNvPicPr>
            <a:picLocks noChangeAspect="1"/>
          </p:cNvPicPr>
          <p:nvPr/>
        </p:nvPicPr>
        <p:blipFill>
          <a:blip r:embed="rId5"/>
          <a:stretch>
            <a:fillRect/>
          </a:stretch>
        </p:blipFill>
        <p:spPr>
          <a:xfrm>
            <a:off x="3851474" y="3252359"/>
            <a:ext cx="11040042" cy="5153291"/>
          </a:xfrm>
          <a:prstGeom prst="rect">
            <a:avLst/>
          </a:prstGeom>
        </p:spPr>
      </p:pic>
      <p:pic>
        <p:nvPicPr>
          <p:cNvPr id="18" name="Picture 17"/>
          <p:cNvPicPr>
            <a:picLocks noChangeAspect="1"/>
          </p:cNvPicPr>
          <p:nvPr/>
        </p:nvPicPr>
        <p:blipFill>
          <a:blip r:embed="rId6"/>
          <a:stretch>
            <a:fillRect/>
          </a:stretch>
        </p:blipFill>
        <p:spPr>
          <a:xfrm>
            <a:off x="1910670" y="3252936"/>
            <a:ext cx="14681415" cy="5534331"/>
          </a:xfrm>
          <a:prstGeom prst="rect">
            <a:avLst/>
          </a:prstGeom>
        </p:spPr>
      </p:pic>
      <p:sp>
        <p:nvSpPr>
          <p:cNvPr id="21" name="Heart 20"/>
          <p:cNvSpPr/>
          <p:nvPr/>
        </p:nvSpPr>
        <p:spPr>
          <a:xfrm>
            <a:off x="2686661" y="895983"/>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Heart 21"/>
          <p:cNvSpPr/>
          <p:nvPr/>
        </p:nvSpPr>
        <p:spPr>
          <a:xfrm>
            <a:off x="2689137" y="924224"/>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Picture 22"/>
          <p:cNvPicPr>
            <a:picLocks noChangeAspect="1"/>
          </p:cNvPicPr>
          <p:nvPr/>
        </p:nvPicPr>
        <p:blipFill>
          <a:blip r:embed="rId7"/>
          <a:stretch>
            <a:fillRect/>
          </a:stretch>
        </p:blipFill>
        <p:spPr>
          <a:xfrm>
            <a:off x="8050157" y="8750462"/>
            <a:ext cx="4607127" cy="478518"/>
          </a:xfrm>
          <a:prstGeom prst="rect">
            <a:avLst/>
          </a:prstGeom>
        </p:spPr>
      </p:pic>
      <p:pic>
        <p:nvPicPr>
          <p:cNvPr id="24" name="Picture 23"/>
          <p:cNvPicPr>
            <a:picLocks noChangeAspect="1"/>
          </p:cNvPicPr>
          <p:nvPr/>
        </p:nvPicPr>
        <p:blipFill>
          <a:blip r:embed="rId8"/>
          <a:stretch>
            <a:fillRect/>
          </a:stretch>
        </p:blipFill>
        <p:spPr>
          <a:xfrm>
            <a:off x="538574" y="3057623"/>
            <a:ext cx="7650510" cy="937040"/>
          </a:xfrm>
          <a:prstGeom prst="rect">
            <a:avLst/>
          </a:prstGeom>
        </p:spPr>
      </p:pic>
      <p:pic>
        <p:nvPicPr>
          <p:cNvPr id="25" name="Picture 24"/>
          <p:cNvPicPr>
            <a:picLocks noChangeAspect="1"/>
          </p:cNvPicPr>
          <p:nvPr/>
        </p:nvPicPr>
        <p:blipFill>
          <a:blip r:embed="rId9"/>
          <a:stretch>
            <a:fillRect/>
          </a:stretch>
        </p:blipFill>
        <p:spPr>
          <a:xfrm>
            <a:off x="13667168" y="5087889"/>
            <a:ext cx="3749160" cy="606879"/>
          </a:xfrm>
          <a:prstGeom prst="rect">
            <a:avLst/>
          </a:prstGeom>
        </p:spPr>
      </p:pic>
      <p:pic>
        <p:nvPicPr>
          <p:cNvPr id="26" name="Picture 25"/>
          <p:cNvPicPr>
            <a:picLocks noChangeAspect="1"/>
          </p:cNvPicPr>
          <p:nvPr/>
        </p:nvPicPr>
        <p:blipFill>
          <a:blip r:embed="rId10"/>
          <a:stretch>
            <a:fillRect/>
          </a:stretch>
        </p:blipFill>
        <p:spPr>
          <a:xfrm>
            <a:off x="1570235" y="8628154"/>
            <a:ext cx="5086554" cy="756311"/>
          </a:xfrm>
          <a:prstGeom prst="rect">
            <a:avLst/>
          </a:prstGeom>
        </p:spPr>
      </p:pic>
      <p:sp>
        <p:nvSpPr>
          <p:cNvPr id="27" name="Heart 26"/>
          <p:cNvSpPr/>
          <p:nvPr/>
        </p:nvSpPr>
        <p:spPr>
          <a:xfrm>
            <a:off x="2611974" y="959843"/>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Heart 27"/>
          <p:cNvSpPr/>
          <p:nvPr/>
        </p:nvSpPr>
        <p:spPr>
          <a:xfrm>
            <a:off x="8398269" y="1099919"/>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0" name="Picture 29"/>
          <p:cNvPicPr>
            <a:picLocks noChangeAspect="1"/>
          </p:cNvPicPr>
          <p:nvPr/>
        </p:nvPicPr>
        <p:blipFill>
          <a:blip r:embed="rId11"/>
          <a:stretch>
            <a:fillRect/>
          </a:stretch>
        </p:blipFill>
        <p:spPr>
          <a:xfrm>
            <a:off x="4300268" y="76778"/>
            <a:ext cx="3657788" cy="2838596"/>
          </a:xfrm>
          <a:prstGeom prst="rect">
            <a:avLst/>
          </a:prstGeom>
        </p:spPr>
      </p:pic>
      <p:pic>
        <p:nvPicPr>
          <p:cNvPr id="31" name="Picture 30"/>
          <p:cNvPicPr>
            <a:picLocks noChangeAspect="1"/>
          </p:cNvPicPr>
          <p:nvPr/>
        </p:nvPicPr>
        <p:blipFill>
          <a:blip r:embed="rId12"/>
          <a:stretch>
            <a:fillRect/>
          </a:stretch>
        </p:blipFill>
        <p:spPr>
          <a:xfrm>
            <a:off x="10178432" y="142793"/>
            <a:ext cx="3591110" cy="2762393"/>
          </a:xfrm>
          <a:prstGeom prst="rect">
            <a:avLst/>
          </a:prstGeom>
        </p:spPr>
      </p:pic>
      <p:pic>
        <p:nvPicPr>
          <p:cNvPr id="32" name="Picture 31"/>
          <p:cNvPicPr>
            <a:picLocks noChangeAspect="1"/>
          </p:cNvPicPr>
          <p:nvPr/>
        </p:nvPicPr>
        <p:blipFill>
          <a:blip r:embed="rId13"/>
          <a:stretch>
            <a:fillRect/>
          </a:stretch>
        </p:blipFill>
        <p:spPr>
          <a:xfrm>
            <a:off x="4358652" y="-147554"/>
            <a:ext cx="9481893" cy="3141180"/>
          </a:xfrm>
          <a:prstGeom prst="rect">
            <a:avLst/>
          </a:prstGeom>
        </p:spPr>
      </p:pic>
      <p:sp>
        <p:nvSpPr>
          <p:cNvPr id="33" name="Freeform 32"/>
          <p:cNvSpPr/>
          <p:nvPr/>
        </p:nvSpPr>
        <p:spPr>
          <a:xfrm>
            <a:off x="8435363" y="1503071"/>
            <a:ext cx="1632030" cy="35360"/>
          </a:xfrm>
          <a:custGeom>
            <a:avLst/>
            <a:gdLst>
              <a:gd name="connsiteX0" fmla="*/ 0 w 1088020"/>
              <a:gd name="connsiteY0" fmla="*/ 23573 h 23573"/>
              <a:gd name="connsiteX1" fmla="*/ 57873 w 1088020"/>
              <a:gd name="connsiteY1" fmla="*/ 11998 h 23573"/>
              <a:gd name="connsiteX2" fmla="*/ 104172 w 1088020"/>
              <a:gd name="connsiteY2" fmla="*/ 423 h 23573"/>
              <a:gd name="connsiteX3" fmla="*/ 590309 w 1088020"/>
              <a:gd name="connsiteY3" fmla="*/ 23573 h 23573"/>
              <a:gd name="connsiteX4" fmla="*/ 879676 w 1088020"/>
              <a:gd name="connsiteY4" fmla="*/ 11998 h 23573"/>
              <a:gd name="connsiteX5" fmla="*/ 1088020 w 1088020"/>
              <a:gd name="connsiteY5" fmla="*/ 423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020" h="23573">
                <a:moveTo>
                  <a:pt x="0" y="23573"/>
                </a:moveTo>
                <a:cubicBezTo>
                  <a:pt x="19291" y="19715"/>
                  <a:pt x="38668" y="16266"/>
                  <a:pt x="57873" y="11998"/>
                </a:cubicBezTo>
                <a:cubicBezTo>
                  <a:pt x="73402" y="8547"/>
                  <a:pt x="88268" y="77"/>
                  <a:pt x="104172" y="423"/>
                </a:cubicBezTo>
                <a:cubicBezTo>
                  <a:pt x="266363" y="3949"/>
                  <a:pt x="590309" y="23573"/>
                  <a:pt x="590309" y="23573"/>
                </a:cubicBezTo>
                <a:lnTo>
                  <a:pt x="879676" y="11998"/>
                </a:lnTo>
                <a:cubicBezTo>
                  <a:pt x="1141634" y="-3412"/>
                  <a:pt x="826390" y="423"/>
                  <a:pt x="1088020" y="42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ounded Rectangular Callout 33"/>
          <p:cNvSpPr/>
          <p:nvPr/>
        </p:nvSpPr>
        <p:spPr>
          <a:xfrm>
            <a:off x="13840544" y="359219"/>
            <a:ext cx="4495481" cy="3165516"/>
          </a:xfrm>
          <a:prstGeom prst="wedgeRoundRectCallout">
            <a:avLst>
              <a:gd name="adj1" fmla="val 44621"/>
              <a:gd name="adj2" fmla="val 6091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00FF"/>
                </a:solidFill>
              </a:rPr>
              <a:t>Em</a:t>
            </a:r>
            <a:r>
              <a:rPr lang="en-US" sz="4800" dirty="0">
                <a:solidFill>
                  <a:srgbClr val="0000FF"/>
                </a:solidFill>
              </a:rPr>
              <a:t> </a:t>
            </a:r>
            <a:r>
              <a:rPr lang="en-US" sz="4800" dirty="0" err="1">
                <a:solidFill>
                  <a:srgbClr val="0000FF"/>
                </a:solidFill>
              </a:rPr>
              <a:t>có</a:t>
            </a:r>
            <a:r>
              <a:rPr lang="en-US" sz="4800" dirty="0">
                <a:solidFill>
                  <a:srgbClr val="0000FF"/>
                </a:solidFill>
              </a:rPr>
              <a:t> </a:t>
            </a:r>
            <a:r>
              <a:rPr lang="en-US" sz="4800" dirty="0" err="1">
                <a:solidFill>
                  <a:srgbClr val="0000FF"/>
                </a:solidFill>
              </a:rPr>
              <a:t>thể</a:t>
            </a:r>
            <a:r>
              <a:rPr lang="en-US" sz="4800" dirty="0">
                <a:solidFill>
                  <a:srgbClr val="0000FF"/>
                </a:solidFill>
              </a:rPr>
              <a:t> </a:t>
            </a:r>
            <a:r>
              <a:rPr lang="en-US" sz="4800" dirty="0" err="1">
                <a:solidFill>
                  <a:srgbClr val="0000FF"/>
                </a:solidFill>
              </a:rPr>
              <a:t>giúp</a:t>
            </a:r>
            <a:r>
              <a:rPr lang="en-US" sz="4800" dirty="0">
                <a:solidFill>
                  <a:srgbClr val="0000FF"/>
                </a:solidFill>
              </a:rPr>
              <a:t> </a:t>
            </a:r>
            <a:r>
              <a:rPr lang="en-US" sz="4800" dirty="0" err="1">
                <a:solidFill>
                  <a:srgbClr val="0000FF"/>
                </a:solidFill>
              </a:rPr>
              <a:t>người</a:t>
            </a:r>
            <a:r>
              <a:rPr lang="en-US" sz="4800" dirty="0">
                <a:solidFill>
                  <a:srgbClr val="0000FF"/>
                </a:solidFill>
              </a:rPr>
              <a:t> </a:t>
            </a:r>
            <a:r>
              <a:rPr lang="en-US" sz="4800" dirty="0" err="1">
                <a:solidFill>
                  <a:srgbClr val="0000FF"/>
                </a:solidFill>
              </a:rPr>
              <a:t>mẹ</a:t>
            </a:r>
            <a:r>
              <a:rPr lang="en-US" sz="4800" dirty="0">
                <a:solidFill>
                  <a:srgbClr val="0000FF"/>
                </a:solidFill>
              </a:rPr>
              <a:t> </a:t>
            </a:r>
            <a:r>
              <a:rPr lang="en-US" sz="4800" dirty="0" err="1">
                <a:solidFill>
                  <a:srgbClr val="0000FF"/>
                </a:solidFill>
              </a:rPr>
              <a:t>giải</a:t>
            </a:r>
            <a:r>
              <a:rPr lang="en-US" sz="4800" dirty="0">
                <a:solidFill>
                  <a:srgbClr val="0000FF"/>
                </a:solidFill>
              </a:rPr>
              <a:t> </a:t>
            </a:r>
            <a:r>
              <a:rPr lang="en-US" sz="4800" dirty="0" err="1">
                <a:solidFill>
                  <a:srgbClr val="0000FF"/>
                </a:solidFill>
              </a:rPr>
              <a:t>oan</a:t>
            </a:r>
            <a:r>
              <a:rPr lang="en-US" sz="4800" dirty="0">
                <a:solidFill>
                  <a:srgbClr val="0000FF"/>
                </a:solidFill>
              </a:rPr>
              <a:t> </a:t>
            </a:r>
            <a:r>
              <a:rPr lang="en-US" sz="4800" dirty="0" err="1">
                <a:solidFill>
                  <a:srgbClr val="0000FF"/>
                </a:solidFill>
              </a:rPr>
              <a:t>cho</a:t>
            </a:r>
            <a:r>
              <a:rPr lang="en-US" sz="4800" dirty="0">
                <a:solidFill>
                  <a:srgbClr val="0000FF"/>
                </a:solidFill>
              </a:rPr>
              <a:t> </a:t>
            </a:r>
            <a:r>
              <a:rPr lang="en-US" sz="4800" dirty="0" err="1">
                <a:solidFill>
                  <a:srgbClr val="0000FF"/>
                </a:solidFill>
              </a:rPr>
              <a:t>mình</a:t>
            </a:r>
            <a:r>
              <a:rPr lang="en-US" sz="4800" dirty="0">
                <a:solidFill>
                  <a:srgbClr val="0000FF"/>
                </a:solidFill>
              </a:rPr>
              <a:t> </a:t>
            </a:r>
            <a:r>
              <a:rPr lang="en-US" sz="4800" dirty="0" err="1">
                <a:solidFill>
                  <a:srgbClr val="0000FF"/>
                </a:solidFill>
              </a:rPr>
              <a:t>không</a:t>
            </a:r>
            <a:r>
              <a:rPr lang="en-US" sz="4800" dirty="0">
                <a:solidFill>
                  <a:srgbClr val="0000FF"/>
                </a:solidFill>
              </a:rPr>
              <a:t>?</a:t>
            </a:r>
          </a:p>
        </p:txBody>
      </p:sp>
    </p:spTree>
    <p:extLst>
      <p:ext uri="{BB962C8B-B14F-4D97-AF65-F5344CB8AC3E}">
        <p14:creationId xmlns:p14="http://schemas.microsoft.com/office/powerpoint/2010/main" val="126336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7" grpId="0" animBg="1"/>
      <p:bldP spid="27" grpId="1" animBg="1"/>
      <p:bldP spid="28" grpId="0" animBg="1"/>
      <p:bldP spid="28" grpId="1"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381000" y="114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d. </a:t>
            </a:r>
            <a:r>
              <a:rPr lang="en-US" sz="3899" dirty="0" err="1" smtClean="0">
                <a:solidFill>
                  <a:srgbClr val="004AAD"/>
                </a:solidFill>
                <a:latin typeface="Public Sans Heavy"/>
              </a:rPr>
              <a:t>Cơ</a:t>
            </a:r>
            <a:r>
              <a:rPr lang="en-US" sz="3899" dirty="0" smtClean="0">
                <a:solidFill>
                  <a:srgbClr val="004AAD"/>
                </a:solidFill>
                <a:latin typeface="Public Sans Heavy"/>
              </a:rPr>
              <a:t> </a:t>
            </a:r>
            <a:r>
              <a:rPr lang="en-US" sz="3899" dirty="0" err="1" smtClean="0">
                <a:solidFill>
                  <a:srgbClr val="004AAD"/>
                </a:solidFill>
                <a:latin typeface="Public Sans Heavy"/>
              </a:rPr>
              <a:t>sở</a:t>
            </a:r>
            <a:r>
              <a:rPr lang="en-US" sz="3899" dirty="0" smtClean="0">
                <a:solidFill>
                  <a:srgbClr val="004AAD"/>
                </a:solidFill>
                <a:latin typeface="Public Sans Heavy"/>
              </a:rPr>
              <a:t> </a:t>
            </a:r>
            <a:r>
              <a:rPr lang="en-US" sz="3899" dirty="0" err="1" smtClean="0">
                <a:solidFill>
                  <a:srgbClr val="004AAD"/>
                </a:solidFill>
                <a:latin typeface="Public Sans Heavy"/>
              </a:rPr>
              <a:t>tế</a:t>
            </a:r>
            <a:r>
              <a:rPr lang="en-US" sz="3899" dirty="0" smtClean="0">
                <a:solidFill>
                  <a:srgbClr val="004AAD"/>
                </a:solidFill>
                <a:latin typeface="Public Sans Heavy"/>
              </a:rPr>
              <a:t> </a:t>
            </a:r>
            <a:r>
              <a:rPr lang="en-US" sz="3899" dirty="0" err="1" smtClean="0">
                <a:solidFill>
                  <a:srgbClr val="004AAD"/>
                </a:solidFill>
                <a:latin typeface="Public Sans Heavy"/>
              </a:rPr>
              <a:t>bào</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qui </a:t>
            </a:r>
            <a:r>
              <a:rPr lang="en-US" sz="3899" dirty="0" err="1" smtClean="0">
                <a:solidFill>
                  <a:srgbClr val="004AAD"/>
                </a:solidFill>
                <a:latin typeface="Public Sans Heavy"/>
              </a:rPr>
              <a:t>luật</a:t>
            </a:r>
            <a:r>
              <a:rPr lang="en-US" sz="3899" dirty="0" smtClean="0">
                <a:solidFill>
                  <a:srgbClr val="004AAD"/>
                </a:solidFill>
                <a:latin typeface="Public Sans Heavy"/>
              </a:rPr>
              <a:t> </a:t>
            </a:r>
            <a:r>
              <a:rPr lang="en-US" sz="3899" dirty="0" err="1" smtClean="0">
                <a:solidFill>
                  <a:srgbClr val="004AAD"/>
                </a:solidFill>
                <a:latin typeface="Public Sans Heavy"/>
              </a:rPr>
              <a:t>phân</a:t>
            </a:r>
            <a:r>
              <a:rPr lang="en-US" sz="3899" dirty="0" smtClean="0">
                <a:solidFill>
                  <a:srgbClr val="004AAD"/>
                </a:solidFill>
                <a:latin typeface="Public Sans Heavy"/>
              </a:rPr>
              <a:t> li</a:t>
            </a:r>
            <a:endParaRPr lang="en-US" sz="3899" dirty="0">
              <a:solidFill>
                <a:srgbClr val="004AAD"/>
              </a:solidFill>
              <a:latin typeface="Public Sans Heavy"/>
            </a:endParaRPr>
          </a:p>
        </p:txBody>
      </p:sp>
      <p:pic>
        <p:nvPicPr>
          <p:cNvPr id="7" name="Picture 6"/>
          <p:cNvPicPr>
            <a:picLocks noChangeAspect="1"/>
          </p:cNvPicPr>
          <p:nvPr/>
        </p:nvPicPr>
        <p:blipFill>
          <a:blip r:embed="rId2"/>
          <a:stretch>
            <a:fillRect/>
          </a:stretch>
        </p:blipFill>
        <p:spPr>
          <a:xfrm>
            <a:off x="1" y="1626133"/>
            <a:ext cx="13716000" cy="8327600"/>
          </a:xfrm>
          <a:prstGeom prst="rect">
            <a:avLst/>
          </a:prstGeom>
        </p:spPr>
      </p:pic>
      <p:sp>
        <p:nvSpPr>
          <p:cNvPr id="11" name="TextBox 10"/>
          <p:cNvSpPr txBox="1"/>
          <p:nvPr/>
        </p:nvSpPr>
        <p:spPr>
          <a:xfrm>
            <a:off x="3773904" y="766483"/>
            <a:ext cx="93726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5" name="Rounded Rectangular Callout 14"/>
          <p:cNvSpPr/>
          <p:nvPr/>
        </p:nvSpPr>
        <p:spPr>
          <a:xfrm>
            <a:off x="13124445" y="1002291"/>
            <a:ext cx="5410200" cy="2610925"/>
          </a:xfrm>
          <a:prstGeom prst="wedgeRoundRectCallout">
            <a:avLst>
              <a:gd name="adj1" fmla="val 41160"/>
              <a:gd name="adj2" fmla="val 87339"/>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tx1"/>
                </a:solidFill>
                <a:latin typeface="Arial" panose="020B0604020202020204" pitchFamily="34" charset="0"/>
                <a:cs typeface="Arial" panose="020B0604020202020204" pitchFamily="34" charset="0"/>
              </a:rPr>
              <a:t>- Theo DTH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đại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di </a:t>
            </a:r>
            <a:r>
              <a:rPr lang="en-US" sz="3600" b="1" dirty="0" err="1">
                <a:solidFill>
                  <a:schemeClr val="tx1"/>
                </a:solidFill>
                <a:latin typeface="Arial" panose="020B0604020202020204" pitchFamily="34" charset="0"/>
                <a:cs typeface="Arial" panose="020B0604020202020204" pitchFamily="34" charset="0"/>
              </a:rPr>
              <a:t>truyền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ông</a:t>
            </a:r>
            <a:r>
              <a:rPr lang="en-US" sz="3600" b="1" dirty="0">
                <a:solidFill>
                  <a:schemeClr val="tx1"/>
                </a:solidFill>
                <a:latin typeface="Arial" panose="020B0604020202020204" pitchFamily="34" charset="0"/>
                <a:cs typeface="Arial" panose="020B0604020202020204" pitchFamily="34" charset="0"/>
              </a:rPr>
              <a:t> Mendel </a:t>
            </a:r>
            <a:r>
              <a:rPr lang="en-US" sz="3600" b="1" dirty="0" err="1">
                <a:solidFill>
                  <a:schemeClr val="tx1"/>
                </a:solidFill>
                <a:latin typeface="Arial" panose="020B0604020202020204" pitchFamily="34" charset="0"/>
                <a:cs typeface="Arial" panose="020B0604020202020204" pitchFamily="34" charset="0"/>
              </a:rPr>
              <a:t>đề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cập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đến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được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gọi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a:p>
            <a:pPr algn="ctr"/>
            <a:endParaRPr lang="en-US" sz="3600" dirty="0"/>
          </a:p>
        </p:txBody>
      </p:sp>
      <p:sp>
        <p:nvSpPr>
          <p:cNvPr id="17" name="Rounded Rectangular Callout 16"/>
          <p:cNvSpPr/>
          <p:nvPr/>
        </p:nvSpPr>
        <p:spPr>
          <a:xfrm>
            <a:off x="13707980" y="4726074"/>
            <a:ext cx="4498885" cy="1371600"/>
          </a:xfrm>
          <a:prstGeom prst="wedgeRoundRectCallout">
            <a:avLst>
              <a:gd name="adj1" fmla="val 47387"/>
              <a:gd name="adj2" fmla="val 88231"/>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p>
        </p:txBody>
      </p:sp>
      <p:sp>
        <p:nvSpPr>
          <p:cNvPr id="19" name="Rounded Rectangular Callout 18"/>
          <p:cNvSpPr/>
          <p:nvPr/>
        </p:nvSpPr>
        <p:spPr>
          <a:xfrm>
            <a:off x="13313401" y="6740464"/>
            <a:ext cx="5032287" cy="2590800"/>
          </a:xfrm>
          <a:prstGeom prst="wedgeRoundRectCallout">
            <a:avLst>
              <a:gd name="adj1" fmla="val 46430"/>
              <a:gd name="adj2" fmla="val 75736"/>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bày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trong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93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152400" y="0"/>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647700"/>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8"/>
          <p:cNvSpPr txBox="1"/>
          <p:nvPr/>
        </p:nvSpPr>
        <p:spPr>
          <a:xfrm>
            <a:off x="990600" y="1257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6" name="TextBox 8"/>
          <p:cNvSpPr txBox="1"/>
          <p:nvPr/>
        </p:nvSpPr>
        <p:spPr>
          <a:xfrm>
            <a:off x="990600" y="1866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12" name="Oval 11"/>
          <p:cNvSpPr/>
          <p:nvPr/>
        </p:nvSpPr>
        <p:spPr>
          <a:xfrm>
            <a:off x="152400" y="4457700"/>
            <a:ext cx="4066011" cy="4542607"/>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459"/>
              </a:lnSpc>
            </a:pPr>
            <a:r>
              <a:rPr lang="en-US" sz="4000" dirty="0">
                <a:solidFill>
                  <a:srgbClr val="004AAD"/>
                </a:solidFill>
                <a:latin typeface="Public Sans Heavy"/>
              </a:rPr>
              <a:t>d. </a:t>
            </a:r>
            <a:r>
              <a:rPr lang="en-US" sz="4000" dirty="0" err="1">
                <a:solidFill>
                  <a:srgbClr val="004AAD"/>
                </a:solidFill>
                <a:latin typeface="Public Sans Heavy"/>
              </a:rPr>
              <a:t>Cơ</a:t>
            </a:r>
            <a:r>
              <a:rPr lang="en-US" sz="4000" dirty="0">
                <a:solidFill>
                  <a:srgbClr val="004AAD"/>
                </a:solidFill>
                <a:latin typeface="Public Sans Heavy"/>
              </a:rPr>
              <a:t> </a:t>
            </a:r>
            <a:r>
              <a:rPr lang="en-US" sz="4000" dirty="0" err="1">
                <a:solidFill>
                  <a:srgbClr val="004AAD"/>
                </a:solidFill>
                <a:latin typeface="Public Sans Heavy"/>
              </a:rPr>
              <a:t>sở</a:t>
            </a:r>
            <a:r>
              <a:rPr lang="en-US" sz="4000" dirty="0">
                <a:solidFill>
                  <a:srgbClr val="004AAD"/>
                </a:solidFill>
                <a:latin typeface="Public Sans Heavy"/>
              </a:rPr>
              <a:t> </a:t>
            </a:r>
            <a:r>
              <a:rPr lang="en-US" sz="4000" dirty="0" err="1">
                <a:solidFill>
                  <a:srgbClr val="004AAD"/>
                </a:solidFill>
                <a:latin typeface="Public Sans Heavy"/>
              </a:rPr>
              <a:t>tế</a:t>
            </a:r>
            <a:r>
              <a:rPr lang="en-US" sz="4000" dirty="0">
                <a:solidFill>
                  <a:srgbClr val="004AAD"/>
                </a:solidFill>
                <a:latin typeface="Public Sans Heavy"/>
              </a:rPr>
              <a:t> </a:t>
            </a:r>
            <a:r>
              <a:rPr lang="en-US" sz="4000" dirty="0" err="1">
                <a:solidFill>
                  <a:srgbClr val="004AAD"/>
                </a:solidFill>
                <a:latin typeface="Public Sans Heavy"/>
              </a:rPr>
              <a:t>bào</a:t>
            </a:r>
            <a:r>
              <a:rPr lang="en-US" sz="4000" dirty="0">
                <a:solidFill>
                  <a:srgbClr val="004AAD"/>
                </a:solidFill>
                <a:latin typeface="Public Sans Heavy"/>
              </a:rPr>
              <a:t> </a:t>
            </a:r>
            <a:r>
              <a:rPr lang="en-US" sz="4000" dirty="0" err="1">
                <a:solidFill>
                  <a:srgbClr val="004AAD"/>
                </a:solidFill>
                <a:latin typeface="Public Sans Heavy"/>
              </a:rPr>
              <a:t>học</a:t>
            </a:r>
            <a:r>
              <a:rPr lang="en-US" sz="4000" dirty="0">
                <a:solidFill>
                  <a:srgbClr val="004AAD"/>
                </a:solidFill>
                <a:latin typeface="Public Sans Heavy"/>
              </a:rPr>
              <a:t> </a:t>
            </a:r>
            <a:r>
              <a:rPr lang="en-US" sz="4000" dirty="0" err="1">
                <a:solidFill>
                  <a:srgbClr val="004AAD"/>
                </a:solidFill>
                <a:latin typeface="Public Sans Heavy"/>
              </a:rPr>
              <a:t>của</a:t>
            </a:r>
            <a:r>
              <a:rPr lang="en-US" sz="4000" dirty="0">
                <a:solidFill>
                  <a:srgbClr val="004AAD"/>
                </a:solidFill>
                <a:latin typeface="Public Sans Heavy"/>
              </a:rPr>
              <a:t> qui </a:t>
            </a:r>
            <a:r>
              <a:rPr lang="en-US" sz="4000" dirty="0" err="1">
                <a:solidFill>
                  <a:srgbClr val="004AAD"/>
                </a:solidFill>
                <a:latin typeface="Public Sans Heavy"/>
              </a:rPr>
              <a:t>luật</a:t>
            </a:r>
            <a:r>
              <a:rPr lang="en-US" sz="4000" dirty="0">
                <a:solidFill>
                  <a:srgbClr val="004AAD"/>
                </a:solidFill>
                <a:latin typeface="Public Sans Heavy"/>
              </a:rPr>
              <a:t> </a:t>
            </a:r>
            <a:r>
              <a:rPr lang="en-US" sz="4000" dirty="0" err="1">
                <a:solidFill>
                  <a:srgbClr val="004AAD"/>
                </a:solidFill>
                <a:latin typeface="Public Sans Heavy"/>
              </a:rPr>
              <a:t>phân</a:t>
            </a:r>
            <a:r>
              <a:rPr lang="en-US" sz="4000" dirty="0">
                <a:solidFill>
                  <a:srgbClr val="004AAD"/>
                </a:solidFill>
                <a:latin typeface="Public Sans Heavy"/>
              </a:rPr>
              <a:t> li</a:t>
            </a:r>
          </a:p>
        </p:txBody>
      </p:sp>
      <p:grpSp>
        <p:nvGrpSpPr>
          <p:cNvPr id="13" name="Group 12"/>
          <p:cNvGrpSpPr/>
          <p:nvPr/>
        </p:nvGrpSpPr>
        <p:grpSpPr>
          <a:xfrm>
            <a:off x="4147436" y="3435988"/>
            <a:ext cx="2763918" cy="2393312"/>
            <a:chOff x="6179454" y="0"/>
            <a:chExt cx="1733120" cy="2061594"/>
          </a:xfrm>
        </p:grpSpPr>
        <p:sp>
          <p:nvSpPr>
            <p:cNvPr id="14" name="Oval 13"/>
            <p:cNvSpPr/>
            <p:nvPr/>
          </p:nvSpPr>
          <p:spPr>
            <a:xfrm>
              <a:off x="6179454" y="0"/>
              <a:ext cx="1733120" cy="2061594"/>
            </a:xfrm>
            <a:prstGeom prst="ellipse">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5" name="Oval 4"/>
            <p:cNvSpPr txBox="1"/>
            <p:nvPr/>
          </p:nvSpPr>
          <p:spPr>
            <a:xfrm>
              <a:off x="6433264" y="301913"/>
              <a:ext cx="1225500"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Các cặp gen, alen</a:t>
              </a:r>
              <a:endParaRPr lang="en-US" sz="3600" kern="1200" dirty="0"/>
            </a:p>
          </p:txBody>
        </p:sp>
      </p:grpSp>
      <p:grpSp>
        <p:nvGrpSpPr>
          <p:cNvPr id="16" name="Group 15"/>
          <p:cNvGrpSpPr/>
          <p:nvPr/>
        </p:nvGrpSpPr>
        <p:grpSpPr>
          <a:xfrm>
            <a:off x="4463246" y="7429500"/>
            <a:ext cx="2699554" cy="2594994"/>
            <a:chOff x="5943399" y="3304626"/>
            <a:chExt cx="2061594" cy="2061594"/>
          </a:xfrm>
        </p:grpSpPr>
        <p:sp>
          <p:nvSpPr>
            <p:cNvPr id="17" name="Oval 16"/>
            <p:cNvSpPr/>
            <p:nvPr/>
          </p:nvSpPr>
          <p:spPr>
            <a:xfrm>
              <a:off x="5943399" y="3304626"/>
              <a:ext cx="2061594" cy="2061594"/>
            </a:xfrm>
            <a:prstGeom prst="ellipse">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8" name="Oval 4"/>
            <p:cNvSpPr txBox="1"/>
            <p:nvPr/>
          </p:nvSpPr>
          <p:spPr>
            <a:xfrm>
              <a:off x="6245312" y="3606539"/>
              <a:ext cx="1457768"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Phân li và tổ hợp các cặp alen</a:t>
              </a:r>
              <a:r>
                <a:rPr lang="en-US" sz="3600" kern="1200" dirty="0" smtClean="0">
                  <a:solidFill>
                    <a:schemeClr val="tx1"/>
                  </a:solidFill>
                </a:rPr>
                <a:t> </a:t>
              </a:r>
              <a:endParaRPr lang="en-US" sz="3600" kern="1200" dirty="0"/>
            </a:p>
          </p:txBody>
        </p:sp>
      </p:grpSp>
      <p:sp>
        <p:nvSpPr>
          <p:cNvPr id="20" name="Chevron 19"/>
          <p:cNvSpPr/>
          <p:nvPr/>
        </p:nvSpPr>
        <p:spPr>
          <a:xfrm>
            <a:off x="7842157" y="2476500"/>
            <a:ext cx="10439400" cy="1761361"/>
          </a:xfrm>
          <a:prstGeom prst="chevr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chemeClr val="tx1"/>
                </a:solidFill>
                <a:latin typeface="Arial" panose="020B0604020202020204" pitchFamily="34" charset="0"/>
                <a:cs typeface="Arial" panose="020B0604020202020204" pitchFamily="34" charset="0"/>
              </a:rPr>
              <a:t>- DTH </a:t>
            </a:r>
            <a:r>
              <a:rPr lang="en-US" sz="3200" b="1" dirty="0" err="1">
                <a:solidFill>
                  <a:schemeClr val="tx1"/>
                </a:solidFill>
                <a:latin typeface="Arial" panose="020B0604020202020204" pitchFamily="34" charset="0"/>
                <a:cs typeface="Arial" panose="020B0604020202020204" pitchFamily="34" charset="0"/>
              </a:rPr>
              <a:t>hiện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đại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xác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định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tố</a:t>
            </a:r>
            <a:r>
              <a:rPr lang="en-US" sz="3200" b="1" dirty="0">
                <a:solidFill>
                  <a:schemeClr val="tx1"/>
                </a:solidFill>
                <a:latin typeface="Arial" panose="020B0604020202020204" pitchFamily="34" charset="0"/>
                <a:cs typeface="Arial" panose="020B0604020202020204" pitchFamily="34" charset="0"/>
              </a:rPr>
              <a:t> di </a:t>
            </a:r>
            <a:r>
              <a:rPr lang="en-US" sz="3200" b="1" dirty="0" err="1">
                <a:solidFill>
                  <a:schemeClr val="tx1"/>
                </a:solidFill>
                <a:latin typeface="Arial" panose="020B0604020202020204" pitchFamily="34" charset="0"/>
                <a:cs typeface="Arial" panose="020B0604020202020204" pitchFamily="34" charset="0"/>
              </a:rPr>
              <a:t>truyền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chính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là</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có</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có</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nhiều</a:t>
            </a:r>
            <a:r>
              <a:rPr lang="en-US" sz="3200" b="1" dirty="0">
                <a:solidFill>
                  <a:schemeClr val="tx1"/>
                </a:solidFill>
                <a:latin typeface="Arial" panose="020B0604020202020204" pitchFamily="34" charset="0"/>
                <a:cs typeface="Arial" panose="020B0604020202020204" pitchFamily="34" charset="0"/>
              </a:rPr>
              <a:t> allele</a:t>
            </a:r>
            <a:r>
              <a:rPr lang="en-US" sz="3200" b="1" dirty="0" smtClean="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21" name="Chevron 20"/>
          <p:cNvSpPr/>
          <p:nvPr/>
        </p:nvSpPr>
        <p:spPr>
          <a:xfrm>
            <a:off x="7848600" y="4744963"/>
            <a:ext cx="10439400" cy="2047899"/>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tế</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bào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lưỡng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bội</a:t>
            </a:r>
            <a:r>
              <a:rPr lang="en-US" sz="3200" b="1" dirty="0">
                <a:solidFill>
                  <a:schemeClr val="tx1"/>
                </a:solidFill>
                <a:latin typeface="Arial" panose="020B0604020202020204" pitchFamily="34" charset="0"/>
                <a:cs typeface="Arial" panose="020B0604020202020204" pitchFamily="34" charset="0"/>
              </a:rPr>
              <a:t>, NST </a:t>
            </a:r>
            <a:r>
              <a:rPr lang="en-US" sz="3200" b="1" dirty="0" err="1">
                <a:solidFill>
                  <a:schemeClr val="tx1"/>
                </a:solidFill>
                <a:latin typeface="Arial" panose="020B0604020202020204" pitchFamily="34" charset="0"/>
                <a:cs typeface="Arial" panose="020B0604020202020204" pitchFamily="34" charset="0"/>
              </a:rPr>
              <a:t>tồn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tại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thành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từng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do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cũng</a:t>
            </a:r>
            <a:r>
              <a:rPr lang="en-US" sz="3200" b="1" dirty="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tồn</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tại</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thành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từng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allele (</a:t>
            </a:r>
            <a:r>
              <a:rPr lang="en-US" sz="3200" b="1" dirty="0" err="1">
                <a:solidFill>
                  <a:schemeClr val="tx1"/>
                </a:solidFill>
                <a:latin typeface="Arial" panose="020B0604020202020204" pitchFamily="34" charset="0"/>
                <a:cs typeface="Arial" panose="020B0604020202020204" pitchFamily="34" charset="0"/>
              </a:rPr>
              <a:t>tương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ứng</a:t>
            </a:r>
            <a:r>
              <a:rPr lang="en-US" sz="3200" b="1" dirty="0">
                <a:solidFill>
                  <a:schemeClr val="tx1"/>
                </a:solidFill>
                <a:latin typeface="Arial" panose="020B0604020202020204" pitchFamily="34" charset="0"/>
                <a:cs typeface="Arial" panose="020B0604020202020204" pitchFamily="34" charset="0"/>
              </a:rPr>
              <a:t>).</a:t>
            </a:r>
          </a:p>
        </p:txBody>
      </p:sp>
      <p:sp>
        <p:nvSpPr>
          <p:cNvPr id="22" name="Chevron 21"/>
          <p:cNvSpPr/>
          <p:nvPr/>
        </p:nvSpPr>
        <p:spPr>
          <a:xfrm>
            <a:off x="7620000" y="7734300"/>
            <a:ext cx="10439400" cy="1821327"/>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Khi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giảm</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phân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thì</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NST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phân</a:t>
            </a:r>
            <a:r>
              <a:rPr lang="en-US" sz="3200" b="1" dirty="0">
                <a:solidFill>
                  <a:schemeClr val="tx1"/>
                </a:solidFill>
                <a:latin typeface="Arial" panose="020B0604020202020204" pitchFamily="34" charset="0"/>
                <a:cs typeface="Arial" panose="020B0604020202020204" pitchFamily="34" charset="0"/>
              </a:rPr>
              <a:t> li </a:t>
            </a:r>
            <a:r>
              <a:rPr lang="en-US" sz="3200" b="1" dirty="0" err="1">
                <a:solidFill>
                  <a:schemeClr val="tx1"/>
                </a:solidFill>
                <a:latin typeface="Arial" panose="020B0604020202020204" pitchFamily="34" charset="0"/>
                <a:cs typeface="Arial" panose="020B0604020202020204" pitchFamily="34" charset="0"/>
              </a:rPr>
              <a:t>về</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tử</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vì</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vậy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tử</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chỉ</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mang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allele.</a:t>
            </a:r>
          </a:p>
        </p:txBody>
      </p:sp>
      <p:sp>
        <p:nvSpPr>
          <p:cNvPr id="23" name="Left Brace 22"/>
          <p:cNvSpPr/>
          <p:nvPr/>
        </p:nvSpPr>
        <p:spPr>
          <a:xfrm>
            <a:off x="6858000" y="2476500"/>
            <a:ext cx="1081937" cy="4283348"/>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a:stCxn id="12" idx="7"/>
            <a:endCxn id="14" idx="2"/>
          </p:cNvCxnSpPr>
          <p:nvPr/>
        </p:nvCxnSpPr>
        <p:spPr>
          <a:xfrm flipV="1">
            <a:off x="3622957" y="4632644"/>
            <a:ext cx="524479" cy="49030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2" idx="5"/>
            <a:endCxn id="17" idx="2"/>
          </p:cNvCxnSpPr>
          <p:nvPr/>
        </p:nvCxnSpPr>
        <p:spPr>
          <a:xfrm>
            <a:off x="3622957" y="8335058"/>
            <a:ext cx="840289" cy="39193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973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94522" y="318051"/>
            <a:ext cx="16459200" cy="934278"/>
          </a:xfrm>
        </p:spPr>
        <p:txBody>
          <a:bodyPr>
            <a:normAutofit/>
          </a:bodyPr>
          <a:lstStyle/>
          <a:p>
            <a:r>
              <a:rPr lang="en-US" sz="4500" b="1" dirty="0" smtClean="0">
                <a:solidFill>
                  <a:srgbClr val="FF0000"/>
                </a:solidFill>
                <a:latin typeface="+mn-lt"/>
              </a:rPr>
              <a:t>LUYỆN TẬP</a:t>
            </a:r>
            <a:endParaRPr lang="en-US" sz="4500" b="1" dirty="0">
              <a:solidFill>
                <a:srgbClr val="FF0000"/>
              </a:solidFill>
              <a:latin typeface="+mn-lt"/>
            </a:endParaRPr>
          </a:p>
        </p:txBody>
      </p:sp>
      <p:sp>
        <p:nvSpPr>
          <p:cNvPr id="4" name="Rectangle 3"/>
          <p:cNvSpPr/>
          <p:nvPr/>
        </p:nvSpPr>
        <p:spPr>
          <a:xfrm>
            <a:off x="404487" y="1890830"/>
            <a:ext cx="17346801" cy="2893094"/>
          </a:xfrm>
          <a:prstGeom prst="rect">
            <a:avLst/>
          </a:prstGeom>
          <a:noFill/>
          <a:ln>
            <a:solidFill>
              <a:schemeClr val="bg1"/>
            </a:solidFill>
          </a:ln>
        </p:spPr>
        <p:txBody>
          <a:bodyPr wrap="square" lIns="114296" tIns="57147" rIns="114296" bIns="57147">
            <a:spAutoFit/>
          </a:bodyPr>
          <a:lstStyle/>
          <a:p>
            <a:pPr marL="342887" algn="just">
              <a:spcBef>
                <a:spcPts val="1500"/>
              </a:spcBef>
            </a:pPr>
            <a:r>
              <a:rPr lang="en-US" sz="4200" b="1" dirty="0" err="1">
                <a:solidFill>
                  <a:srgbClr val="00B050"/>
                </a:solidFill>
              </a:rPr>
              <a:t>Câu</a:t>
            </a:r>
            <a:r>
              <a:rPr lang="en-US" sz="4200" b="1" dirty="0">
                <a:solidFill>
                  <a:srgbClr val="00B050"/>
                </a:solidFill>
              </a:rPr>
              <a:t> 1: </a:t>
            </a:r>
            <a:r>
              <a:rPr lang="en-US" sz="4200" dirty="0"/>
              <a:t>Cho </a:t>
            </a:r>
            <a:r>
              <a:rPr lang="en-US" sz="4200" dirty="0" err="1"/>
              <a:t>biết</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cao</a:t>
            </a:r>
            <a:r>
              <a:rPr lang="en-US" sz="4200" dirty="0"/>
              <a:t> </a:t>
            </a:r>
            <a:r>
              <a:rPr lang="en-US" sz="4200" dirty="0" err="1"/>
              <a:t>trội</a:t>
            </a:r>
            <a:r>
              <a:rPr lang="en-US" sz="4200" dirty="0"/>
              <a:t> </a:t>
            </a:r>
            <a:r>
              <a:rPr lang="en-US" sz="4200" dirty="0" err="1"/>
              <a:t>hoàn</a:t>
            </a:r>
            <a:r>
              <a:rPr lang="en-US" sz="4200" dirty="0"/>
              <a:t> </a:t>
            </a:r>
            <a:r>
              <a:rPr lang="en-US" sz="4200" dirty="0" err="1"/>
              <a:t>toàn</a:t>
            </a:r>
            <a:r>
              <a:rPr lang="en-US" sz="4200" dirty="0"/>
              <a:t> so </a:t>
            </a:r>
            <a:r>
              <a:rPr lang="en-US" sz="4200" dirty="0" err="1"/>
              <a:t>với</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thấp</a:t>
            </a:r>
            <a:r>
              <a:rPr lang="en-US" sz="4200" dirty="0"/>
              <a:t>. 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có</a:t>
            </a:r>
            <a:r>
              <a:rPr lang="en-US" sz="4200" dirty="0"/>
              <a:t> </a:t>
            </a:r>
            <a:r>
              <a:rPr lang="en-US" sz="4200" dirty="0" err="1"/>
              <a:t>tỉ</a:t>
            </a:r>
            <a:r>
              <a:rPr lang="en-US" sz="4200" dirty="0"/>
              <a:t> </a:t>
            </a:r>
            <a:r>
              <a:rPr lang="en-US" sz="4200" dirty="0" err="1"/>
              <a:t>lệ</a:t>
            </a:r>
            <a:r>
              <a:rPr lang="en-US" sz="4200" dirty="0"/>
              <a:t> </a:t>
            </a:r>
            <a:r>
              <a:rPr lang="en-US" sz="4200" dirty="0" err="1"/>
              <a:t>kiểu</a:t>
            </a:r>
            <a:r>
              <a:rPr lang="en-US" sz="4200" dirty="0"/>
              <a:t> </a:t>
            </a:r>
            <a:r>
              <a:rPr lang="en-US" sz="4200" dirty="0" err="1"/>
              <a:t>hình</a:t>
            </a:r>
            <a:r>
              <a:rPr lang="en-US" sz="4200" dirty="0"/>
              <a:t> 3 : 1?</a:t>
            </a:r>
          </a:p>
          <a:p>
            <a:pPr marL="1271537" indent="-928650" algn="just">
              <a:spcBef>
                <a:spcPts val="1500"/>
              </a:spcBef>
              <a:buAutoNum type="alphaUcPeriod"/>
            </a:pPr>
            <a:r>
              <a:rPr lang="en-US" sz="4200" dirty="0"/>
              <a:t>Bb × Bb.		B. Bb × bb.		C. BB × Bb.		D. BB × bb.</a:t>
            </a:r>
          </a:p>
        </p:txBody>
      </p:sp>
      <p:sp>
        <p:nvSpPr>
          <p:cNvPr id="5" name="Rectangle 4"/>
          <p:cNvSpPr/>
          <p:nvPr/>
        </p:nvSpPr>
        <p:spPr>
          <a:xfrm>
            <a:off x="404487" y="5548430"/>
            <a:ext cx="17346801" cy="2054402"/>
          </a:xfrm>
          <a:prstGeom prst="rect">
            <a:avLst/>
          </a:prstGeom>
          <a:noFill/>
          <a:ln>
            <a:solidFill>
              <a:schemeClr val="bg1"/>
            </a:solidFill>
          </a:ln>
        </p:spPr>
        <p:txBody>
          <a:bodyPr wrap="square" lIns="114296" tIns="57147" rIns="114296" bIns="57147">
            <a:spAutoFit/>
          </a:bodyPr>
          <a:lstStyle/>
          <a:p>
            <a:pPr algn="just"/>
            <a:r>
              <a:rPr lang="en-US" sz="4200" b="1" dirty="0" err="1">
                <a:solidFill>
                  <a:srgbClr val="00B050"/>
                </a:solidFill>
              </a:rPr>
              <a:t>Câu</a:t>
            </a:r>
            <a:r>
              <a:rPr lang="en-US" sz="4200" b="1" dirty="0">
                <a:solidFill>
                  <a:srgbClr val="00B050"/>
                </a:solidFill>
              </a:rPr>
              <a:t> 2: </a:t>
            </a:r>
            <a:r>
              <a:rPr lang="en-US" sz="4200" dirty="0"/>
              <a:t>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gồm</a:t>
            </a:r>
            <a:r>
              <a:rPr lang="en-US" sz="4200" dirty="0"/>
              <a:t> </a:t>
            </a:r>
            <a:r>
              <a:rPr lang="en-US" sz="4200" dirty="0" err="1"/>
              <a:t>toàn</a:t>
            </a:r>
            <a:r>
              <a:rPr lang="en-US" sz="4200" dirty="0"/>
              <a:t> </a:t>
            </a:r>
            <a:r>
              <a:rPr lang="en-US" sz="4200" dirty="0" err="1"/>
              <a:t>kiểu</a:t>
            </a:r>
            <a:r>
              <a:rPr lang="en-US" sz="4200" dirty="0"/>
              <a:t> gen </a:t>
            </a:r>
            <a:r>
              <a:rPr lang="en-US" sz="4200" dirty="0" err="1"/>
              <a:t>dị</a:t>
            </a:r>
            <a:r>
              <a:rPr lang="en-US" sz="4200" dirty="0"/>
              <a:t> </a:t>
            </a:r>
            <a:r>
              <a:rPr lang="en-US" sz="4200" dirty="0" err="1"/>
              <a:t>hợp</a:t>
            </a:r>
            <a:r>
              <a:rPr lang="en-US" sz="4200" dirty="0"/>
              <a:t>?</a:t>
            </a:r>
          </a:p>
          <a:p>
            <a:pPr algn="just"/>
            <a:r>
              <a:rPr lang="en-US" sz="4200" dirty="0"/>
              <a:t>	</a:t>
            </a:r>
            <a:r>
              <a:rPr lang="en-US" sz="4200" b="1" dirty="0"/>
              <a:t>A.</a:t>
            </a:r>
            <a:r>
              <a:rPr lang="en-US" sz="4200" dirty="0"/>
              <a:t> </a:t>
            </a:r>
            <a:r>
              <a:rPr lang="en-US" sz="4200" dirty="0" err="1"/>
              <a:t>Aa</a:t>
            </a:r>
            <a:r>
              <a:rPr lang="en-US" sz="4200" dirty="0"/>
              <a:t> × </a:t>
            </a:r>
            <a:r>
              <a:rPr lang="en-US" sz="4200" dirty="0" err="1"/>
              <a:t>Aa</a:t>
            </a:r>
            <a:r>
              <a:rPr lang="en-US" sz="4200" dirty="0"/>
              <a:t>.		</a:t>
            </a:r>
            <a:r>
              <a:rPr lang="en-US" sz="4200" b="1" dirty="0"/>
              <a:t>B.</a:t>
            </a:r>
            <a:r>
              <a:rPr lang="en-US" sz="4200" dirty="0"/>
              <a:t> AA × </a:t>
            </a:r>
            <a:r>
              <a:rPr lang="en-US" sz="4200" dirty="0" err="1"/>
              <a:t>aa</a:t>
            </a:r>
            <a:r>
              <a:rPr lang="en-US" sz="4200" dirty="0"/>
              <a:t>.		</a:t>
            </a:r>
            <a:r>
              <a:rPr lang="en-US" sz="4200" b="1" dirty="0"/>
              <a:t>C.</a:t>
            </a:r>
            <a:r>
              <a:rPr lang="en-US" sz="4200" dirty="0"/>
              <a:t> </a:t>
            </a:r>
            <a:r>
              <a:rPr lang="en-US" sz="4200" dirty="0" err="1"/>
              <a:t>Aa</a:t>
            </a:r>
            <a:r>
              <a:rPr lang="en-US" sz="4200" dirty="0"/>
              <a:t> × </a:t>
            </a:r>
            <a:r>
              <a:rPr lang="en-US" sz="4200" dirty="0" err="1"/>
              <a:t>aa</a:t>
            </a:r>
            <a:r>
              <a:rPr lang="en-US" sz="4200" dirty="0"/>
              <a:t>.		</a:t>
            </a:r>
            <a:r>
              <a:rPr lang="en-US" sz="4200" b="1" dirty="0"/>
              <a:t>D.</a:t>
            </a:r>
            <a:r>
              <a:rPr lang="en-US" sz="4200" dirty="0"/>
              <a:t> AA × </a:t>
            </a:r>
            <a:r>
              <a:rPr lang="en-US" sz="4200" dirty="0" err="1"/>
              <a:t>Aa</a:t>
            </a:r>
            <a:r>
              <a:rPr lang="en-US" sz="4200" dirty="0"/>
              <a:t>.</a:t>
            </a:r>
          </a:p>
        </p:txBody>
      </p:sp>
      <p:sp>
        <p:nvSpPr>
          <p:cNvPr id="2" name="Smiley Face 1"/>
          <p:cNvSpPr/>
          <p:nvPr/>
        </p:nvSpPr>
        <p:spPr>
          <a:xfrm>
            <a:off x="248478" y="382510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4267200" y="6675371"/>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2218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82530"/>
            <a:ext cx="16356201" cy="9718039"/>
          </a:xfrm>
          <a:prstGeom prst="rect">
            <a:avLst/>
          </a:prstGeom>
          <a:noFill/>
          <a:ln>
            <a:solidFill>
              <a:schemeClr val="bg1"/>
            </a:solidFill>
          </a:ln>
        </p:spPr>
        <p:txBody>
          <a:bodyPr wrap="square" lIns="114296" tIns="57147" rIns="114296" bIns="57147">
            <a:spAutoFit/>
          </a:bodyPr>
          <a:lstStyle/>
          <a:p>
            <a:pPr algn="just"/>
            <a:r>
              <a:rPr lang="en-US" sz="4800" b="1" dirty="0" err="1">
                <a:solidFill>
                  <a:srgbClr val="00B050"/>
                </a:solidFill>
              </a:rPr>
              <a:t>Câu</a:t>
            </a:r>
            <a:r>
              <a:rPr lang="en-US" sz="4800" b="1" dirty="0">
                <a:solidFill>
                  <a:srgbClr val="00B050"/>
                </a:solidFill>
              </a:rPr>
              <a:t> </a:t>
            </a:r>
            <a:r>
              <a:rPr lang="en-US" sz="4800" b="1" dirty="0" smtClean="0">
                <a:solidFill>
                  <a:srgbClr val="00B050"/>
                </a:solidFill>
              </a:rPr>
              <a:t>3:</a:t>
            </a:r>
            <a:r>
              <a:rPr lang="en-US" sz="4800" b="1" dirty="0"/>
              <a:t> </a:t>
            </a:r>
            <a:r>
              <a:rPr lang="en-US" sz="4800" dirty="0" smtClean="0"/>
              <a:t>Ở </a:t>
            </a:r>
            <a:r>
              <a:rPr lang="en-US" sz="4800" dirty="0" err="1"/>
              <a:t>đậu</a:t>
            </a:r>
            <a:r>
              <a:rPr lang="en-US" sz="4800" dirty="0"/>
              <a:t> </a:t>
            </a:r>
            <a:r>
              <a:rPr lang="en-US" sz="4800" dirty="0" err="1"/>
              <a:t>Hà</a:t>
            </a:r>
            <a:r>
              <a:rPr lang="en-US" sz="4800" dirty="0"/>
              <a:t> Lan, </a:t>
            </a:r>
            <a:r>
              <a:rPr lang="en-US" sz="4800" dirty="0" smtClean="0"/>
              <a:t>allele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tím</a:t>
            </a:r>
            <a:r>
              <a:rPr lang="en-US" sz="4800" dirty="0" smtClean="0"/>
              <a:t> </a:t>
            </a:r>
            <a:r>
              <a:rPr lang="en-US" sz="4800" dirty="0" err="1"/>
              <a:t>trội</a:t>
            </a:r>
            <a:r>
              <a:rPr lang="en-US" sz="4800" dirty="0"/>
              <a:t> </a:t>
            </a:r>
            <a:r>
              <a:rPr lang="en-US" sz="4800" dirty="0" err="1"/>
              <a:t>hoàn</a:t>
            </a:r>
            <a:r>
              <a:rPr lang="en-US" sz="4800" dirty="0"/>
              <a:t> </a:t>
            </a:r>
            <a:r>
              <a:rPr lang="en-US" sz="4800" dirty="0" err="1"/>
              <a:t>toàn</a:t>
            </a:r>
            <a:r>
              <a:rPr lang="en-US" sz="4800" dirty="0"/>
              <a:t> so </a:t>
            </a:r>
            <a:r>
              <a:rPr lang="en-US" sz="4800" dirty="0" err="1"/>
              <a:t>với</a:t>
            </a:r>
            <a:r>
              <a:rPr lang="en-US" sz="4800" dirty="0"/>
              <a:t> allele</a:t>
            </a:r>
            <a:r>
              <a:rPr lang="en-US" sz="4800" dirty="0" smtClean="0"/>
              <a:t>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trắng</a:t>
            </a:r>
            <a:r>
              <a:rPr lang="en-US" sz="4800" dirty="0" smtClean="0"/>
              <a:t>. </a:t>
            </a:r>
            <a:r>
              <a:rPr lang="en-US" sz="4800" dirty="0" err="1" smtClean="0"/>
              <a:t>Mỗi</a:t>
            </a:r>
            <a:r>
              <a:rPr lang="en-US" sz="4800" dirty="0" smtClean="0"/>
              <a:t> </a:t>
            </a:r>
            <a:r>
              <a:rPr lang="en-US" sz="4800" dirty="0" err="1" smtClean="0"/>
              <a:t>nhận</a:t>
            </a:r>
            <a:r>
              <a:rPr lang="en-US" sz="4800" dirty="0" smtClean="0"/>
              <a:t> </a:t>
            </a:r>
            <a:r>
              <a:rPr lang="en-US" sz="4800" dirty="0" err="1" smtClean="0"/>
              <a:t>định</a:t>
            </a:r>
            <a:r>
              <a:rPr lang="en-US" sz="4800" dirty="0" smtClean="0"/>
              <a:t> </a:t>
            </a:r>
            <a:r>
              <a:rPr lang="en-US" sz="4800" dirty="0" err="1" smtClean="0"/>
              <a:t>sau</a:t>
            </a:r>
            <a:r>
              <a:rPr lang="en-US" sz="4800" dirty="0" smtClean="0"/>
              <a:t> </a:t>
            </a:r>
            <a:r>
              <a:rPr lang="en-US" sz="4800" dirty="0" err="1" smtClean="0"/>
              <a:t>đây</a:t>
            </a:r>
            <a:r>
              <a:rPr lang="en-US" sz="4800" dirty="0" smtClean="0"/>
              <a:t> </a:t>
            </a:r>
            <a:r>
              <a:rPr lang="en-US" sz="4800" dirty="0" err="1" smtClean="0"/>
              <a:t>đúng</a:t>
            </a:r>
            <a:r>
              <a:rPr lang="en-US" sz="4800" dirty="0" smtClean="0"/>
              <a:t> hay </a:t>
            </a:r>
            <a:r>
              <a:rPr lang="en-US" sz="4800" dirty="0" err="1" smtClean="0"/>
              <a:t>sai</a:t>
            </a:r>
            <a:r>
              <a:rPr lang="en-US" sz="4800" dirty="0" smtClean="0"/>
              <a:t>?</a:t>
            </a:r>
            <a:endParaRPr lang="en-US" sz="4800" dirty="0"/>
          </a:p>
          <a:p>
            <a:pPr algn="just"/>
            <a:endParaRPr lang="en-US" sz="4800" b="1" dirty="0" smtClean="0"/>
          </a:p>
          <a:p>
            <a:pPr algn="just"/>
            <a:r>
              <a:rPr lang="en-US" sz="4800" b="1" dirty="0" smtClean="0"/>
              <a:t>a</a:t>
            </a:r>
            <a:r>
              <a:rPr lang="en-US" sz="4800" b="1" dirty="0"/>
              <a:t>.</a:t>
            </a:r>
            <a:r>
              <a:rPr lang="en-US" sz="4800" dirty="0"/>
              <a:t> </a:t>
            </a:r>
            <a:r>
              <a:rPr lang="en-US" sz="4800" dirty="0" err="1" smtClean="0"/>
              <a:t>Trong</a:t>
            </a:r>
            <a:r>
              <a:rPr lang="en-US" sz="4800" dirty="0" smtClean="0"/>
              <a:t> </a:t>
            </a:r>
            <a:r>
              <a:rPr lang="en-US" sz="4800" dirty="0" err="1" smtClean="0"/>
              <a:t>quần</a:t>
            </a:r>
            <a:r>
              <a:rPr lang="en-US" sz="4800" dirty="0" smtClean="0"/>
              <a:t> </a:t>
            </a:r>
            <a:r>
              <a:rPr lang="en-US" sz="4800" dirty="0" err="1" smtClean="0"/>
              <a:t>thể</a:t>
            </a:r>
            <a:r>
              <a:rPr lang="en-US" sz="4800" dirty="0" smtClean="0"/>
              <a:t> </a:t>
            </a:r>
            <a:r>
              <a:rPr lang="en-US" sz="4800" dirty="0" err="1" smtClean="0"/>
              <a:t>có</a:t>
            </a:r>
            <a:r>
              <a:rPr lang="en-US" sz="4800" dirty="0" smtClean="0"/>
              <a:t> </a:t>
            </a:r>
            <a:r>
              <a:rPr lang="en-US" sz="4800" dirty="0" err="1" smtClean="0"/>
              <a:t>tối</a:t>
            </a:r>
            <a:r>
              <a:rPr lang="en-US" sz="4800" dirty="0" smtClean="0"/>
              <a:t> </a:t>
            </a:r>
            <a:r>
              <a:rPr lang="en-US" sz="4800" dirty="0" err="1" smtClean="0"/>
              <a:t>đa</a:t>
            </a:r>
            <a:r>
              <a:rPr lang="en-US" sz="4800" dirty="0" smtClean="0"/>
              <a:t> 3 </a:t>
            </a:r>
            <a:r>
              <a:rPr lang="en-US" sz="4800" dirty="0" err="1" smtClean="0"/>
              <a:t>kiểu</a:t>
            </a:r>
            <a:r>
              <a:rPr lang="en-US" sz="4800" dirty="0" smtClean="0"/>
              <a:t> gen.</a:t>
            </a:r>
            <a:endParaRPr lang="en-US" sz="4800" dirty="0"/>
          </a:p>
          <a:p>
            <a:pPr algn="just"/>
            <a:endParaRPr lang="en-US" sz="4800" b="1" dirty="0" smtClean="0"/>
          </a:p>
          <a:p>
            <a:pPr algn="just"/>
            <a:r>
              <a:rPr lang="en-US" sz="4800" b="1" dirty="0" smtClean="0"/>
              <a:t>b</a:t>
            </a:r>
            <a:r>
              <a:rPr lang="en-US" sz="4800" b="1" dirty="0"/>
              <a:t>.</a:t>
            </a:r>
            <a:r>
              <a:rPr lang="en-US" sz="4800" dirty="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do </a:t>
            </a:r>
            <a:r>
              <a:rPr lang="en-US" sz="4800" dirty="0" err="1" smtClean="0"/>
              <a:t>nhiều</a:t>
            </a:r>
            <a:r>
              <a:rPr lang="en-US" sz="4800" dirty="0" smtClean="0"/>
              <a:t> </a:t>
            </a:r>
            <a:r>
              <a:rPr lang="en-US" sz="4800" dirty="0" err="1" smtClean="0"/>
              <a:t>kiểu</a:t>
            </a:r>
            <a:r>
              <a:rPr lang="en-US" sz="4800" dirty="0" smtClean="0"/>
              <a:t> gene qui </a:t>
            </a:r>
            <a:r>
              <a:rPr lang="en-US" sz="4800" dirty="0" err="1" smtClean="0"/>
              <a:t>định</a:t>
            </a:r>
            <a:r>
              <a:rPr lang="en-US" sz="4800" dirty="0" smtClean="0"/>
              <a:t> </a:t>
            </a:r>
            <a:r>
              <a:rPr lang="en-US" sz="4800" dirty="0" err="1" smtClean="0"/>
              <a:t>hơn</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a:t>
            </a:r>
            <a:endParaRPr lang="en-US" sz="4800" dirty="0"/>
          </a:p>
          <a:p>
            <a:pPr algn="just"/>
            <a:endParaRPr lang="en-US" sz="4800" b="1" dirty="0" smtClean="0"/>
          </a:p>
          <a:p>
            <a:pPr algn="just"/>
            <a:r>
              <a:rPr lang="en-US" sz="4800" b="1" dirty="0" smtClean="0"/>
              <a:t>c</a:t>
            </a:r>
            <a:r>
              <a:rPr lang="en-US" sz="4800" b="1" dirty="0"/>
              <a:t>.</a:t>
            </a:r>
            <a:r>
              <a:rPr lang="en-US" sz="4800" dirty="0"/>
              <a:t> </a:t>
            </a:r>
            <a:r>
              <a:rPr lang="en-US" sz="4800" dirty="0" err="1" smtClean="0"/>
              <a:t>Khi</a:t>
            </a:r>
            <a:r>
              <a:rPr lang="en-US" sz="4800" dirty="0" smtClean="0"/>
              <a:t> </a:t>
            </a:r>
            <a:r>
              <a:rPr lang="en-US" sz="4800" dirty="0" err="1" smtClean="0"/>
              <a:t>thụ</a:t>
            </a:r>
            <a:r>
              <a:rPr lang="en-US" sz="4800" dirty="0" smtClean="0"/>
              <a:t> </a:t>
            </a:r>
            <a:r>
              <a:rPr lang="en-US" sz="4800" dirty="0" err="1" smtClean="0"/>
              <a:t>phấn</a:t>
            </a:r>
            <a:r>
              <a:rPr lang="en-US" sz="4800" dirty="0" smtClean="0"/>
              <a:t> </a:t>
            </a:r>
            <a:r>
              <a:rPr lang="en-US" sz="4800" dirty="0" err="1" smtClean="0"/>
              <a:t>của</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a:t>
            </a:r>
            <a:r>
              <a:rPr lang="en-US" sz="4800" dirty="0" err="1" smtClean="0"/>
              <a:t>cho</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 </a:t>
            </a:r>
            <a:r>
              <a:rPr lang="en-US" sz="4800" dirty="0" err="1" smtClean="0"/>
              <a:t>các</a:t>
            </a:r>
            <a:r>
              <a:rPr lang="en-US" sz="4800" dirty="0" smtClean="0"/>
              <a:t> </a:t>
            </a:r>
            <a:r>
              <a:rPr lang="en-US" sz="4800" dirty="0" err="1" smtClean="0"/>
              <a:t>cây</a:t>
            </a:r>
            <a:r>
              <a:rPr lang="en-US" sz="4800" dirty="0" smtClean="0"/>
              <a:t> F</a:t>
            </a:r>
            <a:r>
              <a:rPr lang="en-US" sz="4800" baseline="-25000" dirty="0" smtClean="0"/>
              <a:t>1</a:t>
            </a:r>
            <a:r>
              <a:rPr lang="en-US" sz="4800" dirty="0" smtClean="0"/>
              <a:t> </a:t>
            </a:r>
            <a:r>
              <a:rPr lang="en-US" sz="4800" dirty="0" err="1" smtClean="0"/>
              <a:t>đều</a:t>
            </a:r>
            <a:r>
              <a:rPr lang="en-US" sz="4800" dirty="0" smtClean="0"/>
              <a:t> </a:t>
            </a:r>
            <a:r>
              <a:rPr lang="en-US" sz="4800" dirty="0" err="1" smtClean="0"/>
              <a:t>có</a:t>
            </a:r>
            <a:r>
              <a:rPr lang="en-US" sz="4800" dirty="0" smtClean="0"/>
              <a:t> </a:t>
            </a:r>
            <a:r>
              <a:rPr lang="en-US" sz="4800" dirty="0" err="1" smtClean="0"/>
              <a:t>hoa</a:t>
            </a:r>
            <a:r>
              <a:rPr lang="en-US" sz="4800" dirty="0" smtClean="0"/>
              <a:t> </a:t>
            </a:r>
            <a:r>
              <a:rPr lang="en-US" sz="4800" dirty="0" err="1" smtClean="0"/>
              <a:t>tím</a:t>
            </a:r>
            <a:r>
              <a:rPr lang="en-US" sz="4800" dirty="0" smtClean="0"/>
              <a:t>.</a:t>
            </a:r>
            <a:endParaRPr lang="en-US" sz="4800" dirty="0"/>
          </a:p>
          <a:p>
            <a:pPr algn="just"/>
            <a:endParaRPr lang="en-US" sz="4800" b="1" dirty="0" smtClean="0"/>
          </a:p>
          <a:p>
            <a:pPr algn="just"/>
            <a:r>
              <a:rPr lang="en-US" sz="4800" b="1" dirty="0" smtClean="0"/>
              <a:t>d</a:t>
            </a:r>
            <a:r>
              <a:rPr lang="en-US" sz="4800" b="1" dirty="0"/>
              <a:t>.</a:t>
            </a:r>
            <a:r>
              <a:rPr lang="en-US" sz="4800" dirty="0"/>
              <a:t> </a:t>
            </a:r>
            <a:r>
              <a:rPr lang="en-US" sz="4800" dirty="0" err="1" smtClean="0"/>
              <a:t>Khi</a:t>
            </a:r>
            <a:r>
              <a:rPr lang="en-US" sz="4800" dirty="0" smtClean="0"/>
              <a:t> </a:t>
            </a:r>
            <a:r>
              <a:rPr lang="en-US" sz="4800" dirty="0" err="1" smtClean="0"/>
              <a:t>giao</a:t>
            </a:r>
            <a:r>
              <a:rPr lang="en-US" sz="4800" dirty="0" smtClean="0"/>
              <a:t> </a:t>
            </a:r>
            <a:r>
              <a:rPr lang="en-US" sz="4800" dirty="0" err="1" smtClean="0"/>
              <a:t>phấn</a:t>
            </a:r>
            <a:r>
              <a:rPr lang="en-US" sz="4800" dirty="0" smtClean="0"/>
              <a:t> </a:t>
            </a:r>
            <a:r>
              <a:rPr lang="en-US" sz="4800" dirty="0" err="1" smtClean="0"/>
              <a:t>hai</a:t>
            </a:r>
            <a:r>
              <a:rPr lang="en-US" sz="4800" dirty="0" smtClean="0"/>
              <a:t> </a:t>
            </a:r>
            <a:r>
              <a:rPr lang="en-US" sz="4800" dirty="0" err="1" smtClean="0"/>
              <a:t>cây</a:t>
            </a:r>
            <a:r>
              <a:rPr lang="en-US" sz="4800" dirty="0" smtClean="0"/>
              <a:t> </a:t>
            </a:r>
            <a:r>
              <a:rPr lang="en-US" sz="4800" dirty="0" err="1" smtClean="0"/>
              <a:t>có</a:t>
            </a:r>
            <a:r>
              <a:rPr lang="en-US" sz="4800" dirty="0" smtClean="0"/>
              <a:t>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nhau</a:t>
            </a:r>
            <a:r>
              <a:rPr lang="en-US" sz="4800" dirty="0" smtClean="0"/>
              <a:t>, </a:t>
            </a:r>
            <a:r>
              <a:rPr lang="en-US" sz="4800" dirty="0" err="1" smtClean="0"/>
              <a:t>đời</a:t>
            </a:r>
            <a:r>
              <a:rPr lang="en-US" sz="4800" dirty="0" smtClean="0"/>
              <a:t> con </a:t>
            </a:r>
            <a:r>
              <a:rPr lang="en-US" sz="4800" dirty="0" err="1" smtClean="0"/>
              <a:t>cho</a:t>
            </a:r>
            <a:r>
              <a:rPr lang="en-US" sz="4800" dirty="0" smtClean="0"/>
              <a:t> 100%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bố</a:t>
            </a:r>
            <a:r>
              <a:rPr lang="en-US" sz="4800" dirty="0" smtClean="0"/>
              <a:t> </a:t>
            </a:r>
            <a:r>
              <a:rPr lang="en-US" sz="4800" dirty="0" err="1" smtClean="0"/>
              <a:t>mẹ</a:t>
            </a:r>
            <a:r>
              <a:rPr lang="en-US" sz="4800" smtClean="0"/>
              <a:t>.</a:t>
            </a:r>
            <a:endParaRPr lang="en-US" sz="4800" dirty="0"/>
          </a:p>
        </p:txBody>
      </p:sp>
      <p:sp>
        <p:nvSpPr>
          <p:cNvPr id="6" name="Smiley Face 5"/>
          <p:cNvSpPr/>
          <p:nvPr/>
        </p:nvSpPr>
        <p:spPr>
          <a:xfrm>
            <a:off x="344557" y="2930387"/>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352578" y="441116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Smiley Face 7"/>
          <p:cNvSpPr/>
          <p:nvPr/>
        </p:nvSpPr>
        <p:spPr>
          <a:xfrm>
            <a:off x="352578" y="5974027"/>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Smiley Face 8"/>
          <p:cNvSpPr/>
          <p:nvPr/>
        </p:nvSpPr>
        <p:spPr>
          <a:xfrm>
            <a:off x="308113" y="8267700"/>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2005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15000"/>
              </a:lnSpc>
              <a:spcBef>
                <a:spcPct val="50000"/>
              </a:spcBef>
              <a:buFontTx/>
              <a:buNone/>
              <a:defRPr/>
            </a:pPr>
            <a:r>
              <a:rPr lang="en-US" altLang="en-US" sz="9900" b="1" dirty="0">
                <a:solidFill>
                  <a:srgbClr val="FFC000"/>
                </a:solidFill>
                <a:latin typeface="Times New Roman" panose="02020603050405020304" pitchFamily="18" charset="0"/>
                <a:cs typeface="Times New Roman" panose="02020603050405020304" pitchFamily="18" charset="0"/>
              </a:rPr>
              <a:t>THÍ NGHIỆM LAI HAI TÍNH TRẠNG</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19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p:cNvSpPr txBox="1">
            <a:spLocks noChangeArrowheads="1"/>
          </p:cNvSpPr>
          <p:nvPr/>
        </p:nvSpPr>
        <p:spPr bwMode="auto">
          <a:xfrm>
            <a:off x="1326357" y="411957"/>
            <a:ext cx="1104661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graphicFrame>
        <p:nvGraphicFramePr>
          <p:cNvPr id="20" name="Diagram 19">
            <a:extLst/>
          </p:cNvPr>
          <p:cNvGraphicFramePr/>
          <p:nvPr/>
        </p:nvGraphicFramePr>
        <p:xfrm>
          <a:off x="557084" y="2431201"/>
          <a:ext cx="16473617" cy="7284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8" name="TextBox 21"/>
          <p:cNvSpPr txBox="1">
            <a:spLocks noChangeArrowheads="1"/>
          </p:cNvSpPr>
          <p:nvPr/>
        </p:nvSpPr>
        <p:spPr bwMode="auto">
          <a:xfrm>
            <a:off x="1047750" y="1485901"/>
            <a:ext cx="1455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000000"/>
                </a:solidFill>
                <a:latin typeface="Public Sans Heavy" panose="020B0604020202020204" charset="0"/>
              </a:rPr>
              <a:t>2. Thí nghiệm lai hai tính trạng</a:t>
            </a:r>
            <a:endParaRPr lang="en-US" altLang="en-US" sz="3600">
              <a:solidFill>
                <a:srgbClr val="000000"/>
              </a:solidFill>
              <a:latin typeface="Calibri" panose="020F0502020204030204" pitchFamily="34" charset="0"/>
            </a:endParaRPr>
          </a:p>
        </p:txBody>
      </p:sp>
      <p:sp>
        <p:nvSpPr>
          <p:cNvPr id="23" name="Oval 22">
            <a:extLst/>
          </p:cNvPr>
          <p:cNvSpPr/>
          <p:nvPr/>
        </p:nvSpPr>
        <p:spPr>
          <a:xfrm>
            <a:off x="1047750" y="2659857"/>
            <a:ext cx="878682" cy="790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1</a:t>
            </a:r>
          </a:p>
        </p:txBody>
      </p:sp>
      <p:sp>
        <p:nvSpPr>
          <p:cNvPr id="24" name="Oval 23">
            <a:extLst/>
          </p:cNvPr>
          <p:cNvSpPr/>
          <p:nvPr/>
        </p:nvSpPr>
        <p:spPr>
          <a:xfrm>
            <a:off x="1800226" y="5686426"/>
            <a:ext cx="1102520"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3</a:t>
            </a:r>
          </a:p>
        </p:txBody>
      </p:sp>
      <p:sp>
        <p:nvSpPr>
          <p:cNvPr id="25" name="Oval 24">
            <a:extLst/>
          </p:cNvPr>
          <p:cNvSpPr/>
          <p:nvPr/>
        </p:nvSpPr>
        <p:spPr>
          <a:xfrm>
            <a:off x="1462088" y="3933825"/>
            <a:ext cx="1016795"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2</a:t>
            </a:r>
          </a:p>
        </p:txBody>
      </p:sp>
      <p:sp>
        <p:nvSpPr>
          <p:cNvPr id="11" name="Oval 10">
            <a:extLst/>
          </p:cNvPr>
          <p:cNvSpPr/>
          <p:nvPr/>
        </p:nvSpPr>
        <p:spPr>
          <a:xfrm>
            <a:off x="1340645" y="7350920"/>
            <a:ext cx="945356"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6000" b="1" dirty="0">
                <a:solidFill>
                  <a:srgbClr val="0070C0"/>
                </a:solidFill>
                <a:ea typeface="Silom" pitchFamily="2" charset="-34"/>
                <a:cs typeface="Bangla MN" pitchFamily="2" charset="0"/>
              </a:rPr>
              <a:t>4</a:t>
            </a:r>
            <a:endParaRPr lang="x-none" sz="6000" b="1" dirty="0">
              <a:solidFill>
                <a:srgbClr val="0070C0"/>
              </a:solidFill>
              <a:ea typeface="Silom" pitchFamily="2" charset="-34"/>
              <a:cs typeface="Bangla MN" pitchFamily="2" charset="0"/>
            </a:endParaRPr>
          </a:p>
        </p:txBody>
      </p:sp>
    </p:spTree>
    <p:extLst>
      <p:ext uri="{BB962C8B-B14F-4D97-AF65-F5344CB8AC3E}">
        <p14:creationId xmlns:p14="http://schemas.microsoft.com/office/powerpoint/2010/main" val="284401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7"/>
          <p:cNvSpPr txBox="1">
            <a:spLocks noChangeArrowheads="1"/>
          </p:cNvSpPr>
          <p:nvPr/>
        </p:nvSpPr>
        <p:spPr bwMode="auto">
          <a:xfrm>
            <a:off x="481013" y="140495"/>
            <a:ext cx="110490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sp>
        <p:nvSpPr>
          <p:cNvPr id="9" name="TextBox 9"/>
          <p:cNvSpPr txBox="1"/>
          <p:nvPr/>
        </p:nvSpPr>
        <p:spPr>
          <a:xfrm>
            <a:off x="469108" y="969170"/>
            <a:ext cx="15825788" cy="705321"/>
          </a:xfrm>
          <a:prstGeom prst="rect">
            <a:avLst/>
          </a:prstGeom>
        </p:spPr>
        <p:txBody>
          <a:bodyPr lIns="0" tIns="0" rIns="0" bIns="0">
            <a:spAutoFit/>
          </a:bodyPr>
          <a:lstStyle/>
          <a:p>
            <a:pPr>
              <a:lnSpc>
                <a:spcPts val="5460"/>
              </a:lnSpc>
              <a:defRPr/>
            </a:pPr>
            <a:r>
              <a:rPr lang="en-US" sz="3899" dirty="0">
                <a:solidFill>
                  <a:srgbClr val="004AAD"/>
                </a:solidFill>
                <a:latin typeface="Public Sans Heavy"/>
              </a:rPr>
              <a:t>II.2 </a:t>
            </a:r>
            <a:r>
              <a:rPr lang="en-US" sz="3899" dirty="0" err="1">
                <a:solidFill>
                  <a:srgbClr val="004AAD"/>
                </a:solidFill>
                <a:latin typeface="Public Sans Heavy"/>
              </a:rPr>
              <a:t>Các</a:t>
            </a:r>
            <a:r>
              <a:rPr lang="en-US" sz="3899" dirty="0">
                <a:solidFill>
                  <a:srgbClr val="004AAD"/>
                </a:solidFill>
                <a:latin typeface="Public Sans Heavy"/>
              </a:rPr>
              <a:t> </a:t>
            </a:r>
            <a:r>
              <a:rPr lang="en-US" sz="3899" dirty="0" err="1">
                <a:solidFill>
                  <a:srgbClr val="004AAD"/>
                </a:solidFill>
                <a:latin typeface="Public Sans Heavy"/>
              </a:rPr>
              <a:t>thí</a:t>
            </a:r>
            <a:r>
              <a:rPr lang="en-US" sz="3899" dirty="0">
                <a:solidFill>
                  <a:srgbClr val="004AAD"/>
                </a:solidFill>
                <a:latin typeface="Public Sans Heavy"/>
              </a:rPr>
              <a:t> </a:t>
            </a:r>
            <a:r>
              <a:rPr lang="en-US" sz="3899" dirty="0" err="1">
                <a:solidFill>
                  <a:srgbClr val="004AAD"/>
                </a:solidFill>
                <a:latin typeface="Public Sans Heavy"/>
              </a:rPr>
              <a:t>nghiệm</a:t>
            </a:r>
            <a:r>
              <a:rPr lang="en-US" sz="3899" dirty="0">
                <a:solidFill>
                  <a:srgbClr val="004AAD"/>
                </a:solidFill>
                <a:latin typeface="Public Sans Heavy"/>
              </a:rPr>
              <a:t> </a:t>
            </a:r>
            <a:r>
              <a:rPr lang="en-US" sz="3899" dirty="0" err="1">
                <a:solidFill>
                  <a:srgbClr val="004AAD"/>
                </a:solidFill>
                <a:latin typeface="Public Sans Heavy"/>
              </a:rPr>
              <a:t>của</a:t>
            </a:r>
            <a:r>
              <a:rPr lang="en-US" sz="3899" dirty="0">
                <a:solidFill>
                  <a:srgbClr val="004AAD"/>
                </a:solidFill>
                <a:latin typeface="Public Sans Heavy"/>
              </a:rPr>
              <a:t>  Mendel </a:t>
            </a:r>
          </a:p>
        </p:txBody>
      </p:sp>
      <p:sp>
        <p:nvSpPr>
          <p:cNvPr id="73732" name="TextBox 13"/>
          <p:cNvSpPr txBox="1">
            <a:spLocks noChangeArrowheads="1"/>
          </p:cNvSpPr>
          <p:nvPr/>
        </p:nvSpPr>
        <p:spPr bwMode="auto">
          <a:xfrm>
            <a:off x="4212432" y="3288507"/>
            <a:ext cx="46958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763"/>
              </a:lnSpc>
            </a:pPr>
            <a:r>
              <a:rPr lang="en-US" altLang="en-US" sz="3600" dirty="0">
                <a:solidFill>
                  <a:srgbClr val="C00000"/>
                </a:solidFill>
                <a:latin typeface="Public Sans Bold" panose="020B0604020202020204" charset="0"/>
              </a:rPr>
              <a:t>HS </a:t>
            </a:r>
            <a:r>
              <a:rPr lang="en-US" altLang="en-US" sz="3600" dirty="0" err="1">
                <a:solidFill>
                  <a:srgbClr val="C00000"/>
                </a:solidFill>
                <a:latin typeface="Public Sans Bold" panose="020B0604020202020204" charset="0"/>
              </a:rPr>
              <a:t>hoạt</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động</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nhóm</a:t>
            </a:r>
            <a:endParaRPr lang="en-US" altLang="en-US" sz="3600" dirty="0">
              <a:solidFill>
                <a:srgbClr val="C00000"/>
              </a:solidFill>
              <a:latin typeface="Public Sans Bold" panose="020B0604020202020204" charset="0"/>
            </a:endParaRPr>
          </a:p>
        </p:txBody>
      </p:sp>
      <p:sp>
        <p:nvSpPr>
          <p:cNvPr id="6" name="TextBox 13">
            <a:extLst/>
          </p:cNvPr>
          <p:cNvSpPr txBox="1"/>
          <p:nvPr/>
        </p:nvSpPr>
        <p:spPr>
          <a:xfrm>
            <a:off x="481013" y="5372100"/>
            <a:ext cx="8662988" cy="3693319"/>
          </a:xfrm>
          <a:prstGeom prst="rect">
            <a:avLst/>
          </a:prstGeom>
        </p:spPr>
        <p:txBody>
          <a:bodyPr lIns="0" tIns="0" rIns="0" bIns="0">
            <a:spAutoFit/>
          </a:bodyPr>
          <a:lstStyle/>
          <a:p>
            <a:pPr algn="just">
              <a:lnSpc>
                <a:spcPts val="4760"/>
              </a:lnSpc>
              <a:defRPr/>
            </a:pPr>
            <a:r>
              <a:rPr lang="en-US" sz="3200" dirty="0">
                <a:solidFill>
                  <a:srgbClr val="000000"/>
                </a:solidFill>
                <a:latin typeface="Public Sans Bold"/>
              </a:rPr>
              <a:t>1.Phân </a:t>
            </a:r>
            <a:r>
              <a:rPr lang="en-US" sz="3200" dirty="0" err="1">
                <a:solidFill>
                  <a:srgbClr val="000000"/>
                </a:solidFill>
                <a:latin typeface="Public Sans Bold"/>
              </a:rPr>
              <a:t>tích</a:t>
            </a:r>
            <a:r>
              <a:rPr lang="en-US" sz="3200" dirty="0">
                <a:solidFill>
                  <a:srgbClr val="000000"/>
                </a:solidFill>
                <a:latin typeface="Public Sans Bold"/>
              </a:rPr>
              <a:t> </a:t>
            </a:r>
            <a:r>
              <a:rPr lang="en-US" sz="3200" dirty="0" err="1">
                <a:solidFill>
                  <a:srgbClr val="000000"/>
                </a:solidFill>
                <a:latin typeface="Public Sans Bold"/>
              </a:rPr>
              <a:t>các</a:t>
            </a:r>
            <a:r>
              <a:rPr lang="en-US" sz="3200" dirty="0">
                <a:solidFill>
                  <a:srgbClr val="000000"/>
                </a:solidFill>
                <a:latin typeface="Public Sans Bold"/>
              </a:rPr>
              <a:t> </a:t>
            </a:r>
            <a:r>
              <a:rPr lang="en-US" sz="3200" dirty="0" err="1">
                <a:solidFill>
                  <a:srgbClr val="000000"/>
                </a:solidFill>
                <a:latin typeface="Public Sans Bold"/>
              </a:rPr>
              <a:t>bước</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quy</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thí</a:t>
            </a:r>
            <a:r>
              <a:rPr lang="en-US" sz="3200" dirty="0">
                <a:solidFill>
                  <a:srgbClr val="000000"/>
                </a:solidFill>
                <a:latin typeface="Public Sans Bold"/>
              </a:rPr>
              <a:t>   </a:t>
            </a:r>
            <a:r>
              <a:rPr lang="en-US" sz="3200" dirty="0" err="1">
                <a:solidFill>
                  <a:srgbClr val="000000"/>
                </a:solidFill>
                <a:latin typeface="Public Sans Bold"/>
              </a:rPr>
              <a:t>nghiêm</a:t>
            </a:r>
            <a:r>
              <a:rPr lang="en-US" sz="3200" dirty="0">
                <a:solidFill>
                  <a:srgbClr val="000000"/>
                </a:solidFill>
                <a:latin typeface="Public Sans Bold"/>
              </a:rPr>
              <a:t> </a:t>
            </a:r>
            <a:r>
              <a:rPr lang="en-US" sz="3200" dirty="0" err="1">
                <a:solidFill>
                  <a:srgbClr val="000000"/>
                </a:solidFill>
                <a:latin typeface="Public Sans Bold"/>
              </a:rPr>
              <a:t>về</a:t>
            </a:r>
            <a:r>
              <a:rPr lang="en-US" sz="3200" dirty="0">
                <a:solidFill>
                  <a:srgbClr val="000000"/>
                </a:solidFill>
                <a:latin typeface="Public Sans Bold"/>
              </a:rPr>
              <a:t> 2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của</a:t>
            </a:r>
            <a:r>
              <a:rPr lang="en-US" sz="3200" dirty="0">
                <a:solidFill>
                  <a:srgbClr val="000000"/>
                </a:solidFill>
                <a:latin typeface="Public Sans Bold"/>
              </a:rPr>
              <a:t> Mendel</a:t>
            </a:r>
          </a:p>
          <a:p>
            <a:pPr algn="just">
              <a:lnSpc>
                <a:spcPts val="4760"/>
              </a:lnSpc>
              <a:defRPr/>
            </a:pPr>
            <a:r>
              <a:rPr lang="en-US" sz="3200" dirty="0">
                <a:solidFill>
                  <a:srgbClr val="000000"/>
                </a:solidFill>
                <a:latin typeface="Public Sans Bold"/>
              </a:rPr>
              <a:t>2. </a:t>
            </a:r>
            <a:r>
              <a:rPr lang="en-US" sz="3200" dirty="0" err="1">
                <a:solidFill>
                  <a:srgbClr val="000000"/>
                </a:solidFill>
                <a:latin typeface="Public Sans Bold"/>
              </a:rPr>
              <a:t>Giải</a:t>
            </a:r>
            <a:r>
              <a:rPr lang="en-US" sz="3200" dirty="0">
                <a:solidFill>
                  <a:srgbClr val="000000"/>
                </a:solidFill>
                <a:latin typeface="Public Sans Bold"/>
              </a:rPr>
              <a:t> </a:t>
            </a:r>
            <a:r>
              <a:rPr lang="en-US" sz="3200" dirty="0" err="1">
                <a:solidFill>
                  <a:srgbClr val="000000"/>
                </a:solidFill>
                <a:latin typeface="Public Sans Bold"/>
              </a:rPr>
              <a:t>thích</a:t>
            </a:r>
            <a:r>
              <a:rPr lang="en-US" sz="3200" dirty="0">
                <a:solidFill>
                  <a:srgbClr val="000000"/>
                </a:solidFill>
                <a:latin typeface="Public Sans Bold"/>
              </a:rPr>
              <a:t>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Mendel </a:t>
            </a:r>
            <a:r>
              <a:rPr lang="en-US" sz="3200" dirty="0" err="1">
                <a:solidFill>
                  <a:srgbClr val="000000"/>
                </a:solidFill>
                <a:latin typeface="Public Sans Bold"/>
              </a:rPr>
              <a:t>kết</a:t>
            </a:r>
            <a:r>
              <a:rPr lang="en-US" sz="3200" dirty="0">
                <a:solidFill>
                  <a:srgbClr val="000000"/>
                </a:solidFill>
                <a:latin typeface="Public Sans Bold"/>
              </a:rPr>
              <a:t> </a:t>
            </a:r>
            <a:r>
              <a:rPr lang="en-US" sz="3200" dirty="0" err="1">
                <a:solidFill>
                  <a:srgbClr val="000000"/>
                </a:solidFill>
                <a:latin typeface="Public Sans Bold"/>
              </a:rPr>
              <a:t>luận</a:t>
            </a:r>
            <a:r>
              <a:rPr lang="en-US" sz="3200" dirty="0">
                <a:solidFill>
                  <a:srgbClr val="000000"/>
                </a:solidFill>
                <a:latin typeface="Public Sans Bold"/>
              </a:rPr>
              <a:t> </a:t>
            </a:r>
            <a:r>
              <a:rPr lang="en-US" sz="3200" dirty="0" err="1">
                <a:solidFill>
                  <a:srgbClr val="000000"/>
                </a:solidFill>
                <a:latin typeface="Public Sans Bold"/>
              </a:rPr>
              <a:t>giả</a:t>
            </a:r>
            <a:r>
              <a:rPr lang="en-US" sz="3200" dirty="0">
                <a:solidFill>
                  <a:srgbClr val="000000"/>
                </a:solidFill>
                <a:latin typeface="Public Sans Bold"/>
              </a:rPr>
              <a:t> </a:t>
            </a:r>
            <a:r>
              <a:rPr lang="en-US" sz="3200" dirty="0" err="1">
                <a:solidFill>
                  <a:srgbClr val="000000"/>
                </a:solidFill>
                <a:latin typeface="Public Sans Bold"/>
              </a:rPr>
              <a:t>thuyết</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a:t>
            </a:r>
            <a:r>
              <a:rPr lang="en-US" sz="3200" dirty="0" err="1">
                <a:solidFill>
                  <a:srgbClr val="000000"/>
                </a:solidFill>
                <a:latin typeface="Public Sans Bold"/>
              </a:rPr>
              <a:t>ly</a:t>
            </a:r>
            <a:r>
              <a:rPr lang="en-US" sz="3200" dirty="0">
                <a:solidFill>
                  <a:srgbClr val="000000"/>
                </a:solidFill>
                <a:latin typeface="Public Sans Bold"/>
              </a:rPr>
              <a:t> </a:t>
            </a:r>
            <a:r>
              <a:rPr lang="en-US" sz="3200" dirty="0" err="1">
                <a:solidFill>
                  <a:srgbClr val="000000"/>
                </a:solidFill>
                <a:latin typeface="Public Sans Bold"/>
              </a:rPr>
              <a:t>độc</a:t>
            </a:r>
            <a:r>
              <a:rPr lang="en-US" sz="3200" dirty="0">
                <a:solidFill>
                  <a:srgbClr val="000000"/>
                </a:solidFill>
                <a:latin typeface="Public Sans Bold"/>
              </a:rPr>
              <a:t> </a:t>
            </a:r>
            <a:r>
              <a:rPr lang="en-US" sz="3200" dirty="0" err="1">
                <a:solidFill>
                  <a:srgbClr val="000000"/>
                </a:solidFill>
                <a:latin typeface="Public Sans Bold"/>
              </a:rPr>
              <a:t>là</a:t>
            </a:r>
            <a:r>
              <a:rPr lang="en-US" sz="3200" dirty="0">
                <a:solidFill>
                  <a:srgbClr val="000000"/>
                </a:solidFill>
                <a:latin typeface="Public Sans Bold"/>
              </a:rPr>
              <a:t> </a:t>
            </a:r>
            <a:r>
              <a:rPr lang="en-US" sz="3200" dirty="0" err="1">
                <a:solidFill>
                  <a:srgbClr val="000000"/>
                </a:solidFill>
                <a:latin typeface="Public Sans Bold"/>
              </a:rPr>
              <a:t>đúng</a:t>
            </a:r>
            <a:r>
              <a:rPr lang="en-US" sz="3200" dirty="0">
                <a:solidFill>
                  <a:srgbClr val="000000"/>
                </a:solidFill>
                <a:latin typeface="Public Sans Bold"/>
              </a:rPr>
              <a:t>? </a:t>
            </a:r>
          </a:p>
          <a:p>
            <a:pPr algn="just">
              <a:lnSpc>
                <a:spcPts val="4760"/>
              </a:lnSpc>
              <a:defRPr/>
            </a:pPr>
            <a:r>
              <a:rPr lang="en-US" sz="3200" dirty="0">
                <a:solidFill>
                  <a:srgbClr val="000000"/>
                </a:solidFill>
                <a:latin typeface="Public Sans Bold"/>
              </a:rPr>
              <a:t>3.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quá</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giảm</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F2 </a:t>
            </a:r>
            <a:r>
              <a:rPr lang="en-US" sz="3200" dirty="0" err="1">
                <a:solidFill>
                  <a:srgbClr val="000000"/>
                </a:solidFill>
                <a:latin typeface="Public Sans Bold"/>
              </a:rPr>
              <a:t>cho</a:t>
            </a:r>
            <a:r>
              <a:rPr lang="en-US" sz="3200" dirty="0">
                <a:solidFill>
                  <a:srgbClr val="000000"/>
                </a:solidFill>
                <a:latin typeface="Public Sans Bold"/>
              </a:rPr>
              <a:t> 4 4 </a:t>
            </a:r>
            <a:r>
              <a:rPr lang="en-US" sz="3200" dirty="0" err="1">
                <a:solidFill>
                  <a:srgbClr val="000000"/>
                </a:solidFill>
                <a:latin typeface="Public Sans Bold"/>
              </a:rPr>
              <a:t>loại</a:t>
            </a:r>
            <a:r>
              <a:rPr lang="en-US" sz="3200" dirty="0">
                <a:solidFill>
                  <a:srgbClr val="000000"/>
                </a:solidFill>
                <a:latin typeface="Public Sans Bold"/>
              </a:rPr>
              <a:t> </a:t>
            </a:r>
            <a:r>
              <a:rPr lang="en-US" sz="3200" dirty="0" err="1">
                <a:solidFill>
                  <a:srgbClr val="000000"/>
                </a:solidFill>
                <a:latin typeface="Public Sans Bold"/>
              </a:rPr>
              <a:t>giao</a:t>
            </a:r>
            <a:r>
              <a:rPr lang="en-US" sz="3200" dirty="0">
                <a:solidFill>
                  <a:srgbClr val="000000"/>
                </a:solidFill>
                <a:latin typeface="Public Sans Bold"/>
              </a:rPr>
              <a:t> </a:t>
            </a:r>
            <a:r>
              <a:rPr lang="en-US" sz="3200" dirty="0" err="1">
                <a:solidFill>
                  <a:srgbClr val="000000"/>
                </a:solidFill>
                <a:latin typeface="Public Sans Bold"/>
              </a:rPr>
              <a:t>tử</a:t>
            </a:r>
            <a:r>
              <a:rPr lang="en-US" sz="3200" dirty="0">
                <a:solidFill>
                  <a:srgbClr val="000000"/>
                </a:solidFill>
                <a:latin typeface="Public Sans Bold"/>
              </a:rPr>
              <a:t> </a:t>
            </a:r>
            <a:r>
              <a:rPr lang="en-US" sz="3200" dirty="0" err="1">
                <a:solidFill>
                  <a:srgbClr val="000000"/>
                </a:solidFill>
                <a:latin typeface="Public Sans Bold"/>
              </a:rPr>
              <a:t>với</a:t>
            </a:r>
            <a:r>
              <a:rPr lang="en-US" sz="3200" dirty="0">
                <a:solidFill>
                  <a:srgbClr val="000000"/>
                </a:solidFill>
                <a:latin typeface="Public Sans Bold"/>
              </a:rPr>
              <a:t> </a:t>
            </a:r>
            <a:r>
              <a:rPr lang="en-US" sz="3200" dirty="0" err="1">
                <a:solidFill>
                  <a:srgbClr val="000000"/>
                </a:solidFill>
                <a:latin typeface="Public Sans Bold"/>
              </a:rPr>
              <a:t>tỉ</a:t>
            </a:r>
            <a:r>
              <a:rPr lang="en-US" sz="3200" dirty="0">
                <a:solidFill>
                  <a:srgbClr val="000000"/>
                </a:solidFill>
                <a:latin typeface="Public Sans Bold"/>
              </a:rPr>
              <a:t> </a:t>
            </a:r>
            <a:r>
              <a:rPr lang="en-US" sz="3200" dirty="0" err="1">
                <a:solidFill>
                  <a:srgbClr val="000000"/>
                </a:solidFill>
                <a:latin typeface="Public Sans Bold"/>
              </a:rPr>
              <a:t>lệ</a:t>
            </a:r>
            <a:r>
              <a:rPr lang="en-US" sz="3200" dirty="0">
                <a:solidFill>
                  <a:srgbClr val="000000"/>
                </a:solidFill>
                <a:latin typeface="Public Sans Bold"/>
              </a:rPr>
              <a:t> </a:t>
            </a:r>
            <a:r>
              <a:rPr lang="en-US" sz="3200" dirty="0" err="1">
                <a:solidFill>
                  <a:srgbClr val="000000"/>
                </a:solidFill>
                <a:latin typeface="Public Sans Bold"/>
              </a:rPr>
              <a:t>bằng</a:t>
            </a:r>
            <a:r>
              <a:rPr lang="en-US" sz="3200" dirty="0">
                <a:solidFill>
                  <a:srgbClr val="000000"/>
                </a:solidFill>
                <a:latin typeface="Public Sans Bold"/>
              </a:rPr>
              <a:t> </a:t>
            </a:r>
            <a:r>
              <a:rPr lang="en-US" sz="3200" dirty="0" err="1">
                <a:solidFill>
                  <a:srgbClr val="000000"/>
                </a:solidFill>
                <a:latin typeface="Public Sans Bold"/>
              </a:rPr>
              <a:t>nhau</a:t>
            </a:r>
            <a:endParaRPr lang="en-US" sz="3200" dirty="0">
              <a:solidFill>
                <a:srgbClr val="000000"/>
              </a:solidFill>
              <a:latin typeface="Public Sans Bold"/>
            </a:endParaRPr>
          </a:p>
        </p:txBody>
      </p:sp>
      <p:sp>
        <p:nvSpPr>
          <p:cNvPr id="73734" name="Freeform 2"/>
          <p:cNvSpPr>
            <a:spLocks/>
          </p:cNvSpPr>
          <p:nvPr/>
        </p:nvSpPr>
        <p:spPr bwMode="auto">
          <a:xfrm>
            <a:off x="1497807" y="2640808"/>
            <a:ext cx="2133600" cy="2062163"/>
          </a:xfrm>
          <a:custGeom>
            <a:avLst/>
            <a:gdLst>
              <a:gd name="T0" fmla="*/ 0 w 2460084"/>
              <a:gd name="T1" fmla="*/ 0 h 2631106"/>
              <a:gd name="T2" fmla="*/ 822420 w 2460084"/>
              <a:gd name="T3" fmla="*/ 0 h 2631106"/>
              <a:gd name="T4" fmla="*/ 822420 w 2460084"/>
              <a:gd name="T5" fmla="*/ 718331 h 2631106"/>
              <a:gd name="T6" fmla="*/ 0 w 2460084"/>
              <a:gd name="T7" fmla="*/ 718331 h 2631106"/>
              <a:gd name="T8" fmla="*/ 0 w 2460084"/>
              <a:gd name="T9" fmla="*/ 0 h 2631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0084" h="2631106">
                <a:moveTo>
                  <a:pt x="0" y="0"/>
                </a:moveTo>
                <a:lnTo>
                  <a:pt x="2460084" y="0"/>
                </a:lnTo>
                <a:lnTo>
                  <a:pt x="2460084" y="2631106"/>
                </a:lnTo>
                <a:lnTo>
                  <a:pt x="0" y="263110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pic>
        <p:nvPicPr>
          <p:cNvPr id="73735" name="Picture 9"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7483" y="59533"/>
            <a:ext cx="7679531" cy="52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1"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483" y="5262563"/>
            <a:ext cx="7641431"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40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489282" y="5457825"/>
            <a:ext cx="8684418" cy="40005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4" name="Rounded Rectangle 13"/>
          <p:cNvSpPr/>
          <p:nvPr/>
        </p:nvSpPr>
        <p:spPr>
          <a:xfrm>
            <a:off x="183358" y="752475"/>
            <a:ext cx="9079706" cy="8848725"/>
          </a:xfrm>
          <a:prstGeom prst="roundRect">
            <a:avLst/>
          </a:prstGeom>
          <a:solidFill>
            <a:srgbClr val="F6D6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2" name="TextBox 11"/>
          <p:cNvSpPr txBox="1">
            <a:spLocks noChangeArrowheads="1"/>
          </p:cNvSpPr>
          <p:nvPr/>
        </p:nvSpPr>
        <p:spPr bwMode="auto">
          <a:xfrm>
            <a:off x="228600" y="1140620"/>
            <a:ext cx="8717757"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defTabSz="4572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defTabSz="4572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defTabSz="4572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defTabSz="4572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altLang="en-US" sz="4200" b="1">
                <a:solidFill>
                  <a:schemeClr val="bg1"/>
                </a:solidFill>
                <a:latin typeface="Calibri" panose="020F0502020204030204" pitchFamily="34" charset="0"/>
                <a:cs typeface="Times New Roman" panose="02020603050405020304" pitchFamily="18" charset="0"/>
              </a:rPr>
              <a:t>   a. Thí nghiệm</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Pt/c: (lai thuận và nghịch): </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cây hạt vàng, vỏ trơn </a:t>
            </a:r>
            <a:r>
              <a:rPr lang="en-US" altLang="en-US" sz="4200" b="1">
                <a:solidFill>
                  <a:schemeClr val="bg1"/>
                </a:solidFill>
                <a:latin typeface="Calibri" panose="020F0502020204030204" pitchFamily="34" charset="0"/>
                <a:cs typeface="Times New Roman" panose="02020603050405020304" pitchFamily="18" charset="0"/>
              </a:rPr>
              <a:t>  x</a:t>
            </a:r>
            <a:r>
              <a:rPr lang="vi-VN" altLang="en-US" sz="4200" b="1">
                <a:solidFill>
                  <a:schemeClr val="bg1"/>
                </a:solidFill>
                <a:latin typeface="Calibri" panose="020F0502020204030204" pitchFamily="34" charset="0"/>
                <a:cs typeface="Times New Roman" panose="02020603050405020304" pitchFamily="18" charset="0"/>
              </a:rPr>
              <a:t> </a:t>
            </a:r>
            <a:r>
              <a:rPr lang="en-US" altLang="en-US" sz="4200" b="1">
                <a:solidFill>
                  <a:schemeClr val="bg1"/>
                </a:solidFill>
                <a:latin typeface="Calibri" panose="020F0502020204030204" pitchFamily="34" charset="0"/>
                <a:cs typeface="Times New Roman" panose="02020603050405020304" pitchFamily="18" charset="0"/>
              </a:rPr>
              <a:t>  </a:t>
            </a:r>
            <a:r>
              <a:rPr lang="vi-VN" altLang="en-US" sz="4200" b="1">
                <a:solidFill>
                  <a:schemeClr val="bg1"/>
                </a:solidFill>
                <a:latin typeface="Calibri" panose="020F0502020204030204" pitchFamily="34" charset="0"/>
                <a:cs typeface="Times New Roman" panose="02020603050405020304" pitchFamily="18" charset="0"/>
              </a:rPr>
              <a:t>cây hạt xanh,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100% cây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tự thụ phấn → F2: </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9/16</a:t>
            </a:r>
            <a:r>
              <a:rPr lang="vi-VN" altLang="en-US" sz="4200" b="1">
                <a:solidFill>
                  <a:schemeClr val="bg1"/>
                </a:solidFill>
                <a:latin typeface="Calibri" panose="020F0502020204030204" pitchFamily="34" charset="0"/>
                <a:cs typeface="Times New Roman" panose="02020603050405020304" pitchFamily="18" charset="0"/>
              </a:rPr>
              <a:t>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xanh,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vàng,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1/16</a:t>
            </a:r>
            <a:r>
              <a:rPr lang="vi-VN" altLang="en-US" sz="4200" b="1">
                <a:solidFill>
                  <a:schemeClr val="bg1"/>
                </a:solidFill>
                <a:latin typeface="Calibri" panose="020F0502020204030204" pitchFamily="34" charset="0"/>
                <a:cs typeface="Times New Roman" panose="02020603050405020304" pitchFamily="18" charset="0"/>
              </a:rPr>
              <a:t> cây hạt xanh, vỏ nhăn</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en-US" altLang="en-US" sz="4200">
                <a:latin typeface="Times New Roman" panose="02020603050405020304" pitchFamily="18" charset="0"/>
                <a:cs typeface="Times New Roman" panose="02020603050405020304" pitchFamily="18" charset="0"/>
              </a:rPr>
              <a:t> </a:t>
            </a:r>
            <a:endParaRPr lang="vi-VN" altLang="en-US" sz="4200" b="1">
              <a:solidFill>
                <a:srgbClr val="FFFF00"/>
              </a:solidFill>
              <a:latin typeface="Times New Roman" panose="02020603050405020304" pitchFamily="18" charset="0"/>
              <a:cs typeface="Times New Roman" panose="02020603050405020304" pitchFamily="18" charset="0"/>
            </a:endParaRPr>
          </a:p>
        </p:txBody>
      </p:sp>
      <p:sp>
        <p:nvSpPr>
          <p:cNvPr id="75781" name="TextBox 9"/>
          <p:cNvSpPr txBox="1">
            <a:spLocks noChangeArrowheads="1"/>
          </p:cNvSpPr>
          <p:nvPr/>
        </p:nvSpPr>
        <p:spPr bwMode="auto">
          <a:xfrm>
            <a:off x="10039350" y="5534025"/>
            <a:ext cx="7772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c. Đề xuất giả thuyết mới:  </a:t>
            </a:r>
          </a:p>
          <a:p>
            <a:pPr>
              <a:lnSpc>
                <a:spcPct val="100000"/>
              </a:lnSpc>
              <a:spcBef>
                <a:spcPct val="0"/>
              </a:spcBef>
              <a:buFontTx/>
              <a:buNone/>
            </a:pPr>
            <a:r>
              <a:rPr lang="en-US" altLang="en-US" sz="4200">
                <a:solidFill>
                  <a:schemeClr val="bg1"/>
                </a:solidFill>
                <a:latin typeface="Arial" panose="020B0604020202020204" pitchFamily="34" charset="0"/>
              </a:rPr>
              <a:t>Các cặp nhân tố di truyền quy định các tính trạng khác nhau phân li độc lập với nhau trong quá trình hình thành giao tử.</a:t>
            </a:r>
          </a:p>
          <a:p>
            <a:pPr>
              <a:lnSpc>
                <a:spcPct val="100000"/>
              </a:lnSpc>
              <a:spcBef>
                <a:spcPct val="0"/>
              </a:spcBef>
              <a:buFontTx/>
              <a:buNone/>
            </a:pPr>
            <a:r>
              <a:rPr lang="en-US" altLang="en-US" sz="4200">
                <a:solidFill>
                  <a:schemeClr val="bg1"/>
                </a:solidFill>
                <a:latin typeface="Arial" panose="020B0604020202020204" pitchFamily="34" charset="0"/>
              </a:rPr>
              <a:t>		</a:t>
            </a:r>
          </a:p>
        </p:txBody>
      </p:sp>
      <p:sp>
        <p:nvSpPr>
          <p:cNvPr id="2" name="Rounded Rectangle 1"/>
          <p:cNvSpPr/>
          <p:nvPr/>
        </p:nvSpPr>
        <p:spPr>
          <a:xfrm>
            <a:off x="9353550" y="752475"/>
            <a:ext cx="8820150" cy="4000500"/>
          </a:xfrm>
          <a:prstGeom prst="roundRect">
            <a:avLst/>
          </a:prstGeom>
          <a:solidFill>
            <a:srgbClr val="F2E9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75783" name="TextBox 6"/>
          <p:cNvSpPr txBox="1">
            <a:spLocks noChangeArrowheads="1"/>
          </p:cNvSpPr>
          <p:nvPr/>
        </p:nvSpPr>
        <p:spPr bwMode="auto">
          <a:xfrm>
            <a:off x="9489282" y="1016795"/>
            <a:ext cx="8458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b. Giải thích kết quả: </a:t>
            </a:r>
          </a:p>
          <a:p>
            <a:pPr>
              <a:lnSpc>
                <a:spcPct val="100000"/>
              </a:lnSpc>
              <a:spcBef>
                <a:spcPct val="0"/>
              </a:spcBef>
              <a:buFontTx/>
              <a:buNone/>
            </a:pPr>
            <a:r>
              <a:rPr lang="en-US" altLang="en-US" sz="4200">
                <a:solidFill>
                  <a:schemeClr val="bg1"/>
                </a:solidFill>
                <a:latin typeface="Arial" panose="020B0604020202020204" pitchFamily="34" charset="0"/>
              </a:rPr>
              <a:t>  F2: </a:t>
            </a:r>
          </a:p>
          <a:p>
            <a:pPr>
              <a:lnSpc>
                <a:spcPct val="100000"/>
              </a:lnSpc>
              <a:spcBef>
                <a:spcPct val="0"/>
              </a:spcBef>
              <a:buFontTx/>
              <a:buNone/>
            </a:pPr>
            <a:r>
              <a:rPr lang="en-US" altLang="en-US" sz="4200">
                <a:solidFill>
                  <a:schemeClr val="bg1"/>
                </a:solidFill>
                <a:latin typeface="Arial" panose="020B0604020202020204" pitchFamily="34" charset="0"/>
              </a:rPr>
              <a:t>+ Tính trạng màu hạt:	</a:t>
            </a:r>
          </a:p>
          <a:p>
            <a:pPr>
              <a:lnSpc>
                <a:spcPct val="100000"/>
              </a:lnSpc>
              <a:spcBef>
                <a:spcPct val="0"/>
              </a:spcBef>
              <a:buFontTx/>
              <a:buNone/>
            </a:pPr>
            <a:r>
              <a:rPr lang="en-US" altLang="en-US" sz="4200">
                <a:solidFill>
                  <a:schemeClr val="bg1"/>
                </a:solidFill>
                <a:latin typeface="Arial" panose="020B0604020202020204" pitchFamily="34" charset="0"/>
              </a:rPr>
              <a:t>+ Tính trạng hình dạng hạt:	</a:t>
            </a:r>
          </a:p>
          <a:p>
            <a:pPr>
              <a:lnSpc>
                <a:spcPct val="100000"/>
              </a:lnSpc>
              <a:spcBef>
                <a:spcPct val="0"/>
              </a:spcBef>
              <a:buFontTx/>
              <a:buNone/>
            </a:pPr>
            <a:r>
              <a:rPr lang="en-US" altLang="en-US" sz="4200">
                <a:solidFill>
                  <a:schemeClr val="bg1"/>
                </a:solidFill>
                <a:latin typeface="Arial" panose="020B0604020202020204" pitchFamily="34" charset="0"/>
              </a:rPr>
              <a:t>+ Xét chung hai tính trạng:	</a:t>
            </a:r>
          </a:p>
        </p:txBody>
      </p:sp>
      <p:sp>
        <p:nvSpPr>
          <p:cNvPr id="81925" name="TextBox 8"/>
          <p:cNvSpPr txBox="1">
            <a:spLocks noChangeArrowheads="1"/>
          </p:cNvSpPr>
          <p:nvPr/>
        </p:nvSpPr>
        <p:spPr bwMode="auto">
          <a:xfrm>
            <a:off x="15756733" y="3686176"/>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a:solidFill>
                  <a:schemeClr val="bg1"/>
                </a:solidFill>
                <a:latin typeface="Arial" panose="020B0604020202020204" pitchFamily="34" charset="0"/>
              </a:rPr>
              <a:t> 9: 3:1 :1 </a:t>
            </a:r>
          </a:p>
        </p:txBody>
      </p:sp>
      <p:sp>
        <p:nvSpPr>
          <p:cNvPr id="81923" name="TextBox 5"/>
          <p:cNvSpPr txBox="1">
            <a:spLocks noChangeArrowheads="1"/>
          </p:cNvSpPr>
          <p:nvPr/>
        </p:nvSpPr>
        <p:spPr bwMode="auto">
          <a:xfrm>
            <a:off x="16094870" y="2924175"/>
            <a:ext cx="1485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a:t>
            </a:r>
            <a:r>
              <a:rPr lang="en-US" altLang="en-US" sz="2700">
                <a:solidFill>
                  <a:schemeClr val="bg1"/>
                </a:solidFill>
                <a:latin typeface="Arial" panose="020B0604020202020204" pitchFamily="34" charset="0"/>
              </a:rPr>
              <a:t> </a:t>
            </a:r>
          </a:p>
        </p:txBody>
      </p:sp>
      <p:sp>
        <p:nvSpPr>
          <p:cNvPr id="81924" name="TextBox 7"/>
          <p:cNvSpPr txBox="1">
            <a:spLocks noChangeArrowheads="1"/>
          </p:cNvSpPr>
          <p:nvPr/>
        </p:nvSpPr>
        <p:spPr bwMode="auto">
          <a:xfrm>
            <a:off x="14699458" y="2374107"/>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 </a:t>
            </a:r>
          </a:p>
        </p:txBody>
      </p:sp>
    </p:spTree>
    <p:extLst>
      <p:ext uri="{BB962C8B-B14F-4D97-AF65-F5344CB8AC3E}">
        <p14:creationId xmlns:p14="http://schemas.microsoft.com/office/powerpoint/2010/main" val="306834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1925" grpId="0"/>
      <p:bldP spid="81923" grpId="0"/>
      <p:bldP spid="819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22" name="Oval 21"/>
          <p:cNvSpPr/>
          <p:nvPr/>
        </p:nvSpPr>
        <p:spPr>
          <a:xfrm>
            <a:off x="2516983" y="1295400"/>
            <a:ext cx="2669381" cy="2364582"/>
          </a:xfrm>
          <a:prstGeom prst="ellipse">
            <a:avLst/>
          </a:prstGeom>
          <a:solidFill>
            <a:schemeClr val="accent2">
              <a:lumMod val="40000"/>
              <a:lumOff val="60000"/>
              <a:alpha val="7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2700">
              <a:solidFill>
                <a:prstClr val="black"/>
              </a:solidFill>
              <a:cs typeface="Calibri" panose="020F0502020204030204" pitchFamily="34" charset="0"/>
            </a:endParaRPr>
          </a:p>
        </p:txBody>
      </p:sp>
      <p:sp>
        <p:nvSpPr>
          <p:cNvPr id="8" name="TextBox 1"/>
          <p:cNvSpPr txBox="1"/>
          <p:nvPr/>
        </p:nvSpPr>
        <p:spPr>
          <a:xfrm>
            <a:off x="195263" y="102395"/>
            <a:ext cx="5664995" cy="738664"/>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200" b="1">
                <a:solidFill>
                  <a:srgbClr val="000000"/>
                </a:solidFill>
                <a:latin typeface="Times New Roman" panose="02020603050405020304" pitchFamily="18" charset="0"/>
                <a:ea typeface="幼圆"/>
                <a:cs typeface="Times New Roman" panose="02020603050405020304" pitchFamily="18" charset="0"/>
              </a:rPr>
              <a:t>d. </a:t>
            </a:r>
            <a:r>
              <a:rPr lang="en-US" altLang="en-US" sz="4200" b="1">
                <a:solidFill>
                  <a:srgbClr val="000000"/>
                </a:solidFill>
                <a:latin typeface="Times New Roman" panose="02020603050405020304" pitchFamily="18" charset="0"/>
                <a:cs typeface="Times New Roman" panose="02020603050405020304" pitchFamily="18" charset="0"/>
              </a:rPr>
              <a:t>Cơ sở tế bào học</a:t>
            </a:r>
            <a:endParaRPr lang="en-US" altLang="en-US" sz="4200">
              <a:solidFill>
                <a:srgbClr val="000000"/>
              </a:solidFill>
              <a:latin typeface="Times New Roman" panose="02020603050405020304" pitchFamily="18" charset="0"/>
              <a:cs typeface="Times New Roman" panose="02020603050405020304" pitchFamily="18" charset="0"/>
            </a:endParaRPr>
          </a:p>
        </p:txBody>
      </p:sp>
      <p:sp>
        <p:nvSpPr>
          <p:cNvPr id="18" name="Rounded Rectangle 17"/>
          <p:cNvSpPr/>
          <p:nvPr/>
        </p:nvSpPr>
        <p:spPr bwMode="auto">
          <a:xfrm>
            <a:off x="3612357" y="1731170"/>
            <a:ext cx="226218" cy="10287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0" name="TextBox 25"/>
          <p:cNvSpPr txBox="1">
            <a:spLocks noChangeArrowheads="1"/>
          </p:cNvSpPr>
          <p:nvPr/>
        </p:nvSpPr>
        <p:spPr bwMode="auto">
          <a:xfrm>
            <a:off x="3124200" y="1795463"/>
            <a:ext cx="5262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21" name="TextBox 26"/>
          <p:cNvSpPr txBox="1">
            <a:spLocks noChangeArrowheads="1"/>
          </p:cNvSpPr>
          <p:nvPr/>
        </p:nvSpPr>
        <p:spPr bwMode="auto">
          <a:xfrm>
            <a:off x="3152776" y="2174083"/>
            <a:ext cx="528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Y</a:t>
            </a:r>
          </a:p>
        </p:txBody>
      </p:sp>
      <p:sp>
        <p:nvSpPr>
          <p:cNvPr id="14" name="Rounded Rectangle 13"/>
          <p:cNvSpPr/>
          <p:nvPr/>
        </p:nvSpPr>
        <p:spPr bwMode="auto">
          <a:xfrm>
            <a:off x="4048126" y="1731170"/>
            <a:ext cx="233363" cy="10287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16" name="TextBox 21"/>
          <p:cNvSpPr txBox="1">
            <a:spLocks noChangeArrowheads="1"/>
          </p:cNvSpPr>
          <p:nvPr/>
        </p:nvSpPr>
        <p:spPr bwMode="auto">
          <a:xfrm>
            <a:off x="4321970" y="1757363"/>
            <a:ext cx="5214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17" name="TextBox 22"/>
          <p:cNvSpPr txBox="1">
            <a:spLocks noChangeArrowheads="1"/>
          </p:cNvSpPr>
          <p:nvPr/>
        </p:nvSpPr>
        <p:spPr bwMode="auto">
          <a:xfrm>
            <a:off x="4402933" y="2705100"/>
            <a:ext cx="5929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y</a:t>
            </a:r>
          </a:p>
        </p:txBody>
      </p:sp>
      <p:sp>
        <p:nvSpPr>
          <p:cNvPr id="25" name="Rectangle 24"/>
          <p:cNvSpPr/>
          <p:nvPr/>
        </p:nvSpPr>
        <p:spPr>
          <a:xfrm>
            <a:off x="195263" y="5831682"/>
            <a:ext cx="17383125" cy="3970318"/>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a:solidFill>
                  <a:srgbClr val="FF0000"/>
                </a:solidFill>
                <a:latin typeface="Times New Roman" panose="02020603050405020304" pitchFamily="18" charset="0"/>
                <a:cs typeface="Times New Roman" panose="02020603050405020304" pitchFamily="18" charset="0"/>
              </a:rPr>
              <a:t>- </a:t>
            </a:r>
            <a:r>
              <a:rPr lang="en-US" altLang="en-US" sz="4200">
                <a:solidFill>
                  <a:srgbClr val="FF0000"/>
                </a:solidFill>
                <a:latin typeface="Calibri Light" panose="020F0302020204030204" pitchFamily="34" charset="0"/>
                <a:cs typeface="Times New Roman" panose="02020603050405020304" pitchFamily="18" charset="0"/>
              </a:rPr>
              <a:t>Các gen </a:t>
            </a:r>
            <a:r>
              <a:rPr lang="en-US" altLang="en-US" sz="4200">
                <a:solidFill>
                  <a:srgbClr val="000000"/>
                </a:solidFill>
                <a:latin typeface="Calibri Light" panose="020F0302020204030204" pitchFamily="34" charset="0"/>
                <a:cs typeface="Times New Roman" panose="02020603050405020304" pitchFamily="18" charset="0"/>
              </a:rPr>
              <a:t>quy định </a:t>
            </a:r>
            <a:r>
              <a:rPr lang="en-US" altLang="en-US" sz="4200">
                <a:solidFill>
                  <a:srgbClr val="FF0000"/>
                </a:solidFill>
                <a:latin typeface="Calibri Light" panose="020F0302020204030204" pitchFamily="34" charset="0"/>
                <a:cs typeface="Times New Roman" panose="02020603050405020304" pitchFamily="18" charset="0"/>
              </a:rPr>
              <a:t>các tính trạng </a:t>
            </a:r>
            <a:r>
              <a:rPr lang="en-US" altLang="en-US" sz="4200">
                <a:solidFill>
                  <a:srgbClr val="000000"/>
                </a:solidFill>
                <a:latin typeface="Calibri Light" panose="020F0302020204030204" pitchFamily="34" charset="0"/>
                <a:cs typeface="Times New Roman" panose="02020603050405020304" pitchFamily="18" charset="0"/>
              </a:rPr>
              <a:t>khác nhau </a:t>
            </a:r>
            <a:r>
              <a:rPr lang="en-US" altLang="en-US" sz="4200">
                <a:solidFill>
                  <a:srgbClr val="FF0000"/>
                </a:solidFill>
                <a:latin typeface="Calibri Light" panose="020F0302020204030204" pitchFamily="34" charset="0"/>
                <a:cs typeface="Times New Roman" panose="02020603050405020304" pitchFamily="18" charset="0"/>
              </a:rPr>
              <a:t>nằm trên các cặp NST tương đồng khác nhau.</a:t>
            </a:r>
          </a:p>
          <a:p>
            <a:pPr algn="just" eaLnBrk="1" hangingPunct="1">
              <a:lnSpc>
                <a:spcPct val="150000"/>
              </a:lnSpc>
            </a:pPr>
            <a:r>
              <a:rPr lang="en-US" altLang="en-US" sz="4200">
                <a:solidFill>
                  <a:srgbClr val="000000"/>
                </a:solidFill>
                <a:latin typeface="Calibri Light" panose="020F0302020204030204" pitchFamily="34" charset="0"/>
                <a:cs typeface="Times New Roman" panose="02020603050405020304" pitchFamily="18" charset="0"/>
              </a:rPr>
              <a:t>- Khi giảm phân, </a:t>
            </a:r>
            <a:r>
              <a:rPr lang="en-US" altLang="en-US" sz="4200">
                <a:solidFill>
                  <a:srgbClr val="FF0000"/>
                </a:solidFill>
                <a:latin typeface="Calibri Light" panose="020F0302020204030204" pitchFamily="34" charset="0"/>
                <a:cs typeface="Times New Roman" panose="02020603050405020304" pitchFamily="18" charset="0"/>
              </a:rPr>
              <a:t>các cặp NST tương đồng phân li độc lập về các giao tử </a:t>
            </a:r>
            <a:r>
              <a:rPr lang="en-US" altLang="en-US" sz="4200">
                <a:solidFill>
                  <a:srgbClr val="000000"/>
                </a:solidFill>
                <a:latin typeface="Calibri Light" panose="020F0302020204030204" pitchFamily="34" charset="0"/>
                <a:cs typeface="Times New Roman" panose="02020603050405020304" pitchFamily="18" charset="0"/>
              </a:rPr>
              <a:t>dẫn đến </a:t>
            </a:r>
            <a:r>
              <a:rPr lang="en-US" altLang="en-US" sz="4200">
                <a:solidFill>
                  <a:srgbClr val="FF0000"/>
                </a:solidFill>
                <a:latin typeface="Calibri Light" panose="020F0302020204030204" pitchFamily="34" charset="0"/>
                <a:cs typeface="Times New Roman" panose="02020603050405020304" pitchFamily="18" charset="0"/>
              </a:rPr>
              <a:t>sự phân li độc lập của các cặp allel3</a:t>
            </a:r>
            <a:r>
              <a:rPr lang="en-US" altLang="en-US" sz="4200">
                <a:solidFill>
                  <a:srgbClr val="000000"/>
                </a:solidFill>
                <a:latin typeface="Calibri Light" panose="020F0302020204030204" pitchFamily="34" charset="0"/>
                <a:cs typeface="Times New Roman" panose="02020603050405020304" pitchFamily="18" charset="0"/>
              </a:rPr>
              <a:t>.</a:t>
            </a:r>
          </a:p>
        </p:txBody>
      </p:sp>
      <p:sp>
        <p:nvSpPr>
          <p:cNvPr id="26" name="Rounded Rectangle 13">
            <a:extLst/>
          </p:cNvPr>
          <p:cNvSpPr/>
          <p:nvPr/>
        </p:nvSpPr>
        <p:spPr bwMode="auto">
          <a:xfrm>
            <a:off x="4098132" y="2774158"/>
            <a:ext cx="226218" cy="65008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7" name="Rounded Rectangle 17">
            <a:extLst/>
          </p:cNvPr>
          <p:cNvSpPr/>
          <p:nvPr/>
        </p:nvSpPr>
        <p:spPr bwMode="auto">
          <a:xfrm>
            <a:off x="3626645" y="2774158"/>
            <a:ext cx="228600" cy="65008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914901"/>
            <a:ext cx="1454945" cy="14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345" y="457200"/>
            <a:ext cx="843438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38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5">
                                            <p:txEl>
                                              <p:pRg st="1" end="1"/>
                                            </p:txEl>
                                          </p:spTgt>
                                        </p:tgtEl>
                                        <p:attrNameLst>
                                          <p:attrName>style.visibility</p:attrName>
                                        </p:attrNameLst>
                                      </p:cBhvr>
                                      <p:to>
                                        <p:strVal val="visible"/>
                                      </p:to>
                                    </p:set>
                                    <p:anim calcmode="lin" valueType="num">
                                      <p:cBhvr additive="base">
                                        <p:cTn id="4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P spid="20" grpId="0"/>
      <p:bldP spid="21" grpId="0"/>
      <p:bldP spid="14" grpId="0" animBg="1"/>
      <p:bldP spid="16" grpId="0"/>
      <p:bldP spid="17" grpId="0"/>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endParaRPr>
          </a:p>
        </p:txBody>
      </p:sp>
      <p:pic>
        <p:nvPicPr>
          <p:cNvPr id="77827" name="Picture 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678657"/>
            <a:ext cx="14287500" cy="880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516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del refuted Darwinis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797"/>
            <a:ext cx="18288000" cy="10911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p:cNvSpPr txBox="1"/>
          <p:nvPr/>
        </p:nvSpPr>
        <p:spPr>
          <a:xfrm>
            <a:off x="-24625" y="3825184"/>
            <a:ext cx="18292572" cy="3347070"/>
          </a:xfrm>
          <a:prstGeom prst="rect">
            <a:avLst/>
          </a:prstGeom>
        </p:spPr>
        <p:txBody>
          <a:bodyPr lIns="0" tIns="0" rIns="0" bIns="0" rtlCol="0" anchor="t">
            <a:spAutoFit/>
          </a:bodyPr>
          <a:lstStyle/>
          <a:p>
            <a:pPr algn="ctr">
              <a:lnSpc>
                <a:spcPts val="8679"/>
              </a:lnSpc>
            </a:pPr>
            <a:r>
              <a:rPr lang="en-US" sz="6199" dirty="0" err="1">
                <a:solidFill>
                  <a:srgbClr val="FF0000"/>
                </a:solidFill>
                <a:latin typeface="Alfa Slab One"/>
              </a:rPr>
              <a:t>Bài</a:t>
            </a:r>
            <a:r>
              <a:rPr lang="en-US" sz="6199" dirty="0">
                <a:solidFill>
                  <a:srgbClr val="FF0000"/>
                </a:solidFill>
                <a:latin typeface="Alfa Slab One"/>
              </a:rPr>
              <a:t> </a:t>
            </a:r>
            <a:r>
              <a:rPr lang="en-US" sz="6199" dirty="0" smtClean="0">
                <a:solidFill>
                  <a:srgbClr val="FF0000"/>
                </a:solidFill>
                <a:latin typeface="Alfa Slab One"/>
              </a:rPr>
              <a:t>7</a:t>
            </a:r>
            <a:endParaRPr lang="en-US" sz="6199" dirty="0">
              <a:solidFill>
                <a:srgbClr val="FF0000"/>
              </a:solidFill>
              <a:latin typeface="Alfa Slab One"/>
            </a:endParaRPr>
          </a:p>
          <a:p>
            <a:pPr algn="ctr">
              <a:lnSpc>
                <a:spcPts val="8679"/>
              </a:lnSpc>
            </a:pPr>
            <a:r>
              <a:rPr lang="en-US" sz="6199" dirty="0" smtClean="0">
                <a:solidFill>
                  <a:srgbClr val="FF0000"/>
                </a:solidFill>
                <a:latin typeface="Alfa Slab One"/>
              </a:rPr>
              <a:t>DI TRUYỀN HỌC MENDEL </a:t>
            </a:r>
          </a:p>
          <a:p>
            <a:pPr algn="ctr">
              <a:lnSpc>
                <a:spcPts val="8679"/>
              </a:lnSpc>
            </a:pPr>
            <a:r>
              <a:rPr lang="en-US" sz="6199" dirty="0" smtClean="0">
                <a:solidFill>
                  <a:srgbClr val="FF0000"/>
                </a:solidFill>
                <a:latin typeface="Alfa Slab One"/>
              </a:rPr>
              <a:t>VÀ MỞ RỘNG HỌC THUYẾT MENDEL</a:t>
            </a:r>
            <a:endParaRPr lang="en-US" sz="6199" dirty="0">
              <a:solidFill>
                <a:srgbClr val="FF0000"/>
              </a:solidFill>
              <a:latin typeface="Alfa Slab On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1497807" y="342900"/>
            <a:ext cx="3314700" cy="2971800"/>
            <a:chOff x="144" y="192"/>
            <a:chExt cx="1104" cy="960"/>
          </a:xfrm>
        </p:grpSpPr>
        <p:sp>
          <p:nvSpPr>
            <p:cNvPr id="78869" name="Line 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0" name="Line 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1" name="Line 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2" name="Line 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1" name="Group 7"/>
          <p:cNvGrpSpPr>
            <a:grpSpLocks/>
          </p:cNvGrpSpPr>
          <p:nvPr/>
        </p:nvGrpSpPr>
        <p:grpSpPr bwMode="auto">
          <a:xfrm rot="5400000">
            <a:off x="14663738" y="114300"/>
            <a:ext cx="2628900" cy="2857500"/>
            <a:chOff x="144" y="192"/>
            <a:chExt cx="1104" cy="960"/>
          </a:xfrm>
        </p:grpSpPr>
        <p:sp>
          <p:nvSpPr>
            <p:cNvPr id="78865" name="Line 8"/>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6" name="Line 9"/>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7" name="Line 10"/>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8" name="Line 11"/>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2" name="Group 12"/>
          <p:cNvGrpSpPr>
            <a:grpSpLocks/>
          </p:cNvGrpSpPr>
          <p:nvPr/>
        </p:nvGrpSpPr>
        <p:grpSpPr bwMode="auto">
          <a:xfrm rot="16200000">
            <a:off x="1857375" y="7315200"/>
            <a:ext cx="2628900" cy="2857500"/>
            <a:chOff x="144" y="192"/>
            <a:chExt cx="1104" cy="960"/>
          </a:xfrm>
        </p:grpSpPr>
        <p:sp>
          <p:nvSpPr>
            <p:cNvPr id="78861" name="Line 1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2" name="Line 1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3" name="Line 1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4" name="Line 1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3" name="Picture 17" descr="yfleur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32745" y="7565232"/>
            <a:ext cx="2514600" cy="19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4" name="Group 18"/>
          <p:cNvGrpSpPr>
            <a:grpSpLocks/>
          </p:cNvGrpSpPr>
          <p:nvPr/>
        </p:nvGrpSpPr>
        <p:grpSpPr bwMode="auto">
          <a:xfrm>
            <a:off x="14551820" y="7429500"/>
            <a:ext cx="2857500" cy="2628900"/>
            <a:chOff x="4464" y="3072"/>
            <a:chExt cx="1200" cy="1104"/>
          </a:xfrm>
        </p:grpSpPr>
        <p:sp>
          <p:nvSpPr>
            <p:cNvPr id="78857" name="Line 19"/>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8" name="Line 20"/>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9" name="Line 21"/>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0" name="Line 22"/>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5" name="Picture 23" descr="FLY-AGAR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8001000"/>
            <a:ext cx="1600200" cy="144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AutoShape 24"/>
          <p:cNvSpPr>
            <a:spLocks noChangeArrowheads="1"/>
          </p:cNvSpPr>
          <p:nvPr/>
        </p:nvSpPr>
        <p:spPr bwMode="auto">
          <a:xfrm>
            <a:off x="4600576" y="2869408"/>
            <a:ext cx="9732170" cy="2995613"/>
          </a:xfrm>
          <a:prstGeom prst="flowChartAlternateProcess">
            <a:avLst/>
          </a:prstGeom>
          <a:gradFill rotWithShape="1">
            <a:gsLst>
              <a:gs pos="0">
                <a:srgbClr val="006600"/>
              </a:gs>
              <a:gs pos="50000">
                <a:schemeClr val="bg1"/>
              </a:gs>
              <a:gs pos="100000">
                <a:srgbClr val="006600"/>
              </a:gs>
            </a:gsLst>
            <a:lin ang="5400000" scaled="1"/>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8100" b="1" dirty="0">
                <a:solidFill>
                  <a:srgbClr val="006600"/>
                </a:solidFill>
                <a:latin typeface="VNI-Times" pitchFamily="2" charset="0"/>
              </a:rPr>
              <a:t>TRẮC NGHIỆM</a:t>
            </a:r>
          </a:p>
        </p:txBody>
      </p:sp>
    </p:spTree>
    <p:extLst>
      <p:ext uri="{BB962C8B-B14F-4D97-AF65-F5344CB8AC3E}">
        <p14:creationId xmlns:p14="http://schemas.microsoft.com/office/powerpoint/2010/main" val="548354109"/>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33538" y="33338"/>
            <a:ext cx="147208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defRPr>
            </a:lvl1pPr>
            <a:lvl2pPr marL="742950" indent="-285750">
              <a:tabLst>
                <a:tab pos="449263" algn="l"/>
              </a:tabLst>
              <a:defRPr>
                <a:solidFill>
                  <a:schemeClr val="tx1"/>
                </a:solidFill>
                <a:latin typeface="Arial" panose="020B0604020202020204" pitchFamily="34" charset="0"/>
              </a:defRPr>
            </a:lvl2pPr>
            <a:lvl3pPr marL="1143000" indent="-228600">
              <a:tabLst>
                <a:tab pos="449263" algn="l"/>
              </a:tabLst>
              <a:defRPr>
                <a:solidFill>
                  <a:schemeClr val="tx1"/>
                </a:solidFill>
                <a:latin typeface="Arial" panose="020B0604020202020204" pitchFamily="34" charset="0"/>
              </a:defRPr>
            </a:lvl3pPr>
            <a:lvl4pPr marL="1600200" indent="-228600">
              <a:tabLst>
                <a:tab pos="449263" algn="l"/>
              </a:tabLst>
              <a:defRPr>
                <a:solidFill>
                  <a:schemeClr val="tx1"/>
                </a:solidFill>
                <a:latin typeface="Arial" panose="020B0604020202020204" pitchFamily="34" charset="0"/>
              </a:defRPr>
            </a:lvl4pPr>
            <a:lvl5pPr marL="2057400" indent="-228600">
              <a:tabLst>
                <a:tab pos="4492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ea typeface="MS Mincho" pitchFamily="49" charset="-128"/>
                <a:cs typeface="Times New Roman" panose="02020603050405020304" pitchFamily="18" charset="0"/>
              </a:rPr>
              <a:t>Câu 1:</a:t>
            </a: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 Ở một loài có kiểu gen AaBBDdeeFf (di truyền độc lập), </a:t>
            </a:r>
          </a:p>
          <a:p>
            <a:pPr algn="just" eaLnBrk="1" hangingPunct="1">
              <a:lnSpc>
                <a:spcPct val="150000"/>
              </a:lnSpc>
            </a:pP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khi giảm phân cho số loại giao tử là:</a:t>
            </a:r>
          </a:p>
        </p:txBody>
      </p:sp>
      <p:grpSp>
        <p:nvGrpSpPr>
          <p:cNvPr id="2" name="Group 1"/>
          <p:cNvGrpSpPr>
            <a:grpSpLocks/>
          </p:cNvGrpSpPr>
          <p:nvPr/>
        </p:nvGrpSpPr>
        <p:grpSpPr bwMode="auto">
          <a:xfrm>
            <a:off x="676275" y="2616995"/>
            <a:ext cx="2955132" cy="2076450"/>
            <a:chOff x="450061" y="1744700"/>
            <a:chExt cx="1970405" cy="1384889"/>
          </a:xfrm>
        </p:grpSpPr>
        <p:pic>
          <p:nvPicPr>
            <p:cNvPr id="7991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236"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415"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6"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45006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7" name="Rectangle 27"/>
            <p:cNvSpPr>
              <a:spLocks noChangeArrowheads="1"/>
            </p:cNvSpPr>
            <p:nvPr/>
          </p:nvSpPr>
          <p:spPr bwMode="auto">
            <a:xfrm>
              <a:off x="1312971"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2.</a:t>
              </a:r>
            </a:p>
          </p:txBody>
        </p:sp>
      </p:grpSp>
      <p:grpSp>
        <p:nvGrpSpPr>
          <p:cNvPr id="3" name="Group 2"/>
          <p:cNvGrpSpPr>
            <a:grpSpLocks/>
          </p:cNvGrpSpPr>
          <p:nvPr/>
        </p:nvGrpSpPr>
        <p:grpSpPr bwMode="auto">
          <a:xfrm>
            <a:off x="4695825" y="2616995"/>
            <a:ext cx="2955132" cy="2076450"/>
            <a:chOff x="3130717" y="1744700"/>
            <a:chExt cx="1970405" cy="1384889"/>
          </a:xfrm>
        </p:grpSpPr>
        <p:pic>
          <p:nvPicPr>
            <p:cNvPr id="7991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8892"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6071"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2"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3130717"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3" name="Rectangle 28"/>
            <p:cNvSpPr>
              <a:spLocks noChangeArrowheads="1"/>
            </p:cNvSpPr>
            <p:nvPr/>
          </p:nvSpPr>
          <p:spPr bwMode="auto">
            <a:xfrm>
              <a:off x="391934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4.</a:t>
              </a:r>
            </a:p>
          </p:txBody>
        </p:sp>
      </p:grpSp>
      <p:grpSp>
        <p:nvGrpSpPr>
          <p:cNvPr id="4" name="Group 3"/>
          <p:cNvGrpSpPr>
            <a:grpSpLocks/>
          </p:cNvGrpSpPr>
          <p:nvPr/>
        </p:nvGrpSpPr>
        <p:grpSpPr bwMode="auto">
          <a:xfrm>
            <a:off x="8503445" y="2738438"/>
            <a:ext cx="3243263" cy="2076450"/>
            <a:chOff x="5506211" y="1744700"/>
            <a:chExt cx="2162746" cy="1384889"/>
          </a:xfrm>
        </p:grpSpPr>
        <p:pic>
          <p:nvPicPr>
            <p:cNvPr id="7990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6727"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906"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8"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550621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9" name="Rectangle 29"/>
            <p:cNvSpPr>
              <a:spLocks noChangeArrowheads="1"/>
            </p:cNvSpPr>
            <p:nvPr/>
          </p:nvSpPr>
          <p:spPr bwMode="auto">
            <a:xfrm>
              <a:off x="644743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8.</a:t>
              </a:r>
            </a:p>
          </p:txBody>
        </p:sp>
      </p:grpSp>
      <p:grpSp>
        <p:nvGrpSpPr>
          <p:cNvPr id="5" name="Group 4"/>
          <p:cNvGrpSpPr>
            <a:grpSpLocks/>
          </p:cNvGrpSpPr>
          <p:nvPr/>
        </p:nvGrpSpPr>
        <p:grpSpPr bwMode="auto">
          <a:xfrm>
            <a:off x="12875420" y="2616995"/>
            <a:ext cx="2955131" cy="2076450"/>
            <a:chOff x="8582984" y="1744700"/>
            <a:chExt cx="1970405" cy="1384889"/>
          </a:xfrm>
        </p:grpSpPr>
        <p:pic>
          <p:nvPicPr>
            <p:cNvPr id="7990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1159"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8338"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4"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8582984"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Rectangle 30"/>
            <p:cNvSpPr>
              <a:spLocks noChangeArrowheads="1"/>
            </p:cNvSpPr>
            <p:nvPr/>
          </p:nvSpPr>
          <p:spPr bwMode="auto">
            <a:xfrm>
              <a:off x="9405387" y="2146030"/>
              <a:ext cx="1113286"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16.</a:t>
              </a:r>
            </a:p>
          </p:txBody>
        </p:sp>
      </p:grpSp>
      <p:sp>
        <p:nvSpPr>
          <p:cNvPr id="32" name="Rectangle 31"/>
          <p:cNvSpPr>
            <a:spLocks noChangeArrowheads="1"/>
          </p:cNvSpPr>
          <p:nvPr/>
        </p:nvSpPr>
        <p:spPr bwMode="auto">
          <a:xfrm>
            <a:off x="1428751" y="4972051"/>
            <a:ext cx="142851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2: </a:t>
            </a:r>
            <a:r>
              <a:rPr lang="en-US" altLang="en-US" sz="4200">
                <a:solidFill>
                  <a:srgbClr val="000000"/>
                </a:solidFill>
                <a:latin typeface="Times New Roman" panose="02020603050405020304" pitchFamily="18" charset="0"/>
                <a:cs typeface="Times New Roman" panose="02020603050405020304" pitchFamily="18" charset="0"/>
              </a:rPr>
              <a:t>Cá thể có kiểu gen AaBbDd có thể tạo ra loại giao tử aBd với tỉ lệ là bao nhiêu?</a:t>
            </a:r>
          </a:p>
        </p:txBody>
      </p:sp>
      <p:grpSp>
        <p:nvGrpSpPr>
          <p:cNvPr id="14" name="Group 13"/>
          <p:cNvGrpSpPr>
            <a:grpSpLocks/>
          </p:cNvGrpSpPr>
          <p:nvPr/>
        </p:nvGrpSpPr>
        <p:grpSpPr bwMode="auto">
          <a:xfrm>
            <a:off x="1233488" y="7529513"/>
            <a:ext cx="3083720" cy="1916907"/>
            <a:chOff x="822641" y="5018953"/>
            <a:chExt cx="2055968" cy="1278550"/>
          </a:xfrm>
        </p:grpSpPr>
        <p:pic>
          <p:nvPicPr>
            <p:cNvPr id="7989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22641"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98" name="Group 8"/>
            <p:cNvGrpSpPr>
              <a:grpSpLocks/>
            </p:cNvGrpSpPr>
            <p:nvPr/>
          </p:nvGrpSpPr>
          <p:grpSpPr bwMode="auto">
            <a:xfrm>
              <a:off x="862594" y="5040097"/>
              <a:ext cx="2016015" cy="1257406"/>
              <a:chOff x="862594" y="5040097"/>
              <a:chExt cx="2016015" cy="1257406"/>
            </a:xfrm>
          </p:grpSpPr>
          <p:pic>
            <p:nvPicPr>
              <p:cNvPr id="7989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594"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954049"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1" name="Rectangle 35"/>
              <p:cNvSpPr>
                <a:spLocks noChangeArrowheads="1"/>
              </p:cNvSpPr>
              <p:nvPr/>
            </p:nvSpPr>
            <p:spPr bwMode="auto">
              <a:xfrm>
                <a:off x="929135" y="5359343"/>
                <a:ext cx="1097777" cy="49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1/8.</a:t>
                </a:r>
              </a:p>
            </p:txBody>
          </p:sp>
        </p:grpSp>
      </p:grpSp>
      <p:grpSp>
        <p:nvGrpSpPr>
          <p:cNvPr id="11" name="Group 10"/>
          <p:cNvGrpSpPr>
            <a:grpSpLocks/>
          </p:cNvGrpSpPr>
          <p:nvPr/>
        </p:nvGrpSpPr>
        <p:grpSpPr bwMode="auto">
          <a:xfrm>
            <a:off x="5138738" y="7529513"/>
            <a:ext cx="3114675" cy="1916907"/>
            <a:chOff x="3425680" y="5018953"/>
            <a:chExt cx="2076983" cy="1278550"/>
          </a:xfrm>
        </p:grpSpPr>
        <p:pic>
          <p:nvPicPr>
            <p:cNvPr id="79893"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3425680"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5633"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4578103" y="5040096"/>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6" name="Rectangle 48"/>
            <p:cNvSpPr>
              <a:spLocks noChangeArrowheads="1"/>
            </p:cNvSpPr>
            <p:nvPr/>
          </p:nvSpPr>
          <p:spPr bwMode="auto">
            <a:xfrm>
              <a:off x="3533406" y="5424684"/>
              <a:ext cx="1084122"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1/2.</a:t>
              </a:r>
            </a:p>
          </p:txBody>
        </p:sp>
      </p:grpSp>
      <p:grpSp>
        <p:nvGrpSpPr>
          <p:cNvPr id="12" name="Group 11"/>
          <p:cNvGrpSpPr>
            <a:grpSpLocks/>
          </p:cNvGrpSpPr>
          <p:nvPr/>
        </p:nvGrpSpPr>
        <p:grpSpPr bwMode="auto">
          <a:xfrm>
            <a:off x="9043988" y="7529513"/>
            <a:ext cx="3148013" cy="1916907"/>
            <a:chOff x="6028719" y="5018953"/>
            <a:chExt cx="2099931" cy="1278550"/>
          </a:xfrm>
        </p:grpSpPr>
        <p:pic>
          <p:nvPicPr>
            <p:cNvPr id="7988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6028719"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8672"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7204090"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Rectangle 49"/>
            <p:cNvSpPr>
              <a:spLocks noChangeArrowheads="1"/>
            </p:cNvSpPr>
            <p:nvPr/>
          </p:nvSpPr>
          <p:spPr bwMode="auto">
            <a:xfrm>
              <a:off x="6236728" y="5424684"/>
              <a:ext cx="1080215"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1/4.</a:t>
              </a:r>
            </a:p>
          </p:txBody>
        </p:sp>
      </p:grpSp>
      <p:grpSp>
        <p:nvGrpSpPr>
          <p:cNvPr id="13" name="Group 12"/>
          <p:cNvGrpSpPr>
            <a:grpSpLocks/>
          </p:cNvGrpSpPr>
          <p:nvPr/>
        </p:nvGrpSpPr>
        <p:grpSpPr bwMode="auto">
          <a:xfrm>
            <a:off x="13480258" y="7498558"/>
            <a:ext cx="3167063" cy="1947863"/>
            <a:chOff x="8986502" y="4999205"/>
            <a:chExt cx="2111084" cy="1298298"/>
          </a:xfrm>
        </p:grpSpPr>
        <p:pic>
          <p:nvPicPr>
            <p:cNvPr id="7988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986502"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6455"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0173026" y="4999205"/>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Rectangle 50"/>
            <p:cNvSpPr>
              <a:spLocks noChangeArrowheads="1"/>
            </p:cNvSpPr>
            <p:nvPr/>
          </p:nvSpPr>
          <p:spPr bwMode="auto">
            <a:xfrm>
              <a:off x="9108338" y="5424684"/>
              <a:ext cx="1282567" cy="4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1/16.</a:t>
              </a:r>
            </a:p>
          </p:txBody>
        </p:sp>
      </p:grpSp>
      <p:pic>
        <p:nvPicPr>
          <p:cNvPr id="79884" name="图片 20" descr="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54770"/>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165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7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Effect transition="in" filter="fade">
                                      <p:cBhvr>
                                        <p:cTn id="16" dur="500"/>
                                        <p:tgtEl>
                                          <p:spTgt spid="2"/>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ppt_w*0.7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animEffect transition="in" filter="fade">
                                      <p:cBhvr>
                                        <p:cTn id="21" dur="500"/>
                                        <p:tgtEl>
                                          <p:spTgt spid="3"/>
                                        </p:tgtEl>
                                      </p:cBhvr>
                                    </p:animEffect>
                                  </p:childTnLst>
                                </p:cTn>
                              </p:par>
                              <p:par>
                                <p:cTn id="22" presetID="5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0.7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animEffect transition="in" filter="fade">
                                      <p:cBhvr>
                                        <p:cTn id="26" dur="500"/>
                                        <p:tgtEl>
                                          <p:spTgt spid="4"/>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strVal val="#ppt_w*0.7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animEffect transition="in" filter="fade">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55"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strVal val="#ppt_w*0.70"/>
                                          </p:val>
                                        </p:tav>
                                        <p:tav tm="100000">
                                          <p:val>
                                            <p:strVal val="#ppt_w"/>
                                          </p:val>
                                        </p:tav>
                                      </p:tavLst>
                                    </p:anim>
                                    <p:anim calcmode="lin" valueType="num">
                                      <p:cBhvr>
                                        <p:cTn id="46" dur="500" fill="hold"/>
                                        <p:tgtEl>
                                          <p:spTgt spid="11"/>
                                        </p:tgtEl>
                                        <p:attrNameLst>
                                          <p:attrName>ppt_h</p:attrName>
                                        </p:attrNameLst>
                                      </p:cBhvr>
                                      <p:tavLst>
                                        <p:tav tm="0">
                                          <p:val>
                                            <p:strVal val="#ppt_h"/>
                                          </p:val>
                                        </p:tav>
                                        <p:tav tm="100000">
                                          <p:val>
                                            <p:strVal val="#ppt_h"/>
                                          </p:val>
                                        </p:tav>
                                      </p:tavLst>
                                    </p:anim>
                                    <p:animEffect transition="in" filter="fade">
                                      <p:cBhvr>
                                        <p:cTn id="47" dur="500"/>
                                        <p:tgtEl>
                                          <p:spTgt spid="11"/>
                                        </p:tgtEl>
                                      </p:cBhvr>
                                    </p:animEffect>
                                  </p:childTnLst>
                                </p:cTn>
                              </p:par>
                              <p:par>
                                <p:cTn id="48" presetID="55"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strVal val="#ppt_w*0.70"/>
                                          </p:val>
                                        </p:tav>
                                        <p:tav tm="100000">
                                          <p:val>
                                            <p:strVal val="#ppt_w"/>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animEffect transition="in" filter="fade">
                                      <p:cBhvr>
                                        <p:cTn id="52" dur="500"/>
                                        <p:tgtEl>
                                          <p:spTgt spid="12"/>
                                        </p:tgtEl>
                                      </p:cBhvr>
                                    </p:animEffect>
                                  </p:childTnLst>
                                </p:cTn>
                              </p:par>
                              <p:par>
                                <p:cTn id="53" presetID="55"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0.70"/>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72025" y="795338"/>
            <a:ext cx="1367707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3: </a:t>
            </a:r>
            <a:r>
              <a:rPr lang="en-US" altLang="en-US" sz="4200">
                <a:solidFill>
                  <a:srgbClr val="000000"/>
                </a:solidFill>
                <a:latin typeface="Times New Roman" panose="02020603050405020304" pitchFamily="18" charset="0"/>
                <a:cs typeface="Times New Roman" panose="02020603050405020304" pitchFamily="18" charset="0"/>
              </a:rPr>
              <a:t>Phép lai AaBb x AAbb cho tỉ lệ về kiểu gen ở đời F</a:t>
            </a:r>
            <a:r>
              <a:rPr lang="en-US" altLang="en-US" sz="4200" baseline="-25000">
                <a:solidFill>
                  <a:srgbClr val="000000"/>
                </a:solidFill>
                <a:latin typeface="Times New Roman" panose="02020603050405020304" pitchFamily="18" charset="0"/>
                <a:cs typeface="Times New Roman" panose="02020603050405020304" pitchFamily="18" charset="0"/>
              </a:rPr>
              <a:t>1</a:t>
            </a:r>
            <a:r>
              <a:rPr lang="en-US" altLang="en-US" sz="4200">
                <a:solidFill>
                  <a:srgbClr val="000000"/>
                </a:solidFill>
                <a:latin typeface="Times New Roman" panose="02020603050405020304" pitchFamily="18" charset="0"/>
                <a:cs typeface="Times New Roman" panose="02020603050405020304" pitchFamily="18" charset="0"/>
              </a:rPr>
              <a:t> là</a:t>
            </a:r>
          </a:p>
        </p:txBody>
      </p:sp>
      <p:grpSp>
        <p:nvGrpSpPr>
          <p:cNvPr id="18" name="Group 17"/>
          <p:cNvGrpSpPr>
            <a:grpSpLocks/>
          </p:cNvGrpSpPr>
          <p:nvPr/>
        </p:nvGrpSpPr>
        <p:grpSpPr bwMode="auto">
          <a:xfrm>
            <a:off x="864395" y="1940720"/>
            <a:ext cx="3490913" cy="1566863"/>
            <a:chOff x="508031" y="897997"/>
            <a:chExt cx="2326609" cy="1045104"/>
          </a:xfrm>
        </p:grpSpPr>
        <p:pic>
          <p:nvPicPr>
            <p:cNvPr id="8092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Rectangle 16"/>
            <p:cNvSpPr>
              <a:spLocks noChangeArrowheads="1"/>
            </p:cNvSpPr>
            <p:nvPr/>
          </p:nvSpPr>
          <p:spPr bwMode="auto">
            <a:xfrm>
              <a:off x="954111" y="1144443"/>
              <a:ext cx="1494811"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 2: 1.</a:t>
              </a:r>
            </a:p>
          </p:txBody>
        </p:sp>
      </p:grpSp>
      <p:grpSp>
        <p:nvGrpSpPr>
          <p:cNvPr id="19" name="Group 18"/>
          <p:cNvGrpSpPr>
            <a:grpSpLocks/>
          </p:cNvGrpSpPr>
          <p:nvPr/>
        </p:nvGrpSpPr>
        <p:grpSpPr bwMode="auto">
          <a:xfrm>
            <a:off x="5222083" y="1940720"/>
            <a:ext cx="3488531" cy="1566863"/>
            <a:chOff x="508031" y="897997"/>
            <a:chExt cx="2326609" cy="1045104"/>
          </a:xfrm>
        </p:grpSpPr>
        <p:pic>
          <p:nvPicPr>
            <p:cNvPr id="8092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2" name="Rectangle 20"/>
            <p:cNvSpPr>
              <a:spLocks noChangeArrowheads="1"/>
            </p:cNvSpPr>
            <p:nvPr/>
          </p:nvSpPr>
          <p:spPr bwMode="auto">
            <a:xfrm>
              <a:off x="954111" y="1144443"/>
              <a:ext cx="1204012"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1 : 1.</a:t>
              </a:r>
            </a:p>
          </p:txBody>
        </p:sp>
      </p:grpSp>
      <p:grpSp>
        <p:nvGrpSpPr>
          <p:cNvPr id="22" name="Group 21"/>
          <p:cNvGrpSpPr>
            <a:grpSpLocks/>
          </p:cNvGrpSpPr>
          <p:nvPr/>
        </p:nvGrpSpPr>
        <p:grpSpPr bwMode="auto">
          <a:xfrm>
            <a:off x="9570245" y="1940720"/>
            <a:ext cx="3488530" cy="1566863"/>
            <a:chOff x="508031" y="897997"/>
            <a:chExt cx="2326609" cy="1045104"/>
          </a:xfrm>
        </p:grpSpPr>
        <p:pic>
          <p:nvPicPr>
            <p:cNvPr id="8091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0" name="Rectangle 23"/>
            <p:cNvSpPr>
              <a:spLocks noChangeArrowheads="1"/>
            </p:cNvSpPr>
            <p:nvPr/>
          </p:nvSpPr>
          <p:spPr bwMode="auto">
            <a:xfrm>
              <a:off x="1079666" y="1144443"/>
              <a:ext cx="119973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3 : 1.</a:t>
              </a:r>
            </a:p>
          </p:txBody>
        </p:sp>
      </p:grpSp>
      <p:grpSp>
        <p:nvGrpSpPr>
          <p:cNvPr id="25" name="Group 24"/>
          <p:cNvGrpSpPr>
            <a:grpSpLocks/>
          </p:cNvGrpSpPr>
          <p:nvPr/>
        </p:nvGrpSpPr>
        <p:grpSpPr bwMode="auto">
          <a:xfrm>
            <a:off x="13958888" y="1940720"/>
            <a:ext cx="3488998" cy="1566863"/>
            <a:chOff x="508031" y="897997"/>
            <a:chExt cx="2326609" cy="1045104"/>
          </a:xfrm>
        </p:grpSpPr>
        <p:pic>
          <p:nvPicPr>
            <p:cNvPr id="8091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8" name="Rectangle 26"/>
            <p:cNvSpPr>
              <a:spLocks noChangeArrowheads="1"/>
            </p:cNvSpPr>
            <p:nvPr/>
          </p:nvSpPr>
          <p:spPr bwMode="auto">
            <a:xfrm>
              <a:off x="679791" y="1144443"/>
              <a:ext cx="210189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1 : 1 : 1 : 1.</a:t>
              </a:r>
            </a:p>
          </p:txBody>
        </p:sp>
      </p:grpSp>
      <p:sp>
        <p:nvSpPr>
          <p:cNvPr id="28" name="Rectangle 27"/>
          <p:cNvSpPr>
            <a:spLocks noChangeArrowheads="1"/>
          </p:cNvSpPr>
          <p:nvPr/>
        </p:nvSpPr>
        <p:spPr bwMode="auto">
          <a:xfrm>
            <a:off x="511970" y="3879057"/>
            <a:ext cx="1742122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nb-NO" altLang="en-US" sz="4200" b="1">
                <a:solidFill>
                  <a:srgbClr val="000000"/>
                </a:solidFill>
                <a:latin typeface="Times New Roman" panose="02020603050405020304" pitchFamily="18" charset="0"/>
                <a:cs typeface="Times New Roman" panose="02020603050405020304" pitchFamily="18" charset="0"/>
              </a:rPr>
              <a:t>Câu 4: </a:t>
            </a:r>
            <a:r>
              <a:rPr lang="nb-NO" altLang="en-US" sz="4200">
                <a:solidFill>
                  <a:srgbClr val="000000"/>
                </a:solidFill>
                <a:latin typeface="Times New Roman" panose="02020603050405020304" pitchFamily="18" charset="0"/>
                <a:cs typeface="Times New Roman" panose="02020603050405020304" pitchFamily="18" charset="0"/>
              </a:rPr>
              <a:t>Trong trường hợp 1 gen qui định 1 tính trạng, gen trội là trội hoàn toàn, các gen phân li độc lập và tổ hợp tự do. Phép lai AaBb x aaBb cho sự phân li kiểu hình ở đời con theo tỉ lệ	</a:t>
            </a:r>
            <a:endParaRPr lang="en-US" altLang="en-US" sz="4200">
              <a:solidFill>
                <a:srgbClr val="000000"/>
              </a:solidFill>
              <a:latin typeface="Times New Roman" panose="02020603050405020304" pitchFamily="18" charset="0"/>
              <a:cs typeface="Times New Roman" panose="02020603050405020304" pitchFamily="18" charset="0"/>
            </a:endParaRPr>
          </a:p>
        </p:txBody>
      </p:sp>
      <p:grpSp>
        <p:nvGrpSpPr>
          <p:cNvPr id="29" name="Group 28"/>
          <p:cNvGrpSpPr>
            <a:grpSpLocks/>
          </p:cNvGrpSpPr>
          <p:nvPr/>
        </p:nvGrpSpPr>
        <p:grpSpPr bwMode="auto">
          <a:xfrm>
            <a:off x="864395" y="7019926"/>
            <a:ext cx="3490913" cy="1569245"/>
            <a:chOff x="508031" y="897997"/>
            <a:chExt cx="2326609" cy="1045104"/>
          </a:xfrm>
        </p:grpSpPr>
        <p:pic>
          <p:nvPicPr>
            <p:cNvPr id="8091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Rectangle 30"/>
            <p:cNvSpPr>
              <a:spLocks noChangeArrowheads="1"/>
            </p:cNvSpPr>
            <p:nvPr/>
          </p:nvSpPr>
          <p:spPr bwMode="auto">
            <a:xfrm>
              <a:off x="1161219" y="1144443"/>
              <a:ext cx="1054645"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en-US" sz="4200">
                  <a:solidFill>
                    <a:srgbClr val="000000"/>
                  </a:solidFill>
                  <a:latin typeface="Calibri" panose="020F0502020204030204" pitchFamily="34" charset="0"/>
                  <a:cs typeface="Calibri" panose="020F0502020204030204" pitchFamily="34" charset="0"/>
                </a:rPr>
                <a:t>A. 3:1.</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32" name="Group 31"/>
          <p:cNvGrpSpPr>
            <a:grpSpLocks/>
          </p:cNvGrpSpPr>
          <p:nvPr/>
        </p:nvGrpSpPr>
        <p:grpSpPr bwMode="auto">
          <a:xfrm>
            <a:off x="5222083" y="7019926"/>
            <a:ext cx="3488531" cy="1569245"/>
            <a:chOff x="508031" y="897997"/>
            <a:chExt cx="2326609" cy="1045104"/>
          </a:xfrm>
        </p:grpSpPr>
        <p:pic>
          <p:nvPicPr>
            <p:cNvPr id="8091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4" name="Rectangle 33"/>
            <p:cNvSpPr>
              <a:spLocks noChangeArrowheads="1"/>
            </p:cNvSpPr>
            <p:nvPr/>
          </p:nvSpPr>
          <p:spPr bwMode="auto">
            <a:xfrm>
              <a:off x="679883" y="1144443"/>
              <a:ext cx="2084944"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3 : 3 : 1 : 1.</a:t>
              </a:r>
            </a:p>
          </p:txBody>
        </p:sp>
      </p:grpSp>
      <p:grpSp>
        <p:nvGrpSpPr>
          <p:cNvPr id="35" name="Group 34"/>
          <p:cNvGrpSpPr>
            <a:grpSpLocks/>
          </p:cNvGrpSpPr>
          <p:nvPr/>
        </p:nvGrpSpPr>
        <p:grpSpPr bwMode="auto">
          <a:xfrm>
            <a:off x="9570245" y="7019926"/>
            <a:ext cx="3488530" cy="1569245"/>
            <a:chOff x="508031" y="897997"/>
            <a:chExt cx="2326609" cy="1045104"/>
          </a:xfrm>
        </p:grpSpPr>
        <p:pic>
          <p:nvPicPr>
            <p:cNvPr id="8091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Rectangle 36"/>
            <p:cNvSpPr>
              <a:spLocks noChangeArrowheads="1"/>
            </p:cNvSpPr>
            <p:nvPr/>
          </p:nvSpPr>
          <p:spPr bwMode="auto">
            <a:xfrm>
              <a:off x="1079666" y="1144443"/>
              <a:ext cx="119973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1 : 1.</a:t>
              </a:r>
            </a:p>
          </p:txBody>
        </p:sp>
      </p:grpSp>
      <p:grpSp>
        <p:nvGrpSpPr>
          <p:cNvPr id="38" name="Group 37"/>
          <p:cNvGrpSpPr>
            <a:grpSpLocks/>
          </p:cNvGrpSpPr>
          <p:nvPr/>
        </p:nvGrpSpPr>
        <p:grpSpPr bwMode="auto">
          <a:xfrm>
            <a:off x="13958888" y="7019926"/>
            <a:ext cx="3488998" cy="1569245"/>
            <a:chOff x="508031" y="897997"/>
            <a:chExt cx="2326609" cy="1045104"/>
          </a:xfrm>
        </p:grpSpPr>
        <p:pic>
          <p:nvPicPr>
            <p:cNvPr id="8090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Rectangle 39"/>
            <p:cNvSpPr>
              <a:spLocks noChangeArrowheads="1"/>
            </p:cNvSpPr>
            <p:nvPr/>
          </p:nvSpPr>
          <p:spPr bwMode="auto">
            <a:xfrm>
              <a:off x="679791" y="1144443"/>
              <a:ext cx="210189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9 : 3 : 3 : 1.</a:t>
              </a:r>
            </a:p>
          </p:txBody>
        </p:sp>
      </p:grpSp>
      <p:pic>
        <p:nvPicPr>
          <p:cNvPr id="80908"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1" y="578645"/>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91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0.70"/>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par>
                                <p:cTn id="14" presetID="55"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ppt_w*0.70"/>
                                          </p:val>
                                        </p:tav>
                                        <p:tav tm="100000">
                                          <p:val>
                                            <p:strVal val="#ppt_w"/>
                                          </p:val>
                                        </p:tav>
                                      </p:tavLst>
                                    </p:anim>
                                    <p:anim calcmode="lin" valueType="num">
                                      <p:cBhvr>
                                        <p:cTn id="17" dur="1000" fill="hold"/>
                                        <p:tgtEl>
                                          <p:spTgt spid="19"/>
                                        </p:tgtEl>
                                        <p:attrNameLst>
                                          <p:attrName>ppt_h</p:attrName>
                                        </p:attrNameLst>
                                      </p:cBhvr>
                                      <p:tavLst>
                                        <p:tav tm="0">
                                          <p:val>
                                            <p:strVal val="#ppt_h"/>
                                          </p:val>
                                        </p:tav>
                                        <p:tav tm="100000">
                                          <p:val>
                                            <p:strVal val="#ppt_h"/>
                                          </p:val>
                                        </p:tav>
                                      </p:tavLst>
                                    </p:anim>
                                    <p:animEffect transition="in" filter="fade">
                                      <p:cBhvr>
                                        <p:cTn id="18" dur="1000"/>
                                        <p:tgtEl>
                                          <p:spTgt spid="19"/>
                                        </p:tgtEl>
                                      </p:cBhvr>
                                    </p:animEffect>
                                  </p:childTnLst>
                                </p:cTn>
                              </p:par>
                              <p:par>
                                <p:cTn id="19" presetID="5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par>
                                <p:cTn id="24" presetID="55"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strVal val="#ppt_w*0.70"/>
                                          </p:val>
                                        </p:tav>
                                        <p:tav tm="100000">
                                          <p:val>
                                            <p:strVal val="#ppt_w"/>
                                          </p:val>
                                        </p:tav>
                                      </p:tavLst>
                                    </p:anim>
                                    <p:anim calcmode="lin" valueType="num">
                                      <p:cBhvr>
                                        <p:cTn id="38" dur="500" fill="hold"/>
                                        <p:tgtEl>
                                          <p:spTgt spid="29"/>
                                        </p:tgtEl>
                                        <p:attrNameLst>
                                          <p:attrName>ppt_h</p:attrName>
                                        </p:attrNameLst>
                                      </p:cBhvr>
                                      <p:tavLst>
                                        <p:tav tm="0">
                                          <p:val>
                                            <p:strVal val="#ppt_h"/>
                                          </p:val>
                                        </p:tav>
                                        <p:tav tm="100000">
                                          <p:val>
                                            <p:strVal val="#ppt_h"/>
                                          </p:val>
                                        </p:tav>
                                      </p:tavLst>
                                    </p:anim>
                                    <p:animEffect transition="in" filter="fade">
                                      <p:cBhvr>
                                        <p:cTn id="39" dur="500"/>
                                        <p:tgtEl>
                                          <p:spTgt spid="29"/>
                                        </p:tgtEl>
                                      </p:cBhvr>
                                    </p:animEffect>
                                  </p:childTnLst>
                                </p:cTn>
                              </p:par>
                              <p:par>
                                <p:cTn id="40" presetID="55"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strVal val="#ppt_w*0.70"/>
                                          </p:val>
                                        </p:tav>
                                        <p:tav tm="100000">
                                          <p:val>
                                            <p:strVal val="#ppt_w"/>
                                          </p:val>
                                        </p:tav>
                                      </p:tavLst>
                                    </p:anim>
                                    <p:anim calcmode="lin" valueType="num">
                                      <p:cBhvr>
                                        <p:cTn id="43" dur="500" fill="hold"/>
                                        <p:tgtEl>
                                          <p:spTgt spid="32"/>
                                        </p:tgtEl>
                                        <p:attrNameLst>
                                          <p:attrName>ppt_h</p:attrName>
                                        </p:attrNameLst>
                                      </p:cBhvr>
                                      <p:tavLst>
                                        <p:tav tm="0">
                                          <p:val>
                                            <p:strVal val="#ppt_h"/>
                                          </p:val>
                                        </p:tav>
                                        <p:tav tm="100000">
                                          <p:val>
                                            <p:strVal val="#ppt_h"/>
                                          </p:val>
                                        </p:tav>
                                      </p:tavLst>
                                    </p:anim>
                                    <p:animEffect transition="in" filter="fade">
                                      <p:cBhvr>
                                        <p:cTn id="44" dur="500"/>
                                        <p:tgtEl>
                                          <p:spTgt spid="32"/>
                                        </p:tgtEl>
                                      </p:cBhvr>
                                    </p:animEffect>
                                  </p:childTnLst>
                                </p:cTn>
                              </p:par>
                              <p:par>
                                <p:cTn id="45" presetID="55"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strVal val="#ppt_w*0.70"/>
                                          </p:val>
                                        </p:tav>
                                        <p:tav tm="100000">
                                          <p:val>
                                            <p:strVal val="#ppt_w"/>
                                          </p:val>
                                        </p:tav>
                                      </p:tavLst>
                                    </p:anim>
                                    <p:anim calcmode="lin" valueType="num">
                                      <p:cBhvr>
                                        <p:cTn id="48" dur="500" fill="hold"/>
                                        <p:tgtEl>
                                          <p:spTgt spid="35"/>
                                        </p:tgtEl>
                                        <p:attrNameLst>
                                          <p:attrName>ppt_h</p:attrName>
                                        </p:attrNameLst>
                                      </p:cBhvr>
                                      <p:tavLst>
                                        <p:tav tm="0">
                                          <p:val>
                                            <p:strVal val="#ppt_h"/>
                                          </p:val>
                                        </p:tav>
                                        <p:tav tm="100000">
                                          <p:val>
                                            <p:strVal val="#ppt_h"/>
                                          </p:val>
                                        </p:tav>
                                      </p:tavLst>
                                    </p:anim>
                                    <p:animEffect transition="in" filter="fade">
                                      <p:cBhvr>
                                        <p:cTn id="49" dur="500"/>
                                        <p:tgtEl>
                                          <p:spTgt spid="35"/>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strVal val="#ppt_w*0.70"/>
                                          </p:val>
                                        </p:tav>
                                        <p:tav tm="100000">
                                          <p:val>
                                            <p:strVal val="#ppt_w"/>
                                          </p:val>
                                        </p:tav>
                                      </p:tavLst>
                                    </p:anim>
                                    <p:anim calcmode="lin" valueType="num">
                                      <p:cBhvr>
                                        <p:cTn id="53" dur="500" fill="hold"/>
                                        <p:tgtEl>
                                          <p:spTgt spid="38"/>
                                        </p:tgtEl>
                                        <p:attrNameLst>
                                          <p:attrName>ppt_h</p:attrName>
                                        </p:attrNameLst>
                                      </p:cBhvr>
                                      <p:tavLst>
                                        <p:tav tm="0">
                                          <p:val>
                                            <p:strVal val="#ppt_h"/>
                                          </p:val>
                                        </p:tav>
                                        <p:tav tm="100000">
                                          <p:val>
                                            <p:strVal val="#ppt_h"/>
                                          </p:val>
                                        </p:tav>
                                      </p:tavLst>
                                    </p:anim>
                                    <p:animEffect transition="in" filter="fade">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8"/>
          <p:cNvGrpSpPr>
            <a:grpSpLocks/>
          </p:cNvGrpSpPr>
          <p:nvPr/>
        </p:nvGrpSpPr>
        <p:grpSpPr bwMode="auto">
          <a:xfrm>
            <a:off x="1966913" y="2974183"/>
            <a:ext cx="14949488" cy="1754089"/>
            <a:chOff x="508031" y="897997"/>
            <a:chExt cx="4785482" cy="1169785"/>
          </a:xfrm>
        </p:grpSpPr>
        <p:pic>
          <p:nvPicPr>
            <p:cNvPr id="8193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478548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1161290" y="1144142"/>
              <a:ext cx="3751092" cy="923640"/>
            </a:xfrm>
            <a:prstGeom prst="rect">
              <a:avLst/>
            </a:prstGeom>
          </p:spPr>
          <p:txBody>
            <a:bodyPr>
              <a:spAutoFit/>
            </a:bodyPr>
            <a:lstStyle>
              <a:lvl1pPr>
                <a:tabLst>
                  <a:tab pos="706438" algn="l"/>
                </a:tabLst>
                <a:defRPr>
                  <a:solidFill>
                    <a:schemeClr val="tx1"/>
                  </a:solidFill>
                  <a:latin typeface="Arial" panose="020B0604020202020204" pitchFamily="34" charset="0"/>
                </a:defRPr>
              </a:lvl1pPr>
              <a:lvl2pPr marL="742950" indent="-285750">
                <a:tabLst>
                  <a:tab pos="706438" algn="l"/>
                </a:tabLst>
                <a:defRPr>
                  <a:solidFill>
                    <a:schemeClr val="tx1"/>
                  </a:solidFill>
                  <a:latin typeface="Arial" panose="020B0604020202020204" pitchFamily="34" charset="0"/>
                </a:defRPr>
              </a:lvl2pPr>
              <a:lvl3pPr marL="1143000" indent="-228600">
                <a:tabLst>
                  <a:tab pos="706438" algn="l"/>
                </a:tabLst>
                <a:defRPr>
                  <a:solidFill>
                    <a:schemeClr val="tx1"/>
                  </a:solidFill>
                  <a:latin typeface="Arial" panose="020B0604020202020204" pitchFamily="34" charset="0"/>
                </a:defRPr>
              </a:lvl3pPr>
              <a:lvl4pPr marL="1600200" indent="-228600">
                <a:tabLst>
                  <a:tab pos="706438" algn="l"/>
                </a:tabLst>
                <a:defRPr>
                  <a:solidFill>
                    <a:schemeClr val="tx1"/>
                  </a:solidFill>
                  <a:latin typeface="Arial" panose="020B0604020202020204" pitchFamily="34" charset="0"/>
                </a:defRPr>
              </a:lvl4pPr>
              <a:lvl5pPr marL="2057400" indent="-228600">
                <a:tabLst>
                  <a:tab pos="7064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064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064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064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06438" algn="l"/>
                </a:tabLst>
                <a:defRPr>
                  <a:solidFill>
                    <a:schemeClr val="tx1"/>
                  </a:solidFill>
                  <a:latin typeface="Arial" panose="020B0604020202020204" pitchFamily="34" charset="0"/>
                </a:defRPr>
              </a:lvl9pPr>
            </a:lstStyle>
            <a:p>
              <a:pPr>
                <a:spcBef>
                  <a:spcPts val="450"/>
                </a:spcBef>
                <a:buClr>
                  <a:srgbClr val="231F20"/>
                </a:buClr>
                <a:buSzPts val="1300"/>
              </a:pPr>
              <a:r>
                <a:rPr lang="nb-NO" altLang="en-US" sz="4200">
                  <a:solidFill>
                    <a:srgbClr val="000000"/>
                  </a:solidFill>
                  <a:latin typeface="Calibri" panose="020F0502020204030204" pitchFamily="34" charset="0"/>
                  <a:cs typeface="Calibri" panose="020F0502020204030204" pitchFamily="34" charset="0"/>
                </a:rPr>
                <a:t>a.</a:t>
              </a:r>
              <a:r>
                <a:rPr lang="vi-VN" altLang="en-US" sz="4200">
                  <a:solidFill>
                    <a:srgbClr val="231F20"/>
                  </a:solidFill>
                  <a:latin typeface="Times New Roman" panose="02020603050405020304" pitchFamily="18" charset="0"/>
                  <a:cs typeface="Times New Roman" panose="02020603050405020304" pitchFamily="18" charset="0"/>
                </a:rPr>
                <a:t> F</a:t>
              </a:r>
              <a:r>
                <a:rPr lang="vi-VN" altLang="en-US" sz="4200" baseline="-25000">
                  <a:solidFill>
                    <a:srgbClr val="231F20"/>
                  </a:solidFill>
                  <a:latin typeface="Times New Roman" panose="02020603050405020304" pitchFamily="18" charset="0"/>
                  <a:cs typeface="Times New Roman" panose="02020603050405020304" pitchFamily="18" charset="0"/>
                </a:rPr>
                <a:t>1</a:t>
              </a:r>
              <a:r>
                <a:rPr lang="vi-VN" altLang="en-US" sz="4200">
                  <a:solidFill>
                    <a:srgbClr val="231F20"/>
                  </a:solidFill>
                  <a:latin typeface="Times New Roman" panose="02020603050405020304" pitchFamily="18" charset="0"/>
                  <a:cs typeface="Times New Roman" panose="02020603050405020304" pitchFamily="18" charset="0"/>
                </a:rPr>
                <a:t> có 9 loại kiểu gene.</a:t>
              </a:r>
              <a:endParaRPr lang="en-US" altLang="en-US" sz="4200">
                <a:latin typeface="Times New Roman" panose="02020603050405020304" pitchFamily="18" charset="0"/>
                <a:cs typeface="Times New Roman" panose="02020603050405020304" pitchFamily="18" charset="0"/>
              </a:endParaRPr>
            </a:p>
            <a:p>
              <a:pPr eaLnBrk="1" hangingPunct="1"/>
              <a:r>
                <a:rPr lang="nb-NO" altLang="en-US" sz="4200">
                  <a:solidFill>
                    <a:srgbClr val="000000"/>
                  </a:solidFill>
                  <a:latin typeface="Calibri" panose="020F0502020204030204" pitchFamily="34" charset="0"/>
                  <a:cs typeface="Calibri" panose="020F0502020204030204" pitchFamily="34" charset="0"/>
                </a:rPr>
                <a:t> .</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3" name="Group 31"/>
          <p:cNvGrpSpPr>
            <a:grpSpLocks/>
          </p:cNvGrpSpPr>
          <p:nvPr/>
        </p:nvGrpSpPr>
        <p:grpSpPr bwMode="auto">
          <a:xfrm>
            <a:off x="2002632" y="4764882"/>
            <a:ext cx="14949487" cy="1566862"/>
            <a:chOff x="508030" y="998795"/>
            <a:chExt cx="5078920" cy="1045104"/>
          </a:xfrm>
        </p:grpSpPr>
        <p:pic>
          <p:nvPicPr>
            <p:cNvPr id="8193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0" y="998795"/>
              <a:ext cx="5078920"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33"/>
            <p:cNvSpPr>
              <a:spLocks noChangeArrowheads="1"/>
            </p:cNvSpPr>
            <p:nvPr/>
          </p:nvSpPr>
          <p:spPr bwMode="auto">
            <a:xfrm>
              <a:off x="815074" y="1312708"/>
              <a:ext cx="4655543"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b.	Tỉ lệ kiểu gene đồng hợp về hai cặp gene luôn là 0,25.</a:t>
              </a:r>
            </a:p>
          </p:txBody>
        </p:sp>
      </p:grpSp>
      <p:grpSp>
        <p:nvGrpSpPr>
          <p:cNvPr id="81924" name="Group 34"/>
          <p:cNvGrpSpPr>
            <a:grpSpLocks/>
          </p:cNvGrpSpPr>
          <p:nvPr/>
        </p:nvGrpSpPr>
        <p:grpSpPr bwMode="auto">
          <a:xfrm>
            <a:off x="1738313" y="6631782"/>
            <a:ext cx="15863888" cy="1981200"/>
            <a:chOff x="279303" y="820668"/>
            <a:chExt cx="2326609" cy="1045104"/>
          </a:xfrm>
        </p:grpSpPr>
        <p:pic>
          <p:nvPicPr>
            <p:cNvPr id="8193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03" y="820668"/>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Rectangle 36"/>
            <p:cNvSpPr>
              <a:spLocks noChangeArrowheads="1"/>
            </p:cNvSpPr>
            <p:nvPr/>
          </p:nvSpPr>
          <p:spPr bwMode="auto">
            <a:xfrm>
              <a:off x="1079666" y="1144443"/>
              <a:ext cx="27093" cy="3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5" name="Group 37"/>
          <p:cNvGrpSpPr>
            <a:grpSpLocks/>
          </p:cNvGrpSpPr>
          <p:nvPr/>
        </p:nvGrpSpPr>
        <p:grpSpPr bwMode="auto">
          <a:xfrm>
            <a:off x="2002632" y="8720138"/>
            <a:ext cx="16103891" cy="1566863"/>
            <a:chOff x="466534" y="1013842"/>
            <a:chExt cx="2581302" cy="1045104"/>
          </a:xfrm>
        </p:grpSpPr>
        <p:pic>
          <p:nvPicPr>
            <p:cNvPr id="8193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4" y="1013842"/>
              <a:ext cx="258130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Rectangle 39"/>
            <p:cNvSpPr>
              <a:spLocks noChangeArrowheads="1"/>
            </p:cNvSpPr>
            <p:nvPr/>
          </p:nvSpPr>
          <p:spPr bwMode="auto">
            <a:xfrm>
              <a:off x="679791" y="1144443"/>
              <a:ext cx="2271045"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d.Tỉ lệ kiểu gene dị hợp về một cặp gene ở F1 có thể là 75%. </a:t>
              </a:r>
            </a:p>
          </p:txBody>
        </p:sp>
      </p:grpSp>
      <p:pic>
        <p:nvPicPr>
          <p:cNvPr id="81926"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7626"/>
            <a:ext cx="1388270" cy="13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1"/>
          <p:cNvSpPr>
            <a:spLocks noChangeArrowheads="1"/>
          </p:cNvSpPr>
          <p:nvPr/>
        </p:nvSpPr>
        <p:spPr bwMode="auto">
          <a:xfrm>
            <a:off x="1143000" y="138113"/>
            <a:ext cx="169759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nb-NO" altLang="en-US" sz="4200" b="1">
                <a:solidFill>
                  <a:srgbClr val="000000"/>
                </a:solidFill>
                <a:latin typeface="Times New Roman" panose="02020603050405020304" pitchFamily="18" charset="0"/>
                <a:cs typeface="Times New Roman" panose="02020603050405020304" pitchFamily="18" charset="0"/>
              </a:rPr>
              <a:t>Câu 5: </a:t>
            </a:r>
            <a:r>
              <a:rPr lang="en-US" altLang="en-US" sz="4200">
                <a:solidFill>
                  <a:srgbClr val="000000"/>
                </a:solidFill>
                <a:latin typeface="Times New Roman" panose="02020603050405020304" pitchFamily="18" charset="0"/>
                <a:cs typeface="Times New Roman" panose="02020603050405020304" pitchFamily="18" charset="0"/>
              </a:rPr>
              <a:t> </a:t>
            </a:r>
            <a:r>
              <a:rPr lang="vi-VN" altLang="en-US" sz="4200"/>
              <a:t>Một loài thực vật lưỡng bội, xét hai gene có A, a và B, b; mỗi gene quy định một tính trạng, allele trội là trội hoàn toàn. Cho các cây (P) dị hợp về hai cặp gene giao phấn với nhau, F1 có tỉ lệ kiểu hình là 9: 3: 3: 1. Mỗi phát biểu sau đây là đúng hay sai về F1?</a:t>
            </a:r>
            <a:endParaRPr lang="en-US" altLang="en-US" sz="4200"/>
          </a:p>
        </p:txBody>
      </p:sp>
      <p:sp>
        <p:nvSpPr>
          <p:cNvPr id="81928" name="Rectangle 2"/>
          <p:cNvSpPr>
            <a:spLocks noChangeArrowheads="1"/>
          </p:cNvSpPr>
          <p:nvPr/>
        </p:nvSpPr>
        <p:spPr bwMode="auto">
          <a:xfrm>
            <a:off x="3200400" y="6950870"/>
            <a:ext cx="12001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200"/>
              <a:t>     c. Kiểu hình mang cả hai tính trạng trội ở F1 có thể có 5 loại kiểu gene.</a:t>
            </a:r>
          </a:p>
        </p:txBody>
      </p:sp>
      <p:sp>
        <p:nvSpPr>
          <p:cNvPr id="5" name="TextBox 4"/>
          <p:cNvSpPr txBox="1">
            <a:spLocks noChangeArrowheads="1"/>
          </p:cNvSpPr>
          <p:nvPr/>
        </p:nvSpPr>
        <p:spPr bwMode="auto">
          <a:xfrm>
            <a:off x="13144500" y="3386138"/>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2" name="TextBox 41"/>
          <p:cNvSpPr txBox="1">
            <a:spLocks noChangeArrowheads="1"/>
          </p:cNvSpPr>
          <p:nvPr/>
        </p:nvSpPr>
        <p:spPr bwMode="auto">
          <a:xfrm>
            <a:off x="15578138" y="5198270"/>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3" name="TextBox 42"/>
          <p:cNvSpPr txBox="1">
            <a:spLocks noChangeArrowheads="1"/>
          </p:cNvSpPr>
          <p:nvPr/>
        </p:nvSpPr>
        <p:spPr bwMode="auto">
          <a:xfrm>
            <a:off x="15578138" y="722947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
        <p:nvSpPr>
          <p:cNvPr id="44" name="TextBox 43"/>
          <p:cNvSpPr txBox="1">
            <a:spLocks noChangeArrowheads="1"/>
          </p:cNvSpPr>
          <p:nvPr/>
        </p:nvSpPr>
        <p:spPr bwMode="auto">
          <a:xfrm>
            <a:off x="16823532" y="915352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Tree>
    <p:extLst>
      <p:ext uri="{BB962C8B-B14F-4D97-AF65-F5344CB8AC3E}">
        <p14:creationId xmlns:p14="http://schemas.microsoft.com/office/powerpoint/2010/main" val="984350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26683" y="4197922"/>
            <a:ext cx="11613356" cy="3000821"/>
          </a:xfrm>
          <a:prstGeom prst="rect">
            <a:avLst/>
          </a:prstGeom>
          <a:solidFill>
            <a:srgbClr val="DAF6F4"/>
          </a:solidFill>
        </p:spPr>
        <p:txBody>
          <a:bodyPr anchor="ctr">
            <a:spAutoFit/>
          </a:bodyPr>
          <a:lstStyle/>
          <a:p>
            <a:pPr algn="just">
              <a:lnSpc>
                <a:spcPct val="150000"/>
              </a:lnSpc>
              <a:defRPr/>
            </a:pPr>
            <a:r>
              <a:rPr lang="vi-VN" sz="4200" b="1" dirty="0">
                <a:solidFill>
                  <a:srgbClr val="084B5E"/>
                </a:solidFill>
                <a:latin typeface="+mj-lt"/>
              </a:rPr>
              <a:t>           </a:t>
            </a:r>
            <a:r>
              <a:rPr lang="en-US" sz="4200" b="1" dirty="0" err="1">
                <a:solidFill>
                  <a:srgbClr val="084B5E"/>
                </a:solidFill>
                <a:latin typeface="+mj-lt"/>
              </a:rPr>
              <a:t>Vì</a:t>
            </a:r>
            <a:r>
              <a:rPr lang="en-US" sz="4200" b="1" dirty="0">
                <a:solidFill>
                  <a:srgbClr val="084B5E"/>
                </a:solidFill>
                <a:latin typeface="+mj-lt"/>
              </a:rPr>
              <a:t> </a:t>
            </a:r>
            <a:r>
              <a:rPr lang="en-US" sz="4200" b="1" dirty="0" err="1">
                <a:solidFill>
                  <a:srgbClr val="084B5E"/>
                </a:solidFill>
                <a:latin typeface="+mj-lt"/>
              </a:rPr>
              <a:t>sao</a:t>
            </a:r>
            <a:r>
              <a:rPr lang="en-US" sz="4200" b="1" dirty="0">
                <a:solidFill>
                  <a:srgbClr val="084B5E"/>
                </a:solidFill>
                <a:latin typeface="+mj-lt"/>
              </a:rPr>
              <a:t> </a:t>
            </a:r>
            <a:r>
              <a:rPr lang="en-US" sz="4200" b="1" dirty="0" err="1">
                <a:solidFill>
                  <a:srgbClr val="084B5E"/>
                </a:solidFill>
                <a:latin typeface="+mj-lt"/>
              </a:rPr>
              <a:t>nói</a:t>
            </a:r>
            <a:r>
              <a:rPr lang="en-US" sz="4200" b="1" dirty="0">
                <a:solidFill>
                  <a:srgbClr val="084B5E"/>
                </a:solidFill>
                <a:latin typeface="+mj-lt"/>
              </a:rPr>
              <a:t> “</a:t>
            </a:r>
            <a:r>
              <a:rPr lang="en-US" sz="4200" b="1" dirty="0" err="1">
                <a:solidFill>
                  <a:srgbClr val="084B5E"/>
                </a:solidFill>
                <a:latin typeface="+mj-lt"/>
              </a:rPr>
              <a:t>các</a:t>
            </a:r>
            <a:r>
              <a:rPr lang="en-US" sz="4200" b="1" dirty="0">
                <a:solidFill>
                  <a:srgbClr val="084B5E"/>
                </a:solidFill>
                <a:latin typeface="+mj-lt"/>
              </a:rPr>
              <a:t> </a:t>
            </a:r>
            <a:r>
              <a:rPr lang="en-US" sz="4200" b="1" dirty="0" err="1">
                <a:solidFill>
                  <a:srgbClr val="084B5E"/>
                </a:solidFill>
                <a:latin typeface="+mj-lt"/>
              </a:rPr>
              <a:t>quy</a:t>
            </a:r>
            <a:r>
              <a:rPr lang="en-US" sz="4200" b="1" dirty="0">
                <a:solidFill>
                  <a:srgbClr val="084B5E"/>
                </a:solidFill>
                <a:latin typeface="+mj-lt"/>
              </a:rPr>
              <a:t> </a:t>
            </a:r>
            <a:r>
              <a:rPr lang="en-US" sz="4200" b="1" dirty="0" err="1">
                <a:solidFill>
                  <a:srgbClr val="084B5E"/>
                </a:solidFill>
                <a:latin typeface="+mj-lt"/>
              </a:rPr>
              <a:t>luật</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của</a:t>
            </a:r>
            <a:r>
              <a:rPr lang="en-US" sz="4200" b="1" dirty="0">
                <a:solidFill>
                  <a:srgbClr val="084B5E"/>
                </a:solidFill>
                <a:latin typeface="+mj-lt"/>
              </a:rPr>
              <a:t> Mendel </a:t>
            </a:r>
            <a:r>
              <a:rPr lang="en-US" sz="4200" b="1" dirty="0" err="1">
                <a:solidFill>
                  <a:srgbClr val="084B5E"/>
                </a:solidFill>
                <a:latin typeface="+mj-lt"/>
              </a:rPr>
              <a:t>đặt</a:t>
            </a:r>
            <a:r>
              <a:rPr lang="en-US" sz="4200" b="1" dirty="0">
                <a:solidFill>
                  <a:srgbClr val="084B5E"/>
                </a:solidFill>
                <a:latin typeface="+mj-lt"/>
              </a:rPr>
              <a:t> </a:t>
            </a:r>
            <a:r>
              <a:rPr lang="en-US" sz="4200" b="1" dirty="0" err="1">
                <a:solidFill>
                  <a:srgbClr val="084B5E"/>
                </a:solidFill>
                <a:latin typeface="+mj-lt"/>
              </a:rPr>
              <a:t>nền</a:t>
            </a:r>
            <a:r>
              <a:rPr lang="en-US" sz="4200" b="1" dirty="0">
                <a:solidFill>
                  <a:srgbClr val="084B5E"/>
                </a:solidFill>
                <a:latin typeface="+mj-lt"/>
              </a:rPr>
              <a:t> </a:t>
            </a:r>
            <a:r>
              <a:rPr lang="en-US" sz="4200" b="1" dirty="0" err="1">
                <a:solidFill>
                  <a:srgbClr val="084B5E"/>
                </a:solidFill>
                <a:latin typeface="+mj-lt"/>
              </a:rPr>
              <a:t>móng</a:t>
            </a:r>
            <a:r>
              <a:rPr lang="en-US" sz="4200" b="1" dirty="0">
                <a:solidFill>
                  <a:srgbClr val="084B5E"/>
                </a:solidFill>
                <a:latin typeface="+mj-lt"/>
              </a:rPr>
              <a:t> </a:t>
            </a:r>
            <a:r>
              <a:rPr lang="en-US" sz="4200" b="1" dirty="0" err="1">
                <a:solidFill>
                  <a:srgbClr val="084B5E"/>
                </a:solidFill>
                <a:latin typeface="+mj-lt"/>
                <a:cs typeface="Times New Roman" panose="02020603050405020304" pitchFamily="18" charset="0"/>
              </a:rPr>
              <a:t>cho</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học</a:t>
            </a:r>
            <a:r>
              <a:rPr lang="en-US" sz="4200" b="1" dirty="0">
                <a:solidFill>
                  <a:srgbClr val="084B5E"/>
                </a:solidFill>
                <a:latin typeface="+mj-lt"/>
              </a:rPr>
              <a:t> </a:t>
            </a:r>
            <a:r>
              <a:rPr lang="en-US" sz="4200" b="1" dirty="0" err="1">
                <a:solidFill>
                  <a:srgbClr val="084B5E"/>
                </a:solidFill>
                <a:latin typeface="+mj-lt"/>
              </a:rPr>
              <a:t>hiện</a:t>
            </a:r>
            <a:r>
              <a:rPr lang="en-US" sz="4200" b="1" dirty="0">
                <a:solidFill>
                  <a:srgbClr val="084B5E"/>
                </a:solidFill>
                <a:latin typeface="+mj-lt"/>
              </a:rPr>
              <a:t> </a:t>
            </a:r>
            <a:r>
              <a:rPr lang="en-US" sz="4200" b="1" dirty="0" err="1">
                <a:solidFill>
                  <a:srgbClr val="084B5E"/>
                </a:solidFill>
                <a:latin typeface="+mj-lt"/>
              </a:rPr>
              <a:t>đại</a:t>
            </a:r>
            <a:r>
              <a:rPr lang="en-US" sz="4200" b="1" dirty="0">
                <a:solidFill>
                  <a:srgbClr val="084B5E"/>
                </a:solidFill>
                <a:latin typeface="+mj-lt"/>
              </a:rPr>
              <a:t>”?</a:t>
            </a:r>
          </a:p>
          <a:p>
            <a:pPr algn="just">
              <a:lnSpc>
                <a:spcPct val="150000"/>
              </a:lnSpc>
              <a:defRPr/>
            </a:pPr>
            <a:r>
              <a:rPr lang="en-US" sz="4200" b="1" dirty="0">
                <a:solidFill>
                  <a:srgbClr val="084B5E"/>
                </a:solidFill>
                <a:latin typeface="+mj-lt"/>
              </a:rPr>
              <a:t>	      </a:t>
            </a:r>
          </a:p>
        </p:txBody>
      </p:sp>
      <p:pic>
        <p:nvPicPr>
          <p:cNvPr id="4099" name="Picture 6" descr="Download Focus, Idea, Light Bulb. Royalty-Free Stock Illustration Image -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317083"/>
            <a:ext cx="2212182"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0" y="573882"/>
            <a:ext cx="13973175" cy="830997"/>
          </a:xfrm>
          <a:prstGeom prst="rect">
            <a:avLst/>
          </a:prstGeom>
          <a:noFill/>
        </p:spPr>
        <p:txBody>
          <a:bodyPr>
            <a:spAutoFit/>
          </a:bodyPr>
          <a:lstStyle/>
          <a:p>
            <a:pPr>
              <a:buClr>
                <a:srgbClr val="000000"/>
              </a:buClr>
              <a:buFont typeface="Arial"/>
              <a:buNone/>
              <a:defRPr/>
            </a:pPr>
            <a:r>
              <a:rPr lang="en-US" sz="48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3705570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0350" y="2743200"/>
            <a:ext cx="12687300" cy="55245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 Các công trình nghiên cứu của ông đã được khẳng định.</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Phương pháp nghiên cứu của ông là cơ sở của các phương pháp  trong nghiên cứu di truyền hiện đại.</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rPr>
              <a:t>- Giả thuyết nhân tố di truyền của ông thiết lập cơ sở nguyên lí gene quy định tính trạng và truyền thông tin di truyền.</a:t>
            </a:r>
          </a:p>
        </p:txBody>
      </p:sp>
      <p:sp>
        <p:nvSpPr>
          <p:cNvPr id="3" name="TextBox 2"/>
          <p:cNvSpPr txBox="1"/>
          <p:nvPr/>
        </p:nvSpPr>
        <p:spPr>
          <a:xfrm>
            <a:off x="2628900" y="571500"/>
            <a:ext cx="13487400" cy="923330"/>
          </a:xfrm>
          <a:prstGeom prst="rect">
            <a:avLst/>
          </a:prstGeom>
          <a:noFill/>
        </p:spPr>
        <p:txBody>
          <a:bodyPr>
            <a:spAutoFit/>
          </a:bodyPr>
          <a:lstStyle/>
          <a:p>
            <a:pPr>
              <a:buClr>
                <a:srgbClr val="000000"/>
              </a:buClr>
              <a:buFont typeface="Arial"/>
              <a:buNone/>
              <a:defRPr/>
            </a:pPr>
            <a:r>
              <a:rPr lang="en-US" sz="54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1681646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15000"/>
              </a:lnSpc>
              <a:spcBef>
                <a:spcPct val="50000"/>
              </a:spcBef>
              <a:buFontTx/>
              <a:buNone/>
              <a:defRPr/>
            </a:pPr>
            <a:r>
              <a:rPr lang="en-US" altLang="en-US" sz="9900" b="1" dirty="0" smtClean="0">
                <a:solidFill>
                  <a:srgbClr val="FFC000"/>
                </a:solidFill>
                <a:latin typeface="Times New Roman" panose="02020603050405020304" pitchFamily="18" charset="0"/>
                <a:cs typeface="Times New Roman" panose="02020603050405020304" pitchFamily="18" charset="0"/>
              </a:rPr>
              <a:t>MỞ RỘNG HỌC THUYẾT MENDEL</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09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3AD81-4728-BDF8-43EB-AE66A38F31D0}"/>
              </a:ext>
            </a:extLst>
          </p:cNvPr>
          <p:cNvPicPr>
            <a:picLocks noChangeAspect="1"/>
          </p:cNvPicPr>
          <p:nvPr/>
        </p:nvPicPr>
        <p:blipFill rotWithShape="1">
          <a:blip r:embed="rId2"/>
          <a:srcRect r="2546"/>
          <a:stretch/>
        </p:blipFill>
        <p:spPr bwMode="auto">
          <a:xfrm>
            <a:off x="631861" y="233432"/>
            <a:ext cx="17275997" cy="9965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05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937384"/>
            <a:ext cx="17145000" cy="7410869"/>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2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Trò chơi: EM TRỞ THÀNH CHUYÊN GIA SUY LUẬN LOGIC</a:t>
            </a: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Hoạt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động</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theo</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4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mỗi</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10 - </a:t>
            </a:r>
            <a:r>
              <a:rPr lang="en-US" sz="4200" b="1" kern="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12 học sinh:</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bốc thăm để chọn nhiệm vụ mà nhóm cần thuyết trình</a:t>
            </a:r>
            <a:endPar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Thời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gian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thực</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hiện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nhiệm</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vụ</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2</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5 phút</a:t>
            </a:r>
            <a:endParaRPr lang="en-US" sz="4200" b="1" kern="0" dirty="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endParaRPr>
          </a:p>
        </p:txBody>
      </p:sp>
      <p:sp>
        <p:nvSpPr>
          <p:cNvPr id="4" name="Rectangle 3"/>
          <p:cNvSpPr/>
          <p:nvPr/>
        </p:nvSpPr>
        <p:spPr>
          <a:xfrm>
            <a:off x="144508" y="12529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116519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hỏi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a:t>
            </a: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dirty="0">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
        <p:nvSpPr>
          <p:cNvPr id="4" name="Rectangle 3"/>
          <p:cNvSpPr/>
          <p:nvPr/>
        </p:nvSpPr>
        <p:spPr>
          <a:xfrm>
            <a:off x="144508" y="5671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2631570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6477000" y="565547"/>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Freeform 13"/>
          <p:cNvSpPr/>
          <p:nvPr/>
        </p:nvSpPr>
        <p:spPr>
          <a:xfrm>
            <a:off x="3345253" y="1221754"/>
            <a:ext cx="4495800" cy="3693146"/>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3" name="Freeform 14"/>
          <p:cNvSpPr/>
          <p:nvPr/>
        </p:nvSpPr>
        <p:spPr>
          <a:xfrm>
            <a:off x="4343400" y="1221754"/>
            <a:ext cx="13822798" cy="1060504"/>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4419600" y="2376537"/>
            <a:ext cx="13823387"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4"/>
          <p:cNvSpPr/>
          <p:nvPr/>
        </p:nvSpPr>
        <p:spPr>
          <a:xfrm>
            <a:off x="4419600" y="3711744"/>
            <a:ext cx="138063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TextBox 19"/>
          <p:cNvSpPr txBox="1"/>
          <p:nvPr/>
        </p:nvSpPr>
        <p:spPr>
          <a:xfrm>
            <a:off x="3662947" y="1353991"/>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17" name="TextBox 20"/>
          <p:cNvSpPr txBox="1"/>
          <p:nvPr/>
        </p:nvSpPr>
        <p:spPr>
          <a:xfrm>
            <a:off x="3728675" y="2671873"/>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sp>
        <p:nvSpPr>
          <p:cNvPr id="18" name="TextBox 21"/>
          <p:cNvSpPr txBox="1"/>
          <p:nvPr/>
        </p:nvSpPr>
        <p:spPr>
          <a:xfrm>
            <a:off x="3714654" y="4020467"/>
            <a:ext cx="484580" cy="860428"/>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3</a:t>
            </a:r>
          </a:p>
        </p:txBody>
      </p:sp>
      <p:sp>
        <p:nvSpPr>
          <p:cNvPr id="20" name="TextBox 19"/>
          <p:cNvSpPr txBox="1"/>
          <p:nvPr/>
        </p:nvSpPr>
        <p:spPr>
          <a:xfrm>
            <a:off x="4874320" y="1353991"/>
            <a:ext cx="12880280" cy="646331"/>
          </a:xfrm>
          <a:prstGeom prst="rect">
            <a:avLst/>
          </a:prstGeom>
          <a:noFill/>
        </p:spPr>
        <p:txBody>
          <a:bodyPr wrap="square" rtlCol="0">
            <a:spAutoFit/>
          </a:bodyPr>
          <a:lstStyle/>
          <a:p>
            <a:pPr lvl="0"/>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đương</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thế</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DTH?</a:t>
            </a:r>
            <a:endParaRPr lang="en-GB" sz="3600" b="1" dirty="0"/>
          </a:p>
        </p:txBody>
      </p:sp>
      <p:sp>
        <p:nvSpPr>
          <p:cNvPr id="21" name="TextBox 20"/>
          <p:cNvSpPr txBox="1"/>
          <p:nvPr/>
        </p:nvSpPr>
        <p:spPr>
          <a:xfrm>
            <a:off x="5142526" y="2560164"/>
            <a:ext cx="11469279" cy="646331"/>
          </a:xfrm>
          <a:prstGeom prst="rect">
            <a:avLst/>
          </a:prstGeom>
          <a:noFill/>
        </p:spPr>
        <p:txBody>
          <a:bodyPr wrap="square" rtlCol="0">
            <a:spAutoFit/>
          </a:bodyPr>
          <a:lstStyle/>
          <a:p>
            <a:pPr lvl="0"/>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đưa</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bất</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cập</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gì</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tiễn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GB" sz="3600" b="1" dirty="0"/>
          </a:p>
        </p:txBody>
      </p:sp>
      <p:sp>
        <p:nvSpPr>
          <p:cNvPr id="22" name="TextBox 21"/>
          <p:cNvSpPr txBox="1"/>
          <p:nvPr/>
        </p:nvSpPr>
        <p:spPr>
          <a:xfrm>
            <a:off x="4724400" y="3669780"/>
            <a:ext cx="13399623" cy="1200329"/>
          </a:xfrm>
          <a:prstGeom prst="rect">
            <a:avLst/>
          </a:prstGeom>
          <a:noFill/>
        </p:spPr>
        <p:txBody>
          <a:bodyPr wrap="square" rtlCol="0">
            <a:spAutoFit/>
          </a:bodyPr>
          <a:lstStyle/>
          <a:p>
            <a:pPr lvl="0"/>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Mendel so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GB" sz="3600" b="1"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7">
            <a:extLst/>
          </a:blip>
          <a:stretch>
            <a:fillRect/>
          </a:stretch>
        </p:blipFill>
        <p:spPr>
          <a:xfrm>
            <a:off x="-92872" y="728858"/>
            <a:ext cx="3672054" cy="4364181"/>
          </a:xfrm>
          <a:prstGeom prst="rect">
            <a:avLst/>
          </a:prstGeom>
        </p:spPr>
      </p:pic>
      <p:sp>
        <p:nvSpPr>
          <p:cNvPr id="19" name="TextBox 8"/>
          <p:cNvSpPr txBox="1"/>
          <p:nvPr/>
        </p:nvSpPr>
        <p:spPr>
          <a:xfrm>
            <a:off x="155278" y="5055783"/>
            <a:ext cx="17974733" cy="1846659"/>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thời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những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năm</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smtClean="0">
                <a:solidFill>
                  <a:srgbClr val="0033CC"/>
                </a:solidFill>
                <a:latin typeface="Times New Roman" panose="02020603050405020304" pitchFamily="18" charset="0"/>
                <a:cs typeface="Times New Roman" panose="02020603050405020304" pitchFamily="18" charset="0"/>
              </a:rPr>
              <a:t>1800</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người</a:t>
            </a:r>
            <a:r>
              <a:rPr lang="en-US" sz="4000" b="1" dirty="0">
                <a:solidFill>
                  <a:srgbClr val="0033CC"/>
                </a:solidFill>
                <a:latin typeface="Times New Roman" panose="02020603050405020304" pitchFamily="18" charset="0"/>
                <a:cs typeface="Times New Roman" panose="02020603050405020304" pitchFamily="18" charset="0"/>
              </a:rPr>
              <a:t> ta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rằng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được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nguyên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vẹn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trong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cơ</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hòa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trộn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nhau</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nên</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sinh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giống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cả</a:t>
            </a:r>
            <a:r>
              <a:rPr lang="en-US" sz="4000" b="1" dirty="0">
                <a:solidFill>
                  <a:srgbClr val="0033CC"/>
                </a:solidFill>
                <a:latin typeface="Times New Roman" panose="02020603050405020304" pitchFamily="18" charset="0"/>
                <a:cs typeface="Times New Roman" panose="02020603050405020304" pitchFamily="18" charset="0"/>
              </a:rPr>
              <a:t> cha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4" name="TextBox 8"/>
          <p:cNvSpPr txBox="1"/>
          <p:nvPr/>
        </p:nvSpPr>
        <p:spPr>
          <a:xfrm>
            <a:off x="304800" y="-71417"/>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I. </a:t>
            </a:r>
            <a:r>
              <a:rPr lang="en-US" sz="3899" dirty="0" err="1" smtClean="0">
                <a:solidFill>
                  <a:srgbClr val="004AAD"/>
                </a:solidFill>
                <a:latin typeface="Public Sans Heavy"/>
              </a:rPr>
              <a:t>Bối</a:t>
            </a:r>
            <a:r>
              <a:rPr lang="en-US" sz="3899" dirty="0" smtClean="0">
                <a:solidFill>
                  <a:srgbClr val="004AAD"/>
                </a:solidFill>
                <a:latin typeface="Public Sans Heavy"/>
              </a:rPr>
              <a:t> </a:t>
            </a:r>
            <a:r>
              <a:rPr lang="en-US" sz="3899" dirty="0" err="1" smtClean="0">
                <a:solidFill>
                  <a:srgbClr val="004AAD"/>
                </a:solidFill>
                <a:latin typeface="Public Sans Heavy"/>
              </a:rPr>
              <a:t>cảnh</a:t>
            </a:r>
            <a:r>
              <a:rPr lang="en-US" sz="3899" dirty="0" smtClean="0">
                <a:solidFill>
                  <a:srgbClr val="004AAD"/>
                </a:solidFill>
                <a:latin typeface="Public Sans Heavy"/>
              </a:rPr>
              <a:t> </a:t>
            </a:r>
            <a:r>
              <a:rPr lang="en-US" sz="3899" dirty="0" err="1" smtClean="0">
                <a:solidFill>
                  <a:srgbClr val="004AAD"/>
                </a:solidFill>
                <a:latin typeface="Public Sans Heavy"/>
              </a:rPr>
              <a:t>ra</a:t>
            </a:r>
            <a:r>
              <a:rPr lang="en-US" sz="3899" dirty="0" smtClean="0">
                <a:solidFill>
                  <a:srgbClr val="004AAD"/>
                </a:solidFill>
                <a:latin typeface="Public Sans Heavy"/>
              </a:rPr>
              <a:t> </a:t>
            </a:r>
            <a:r>
              <a:rPr lang="en-US" sz="3899" dirty="0" err="1" smtClean="0">
                <a:solidFill>
                  <a:srgbClr val="004AAD"/>
                </a:solidFill>
                <a:latin typeface="Public Sans Heavy"/>
              </a:rPr>
              <a:t>đời</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26" name="TextBox 8"/>
          <p:cNvSpPr txBox="1"/>
          <p:nvPr/>
        </p:nvSpPr>
        <p:spPr>
          <a:xfrm>
            <a:off x="112741" y="6891935"/>
            <a:ext cx="17974733" cy="1231106"/>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smtClean="0">
                <a:solidFill>
                  <a:srgbClr val="0033CC"/>
                </a:solidFill>
                <a:latin typeface="Times New Roman" panose="02020603050405020304" pitchFamily="18" charset="0"/>
                <a:cs typeface="Times New Roman" panose="02020603050405020304" pitchFamily="18" charset="0"/>
              </a:rPr>
              <a:t>Tuy</a:t>
            </a:r>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thực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tế</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một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tính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không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con </a:t>
            </a:r>
            <a:r>
              <a:rPr lang="en-US" sz="4000" b="1" dirty="0" err="1">
                <a:solidFill>
                  <a:srgbClr val="0033CC"/>
                </a:solidFill>
                <a:latin typeface="Times New Roman" panose="02020603050405020304" pitchFamily="18" charset="0"/>
                <a:cs typeface="Times New Roman" panose="02020603050405020304" pitchFamily="18" charset="0"/>
              </a:rPr>
              <a:t>nhưng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lại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a:t>
            </a:r>
            <a:r>
              <a:rPr lang="en-US" sz="4000" b="1" dirty="0" err="1">
                <a:solidFill>
                  <a:srgbClr val="0033CC"/>
                </a:solidFill>
                <a:latin typeface="Times New Roman" panose="02020603050405020304" pitchFamily="18" charset="0"/>
                <a:cs typeface="Times New Roman" panose="02020603050405020304" pitchFamily="18" charset="0"/>
              </a:rPr>
              <a:t>cháu</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7" name="TextBox 8"/>
          <p:cNvSpPr txBox="1"/>
          <p:nvPr/>
        </p:nvSpPr>
        <p:spPr>
          <a:xfrm>
            <a:off x="143294" y="8194657"/>
            <a:ext cx="17974733" cy="1846659"/>
          </a:xfrm>
          <a:prstGeom prst="rect">
            <a:avLst/>
          </a:prstGeom>
        </p:spPr>
        <p:txBody>
          <a:bodyPr wrap="square" lIns="0" tIns="0" rIns="0" bIns="0" rtlCol="0" anchor="t">
            <a:spAutoFit/>
          </a:bodyPr>
          <a:lstStyle/>
          <a:p>
            <a:pPr algn="just"/>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a:solidFill>
                  <a:srgbClr val="0033CC"/>
                </a:solidFill>
                <a:latin typeface="Times New Roman" panose="02020603050405020304" pitchFamily="18" charset="0"/>
                <a:cs typeface="Times New Roman" panose="02020603050405020304" pitchFamily="18" charset="0"/>
              </a:rPr>
              <a:t>Mendel </a:t>
            </a:r>
            <a:r>
              <a:rPr lang="en-US" sz="4000" b="1" dirty="0" err="1">
                <a:solidFill>
                  <a:srgbClr val="0033CC"/>
                </a:solidFill>
                <a:latin typeface="Times New Roman" panose="02020603050405020304" pitchFamily="18" charset="0"/>
                <a:cs typeface="Times New Roman" panose="02020603050405020304" pitchFamily="18" charset="0"/>
              </a:rPr>
              <a:t>đã</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tìm</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đường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cứu</a:t>
            </a:r>
            <a:r>
              <a:rPr lang="en-US" sz="4000" b="1" dirty="0">
                <a:solidFill>
                  <a:srgbClr val="0033CC"/>
                </a:solidFill>
                <a:latin typeface="Times New Roman" panose="02020603050405020304" pitchFamily="18" charset="0"/>
                <a:cs typeface="Times New Roman" panose="02020603050405020304" pitchFamily="18" charset="0"/>
              </a:rPr>
              <a:t>: </a:t>
            </a:r>
            <a:r>
              <a:rPr lang="vi-VN" sz="4000" b="1" dirty="0">
                <a:solidFill>
                  <a:srgbClr val="0033CC"/>
                </a:solidFill>
                <a:latin typeface="Times New Roman" panose="02020603050405020304" pitchFamily="18" charset="0"/>
                <a:cs typeface="Times New Roman" panose="02020603050405020304" pitchFamily="18" charset="0"/>
              </a:rPr>
              <a:t>Tiến hành các phân tích định lượng, có sử dụng mẫu cỡ lớn để nghiên cứu riêng rẽ từng tính trạng qua các thế hệ lai trên đậu hà lan từ năm 1857 và hình thành học thuyết khoa học năm 1866.</a:t>
            </a:r>
            <a:endParaRPr lang="en-US" sz="40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78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20" grpId="0"/>
      <p:bldP spid="21" grpId="0"/>
      <p:bldP spid="2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44759" y="1701634"/>
            <a:ext cx="4998485" cy="738665"/>
            <a:chOff x="281770" y="803712"/>
            <a:chExt cx="3332323" cy="492443"/>
          </a:xfrm>
        </p:grpSpPr>
        <p:sp>
          <p:nvSpPr>
            <p:cNvPr id="5" name="Rectangle 4"/>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6"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p:cNvSpPr/>
          <p:nvPr/>
        </p:nvSpPr>
        <p:spPr>
          <a:xfrm>
            <a:off x="1706332" y="2999084"/>
            <a:ext cx="15732584" cy="5740544"/>
          </a:xfrm>
          <a:prstGeom prst="roundRect">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800"/>
              </a:spcBef>
            </a:pPr>
            <a:r>
              <a:rPr lang="en-US" sz="4800">
                <a:solidFill>
                  <a:srgbClr val="1F24F5"/>
                </a:solidFill>
                <a:latin typeface="Arial" panose="020B0604020202020204" pitchFamily="34" charset="0"/>
                <a:cs typeface="Arial" panose="020B0604020202020204" pitchFamily="34" charset="0"/>
                <a:sym typeface="Montserrat Light"/>
              </a:rPr>
              <a:t>Học sinh </a:t>
            </a:r>
            <a:r>
              <a:rPr lang="en-US" sz="4800" dirty="0" err="1">
                <a:solidFill>
                  <a:srgbClr val="1F24F5"/>
                </a:solidFill>
                <a:latin typeface="Arial" panose="020B0604020202020204" pitchFamily="34" charset="0"/>
                <a:cs typeface="Arial" panose="020B0604020202020204" pitchFamily="34" charset="0"/>
                <a:sym typeface="Montserrat Light"/>
              </a:rPr>
              <a:t>hoạt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động</a:t>
            </a:r>
            <a:r>
              <a:rPr lang="en-US" sz="4800" dirty="0">
                <a:solidFill>
                  <a:srgbClr val="1F24F5"/>
                </a:solidFill>
                <a:latin typeface="Arial" panose="020B0604020202020204" pitchFamily="34" charset="0"/>
                <a:cs typeface="Arial" panose="020B0604020202020204" pitchFamily="34" charset="0"/>
                <a:sym typeface="Montserrat Light"/>
              </a:rPr>
              <a:t> 4 </a:t>
            </a:r>
            <a:r>
              <a:rPr lang="en-US" sz="4800" dirty="0" err="1">
                <a:solidFill>
                  <a:srgbClr val="1F24F5"/>
                </a:solidFill>
                <a:latin typeface="Arial" panose="020B0604020202020204" pitchFamily="34" charset="0"/>
                <a:cs typeface="Arial" panose="020B0604020202020204" pitchFamily="34" charset="0"/>
                <a:sym typeface="Montserrat Light"/>
              </a:rPr>
              <a:t>nhóm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thực</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hiện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nhiệm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vụ</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của</a:t>
            </a:r>
            <a:r>
              <a:rPr lang="en-US" sz="4800">
                <a:solidFill>
                  <a:srgbClr val="1F24F5"/>
                </a:solidFill>
                <a:latin typeface="Arial" panose="020B0604020202020204" pitchFamily="34" charset="0"/>
                <a:cs typeface="Arial" panose="020B0604020202020204" pitchFamily="34" charset="0"/>
                <a:sym typeface="Montserrat Light"/>
              </a:rPr>
              <a:t> giáo viên: </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a:solidFill>
                  <a:srgbClr val="1F24F5"/>
                </a:solidFill>
                <a:latin typeface="Arial" panose="020B0604020202020204" pitchFamily="34" charset="0"/>
                <a:cs typeface="Arial" panose="020B0604020202020204" pitchFamily="34" charset="0"/>
                <a:sym typeface="Montserrat Light"/>
              </a:rPr>
              <a:t>- Học sinh </a:t>
            </a:r>
            <a:r>
              <a:rPr lang="en-US" sz="4800" dirty="0" err="1">
                <a:solidFill>
                  <a:srgbClr val="1F24F5"/>
                </a:solidFill>
                <a:latin typeface="Arial" panose="020B0604020202020204" pitchFamily="34" charset="0"/>
                <a:cs typeface="Arial" panose="020B0604020202020204" pitchFamily="34" charset="0"/>
                <a:sym typeface="Montserrat Light"/>
              </a:rPr>
              <a:t>thảo</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luận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lời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câu</a:t>
            </a:r>
            <a:r>
              <a:rPr lang="en-US" sz="4800">
                <a:solidFill>
                  <a:srgbClr val="1F24F5"/>
                </a:solidFill>
                <a:latin typeface="Arial" panose="020B0604020202020204" pitchFamily="34" charset="0"/>
                <a:cs typeface="Arial" panose="020B0604020202020204" pitchFamily="34" charset="0"/>
                <a:sym typeface="Montserrat Light"/>
              </a:rPr>
              <a:t> hỏi</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Ghi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kết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quả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trình</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bày</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trước</a:t>
            </a:r>
            <a:r>
              <a:rPr lang="en-US" sz="4800">
                <a:solidFill>
                  <a:srgbClr val="1F24F5"/>
                </a:solidFill>
                <a:latin typeface="Arial" panose="020B0604020202020204" pitchFamily="34" charset="0"/>
                <a:cs typeface="Arial" panose="020B0604020202020204" pitchFamily="34" charset="0"/>
                <a:sym typeface="Montserrat Light"/>
              </a:rPr>
              <a:t> lớp</a:t>
            </a:r>
            <a:endParaRPr lang="en-US" sz="4800" dirty="0">
              <a:solidFill>
                <a:srgbClr val="1F24F5"/>
              </a:solidFill>
              <a:latin typeface="Arial" panose="020B0604020202020204" pitchFamily="34" charset="0"/>
              <a:cs typeface="Arial" panose="020B0604020202020204" pitchFamily="34" charset="0"/>
            </a:endParaRPr>
          </a:p>
        </p:txBody>
      </p:sp>
      <p:sp>
        <p:nvSpPr>
          <p:cNvPr id="8" name="Rectangle 7"/>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Tree>
    <p:extLst>
      <p:ext uri="{BB962C8B-B14F-4D97-AF65-F5344CB8AC3E}">
        <p14:creationId xmlns:p14="http://schemas.microsoft.com/office/powerpoint/2010/main" val="30286306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70739" y="813457"/>
            <a:ext cx="4998485" cy="738665"/>
            <a:chOff x="281770" y="803712"/>
            <a:chExt cx="3332323" cy="492443"/>
          </a:xfrm>
        </p:grpSpPr>
        <p:sp>
          <p:nvSpPr>
            <p:cNvPr id="3" name="Rectangle 2"/>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5"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
        <p:nvSpPr>
          <p:cNvPr id="4"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hỏi</a:t>
            </a:r>
            <a:endPar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Tree>
    <p:extLst>
      <p:ext uri="{BB962C8B-B14F-4D97-AF65-F5344CB8AC3E}">
        <p14:creationId xmlns:p14="http://schemas.microsoft.com/office/powerpoint/2010/main" val="977028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32;p28"/>
          <p:cNvSpPr txBox="1"/>
          <p:nvPr/>
        </p:nvSpPr>
        <p:spPr>
          <a:xfrm>
            <a:off x="7650982" y="1921989"/>
            <a:ext cx="9412373" cy="1934913"/>
          </a:xfrm>
          <a:prstGeom prst="rect">
            <a:avLst/>
          </a:prstGeom>
          <a:noFill/>
          <a:ln>
            <a:noFill/>
          </a:ln>
        </p:spPr>
        <p:txBody>
          <a:bodyPr spcFirstLastPara="1" wrap="square" lIns="137138" tIns="137138" rIns="137138" bIns="137138" anchor="t" anchorCtr="0">
            <a:noAutofit/>
          </a:bodyPr>
          <a:lstStyle/>
          <a:p>
            <a:pPr marL="0" lvl="1" algn="just">
              <a:spcBef>
                <a:spcPts val="900"/>
              </a:spcBef>
              <a:spcAft>
                <a:spcPts val="900"/>
              </a:spcAft>
              <a:buClr>
                <a:srgbClr val="000000"/>
              </a:buClr>
              <a:defRPr/>
            </a:pPr>
            <a:r>
              <a:rPr lang="en-US" sz="5400" b="1" kern="0">
                <a:solidFill>
                  <a:srgbClr val="D200D2"/>
                </a:solidFill>
                <a:ea typeface="Roboto" panose="02000000000000000000" pitchFamily="2" charset="0"/>
                <a:cs typeface="Calibri" panose="020F0502020204030204" pitchFamily="34" charset="0"/>
                <a:sym typeface="Wingdings" panose="05000000000000000000" pitchFamily="2" charset="2"/>
              </a:rPr>
              <a:t></a:t>
            </a:r>
            <a:r>
              <a:rPr lang="en-US" sz="5400" b="1" kern="0">
                <a:solidFill>
                  <a:srgbClr val="007FFE"/>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Calibri" panose="020F0502020204030204" pitchFamily="34" charset="0"/>
                <a:sym typeface="Montserrat Light"/>
              </a:rPr>
              <a:t>Các nhóm</a:t>
            </a:r>
            <a:r>
              <a:rPr lang="en-US" sz="4800" b="1" kern="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trình</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bày</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kết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thực</a:t>
            </a:r>
            <a:r>
              <a:rPr lang="en-US" sz="4800" b="1" kern="0">
                <a:solidFill>
                  <a:srgbClr val="007FFE"/>
                </a:solidFill>
                <a:ea typeface="Roboto" panose="02000000000000000000" pitchFamily="2" charset="0"/>
                <a:cs typeface="Arial" panose="020B0604020202020204" pitchFamily="34" charset="0"/>
                <a:sym typeface="Montserrat Light"/>
              </a:rPr>
              <a:t> hiện</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sp>
        <p:nvSpPr>
          <p:cNvPr id="41" name="Google Shape;132;p28"/>
          <p:cNvSpPr txBox="1"/>
          <p:nvPr/>
        </p:nvSpPr>
        <p:spPr>
          <a:xfrm>
            <a:off x="7650983" y="6159396"/>
            <a:ext cx="9412374" cy="1905474"/>
          </a:xfrm>
          <a:prstGeom prst="rect">
            <a:avLst/>
          </a:prstGeom>
          <a:noFill/>
          <a:ln>
            <a:noFill/>
          </a:ln>
        </p:spPr>
        <p:txBody>
          <a:bodyPr spcFirstLastPara="1" wrap="square" lIns="137138" tIns="137138" rIns="137138" bIns="137138" anchor="t" anchorCtr="0">
            <a:noAutofit/>
          </a:bodyPr>
          <a:lstStyle/>
          <a:p>
            <a:pPr marL="0" lvl="1" algn="just">
              <a:lnSpc>
                <a:spcPct val="150000"/>
              </a:lnSpc>
              <a:spcBef>
                <a:spcPts val="900"/>
              </a:spcBef>
              <a:spcAft>
                <a:spcPts val="900"/>
              </a:spcAft>
              <a:buClr>
                <a:srgbClr val="000000"/>
              </a:buClr>
              <a:defRPr/>
            </a:pPr>
            <a:r>
              <a:rPr lang="en-US" sz="4800" b="1" kern="0">
                <a:solidFill>
                  <a:srgbClr val="D200D2"/>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Arial" panose="020B0604020202020204" pitchFamily="34" charset="0"/>
                <a:sym typeface="Montserrat Light"/>
              </a:rPr>
              <a:t>Các nhóm </a:t>
            </a:r>
            <a:r>
              <a:rPr lang="en-US" sz="4800" b="1" kern="0" dirty="0" err="1">
                <a:solidFill>
                  <a:srgbClr val="007FFE"/>
                </a:solidFill>
                <a:ea typeface="Roboto" panose="02000000000000000000" pitchFamily="2" charset="0"/>
                <a:cs typeface="Arial" panose="020B0604020202020204" pitchFamily="34" charset="0"/>
                <a:sym typeface="Montserrat Light"/>
              </a:rPr>
              <a:t>khác</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quan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sát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nhận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xét</a:t>
            </a:r>
            <a:r>
              <a:rPr lang="vi-VN" sz="4800" b="1" kern="0" dirty="0">
                <a:solidFill>
                  <a:srgbClr val="007FFE"/>
                </a:solidFill>
                <a:ea typeface="Roboto" panose="02000000000000000000" pitchFamily="2" charset="0"/>
                <a:cs typeface="Arial" panose="020B0604020202020204" pitchFamily="34" charset="0"/>
                <a:sym typeface="Montserrat Light"/>
              </a:rPr>
              <a: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phản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biện</a:t>
            </a:r>
            <a:r>
              <a:rPr lang="en-US" sz="4800" b="1" kern="0" dirty="0">
                <a:solidFill>
                  <a:srgbClr val="007FFE"/>
                </a:solidFill>
                <a:ea typeface="Roboto" panose="02000000000000000000" pitchFamily="2" charset="0"/>
                <a:cs typeface="Arial" panose="020B0604020202020204" pitchFamily="34" charset="0"/>
                <a:sym typeface="Montserrat Light"/>
              </a:rPr>
              <a:t>,</a:t>
            </a:r>
            <a:r>
              <a:rPr lang="vi-VN"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đặt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câu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hỏi</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nếu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có</a:t>
            </a:r>
            <a:r>
              <a:rPr lang="en-US" sz="4800" b="1" kern="0">
                <a:solidFill>
                  <a:srgbClr val="007FFE"/>
                </a:solidFill>
                <a:ea typeface="Roboto" panose="02000000000000000000" pitchFamily="2" charset="0"/>
                <a:cs typeface="Arial" panose="020B0604020202020204" pitchFamily="34" charset="0"/>
                <a:sym typeface="Montserrat Light"/>
              </a:rPr>
              <a:t>)</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grpSp>
        <p:nvGrpSpPr>
          <p:cNvPr id="3" name="Group 2"/>
          <p:cNvGrpSpPr/>
          <p:nvPr/>
        </p:nvGrpSpPr>
        <p:grpSpPr>
          <a:xfrm>
            <a:off x="10158688" y="4654503"/>
            <a:ext cx="5961467" cy="977994"/>
            <a:chOff x="833730" y="3210246"/>
            <a:chExt cx="3278890" cy="651996"/>
          </a:xfrm>
        </p:grpSpPr>
        <p:sp>
          <p:nvSpPr>
            <p:cNvPr id="42" name="Title 1"/>
            <p:cNvSpPr txBox="1"/>
            <p:nvPr/>
          </p:nvSpPr>
          <p:spPr>
            <a:xfrm>
              <a:off x="1522995" y="3210246"/>
              <a:ext cx="2589625" cy="6519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D200D2"/>
                  </a:solidFill>
                  <a:latin typeface="Calibri" panose="020F0502020204030204"/>
                  <a:cs typeface="Arial" panose="020B0604020202020204" pitchFamily="34" charset="0"/>
                </a:rPr>
                <a:t>5 phút/1 nhóm </a:t>
              </a:r>
              <a:endParaRPr lang="en-US" sz="4800" b="1" dirty="0">
                <a:solidFill>
                  <a:srgbClr val="D200D2"/>
                </a:solidFill>
                <a:latin typeface="Calibri" panose="020F0502020204030204"/>
                <a:cs typeface="Arial" panose="020B0604020202020204" pitchFamily="34" charset="0"/>
              </a:endParaRPr>
            </a:p>
          </p:txBody>
        </p:sp>
        <p:pic>
          <p:nvPicPr>
            <p:cNvPr id="43"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730" y="3221613"/>
              <a:ext cx="523992" cy="52399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3"/>
          <a:stretch>
            <a:fillRect/>
          </a:stretch>
        </p:blipFill>
        <p:spPr>
          <a:xfrm>
            <a:off x="488231" y="3353750"/>
            <a:ext cx="6441311" cy="3579500"/>
          </a:xfrm>
          <a:prstGeom prst="rect">
            <a:avLst/>
          </a:prstGeom>
        </p:spPr>
      </p:pic>
      <p:sp>
        <p:nvSpPr>
          <p:cNvPr id="9" name="Rectangle 8"/>
          <p:cNvSpPr/>
          <p:nvPr/>
        </p:nvSpPr>
        <p:spPr>
          <a:xfrm>
            <a:off x="2" y="-17214"/>
            <a:ext cx="18287999"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BÁO CÁO, THẢO LUẬN</a:t>
            </a:r>
          </a:p>
        </p:txBody>
      </p:sp>
    </p:spTree>
    <p:extLst>
      <p:ext uri="{BB962C8B-B14F-4D97-AF65-F5344CB8AC3E}">
        <p14:creationId xmlns:p14="http://schemas.microsoft.com/office/powerpoint/2010/main" val="769040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1:</a:t>
            </a:r>
            <a:r>
              <a:rPr lang="vi-VN" sz="4200">
                <a:solidFill>
                  <a:prstClr val="black"/>
                </a:solidFill>
                <a:cs typeface="Arial" panose="020B0604020202020204" pitchFamily="34" charset="0"/>
              </a:rPr>
              <a:t> Trình bày về trội không hoàn toàn</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hoa mõm chó </a:t>
            </a:r>
            <a:r>
              <a:rPr lang="vi-VN" sz="4200" i="1">
                <a:solidFill>
                  <a:srgbClr val="0070C0"/>
                </a:solidFill>
                <a:cs typeface="Arial" panose="020B0604020202020204" pitchFamily="34" charset="0"/>
              </a:rPr>
              <a:t>Antirrhinum majus</a:t>
            </a:r>
            <a:r>
              <a:rPr lang="vi-VN" sz="4200">
                <a:solidFill>
                  <a:srgbClr val="0070C0"/>
                </a:solidFill>
                <a:cs typeface="Arial" panose="020B0604020202020204" pitchFamily="34" charset="0"/>
              </a:rPr>
              <a:t>, A quy định hoa đỏ trội không hoàn toàn so với a, dẫn đến Aa biểu hiện kiểu hình trung gian (hoa hồng)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Nhận xét: Lượng sắc tố đỏ (anthocyanine) tạo ra từ kiểu gene AA gấp đôi aa, aa không tạo anthocyanine </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24608276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E682-7D7E-F763-F99A-8028F9CE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140" y="1078787"/>
            <a:ext cx="9215859" cy="8607176"/>
          </a:xfrm>
          <a:prstGeom prst="rect">
            <a:avLst/>
          </a:prstGeom>
        </p:spPr>
      </p:pic>
      <p:pic>
        <p:nvPicPr>
          <p:cNvPr id="8" name="Picture 7">
            <a:extLst>
              <a:ext uri="{FF2B5EF4-FFF2-40B4-BE49-F238E27FC236}">
                <a16:creationId xmlns:a16="http://schemas.microsoft.com/office/drawing/2014/main" id="{1EAE9AE9-706F-A3C2-4BDC-9B8C6E4D5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160630"/>
            <a:ext cx="7520682" cy="8586977"/>
          </a:xfrm>
          <a:prstGeom prst="rect">
            <a:avLst/>
          </a:prstGeom>
        </p:spPr>
      </p:pic>
      <p:sp>
        <p:nvSpPr>
          <p:cNvPr id="9" name="Rectangle 8">
            <a:extLst>
              <a:ext uri="{FF2B5EF4-FFF2-40B4-BE49-F238E27FC236}">
                <a16:creationId xmlns:a16="http://schemas.microsoft.com/office/drawing/2014/main" id="{EE5C66F3-282B-5BCA-5F51-8862C56F0B88}"/>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cxnSp>
        <p:nvCxnSpPr>
          <p:cNvPr id="2" name="Straight Connector 1">
            <a:extLst>
              <a:ext uri="{FF2B5EF4-FFF2-40B4-BE49-F238E27FC236}">
                <a16:creationId xmlns:a16="http://schemas.microsoft.com/office/drawing/2014/main" id="{2121F750-1372-9E97-7C4F-B8E671B18EA7}"/>
              </a:ext>
            </a:extLst>
          </p:cNvPr>
          <p:cNvCxnSpPr>
            <a:cxnSpLocks/>
          </p:cNvCxnSpPr>
          <p:nvPr/>
        </p:nvCxnSpPr>
        <p:spPr>
          <a:xfrm>
            <a:off x="8460767" y="1571947"/>
            <a:ext cx="0" cy="80909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3436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2:</a:t>
            </a:r>
            <a:r>
              <a:rPr lang="vi-VN" sz="4200">
                <a:solidFill>
                  <a:prstClr val="black"/>
                </a:solidFill>
                <a:cs typeface="Arial" panose="020B0604020202020204" pitchFamily="34" charset="0"/>
              </a:rPr>
              <a:t> Trình bày về đồng trội</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người, hệ nhóm máu ABO có 3 allele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Trong đó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trội hoàn toàn so với IO,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là đồng trội so với nhau</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Các kiểu gene tương ứng với 4 nhóm máu: máu A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B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AB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máu O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8455171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pic>
        <p:nvPicPr>
          <p:cNvPr id="4" name="Picture 3">
            <a:extLst>
              <a:ext uri="{FF2B5EF4-FFF2-40B4-BE49-F238E27FC236}">
                <a16:creationId xmlns:a16="http://schemas.microsoft.com/office/drawing/2014/main" id="{1EC9B7FD-72CC-23B5-4030-4B7DA90EC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36" y="1323395"/>
            <a:ext cx="17486616" cy="4938395"/>
          </a:xfrm>
          <a:prstGeom prst="rect">
            <a:avLst/>
          </a:prstGeom>
        </p:spPr>
      </p:pic>
      <p:sp>
        <p:nvSpPr>
          <p:cNvPr id="5" name="Rectangle 4">
            <a:extLst>
              <a:ext uri="{FF2B5EF4-FFF2-40B4-BE49-F238E27FC236}">
                <a16:creationId xmlns:a16="http://schemas.microsoft.com/office/drawing/2014/main" id="{2F84E25F-EE57-E428-0C31-303A8839F180}"/>
              </a:ext>
            </a:extLst>
          </p:cNvPr>
          <p:cNvSpPr/>
          <p:nvPr/>
        </p:nvSpPr>
        <p:spPr>
          <a:xfrm>
            <a:off x="1230944" y="655091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quy định tiền chất H</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quy định kháng nguyên A </a:t>
            </a:r>
            <a:r>
              <a:rPr lang="vi-VN" sz="4200">
                <a:solidFill>
                  <a:srgbClr val="0070C0"/>
                </a:solidFill>
                <a:cs typeface="Arial" panose="020B0604020202020204" pitchFamily="34" charset="0"/>
                <a:sym typeface="Wingdings" panose="05000000000000000000" pitchFamily="2" charset="2"/>
              </a:rPr>
              <a:t> nhóm máu A</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quy định kháng nguyên B </a:t>
            </a:r>
            <a:r>
              <a:rPr lang="vi-VN" sz="4200">
                <a:solidFill>
                  <a:srgbClr val="0070C0"/>
                </a:solidFill>
                <a:cs typeface="Arial" panose="020B0604020202020204" pitchFamily="34" charset="0"/>
                <a:sym typeface="Wingdings" panose="05000000000000000000" pitchFamily="2" charset="2"/>
              </a:rPr>
              <a:t> nhóm máu B</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Kiểu gene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có 2 loại kháng nguyên A và B </a:t>
            </a:r>
            <a:r>
              <a:rPr lang="vi-VN" sz="4200">
                <a:solidFill>
                  <a:srgbClr val="0070C0"/>
                </a:solidFill>
                <a:cs typeface="Arial" panose="020B0604020202020204" pitchFamily="34" charset="0"/>
                <a:sym typeface="Wingdings" panose="05000000000000000000" pitchFamily="2" charset="2"/>
              </a:rPr>
              <a:t> nhóm máu AB</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41349144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3:</a:t>
            </a:r>
            <a:r>
              <a:rPr lang="vi-VN" sz="4200">
                <a:solidFill>
                  <a:prstClr val="black"/>
                </a:solidFill>
                <a:cs typeface="Arial" panose="020B0604020202020204" pitchFamily="34" charset="0"/>
              </a:rPr>
              <a:t> Trình bày về gene đa allele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allele: Một gene có từ 3 allele trở lên</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quy định màu lông thỏ có 4 allele:</a:t>
            </a:r>
          </a:p>
          <a:p>
            <a:pPr algn="just">
              <a:lnSpc>
                <a:spcPct val="110000"/>
              </a:lnSpc>
            </a:pPr>
            <a:r>
              <a:rPr lang="vi-VN" sz="4200">
                <a:solidFill>
                  <a:srgbClr val="0070C0"/>
                </a:solidFill>
                <a:cs typeface="Arial" panose="020B0604020202020204" pitchFamily="34" charset="0"/>
              </a:rPr>
              <a:t>C</a:t>
            </a:r>
            <a:r>
              <a:rPr lang="vi-VN" sz="4200" baseline="30000">
                <a:solidFill>
                  <a:srgbClr val="0070C0"/>
                </a:solidFill>
                <a:cs typeface="Arial" panose="020B0604020202020204" pitchFamily="34" charset="0"/>
              </a:rPr>
              <a:t>+</a:t>
            </a:r>
            <a:r>
              <a:rPr lang="vi-VN" sz="4200">
                <a:solidFill>
                  <a:srgbClr val="0070C0"/>
                </a:solidFill>
                <a:cs typeface="Arial" panose="020B0604020202020204" pitchFamily="34" charset="0"/>
              </a:rPr>
              <a:t>: kiểu hoang dại (lông nâu) &gt; c</a:t>
            </a:r>
            <a:r>
              <a:rPr lang="vi-VN" sz="4200" baseline="30000">
                <a:solidFill>
                  <a:srgbClr val="0070C0"/>
                </a:solidFill>
                <a:cs typeface="Arial" panose="020B0604020202020204" pitchFamily="34" charset="0"/>
              </a:rPr>
              <a:t>ch</a:t>
            </a:r>
            <a:r>
              <a:rPr lang="vi-VN" sz="4200">
                <a:solidFill>
                  <a:srgbClr val="0070C0"/>
                </a:solidFill>
                <a:cs typeface="Arial" panose="020B0604020202020204" pitchFamily="34" charset="0"/>
              </a:rPr>
              <a:t>: kiểu Chinchilla &gt; c</a:t>
            </a:r>
            <a:r>
              <a:rPr lang="vi-VN" sz="4200" baseline="30000">
                <a:solidFill>
                  <a:srgbClr val="0070C0"/>
                </a:solidFill>
                <a:cs typeface="Arial" panose="020B0604020202020204" pitchFamily="34" charset="0"/>
              </a:rPr>
              <a:t>h</a:t>
            </a:r>
            <a:r>
              <a:rPr lang="vi-VN" sz="4200">
                <a:solidFill>
                  <a:srgbClr val="0070C0"/>
                </a:solidFill>
                <a:cs typeface="Arial" panose="020B0604020202020204" pitchFamily="34" charset="0"/>
              </a:rPr>
              <a:t>: kiểu Hymalayan &gt; c: kiểu Albino </a:t>
            </a:r>
            <a:endParaRPr lang="vi-VN" sz="4200" baseline="30000" dirty="0">
              <a:solidFill>
                <a:srgbClr val="0070C0"/>
              </a:solidFill>
              <a:cs typeface="Arial" panose="020B0604020202020204" pitchFamily="34" charset="0"/>
            </a:endParaRPr>
          </a:p>
        </p:txBody>
      </p:sp>
    </p:spTree>
    <p:extLst>
      <p:ext uri="{BB962C8B-B14F-4D97-AF65-F5344CB8AC3E}">
        <p14:creationId xmlns:p14="http://schemas.microsoft.com/office/powerpoint/2010/main" val="21857766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1632F-03E8-B2FB-05FA-6A97BF6DE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649" y="258371"/>
            <a:ext cx="4469259" cy="2771054"/>
          </a:xfrm>
          <a:prstGeom prst="rect">
            <a:avLst/>
          </a:prstGeom>
        </p:spPr>
      </p:pic>
      <p:pic>
        <p:nvPicPr>
          <p:cNvPr id="7" name="Picture 6">
            <a:extLst>
              <a:ext uri="{FF2B5EF4-FFF2-40B4-BE49-F238E27FC236}">
                <a16:creationId xmlns:a16="http://schemas.microsoft.com/office/drawing/2014/main" id="{C9173606-E238-B462-9D77-FB90182E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222" y="4161033"/>
            <a:ext cx="4152474" cy="2569308"/>
          </a:xfrm>
          <a:prstGeom prst="rect">
            <a:avLst/>
          </a:prstGeom>
        </p:spPr>
      </p:pic>
      <p:pic>
        <p:nvPicPr>
          <p:cNvPr id="9" name="Picture 8">
            <a:extLst>
              <a:ext uri="{FF2B5EF4-FFF2-40B4-BE49-F238E27FC236}">
                <a16:creationId xmlns:a16="http://schemas.microsoft.com/office/drawing/2014/main" id="{FB18CAD4-A55F-D5E8-088D-8B894177B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18" y="308662"/>
            <a:ext cx="4194683" cy="2597477"/>
          </a:xfrm>
          <a:prstGeom prst="rect">
            <a:avLst/>
          </a:prstGeom>
        </p:spPr>
      </p:pic>
      <p:pic>
        <p:nvPicPr>
          <p:cNvPr id="11" name="Picture 10">
            <a:extLst>
              <a:ext uri="{FF2B5EF4-FFF2-40B4-BE49-F238E27FC236}">
                <a16:creationId xmlns:a16="http://schemas.microsoft.com/office/drawing/2014/main" id="{F827C594-BED5-0DB0-3E5C-ECD628EF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816" y="4112573"/>
            <a:ext cx="4362389" cy="2699192"/>
          </a:xfrm>
          <a:prstGeom prst="rect">
            <a:avLst/>
          </a:prstGeom>
        </p:spPr>
      </p:pic>
      <p:sp>
        <p:nvSpPr>
          <p:cNvPr id="12" name="Text Placeholder 3">
            <a:extLst>
              <a:ext uri="{FF2B5EF4-FFF2-40B4-BE49-F238E27FC236}">
                <a16:creationId xmlns:a16="http://schemas.microsoft.com/office/drawing/2014/main" id="{4AC1836A-AD16-207B-F4B4-C6FDDCC60C23}"/>
              </a:ext>
            </a:extLst>
          </p:cNvPr>
          <p:cNvSpPr txBox="1">
            <a:spLocks/>
          </p:cNvSpPr>
          <p:nvPr/>
        </p:nvSpPr>
        <p:spPr>
          <a:xfrm>
            <a:off x="3509720" y="7000553"/>
            <a:ext cx="1188610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a:t>
            </a:r>
            <a:r>
              <a:rPr lang="vi-VN" sz="4200" baseline="30000">
                <a:solidFill>
                  <a:prstClr val="black"/>
                </a:solidFill>
              </a:rPr>
              <a:t>ch</a:t>
            </a:r>
            <a:r>
              <a:rPr lang="vi-VN" sz="4200">
                <a:solidFill>
                  <a:prstClr val="black"/>
                </a:solidFill>
              </a:rPr>
              <a:t>c</a:t>
            </a:r>
            <a:r>
              <a:rPr lang="vi-VN" sz="4200" baseline="30000">
                <a:solidFill>
                  <a:prstClr val="black"/>
                </a:solidFill>
              </a:rPr>
              <a:t>ch</a:t>
            </a:r>
            <a:r>
              <a:rPr lang="vi-VN" sz="4200">
                <a:solidFill>
                  <a:prstClr val="black"/>
                </a:solidFill>
              </a:rPr>
              <a:t>: Kiểu Chinchilla             cc: Kiểu Albino</a:t>
            </a:r>
          </a:p>
        </p:txBody>
      </p:sp>
      <p:sp>
        <p:nvSpPr>
          <p:cNvPr id="13" name="Text Placeholder 3">
            <a:extLst>
              <a:ext uri="{FF2B5EF4-FFF2-40B4-BE49-F238E27FC236}">
                <a16:creationId xmlns:a16="http://schemas.microsoft.com/office/drawing/2014/main" id="{EE1B4838-766B-E894-CBE7-749B47449B0E}"/>
              </a:ext>
            </a:extLst>
          </p:cNvPr>
          <p:cNvSpPr txBox="1">
            <a:spLocks/>
          </p:cNvSpPr>
          <p:nvPr/>
        </p:nvSpPr>
        <p:spPr>
          <a:xfrm>
            <a:off x="4015725" y="3253057"/>
            <a:ext cx="1139294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CC: Kiểu dại                 c</a:t>
            </a:r>
            <a:r>
              <a:rPr lang="vi-VN" sz="4200" baseline="30000">
                <a:solidFill>
                  <a:prstClr val="black"/>
                </a:solidFill>
              </a:rPr>
              <a:t>h</a:t>
            </a:r>
            <a:r>
              <a:rPr lang="vi-VN" sz="4200">
                <a:solidFill>
                  <a:prstClr val="black"/>
                </a:solidFill>
              </a:rPr>
              <a:t>c</a:t>
            </a:r>
            <a:r>
              <a:rPr lang="vi-VN" sz="4200" baseline="30000">
                <a:solidFill>
                  <a:prstClr val="black"/>
                </a:solidFill>
              </a:rPr>
              <a:t>h</a:t>
            </a:r>
            <a:r>
              <a:rPr lang="vi-VN" sz="4200">
                <a:solidFill>
                  <a:prstClr val="black"/>
                </a:solidFill>
              </a:rPr>
              <a:t>: Kiểu Hymalayan</a:t>
            </a:r>
          </a:p>
        </p:txBody>
      </p:sp>
      <p:sp>
        <p:nvSpPr>
          <p:cNvPr id="15" name="Text Placeholder 3">
            <a:extLst>
              <a:ext uri="{FF2B5EF4-FFF2-40B4-BE49-F238E27FC236}">
                <a16:creationId xmlns:a16="http://schemas.microsoft.com/office/drawing/2014/main" id="{EC7E33AE-99A7-4E3B-03C7-7A382878B573}"/>
              </a:ext>
            </a:extLst>
          </p:cNvPr>
          <p:cNvSpPr txBox="1">
            <a:spLocks/>
          </p:cNvSpPr>
          <p:nvPr/>
        </p:nvSpPr>
        <p:spPr>
          <a:xfrm>
            <a:off x="3590819" y="8924389"/>
            <a:ext cx="10477070"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200">
                <a:solidFill>
                  <a:prstClr val="black"/>
                </a:solidFill>
              </a:rPr>
              <a:t>Quan hệ trội lặn: C &gt; c</a:t>
            </a:r>
            <a:r>
              <a:rPr lang="vi-VN" sz="4200" baseline="30000">
                <a:solidFill>
                  <a:prstClr val="black"/>
                </a:solidFill>
              </a:rPr>
              <a:t>ch</a:t>
            </a:r>
            <a:r>
              <a:rPr lang="vi-VN" sz="4200">
                <a:solidFill>
                  <a:prstClr val="black"/>
                </a:solidFill>
              </a:rPr>
              <a:t> &gt; c</a:t>
            </a:r>
            <a:r>
              <a:rPr lang="vi-VN" sz="4200" baseline="30000">
                <a:solidFill>
                  <a:prstClr val="black"/>
                </a:solidFill>
              </a:rPr>
              <a:t>h</a:t>
            </a:r>
            <a:r>
              <a:rPr lang="vi-VN" sz="4200">
                <a:solidFill>
                  <a:prstClr val="black"/>
                </a:solidFill>
              </a:rPr>
              <a:t> &gt; c</a:t>
            </a:r>
          </a:p>
        </p:txBody>
      </p:sp>
    </p:spTree>
    <p:extLst>
      <p:ext uri="{BB962C8B-B14F-4D97-AF65-F5344CB8AC3E}">
        <p14:creationId xmlns:p14="http://schemas.microsoft.com/office/powerpoint/2010/main" val="1384025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4:</a:t>
            </a:r>
            <a:r>
              <a:rPr lang="vi-VN" sz="4200">
                <a:solidFill>
                  <a:prstClr val="black"/>
                </a:solidFill>
                <a:cs typeface="Arial" panose="020B0604020202020204" pitchFamily="34" charset="0"/>
              </a:rPr>
              <a:t> Trình bày về tác động đa hiệu của gene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hiệu: Một gene chi phối nhiều tính trạng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mã hóa beta globin (Hb</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bị đột biến tạo allele lặn (Hb</a:t>
            </a:r>
            <a:r>
              <a:rPr lang="vi-VN" sz="4200" baseline="30000">
                <a:solidFill>
                  <a:srgbClr val="0070C0"/>
                </a:solidFill>
                <a:cs typeface="Arial" panose="020B0604020202020204" pitchFamily="34" charset="0"/>
              </a:rPr>
              <a:t>S</a:t>
            </a:r>
            <a:r>
              <a:rPr lang="vi-VN" sz="4200">
                <a:solidFill>
                  <a:srgbClr val="0070C0"/>
                </a:solidFill>
                <a:cs typeface="Arial" panose="020B0604020202020204" pitchFamily="34" charset="0"/>
              </a:rPr>
              <a:t>) </a:t>
            </a:r>
            <a:r>
              <a:rPr lang="vi-VN" sz="4200">
                <a:solidFill>
                  <a:srgbClr val="0070C0"/>
                </a:solidFill>
                <a:cs typeface="Arial" panose="020B0604020202020204" pitchFamily="34" charset="0"/>
                <a:sym typeface="Wingdings" panose="05000000000000000000" pitchFamily="2" charset="2"/>
              </a:rPr>
              <a:t> gây ra </a:t>
            </a:r>
            <a:r>
              <a:rPr lang="vi-VN" sz="4200">
                <a:solidFill>
                  <a:srgbClr val="0070C0"/>
                </a:solidFill>
                <a:cs typeface="Arial" panose="020B0604020202020204" pitchFamily="34" charset="0"/>
              </a:rPr>
              <a:t>bệnh thiếu máu hồng cầu hình liềm</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1590351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04800" y="-71417"/>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II. </a:t>
            </a:r>
            <a:r>
              <a:rPr lang="en-US" sz="3899" dirty="0" err="1" smtClean="0">
                <a:solidFill>
                  <a:srgbClr val="004AAD"/>
                </a:solidFill>
                <a:latin typeface="Public Sans Heavy"/>
              </a:rPr>
              <a:t>Các</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3" name="TextBox 8"/>
          <p:cNvSpPr txBox="1"/>
          <p:nvPr/>
        </p:nvSpPr>
        <p:spPr>
          <a:xfrm>
            <a:off x="838200" y="633904"/>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1395663" y="1339225"/>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pic>
        <p:nvPicPr>
          <p:cNvPr id="15" name="Picture 14"/>
          <p:cNvPicPr>
            <a:picLocks noChangeAspect="1"/>
          </p:cNvPicPr>
          <p:nvPr/>
        </p:nvPicPr>
        <p:blipFill>
          <a:blip r:embed="rId2"/>
          <a:stretch>
            <a:fillRect/>
          </a:stretch>
        </p:blipFill>
        <p:spPr>
          <a:xfrm>
            <a:off x="288758" y="2472094"/>
            <a:ext cx="3189677" cy="2025672"/>
          </a:xfrm>
          <a:prstGeom prst="rect">
            <a:avLst/>
          </a:prstGeom>
        </p:spPr>
      </p:pic>
      <p:sp>
        <p:nvSpPr>
          <p:cNvPr id="16" name="TextBox 10"/>
          <p:cNvSpPr txBox="1"/>
          <p:nvPr/>
        </p:nvSpPr>
        <p:spPr>
          <a:xfrm>
            <a:off x="6096000" y="1339225"/>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7" name="Pentagon 16"/>
          <p:cNvSpPr/>
          <p:nvPr/>
        </p:nvSpPr>
        <p:spPr>
          <a:xfrm>
            <a:off x="3886200" y="2283934"/>
            <a:ext cx="10668000" cy="2006351"/>
          </a:xfrm>
          <a:prstGeom prst="homePlat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Public Sans Bold"/>
              </a:rPr>
              <a:t>1.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nghiên</a:t>
            </a:r>
            <a:r>
              <a:rPr lang="en-US" sz="4000" dirty="0" smtClean="0">
                <a:solidFill>
                  <a:srgbClr val="000000"/>
                </a:solidFill>
                <a:latin typeface="Public Sans Bold"/>
              </a:rPr>
              <a:t> </a:t>
            </a:r>
            <a:r>
              <a:rPr lang="en-US" sz="4000" dirty="0" err="1" smtClean="0">
                <a:solidFill>
                  <a:srgbClr val="000000"/>
                </a:solidFill>
                <a:latin typeface="Public Sans Bold"/>
              </a:rPr>
              <a:t>cứu</a:t>
            </a:r>
            <a:r>
              <a:rPr lang="en-US" sz="4000" dirty="0" smtClean="0">
                <a:solidFill>
                  <a:srgbClr val="000000"/>
                </a:solidFill>
                <a:latin typeface="Public Sans Bold"/>
              </a:rPr>
              <a:t> </a:t>
            </a:r>
            <a:r>
              <a:rPr lang="en-US" sz="4000" dirty="0" err="1" smtClean="0">
                <a:solidFill>
                  <a:srgbClr val="000000"/>
                </a:solidFill>
                <a:latin typeface="Public Sans Bold"/>
              </a:rPr>
              <a:t>của</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Mendel </a:t>
            </a:r>
            <a:r>
              <a:rPr lang="en-US" sz="4000" dirty="0" err="1" smtClean="0">
                <a:solidFill>
                  <a:srgbClr val="000000"/>
                </a:solidFill>
                <a:latin typeface="Public Sans Bold"/>
              </a:rPr>
              <a:t>là</a:t>
            </a:r>
            <a:r>
              <a:rPr lang="en-US" sz="4000" dirty="0" smtClean="0">
                <a:solidFill>
                  <a:srgbClr val="000000"/>
                </a:solidFill>
                <a:latin typeface="Public Sans Bold"/>
              </a:rPr>
              <a:t> </a:t>
            </a:r>
            <a:r>
              <a:rPr lang="en-US" sz="4000" dirty="0" err="1" smtClean="0">
                <a:solidFill>
                  <a:srgbClr val="000000"/>
                </a:solidFill>
                <a:latin typeface="Public Sans Bold"/>
              </a:rPr>
              <a:t>gì</a:t>
            </a:r>
            <a:r>
              <a:rPr lang="en-US" sz="4000" dirty="0" smtClean="0">
                <a:solidFill>
                  <a:srgbClr val="000000"/>
                </a:solidFill>
                <a:latin typeface="Public Sans Bold"/>
              </a:rPr>
              <a:t>? </a:t>
            </a:r>
            <a:r>
              <a:rPr lang="en-US" sz="4000" dirty="0" err="1" smtClean="0">
                <a:solidFill>
                  <a:srgbClr val="000000"/>
                </a:solidFill>
                <a:latin typeface="Public Sans Bold"/>
              </a:rPr>
              <a:t>Tại</a:t>
            </a:r>
            <a:r>
              <a:rPr lang="en-US" sz="4000" dirty="0" smtClean="0">
                <a:solidFill>
                  <a:srgbClr val="000000"/>
                </a:solidFill>
                <a:latin typeface="Public Sans Bold"/>
              </a:rPr>
              <a:t> </a:t>
            </a:r>
            <a:r>
              <a:rPr lang="en-US" sz="4000" dirty="0" err="1" smtClean="0">
                <a:solidFill>
                  <a:srgbClr val="000000"/>
                </a:solidFill>
                <a:latin typeface="Public Sans Bold"/>
              </a:rPr>
              <a:t>sao</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a:t>
            </a:r>
            <a:r>
              <a:rPr lang="en-US" sz="4000" dirty="0" err="1" smtClean="0">
                <a:solidFill>
                  <a:srgbClr val="000000"/>
                </a:solidFill>
                <a:latin typeface="Public Sans Bold"/>
              </a:rPr>
              <a:t>lại</a:t>
            </a:r>
            <a:r>
              <a:rPr lang="en-US" sz="4000" dirty="0" smtClean="0">
                <a:solidFill>
                  <a:srgbClr val="000000"/>
                </a:solidFill>
                <a:latin typeface="Public Sans Bold"/>
              </a:rPr>
              <a:t> </a:t>
            </a:r>
            <a:r>
              <a:rPr lang="en-US" sz="4000" dirty="0" err="1" smtClean="0">
                <a:solidFill>
                  <a:srgbClr val="000000"/>
                </a:solidFill>
                <a:latin typeface="Public Sans Bold"/>
              </a:rPr>
              <a:t>chọn</a:t>
            </a:r>
            <a:r>
              <a:rPr lang="en-US" sz="4000" dirty="0" smtClean="0">
                <a:solidFill>
                  <a:srgbClr val="000000"/>
                </a:solidFill>
                <a:latin typeface="Public Sans Bold"/>
              </a:rPr>
              <a:t>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đó</a:t>
            </a:r>
            <a:r>
              <a:rPr lang="en-US" sz="4000" dirty="0" smtClean="0">
                <a:solidFill>
                  <a:srgbClr val="000000"/>
                </a:solidFill>
                <a:latin typeface="Public Sans Bold"/>
              </a:rPr>
              <a:t>?</a:t>
            </a:r>
            <a:endParaRPr lang="en-US" sz="4000" dirty="0"/>
          </a:p>
        </p:txBody>
      </p:sp>
      <p:sp>
        <p:nvSpPr>
          <p:cNvPr id="18" name="Pentagon 17"/>
          <p:cNvSpPr/>
          <p:nvPr/>
        </p:nvSpPr>
        <p:spPr>
          <a:xfrm>
            <a:off x="3902242" y="4991100"/>
            <a:ext cx="10668000" cy="2006351"/>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4000" dirty="0" smtClean="0">
                <a:solidFill>
                  <a:srgbClr val="000000"/>
                </a:solidFill>
                <a:latin typeface="Public Sans Bold"/>
              </a:rPr>
              <a:t>2. </a:t>
            </a:r>
            <a:r>
              <a:rPr lang="en-US" sz="4000" dirty="0" err="1">
                <a:solidFill>
                  <a:srgbClr val="000000"/>
                </a:solidFill>
                <a:latin typeface="Public Sans Bold"/>
              </a:rPr>
              <a:t>Sắp</a:t>
            </a:r>
            <a:r>
              <a:rPr lang="en-US" sz="4000" dirty="0">
                <a:solidFill>
                  <a:srgbClr val="000000"/>
                </a:solidFill>
                <a:latin typeface="Public Sans Bold"/>
              </a:rPr>
              <a:t> </a:t>
            </a:r>
            <a:r>
              <a:rPr lang="en-US" sz="4000" dirty="0" err="1">
                <a:solidFill>
                  <a:srgbClr val="000000"/>
                </a:solidFill>
                <a:latin typeface="Public Sans Bold"/>
              </a:rPr>
              <a:t>xếp</a:t>
            </a:r>
            <a:r>
              <a:rPr lang="en-US" sz="4000" dirty="0">
                <a:solidFill>
                  <a:srgbClr val="000000"/>
                </a:solidFill>
                <a:latin typeface="Public Sans Bold"/>
              </a:rPr>
              <a:t> </a:t>
            </a:r>
            <a:r>
              <a:rPr lang="en-US" sz="4000" dirty="0" err="1">
                <a:solidFill>
                  <a:srgbClr val="000000"/>
                </a:solidFill>
                <a:latin typeface="Public Sans Bold"/>
              </a:rPr>
              <a:t>các</a:t>
            </a:r>
            <a:r>
              <a:rPr lang="en-US" sz="4000" dirty="0">
                <a:solidFill>
                  <a:srgbClr val="000000"/>
                </a:solidFill>
                <a:latin typeface="Public Sans Bold"/>
              </a:rPr>
              <a:t> ý </a:t>
            </a:r>
            <a:r>
              <a:rPr lang="en-US" sz="4000" dirty="0" err="1">
                <a:solidFill>
                  <a:srgbClr val="000000"/>
                </a:solidFill>
                <a:latin typeface="Public Sans Bold"/>
              </a:rPr>
              <a:t>sau</a:t>
            </a:r>
            <a:r>
              <a:rPr lang="en-US" sz="4000" dirty="0">
                <a:solidFill>
                  <a:srgbClr val="000000"/>
                </a:solidFill>
                <a:latin typeface="Public Sans Bold"/>
              </a:rPr>
              <a:t> </a:t>
            </a:r>
            <a:r>
              <a:rPr lang="en-US" sz="4000" dirty="0" err="1">
                <a:solidFill>
                  <a:srgbClr val="000000"/>
                </a:solidFill>
                <a:latin typeface="Public Sans Bold"/>
              </a:rPr>
              <a:t>đây</a:t>
            </a:r>
            <a:r>
              <a:rPr lang="en-US" sz="4000" dirty="0">
                <a:solidFill>
                  <a:srgbClr val="000000"/>
                </a:solidFill>
                <a:latin typeface="Public Sans Bold"/>
              </a:rPr>
              <a:t> </a:t>
            </a:r>
            <a:r>
              <a:rPr lang="en-US" sz="4000" dirty="0" err="1">
                <a:solidFill>
                  <a:srgbClr val="000000"/>
                </a:solidFill>
                <a:latin typeface="Public Sans Bold"/>
              </a:rPr>
              <a:t>theo</a:t>
            </a:r>
            <a:r>
              <a:rPr lang="en-US" sz="4000" dirty="0">
                <a:solidFill>
                  <a:srgbClr val="000000"/>
                </a:solidFill>
                <a:latin typeface="Public Sans Bold"/>
              </a:rPr>
              <a:t> </a:t>
            </a:r>
            <a:r>
              <a:rPr lang="en-US" sz="4000" dirty="0" err="1">
                <a:solidFill>
                  <a:srgbClr val="000000"/>
                </a:solidFill>
                <a:latin typeface="Public Sans Bold"/>
              </a:rPr>
              <a:t>thứ</a:t>
            </a:r>
            <a:r>
              <a:rPr lang="en-US" sz="4000" dirty="0">
                <a:solidFill>
                  <a:srgbClr val="000000"/>
                </a:solidFill>
                <a:latin typeface="Public Sans Bold"/>
              </a:rPr>
              <a:t> </a:t>
            </a:r>
            <a:r>
              <a:rPr lang="en-US" sz="4000" dirty="0" err="1">
                <a:solidFill>
                  <a:srgbClr val="000000"/>
                </a:solidFill>
                <a:latin typeface="Public Sans Bold"/>
              </a:rPr>
              <a:t>tự</a:t>
            </a:r>
            <a:r>
              <a:rPr lang="en-US" sz="4000" dirty="0">
                <a:solidFill>
                  <a:srgbClr val="000000"/>
                </a:solidFill>
                <a:latin typeface="Public Sans Bold"/>
              </a:rPr>
              <a:t> </a:t>
            </a:r>
            <a:r>
              <a:rPr lang="en-US" sz="4000" dirty="0" err="1">
                <a:solidFill>
                  <a:srgbClr val="000000"/>
                </a:solidFill>
                <a:latin typeface="Public Sans Bold"/>
              </a:rPr>
              <a:t>quy</a:t>
            </a:r>
            <a:r>
              <a:rPr lang="en-US" sz="4000" dirty="0">
                <a:solidFill>
                  <a:srgbClr val="000000"/>
                </a:solidFill>
                <a:latin typeface="Public Sans Bold"/>
              </a:rPr>
              <a:t> </a:t>
            </a:r>
            <a:r>
              <a:rPr lang="en-US" sz="4000" dirty="0" err="1">
                <a:solidFill>
                  <a:srgbClr val="000000"/>
                </a:solidFill>
                <a:latin typeface="Public Sans Bold"/>
              </a:rPr>
              <a:t>trình</a:t>
            </a:r>
            <a:r>
              <a:rPr lang="en-US" sz="4000" dirty="0">
                <a:solidFill>
                  <a:srgbClr val="000000"/>
                </a:solidFill>
                <a:latin typeface="Public Sans Bold"/>
              </a:rPr>
              <a:t> </a:t>
            </a:r>
            <a:r>
              <a:rPr lang="en-US" sz="4000" dirty="0" err="1">
                <a:solidFill>
                  <a:srgbClr val="000000"/>
                </a:solidFill>
                <a:latin typeface="Public Sans Bold"/>
              </a:rPr>
              <a:t>thí</a:t>
            </a:r>
            <a:r>
              <a:rPr lang="en-US" sz="4000" dirty="0">
                <a:solidFill>
                  <a:srgbClr val="000000"/>
                </a:solidFill>
                <a:latin typeface="Public Sans Bold"/>
              </a:rPr>
              <a:t> </a:t>
            </a:r>
            <a:r>
              <a:rPr lang="en-US" sz="4000" dirty="0" err="1">
                <a:solidFill>
                  <a:srgbClr val="000000"/>
                </a:solidFill>
                <a:latin typeface="Public Sans Bold"/>
              </a:rPr>
              <a:t>nghiệm</a:t>
            </a:r>
            <a:r>
              <a:rPr lang="en-US" sz="4000" dirty="0">
                <a:solidFill>
                  <a:srgbClr val="000000"/>
                </a:solidFill>
                <a:latin typeface="Public Sans Bold"/>
              </a:rPr>
              <a:t> </a:t>
            </a:r>
            <a:r>
              <a:rPr lang="en-US" sz="4000" dirty="0" err="1">
                <a:solidFill>
                  <a:srgbClr val="000000"/>
                </a:solidFill>
                <a:latin typeface="Public Sans Bold"/>
              </a:rPr>
              <a:t>của</a:t>
            </a:r>
            <a:r>
              <a:rPr lang="en-US" sz="4000" dirty="0">
                <a:solidFill>
                  <a:srgbClr val="000000"/>
                </a:solidFill>
                <a:latin typeface="Public Sans Bold"/>
              </a:rPr>
              <a:t> Mendel.</a:t>
            </a:r>
          </a:p>
        </p:txBody>
      </p:sp>
    </p:spTree>
    <p:extLst>
      <p:ext uri="{BB962C8B-B14F-4D97-AF65-F5344CB8AC3E}">
        <p14:creationId xmlns:p14="http://schemas.microsoft.com/office/powerpoint/2010/main" val="3944904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6" grpId="0"/>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14270-BAF5-9E55-2F8D-AFAC2056D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94" y="616449"/>
            <a:ext cx="16704849" cy="9670551"/>
          </a:xfrm>
          <a:prstGeom prst="rect">
            <a:avLst/>
          </a:prstGeom>
        </p:spPr>
      </p:pic>
      <p:sp>
        <p:nvSpPr>
          <p:cNvPr id="2" name="Rectangle 1">
            <a:extLst>
              <a:ext uri="{FF2B5EF4-FFF2-40B4-BE49-F238E27FC236}">
                <a16:creationId xmlns:a16="http://schemas.microsoft.com/office/drawing/2014/main" id="{1D2B6B90-EAF4-8EA7-9E7A-E01A671171F1}"/>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Tree>
    <p:extLst>
      <p:ext uri="{BB962C8B-B14F-4D97-AF65-F5344CB8AC3E}">
        <p14:creationId xmlns:p14="http://schemas.microsoft.com/office/powerpoint/2010/main" val="1110789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3D082-0DCD-A7FE-68A0-562C18205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677" y="0"/>
            <a:ext cx="9515667" cy="10287000"/>
          </a:xfrm>
          <a:prstGeom prst="rect">
            <a:avLst/>
          </a:prstGeom>
        </p:spPr>
      </p:pic>
      <p:sp>
        <p:nvSpPr>
          <p:cNvPr id="4" name="Rectangle 3">
            <a:extLst>
              <a:ext uri="{FF2B5EF4-FFF2-40B4-BE49-F238E27FC236}">
                <a16:creationId xmlns:a16="http://schemas.microsoft.com/office/drawing/2014/main" id="{E9252109-946A-6D78-BEF1-925FF8AADD7F}"/>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Ở người, gene mã hóa protein fibrillin đột biến tạo allele trội</a:t>
            </a:r>
          </a:p>
          <a:p>
            <a:pPr algn="just">
              <a:lnSpc>
                <a:spcPct val="150000"/>
              </a:lnSpc>
            </a:pPr>
            <a:r>
              <a:rPr lang="vi-VN" altLang="vi-VN" sz="4800">
                <a:solidFill>
                  <a:srgbClr val="084B5E"/>
                </a:solidFill>
                <a:latin typeface="Calibri" panose="020F0502020204030204" pitchFamily="34" charset="0"/>
                <a:sym typeface="Wingdings" panose="05000000000000000000" pitchFamily="2" charset="2"/>
              </a:rPr>
              <a:t> Hội chứng Marphan</a:t>
            </a:r>
            <a:endParaRPr lang="vi-VN" altLang="vi-VN" sz="4800">
              <a:solidFill>
                <a:srgbClr val="084B5E"/>
              </a:solidFill>
              <a:latin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941108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9221" y="3938483"/>
            <a:ext cx="14116050" cy="2400657"/>
          </a:xfrm>
          <a:prstGeom prst="rect">
            <a:avLst/>
          </a:prstGeom>
          <a:ln w="28575">
            <a:solidFill>
              <a:srgbClr val="FF66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800"/>
              </a:spcBef>
              <a:defRPr/>
            </a:pPr>
            <a:r>
              <a:rPr lang="en-US" sz="4500" b="1">
                <a:solidFill>
                  <a:srgbClr val="0070C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C00000"/>
                </a:solidFill>
              </a:rPr>
              <a:t> </a:t>
            </a:r>
            <a:r>
              <a:rPr lang="en-US" sz="4500" b="1" dirty="0" err="1">
                <a:solidFill>
                  <a:srgbClr val="C00000"/>
                </a:solidFill>
              </a:rPr>
              <a:t>chủ</a:t>
            </a:r>
            <a:r>
              <a:rPr lang="en-US" sz="4500" b="1" dirty="0">
                <a:solidFill>
                  <a:srgbClr val="C00000"/>
                </a:solidFill>
              </a:rPr>
              <a:t> </a:t>
            </a:r>
            <a:r>
              <a:rPr lang="en-US" sz="4500" b="1" dirty="0" err="1">
                <a:solidFill>
                  <a:srgbClr val="C00000"/>
                </a:solidFill>
              </a:rPr>
              <a:t>động</a:t>
            </a:r>
            <a:r>
              <a:rPr lang="en-US" sz="4500" b="1" dirty="0">
                <a:solidFill>
                  <a:srgbClr val="C00000"/>
                </a:solidFill>
              </a:rPr>
              <a:t>, </a:t>
            </a:r>
            <a:r>
              <a:rPr lang="en-US" sz="4500" b="1" dirty="0" err="1">
                <a:solidFill>
                  <a:srgbClr val="C00000"/>
                </a:solidFill>
              </a:rPr>
              <a:t>tích</a:t>
            </a:r>
            <a:r>
              <a:rPr lang="en-US" sz="4500" b="1" dirty="0">
                <a:solidFill>
                  <a:srgbClr val="C00000"/>
                </a:solidFill>
              </a:rPr>
              <a:t> </a:t>
            </a:r>
            <a:r>
              <a:rPr lang="en-US" sz="4500" b="1" dirty="0" err="1">
                <a:solidFill>
                  <a:srgbClr val="C00000"/>
                </a:solidFill>
              </a:rPr>
              <a:t>cực</a:t>
            </a:r>
            <a:r>
              <a:rPr lang="en-US" sz="4500" b="1" dirty="0">
                <a:solidFill>
                  <a:srgbClr val="C00000"/>
                </a:solidFill>
              </a:rPr>
              <a:t> </a:t>
            </a:r>
            <a:r>
              <a:rPr lang="en-US" sz="4500" b="1" dirty="0" err="1">
                <a:solidFill>
                  <a:srgbClr val="0070C0"/>
                </a:solidFill>
              </a:rPr>
              <a:t>thực</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được</a:t>
            </a:r>
            <a:r>
              <a:rPr lang="en-US" sz="4500" b="1" dirty="0">
                <a:solidFill>
                  <a:srgbClr val="0070C0"/>
                </a:solidFill>
              </a:rPr>
              <a:t> </a:t>
            </a:r>
            <a:r>
              <a:rPr lang="en-US" sz="4500" b="1" dirty="0" err="1">
                <a:solidFill>
                  <a:srgbClr val="0070C0"/>
                </a:solidFill>
              </a:rPr>
              <a:t>nhiệm</a:t>
            </a:r>
            <a:r>
              <a:rPr lang="en-US" sz="4500" b="1" dirty="0">
                <a:solidFill>
                  <a:srgbClr val="0070C0"/>
                </a:solidFill>
              </a:rPr>
              <a:t> </a:t>
            </a:r>
            <a:r>
              <a:rPr lang="en-US" sz="4500" b="1" dirty="0" err="1">
                <a:solidFill>
                  <a:srgbClr val="0070C0"/>
                </a:solidFill>
              </a:rPr>
              <a:t>vụ</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err="1">
                <a:solidFill>
                  <a:srgbClr val="0070C0"/>
                </a:solidFill>
              </a:rPr>
              <a:t>từng</a:t>
            </a:r>
            <a:r>
              <a:rPr lang="en-US" sz="4500" b="1">
                <a:solidFill>
                  <a:srgbClr val="0070C0"/>
                </a:solidFill>
              </a:rPr>
              <a:t> nhóm.</a:t>
            </a:r>
            <a:endParaRPr lang="en-US" sz="4500" b="1" dirty="0">
              <a:solidFill>
                <a:srgbClr val="0070C0"/>
              </a:solidFill>
            </a:endParaRPr>
          </a:p>
          <a:p>
            <a:pPr algn="just">
              <a:spcBef>
                <a:spcPts val="1800"/>
              </a:spcBef>
              <a:defRPr/>
            </a:pPr>
            <a:r>
              <a:rPr lang="en-US" sz="4500" b="1" dirty="0">
                <a:solidFill>
                  <a:srgbClr val="0070C0"/>
                </a:solidFill>
                <a:cs typeface="Calibri" panose="020F0502020204030204" pitchFamily="34" charset="0"/>
              </a:rPr>
              <a:t>- </a:t>
            </a:r>
            <a:r>
              <a:rPr lang="en-US" sz="4500" b="1" dirty="0" err="1">
                <a:solidFill>
                  <a:srgbClr val="C00000"/>
                </a:solidFill>
                <a:cs typeface="Calibri" panose="020F0502020204030204" pitchFamily="34" charset="0"/>
              </a:rPr>
              <a:t>B</a:t>
            </a:r>
            <a:r>
              <a:rPr lang="en-US" sz="4500" b="1" dirty="0" err="1">
                <a:solidFill>
                  <a:srgbClr val="C00000"/>
                </a:solidFill>
              </a:rPr>
              <a:t>iểu</a:t>
            </a:r>
            <a:r>
              <a:rPr lang="en-US" sz="4500" b="1" dirty="0">
                <a:solidFill>
                  <a:srgbClr val="C00000"/>
                </a:solidFill>
              </a:rPr>
              <a:t> </a:t>
            </a:r>
            <a:r>
              <a:rPr lang="en-US" sz="4500" b="1" dirty="0" err="1">
                <a:solidFill>
                  <a:srgbClr val="C00000"/>
                </a:solidFill>
              </a:rPr>
              <a:t>hiện</a:t>
            </a:r>
            <a:r>
              <a:rPr lang="en-US" sz="4500" b="1" dirty="0">
                <a:solidFill>
                  <a:srgbClr val="C00000"/>
                </a:solidFill>
              </a:rPr>
              <a:t> </a:t>
            </a:r>
            <a:r>
              <a:rPr lang="en-US" sz="4500" b="1" dirty="0" err="1">
                <a:solidFill>
                  <a:srgbClr val="C00000"/>
                </a:solidFill>
              </a:rPr>
              <a:t>và</a:t>
            </a:r>
            <a:r>
              <a:rPr lang="en-US" sz="4500" b="1" dirty="0">
                <a:solidFill>
                  <a:srgbClr val="C0000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dirty="0" err="1">
                <a:solidFill>
                  <a:srgbClr val="0070C0"/>
                </a:solidFill>
              </a:rPr>
              <a:t>các</a:t>
            </a:r>
            <a:r>
              <a:rPr lang="en-US" sz="4500" b="1" dirty="0">
                <a:solidFill>
                  <a:srgbClr val="0070C0"/>
                </a:solidFill>
              </a:rPr>
              <a:t> </a:t>
            </a:r>
            <a:r>
              <a:rPr lang="en-US" sz="4500" b="1" dirty="0" err="1">
                <a:solidFill>
                  <a:srgbClr val="0070C0"/>
                </a:solidFill>
              </a:rPr>
              <a:t>biểu</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đáp</a:t>
            </a:r>
            <a:r>
              <a:rPr lang="en-US" sz="4500" b="1" dirty="0">
                <a:solidFill>
                  <a:srgbClr val="0070C0"/>
                </a:solidFill>
              </a:rPr>
              <a:t> </a:t>
            </a:r>
            <a:r>
              <a:rPr lang="en-US" sz="4500" b="1" dirty="0" err="1">
                <a:solidFill>
                  <a:srgbClr val="0070C0"/>
                </a:solidFill>
              </a:rPr>
              <a:t>ứng</a:t>
            </a:r>
            <a:r>
              <a:rPr lang="en-US" sz="4500" b="1" dirty="0">
                <a:solidFill>
                  <a:srgbClr val="0070C0"/>
                </a:solidFill>
              </a:rPr>
              <a:t> YCCĐ.</a:t>
            </a:r>
          </a:p>
        </p:txBody>
      </p:sp>
      <p:sp>
        <p:nvSpPr>
          <p:cNvPr id="5" name="Rectangle 4"/>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Arial" panose="020B0604020202020204" pitchFamily="34" charset="0"/>
              </a:rPr>
              <a:t>ĐÁNH GIÁ, NHẬN XÉT</a:t>
            </a:r>
          </a:p>
        </p:txBody>
      </p:sp>
      <p:pic>
        <p:nvPicPr>
          <p:cNvPr id="3" name="Picture 2" descr="GỢI Ý NHẬN XÉT NĂNG LỰC, PHẨM CHẤT - Trường Tiểu học A Long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236" y="587829"/>
            <a:ext cx="2698448" cy="195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40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vi-VN" altLang="vi-VN" sz="4800" b="1">
                <a:solidFill>
                  <a:srgbClr val="FF0000"/>
                </a:solidFill>
                <a:latin typeface="Calibri" panose="020F0502020204030204" pitchFamily="34" charset="0"/>
                <a:sym typeface="Arial" panose="020B0604020202020204" pitchFamily="34" charset="0"/>
              </a:rPr>
              <a:t>Mở rộng học thuyết của Mendel cho hai hay nhiều gene</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Sản phẩm của các gene allele (cùng locus) hoặc các gene không allele (khác locus) có thể tương tác với nhau cùng quy định một tính trạng.. Các gene có thể tương tác với nhau theo nhiều cách khác nhau:</a:t>
            </a:r>
            <a:endParaRPr lang="en-US" altLang="vi-VN" sz="4800">
              <a:solidFill>
                <a:srgbClr val="084B5E"/>
              </a:solidFill>
              <a:latin typeface="Calibri" panose="020F050202020403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427617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b="1">
                <a:solidFill>
                  <a:srgbClr val="084B5E"/>
                </a:solidFill>
                <a:latin typeface="Calibri" panose="020F0502020204030204" pitchFamily="34" charset="0"/>
                <a:sym typeface="Arial" panose="020B0604020202020204" pitchFamily="34" charset="0"/>
              </a:rPr>
              <a:t>Cách 1.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khác nhau, trong đó, sản phẩm của gene này có thể làm thay đổi sự biểu hiện do sản phẩm của gene khác tạo ra.</a:t>
            </a:r>
          </a:p>
        </p:txBody>
      </p:sp>
      <p:sp>
        <p:nvSpPr>
          <p:cNvPr id="2" name="Rectangle 1">
            <a:extLst>
              <a:ext uri="{FF2B5EF4-FFF2-40B4-BE49-F238E27FC236}">
                <a16:creationId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505377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FCF3E8-B76D-3BDC-D14C-7CA6D77775E0}"/>
              </a:ext>
            </a:extLst>
          </p:cNvPr>
          <p:cNvSpPr/>
          <p:nvPr/>
        </p:nvSpPr>
        <p:spPr>
          <a:xfrm>
            <a:off x="1724104" y="7860872"/>
            <a:ext cx="15640316" cy="206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900"/>
              </a:spcBef>
              <a:spcAft>
                <a:spcPts val="900"/>
              </a:spcAft>
            </a:pPr>
            <a:r>
              <a:rPr lang="vi-VN" sz="4200">
                <a:solidFill>
                  <a:srgbClr val="0070C0"/>
                </a:solidFill>
                <a:cs typeface="Arial" panose="020B0604020202020204" pitchFamily="34" charset="0"/>
              </a:rPr>
              <a:t>Ví dụ 1: Ở Hoa Mõm sói, B quy định hoa đỏ trội không hoàn toàn so với b quy định hoa hồng, aa át chế sự biểu hiện của B</a:t>
            </a:r>
          </a:p>
        </p:txBody>
      </p:sp>
      <p:pic>
        <p:nvPicPr>
          <p:cNvPr id="7" name="Picture 6">
            <a:extLst>
              <a:ext uri="{FF2B5EF4-FFF2-40B4-BE49-F238E27FC236}">
                <a16:creationId xmlns:a16="http://schemas.microsoft.com/office/drawing/2014/main" id="{FB6372FF-2653-4992-BC01-F0A4936F5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173" y="647272"/>
            <a:ext cx="7467134" cy="6794987"/>
          </a:xfrm>
          <a:prstGeom prst="rect">
            <a:avLst/>
          </a:prstGeom>
        </p:spPr>
      </p:pic>
      <p:pic>
        <p:nvPicPr>
          <p:cNvPr id="9" name="Picture 8">
            <a:extLst>
              <a:ext uri="{FF2B5EF4-FFF2-40B4-BE49-F238E27FC236}">
                <a16:creationId xmlns:a16="http://schemas.microsoft.com/office/drawing/2014/main" id="{2718C8AE-670A-2811-30BB-EE684985C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18" y="440773"/>
            <a:ext cx="8312216" cy="7172378"/>
          </a:xfrm>
          <a:prstGeom prst="rect">
            <a:avLst/>
          </a:prstGeom>
        </p:spPr>
      </p:pic>
      <p:cxnSp>
        <p:nvCxnSpPr>
          <p:cNvPr id="12" name="Straight Connector 11">
            <a:extLst>
              <a:ext uri="{FF2B5EF4-FFF2-40B4-BE49-F238E27FC236}">
                <a16:creationId xmlns:a16="http://schemas.microsoft.com/office/drawing/2014/main" id="{1EEE9FC5-76BE-2B6F-B3F0-325DCB03BDB2}"/>
              </a:ext>
            </a:extLst>
          </p:cNvPr>
          <p:cNvCxnSpPr/>
          <p:nvPr/>
        </p:nvCxnSpPr>
        <p:spPr>
          <a:xfrm>
            <a:off x="9292974" y="261990"/>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3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Sản phẩm của các gene không allele tham gia vào một chuỗi phản ứng nối tiếp nhau để tạo ra các sản phẩm trung gian và kết thúc tạo nên sản phẩm cuối cùng. </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Ví dụ 2.1. Ở hoa Đậu ngọt, nếu kiểu gene chỉ có A hoặc B thì hoa có màu trắng, có đồng thời A và B thì hoa có màu tím</a:t>
            </a:r>
          </a:p>
        </p:txBody>
      </p:sp>
      <p:sp>
        <p:nvSpPr>
          <p:cNvPr id="2" name="Rectangle 1">
            <a:extLst>
              <a:ext uri="{FF2B5EF4-FFF2-40B4-BE49-F238E27FC236}">
                <a16:creationId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625374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40965-E971-1EA7-E1C4-562C300AC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21" y="2346428"/>
            <a:ext cx="8533862" cy="7532175"/>
          </a:xfrm>
          <a:prstGeom prst="rect">
            <a:avLst/>
          </a:prstGeom>
        </p:spPr>
      </p:pic>
      <p:pic>
        <p:nvPicPr>
          <p:cNvPr id="9" name="Picture 8">
            <a:extLst>
              <a:ext uri="{FF2B5EF4-FFF2-40B4-BE49-F238E27FC236}">
                <a16:creationId xmlns:a16="http://schemas.microsoft.com/office/drawing/2014/main" id="{1E86A375-260C-E4DC-6EA1-EACD42966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464" y="357456"/>
            <a:ext cx="7469313" cy="9698376"/>
          </a:xfrm>
          <a:prstGeom prst="rect">
            <a:avLst/>
          </a:prstGeom>
        </p:spPr>
      </p:pic>
      <p:cxnSp>
        <p:nvCxnSpPr>
          <p:cNvPr id="10" name="Straight Connector 9">
            <a:extLst>
              <a:ext uri="{FF2B5EF4-FFF2-40B4-BE49-F238E27FC236}">
                <a16:creationId xmlns:a16="http://schemas.microsoft.com/office/drawing/2014/main" id="{A194E59A-6088-4680-DE89-ADC6BAC7637B}"/>
              </a:ext>
            </a:extLst>
          </p:cNvPr>
          <p:cNvCxnSpPr/>
          <p:nvPr/>
        </p:nvCxnSpPr>
        <p:spPr>
          <a:xfrm>
            <a:off x="9816956" y="2080515"/>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3330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B3DB99-D4A5-66F6-86DD-3B777298EB04}"/>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Ví dụ 2.2. Ở Gà, A quy định mào hoa hồng, B quy định mào hạt đậu, kiểu gene có cả A và B quy định mào hạt óc chó</a:t>
            </a:r>
          </a:p>
        </p:txBody>
      </p:sp>
      <p:pic>
        <p:nvPicPr>
          <p:cNvPr id="3" name="Picture 2">
            <a:extLst>
              <a:ext uri="{FF2B5EF4-FFF2-40B4-BE49-F238E27FC236}">
                <a16:creationId xmlns:a16="http://schemas.microsoft.com/office/drawing/2014/main" id="{2BFAB8AF-E45A-47F9-FB0B-2C3E21F39152}"/>
              </a:ext>
            </a:extLst>
          </p:cNvPr>
          <p:cNvPicPr>
            <a:picLocks noChangeAspect="1"/>
          </p:cNvPicPr>
          <p:nvPr/>
        </p:nvPicPr>
        <p:blipFill rotWithShape="1">
          <a:blip r:embed="rId2">
            <a:extLst>
              <a:ext uri="{28A0092B-C50C-407E-A947-70E740481C1C}">
                <a14:useLocalDpi xmlns:a14="http://schemas.microsoft.com/office/drawing/2010/main" val="0"/>
              </a:ext>
            </a:extLst>
          </a:blip>
          <a:srcRect b="3672"/>
          <a:stretch/>
        </p:blipFill>
        <p:spPr>
          <a:xfrm>
            <a:off x="8016435" y="16776"/>
            <a:ext cx="10010169" cy="10108407"/>
          </a:xfrm>
          <a:prstGeom prst="rect">
            <a:avLst/>
          </a:prstGeom>
        </p:spPr>
      </p:pic>
    </p:spTree>
    <p:extLst>
      <p:ext uri="{BB962C8B-B14F-4D97-AF65-F5344CB8AC3E}">
        <p14:creationId xmlns:p14="http://schemas.microsoft.com/office/powerpoint/2010/main" val="378953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Cách</a:t>
            </a: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3.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tương tự nhau, Mỗi sản phẩm góp một phần nhỏ để tạo ra sản phẩm cuối cùng. Sự biểu hiện của sản phẩm cuối cùng phụ thuộc vào số lượng allele trội hay allele lặn có mặt trong kiểu gene. </a:t>
            </a:r>
          </a:p>
        </p:txBody>
      </p:sp>
      <p:sp>
        <p:nvSpPr>
          <p:cNvPr id="2" name="Rectangle 1">
            <a:extLst>
              <a:ext uri="{FF2B5EF4-FFF2-40B4-BE49-F238E27FC236}">
                <a16:creationId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94437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5442" y="200411"/>
            <a:ext cx="8022231" cy="2215991"/>
          </a:xfrm>
          <a:prstGeom prst="rect">
            <a:avLst/>
          </a:prstGeom>
        </p:spPr>
        <p:txBody>
          <a:bodyPr wrap="square" lIns="0" tIns="0" rIns="0" bIns="0" rtlCol="0" anchor="t">
            <a:spAutoFit/>
          </a:bodyPr>
          <a:lstStyle/>
          <a:p>
            <a:pPr lvl="0" algn="just">
              <a:defRPr/>
            </a:pPr>
            <a:r>
              <a:rPr kumimoji="0" lang="en-US" sz="36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smtClean="0">
                <a:ln>
                  <a:noFill/>
                </a:ln>
                <a:solidFill>
                  <a:srgbClr val="0033CC"/>
                </a:solidFill>
                <a:effectLst/>
                <a:uLnTx/>
                <a:uFillTx/>
                <a:latin typeface="Arial" panose="020B0604020202020204" pitchFamily="34" charset="0"/>
                <a:cs typeface="Arial" panose="020B0604020202020204" pitchFamily="34" charset="0"/>
              </a:rPr>
              <a:t>1. </a:t>
            </a:r>
            <a:r>
              <a:rPr lang="en-US" sz="3600" dirty="0" err="1" smtClean="0">
                <a:solidFill>
                  <a:srgbClr val="0033CC"/>
                </a:solidFill>
                <a:latin typeface="Arial" panose="020B0604020202020204" pitchFamily="34" charset="0"/>
                <a:cs typeface="Arial" panose="020B0604020202020204" pitchFamily="34" charset="0"/>
              </a:rPr>
              <a:t>Sử</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dụng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thống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kê</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toán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học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phân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tích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số</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liệu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thập</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được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một</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số</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lượng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lớn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đời</a:t>
            </a:r>
            <a:r>
              <a:rPr lang="en-US" sz="3600" dirty="0">
                <a:solidFill>
                  <a:srgbClr val="0033CC"/>
                </a:solidFill>
                <a:latin typeface="Arial" panose="020B0604020202020204" pitchFamily="34" charset="0"/>
                <a:cs typeface="Arial" panose="020B0604020202020204" pitchFamily="34" charset="0"/>
              </a:rPr>
              <a:t> con F</a:t>
            </a:r>
            <a:r>
              <a:rPr lang="en-US" sz="3600" baseline="-25000" dirty="0">
                <a:solidFill>
                  <a:srgbClr val="0033CC"/>
                </a:solidFill>
                <a:latin typeface="Arial" panose="020B0604020202020204" pitchFamily="34" charset="0"/>
                <a:cs typeface="Arial" panose="020B0604020202020204" pitchFamily="34" charset="0"/>
              </a:rPr>
              <a:t>2</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đó</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đưa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giả</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thuyết</a:t>
            </a:r>
            <a:r>
              <a:rPr lang="en-US" sz="3600" dirty="0">
                <a:solidFill>
                  <a:srgbClr val="0033CC"/>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7497E387-0A7C-4FBE-2A8D-51720DD6C3B8}"/>
              </a:ext>
            </a:extLst>
          </p:cNvPr>
          <p:cNvGraphicFramePr>
            <a:graphicFrameLocks noGrp="1"/>
          </p:cNvGraphicFramePr>
          <p:nvPr>
            <p:extLst>
              <p:ext uri="{D42A27DB-BD31-4B8C-83A1-F6EECF244321}">
                <p14:modId xmlns:p14="http://schemas.microsoft.com/office/powerpoint/2010/main" val="3400412867"/>
              </p:ext>
            </p:extLst>
          </p:nvPr>
        </p:nvGraphicFramePr>
        <p:xfrm>
          <a:off x="8269705" y="948542"/>
          <a:ext cx="9667114" cy="9459138"/>
        </p:xfrm>
        <a:graphic>
          <a:graphicData uri="http://schemas.openxmlformats.org/drawingml/2006/table">
            <a:tbl>
              <a:tblPr firstRow="1" bandRow="1">
                <a:tableStyleId>{5940675A-B579-460E-94D1-54222C63F5DA}</a:tableStyleId>
              </a:tblPr>
              <a:tblGrid>
                <a:gridCol w="1321209">
                  <a:extLst>
                    <a:ext uri="{9D8B030D-6E8A-4147-A177-3AD203B41FA5}">
                      <a16:colId xmlns:a16="http://schemas.microsoft.com/office/drawing/2014/main" val="1808252402"/>
                    </a:ext>
                  </a:extLst>
                </a:gridCol>
                <a:gridCol w="8345905">
                  <a:extLst>
                    <a:ext uri="{9D8B030D-6E8A-4147-A177-3AD203B41FA5}">
                      <a16:colId xmlns:a16="http://schemas.microsoft.com/office/drawing/2014/main" val="949449685"/>
                    </a:ext>
                  </a:extLst>
                </a:gridCol>
              </a:tblGrid>
              <a:tr h="1453059">
                <a:tc>
                  <a:txBody>
                    <a:bodyPr/>
                    <a:lstStyle/>
                    <a:p>
                      <a:r>
                        <a:rPr lang="en-US" sz="4000" dirty="0" err="1" smtClean="0"/>
                        <a:t>Bước</a:t>
                      </a:r>
                      <a:r>
                        <a:rPr lang="en-US" sz="4000" baseline="0" dirty="0" smtClean="0"/>
                        <a:t> 1</a:t>
                      </a:r>
                    </a:p>
                  </a:txBody>
                  <a:tcPr/>
                </a:tc>
                <a:tc>
                  <a:txBody>
                    <a:bodyPr/>
                    <a:lstStyle/>
                    <a:p>
                      <a:endParaRPr lang="en-US" sz="4000" dirty="0"/>
                    </a:p>
                  </a:txBody>
                  <a:tcPr/>
                </a:tc>
                <a:extLst>
                  <a:ext uri="{0D108BD9-81ED-4DB2-BD59-A6C34878D82A}">
                    <a16:rowId xmlns:a16="http://schemas.microsoft.com/office/drawing/2014/main" val="422063598"/>
                  </a:ext>
                </a:extLst>
              </a:tr>
              <a:tr h="2514600">
                <a:tc>
                  <a:txBody>
                    <a:bodyPr/>
                    <a:lstStyle/>
                    <a:p>
                      <a:r>
                        <a:rPr lang="en-US" sz="4000" dirty="0" err="1" smtClean="0"/>
                        <a:t>Bước</a:t>
                      </a:r>
                      <a:r>
                        <a:rPr lang="en-US" sz="4000" baseline="0" dirty="0" smtClean="0"/>
                        <a:t> 2</a:t>
                      </a:r>
                      <a:endParaRPr lang="en-US" sz="4000" dirty="0"/>
                    </a:p>
                  </a:txBody>
                  <a:tcPr/>
                </a:tc>
                <a:tc>
                  <a:txBody>
                    <a:bodyPr/>
                    <a:lstStyle/>
                    <a:p>
                      <a:endParaRPr lang="en-US" sz="4000" dirty="0"/>
                    </a:p>
                  </a:txBody>
                  <a:tcPr/>
                </a:tc>
                <a:extLst>
                  <a:ext uri="{0D108BD9-81ED-4DB2-BD59-A6C34878D82A}">
                    <a16:rowId xmlns:a16="http://schemas.microsoft.com/office/drawing/2014/main" val="3528742169"/>
                  </a:ext>
                </a:extLst>
              </a:tr>
              <a:tr h="1447800">
                <a:tc>
                  <a:txBody>
                    <a:bodyPr/>
                    <a:lstStyle/>
                    <a:p>
                      <a:r>
                        <a:rPr lang="en-US" sz="4000" dirty="0" err="1" smtClean="0"/>
                        <a:t>Bước</a:t>
                      </a:r>
                      <a:r>
                        <a:rPr lang="en-US" sz="4000" baseline="0" dirty="0" smtClean="0"/>
                        <a:t> 3</a:t>
                      </a:r>
                      <a:endParaRPr lang="en-US" sz="4000" dirty="0"/>
                    </a:p>
                  </a:txBody>
                  <a:tcPr/>
                </a:tc>
                <a:tc>
                  <a:txBody>
                    <a:bodyPr/>
                    <a:lstStyle/>
                    <a:p>
                      <a:endParaRPr lang="en-US" sz="4000"/>
                    </a:p>
                  </a:txBody>
                  <a:tcPr/>
                </a:tc>
                <a:extLst>
                  <a:ext uri="{0D108BD9-81ED-4DB2-BD59-A6C34878D82A}">
                    <a16:rowId xmlns:a16="http://schemas.microsoft.com/office/drawing/2014/main" val="1668048542"/>
                  </a:ext>
                </a:extLst>
              </a:tr>
              <a:tr h="2437099">
                <a:tc>
                  <a:txBody>
                    <a:bodyPr/>
                    <a:lstStyle/>
                    <a:p>
                      <a:r>
                        <a:rPr lang="en-US" sz="4000" dirty="0" err="1" smtClean="0"/>
                        <a:t>Bước</a:t>
                      </a:r>
                      <a:r>
                        <a:rPr lang="en-US" sz="4000" baseline="0" dirty="0" smtClean="0"/>
                        <a:t> 4</a:t>
                      </a:r>
                      <a:endParaRPr lang="en-US" sz="4000" dirty="0"/>
                    </a:p>
                  </a:txBody>
                  <a:tcPr/>
                </a:tc>
                <a:tc>
                  <a:txBody>
                    <a:bodyPr/>
                    <a:lstStyle/>
                    <a:p>
                      <a:endParaRPr lang="en-US" sz="4000" dirty="0"/>
                    </a:p>
                  </a:txBody>
                  <a:tcPr/>
                </a:tc>
                <a:extLst>
                  <a:ext uri="{0D108BD9-81ED-4DB2-BD59-A6C34878D82A}">
                    <a16:rowId xmlns:a16="http://schemas.microsoft.com/office/drawing/2014/main" val="3582083108"/>
                  </a:ext>
                </a:extLst>
              </a:tr>
              <a:tr h="1606580">
                <a:tc>
                  <a:txBody>
                    <a:bodyPr/>
                    <a:lstStyle/>
                    <a:p>
                      <a:r>
                        <a:rPr lang="en-US" sz="4000" dirty="0" err="1" smtClean="0"/>
                        <a:t>Bước</a:t>
                      </a:r>
                      <a:r>
                        <a:rPr lang="en-US" sz="4000" baseline="0" dirty="0" smtClean="0"/>
                        <a:t> 5</a:t>
                      </a:r>
                      <a:endParaRPr lang="en-US" sz="4000" dirty="0"/>
                    </a:p>
                  </a:txBody>
                  <a:tcPr/>
                </a:tc>
                <a:tc>
                  <a:txBody>
                    <a:bodyPr/>
                    <a:lstStyle/>
                    <a:p>
                      <a:endParaRPr lang="en-US" sz="4000" dirty="0"/>
                    </a:p>
                  </a:txBody>
                  <a:tcPr/>
                </a:tc>
                <a:extLst>
                  <a:ext uri="{0D108BD9-81ED-4DB2-BD59-A6C34878D82A}">
                    <a16:rowId xmlns:a16="http://schemas.microsoft.com/office/drawing/2014/main" val="117833631"/>
                  </a:ext>
                </a:extLst>
              </a:tr>
            </a:tbl>
          </a:graphicData>
        </a:graphic>
      </p:graphicFrame>
      <p:sp>
        <p:nvSpPr>
          <p:cNvPr id="13" name="TextBox 3">
            <a:extLst>
              <a:ext uri="{FF2B5EF4-FFF2-40B4-BE49-F238E27FC236}">
                <a16:creationId xmlns:a16="http://schemas.microsoft.com/office/drawing/2014/main" id="{059D4673-DF54-5C79-3DB4-69AA31BD016B}"/>
              </a:ext>
            </a:extLst>
          </p:cNvPr>
          <p:cNvSpPr txBox="1"/>
          <p:nvPr/>
        </p:nvSpPr>
        <p:spPr>
          <a:xfrm>
            <a:off x="357042" y="4603909"/>
            <a:ext cx="7500862" cy="2215991"/>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3. Cho </a:t>
            </a:r>
            <a:r>
              <a:rPr lang="en-US" sz="3600" dirty="0" err="1">
                <a:solidFill>
                  <a:srgbClr val="0033CC"/>
                </a:solidFill>
                <a:latin typeface="Arial" panose="020B0604020202020204" pitchFamily="34" charset="0"/>
                <a:cs typeface="Arial" panose="020B0604020202020204" pitchFamily="34" charset="0"/>
              </a:rPr>
              <a:t>hai</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dòng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đậu</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thuần</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chủng</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khác</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nhau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về</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một</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hoặc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nhiều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trạng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tương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phản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thụ</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phấn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chéo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tạo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thế</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hệ</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lai</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1</a:t>
            </a:r>
            <a:r>
              <a:rPr lang="en-US" sz="3600" dirty="0">
                <a:solidFill>
                  <a:srgbClr val="0033CC"/>
                </a:solidFill>
                <a:latin typeface="Arial" panose="020B0604020202020204" pitchFamily="34" charset="0"/>
                <a:cs typeface="Arial" panose="020B0604020202020204" pitchFamily="34" charset="0"/>
              </a:rPr>
              <a:t>.</a:t>
            </a:r>
          </a:p>
        </p:txBody>
      </p:sp>
      <p:sp>
        <p:nvSpPr>
          <p:cNvPr id="16" name="TextBox 3">
            <a:extLst>
              <a:ext uri="{FF2B5EF4-FFF2-40B4-BE49-F238E27FC236}">
                <a16:creationId xmlns:a16="http://schemas.microsoft.com/office/drawing/2014/main" id="{05D40585-E8DA-C975-DA59-645B0D629DA4}"/>
              </a:ext>
            </a:extLst>
          </p:cNvPr>
          <p:cNvSpPr txBox="1"/>
          <p:nvPr/>
        </p:nvSpPr>
        <p:spPr>
          <a:xfrm>
            <a:off x="347132" y="2934732"/>
            <a:ext cx="6880755"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2. </a:t>
            </a:r>
            <a:r>
              <a:rPr lang="en-US" sz="3600" dirty="0" err="1" smtClean="0">
                <a:solidFill>
                  <a:srgbClr val="0033CC"/>
                </a:solidFill>
                <a:latin typeface="Arial" panose="020B0604020202020204" pitchFamily="34" charset="0"/>
                <a:cs typeface="Arial" panose="020B0604020202020204" pitchFamily="34" charset="0"/>
              </a:rPr>
              <a:t>Tiến</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hành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thí</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nghiệm</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chứng</a:t>
            </a:r>
            <a:r>
              <a:rPr lang="en-US" sz="3600" dirty="0">
                <a:solidFill>
                  <a:srgbClr val="0033CC"/>
                </a:solidFill>
                <a:latin typeface="Arial" panose="020B0604020202020204" pitchFamily="34" charset="0"/>
                <a:cs typeface="Arial" panose="020B0604020202020204" pitchFamily="34" charset="0"/>
              </a:rPr>
              <a:t> minh </a:t>
            </a:r>
            <a:r>
              <a:rPr lang="en-US" sz="3600" dirty="0" err="1">
                <a:solidFill>
                  <a:srgbClr val="0033CC"/>
                </a:solidFill>
                <a:latin typeface="Arial" panose="020B0604020202020204" pitchFamily="34" charset="0"/>
                <a:cs typeface="Arial" panose="020B0604020202020204" pitchFamily="34" charset="0"/>
              </a:rPr>
              <a:t>cho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giả</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thuyết</a:t>
            </a:r>
            <a:r>
              <a:rPr lang="en-US" sz="3600" dirty="0">
                <a:solidFill>
                  <a:srgbClr val="0033CC"/>
                </a:solidFill>
                <a:latin typeface="Arial" panose="020B0604020202020204" pitchFamily="34" charset="0"/>
                <a:cs typeface="Arial" panose="020B0604020202020204" pitchFamily="34" charset="0"/>
              </a:rPr>
              <a:t>.</a:t>
            </a:r>
          </a:p>
        </p:txBody>
      </p:sp>
      <p:sp>
        <p:nvSpPr>
          <p:cNvPr id="33" name="TextBox 3">
            <a:extLst>
              <a:ext uri="{FF2B5EF4-FFF2-40B4-BE49-F238E27FC236}">
                <a16:creationId xmlns:a16="http://schemas.microsoft.com/office/drawing/2014/main" id="{53D6C918-8A62-A8B5-88BC-AF58FA14FD5D}"/>
              </a:ext>
            </a:extLst>
          </p:cNvPr>
          <p:cNvSpPr txBox="1"/>
          <p:nvPr/>
        </p:nvSpPr>
        <p:spPr>
          <a:xfrm>
            <a:off x="361053" y="7221988"/>
            <a:ext cx="7817513"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4. </a:t>
            </a:r>
            <a:r>
              <a:rPr lang="en-US" sz="3600" dirty="0" err="1" smtClean="0">
                <a:solidFill>
                  <a:srgbClr val="0033CC"/>
                </a:solidFill>
                <a:latin typeface="Arial" panose="020B0604020202020204" pitchFamily="34" charset="0"/>
                <a:cs typeface="Arial" panose="020B0604020202020204" pitchFamily="34" charset="0"/>
              </a:rPr>
              <a:t>Chọn</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dòng</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thuần</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chủng</a:t>
            </a:r>
            <a:r>
              <a:rPr lang="en-US" sz="3600" dirty="0">
                <a:solidFill>
                  <a:srgbClr val="0033CC"/>
                </a:solidFill>
                <a:latin typeface="Arial" panose="020B0604020202020204" pitchFamily="34" charset="0"/>
                <a:cs typeface="Arial" panose="020B0604020202020204" pitchFamily="34" charset="0"/>
              </a:rPr>
              <a:t> </a:t>
            </a:r>
            <a:endParaRPr lang="en-US" sz="3600" dirty="0" smtClean="0">
              <a:solidFill>
                <a:srgbClr val="0033CC"/>
              </a:solidFill>
              <a:latin typeface="Arial" panose="020B0604020202020204" pitchFamily="34" charset="0"/>
              <a:cs typeface="Arial" panose="020B0604020202020204" pitchFamily="34" charset="0"/>
            </a:endParaRPr>
          </a:p>
          <a:p>
            <a:pPr algn="just"/>
            <a:r>
              <a:rPr lang="en-US" sz="3600" dirty="0" err="1" smtClean="0">
                <a:solidFill>
                  <a:srgbClr val="0033CC"/>
                </a:solidFill>
                <a:latin typeface="Arial" panose="020B0604020202020204" pitchFamily="34" charset="0"/>
                <a:cs typeface="Arial" panose="020B0604020202020204" pitchFamily="34" charset="0"/>
              </a:rPr>
              <a:t>về</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trạng</a:t>
            </a:r>
            <a:r>
              <a:rPr lang="en-US" sz="3600" dirty="0">
                <a:solidFill>
                  <a:srgbClr val="0033CC"/>
                </a:solidFill>
                <a:latin typeface="Arial" panose="020B0604020202020204" pitchFamily="34" charset="0"/>
                <a:cs typeface="Arial" panose="020B0604020202020204" pitchFamily="34" charset="0"/>
              </a:rPr>
              <a:t>.</a:t>
            </a:r>
          </a:p>
        </p:txBody>
      </p:sp>
      <p:sp>
        <p:nvSpPr>
          <p:cNvPr id="36" name="TextBox 3">
            <a:extLst>
              <a:ext uri="{FF2B5EF4-FFF2-40B4-BE49-F238E27FC236}">
                <a16:creationId xmlns:a16="http://schemas.microsoft.com/office/drawing/2014/main" id="{412BDE30-13F6-BEE5-F235-498610E72317}"/>
              </a:ext>
            </a:extLst>
          </p:cNvPr>
          <p:cNvSpPr txBox="1"/>
          <p:nvPr/>
        </p:nvSpPr>
        <p:spPr>
          <a:xfrm>
            <a:off x="357042" y="8774923"/>
            <a:ext cx="7286677"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5. Cho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cây</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1</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tự</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thụ</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phấn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tạo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thế</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hệ</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lai</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2</a:t>
            </a:r>
            <a:r>
              <a:rPr lang="en-US" sz="3600" dirty="0">
                <a:solidFill>
                  <a:srgbClr val="0033CC"/>
                </a:solidFill>
                <a:latin typeface="Arial" panose="020B0604020202020204" pitchFamily="34" charset="0"/>
                <a:cs typeface="Arial" panose="020B0604020202020204" pitchFamily="34" charset="0"/>
              </a:rPr>
              <a:t>.</a:t>
            </a:r>
          </a:p>
        </p:txBody>
      </p:sp>
      <p:sp>
        <p:nvSpPr>
          <p:cNvPr id="9" name="Pentagon 8"/>
          <p:cNvSpPr/>
          <p:nvPr/>
        </p:nvSpPr>
        <p:spPr>
          <a:xfrm>
            <a:off x="8237620" y="176233"/>
            <a:ext cx="10336386" cy="713874"/>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2800" dirty="0" smtClean="0">
                <a:solidFill>
                  <a:srgbClr val="000000"/>
                </a:solidFill>
                <a:latin typeface="Public Sans Bold"/>
              </a:rPr>
              <a:t>2. </a:t>
            </a:r>
            <a:r>
              <a:rPr lang="en-US" sz="2800" dirty="0" err="1">
                <a:solidFill>
                  <a:srgbClr val="000000"/>
                </a:solidFill>
                <a:latin typeface="Public Sans Bold"/>
              </a:rPr>
              <a:t>Sắp</a:t>
            </a:r>
            <a:r>
              <a:rPr lang="en-US" sz="2800" dirty="0">
                <a:solidFill>
                  <a:srgbClr val="000000"/>
                </a:solidFill>
                <a:latin typeface="Public Sans Bold"/>
              </a:rPr>
              <a:t> </a:t>
            </a:r>
            <a:r>
              <a:rPr lang="en-US" sz="2800" dirty="0" err="1">
                <a:solidFill>
                  <a:srgbClr val="000000"/>
                </a:solidFill>
                <a:latin typeface="Public Sans Bold"/>
              </a:rPr>
              <a:t>xếp</a:t>
            </a:r>
            <a:r>
              <a:rPr lang="en-US" sz="2800" dirty="0">
                <a:solidFill>
                  <a:srgbClr val="000000"/>
                </a:solidFill>
                <a:latin typeface="Public Sans Bold"/>
              </a:rPr>
              <a:t> </a:t>
            </a:r>
            <a:r>
              <a:rPr lang="en-US" sz="2800" dirty="0" err="1">
                <a:solidFill>
                  <a:srgbClr val="000000"/>
                </a:solidFill>
                <a:latin typeface="Public Sans Bold"/>
              </a:rPr>
              <a:t>các</a:t>
            </a:r>
            <a:r>
              <a:rPr lang="en-US" sz="2800" dirty="0">
                <a:solidFill>
                  <a:srgbClr val="000000"/>
                </a:solidFill>
                <a:latin typeface="Public Sans Bold"/>
              </a:rPr>
              <a:t> ý </a:t>
            </a:r>
            <a:r>
              <a:rPr lang="en-US" sz="2800" dirty="0" err="1" smtClean="0">
                <a:solidFill>
                  <a:srgbClr val="000000"/>
                </a:solidFill>
                <a:latin typeface="Public Sans Bold"/>
              </a:rPr>
              <a:t>sau</a:t>
            </a:r>
            <a:r>
              <a:rPr lang="en-US" sz="2800" dirty="0" smtClean="0">
                <a:solidFill>
                  <a:srgbClr val="000000"/>
                </a:solidFill>
                <a:latin typeface="Public Sans Bold"/>
              </a:rPr>
              <a:t> </a:t>
            </a:r>
            <a:r>
              <a:rPr lang="en-US" sz="2800" dirty="0" err="1">
                <a:solidFill>
                  <a:srgbClr val="000000"/>
                </a:solidFill>
                <a:latin typeface="Public Sans Bold"/>
              </a:rPr>
              <a:t>theo</a:t>
            </a:r>
            <a:r>
              <a:rPr lang="en-US" sz="2800" dirty="0">
                <a:solidFill>
                  <a:srgbClr val="000000"/>
                </a:solidFill>
                <a:latin typeface="Public Sans Bold"/>
              </a:rPr>
              <a:t> </a:t>
            </a:r>
            <a:r>
              <a:rPr lang="en-US" sz="2800" dirty="0" err="1">
                <a:solidFill>
                  <a:srgbClr val="000000"/>
                </a:solidFill>
                <a:latin typeface="Public Sans Bold"/>
              </a:rPr>
              <a:t>thứ</a:t>
            </a:r>
            <a:r>
              <a:rPr lang="en-US" sz="2800" dirty="0">
                <a:solidFill>
                  <a:srgbClr val="000000"/>
                </a:solidFill>
                <a:latin typeface="Public Sans Bold"/>
              </a:rPr>
              <a:t> </a:t>
            </a:r>
            <a:r>
              <a:rPr lang="en-US" sz="2800" dirty="0" err="1">
                <a:solidFill>
                  <a:srgbClr val="000000"/>
                </a:solidFill>
                <a:latin typeface="Public Sans Bold"/>
              </a:rPr>
              <a:t>tự</a:t>
            </a:r>
            <a:r>
              <a:rPr lang="en-US" sz="2800" dirty="0">
                <a:solidFill>
                  <a:srgbClr val="000000"/>
                </a:solidFill>
                <a:latin typeface="Public Sans Bold"/>
              </a:rPr>
              <a:t> </a:t>
            </a:r>
            <a:r>
              <a:rPr lang="en-US" sz="2800" dirty="0" err="1">
                <a:solidFill>
                  <a:srgbClr val="000000"/>
                </a:solidFill>
                <a:latin typeface="Public Sans Bold"/>
              </a:rPr>
              <a:t>quy</a:t>
            </a:r>
            <a:r>
              <a:rPr lang="en-US" sz="2800" dirty="0">
                <a:solidFill>
                  <a:srgbClr val="000000"/>
                </a:solidFill>
                <a:latin typeface="Public Sans Bold"/>
              </a:rPr>
              <a:t> </a:t>
            </a:r>
            <a:r>
              <a:rPr lang="en-US" sz="2800" dirty="0" err="1">
                <a:solidFill>
                  <a:srgbClr val="000000"/>
                </a:solidFill>
                <a:latin typeface="Public Sans Bold"/>
              </a:rPr>
              <a:t>trình</a:t>
            </a:r>
            <a:r>
              <a:rPr lang="en-US" sz="2800" dirty="0">
                <a:solidFill>
                  <a:srgbClr val="000000"/>
                </a:solidFill>
                <a:latin typeface="Public Sans Bold"/>
              </a:rPr>
              <a:t> </a:t>
            </a:r>
            <a:r>
              <a:rPr lang="en-US" sz="2800" dirty="0" smtClean="0">
                <a:solidFill>
                  <a:srgbClr val="000000"/>
                </a:solidFill>
                <a:latin typeface="Public Sans Bold"/>
              </a:rPr>
              <a:t>TN </a:t>
            </a:r>
            <a:r>
              <a:rPr lang="en-US" sz="2800" dirty="0" err="1">
                <a:solidFill>
                  <a:srgbClr val="000000"/>
                </a:solidFill>
                <a:latin typeface="Public Sans Bold"/>
              </a:rPr>
              <a:t>của</a:t>
            </a:r>
            <a:r>
              <a:rPr lang="en-US" sz="2800" dirty="0">
                <a:solidFill>
                  <a:srgbClr val="000000"/>
                </a:solidFill>
                <a:latin typeface="Public Sans Bold"/>
              </a:rPr>
              <a:t> Mendel.</a:t>
            </a:r>
          </a:p>
        </p:txBody>
      </p:sp>
    </p:spTree>
    <p:extLst>
      <p:ext uri="{BB962C8B-B14F-4D97-AF65-F5344CB8AC3E}">
        <p14:creationId xmlns:p14="http://schemas.microsoft.com/office/powerpoint/2010/main" val="91592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38889E-7 -4.19753E-6 L 0.54575 -0.58919 " pathEditMode="relative" rAng="0" ptsTypes="AA">
                                      <p:cBhvr>
                                        <p:cTn id="11" dur="2000" fill="hold"/>
                                        <p:tgtEl>
                                          <p:spTgt spid="33"/>
                                        </p:tgtEl>
                                        <p:attrNameLst>
                                          <p:attrName>ppt_x</p:attrName>
                                          <p:attrName>ppt_y</p:attrName>
                                        </p:attrNameLst>
                                      </p:cBhvr>
                                      <p:rCtr x="27283" y="-2946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4.02778E-6 3.08642E-6 L 0.5296 -0.19599 " pathEditMode="relative" rAng="0" ptsTypes="AA">
                                      <p:cBhvr>
                                        <p:cTn id="15" dur="2000" fill="hold"/>
                                        <p:tgtEl>
                                          <p:spTgt spid="13"/>
                                        </p:tgtEl>
                                        <p:attrNameLst>
                                          <p:attrName>ppt_x</p:attrName>
                                          <p:attrName>ppt_y</p:attrName>
                                        </p:attrNameLst>
                                      </p:cBhvr>
                                      <p:rCtr x="26476" y="-9799"/>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2.77556E-17 -1.23457E-7 L 0.53958 -0.36235 " pathEditMode="relative" rAng="0" ptsTypes="AA">
                                      <p:cBhvr>
                                        <p:cTn id="19" dur="2000" fill="hold"/>
                                        <p:tgtEl>
                                          <p:spTgt spid="36"/>
                                        </p:tgtEl>
                                        <p:attrNameLst>
                                          <p:attrName>ppt_x</p:attrName>
                                          <p:attrName>ppt_y</p:attrName>
                                        </p:attrNameLst>
                                      </p:cBhvr>
                                      <p:rCtr x="26979" y="-1811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4.86111E-6 -4.93827E-7 L 0.5178 0.60247 " pathEditMode="relative" rAng="0" ptsTypes="AA">
                                      <p:cBhvr>
                                        <p:cTn id="23" dur="2000" fill="hold"/>
                                        <p:tgtEl>
                                          <p:spTgt spid="3"/>
                                        </p:tgtEl>
                                        <p:attrNameLst>
                                          <p:attrName>ppt_x</p:attrName>
                                          <p:attrName>ppt_y</p:attrName>
                                        </p:attrNameLst>
                                      </p:cBhvr>
                                      <p:rCtr x="25885" y="30123"/>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1.94444E-6 2.46914E-6 L 0.52621 0.59043 " pathEditMode="relative" rAng="0" ptsTypes="AA">
                                      <p:cBhvr>
                                        <p:cTn id="27" dur="2000" fill="hold"/>
                                        <p:tgtEl>
                                          <p:spTgt spid="16"/>
                                        </p:tgtEl>
                                        <p:attrNameLst>
                                          <p:attrName>ppt_x</p:attrName>
                                          <p:attrName>ppt_y</p:attrName>
                                        </p:attrNameLst>
                                      </p:cBhvr>
                                      <p:rCtr x="26311" y="29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6" grpId="0"/>
      <p:bldP spid="33" grpId="0"/>
      <p:bldP spid="36"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3.1: Khối lượng quả dưa hấu do 2 gene quy định</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Trong kiểu gene có thêm 1 allele trội thì quả nặng thêm 1kg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mang nhiều allele trội nhất quy định quả nặng nhất (8kg)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không có allele trội (aabb) quy định quả nhẹ nhất (4kg)</a:t>
            </a:r>
          </a:p>
        </p:txBody>
      </p:sp>
      <p:sp>
        <p:nvSpPr>
          <p:cNvPr id="2" name="Rectangle 1">
            <a:extLst>
              <a:ext uri="{FF2B5EF4-FFF2-40B4-BE49-F238E27FC236}">
                <a16:creationId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818356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67DA7-074E-E469-C9C3-8D4E60FEB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07" y="369869"/>
            <a:ext cx="13204575" cy="9608906"/>
          </a:xfrm>
          <a:prstGeom prst="rect">
            <a:avLst/>
          </a:prstGeom>
        </p:spPr>
      </p:pic>
    </p:spTree>
    <p:extLst>
      <p:ext uri="{BB962C8B-B14F-4D97-AF65-F5344CB8AC3E}">
        <p14:creationId xmlns:p14="http://schemas.microsoft.com/office/powerpoint/2010/main" val="3426737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1164F6-C871-24A3-1F04-BF3E4A57F58D}"/>
              </a:ext>
            </a:extLst>
          </p:cNvPr>
          <p:cNvSpPr/>
          <p:nvPr/>
        </p:nvSpPr>
        <p:spPr>
          <a:xfrm>
            <a:off x="1142999" y="2971800"/>
            <a:ext cx="1637957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dirty="0">
                <a:solidFill>
                  <a:srgbClr val="084B5E"/>
                </a:solidFill>
                <a:latin typeface="Calibri" panose="020F0502020204030204" pitchFamily="34" charset="0"/>
                <a:sym typeface="Arial" panose="020B0604020202020204" pitchFamily="34" charset="0"/>
              </a:rPr>
              <a:t> Ví dụ 3.2. Màu da người do ít nhất 3 gene quy định. Mỗi allele trội bất kể thuộc locus nào đều tạo thêm một đơn vị melanine.</a:t>
            </a:r>
          </a:p>
          <a:p>
            <a:pPr algn="just">
              <a:lnSpc>
                <a:spcPct val="150000"/>
              </a:lnSpc>
            </a:pPr>
            <a:r>
              <a:rPr lang="vi-VN" altLang="vi-VN" sz="4800" dirty="0">
                <a:solidFill>
                  <a:srgbClr val="084B5E"/>
                </a:solidFill>
                <a:latin typeface="Calibri" panose="020F0502020204030204" pitchFamily="34" charset="0"/>
                <a:sym typeface="Wingdings" panose="05000000000000000000" pitchFamily="2" charset="2"/>
              </a:rPr>
              <a:t></a:t>
            </a:r>
            <a:r>
              <a:rPr lang="vi-VN" altLang="vi-VN" sz="4800" dirty="0">
                <a:solidFill>
                  <a:srgbClr val="084B5E"/>
                </a:solidFill>
                <a:latin typeface="Calibri" panose="020F0502020204030204" pitchFamily="34" charset="0"/>
                <a:sym typeface="Arial" panose="020B0604020202020204" pitchFamily="34" charset="0"/>
              </a:rPr>
              <a:t> Kiểu gene mang nhiều allele trội nhất (AABBCC) quy định da sẫm nhất</a:t>
            </a:r>
          </a:p>
          <a:p>
            <a:pPr marL="685800" indent="-685800" algn="just">
              <a:lnSpc>
                <a:spcPct val="150000"/>
              </a:lnSpc>
              <a:buFont typeface="Wingdings" panose="05000000000000000000" pitchFamily="2" charset="2"/>
              <a:buChar char="à"/>
            </a:pPr>
            <a:r>
              <a:rPr lang="vi-VN" altLang="vi-VN" sz="4800" dirty="0">
                <a:solidFill>
                  <a:srgbClr val="084B5E"/>
                </a:solidFill>
                <a:latin typeface="Calibri" panose="020F0502020204030204" pitchFamily="34" charset="0"/>
                <a:sym typeface="Arial" panose="020B0604020202020204" pitchFamily="34" charset="0"/>
              </a:rPr>
              <a:t>Kiểu gene không có allele trội (aabbcc) quy định da sáng nhất</a:t>
            </a:r>
          </a:p>
        </p:txBody>
      </p:sp>
      <p:sp>
        <p:nvSpPr>
          <p:cNvPr id="2" name="Rectangle 1">
            <a:extLst>
              <a:ext uri="{FF2B5EF4-FFF2-40B4-BE49-F238E27FC236}">
                <a16:creationId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134876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DBF42-A19D-C2C7-B054-C1021DC95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997" y="0"/>
            <a:ext cx="10326003" cy="10287000"/>
          </a:xfrm>
          <a:prstGeom prst="rect">
            <a:avLst/>
          </a:prstGeom>
        </p:spPr>
      </p:pic>
      <p:sp>
        <p:nvSpPr>
          <p:cNvPr id="2" name="TextBox 1">
            <a:extLst>
              <a:ext uri="{FF2B5EF4-FFF2-40B4-BE49-F238E27FC236}">
                <a16:creationId xmlns:a16="http://schemas.microsoft.com/office/drawing/2014/main" id="{44EE3925-3E35-3A28-F609-F7741C658804}"/>
              </a:ext>
            </a:extLst>
          </p:cNvPr>
          <p:cNvSpPr txBox="1"/>
          <p:nvPr/>
        </p:nvSpPr>
        <p:spPr>
          <a:xfrm>
            <a:off x="1039621" y="3208145"/>
            <a:ext cx="7328681" cy="3970318"/>
          </a:xfrm>
          <a:prstGeom prst="rect">
            <a:avLst/>
          </a:prstGeom>
          <a:noFill/>
        </p:spPr>
        <p:txBody>
          <a:bodyPr wrap="square" rtlCol="0">
            <a:spAutoFit/>
          </a:bodyPr>
          <a:lstStyle/>
          <a:p>
            <a:pPr algn="just">
              <a:lnSpc>
                <a:spcPct val="150000"/>
              </a:lnSpc>
            </a:pPr>
            <a:r>
              <a:rPr lang="en-US" sz="4200" b="1">
                <a:solidFill>
                  <a:srgbClr val="0428CB"/>
                </a:solidFill>
              </a:rPr>
              <a:t>Xác định kiểu hình của đời con:</a:t>
            </a:r>
          </a:p>
          <a:p>
            <a:pPr algn="just">
              <a:lnSpc>
                <a:spcPct val="150000"/>
              </a:lnSpc>
            </a:pPr>
            <a:r>
              <a:rPr lang="en-US" sz="4200" b="1">
                <a:solidFill>
                  <a:srgbClr val="0428CB"/>
                </a:solidFill>
              </a:rPr>
              <a:t>1/ AaBb × Aabb</a:t>
            </a:r>
          </a:p>
          <a:p>
            <a:pPr algn="just">
              <a:lnSpc>
                <a:spcPct val="150000"/>
              </a:lnSpc>
            </a:pPr>
            <a:r>
              <a:rPr lang="en-US" sz="4200" b="1">
                <a:solidFill>
                  <a:srgbClr val="0428CB"/>
                </a:solidFill>
              </a:rPr>
              <a:t>2/ Aabb × aaBb</a:t>
            </a:r>
          </a:p>
          <a:p>
            <a:pPr algn="just">
              <a:lnSpc>
                <a:spcPct val="150000"/>
              </a:lnSpc>
            </a:pPr>
            <a:r>
              <a:rPr lang="en-US" sz="4200" b="1">
                <a:solidFill>
                  <a:srgbClr val="0428CB"/>
                </a:solidFill>
              </a:rPr>
              <a:t>3/ Aabb × aabb</a:t>
            </a:r>
            <a:endParaRPr lang="x-none" sz="4200" b="1" dirty="0">
              <a:solidFill>
                <a:srgbClr val="0428CB"/>
              </a:solidFill>
            </a:endParaRPr>
          </a:p>
        </p:txBody>
      </p:sp>
    </p:spTree>
    <p:extLst>
      <p:ext uri="{BB962C8B-B14F-4D97-AF65-F5344CB8AC3E}">
        <p14:creationId xmlns:p14="http://schemas.microsoft.com/office/powerpoint/2010/main" val="4093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0800000" flipH="1" flipV="1">
            <a:off x="0" y="342900"/>
            <a:ext cx="18516599" cy="10328701"/>
          </a:xfrm>
          <a:prstGeom prst="rect">
            <a:avLst/>
          </a:prstGeom>
        </p:spPr>
      </p:pic>
      <p:sp>
        <p:nvSpPr>
          <p:cNvPr id="7" name="TextBox 7"/>
          <p:cNvSpPr txBox="1"/>
          <p:nvPr/>
        </p:nvSpPr>
        <p:spPr>
          <a:xfrm>
            <a:off x="3733800" y="2736708"/>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7"/>
          <p:cNvSpPr txBox="1"/>
          <p:nvPr/>
        </p:nvSpPr>
        <p:spPr>
          <a:xfrm>
            <a:off x="5693338" y="1003634"/>
            <a:ext cx="7326836" cy="615553"/>
          </a:xfrm>
          <a:prstGeom prst="rect">
            <a:avLst/>
          </a:prstGeom>
        </p:spPr>
        <p:txBody>
          <a:bodyPr wrap="square" lIns="0" tIns="0" rIns="0" bIns="0" rtlCol="0" anchor="t">
            <a:spAutoFit/>
          </a:bodyPr>
          <a:lstStyle/>
          <a:p>
            <a:pPr>
              <a:lnSpc>
                <a:spcPts val="4759"/>
              </a:lnSpc>
            </a:pPr>
            <a:r>
              <a:rPr lang="en-US" sz="3399" dirty="0" err="1">
                <a:solidFill>
                  <a:srgbClr val="000000"/>
                </a:solidFill>
                <a:latin typeface="Public Sans Bold"/>
              </a:rPr>
              <a:t>Yêu</a:t>
            </a:r>
            <a:r>
              <a:rPr lang="en-US" sz="3399" dirty="0">
                <a:solidFill>
                  <a:srgbClr val="000000"/>
                </a:solidFill>
                <a:latin typeface="Public Sans Bold"/>
              </a:rPr>
              <a:t> </a:t>
            </a:r>
            <a:r>
              <a:rPr lang="en-US" sz="3399" dirty="0" err="1">
                <a:solidFill>
                  <a:srgbClr val="000000"/>
                </a:solidFill>
                <a:latin typeface="Public Sans Bold"/>
              </a:rPr>
              <a:t>cầu</a:t>
            </a:r>
            <a:r>
              <a:rPr lang="en-US" sz="3399" dirty="0">
                <a:solidFill>
                  <a:srgbClr val="000000"/>
                </a:solidFill>
                <a:latin typeface="Public Sans Bold"/>
              </a:rPr>
              <a:t>: HS </a:t>
            </a:r>
            <a:r>
              <a:rPr lang="en-US" sz="3399" dirty="0" err="1">
                <a:solidFill>
                  <a:srgbClr val="000000"/>
                </a:solidFill>
                <a:latin typeface="Public Sans Bold"/>
              </a:rPr>
              <a:t>giải</a:t>
            </a:r>
            <a:r>
              <a:rPr lang="en-US" sz="3399" dirty="0">
                <a:solidFill>
                  <a:srgbClr val="000000"/>
                </a:solidFill>
                <a:latin typeface="Public Sans Bold"/>
              </a:rPr>
              <a:t> </a:t>
            </a:r>
            <a:r>
              <a:rPr lang="en-US" sz="3399" dirty="0" err="1">
                <a:solidFill>
                  <a:srgbClr val="000000"/>
                </a:solidFill>
                <a:latin typeface="Public Sans Bold"/>
              </a:rPr>
              <a:t>quyết</a:t>
            </a:r>
            <a:r>
              <a:rPr lang="en-US" sz="3399" dirty="0">
                <a:solidFill>
                  <a:srgbClr val="000000"/>
                </a:solidFill>
                <a:latin typeface="Public Sans Bold"/>
              </a:rPr>
              <a:t> </a:t>
            </a:r>
            <a:r>
              <a:rPr lang="en-US" sz="3399" dirty="0" err="1">
                <a:solidFill>
                  <a:srgbClr val="000000"/>
                </a:solidFill>
                <a:latin typeface="Public Sans Bold"/>
              </a:rPr>
              <a:t>tình</a:t>
            </a:r>
            <a:r>
              <a:rPr lang="en-US" sz="3399" dirty="0">
                <a:solidFill>
                  <a:srgbClr val="000000"/>
                </a:solidFill>
                <a:latin typeface="Public Sans Bold"/>
              </a:rPr>
              <a:t> </a:t>
            </a:r>
            <a:r>
              <a:rPr lang="en-US" sz="3399" dirty="0" err="1">
                <a:solidFill>
                  <a:srgbClr val="000000"/>
                </a:solidFill>
                <a:latin typeface="Public Sans Bold"/>
              </a:rPr>
              <a:t>huống</a:t>
            </a:r>
            <a:r>
              <a:rPr lang="en-US" sz="3399" dirty="0">
                <a:solidFill>
                  <a:srgbClr val="000000"/>
                </a:solidFill>
                <a:latin typeface="Public Sans Bold"/>
              </a:rPr>
              <a:t> </a:t>
            </a:r>
          </a:p>
        </p:txBody>
      </p:sp>
      <p:sp>
        <p:nvSpPr>
          <p:cNvPr id="9" name="Flowchart: Terminator 8"/>
          <p:cNvSpPr/>
          <p:nvPr/>
        </p:nvSpPr>
        <p:spPr>
          <a:xfrm>
            <a:off x="8880245" y="1943100"/>
            <a:ext cx="9387702" cy="1361406"/>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Public Sans Bold"/>
              </a:rPr>
              <a:t>1. </a:t>
            </a:r>
            <a:r>
              <a:rPr lang="en-US" sz="3200" dirty="0" err="1">
                <a:solidFill>
                  <a:srgbClr val="000000"/>
                </a:solidFill>
                <a:latin typeface="Public Sans Bold"/>
              </a:rPr>
              <a:t>Tại</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hoa</a:t>
            </a:r>
            <a:r>
              <a:rPr lang="en-US" sz="3200" dirty="0">
                <a:solidFill>
                  <a:srgbClr val="000000"/>
                </a:solidFill>
                <a:latin typeface="Public Sans Bold"/>
              </a:rPr>
              <a:t> </a:t>
            </a:r>
            <a:r>
              <a:rPr lang="en-US" sz="3200" dirty="0" err="1">
                <a:solidFill>
                  <a:srgbClr val="000000"/>
                </a:solidFill>
                <a:latin typeface="Public Sans Bold"/>
              </a:rPr>
              <a:t>trắng</a:t>
            </a:r>
            <a:r>
              <a:rPr lang="en-US" sz="3200" dirty="0">
                <a:solidFill>
                  <a:srgbClr val="000000"/>
                </a:solidFill>
                <a:latin typeface="Public Sans Bold"/>
              </a:rPr>
              <a:t> ở P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biến</a:t>
            </a:r>
            <a:r>
              <a:rPr lang="en-US" sz="3200" dirty="0">
                <a:solidFill>
                  <a:srgbClr val="000000"/>
                </a:solidFill>
                <a:latin typeface="Public Sans Bold"/>
              </a:rPr>
              <a:t> </a:t>
            </a:r>
            <a:r>
              <a:rPr lang="en-US" sz="3200" dirty="0" err="1">
                <a:solidFill>
                  <a:srgbClr val="000000"/>
                </a:solidFill>
                <a:latin typeface="Public Sans Bold"/>
              </a:rPr>
              <a:t>mất</a:t>
            </a:r>
            <a:r>
              <a:rPr lang="en-US" sz="3200" dirty="0">
                <a:solidFill>
                  <a:srgbClr val="000000"/>
                </a:solidFill>
                <a:latin typeface="Public Sans Bold"/>
              </a:rPr>
              <a:t> ở </a:t>
            </a:r>
            <a:r>
              <a:rPr lang="en-US" sz="3200" dirty="0" err="1">
                <a:solidFill>
                  <a:srgbClr val="000000"/>
                </a:solidFill>
                <a:latin typeface="Public Sans Bold"/>
              </a:rPr>
              <a:t>đời</a:t>
            </a:r>
            <a:r>
              <a:rPr lang="en-US" sz="3200" dirty="0">
                <a:solidFill>
                  <a:srgbClr val="000000"/>
                </a:solidFill>
                <a:latin typeface="Public Sans Bold"/>
              </a:rPr>
              <a:t> F</a:t>
            </a:r>
            <a:r>
              <a:rPr lang="en-US" sz="3200" baseline="-25000" dirty="0">
                <a:solidFill>
                  <a:srgbClr val="000000"/>
                </a:solidFill>
                <a:latin typeface="Public Sans Bold"/>
              </a:rPr>
              <a:t>1</a:t>
            </a:r>
            <a:r>
              <a:rPr lang="en-US" sz="3200" dirty="0">
                <a:solidFill>
                  <a:srgbClr val="000000"/>
                </a:solidFill>
                <a:latin typeface="Public Sans Bold"/>
              </a:rPr>
              <a:t> </a:t>
            </a:r>
            <a:r>
              <a:rPr lang="en-US" sz="3200" dirty="0" err="1">
                <a:solidFill>
                  <a:srgbClr val="000000"/>
                </a:solidFill>
                <a:latin typeface="Public Sans Bold"/>
              </a:rPr>
              <a:t>rồi</a:t>
            </a:r>
            <a:r>
              <a:rPr lang="en-US" sz="3200" dirty="0">
                <a:solidFill>
                  <a:srgbClr val="000000"/>
                </a:solidFill>
                <a:latin typeface="Public Sans Bold"/>
              </a:rPr>
              <a:t>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xuất</a:t>
            </a:r>
            <a:r>
              <a:rPr lang="en-US" sz="3200" dirty="0">
                <a:solidFill>
                  <a:srgbClr val="000000"/>
                </a:solidFill>
                <a:latin typeface="Public Sans Bold"/>
              </a:rPr>
              <a:t> </a:t>
            </a:r>
            <a:r>
              <a:rPr lang="en-US" sz="3200" dirty="0" err="1">
                <a:solidFill>
                  <a:srgbClr val="000000"/>
                </a:solidFill>
                <a:latin typeface="Public Sans Bold"/>
              </a:rPr>
              <a:t>hiện</a:t>
            </a:r>
            <a:r>
              <a:rPr lang="en-US" sz="3200" dirty="0">
                <a:solidFill>
                  <a:srgbClr val="000000"/>
                </a:solidFill>
                <a:latin typeface="Public Sans Bold"/>
              </a:rPr>
              <a:t> ở F</a:t>
            </a:r>
            <a:r>
              <a:rPr lang="en-US" sz="3200" baseline="-25000" dirty="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0" name="Flowchart: Terminator 9"/>
          <p:cNvSpPr/>
          <p:nvPr/>
        </p:nvSpPr>
        <p:spPr>
          <a:xfrm>
            <a:off x="8783992" y="4000500"/>
            <a:ext cx="9504008" cy="1777751"/>
          </a:xfrm>
          <a:prstGeom prst="flowChartTerminator">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2. </a:t>
            </a:r>
            <a:r>
              <a:rPr lang="en-US" sz="3200" dirty="0" err="1" smtClean="0">
                <a:solidFill>
                  <a:srgbClr val="000000"/>
                </a:solidFill>
                <a:latin typeface="Public Sans Bold"/>
              </a:rPr>
              <a:t>Ptc</a:t>
            </a:r>
            <a:r>
              <a:rPr lang="en-US" sz="3200" dirty="0" smtClean="0">
                <a:solidFill>
                  <a:srgbClr val="000000"/>
                </a:solidFill>
                <a:latin typeface="Public Sans Bold"/>
              </a:rPr>
              <a:t> </a:t>
            </a:r>
            <a:r>
              <a:rPr lang="en-US" sz="3200" dirty="0" err="1" smtClean="0">
                <a:solidFill>
                  <a:srgbClr val="000000"/>
                </a:solidFill>
                <a:latin typeface="Public Sans Bold"/>
              </a:rPr>
              <a:t>khác</a:t>
            </a:r>
            <a:r>
              <a:rPr lang="en-US" sz="3200" dirty="0" smtClean="0">
                <a:solidFill>
                  <a:srgbClr val="000000"/>
                </a:solidFill>
                <a:latin typeface="Public Sans Bold"/>
              </a:rPr>
              <a:t> </a:t>
            </a:r>
            <a:r>
              <a:rPr lang="en-US" sz="3200" dirty="0" err="1" smtClean="0">
                <a:solidFill>
                  <a:srgbClr val="000000"/>
                </a:solidFill>
                <a:latin typeface="Public Sans Bold"/>
              </a:rPr>
              <a:t>nhau</a:t>
            </a:r>
            <a:r>
              <a:rPr lang="en-US" sz="3200" dirty="0" smtClean="0">
                <a:solidFill>
                  <a:srgbClr val="000000"/>
                </a:solidFill>
                <a:latin typeface="Public Sans Bold"/>
              </a:rPr>
              <a:t> 1 </a:t>
            </a:r>
            <a:r>
              <a:rPr lang="en-US" sz="3200" dirty="0" err="1" smtClean="0">
                <a:solidFill>
                  <a:srgbClr val="000000"/>
                </a:solidFill>
                <a:latin typeface="Public Sans Bold"/>
              </a:rPr>
              <a:t>cặp</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tương</a:t>
            </a:r>
            <a:r>
              <a:rPr lang="en-US" sz="3200" dirty="0" smtClean="0">
                <a:solidFill>
                  <a:srgbClr val="000000"/>
                </a:solidFill>
                <a:latin typeface="Public Sans Bold"/>
              </a:rPr>
              <a:t> </a:t>
            </a:r>
            <a:r>
              <a:rPr lang="en-US" sz="3200" dirty="0" err="1" smtClean="0">
                <a:solidFill>
                  <a:srgbClr val="000000"/>
                </a:solidFill>
                <a:latin typeface="Public Sans Bold"/>
              </a:rPr>
              <a:t>phản</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xuất</a:t>
            </a:r>
            <a:r>
              <a:rPr lang="en-US" sz="3200" dirty="0" smtClean="0">
                <a:solidFill>
                  <a:srgbClr val="000000"/>
                </a:solidFill>
                <a:latin typeface="Public Sans Bold"/>
              </a:rPr>
              <a:t> </a:t>
            </a:r>
            <a:r>
              <a:rPr lang="en-US" sz="3200" dirty="0" err="1" smtClean="0">
                <a:solidFill>
                  <a:srgbClr val="000000"/>
                </a:solidFill>
                <a:latin typeface="Public Sans Bold"/>
              </a:rPr>
              <a:t>hiện</a:t>
            </a:r>
            <a:r>
              <a:rPr lang="en-US" sz="3200" dirty="0" smtClean="0">
                <a:solidFill>
                  <a:srgbClr val="000000"/>
                </a:solidFill>
                <a:latin typeface="Public Sans Bold"/>
              </a:rPr>
              <a:t> ở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là</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Ở </a:t>
            </a:r>
            <a:r>
              <a:rPr lang="en-US" sz="3200" dirty="0" err="1" smtClean="0">
                <a:solidFill>
                  <a:srgbClr val="000000"/>
                </a:solidFill>
                <a:latin typeface="Public Sans Bold"/>
              </a:rPr>
              <a:t>đây</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a:t>
            </a:r>
            <a:r>
              <a:rPr lang="en-US" sz="3200" dirty="0" err="1" smtClean="0">
                <a:solidFill>
                  <a:srgbClr val="000000"/>
                </a:solidFill>
                <a:latin typeface="Public Sans Bold"/>
              </a:rPr>
              <a:t>Lặn</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1" name="Flowchart: Terminator 10"/>
          <p:cNvSpPr/>
          <p:nvPr/>
        </p:nvSpPr>
        <p:spPr>
          <a:xfrm>
            <a:off x="8860192" y="6378710"/>
            <a:ext cx="9407755" cy="1997969"/>
          </a:xfrm>
          <a:prstGeom prst="flowChartTerminator">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3. </a:t>
            </a:r>
            <a:r>
              <a:rPr lang="en-US" sz="3200" dirty="0" err="1" smtClean="0">
                <a:solidFill>
                  <a:srgbClr val="000000"/>
                </a:solidFill>
                <a:latin typeface="Public Sans Bold"/>
              </a:rPr>
              <a:t>Để</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 </a:t>
            </a:r>
            <a:r>
              <a:rPr lang="en-US" sz="3200" dirty="0" err="1" smtClean="0">
                <a:solidFill>
                  <a:srgbClr val="000000"/>
                </a:solidFill>
                <a:latin typeface="Public Sans Bold"/>
              </a:rPr>
              <a:t>phân</a:t>
            </a:r>
            <a:r>
              <a:rPr lang="en-US" sz="3200" dirty="0" smtClean="0">
                <a:solidFill>
                  <a:srgbClr val="000000"/>
                </a:solidFill>
                <a:latin typeface="Public Sans Bold"/>
              </a:rPr>
              <a:t> li 3:1 = 4 </a:t>
            </a:r>
            <a:r>
              <a:rPr lang="en-US" sz="3200" dirty="0" err="1" smtClean="0">
                <a:solidFill>
                  <a:srgbClr val="000000"/>
                </a:solidFill>
                <a:latin typeface="Public Sans Bold"/>
              </a:rPr>
              <a:t>tổ</a:t>
            </a:r>
            <a:r>
              <a:rPr lang="en-US" sz="3200" dirty="0" smtClean="0">
                <a:solidFill>
                  <a:srgbClr val="000000"/>
                </a:solidFill>
                <a:latin typeface="Public Sans Bold"/>
              </a:rPr>
              <a:t> </a:t>
            </a:r>
            <a:r>
              <a:rPr lang="en-US" sz="3200" dirty="0" err="1" smtClean="0">
                <a:solidFill>
                  <a:srgbClr val="000000"/>
                </a:solidFill>
                <a:latin typeface="Public Sans Bold"/>
              </a:rPr>
              <a:t>hợp</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thì</a:t>
            </a:r>
            <a:r>
              <a:rPr lang="en-US" sz="3200" dirty="0" smtClean="0">
                <a:solidFill>
                  <a:srgbClr val="000000"/>
                </a:solidFill>
                <a:latin typeface="Public Sans Bold"/>
              </a:rPr>
              <a:t> </a:t>
            </a:r>
            <a:r>
              <a:rPr lang="en-US" sz="3200" dirty="0" err="1" smtClean="0">
                <a:solidFill>
                  <a:srgbClr val="000000"/>
                </a:solidFill>
                <a:latin typeface="Public Sans Bold"/>
              </a:rPr>
              <a:t>mỗi</a:t>
            </a:r>
            <a:r>
              <a:rPr lang="en-US" sz="3200" dirty="0" smtClean="0">
                <a:solidFill>
                  <a:srgbClr val="000000"/>
                </a:solidFill>
                <a:latin typeface="Public Sans Bold"/>
              </a:rPr>
              <a:t> </a:t>
            </a:r>
            <a:r>
              <a:rPr lang="en-US" sz="3200" dirty="0" err="1" smtClean="0">
                <a:solidFill>
                  <a:srgbClr val="000000"/>
                </a:solidFill>
                <a:latin typeface="Public Sans Bold"/>
              </a:rPr>
              <a:t>cá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cho</a:t>
            </a:r>
            <a:r>
              <a:rPr lang="en-US" sz="3200" dirty="0" smtClean="0">
                <a:solidFill>
                  <a:srgbClr val="000000"/>
                </a:solidFill>
                <a:latin typeface="Public Sans Bold"/>
              </a:rPr>
              <a:t> </a:t>
            </a:r>
            <a:r>
              <a:rPr lang="en-US" sz="3200" dirty="0" err="1" smtClean="0">
                <a:solidFill>
                  <a:srgbClr val="000000"/>
                </a:solidFill>
                <a:latin typeface="Public Sans Bold"/>
              </a:rPr>
              <a:t>bao</a:t>
            </a:r>
            <a:r>
              <a:rPr lang="en-US" sz="3200" dirty="0" smtClean="0">
                <a:solidFill>
                  <a:srgbClr val="000000"/>
                </a:solidFill>
                <a:latin typeface="Public Sans Bold"/>
              </a:rPr>
              <a:t> </a:t>
            </a:r>
            <a:r>
              <a:rPr lang="en-US" sz="3200" dirty="0" err="1" smtClean="0">
                <a:solidFill>
                  <a:srgbClr val="000000"/>
                </a:solidFill>
                <a:latin typeface="Public Sans Bold"/>
              </a:rPr>
              <a:t>nhiêu</a:t>
            </a:r>
            <a:r>
              <a:rPr lang="en-US" sz="3200" dirty="0" smtClean="0">
                <a:solidFill>
                  <a:srgbClr val="000000"/>
                </a:solidFill>
                <a:latin typeface="Public Sans Bold"/>
              </a:rPr>
              <a:t> </a:t>
            </a:r>
            <a:r>
              <a:rPr lang="en-US" sz="3200" dirty="0" err="1" smtClean="0">
                <a:solidFill>
                  <a:srgbClr val="000000"/>
                </a:solidFill>
                <a:latin typeface="Public Sans Bold"/>
              </a:rPr>
              <a:t>loại</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Suy</a:t>
            </a:r>
            <a:r>
              <a:rPr lang="en-US" sz="3200" dirty="0" smtClean="0">
                <a:solidFill>
                  <a:srgbClr val="000000"/>
                </a:solidFill>
                <a:latin typeface="Public Sans Bold"/>
              </a:rPr>
              <a:t> </a:t>
            </a:r>
            <a:r>
              <a:rPr lang="en-US" sz="3200" dirty="0" err="1" smtClean="0">
                <a:solidFill>
                  <a:srgbClr val="000000"/>
                </a:solidFill>
                <a:latin typeface="Public Sans Bold"/>
              </a:rPr>
              <a:t>ra</a:t>
            </a:r>
            <a:r>
              <a:rPr lang="en-US" sz="3200" dirty="0" smtClean="0">
                <a:solidFill>
                  <a:srgbClr val="000000"/>
                </a:solidFill>
                <a:latin typeface="Public Sans Bold"/>
              </a:rPr>
              <a:t> </a:t>
            </a:r>
            <a:r>
              <a:rPr lang="en-US" sz="3200" dirty="0" err="1" smtClean="0">
                <a:solidFill>
                  <a:srgbClr val="000000"/>
                </a:solidFill>
                <a:latin typeface="Public Sans Bold"/>
              </a:rPr>
              <a:t>cơ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đặc</a:t>
            </a:r>
            <a:r>
              <a:rPr lang="en-US" sz="3200" dirty="0" smtClean="0">
                <a:solidFill>
                  <a:srgbClr val="000000"/>
                </a:solidFill>
                <a:latin typeface="Public Sans Bold"/>
              </a:rPr>
              <a:t> </a:t>
            </a:r>
            <a:r>
              <a:rPr lang="en-US" sz="3200" dirty="0" err="1" smtClean="0">
                <a:solidFill>
                  <a:srgbClr val="000000"/>
                </a:solidFill>
                <a:latin typeface="Public Sans Bold"/>
              </a:rPr>
              <a:t>điểm</a:t>
            </a:r>
            <a:r>
              <a:rPr lang="en-US" sz="3200" dirty="0" smtClean="0">
                <a:solidFill>
                  <a:srgbClr val="000000"/>
                </a:solidFill>
                <a:latin typeface="Public Sans Bold"/>
              </a:rPr>
              <a:t> di </a:t>
            </a:r>
            <a:r>
              <a:rPr lang="en-US" sz="3200" dirty="0" err="1" smtClean="0">
                <a:solidFill>
                  <a:srgbClr val="000000"/>
                </a:solidFill>
                <a:latin typeface="Public Sans Bold"/>
              </a:rPr>
              <a:t>truyền</a:t>
            </a:r>
            <a:r>
              <a:rPr lang="en-US" sz="3200" dirty="0" smtClean="0">
                <a:solidFill>
                  <a:srgbClr val="000000"/>
                </a:solidFill>
                <a:latin typeface="Public Sans Bold"/>
              </a:rPr>
              <a:t> </a:t>
            </a:r>
            <a:r>
              <a:rPr lang="en-US" sz="3200" dirty="0" err="1" smtClean="0">
                <a:solidFill>
                  <a:srgbClr val="000000"/>
                </a:solidFill>
                <a:latin typeface="Public Sans Bold"/>
              </a:rPr>
              <a:t>như</a:t>
            </a:r>
            <a:r>
              <a:rPr lang="en-US" sz="3200" dirty="0" smtClean="0">
                <a:solidFill>
                  <a:srgbClr val="000000"/>
                </a:solidFill>
                <a:latin typeface="Public Sans Bold"/>
              </a:rPr>
              <a:t> </a:t>
            </a:r>
            <a:r>
              <a:rPr lang="en-US" sz="3200" dirty="0" err="1" smtClean="0">
                <a:solidFill>
                  <a:srgbClr val="000000"/>
                </a:solidFill>
                <a:latin typeface="Public Sans Bold"/>
              </a:rPr>
              <a:t>thế</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2" name="Flowchart: Terminator 11"/>
          <p:cNvSpPr/>
          <p:nvPr/>
        </p:nvSpPr>
        <p:spPr>
          <a:xfrm>
            <a:off x="8610600" y="9182100"/>
            <a:ext cx="9753600" cy="1001849"/>
          </a:xfrm>
          <a:prstGeom prst="flowChartTerminator">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4. </a:t>
            </a:r>
            <a:r>
              <a:rPr lang="en-US" sz="3200" dirty="0" err="1" smtClean="0">
                <a:solidFill>
                  <a:srgbClr val="000000"/>
                </a:solidFill>
                <a:latin typeface="Public Sans Bold"/>
              </a:rPr>
              <a:t>Em</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nhận</a:t>
            </a:r>
            <a:r>
              <a:rPr lang="en-US" sz="3200" dirty="0" smtClean="0">
                <a:solidFill>
                  <a:srgbClr val="000000"/>
                </a:solidFill>
                <a:latin typeface="Public Sans Bold"/>
              </a:rPr>
              <a:t> </a:t>
            </a:r>
            <a:r>
              <a:rPr lang="en-US" sz="3200" dirty="0" err="1" smtClean="0">
                <a:solidFill>
                  <a:srgbClr val="000000"/>
                </a:solidFill>
                <a:latin typeface="Public Sans Bold"/>
              </a:rPr>
              <a:t>định</a:t>
            </a:r>
            <a:r>
              <a:rPr lang="en-US" sz="3200" dirty="0" smtClean="0">
                <a:solidFill>
                  <a:srgbClr val="000000"/>
                </a:solidFill>
                <a:latin typeface="Public Sans Bold"/>
              </a:rPr>
              <a:t> </a:t>
            </a:r>
            <a:r>
              <a:rPr lang="en-US" sz="3200" dirty="0" err="1" smtClean="0">
                <a:solidFill>
                  <a:srgbClr val="000000"/>
                </a:solidFill>
                <a:latin typeface="Public Sans Bold"/>
              </a:rPr>
              <a:t>gì</a:t>
            </a:r>
            <a:r>
              <a:rPr lang="en-US" sz="3200" dirty="0" smtClean="0">
                <a:solidFill>
                  <a:srgbClr val="000000"/>
                </a:solidFill>
                <a:latin typeface="Public Sans Bold"/>
              </a:rPr>
              <a:t> </a:t>
            </a:r>
            <a:r>
              <a:rPr lang="en-US" sz="3200" dirty="0" err="1" smtClean="0">
                <a:solidFill>
                  <a:srgbClr val="000000"/>
                </a:solidFill>
                <a:latin typeface="Public Sans Bold"/>
              </a:rPr>
              <a:t>về</a:t>
            </a:r>
            <a:r>
              <a:rPr lang="en-US" sz="3200" dirty="0" smtClean="0">
                <a:solidFill>
                  <a:srgbClr val="000000"/>
                </a:solidFill>
                <a:latin typeface="Public Sans Bold"/>
              </a:rPr>
              <a:t> </a:t>
            </a:r>
            <a:r>
              <a:rPr lang="en-US" sz="3200" dirty="0" err="1" smtClean="0">
                <a:solidFill>
                  <a:srgbClr val="000000"/>
                </a:solidFill>
                <a:latin typeface="Public Sans Bold"/>
              </a:rPr>
              <a:t>các</a:t>
            </a:r>
            <a:r>
              <a:rPr lang="en-US" sz="3200" dirty="0" smtClean="0">
                <a:solidFill>
                  <a:srgbClr val="000000"/>
                </a:solidFill>
                <a:latin typeface="Public Sans Bold"/>
              </a:rPr>
              <a:t> </a:t>
            </a:r>
            <a:r>
              <a:rPr lang="en-US" sz="3200" dirty="0" err="1" smtClean="0">
                <a:solidFill>
                  <a:srgbClr val="000000"/>
                </a:solidFill>
                <a:latin typeface="Public Sans Bold"/>
              </a:rPr>
              <a:t>cây</a:t>
            </a:r>
            <a:r>
              <a:rPr lang="en-US" sz="3200" dirty="0" smtClean="0">
                <a:solidFill>
                  <a:srgbClr val="000000"/>
                </a:solidFill>
                <a:latin typeface="Public Sans Bold"/>
              </a:rPr>
              <a:t> </a:t>
            </a:r>
            <a:r>
              <a:rPr lang="en-US" sz="3200" dirty="0" err="1" smtClean="0">
                <a:solidFill>
                  <a:srgbClr val="000000"/>
                </a:solidFill>
                <a:latin typeface="Public Sans Bold"/>
              </a:rPr>
              <a:t>hoa</a:t>
            </a:r>
            <a:r>
              <a:rPr lang="en-US" sz="3200" dirty="0" smtClean="0">
                <a:solidFill>
                  <a:srgbClr val="000000"/>
                </a:solidFill>
                <a:latin typeface="Public Sans Bold"/>
              </a:rPr>
              <a:t> </a:t>
            </a:r>
            <a:r>
              <a:rPr lang="en-US" sz="3200" dirty="0" err="1" smtClean="0">
                <a:solidFill>
                  <a:srgbClr val="000000"/>
                </a:solidFill>
                <a:latin typeface="Public Sans Bold"/>
              </a:rPr>
              <a:t>tím</a:t>
            </a:r>
            <a:r>
              <a:rPr lang="en-US" sz="3200" dirty="0" smtClean="0">
                <a:solidFill>
                  <a:srgbClr val="000000"/>
                </a:solidFill>
                <a:latin typeface="Public Sans Bold"/>
              </a:rPr>
              <a:t> </a:t>
            </a:r>
            <a:r>
              <a:rPr lang="en-US" sz="3200" dirty="0" smtClean="0">
                <a:solidFill>
                  <a:srgbClr val="000000"/>
                </a:solidFill>
                <a:latin typeface="Public Sans Bold"/>
              </a:rPr>
              <a:t>F</a:t>
            </a:r>
            <a:r>
              <a:rPr lang="en-US" sz="3200" baseline="-25000" dirty="0" smtClean="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pic>
        <p:nvPicPr>
          <p:cNvPr id="2" name="Picture 1"/>
          <p:cNvPicPr>
            <a:picLocks noChangeAspect="1"/>
          </p:cNvPicPr>
          <p:nvPr/>
        </p:nvPicPr>
        <p:blipFill>
          <a:blip r:embed="rId2"/>
          <a:stretch>
            <a:fillRect/>
          </a:stretch>
        </p:blipFill>
        <p:spPr>
          <a:xfrm>
            <a:off x="0" y="1741014"/>
            <a:ext cx="8880245" cy="8564762"/>
          </a:xfrm>
          <a:prstGeom prst="rect">
            <a:avLst/>
          </a:prstGeom>
        </p:spPr>
      </p:pic>
    </p:spTree>
    <p:extLst>
      <p:ext uri="{BB962C8B-B14F-4D97-AF65-F5344CB8AC3E}">
        <p14:creationId xmlns:p14="http://schemas.microsoft.com/office/powerpoint/2010/main" val="8692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pic>
        <p:nvPicPr>
          <p:cNvPr id="5" name="Picture 4"/>
          <p:cNvPicPr>
            <a:picLocks noChangeAspect="1"/>
          </p:cNvPicPr>
          <p:nvPr/>
        </p:nvPicPr>
        <p:blipFill>
          <a:blip r:embed="rId2"/>
          <a:stretch>
            <a:fillRect/>
          </a:stretch>
        </p:blipFill>
        <p:spPr>
          <a:xfrm>
            <a:off x="13030200" y="53129"/>
            <a:ext cx="4984549" cy="3165544"/>
          </a:xfrm>
          <a:prstGeom prst="rect">
            <a:avLst/>
          </a:prstGeom>
        </p:spPr>
      </p:pic>
      <p:sp>
        <p:nvSpPr>
          <p:cNvPr id="6" name="TextBox 10"/>
          <p:cNvSpPr txBox="1"/>
          <p:nvPr/>
        </p:nvSpPr>
        <p:spPr>
          <a:xfrm>
            <a:off x="990600" y="2485008"/>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Rounded Rectangle 11"/>
          <p:cNvSpPr/>
          <p:nvPr/>
        </p:nvSpPr>
        <p:spPr>
          <a:xfrm>
            <a:off x="0" y="3297828"/>
            <a:ext cx="9829799" cy="408677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 </a:t>
            </a:r>
            <a:r>
              <a:rPr lang="en-US" sz="3600" b="1" dirty="0" err="1">
                <a:solidFill>
                  <a:schemeClr val="tx1"/>
                </a:solidFill>
              </a:rPr>
              <a:t>Dựa</a:t>
            </a:r>
            <a:r>
              <a:rPr lang="en-US" sz="3600" b="1" dirty="0">
                <a:solidFill>
                  <a:schemeClr val="tx1"/>
                </a:solidFill>
              </a:rPr>
              <a:t> </a:t>
            </a:r>
            <a:r>
              <a:rPr lang="en-US" sz="3600" b="1" dirty="0" err="1">
                <a:solidFill>
                  <a:schemeClr val="tx1"/>
                </a:solidFill>
              </a:rPr>
              <a:t>vào</a:t>
            </a:r>
            <a:r>
              <a:rPr lang="en-US" sz="3600" b="1" dirty="0">
                <a:solidFill>
                  <a:schemeClr val="tx1"/>
                </a:solidFill>
              </a:rPr>
              <a:t> </a:t>
            </a:r>
            <a:r>
              <a:rPr lang="en-US" sz="3600" b="1" dirty="0" err="1">
                <a:solidFill>
                  <a:schemeClr val="tx1"/>
                </a:solidFill>
              </a:rPr>
              <a:t>căn</a:t>
            </a:r>
            <a:r>
              <a:rPr lang="en-US" sz="3600" b="1" dirty="0">
                <a:solidFill>
                  <a:schemeClr val="tx1"/>
                </a:solidFill>
              </a:rPr>
              <a:t> </a:t>
            </a:r>
            <a:r>
              <a:rPr lang="en-US" sz="3600" b="1" dirty="0" err="1">
                <a:solidFill>
                  <a:schemeClr val="tx1"/>
                </a:solidFill>
              </a:rPr>
              <a:t>cứ</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để</a:t>
            </a:r>
            <a:r>
              <a:rPr lang="en-US" sz="3600" b="1" dirty="0">
                <a:solidFill>
                  <a:schemeClr val="tx1"/>
                </a:solidFill>
              </a:rPr>
              <a:t>: </a:t>
            </a:r>
          </a:p>
          <a:p>
            <a:pPr algn="ctr"/>
            <a:r>
              <a:rPr lang="en-US" sz="3600" b="1" dirty="0">
                <a:solidFill>
                  <a:schemeClr val="tx1"/>
                </a:solidFill>
              </a:rPr>
              <a:t>+ </a:t>
            </a:r>
            <a:r>
              <a:rPr lang="en-US" sz="3600" b="1" dirty="0" err="1">
                <a:solidFill>
                  <a:schemeClr val="tx1"/>
                </a:solidFill>
              </a:rPr>
              <a:t>ông</a:t>
            </a:r>
            <a:r>
              <a:rPr lang="en-US" sz="3600" b="1" dirty="0">
                <a:solidFill>
                  <a:schemeClr val="tx1"/>
                </a:solidFill>
              </a:rPr>
              <a:t> Mendel </a:t>
            </a:r>
            <a:r>
              <a:rPr lang="en-US" sz="3600" b="1" dirty="0" err="1">
                <a:solidFill>
                  <a:schemeClr val="tx1"/>
                </a:solidFill>
              </a:rPr>
              <a:t>đề</a:t>
            </a:r>
            <a:r>
              <a:rPr lang="en-US" sz="3600" b="1" dirty="0">
                <a:solidFill>
                  <a:schemeClr val="tx1"/>
                </a:solidFill>
              </a:rPr>
              <a:t> </a:t>
            </a:r>
            <a:r>
              <a:rPr lang="en-US" sz="3600" b="1" dirty="0" err="1">
                <a:solidFill>
                  <a:schemeClr val="tx1"/>
                </a:solidFill>
              </a:rPr>
              <a:t>xuất</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mỗi</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do </a:t>
            </a:r>
            <a:r>
              <a:rPr lang="en-US" sz="3600" b="1" dirty="0" err="1">
                <a:solidFill>
                  <a:schemeClr val="tx1"/>
                </a:solidFill>
              </a:rPr>
              <a:t>một</a:t>
            </a:r>
            <a:r>
              <a:rPr lang="en-US" sz="3600" b="1" dirty="0">
                <a:solidFill>
                  <a:schemeClr val="tx1"/>
                </a:solidFill>
              </a:rPr>
              <a:t> </a:t>
            </a:r>
            <a:r>
              <a:rPr lang="en-US" sz="3600" b="1" dirty="0" err="1">
                <a:solidFill>
                  <a:schemeClr val="tx1"/>
                </a:solidFill>
              </a:rPr>
              <a:t>cặp</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qui </a:t>
            </a:r>
            <a:r>
              <a:rPr lang="en-US" sz="3600" b="1" dirty="0" err="1">
                <a:solidFill>
                  <a:schemeClr val="tx1"/>
                </a:solidFill>
              </a:rPr>
              <a:t>định</a:t>
            </a:r>
            <a:r>
              <a:rPr lang="en-US" sz="3600" b="1" dirty="0">
                <a:solidFill>
                  <a:schemeClr val="tx1"/>
                </a:solidFill>
              </a:rPr>
              <a:t>; </a:t>
            </a:r>
          </a:p>
          <a:p>
            <a:pPr algn="ct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trội</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trắng</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lặn</a:t>
            </a:r>
            <a:r>
              <a:rPr lang="en-US" sz="3600" b="1" dirty="0">
                <a:solidFill>
                  <a:schemeClr val="tx1"/>
                </a:solidFill>
              </a:rPr>
              <a:t>; </a:t>
            </a:r>
          </a:p>
          <a:p>
            <a:pPr algn="ctr"/>
            <a:r>
              <a:rPr lang="en-US" sz="3600" b="1" dirty="0">
                <a:solidFill>
                  <a:schemeClr val="tx1"/>
                </a:solidFill>
              </a:rPr>
              <a:t>+ F</a:t>
            </a:r>
            <a:r>
              <a:rPr lang="en-US" sz="3600" b="1" baseline="-25000" dirty="0">
                <a:solidFill>
                  <a:schemeClr val="tx1"/>
                </a:solidFill>
              </a:rPr>
              <a:t>1</a:t>
            </a:r>
            <a:r>
              <a:rPr lang="en-US" sz="3600" b="1" dirty="0">
                <a:solidFill>
                  <a:schemeClr val="tx1"/>
                </a:solidFill>
              </a:rPr>
              <a:t> </a:t>
            </a:r>
            <a:r>
              <a:rPr lang="en-US" sz="3600" b="1" dirty="0" err="1">
                <a:solidFill>
                  <a:schemeClr val="tx1"/>
                </a:solidFill>
              </a:rPr>
              <a:t>mang</a:t>
            </a:r>
            <a:r>
              <a:rPr lang="en-US" sz="3600" b="1" dirty="0">
                <a:solidFill>
                  <a:schemeClr val="tx1"/>
                </a:solidFill>
              </a:rPr>
              <a:t> </a:t>
            </a:r>
            <a:r>
              <a:rPr lang="en-US" sz="3600" b="1" dirty="0" err="1">
                <a:solidFill>
                  <a:schemeClr val="tx1"/>
                </a:solidFill>
              </a:rPr>
              <a:t>cả</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a:t>
            </a:r>
            <a:r>
              <a:rPr lang="en-US" sz="3600" b="1" dirty="0" err="1">
                <a:solidFill>
                  <a:schemeClr val="tx1"/>
                </a:solidFill>
              </a:rPr>
              <a:t>quy</a:t>
            </a:r>
            <a:r>
              <a:rPr lang="en-US" sz="3600" b="1" dirty="0">
                <a:solidFill>
                  <a:schemeClr val="tx1"/>
                </a:solidFill>
              </a:rPr>
              <a:t> </a:t>
            </a:r>
            <a:r>
              <a:rPr lang="en-US" sz="3600" b="1" dirty="0" err="1">
                <a:solidFill>
                  <a:schemeClr val="tx1"/>
                </a:solidFill>
              </a:rPr>
              <a:t>định</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và</a:t>
            </a:r>
            <a:r>
              <a:rPr lang="en-US" sz="3600" b="1" dirty="0">
                <a:solidFill>
                  <a:schemeClr val="tx1"/>
                </a:solidFill>
              </a:rPr>
              <a:t> </a:t>
            </a:r>
            <a:r>
              <a:rPr lang="en-US" sz="3600" b="1" dirty="0" err="1">
                <a:solidFill>
                  <a:schemeClr val="tx1"/>
                </a:solidFill>
              </a:rPr>
              <a:t>trắng</a:t>
            </a:r>
            <a:r>
              <a:rPr lang="en-US" sz="3600" b="1" dirty="0">
                <a:solidFill>
                  <a:schemeClr val="tx1"/>
                </a:solidFill>
              </a:rPr>
              <a:t>”?</a:t>
            </a:r>
          </a:p>
        </p:txBody>
      </p:sp>
      <p:sp>
        <p:nvSpPr>
          <p:cNvPr id="13" name="Rounded Rectangle 12"/>
          <p:cNvSpPr/>
          <p:nvPr/>
        </p:nvSpPr>
        <p:spPr>
          <a:xfrm>
            <a:off x="152399" y="7953637"/>
            <a:ext cx="9677399" cy="2175752"/>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 </a:t>
            </a:r>
            <a:r>
              <a:rPr lang="en-US" sz="3600" b="1" dirty="0" err="1">
                <a:solidFill>
                  <a:schemeClr val="tx1"/>
                </a:solidFill>
              </a:rPr>
              <a:t>Bằng</a:t>
            </a:r>
            <a:r>
              <a:rPr lang="en-US" sz="3600" b="1" dirty="0">
                <a:solidFill>
                  <a:schemeClr val="tx1"/>
                </a:solidFill>
              </a:rPr>
              <a:t> </a:t>
            </a:r>
            <a:r>
              <a:rPr lang="en-US" sz="3600" b="1" dirty="0" err="1">
                <a:solidFill>
                  <a:schemeClr val="tx1"/>
                </a:solidFill>
              </a:rPr>
              <a:t>cách</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ông</a:t>
            </a:r>
            <a:r>
              <a:rPr lang="en-US" sz="3600" b="1" dirty="0">
                <a:solidFill>
                  <a:schemeClr val="tx1"/>
                </a:solidFill>
              </a:rPr>
              <a:t> Mendel </a:t>
            </a:r>
            <a:r>
              <a:rPr lang="en-US" sz="3600" b="1" dirty="0" err="1">
                <a:solidFill>
                  <a:schemeClr val="tx1"/>
                </a:solidFill>
              </a:rPr>
              <a:t>kiểm</a:t>
            </a:r>
            <a:r>
              <a:rPr lang="en-US" sz="3600" b="1" dirty="0">
                <a:solidFill>
                  <a:schemeClr val="tx1"/>
                </a:solidFill>
              </a:rPr>
              <a:t> </a:t>
            </a:r>
            <a:r>
              <a:rPr lang="en-US" sz="3600" b="1" dirty="0" err="1">
                <a:solidFill>
                  <a:schemeClr val="tx1"/>
                </a:solidFill>
              </a:rPr>
              <a:t>tra</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mình</a:t>
            </a:r>
            <a:r>
              <a:rPr lang="en-US" sz="3600" b="1" dirty="0">
                <a:solidFill>
                  <a:schemeClr val="tx1"/>
                </a:solidFill>
              </a:rPr>
              <a:t> </a:t>
            </a:r>
            <a:r>
              <a:rPr lang="en-US" sz="3600" b="1" dirty="0" err="1">
                <a:solidFill>
                  <a:schemeClr val="tx1"/>
                </a:solidFill>
              </a:rPr>
              <a:t>đã</a:t>
            </a:r>
            <a:r>
              <a:rPr lang="en-US" sz="3600" b="1" dirty="0">
                <a:solidFill>
                  <a:schemeClr val="tx1"/>
                </a:solidFill>
              </a:rPr>
              <a:t> </a:t>
            </a:r>
            <a:r>
              <a:rPr lang="en-US" sz="3600" b="1" dirty="0" err="1">
                <a:solidFill>
                  <a:schemeClr val="tx1"/>
                </a:solidFill>
              </a:rPr>
              <a:t>nêu</a:t>
            </a:r>
            <a:r>
              <a:rPr lang="en-US" sz="3600" b="1" dirty="0">
                <a:solidFill>
                  <a:schemeClr val="tx1"/>
                </a:solidFill>
              </a:rPr>
              <a:t>?</a:t>
            </a:r>
          </a:p>
        </p:txBody>
      </p:sp>
      <p:pic>
        <p:nvPicPr>
          <p:cNvPr id="14" name="Picture 13"/>
          <p:cNvPicPr>
            <a:picLocks noChangeAspect="1"/>
          </p:cNvPicPr>
          <p:nvPr/>
        </p:nvPicPr>
        <p:blipFill>
          <a:blip r:embed="rId3"/>
          <a:stretch>
            <a:fillRect/>
          </a:stretch>
        </p:blipFill>
        <p:spPr>
          <a:xfrm>
            <a:off x="10363200" y="3467099"/>
            <a:ext cx="7791666" cy="6966049"/>
          </a:xfrm>
          <a:prstGeom prst="rect">
            <a:avLst/>
          </a:prstGeom>
        </p:spPr>
      </p:pic>
    </p:spTree>
    <p:extLst>
      <p:ext uri="{BB962C8B-B14F-4D97-AF65-F5344CB8AC3E}">
        <p14:creationId xmlns:p14="http://schemas.microsoft.com/office/powerpoint/2010/main" val="1671367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3031" y="7962900"/>
            <a:ext cx="12272211" cy="2209800"/>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Arial" panose="020B0604020202020204" pitchFamily="34" charset="0"/>
                <a:cs typeface="Arial" panose="020B0604020202020204" pitchFamily="34" charset="0"/>
              </a:rPr>
              <a:t>Mendel </a:t>
            </a:r>
            <a:r>
              <a:rPr lang="en-US" sz="3600" b="1" dirty="0" err="1">
                <a:solidFill>
                  <a:schemeClr val="tx1"/>
                </a:solidFill>
                <a:latin typeface="Arial" panose="020B0604020202020204" pitchFamily="34" charset="0"/>
                <a:cs typeface="Arial" panose="020B0604020202020204" pitchFamily="34" charset="0"/>
              </a:rPr>
              <a:t>đã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thực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kiểm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thuyết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giữa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trội</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với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lặn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trắng</a:t>
            </a:r>
            <a:r>
              <a:rPr lang="en-US" sz="3600" b="1" dirty="0">
                <a:solidFill>
                  <a:schemeClr val="tx1"/>
                </a:solidFill>
                <a:latin typeface="Arial" panose="020B0604020202020204" pitchFamily="34" charset="0"/>
                <a:cs typeface="Arial" panose="020B0604020202020204" pitchFamily="34" charset="0"/>
              </a:rPr>
              <a:t>).</a:t>
            </a:r>
          </a:p>
        </p:txBody>
      </p:sp>
      <p:sp>
        <p:nvSpPr>
          <p:cNvPr id="4" name="Rounded Rectangle 3"/>
          <p:cNvSpPr/>
          <p:nvPr/>
        </p:nvSpPr>
        <p:spPr>
          <a:xfrm>
            <a:off x="156411" y="2552700"/>
            <a:ext cx="11421978"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Trong</a:t>
            </a:r>
            <a:r>
              <a:rPr lang="en-US" sz="3600" b="1" dirty="0" smtClean="0">
                <a:solidFill>
                  <a:schemeClr val="bg1"/>
                </a:solidFill>
                <a:latin typeface="Arial" panose="020B0604020202020204" pitchFamily="34" charset="0"/>
                <a:cs typeface="Arial" panose="020B0604020202020204" pitchFamily="34" charset="0"/>
              </a:rPr>
              <a:t> TN </a:t>
            </a:r>
            <a:r>
              <a:rPr lang="en-US" sz="3600" b="1" dirty="0" err="1" smtClean="0">
                <a:solidFill>
                  <a:schemeClr val="bg1"/>
                </a:solidFill>
                <a:latin typeface="Arial" panose="020B0604020202020204" pitchFamily="34" charset="0"/>
                <a:cs typeface="Arial" panose="020B0604020202020204" pitchFamily="34" charset="0"/>
              </a:rPr>
              <a:t>của</a:t>
            </a:r>
            <a:r>
              <a:rPr lang="en-US" sz="3600" b="1" dirty="0" smtClean="0">
                <a:solidFill>
                  <a:schemeClr val="bg1"/>
                </a:solidFill>
                <a:latin typeface="Arial" panose="020B0604020202020204" pitchFamily="34" charset="0"/>
                <a:cs typeface="Arial" panose="020B0604020202020204" pitchFamily="34" charset="0"/>
              </a:rPr>
              <a:t> Mendel,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ở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là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trội</a:t>
            </a:r>
            <a:r>
              <a:rPr lang="en-US" sz="3600" b="1" dirty="0" smtClean="0">
                <a:solidFill>
                  <a:schemeClr val="bg1"/>
                </a:solidFill>
                <a:latin typeface="Arial" panose="020B0604020202020204" pitchFamily="34" charset="0"/>
                <a:cs typeface="Arial" panose="020B0604020202020204" pitchFamily="34" charset="0"/>
              </a:rPr>
              <a:t> </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5" name="TextBox 8"/>
          <p:cNvSpPr txBox="1"/>
          <p:nvPr/>
        </p:nvSpPr>
        <p:spPr>
          <a:xfrm>
            <a:off x="505327"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6" name="TextBox 8"/>
          <p:cNvSpPr txBox="1"/>
          <p:nvPr/>
        </p:nvSpPr>
        <p:spPr>
          <a:xfrm>
            <a:off x="1159042"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7" name="TextBox 8"/>
          <p:cNvSpPr txBox="1"/>
          <p:nvPr/>
        </p:nvSpPr>
        <p:spPr>
          <a:xfrm>
            <a:off x="1159042"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11" name="Rounded Rectangle 10"/>
          <p:cNvSpPr/>
          <p:nvPr/>
        </p:nvSpPr>
        <p:spPr>
          <a:xfrm>
            <a:off x="132347" y="2552700"/>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32347" y="2561208"/>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3:1 = 4 </a:t>
            </a:r>
            <a:r>
              <a:rPr lang="en-US" sz="3600" b="1" dirty="0" err="1">
                <a:solidFill>
                  <a:schemeClr val="tx1"/>
                </a:solidFill>
                <a:latin typeface="Arial" panose="020B0604020202020204" pitchFamily="34" charset="0"/>
                <a:cs typeface="Arial" panose="020B0604020202020204" pitchFamily="34" charset="0"/>
              </a:rPr>
              <a:t>tổ</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tử</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thì</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mỗi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cho</a:t>
            </a:r>
            <a:r>
              <a:rPr lang="en-US" sz="3600" b="1" dirty="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rPr>
              <a:t>2loại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Suy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1 </a:t>
            </a:r>
            <a:r>
              <a:rPr lang="en-US" sz="3600" b="1" dirty="0" err="1" smtClean="0">
                <a:solidFill>
                  <a:schemeClr val="tx1"/>
                </a:solidFill>
                <a:latin typeface="Arial" panose="020B0604020202020204" pitchFamily="34" charset="0"/>
                <a:cs typeface="Arial" panose="020B0604020202020204" pitchFamily="34" charset="0"/>
              </a:rPr>
              <a:t>cặp</a:t>
            </a:r>
            <a:r>
              <a:rPr lang="en-US" sz="3600" b="1" dirty="0" smtClean="0">
                <a:solidFill>
                  <a:schemeClr val="tx1"/>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¼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chứng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tỏ</a:t>
            </a:r>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cả</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nhân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tố</a:t>
            </a:r>
            <a:r>
              <a:rPr lang="en-US" sz="3600" b="1" dirty="0" smtClean="0">
                <a:solidFill>
                  <a:schemeClr val="tx1"/>
                </a:solidFill>
                <a:latin typeface="Arial" panose="020B0604020202020204" pitchFamily="34" charset="0"/>
                <a:cs typeface="Arial" panose="020B0604020202020204" pitchFamily="34" charset="0"/>
              </a:rPr>
              <a:t> di </a:t>
            </a:r>
            <a:r>
              <a:rPr lang="en-US" sz="3600" b="1" dirty="0" err="1" smtClean="0">
                <a:solidFill>
                  <a:schemeClr val="tx1"/>
                </a:solidFill>
                <a:latin typeface="Arial" panose="020B0604020202020204" pitchFamily="34" charset="0"/>
                <a:cs typeface="Arial" panose="020B0604020202020204" pitchFamily="34" charset="0"/>
              </a:rPr>
              <a:t>truyền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định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màu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hoa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tím</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và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a:t>
            </a:r>
            <a:endParaRPr lang="en-US" sz="3600" b="1" baseline="-25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3315734" y="5850708"/>
            <a:ext cx="5124666" cy="4581648"/>
          </a:xfrm>
          <a:prstGeom prst="rect">
            <a:avLst/>
          </a:prstGeom>
        </p:spPr>
      </p:pic>
      <p:pic>
        <p:nvPicPr>
          <p:cNvPr id="2" name="Picture 1"/>
          <p:cNvPicPr>
            <a:picLocks noChangeAspect="1"/>
          </p:cNvPicPr>
          <p:nvPr/>
        </p:nvPicPr>
        <p:blipFill>
          <a:blip r:embed="rId3"/>
          <a:stretch>
            <a:fillRect/>
          </a:stretch>
        </p:blipFill>
        <p:spPr>
          <a:xfrm>
            <a:off x="11750842" y="0"/>
            <a:ext cx="5875421" cy="5666689"/>
          </a:xfrm>
          <a:prstGeom prst="rect">
            <a:avLst/>
          </a:prstGeom>
        </p:spPr>
      </p:pic>
    </p:spTree>
    <p:extLst>
      <p:ext uri="{BB962C8B-B14F-4D97-AF65-F5344CB8AC3E}">
        <p14:creationId xmlns:p14="http://schemas.microsoft.com/office/powerpoint/2010/main" val="3893406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5" name="TextBox 8"/>
          <p:cNvSpPr txBox="1"/>
          <p:nvPr/>
        </p:nvSpPr>
        <p:spPr>
          <a:xfrm>
            <a:off x="990600" y="2628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7" name="TextBox 8"/>
          <p:cNvSpPr txBox="1"/>
          <p:nvPr/>
        </p:nvSpPr>
        <p:spPr>
          <a:xfrm>
            <a:off x="990600" y="3746485"/>
            <a:ext cx="16611600" cy="1231106"/>
          </a:xfrm>
          <a:prstGeom prst="rect">
            <a:avLst/>
          </a:prstGeom>
        </p:spPr>
        <p:txBody>
          <a:bodyPr wrap="square" lIns="0" tIns="0" rIns="0" bIns="0" rtlCol="0" anchor="t">
            <a:spAutoFit/>
          </a:bodyPr>
          <a:lstStyle/>
          <a:p>
            <a:r>
              <a:rPr lang="vi-VN" sz="4000" dirty="0">
                <a:solidFill>
                  <a:srgbClr val="000000"/>
                </a:solidFill>
                <a:latin typeface="Times New Roman" panose="02020603050405020304" pitchFamily="18" charset="0"/>
                <a:ea typeface="Arial" panose="020B0604020202020204" pitchFamily="34" charset="0"/>
              </a:rPr>
              <a:t>GV yêu cầu HS đọc phần nội dung II.1</a:t>
            </a:r>
            <a:r>
              <a:rPr lang="en-US" sz="4000" dirty="0">
                <a:solidFill>
                  <a:srgbClr val="000000"/>
                </a:solidFill>
                <a:latin typeface="Times New Roman" panose="02020603050405020304" pitchFamily="18" charset="0"/>
                <a:ea typeface="Arial" panose="020B0604020202020204" pitchFamily="34" charset="0"/>
              </a:rPr>
              <a:t>c</a:t>
            </a:r>
            <a:r>
              <a:rPr lang="vi-VN" sz="4000" dirty="0">
                <a:solidFill>
                  <a:srgbClr val="000000"/>
                </a:solidFill>
                <a:latin typeface="Times New Roman" panose="02020603050405020304" pitchFamily="18" charset="0"/>
                <a:ea typeface="Arial" panose="020B0604020202020204" pitchFamily="34" charset="0"/>
              </a:rPr>
              <a:t> trong SGK trang </a:t>
            </a:r>
            <a:r>
              <a:rPr lang="en-US" sz="4000" dirty="0">
                <a:solidFill>
                  <a:srgbClr val="000000"/>
                </a:solidFill>
                <a:latin typeface="Times New Roman" panose="02020603050405020304" pitchFamily="18" charset="0"/>
                <a:ea typeface="Arial" panose="020B0604020202020204" pitchFamily="34" charset="0"/>
              </a:rPr>
              <a:t>48, </a:t>
            </a:r>
            <a:r>
              <a:rPr lang="vi-VN" sz="4000" dirty="0">
                <a:solidFill>
                  <a:srgbClr val="000000"/>
                </a:solidFill>
                <a:latin typeface="Times New Roman" panose="02020603050405020304" pitchFamily="18" charset="0"/>
                <a:ea typeface="Arial" panose="020B0604020202020204" pitchFamily="34" charset="0"/>
              </a:rPr>
              <a:t>4</a:t>
            </a:r>
            <a:r>
              <a:rPr lang="en-US" sz="4000" dirty="0">
                <a:solidFill>
                  <a:srgbClr val="000000"/>
                </a:solidFill>
                <a:latin typeface="Times New Roman" panose="02020603050405020304" pitchFamily="18" charset="0"/>
                <a:ea typeface="Arial" panose="020B0604020202020204" pitchFamily="34" charset="0"/>
              </a:rPr>
              <a:t>9 </a:t>
            </a:r>
            <a:r>
              <a:rPr lang="en-US" sz="4000" dirty="0" err="1">
                <a:solidFill>
                  <a:srgbClr val="000000"/>
                </a:solidFill>
                <a:latin typeface="Times New Roman" panose="02020603050405020304" pitchFamily="18" charset="0"/>
                <a:ea typeface="Arial" panose="020B0604020202020204" pitchFamily="34" charset="0"/>
              </a:rPr>
              <a:t>và</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phát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biểu</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nội</a:t>
            </a:r>
            <a:r>
              <a:rPr lang="en-US" sz="4000" dirty="0">
                <a:solidFill>
                  <a:srgbClr val="000000"/>
                </a:solidFill>
                <a:latin typeface="Times New Roman" panose="02020603050405020304" pitchFamily="18" charset="0"/>
                <a:ea typeface="Arial" panose="020B0604020202020204" pitchFamily="34" charset="0"/>
              </a:rPr>
              <a:t> dung </a:t>
            </a:r>
            <a:r>
              <a:rPr lang="en-US" sz="4000" dirty="0" err="1">
                <a:solidFill>
                  <a:srgbClr val="000000"/>
                </a:solidFill>
                <a:latin typeface="Times New Roman" panose="02020603050405020304" pitchFamily="18" charset="0"/>
                <a:ea typeface="Arial" panose="020B0604020202020204" pitchFamily="34" charset="0"/>
              </a:rPr>
              <a:t>quy</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luật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phân</a:t>
            </a:r>
            <a:r>
              <a:rPr lang="en-US" sz="4000" dirty="0">
                <a:solidFill>
                  <a:srgbClr val="000000"/>
                </a:solidFill>
                <a:latin typeface="Times New Roman" panose="02020603050405020304" pitchFamily="18" charset="0"/>
                <a:ea typeface="Arial" panose="020B0604020202020204" pitchFamily="34" charset="0"/>
              </a:rPr>
              <a:t> li</a:t>
            </a:r>
            <a:endParaRPr lang="en-US" sz="4000" dirty="0"/>
          </a:p>
        </p:txBody>
      </p:sp>
      <p:sp>
        <p:nvSpPr>
          <p:cNvPr id="10" name="TextBox 4"/>
          <p:cNvSpPr txBox="1"/>
          <p:nvPr/>
        </p:nvSpPr>
        <p:spPr>
          <a:xfrm>
            <a:off x="3886200" y="6553200"/>
            <a:ext cx="13324814" cy="2708434"/>
          </a:xfrm>
          <a:prstGeom prst="rect">
            <a:avLst/>
          </a:prstGeom>
        </p:spPr>
        <p:txBody>
          <a:bodyPr wrap="square" lIns="0" tIns="0" rIns="0" bIns="0" rtlCol="0" anchor="t">
            <a:spAutoFit/>
          </a:bodyPr>
          <a:lstStyle/>
          <a:p>
            <a:pPr algn="just"/>
            <a:r>
              <a:rPr lang="en-US" sz="4400" b="1" dirty="0"/>
              <a:t>“</a:t>
            </a:r>
            <a:r>
              <a:rPr lang="en-US" sz="4400" b="1" dirty="0" err="1"/>
              <a:t>Mỗi</a:t>
            </a:r>
            <a:r>
              <a:rPr lang="en-US" sz="4400" b="1" dirty="0"/>
              <a:t> </a:t>
            </a:r>
            <a:r>
              <a:rPr lang="en-US" sz="4400" b="1" dirty="0" err="1"/>
              <a:t>tính</a:t>
            </a:r>
            <a:r>
              <a:rPr lang="en-US" sz="4400" b="1" dirty="0"/>
              <a:t> </a:t>
            </a:r>
            <a:r>
              <a:rPr lang="en-US" sz="4400" b="1" dirty="0" err="1"/>
              <a:t>trạng</a:t>
            </a:r>
            <a:r>
              <a:rPr lang="en-US" sz="4400" b="1" dirty="0"/>
              <a:t> do </a:t>
            </a:r>
            <a:r>
              <a:rPr lang="en-US" sz="4400" b="1" dirty="0" err="1"/>
              <a:t>một</a:t>
            </a:r>
            <a:r>
              <a:rPr lang="en-US" sz="4400" b="1" dirty="0"/>
              <a:t> </a:t>
            </a:r>
            <a:r>
              <a:rPr lang="en-US" sz="4400" b="1" dirty="0" err="1"/>
              <a:t>cặp</a:t>
            </a:r>
            <a:r>
              <a:rPr lang="en-US" sz="4400" b="1" dirty="0"/>
              <a:t> allele qui </a:t>
            </a:r>
            <a:r>
              <a:rPr lang="en-US" sz="4400" b="1" dirty="0" err="1"/>
              <a:t>định</a:t>
            </a:r>
            <a:r>
              <a:rPr lang="en-US" sz="4400" b="1" dirty="0"/>
              <a:t>. </a:t>
            </a:r>
            <a:r>
              <a:rPr lang="en-US" sz="4400" b="1" dirty="0" err="1"/>
              <a:t>Khi</a:t>
            </a:r>
            <a:r>
              <a:rPr lang="en-US" sz="4400" b="1" dirty="0"/>
              <a:t> </a:t>
            </a:r>
            <a:r>
              <a:rPr lang="en-US" sz="4400" b="1" dirty="0" err="1"/>
              <a:t>giảm</a:t>
            </a:r>
            <a:r>
              <a:rPr lang="en-US" sz="4400" b="1" dirty="0"/>
              <a:t> </a:t>
            </a:r>
            <a:r>
              <a:rPr lang="en-US" sz="4400" b="1" dirty="0" err="1"/>
              <a:t>phân</a:t>
            </a:r>
            <a:r>
              <a:rPr lang="en-US" sz="4400" b="1" dirty="0"/>
              <a:t>, </a:t>
            </a:r>
            <a:r>
              <a:rPr lang="en-US" sz="4400" b="1" dirty="0" err="1"/>
              <a:t>các</a:t>
            </a:r>
            <a:r>
              <a:rPr lang="en-US" sz="4400" b="1" dirty="0"/>
              <a:t> </a:t>
            </a:r>
            <a:r>
              <a:rPr lang="en-US" sz="4400" b="1" dirty="0" err="1"/>
              <a:t>thành</a:t>
            </a:r>
            <a:r>
              <a:rPr lang="en-US" sz="4400" b="1" dirty="0"/>
              <a:t> </a:t>
            </a:r>
            <a:r>
              <a:rPr lang="en-US" sz="4400" b="1" dirty="0" err="1"/>
              <a:t>viên</a:t>
            </a:r>
            <a:r>
              <a:rPr lang="en-US" sz="4400" b="1" dirty="0"/>
              <a:t> </a:t>
            </a:r>
            <a:r>
              <a:rPr lang="en-US" sz="4400" b="1" dirty="0" err="1"/>
              <a:t>của</a:t>
            </a:r>
            <a:r>
              <a:rPr lang="en-US" sz="4400" b="1" dirty="0"/>
              <a:t> </a:t>
            </a:r>
            <a:r>
              <a:rPr lang="en-US" sz="4400" b="1" dirty="0" err="1"/>
              <a:t>một</a:t>
            </a:r>
            <a:r>
              <a:rPr lang="en-US" sz="4400" b="1" dirty="0"/>
              <a:t> </a:t>
            </a:r>
            <a:r>
              <a:rPr lang="en-US" sz="4400" b="1" dirty="0" err="1"/>
              <a:t>cặp</a:t>
            </a:r>
            <a:r>
              <a:rPr lang="en-US" sz="4400" b="1" dirty="0"/>
              <a:t> allele </a:t>
            </a:r>
            <a:r>
              <a:rPr lang="en-US" sz="4400" b="1" dirty="0" err="1"/>
              <a:t>phân</a:t>
            </a:r>
            <a:r>
              <a:rPr lang="en-US" sz="4400" b="1" dirty="0"/>
              <a:t> li </a:t>
            </a:r>
            <a:r>
              <a:rPr lang="en-US" sz="4400" b="1" dirty="0" err="1"/>
              <a:t>đồng</a:t>
            </a:r>
            <a:r>
              <a:rPr lang="en-US" sz="4400" b="1" dirty="0"/>
              <a:t> </a:t>
            </a:r>
            <a:r>
              <a:rPr lang="en-US" sz="4400" b="1" dirty="0" err="1"/>
              <a:t>đều</a:t>
            </a:r>
            <a:r>
              <a:rPr lang="en-US" sz="4400" b="1" dirty="0"/>
              <a:t> </a:t>
            </a:r>
            <a:r>
              <a:rPr lang="en-US" sz="4400" b="1" dirty="0" err="1"/>
              <a:t>về</a:t>
            </a:r>
            <a:r>
              <a:rPr lang="en-US" sz="4400" b="1" dirty="0"/>
              <a:t> </a:t>
            </a:r>
            <a:r>
              <a:rPr lang="en-US" sz="4400" b="1" dirty="0" err="1"/>
              <a:t>các</a:t>
            </a:r>
            <a:r>
              <a:rPr lang="en-US" sz="4400" b="1" dirty="0"/>
              <a:t> </a:t>
            </a:r>
            <a:r>
              <a:rPr lang="en-US" sz="4400" b="1" dirty="0" err="1"/>
              <a:t>giao</a:t>
            </a:r>
            <a:r>
              <a:rPr lang="en-US" sz="4400" b="1" dirty="0"/>
              <a:t> </a:t>
            </a:r>
            <a:r>
              <a:rPr lang="en-US" sz="4400" b="1" dirty="0" err="1"/>
              <a:t>tử</a:t>
            </a:r>
            <a:r>
              <a:rPr lang="en-US" sz="4400" b="1" dirty="0"/>
              <a:t> </a:t>
            </a:r>
            <a:r>
              <a:rPr lang="en-US" sz="4400" b="1" dirty="0" err="1"/>
              <a:t>nên</a:t>
            </a:r>
            <a:r>
              <a:rPr lang="en-US" sz="4400" b="1" dirty="0"/>
              <a:t> ½ </a:t>
            </a:r>
            <a:r>
              <a:rPr lang="en-US" sz="4400" b="1" dirty="0" err="1"/>
              <a:t>số</a:t>
            </a:r>
            <a:r>
              <a:rPr lang="en-US" sz="4400" b="1" dirty="0"/>
              <a:t> </a:t>
            </a:r>
            <a:r>
              <a:rPr lang="en-US" sz="4400" b="1" dirty="0" err="1"/>
              <a:t>giao</a:t>
            </a:r>
            <a:r>
              <a:rPr lang="en-US" sz="4400" b="1" dirty="0"/>
              <a:t> </a:t>
            </a:r>
            <a:r>
              <a:rPr lang="en-US" sz="4400" b="1" dirty="0" err="1"/>
              <a:t>tử</a:t>
            </a:r>
            <a:r>
              <a:rPr lang="en-US" sz="4400" b="1" dirty="0"/>
              <a:t> </a:t>
            </a:r>
            <a:r>
              <a:rPr lang="en-US" sz="4400" b="1" dirty="0" err="1"/>
              <a:t>chứa</a:t>
            </a:r>
            <a:r>
              <a:rPr lang="en-US" sz="4400" b="1" dirty="0"/>
              <a:t> allele </a:t>
            </a:r>
            <a:r>
              <a:rPr lang="en-US" sz="4400" b="1" dirty="0" err="1"/>
              <a:t>này</a:t>
            </a:r>
            <a:r>
              <a:rPr lang="en-US" sz="4400" b="1" dirty="0"/>
              <a:t> </a:t>
            </a:r>
            <a:r>
              <a:rPr lang="en-US" sz="4400" b="1" dirty="0" err="1"/>
              <a:t>còn</a:t>
            </a:r>
            <a:r>
              <a:rPr lang="en-US" sz="4400" b="1" dirty="0"/>
              <a:t> ½ </a:t>
            </a:r>
            <a:r>
              <a:rPr lang="en-US" sz="4400" b="1" dirty="0" err="1"/>
              <a:t>số</a:t>
            </a:r>
            <a:r>
              <a:rPr lang="en-US" sz="4400" b="1" dirty="0"/>
              <a:t> </a:t>
            </a:r>
            <a:r>
              <a:rPr lang="en-US" sz="4400" b="1" dirty="0" err="1"/>
              <a:t>giao</a:t>
            </a:r>
            <a:r>
              <a:rPr lang="en-US" sz="4400" b="1" dirty="0"/>
              <a:t> </a:t>
            </a:r>
            <a:r>
              <a:rPr lang="en-US" sz="4400" b="1" dirty="0" err="1"/>
              <a:t>tử</a:t>
            </a:r>
            <a:r>
              <a:rPr lang="en-US" sz="4400" b="1" dirty="0"/>
              <a:t> </a:t>
            </a:r>
            <a:r>
              <a:rPr lang="en-US" sz="4400" b="1" dirty="0" err="1"/>
              <a:t>chứa</a:t>
            </a:r>
            <a:r>
              <a:rPr lang="en-US" sz="4400" b="1" dirty="0"/>
              <a:t> allele </a:t>
            </a:r>
            <a:r>
              <a:rPr lang="en-US" sz="4400" b="1" dirty="0" err="1"/>
              <a:t>kia</a:t>
            </a:r>
            <a:r>
              <a:rPr lang="en-US" sz="4400" b="1" dirty="0"/>
              <a:t>”.</a:t>
            </a:r>
            <a:endParaRPr lang="en-US" sz="8000" b="1" dirty="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28600" y="4152900"/>
            <a:ext cx="4800600" cy="4800600"/>
          </a:xfrm>
          <a:prstGeom prst="rect">
            <a:avLst/>
          </a:prstGeom>
        </p:spPr>
      </p:pic>
    </p:spTree>
    <p:extLst>
      <p:ext uri="{BB962C8B-B14F-4D97-AF65-F5344CB8AC3E}">
        <p14:creationId xmlns:p14="http://schemas.microsoft.com/office/powerpoint/2010/main" val="309271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3361</Words>
  <Application>Microsoft Office PowerPoint</Application>
  <PresentationFormat>Custom</PresentationFormat>
  <Paragraphs>289</Paragraphs>
  <Slides>54</Slides>
  <Notes>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54</vt:i4>
      </vt:variant>
    </vt:vector>
  </HeadingPairs>
  <TitlesOfParts>
    <vt:vector size="73" baseType="lpstr">
      <vt:lpstr>Times New Roman</vt:lpstr>
      <vt:lpstr>Calibri Light</vt:lpstr>
      <vt:lpstr>Bangla MN</vt:lpstr>
      <vt:lpstr>Arial</vt:lpstr>
      <vt:lpstr>幼圆</vt:lpstr>
      <vt:lpstr>VNI-Times</vt:lpstr>
      <vt:lpstr>MS Mincho</vt:lpstr>
      <vt:lpstr>Roboto</vt:lpstr>
      <vt:lpstr>Wingdings</vt:lpstr>
      <vt:lpstr>Public Sans Heavy</vt:lpstr>
      <vt:lpstr>Acumin Pro Condensed</vt:lpstr>
      <vt:lpstr>Montserrat Light</vt:lpstr>
      <vt:lpstr>Alfa Slab One</vt:lpstr>
      <vt:lpstr>Calibri</vt:lpstr>
      <vt:lpstr>Silom</vt:lpstr>
      <vt:lpstr>Apricots</vt:lpstr>
      <vt:lpstr>Public Sans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 Sinh học</dc:title>
  <cp:lastModifiedBy>Admin</cp:lastModifiedBy>
  <cp:revision>67</cp:revision>
  <dcterms:created xsi:type="dcterms:W3CDTF">2006-08-16T00:00:00Z</dcterms:created>
  <dcterms:modified xsi:type="dcterms:W3CDTF">2024-10-25T15:59:24Z</dcterms:modified>
  <dc:identifier>DAF_3d7Oj6U</dc:identifier>
</cp:coreProperties>
</file>