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8" r:id="rId5"/>
    <p:sldId id="267" r:id="rId6"/>
    <p:sldId id="269" r:id="rId7"/>
    <p:sldId id="270" r:id="rId8"/>
    <p:sldId id="271" r:id="rId9"/>
    <p:sldId id="272" r:id="rId10"/>
    <p:sldId id="273" r:id="rId11"/>
    <p:sldId id="274" r:id="rId12"/>
    <p:sldId id="275" r:id="rId13"/>
    <p:sldId id="276" r:id="rId14"/>
    <p:sldId id="278" r:id="rId15"/>
    <p:sldId id="277" r:id="rId16"/>
    <p:sldId id="279" r:id="rId17"/>
    <p:sldId id="280" r:id="rId18"/>
    <p:sldId id="282" r:id="rId19"/>
    <p:sldId id="283" r:id="rId20"/>
    <p:sldId id="284" r:id="rId21"/>
    <p:sldId id="285" r:id="rId22"/>
    <p:sldId id="286" r:id="rId23"/>
    <p:sldId id="287" r:id="rId24"/>
    <p:sldId id="288" r:id="rId25"/>
    <p:sldId id="289" r:id="rId26"/>
    <p:sldId id="290" r:id="rId27"/>
    <p:sldId id="291" r:id="rId28"/>
    <p:sldId id="293" r:id="rId29"/>
    <p:sldId id="292" r:id="rId30"/>
    <p:sldId id="294" r:id="rId31"/>
    <p:sldId id="295" r:id="rId32"/>
    <p:sldId id="296" r:id="rId33"/>
    <p:sldId id="281" r:id="rId34"/>
    <p:sldId id="258" r:id="rId35"/>
    <p:sldId id="298" r:id="rId36"/>
    <p:sldId id="297" r:id="rId37"/>
    <p:sldId id="299" r:id="rId38"/>
    <p:sldId id="264" r:id="rId39"/>
    <p:sldId id="26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5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1.pn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svg"/><Relationship Id="rId3" Type="http://schemas.openxmlformats.org/officeDocument/2006/relationships/image" Target="../media/image2.svg"/><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30.svg"/><Relationship Id="rId5" Type="http://schemas.openxmlformats.org/officeDocument/2006/relationships/image" Target="../media/image81.svg"/><Relationship Id="rId15" Type="http://schemas.openxmlformats.org/officeDocument/2006/relationships/image" Target="../media/image89.svg"/><Relationship Id="rId10" Type="http://schemas.openxmlformats.org/officeDocument/2006/relationships/image" Target="../media/image29.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90.jpg"/></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0.svg"/><Relationship Id="rId4" Type="http://schemas.openxmlformats.org/officeDocument/2006/relationships/image" Target="../media/image91.jfif"/><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jfi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20.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2.sv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2.sv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0.svg"/><Relationship Id="rId4" Type="http://schemas.openxmlformats.org/officeDocument/2006/relationships/image" Target="../media/image91.jfif"/><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svg"/><Relationship Id="rId3" Type="http://schemas.openxmlformats.org/officeDocument/2006/relationships/image" Target="../media/image2.svg"/><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30.svg"/><Relationship Id="rId5" Type="http://schemas.openxmlformats.org/officeDocument/2006/relationships/image" Target="../media/image81.svg"/><Relationship Id="rId15" Type="http://schemas.openxmlformats.org/officeDocument/2006/relationships/image" Target="../media/image89.svg"/><Relationship Id="rId10" Type="http://schemas.openxmlformats.org/officeDocument/2006/relationships/image" Target="../media/image29.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88.png"/></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0.jfif"/><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93.svg"/><Relationship Id="rId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96.png"/><Relationship Id="rId9" Type="http://schemas.openxmlformats.org/officeDocument/2006/relationships/image" Target="../media/image57.sv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1.jp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93.svg"/><Relationship Id="rId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96.png"/><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5.svg"/><Relationship Id="rId7" Type="http://schemas.openxmlformats.org/officeDocument/2006/relationships/image" Target="../media/image93.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57.svg"/><Relationship Id="rId5" Type="http://schemas.openxmlformats.org/officeDocument/2006/relationships/image" Target="../media/image97.svg"/><Relationship Id="rId10" Type="http://schemas.openxmlformats.org/officeDocument/2006/relationships/image" Target="../media/image56.png"/><Relationship Id="rId4" Type="http://schemas.openxmlformats.org/officeDocument/2006/relationships/image" Target="../media/image96.png"/><Relationship Id="rId9" Type="http://schemas.openxmlformats.org/officeDocument/2006/relationships/image" Target="../media/image91.jfif"/></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slideLayout" Target="../slideLayouts/slideLayout7.xml"/><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video" Target="../media/media1.mp4"/><Relationship Id="rId16" Type="http://schemas.openxmlformats.org/officeDocument/2006/relationships/image" Target="../media/image48.svg"/><Relationship Id="rId20" Type="http://schemas.openxmlformats.org/officeDocument/2006/relationships/image" Target="../media/image52.svg"/><Relationship Id="rId1" Type="http://schemas.microsoft.com/office/2007/relationships/media" Target="../media/media1.mp4"/><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2.svg"/><Relationship Id="rId15" Type="http://schemas.openxmlformats.org/officeDocument/2006/relationships/image" Target="../media/image47.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41.png"/><Relationship Id="rId14" Type="http://schemas.openxmlformats.org/officeDocument/2006/relationships/image" Target="../media/image46.svg"/></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jfi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1.pn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3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jfi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10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55.svg"/><Relationship Id="rId10" Type="http://schemas.openxmlformats.org/officeDocument/2006/relationships/image" Target="../media/image18.jpg"/><Relationship Id="rId4" Type="http://schemas.openxmlformats.org/officeDocument/2006/relationships/image" Target="../media/image54.png"/><Relationship Id="rId9" Type="http://schemas.openxmlformats.org/officeDocument/2006/relationships/image" Target="../media/image66.svg"/></Relationships>
</file>

<file path=ppt/slides/_rels/slide3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1.png"/><Relationship Id="rId16" Type="http://schemas.openxmlformats.org/officeDocument/2006/relationships/image" Target="../media/image50.svg"/><Relationship Id="rId20"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105.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1.png"/><Relationship Id="rId16" Type="http://schemas.openxmlformats.org/officeDocument/2006/relationships/image" Target="../media/image50.svg"/><Relationship Id="rId20"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105.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0.svg"/><Relationship Id="rId7" Type="http://schemas.openxmlformats.org/officeDocument/2006/relationships/image" Target="../media/image11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jfi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5.sv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4.jp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5.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rot="286809">
            <a:off x="810154" y="668308"/>
            <a:ext cx="16529397" cy="11735872"/>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21355">
            <a:off x="-695988" y="88101"/>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68296">
            <a:off x="6411627" y="8493371"/>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7284491" y="990299"/>
            <a:ext cx="1084162" cy="1040795"/>
          </a:xfrm>
          <a:custGeom>
            <a:avLst/>
            <a:gdLst/>
            <a:ahLst/>
            <a:cxnLst/>
            <a:rect l="l" t="t" r="r" b="b"/>
            <a:pathLst>
              <a:path w="1084162" h="1040795">
                <a:moveTo>
                  <a:pt x="0" y="0"/>
                </a:moveTo>
                <a:lnTo>
                  <a:pt x="1084161" y="0"/>
                </a:lnTo>
                <a:lnTo>
                  <a:pt x="1084161" y="1040795"/>
                </a:lnTo>
                <a:lnTo>
                  <a:pt x="0" y="1040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320420">
            <a:off x="17081174" y="90794"/>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408216">
            <a:off x="-631913" y="7726335"/>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3906204" y="945511"/>
            <a:ext cx="1290441" cy="1085583"/>
          </a:xfrm>
          <a:custGeom>
            <a:avLst/>
            <a:gdLst/>
            <a:ahLst/>
            <a:cxnLst/>
            <a:rect l="l" t="t" r="r" b="b"/>
            <a:pathLst>
              <a:path w="1290441" h="1085583">
                <a:moveTo>
                  <a:pt x="0" y="0"/>
                </a:moveTo>
                <a:lnTo>
                  <a:pt x="1290440" y="0"/>
                </a:lnTo>
                <a:lnTo>
                  <a:pt x="1290440" y="1085584"/>
                </a:lnTo>
                <a:lnTo>
                  <a:pt x="0" y="10855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4284215" y="8349838"/>
            <a:ext cx="1290441" cy="1085583"/>
          </a:xfrm>
          <a:custGeom>
            <a:avLst/>
            <a:gdLst/>
            <a:ahLst/>
            <a:cxnLst/>
            <a:rect l="l" t="t" r="r" b="b"/>
            <a:pathLst>
              <a:path w="1290441" h="1085583">
                <a:moveTo>
                  <a:pt x="0" y="0"/>
                </a:moveTo>
                <a:lnTo>
                  <a:pt x="1290440" y="0"/>
                </a:lnTo>
                <a:lnTo>
                  <a:pt x="1290440" y="1085583"/>
                </a:lnTo>
                <a:lnTo>
                  <a:pt x="0" y="10855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rot="408216">
            <a:off x="16709891" y="7819195"/>
            <a:ext cx="2237064" cy="1037439"/>
          </a:xfrm>
          <a:custGeom>
            <a:avLst/>
            <a:gdLst/>
            <a:ahLst/>
            <a:cxnLst/>
            <a:rect l="l" t="t" r="r" b="b"/>
            <a:pathLst>
              <a:path w="2237064" h="1037439">
                <a:moveTo>
                  <a:pt x="0" y="0"/>
                </a:moveTo>
                <a:lnTo>
                  <a:pt x="2237064" y="0"/>
                </a:lnTo>
                <a:lnTo>
                  <a:pt x="2237064" y="1037438"/>
                </a:lnTo>
                <a:lnTo>
                  <a:pt x="0" y="10374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37626">
            <a:off x="9895485" y="5793002"/>
            <a:ext cx="7026651" cy="4458845"/>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34843">
            <a:off x="10225473" y="1378030"/>
            <a:ext cx="7073760" cy="4548344"/>
          </a:xfrm>
          <a:prstGeom prst="rect">
            <a:avLst/>
          </a:prstGeom>
        </p:spPr>
      </p:pic>
      <p:sp>
        <p:nvSpPr>
          <p:cNvPr id="22" name="Freeform 7"/>
          <p:cNvSpPr/>
          <p:nvPr/>
        </p:nvSpPr>
        <p:spPr>
          <a:xfrm rot="369169">
            <a:off x="12056459" y="708303"/>
            <a:ext cx="3231690" cy="848319"/>
          </a:xfrm>
          <a:custGeom>
            <a:avLst/>
            <a:gdLst/>
            <a:ahLst/>
            <a:cxnLst/>
            <a:rect l="l" t="t" r="r" b="b"/>
            <a:pathLst>
              <a:path w="3231690" h="848319">
                <a:moveTo>
                  <a:pt x="0" y="0"/>
                </a:moveTo>
                <a:lnTo>
                  <a:pt x="3231690" y="0"/>
                </a:lnTo>
                <a:lnTo>
                  <a:pt x="3231690" y="848319"/>
                </a:lnTo>
                <a:lnTo>
                  <a:pt x="0" y="84831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5220" y="2101277"/>
            <a:ext cx="7580770" cy="61903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Rectangle 3"/>
          <p:cNvSpPr/>
          <p:nvPr/>
        </p:nvSpPr>
        <p:spPr>
          <a:xfrm>
            <a:off x="1600200" y="889558"/>
            <a:ext cx="7488755" cy="1649682"/>
          </a:xfrm>
          <a:prstGeom prst="rect">
            <a:avLst/>
          </a:prstGeom>
        </p:spPr>
        <p:txBody>
          <a:bodyPr wrap="square">
            <a:spAutoFit/>
          </a:bodyPr>
          <a:lstStyle/>
          <a:p>
            <a:pPr algn="ctr">
              <a:lnSpc>
                <a:spcPct val="115000"/>
              </a:lnSpc>
              <a:spcAft>
                <a:spcPts val="800"/>
              </a:spcAft>
              <a:tabLst>
                <a:tab pos="1386840" algn="l"/>
              </a:tabLst>
            </a:pPr>
            <a:r>
              <a:rPr lang="en-US" sz="4400" b="1">
                <a:latin typeface="Times New Roman" panose="02020603050405020304" pitchFamily="18" charset="0"/>
                <a:ea typeface="MS Mincho"/>
                <a:cs typeface="Times New Roman" panose="02020603050405020304" pitchFamily="18" charset="0"/>
              </a:rPr>
              <a:t>2. Văn bản </a:t>
            </a:r>
            <a:r>
              <a:rPr lang="en-US" sz="4400" b="1" i="1">
                <a:latin typeface="Times New Roman" panose="02020603050405020304" pitchFamily="18" charset="0"/>
                <a:ea typeface="MS Mincho"/>
                <a:cs typeface="Times New Roman" panose="02020603050405020304" pitchFamily="18" charset="0"/>
              </a:rPr>
              <a:t>Điện Biên Phủ - điểm hẹn lịch sử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170956" y="2857500"/>
            <a:ext cx="6659553" cy="5940088"/>
          </a:xfrm>
          <a:prstGeom prst="rect">
            <a:avLst/>
          </a:prstGeom>
        </p:spPr>
        <p:txBody>
          <a:bodyPr wrap="square">
            <a:spAutoFit/>
          </a:bodyPr>
          <a:lstStyle/>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hồi kí của đại tướng Võ Nguyên Giáp (do nhà văn Nguyễn Hữu Mai ghi lại)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Gồm 14 chương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Kể lại toàn bộ diễn biến chiến thắng lịch sử Điện Biên Phủ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Năm 2004, tác phẩm được nữ nhà văn, nhà báo người Mỹ - Lady Borton dịch ra tiếng Anh và xuất bản ở nhiều nước trên thế giới.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2507" y="1409700"/>
            <a:ext cx="7400094" cy="693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50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8"/>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9"/>
            <a:stretch>
              <a:fillRect/>
            </a:stretch>
          </a:blipFill>
        </p:spPr>
      </p:sp>
      <p:sp>
        <p:nvSpPr>
          <p:cNvPr id="15" name="Freeform 15"/>
          <p:cNvSpPr/>
          <p:nvPr/>
        </p:nvSpPr>
        <p:spPr>
          <a:xfrm rot="-4538435" flipH="1" flipV="1">
            <a:off x="1109482" y="8009433"/>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0"/>
            <a:stretch>
              <a:fillRect/>
            </a:stretch>
          </a:blipFill>
        </p:spPr>
      </p:sp>
      <p:sp>
        <p:nvSpPr>
          <p:cNvPr id="17" name="TextBox 17"/>
          <p:cNvSpPr txBox="1"/>
          <p:nvPr/>
        </p:nvSpPr>
        <p:spPr>
          <a:xfrm>
            <a:off x="1786029" y="2732790"/>
            <a:ext cx="7711543"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Đoạn trích </a:t>
            </a:r>
            <a:endParaRPr lang="vi-VN" sz="4800" b="1">
              <a:latin typeface="Times New Roman" panose="02020603050405020304" pitchFamily="18" charset="0"/>
              <a:cs typeface="Times New Roman" panose="02020603050405020304" pitchFamily="18" charset="0"/>
            </a:endParaRPr>
          </a:p>
          <a:p>
            <a:pPr algn="ctr"/>
            <a:r>
              <a:rPr lang="en-US" sz="4800" b="1" i="1">
                <a:latin typeface="Times New Roman" panose="02020603050405020304" pitchFamily="18" charset="0"/>
                <a:cs typeface="Times New Roman" panose="02020603050405020304" pitchFamily="18" charset="0"/>
              </a:rPr>
              <a:t>Quyết định khó khăn nhất </a:t>
            </a:r>
            <a:endParaRPr lang="en-GB" sz="48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Rectangle 3"/>
          <p:cNvSpPr/>
          <p:nvPr/>
        </p:nvSpPr>
        <p:spPr>
          <a:xfrm>
            <a:off x="2249656" y="4640689"/>
            <a:ext cx="6599330" cy="4072910"/>
          </a:xfrm>
          <a:prstGeom prst="rect">
            <a:avLst/>
          </a:prstGeom>
        </p:spPr>
        <p:txBody>
          <a:bodyPr wrap="square">
            <a:spAutoFit/>
          </a:bodyPr>
          <a:lstStyle/>
          <a:p>
            <a:pPr algn="just">
              <a:lnSpc>
                <a:spcPct val="115000"/>
              </a:lnSpc>
              <a:spcAft>
                <a:spcPts val="80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Vị trí</a:t>
            </a:r>
            <a:r>
              <a:rPr lang="en-US" sz="4000">
                <a:latin typeface="Times New Roman" panose="02020603050405020304" pitchFamily="18" charset="0"/>
                <a:ea typeface="MS Mincho"/>
                <a:cs typeface="Times New Roman" panose="02020603050405020304" pitchFamily="18" charset="0"/>
              </a:rPr>
              <a:t>: Chương 4 của cuốn hồi kí</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Nội dung</a:t>
            </a:r>
            <a:r>
              <a:rPr lang="en-US" sz="4000">
                <a:latin typeface="Times New Roman" panose="02020603050405020304" pitchFamily="18" charset="0"/>
                <a:ea typeface="MS Mincho"/>
                <a:cs typeface="Times New Roman" panose="02020603050405020304" pitchFamily="18" charset="0"/>
              </a:rPr>
              <a:t>: Kể lại sự thay đổi quyết định của Đại tướng trước giờ nổ súng ở chiến trường Điện Biên Phủ năm 1954,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235146" y="-2167314"/>
            <a:ext cx="10094337" cy="14428968"/>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283881" y="5414704"/>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833414" y="9559"/>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TextBox 13"/>
          <p:cNvSpPr txBox="1"/>
          <p:nvPr/>
        </p:nvSpPr>
        <p:spPr>
          <a:xfrm>
            <a:off x="1673766" y="898081"/>
            <a:ext cx="8159648"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II. Đọc hiểu văn bản</a:t>
            </a:r>
            <a:endParaRPr lang="en-GB" sz="6600">
              <a:latin typeface="Times New Roman" panose="02020603050405020304" pitchFamily="18" charset="0"/>
              <a:cs typeface="Times New Roman" panose="02020603050405020304" pitchFamily="18" charset="0"/>
            </a:endParaRPr>
          </a:p>
        </p:txBody>
      </p:sp>
      <p:sp>
        <p:nvSpPr>
          <p:cNvPr id="14" name="Rectangle 13"/>
          <p:cNvSpPr/>
          <p:nvPr/>
        </p:nvSpPr>
        <p:spPr>
          <a:xfrm>
            <a:off x="2057400" y="2352766"/>
            <a:ext cx="6392001" cy="871008"/>
          </a:xfrm>
          <a:prstGeom prst="rect">
            <a:avLst/>
          </a:prstGeom>
        </p:spPr>
        <p:txBody>
          <a:bodyPr wrap="square">
            <a:spAutoFit/>
          </a:bodyPr>
          <a:lstStyle/>
          <a:p>
            <a:pPr algn="just">
              <a:lnSpc>
                <a:spcPct val="115000"/>
              </a:lnSpc>
              <a:spcAft>
                <a:spcPts val="800"/>
              </a:spcAft>
            </a:pPr>
            <a:r>
              <a:rPr lang="en-US" sz="4400" b="1" kern="100">
                <a:latin typeface="Times New Roman" panose="02020603050405020304" pitchFamily="18" charset="0"/>
                <a:ea typeface="Calibri" panose="020F0502020204030204" pitchFamily="34" charset="0"/>
                <a:cs typeface="Times New Roman" panose="02020603050405020304" pitchFamily="18" charset="0"/>
              </a:rPr>
              <a:t>1. Đọc và tóm tắt văn bản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181809103"/>
              </p:ext>
            </p:extLst>
          </p:nvPr>
        </p:nvGraphicFramePr>
        <p:xfrm>
          <a:off x="609598" y="3861175"/>
          <a:ext cx="8534402" cy="350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01424">
                  <a:extLst>
                    <a:ext uri="{9D8B030D-6E8A-4147-A177-3AD203B41FA5}">
                      <a16:colId xmlns:a16="http://schemas.microsoft.com/office/drawing/2014/main" val="20000"/>
                    </a:ext>
                  </a:extLst>
                </a:gridCol>
                <a:gridCol w="5102531">
                  <a:extLst>
                    <a:ext uri="{9D8B030D-6E8A-4147-A177-3AD203B41FA5}">
                      <a16:colId xmlns:a16="http://schemas.microsoft.com/office/drawing/2014/main" val="20001"/>
                    </a:ext>
                  </a:extLst>
                </a:gridCol>
                <a:gridCol w="1930447">
                  <a:extLst>
                    <a:ext uri="{9D8B030D-6E8A-4147-A177-3AD203B41FA5}">
                      <a16:colId xmlns:a16="http://schemas.microsoft.com/office/drawing/2014/main" val="20002"/>
                    </a:ext>
                  </a:extLst>
                </a:gridCol>
              </a:tblGrid>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790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953007702"/>
              </p:ext>
            </p:extLst>
          </p:nvPr>
        </p:nvGraphicFramePr>
        <p:xfrm>
          <a:off x="609601" y="1600200"/>
          <a:ext cx="16154400" cy="741946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99">
                  <a:extLst>
                    <a:ext uri="{9D8B030D-6E8A-4147-A177-3AD203B41FA5}">
                      <a16:colId xmlns:a16="http://schemas.microsoft.com/office/drawing/2014/main" val="20000"/>
                    </a:ext>
                  </a:extLst>
                </a:gridCol>
                <a:gridCol w="11210769">
                  <a:extLst>
                    <a:ext uri="{9D8B030D-6E8A-4147-A177-3AD203B41FA5}">
                      <a16:colId xmlns:a16="http://schemas.microsoft.com/office/drawing/2014/main" val="20001"/>
                    </a:ext>
                  </a:extLst>
                </a:gridCol>
                <a:gridCol w="3191032">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6172">
                <a:tc>
                  <a:txBody>
                    <a:bodyPr/>
                    <a:lstStyle/>
                    <a:p>
                      <a:pPr algn="ctr">
                        <a:lnSpc>
                          <a:spcPct val="115000"/>
                        </a:lnSpc>
                        <a:spcAft>
                          <a:spcPts val="0"/>
                        </a:spcAft>
                      </a:pPr>
                      <a:endPar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nhận thấy tình hình chiến sự thay đổi và muốn chuyển phương án chiến đấu từ phương án "đánh nhanh thắng nhanh" sang "đánh chắc tiến chắc".</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quyết định triệu tập Đảng uỷ Mặt trận họp gấp.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5400" b="1" kern="100">
                          <a:effectLst/>
                          <a:latin typeface="Times New Roman" panose="02020603050405020304" pitchFamily="18" charset="0"/>
                          <a:ea typeface="Times New Roman" panose="02020603050405020304" pitchFamily="18" charset="0"/>
                          <a:cs typeface="Times New Roman" panose="02020603050405020304" pitchFamily="18" charset="0"/>
                        </a:rPr>
                        <a:t>Đại tướng, xưng “tôi”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53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4072066466"/>
              </p:ext>
            </p:extLst>
          </p:nvPr>
        </p:nvGraphicFramePr>
        <p:xfrm>
          <a:off x="764299" y="527105"/>
          <a:ext cx="16611600" cy="84124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61">
                  <a:extLst>
                    <a:ext uri="{9D8B030D-6E8A-4147-A177-3AD203B41FA5}">
                      <a16:colId xmlns:a16="http://schemas.microsoft.com/office/drawing/2014/main" val="20000"/>
                    </a:ext>
                  </a:extLst>
                </a:gridCol>
                <a:gridCol w="12762640">
                  <a:extLst>
                    <a:ext uri="{9D8B030D-6E8A-4147-A177-3AD203B41FA5}">
                      <a16:colId xmlns:a16="http://schemas.microsoft.com/office/drawing/2014/main" val="20001"/>
                    </a:ext>
                  </a:extLst>
                </a:gridCol>
                <a:gridCol w="2516899">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67846">
                <a:tc>
                  <a:txBody>
                    <a:bodyPr/>
                    <a:lstStyle/>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Mặt trận vào sáng 26/1/1954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Trước cuộc họp,  nhân vật “tôi” trao đổi với đ/c Vi Quốc Thanh, Trưởng đoàn Cố vấn quân sự và đượcđ/c Vi đồng thuận, nhất trí chuyển phương án.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diễn ra căng thẳng. Nhân vật “tôi” trình bày nhận định và quyết định. Ban đầu các đ/c trong cuộc họp chưa tán thành nhưng sau đó nhất trí với phương án của nhân vật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Nhân vật “tôi” nhấn mạnh nguyên tắc cao nhất trong đánh địch là “đánh chắc thắng” và quyết định hoãn cuộc tiến công, lui quân, triệt để chấp hành mệnh lệnh, không giải thích.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kern="100">
                          <a:effectLst/>
                          <a:latin typeface="Times New Roman" panose="02020603050405020304" pitchFamily="18" charset="0"/>
                          <a:ea typeface="Times New Roman" panose="02020603050405020304" pitchFamily="18" charset="0"/>
                          <a:cs typeface="Times New Roman" panose="02020603050405020304" pitchFamily="18" charset="0"/>
                        </a:rPr>
                        <a:t>Đại tướng, xưng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87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674377803"/>
              </p:ext>
            </p:extLst>
          </p:nvPr>
        </p:nvGraphicFramePr>
        <p:xfrm>
          <a:off x="609601" y="1600200"/>
          <a:ext cx="16154400" cy="662482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57399">
                  <a:extLst>
                    <a:ext uri="{9D8B030D-6E8A-4147-A177-3AD203B41FA5}">
                      <a16:colId xmlns:a16="http://schemas.microsoft.com/office/drawing/2014/main" val="20000"/>
                    </a:ext>
                  </a:extLst>
                </a:gridCol>
                <a:gridCol w="10905969">
                  <a:extLst>
                    <a:ext uri="{9D8B030D-6E8A-4147-A177-3AD203B41FA5}">
                      <a16:colId xmlns:a16="http://schemas.microsoft.com/office/drawing/2014/main" val="20001"/>
                    </a:ext>
                  </a:extLst>
                </a:gridCol>
                <a:gridCol w="3191032">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Phần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Sự việc được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Người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1005">
                <a:tc>
                  <a:txBody>
                    <a:bodyPr/>
                    <a:lstStyle/>
                    <a:p>
                      <a:pPr algn="ctr">
                        <a:lnSpc>
                          <a:spcPct val="115000"/>
                        </a:lnSpc>
                        <a:spcAft>
                          <a:spcPts val="0"/>
                        </a:spcAft>
                      </a:pPr>
                      <a:endParaRPr lang="vi-VN" sz="5400" b="1" kern="10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3</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a:effectLst/>
                          <a:latin typeface="+mj-lt"/>
                          <a:ea typeface="Calibri" panose="020F0502020204030204" pitchFamily="34" charset="0"/>
                          <a:cs typeface="Times New Roman" panose="02020603050405020304" pitchFamily="18" charset="0"/>
                        </a:rPr>
                        <a:t>Cuộc gặp gỡ với các đồng chí phụ trách nhân dịp kỉ niệm 10 năm Chiến thắng Điện Biên Phủ. Nhân vật “tôi” được nghe lại suy nghĩ của các đồng chí phụ trách khi nhận quyết định hoãn cuộc tiến công.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Đại tướng, xưng “tôi</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552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2670053" y="2117051"/>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518622" y="2131372"/>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240000" y="1776736"/>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580317" y="5143500"/>
            <a:ext cx="3139710" cy="166199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Người kể lại</a:t>
            </a:r>
            <a:r>
              <a:rPr lang="en-US" sz="3600">
                <a:solidFill>
                  <a:schemeClr val="bg1"/>
                </a:solidFill>
                <a:latin typeface="Times New Roman" panose="02020603050405020304" pitchFamily="18" charset="0"/>
                <a:cs typeface="Times New Roman" panose="02020603050405020304" pitchFamily="18" charset="0"/>
              </a:rPr>
              <a:t>: đại tướng Võ Nguyên Giáp</a:t>
            </a:r>
            <a:endParaRPr lang="en-US" sz="32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6192984" y="496547"/>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457416" y="4305148"/>
            <a:ext cx="7010183" cy="443198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Văn bản kể lại sự kiện</a:t>
            </a:r>
            <a:r>
              <a:rPr lang="en-US" sz="3600">
                <a:solidFill>
                  <a:schemeClr val="bg1"/>
                </a:solidFill>
                <a:latin typeface="Times New Roman" panose="02020603050405020304" pitchFamily="18" charset="0"/>
                <a:cs typeface="Times New Roman" panose="02020603050405020304" pitchFamily="18" charset="0"/>
              </a:rPr>
              <a:t>: Trước giờ nổ súng ở chiến trường Điện Biên Phủ năm 1954, Đại tướng Võ Nguyên Giáp quyết định thay đổi phương châm tác chiến sau khi đã nắm rõ tình hình thực địa. Điều này được ông cho là “Quyết định khó khăn nhất” trong cuộc đời cầm quân của mình.</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8483067" y="4518453"/>
            <a:ext cx="4953000" cy="3323987"/>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“Quyết định khó khăn nhất” </a:t>
            </a:r>
            <a:r>
              <a:rPr lang="en-US" sz="3600">
                <a:solidFill>
                  <a:schemeClr val="bg1"/>
                </a:solidFill>
                <a:latin typeface="Times New Roman" panose="02020603050405020304" pitchFamily="18" charset="0"/>
                <a:cs typeface="Times New Roman" panose="02020603050405020304" pitchFamily="18" charset="0"/>
              </a:rPr>
              <a:t>ở đây là hoãn tiến công và thay đổi phương châm tác chiến từ “ đánh nhanh thắng nhanh” sang “ đánh chắc tiến chắc”.</a:t>
            </a:r>
            <a:endParaRPr lang="en-GB"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2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341153" y="1561249"/>
            <a:ext cx="16946847" cy="88661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Rectangle 6"/>
          <p:cNvSpPr/>
          <p:nvPr/>
        </p:nvSpPr>
        <p:spPr>
          <a:xfrm>
            <a:off x="5410200" y="259424"/>
            <a:ext cx="6854762" cy="1069075"/>
          </a:xfrm>
          <a:prstGeom prst="rect">
            <a:avLst/>
          </a:prstGeom>
        </p:spPr>
        <p:txBody>
          <a:bodyPr wrap="none">
            <a:spAutoFit/>
          </a:bodyPr>
          <a:lstStyle/>
          <a:p>
            <a:pPr algn="just">
              <a:lnSpc>
                <a:spcPct val="115000"/>
              </a:lnSpc>
              <a:spcAft>
                <a:spcPts val="800"/>
              </a:spcAft>
            </a:pPr>
            <a:r>
              <a:rPr lang="en-US" sz="6000" b="1" kern="100">
                <a:latin typeface="Times New Roman" panose="02020603050405020304" pitchFamily="18" charset="0"/>
                <a:ea typeface="Calibri" panose="020F0502020204030204" pitchFamily="34" charset="0"/>
                <a:cs typeface="Times New Roman" panose="02020603050405020304" pitchFamily="18" charset="0"/>
              </a:rPr>
              <a:t>2. Đọc hiểu văn bản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59288547"/>
              </p:ext>
            </p:extLst>
          </p:nvPr>
        </p:nvGraphicFramePr>
        <p:xfrm>
          <a:off x="2286000" y="2723990"/>
          <a:ext cx="7086600" cy="603504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5391309">
                <a:tc>
                  <a:txBody>
                    <a:bodyPr/>
                    <a:lstStyle/>
                    <a:p>
                      <a:pPr algn="ctr">
                        <a:lnSpc>
                          <a:spcPct val="100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1,2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Đại tướng Võ Nguyên Giáp,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Lí giải vì sao nhân vật “tôi” quyết định thay đổi phương châm tác chiến.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Chia sẻ thái độ và suy nghĩ của nhân vật “tôi” trong hoàn cảnh phải đưa ra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3. Lí giải vì sao việc thay đổi phương châm tác chiến là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05775342"/>
              </p:ext>
            </p:extLst>
          </p:nvPr>
        </p:nvGraphicFramePr>
        <p:xfrm>
          <a:off x="10317447" y="2733062"/>
          <a:ext cx="7132353" cy="5627815"/>
        </p:xfrm>
        <a:graphic>
          <a:graphicData uri="http://schemas.openxmlformats.org/drawingml/2006/table">
            <a:tbl>
              <a:tblPr firstRow="1" firstCol="1" bandRow="1"/>
              <a:tblGrid>
                <a:gridCol w="7132353">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3,4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nhà nghiên cứu văn học về thể loại hồi kí,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xác thực của thể loại hồi kí qua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Tìm hiểu và nhận xét về thủ pháp trần thuật ở phần 2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414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342571" y="1098852"/>
            <a:ext cx="7005100" cy="2031325"/>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a. Đại tướng Võ Nguyên Giáp và “Quyết định khó khăn nhất” </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1315533" y="3628864"/>
            <a:ext cx="7032137" cy="1200329"/>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 Đại tướng quyết định  thay đổi phương châm tác chiến chuyển vì: </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1213317" y="5184987"/>
            <a:ext cx="7134354"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Tình hình của địch có sự thay đổi: trở thành tập đoàn cứ điểm phòng ngự kiên cố, không còn trong trạng thái lâm thời phòng ngự.</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125831" y="7614679"/>
            <a:ext cx="7103769" cy="1366528"/>
          </a:xfrm>
          <a:prstGeom prst="rect">
            <a:avLst/>
          </a:prstGeom>
        </p:spPr>
        <p:txBody>
          <a:bodyPr wrap="square">
            <a:spAutoFit/>
          </a:bodyPr>
          <a:lstStyle/>
          <a:p>
            <a:pPr algn="just">
              <a:lnSpc>
                <a:spcPct val="115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Nhận ra ba khó khăn của bộ đội ta đang phải đối mặt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7600" y="699008"/>
            <a:ext cx="5791199" cy="3974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2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3"/>
          <p:cNvSpPr txBox="1"/>
          <p:nvPr/>
        </p:nvSpPr>
        <p:spPr>
          <a:xfrm>
            <a:off x="1829756" y="1104900"/>
            <a:ext cx="8581517" cy="1231106"/>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 Thái độ và suy nghĩ của Đại tướng: chắc chắn, dứt khoát, kiên định. </a:t>
            </a:r>
            <a:endParaRPr lang="en-GB" sz="4000" b="1">
              <a:latin typeface="Times New Roman" panose="02020603050405020304" pitchFamily="18" charset="0"/>
              <a:cs typeface="Times New Roman" panose="02020603050405020304" pitchFamily="18" charset="0"/>
            </a:endParaRPr>
          </a:p>
        </p:txBody>
      </p:sp>
      <p:sp>
        <p:nvSpPr>
          <p:cNvPr id="20" name="Rectangle 19"/>
          <p:cNvSpPr/>
          <p:nvPr/>
        </p:nvSpPr>
        <p:spPr>
          <a:xfrm>
            <a:off x="838200" y="2781300"/>
            <a:ext cx="10130884" cy="6063198"/>
          </a:xfrm>
          <a:prstGeom prst="rect">
            <a:avLst/>
          </a:prstGeom>
        </p:spPr>
        <p:txBody>
          <a:bodyPr wrap="square">
            <a:spAutoFit/>
          </a:bodyPr>
          <a:lstStyle/>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“Tôi nhận thấy phải cho các đơn vị rút khỏi trận địa để nghiên cứu một cách đánh khác dù bộ đội có thắc mắc.”</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“Phải họp ngay Đảng ủy Mặt trận… Suốt đêm, tôi chỉ mong trời chóng sáng”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“Tinh thần bộ đội rất quan trọng, nhưng quyết tâm phải có cơ sở… Hậu cần là điều kiện tiên quyết, nhưng cuối cùng, quyết định là phải có cách đánh đúng”.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“Tình hình khẩn trương. Cần sớm có quyết định. Vô luận tình hình nào ta vẫn phải nắm nguyên tắc cao nhất: "Đánh chắc thắng…”</a:t>
            </a:r>
            <a:endParaRPr lang="en-GB" sz="3200"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8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Rectangle 14"/>
          <p:cNvSpPr/>
          <p:nvPr/>
        </p:nvSpPr>
        <p:spPr>
          <a:xfrm>
            <a:off x="990599" y="4117811"/>
            <a:ext cx="5716875" cy="2146179"/>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1</a:t>
            </a:r>
          </a:p>
          <a:p>
            <a:pPr algn="ct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KHỞI ĐỘNG </a:t>
            </a:r>
            <a:endParaRPr lang="en-GB" sz="6000">
              <a:solidFill>
                <a:schemeClr val="bg1"/>
              </a:solidFill>
              <a:effectLst>
                <a:glow rad="101600">
                  <a:schemeClr val="accent2">
                    <a:satMod val="175000"/>
                    <a:alpha val="40000"/>
                  </a:schemeClr>
                </a:glow>
              </a:effectLst>
              <a:latin typeface="#9Slide07 SVNMomento" panose="00000500000000000000" pitchFamily="2"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156929" y="376534"/>
            <a:ext cx="9792960" cy="3086100"/>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7156929" y="3703418"/>
            <a:ext cx="9877339" cy="1851035"/>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AutoShape 12"/>
          <p:cNvSpPr/>
          <p:nvPr/>
        </p:nvSpPr>
        <p:spPr>
          <a:xfrm flipH="1" flipV="1">
            <a:off x="5242746" y="3457191"/>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5223697" y="3457191"/>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5242746" y="7287283"/>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7549792" y="769640"/>
            <a:ext cx="8326237"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Thời điểm ra quyết định</a:t>
            </a:r>
            <a:r>
              <a:rPr lang="en-US" sz="3600">
                <a:latin typeface="Times New Roman" panose="02020603050405020304" pitchFamily="18" charset="0"/>
                <a:cs typeface="Times New Roman" panose="02020603050405020304" pitchFamily="18" charset="0"/>
              </a:rPr>
              <a:t>: trước giờ nổ súng, khi mọi công tác chuẩn bị đã xong. Việc thay đổi quyết định đồng nghĩa với việc phải làm lại từ đầu. </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TextBox 22"/>
          <p:cNvSpPr txBox="1"/>
          <p:nvPr/>
        </p:nvSpPr>
        <p:spPr>
          <a:xfrm>
            <a:off x="7737459" y="4026094"/>
            <a:ext cx="8480507" cy="1107996"/>
          </a:xfrm>
          <a:prstGeom prst="rect">
            <a:avLst/>
          </a:prstGeom>
        </p:spPr>
        <p:txBody>
          <a:bodyPr wrap="square" lIns="0" tIns="0" rIns="0" bIns="0" rtlCol="0" anchor="t">
            <a:spAutoFit/>
          </a:bodyPr>
          <a:lstStyle/>
          <a:p>
            <a:r>
              <a:rPr lang="en-US" sz="3600">
                <a:latin typeface="Times New Roman" panose="02020603050405020304" pitchFamily="18" charset="0"/>
                <a:cs typeface="Times New Roman" panose="02020603050405020304" pitchFamily="18" charset="0"/>
              </a:rPr>
              <a:t>Quyết định sẽ ảnh hưởng đến tinh thần chiến đấu của quân và dân</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Group 8"/>
          <p:cNvGrpSpPr/>
          <p:nvPr/>
        </p:nvGrpSpPr>
        <p:grpSpPr>
          <a:xfrm>
            <a:off x="7156929" y="5599826"/>
            <a:ext cx="10102371" cy="4728158"/>
            <a:chOff x="0" y="-38100"/>
            <a:chExt cx="2099854" cy="850900"/>
          </a:xfrm>
        </p:grpSpPr>
        <p:sp>
          <p:nvSpPr>
            <p:cNvPr id="26" name="Freeform 9"/>
            <p:cNvSpPr/>
            <p:nvPr/>
          </p:nvSpPr>
          <p:spPr>
            <a:xfrm>
              <a:off x="0" y="0"/>
              <a:ext cx="2099854" cy="784854"/>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27"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TextBox 22"/>
          <p:cNvSpPr txBox="1"/>
          <p:nvPr/>
        </p:nvSpPr>
        <p:spPr>
          <a:xfrm>
            <a:off x="7500518" y="6070576"/>
            <a:ext cx="9190160" cy="3877985"/>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Ý nghĩa của trận đánh</a:t>
            </a:r>
            <a:r>
              <a:rPr lang="en-US" sz="3600">
                <a:latin typeface="Times New Roman" panose="02020603050405020304" pitchFamily="18" charset="0"/>
                <a:cs typeface="Times New Roman" panose="02020603050405020304" pitchFamily="18" charset="0"/>
              </a:rPr>
              <a:t>: Điện Biên Phủ là trận quyết chiến được hình thành dần trong tính toán của cả hai phía tham chiến trong chiến dịch Đông Xuân 1953-1954. Bác Hồ đã căn dặn Đại tướng rằng: “Trận này rất quan trọng phải đánh cho thắng, chắc thắng mới đánh, không chắc thắng thì không đánh”.</a:t>
            </a:r>
            <a:endParaRPr lang="en-GB" sz="3600">
              <a:latin typeface="Times New Roman" panose="02020603050405020304" pitchFamily="18" charset="0"/>
              <a:cs typeface="Times New Roman" panose="02020603050405020304" pitchFamily="18" charset="0"/>
            </a:endParaRPr>
          </a:p>
        </p:txBody>
      </p:sp>
      <p:sp>
        <p:nvSpPr>
          <p:cNvPr id="29" name="Rectangle 28"/>
          <p:cNvSpPr/>
          <p:nvPr/>
        </p:nvSpPr>
        <p:spPr>
          <a:xfrm>
            <a:off x="209035" y="3794106"/>
            <a:ext cx="4912388" cy="2308324"/>
          </a:xfrm>
          <a:prstGeom prst="rect">
            <a:avLst/>
          </a:prstGeom>
        </p:spPr>
        <p:txBody>
          <a:bodyPr wrap="square">
            <a:spAutoFit/>
          </a:bodyPr>
          <a:lstStyle/>
          <a:p>
            <a:pPr algn="ctr">
              <a:spcAft>
                <a:spcPts val="800"/>
              </a:spcAft>
            </a:pPr>
            <a:r>
              <a:rPr lang="en-US" sz="4800" b="1" kern="100">
                <a:latin typeface="Times New Roman" panose="02020603050405020304" pitchFamily="18" charset="0"/>
                <a:ea typeface="Calibri" panose="020F0502020204030204" pitchFamily="34" charset="0"/>
                <a:cs typeface="Times New Roman" panose="02020603050405020304" pitchFamily="18" charset="0"/>
              </a:rPr>
              <a:t>Đây là “Quyết định khó khăn nhất” vì:</a:t>
            </a:r>
            <a:r>
              <a:rPr lang="en-US" sz="1400" kern="100">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68963" y="571500"/>
            <a:ext cx="7972881" cy="4505902"/>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1028700" y="4704613"/>
            <a:ext cx="6054433" cy="1192634"/>
          </a:xfrm>
          <a:prstGeom prst="rect">
            <a:avLst/>
          </a:prstGeom>
        </p:spPr>
        <p:txBody>
          <a:bodyPr lIns="0" tIns="0" rIns="0" bIns="0" rtlCol="0" anchor="t">
            <a:spAutoFit/>
          </a:bodyPr>
          <a:lstStyle/>
          <a:p>
            <a:pPr>
              <a:lnSpc>
                <a:spcPts val="9272"/>
              </a:lnSpc>
            </a:pPr>
            <a:r>
              <a:rPr lang="en-US" sz="8000" b="1">
                <a:latin typeface="Times New Roman" panose="02020603050405020304" pitchFamily="18" charset="0"/>
                <a:cs typeface="Times New Roman" panose="02020603050405020304" pitchFamily="18" charset="0"/>
              </a:rPr>
              <a:t>Nhận xét</a:t>
            </a:r>
            <a:endParaRPr lang="en-US" sz="7993">
              <a:solidFill>
                <a:srgbClr val="866255"/>
              </a:solidFill>
              <a:latin typeface="Times New Roman" panose="02020603050405020304" pitchFamily="18" charset="0"/>
              <a:ea typeface="Balmy"/>
              <a:cs typeface="Times New Roman" panose="02020603050405020304" pitchFamily="18" charset="0"/>
              <a:sym typeface="Balmy"/>
            </a:endParaRPr>
          </a:p>
        </p:txBody>
      </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8868963" y="5524926"/>
            <a:ext cx="7972881" cy="3733373"/>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AutoShape 11"/>
          <p:cNvSpPr/>
          <p:nvPr/>
        </p:nvSpPr>
        <p:spPr>
          <a:xfrm>
            <a:off x="5480425" y="5301164"/>
            <a:ext cx="1602708" cy="0"/>
          </a:xfrm>
          <a:prstGeom prst="line">
            <a:avLst/>
          </a:prstGeom>
          <a:ln w="38100" cap="flat">
            <a:solidFill>
              <a:srgbClr val="866954"/>
            </a:solidFill>
            <a:prstDash val="solid"/>
            <a:headEnd type="none" w="sm" len="sm"/>
            <a:tailEnd type="none" w="sm" len="sm"/>
          </a:ln>
        </p:spPr>
      </p:sp>
      <p:sp>
        <p:nvSpPr>
          <p:cNvPr id="12" name="AutoShape 12"/>
          <p:cNvSpPr/>
          <p:nvPr/>
        </p:nvSpPr>
        <p:spPr>
          <a:xfrm flipH="1" flipV="1">
            <a:off x="7083133" y="3534352"/>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7064084" y="3534352"/>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7083133" y="7364444"/>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9316534" y="1002691"/>
            <a:ext cx="6725125" cy="3877985"/>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Q</a:t>
            </a:r>
            <a:r>
              <a:rPr lang="en-US" sz="3600">
                <a:latin typeface="Times New Roman" panose="02020603050405020304" pitchFamily="18" charset="0"/>
                <a:cs typeface="Times New Roman" panose="02020603050405020304" pitchFamily="18" charset="0"/>
              </a:rPr>
              <a:t>uyết định đó hoàn toàn đúng đắn, đã làm nên một chiến thắng “lừng lẫy năm châu, chấn động địa cầu”, kết thúc cuộc kháng chiến chống Pháp, mở ra một trang sử mới cho Việt Nam và ghi một dấu son chói lọi vào lịch sử quân sự thế giới.</a:t>
            </a:r>
            <a:endParaRPr lang="en-GB" sz="3600">
              <a:latin typeface="Times New Roman" panose="02020603050405020304" pitchFamily="18" charset="0"/>
              <a:cs typeface="Times New Roman" panose="02020603050405020304" pitchFamily="18" charset="0"/>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TextBox 22"/>
          <p:cNvSpPr txBox="1"/>
          <p:nvPr/>
        </p:nvSpPr>
        <p:spPr>
          <a:xfrm>
            <a:off x="9492842" y="5918378"/>
            <a:ext cx="6725125" cy="2769989"/>
          </a:xfrm>
          <a:prstGeom prst="rect">
            <a:avLst/>
          </a:prstGeom>
        </p:spPr>
        <p:txBody>
          <a:bodyPr lIns="0" tIns="0" rIns="0" bIns="0" rtlCol="0" anchor="t">
            <a:spAutoFit/>
          </a:bodyPr>
          <a:lstStyle/>
          <a:p>
            <a:r>
              <a:rPr lang="en-US" sz="3600">
                <a:latin typeface="Times New Roman" panose="02020603050405020304" pitchFamily="18" charset="0"/>
                <a:cs typeface="Times New Roman" panose="02020603050405020304" pitchFamily="18" charset="0"/>
              </a:rPr>
              <a:t>Thể hiện sự sáng suốt và tài cầm quân của Đại tướng Võ Nguyên Giáp: tầm nhìn chiến lược sắc bén, dám quyết định và chịu trách nhiệm trước lịch sử của dân tộc.</a:t>
            </a:r>
            <a:endParaRPr lang="en-GB" sz="3600">
              <a:latin typeface="Times New Roman" panose="02020603050405020304" pitchFamily="18" charset="0"/>
              <a:cs typeface="Times New Roman" panose="02020603050405020304" pitchFamily="18" charset="0"/>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81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8"/>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9"/>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0"/>
            <a:stretch>
              <a:fillRect/>
            </a:stretch>
          </a:blipFill>
        </p:spPr>
      </p:sp>
      <p:sp>
        <p:nvSpPr>
          <p:cNvPr id="17" name="TextBox 17"/>
          <p:cNvSpPr txBox="1"/>
          <p:nvPr/>
        </p:nvSpPr>
        <p:spPr>
          <a:xfrm>
            <a:off x="2539170" y="4896902"/>
            <a:ext cx="6204093" cy="2462213"/>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b. Đặc trưng thể loại hồi kí </a:t>
            </a:r>
            <a:endParaRPr lang="en-GB" sz="80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5589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05779" y="4279574"/>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Rectangle 3"/>
          <p:cNvSpPr/>
          <p:nvPr/>
        </p:nvSpPr>
        <p:spPr>
          <a:xfrm>
            <a:off x="2667000" y="727119"/>
            <a:ext cx="5495415" cy="743473"/>
          </a:xfrm>
          <a:prstGeom prst="rect">
            <a:avLst/>
          </a:prstGeom>
        </p:spPr>
        <p:txBody>
          <a:bodyPr wrap="none">
            <a:spAutoFit/>
          </a:bodyPr>
          <a:lstStyle/>
          <a:p>
            <a:pPr algn="just">
              <a:lnSpc>
                <a:spcPct val="115000"/>
              </a:lnSpc>
              <a:spcAft>
                <a:spcPts val="800"/>
              </a:spcAft>
              <a:tabLst>
                <a:tab pos="1386840" algn="l"/>
              </a:tabLst>
            </a:pPr>
            <a:r>
              <a:rPr lang="en-US" sz="4000" b="1">
                <a:latin typeface="Times New Roman" panose="02020603050405020304" pitchFamily="18" charset="0"/>
                <a:cs typeface="Times New Roman" panose="02020603050405020304" pitchFamily="18" charset="0"/>
              </a:rPr>
              <a:t>Tính xác thực của hồi kí</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53544" y="1735185"/>
            <a:ext cx="7306612" cy="1754326"/>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Người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Đại tướng Võ Nguyên Giáp, người trực tiếp chỉ huy chiến dịch, trực tiếp tham gia  sự kiện.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563537" y="3579665"/>
            <a:ext cx="7302864" cy="1200329"/>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Nội dung, sự kiện được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Những sự kiện có thật trong lịch sử. </a:t>
            </a:r>
            <a:endParaRPr lang="en-GB" sz="3600">
              <a:latin typeface="Times New Roman" panose="02020603050405020304" pitchFamily="18" charset="0"/>
              <a:cs typeface="Times New Roman" panose="02020603050405020304" pitchFamily="18" charset="0"/>
            </a:endParaRPr>
          </a:p>
        </p:txBody>
      </p:sp>
      <p:sp>
        <p:nvSpPr>
          <p:cNvPr id="9" name="Rectangle 8"/>
          <p:cNvSpPr/>
          <p:nvPr/>
        </p:nvSpPr>
        <p:spPr>
          <a:xfrm>
            <a:off x="1563537" y="4870148"/>
            <a:ext cx="7449019"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Thời gian, địa điểm, số liệu cụ thể</a:t>
            </a:r>
            <a:r>
              <a:rPr lang="en-US" sz="3600" kern="100">
                <a:latin typeface="Times New Roman" panose="02020603050405020304" pitchFamily="18" charset="0"/>
                <a:ea typeface="Calibri" panose="020F0502020204030204" pitchFamily="34" charset="0"/>
                <a:cs typeface="Times New Roman" panose="02020603050405020304" pitchFamily="18" charset="0"/>
              </a:rPr>
              <a:t>: 14h30; 17h ; 26/01/1954; Đại đoàn 308; Trần Đình; Hành lang Điện Biên Phủ, Luông Pha Băng, Tây Nguyên…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94481" y="7365674"/>
            <a:ext cx="7840452" cy="1754326"/>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Ngôn ngữ và cách diễn đạt</a:t>
            </a:r>
            <a:r>
              <a:rPr lang="en-US" sz="3600" kern="100">
                <a:latin typeface="Times New Roman" panose="02020603050405020304" pitchFamily="18" charset="0"/>
                <a:ea typeface="Calibri" panose="020F0502020204030204" pitchFamily="34" charset="0"/>
                <a:cs typeface="Times New Roman" panose="02020603050405020304" pitchFamily="18" charset="0"/>
              </a:rPr>
              <a:t>: chân thực và tự nhiên, phản ánh rõ ràng quan điểm và cảm xúc của Đại tướng. </a:t>
            </a:r>
            <a:endParaRPr lang="en-GB" sz="3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6424" y="1740681"/>
            <a:ext cx="7524750" cy="62374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896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3"/>
          <p:cNvSpPr txBox="1"/>
          <p:nvPr/>
        </p:nvSpPr>
        <p:spPr>
          <a:xfrm>
            <a:off x="2057400" y="1370487"/>
            <a:ext cx="7492269"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Thủ pháp trần thuật </a:t>
            </a:r>
            <a:endParaRPr lang="en-GB" sz="6600">
              <a:latin typeface="Times New Roman" panose="02020603050405020304" pitchFamily="18" charset="0"/>
              <a:cs typeface="Times New Roman" panose="02020603050405020304" pitchFamily="18" charset="0"/>
            </a:endParaRPr>
          </a:p>
        </p:txBody>
      </p:sp>
      <p:sp>
        <p:nvSpPr>
          <p:cNvPr id="20" name="Rectangle 19"/>
          <p:cNvSpPr/>
          <p:nvPr/>
        </p:nvSpPr>
        <p:spPr>
          <a:xfrm>
            <a:off x="1231534" y="3226097"/>
            <a:ext cx="9144000" cy="5521704"/>
          </a:xfrm>
          <a:prstGeom prst="rect">
            <a:avLst/>
          </a:prstGeom>
        </p:spPr>
        <p:txBody>
          <a:bodyPr>
            <a:spAutoFit/>
          </a:bodyPr>
          <a:lstStyle/>
          <a:p>
            <a:pPr algn="just">
              <a:lnSpc>
                <a:spcPct val="150000"/>
              </a:lnSpc>
            </a:pPr>
            <a:r>
              <a:rPr lang="en-US" sz="4000">
                <a:latin typeface="Times New Roman" panose="02020603050405020304" pitchFamily="18" charset="0"/>
                <a:cs typeface="Times New Roman" panose="02020603050405020304" pitchFamily="18" charset="0"/>
              </a:rPr>
              <a:t>+ Được sử dụng ở phần hai của văn bản, kể lại cuộc họp vào sáng ngày 26 tháng 1 năm 1954 của đại tướng Võ Nguyên Giáp với các cán bộ trong Đảng uỷ để bàn về quyết định thay đổi phương châm tác chiến.</a:t>
            </a:r>
            <a:endParaRPr lang="en-GB" sz="4000">
              <a:latin typeface="Times New Roman" panose="02020603050405020304" pitchFamily="18" charset="0"/>
              <a:cs typeface="Times New Roman" panose="02020603050405020304" pitchFamily="18" charset="0"/>
            </a:endParaRPr>
          </a:p>
          <a:p>
            <a:pPr algn="just">
              <a:lnSpc>
                <a:spcPct val="150000"/>
              </a:lnSpc>
            </a:pPr>
            <a:r>
              <a:rPr lang="en-US" sz="4000">
                <a:latin typeface="Times New Roman" panose="02020603050405020304" pitchFamily="18" charset="0"/>
                <a:cs typeface="Times New Roman" panose="02020603050405020304" pitchFamily="18" charset="0"/>
              </a:rPr>
              <a:t>+ Người kể: nhân vật “tôi”, ngôi thứ nhất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barn(inVertical)">
                                      <p:cBhvr>
                                        <p:cTn id="14" dur="500"/>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2438400" y="2331306"/>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070958" y="2331306"/>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62943" y="1985818"/>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2725400" y="4930650"/>
            <a:ext cx="4457700"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5562600" y="637704"/>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572752" y="4760121"/>
            <a:ext cx="5980448" cy="3447098"/>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Giúp người đọc thấy được khung cảnh toàn bộ cuộc họp của Mặt trận Đảng ủy qua những lời đối thoại của đại tướng Võ Nguyên Giáp với đồng chí Vi Quốc Thanh, Chủ nhiệm chính trị Lê Liêm, chủ nhiệm cung cấp Đặng Kim Giang…</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7336632" y="4788585"/>
            <a:ext cx="4532764"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Tree>
    <p:extLst>
      <p:ext uri="{BB962C8B-B14F-4D97-AF65-F5344CB8AC3E}">
        <p14:creationId xmlns:p14="http://schemas.microsoft.com/office/powerpoint/2010/main" val="3912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18313400" cy="10274300"/>
          </a:xfrm>
          <a:prstGeom prst="rect">
            <a:avLst/>
          </a:prstGeom>
        </p:spPr>
      </p:pic>
      <p:sp>
        <p:nvSpPr>
          <p:cNvPr id="3" name="Rectangle 2"/>
          <p:cNvSpPr/>
          <p:nvPr/>
        </p:nvSpPr>
        <p:spPr>
          <a:xfrm>
            <a:off x="859798" y="1333500"/>
            <a:ext cx="5591467" cy="14184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8000" b="1">
                <a:latin typeface="Times New Roman" panose="02020603050405020304" pitchFamily="18" charset="0"/>
                <a:ea typeface="Arial" panose="020B0604020202020204" pitchFamily="34" charset="0"/>
                <a:cs typeface="Times New Roman" panose="02020603050405020304" pitchFamily="18" charset="0"/>
              </a:rPr>
              <a:t>IV. Tổng kết</a:t>
            </a:r>
            <a:endParaRPr lang="en-GB" sz="8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4000500"/>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110448" y="621080"/>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2894540" y="1467131"/>
            <a:ext cx="6054433"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1. Nội dung</a:t>
            </a:r>
            <a:endParaRPr lang="en-GB" sz="8000">
              <a:latin typeface="Times New Roman" panose="02020603050405020304" pitchFamily="18" charset="0"/>
              <a:cs typeface="Times New Roman" panose="02020603050405020304" pitchFamily="18" charset="0"/>
            </a:endParaRPr>
          </a:p>
        </p:txBody>
      </p:sp>
      <p:sp>
        <p:nvSpPr>
          <p:cNvPr id="8" name="TextBox 8"/>
          <p:cNvSpPr txBox="1"/>
          <p:nvPr/>
        </p:nvSpPr>
        <p:spPr>
          <a:xfrm>
            <a:off x="2286000" y="3189198"/>
            <a:ext cx="6510587" cy="5416868"/>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Kể lại việc thay đổi quyết định ngay trước giờ nổ súng của Đại tướng Võ Nguyên Giáp trong chiến dịch Điện Biên Phủ năm 1954.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Đây là “Quyết định khó khăn nhất” trong cuộc đời cầm quân của Đại tướng. </a:t>
            </a:r>
            <a:endParaRPr lang="en-GB" sz="4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1947" y="3771900"/>
            <a:ext cx="7025865" cy="4675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75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39074" y="4479241"/>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19394" y="1733179"/>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2694130" y="2344362"/>
            <a:ext cx="7443966"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2. Nghệ thuật </a:t>
            </a:r>
            <a:endParaRPr lang="en-GB" sz="7200">
              <a:latin typeface="Times New Roman" panose="02020603050405020304" pitchFamily="18" charset="0"/>
              <a:cs typeface="Times New Roman" panose="02020603050405020304" pitchFamily="18" charset="0"/>
            </a:endParaRPr>
          </a:p>
        </p:txBody>
      </p:sp>
      <p:sp>
        <p:nvSpPr>
          <p:cNvPr id="8" name="TextBox 8"/>
          <p:cNvSpPr txBox="1"/>
          <p:nvPr/>
        </p:nvSpPr>
        <p:spPr>
          <a:xfrm>
            <a:off x="2659887" y="4206480"/>
            <a:ext cx="6204093" cy="3323987"/>
          </a:xfrm>
          <a:prstGeom prst="rect">
            <a:avLst/>
          </a:prstGeom>
        </p:spPr>
        <p:txBody>
          <a:bodyPr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Tính xác thực</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Sự kết hợp giữa thủ pháp miêu tả và trần thuật.</a:t>
            </a:r>
            <a:endParaRPr lang="en-GB" sz="5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5178" y="3193962"/>
            <a:ext cx="6426822" cy="5019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32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886" y="-289566"/>
            <a:ext cx="18251689"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685800" y="521904"/>
            <a:ext cx="7906052" cy="677108"/>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V. Cách đọc hiểu thể loại hồi kí </a:t>
            </a:r>
            <a:endParaRPr lang="en-GB" sz="4400">
              <a:latin typeface="Times New Roman" panose="02020603050405020304" pitchFamily="18" charset="0"/>
              <a:cs typeface="Times New Roman" panose="02020603050405020304" pitchFamily="18" charset="0"/>
            </a:endParaRPr>
          </a:p>
        </p:txBody>
      </p:sp>
      <p:sp>
        <p:nvSpPr>
          <p:cNvPr id="8" name="TextBox 8"/>
          <p:cNvSpPr txBox="1"/>
          <p:nvPr/>
        </p:nvSpPr>
        <p:spPr>
          <a:xfrm>
            <a:off x="1000237" y="1481421"/>
            <a:ext cx="7801690" cy="830996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2. Xác định nội dung ghi chép, chủ thể trần thuật.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6. Đọc hiểu ý nghĩa văn bản và rút ra bài học, kinh nghiệm cho bản thân.</a:t>
            </a:r>
            <a:endParaRPr lang="en-US" sz="32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4894" y="2111118"/>
            <a:ext cx="6096000" cy="302895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4894" y="5276664"/>
            <a:ext cx="6096000" cy="4093664"/>
          </a:xfrm>
          <a:prstGeom prst="rect">
            <a:avLst/>
          </a:prstGeom>
        </p:spPr>
      </p:pic>
      <p:sp>
        <p:nvSpPr>
          <p:cNvPr id="13"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2525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6"/>
            <a:stretch>
              <a:fillRect/>
            </a:stretch>
          </a:blipFill>
        </p:spPr>
      </p:sp>
      <p:sp>
        <p:nvSpPr>
          <p:cNvPr id="4" name="Freeform 4"/>
          <p:cNvSpPr/>
          <p:nvPr/>
        </p:nvSpPr>
        <p:spPr>
          <a:xfrm rot="-5400000" flipH="1" flipV="1">
            <a:off x="1068306" y="-1579095"/>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8666121" y="-50897"/>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484129" y="-23586"/>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14" name="Video Bài 3.3. Dấu ấn Đại tướng Võ Nguyên Giáp trong chiến dịch Điện Biên Phủ  VTV24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1618246"/>
            <a:ext cx="10591800" cy="7259053"/>
          </a:xfrm>
          <a:prstGeom prst="rect">
            <a:avLst/>
          </a:prstGeom>
        </p:spPr>
      </p:pic>
    </p:spTree>
    <p:extLst>
      <p:ext uri="{BB962C8B-B14F-4D97-AF65-F5344CB8AC3E}">
        <p14:creationId xmlns:p14="http://schemas.microsoft.com/office/powerpoint/2010/main" val="146772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Rectangle 14"/>
          <p:cNvSpPr/>
          <p:nvPr/>
        </p:nvSpPr>
        <p:spPr>
          <a:xfrm>
            <a:off x="1141125" y="4042765"/>
            <a:ext cx="5513562" cy="193899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3</a:t>
            </a:r>
          </a:p>
          <a:p>
            <a:pPr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66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193278" y="-1472191"/>
            <a:ext cx="10016560"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TextBox 12"/>
          <p:cNvSpPr txBox="1"/>
          <p:nvPr/>
        </p:nvSpPr>
        <p:spPr>
          <a:xfrm>
            <a:off x="1646328" y="1222379"/>
            <a:ext cx="7232437"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VI. Luyện tập </a:t>
            </a:r>
            <a:endParaRPr lang="en-GB" sz="7200">
              <a:latin typeface="Times New Roman" panose="02020603050405020304" pitchFamily="18" charset="0"/>
              <a:cs typeface="Times New Roman" panose="02020603050405020304" pitchFamily="18" charset="0"/>
            </a:endParaRPr>
          </a:p>
        </p:txBody>
      </p:sp>
      <p:sp>
        <p:nvSpPr>
          <p:cNvPr id="13" name="TextBox 13"/>
          <p:cNvSpPr txBox="1"/>
          <p:nvPr/>
        </p:nvSpPr>
        <p:spPr>
          <a:xfrm>
            <a:off x="2514600" y="2626831"/>
            <a:ext cx="6758960" cy="553998"/>
          </a:xfrm>
          <a:prstGeom prst="rect">
            <a:avLst/>
          </a:prstGeom>
        </p:spPr>
        <p:txBody>
          <a:bodyPr lIns="0" tIns="0" rIns="0" bIns="0" rtlCol="0" anchor="t">
            <a:spAutoFit/>
          </a:bodyPr>
          <a:lstStyle/>
          <a:p>
            <a:r>
              <a:rPr lang="vi-VN" sz="3600" b="1" i="1">
                <a:latin typeface="Times New Roman" panose="02020603050405020304" pitchFamily="18" charset="0"/>
                <a:cs typeface="Times New Roman" panose="02020603050405020304" pitchFamily="18" charset="0"/>
              </a:rPr>
              <a:t>Cuộc họp bàn lịch sử</a:t>
            </a:r>
            <a:endParaRPr lang="en-GB" sz="3600">
              <a:latin typeface="Times New Roman" panose="02020603050405020304" pitchFamily="18" charset="0"/>
              <a:cs typeface="Times New Roman" panose="02020603050405020304" pitchFamily="18" charset="0"/>
            </a:endParaRPr>
          </a:p>
        </p:txBody>
      </p:sp>
      <p:sp>
        <p:nvSpPr>
          <p:cNvPr id="14" name="Rectangle 13"/>
          <p:cNvSpPr/>
          <p:nvPr/>
        </p:nvSpPr>
        <p:spPr>
          <a:xfrm>
            <a:off x="1382529" y="3531608"/>
            <a:ext cx="7760033" cy="5826210"/>
          </a:xfrm>
          <a:prstGeom prst="rect">
            <a:avLst/>
          </a:prstGeom>
        </p:spPr>
        <p:txBody>
          <a:bodyPr wrap="square">
            <a:spAutoFit/>
          </a:bodyPr>
          <a:lstStyle/>
          <a:p>
            <a:pPr algn="just">
              <a:lnSpc>
                <a:spcPct val="115000"/>
              </a:lnSpc>
              <a:spcAft>
                <a:spcPts val="0"/>
              </a:spcAft>
            </a:pPr>
            <a:r>
              <a:rPr lang="vi-VN" sz="3600" b="1">
                <a:solidFill>
                  <a:srgbClr val="0D0D0D"/>
                </a:solidFill>
                <a:latin typeface="Times New Roman" panose="02020603050405020304" pitchFamily="18" charset="0"/>
                <a:ea typeface="MS Mincho"/>
                <a:cs typeface="Times New Roman" panose="02020603050405020304" pitchFamily="18" charset="0"/>
              </a:rPr>
              <a:t>“Sáng ngày 26 tháng 1 năm 1954 … phương châm mới”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dẫn truyện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Đại tướng Võ Nguyên Giáp</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Vi Quốc Thanh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Lê Liêm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Đặng Kim Giang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Hoàng Văn Thái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Rectangle 14"/>
          <p:cNvSpPr/>
          <p:nvPr/>
        </p:nvSpPr>
        <p:spPr>
          <a:xfrm>
            <a:off x="898174" y="4066185"/>
            <a:ext cx="6118342" cy="2308324"/>
          </a:xfrm>
          <a:prstGeom prst="rect">
            <a:avLst/>
          </a:prstGeom>
        </p:spPr>
        <p:txBody>
          <a:bodyPr wrap="none">
            <a:prstTxWarp prst="textStop">
              <a:avLst/>
            </a:prstTxWarp>
            <a:spAutoFit/>
          </a:bodyPr>
          <a:lstStyle/>
          <a:p>
            <a:pPr algn="ct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p>
          <a:p>
            <a:pPr algn="ct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 </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3826" y="904538"/>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77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371600" y="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216613" y="6915963"/>
            <a:ext cx="5510151" cy="3533384"/>
          </a:xfrm>
          <a:custGeom>
            <a:avLst/>
            <a:gdLst/>
            <a:ahLst/>
            <a:cxnLst/>
            <a:rect l="l" t="t" r="r" b="b"/>
            <a:pathLst>
              <a:path w="5510151" h="3533384">
                <a:moveTo>
                  <a:pt x="0" y="0"/>
                </a:moveTo>
                <a:lnTo>
                  <a:pt x="5510151" y="0"/>
                </a:lnTo>
                <a:lnTo>
                  <a:pt x="5510151" y="3533384"/>
                </a:lnTo>
                <a:lnTo>
                  <a:pt x="0" y="3533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2350803" y="1669958"/>
            <a:ext cx="6204093" cy="6093976"/>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Thực hiện cuộc trò chuyện giữa người dẫn truyện và Đại tướng Võ Nguyên Giáp. Ngoài câu hỏi mà người dẫn truyện sẽ đặt ra cho Đại tướng Võ Nguyên Giáp, mỗi nhóm các bạn cũng chuẩn bị từ 1-2 câu hỏi để hỏi Đại tướng. </a:t>
            </a:r>
            <a:endParaRPr lang="en-GB"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2200" y="1181100"/>
            <a:ext cx="6027749" cy="7474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921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TextBox 13"/>
          <p:cNvSpPr txBox="1"/>
          <p:nvPr/>
        </p:nvSpPr>
        <p:spPr>
          <a:xfrm>
            <a:off x="1770641" y="2717136"/>
            <a:ext cx="6758960" cy="4924425"/>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HOẠT ĐỘNG NHÓM </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588574"/>
              </p:ext>
            </p:extLst>
          </p:nvPr>
        </p:nvGraphicFramePr>
        <p:xfrm>
          <a:off x="76200" y="266700"/>
          <a:ext cx="18059401" cy="9601200"/>
        </p:xfrm>
        <a:graphic>
          <a:graphicData uri="http://schemas.openxmlformats.org/drawingml/2006/table">
            <a:tbl>
              <a:tblPr firstRow="1" firstCol="1" bandRow="1"/>
              <a:tblGrid>
                <a:gridCol w="2286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gridCol w="3733800">
                  <a:extLst>
                    <a:ext uri="{9D8B030D-6E8A-4147-A177-3AD203B41FA5}">
                      <a16:colId xmlns:a16="http://schemas.microsoft.com/office/drawing/2014/main" val="20003"/>
                    </a:ext>
                  </a:extLst>
                </a:gridCol>
                <a:gridCol w="4038601">
                  <a:extLst>
                    <a:ext uri="{9D8B030D-6E8A-4147-A177-3AD203B41FA5}">
                      <a16:colId xmlns:a16="http://schemas.microsoft.com/office/drawing/2014/main" val="20004"/>
                    </a:ext>
                  </a:extLst>
                </a:gridCol>
              </a:tblGrid>
              <a:tr h="565745">
                <a:tc>
                  <a:txBody>
                    <a:bodyPr/>
                    <a:lstStyle/>
                    <a:p>
                      <a:pPr algn="ctr">
                        <a:lnSpc>
                          <a:spcPct val="100000"/>
                        </a:lnSpc>
                        <a:spcAft>
                          <a:spcPts val="0"/>
                        </a:spcAft>
                      </a:pPr>
                      <a:r>
                        <a:rPr lang="vi-VN"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độ</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Tốt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Khá</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Trung bình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điều chỉnh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754327">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42909">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nhưng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thường xuyên buộc nhóm phải điều chỉnh hoặc thay đổi.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158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TextBox 13"/>
          <p:cNvSpPr txBox="1"/>
          <p:nvPr/>
        </p:nvSpPr>
        <p:spPr>
          <a:xfrm>
            <a:off x="1979255" y="2157692"/>
            <a:ext cx="6758960" cy="5539978"/>
          </a:xfrm>
          <a:prstGeom prst="rect">
            <a:avLst/>
          </a:prstGeom>
        </p:spPr>
        <p:txBody>
          <a:bodyPr lIns="0" tIns="0" rIns="0" bIns="0" rtlCol="0" anchor="t">
            <a:spAutoFit/>
          </a:bodyPr>
          <a:lstStyle/>
          <a:p>
            <a:pPr algn="ctr"/>
            <a:r>
              <a:rPr lang="vi-VN" sz="6000" b="1">
                <a:latin typeface="Times New Roman" panose="02020603050405020304" pitchFamily="18" charset="0"/>
                <a:cs typeface="Times New Roman" panose="02020603050405020304" pitchFamily="18" charset="0"/>
              </a:rPr>
              <a:t>BẢNG KIỂM ĐÁNH GIÁ SẢN PHẨM TRÌNH BÀY NỘI DUNG THẢO LUẬN CỦA CÁC NHÓM</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467548108"/>
              </p:ext>
            </p:extLst>
          </p:nvPr>
        </p:nvGraphicFramePr>
        <p:xfrm>
          <a:off x="980464" y="1884173"/>
          <a:ext cx="15240000" cy="56784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88720">
                  <a:extLst>
                    <a:ext uri="{9D8B030D-6E8A-4147-A177-3AD203B41FA5}">
                      <a16:colId xmlns:a16="http://schemas.microsoft.com/office/drawing/2014/main" val="20000"/>
                    </a:ext>
                  </a:extLst>
                </a:gridCol>
                <a:gridCol w="9811511">
                  <a:extLst>
                    <a:ext uri="{9D8B030D-6E8A-4147-A177-3AD203B41FA5}">
                      <a16:colId xmlns:a16="http://schemas.microsoft.com/office/drawing/2014/main" val="20001"/>
                    </a:ext>
                  </a:extLst>
                </a:gridCol>
                <a:gridCol w="1506705">
                  <a:extLst>
                    <a:ext uri="{9D8B030D-6E8A-4147-A177-3AD203B41FA5}">
                      <a16:colId xmlns:a16="http://schemas.microsoft.com/office/drawing/2014/main" val="20002"/>
                    </a:ext>
                  </a:extLst>
                </a:gridCol>
                <a:gridCol w="2733064">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26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058148" y="514350"/>
            <a:ext cx="16171703" cy="92583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057400" y="1949097"/>
            <a:ext cx="6384551" cy="4924425"/>
          </a:xfrm>
          <a:prstGeom prst="rect">
            <a:avLst/>
          </a:prstGeom>
        </p:spPr>
        <p:txBody>
          <a:bodyPr wrap="square" lIns="0" tIns="0" rIns="0" bIns="0" rtlCol="0" anchor="t">
            <a:spAutoFit/>
          </a:bodyPr>
          <a:lstStyle/>
          <a:p>
            <a:pPr algn="just"/>
            <a:r>
              <a:rPr lang="nl-NL" sz="4000" b="1">
                <a:latin typeface="Times New Roman" panose="02020603050405020304" pitchFamily="18" charset="0"/>
                <a:cs typeface="Times New Roman" panose="02020603050405020304" pitchFamily="18" charset="0"/>
              </a:rPr>
              <a:t>HƯỚNG DẪN HỌC Ở NHÀ</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Tìm đọc thêm các văn bản cùng thể loại, đề tài, chủ đề.</a:t>
            </a:r>
            <a:endParaRPr lang="en-GB" sz="4000">
              <a:latin typeface="Times New Roman" panose="02020603050405020304" pitchFamily="18" charset="0"/>
              <a:cs typeface="Times New Roman" panose="02020603050405020304" pitchFamily="18" charset="0"/>
            </a:endParaRPr>
          </a:p>
          <a:p>
            <a:pPr algn="just"/>
            <a:r>
              <a:rPr lang="pt-BR" sz="4000" b="1">
                <a:latin typeface="Times New Roman" panose="02020603050405020304" pitchFamily="18" charset="0"/>
                <a:cs typeface="Times New Roman" panose="02020603050405020304" pitchFamily="18" charset="0"/>
              </a:rPr>
              <a:t>- Chuẩn bị bài:</a:t>
            </a:r>
            <a:r>
              <a:rPr lang="pt-BR"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Thực hành tiếng Việt</a:t>
            </a:r>
            <a:r>
              <a:rPr lang="pt-BR" sz="4000">
                <a:latin typeface="Times New Roman" panose="02020603050405020304" pitchFamily="18" charset="0"/>
                <a:cs typeface="Times New Roman" panose="02020603050405020304" pitchFamily="18" charset="0"/>
              </a:rPr>
              <a:t>, Ngôn ngữ trang trọng và ngôn ngữ thân mật </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TextBox 2"/>
          <p:cNvSpPr txBox="1"/>
          <p:nvPr/>
        </p:nvSpPr>
        <p:spPr>
          <a:xfrm>
            <a:off x="3058392" y="3979988"/>
            <a:ext cx="12171216" cy="2384175"/>
          </a:xfrm>
          <a:prstGeom prst="rect">
            <a:avLst/>
          </a:prstGeom>
        </p:spPr>
        <p:txBody>
          <a:bodyPr lIns="0" tIns="0" rIns="0" bIns="0" rtlCol="0" anchor="t">
            <a:spAutoFit/>
          </a:bodyPr>
          <a:lstStyle/>
          <a:p>
            <a:pPr algn="ctr">
              <a:lnSpc>
                <a:spcPts val="18639"/>
              </a:lnSpc>
            </a:pPr>
            <a:r>
              <a:rPr lang="vi-VN" sz="16068" b="1">
                <a:solidFill>
                  <a:srgbClr val="FDFBE2"/>
                </a:solidFill>
                <a:latin typeface="Times New Roman" panose="02020603050405020304" pitchFamily="18" charset="0"/>
                <a:ea typeface="Balmy"/>
                <a:cs typeface="Times New Roman" panose="02020603050405020304" pitchFamily="18" charset="0"/>
                <a:sym typeface="Balmy"/>
              </a:rPr>
              <a:t>T</a:t>
            </a:r>
            <a:r>
              <a:rPr lang="en-US" sz="16068" b="1">
                <a:solidFill>
                  <a:srgbClr val="FDFBE2"/>
                </a:solidFill>
                <a:latin typeface="Times New Roman" panose="02020603050405020304" pitchFamily="18" charset="0"/>
                <a:ea typeface="Balmy"/>
                <a:cs typeface="Times New Roman" panose="02020603050405020304" pitchFamily="18" charset="0"/>
                <a:sym typeface="Balmy"/>
              </a:rPr>
              <a:t>hank You</a:t>
            </a:r>
          </a:p>
        </p:txBody>
      </p:sp>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441620" y="7021778"/>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767441" y="1560133"/>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8"/>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9"/>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0"/>
            <a:stretch>
              <a:fillRect/>
            </a:stretch>
          </a:blipFill>
        </p:spPr>
      </p:sp>
      <p:sp>
        <p:nvSpPr>
          <p:cNvPr id="17" name="TextBox 17"/>
          <p:cNvSpPr txBox="1"/>
          <p:nvPr/>
        </p:nvSpPr>
        <p:spPr>
          <a:xfrm>
            <a:off x="2406824" y="3545665"/>
            <a:ext cx="6204093" cy="4431983"/>
          </a:xfrm>
          <a:prstGeom prst="rect">
            <a:avLst/>
          </a:prstGeom>
        </p:spPr>
        <p:txBody>
          <a:bodyPr lIns="0" tIns="0" rIns="0" bIns="0" rtlCol="0" anchor="t">
            <a:spAutoFit/>
          </a:bodyPr>
          <a:lstStyle/>
          <a:p>
            <a:pPr algn="ctr"/>
            <a:r>
              <a:rPr lang="vi-VN" sz="7200">
                <a:latin typeface="Times New Roman" panose="02020603050405020304" pitchFamily="18" charset="0"/>
                <a:cs typeface="Times New Roman" panose="02020603050405020304" pitchFamily="18" charset="0"/>
              </a:rPr>
              <a:t>Các em hãy c</a:t>
            </a:r>
            <a:r>
              <a:rPr lang="en-US" sz="7200">
                <a:latin typeface="Times New Roman" panose="02020603050405020304" pitchFamily="18" charset="0"/>
                <a:cs typeface="Times New Roman" panose="02020603050405020304" pitchFamily="18" charset="0"/>
              </a:rPr>
              <a:t>ho biết, đoạn video nói về ai và sự kiện gì? </a:t>
            </a:r>
            <a:endParaRPr lang="en-US" sz="66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6942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Rectangle 14"/>
          <p:cNvSpPr/>
          <p:nvPr/>
        </p:nvSpPr>
        <p:spPr>
          <a:xfrm>
            <a:off x="1013192" y="4190520"/>
            <a:ext cx="5513562" cy="286232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2</a:t>
            </a:r>
          </a:p>
          <a:p>
            <a:pPr algn="ct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HÌNH THÀNH</a:t>
            </a:r>
          </a:p>
          <a:p>
            <a:pPr algn="ct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KIẾN THỨC</a:t>
            </a:r>
            <a:endParaRPr lang="en-GB" sz="600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517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371600" y="27812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622097" y="1748200"/>
            <a:ext cx="6054433" cy="2385268"/>
          </a:xfrm>
          <a:prstGeom prst="rect">
            <a:avLst/>
          </a:prstGeom>
        </p:spPr>
        <p:txBody>
          <a:bodyPr lIns="0" tIns="0" rIns="0" bIns="0" rtlCol="0" anchor="t">
            <a:spAutoFit/>
          </a:bodyPr>
          <a:lstStyle/>
          <a:p>
            <a:pPr algn="ctr">
              <a:lnSpc>
                <a:spcPts val="9272"/>
              </a:lnSpc>
            </a:pPr>
            <a:r>
              <a:rPr lang="en-US" sz="8000" b="1">
                <a:latin typeface="Times New Roman" panose="02020603050405020304" pitchFamily="18" charset="0"/>
                <a:cs typeface="Times New Roman" panose="02020603050405020304" pitchFamily="18" charset="0"/>
              </a:rPr>
              <a:t>I. Đọc và tìm hiểu chung </a:t>
            </a:r>
            <a:endParaRPr lang="en-US" sz="7993">
              <a:solidFill>
                <a:srgbClr val="866954"/>
              </a:solidFill>
              <a:latin typeface="Times New Roman" panose="02020603050405020304" pitchFamily="18" charset="0"/>
              <a:ea typeface="Balmy"/>
              <a:cs typeface="Times New Roman" panose="02020603050405020304" pitchFamily="18" charset="0"/>
              <a:sym typeface="Balmy"/>
            </a:endParaRPr>
          </a:p>
        </p:txBody>
      </p:sp>
      <p:sp>
        <p:nvSpPr>
          <p:cNvPr id="8" name="TextBox 8"/>
          <p:cNvSpPr txBox="1"/>
          <p:nvPr/>
        </p:nvSpPr>
        <p:spPr>
          <a:xfrm>
            <a:off x="2889650" y="4749491"/>
            <a:ext cx="6204093" cy="1846659"/>
          </a:xfrm>
          <a:prstGeom prst="rect">
            <a:avLst/>
          </a:prstGeom>
        </p:spPr>
        <p:txBody>
          <a:bodyPr lIns="0" tIns="0" rIns="0" bIns="0" rtlCol="0" anchor="t">
            <a:spAutoFit/>
          </a:bodyPr>
          <a:lstStyle/>
          <a:p>
            <a:pPr marL="1143000" indent="-1143000">
              <a:buAutoNum type="arabicPeriod"/>
            </a:pPr>
            <a:r>
              <a:rPr lang="en-US" sz="6000" b="1">
                <a:latin typeface="Times New Roman" panose="02020603050405020304" pitchFamily="18" charset="0"/>
                <a:cs typeface="Times New Roman" panose="02020603050405020304" pitchFamily="18" charset="0"/>
              </a:rPr>
              <a:t>Đại tướng </a:t>
            </a:r>
            <a:endParaRPr lang="vi-VN" sz="6000" b="1">
              <a:latin typeface="Times New Roman" panose="02020603050405020304" pitchFamily="18" charset="0"/>
              <a:cs typeface="Times New Roman" panose="02020603050405020304" pitchFamily="18" charset="0"/>
            </a:endParaRPr>
          </a:p>
          <a:p>
            <a:r>
              <a:rPr lang="en-US" sz="6000" b="1">
                <a:latin typeface="Times New Roman" panose="02020603050405020304" pitchFamily="18" charset="0"/>
                <a:cs typeface="Times New Roman" panose="02020603050405020304" pitchFamily="18" charset="0"/>
              </a:rPr>
              <a:t>Võ Nguyên Giáp</a:t>
            </a:r>
            <a:endParaRPr lang="en-GB" sz="6000">
              <a:latin typeface="Times New Roman" panose="02020603050405020304" pitchFamily="18" charset="0"/>
              <a:cs typeface="Times New Roman" panose="02020603050405020304" pitchFamily="18" charset="0"/>
            </a:endParaRPr>
          </a:p>
        </p:txBody>
      </p:sp>
      <p:pic>
        <p:nvPicPr>
          <p:cNvPr id="9" name="Picture 8"/>
          <p:cNvPicPr/>
          <p:nvPr/>
        </p:nvPicPr>
        <p:blipFill>
          <a:blip r:embed="rId8">
            <a:extLst>
              <a:ext uri="{28A0092B-C50C-407E-A947-70E740481C1C}">
                <a14:useLocalDpi xmlns:a14="http://schemas.microsoft.com/office/drawing/2010/main" val="0"/>
              </a:ext>
            </a:extLst>
          </a:blip>
          <a:srcRect/>
          <a:stretch>
            <a:fillRect/>
          </a:stretch>
        </p:blipFill>
        <p:spPr bwMode="auto">
          <a:xfrm>
            <a:off x="9372600" y="786542"/>
            <a:ext cx="6705600" cy="9500458"/>
          </a:xfrm>
          <a:prstGeom prst="rect">
            <a:avLst/>
          </a:prstGeom>
          <a:noFill/>
        </p:spPr>
      </p:pic>
    </p:spTree>
    <p:extLst>
      <p:ext uri="{BB962C8B-B14F-4D97-AF65-F5344CB8AC3E}">
        <p14:creationId xmlns:p14="http://schemas.microsoft.com/office/powerpoint/2010/main" val="18961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905000" y="102701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a. Tiểu sử, cuộc đời</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3494209" y="2447490"/>
            <a:ext cx="5617134" cy="518155"/>
          </a:xfrm>
          <a:prstGeom prst="rect">
            <a:avLst/>
          </a:prstGeom>
        </p:spPr>
        <p:txBody>
          <a:bodyPr lIns="0" tIns="0" rIns="0" bIns="0" rtlCol="0" anchor="t">
            <a:spAutoFit/>
          </a:bodyPr>
          <a:lstStyle/>
          <a:p>
            <a:pPr>
              <a:lnSpc>
                <a:spcPts val="3698"/>
              </a:lnSpc>
            </a:pPr>
            <a:r>
              <a:rPr lang="en-US" sz="4800" b="1">
                <a:latin typeface="Times New Roman" panose="02020603050405020304" pitchFamily="18" charset="0"/>
                <a:cs typeface="Times New Roman" panose="02020603050405020304" pitchFamily="18" charset="0"/>
              </a:rPr>
              <a:t>Tiểu sử</a:t>
            </a:r>
            <a:endParaRPr lang="en-US" sz="48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8" name="Rectangle 7"/>
          <p:cNvSpPr/>
          <p:nvPr/>
        </p:nvSpPr>
        <p:spPr>
          <a:xfrm>
            <a:off x="953120" y="3324060"/>
            <a:ext cx="7612877" cy="5496889"/>
          </a:xfrm>
          <a:prstGeom prst="rect">
            <a:avLst/>
          </a:prstGeom>
        </p:spPr>
        <p:txBody>
          <a:bodyPr wrap="square">
            <a:spAutoFit/>
          </a:bodyPr>
          <a:lstStyle/>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Tên khai sinh</a:t>
            </a:r>
            <a:r>
              <a:rPr lang="en-US" sz="3600">
                <a:latin typeface="Times New Roman" panose="02020603050405020304" pitchFamily="18" charset="0"/>
                <a:ea typeface="MS Mincho"/>
                <a:cs typeface="Times New Roman" panose="02020603050405020304" pitchFamily="18" charset="0"/>
              </a:rPr>
              <a:t>: Võ Giáp, bí danh: Văn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Năm sinh</a:t>
            </a:r>
            <a:r>
              <a:rPr lang="en-US" sz="3600">
                <a:latin typeface="Times New Roman" panose="02020603050405020304" pitchFamily="18" charset="0"/>
                <a:ea typeface="MS Mincho"/>
                <a:cs typeface="Times New Roman" panose="02020603050405020304" pitchFamily="18" charset="0"/>
              </a:rPr>
              <a:t>: 1911-2013</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Quê quán</a:t>
            </a:r>
            <a:r>
              <a:rPr lang="en-US" sz="3600">
                <a:latin typeface="Times New Roman" panose="02020603050405020304" pitchFamily="18" charset="0"/>
                <a:ea typeface="MS Mincho"/>
                <a:cs typeface="Times New Roman" panose="02020603050405020304" pitchFamily="18" charset="0"/>
              </a:rPr>
              <a:t>: làng An Xá, tổng Phong Lộc, huyện Lệ Thủy, phủ Quảng Ninh ( nay là xã Lộc Thủy, huyện Lệ Thủy, tỉnh Quảng Bình)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đại tướng đầu tiên và Tổng tư lệnh Quân đội nhân dân Việt Nam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1736" y="988913"/>
            <a:ext cx="5747064" cy="3840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60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0" y="-337903"/>
            <a:ext cx="18288000" cy="10891603"/>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3042726" y="50903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Cuộc đời</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9077" y="1639977"/>
            <a:ext cx="7707363" cy="7714933"/>
          </a:xfrm>
          <a:prstGeom prst="rect">
            <a:avLst/>
          </a:prstGeom>
        </p:spPr>
        <p:txBody>
          <a:bodyPr wrap="square">
            <a:spAutoFit/>
          </a:bodyPr>
          <a:lstStyle/>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12/ 1944, Đại tướng Võ Nguyên Giáp được chủ tịch Hồ Chí Minh tin tưởng giao nhiệm vụ thành lập Đội Việt Nam  tuyên truyền giải phóng quân</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8/1945, Đại tướng Võ Nguyên Giáp là Ủy viên Ủy ban Quân sự Bắc kì đồng thời là thành viên Ủy ban Khởi nghĩa toàn quốc.</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+ 1951-1982, Võ Nguyên Giáp là Ủy viên Bộ chính trị Đảng Cộng sản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+ 1946-1980, là Bộ trưởng Bộ Quốc phòng.</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+ 1978-1992, là Phó thủ tướng nước Cộng hòa xã hội chủ nghĩa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+ 2013, Đại tướng Võ Nguyên Giáp từ trần.</a:t>
            </a:r>
            <a:endParaRPr lang="en-GB" sz="33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1538" y="723900"/>
            <a:ext cx="6154461" cy="39359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153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378233" y="893904"/>
            <a:ext cx="4860768"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b. Sự nghiệp văn chương</a:t>
            </a:r>
            <a:endParaRPr lang="en-GB" sz="6000">
              <a:latin typeface="Times New Roman" panose="02020603050405020304" pitchFamily="18" charset="0"/>
              <a:cs typeface="Times New Roman" panose="02020603050405020304" pitchFamily="18" charset="0"/>
            </a:endParaRPr>
          </a:p>
        </p:txBody>
      </p:sp>
      <p:sp>
        <p:nvSpPr>
          <p:cNvPr id="10" name="Rectangle 9"/>
          <p:cNvSpPr/>
          <p:nvPr/>
        </p:nvSpPr>
        <p:spPr>
          <a:xfrm>
            <a:off x="1439785" y="3314700"/>
            <a:ext cx="6737664" cy="440120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Thể loại sáng tác</a:t>
            </a:r>
            <a:r>
              <a:rPr lang="en-US" sz="4000">
                <a:latin typeface="Times New Roman" panose="02020603050405020304" pitchFamily="18" charset="0"/>
                <a:cs typeface="Times New Roman" panose="02020603050405020304" pitchFamily="18" charset="0"/>
              </a:rPr>
              <a:t>: hồi kí viết về đề tài trong chiến tranh và kháng chiến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Các tác phẩm nổi tiếng</a:t>
            </a:r>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Những chặng đường lịch sử, Tổng hành dinh trong mùa xuân toàn thắng…</a:t>
            </a:r>
            <a:endParaRPr lang="en-GB" sz="40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0" y="1724900"/>
            <a:ext cx="5536461" cy="296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29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2640</Words>
  <Application>Microsoft Office PowerPoint</Application>
  <PresentationFormat>Custom</PresentationFormat>
  <Paragraphs>215</Paragraphs>
  <Slides>39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#9Slide07 SVNMomento</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Pastel Cute Funny Group Project Presentation</dc:title>
  <dc:creator>User</dc:creator>
  <cp:lastModifiedBy>User</cp:lastModifiedBy>
  <cp:revision>101</cp:revision>
  <dcterms:created xsi:type="dcterms:W3CDTF">2006-08-16T00:00:00Z</dcterms:created>
  <dcterms:modified xsi:type="dcterms:W3CDTF">2026-02-04T09:32:25Z</dcterms:modified>
  <dc:identifier>DAGLlSeTj5E</dc:identifier>
</cp:coreProperties>
</file>