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9" r:id="rId5"/>
    <p:sldId id="271" r:id="rId6"/>
    <p:sldId id="270" r:id="rId7"/>
    <p:sldId id="272" r:id="rId8"/>
    <p:sldId id="274" r:id="rId9"/>
    <p:sldId id="273" r:id="rId10"/>
    <p:sldId id="275" r:id="rId11"/>
    <p:sldId id="276" r:id="rId12"/>
    <p:sldId id="277" r:id="rId13"/>
    <p:sldId id="278" r:id="rId14"/>
    <p:sldId id="280" r:id="rId15"/>
    <p:sldId id="279" r:id="rId16"/>
    <p:sldId id="281" r:id="rId17"/>
    <p:sldId id="282" r:id="rId18"/>
    <p:sldId id="284" r:id="rId19"/>
    <p:sldId id="285" r:id="rId20"/>
    <p:sldId id="286" r:id="rId21"/>
    <p:sldId id="283" r:id="rId22"/>
    <p:sldId id="287" r:id="rId23"/>
    <p:sldId id="292" r:id="rId24"/>
    <p:sldId id="288" r:id="rId25"/>
    <p:sldId id="291" r:id="rId26"/>
    <p:sldId id="290" r:id="rId27"/>
    <p:sldId id="289" r:id="rId28"/>
    <p:sldId id="293" r:id="rId29"/>
    <p:sldId id="294" r:id="rId30"/>
    <p:sldId id="295" r:id="rId31"/>
    <p:sldId id="296" r:id="rId32"/>
    <p:sldId id="297" r:id="rId33"/>
    <p:sldId id="298" r:id="rId34"/>
    <p:sldId id="258" r:id="rId35"/>
    <p:sldId id="299" r:id="rId36"/>
    <p:sldId id="300" r:id="rId37"/>
    <p:sldId id="301" r:id="rId38"/>
    <p:sldId id="302" r:id="rId39"/>
    <p:sldId id="303" r:id="rId40"/>
    <p:sldId id="259"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265" r:id="rId54"/>
    <p:sldId id="316" r:id="rId55"/>
    <p:sldId id="317" r:id="rId56"/>
    <p:sldId id="268" r:id="rId5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8794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57918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02192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57196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487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44924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62596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4584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956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5197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70849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58926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03258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6208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74458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14278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92008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8441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93213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67738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85386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9223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41688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30/05/2024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64111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7" Type="http://schemas.openxmlformats.org/officeDocument/2006/relationships/image" Target="../media/image16.svg"/><Relationship Id="rId25" Type="http://schemas.openxmlformats.org/officeDocument/2006/relationships/image" Target="../media/image6.svg"/><Relationship Id="rId2" Type="http://schemas.openxmlformats.org/officeDocument/2006/relationships/image" Target="../media/image3.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24" Type="http://schemas.openxmlformats.org/officeDocument/2006/relationships/image" Target="../media/image1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8.svg"/><Relationship Id="rId10" Type="http://schemas.openxmlformats.org/officeDocument/2006/relationships/image" Target="../media/image7.png"/><Relationship Id="rId19" Type="http://schemas.openxmlformats.org/officeDocument/2006/relationships/image" Target="../media/image18.sv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17.png"/><Relationship Id="rId26" Type="http://schemas.openxmlformats.org/officeDocument/2006/relationships/image" Target="../media/image44.png"/><Relationship Id="rId21" Type="http://schemas.openxmlformats.org/officeDocument/2006/relationships/image" Target="../media/image48.svg"/><Relationship Id="rId3" Type="http://schemas.openxmlformats.org/officeDocument/2006/relationships/image" Target="../media/image36.svg"/><Relationship Id="rId12" Type="http://schemas.openxmlformats.org/officeDocument/2006/relationships/image" Target="../media/image4.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5.png"/><Relationship Id="rId16"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42.svg"/><Relationship Id="rId24" Type="http://schemas.openxmlformats.org/officeDocument/2006/relationships/image" Target="../media/image55.png"/><Relationship Id="rId15" Type="http://schemas.openxmlformats.org/officeDocument/2006/relationships/image" Target="../media/image12.svg"/><Relationship Id="rId23" Type="http://schemas.openxmlformats.org/officeDocument/2006/relationships/image" Target="../media/image24.svg"/><Relationship Id="rId28" Type="http://schemas.openxmlformats.org/officeDocument/2006/relationships/image" Target="../media/image59.jpg"/><Relationship Id="rId10" Type="http://schemas.openxmlformats.org/officeDocument/2006/relationships/image" Target="../media/image54.png"/><Relationship Id="rId9" Type="http://schemas.openxmlformats.org/officeDocument/2006/relationships/image" Target="../media/image6.sv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58.jp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svg"/><Relationship Id="rId18" Type="http://schemas.openxmlformats.org/officeDocument/2006/relationships/image" Target="../media/image47.png"/><Relationship Id="rId3" Type="http://schemas.openxmlformats.org/officeDocument/2006/relationships/image" Target="../media/image70.svg"/><Relationship Id="rId21" Type="http://schemas.openxmlformats.org/officeDocument/2006/relationships/image" Target="../media/image78.svg"/><Relationship Id="rId34" Type="http://schemas.openxmlformats.org/officeDocument/2006/relationships/image" Target="../media/image60.jpg"/><Relationship Id="rId7" Type="http://schemas.openxmlformats.org/officeDocument/2006/relationships/image" Target="../media/image36.svg"/><Relationship Id="rId12" Type="http://schemas.openxmlformats.org/officeDocument/2006/relationships/image" Target="../media/image5.png"/><Relationship Id="rId17" Type="http://schemas.openxmlformats.org/officeDocument/2006/relationships/image" Target="../media/image74.svg"/><Relationship Id="rId33" Type="http://schemas.openxmlformats.org/officeDocument/2006/relationships/image" Target="../media/image60.svg"/><Relationship Id="rId2" Type="http://schemas.openxmlformats.org/officeDocument/2006/relationships/image" Target="../media/image43.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6.svg"/><Relationship Id="rId24" Type="http://schemas.openxmlformats.org/officeDocument/2006/relationships/image" Target="../media/image51.png"/><Relationship Id="rId32" Type="http://schemas.openxmlformats.org/officeDocument/2006/relationships/image" Target="../media/image38.png"/><Relationship Id="rId5" Type="http://schemas.openxmlformats.org/officeDocument/2006/relationships/image" Target="../media/image2.svg"/><Relationship Id="rId15" Type="http://schemas.openxmlformats.org/officeDocument/2006/relationships/image" Target="../media/image4.svg"/><Relationship Id="rId23" Type="http://schemas.openxmlformats.org/officeDocument/2006/relationships/image" Target="../media/image32.svg"/><Relationship Id="rId10" Type="http://schemas.openxmlformats.org/officeDocument/2006/relationships/image" Target="../media/image33.png"/><Relationship Id="rId19" Type="http://schemas.openxmlformats.org/officeDocument/2006/relationships/image" Target="../media/image76.svg"/><Relationship Id="rId31" Type="http://schemas.openxmlformats.org/officeDocument/2006/relationships/image" Target="../media/image86.svg"/><Relationship Id="rId4" Type="http://schemas.openxmlformats.org/officeDocument/2006/relationships/image" Target="../media/image3.png"/><Relationship Id="rId9" Type="http://schemas.openxmlformats.org/officeDocument/2006/relationships/image" Target="../media/image72.svg"/><Relationship Id="rId14" Type="http://schemas.openxmlformats.org/officeDocument/2006/relationships/image" Target="../media/image4.png"/><Relationship Id="rId22" Type="http://schemas.openxmlformats.org/officeDocument/2006/relationships/image" Target="../media/image32.png"/><Relationship Id="rId30"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svg"/><Relationship Id="rId18" Type="http://schemas.openxmlformats.org/officeDocument/2006/relationships/image" Target="../media/image47.png"/><Relationship Id="rId3" Type="http://schemas.openxmlformats.org/officeDocument/2006/relationships/image" Target="../media/image70.svg"/><Relationship Id="rId21" Type="http://schemas.openxmlformats.org/officeDocument/2006/relationships/image" Target="../media/image78.svg"/><Relationship Id="rId34" Type="http://schemas.openxmlformats.org/officeDocument/2006/relationships/image" Target="../media/image61.jpg"/><Relationship Id="rId7" Type="http://schemas.openxmlformats.org/officeDocument/2006/relationships/image" Target="../media/image36.svg"/><Relationship Id="rId12" Type="http://schemas.openxmlformats.org/officeDocument/2006/relationships/image" Target="../media/image5.png"/><Relationship Id="rId17" Type="http://schemas.openxmlformats.org/officeDocument/2006/relationships/image" Target="../media/image74.svg"/><Relationship Id="rId33" Type="http://schemas.openxmlformats.org/officeDocument/2006/relationships/image" Target="../media/image60.svg"/><Relationship Id="rId2" Type="http://schemas.openxmlformats.org/officeDocument/2006/relationships/image" Target="../media/image43.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6.svg"/><Relationship Id="rId24" Type="http://schemas.openxmlformats.org/officeDocument/2006/relationships/image" Target="../media/image51.png"/><Relationship Id="rId32" Type="http://schemas.openxmlformats.org/officeDocument/2006/relationships/image" Target="../media/image38.png"/><Relationship Id="rId5" Type="http://schemas.openxmlformats.org/officeDocument/2006/relationships/image" Target="../media/image2.svg"/><Relationship Id="rId15" Type="http://schemas.openxmlformats.org/officeDocument/2006/relationships/image" Target="../media/image4.svg"/><Relationship Id="rId23" Type="http://schemas.openxmlformats.org/officeDocument/2006/relationships/image" Target="../media/image32.svg"/><Relationship Id="rId10" Type="http://schemas.openxmlformats.org/officeDocument/2006/relationships/image" Target="../media/image33.png"/><Relationship Id="rId19" Type="http://schemas.openxmlformats.org/officeDocument/2006/relationships/image" Target="../media/image76.svg"/><Relationship Id="rId31" Type="http://schemas.openxmlformats.org/officeDocument/2006/relationships/image" Target="../media/image86.svg"/><Relationship Id="rId4" Type="http://schemas.openxmlformats.org/officeDocument/2006/relationships/image" Target="../media/image3.png"/><Relationship Id="rId9" Type="http://schemas.openxmlformats.org/officeDocument/2006/relationships/image" Target="../media/image72.svg"/><Relationship Id="rId14" Type="http://schemas.openxmlformats.org/officeDocument/2006/relationships/image" Target="../media/image4.png"/><Relationship Id="rId22" Type="http://schemas.openxmlformats.org/officeDocument/2006/relationships/image" Target="../media/image32.png"/><Relationship Id="rId30"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svg"/><Relationship Id="rId18" Type="http://schemas.openxmlformats.org/officeDocument/2006/relationships/image" Target="../media/image17.png"/><Relationship Id="rId26" Type="http://schemas.openxmlformats.org/officeDocument/2006/relationships/image" Target="../media/image64.jpg"/><Relationship Id="rId21" Type="http://schemas.openxmlformats.org/officeDocument/2006/relationships/image" Target="../media/image48.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6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4.png"/><Relationship Id="rId9" Type="http://schemas.openxmlformats.org/officeDocument/2006/relationships/image" Target="../media/image6.sv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svg"/><Relationship Id="rId18" Type="http://schemas.openxmlformats.org/officeDocument/2006/relationships/image" Target="../media/image17.png"/><Relationship Id="rId26" Type="http://schemas.openxmlformats.org/officeDocument/2006/relationships/image" Target="../media/image44.png"/><Relationship Id="rId21" Type="http://schemas.openxmlformats.org/officeDocument/2006/relationships/image" Target="../media/image48.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6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4.png"/><Relationship Id="rId9" Type="http://schemas.openxmlformats.org/officeDocument/2006/relationships/image" Target="../media/image6.svg"/><Relationship Id="rId14" Type="http://schemas.openxmlformats.org/officeDocument/2006/relationships/image" Target="../media/image7.png"/><Relationship Id="rId22"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0.svg"/><Relationship Id="rId18" Type="http://schemas.openxmlformats.org/officeDocument/2006/relationships/image" Target="../media/image32.png"/><Relationship Id="rId26" Type="http://schemas.openxmlformats.org/officeDocument/2006/relationships/image" Target="../media/image66.png"/><Relationship Id="rId3" Type="http://schemas.openxmlformats.org/officeDocument/2006/relationships/image" Target="../media/image6.svg"/><Relationship Id="rId21" Type="http://schemas.openxmlformats.org/officeDocument/2006/relationships/image" Target="../media/image99.svg"/><Relationship Id="rId7" Type="http://schemas.openxmlformats.org/officeDocument/2006/relationships/image" Target="../media/image4.svg"/><Relationship Id="rId12" Type="http://schemas.openxmlformats.org/officeDocument/2006/relationships/image" Target="../media/image19.png"/><Relationship Id="rId17" Type="http://schemas.openxmlformats.org/officeDocument/2006/relationships/image" Target="../media/image60.svg"/><Relationship Id="rId25" Type="http://schemas.openxmlformats.org/officeDocument/2006/relationships/image" Target="../media/image14.svg"/><Relationship Id="rId2" Type="http://schemas.openxmlformats.org/officeDocument/2006/relationships/image" Target="../media/image5.png"/><Relationship Id="rId16" Type="http://schemas.openxmlformats.org/officeDocument/2006/relationships/image" Target="../media/image38.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8.svg"/><Relationship Id="rId24" Type="http://schemas.openxmlformats.org/officeDocument/2006/relationships/image" Target="../media/image8.png"/><Relationship Id="rId5" Type="http://schemas.openxmlformats.org/officeDocument/2006/relationships/image" Target="../media/image22.svg"/><Relationship Id="rId15" Type="http://schemas.openxmlformats.org/officeDocument/2006/relationships/image" Target="../media/image20.svg"/><Relationship Id="rId23" Type="http://schemas.openxmlformats.org/officeDocument/2006/relationships/image" Target="../media/image48.svg"/><Relationship Id="rId10" Type="http://schemas.openxmlformats.org/officeDocument/2006/relationships/image" Target="../media/image18.png"/><Relationship Id="rId19" Type="http://schemas.openxmlformats.org/officeDocument/2006/relationships/image" Target="../media/image32.svg"/><Relationship Id="rId4" Type="http://schemas.openxmlformats.org/officeDocument/2006/relationships/image" Target="../media/image42.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7.png"/><Relationship Id="rId27" Type="http://schemas.openxmlformats.org/officeDocument/2006/relationships/image" Target="../media/image101.svg"/></Relationships>
</file>

<file path=ppt/slides/_rels/slide16.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47.png"/><Relationship Id="rId26" Type="http://schemas.openxmlformats.org/officeDocument/2006/relationships/image" Target="../media/image50.png"/><Relationship Id="rId3" Type="http://schemas.openxmlformats.org/officeDocument/2006/relationships/image" Target="../media/image70.svg"/><Relationship Id="rId21" Type="http://schemas.openxmlformats.org/officeDocument/2006/relationships/image" Target="../media/image78.svg"/><Relationship Id="rId7" Type="http://schemas.openxmlformats.org/officeDocument/2006/relationships/image" Target="../media/image36.svg"/><Relationship Id="rId12" Type="http://schemas.openxmlformats.org/officeDocument/2006/relationships/image" Target="../media/image5.png"/><Relationship Id="rId17" Type="http://schemas.openxmlformats.org/officeDocument/2006/relationships/image" Target="../media/image74.svg"/><Relationship Id="rId25" Type="http://schemas.openxmlformats.org/officeDocument/2006/relationships/image" Target="../media/image80.svg"/><Relationship Id="rId33" Type="http://schemas.openxmlformats.org/officeDocument/2006/relationships/image" Target="../media/image60.svg"/><Relationship Id="rId2" Type="http://schemas.openxmlformats.org/officeDocument/2006/relationships/image" Target="../media/image43.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6.svg"/><Relationship Id="rId24" Type="http://schemas.openxmlformats.org/officeDocument/2006/relationships/image" Target="../media/image49.png"/><Relationship Id="rId32" Type="http://schemas.openxmlformats.org/officeDocument/2006/relationships/image" Target="../media/image38.png"/><Relationship Id="rId5" Type="http://schemas.openxmlformats.org/officeDocument/2006/relationships/image" Target="../media/image2.svg"/><Relationship Id="rId15" Type="http://schemas.openxmlformats.org/officeDocument/2006/relationships/image" Target="../media/image4.svg"/><Relationship Id="rId23" Type="http://schemas.openxmlformats.org/officeDocument/2006/relationships/image" Target="../media/image32.sv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76.svg"/><Relationship Id="rId31" Type="http://schemas.openxmlformats.org/officeDocument/2006/relationships/image" Target="../media/image86.svg"/><Relationship Id="rId4" Type="http://schemas.openxmlformats.org/officeDocument/2006/relationships/image" Target="../media/image3.png"/><Relationship Id="rId9" Type="http://schemas.openxmlformats.org/officeDocument/2006/relationships/image" Target="../media/image72.svg"/><Relationship Id="rId14" Type="http://schemas.openxmlformats.org/officeDocument/2006/relationships/image" Target="../media/image4.png"/><Relationship Id="rId22" Type="http://schemas.openxmlformats.org/officeDocument/2006/relationships/image" Target="../media/image32.png"/><Relationship Id="rId27" Type="http://schemas.openxmlformats.org/officeDocument/2006/relationships/image" Target="../media/image82.svg"/><Relationship Id="rId30" Type="http://schemas.openxmlformats.org/officeDocument/2006/relationships/image" Target="../media/image52.png"/><Relationship Id="rId8"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svg"/><Relationship Id="rId18" Type="http://schemas.openxmlformats.org/officeDocument/2006/relationships/image" Target="../media/image67.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4.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44.png"/><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4.png"/><Relationship Id="rId19" Type="http://schemas.openxmlformats.org/officeDocument/2006/relationships/image" Target="../media/image46.svg"/><Relationship Id="rId4" Type="http://schemas.openxmlformats.org/officeDocument/2006/relationships/image" Target="../media/image62.png"/><Relationship Id="rId9" Type="http://schemas.openxmlformats.org/officeDocument/2006/relationships/image" Target="../media/image6.svg"/><Relationship Id="rId14" Type="http://schemas.openxmlformats.org/officeDocument/2006/relationships/image" Target="../media/image7.png"/><Relationship Id="rId22"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05.svg"/><Relationship Id="rId18" Type="http://schemas.openxmlformats.org/officeDocument/2006/relationships/image" Target="../media/image71.png"/><Relationship Id="rId3" Type="http://schemas.openxmlformats.org/officeDocument/2006/relationships/image" Target="../media/image2.svg"/><Relationship Id="rId21" Type="http://schemas.openxmlformats.org/officeDocument/2006/relationships/image" Target="../media/image90.svg"/><Relationship Id="rId7" Type="http://schemas.openxmlformats.org/officeDocument/2006/relationships/image" Target="../media/image22.svg"/><Relationship Id="rId12" Type="http://schemas.openxmlformats.org/officeDocument/2006/relationships/image" Target="../media/image69.png"/><Relationship Id="rId17" Type="http://schemas.openxmlformats.org/officeDocument/2006/relationships/image" Target="../media/image107.svg"/><Relationship Id="rId2" Type="http://schemas.openxmlformats.org/officeDocument/2006/relationships/image" Target="../media/image3.png"/><Relationship Id="rId16" Type="http://schemas.openxmlformats.org/officeDocument/2006/relationships/image" Target="../media/image70.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svg"/><Relationship Id="rId5" Type="http://schemas.openxmlformats.org/officeDocument/2006/relationships/image" Target="../media/image20.svg"/><Relationship Id="rId15" Type="http://schemas.openxmlformats.org/officeDocument/2006/relationships/image" Target="../media/image6.svg"/><Relationship Id="rId23" Type="http://schemas.openxmlformats.org/officeDocument/2006/relationships/image" Target="../media/image111.svg"/><Relationship Id="rId10" Type="http://schemas.openxmlformats.org/officeDocument/2006/relationships/image" Target="../media/image4.png"/><Relationship Id="rId19" Type="http://schemas.openxmlformats.org/officeDocument/2006/relationships/image" Target="../media/image109.svg"/><Relationship Id="rId4" Type="http://schemas.openxmlformats.org/officeDocument/2006/relationships/image" Target="../media/image11.png"/><Relationship Id="rId9" Type="http://schemas.openxmlformats.org/officeDocument/2006/relationships/image" Target="../media/image103.svg"/><Relationship Id="rId14" Type="http://schemas.openxmlformats.org/officeDocument/2006/relationships/image" Target="../media/image5.png"/><Relationship Id="rId22"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6.svg"/><Relationship Id="rId18" Type="http://schemas.openxmlformats.org/officeDocument/2006/relationships/image" Target="../media/image32.png"/><Relationship Id="rId3" Type="http://schemas.openxmlformats.org/officeDocument/2006/relationships/image" Target="../media/image2.svg"/><Relationship Id="rId21" Type="http://schemas.openxmlformats.org/officeDocument/2006/relationships/image" Target="../media/image34.svg"/><Relationship Id="rId7" Type="http://schemas.openxmlformats.org/officeDocument/2006/relationships/image" Target="../media/image4.svg"/><Relationship Id="rId12" Type="http://schemas.openxmlformats.org/officeDocument/2006/relationships/image" Target="../media/image73.png"/><Relationship Id="rId17" Type="http://schemas.openxmlformats.org/officeDocument/2006/relationships/image" Target="../media/image30.svg"/><Relationship Id="rId2" Type="http://schemas.openxmlformats.org/officeDocument/2006/relationships/image" Target="../media/image3.pn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svg"/><Relationship Id="rId5" Type="http://schemas.openxmlformats.org/officeDocument/2006/relationships/image" Target="../media/image6.svg"/><Relationship Id="rId10" Type="http://schemas.openxmlformats.org/officeDocument/2006/relationships/image" Target="../media/image15.png"/><Relationship Id="rId19" Type="http://schemas.openxmlformats.org/officeDocument/2006/relationships/image" Target="../media/image32.svg"/><Relationship Id="rId4" Type="http://schemas.openxmlformats.org/officeDocument/2006/relationships/image" Target="../media/image5.png"/><Relationship Id="rId9" Type="http://schemas.openxmlformats.org/officeDocument/2006/relationships/image" Target="../media/image22.svg"/><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18.png"/><Relationship Id="rId26" Type="http://schemas.openxmlformats.org/officeDocument/2006/relationships/image" Target="../media/image95.svg"/><Relationship Id="rId39" Type="http://schemas.openxmlformats.org/officeDocument/2006/relationships/image" Target="../media/image8.svg"/><Relationship Id="rId21" Type="http://schemas.openxmlformats.org/officeDocument/2006/relationships/image" Target="../media/image90.svg"/><Relationship Id="rId34" Type="http://schemas.openxmlformats.org/officeDocument/2006/relationships/image" Target="../media/image26.png"/><Relationship Id="rId42" Type="http://schemas.openxmlformats.org/officeDocument/2006/relationships/image" Target="../media/image30.PNG"/><Relationship Id="rId7" Type="http://schemas.openxmlformats.org/officeDocument/2006/relationships/image" Target="../media/image8.svg"/><Relationship Id="rId12" Type="http://schemas.openxmlformats.org/officeDocument/2006/relationships/image" Target="../media/image4.png"/><Relationship Id="rId17" Type="http://schemas.openxmlformats.org/officeDocument/2006/relationships/image" Target="../media/image48.svg"/><Relationship Id="rId33" Type="http://schemas.openxmlformats.org/officeDocument/2006/relationships/image" Target="../media/image16.svg"/><Relationship Id="rId38"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image" Target="../media/image10.svg"/><Relationship Id="rId41"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4.svg"/><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image" Target="../media/image6.svg"/><Relationship Id="rId40"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44.svg"/><Relationship Id="rId23" Type="http://schemas.openxmlformats.org/officeDocument/2006/relationships/image" Target="../media/image92.svg"/><Relationship Id="rId28" Type="http://schemas.openxmlformats.org/officeDocument/2006/relationships/image" Target="../media/image23.png"/><Relationship Id="rId36"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88.svg"/><Relationship Id="rId31" Type="http://schemas.openxmlformats.org/officeDocument/2006/relationships/image" Target="../media/image14.svg"/><Relationship Id="rId9" Type="http://schemas.openxmlformats.org/officeDocument/2006/relationships/image" Target="../media/image20.sv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22.png"/><Relationship Id="rId30" Type="http://schemas.openxmlformats.org/officeDocument/2006/relationships/image" Target="../media/image24.png"/><Relationship Id="rId35" Type="http://schemas.openxmlformats.org/officeDocument/2006/relationships/image" Target="../media/image4.svg"/><Relationship Id="rId8" Type="http://schemas.openxmlformats.org/officeDocument/2006/relationships/image" Target="../media/image11.png"/><Relationship Id="rId3"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8.svg"/><Relationship Id="rId18" Type="http://schemas.openxmlformats.org/officeDocument/2006/relationships/image" Target="../media/image39.png"/><Relationship Id="rId26" Type="http://schemas.openxmlformats.org/officeDocument/2006/relationships/image" Target="../media/image42.png"/><Relationship Id="rId3" Type="http://schemas.openxmlformats.org/officeDocument/2006/relationships/image" Target="../media/image6.svg"/><Relationship Id="rId21" Type="http://schemas.openxmlformats.org/officeDocument/2006/relationships/image" Target="../media/image64.svg"/><Relationship Id="rId7" Type="http://schemas.openxmlformats.org/officeDocument/2006/relationships/image" Target="../media/image52.svg"/><Relationship Id="rId12" Type="http://schemas.openxmlformats.org/officeDocument/2006/relationships/image" Target="../media/image37.pn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5.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6.svg"/><Relationship Id="rId24" Type="http://schemas.openxmlformats.org/officeDocument/2006/relationships/image" Target="../media/image41.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66.svg"/><Relationship Id="rId28" Type="http://schemas.openxmlformats.org/officeDocument/2006/relationships/image" Target="../media/image4.png"/><Relationship Id="rId10" Type="http://schemas.openxmlformats.org/officeDocument/2006/relationships/image" Target="../media/image36.png"/><Relationship Id="rId19" Type="http://schemas.openxmlformats.org/officeDocument/2006/relationships/image" Target="../media/image62.svg"/><Relationship Id="rId4" Type="http://schemas.openxmlformats.org/officeDocument/2006/relationships/image" Target="../media/image3.png"/><Relationship Id="rId9" Type="http://schemas.openxmlformats.org/officeDocument/2006/relationships/image" Target="../media/image54.svg"/><Relationship Id="rId14" Type="http://schemas.openxmlformats.org/officeDocument/2006/relationships/image" Target="../media/image11.png"/><Relationship Id="rId22" Type="http://schemas.openxmlformats.org/officeDocument/2006/relationships/image" Target="../media/image33.png"/><Relationship Id="rId27" Type="http://schemas.openxmlformats.org/officeDocument/2006/relationships/image" Target="../media/image22.sv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8.svg"/><Relationship Id="rId18" Type="http://schemas.openxmlformats.org/officeDocument/2006/relationships/image" Target="../media/image39.png"/><Relationship Id="rId26" Type="http://schemas.openxmlformats.org/officeDocument/2006/relationships/image" Target="../media/image42.png"/><Relationship Id="rId3" Type="http://schemas.openxmlformats.org/officeDocument/2006/relationships/image" Target="../media/image6.svg"/><Relationship Id="rId21" Type="http://schemas.openxmlformats.org/officeDocument/2006/relationships/image" Target="../media/image64.svg"/><Relationship Id="rId7" Type="http://schemas.openxmlformats.org/officeDocument/2006/relationships/image" Target="../media/image52.svg"/><Relationship Id="rId12" Type="http://schemas.openxmlformats.org/officeDocument/2006/relationships/image" Target="../media/image37.pn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5.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6.svg"/><Relationship Id="rId24" Type="http://schemas.openxmlformats.org/officeDocument/2006/relationships/image" Target="../media/image41.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66.svg"/><Relationship Id="rId28" Type="http://schemas.openxmlformats.org/officeDocument/2006/relationships/image" Target="../media/image4.png"/><Relationship Id="rId10" Type="http://schemas.openxmlformats.org/officeDocument/2006/relationships/image" Target="../media/image36.png"/><Relationship Id="rId19" Type="http://schemas.openxmlformats.org/officeDocument/2006/relationships/image" Target="../media/image62.svg"/><Relationship Id="rId4" Type="http://schemas.openxmlformats.org/officeDocument/2006/relationships/image" Target="../media/image3.png"/><Relationship Id="rId9" Type="http://schemas.openxmlformats.org/officeDocument/2006/relationships/image" Target="../media/image54.svg"/><Relationship Id="rId14" Type="http://schemas.openxmlformats.org/officeDocument/2006/relationships/image" Target="../media/image11.png"/><Relationship Id="rId22" Type="http://schemas.openxmlformats.org/officeDocument/2006/relationships/image" Target="../media/image33.png"/><Relationship Id="rId27" Type="http://schemas.openxmlformats.org/officeDocument/2006/relationships/image" Target="../media/image22.sv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9.png"/><Relationship Id="rId18" Type="http://schemas.openxmlformats.org/officeDocument/2006/relationships/image" Target="../media/image44.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svg"/><Relationship Id="rId17" Type="http://schemas.openxmlformats.org/officeDocument/2006/relationships/image" Target="../media/image16.png"/><Relationship Id="rId2" Type="http://schemas.openxmlformats.org/officeDocument/2006/relationships/image" Target="../media/image5.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png"/><Relationship Id="rId5" Type="http://schemas.openxmlformats.org/officeDocument/2006/relationships/image" Target="../media/image36.svg"/><Relationship Id="rId15" Type="http://schemas.openxmlformats.org/officeDocument/2006/relationships/image" Target="../media/image20.png"/><Relationship Id="rId10" Type="http://schemas.openxmlformats.org/officeDocument/2006/relationships/image" Target="../media/image114.svg"/><Relationship Id="rId4" Type="http://schemas.openxmlformats.org/officeDocument/2006/relationships/image" Target="../media/image44.png"/><Relationship Id="rId14" Type="http://schemas.openxmlformats.org/officeDocument/2006/relationships/image" Target="../media/image90.sv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9.png"/><Relationship Id="rId18" Type="http://schemas.openxmlformats.org/officeDocument/2006/relationships/image" Target="../media/image44.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svg"/><Relationship Id="rId17" Type="http://schemas.openxmlformats.org/officeDocument/2006/relationships/image" Target="../media/image16.png"/><Relationship Id="rId2" Type="http://schemas.openxmlformats.org/officeDocument/2006/relationships/image" Target="../media/image5.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png"/><Relationship Id="rId5" Type="http://schemas.openxmlformats.org/officeDocument/2006/relationships/image" Target="../media/image36.svg"/><Relationship Id="rId15" Type="http://schemas.openxmlformats.org/officeDocument/2006/relationships/image" Target="../media/image20.png"/><Relationship Id="rId10" Type="http://schemas.openxmlformats.org/officeDocument/2006/relationships/image" Target="../media/image114.svg"/><Relationship Id="rId4" Type="http://schemas.openxmlformats.org/officeDocument/2006/relationships/image" Target="../media/image44.png"/><Relationship Id="rId14" Type="http://schemas.openxmlformats.org/officeDocument/2006/relationships/image" Target="../media/image90.sv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9.png"/><Relationship Id="rId18" Type="http://schemas.openxmlformats.org/officeDocument/2006/relationships/image" Target="../media/image44.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svg"/><Relationship Id="rId17" Type="http://schemas.openxmlformats.org/officeDocument/2006/relationships/image" Target="../media/image16.png"/><Relationship Id="rId2" Type="http://schemas.openxmlformats.org/officeDocument/2006/relationships/image" Target="../media/image5.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png"/><Relationship Id="rId5" Type="http://schemas.openxmlformats.org/officeDocument/2006/relationships/image" Target="../media/image36.svg"/><Relationship Id="rId15" Type="http://schemas.openxmlformats.org/officeDocument/2006/relationships/image" Target="../media/image20.png"/><Relationship Id="rId10" Type="http://schemas.openxmlformats.org/officeDocument/2006/relationships/image" Target="../media/image114.svg"/><Relationship Id="rId4" Type="http://schemas.openxmlformats.org/officeDocument/2006/relationships/image" Target="../media/image44.png"/><Relationship Id="rId14" Type="http://schemas.openxmlformats.org/officeDocument/2006/relationships/image" Target="../media/image90.sv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9.png"/><Relationship Id="rId18" Type="http://schemas.openxmlformats.org/officeDocument/2006/relationships/image" Target="../media/image44.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svg"/><Relationship Id="rId17" Type="http://schemas.openxmlformats.org/officeDocument/2006/relationships/image" Target="../media/image16.png"/><Relationship Id="rId2" Type="http://schemas.openxmlformats.org/officeDocument/2006/relationships/image" Target="../media/image5.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png"/><Relationship Id="rId5" Type="http://schemas.openxmlformats.org/officeDocument/2006/relationships/image" Target="../media/image36.svg"/><Relationship Id="rId15" Type="http://schemas.openxmlformats.org/officeDocument/2006/relationships/image" Target="../media/image20.png"/><Relationship Id="rId10" Type="http://schemas.openxmlformats.org/officeDocument/2006/relationships/image" Target="../media/image114.svg"/><Relationship Id="rId4" Type="http://schemas.openxmlformats.org/officeDocument/2006/relationships/image" Target="../media/image44.png"/><Relationship Id="rId14" Type="http://schemas.openxmlformats.org/officeDocument/2006/relationships/image" Target="../media/image90.sv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05.svg"/><Relationship Id="rId18" Type="http://schemas.openxmlformats.org/officeDocument/2006/relationships/image" Target="../media/image71.png"/><Relationship Id="rId3" Type="http://schemas.openxmlformats.org/officeDocument/2006/relationships/image" Target="../media/image2.svg"/><Relationship Id="rId21" Type="http://schemas.openxmlformats.org/officeDocument/2006/relationships/image" Target="../media/image90.svg"/><Relationship Id="rId7" Type="http://schemas.openxmlformats.org/officeDocument/2006/relationships/image" Target="../media/image22.svg"/><Relationship Id="rId12" Type="http://schemas.openxmlformats.org/officeDocument/2006/relationships/image" Target="../media/image69.png"/><Relationship Id="rId17" Type="http://schemas.openxmlformats.org/officeDocument/2006/relationships/image" Target="../media/image107.svg"/><Relationship Id="rId2" Type="http://schemas.openxmlformats.org/officeDocument/2006/relationships/image" Target="../media/image3.png"/><Relationship Id="rId16" Type="http://schemas.openxmlformats.org/officeDocument/2006/relationships/image" Target="../media/image70.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svg"/><Relationship Id="rId5" Type="http://schemas.openxmlformats.org/officeDocument/2006/relationships/image" Target="../media/image20.svg"/><Relationship Id="rId15" Type="http://schemas.openxmlformats.org/officeDocument/2006/relationships/image" Target="../media/image6.svg"/><Relationship Id="rId23" Type="http://schemas.openxmlformats.org/officeDocument/2006/relationships/image" Target="../media/image111.svg"/><Relationship Id="rId10" Type="http://schemas.openxmlformats.org/officeDocument/2006/relationships/image" Target="../media/image4.png"/><Relationship Id="rId19" Type="http://schemas.openxmlformats.org/officeDocument/2006/relationships/image" Target="../media/image109.svg"/><Relationship Id="rId4" Type="http://schemas.openxmlformats.org/officeDocument/2006/relationships/image" Target="../media/image11.png"/><Relationship Id="rId9" Type="http://schemas.openxmlformats.org/officeDocument/2006/relationships/image" Target="../media/image103.svg"/><Relationship Id="rId14" Type="http://schemas.openxmlformats.org/officeDocument/2006/relationships/image" Target="../media/image5.png"/><Relationship Id="rId22"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svg"/><Relationship Id="rId18" Type="http://schemas.openxmlformats.org/officeDocument/2006/relationships/image" Target="../media/image67.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4.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44.png"/><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4.png"/><Relationship Id="rId19" Type="http://schemas.openxmlformats.org/officeDocument/2006/relationships/image" Target="../media/image46.svg"/><Relationship Id="rId4" Type="http://schemas.openxmlformats.org/officeDocument/2006/relationships/image" Target="../media/image62.png"/><Relationship Id="rId9" Type="http://schemas.openxmlformats.org/officeDocument/2006/relationships/image" Target="../media/image6.svg"/><Relationship Id="rId14" Type="http://schemas.openxmlformats.org/officeDocument/2006/relationships/image" Target="../media/image7.png"/><Relationship Id="rId22" Type="http://schemas.openxmlformats.org/officeDocument/2006/relationships/image" Target="../media/image15.png"/></Relationships>
</file>

<file path=ppt/slides/_rels/slide28.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47.png"/><Relationship Id="rId21" Type="http://schemas.openxmlformats.org/officeDocument/2006/relationships/image" Target="../media/image78.svg"/><Relationship Id="rId12" Type="http://schemas.openxmlformats.org/officeDocument/2006/relationships/image" Target="../media/image5.png"/><Relationship Id="rId17" Type="http://schemas.openxmlformats.org/officeDocument/2006/relationships/image" Target="../media/image74.svg"/><Relationship Id="rId2" Type="http://schemas.openxmlformats.org/officeDocument/2006/relationships/image" Target="../media/image45.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11" Type="http://schemas.openxmlformats.org/officeDocument/2006/relationships/image" Target="../media/image66.svg"/><Relationship Id="rId24" Type="http://schemas.openxmlformats.org/officeDocument/2006/relationships/image" Target="../media/image52.png"/><Relationship Id="rId15" Type="http://schemas.openxmlformats.org/officeDocument/2006/relationships/image" Target="../media/image4.svg"/><Relationship Id="rId23" Type="http://schemas.openxmlformats.org/officeDocument/2006/relationships/image" Target="../media/image32.svg"/><Relationship Id="rId10" Type="http://schemas.openxmlformats.org/officeDocument/2006/relationships/image" Target="../media/image33.png"/><Relationship Id="rId19" Type="http://schemas.openxmlformats.org/officeDocument/2006/relationships/image" Target="../media/image76.svg"/><Relationship Id="rId31" Type="http://schemas.openxmlformats.org/officeDocument/2006/relationships/image" Target="../media/image86.svg"/><Relationship Id="rId9" Type="http://schemas.openxmlformats.org/officeDocument/2006/relationships/image" Target="../media/image72.svg"/><Relationship Id="rId14" Type="http://schemas.openxmlformats.org/officeDocument/2006/relationships/image" Target="../media/image4.png"/><Relationship Id="rId22"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26" Type="http://schemas.openxmlformats.org/officeDocument/2006/relationships/image" Target="../media/image80.png"/><Relationship Id="rId3" Type="http://schemas.openxmlformats.org/officeDocument/2006/relationships/image" Target="../media/image116.sv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5.png"/><Relationship Id="rId25" Type="http://schemas.openxmlformats.org/officeDocument/2006/relationships/image" Target="../media/image20.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92.svg"/><Relationship Id="rId24" Type="http://schemas.openxmlformats.org/officeDocument/2006/relationships/image" Target="../media/image11.png"/><Relationship Id="rId5" Type="http://schemas.openxmlformats.org/officeDocument/2006/relationships/image" Target="../media/image118.svg"/><Relationship Id="rId23" Type="http://schemas.openxmlformats.org/officeDocument/2006/relationships/image" Target="../media/image24.svg"/><Relationship Id="rId28" Type="http://schemas.openxmlformats.org/officeDocument/2006/relationships/image" Target="../media/image31.png"/><Relationship Id="rId10" Type="http://schemas.openxmlformats.org/officeDocument/2006/relationships/image" Target="../media/image20.png"/><Relationship Id="rId4" Type="http://schemas.openxmlformats.org/officeDocument/2006/relationships/image" Target="../media/image78.png"/><Relationship Id="rId9" Type="http://schemas.openxmlformats.org/officeDocument/2006/relationships/image" Target="../media/image90.svg"/><Relationship Id="rId14" Type="http://schemas.openxmlformats.org/officeDocument/2006/relationships/image" Target="../media/image4.png"/><Relationship Id="rId22" Type="http://schemas.openxmlformats.org/officeDocument/2006/relationships/image" Target="../media/image15.png"/><Relationship Id="rId27" Type="http://schemas.openxmlformats.org/officeDocument/2006/relationships/image" Target="../media/image128.svg"/><Relationship Id="rId35" Type="http://schemas.openxmlformats.org/officeDocument/2006/relationships/image" Target="../media/image28.svg"/></Relationships>
</file>

<file path=ppt/slides/_rels/slide3.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0.svg"/><Relationship Id="rId3" Type="http://schemas.openxmlformats.org/officeDocument/2006/relationships/image" Target="../media/image6.svg"/><Relationship Id="rId21" Type="http://schemas.openxmlformats.org/officeDocument/2006/relationships/image" Target="../media/image33.png"/><Relationship Id="rId12" Type="http://schemas.openxmlformats.org/officeDocument/2006/relationships/image" Target="../media/image88.svg"/><Relationship Id="rId17" Type="http://schemas.openxmlformats.org/officeDocument/2006/relationships/image" Target="../media/image11.png"/><Relationship Id="rId2" Type="http://schemas.openxmlformats.org/officeDocument/2006/relationships/image" Target="../media/image5.png"/><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7.xml"/><Relationship Id="rId11" Type="http://schemas.openxmlformats.org/officeDocument/2006/relationships/image" Target="../media/image18.png"/><Relationship Id="rId24" Type="http://schemas.openxmlformats.org/officeDocument/2006/relationships/image" Target="../media/image24.svg"/><Relationship Id="rId15" Type="http://schemas.openxmlformats.org/officeDocument/2006/relationships/image" Target="../media/image31.png"/><Relationship Id="rId23" Type="http://schemas.openxmlformats.org/officeDocument/2006/relationships/image" Target="../media/image15.png"/><Relationship Id="rId10" Type="http://schemas.openxmlformats.org/officeDocument/2006/relationships/image" Target="../media/image92.svg"/><Relationship Id="rId19" Type="http://schemas.openxmlformats.org/officeDocument/2006/relationships/image" Target="../media/image32.png"/><Relationship Id="rId4" Type="http://schemas.openxmlformats.org/officeDocument/2006/relationships/image" Target="../media/image20.png"/><Relationship Id="rId14" Type="http://schemas.openxmlformats.org/officeDocument/2006/relationships/image" Target="../media/image90.svg"/><Relationship Id="rId22" Type="http://schemas.openxmlformats.org/officeDocument/2006/relationships/image" Target="../media/image66.sv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svg"/><Relationship Id="rId18" Type="http://schemas.openxmlformats.org/officeDocument/2006/relationships/image" Target="../media/image18.png"/><Relationship Id="rId26" Type="http://schemas.openxmlformats.org/officeDocument/2006/relationships/image" Target="../media/image95.svg"/><Relationship Id="rId3" Type="http://schemas.openxmlformats.org/officeDocument/2006/relationships/image" Target="../media/image36.svg"/><Relationship Id="rId21" Type="http://schemas.openxmlformats.org/officeDocument/2006/relationships/image" Target="../media/image90.svg"/><Relationship Id="rId7" Type="http://schemas.openxmlformats.org/officeDocument/2006/relationships/image" Target="../media/image8.svg"/><Relationship Id="rId12" Type="http://schemas.openxmlformats.org/officeDocument/2006/relationships/image" Target="../media/image4.png"/><Relationship Id="rId17" Type="http://schemas.openxmlformats.org/officeDocument/2006/relationships/image" Target="../media/image48.svg"/><Relationship Id="rId2" Type="http://schemas.openxmlformats.org/officeDocument/2006/relationships/image" Target="../media/image44.png"/><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4.svg"/><Relationship Id="rId24" Type="http://schemas.openxmlformats.org/officeDocument/2006/relationships/image" Target="../media/image21.png"/><Relationship Id="rId5" Type="http://schemas.openxmlformats.org/officeDocument/2006/relationships/image" Target="../media/image6.svg"/><Relationship Id="rId15" Type="http://schemas.openxmlformats.org/officeDocument/2006/relationships/image" Target="../media/image44.svg"/><Relationship Id="rId23" Type="http://schemas.openxmlformats.org/officeDocument/2006/relationships/image" Target="../media/image92.svg"/><Relationship Id="rId10" Type="http://schemas.openxmlformats.org/officeDocument/2006/relationships/image" Target="../media/image15.png"/><Relationship Id="rId19" Type="http://schemas.openxmlformats.org/officeDocument/2006/relationships/image" Target="../media/image88.svg"/><Relationship Id="rId4" Type="http://schemas.openxmlformats.org/officeDocument/2006/relationships/image" Target="../media/image5.png"/><Relationship Id="rId9" Type="http://schemas.openxmlformats.org/officeDocument/2006/relationships/image" Target="../media/image20.svg"/><Relationship Id="rId14" Type="http://schemas.openxmlformats.org/officeDocument/2006/relationships/image" Target="../media/image16.png"/><Relationship Id="rId22"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0.svg"/><Relationship Id="rId18" Type="http://schemas.openxmlformats.org/officeDocument/2006/relationships/image" Target="../media/image32.png"/><Relationship Id="rId26" Type="http://schemas.openxmlformats.org/officeDocument/2006/relationships/image" Target="../media/image66.png"/><Relationship Id="rId3" Type="http://schemas.openxmlformats.org/officeDocument/2006/relationships/image" Target="../media/image6.svg"/><Relationship Id="rId21" Type="http://schemas.openxmlformats.org/officeDocument/2006/relationships/image" Target="../media/image99.svg"/><Relationship Id="rId7" Type="http://schemas.openxmlformats.org/officeDocument/2006/relationships/image" Target="../media/image4.svg"/><Relationship Id="rId12" Type="http://schemas.openxmlformats.org/officeDocument/2006/relationships/image" Target="../media/image19.png"/><Relationship Id="rId17" Type="http://schemas.openxmlformats.org/officeDocument/2006/relationships/image" Target="../media/image60.svg"/><Relationship Id="rId25" Type="http://schemas.openxmlformats.org/officeDocument/2006/relationships/image" Target="../media/image14.svg"/><Relationship Id="rId2" Type="http://schemas.openxmlformats.org/officeDocument/2006/relationships/image" Target="../media/image5.png"/><Relationship Id="rId16" Type="http://schemas.openxmlformats.org/officeDocument/2006/relationships/image" Target="../media/image38.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8.svg"/><Relationship Id="rId24" Type="http://schemas.openxmlformats.org/officeDocument/2006/relationships/image" Target="../media/image8.png"/><Relationship Id="rId5" Type="http://schemas.openxmlformats.org/officeDocument/2006/relationships/image" Target="../media/image22.svg"/><Relationship Id="rId15" Type="http://schemas.openxmlformats.org/officeDocument/2006/relationships/image" Target="../media/image20.svg"/><Relationship Id="rId23" Type="http://schemas.openxmlformats.org/officeDocument/2006/relationships/image" Target="../media/image48.svg"/><Relationship Id="rId10" Type="http://schemas.openxmlformats.org/officeDocument/2006/relationships/image" Target="../media/image18.png"/><Relationship Id="rId19" Type="http://schemas.openxmlformats.org/officeDocument/2006/relationships/image" Target="../media/image32.svg"/><Relationship Id="rId4" Type="http://schemas.openxmlformats.org/officeDocument/2006/relationships/image" Target="../media/image42.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7.png"/><Relationship Id="rId27" Type="http://schemas.openxmlformats.org/officeDocument/2006/relationships/image" Target="../media/image101.sv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svg"/><Relationship Id="rId18" Type="http://schemas.openxmlformats.org/officeDocument/2006/relationships/image" Target="../media/image67.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4.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44.png"/><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4.png"/><Relationship Id="rId19" Type="http://schemas.openxmlformats.org/officeDocument/2006/relationships/image" Target="../media/image46.svg"/><Relationship Id="rId4" Type="http://schemas.openxmlformats.org/officeDocument/2006/relationships/image" Target="../media/image62.png"/><Relationship Id="rId9" Type="http://schemas.openxmlformats.org/officeDocument/2006/relationships/image" Target="../media/image6.svg"/><Relationship Id="rId14" Type="http://schemas.openxmlformats.org/officeDocument/2006/relationships/image" Target="../media/image7.png"/><Relationship Id="rId22"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26" Type="http://schemas.openxmlformats.org/officeDocument/2006/relationships/image" Target="../media/image80.png"/><Relationship Id="rId3" Type="http://schemas.openxmlformats.org/officeDocument/2006/relationships/image" Target="../media/image116.sv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5.png"/><Relationship Id="rId25" Type="http://schemas.openxmlformats.org/officeDocument/2006/relationships/image" Target="../media/image20.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92.svg"/><Relationship Id="rId24" Type="http://schemas.openxmlformats.org/officeDocument/2006/relationships/image" Target="../media/image11.png"/><Relationship Id="rId5" Type="http://schemas.openxmlformats.org/officeDocument/2006/relationships/image" Target="../media/image118.svg"/><Relationship Id="rId23" Type="http://schemas.openxmlformats.org/officeDocument/2006/relationships/image" Target="../media/image24.svg"/><Relationship Id="rId28" Type="http://schemas.openxmlformats.org/officeDocument/2006/relationships/image" Target="../media/image31.png"/><Relationship Id="rId10" Type="http://schemas.openxmlformats.org/officeDocument/2006/relationships/image" Target="../media/image20.png"/><Relationship Id="rId4" Type="http://schemas.openxmlformats.org/officeDocument/2006/relationships/image" Target="../media/image78.png"/><Relationship Id="rId9" Type="http://schemas.openxmlformats.org/officeDocument/2006/relationships/image" Target="../media/image90.svg"/><Relationship Id="rId14" Type="http://schemas.openxmlformats.org/officeDocument/2006/relationships/image" Target="../media/image4.png"/><Relationship Id="rId22" Type="http://schemas.openxmlformats.org/officeDocument/2006/relationships/image" Target="../media/image15.png"/><Relationship Id="rId27" Type="http://schemas.openxmlformats.org/officeDocument/2006/relationships/image" Target="../media/image128.svg"/><Relationship Id="rId35" Type="http://schemas.openxmlformats.org/officeDocument/2006/relationships/image" Target="../media/image28.svg"/></Relationships>
</file>

<file path=ppt/slides/_rels/slide34.xml.rels><?xml version="1.0" encoding="UTF-8" standalone="yes"?>
<Relationships xmlns="http://schemas.openxmlformats.org/package/2006/relationships"><Relationship Id="rId18" Type="http://schemas.openxmlformats.org/officeDocument/2006/relationships/image" Target="../media/image83.png"/><Relationship Id="rId26" Type="http://schemas.openxmlformats.org/officeDocument/2006/relationships/image" Target="../media/image18.png"/><Relationship Id="rId39" Type="http://schemas.openxmlformats.org/officeDocument/2006/relationships/image" Target="../media/image66.svg"/><Relationship Id="rId3" Type="http://schemas.openxmlformats.org/officeDocument/2006/relationships/image" Target="../media/image36.svg"/><Relationship Id="rId21" Type="http://schemas.openxmlformats.org/officeDocument/2006/relationships/image" Target="../media/image149.svg"/><Relationship Id="rId34" Type="http://schemas.openxmlformats.org/officeDocument/2006/relationships/image" Target="../media/image20.png"/><Relationship Id="rId7" Type="http://schemas.openxmlformats.org/officeDocument/2006/relationships/image" Target="../media/image143.svg"/><Relationship Id="rId12" Type="http://schemas.openxmlformats.org/officeDocument/2006/relationships/image" Target="../media/image4.png"/><Relationship Id="rId17" Type="http://schemas.openxmlformats.org/officeDocument/2006/relationships/image" Target="../media/image60.svg"/><Relationship Id="rId25" Type="http://schemas.openxmlformats.org/officeDocument/2006/relationships/image" Target="../media/image151.svg"/><Relationship Id="rId33" Type="http://schemas.openxmlformats.org/officeDocument/2006/relationships/image" Target="../media/image90.svg"/><Relationship Id="rId38" Type="http://schemas.openxmlformats.org/officeDocument/2006/relationships/image" Target="../media/image33.png"/><Relationship Id="rId2" Type="http://schemas.openxmlformats.org/officeDocument/2006/relationships/image" Target="../media/image44.png"/><Relationship Id="rId16" Type="http://schemas.openxmlformats.org/officeDocument/2006/relationships/image" Target="../media/image38.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58.svg"/><Relationship Id="rId24" Type="http://schemas.openxmlformats.org/officeDocument/2006/relationships/image" Target="../media/image85.png"/><Relationship Id="rId32" Type="http://schemas.openxmlformats.org/officeDocument/2006/relationships/image" Target="../media/image19.png"/><Relationship Id="rId37" Type="http://schemas.openxmlformats.org/officeDocument/2006/relationships/image" Target="../media/image26.svg"/><Relationship Id="rId5" Type="http://schemas.openxmlformats.org/officeDocument/2006/relationships/image" Target="../media/image141.svg"/><Relationship Id="rId15" Type="http://schemas.openxmlformats.org/officeDocument/2006/relationships/image" Target="../media/image4.svg"/><Relationship Id="rId23" Type="http://schemas.openxmlformats.org/officeDocument/2006/relationships/image" Target="../media/image68.svg"/><Relationship Id="rId36" Type="http://schemas.openxmlformats.org/officeDocument/2006/relationships/image" Target="../media/image73.png"/><Relationship Id="rId10" Type="http://schemas.openxmlformats.org/officeDocument/2006/relationships/image" Target="../media/image37.png"/><Relationship Id="rId19" Type="http://schemas.openxmlformats.org/officeDocument/2006/relationships/image" Target="../media/image147.svg"/><Relationship Id="rId31" Type="http://schemas.openxmlformats.org/officeDocument/2006/relationships/image" Target="../media/image88.svg"/><Relationship Id="rId4" Type="http://schemas.openxmlformats.org/officeDocument/2006/relationships/image" Target="../media/image81.png"/><Relationship Id="rId9" Type="http://schemas.openxmlformats.org/officeDocument/2006/relationships/image" Target="../media/image6.svg"/><Relationship Id="rId22" Type="http://schemas.openxmlformats.org/officeDocument/2006/relationships/image" Target="../media/image41.png"/><Relationship Id="rId35" Type="http://schemas.openxmlformats.org/officeDocument/2006/relationships/image" Target="../media/image92.svg"/><Relationship Id="rId8" Type="http://schemas.openxmlformats.org/officeDocument/2006/relationships/image" Target="../media/image5.png"/></Relationships>
</file>

<file path=ppt/slides/_rels/slide35.xml.rels><?xml version="1.0" encoding="UTF-8" standalone="yes"?>
<Relationships xmlns="http://schemas.openxmlformats.org/package/2006/relationships"><Relationship Id="rId18" Type="http://schemas.openxmlformats.org/officeDocument/2006/relationships/image" Target="../media/image83.png"/><Relationship Id="rId26" Type="http://schemas.openxmlformats.org/officeDocument/2006/relationships/image" Target="../media/image18.png"/><Relationship Id="rId39" Type="http://schemas.openxmlformats.org/officeDocument/2006/relationships/image" Target="../media/image66.svg"/><Relationship Id="rId3" Type="http://schemas.openxmlformats.org/officeDocument/2006/relationships/image" Target="../media/image36.svg"/><Relationship Id="rId21" Type="http://schemas.openxmlformats.org/officeDocument/2006/relationships/image" Target="../media/image149.svg"/><Relationship Id="rId34" Type="http://schemas.openxmlformats.org/officeDocument/2006/relationships/image" Target="../media/image20.png"/><Relationship Id="rId7" Type="http://schemas.openxmlformats.org/officeDocument/2006/relationships/image" Target="../media/image143.svg"/><Relationship Id="rId12" Type="http://schemas.openxmlformats.org/officeDocument/2006/relationships/image" Target="../media/image4.png"/><Relationship Id="rId17" Type="http://schemas.openxmlformats.org/officeDocument/2006/relationships/image" Target="../media/image60.svg"/><Relationship Id="rId25" Type="http://schemas.openxmlformats.org/officeDocument/2006/relationships/image" Target="../media/image151.svg"/><Relationship Id="rId33" Type="http://schemas.openxmlformats.org/officeDocument/2006/relationships/image" Target="../media/image90.svg"/><Relationship Id="rId38" Type="http://schemas.openxmlformats.org/officeDocument/2006/relationships/image" Target="../media/image33.png"/><Relationship Id="rId2" Type="http://schemas.openxmlformats.org/officeDocument/2006/relationships/image" Target="../media/image44.png"/><Relationship Id="rId16" Type="http://schemas.openxmlformats.org/officeDocument/2006/relationships/image" Target="../media/image38.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58.svg"/><Relationship Id="rId24" Type="http://schemas.openxmlformats.org/officeDocument/2006/relationships/image" Target="../media/image85.png"/><Relationship Id="rId32" Type="http://schemas.openxmlformats.org/officeDocument/2006/relationships/image" Target="../media/image19.png"/><Relationship Id="rId37" Type="http://schemas.openxmlformats.org/officeDocument/2006/relationships/image" Target="../media/image26.svg"/><Relationship Id="rId5" Type="http://schemas.openxmlformats.org/officeDocument/2006/relationships/image" Target="../media/image141.svg"/><Relationship Id="rId15" Type="http://schemas.openxmlformats.org/officeDocument/2006/relationships/image" Target="../media/image4.svg"/><Relationship Id="rId23" Type="http://schemas.openxmlformats.org/officeDocument/2006/relationships/image" Target="../media/image68.svg"/><Relationship Id="rId36" Type="http://schemas.openxmlformats.org/officeDocument/2006/relationships/image" Target="../media/image73.png"/><Relationship Id="rId10" Type="http://schemas.openxmlformats.org/officeDocument/2006/relationships/image" Target="../media/image37.png"/><Relationship Id="rId19" Type="http://schemas.openxmlformats.org/officeDocument/2006/relationships/image" Target="../media/image147.svg"/><Relationship Id="rId31" Type="http://schemas.openxmlformats.org/officeDocument/2006/relationships/image" Target="../media/image88.svg"/><Relationship Id="rId4" Type="http://schemas.openxmlformats.org/officeDocument/2006/relationships/image" Target="../media/image81.png"/><Relationship Id="rId9" Type="http://schemas.openxmlformats.org/officeDocument/2006/relationships/image" Target="../media/image6.svg"/><Relationship Id="rId22" Type="http://schemas.openxmlformats.org/officeDocument/2006/relationships/image" Target="../media/image41.png"/><Relationship Id="rId35" Type="http://schemas.openxmlformats.org/officeDocument/2006/relationships/image" Target="../media/image92.svg"/><Relationship Id="rId8" Type="http://schemas.openxmlformats.org/officeDocument/2006/relationships/image" Target="../media/image5.png"/></Relationships>
</file>

<file path=ppt/slides/_rels/slide36.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18.png"/><Relationship Id="rId26" Type="http://schemas.openxmlformats.org/officeDocument/2006/relationships/image" Target="../media/image95.svg"/><Relationship Id="rId39" Type="http://schemas.openxmlformats.org/officeDocument/2006/relationships/image" Target="../media/image8.svg"/><Relationship Id="rId21" Type="http://schemas.openxmlformats.org/officeDocument/2006/relationships/image" Target="../media/image90.svg"/><Relationship Id="rId34" Type="http://schemas.openxmlformats.org/officeDocument/2006/relationships/image" Target="../media/image26.png"/><Relationship Id="rId42" Type="http://schemas.openxmlformats.org/officeDocument/2006/relationships/image" Target="../media/image86.PNG"/><Relationship Id="rId7" Type="http://schemas.openxmlformats.org/officeDocument/2006/relationships/image" Target="../media/image8.svg"/><Relationship Id="rId12" Type="http://schemas.openxmlformats.org/officeDocument/2006/relationships/image" Target="../media/image4.png"/><Relationship Id="rId17" Type="http://schemas.openxmlformats.org/officeDocument/2006/relationships/image" Target="../media/image48.svg"/><Relationship Id="rId33" Type="http://schemas.openxmlformats.org/officeDocument/2006/relationships/image" Target="../media/image16.svg"/><Relationship Id="rId38"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image" Target="../media/image10.svg"/><Relationship Id="rId41"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4.svg"/><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image" Target="../media/image6.svg"/><Relationship Id="rId40"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44.svg"/><Relationship Id="rId23" Type="http://schemas.openxmlformats.org/officeDocument/2006/relationships/image" Target="../media/image92.svg"/><Relationship Id="rId28" Type="http://schemas.openxmlformats.org/officeDocument/2006/relationships/image" Target="../media/image23.png"/><Relationship Id="rId36"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88.svg"/><Relationship Id="rId31" Type="http://schemas.openxmlformats.org/officeDocument/2006/relationships/image" Target="../media/image14.svg"/><Relationship Id="rId9" Type="http://schemas.openxmlformats.org/officeDocument/2006/relationships/image" Target="../media/image20.sv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22.png"/><Relationship Id="rId30" Type="http://schemas.openxmlformats.org/officeDocument/2006/relationships/image" Target="../media/image24.png"/><Relationship Id="rId35" Type="http://schemas.openxmlformats.org/officeDocument/2006/relationships/image" Target="../media/image4.svg"/><Relationship Id="rId8" Type="http://schemas.openxmlformats.org/officeDocument/2006/relationships/image" Target="../media/image11.png"/><Relationship Id="rId3" Type="http://schemas.openxmlformats.org/officeDocument/2006/relationships/image" Target="../media/image2.svg"/></Relationships>
</file>

<file path=ppt/slides/_rels/slide37.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47.png"/><Relationship Id="rId26" Type="http://schemas.openxmlformats.org/officeDocument/2006/relationships/image" Target="../media/image50.png"/><Relationship Id="rId3" Type="http://schemas.openxmlformats.org/officeDocument/2006/relationships/image" Target="../media/image70.svg"/><Relationship Id="rId21" Type="http://schemas.openxmlformats.org/officeDocument/2006/relationships/image" Target="../media/image78.svg"/><Relationship Id="rId7" Type="http://schemas.openxmlformats.org/officeDocument/2006/relationships/image" Target="../media/image36.svg"/><Relationship Id="rId12" Type="http://schemas.openxmlformats.org/officeDocument/2006/relationships/image" Target="../media/image5.png"/><Relationship Id="rId17" Type="http://schemas.openxmlformats.org/officeDocument/2006/relationships/image" Target="../media/image74.svg"/><Relationship Id="rId25" Type="http://schemas.openxmlformats.org/officeDocument/2006/relationships/image" Target="../media/image80.svg"/><Relationship Id="rId33" Type="http://schemas.openxmlformats.org/officeDocument/2006/relationships/image" Target="../media/image60.svg"/><Relationship Id="rId2" Type="http://schemas.openxmlformats.org/officeDocument/2006/relationships/image" Target="../media/image43.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6.svg"/><Relationship Id="rId24" Type="http://schemas.openxmlformats.org/officeDocument/2006/relationships/image" Target="../media/image49.png"/><Relationship Id="rId32" Type="http://schemas.openxmlformats.org/officeDocument/2006/relationships/image" Target="../media/image38.png"/><Relationship Id="rId5" Type="http://schemas.openxmlformats.org/officeDocument/2006/relationships/image" Target="../media/image2.svg"/><Relationship Id="rId15" Type="http://schemas.openxmlformats.org/officeDocument/2006/relationships/image" Target="../media/image4.svg"/><Relationship Id="rId23" Type="http://schemas.openxmlformats.org/officeDocument/2006/relationships/image" Target="../media/image32.sv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76.svg"/><Relationship Id="rId31" Type="http://schemas.openxmlformats.org/officeDocument/2006/relationships/image" Target="../media/image86.svg"/><Relationship Id="rId4" Type="http://schemas.openxmlformats.org/officeDocument/2006/relationships/image" Target="../media/image3.png"/><Relationship Id="rId9" Type="http://schemas.openxmlformats.org/officeDocument/2006/relationships/image" Target="../media/image72.svg"/><Relationship Id="rId14" Type="http://schemas.openxmlformats.org/officeDocument/2006/relationships/image" Target="../media/image4.png"/><Relationship Id="rId22" Type="http://schemas.openxmlformats.org/officeDocument/2006/relationships/image" Target="../media/image32.png"/><Relationship Id="rId27" Type="http://schemas.openxmlformats.org/officeDocument/2006/relationships/image" Target="../media/image82.svg"/><Relationship Id="rId30" Type="http://schemas.openxmlformats.org/officeDocument/2006/relationships/image" Target="../media/image52.png"/><Relationship Id="rId8"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8.svg"/><Relationship Id="rId18" Type="http://schemas.openxmlformats.org/officeDocument/2006/relationships/image" Target="../media/image39.png"/><Relationship Id="rId26" Type="http://schemas.openxmlformats.org/officeDocument/2006/relationships/image" Target="../media/image42.png"/><Relationship Id="rId3" Type="http://schemas.openxmlformats.org/officeDocument/2006/relationships/image" Target="../media/image6.svg"/><Relationship Id="rId21" Type="http://schemas.openxmlformats.org/officeDocument/2006/relationships/image" Target="../media/image64.svg"/><Relationship Id="rId7" Type="http://schemas.openxmlformats.org/officeDocument/2006/relationships/image" Target="../media/image52.svg"/><Relationship Id="rId12" Type="http://schemas.openxmlformats.org/officeDocument/2006/relationships/image" Target="../media/image37.pn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5.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6.svg"/><Relationship Id="rId24" Type="http://schemas.openxmlformats.org/officeDocument/2006/relationships/image" Target="../media/image41.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66.svg"/><Relationship Id="rId28" Type="http://schemas.openxmlformats.org/officeDocument/2006/relationships/image" Target="../media/image4.png"/><Relationship Id="rId10" Type="http://schemas.openxmlformats.org/officeDocument/2006/relationships/image" Target="../media/image36.png"/><Relationship Id="rId19" Type="http://schemas.openxmlformats.org/officeDocument/2006/relationships/image" Target="../media/image62.svg"/><Relationship Id="rId4" Type="http://schemas.openxmlformats.org/officeDocument/2006/relationships/image" Target="../media/image3.png"/><Relationship Id="rId9" Type="http://schemas.openxmlformats.org/officeDocument/2006/relationships/image" Target="../media/image54.svg"/><Relationship Id="rId14" Type="http://schemas.openxmlformats.org/officeDocument/2006/relationships/image" Target="../media/image11.png"/><Relationship Id="rId22" Type="http://schemas.openxmlformats.org/officeDocument/2006/relationships/image" Target="../media/image33.png"/><Relationship Id="rId27" Type="http://schemas.openxmlformats.org/officeDocument/2006/relationships/image" Target="../media/image22.svg"/></Relationships>
</file>

<file path=ppt/slides/_rels/slide39.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47.xml"/><Relationship Id="rId18" Type="http://schemas.openxmlformats.org/officeDocument/2006/relationships/image" Target="../media/image92.png"/><Relationship Id="rId3" Type="http://schemas.openxmlformats.org/officeDocument/2006/relationships/slideLayout" Target="../slideLayouts/slideLayout13.xml"/><Relationship Id="rId7" Type="http://schemas.openxmlformats.org/officeDocument/2006/relationships/slide" Target="slide41.xml"/><Relationship Id="rId12" Type="http://schemas.openxmlformats.org/officeDocument/2006/relationships/slide" Target="slide46.xml"/><Relationship Id="rId17" Type="http://schemas.openxmlformats.org/officeDocument/2006/relationships/image" Target="../media/image91.gif"/><Relationship Id="rId2" Type="http://schemas.openxmlformats.org/officeDocument/2006/relationships/audio" Target="../media/media1.wav"/><Relationship Id="rId16" Type="http://schemas.openxmlformats.org/officeDocument/2006/relationships/image" Target="../media/image90.gif"/><Relationship Id="rId1" Type="http://schemas.microsoft.com/office/2007/relationships/media" Target="../media/media1.wav"/><Relationship Id="rId6" Type="http://schemas.openxmlformats.org/officeDocument/2006/relationships/slide" Target="slide40.xml"/><Relationship Id="rId11" Type="http://schemas.openxmlformats.org/officeDocument/2006/relationships/slide" Target="slide45.xml"/><Relationship Id="rId5" Type="http://schemas.openxmlformats.org/officeDocument/2006/relationships/image" Target="../media/image88.png"/><Relationship Id="rId15" Type="http://schemas.openxmlformats.org/officeDocument/2006/relationships/image" Target="../media/image89.gif"/><Relationship Id="rId10" Type="http://schemas.openxmlformats.org/officeDocument/2006/relationships/slide" Target="slide44.xml"/><Relationship Id="rId19" Type="http://schemas.openxmlformats.org/officeDocument/2006/relationships/slide" Target="slide5.xml"/><Relationship Id="rId4" Type="http://schemas.openxmlformats.org/officeDocument/2006/relationships/image" Target="../media/image87.png"/><Relationship Id="rId9" Type="http://schemas.openxmlformats.org/officeDocument/2006/relationships/slide" Target="slide43.xml"/><Relationship Id="rId14" Type="http://schemas.openxmlformats.org/officeDocument/2006/relationships/slide" Target="slide48.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8.svg"/><Relationship Id="rId18" Type="http://schemas.openxmlformats.org/officeDocument/2006/relationships/image" Target="../media/image39.png"/><Relationship Id="rId26" Type="http://schemas.openxmlformats.org/officeDocument/2006/relationships/image" Target="../media/image42.png"/><Relationship Id="rId3" Type="http://schemas.openxmlformats.org/officeDocument/2006/relationships/image" Target="../media/image6.svg"/><Relationship Id="rId21" Type="http://schemas.openxmlformats.org/officeDocument/2006/relationships/image" Target="../media/image64.svg"/><Relationship Id="rId7" Type="http://schemas.openxmlformats.org/officeDocument/2006/relationships/image" Target="../media/image52.svg"/><Relationship Id="rId12" Type="http://schemas.openxmlformats.org/officeDocument/2006/relationships/image" Target="../media/image37.pn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5.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6.svg"/><Relationship Id="rId24" Type="http://schemas.openxmlformats.org/officeDocument/2006/relationships/image" Target="../media/image41.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66.svg"/><Relationship Id="rId28" Type="http://schemas.openxmlformats.org/officeDocument/2006/relationships/image" Target="../media/image4.png"/><Relationship Id="rId10" Type="http://schemas.openxmlformats.org/officeDocument/2006/relationships/image" Target="../media/image36.png"/><Relationship Id="rId19" Type="http://schemas.openxmlformats.org/officeDocument/2006/relationships/image" Target="../media/image62.svg"/><Relationship Id="rId4" Type="http://schemas.openxmlformats.org/officeDocument/2006/relationships/image" Target="../media/image3.png"/><Relationship Id="rId9" Type="http://schemas.openxmlformats.org/officeDocument/2006/relationships/image" Target="../media/image54.svg"/><Relationship Id="rId14" Type="http://schemas.openxmlformats.org/officeDocument/2006/relationships/image" Target="../media/image11.png"/><Relationship Id="rId22" Type="http://schemas.openxmlformats.org/officeDocument/2006/relationships/image" Target="../media/image33.png"/><Relationship Id="rId27" Type="http://schemas.openxmlformats.org/officeDocument/2006/relationships/image" Target="../media/image22.svg"/></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96.png"/><Relationship Id="rId5" Type="http://schemas.openxmlformats.org/officeDocument/2006/relationships/image" Target="../media/image9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95.png"/><Relationship Id="rId14" Type="http://schemas.openxmlformats.org/officeDocument/2006/relationships/slide" Target="slide39.xml"/></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9.png"/><Relationship Id="rId3" Type="http://schemas.openxmlformats.org/officeDocument/2006/relationships/audio" Target="../media/audio3.wav"/><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98.png"/><Relationship Id="rId5" Type="http://schemas.openxmlformats.org/officeDocument/2006/relationships/image" Target="../media/image9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95.png"/><Relationship Id="rId14" Type="http://schemas.openxmlformats.org/officeDocument/2006/relationships/slide" Target="slide39.xml"/></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96.png"/><Relationship Id="rId5" Type="http://schemas.openxmlformats.org/officeDocument/2006/relationships/image" Target="../media/image9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95.png"/><Relationship Id="rId14" Type="http://schemas.openxmlformats.org/officeDocument/2006/relationships/slide" Target="slide39.xml"/></Relationships>
</file>

<file path=ppt/slides/_rels/slide4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9.xml"/><Relationship Id="rId3" Type="http://schemas.openxmlformats.org/officeDocument/2006/relationships/audio" Target="../media/audio3.wav"/><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98.png"/><Relationship Id="rId5" Type="http://schemas.openxmlformats.org/officeDocument/2006/relationships/image" Target="../media/image9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9.png"/><Relationship Id="rId3" Type="http://schemas.openxmlformats.org/officeDocument/2006/relationships/audio" Target="../media/audio3.wav"/><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98.png"/><Relationship Id="rId5" Type="http://schemas.openxmlformats.org/officeDocument/2006/relationships/image" Target="../media/image9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95.png"/><Relationship Id="rId14" Type="http://schemas.openxmlformats.org/officeDocument/2006/relationships/slide" Target="slide39.xml"/></Relationships>
</file>

<file path=ppt/slides/_rels/slide4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9.xml"/><Relationship Id="rId3" Type="http://schemas.openxmlformats.org/officeDocument/2006/relationships/audio" Target="../media/audio3.wav"/><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98.png"/><Relationship Id="rId5" Type="http://schemas.openxmlformats.org/officeDocument/2006/relationships/image" Target="../media/image9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9.png"/><Relationship Id="rId3" Type="http://schemas.openxmlformats.org/officeDocument/2006/relationships/audio" Target="../media/audio3.wav"/><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98.png"/><Relationship Id="rId5" Type="http://schemas.openxmlformats.org/officeDocument/2006/relationships/image" Target="../media/image9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95.png"/><Relationship Id="rId14" Type="http://schemas.openxmlformats.org/officeDocument/2006/relationships/slide" Target="slide39.xml"/></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96.png"/><Relationship Id="rId5" Type="http://schemas.openxmlformats.org/officeDocument/2006/relationships/image" Target="../media/image9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95.png"/><Relationship Id="rId14" Type="http://schemas.openxmlformats.org/officeDocument/2006/relationships/slide" Target="slide39.xml"/></Relationships>
</file>

<file path=ppt/slides/_rels/slide4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9.xml"/><Relationship Id="rId3" Type="http://schemas.openxmlformats.org/officeDocument/2006/relationships/audio" Target="../media/audio3.wav"/><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98.png"/><Relationship Id="rId5" Type="http://schemas.openxmlformats.org/officeDocument/2006/relationships/image" Target="../media/image9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95.png"/></Relationships>
</file>

<file path=ppt/slides/_rels/slide49.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18.png"/><Relationship Id="rId26" Type="http://schemas.openxmlformats.org/officeDocument/2006/relationships/image" Target="../media/image95.svg"/><Relationship Id="rId39" Type="http://schemas.openxmlformats.org/officeDocument/2006/relationships/image" Target="../media/image8.svg"/><Relationship Id="rId21" Type="http://schemas.openxmlformats.org/officeDocument/2006/relationships/image" Target="../media/image90.svg"/><Relationship Id="rId34" Type="http://schemas.openxmlformats.org/officeDocument/2006/relationships/image" Target="../media/image26.png"/><Relationship Id="rId42" Type="http://schemas.openxmlformats.org/officeDocument/2006/relationships/image" Target="../media/image100.PNG"/><Relationship Id="rId7" Type="http://schemas.openxmlformats.org/officeDocument/2006/relationships/image" Target="../media/image8.svg"/><Relationship Id="rId12" Type="http://schemas.openxmlformats.org/officeDocument/2006/relationships/image" Target="../media/image4.png"/><Relationship Id="rId17" Type="http://schemas.openxmlformats.org/officeDocument/2006/relationships/image" Target="../media/image48.svg"/><Relationship Id="rId33" Type="http://schemas.openxmlformats.org/officeDocument/2006/relationships/image" Target="../media/image16.svg"/><Relationship Id="rId38"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image" Target="../media/image10.svg"/><Relationship Id="rId41"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4.svg"/><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image" Target="../media/image6.svg"/><Relationship Id="rId40"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44.svg"/><Relationship Id="rId23" Type="http://schemas.openxmlformats.org/officeDocument/2006/relationships/image" Target="../media/image92.svg"/><Relationship Id="rId28" Type="http://schemas.openxmlformats.org/officeDocument/2006/relationships/image" Target="../media/image23.png"/><Relationship Id="rId36"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88.svg"/><Relationship Id="rId31" Type="http://schemas.openxmlformats.org/officeDocument/2006/relationships/image" Target="../media/image14.svg"/><Relationship Id="rId9" Type="http://schemas.openxmlformats.org/officeDocument/2006/relationships/image" Target="../media/image20.sv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22.png"/><Relationship Id="rId30" Type="http://schemas.openxmlformats.org/officeDocument/2006/relationships/image" Target="../media/image24.png"/><Relationship Id="rId35" Type="http://schemas.openxmlformats.org/officeDocument/2006/relationships/image" Target="../media/image4.svg"/><Relationship Id="rId8" Type="http://schemas.openxmlformats.org/officeDocument/2006/relationships/image" Target="../media/image11.png"/><Relationship Id="rId3" Type="http://schemas.openxmlformats.org/officeDocument/2006/relationships/image" Target="../media/image2.svg"/></Relationships>
</file>

<file path=ppt/slides/_rels/slide5.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47.png"/><Relationship Id="rId26" Type="http://schemas.openxmlformats.org/officeDocument/2006/relationships/image" Target="../media/image50.png"/><Relationship Id="rId3" Type="http://schemas.openxmlformats.org/officeDocument/2006/relationships/image" Target="../media/image70.svg"/><Relationship Id="rId21" Type="http://schemas.openxmlformats.org/officeDocument/2006/relationships/image" Target="../media/image78.svg"/><Relationship Id="rId7" Type="http://schemas.openxmlformats.org/officeDocument/2006/relationships/image" Target="../media/image36.svg"/><Relationship Id="rId12" Type="http://schemas.openxmlformats.org/officeDocument/2006/relationships/image" Target="../media/image5.png"/><Relationship Id="rId17" Type="http://schemas.openxmlformats.org/officeDocument/2006/relationships/image" Target="../media/image74.svg"/><Relationship Id="rId25" Type="http://schemas.openxmlformats.org/officeDocument/2006/relationships/image" Target="../media/image80.svg"/><Relationship Id="rId33" Type="http://schemas.openxmlformats.org/officeDocument/2006/relationships/image" Target="../media/image60.svg"/><Relationship Id="rId2" Type="http://schemas.openxmlformats.org/officeDocument/2006/relationships/image" Target="../media/image43.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6.svg"/><Relationship Id="rId24" Type="http://schemas.openxmlformats.org/officeDocument/2006/relationships/image" Target="../media/image49.png"/><Relationship Id="rId32" Type="http://schemas.openxmlformats.org/officeDocument/2006/relationships/image" Target="../media/image38.png"/><Relationship Id="rId5" Type="http://schemas.openxmlformats.org/officeDocument/2006/relationships/image" Target="../media/image2.svg"/><Relationship Id="rId15" Type="http://schemas.openxmlformats.org/officeDocument/2006/relationships/image" Target="../media/image4.svg"/><Relationship Id="rId23" Type="http://schemas.openxmlformats.org/officeDocument/2006/relationships/image" Target="../media/image32.sv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76.svg"/><Relationship Id="rId31" Type="http://schemas.openxmlformats.org/officeDocument/2006/relationships/image" Target="../media/image86.svg"/><Relationship Id="rId4" Type="http://schemas.openxmlformats.org/officeDocument/2006/relationships/image" Target="../media/image3.png"/><Relationship Id="rId9" Type="http://schemas.openxmlformats.org/officeDocument/2006/relationships/image" Target="../media/image72.svg"/><Relationship Id="rId14" Type="http://schemas.openxmlformats.org/officeDocument/2006/relationships/image" Target="../media/image4.png"/><Relationship Id="rId22" Type="http://schemas.openxmlformats.org/officeDocument/2006/relationships/image" Target="../media/image32.png"/><Relationship Id="rId27" Type="http://schemas.openxmlformats.org/officeDocument/2006/relationships/image" Target="../media/image82.svg"/><Relationship Id="rId30" Type="http://schemas.openxmlformats.org/officeDocument/2006/relationships/image" Target="../media/image52.png"/><Relationship Id="rId8" Type="http://schemas.openxmlformats.org/officeDocument/2006/relationships/image" Target="../media/image45.png"/></Relationships>
</file>

<file path=ppt/slides/_rels/slide5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26.svg"/><Relationship Id="rId18" Type="http://schemas.openxmlformats.org/officeDocument/2006/relationships/image" Target="../media/image16.png"/><Relationship Id="rId26" Type="http://schemas.openxmlformats.org/officeDocument/2006/relationships/image" Target="../media/image103.png"/><Relationship Id="rId3" Type="http://schemas.openxmlformats.org/officeDocument/2006/relationships/image" Target="../media/image36.svg"/><Relationship Id="rId21" Type="http://schemas.openxmlformats.org/officeDocument/2006/relationships/image" Target="../media/image159.svg"/><Relationship Id="rId7" Type="http://schemas.openxmlformats.org/officeDocument/2006/relationships/image" Target="../media/image157.svg"/><Relationship Id="rId12" Type="http://schemas.openxmlformats.org/officeDocument/2006/relationships/image" Target="../media/image73.png"/><Relationship Id="rId17" Type="http://schemas.openxmlformats.org/officeDocument/2006/relationships/image" Target="../media/image128.svg"/><Relationship Id="rId25" Type="http://schemas.openxmlformats.org/officeDocument/2006/relationships/image" Target="../media/image22.svg"/><Relationship Id="rId2" Type="http://schemas.openxmlformats.org/officeDocument/2006/relationships/image" Target="../media/image44.png"/><Relationship Id="rId16" Type="http://schemas.openxmlformats.org/officeDocument/2006/relationships/image" Target="../media/image80.png"/><Relationship Id="rId20"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66.svg"/><Relationship Id="rId24" Type="http://schemas.openxmlformats.org/officeDocument/2006/relationships/image" Target="../media/image42.png"/><Relationship Id="rId5" Type="http://schemas.openxmlformats.org/officeDocument/2006/relationships/image" Target="../media/image78.svg"/><Relationship Id="rId15" Type="http://schemas.openxmlformats.org/officeDocument/2006/relationships/image" Target="../media/image60.svg"/><Relationship Id="rId23" Type="http://schemas.openxmlformats.org/officeDocument/2006/relationships/image" Target="../media/image4.svg"/><Relationship Id="rId10" Type="http://schemas.openxmlformats.org/officeDocument/2006/relationships/image" Target="../media/image33.png"/><Relationship Id="rId19" Type="http://schemas.openxmlformats.org/officeDocument/2006/relationships/image" Target="../media/image44.svg"/><Relationship Id="rId4" Type="http://schemas.openxmlformats.org/officeDocument/2006/relationships/image" Target="../media/image48.png"/><Relationship Id="rId9" Type="http://schemas.openxmlformats.org/officeDocument/2006/relationships/image" Target="../media/image116.svg"/><Relationship Id="rId14" Type="http://schemas.openxmlformats.org/officeDocument/2006/relationships/image" Target="../media/image38.png"/><Relationship Id="rId22" Type="http://schemas.openxmlformats.org/officeDocument/2006/relationships/image" Target="../media/image4.png"/><Relationship Id="rId27" Type="http://schemas.openxmlformats.org/officeDocument/2006/relationships/image" Target="../media/image161.svg"/></Relationships>
</file>

<file path=ppt/slides/_rels/slide5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26" Type="http://schemas.openxmlformats.org/officeDocument/2006/relationships/image" Target="../media/image80.png"/><Relationship Id="rId3" Type="http://schemas.openxmlformats.org/officeDocument/2006/relationships/image" Target="../media/image116.sv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5.png"/><Relationship Id="rId25" Type="http://schemas.openxmlformats.org/officeDocument/2006/relationships/image" Target="../media/image20.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92.svg"/><Relationship Id="rId24" Type="http://schemas.openxmlformats.org/officeDocument/2006/relationships/image" Target="../media/image11.png"/><Relationship Id="rId5" Type="http://schemas.openxmlformats.org/officeDocument/2006/relationships/image" Target="../media/image118.svg"/><Relationship Id="rId23" Type="http://schemas.openxmlformats.org/officeDocument/2006/relationships/image" Target="../media/image24.svg"/><Relationship Id="rId28" Type="http://schemas.openxmlformats.org/officeDocument/2006/relationships/image" Target="../media/image31.png"/><Relationship Id="rId10" Type="http://schemas.openxmlformats.org/officeDocument/2006/relationships/image" Target="../media/image20.png"/><Relationship Id="rId4" Type="http://schemas.openxmlformats.org/officeDocument/2006/relationships/image" Target="../media/image78.png"/><Relationship Id="rId9" Type="http://schemas.openxmlformats.org/officeDocument/2006/relationships/image" Target="../media/image90.svg"/><Relationship Id="rId14" Type="http://schemas.openxmlformats.org/officeDocument/2006/relationships/image" Target="../media/image4.png"/><Relationship Id="rId22" Type="http://schemas.openxmlformats.org/officeDocument/2006/relationships/image" Target="../media/image15.png"/><Relationship Id="rId27" Type="http://schemas.openxmlformats.org/officeDocument/2006/relationships/image" Target="../media/image128.svg"/><Relationship Id="rId35" Type="http://schemas.openxmlformats.org/officeDocument/2006/relationships/image" Target="../media/image28.svg"/></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26.svg"/><Relationship Id="rId18" Type="http://schemas.openxmlformats.org/officeDocument/2006/relationships/image" Target="../media/image16.png"/><Relationship Id="rId26" Type="http://schemas.openxmlformats.org/officeDocument/2006/relationships/image" Target="../media/image103.png"/><Relationship Id="rId3" Type="http://schemas.openxmlformats.org/officeDocument/2006/relationships/image" Target="../media/image36.svg"/><Relationship Id="rId21" Type="http://schemas.openxmlformats.org/officeDocument/2006/relationships/image" Target="../media/image159.svg"/><Relationship Id="rId7" Type="http://schemas.openxmlformats.org/officeDocument/2006/relationships/image" Target="../media/image157.svg"/><Relationship Id="rId12" Type="http://schemas.openxmlformats.org/officeDocument/2006/relationships/image" Target="../media/image73.png"/><Relationship Id="rId17" Type="http://schemas.openxmlformats.org/officeDocument/2006/relationships/image" Target="../media/image128.svg"/><Relationship Id="rId25" Type="http://schemas.openxmlformats.org/officeDocument/2006/relationships/image" Target="../media/image22.svg"/><Relationship Id="rId2" Type="http://schemas.openxmlformats.org/officeDocument/2006/relationships/image" Target="../media/image44.png"/><Relationship Id="rId16" Type="http://schemas.openxmlformats.org/officeDocument/2006/relationships/image" Target="../media/image80.png"/><Relationship Id="rId20"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66.svg"/><Relationship Id="rId24" Type="http://schemas.openxmlformats.org/officeDocument/2006/relationships/image" Target="../media/image42.png"/><Relationship Id="rId5" Type="http://schemas.openxmlformats.org/officeDocument/2006/relationships/image" Target="../media/image78.svg"/><Relationship Id="rId15" Type="http://schemas.openxmlformats.org/officeDocument/2006/relationships/image" Target="../media/image60.svg"/><Relationship Id="rId23" Type="http://schemas.openxmlformats.org/officeDocument/2006/relationships/image" Target="../media/image4.svg"/><Relationship Id="rId10" Type="http://schemas.openxmlformats.org/officeDocument/2006/relationships/image" Target="../media/image33.png"/><Relationship Id="rId19" Type="http://schemas.openxmlformats.org/officeDocument/2006/relationships/image" Target="../media/image44.svg"/><Relationship Id="rId4" Type="http://schemas.openxmlformats.org/officeDocument/2006/relationships/image" Target="../media/image48.png"/><Relationship Id="rId9" Type="http://schemas.openxmlformats.org/officeDocument/2006/relationships/image" Target="../media/image116.svg"/><Relationship Id="rId14" Type="http://schemas.openxmlformats.org/officeDocument/2006/relationships/image" Target="../media/image38.png"/><Relationship Id="rId22" Type="http://schemas.openxmlformats.org/officeDocument/2006/relationships/image" Target="../media/image4.png"/><Relationship Id="rId27" Type="http://schemas.openxmlformats.org/officeDocument/2006/relationships/image" Target="../media/image161.svg"/></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26" Type="http://schemas.openxmlformats.org/officeDocument/2006/relationships/image" Target="../media/image80.png"/><Relationship Id="rId3" Type="http://schemas.openxmlformats.org/officeDocument/2006/relationships/image" Target="../media/image116.sv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5.png"/><Relationship Id="rId25" Type="http://schemas.openxmlformats.org/officeDocument/2006/relationships/image" Target="../media/image20.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92.svg"/><Relationship Id="rId24" Type="http://schemas.openxmlformats.org/officeDocument/2006/relationships/image" Target="../media/image11.png"/><Relationship Id="rId5" Type="http://schemas.openxmlformats.org/officeDocument/2006/relationships/image" Target="../media/image118.svg"/><Relationship Id="rId23" Type="http://schemas.openxmlformats.org/officeDocument/2006/relationships/image" Target="../media/image24.svg"/><Relationship Id="rId10" Type="http://schemas.openxmlformats.org/officeDocument/2006/relationships/image" Target="../media/image20.png"/><Relationship Id="rId4" Type="http://schemas.openxmlformats.org/officeDocument/2006/relationships/image" Target="../media/image78.png"/><Relationship Id="rId9" Type="http://schemas.openxmlformats.org/officeDocument/2006/relationships/image" Target="../media/image90.svg"/><Relationship Id="rId14" Type="http://schemas.openxmlformats.org/officeDocument/2006/relationships/image" Target="../media/image4.png"/><Relationship Id="rId22" Type="http://schemas.openxmlformats.org/officeDocument/2006/relationships/image" Target="../media/image15.png"/><Relationship Id="rId27" Type="http://schemas.openxmlformats.org/officeDocument/2006/relationships/image" Target="../media/image128.svg"/></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26.svg"/><Relationship Id="rId18" Type="http://schemas.openxmlformats.org/officeDocument/2006/relationships/image" Target="../media/image16.png"/><Relationship Id="rId26" Type="http://schemas.openxmlformats.org/officeDocument/2006/relationships/image" Target="../media/image103.png"/><Relationship Id="rId3" Type="http://schemas.openxmlformats.org/officeDocument/2006/relationships/image" Target="../media/image36.svg"/><Relationship Id="rId21" Type="http://schemas.openxmlformats.org/officeDocument/2006/relationships/image" Target="../media/image159.svg"/><Relationship Id="rId7" Type="http://schemas.openxmlformats.org/officeDocument/2006/relationships/image" Target="../media/image157.svg"/><Relationship Id="rId12" Type="http://schemas.openxmlformats.org/officeDocument/2006/relationships/image" Target="../media/image73.png"/><Relationship Id="rId17" Type="http://schemas.openxmlformats.org/officeDocument/2006/relationships/image" Target="../media/image128.svg"/><Relationship Id="rId25" Type="http://schemas.openxmlformats.org/officeDocument/2006/relationships/image" Target="../media/image22.svg"/><Relationship Id="rId2" Type="http://schemas.openxmlformats.org/officeDocument/2006/relationships/image" Target="../media/image44.png"/><Relationship Id="rId16" Type="http://schemas.openxmlformats.org/officeDocument/2006/relationships/image" Target="../media/image80.png"/><Relationship Id="rId20"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66.svg"/><Relationship Id="rId24" Type="http://schemas.openxmlformats.org/officeDocument/2006/relationships/image" Target="../media/image42.png"/><Relationship Id="rId5" Type="http://schemas.openxmlformats.org/officeDocument/2006/relationships/image" Target="../media/image78.svg"/><Relationship Id="rId15" Type="http://schemas.openxmlformats.org/officeDocument/2006/relationships/image" Target="../media/image60.svg"/><Relationship Id="rId23" Type="http://schemas.openxmlformats.org/officeDocument/2006/relationships/image" Target="../media/image4.svg"/><Relationship Id="rId10" Type="http://schemas.openxmlformats.org/officeDocument/2006/relationships/image" Target="../media/image33.png"/><Relationship Id="rId19" Type="http://schemas.openxmlformats.org/officeDocument/2006/relationships/image" Target="../media/image44.svg"/><Relationship Id="rId4" Type="http://schemas.openxmlformats.org/officeDocument/2006/relationships/image" Target="../media/image48.png"/><Relationship Id="rId9" Type="http://schemas.openxmlformats.org/officeDocument/2006/relationships/image" Target="../media/image116.svg"/><Relationship Id="rId14" Type="http://schemas.openxmlformats.org/officeDocument/2006/relationships/image" Target="../media/image38.png"/><Relationship Id="rId22" Type="http://schemas.openxmlformats.org/officeDocument/2006/relationships/image" Target="../media/image4.png"/><Relationship Id="rId27" Type="http://schemas.openxmlformats.org/officeDocument/2006/relationships/image" Target="../media/image161.svg"/></Relationships>
</file>

<file path=ppt/slides/_rels/slide6.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47.png"/><Relationship Id="rId26" Type="http://schemas.openxmlformats.org/officeDocument/2006/relationships/image" Target="../media/image50.png"/><Relationship Id="rId3" Type="http://schemas.openxmlformats.org/officeDocument/2006/relationships/image" Target="../media/image70.svg"/><Relationship Id="rId21" Type="http://schemas.openxmlformats.org/officeDocument/2006/relationships/image" Target="../media/image78.svg"/><Relationship Id="rId7" Type="http://schemas.openxmlformats.org/officeDocument/2006/relationships/image" Target="../media/image36.svg"/><Relationship Id="rId12" Type="http://schemas.openxmlformats.org/officeDocument/2006/relationships/image" Target="../media/image5.png"/><Relationship Id="rId17" Type="http://schemas.openxmlformats.org/officeDocument/2006/relationships/image" Target="../media/image74.svg"/><Relationship Id="rId25" Type="http://schemas.openxmlformats.org/officeDocument/2006/relationships/image" Target="../media/image80.svg"/><Relationship Id="rId33" Type="http://schemas.openxmlformats.org/officeDocument/2006/relationships/image" Target="../media/image60.svg"/><Relationship Id="rId2" Type="http://schemas.openxmlformats.org/officeDocument/2006/relationships/image" Target="../media/image43.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6.svg"/><Relationship Id="rId24" Type="http://schemas.openxmlformats.org/officeDocument/2006/relationships/image" Target="../media/image49.png"/><Relationship Id="rId32" Type="http://schemas.openxmlformats.org/officeDocument/2006/relationships/image" Target="../media/image38.png"/><Relationship Id="rId5" Type="http://schemas.openxmlformats.org/officeDocument/2006/relationships/image" Target="../media/image2.svg"/><Relationship Id="rId15" Type="http://schemas.openxmlformats.org/officeDocument/2006/relationships/image" Target="../media/image4.svg"/><Relationship Id="rId23" Type="http://schemas.openxmlformats.org/officeDocument/2006/relationships/image" Target="../media/image32.sv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76.svg"/><Relationship Id="rId31" Type="http://schemas.openxmlformats.org/officeDocument/2006/relationships/image" Target="../media/image86.svg"/><Relationship Id="rId4" Type="http://schemas.openxmlformats.org/officeDocument/2006/relationships/image" Target="../media/image3.png"/><Relationship Id="rId9" Type="http://schemas.openxmlformats.org/officeDocument/2006/relationships/image" Target="../media/image72.svg"/><Relationship Id="rId14" Type="http://schemas.openxmlformats.org/officeDocument/2006/relationships/image" Target="../media/image4.png"/><Relationship Id="rId22" Type="http://schemas.openxmlformats.org/officeDocument/2006/relationships/image" Target="../media/image32.png"/><Relationship Id="rId27" Type="http://schemas.openxmlformats.org/officeDocument/2006/relationships/image" Target="../media/image82.svg"/><Relationship Id="rId30" Type="http://schemas.openxmlformats.org/officeDocument/2006/relationships/image" Target="../media/image52.png"/><Relationship Id="rId8" Type="http://schemas.openxmlformats.org/officeDocument/2006/relationships/image" Target="../media/image45.png"/></Relationships>
</file>

<file path=ppt/slides/_rels/slide7.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18.png"/><Relationship Id="rId26" Type="http://schemas.openxmlformats.org/officeDocument/2006/relationships/image" Target="../media/image95.svg"/><Relationship Id="rId39" Type="http://schemas.openxmlformats.org/officeDocument/2006/relationships/image" Target="../media/image8.svg"/><Relationship Id="rId21" Type="http://schemas.openxmlformats.org/officeDocument/2006/relationships/image" Target="../media/image90.svg"/><Relationship Id="rId34" Type="http://schemas.openxmlformats.org/officeDocument/2006/relationships/image" Target="../media/image26.png"/><Relationship Id="rId42" Type="http://schemas.openxmlformats.org/officeDocument/2006/relationships/image" Target="../media/image53.PNG"/><Relationship Id="rId7" Type="http://schemas.openxmlformats.org/officeDocument/2006/relationships/image" Target="../media/image8.svg"/><Relationship Id="rId12" Type="http://schemas.openxmlformats.org/officeDocument/2006/relationships/image" Target="../media/image4.png"/><Relationship Id="rId17" Type="http://schemas.openxmlformats.org/officeDocument/2006/relationships/image" Target="../media/image48.svg"/><Relationship Id="rId33" Type="http://schemas.openxmlformats.org/officeDocument/2006/relationships/image" Target="../media/image16.svg"/><Relationship Id="rId38"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image" Target="../media/image10.svg"/><Relationship Id="rId41"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4.svg"/><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image" Target="../media/image6.svg"/><Relationship Id="rId40"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44.svg"/><Relationship Id="rId23" Type="http://schemas.openxmlformats.org/officeDocument/2006/relationships/image" Target="../media/image92.svg"/><Relationship Id="rId28" Type="http://schemas.openxmlformats.org/officeDocument/2006/relationships/image" Target="../media/image23.png"/><Relationship Id="rId36"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88.svg"/><Relationship Id="rId31" Type="http://schemas.openxmlformats.org/officeDocument/2006/relationships/image" Target="../media/image14.svg"/><Relationship Id="rId9" Type="http://schemas.openxmlformats.org/officeDocument/2006/relationships/image" Target="../media/image20.sv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22.png"/><Relationship Id="rId30" Type="http://schemas.openxmlformats.org/officeDocument/2006/relationships/image" Target="../media/image24.png"/><Relationship Id="rId35" Type="http://schemas.openxmlformats.org/officeDocument/2006/relationships/image" Target="../media/image4.svg"/><Relationship Id="rId8" Type="http://schemas.openxmlformats.org/officeDocument/2006/relationships/image" Target="../media/image11.png"/><Relationship Id="rId3" Type="http://schemas.openxmlformats.org/officeDocument/2006/relationships/image" Target="../media/image2.svg"/></Relationships>
</file>

<file path=ppt/slides/_rels/slide8.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17.png"/><Relationship Id="rId26" Type="http://schemas.openxmlformats.org/officeDocument/2006/relationships/image" Target="../media/image56.jpg"/><Relationship Id="rId3" Type="http://schemas.openxmlformats.org/officeDocument/2006/relationships/image" Target="../media/image36.svg"/><Relationship Id="rId21" Type="http://schemas.openxmlformats.org/officeDocument/2006/relationships/image" Target="../media/image48.svg"/><Relationship Id="rId12" Type="http://schemas.openxmlformats.org/officeDocument/2006/relationships/image" Target="../media/image4.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44.png"/><Relationship Id="rId16"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42.svg"/><Relationship Id="rId24" Type="http://schemas.openxmlformats.org/officeDocument/2006/relationships/image" Target="../media/image55.pn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6.svg"/><Relationship Id="rId14" Type="http://schemas.openxmlformats.org/officeDocument/2006/relationships/image" Target="../media/image7.png"/><Relationship Id="rId22" Type="http://schemas.openxmlformats.org/officeDocument/2006/relationships/image" Target="../media/image15.png"/></Relationships>
</file>

<file path=ppt/slides/_rels/slide9.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17.png"/><Relationship Id="rId26" Type="http://schemas.openxmlformats.org/officeDocument/2006/relationships/image" Target="../media/image57.jpeg"/><Relationship Id="rId21" Type="http://schemas.openxmlformats.org/officeDocument/2006/relationships/image" Target="../media/image48.svg"/><Relationship Id="rId3" Type="http://schemas.openxmlformats.org/officeDocument/2006/relationships/image" Target="../media/image36.svg"/><Relationship Id="rId12" Type="http://schemas.openxmlformats.org/officeDocument/2006/relationships/image" Target="../media/image4.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5.png"/><Relationship Id="rId16"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42.svg"/><Relationship Id="rId24" Type="http://schemas.openxmlformats.org/officeDocument/2006/relationships/image" Target="../media/image55.pn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4.png"/><Relationship Id="rId9" Type="http://schemas.openxmlformats.org/officeDocument/2006/relationships/image" Target="../media/image6.sv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14395863" y="1089743"/>
            <a:ext cx="3055435" cy="4727947"/>
          </a:xfrm>
          <a:custGeom>
            <a:avLst/>
            <a:gdLst/>
            <a:ahLst/>
            <a:cxnLst/>
            <a:rect l="l" t="t" r="r" b="b"/>
            <a:pathLst>
              <a:path w="3055435" h="4727947">
                <a:moveTo>
                  <a:pt x="3055435" y="0"/>
                </a:moveTo>
                <a:lnTo>
                  <a:pt x="0" y="0"/>
                </a:lnTo>
                <a:lnTo>
                  <a:pt x="0" y="4727946"/>
                </a:lnTo>
                <a:lnTo>
                  <a:pt x="3055435" y="4727946"/>
                </a:lnTo>
                <a:lnTo>
                  <a:pt x="305543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7072240" y="1169146"/>
            <a:ext cx="1967748" cy="814156"/>
          </a:xfrm>
          <a:custGeom>
            <a:avLst/>
            <a:gdLst/>
            <a:ahLst/>
            <a:cxnLst/>
            <a:rect l="l" t="t" r="r" b="b"/>
            <a:pathLst>
              <a:path w="1967748" h="814156">
                <a:moveTo>
                  <a:pt x="1967749" y="0"/>
                </a:moveTo>
                <a:lnTo>
                  <a:pt x="0" y="0"/>
                </a:lnTo>
                <a:lnTo>
                  <a:pt x="0" y="814156"/>
                </a:lnTo>
                <a:lnTo>
                  <a:pt x="1967749" y="814156"/>
                </a:lnTo>
                <a:lnTo>
                  <a:pt x="1967749"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180378">
            <a:off x="-594555" y="4979513"/>
            <a:ext cx="20274487" cy="4230510"/>
          </a:xfrm>
          <a:custGeom>
            <a:avLst/>
            <a:gdLst/>
            <a:ahLst/>
            <a:cxnLst/>
            <a:rect l="l" t="t" r="r" b="b"/>
            <a:pathLst>
              <a:path w="20274487" h="4230510">
                <a:moveTo>
                  <a:pt x="0" y="0"/>
                </a:moveTo>
                <a:lnTo>
                  <a:pt x="20274486" y="0"/>
                </a:lnTo>
                <a:lnTo>
                  <a:pt x="20274486" y="4230510"/>
                </a:lnTo>
                <a:lnTo>
                  <a:pt x="0" y="4230510"/>
                </a:lnTo>
                <a:lnTo>
                  <a:pt x="0" y="0"/>
                </a:lnTo>
                <a:close/>
              </a:path>
            </a:pathLst>
          </a:custGeom>
          <a:blipFill>
            <a:blip r:embed="rId6">
              <a:extLst>
                <a:ext uri="{96DAC541-7B7A-43D3-8B79-37D633B846F1}">
                  <asvg:svgBlip xmlns:asvg="http://schemas.microsoft.com/office/drawing/2016/SVG/main" xmlns="" r:embed="rId7"/>
                </a:ext>
              </a:extLst>
            </a:blip>
            <a:stretch>
              <a:fillRect b="-40778"/>
            </a:stretch>
          </a:blipFill>
          <a:ln cap="sq">
            <a:noFill/>
            <a:prstDash val="solid"/>
            <a:miter/>
          </a:ln>
        </p:spPr>
      </p:sp>
      <p:sp>
        <p:nvSpPr>
          <p:cNvPr id="5" name="Freeform 5"/>
          <p:cNvSpPr/>
          <p:nvPr/>
        </p:nvSpPr>
        <p:spPr>
          <a:xfrm>
            <a:off x="278692" y="4758258"/>
            <a:ext cx="2091861" cy="2813017"/>
          </a:xfrm>
          <a:custGeom>
            <a:avLst/>
            <a:gdLst/>
            <a:ahLst/>
            <a:cxnLst/>
            <a:rect l="l" t="t" r="r" b="b"/>
            <a:pathLst>
              <a:path w="2091861" h="2813017">
                <a:moveTo>
                  <a:pt x="0" y="0"/>
                </a:moveTo>
                <a:lnTo>
                  <a:pt x="2091862" y="0"/>
                </a:lnTo>
                <a:lnTo>
                  <a:pt x="2091862" y="2813016"/>
                </a:lnTo>
                <a:lnTo>
                  <a:pt x="0" y="28130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6" name="Group 6"/>
          <p:cNvGrpSpPr/>
          <p:nvPr/>
        </p:nvGrpSpPr>
        <p:grpSpPr>
          <a:xfrm>
            <a:off x="-494641" y="8109430"/>
            <a:ext cx="19430167" cy="2785457"/>
            <a:chOff x="0" y="0"/>
            <a:chExt cx="5117410" cy="733618"/>
          </a:xfrm>
        </p:grpSpPr>
        <p:sp>
          <p:nvSpPr>
            <p:cNvPr id="7" name="Freeform 7"/>
            <p:cNvSpPr/>
            <p:nvPr/>
          </p:nvSpPr>
          <p:spPr>
            <a:xfrm>
              <a:off x="0" y="0"/>
              <a:ext cx="5117411" cy="733618"/>
            </a:xfrm>
            <a:custGeom>
              <a:avLst/>
              <a:gdLst/>
              <a:ahLst/>
              <a:cxnLst/>
              <a:rect l="l" t="t" r="r" b="b"/>
              <a:pathLst>
                <a:path w="5117411" h="733618">
                  <a:moveTo>
                    <a:pt x="0" y="0"/>
                  </a:moveTo>
                  <a:lnTo>
                    <a:pt x="5117411" y="0"/>
                  </a:lnTo>
                  <a:lnTo>
                    <a:pt x="5117411" y="733618"/>
                  </a:lnTo>
                  <a:lnTo>
                    <a:pt x="0" y="733618"/>
                  </a:lnTo>
                  <a:close/>
                </a:path>
              </a:pathLst>
            </a:custGeom>
            <a:solidFill>
              <a:srgbClr val="35684E"/>
            </a:solidFill>
          </p:spPr>
        </p:sp>
        <p:sp>
          <p:nvSpPr>
            <p:cNvPr id="8" name="TextBox 8"/>
            <p:cNvSpPr txBox="1"/>
            <p:nvPr/>
          </p:nvSpPr>
          <p:spPr>
            <a:xfrm>
              <a:off x="0" y="-38100"/>
              <a:ext cx="5117410" cy="77171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346228" y="1916950"/>
            <a:ext cx="12217898" cy="5646361"/>
            <a:chOff x="0" y="0"/>
            <a:chExt cx="3217882" cy="1487107"/>
          </a:xfrm>
        </p:grpSpPr>
        <p:sp>
          <p:nvSpPr>
            <p:cNvPr id="10" name="Freeform 10"/>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sp>
        <p:sp>
          <p:nvSpPr>
            <p:cNvPr id="11" name="TextBox 11"/>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1029" y="3614013"/>
            <a:ext cx="2355652" cy="974651"/>
          </a:xfrm>
          <a:custGeom>
            <a:avLst/>
            <a:gdLst/>
            <a:ahLst/>
            <a:cxnLst/>
            <a:rect l="l" t="t" r="r" b="b"/>
            <a:pathLst>
              <a:path w="2355652" h="974651">
                <a:moveTo>
                  <a:pt x="0" y="0"/>
                </a:moveTo>
                <a:lnTo>
                  <a:pt x="2355652" y="0"/>
                </a:lnTo>
                <a:lnTo>
                  <a:pt x="2355652" y="974651"/>
                </a:lnTo>
                <a:lnTo>
                  <a:pt x="0" y="9746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a:off x="2731779" y="255517"/>
            <a:ext cx="991332" cy="892199"/>
          </a:xfrm>
          <a:custGeom>
            <a:avLst/>
            <a:gdLst/>
            <a:ahLst/>
            <a:cxnLst/>
            <a:rect l="l" t="t" r="r" b="b"/>
            <a:pathLst>
              <a:path w="991332" h="892199">
                <a:moveTo>
                  <a:pt x="0" y="0"/>
                </a:moveTo>
                <a:lnTo>
                  <a:pt x="991331" y="0"/>
                </a:lnTo>
                <a:lnTo>
                  <a:pt x="991331" y="892199"/>
                </a:lnTo>
                <a:lnTo>
                  <a:pt x="0" y="892199"/>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sp>
      <p:sp>
        <p:nvSpPr>
          <p:cNvPr id="15" name="Freeform 15"/>
          <p:cNvSpPr/>
          <p:nvPr/>
        </p:nvSpPr>
        <p:spPr>
          <a:xfrm flipH="1">
            <a:off x="13166809" y="5817689"/>
            <a:ext cx="6638682" cy="3684469"/>
          </a:xfrm>
          <a:custGeom>
            <a:avLst/>
            <a:gdLst/>
            <a:ahLst/>
            <a:cxnLst/>
            <a:rect l="l" t="t" r="r" b="b"/>
            <a:pathLst>
              <a:path w="6638682" h="3684469">
                <a:moveTo>
                  <a:pt x="6638682" y="0"/>
                </a:moveTo>
                <a:lnTo>
                  <a:pt x="0" y="0"/>
                </a:lnTo>
                <a:lnTo>
                  <a:pt x="0" y="3684469"/>
                </a:lnTo>
                <a:lnTo>
                  <a:pt x="6638682" y="3684469"/>
                </a:lnTo>
                <a:lnTo>
                  <a:pt x="6638682"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TextBox 16"/>
          <p:cNvSpPr txBox="1"/>
          <p:nvPr/>
        </p:nvSpPr>
        <p:spPr>
          <a:xfrm>
            <a:off x="2745463" y="2571924"/>
            <a:ext cx="12768271" cy="4231928"/>
          </a:xfrm>
          <a:prstGeom prst="rect">
            <a:avLst/>
          </a:prstGeom>
        </p:spPr>
        <p:txBody>
          <a:bodyPr wrap="square" lIns="0" tIns="0" rIns="0" bIns="0" rtlCol="0" anchor="t">
            <a:spAutoFit/>
          </a:bodyPr>
          <a:lstStyle/>
          <a:p>
            <a:pPr algn="ctr"/>
            <a:r>
              <a:rPr lang="vi-VN" sz="11500" b="1">
                <a:latin typeface="iCiel Butcherandblock" panose="02000503000000000000" pitchFamily="50" charset="-93"/>
              </a:rPr>
              <a:t>MUỐI CỦA </a:t>
            </a:r>
            <a:r>
              <a:rPr lang="vi-VN" sz="11500" b="1" smtClean="0">
                <a:latin typeface="iCiel Butcherandblock" panose="02000503000000000000" pitchFamily="50" charset="-93"/>
              </a:rPr>
              <a:t>RỪNG</a:t>
            </a:r>
            <a:r>
              <a:rPr lang="vi-VN" sz="11500" b="1" i="1" smtClean="0">
                <a:latin typeface="iCiel Butcherandblock" panose="02000503000000000000" pitchFamily="50" charset="-93"/>
              </a:rPr>
              <a:t>                                                        </a:t>
            </a:r>
            <a:r>
              <a:rPr lang="vi-VN" sz="8800">
                <a:effectLst>
                  <a:outerShdw blurRad="38100" dist="38100" dir="2700000" algn="tl">
                    <a:srgbClr val="000000">
                      <a:alpha val="43137"/>
                    </a:srgbClr>
                  </a:outerShdw>
                </a:effectLst>
                <a:latin typeface="iCiel Butcherandblock" panose="02000503000000000000" pitchFamily="50" charset="-93"/>
              </a:rPr>
              <a:t>(Trích) </a:t>
            </a:r>
            <a:r>
              <a:rPr lang="vi-VN" sz="8800" b="1" i="1">
                <a:effectLst>
                  <a:outerShdw blurRad="38100" dist="38100" dir="2700000" algn="tl">
                    <a:srgbClr val="000000">
                      <a:alpha val="43137"/>
                    </a:srgbClr>
                  </a:outerShdw>
                </a:effectLst>
                <a:latin typeface="iCiel Butcherandblock" panose="02000503000000000000" pitchFamily="50" charset="-93"/>
              </a:rPr>
              <a:t>      </a:t>
            </a:r>
            <a:endParaRPr lang="vi-VN" sz="8800" b="1" i="1" smtClean="0">
              <a:effectLst>
                <a:outerShdw blurRad="38100" dist="38100" dir="2700000" algn="tl">
                  <a:srgbClr val="000000">
                    <a:alpha val="43137"/>
                  </a:srgbClr>
                </a:outerShdw>
              </a:effectLst>
              <a:latin typeface="iCiel Butcherandblock" panose="02000503000000000000" pitchFamily="50" charset="-93"/>
            </a:endParaRPr>
          </a:p>
          <a:p>
            <a:pPr algn="ctr"/>
            <a:r>
              <a:rPr lang="vi-VN" sz="7200" b="1" i="1" smtClean="0">
                <a:effectLst>
                  <a:outerShdw blurRad="38100" dist="38100" dir="2700000" algn="tl">
                    <a:srgbClr val="000000">
                      <a:alpha val="43137"/>
                    </a:srgbClr>
                  </a:outerShdw>
                </a:effectLst>
                <a:latin typeface="iCiel Butcherandblock" panose="02000503000000000000" pitchFamily="50" charset="-93"/>
              </a:rPr>
              <a:t> </a:t>
            </a:r>
            <a:r>
              <a:rPr lang="vi-VN" sz="7200" b="1">
                <a:effectLst>
                  <a:outerShdw blurRad="38100" dist="38100" dir="2700000" algn="tl">
                    <a:srgbClr val="000000">
                      <a:alpha val="43137"/>
                    </a:srgbClr>
                  </a:outerShdw>
                </a:effectLst>
                <a:latin typeface="iCiel Butcherandblock" panose="02000503000000000000" pitchFamily="50" charset="-93"/>
              </a:rPr>
              <a:t>- Nguyễn Huy Thiệp </a:t>
            </a:r>
            <a:r>
              <a:rPr lang="vi-VN" sz="6600" b="1">
                <a:effectLst>
                  <a:outerShdw blurRad="38100" dist="38100" dir="2700000" algn="tl">
                    <a:srgbClr val="000000">
                      <a:alpha val="43137"/>
                    </a:srgbClr>
                  </a:outerShdw>
                </a:effectLst>
                <a:latin typeface="iCiel Butcherandblock" panose="02000503000000000000" pitchFamily="50" charset="-93"/>
              </a:rPr>
              <a:t>-</a:t>
            </a:r>
            <a:endParaRPr lang="en-GB" sz="6600">
              <a:effectLst>
                <a:outerShdw blurRad="38100" dist="38100" dir="2700000" algn="tl">
                  <a:srgbClr val="000000">
                    <a:alpha val="43137"/>
                  </a:srgbClr>
                </a:outerShdw>
              </a:effectLst>
              <a:latin typeface="iCiel Butcherandblock" panose="02000503000000000000" pitchFamily="50" charset="-93"/>
            </a:endParaRPr>
          </a:p>
        </p:txBody>
      </p:sp>
      <p:sp>
        <p:nvSpPr>
          <p:cNvPr id="18" name="Freeform 18"/>
          <p:cNvSpPr/>
          <p:nvPr/>
        </p:nvSpPr>
        <p:spPr>
          <a:xfrm>
            <a:off x="-4845482"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1324623" y="5328487"/>
            <a:ext cx="3580642" cy="6836548"/>
          </a:xfrm>
          <a:custGeom>
            <a:avLst/>
            <a:gdLst/>
            <a:ahLst/>
            <a:cxnLst/>
            <a:rect l="l" t="t" r="r" b="b"/>
            <a:pathLst>
              <a:path w="3580642" h="6836548">
                <a:moveTo>
                  <a:pt x="0" y="0"/>
                </a:moveTo>
                <a:lnTo>
                  <a:pt x="3580642" y="0"/>
                </a:lnTo>
                <a:lnTo>
                  <a:pt x="3580642" y="6836548"/>
                </a:lnTo>
                <a:lnTo>
                  <a:pt x="0" y="683654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0454409" y="7948550"/>
            <a:ext cx="1360208" cy="637597"/>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a:off x="6101437" y="9738769"/>
            <a:ext cx="1360208" cy="637597"/>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6"/>
          <p:cNvSpPr/>
          <p:nvPr/>
        </p:nvSpPr>
        <p:spPr>
          <a:xfrm>
            <a:off x="16122125" y="-99585"/>
            <a:ext cx="1843084" cy="5086756"/>
          </a:xfrm>
          <a:custGeom>
            <a:avLst/>
            <a:gdLst/>
            <a:ahLst/>
            <a:cxnLst/>
            <a:rect l="l" t="t" r="r" b="b"/>
            <a:pathLst>
              <a:path w="1461369" h="2872469">
                <a:moveTo>
                  <a:pt x="0" y="0"/>
                </a:moveTo>
                <a:lnTo>
                  <a:pt x="1461368" y="0"/>
                </a:lnTo>
                <a:lnTo>
                  <a:pt x="1461368" y="2872469"/>
                </a:lnTo>
                <a:lnTo>
                  <a:pt x="0" y="287246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5"/>
          <p:cNvSpPr/>
          <p:nvPr/>
        </p:nvSpPr>
        <p:spPr>
          <a:xfrm flipH="1">
            <a:off x="5527" y="-469544"/>
            <a:ext cx="3307396" cy="4230097"/>
          </a:xfrm>
          <a:custGeom>
            <a:avLst/>
            <a:gdLst/>
            <a:ahLst/>
            <a:cxnLst/>
            <a:rect l="l" t="t" r="r" b="b"/>
            <a:pathLst>
              <a:path w="1967382" h="1997343">
                <a:moveTo>
                  <a:pt x="1967382" y="0"/>
                </a:moveTo>
                <a:lnTo>
                  <a:pt x="0" y="0"/>
                </a:lnTo>
                <a:lnTo>
                  <a:pt x="0" y="1997343"/>
                </a:lnTo>
                <a:lnTo>
                  <a:pt x="1967382" y="1997343"/>
                </a:lnTo>
                <a:lnTo>
                  <a:pt x="1967382" y="0"/>
                </a:lnTo>
                <a:close/>
              </a:path>
            </a:pathLst>
          </a:custGeom>
          <a:blipFill>
            <a:blip r:embed="rId24">
              <a:extLst>
                <a:ext uri="{96DAC541-7B7A-43D3-8B79-37D633B846F1}">
                  <asvg:svgBlip xmlns:asvg="http://schemas.microsoft.com/office/drawing/2016/SVG/main" xmlns="" r:embed="rId25"/>
                </a:ext>
              </a:extLst>
            </a:blip>
            <a:stretch>
              <a:fillRect/>
            </a:stretch>
          </a:blipFill>
        </p:spPr>
      </p:sp>
      <p:pic>
        <p:nvPicPr>
          <p:cNvPr id="25" name="Picture 2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43730" y="2434727"/>
            <a:ext cx="10772256" cy="459565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2">
                <a:extLst>
                  <a:ext uri="{96DAC541-7B7A-43D3-8B79-37D633B846F1}">
                    <asvg:svgBlip xmlns:asvg="http://schemas.microsoft.com/office/drawing/2016/SVG/main" xmlns=""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2">
                <a:extLst>
                  <a:ext uri="{96DAC541-7B7A-43D3-8B79-37D633B846F1}">
                    <asvg:svgBlip xmlns:asvg="http://schemas.microsoft.com/office/drawing/2016/SVG/main" xmlns=""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flipH="1">
            <a:off x="15018137" y="256116"/>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rot="-854579">
            <a:off x="11841899" y="56196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6">
              <a:extLst>
                <a:ext uri="{96DAC541-7B7A-43D3-8B79-37D633B846F1}">
                  <asvg:svgBlip xmlns:asvg="http://schemas.microsoft.com/office/drawing/2016/SVG/main" xmlns="" r:embed="rId3"/>
                </a:ext>
              </a:extLst>
            </a:blip>
            <a:stretch>
              <a:fillRect/>
            </a:stretch>
          </a:blipFill>
          <a:ln cap="sq">
            <a:noFill/>
            <a:prstDash val="solid"/>
            <a:miter/>
          </a:ln>
        </p:spPr>
      </p:sp>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67922" y="461339"/>
            <a:ext cx="9144000" cy="5486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677400" y="2203434"/>
            <a:ext cx="8021218" cy="64739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78881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7148356" y="4290258"/>
            <a:ext cx="1696931" cy="2625812"/>
          </a:xfrm>
          <a:custGeom>
            <a:avLst/>
            <a:gdLst/>
            <a:ahLst/>
            <a:cxnLst/>
            <a:rect l="l" t="t" r="r" b="b"/>
            <a:pathLst>
              <a:path w="1696931" h="2625812">
                <a:moveTo>
                  <a:pt x="0" y="0"/>
                </a:moveTo>
                <a:lnTo>
                  <a:pt x="1696931" y="0"/>
                </a:lnTo>
                <a:lnTo>
                  <a:pt x="1696931" y="2625813"/>
                </a:lnTo>
                <a:lnTo>
                  <a:pt x="0" y="2625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81855" y="5090492"/>
            <a:ext cx="1145524" cy="1772571"/>
          </a:xfrm>
          <a:custGeom>
            <a:avLst/>
            <a:gdLst/>
            <a:ahLst/>
            <a:cxnLst/>
            <a:rect l="l" t="t" r="r" b="b"/>
            <a:pathLst>
              <a:path w="1145524" h="1772571">
                <a:moveTo>
                  <a:pt x="0" y="0"/>
                </a:moveTo>
                <a:lnTo>
                  <a:pt x="1145523" y="0"/>
                </a:lnTo>
                <a:lnTo>
                  <a:pt x="1145523" y="1772570"/>
                </a:lnTo>
                <a:lnTo>
                  <a:pt x="0" y="1772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125443">
            <a:off x="4222807" y="6218932"/>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9" name="Freeform 9"/>
          <p:cNvSpPr/>
          <p:nvPr/>
        </p:nvSpPr>
        <p:spPr>
          <a:xfrm rot="540851">
            <a:off x="10005771" y="1039778"/>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0" name="Freeform 10"/>
          <p:cNvSpPr/>
          <p:nvPr/>
        </p:nvSpPr>
        <p:spPr>
          <a:xfrm rot="628887">
            <a:off x="-5041017" y="8073214"/>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30" name="Freeform 30"/>
          <p:cNvSpPr/>
          <p:nvPr/>
        </p:nvSpPr>
        <p:spPr>
          <a:xfrm rot="-3140457" flipH="1">
            <a:off x="511655" y="3329197"/>
            <a:ext cx="529377" cy="633037"/>
          </a:xfrm>
          <a:custGeom>
            <a:avLst/>
            <a:gdLst/>
            <a:ahLst/>
            <a:cxnLst/>
            <a:rect l="l" t="t" r="r" b="b"/>
            <a:pathLst>
              <a:path w="529377" h="633037">
                <a:moveTo>
                  <a:pt x="529377" y="0"/>
                </a:moveTo>
                <a:lnTo>
                  <a:pt x="0" y="0"/>
                </a:lnTo>
                <a:lnTo>
                  <a:pt x="0" y="633037"/>
                </a:lnTo>
                <a:lnTo>
                  <a:pt x="529377" y="633037"/>
                </a:lnTo>
                <a:lnTo>
                  <a:pt x="529377" y="0"/>
                </a:lnTo>
                <a:close/>
              </a:path>
            </a:pathLst>
          </a:custGeom>
          <a:blipFill>
            <a:blip r:embed="rId24">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3" name="Freeform 33"/>
          <p:cNvSpPr/>
          <p:nvPr/>
        </p:nvSpPr>
        <p:spPr>
          <a:xfrm>
            <a:off x="4277470" y="7784342"/>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35" name="TextBox 35"/>
          <p:cNvSpPr txBox="1"/>
          <p:nvPr/>
        </p:nvSpPr>
        <p:spPr>
          <a:xfrm>
            <a:off x="2436396" y="478138"/>
            <a:ext cx="13449533" cy="1107996"/>
          </a:xfrm>
          <a:prstGeom prst="rect">
            <a:avLst/>
          </a:prstGeom>
        </p:spPr>
        <p:txBody>
          <a:bodyPr wrap="square" lIns="0" tIns="0" rIns="0" bIns="0" rtlCol="0" anchor="t">
            <a:spAutoFit/>
          </a:bodyPr>
          <a:lstStyle/>
          <a:p>
            <a:r>
              <a:rPr lang="de-DE" sz="7200" b="1">
                <a:latin typeface="Times New Roman" panose="02020603050405020304" pitchFamily="18" charset="0"/>
                <a:cs typeface="Times New Roman" panose="02020603050405020304" pitchFamily="18" charset="0"/>
              </a:rPr>
              <a:t>2. Văn bản “Muối của rừng”</a:t>
            </a:r>
            <a:endParaRPr lang="en-GB" sz="7200">
              <a:latin typeface="Times New Roman" panose="02020603050405020304" pitchFamily="18" charset="0"/>
              <a:cs typeface="Times New Roman" panose="02020603050405020304" pitchFamily="18" charset="0"/>
            </a:endParaRPr>
          </a:p>
        </p:txBody>
      </p:sp>
      <p:graphicFrame>
        <p:nvGraphicFramePr>
          <p:cNvPr id="41" name="Table 40"/>
          <p:cNvGraphicFramePr>
            <a:graphicFrameLocks noGrp="1"/>
          </p:cNvGraphicFramePr>
          <p:nvPr>
            <p:extLst>
              <p:ext uri="{D42A27DB-BD31-4B8C-83A1-F6EECF244321}">
                <p14:modId xmlns:p14="http://schemas.microsoft.com/office/powerpoint/2010/main" val="2551746530"/>
              </p:ext>
            </p:extLst>
          </p:nvPr>
        </p:nvGraphicFramePr>
        <p:xfrm>
          <a:off x="2920016" y="2049908"/>
          <a:ext cx="9762490" cy="5547360"/>
        </p:xfrm>
        <a:graphic>
          <a:graphicData uri="http://schemas.openxmlformats.org/drawingml/2006/table">
            <a:tbl>
              <a:tblPr firstRow="1" firstCol="1" bandRow="1"/>
              <a:tblGrid>
                <a:gridCol w="7324090"/>
                <a:gridCol w="2438400"/>
              </a:tblGrid>
              <a:tr h="0">
                <a:tc gridSpan="2">
                  <a:txBody>
                    <a:bodyPr/>
                    <a:lstStyle/>
                    <a:p>
                      <a:pPr algn="ctr">
                        <a:lnSpc>
                          <a:spcPct val="130000"/>
                        </a:lnSpc>
                        <a:spcAft>
                          <a:spcPts val="0"/>
                        </a:spcAft>
                      </a:pPr>
                      <a:r>
                        <a:rPr lang="de-DE" sz="4000" b="1">
                          <a:solidFill>
                            <a:srgbClr val="FF0000"/>
                          </a:solidFill>
                          <a:effectLst/>
                          <a:latin typeface="Times New Roman" panose="02020603050405020304" pitchFamily="18" charset="0"/>
                          <a:ea typeface="MS Mincho"/>
                        </a:rPr>
                        <a:t>PHT 01</a:t>
                      </a:r>
                      <a:r>
                        <a:rPr lang="de-DE" sz="4000" b="1">
                          <a:solidFill>
                            <a:srgbClr val="0D0D0D"/>
                          </a:solidFill>
                          <a:effectLst/>
                          <a:latin typeface="Times New Roman" panose="02020603050405020304" pitchFamily="18" charset="0"/>
                          <a:ea typeface="MS Mincho"/>
                        </a:rPr>
                        <a:t>: </a:t>
                      </a:r>
                      <a:r>
                        <a:rPr lang="de-DE" sz="4000" b="1">
                          <a:solidFill>
                            <a:srgbClr val="0070C0"/>
                          </a:solidFill>
                          <a:effectLst/>
                          <a:latin typeface="Times New Roman" panose="02020603050405020304" pitchFamily="18" charset="0"/>
                          <a:ea typeface="MS Mincho"/>
                        </a:rPr>
                        <a:t>Tìm hiểu chung về VB </a:t>
                      </a:r>
                      <a:endParaRPr lang="vi-VN" sz="4000" b="1" smtClean="0">
                        <a:solidFill>
                          <a:srgbClr val="0070C0"/>
                        </a:solidFill>
                        <a:effectLst/>
                        <a:latin typeface="Times New Roman" panose="02020603050405020304" pitchFamily="18" charset="0"/>
                        <a:ea typeface="MS Mincho"/>
                      </a:endParaRPr>
                    </a:p>
                    <a:p>
                      <a:pPr algn="ctr">
                        <a:lnSpc>
                          <a:spcPct val="130000"/>
                        </a:lnSpc>
                        <a:spcAft>
                          <a:spcPts val="0"/>
                        </a:spcAft>
                      </a:pPr>
                      <a:r>
                        <a:rPr lang="de-DE" sz="4000" b="1" i="1" smtClean="0">
                          <a:solidFill>
                            <a:srgbClr val="0070C0"/>
                          </a:solidFill>
                          <a:effectLst/>
                          <a:latin typeface="Times New Roman" panose="02020603050405020304" pitchFamily="18" charset="0"/>
                          <a:ea typeface="MS Mincho"/>
                        </a:rPr>
                        <a:t>Muối </a:t>
                      </a:r>
                      <a:r>
                        <a:rPr lang="de-DE" sz="4000" b="1" i="1">
                          <a:solidFill>
                            <a:srgbClr val="0070C0"/>
                          </a:solidFill>
                          <a:effectLst/>
                          <a:latin typeface="Times New Roman" panose="02020603050405020304" pitchFamily="18" charset="0"/>
                          <a:ea typeface="MS Mincho"/>
                        </a:rPr>
                        <a:t>của rừng</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just">
                        <a:lnSpc>
                          <a:spcPct val="130000"/>
                        </a:lnSpc>
                        <a:spcAft>
                          <a:spcPts val="0"/>
                        </a:spcAft>
                      </a:pPr>
                      <a:r>
                        <a:rPr lang="de-DE" sz="4000">
                          <a:solidFill>
                            <a:srgbClr val="0D0D0D"/>
                          </a:solidFill>
                          <a:effectLst/>
                          <a:latin typeface="Times New Roman" panose="02020603050405020304" pitchFamily="18" charset="0"/>
                          <a:ea typeface="MS Mincho"/>
                        </a:rPr>
                        <a:t>1. Thể loại</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de-DE" sz="4000" smtClean="0">
                          <a:solidFill>
                            <a:srgbClr val="0D0D0D"/>
                          </a:solidFill>
                          <a:effectLst/>
                          <a:latin typeface="Times New Roman" panose="02020603050405020304" pitchFamily="18" charset="0"/>
                          <a:ea typeface="MS Mincho"/>
                        </a:rPr>
                        <a: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de-DE" sz="4000">
                          <a:solidFill>
                            <a:srgbClr val="0D0D0D"/>
                          </a:solidFill>
                          <a:effectLst/>
                          <a:latin typeface="Times New Roman" panose="02020603050405020304" pitchFamily="18" charset="0"/>
                          <a:ea typeface="MS Mincho"/>
                        </a:rPr>
                        <a:t>2. Xuất xứ và thời điểm sáng tác</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de-DE" sz="4000">
                          <a:solidFill>
                            <a:srgbClr val="0D0D0D"/>
                          </a:solidFill>
                          <a:effectLst/>
                          <a:latin typeface="Times New Roman" panose="02020603050405020304" pitchFamily="18" charset="0"/>
                          <a:ea typeface="MS Mincho"/>
                        </a:rPr>
                        <a: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de-DE" sz="4000">
                          <a:solidFill>
                            <a:srgbClr val="0D0D0D"/>
                          </a:solidFill>
                          <a:effectLst/>
                          <a:latin typeface="Times New Roman" panose="02020603050405020304" pitchFamily="18" charset="0"/>
                          <a:ea typeface="MS Mincho"/>
                        </a:rPr>
                        <a:t>3. Nhan đề</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de-DE" sz="4000">
                          <a:solidFill>
                            <a:srgbClr val="0D0D0D"/>
                          </a:solidFill>
                          <a:effectLst/>
                          <a:latin typeface="Times New Roman" panose="02020603050405020304" pitchFamily="18" charset="0"/>
                          <a:ea typeface="MS Mincho"/>
                        </a:rPr>
                        <a: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de-DE" sz="4000">
                          <a:solidFill>
                            <a:srgbClr val="0D0D0D"/>
                          </a:solidFill>
                          <a:effectLst/>
                          <a:latin typeface="Times New Roman" panose="02020603050405020304" pitchFamily="18" charset="0"/>
                          <a:ea typeface="MS Mincho"/>
                        </a:rPr>
                        <a:t>4. Nhân vật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de-DE" sz="4000">
                          <a:solidFill>
                            <a:srgbClr val="0D0D0D"/>
                          </a:solidFill>
                          <a:effectLst/>
                          <a:latin typeface="Times New Roman" panose="02020603050405020304" pitchFamily="18" charset="0"/>
                          <a:ea typeface="MS Mincho"/>
                        </a:rPr>
                        <a: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de-DE" sz="4000">
                          <a:solidFill>
                            <a:srgbClr val="0D0D0D"/>
                          </a:solidFill>
                          <a:effectLst/>
                          <a:latin typeface="Times New Roman" panose="02020603050405020304" pitchFamily="18" charset="0"/>
                          <a:ea typeface="MS Mincho"/>
                        </a:rPr>
                        <a:t>5. Bố cục</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de-DE" sz="4000">
                          <a:solidFill>
                            <a:srgbClr val="0D0D0D"/>
                          </a:solidFill>
                          <a:effectLst/>
                          <a:latin typeface="Times New Roman" panose="02020603050405020304" pitchFamily="18" charset="0"/>
                          <a:ea typeface="MS Mincho"/>
                        </a:rPr>
                        <a: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2" name="Picture 41"/>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3249007" y="1711348"/>
            <a:ext cx="4862930" cy="48629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3191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1000"/>
                                        <p:tgtEl>
                                          <p:spTgt spid="35">
                                            <p:txEl>
                                              <p:pRg st="0" end="0"/>
                                            </p:txEl>
                                          </p:spTgt>
                                        </p:tgtEl>
                                      </p:cBhvr>
                                    </p:animEffect>
                                    <p:anim calcmode="lin" valueType="num">
                                      <p:cBhvr>
                                        <p:cTn id="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down)">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7148356" y="4290258"/>
            <a:ext cx="1696931" cy="2625812"/>
          </a:xfrm>
          <a:custGeom>
            <a:avLst/>
            <a:gdLst/>
            <a:ahLst/>
            <a:cxnLst/>
            <a:rect l="l" t="t" r="r" b="b"/>
            <a:pathLst>
              <a:path w="1696931" h="2625812">
                <a:moveTo>
                  <a:pt x="0" y="0"/>
                </a:moveTo>
                <a:lnTo>
                  <a:pt x="1696931" y="0"/>
                </a:lnTo>
                <a:lnTo>
                  <a:pt x="1696931" y="2625813"/>
                </a:lnTo>
                <a:lnTo>
                  <a:pt x="0" y="2625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81855" y="5090492"/>
            <a:ext cx="1145524" cy="1772571"/>
          </a:xfrm>
          <a:custGeom>
            <a:avLst/>
            <a:gdLst/>
            <a:ahLst/>
            <a:cxnLst/>
            <a:rect l="l" t="t" r="r" b="b"/>
            <a:pathLst>
              <a:path w="1145524" h="1772571">
                <a:moveTo>
                  <a:pt x="0" y="0"/>
                </a:moveTo>
                <a:lnTo>
                  <a:pt x="1145523" y="0"/>
                </a:lnTo>
                <a:lnTo>
                  <a:pt x="1145523" y="1772570"/>
                </a:lnTo>
                <a:lnTo>
                  <a:pt x="0" y="1772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125443">
            <a:off x="4222807" y="6218932"/>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9" name="Freeform 9"/>
          <p:cNvSpPr/>
          <p:nvPr/>
        </p:nvSpPr>
        <p:spPr>
          <a:xfrm rot="540851">
            <a:off x="765650" y="242365"/>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0" name="Freeform 10"/>
          <p:cNvSpPr/>
          <p:nvPr/>
        </p:nvSpPr>
        <p:spPr>
          <a:xfrm rot="628887">
            <a:off x="-5041017" y="8073214"/>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grpSp>
        <p:nvGrpSpPr>
          <p:cNvPr id="19" name="Group 19"/>
          <p:cNvGrpSpPr/>
          <p:nvPr/>
        </p:nvGrpSpPr>
        <p:grpSpPr>
          <a:xfrm rot="-210000">
            <a:off x="732608" y="1219061"/>
            <a:ext cx="4998830" cy="3672598"/>
            <a:chOff x="0" y="0"/>
            <a:chExt cx="1157033" cy="988797"/>
          </a:xfrm>
        </p:grpSpPr>
        <p:sp>
          <p:nvSpPr>
            <p:cNvPr id="20"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21"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2" name="Group 22"/>
          <p:cNvGrpSpPr/>
          <p:nvPr/>
        </p:nvGrpSpPr>
        <p:grpSpPr>
          <a:xfrm rot="210000">
            <a:off x="5914174" y="2847019"/>
            <a:ext cx="4584159" cy="3378428"/>
            <a:chOff x="0" y="0"/>
            <a:chExt cx="1157033" cy="988797"/>
          </a:xfrm>
        </p:grpSpPr>
        <p:sp>
          <p:nvSpPr>
            <p:cNvPr id="23" name="Freeform 23"/>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24" name="TextBox 24"/>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0" name="Freeform 30"/>
          <p:cNvSpPr/>
          <p:nvPr/>
        </p:nvSpPr>
        <p:spPr>
          <a:xfrm rot="-3140457" flipH="1">
            <a:off x="3635628" y="6546544"/>
            <a:ext cx="529377" cy="633037"/>
          </a:xfrm>
          <a:custGeom>
            <a:avLst/>
            <a:gdLst/>
            <a:ahLst/>
            <a:cxnLst/>
            <a:rect l="l" t="t" r="r" b="b"/>
            <a:pathLst>
              <a:path w="529377" h="633037">
                <a:moveTo>
                  <a:pt x="529377" y="0"/>
                </a:moveTo>
                <a:lnTo>
                  <a:pt x="0" y="0"/>
                </a:lnTo>
                <a:lnTo>
                  <a:pt x="0" y="633037"/>
                </a:lnTo>
                <a:lnTo>
                  <a:pt x="529377" y="633037"/>
                </a:lnTo>
                <a:lnTo>
                  <a:pt x="529377" y="0"/>
                </a:lnTo>
                <a:close/>
              </a:path>
            </a:pathLst>
          </a:custGeom>
          <a:blipFill>
            <a:blip r:embed="rId24">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3" name="Freeform 33"/>
          <p:cNvSpPr/>
          <p:nvPr/>
        </p:nvSpPr>
        <p:spPr>
          <a:xfrm>
            <a:off x="4277470" y="7784342"/>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37" name="TextBox 37"/>
          <p:cNvSpPr txBox="1"/>
          <p:nvPr/>
        </p:nvSpPr>
        <p:spPr>
          <a:xfrm rot="-210000">
            <a:off x="1043623" y="1278806"/>
            <a:ext cx="4495544" cy="3191258"/>
          </a:xfrm>
          <a:prstGeom prst="rect">
            <a:avLst/>
          </a:prstGeom>
        </p:spPr>
        <p:txBody>
          <a:bodyPr wrap="square" lIns="0" tIns="0" rIns="0" bIns="0" rtlCol="0" anchor="t">
            <a:spAutoFit/>
          </a:bodyPr>
          <a:lstStyle/>
          <a:p>
            <a:pPr algn="just">
              <a:lnSpc>
                <a:spcPct val="150000"/>
              </a:lnSpc>
            </a:pPr>
            <a:r>
              <a:rPr lang="de-DE" sz="4800" b="1">
                <a:solidFill>
                  <a:prstClr val="black"/>
                </a:solidFill>
                <a:latin typeface="Times New Roman" panose="02020603050405020304" pitchFamily="18" charset="0"/>
                <a:cs typeface="Times New Roman" panose="02020603050405020304" pitchFamily="18" charset="0"/>
              </a:rPr>
              <a:t>2.1. Đọc văn bản và tìm hiểu từ khó, chú giải</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38" name="TextBox 38"/>
          <p:cNvSpPr txBox="1"/>
          <p:nvPr/>
        </p:nvSpPr>
        <p:spPr>
          <a:xfrm rot="210000">
            <a:off x="6229552" y="3064813"/>
            <a:ext cx="4265078" cy="2604111"/>
          </a:xfrm>
          <a:prstGeom prst="rect">
            <a:avLst/>
          </a:prstGeom>
        </p:spPr>
        <p:txBody>
          <a:bodyPr wrap="square" lIns="0" tIns="0" rIns="0" bIns="0" rtlCol="0" anchor="t">
            <a:spAutoFit/>
          </a:bodyPr>
          <a:lstStyle/>
          <a:p>
            <a:pPr algn="just">
              <a:lnSpc>
                <a:spcPct val="150000"/>
              </a:lnSpc>
            </a:pPr>
            <a:r>
              <a:rPr lang="vi-VN" sz="6000" b="1">
                <a:solidFill>
                  <a:prstClr val="black"/>
                </a:solidFill>
                <a:latin typeface="Times New Roman" panose="02020603050405020304" pitchFamily="18" charset="0"/>
                <a:cs typeface="Times New Roman" panose="02020603050405020304" pitchFamily="18" charset="0"/>
              </a:rPr>
              <a:t>2.2. Thể </a:t>
            </a:r>
            <a:r>
              <a:rPr lang="vi-VN" sz="6000" b="1" smtClean="0">
                <a:solidFill>
                  <a:prstClr val="black"/>
                </a:solidFill>
                <a:latin typeface="Times New Roman" panose="02020603050405020304" pitchFamily="18" charset="0"/>
                <a:cs typeface="Times New Roman" panose="02020603050405020304" pitchFamily="18" charset="0"/>
              </a:rPr>
              <a:t>loại</a:t>
            </a:r>
          </a:p>
          <a:p>
            <a:pPr algn="just">
              <a:lnSpc>
                <a:spcPct val="150000"/>
              </a:lnSpc>
            </a:pPr>
            <a:r>
              <a:rPr lang="vi-VN" sz="6000" smtClean="0">
                <a:solidFill>
                  <a:prstClr val="black"/>
                </a:solidFill>
                <a:latin typeface="Times New Roman" panose="02020603050405020304" pitchFamily="18" charset="0"/>
                <a:cs typeface="Times New Roman" panose="02020603050405020304" pitchFamily="18" charset="0"/>
              </a:rPr>
              <a:t>Truyện </a:t>
            </a:r>
            <a:r>
              <a:rPr lang="vi-VN" sz="6000">
                <a:solidFill>
                  <a:prstClr val="black"/>
                </a:solidFill>
                <a:latin typeface="Times New Roman" panose="02020603050405020304" pitchFamily="18" charset="0"/>
                <a:cs typeface="Times New Roman" panose="02020603050405020304" pitchFamily="18" charset="0"/>
              </a:rPr>
              <a:t>ngắn</a:t>
            </a:r>
            <a:endParaRPr lang="en-GB" sz="6000">
              <a:solidFill>
                <a:prstClr val="black"/>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222847" y="1435913"/>
            <a:ext cx="5376936" cy="5376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449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456615" y="552753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rot="-854579">
            <a:off x="1978088" y="624390"/>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grpSp>
        <p:nvGrpSpPr>
          <p:cNvPr id="14" name="Group 14"/>
          <p:cNvGrpSpPr/>
          <p:nvPr/>
        </p:nvGrpSpPr>
        <p:grpSpPr>
          <a:xfrm>
            <a:off x="1974548" y="2361662"/>
            <a:ext cx="10130709" cy="6230923"/>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rot="344361">
            <a:off x="14697458" y="308550"/>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2" name="TextBox 22"/>
          <p:cNvSpPr txBox="1"/>
          <p:nvPr/>
        </p:nvSpPr>
        <p:spPr>
          <a:xfrm>
            <a:off x="2300287" y="2462166"/>
            <a:ext cx="9479229" cy="2031325"/>
          </a:xfrm>
          <a:prstGeom prst="rect">
            <a:avLst/>
          </a:prstGeom>
        </p:spPr>
        <p:txBody>
          <a:bodyPr wrap="square" lIns="0" tIns="0" rIns="0" bIns="0" rtlCol="0" anchor="t">
            <a:spAutoFit/>
          </a:bodyPr>
          <a:lstStyle/>
          <a:p>
            <a:pPr algn="just">
              <a:lnSpc>
                <a:spcPct val="150000"/>
              </a:lnSpc>
            </a:pPr>
            <a:r>
              <a:rPr lang="vi-VN" sz="4400">
                <a:latin typeface="Times New Roman" panose="02020603050405020304" pitchFamily="18" charset="0"/>
                <a:cs typeface="Times New Roman" panose="02020603050405020304" pitchFamily="18" charset="0"/>
              </a:rPr>
              <a:t>- Trích trong tập T</a:t>
            </a:r>
            <a:r>
              <a:rPr lang="vi-VN" sz="4400" i="1">
                <a:latin typeface="Times New Roman" panose="02020603050405020304" pitchFamily="18" charset="0"/>
                <a:cs typeface="Times New Roman" panose="02020603050405020304" pitchFamily="18" charset="0"/>
              </a:rPr>
              <a:t>ruyện ngắn Nguyễn Huy Thiệp</a:t>
            </a:r>
            <a:r>
              <a:rPr lang="vi-VN" sz="4400">
                <a:latin typeface="Times New Roman" panose="02020603050405020304" pitchFamily="18" charset="0"/>
                <a:cs typeface="Times New Roman" panose="02020603050405020304" pitchFamily="18" charset="0"/>
              </a:rPr>
              <a:t>, NXB Văn học, Hà Nội, 2021.</a:t>
            </a:r>
            <a:endParaRPr lang="en-GB" sz="4400">
              <a:latin typeface="Times New Roman" panose="02020603050405020304" pitchFamily="18" charset="0"/>
              <a:cs typeface="Times New Roman" panose="02020603050405020304" pitchFamily="18" charset="0"/>
            </a:endParaRPr>
          </a:p>
        </p:txBody>
      </p:sp>
      <p:sp>
        <p:nvSpPr>
          <p:cNvPr id="25" name="TextBox 25"/>
          <p:cNvSpPr txBox="1"/>
          <p:nvPr/>
        </p:nvSpPr>
        <p:spPr>
          <a:xfrm>
            <a:off x="3833376" y="384237"/>
            <a:ext cx="7215624"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2.3. Xuất xứ và thời điểm sáng tác</a:t>
            </a:r>
            <a:endParaRPr lang="en-US" sz="5400" spc="578">
              <a:solidFill>
                <a:srgbClr val="373737"/>
              </a:solidFill>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831174" y="2368409"/>
            <a:ext cx="4808380" cy="4286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8" name="Freeform 2"/>
          <p:cNvSpPr/>
          <p:nvPr/>
        </p:nvSpPr>
        <p:spPr>
          <a:xfrm>
            <a:off x="16376252" y="6418564"/>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a:ln cap="sq">
            <a:noFill/>
            <a:prstDash val="solid"/>
            <a:miter/>
          </a:ln>
        </p:spPr>
      </p:sp>
      <p:sp>
        <p:nvSpPr>
          <p:cNvPr id="29" name="Rectangle 28"/>
          <p:cNvSpPr/>
          <p:nvPr/>
        </p:nvSpPr>
        <p:spPr>
          <a:xfrm>
            <a:off x="2203207" y="4419558"/>
            <a:ext cx="9551965" cy="4154984"/>
          </a:xfrm>
          <a:prstGeom prst="rect">
            <a:avLst/>
          </a:prstGeom>
        </p:spPr>
        <p:txBody>
          <a:bodyPr wrap="square">
            <a:spAutoFit/>
          </a:bodyPr>
          <a:lstStyle/>
          <a:p>
            <a:pPr algn="just">
              <a:lnSpc>
                <a:spcPct val="150000"/>
              </a:lnSpc>
              <a:spcAft>
                <a:spcPts val="0"/>
              </a:spcAft>
            </a:pPr>
            <a:r>
              <a:rPr lang="vi-VN" sz="4400">
                <a:latin typeface="Times New Roman" panose="02020603050405020304" pitchFamily="18" charset="0"/>
                <a:ea typeface="Calibri" panose="020F0502020204030204" pitchFamily="34" charset="0"/>
                <a:cs typeface="Times New Roman" panose="02020603050405020304" pitchFamily="18" charset="0"/>
              </a:rPr>
              <a:t>- Truyện ngắn </a:t>
            </a:r>
            <a:r>
              <a:rPr lang="vi-VN" sz="4400" i="1">
                <a:latin typeface="Times New Roman" panose="02020603050405020304" pitchFamily="18" charset="0"/>
                <a:ea typeface="Calibri" panose="020F0502020204030204" pitchFamily="34" charset="0"/>
                <a:cs typeface="Times New Roman" panose="02020603050405020304" pitchFamily="18" charset="0"/>
              </a:rPr>
              <a:t>Muối của rừng</a:t>
            </a:r>
            <a:r>
              <a:rPr lang="vi-VN" sz="4400">
                <a:latin typeface="Times New Roman" panose="02020603050405020304" pitchFamily="18" charset="0"/>
                <a:ea typeface="Calibri" panose="020F0502020204030204" pitchFamily="34" charset="0"/>
                <a:cs typeface="Times New Roman" panose="02020603050405020304" pitchFamily="18" charset="0"/>
              </a:rPr>
              <a:t> sáng tác lúc đất nước đã hòa bình 1986 khi mối quan hệ giữa con người và thiên nhiên cần được nhìn nhận lại</a:t>
            </a:r>
            <a:r>
              <a:rPr lang="vi-VN" sz="44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01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456615" y="552753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rot="-854579">
            <a:off x="1978088" y="624390"/>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grpSp>
        <p:nvGrpSpPr>
          <p:cNvPr id="14" name="Group 14"/>
          <p:cNvGrpSpPr/>
          <p:nvPr/>
        </p:nvGrpSpPr>
        <p:grpSpPr>
          <a:xfrm>
            <a:off x="928936" y="1995335"/>
            <a:ext cx="11282627" cy="6230923"/>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rot="344361">
            <a:off x="14697458" y="308550"/>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5" name="TextBox 25"/>
          <p:cNvSpPr txBox="1"/>
          <p:nvPr/>
        </p:nvSpPr>
        <p:spPr>
          <a:xfrm>
            <a:off x="4278386" y="215978"/>
            <a:ext cx="7162800" cy="1661993"/>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2.4. Một số yếu tố của truyện ngắn</a:t>
            </a:r>
            <a:endParaRPr lang="en-GB" sz="54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
          <p:cNvSpPr/>
          <p:nvPr/>
        </p:nvSpPr>
        <p:spPr>
          <a:xfrm>
            <a:off x="16376252" y="6418564"/>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6">
              <a:extLst>
                <a:ext uri="{96DAC541-7B7A-43D3-8B79-37D633B846F1}">
                  <asvg:svgBlip xmlns:asvg="http://schemas.microsoft.com/office/drawing/2016/SVG/main" xmlns="" r:embed="rId3"/>
                </a:ext>
              </a:extLst>
            </a:blip>
            <a:stretch>
              <a:fillRect/>
            </a:stretch>
          </a:blipFill>
          <a:ln cap="sq">
            <a:noFill/>
            <a:prstDash val="solid"/>
            <a:miter/>
          </a:ln>
        </p:spPr>
      </p:sp>
      <p:sp>
        <p:nvSpPr>
          <p:cNvPr id="30" name="Freeform 15"/>
          <p:cNvSpPr/>
          <p:nvPr/>
        </p:nvSpPr>
        <p:spPr>
          <a:xfrm>
            <a:off x="12646504" y="2483266"/>
            <a:ext cx="4548064" cy="4410067"/>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2" name="Rectangle 1"/>
          <p:cNvSpPr/>
          <p:nvPr/>
        </p:nvSpPr>
        <p:spPr>
          <a:xfrm>
            <a:off x="5291277" y="2102160"/>
            <a:ext cx="2536272" cy="892552"/>
          </a:xfrm>
          <a:prstGeom prst="rect">
            <a:avLst/>
          </a:prstGeom>
        </p:spPr>
        <p:txBody>
          <a:bodyPr wrap="none">
            <a:spAutoFit/>
          </a:bodyPr>
          <a:lstStyle/>
          <a:p>
            <a:pPr algn="just">
              <a:lnSpc>
                <a:spcPct val="130000"/>
              </a:lnSpc>
              <a:spcAft>
                <a:spcPts val="0"/>
              </a:spcAft>
            </a:pPr>
            <a:r>
              <a:rPr lang="vi-VN"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Nhan </a:t>
            </a:r>
            <a:r>
              <a:rPr lang="vi-VN" sz="4000" b="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1155427" y="3112076"/>
            <a:ext cx="10807973" cy="3293209"/>
          </a:xfrm>
          <a:prstGeom prst="rect">
            <a:avLst/>
          </a:prstGeom>
        </p:spPr>
        <p:txBody>
          <a:bodyPr wrap="square">
            <a:spAutoFit/>
          </a:bodyPr>
          <a:lstStyle/>
          <a:p>
            <a:pPr algn="just">
              <a:lnSpc>
                <a:spcPct val="130000"/>
              </a:lnSpc>
              <a:spcAft>
                <a:spcPts val="0"/>
              </a:spcAft>
            </a:pPr>
            <a:r>
              <a:rPr lang="vi-VN"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Nhan đề gây ấn tượng với người đọc, liên quan đến một chi tiết cuối truyện (loài hoa tử huyền có màu trắng, vị mặn, nên được người ta gọi là muối của rừng).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1155427" y="6291625"/>
            <a:ext cx="10807973" cy="1692771"/>
          </a:xfrm>
          <a:prstGeom prst="rect">
            <a:avLst/>
          </a:prstGeom>
        </p:spPr>
        <p:txBody>
          <a:bodyPr wrap="square">
            <a:spAutoFit/>
          </a:bodyPr>
          <a:lstStyle/>
          <a:p>
            <a:pPr algn="just">
              <a:lnSpc>
                <a:spcPct val="130000"/>
              </a:lnSpc>
              <a:spcAft>
                <a:spcPts val="0"/>
              </a:spcAft>
            </a:pPr>
            <a:r>
              <a:rPr lang="vi-VN"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Nhan đề gợi nhiều suy ngẫm cho người đọc về vẻ đẹp của thế giới tự nhiên.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13677703" y="2881983"/>
            <a:ext cx="2864887" cy="892552"/>
          </a:xfrm>
          <a:prstGeom prst="rect">
            <a:avLst/>
          </a:prstGeom>
        </p:spPr>
        <p:txBody>
          <a:bodyPr wrap="none">
            <a:spAutoFit/>
          </a:bodyPr>
          <a:lstStyle/>
          <a:p>
            <a:pPr algn="just">
              <a:lnSpc>
                <a:spcPct val="130000"/>
              </a:lnSpc>
              <a:spcAft>
                <a:spcPts val="0"/>
              </a:spcAft>
            </a:pPr>
            <a:r>
              <a:rPr lang="vi-VN"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 Nhân vật</a:t>
            </a:r>
            <a:r>
              <a:rPr lang="pt-BR"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30"/>
          <p:cNvSpPr/>
          <p:nvPr/>
        </p:nvSpPr>
        <p:spPr>
          <a:xfrm>
            <a:off x="12890673" y="3881026"/>
            <a:ext cx="3919833" cy="2492990"/>
          </a:xfrm>
          <a:prstGeom prst="rect">
            <a:avLst/>
          </a:prstGeom>
        </p:spPr>
        <p:txBody>
          <a:bodyPr wrap="square">
            <a:spAutoFit/>
          </a:bodyPr>
          <a:lstStyle/>
          <a:p>
            <a:pPr algn="just">
              <a:lnSpc>
                <a:spcPct val="130000"/>
              </a:lnSpc>
              <a:spcAft>
                <a:spcPts val="0"/>
              </a:spcAft>
            </a:pPr>
            <a:r>
              <a:rPr lang="pt-BR"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Nhân vật chính: ông Diểu – một người đi săn.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5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P spid="17" grpId="0"/>
      <p:bldP spid="23" grpId="0"/>
      <p:bldP spid="24"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83951" y="7937351"/>
            <a:ext cx="20042450" cy="6813985"/>
            <a:chOff x="5403208" y="1746275"/>
            <a:chExt cx="26723267" cy="9085313"/>
          </a:xfrm>
        </p:grpSpPr>
        <p:sp>
          <p:nvSpPr>
            <p:cNvPr id="3" name="Freeform 3"/>
            <p:cNvSpPr/>
            <p:nvPr/>
          </p:nvSpPr>
          <p:spPr>
            <a:xfrm>
              <a:off x="12145427" y="2029455"/>
              <a:ext cx="19981048" cy="4169281"/>
            </a:xfrm>
            <a:custGeom>
              <a:avLst/>
              <a:gdLst/>
              <a:ahLst/>
              <a:cxnLst/>
              <a:rect l="l" t="t" r="r" b="b"/>
              <a:pathLst>
                <a:path w="19981048" h="4169281">
                  <a:moveTo>
                    <a:pt x="0" y="0"/>
                  </a:moveTo>
                  <a:lnTo>
                    <a:pt x="19981048" y="0"/>
                  </a:lnTo>
                  <a:lnTo>
                    <a:pt x="19981048" y="4169281"/>
                  </a:lnTo>
                  <a:lnTo>
                    <a:pt x="0" y="4169281"/>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4" name="Freeform 4"/>
            <p:cNvSpPr/>
            <p:nvPr/>
          </p:nvSpPr>
          <p:spPr>
            <a:xfrm rot="194611" flipH="1">
              <a:off x="5473501" y="1746275"/>
              <a:ext cx="17476945" cy="3646771"/>
            </a:xfrm>
            <a:custGeom>
              <a:avLst/>
              <a:gdLst/>
              <a:ahLst/>
              <a:cxnLst/>
              <a:rect l="l" t="t" r="r" b="b"/>
              <a:pathLst>
                <a:path w="17476945" h="3646770">
                  <a:moveTo>
                    <a:pt x="17476945" y="0"/>
                  </a:moveTo>
                  <a:lnTo>
                    <a:pt x="0" y="0"/>
                  </a:lnTo>
                  <a:lnTo>
                    <a:pt x="0" y="3646770"/>
                  </a:lnTo>
                  <a:lnTo>
                    <a:pt x="17476945" y="3646770"/>
                  </a:lnTo>
                  <a:lnTo>
                    <a:pt x="17476945"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7" name="TextBox 7"/>
            <p:cNvSpPr txBox="1"/>
            <p:nvPr/>
          </p:nvSpPr>
          <p:spPr>
            <a:xfrm rot="125927">
              <a:off x="5403208" y="3972810"/>
              <a:ext cx="24968711" cy="6858778"/>
            </a:xfrm>
            <a:prstGeom prst="rect">
              <a:avLst/>
            </a:prstGeom>
          </p:spPr>
          <p:txBody>
            <a:bodyPr lIns="51303" tIns="51303" rIns="51303" bIns="51303" rtlCol="0" anchor="ctr"/>
            <a:lstStyle/>
            <a:p>
              <a:pPr algn="ctr">
                <a:lnSpc>
                  <a:spcPts val="2102"/>
                </a:lnSpc>
              </a:pPr>
              <a:endParaRPr>
                <a:solidFill>
                  <a:prstClr val="black"/>
                </a:solidFill>
              </a:endParaRPr>
            </a:p>
          </p:txBody>
        </p:sp>
      </p:grpSp>
      <p:sp>
        <p:nvSpPr>
          <p:cNvPr id="8" name="Freeform 8"/>
          <p:cNvSpPr/>
          <p:nvPr/>
        </p:nvSpPr>
        <p:spPr>
          <a:xfrm>
            <a:off x="15039260" y="1258836"/>
            <a:ext cx="1044214" cy="1050782"/>
          </a:xfrm>
          <a:custGeom>
            <a:avLst/>
            <a:gdLst/>
            <a:ahLst/>
            <a:cxnLst/>
            <a:rect l="l" t="t" r="r" b="b"/>
            <a:pathLst>
              <a:path w="1044214" h="1050782">
                <a:moveTo>
                  <a:pt x="0" y="0"/>
                </a:moveTo>
                <a:lnTo>
                  <a:pt x="1044214" y="0"/>
                </a:lnTo>
                <a:lnTo>
                  <a:pt x="1044214" y="1050782"/>
                </a:lnTo>
                <a:lnTo>
                  <a:pt x="0" y="1050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H="1">
            <a:off x="15069277" y="1479793"/>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0" name="Freeform 10"/>
          <p:cNvSpPr/>
          <p:nvPr/>
        </p:nvSpPr>
        <p:spPr>
          <a:xfrm>
            <a:off x="454842" y="4574622"/>
            <a:ext cx="1571057" cy="2112668"/>
          </a:xfrm>
          <a:custGeom>
            <a:avLst/>
            <a:gdLst/>
            <a:ahLst/>
            <a:cxnLst/>
            <a:rect l="l" t="t" r="r" b="b"/>
            <a:pathLst>
              <a:path w="1571057" h="2112668">
                <a:moveTo>
                  <a:pt x="0" y="0"/>
                </a:moveTo>
                <a:lnTo>
                  <a:pt x="1571057" y="0"/>
                </a:lnTo>
                <a:lnTo>
                  <a:pt x="1571057" y="2112669"/>
                </a:lnTo>
                <a:lnTo>
                  <a:pt x="0" y="21126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134000" flipH="1">
            <a:off x="698014" y="8574024"/>
            <a:ext cx="712715" cy="1116525"/>
          </a:xfrm>
          <a:custGeom>
            <a:avLst/>
            <a:gdLst/>
            <a:ahLst/>
            <a:cxnLst/>
            <a:rect l="l" t="t" r="r" b="b"/>
            <a:pathLst>
              <a:path w="712715" h="1116525">
                <a:moveTo>
                  <a:pt x="712715" y="0"/>
                </a:moveTo>
                <a:lnTo>
                  <a:pt x="0" y="0"/>
                </a:lnTo>
                <a:lnTo>
                  <a:pt x="0" y="1116524"/>
                </a:lnTo>
                <a:lnTo>
                  <a:pt x="712715" y="1116524"/>
                </a:lnTo>
                <a:lnTo>
                  <a:pt x="712715"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2" name="Group 12"/>
          <p:cNvGrpSpPr/>
          <p:nvPr/>
        </p:nvGrpSpPr>
        <p:grpSpPr>
          <a:xfrm>
            <a:off x="2929557" y="6687291"/>
            <a:ext cx="5794131" cy="2705041"/>
            <a:chOff x="0" y="0"/>
            <a:chExt cx="1526026" cy="712439"/>
          </a:xfrm>
        </p:grpSpPr>
        <p:sp>
          <p:nvSpPr>
            <p:cNvPr id="13" name="Freeform 13"/>
            <p:cNvSpPr/>
            <p:nvPr/>
          </p:nvSpPr>
          <p:spPr>
            <a:xfrm>
              <a:off x="0" y="0"/>
              <a:ext cx="1526026" cy="712439"/>
            </a:xfrm>
            <a:custGeom>
              <a:avLst/>
              <a:gdLst/>
              <a:ahLst/>
              <a:cxnLst/>
              <a:rect l="l" t="t" r="r" b="b"/>
              <a:pathLst>
                <a:path w="1526026" h="712439">
                  <a:moveTo>
                    <a:pt x="17370" y="0"/>
                  </a:moveTo>
                  <a:lnTo>
                    <a:pt x="1508656" y="0"/>
                  </a:lnTo>
                  <a:cubicBezTo>
                    <a:pt x="1513263" y="0"/>
                    <a:pt x="1517681" y="1830"/>
                    <a:pt x="1520939" y="5088"/>
                  </a:cubicBezTo>
                  <a:cubicBezTo>
                    <a:pt x="1524196" y="8345"/>
                    <a:pt x="1526026" y="12763"/>
                    <a:pt x="1526026" y="17370"/>
                  </a:cubicBezTo>
                  <a:lnTo>
                    <a:pt x="1526026" y="695069"/>
                  </a:lnTo>
                  <a:cubicBezTo>
                    <a:pt x="1526026" y="699675"/>
                    <a:pt x="1524196" y="704094"/>
                    <a:pt x="1520939" y="707351"/>
                  </a:cubicBezTo>
                  <a:cubicBezTo>
                    <a:pt x="1517681" y="710609"/>
                    <a:pt x="1513263" y="712439"/>
                    <a:pt x="1508656" y="712439"/>
                  </a:cubicBezTo>
                  <a:lnTo>
                    <a:pt x="17370" y="712439"/>
                  </a:lnTo>
                  <a:cubicBezTo>
                    <a:pt x="12763" y="712439"/>
                    <a:pt x="8345" y="710609"/>
                    <a:pt x="5088" y="707351"/>
                  </a:cubicBezTo>
                  <a:cubicBezTo>
                    <a:pt x="1830" y="704094"/>
                    <a:pt x="0" y="699675"/>
                    <a:pt x="0" y="695069"/>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14" name="TextBox 14"/>
            <p:cNvSpPr txBox="1"/>
            <p:nvPr/>
          </p:nvSpPr>
          <p:spPr>
            <a:xfrm>
              <a:off x="0" y="-28575"/>
              <a:ext cx="1526026" cy="741014"/>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5" name="Freeform 15"/>
          <p:cNvSpPr/>
          <p:nvPr/>
        </p:nvSpPr>
        <p:spPr>
          <a:xfrm rot="-828089" flipH="1">
            <a:off x="8955678" y="8686522"/>
            <a:ext cx="679654" cy="1064733"/>
          </a:xfrm>
          <a:custGeom>
            <a:avLst/>
            <a:gdLst/>
            <a:ahLst/>
            <a:cxnLst/>
            <a:rect l="l" t="t" r="r" b="b"/>
            <a:pathLst>
              <a:path w="679654" h="1064733">
                <a:moveTo>
                  <a:pt x="679655" y="0"/>
                </a:moveTo>
                <a:lnTo>
                  <a:pt x="0" y="0"/>
                </a:lnTo>
                <a:lnTo>
                  <a:pt x="0" y="1064733"/>
                </a:lnTo>
                <a:lnTo>
                  <a:pt x="679655" y="1064733"/>
                </a:lnTo>
                <a:lnTo>
                  <a:pt x="679655"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rot="145556">
            <a:off x="600334" y="9446730"/>
            <a:ext cx="991833" cy="464922"/>
          </a:xfrm>
          <a:custGeom>
            <a:avLst/>
            <a:gdLst/>
            <a:ahLst/>
            <a:cxnLst/>
            <a:rect l="l" t="t" r="r" b="b"/>
            <a:pathLst>
              <a:path w="991833" h="464922">
                <a:moveTo>
                  <a:pt x="0" y="0"/>
                </a:moveTo>
                <a:lnTo>
                  <a:pt x="991833" y="0"/>
                </a:lnTo>
                <a:lnTo>
                  <a:pt x="991833" y="464922"/>
                </a:lnTo>
                <a:lnTo>
                  <a:pt x="0" y="4649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8801775" y="9535912"/>
            <a:ext cx="944886" cy="442915"/>
          </a:xfrm>
          <a:custGeom>
            <a:avLst/>
            <a:gdLst/>
            <a:ahLst/>
            <a:cxnLst/>
            <a:rect l="l" t="t" r="r" b="b"/>
            <a:pathLst>
              <a:path w="944886" h="442915">
                <a:moveTo>
                  <a:pt x="0" y="0"/>
                </a:moveTo>
                <a:lnTo>
                  <a:pt x="944886" y="0"/>
                </a:lnTo>
                <a:lnTo>
                  <a:pt x="944886" y="442915"/>
                </a:lnTo>
                <a:lnTo>
                  <a:pt x="0" y="4429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a:off x="745744" y="6199170"/>
            <a:ext cx="987009" cy="488121"/>
          </a:xfrm>
          <a:custGeom>
            <a:avLst/>
            <a:gdLst/>
            <a:ahLst/>
            <a:cxnLst/>
            <a:rect l="l" t="t" r="r" b="b"/>
            <a:pathLst>
              <a:path w="987009" h="488121">
                <a:moveTo>
                  <a:pt x="0" y="0"/>
                </a:moveTo>
                <a:lnTo>
                  <a:pt x="987008" y="0"/>
                </a:lnTo>
                <a:lnTo>
                  <a:pt x="987008" y="488121"/>
                </a:lnTo>
                <a:lnTo>
                  <a:pt x="0" y="4881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9" name="Freeform 19"/>
          <p:cNvSpPr/>
          <p:nvPr/>
        </p:nvSpPr>
        <p:spPr>
          <a:xfrm flipH="1">
            <a:off x="22177" y="1290871"/>
            <a:ext cx="2148145" cy="684721"/>
          </a:xfrm>
          <a:custGeom>
            <a:avLst/>
            <a:gdLst/>
            <a:ahLst/>
            <a:cxnLst/>
            <a:rect l="l" t="t" r="r" b="b"/>
            <a:pathLst>
              <a:path w="2148145" h="684721">
                <a:moveTo>
                  <a:pt x="2148145" y="0"/>
                </a:moveTo>
                <a:lnTo>
                  <a:pt x="0" y="0"/>
                </a:lnTo>
                <a:lnTo>
                  <a:pt x="0" y="684721"/>
                </a:lnTo>
                <a:lnTo>
                  <a:pt x="2148145" y="684721"/>
                </a:lnTo>
                <a:lnTo>
                  <a:pt x="2148145"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20" name="Freeform 20"/>
          <p:cNvSpPr/>
          <p:nvPr/>
        </p:nvSpPr>
        <p:spPr>
          <a:xfrm flipH="1">
            <a:off x="16390592" y="3601112"/>
            <a:ext cx="1737416" cy="3846677"/>
          </a:xfrm>
          <a:custGeom>
            <a:avLst/>
            <a:gdLst/>
            <a:ahLst/>
            <a:cxnLst/>
            <a:rect l="l" t="t" r="r" b="b"/>
            <a:pathLst>
              <a:path w="1737416" h="3846677">
                <a:moveTo>
                  <a:pt x="1737416" y="0"/>
                </a:moveTo>
                <a:lnTo>
                  <a:pt x="0" y="0"/>
                </a:lnTo>
                <a:lnTo>
                  <a:pt x="0" y="3846677"/>
                </a:lnTo>
                <a:lnTo>
                  <a:pt x="1737416" y="3846677"/>
                </a:lnTo>
                <a:lnTo>
                  <a:pt x="1737416"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a:off x="10813653" y="8926364"/>
            <a:ext cx="689330" cy="412449"/>
          </a:xfrm>
          <a:custGeom>
            <a:avLst/>
            <a:gdLst/>
            <a:ahLst/>
            <a:cxnLst/>
            <a:rect l="l" t="t" r="r" b="b"/>
            <a:pathLst>
              <a:path w="689330" h="412449">
                <a:moveTo>
                  <a:pt x="0" y="0"/>
                </a:moveTo>
                <a:lnTo>
                  <a:pt x="689330" y="0"/>
                </a:lnTo>
                <a:lnTo>
                  <a:pt x="689330" y="412450"/>
                </a:lnTo>
                <a:lnTo>
                  <a:pt x="0" y="41245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TextBox 22"/>
          <p:cNvSpPr txBox="1"/>
          <p:nvPr/>
        </p:nvSpPr>
        <p:spPr>
          <a:xfrm>
            <a:off x="3187078" y="47006"/>
            <a:ext cx="4835402" cy="2215991"/>
          </a:xfrm>
          <a:prstGeom prst="rect">
            <a:avLst/>
          </a:prstGeom>
        </p:spPr>
        <p:txBody>
          <a:bodyPr wrap="square" lIns="0" tIns="0" rIns="0" bIns="0" rtlCol="0" anchor="t">
            <a:spAutoFit/>
          </a:bodyPr>
          <a:lstStyle/>
          <a:p>
            <a:pPr algn="ctr"/>
            <a:r>
              <a:rPr lang="pt-BR" sz="7200" b="1">
                <a:latin typeface="Times New Roman" panose="02020603050405020304" pitchFamily="18" charset="0"/>
                <a:cs typeface="Times New Roman" panose="02020603050405020304" pitchFamily="18" charset="0"/>
              </a:rPr>
              <a:t>c. Bố cục văn </a:t>
            </a:r>
            <a:r>
              <a:rPr lang="pt-BR" sz="7200" b="1" smtClean="0">
                <a:latin typeface="Times New Roman" panose="02020603050405020304" pitchFamily="18" charset="0"/>
                <a:cs typeface="Times New Roman" panose="02020603050405020304" pitchFamily="18" charset="0"/>
              </a:rPr>
              <a:t>bản</a:t>
            </a:r>
            <a:r>
              <a:rPr lang="pt-BR" sz="7200" smtClean="0">
                <a:latin typeface="Times New Roman" panose="02020603050405020304" pitchFamily="18" charset="0"/>
                <a:cs typeface="Times New Roman" panose="02020603050405020304" pitchFamily="18" charset="0"/>
              </a:rPr>
              <a:t> </a:t>
            </a:r>
            <a:endParaRPr lang="en-US" sz="7200">
              <a:solidFill>
                <a:srgbClr val="FF7A00"/>
              </a:solidFill>
              <a:latin typeface="Times New Roman" panose="02020603050405020304" pitchFamily="18" charset="0"/>
              <a:cs typeface="Times New Roman" panose="02020603050405020304" pitchFamily="18" charset="0"/>
            </a:endParaRPr>
          </a:p>
        </p:txBody>
      </p:sp>
      <p:sp>
        <p:nvSpPr>
          <p:cNvPr id="24" name="Freeform 24"/>
          <p:cNvSpPr/>
          <p:nvPr/>
        </p:nvSpPr>
        <p:spPr>
          <a:xfrm rot="1387713">
            <a:off x="8641295" y="8847165"/>
            <a:ext cx="620206" cy="971602"/>
          </a:xfrm>
          <a:custGeom>
            <a:avLst/>
            <a:gdLst/>
            <a:ahLst/>
            <a:cxnLst/>
            <a:rect l="l" t="t" r="r" b="b"/>
            <a:pathLst>
              <a:path w="620206" h="971602">
                <a:moveTo>
                  <a:pt x="0" y="0"/>
                </a:moveTo>
                <a:lnTo>
                  <a:pt x="620205" y="0"/>
                </a:lnTo>
                <a:lnTo>
                  <a:pt x="620205" y="971602"/>
                </a:lnTo>
                <a:lnTo>
                  <a:pt x="0" y="9716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grpSp>
        <p:nvGrpSpPr>
          <p:cNvPr id="25" name="Group 25"/>
          <p:cNvGrpSpPr/>
          <p:nvPr/>
        </p:nvGrpSpPr>
        <p:grpSpPr>
          <a:xfrm>
            <a:off x="2219943" y="2970730"/>
            <a:ext cx="7141739" cy="3158165"/>
            <a:chOff x="0" y="0"/>
            <a:chExt cx="1526026" cy="712513"/>
          </a:xfrm>
        </p:grpSpPr>
        <p:sp>
          <p:nvSpPr>
            <p:cNvPr id="26" name="Freeform 26"/>
            <p:cNvSpPr/>
            <p:nvPr/>
          </p:nvSpPr>
          <p:spPr>
            <a:xfrm>
              <a:off x="0" y="0"/>
              <a:ext cx="1526026" cy="712513"/>
            </a:xfrm>
            <a:custGeom>
              <a:avLst/>
              <a:gdLst/>
              <a:ahLst/>
              <a:cxnLst/>
              <a:rect l="l" t="t" r="r" b="b"/>
              <a:pathLst>
                <a:path w="1526026" h="712513">
                  <a:moveTo>
                    <a:pt x="17370" y="0"/>
                  </a:moveTo>
                  <a:lnTo>
                    <a:pt x="1508656" y="0"/>
                  </a:lnTo>
                  <a:cubicBezTo>
                    <a:pt x="1513263" y="0"/>
                    <a:pt x="1517681" y="1830"/>
                    <a:pt x="1520939" y="5088"/>
                  </a:cubicBezTo>
                  <a:cubicBezTo>
                    <a:pt x="1524196" y="8345"/>
                    <a:pt x="1526026" y="12763"/>
                    <a:pt x="1526026" y="17370"/>
                  </a:cubicBezTo>
                  <a:lnTo>
                    <a:pt x="1526026" y="695143"/>
                  </a:lnTo>
                  <a:cubicBezTo>
                    <a:pt x="1526026" y="699749"/>
                    <a:pt x="1524196" y="704168"/>
                    <a:pt x="1520939" y="707425"/>
                  </a:cubicBezTo>
                  <a:cubicBezTo>
                    <a:pt x="1517681" y="710683"/>
                    <a:pt x="1513263" y="712513"/>
                    <a:pt x="1508656" y="712513"/>
                  </a:cubicBezTo>
                  <a:lnTo>
                    <a:pt x="17370" y="712513"/>
                  </a:lnTo>
                  <a:cubicBezTo>
                    <a:pt x="7777" y="712513"/>
                    <a:pt x="0" y="704736"/>
                    <a:pt x="0" y="695143"/>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27" name="TextBox 27"/>
            <p:cNvSpPr txBox="1"/>
            <p:nvPr/>
          </p:nvSpPr>
          <p:spPr>
            <a:xfrm>
              <a:off x="0" y="-28575"/>
              <a:ext cx="1526026" cy="741088"/>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8" name="Group 28"/>
          <p:cNvGrpSpPr/>
          <p:nvPr/>
        </p:nvGrpSpPr>
        <p:grpSpPr>
          <a:xfrm>
            <a:off x="9564312" y="4640721"/>
            <a:ext cx="5794131" cy="3399091"/>
            <a:chOff x="0" y="0"/>
            <a:chExt cx="1526026" cy="895234"/>
          </a:xfrm>
        </p:grpSpPr>
        <p:sp>
          <p:nvSpPr>
            <p:cNvPr id="29" name="Freeform 29"/>
            <p:cNvSpPr/>
            <p:nvPr/>
          </p:nvSpPr>
          <p:spPr>
            <a:xfrm>
              <a:off x="0" y="0"/>
              <a:ext cx="1526026" cy="895234"/>
            </a:xfrm>
            <a:custGeom>
              <a:avLst/>
              <a:gdLst/>
              <a:ahLst/>
              <a:cxnLst/>
              <a:rect l="l" t="t" r="r" b="b"/>
              <a:pathLst>
                <a:path w="1526026" h="895234">
                  <a:moveTo>
                    <a:pt x="17370" y="0"/>
                  </a:moveTo>
                  <a:lnTo>
                    <a:pt x="1508656" y="0"/>
                  </a:lnTo>
                  <a:cubicBezTo>
                    <a:pt x="1513263" y="0"/>
                    <a:pt x="1517681" y="1830"/>
                    <a:pt x="1520939" y="5088"/>
                  </a:cubicBezTo>
                  <a:cubicBezTo>
                    <a:pt x="1524196" y="8345"/>
                    <a:pt x="1526026" y="12763"/>
                    <a:pt x="1526026" y="17370"/>
                  </a:cubicBezTo>
                  <a:lnTo>
                    <a:pt x="1526026" y="877864"/>
                  </a:lnTo>
                  <a:cubicBezTo>
                    <a:pt x="1526026" y="882470"/>
                    <a:pt x="1524196" y="886889"/>
                    <a:pt x="1520939" y="890146"/>
                  </a:cubicBezTo>
                  <a:cubicBezTo>
                    <a:pt x="1517681" y="893404"/>
                    <a:pt x="1513263" y="895234"/>
                    <a:pt x="1508656" y="895234"/>
                  </a:cubicBezTo>
                  <a:lnTo>
                    <a:pt x="17370" y="895234"/>
                  </a:lnTo>
                  <a:cubicBezTo>
                    <a:pt x="7777" y="895234"/>
                    <a:pt x="0" y="887457"/>
                    <a:pt x="0" y="877864"/>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30" name="TextBox 30"/>
            <p:cNvSpPr txBox="1"/>
            <p:nvPr/>
          </p:nvSpPr>
          <p:spPr>
            <a:xfrm>
              <a:off x="0" y="-28575"/>
              <a:ext cx="1526026" cy="923809"/>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1" name="Group 31"/>
          <p:cNvGrpSpPr/>
          <p:nvPr/>
        </p:nvGrpSpPr>
        <p:grpSpPr>
          <a:xfrm>
            <a:off x="4471863" y="6325852"/>
            <a:ext cx="2448105" cy="722877"/>
            <a:chOff x="0" y="0"/>
            <a:chExt cx="644768" cy="190387"/>
          </a:xfrm>
        </p:grpSpPr>
        <p:sp>
          <p:nvSpPr>
            <p:cNvPr id="32" name="Freeform 32"/>
            <p:cNvSpPr/>
            <p:nvPr/>
          </p:nvSpPr>
          <p:spPr>
            <a:xfrm>
              <a:off x="0" y="0"/>
              <a:ext cx="644768" cy="190387"/>
            </a:xfrm>
            <a:custGeom>
              <a:avLst/>
              <a:gdLst/>
              <a:ahLst/>
              <a:cxnLst/>
              <a:rect l="l" t="t" r="r" b="b"/>
              <a:pathLst>
                <a:path w="644768" h="190387">
                  <a:moveTo>
                    <a:pt x="41111" y="0"/>
                  </a:moveTo>
                  <a:lnTo>
                    <a:pt x="603657" y="0"/>
                  </a:lnTo>
                  <a:cubicBezTo>
                    <a:pt x="626362" y="0"/>
                    <a:pt x="644768" y="18406"/>
                    <a:pt x="644768" y="41111"/>
                  </a:cubicBezTo>
                  <a:lnTo>
                    <a:pt x="644768" y="149276"/>
                  </a:lnTo>
                  <a:cubicBezTo>
                    <a:pt x="644768" y="171981"/>
                    <a:pt x="626362" y="190387"/>
                    <a:pt x="603657" y="190387"/>
                  </a:cubicBezTo>
                  <a:lnTo>
                    <a:pt x="41111" y="190387"/>
                  </a:lnTo>
                  <a:cubicBezTo>
                    <a:pt x="18406" y="190387"/>
                    <a:pt x="0" y="171981"/>
                    <a:pt x="0" y="149276"/>
                  </a:cubicBezTo>
                  <a:lnTo>
                    <a:pt x="0" y="41111"/>
                  </a:lnTo>
                  <a:cubicBezTo>
                    <a:pt x="0" y="18406"/>
                    <a:pt x="18406" y="0"/>
                    <a:pt x="41111" y="0"/>
                  </a:cubicBezTo>
                  <a:close/>
                </a:path>
              </a:pathLst>
            </a:custGeom>
            <a:solidFill>
              <a:srgbClr val="FFCA31"/>
            </a:solidFill>
            <a:ln w="28575" cap="sq">
              <a:solidFill>
                <a:srgbClr val="7D4C2A"/>
              </a:solidFill>
              <a:prstDash val="solid"/>
              <a:miter/>
            </a:ln>
          </p:spPr>
        </p:sp>
        <p:sp>
          <p:nvSpPr>
            <p:cNvPr id="33" name="TextBox 33"/>
            <p:cNvSpPr txBox="1"/>
            <p:nvPr/>
          </p:nvSpPr>
          <p:spPr>
            <a:xfrm>
              <a:off x="0" y="-28575"/>
              <a:ext cx="644768"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34" name="Group 34"/>
          <p:cNvGrpSpPr/>
          <p:nvPr/>
        </p:nvGrpSpPr>
        <p:grpSpPr>
          <a:xfrm>
            <a:off x="4471863" y="2609292"/>
            <a:ext cx="2081877" cy="722877"/>
            <a:chOff x="0" y="0"/>
            <a:chExt cx="548313" cy="190387"/>
          </a:xfrm>
        </p:grpSpPr>
        <p:sp>
          <p:nvSpPr>
            <p:cNvPr id="35" name="Freeform 35"/>
            <p:cNvSpPr/>
            <p:nvPr/>
          </p:nvSpPr>
          <p:spPr>
            <a:xfrm>
              <a:off x="0" y="0"/>
              <a:ext cx="548313" cy="190387"/>
            </a:xfrm>
            <a:custGeom>
              <a:avLst/>
              <a:gdLst/>
              <a:ahLst/>
              <a:cxnLst/>
              <a:rect l="l" t="t" r="r" b="b"/>
              <a:pathLst>
                <a:path w="548313" h="190387">
                  <a:moveTo>
                    <a:pt x="48343" y="0"/>
                  </a:moveTo>
                  <a:lnTo>
                    <a:pt x="499970" y="0"/>
                  </a:lnTo>
                  <a:cubicBezTo>
                    <a:pt x="512791" y="0"/>
                    <a:pt x="525088" y="5093"/>
                    <a:pt x="534154" y="14159"/>
                  </a:cubicBezTo>
                  <a:cubicBezTo>
                    <a:pt x="543220" y="23226"/>
                    <a:pt x="548313" y="35522"/>
                    <a:pt x="548313" y="48343"/>
                  </a:cubicBezTo>
                  <a:lnTo>
                    <a:pt x="548313" y="142044"/>
                  </a:lnTo>
                  <a:cubicBezTo>
                    <a:pt x="548313" y="168743"/>
                    <a:pt x="526669" y="190387"/>
                    <a:pt x="499970" y="190387"/>
                  </a:cubicBezTo>
                  <a:lnTo>
                    <a:pt x="48343" y="190387"/>
                  </a:lnTo>
                  <a:cubicBezTo>
                    <a:pt x="21644" y="190387"/>
                    <a:pt x="0" y="168743"/>
                    <a:pt x="0" y="142044"/>
                  </a:cubicBezTo>
                  <a:lnTo>
                    <a:pt x="0" y="48343"/>
                  </a:lnTo>
                  <a:cubicBezTo>
                    <a:pt x="0" y="21644"/>
                    <a:pt x="21644" y="0"/>
                    <a:pt x="48343" y="0"/>
                  </a:cubicBezTo>
                  <a:close/>
                </a:path>
              </a:pathLst>
            </a:custGeom>
            <a:solidFill>
              <a:srgbClr val="FFCA31"/>
            </a:solidFill>
            <a:ln w="28575" cap="sq">
              <a:solidFill>
                <a:srgbClr val="7D4C2A"/>
              </a:solidFill>
              <a:prstDash val="solid"/>
              <a:miter/>
            </a:ln>
          </p:spPr>
        </p:sp>
        <p:sp>
          <p:nvSpPr>
            <p:cNvPr id="36" name="TextBox 36"/>
            <p:cNvSpPr txBox="1"/>
            <p:nvPr/>
          </p:nvSpPr>
          <p:spPr>
            <a:xfrm>
              <a:off x="0" y="-28575"/>
              <a:ext cx="548313"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7" name="Group 37"/>
          <p:cNvGrpSpPr/>
          <p:nvPr/>
        </p:nvGrpSpPr>
        <p:grpSpPr>
          <a:xfrm>
            <a:off x="3484811" y="2609292"/>
            <a:ext cx="796169" cy="722877"/>
            <a:chOff x="0" y="0"/>
            <a:chExt cx="209691" cy="190387"/>
          </a:xfrm>
        </p:grpSpPr>
        <p:sp>
          <p:nvSpPr>
            <p:cNvPr id="38" name="Freeform 38"/>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39" name="TextBox 39"/>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0" name="Group 40"/>
          <p:cNvGrpSpPr/>
          <p:nvPr/>
        </p:nvGrpSpPr>
        <p:grpSpPr>
          <a:xfrm>
            <a:off x="10156964" y="4286142"/>
            <a:ext cx="796169" cy="722877"/>
            <a:chOff x="0" y="0"/>
            <a:chExt cx="209691" cy="190387"/>
          </a:xfrm>
        </p:grpSpPr>
        <p:sp>
          <p:nvSpPr>
            <p:cNvPr id="41" name="Freeform 41"/>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42" name="TextBox 42"/>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3" name="Group 43"/>
          <p:cNvGrpSpPr/>
          <p:nvPr/>
        </p:nvGrpSpPr>
        <p:grpSpPr>
          <a:xfrm>
            <a:off x="3484811" y="6325852"/>
            <a:ext cx="796169" cy="722877"/>
            <a:chOff x="0" y="0"/>
            <a:chExt cx="209691" cy="190387"/>
          </a:xfrm>
        </p:grpSpPr>
        <p:sp>
          <p:nvSpPr>
            <p:cNvPr id="44" name="Freeform 44"/>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45" name="TextBox 45"/>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6" name="Group 46"/>
          <p:cNvGrpSpPr/>
          <p:nvPr/>
        </p:nvGrpSpPr>
        <p:grpSpPr>
          <a:xfrm>
            <a:off x="11147177" y="4279282"/>
            <a:ext cx="3666949" cy="722877"/>
            <a:chOff x="0" y="0"/>
            <a:chExt cx="965781" cy="190387"/>
          </a:xfrm>
        </p:grpSpPr>
        <p:sp>
          <p:nvSpPr>
            <p:cNvPr id="47" name="Freeform 47"/>
            <p:cNvSpPr/>
            <p:nvPr/>
          </p:nvSpPr>
          <p:spPr>
            <a:xfrm>
              <a:off x="0" y="0"/>
              <a:ext cx="965781" cy="190387"/>
            </a:xfrm>
            <a:custGeom>
              <a:avLst/>
              <a:gdLst/>
              <a:ahLst/>
              <a:cxnLst/>
              <a:rect l="l" t="t" r="r" b="b"/>
              <a:pathLst>
                <a:path w="965781" h="190387">
                  <a:moveTo>
                    <a:pt x="27447" y="0"/>
                  </a:moveTo>
                  <a:lnTo>
                    <a:pt x="938334" y="0"/>
                  </a:lnTo>
                  <a:cubicBezTo>
                    <a:pt x="945614" y="0"/>
                    <a:pt x="952595" y="2892"/>
                    <a:pt x="957742" y="8039"/>
                  </a:cubicBezTo>
                  <a:cubicBezTo>
                    <a:pt x="962889" y="13186"/>
                    <a:pt x="965781" y="20167"/>
                    <a:pt x="965781" y="27447"/>
                  </a:cubicBezTo>
                  <a:lnTo>
                    <a:pt x="965781" y="162941"/>
                  </a:lnTo>
                  <a:cubicBezTo>
                    <a:pt x="965781" y="170220"/>
                    <a:pt x="962889" y="177201"/>
                    <a:pt x="957742" y="182348"/>
                  </a:cubicBezTo>
                  <a:cubicBezTo>
                    <a:pt x="952595" y="187496"/>
                    <a:pt x="945614" y="190387"/>
                    <a:pt x="938334" y="190387"/>
                  </a:cubicBezTo>
                  <a:lnTo>
                    <a:pt x="27447" y="190387"/>
                  </a:lnTo>
                  <a:cubicBezTo>
                    <a:pt x="20167" y="190387"/>
                    <a:pt x="13186" y="187496"/>
                    <a:pt x="8039" y="182348"/>
                  </a:cubicBezTo>
                  <a:cubicBezTo>
                    <a:pt x="2892" y="177201"/>
                    <a:pt x="0" y="170220"/>
                    <a:pt x="0" y="162941"/>
                  </a:cubicBezTo>
                  <a:lnTo>
                    <a:pt x="0" y="27447"/>
                  </a:lnTo>
                  <a:cubicBezTo>
                    <a:pt x="0" y="20167"/>
                    <a:pt x="2892" y="13186"/>
                    <a:pt x="8039" y="8039"/>
                  </a:cubicBezTo>
                  <a:cubicBezTo>
                    <a:pt x="13186" y="2892"/>
                    <a:pt x="20167" y="0"/>
                    <a:pt x="27447" y="0"/>
                  </a:cubicBezTo>
                  <a:close/>
                </a:path>
              </a:pathLst>
            </a:custGeom>
            <a:solidFill>
              <a:srgbClr val="FFCA31"/>
            </a:solidFill>
            <a:ln w="28575" cap="sq">
              <a:solidFill>
                <a:srgbClr val="7D4C2A"/>
              </a:solidFill>
              <a:prstDash val="solid"/>
              <a:miter/>
            </a:ln>
          </p:spPr>
        </p:sp>
        <p:sp>
          <p:nvSpPr>
            <p:cNvPr id="48" name="TextBox 48"/>
            <p:cNvSpPr txBox="1"/>
            <p:nvPr/>
          </p:nvSpPr>
          <p:spPr>
            <a:xfrm>
              <a:off x="0" y="-28575"/>
              <a:ext cx="965781"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49" name="TextBox 49"/>
          <p:cNvSpPr txBox="1"/>
          <p:nvPr/>
        </p:nvSpPr>
        <p:spPr>
          <a:xfrm>
            <a:off x="9790591" y="5351409"/>
            <a:ext cx="5023536" cy="2215991"/>
          </a:xfrm>
          <a:prstGeom prst="rect">
            <a:avLst/>
          </a:prstGeom>
        </p:spPr>
        <p:txBody>
          <a:bodyPr wrap="square" lIns="0" tIns="0" rIns="0" bIns="0" rtlCol="0" anchor="t">
            <a:spAutoFit/>
          </a:bodyPr>
          <a:lstStyle/>
          <a:p>
            <a:pPr algn="just"/>
            <a:r>
              <a:rPr lang="pt-BR" sz="3600" i="1">
                <a:latin typeface="Times New Roman" panose="02020603050405020304" pitchFamily="18" charset="0"/>
                <a:cs typeface="Times New Roman" panose="02020603050405020304" pitchFamily="18" charset="0"/>
              </a:rPr>
              <a:t>(Còn lại): </a:t>
            </a:r>
            <a:r>
              <a:rPr lang="vi-VN" sz="3600">
                <a:latin typeface="Times New Roman" panose="02020603050405020304" pitchFamily="18" charset="0"/>
                <a:cs typeface="Times New Roman" panose="02020603050405020304" pitchFamily="18" charset="0"/>
              </a:rPr>
              <a:t>Cảnh ông Diểu ra về gặp hoa tử huyền trong làn mưa xuân</a:t>
            </a:r>
            <a:r>
              <a:rPr lang="pt-BR" sz="3600">
                <a:latin typeface="Times New Roman" panose="02020603050405020304" pitchFamily="18" charset="0"/>
                <a:cs typeface="Times New Roman" panose="02020603050405020304" pitchFamily="18" charset="0"/>
              </a:rPr>
              <a:t>, báo hiệu nhiều điều may mắn.</a:t>
            </a:r>
            <a:endParaRPr lang="en-GB" sz="3600">
              <a:latin typeface="Times New Roman" panose="02020603050405020304" pitchFamily="18" charset="0"/>
              <a:cs typeface="Times New Roman" panose="02020603050405020304" pitchFamily="18" charset="0"/>
            </a:endParaRPr>
          </a:p>
        </p:txBody>
      </p:sp>
      <p:sp>
        <p:nvSpPr>
          <p:cNvPr id="50" name="Freeform 50"/>
          <p:cNvSpPr/>
          <p:nvPr/>
        </p:nvSpPr>
        <p:spPr>
          <a:xfrm>
            <a:off x="13441397" y="6438371"/>
            <a:ext cx="6304366" cy="3498923"/>
          </a:xfrm>
          <a:custGeom>
            <a:avLst/>
            <a:gdLst/>
            <a:ahLst/>
            <a:cxnLst/>
            <a:rect l="l" t="t" r="r" b="b"/>
            <a:pathLst>
              <a:path w="6304366" h="3498923">
                <a:moveTo>
                  <a:pt x="0" y="0"/>
                </a:moveTo>
                <a:lnTo>
                  <a:pt x="6304366" y="0"/>
                </a:lnTo>
                <a:lnTo>
                  <a:pt x="6304366" y="3498923"/>
                </a:lnTo>
                <a:lnTo>
                  <a:pt x="0" y="3498923"/>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1" name="TextBox 51"/>
          <p:cNvSpPr txBox="1"/>
          <p:nvPr/>
        </p:nvSpPr>
        <p:spPr>
          <a:xfrm>
            <a:off x="4711097" y="6418051"/>
            <a:ext cx="1903715" cy="500137"/>
          </a:xfrm>
          <a:prstGeom prst="rect">
            <a:avLst/>
          </a:prstGeom>
        </p:spPr>
        <p:txBody>
          <a:bodyPr lIns="0" tIns="0" rIns="0" bIns="0" rtlCol="0" anchor="t">
            <a:spAutoFit/>
          </a:bodyPr>
          <a:lstStyle/>
          <a:p>
            <a:pPr algn="ctr">
              <a:lnSpc>
                <a:spcPts val="3919"/>
              </a:lnSpc>
              <a:spcBef>
                <a:spcPct val="0"/>
              </a:spcBef>
            </a:pPr>
            <a:r>
              <a:rPr lang="en-US" sz="4400" b="1">
                <a:latin typeface="Times New Roman" panose="02020603050405020304" pitchFamily="18" charset="0"/>
                <a:cs typeface="Times New Roman" panose="02020603050405020304" pitchFamily="18" charset="0"/>
              </a:rPr>
              <a:t>Phần 2</a:t>
            </a:r>
            <a:endParaRPr lang="en-US" sz="4400" b="1">
              <a:solidFill>
                <a:srgbClr val="373737"/>
              </a:solidFill>
              <a:latin typeface="Times New Roman" panose="02020603050405020304" pitchFamily="18" charset="0"/>
              <a:cs typeface="Times New Roman" panose="02020603050405020304" pitchFamily="18" charset="0"/>
            </a:endParaRPr>
          </a:p>
        </p:txBody>
      </p:sp>
      <p:sp>
        <p:nvSpPr>
          <p:cNvPr id="52" name="TextBox 52"/>
          <p:cNvSpPr txBox="1"/>
          <p:nvPr/>
        </p:nvSpPr>
        <p:spPr>
          <a:xfrm>
            <a:off x="4699614" y="2730834"/>
            <a:ext cx="1810329" cy="500137"/>
          </a:xfrm>
          <a:prstGeom prst="rect">
            <a:avLst/>
          </a:prstGeom>
        </p:spPr>
        <p:txBody>
          <a:bodyPr wrap="square" lIns="0" tIns="0" rIns="0" bIns="0" rtlCol="0" anchor="t">
            <a:spAutoFit/>
          </a:bodyPr>
          <a:lstStyle/>
          <a:p>
            <a:pPr algn="ctr">
              <a:lnSpc>
                <a:spcPts val="3919"/>
              </a:lnSpc>
              <a:spcBef>
                <a:spcPct val="0"/>
              </a:spcBef>
            </a:pPr>
            <a:r>
              <a:rPr lang="en-US" sz="4400" b="1">
                <a:latin typeface="Times New Roman" panose="02020603050405020304" pitchFamily="18" charset="0"/>
                <a:cs typeface="Times New Roman" panose="02020603050405020304" pitchFamily="18" charset="0"/>
              </a:rPr>
              <a:t>Phần 1</a:t>
            </a:r>
            <a:endParaRPr lang="en-US" sz="4400" b="1">
              <a:solidFill>
                <a:srgbClr val="373737"/>
              </a:solidFill>
              <a:latin typeface="Times New Roman" panose="02020603050405020304" pitchFamily="18" charset="0"/>
              <a:cs typeface="Times New Roman" panose="02020603050405020304" pitchFamily="18" charset="0"/>
            </a:endParaRPr>
          </a:p>
        </p:txBody>
      </p:sp>
      <p:sp>
        <p:nvSpPr>
          <p:cNvPr id="53" name="TextBox 53"/>
          <p:cNvSpPr txBox="1"/>
          <p:nvPr/>
        </p:nvSpPr>
        <p:spPr>
          <a:xfrm>
            <a:off x="3580192" y="2701491"/>
            <a:ext cx="605406" cy="500137"/>
          </a:xfrm>
          <a:prstGeom prst="rect">
            <a:avLst/>
          </a:prstGeom>
        </p:spPr>
        <p:txBody>
          <a:bodyPr lIns="0" tIns="0" rIns="0" bIns="0" rtlCol="0" anchor="t">
            <a:spAutoFit/>
          </a:bodyPr>
          <a:lstStyle/>
          <a:p>
            <a:pPr algn="ctr">
              <a:lnSpc>
                <a:spcPts val="3919"/>
              </a:lnSpc>
              <a:spcBef>
                <a:spcPct val="0"/>
              </a:spcBef>
            </a:pPr>
            <a:r>
              <a:rPr lang="en-US" sz="4400" b="1">
                <a:solidFill>
                  <a:srgbClr val="373737"/>
                </a:solidFill>
                <a:latin typeface="Times New Roman" panose="02020603050405020304" pitchFamily="18" charset="0"/>
                <a:cs typeface="Times New Roman" panose="02020603050405020304" pitchFamily="18" charset="0"/>
              </a:rPr>
              <a:t>1.</a:t>
            </a:r>
          </a:p>
        </p:txBody>
      </p:sp>
      <p:sp>
        <p:nvSpPr>
          <p:cNvPr id="54" name="TextBox 54"/>
          <p:cNvSpPr txBox="1"/>
          <p:nvPr/>
        </p:nvSpPr>
        <p:spPr>
          <a:xfrm>
            <a:off x="10252345" y="4378340"/>
            <a:ext cx="605406" cy="500137"/>
          </a:xfrm>
          <a:prstGeom prst="rect">
            <a:avLst/>
          </a:prstGeom>
        </p:spPr>
        <p:txBody>
          <a:bodyPr lIns="0" tIns="0" rIns="0" bIns="0" rtlCol="0" anchor="t">
            <a:spAutoFit/>
          </a:bodyPr>
          <a:lstStyle/>
          <a:p>
            <a:pPr algn="ctr">
              <a:lnSpc>
                <a:spcPts val="3919"/>
              </a:lnSpc>
              <a:spcBef>
                <a:spcPct val="0"/>
              </a:spcBef>
            </a:pPr>
            <a:r>
              <a:rPr lang="vi-VN" sz="4400" b="1" smtClean="0">
                <a:solidFill>
                  <a:srgbClr val="373737"/>
                </a:solidFill>
                <a:latin typeface="Times New Roman" panose="02020603050405020304" pitchFamily="18" charset="0"/>
                <a:cs typeface="Times New Roman" panose="02020603050405020304" pitchFamily="18" charset="0"/>
              </a:rPr>
              <a:t>4</a:t>
            </a:r>
            <a:r>
              <a:rPr lang="en-US" sz="4400" b="1" smtClean="0">
                <a:solidFill>
                  <a:srgbClr val="373737"/>
                </a:solidFill>
                <a:latin typeface="Times New Roman" panose="02020603050405020304" pitchFamily="18" charset="0"/>
                <a:cs typeface="Times New Roman" panose="02020603050405020304" pitchFamily="18" charset="0"/>
              </a:rPr>
              <a:t>.</a:t>
            </a:r>
            <a:endParaRPr lang="en-US" sz="4400" b="1">
              <a:solidFill>
                <a:srgbClr val="373737"/>
              </a:solidFill>
              <a:latin typeface="Times New Roman" panose="02020603050405020304" pitchFamily="18" charset="0"/>
              <a:cs typeface="Times New Roman" panose="02020603050405020304" pitchFamily="18" charset="0"/>
            </a:endParaRPr>
          </a:p>
        </p:txBody>
      </p:sp>
      <p:sp>
        <p:nvSpPr>
          <p:cNvPr id="55" name="TextBox 55"/>
          <p:cNvSpPr txBox="1"/>
          <p:nvPr/>
        </p:nvSpPr>
        <p:spPr>
          <a:xfrm>
            <a:off x="3580192" y="6418051"/>
            <a:ext cx="605406" cy="500137"/>
          </a:xfrm>
          <a:prstGeom prst="rect">
            <a:avLst/>
          </a:prstGeom>
        </p:spPr>
        <p:txBody>
          <a:bodyPr lIns="0" tIns="0" rIns="0" bIns="0" rtlCol="0" anchor="t">
            <a:spAutoFit/>
          </a:bodyPr>
          <a:lstStyle/>
          <a:p>
            <a:pPr algn="ctr">
              <a:lnSpc>
                <a:spcPts val="3919"/>
              </a:lnSpc>
              <a:spcBef>
                <a:spcPct val="0"/>
              </a:spcBef>
            </a:pPr>
            <a:r>
              <a:rPr lang="vi-VN" sz="4400" b="1" smtClean="0">
                <a:solidFill>
                  <a:srgbClr val="373737"/>
                </a:solidFill>
                <a:latin typeface="Times New Roman" panose="02020603050405020304" pitchFamily="18" charset="0"/>
                <a:cs typeface="Times New Roman" panose="02020603050405020304" pitchFamily="18" charset="0"/>
              </a:rPr>
              <a:t>2</a:t>
            </a:r>
            <a:r>
              <a:rPr lang="en-US" sz="4400" b="1" smtClean="0">
                <a:solidFill>
                  <a:srgbClr val="373737"/>
                </a:solidFill>
                <a:latin typeface="Times New Roman" panose="02020603050405020304" pitchFamily="18" charset="0"/>
                <a:cs typeface="Times New Roman" panose="02020603050405020304" pitchFamily="18" charset="0"/>
              </a:rPr>
              <a:t>.</a:t>
            </a:r>
            <a:endParaRPr lang="en-US" sz="4400" b="1">
              <a:solidFill>
                <a:srgbClr val="373737"/>
              </a:solidFill>
              <a:latin typeface="Times New Roman" panose="02020603050405020304" pitchFamily="18" charset="0"/>
              <a:cs typeface="Times New Roman" panose="02020603050405020304" pitchFamily="18" charset="0"/>
            </a:endParaRPr>
          </a:p>
        </p:txBody>
      </p:sp>
      <p:sp>
        <p:nvSpPr>
          <p:cNvPr id="56" name="TextBox 56"/>
          <p:cNvSpPr txBox="1"/>
          <p:nvPr/>
        </p:nvSpPr>
        <p:spPr>
          <a:xfrm>
            <a:off x="2528035" y="3566350"/>
            <a:ext cx="6491960" cy="2154436"/>
          </a:xfrm>
          <a:prstGeom prst="rect">
            <a:avLst/>
          </a:prstGeom>
        </p:spPr>
        <p:txBody>
          <a:bodyPr wrap="square" lIns="0" tIns="0" rIns="0" bIns="0" rtlCol="0" anchor="t">
            <a:spAutoFit/>
          </a:bodyPr>
          <a:lstStyle/>
          <a:p>
            <a:pPr algn="just">
              <a:lnSpc>
                <a:spcPts val="4200"/>
              </a:lnSpc>
              <a:spcBef>
                <a:spcPct val="0"/>
              </a:spcBef>
            </a:pPr>
            <a:r>
              <a:rPr lang="pt-BR" sz="3600">
                <a:latin typeface="Times New Roman" panose="02020603050405020304" pitchFamily="18" charset="0"/>
                <a:cs typeface="Times New Roman" panose="02020603050405020304" pitchFamily="18" charset="0"/>
              </a:rPr>
              <a:t>(Từ đầu...</a:t>
            </a:r>
            <a:r>
              <a:rPr lang="pt-BR" sz="3600" i="1">
                <a:latin typeface="Times New Roman" panose="02020603050405020304" pitchFamily="18" charset="0"/>
                <a:cs typeface="Times New Roman" panose="02020603050405020304" pitchFamily="18" charset="0"/>
              </a:rPr>
              <a:t>của hang động đá vôi,</a:t>
            </a:r>
            <a:r>
              <a:rPr lang="pt-BR" sz="3600">
                <a:latin typeface="Times New Roman" panose="02020603050405020304" pitchFamily="18" charset="0"/>
                <a:cs typeface="Times New Roman" panose="02020603050405020304" pitchFamily="18" charset="0"/>
              </a:rPr>
              <a:t> phần  lược đoạn): Hoàn cảnh ông Diểu đi săn và hành động bắn con khỉ đực trong bầy khỉ.</a:t>
            </a:r>
            <a:endParaRPr lang="en-US" sz="3600">
              <a:solidFill>
                <a:srgbClr val="7E4D2C"/>
              </a:solidFill>
              <a:latin typeface="Times New Roman" panose="02020603050405020304" pitchFamily="18" charset="0"/>
              <a:cs typeface="Times New Roman" panose="02020603050405020304" pitchFamily="18" charset="0"/>
            </a:endParaRPr>
          </a:p>
        </p:txBody>
      </p:sp>
      <p:sp>
        <p:nvSpPr>
          <p:cNvPr id="57" name="TextBox 57"/>
          <p:cNvSpPr txBox="1"/>
          <p:nvPr/>
        </p:nvSpPr>
        <p:spPr>
          <a:xfrm>
            <a:off x="3462354" y="7209473"/>
            <a:ext cx="4873955" cy="2154436"/>
          </a:xfrm>
          <a:prstGeom prst="rect">
            <a:avLst/>
          </a:prstGeom>
        </p:spPr>
        <p:txBody>
          <a:bodyPr wrap="square" lIns="0" tIns="0" rIns="0" bIns="0" rtlCol="0" anchor="t">
            <a:spAutoFit/>
          </a:bodyPr>
          <a:lstStyle/>
          <a:p>
            <a:pPr algn="just">
              <a:lnSpc>
                <a:spcPts val="4200"/>
              </a:lnSpc>
              <a:spcBef>
                <a:spcPct val="0"/>
              </a:spcBef>
            </a:pPr>
            <a:r>
              <a:rPr lang="pt-BR" sz="3600">
                <a:latin typeface="Times New Roman" panose="02020603050405020304" pitchFamily="18" charset="0"/>
                <a:cs typeface="Times New Roman" panose="02020603050405020304" pitchFamily="18" charset="0"/>
              </a:rPr>
              <a:t>(Tiếp ....</a:t>
            </a:r>
            <a:r>
              <a:rPr lang="pt-BR" sz="3600" i="1">
                <a:latin typeface="Times New Roman" panose="02020603050405020304" pitchFamily="18" charset="0"/>
                <a:cs typeface="Times New Roman" panose="02020603050405020304" pitchFamily="18" charset="0"/>
              </a:rPr>
              <a:t>Xa hơn nhưng lại an toàn</a:t>
            </a:r>
            <a:r>
              <a:rPr lang="pt-BR" sz="3600">
                <a:latin typeface="Times New Roman" panose="02020603050405020304" pitchFamily="18" charset="0"/>
                <a:cs typeface="Times New Roman" panose="02020603050405020304" pitchFamily="18" charset="0"/>
              </a:rPr>
              <a:t>): Cuộc truy đuổi của ông Diểu với gia đình nhà khỉ.</a:t>
            </a:r>
            <a:endParaRPr lang="en-US" sz="3600">
              <a:solidFill>
                <a:srgbClr val="7E4D2C"/>
              </a:solidFill>
              <a:latin typeface="Times New Roman" panose="02020603050405020304" pitchFamily="18" charset="0"/>
              <a:cs typeface="Times New Roman" panose="02020603050405020304" pitchFamily="18" charset="0"/>
            </a:endParaRPr>
          </a:p>
        </p:txBody>
      </p:sp>
      <p:sp>
        <p:nvSpPr>
          <p:cNvPr id="58" name="TextBox 58"/>
          <p:cNvSpPr txBox="1"/>
          <p:nvPr/>
        </p:nvSpPr>
        <p:spPr>
          <a:xfrm>
            <a:off x="11265481" y="4478090"/>
            <a:ext cx="3430340" cy="448841"/>
          </a:xfrm>
          <a:prstGeom prst="rect">
            <a:avLst/>
          </a:prstGeom>
        </p:spPr>
        <p:txBody>
          <a:bodyPr lIns="0" tIns="0" rIns="0" bIns="0" rtlCol="0" anchor="t">
            <a:spAutoFit/>
          </a:bodyPr>
          <a:lstStyle/>
          <a:p>
            <a:pPr algn="ctr">
              <a:lnSpc>
                <a:spcPts val="3500"/>
              </a:lnSpc>
              <a:spcBef>
                <a:spcPct val="0"/>
              </a:spcBef>
            </a:pPr>
            <a:r>
              <a:rPr lang="en-US" sz="4400" b="1">
                <a:latin typeface="Times New Roman" panose="02020603050405020304" pitchFamily="18" charset="0"/>
                <a:cs typeface="Times New Roman" panose="02020603050405020304" pitchFamily="18" charset="0"/>
              </a:rPr>
              <a:t>Phần 4</a:t>
            </a:r>
            <a:endParaRPr lang="en-US" sz="4400" b="1">
              <a:solidFill>
                <a:srgbClr val="373737"/>
              </a:solidFill>
              <a:latin typeface="Times New Roman" panose="02020603050405020304" pitchFamily="18" charset="0"/>
              <a:cs typeface="Times New Roman" panose="02020603050405020304" pitchFamily="18" charset="0"/>
            </a:endParaRPr>
          </a:p>
        </p:txBody>
      </p:sp>
      <p:sp>
        <p:nvSpPr>
          <p:cNvPr id="59" name="Freeform 59"/>
          <p:cNvSpPr/>
          <p:nvPr/>
        </p:nvSpPr>
        <p:spPr>
          <a:xfrm>
            <a:off x="-27081" y="164062"/>
            <a:ext cx="1545650" cy="836583"/>
          </a:xfrm>
          <a:custGeom>
            <a:avLst/>
            <a:gdLst/>
            <a:ahLst/>
            <a:cxnLst/>
            <a:rect l="l" t="t" r="r" b="b"/>
            <a:pathLst>
              <a:path w="1545650" h="836583">
                <a:moveTo>
                  <a:pt x="0" y="0"/>
                </a:moveTo>
                <a:lnTo>
                  <a:pt x="1545650" y="0"/>
                </a:lnTo>
                <a:lnTo>
                  <a:pt x="1545650" y="836582"/>
                </a:lnTo>
                <a:lnTo>
                  <a:pt x="0" y="83658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a:ln cap="sq">
            <a:noFill/>
            <a:prstDash val="solid"/>
            <a:miter/>
          </a:ln>
        </p:spPr>
      </p:sp>
      <p:grpSp>
        <p:nvGrpSpPr>
          <p:cNvPr id="60" name="Group 28"/>
          <p:cNvGrpSpPr/>
          <p:nvPr/>
        </p:nvGrpSpPr>
        <p:grpSpPr>
          <a:xfrm>
            <a:off x="9790591" y="551736"/>
            <a:ext cx="5794131" cy="3399091"/>
            <a:chOff x="0" y="0"/>
            <a:chExt cx="1526026" cy="895234"/>
          </a:xfrm>
        </p:grpSpPr>
        <p:sp>
          <p:nvSpPr>
            <p:cNvPr id="61" name="Freeform 29"/>
            <p:cNvSpPr/>
            <p:nvPr/>
          </p:nvSpPr>
          <p:spPr>
            <a:xfrm>
              <a:off x="0" y="0"/>
              <a:ext cx="1526026" cy="895234"/>
            </a:xfrm>
            <a:custGeom>
              <a:avLst/>
              <a:gdLst/>
              <a:ahLst/>
              <a:cxnLst/>
              <a:rect l="l" t="t" r="r" b="b"/>
              <a:pathLst>
                <a:path w="1526026" h="895234">
                  <a:moveTo>
                    <a:pt x="17370" y="0"/>
                  </a:moveTo>
                  <a:lnTo>
                    <a:pt x="1508656" y="0"/>
                  </a:lnTo>
                  <a:cubicBezTo>
                    <a:pt x="1513263" y="0"/>
                    <a:pt x="1517681" y="1830"/>
                    <a:pt x="1520939" y="5088"/>
                  </a:cubicBezTo>
                  <a:cubicBezTo>
                    <a:pt x="1524196" y="8345"/>
                    <a:pt x="1526026" y="12763"/>
                    <a:pt x="1526026" y="17370"/>
                  </a:cubicBezTo>
                  <a:lnTo>
                    <a:pt x="1526026" y="877864"/>
                  </a:lnTo>
                  <a:cubicBezTo>
                    <a:pt x="1526026" y="882470"/>
                    <a:pt x="1524196" y="886889"/>
                    <a:pt x="1520939" y="890146"/>
                  </a:cubicBezTo>
                  <a:cubicBezTo>
                    <a:pt x="1517681" y="893404"/>
                    <a:pt x="1513263" y="895234"/>
                    <a:pt x="1508656" y="895234"/>
                  </a:cubicBezTo>
                  <a:lnTo>
                    <a:pt x="17370" y="895234"/>
                  </a:lnTo>
                  <a:cubicBezTo>
                    <a:pt x="7777" y="895234"/>
                    <a:pt x="0" y="887457"/>
                    <a:pt x="0" y="877864"/>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62" name="TextBox 30"/>
            <p:cNvSpPr txBox="1"/>
            <p:nvPr/>
          </p:nvSpPr>
          <p:spPr>
            <a:xfrm>
              <a:off x="0" y="-28575"/>
              <a:ext cx="1526026" cy="923809"/>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63" name="Group 40"/>
          <p:cNvGrpSpPr/>
          <p:nvPr/>
        </p:nvGrpSpPr>
        <p:grpSpPr>
          <a:xfrm>
            <a:off x="10383243" y="197157"/>
            <a:ext cx="796169" cy="722877"/>
            <a:chOff x="0" y="0"/>
            <a:chExt cx="209691" cy="190387"/>
          </a:xfrm>
        </p:grpSpPr>
        <p:sp>
          <p:nvSpPr>
            <p:cNvPr id="64" name="Freeform 41"/>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65" name="TextBox 42"/>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66" name="Group 46"/>
          <p:cNvGrpSpPr/>
          <p:nvPr/>
        </p:nvGrpSpPr>
        <p:grpSpPr>
          <a:xfrm>
            <a:off x="11373456" y="190297"/>
            <a:ext cx="3666949" cy="722877"/>
            <a:chOff x="0" y="0"/>
            <a:chExt cx="965781" cy="190387"/>
          </a:xfrm>
        </p:grpSpPr>
        <p:sp>
          <p:nvSpPr>
            <p:cNvPr id="67" name="Freeform 47"/>
            <p:cNvSpPr/>
            <p:nvPr/>
          </p:nvSpPr>
          <p:spPr>
            <a:xfrm>
              <a:off x="0" y="0"/>
              <a:ext cx="965781" cy="190387"/>
            </a:xfrm>
            <a:custGeom>
              <a:avLst/>
              <a:gdLst/>
              <a:ahLst/>
              <a:cxnLst/>
              <a:rect l="l" t="t" r="r" b="b"/>
              <a:pathLst>
                <a:path w="965781" h="190387">
                  <a:moveTo>
                    <a:pt x="27447" y="0"/>
                  </a:moveTo>
                  <a:lnTo>
                    <a:pt x="938334" y="0"/>
                  </a:lnTo>
                  <a:cubicBezTo>
                    <a:pt x="945614" y="0"/>
                    <a:pt x="952595" y="2892"/>
                    <a:pt x="957742" y="8039"/>
                  </a:cubicBezTo>
                  <a:cubicBezTo>
                    <a:pt x="962889" y="13186"/>
                    <a:pt x="965781" y="20167"/>
                    <a:pt x="965781" y="27447"/>
                  </a:cubicBezTo>
                  <a:lnTo>
                    <a:pt x="965781" y="162941"/>
                  </a:lnTo>
                  <a:cubicBezTo>
                    <a:pt x="965781" y="170220"/>
                    <a:pt x="962889" y="177201"/>
                    <a:pt x="957742" y="182348"/>
                  </a:cubicBezTo>
                  <a:cubicBezTo>
                    <a:pt x="952595" y="187496"/>
                    <a:pt x="945614" y="190387"/>
                    <a:pt x="938334" y="190387"/>
                  </a:cubicBezTo>
                  <a:lnTo>
                    <a:pt x="27447" y="190387"/>
                  </a:lnTo>
                  <a:cubicBezTo>
                    <a:pt x="20167" y="190387"/>
                    <a:pt x="13186" y="187496"/>
                    <a:pt x="8039" y="182348"/>
                  </a:cubicBezTo>
                  <a:cubicBezTo>
                    <a:pt x="2892" y="177201"/>
                    <a:pt x="0" y="170220"/>
                    <a:pt x="0" y="162941"/>
                  </a:cubicBezTo>
                  <a:lnTo>
                    <a:pt x="0" y="27447"/>
                  </a:lnTo>
                  <a:cubicBezTo>
                    <a:pt x="0" y="20167"/>
                    <a:pt x="2892" y="13186"/>
                    <a:pt x="8039" y="8039"/>
                  </a:cubicBezTo>
                  <a:cubicBezTo>
                    <a:pt x="13186" y="2892"/>
                    <a:pt x="20167" y="0"/>
                    <a:pt x="27447" y="0"/>
                  </a:cubicBezTo>
                  <a:close/>
                </a:path>
              </a:pathLst>
            </a:custGeom>
            <a:solidFill>
              <a:srgbClr val="FFCA31"/>
            </a:solidFill>
            <a:ln w="28575" cap="sq">
              <a:solidFill>
                <a:srgbClr val="7D4C2A"/>
              </a:solidFill>
              <a:prstDash val="solid"/>
              <a:miter/>
            </a:ln>
          </p:spPr>
        </p:sp>
        <p:sp>
          <p:nvSpPr>
            <p:cNvPr id="68" name="TextBox 48"/>
            <p:cNvSpPr txBox="1"/>
            <p:nvPr/>
          </p:nvSpPr>
          <p:spPr>
            <a:xfrm>
              <a:off x="0" y="-28575"/>
              <a:ext cx="965781"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69" name="TextBox 49"/>
          <p:cNvSpPr txBox="1"/>
          <p:nvPr/>
        </p:nvSpPr>
        <p:spPr>
          <a:xfrm>
            <a:off x="10058755" y="1340896"/>
            <a:ext cx="5257801" cy="2154436"/>
          </a:xfrm>
          <a:prstGeom prst="rect">
            <a:avLst/>
          </a:prstGeom>
        </p:spPr>
        <p:txBody>
          <a:bodyPr wrap="square" lIns="0" tIns="0" rIns="0" bIns="0" rtlCol="0" anchor="t">
            <a:spAutoFit/>
          </a:bodyPr>
          <a:lstStyle/>
          <a:p>
            <a:pPr algn="just">
              <a:lnSpc>
                <a:spcPts val="4200"/>
              </a:lnSpc>
              <a:spcBef>
                <a:spcPct val="0"/>
              </a:spcBef>
            </a:pPr>
            <a:r>
              <a:rPr lang="pt-BR" sz="3600" i="1">
                <a:latin typeface="Times New Roman" panose="02020603050405020304" pitchFamily="18" charset="0"/>
                <a:cs typeface="Times New Roman" panose="02020603050405020304" pitchFamily="18" charset="0"/>
              </a:rPr>
              <a:t>(Tiếp ...chỗ con khỉ đực nằm): </a:t>
            </a:r>
            <a:r>
              <a:rPr lang="pt-BR" sz="3600">
                <a:latin typeface="Times New Roman" panose="02020603050405020304" pitchFamily="18" charset="0"/>
                <a:cs typeface="Times New Roman" panose="02020603050405020304" pitchFamily="18" charset="0"/>
              </a:rPr>
              <a:t>Tình cảm của hai con khỉ và hành động phóng sinh của ông Diểu.</a:t>
            </a:r>
            <a:endParaRPr lang="en-US" sz="3600">
              <a:solidFill>
                <a:srgbClr val="7E4D2C"/>
              </a:solidFill>
              <a:latin typeface="Times New Roman" panose="02020603050405020304" pitchFamily="18" charset="0"/>
              <a:cs typeface="Times New Roman" panose="02020603050405020304" pitchFamily="18" charset="0"/>
            </a:endParaRPr>
          </a:p>
        </p:txBody>
      </p:sp>
      <p:sp>
        <p:nvSpPr>
          <p:cNvPr id="70" name="TextBox 54"/>
          <p:cNvSpPr txBox="1"/>
          <p:nvPr/>
        </p:nvSpPr>
        <p:spPr>
          <a:xfrm>
            <a:off x="10478624" y="289355"/>
            <a:ext cx="605406" cy="500137"/>
          </a:xfrm>
          <a:prstGeom prst="rect">
            <a:avLst/>
          </a:prstGeom>
        </p:spPr>
        <p:txBody>
          <a:bodyPr lIns="0" tIns="0" rIns="0" bIns="0" rtlCol="0" anchor="t">
            <a:spAutoFit/>
          </a:bodyPr>
          <a:lstStyle/>
          <a:p>
            <a:pPr algn="ctr">
              <a:lnSpc>
                <a:spcPts val="3919"/>
              </a:lnSpc>
              <a:spcBef>
                <a:spcPct val="0"/>
              </a:spcBef>
            </a:pPr>
            <a:r>
              <a:rPr lang="vi-VN" sz="4400" b="1" smtClean="0">
                <a:solidFill>
                  <a:srgbClr val="373737"/>
                </a:solidFill>
                <a:latin typeface="Times New Roman" panose="02020603050405020304" pitchFamily="18" charset="0"/>
                <a:cs typeface="Times New Roman" panose="02020603050405020304" pitchFamily="18" charset="0"/>
              </a:rPr>
              <a:t>3</a:t>
            </a:r>
            <a:r>
              <a:rPr lang="en-US" sz="4400" b="1" smtClean="0">
                <a:solidFill>
                  <a:srgbClr val="373737"/>
                </a:solidFill>
                <a:latin typeface="Times New Roman" panose="02020603050405020304" pitchFamily="18" charset="0"/>
                <a:cs typeface="Times New Roman" panose="02020603050405020304" pitchFamily="18" charset="0"/>
              </a:rPr>
              <a:t>.</a:t>
            </a:r>
            <a:endParaRPr lang="en-US" sz="4400" b="1">
              <a:solidFill>
                <a:srgbClr val="373737"/>
              </a:solidFill>
              <a:latin typeface="Times New Roman" panose="02020603050405020304" pitchFamily="18" charset="0"/>
              <a:cs typeface="Times New Roman" panose="02020603050405020304" pitchFamily="18" charset="0"/>
            </a:endParaRPr>
          </a:p>
        </p:txBody>
      </p:sp>
      <p:sp>
        <p:nvSpPr>
          <p:cNvPr id="71" name="TextBox 58"/>
          <p:cNvSpPr txBox="1"/>
          <p:nvPr/>
        </p:nvSpPr>
        <p:spPr>
          <a:xfrm>
            <a:off x="11459252" y="401523"/>
            <a:ext cx="3430340" cy="448841"/>
          </a:xfrm>
          <a:prstGeom prst="rect">
            <a:avLst/>
          </a:prstGeom>
        </p:spPr>
        <p:txBody>
          <a:bodyPr lIns="0" tIns="0" rIns="0" bIns="0" rtlCol="0" anchor="t">
            <a:spAutoFit/>
          </a:bodyPr>
          <a:lstStyle/>
          <a:p>
            <a:pPr algn="ctr">
              <a:lnSpc>
                <a:spcPts val="3500"/>
              </a:lnSpc>
              <a:spcBef>
                <a:spcPct val="0"/>
              </a:spcBef>
            </a:pPr>
            <a:r>
              <a:rPr lang="en-US" sz="4400" b="1">
                <a:latin typeface="Times New Roman" panose="02020603050405020304" pitchFamily="18" charset="0"/>
                <a:cs typeface="Times New Roman" panose="02020603050405020304" pitchFamily="18" charset="0"/>
              </a:rPr>
              <a:t>Phần 3</a:t>
            </a:r>
            <a:endParaRPr lang="en-US" sz="4400" b="1">
              <a:solidFill>
                <a:srgbClr val="3737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46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barn(inVertical)">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000"/>
                                        <p:tgtEl>
                                          <p:spTgt spid="69"/>
                                        </p:tgtEl>
                                      </p:cBhvr>
                                    </p:animEffect>
                                    <p:anim calcmode="lin" valueType="num">
                                      <p:cBhvr>
                                        <p:cTn id="26" dur="1000" fill="hold"/>
                                        <p:tgtEl>
                                          <p:spTgt spid="69"/>
                                        </p:tgtEl>
                                        <p:attrNameLst>
                                          <p:attrName>ppt_x</p:attrName>
                                        </p:attrNameLst>
                                      </p:cBhvr>
                                      <p:tavLst>
                                        <p:tav tm="0">
                                          <p:val>
                                            <p:strVal val="#ppt_x"/>
                                          </p:val>
                                        </p:tav>
                                        <p:tav tm="100000">
                                          <p:val>
                                            <p:strVal val="#ppt_x"/>
                                          </p:val>
                                        </p:tav>
                                      </p:tavLst>
                                    </p:anim>
                                    <p:anim calcmode="lin" valueType="num">
                                      <p:cBhvr>
                                        <p:cTn id="2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6" grpId="0"/>
      <p:bldP spid="57" grpId="0"/>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7148356" y="4290258"/>
            <a:ext cx="1696931" cy="2625812"/>
          </a:xfrm>
          <a:custGeom>
            <a:avLst/>
            <a:gdLst/>
            <a:ahLst/>
            <a:cxnLst/>
            <a:rect l="l" t="t" r="r" b="b"/>
            <a:pathLst>
              <a:path w="1696931" h="2625812">
                <a:moveTo>
                  <a:pt x="0" y="0"/>
                </a:moveTo>
                <a:lnTo>
                  <a:pt x="1696931" y="0"/>
                </a:lnTo>
                <a:lnTo>
                  <a:pt x="1696931" y="2625813"/>
                </a:lnTo>
                <a:lnTo>
                  <a:pt x="0" y="2625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81855" y="5090492"/>
            <a:ext cx="1145524" cy="1772571"/>
          </a:xfrm>
          <a:custGeom>
            <a:avLst/>
            <a:gdLst/>
            <a:ahLst/>
            <a:cxnLst/>
            <a:rect l="l" t="t" r="r" b="b"/>
            <a:pathLst>
              <a:path w="1145524" h="1772571">
                <a:moveTo>
                  <a:pt x="0" y="0"/>
                </a:moveTo>
                <a:lnTo>
                  <a:pt x="1145523" y="0"/>
                </a:lnTo>
                <a:lnTo>
                  <a:pt x="1145523" y="1772570"/>
                </a:lnTo>
                <a:lnTo>
                  <a:pt x="0" y="1772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rot="124011">
            <a:off x="2428886" y="4460880"/>
            <a:ext cx="3314923" cy="2832550"/>
            <a:chOff x="0" y="0"/>
            <a:chExt cx="1157110" cy="988733"/>
          </a:xfrm>
        </p:grpSpPr>
        <p:sp>
          <p:nvSpPr>
            <p:cNvPr id="6" name="Freeform 6"/>
            <p:cNvSpPr/>
            <p:nvPr/>
          </p:nvSpPr>
          <p:spPr>
            <a:xfrm>
              <a:off x="0" y="0"/>
              <a:ext cx="1157110" cy="988733"/>
            </a:xfrm>
            <a:custGeom>
              <a:avLst/>
              <a:gdLst/>
              <a:ahLst/>
              <a:cxnLst/>
              <a:rect l="l" t="t" r="r" b="b"/>
              <a:pathLst>
                <a:path w="1157110" h="988733">
                  <a:moveTo>
                    <a:pt x="30361" y="0"/>
                  </a:moveTo>
                  <a:lnTo>
                    <a:pt x="1126749" y="0"/>
                  </a:lnTo>
                  <a:cubicBezTo>
                    <a:pt x="1134801" y="0"/>
                    <a:pt x="1142524" y="3199"/>
                    <a:pt x="1148218" y="8893"/>
                  </a:cubicBezTo>
                  <a:cubicBezTo>
                    <a:pt x="1153912" y="14586"/>
                    <a:pt x="1157110" y="22309"/>
                    <a:pt x="1157110" y="30361"/>
                  </a:cubicBezTo>
                  <a:lnTo>
                    <a:pt x="1157110" y="958372"/>
                  </a:lnTo>
                  <a:cubicBezTo>
                    <a:pt x="1157110" y="975140"/>
                    <a:pt x="1143517" y="988733"/>
                    <a:pt x="1126749" y="988733"/>
                  </a:cubicBezTo>
                  <a:lnTo>
                    <a:pt x="30361" y="988733"/>
                  </a:lnTo>
                  <a:cubicBezTo>
                    <a:pt x="13593" y="988733"/>
                    <a:pt x="0" y="975140"/>
                    <a:pt x="0" y="958372"/>
                  </a:cubicBezTo>
                  <a:lnTo>
                    <a:pt x="0" y="30361"/>
                  </a:lnTo>
                  <a:cubicBezTo>
                    <a:pt x="0" y="13593"/>
                    <a:pt x="13593" y="0"/>
                    <a:pt x="30361" y="0"/>
                  </a:cubicBezTo>
                  <a:close/>
                </a:path>
              </a:pathLst>
            </a:custGeom>
            <a:solidFill>
              <a:srgbClr val="FFFFFF"/>
            </a:solidFill>
            <a:ln w="28575" cap="sq">
              <a:solidFill>
                <a:srgbClr val="724E39"/>
              </a:solidFill>
              <a:prstDash val="solid"/>
              <a:miter/>
            </a:ln>
          </p:spPr>
        </p:sp>
        <p:sp>
          <p:nvSpPr>
            <p:cNvPr id="7" name="TextBox 7"/>
            <p:cNvSpPr txBox="1"/>
            <p:nvPr/>
          </p:nvSpPr>
          <p:spPr>
            <a:xfrm>
              <a:off x="0" y="-28575"/>
              <a:ext cx="1157110" cy="101730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rot="-125443">
            <a:off x="4222807" y="6218932"/>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9" name="Freeform 9"/>
          <p:cNvSpPr/>
          <p:nvPr/>
        </p:nvSpPr>
        <p:spPr>
          <a:xfrm rot="540851">
            <a:off x="10005771" y="1039778"/>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0" name="Freeform 10"/>
          <p:cNvSpPr/>
          <p:nvPr/>
        </p:nvSpPr>
        <p:spPr>
          <a:xfrm rot="628887">
            <a:off x="-5041017" y="8073214"/>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grpSp>
        <p:nvGrpSpPr>
          <p:cNvPr id="19" name="Group 19"/>
          <p:cNvGrpSpPr/>
          <p:nvPr/>
        </p:nvGrpSpPr>
        <p:grpSpPr>
          <a:xfrm rot="-210000">
            <a:off x="1504401" y="1222574"/>
            <a:ext cx="3314700" cy="2832735"/>
            <a:chOff x="0" y="0"/>
            <a:chExt cx="1157033" cy="988797"/>
          </a:xfrm>
        </p:grpSpPr>
        <p:sp>
          <p:nvSpPr>
            <p:cNvPr id="20"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21"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2" name="Group 22"/>
          <p:cNvGrpSpPr/>
          <p:nvPr/>
        </p:nvGrpSpPr>
        <p:grpSpPr>
          <a:xfrm rot="210000">
            <a:off x="5517821" y="1078508"/>
            <a:ext cx="3314700" cy="2832735"/>
            <a:chOff x="0" y="0"/>
            <a:chExt cx="1157033" cy="988797"/>
          </a:xfrm>
        </p:grpSpPr>
        <p:sp>
          <p:nvSpPr>
            <p:cNvPr id="23" name="Freeform 23"/>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24" name="TextBox 24"/>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25" name="Freeform 25"/>
          <p:cNvSpPr/>
          <p:nvPr/>
        </p:nvSpPr>
        <p:spPr>
          <a:xfrm flipH="1">
            <a:off x="14167906" y="4587457"/>
            <a:ext cx="2110624" cy="4551211"/>
          </a:xfrm>
          <a:custGeom>
            <a:avLst/>
            <a:gdLst/>
            <a:ahLst/>
            <a:cxnLst/>
            <a:rect l="l" t="t" r="r" b="b"/>
            <a:pathLst>
              <a:path w="2110624" h="4551211">
                <a:moveTo>
                  <a:pt x="2110624" y="0"/>
                </a:moveTo>
                <a:lnTo>
                  <a:pt x="0" y="0"/>
                </a:lnTo>
                <a:lnTo>
                  <a:pt x="0" y="4551211"/>
                </a:lnTo>
                <a:lnTo>
                  <a:pt x="2110624" y="4551211"/>
                </a:lnTo>
                <a:lnTo>
                  <a:pt x="2110624"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Freeform 26"/>
          <p:cNvSpPr/>
          <p:nvPr/>
        </p:nvSpPr>
        <p:spPr>
          <a:xfrm flipH="1">
            <a:off x="11144395" y="5268821"/>
            <a:ext cx="2718711" cy="4459949"/>
          </a:xfrm>
          <a:custGeom>
            <a:avLst/>
            <a:gdLst/>
            <a:ahLst/>
            <a:cxnLst/>
            <a:rect l="l" t="t" r="r" b="b"/>
            <a:pathLst>
              <a:path w="2718711" h="4459949">
                <a:moveTo>
                  <a:pt x="2718711" y="0"/>
                </a:moveTo>
                <a:lnTo>
                  <a:pt x="0" y="0"/>
                </a:lnTo>
                <a:lnTo>
                  <a:pt x="0" y="4459950"/>
                </a:lnTo>
                <a:lnTo>
                  <a:pt x="2718711" y="4459950"/>
                </a:lnTo>
                <a:lnTo>
                  <a:pt x="2718711" y="0"/>
                </a:lnTo>
                <a:close/>
              </a:path>
            </a:pathLst>
          </a:custGeom>
          <a:blipFill>
            <a:blip r:embed="rId26">
              <a:extLst>
                <a:ext uri="{96DAC541-7B7A-43D3-8B79-37D633B846F1}">
                  <asvg:svgBlip xmlns:asvg="http://schemas.microsoft.com/office/drawing/2016/SVG/main" xmlns="" r:embed="rId27"/>
                </a:ext>
              </a:extLst>
            </a:blip>
            <a:stretch>
              <a:fillRect/>
            </a:stretch>
          </a:blipFill>
        </p:spPr>
      </p:sp>
      <p:grpSp>
        <p:nvGrpSpPr>
          <p:cNvPr id="27" name="Group 27"/>
          <p:cNvGrpSpPr/>
          <p:nvPr/>
        </p:nvGrpSpPr>
        <p:grpSpPr>
          <a:xfrm rot="-217777">
            <a:off x="6456799" y="4300124"/>
            <a:ext cx="3314700" cy="2832735"/>
            <a:chOff x="0" y="0"/>
            <a:chExt cx="1157033" cy="988797"/>
          </a:xfrm>
        </p:grpSpPr>
        <p:sp>
          <p:nvSpPr>
            <p:cNvPr id="28" name="Freeform 28"/>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29" name="TextBox 29"/>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0" name="Freeform 30"/>
          <p:cNvSpPr/>
          <p:nvPr/>
        </p:nvSpPr>
        <p:spPr>
          <a:xfrm rot="-3140457" flipH="1">
            <a:off x="6214974" y="4240251"/>
            <a:ext cx="529377" cy="633037"/>
          </a:xfrm>
          <a:custGeom>
            <a:avLst/>
            <a:gdLst/>
            <a:ahLst/>
            <a:cxnLst/>
            <a:rect l="l" t="t" r="r" b="b"/>
            <a:pathLst>
              <a:path w="529377" h="633037">
                <a:moveTo>
                  <a:pt x="529377" y="0"/>
                </a:moveTo>
                <a:lnTo>
                  <a:pt x="0" y="0"/>
                </a:lnTo>
                <a:lnTo>
                  <a:pt x="0" y="633037"/>
                </a:lnTo>
                <a:lnTo>
                  <a:pt x="529377" y="633037"/>
                </a:lnTo>
                <a:lnTo>
                  <a:pt x="529377"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3" name="Freeform 33"/>
          <p:cNvSpPr/>
          <p:nvPr/>
        </p:nvSpPr>
        <p:spPr>
          <a:xfrm>
            <a:off x="4277470" y="7784342"/>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34" name="TextBox 34"/>
          <p:cNvSpPr txBox="1"/>
          <p:nvPr/>
        </p:nvSpPr>
        <p:spPr>
          <a:xfrm rot="-217777">
            <a:off x="6750062" y="5299668"/>
            <a:ext cx="2742572" cy="1354217"/>
          </a:xfrm>
          <a:prstGeom prst="rect">
            <a:avLst/>
          </a:prstGeom>
        </p:spPr>
        <p:txBody>
          <a:bodyPr wrap="square"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Phóng sinh con mồi</a:t>
            </a:r>
            <a:endParaRPr lang="en-GB" sz="4400">
              <a:latin typeface="Times New Roman" panose="02020603050405020304" pitchFamily="18" charset="0"/>
              <a:cs typeface="Times New Roman" panose="02020603050405020304" pitchFamily="18" charset="0"/>
            </a:endParaRPr>
          </a:p>
        </p:txBody>
      </p:sp>
      <p:sp>
        <p:nvSpPr>
          <p:cNvPr id="37" name="TextBox 37"/>
          <p:cNvSpPr txBox="1"/>
          <p:nvPr/>
        </p:nvSpPr>
        <p:spPr>
          <a:xfrm rot="-210000">
            <a:off x="1751441" y="1241921"/>
            <a:ext cx="2816135" cy="2708434"/>
          </a:xfrm>
          <a:prstGeom prst="rect">
            <a:avLst/>
          </a:prstGeom>
        </p:spPr>
        <p:txBody>
          <a:bodyPr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Chuẩn bị đi săn - Bắn trúng mục tiêu</a:t>
            </a:r>
            <a:endParaRPr lang="en-GB" sz="4400">
              <a:latin typeface="Times New Roman" panose="02020603050405020304" pitchFamily="18" charset="0"/>
              <a:cs typeface="Times New Roman" panose="02020603050405020304" pitchFamily="18" charset="0"/>
            </a:endParaRPr>
          </a:p>
        </p:txBody>
      </p:sp>
      <p:sp>
        <p:nvSpPr>
          <p:cNvPr id="38" name="TextBox 38"/>
          <p:cNvSpPr txBox="1"/>
          <p:nvPr/>
        </p:nvSpPr>
        <p:spPr>
          <a:xfrm rot="210000">
            <a:off x="5905396" y="1774966"/>
            <a:ext cx="2544035" cy="1354217"/>
          </a:xfrm>
          <a:prstGeom prst="rect">
            <a:avLst/>
          </a:prstGeom>
        </p:spPr>
        <p:txBody>
          <a:bodyPr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Truy đuổi con mồi</a:t>
            </a:r>
            <a:endParaRPr lang="en-GB" sz="4400">
              <a:latin typeface="Times New Roman" panose="02020603050405020304" pitchFamily="18" charset="0"/>
              <a:cs typeface="Times New Roman" panose="02020603050405020304" pitchFamily="18" charset="0"/>
            </a:endParaRPr>
          </a:p>
        </p:txBody>
      </p:sp>
      <p:sp>
        <p:nvSpPr>
          <p:cNvPr id="39" name="TextBox 39"/>
          <p:cNvSpPr txBox="1"/>
          <p:nvPr/>
        </p:nvSpPr>
        <p:spPr>
          <a:xfrm rot="154819">
            <a:off x="2816500" y="5495765"/>
            <a:ext cx="2542688" cy="677108"/>
          </a:xfrm>
          <a:prstGeom prst="rect">
            <a:avLst/>
          </a:prstGeom>
        </p:spPr>
        <p:txBody>
          <a:bodyPr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Ra về</a:t>
            </a:r>
            <a:endParaRPr lang="en-GB" sz="4400">
              <a:latin typeface="Times New Roman" panose="02020603050405020304" pitchFamily="18" charset="0"/>
              <a:cs typeface="Times New Roman" panose="02020603050405020304" pitchFamily="18" charset="0"/>
            </a:endParaRPr>
          </a:p>
        </p:txBody>
      </p:sp>
      <p:sp>
        <p:nvSpPr>
          <p:cNvPr id="40" name="TextBox 58"/>
          <p:cNvSpPr txBox="1"/>
          <p:nvPr/>
        </p:nvSpPr>
        <p:spPr>
          <a:xfrm>
            <a:off x="11096158" y="2486369"/>
            <a:ext cx="5772168" cy="1179810"/>
          </a:xfrm>
          <a:prstGeom prst="rect">
            <a:avLst/>
          </a:prstGeom>
        </p:spPr>
        <p:txBody>
          <a:bodyPr wrap="square" lIns="0" tIns="0" rIns="0" bIns="0" rtlCol="0" anchor="t">
            <a:spAutoFit/>
          </a:bodyPr>
          <a:lstStyle/>
          <a:p>
            <a:pPr>
              <a:lnSpc>
                <a:spcPts val="9229"/>
              </a:lnSpc>
            </a:pPr>
            <a:r>
              <a:rPr lang="pt-BR" sz="8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Tóm tắt</a:t>
            </a:r>
            <a:endParaRPr lang="en-US" sz="8025"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41" name="Right Arrow 40"/>
          <p:cNvSpPr/>
          <p:nvPr/>
        </p:nvSpPr>
        <p:spPr>
          <a:xfrm>
            <a:off x="4797912" y="239490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Down Arrow 41"/>
          <p:cNvSpPr/>
          <p:nvPr/>
        </p:nvSpPr>
        <p:spPr>
          <a:xfrm>
            <a:off x="7479376" y="391090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ight Arrow 42"/>
          <p:cNvSpPr/>
          <p:nvPr/>
        </p:nvSpPr>
        <p:spPr>
          <a:xfrm rot="10800000">
            <a:off x="5474983" y="58174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6384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grpSp>
        <p:nvGrpSpPr>
          <p:cNvPr id="14" name="Group 14"/>
          <p:cNvGrpSpPr/>
          <p:nvPr/>
        </p:nvGrpSpPr>
        <p:grpSpPr>
          <a:xfrm>
            <a:off x="5723416" y="4299945"/>
            <a:ext cx="6941626" cy="3446657"/>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2" name="TextBox 22"/>
          <p:cNvSpPr txBox="1"/>
          <p:nvPr/>
        </p:nvSpPr>
        <p:spPr>
          <a:xfrm>
            <a:off x="4705629" y="4918374"/>
            <a:ext cx="8876741" cy="584327"/>
          </a:xfrm>
          <a:prstGeom prst="rect">
            <a:avLst/>
          </a:prstGeom>
        </p:spPr>
        <p:txBody>
          <a:bodyPr lIns="0" tIns="0" rIns="0" bIns="0" rtlCol="0" anchor="t">
            <a:spAutoFit/>
          </a:bodyPr>
          <a:lstStyle/>
          <a:p>
            <a:pPr algn="ctr">
              <a:lnSpc>
                <a:spcPts val="4199"/>
              </a:lnSpc>
            </a:pPr>
            <a:r>
              <a:rPr lang="de-DE" sz="6000" b="1">
                <a:latin typeface="Times New Roman" panose="02020603050405020304" pitchFamily="18" charset="0"/>
                <a:cs typeface="Times New Roman" panose="02020603050405020304" pitchFamily="18" charset="0"/>
              </a:rPr>
              <a:t>Ngôi kể</a:t>
            </a:r>
            <a:endParaRPr lang="en-US" sz="6000">
              <a:solidFill>
                <a:srgbClr val="7E4D2C"/>
              </a:solidFill>
              <a:latin typeface="Times New Roman" panose="02020603050405020304" pitchFamily="18" charset="0"/>
              <a:cs typeface="Times New Roman" panose="02020603050405020304" pitchFamily="18" charset="0"/>
            </a:endParaRPr>
          </a:p>
        </p:txBody>
      </p:sp>
      <p:sp>
        <p:nvSpPr>
          <p:cNvPr id="23" name="TextBox 23"/>
          <p:cNvSpPr txBox="1"/>
          <p:nvPr/>
        </p:nvSpPr>
        <p:spPr>
          <a:xfrm>
            <a:off x="5488209" y="2144208"/>
            <a:ext cx="12313061" cy="923330"/>
          </a:xfrm>
          <a:prstGeom prst="rect">
            <a:avLst/>
          </a:prstGeom>
        </p:spPr>
        <p:txBody>
          <a:bodyPr wrap="square" lIns="0" tIns="0" rIns="0" bIns="0" rtlCol="0" anchor="t">
            <a:spAutoFit/>
          </a:bodyPr>
          <a:lstStyle/>
          <a:p>
            <a:r>
              <a:rPr lang="de-DE" sz="6000" b="1">
                <a:latin typeface="Times New Roman" panose="02020603050405020304" pitchFamily="18" charset="0"/>
                <a:cs typeface="Times New Roman" panose="02020603050405020304" pitchFamily="18" charset="0"/>
              </a:rPr>
              <a:t>1. Ngôi kể và điểm nhìn</a:t>
            </a:r>
            <a:endParaRPr lang="en-GB" sz="6000">
              <a:latin typeface="Times New Roman" panose="02020603050405020304" pitchFamily="18" charset="0"/>
              <a:cs typeface="Times New Roman" panose="02020603050405020304" pitchFamily="18" charset="0"/>
            </a:endParaRPr>
          </a:p>
        </p:txBody>
      </p:sp>
      <p:sp>
        <p:nvSpPr>
          <p:cNvPr id="25" name="TextBox 25"/>
          <p:cNvSpPr txBox="1"/>
          <p:nvPr/>
        </p:nvSpPr>
        <p:spPr>
          <a:xfrm>
            <a:off x="4824922" y="665646"/>
            <a:ext cx="9700532" cy="923330"/>
          </a:xfrm>
          <a:prstGeom prst="rect">
            <a:avLst/>
          </a:prstGeom>
        </p:spPr>
        <p:txBody>
          <a:bodyPr wrap="square" lIns="0" tIns="0" rIns="0" bIns="0" rtlCol="0" anchor="t">
            <a:spAutoFit/>
          </a:bodyPr>
          <a:lstStyle/>
          <a:p>
            <a:r>
              <a:rPr lang="de-DE" sz="6000" b="1">
                <a:latin typeface="Times New Roman" panose="02020603050405020304" pitchFamily="18" charset="0"/>
                <a:cs typeface="Times New Roman" panose="02020603050405020304" pitchFamily="18" charset="0"/>
              </a:rPr>
              <a:t>II. KHÁM PHÁ VĂN BẢN</a:t>
            </a:r>
            <a:endParaRPr lang="en-GB" sz="60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Rectangle 26"/>
          <p:cNvSpPr/>
          <p:nvPr/>
        </p:nvSpPr>
        <p:spPr>
          <a:xfrm>
            <a:off x="7168898" y="5969025"/>
            <a:ext cx="3769943" cy="1172950"/>
          </a:xfrm>
          <a:prstGeom prst="rect">
            <a:avLst/>
          </a:prstGeom>
        </p:spPr>
        <p:txBody>
          <a:bodyPr wrap="none">
            <a:spAutoFit/>
          </a:bodyPr>
          <a:lstStyle/>
          <a:p>
            <a:pPr marR="91440" algn="just">
              <a:lnSpc>
                <a:spcPct val="130000"/>
              </a:lnSpc>
              <a:spcAft>
                <a:spcPts val="0"/>
              </a:spcAft>
            </a:pPr>
            <a:r>
              <a:rPr lang="de-DE" sz="6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ngôi thứ ba</a:t>
            </a:r>
            <a:endParaRPr lang="en-GB" sz="6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3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239652" y="4904632"/>
            <a:ext cx="2839595" cy="4391126"/>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3" name="Group 3"/>
          <p:cNvGrpSpPr/>
          <p:nvPr/>
        </p:nvGrpSpPr>
        <p:grpSpPr>
          <a:xfrm rot="-73916">
            <a:off x="2699755" y="4939829"/>
            <a:ext cx="11562304" cy="2623271"/>
            <a:chOff x="0" y="0"/>
            <a:chExt cx="2582036" cy="594154"/>
          </a:xfrm>
        </p:grpSpPr>
        <p:sp>
          <p:nvSpPr>
            <p:cNvPr id="4" name="Freeform 4"/>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5" name="TextBox 5"/>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rot="218819">
            <a:off x="17147063" y="9942380"/>
            <a:ext cx="833954" cy="390916"/>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6066300" y="1028700"/>
            <a:ext cx="1361712" cy="1370276"/>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701819" y="1516409"/>
            <a:ext cx="2728962" cy="1129108"/>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9" name="Freeform 9"/>
          <p:cNvSpPr/>
          <p:nvPr/>
        </p:nvSpPr>
        <p:spPr>
          <a:xfrm flipH="1">
            <a:off x="-634870" y="2398976"/>
            <a:ext cx="2294319" cy="949275"/>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grpSp>
        <p:nvGrpSpPr>
          <p:cNvPr id="10" name="Group 10"/>
          <p:cNvGrpSpPr/>
          <p:nvPr/>
        </p:nvGrpSpPr>
        <p:grpSpPr>
          <a:xfrm rot="29307">
            <a:off x="1392325" y="2852649"/>
            <a:ext cx="10370670" cy="1630521"/>
            <a:chOff x="0" y="0"/>
            <a:chExt cx="2582036" cy="594154"/>
          </a:xfrm>
        </p:grpSpPr>
        <p:sp>
          <p:nvSpPr>
            <p:cNvPr id="11" name="Freeform 11"/>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12" name="TextBox 12"/>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3" name="Freeform 13"/>
          <p:cNvSpPr/>
          <p:nvPr/>
        </p:nvSpPr>
        <p:spPr>
          <a:xfrm rot="-2970721" flipH="1">
            <a:off x="12550592" y="3396871"/>
            <a:ext cx="943296" cy="848574"/>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TextBox 14"/>
          <p:cNvSpPr txBox="1"/>
          <p:nvPr/>
        </p:nvSpPr>
        <p:spPr>
          <a:xfrm rot="-73916">
            <a:off x="3101813" y="5208506"/>
            <a:ext cx="10866524" cy="2215991"/>
          </a:xfrm>
          <a:prstGeom prst="rect">
            <a:avLst/>
          </a:prstGeom>
        </p:spPr>
        <p:txBody>
          <a:bodyPr wrap="square" lIns="0" tIns="0" rIns="0" bIns="0" rtlCol="0" anchor="t">
            <a:spAutoFit/>
          </a:bodyPr>
          <a:lstStyle/>
          <a:p>
            <a:pPr algn="just"/>
            <a:r>
              <a:rPr lang="de-DE" sz="3600" b="1" i="1">
                <a:latin typeface="Times New Roman" panose="02020603050405020304" pitchFamily="18" charset="0"/>
                <a:cs typeface="Times New Roman" panose="02020603050405020304" pitchFamily="18" charset="0"/>
              </a:rPr>
              <a:t>Điểm nhìn không gian</a:t>
            </a:r>
            <a:r>
              <a:rPr lang="de-DE" sz="3600">
                <a:latin typeface="Times New Roman" panose="02020603050405020304" pitchFamily="18" charset="0"/>
                <a:cs typeface="Times New Roman" panose="02020603050405020304" pitchFamily="18" charset="0"/>
              </a:rPr>
              <a:t>: Từ không gian bao quát rừng xuân, đến khu rừng dâu da nơi có bầy khỉ, bờ vực, dốc núi cao với tảng đá cheo leo, dưới chân núi với thung lũng, cánh đồng, hoa tử huyền nở.</a:t>
            </a:r>
            <a:endParaRPr lang="en-GB" sz="3600">
              <a:latin typeface="Times New Roman" panose="02020603050405020304" pitchFamily="18" charset="0"/>
              <a:cs typeface="Times New Roman" panose="02020603050405020304" pitchFamily="18" charset="0"/>
            </a:endParaRPr>
          </a:p>
        </p:txBody>
      </p:sp>
      <p:sp>
        <p:nvSpPr>
          <p:cNvPr id="15" name="TextBox 15"/>
          <p:cNvSpPr txBox="1"/>
          <p:nvPr/>
        </p:nvSpPr>
        <p:spPr>
          <a:xfrm rot="29307">
            <a:off x="1656039" y="3095726"/>
            <a:ext cx="9782225" cy="1077218"/>
          </a:xfrm>
          <a:prstGeom prst="rect">
            <a:avLst/>
          </a:prstGeom>
        </p:spPr>
        <p:txBody>
          <a:bodyPr wrap="square" lIns="0" tIns="0" rIns="0" bIns="0" rtlCol="0" anchor="t">
            <a:spAutoFit/>
          </a:bodyPr>
          <a:lstStyle/>
          <a:p>
            <a:pPr algn="just">
              <a:lnSpc>
                <a:spcPts val="4199"/>
              </a:lnSpc>
            </a:pPr>
            <a:r>
              <a:rPr lang="de-DE" sz="3600" b="1" i="1">
                <a:latin typeface="Times New Roman" panose="02020603050405020304" pitchFamily="18" charset="0"/>
                <a:cs typeface="Times New Roman" panose="02020603050405020304" pitchFamily="18" charset="0"/>
              </a:rPr>
              <a:t>Điểm nhìn của nhân vật </a:t>
            </a:r>
            <a:r>
              <a:rPr lang="de-DE" sz="3600">
                <a:latin typeface="Times New Roman" panose="02020603050405020304" pitchFamily="18" charset="0"/>
                <a:cs typeface="Times New Roman" panose="02020603050405020304" pitchFamily="18" charset="0"/>
              </a:rPr>
              <a:t>(điểm nhìn bên trong): kể và tả qua cảm nhận, suy nghĩ của nhân vật ông Diểu. </a:t>
            </a:r>
            <a:endParaRPr lang="en-US" sz="3600">
              <a:solidFill>
                <a:srgbClr val="7E4D2C"/>
              </a:solidFill>
              <a:latin typeface="Times New Roman" panose="02020603050405020304" pitchFamily="18" charset="0"/>
              <a:cs typeface="Times New Roman" panose="02020603050405020304" pitchFamily="18" charset="0"/>
            </a:endParaRPr>
          </a:p>
        </p:txBody>
      </p:sp>
      <p:sp>
        <p:nvSpPr>
          <p:cNvPr id="16" name="Freeform 16"/>
          <p:cNvSpPr/>
          <p:nvPr/>
        </p:nvSpPr>
        <p:spPr>
          <a:xfrm rot="-84510">
            <a:off x="5246640" y="8569526"/>
            <a:ext cx="14178645" cy="295854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xmlns="" r:embed="rId15"/>
                </a:ext>
              </a:extLst>
            </a:blip>
            <a:stretch>
              <a:fillRect b="-40778"/>
            </a:stretch>
          </a:blipFill>
          <a:ln cap="sq">
            <a:noFill/>
            <a:prstDash val="solid"/>
            <a:miter/>
          </a:ln>
        </p:spPr>
      </p:sp>
      <p:sp>
        <p:nvSpPr>
          <p:cNvPr id="17" name="Freeform 17"/>
          <p:cNvSpPr/>
          <p:nvPr/>
        </p:nvSpPr>
        <p:spPr>
          <a:xfrm rot="249455">
            <a:off x="-1931274" y="8387267"/>
            <a:ext cx="14178645" cy="295854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xmlns="" r:embed="rId15"/>
                </a:ext>
              </a:extLst>
            </a:blip>
            <a:stretch>
              <a:fillRect b="-40778"/>
            </a:stretch>
          </a:blipFill>
          <a:ln cap="sq">
            <a:noFill/>
            <a:prstDash val="solid"/>
            <a:miter/>
          </a:ln>
        </p:spPr>
      </p:sp>
      <p:sp>
        <p:nvSpPr>
          <p:cNvPr id="18" name="Freeform 18"/>
          <p:cNvSpPr/>
          <p:nvPr/>
        </p:nvSpPr>
        <p:spPr>
          <a:xfrm>
            <a:off x="-5870881" y="8415318"/>
            <a:ext cx="7895645" cy="2168013"/>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rot="250174">
            <a:off x="6550529" y="8930997"/>
            <a:ext cx="723038" cy="338924"/>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flipH="1">
            <a:off x="13831005" y="6463697"/>
            <a:ext cx="7096164" cy="7646606"/>
          </a:xfrm>
          <a:custGeom>
            <a:avLst/>
            <a:gdLst/>
            <a:ahLst/>
            <a:cxnLst/>
            <a:rect l="l" t="t" r="r" b="b"/>
            <a:pathLst>
              <a:path w="7096164" h="7646606">
                <a:moveTo>
                  <a:pt x="7096164" y="0"/>
                </a:moveTo>
                <a:lnTo>
                  <a:pt x="0" y="0"/>
                </a:lnTo>
                <a:lnTo>
                  <a:pt x="0" y="7646607"/>
                </a:lnTo>
                <a:lnTo>
                  <a:pt x="7096164" y="7646607"/>
                </a:lnTo>
                <a:lnTo>
                  <a:pt x="7096164" y="0"/>
                </a:lnTo>
                <a:close/>
              </a:path>
            </a:pathLst>
          </a:custGeom>
          <a:blipFill>
            <a:blip r:embed="rId18">
              <a:extLst>
                <a:ext uri="{96DAC541-7B7A-43D3-8B79-37D633B846F1}">
                  <asvg:svgBlip xmlns:asvg="http://schemas.microsoft.com/office/drawing/2016/SVG/main" xmlns="" r:embed="rId19"/>
                </a:ext>
              </a:extLst>
            </a:blip>
            <a:stretch>
              <a:fillRect r="-14078"/>
            </a:stretch>
          </a:blipFill>
        </p:spPr>
      </p:sp>
      <p:sp>
        <p:nvSpPr>
          <p:cNvPr id="21" name="Freeform 21"/>
          <p:cNvSpPr/>
          <p:nvPr/>
        </p:nvSpPr>
        <p:spPr>
          <a:xfrm rot="250174">
            <a:off x="11452277" y="9698955"/>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rot="97780" flipH="1">
            <a:off x="11212524" y="8408539"/>
            <a:ext cx="922502" cy="1445173"/>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flipH="1">
            <a:off x="15146207" y="4138761"/>
            <a:ext cx="6382430" cy="3701809"/>
          </a:xfrm>
          <a:custGeom>
            <a:avLst/>
            <a:gdLst/>
            <a:ahLst/>
            <a:cxnLst/>
            <a:rect l="l" t="t" r="r" b="b"/>
            <a:pathLst>
              <a:path w="6382430" h="3701809">
                <a:moveTo>
                  <a:pt x="6382430" y="0"/>
                </a:moveTo>
                <a:lnTo>
                  <a:pt x="0" y="0"/>
                </a:lnTo>
                <a:lnTo>
                  <a:pt x="0" y="3701809"/>
                </a:lnTo>
                <a:lnTo>
                  <a:pt x="6382430" y="3701809"/>
                </a:lnTo>
                <a:lnTo>
                  <a:pt x="638243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TextBox 25"/>
          <p:cNvSpPr txBox="1"/>
          <p:nvPr/>
        </p:nvSpPr>
        <p:spPr>
          <a:xfrm>
            <a:off x="838200" y="1107918"/>
            <a:ext cx="4766015" cy="96180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nSpc>
                <a:spcPts val="7540"/>
              </a:lnSpc>
            </a:pPr>
            <a:r>
              <a:rPr lang="de-DE" sz="7200" b="1">
                <a:latin typeface="Times New Roman" panose="02020603050405020304" pitchFamily="18" charset="0"/>
                <a:cs typeface="Times New Roman" panose="02020603050405020304" pitchFamily="18" charset="0"/>
              </a:rPr>
              <a:t>Điểm </a:t>
            </a:r>
            <a:r>
              <a:rPr lang="de-DE" sz="7200" b="1" smtClean="0">
                <a:latin typeface="Times New Roman" panose="02020603050405020304" pitchFamily="18" charset="0"/>
                <a:cs typeface="Times New Roman" panose="02020603050405020304" pitchFamily="18" charset="0"/>
              </a:rPr>
              <a:t>nhìn</a:t>
            </a:r>
            <a:endParaRPr lang="en-US" sz="6855">
              <a:solidFill>
                <a:srgbClr val="FF7A00"/>
              </a:solidFill>
              <a:latin typeface="Times New Roman" panose="02020603050405020304" pitchFamily="18" charset="0"/>
              <a:cs typeface="Times New Roman" panose="02020603050405020304" pitchFamily="18" charset="0"/>
            </a:endParaRPr>
          </a:p>
        </p:txBody>
      </p:sp>
      <p:grpSp>
        <p:nvGrpSpPr>
          <p:cNvPr id="27" name="Group 10"/>
          <p:cNvGrpSpPr/>
          <p:nvPr/>
        </p:nvGrpSpPr>
        <p:grpSpPr>
          <a:xfrm>
            <a:off x="5212420" y="567770"/>
            <a:ext cx="10618277" cy="1738151"/>
            <a:chOff x="0" y="0"/>
            <a:chExt cx="2582036" cy="594154"/>
          </a:xfrm>
        </p:grpSpPr>
        <p:sp>
          <p:nvSpPr>
            <p:cNvPr id="28" name="Freeform 11"/>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29" name="TextBox 12"/>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0" name="Group 10"/>
          <p:cNvGrpSpPr/>
          <p:nvPr/>
        </p:nvGrpSpPr>
        <p:grpSpPr>
          <a:xfrm rot="29307">
            <a:off x="1547704" y="8061754"/>
            <a:ext cx="9803667" cy="2008321"/>
            <a:chOff x="0" y="0"/>
            <a:chExt cx="2582036" cy="594154"/>
          </a:xfrm>
        </p:grpSpPr>
        <p:sp>
          <p:nvSpPr>
            <p:cNvPr id="31" name="Freeform 11"/>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32" name="TextBox 12"/>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3" name="Rectangle 32"/>
          <p:cNvSpPr/>
          <p:nvPr/>
        </p:nvSpPr>
        <p:spPr>
          <a:xfrm>
            <a:off x="5273340" y="537883"/>
            <a:ext cx="10226482" cy="1754326"/>
          </a:xfrm>
          <a:prstGeom prst="rect">
            <a:avLst/>
          </a:prstGeom>
        </p:spPr>
        <p:txBody>
          <a:bodyPr wrap="square">
            <a:spAutoFit/>
          </a:bodyPr>
          <a:lstStyle/>
          <a:p>
            <a:pPr algn="just"/>
            <a:r>
              <a:rPr lang="de-DE" sz="3600" b="1" i="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Điểm nhìn của người kể chuyện ngôi thứ ba </a:t>
            </a: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(điểm nhìn bên ngoài): miêu tả quang cảnh, không gian núi rừng, trần thuật lại diễn biến cuộc đi săn của ông Diểu.</a:t>
            </a:r>
            <a:endParaRPr lang="en-GB" sz="3600">
              <a:latin typeface="Times New Roman" panose="02020603050405020304" pitchFamily="18" charset="0"/>
              <a:cs typeface="Times New Roman" panose="02020603050405020304" pitchFamily="18" charset="0"/>
            </a:endParaRPr>
          </a:p>
        </p:txBody>
      </p:sp>
      <p:sp>
        <p:nvSpPr>
          <p:cNvPr id="34" name="Rectangle 33"/>
          <p:cNvSpPr/>
          <p:nvPr/>
        </p:nvSpPr>
        <p:spPr>
          <a:xfrm>
            <a:off x="1750726" y="8185219"/>
            <a:ext cx="9511381" cy="1754326"/>
          </a:xfrm>
          <a:prstGeom prst="rect">
            <a:avLst/>
          </a:prstGeom>
        </p:spPr>
        <p:txBody>
          <a:bodyPr wrap="square">
            <a:spAutoFit/>
          </a:bodyPr>
          <a:lstStyle/>
          <a:p>
            <a:pPr marR="91440" algn="just">
              <a:spcAft>
                <a:spcPts val="0"/>
              </a:spcAft>
            </a:pPr>
            <a:r>
              <a:rPr lang="de-DE" sz="3600" b="1" i="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Điểm nhìn thời gian</a:t>
            </a: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Hành trình đi săn của ông Diểu trong ngày; dự đoán tiết trời thay đổi từ Xuân sang Hạ.</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917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par>
                                <p:cTn id="15" presetID="16" presetClass="entr" presetSubtype="21"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5746614" y="3740609"/>
            <a:ext cx="3025371" cy="4681426"/>
          </a:xfrm>
          <a:custGeom>
            <a:avLst/>
            <a:gdLst/>
            <a:ahLst/>
            <a:cxnLst/>
            <a:rect l="l" t="t" r="r" b="b"/>
            <a:pathLst>
              <a:path w="3025371" h="4681426">
                <a:moveTo>
                  <a:pt x="0" y="0"/>
                </a:moveTo>
                <a:lnTo>
                  <a:pt x="3025372" y="0"/>
                </a:lnTo>
                <a:lnTo>
                  <a:pt x="3025372" y="4681425"/>
                </a:lnTo>
                <a:lnTo>
                  <a:pt x="0" y="46814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rot="94779">
            <a:off x="6823770" y="8069799"/>
            <a:ext cx="17382712" cy="3627108"/>
          </a:xfrm>
          <a:custGeom>
            <a:avLst/>
            <a:gdLst/>
            <a:ahLst/>
            <a:cxnLst/>
            <a:rect l="l" t="t" r="r" b="b"/>
            <a:pathLst>
              <a:path w="17382712" h="3627108">
                <a:moveTo>
                  <a:pt x="0" y="0"/>
                </a:moveTo>
                <a:lnTo>
                  <a:pt x="17382712" y="0"/>
                </a:lnTo>
                <a:lnTo>
                  <a:pt x="17382712" y="3627107"/>
                </a:lnTo>
                <a:lnTo>
                  <a:pt x="0" y="3627107"/>
                </a:lnTo>
                <a:lnTo>
                  <a:pt x="0" y="0"/>
                </a:lnTo>
                <a:close/>
              </a:path>
            </a:pathLst>
          </a:custGeom>
          <a:blipFill>
            <a:blip r:embed="rId4">
              <a:extLst>
                <a:ext uri="{96DAC541-7B7A-43D3-8B79-37D633B846F1}">
                  <asvg:svgBlip xmlns:asvg="http://schemas.microsoft.com/office/drawing/2016/SVG/main" xmlns="" r:embed="rId5"/>
                </a:ext>
              </a:extLst>
            </a:blip>
            <a:stretch>
              <a:fillRect b="-40778"/>
            </a:stretch>
          </a:blipFill>
          <a:ln cap="sq">
            <a:noFill/>
            <a:prstDash val="solid"/>
            <a:miter/>
          </a:ln>
        </p:spPr>
      </p:sp>
      <p:sp>
        <p:nvSpPr>
          <p:cNvPr id="4" name="Freeform 4"/>
          <p:cNvSpPr/>
          <p:nvPr/>
        </p:nvSpPr>
        <p:spPr>
          <a:xfrm rot="-316569" flipH="1">
            <a:off x="-491487" y="8069447"/>
            <a:ext cx="10310833" cy="3780210"/>
          </a:xfrm>
          <a:custGeom>
            <a:avLst/>
            <a:gdLst/>
            <a:ahLst/>
            <a:cxnLst/>
            <a:rect l="l" t="t" r="r" b="b"/>
            <a:pathLst>
              <a:path w="10310833" h="3780210">
                <a:moveTo>
                  <a:pt x="10310833" y="0"/>
                </a:moveTo>
                <a:lnTo>
                  <a:pt x="0" y="0"/>
                </a:lnTo>
                <a:lnTo>
                  <a:pt x="0" y="3780211"/>
                </a:lnTo>
                <a:lnTo>
                  <a:pt x="10310833" y="3780211"/>
                </a:lnTo>
                <a:lnTo>
                  <a:pt x="10310833" y="0"/>
                </a:lnTo>
                <a:close/>
              </a:path>
            </a:pathLst>
          </a:custGeom>
          <a:blipFill>
            <a:blip r:embed="rId4">
              <a:extLst>
                <a:ext uri="{96DAC541-7B7A-43D3-8B79-37D633B846F1}">
                  <asvg:svgBlip xmlns:asvg="http://schemas.microsoft.com/office/drawing/2016/SVG/main" xmlns="" r:embed="rId5"/>
                </a:ext>
              </a:extLst>
            </a:blip>
            <a:stretch>
              <a:fillRect r="-75411" b="-40544"/>
            </a:stretch>
          </a:blipFill>
          <a:ln cap="sq">
            <a:noFill/>
            <a:prstDash val="solid"/>
            <a:miter/>
          </a:ln>
        </p:spPr>
      </p:sp>
      <p:sp>
        <p:nvSpPr>
          <p:cNvPr id="6" name="Freeform 6"/>
          <p:cNvSpPr/>
          <p:nvPr/>
        </p:nvSpPr>
        <p:spPr>
          <a:xfrm>
            <a:off x="17159529" y="1809448"/>
            <a:ext cx="2256942" cy="933810"/>
          </a:xfrm>
          <a:custGeom>
            <a:avLst/>
            <a:gdLst/>
            <a:ahLst/>
            <a:cxnLst/>
            <a:rect l="l" t="t" r="r" b="b"/>
            <a:pathLst>
              <a:path w="2256942" h="933810">
                <a:moveTo>
                  <a:pt x="0" y="0"/>
                </a:moveTo>
                <a:lnTo>
                  <a:pt x="2256942" y="0"/>
                </a:lnTo>
                <a:lnTo>
                  <a:pt x="2256942" y="933810"/>
                </a:lnTo>
                <a:lnTo>
                  <a:pt x="0" y="9338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a:off x="14859277" y="720317"/>
            <a:ext cx="1311698" cy="1319948"/>
          </a:xfrm>
          <a:custGeom>
            <a:avLst/>
            <a:gdLst/>
            <a:ahLst/>
            <a:cxnLst/>
            <a:rect l="l" t="t" r="r" b="b"/>
            <a:pathLst>
              <a:path w="1311698" h="1319948">
                <a:moveTo>
                  <a:pt x="0" y="0"/>
                </a:moveTo>
                <a:lnTo>
                  <a:pt x="1311698" y="0"/>
                </a:lnTo>
                <a:lnTo>
                  <a:pt x="1311698" y="1319947"/>
                </a:lnTo>
                <a:lnTo>
                  <a:pt x="0" y="13199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200068">
            <a:off x="447584" y="2332298"/>
            <a:ext cx="1965940" cy="1452338"/>
          </a:xfrm>
          <a:custGeom>
            <a:avLst/>
            <a:gdLst/>
            <a:ahLst/>
            <a:cxnLst/>
            <a:rect l="l" t="t" r="r" b="b"/>
            <a:pathLst>
              <a:path w="1965940" h="1452338">
                <a:moveTo>
                  <a:pt x="0" y="0"/>
                </a:moveTo>
                <a:lnTo>
                  <a:pt x="1965939" y="0"/>
                </a:lnTo>
                <a:lnTo>
                  <a:pt x="1965939" y="1452338"/>
                </a:lnTo>
                <a:lnTo>
                  <a:pt x="0" y="14523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flipH="1">
            <a:off x="1444049" y="9148334"/>
            <a:ext cx="2318607" cy="985408"/>
          </a:xfrm>
          <a:custGeom>
            <a:avLst/>
            <a:gdLst/>
            <a:ahLst/>
            <a:cxnLst/>
            <a:rect l="l" t="t" r="r" b="b"/>
            <a:pathLst>
              <a:path w="2318607" h="985408">
                <a:moveTo>
                  <a:pt x="2318607" y="0"/>
                </a:moveTo>
                <a:lnTo>
                  <a:pt x="0" y="0"/>
                </a:lnTo>
                <a:lnTo>
                  <a:pt x="0" y="985409"/>
                </a:lnTo>
                <a:lnTo>
                  <a:pt x="2318607" y="985409"/>
                </a:lnTo>
                <a:lnTo>
                  <a:pt x="2318607"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5" name="Freeform 55"/>
          <p:cNvSpPr/>
          <p:nvPr/>
        </p:nvSpPr>
        <p:spPr>
          <a:xfrm>
            <a:off x="14294976" y="7096050"/>
            <a:ext cx="5207369" cy="2922636"/>
          </a:xfrm>
          <a:custGeom>
            <a:avLst/>
            <a:gdLst/>
            <a:ahLst/>
            <a:cxnLst/>
            <a:rect l="l" t="t" r="r" b="b"/>
            <a:pathLst>
              <a:path w="5207369" h="2922636">
                <a:moveTo>
                  <a:pt x="0" y="0"/>
                </a:moveTo>
                <a:lnTo>
                  <a:pt x="5207370" y="0"/>
                </a:lnTo>
                <a:lnTo>
                  <a:pt x="5207370" y="2922636"/>
                </a:lnTo>
                <a:lnTo>
                  <a:pt x="0" y="2922636"/>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a:ln cap="sq">
            <a:noFill/>
            <a:prstDash val="solid"/>
            <a:miter/>
          </a:ln>
        </p:spPr>
      </p:sp>
      <p:sp>
        <p:nvSpPr>
          <p:cNvPr id="56" name="Freeform 56"/>
          <p:cNvSpPr/>
          <p:nvPr/>
        </p:nvSpPr>
        <p:spPr>
          <a:xfrm>
            <a:off x="519256" y="720317"/>
            <a:ext cx="1934841" cy="616730"/>
          </a:xfrm>
          <a:custGeom>
            <a:avLst/>
            <a:gdLst/>
            <a:ahLst/>
            <a:cxnLst/>
            <a:rect l="l" t="t" r="r" b="b"/>
            <a:pathLst>
              <a:path w="1934841" h="616730">
                <a:moveTo>
                  <a:pt x="0" y="0"/>
                </a:moveTo>
                <a:lnTo>
                  <a:pt x="1934841" y="0"/>
                </a:lnTo>
                <a:lnTo>
                  <a:pt x="1934841" y="616730"/>
                </a:lnTo>
                <a:lnTo>
                  <a:pt x="0" y="616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57" name="Freeform 57"/>
          <p:cNvSpPr/>
          <p:nvPr/>
        </p:nvSpPr>
        <p:spPr>
          <a:xfrm flipH="1">
            <a:off x="-533400" y="5274770"/>
            <a:ext cx="3283616" cy="4608583"/>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60" name="Rectangle 59"/>
          <p:cNvSpPr/>
          <p:nvPr/>
        </p:nvSpPr>
        <p:spPr>
          <a:xfrm>
            <a:off x="3336572" y="395910"/>
            <a:ext cx="10114651" cy="1323439"/>
          </a:xfrm>
          <a:prstGeom prst="rect">
            <a:avLst/>
          </a:prstGeom>
        </p:spPr>
        <p:txBody>
          <a:bodyPr wrap="square">
            <a:spAutoFit/>
          </a:bodyPr>
          <a:lstStyle/>
          <a:p>
            <a:pPr algn="ctr"/>
            <a:r>
              <a:rPr lang="de-DE" sz="4000" smtClean="0">
                <a:solidFill>
                  <a:srgbClr val="0D0D0D"/>
                </a:solidFill>
                <a:latin typeface="Times New Roman" panose="02020603050405020304" pitchFamily="18" charset="0"/>
                <a:ea typeface="Calibri" panose="020F0502020204030204" pitchFamily="34" charset="0"/>
              </a:rPr>
              <a:t>*</a:t>
            </a:r>
            <a:r>
              <a:rPr lang="vi-VN" sz="4000" smtClean="0">
                <a:solidFill>
                  <a:srgbClr val="0D0D0D"/>
                </a:solidFill>
                <a:latin typeface="Times New Roman" panose="02020603050405020304" pitchFamily="18" charset="0"/>
                <a:ea typeface="Calibri" panose="020F0502020204030204" pitchFamily="34" charset="0"/>
              </a:rPr>
              <a:t> </a:t>
            </a:r>
            <a:r>
              <a:rPr lang="de-DE" sz="4000" b="1" smtClean="0">
                <a:solidFill>
                  <a:srgbClr val="0D0D0D"/>
                </a:solidFill>
                <a:latin typeface="Times New Roman" panose="02020603050405020304" pitchFamily="18" charset="0"/>
                <a:ea typeface="Calibri" panose="020F0502020204030204" pitchFamily="34" charset="0"/>
              </a:rPr>
              <a:t>Mối </a:t>
            </a:r>
            <a:r>
              <a:rPr lang="de-DE" sz="4000" b="1">
                <a:solidFill>
                  <a:srgbClr val="0D0D0D"/>
                </a:solidFill>
                <a:latin typeface="Times New Roman" panose="02020603050405020304" pitchFamily="18" charset="0"/>
                <a:ea typeface="Calibri" panose="020F0502020204030204" pitchFamily="34" charset="0"/>
              </a:rPr>
              <a:t>quan hệ giữa điểm nhìn của người kể chuyện và điểm nhìn của nhân vật</a:t>
            </a:r>
            <a:endParaRPr lang="en-GB" sz="4000"/>
          </a:p>
        </p:txBody>
      </p:sp>
      <p:grpSp>
        <p:nvGrpSpPr>
          <p:cNvPr id="61" name="Group 14"/>
          <p:cNvGrpSpPr/>
          <p:nvPr/>
        </p:nvGrpSpPr>
        <p:grpSpPr>
          <a:xfrm>
            <a:off x="4908721" y="2117252"/>
            <a:ext cx="7588079" cy="1446767"/>
            <a:chOff x="0" y="0"/>
            <a:chExt cx="2668170" cy="907761"/>
          </a:xfrm>
        </p:grpSpPr>
        <p:sp>
          <p:nvSpPr>
            <p:cNvPr id="62"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63"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64" name="Group 14"/>
          <p:cNvGrpSpPr/>
          <p:nvPr/>
        </p:nvGrpSpPr>
        <p:grpSpPr>
          <a:xfrm>
            <a:off x="2750216" y="3916380"/>
            <a:ext cx="12621875" cy="4351319"/>
            <a:chOff x="0" y="0"/>
            <a:chExt cx="2668170" cy="907761"/>
          </a:xfrm>
        </p:grpSpPr>
        <p:sp>
          <p:nvSpPr>
            <p:cNvPr id="6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6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7" name="Rectangle 66"/>
          <p:cNvSpPr/>
          <p:nvPr/>
        </p:nvSpPr>
        <p:spPr>
          <a:xfrm>
            <a:off x="5258195" y="2203414"/>
            <a:ext cx="7162800" cy="1200329"/>
          </a:xfrm>
          <a:prstGeom prst="rect">
            <a:avLst/>
          </a:prstGeom>
        </p:spPr>
        <p:txBody>
          <a:bodyPr wrap="square">
            <a:spAutoFit/>
          </a:bodyPr>
          <a:lstStyle/>
          <a:p>
            <a:pPr algn="just"/>
            <a:r>
              <a:rPr lang="de-DE" sz="3600">
                <a:solidFill>
                  <a:srgbClr val="0D0D0D"/>
                </a:solidFill>
                <a:latin typeface="Times New Roman" panose="02020603050405020304" pitchFamily="18" charset="0"/>
                <a:ea typeface="Calibri" panose="020F0502020204030204" pitchFamily="34" charset="0"/>
              </a:rPr>
              <a:t>Hai điểm nhìn này song hành và thay đổi linh hoạt xuyên suốt đoạn trích.</a:t>
            </a:r>
            <a:endParaRPr lang="en-GB" sz="3600"/>
          </a:p>
        </p:txBody>
      </p:sp>
      <p:sp>
        <p:nvSpPr>
          <p:cNvPr id="68" name="Rectangle 67"/>
          <p:cNvSpPr/>
          <p:nvPr/>
        </p:nvSpPr>
        <p:spPr>
          <a:xfrm>
            <a:off x="7714127" y="4106758"/>
            <a:ext cx="2250937" cy="707886"/>
          </a:xfrm>
          <a:prstGeom prst="rect">
            <a:avLst/>
          </a:prstGeom>
        </p:spPr>
        <p:txBody>
          <a:bodyPr wrap="none">
            <a:spAutoFit/>
          </a:bodyPr>
          <a:lstStyle/>
          <a:p>
            <a:r>
              <a:rPr lang="de-DE" sz="4000" b="1">
                <a:solidFill>
                  <a:srgbClr val="0D0D0D"/>
                </a:solidFill>
                <a:latin typeface="Times New Roman" panose="02020603050405020304" pitchFamily="18" charset="0"/>
                <a:ea typeface="Calibri" panose="020F0502020204030204" pitchFamily="34" charset="0"/>
              </a:rPr>
              <a:t>Tác dụng</a:t>
            </a:r>
            <a:endParaRPr lang="en-GB" sz="4000" b="1"/>
          </a:p>
        </p:txBody>
      </p:sp>
      <p:sp>
        <p:nvSpPr>
          <p:cNvPr id="69" name="Rectangle 68"/>
          <p:cNvSpPr/>
          <p:nvPr/>
        </p:nvSpPr>
        <p:spPr>
          <a:xfrm>
            <a:off x="3046334" y="4775369"/>
            <a:ext cx="8279831" cy="812530"/>
          </a:xfrm>
          <a:prstGeom prst="rect">
            <a:avLst/>
          </a:prstGeom>
        </p:spPr>
        <p:txBody>
          <a:bodyPr wrap="none">
            <a:spAutoFit/>
          </a:bodyPr>
          <a:lstStyle/>
          <a:p>
            <a:pPr algn="just">
              <a:lnSpc>
                <a:spcPct val="130000"/>
              </a:lnSpc>
              <a:spcAft>
                <a:spcPts val="0"/>
              </a:spcAft>
            </a:pPr>
            <a:r>
              <a:rPr lang="de-DE" sz="3600" smtClean="0">
                <a:solidFill>
                  <a:srgbClr val="0D0D0D"/>
                </a:solidFill>
                <a:latin typeface="Times New Roman" panose="02020603050405020304" pitchFamily="18" charset="0"/>
                <a:ea typeface="Calibri" panose="020F0502020204030204" pitchFamily="34" charset="0"/>
              </a:rPr>
              <a:t>+ </a:t>
            </a:r>
            <a:r>
              <a:rPr lang="vi-VN" sz="3600" smtClean="0">
                <a:solidFill>
                  <a:srgbClr val="0D0D0D"/>
                </a:solidFill>
                <a:latin typeface="Times New Roman" panose="02020603050405020304" pitchFamily="18" charset="0"/>
                <a:ea typeface="Calibri" panose="020F0502020204030204" pitchFamily="34" charset="0"/>
              </a:rPr>
              <a:t>G</a:t>
            </a:r>
            <a:r>
              <a:rPr lang="de-DE" sz="3600" smtClean="0">
                <a:solidFill>
                  <a:srgbClr val="0D0D0D"/>
                </a:solidFill>
                <a:latin typeface="Times New Roman" panose="02020603050405020304" pitchFamily="18" charset="0"/>
                <a:ea typeface="Calibri" panose="020F0502020204030204" pitchFamily="34" charset="0"/>
              </a:rPr>
              <a:t>iúp </a:t>
            </a:r>
            <a:r>
              <a:rPr lang="de-DE" sz="3600">
                <a:solidFill>
                  <a:srgbClr val="0D0D0D"/>
                </a:solidFill>
                <a:latin typeface="Times New Roman" panose="02020603050405020304" pitchFamily="18" charset="0"/>
                <a:ea typeface="Calibri" panose="020F0502020204030204" pitchFamily="34" charset="0"/>
              </a:rPr>
              <a:t>câu chuyện trở nên khách quan hơn.</a:t>
            </a:r>
            <a:endParaRPr lang="en-GB" sz="3600">
              <a:effectLst/>
              <a:latin typeface="Times New Roman" panose="02020603050405020304" pitchFamily="18" charset="0"/>
              <a:ea typeface="Calibri" panose="020F0502020204030204" pitchFamily="34" charset="0"/>
            </a:endParaRPr>
          </a:p>
        </p:txBody>
      </p:sp>
      <p:sp>
        <p:nvSpPr>
          <p:cNvPr id="70" name="Rectangle 69"/>
          <p:cNvSpPr/>
          <p:nvPr/>
        </p:nvSpPr>
        <p:spPr>
          <a:xfrm>
            <a:off x="2989142" y="5640481"/>
            <a:ext cx="12174657" cy="2308324"/>
          </a:xfrm>
          <a:prstGeom prst="rect">
            <a:avLst/>
          </a:prstGeom>
        </p:spPr>
        <p:txBody>
          <a:bodyPr wrap="square">
            <a:spAutoFit/>
          </a:bodyPr>
          <a:lstStyle/>
          <a:p>
            <a:pPr algn="just"/>
            <a:r>
              <a:rPr lang="de-DE" sz="3600">
                <a:solidFill>
                  <a:srgbClr val="0D0D0D"/>
                </a:solidFill>
                <a:latin typeface="Times New Roman" panose="02020603050405020304" pitchFamily="18" charset="0"/>
                <a:ea typeface="Calibri" panose="020F0502020204030204" pitchFamily="34" charset="0"/>
              </a:rPr>
              <a:t>+ Điểm nhìn của nhân vật giúp đi sâu khai thác thế giới nội </a:t>
            </a:r>
            <a:r>
              <a:rPr lang="de-DE" sz="3600" smtClean="0">
                <a:solidFill>
                  <a:srgbClr val="0D0D0D"/>
                </a:solidFill>
                <a:latin typeface="Times New Roman" panose="02020603050405020304" pitchFamily="18" charset="0"/>
                <a:ea typeface="Calibri" panose="020F0502020204030204" pitchFamily="34" charset="0"/>
              </a:rPr>
              <a:t>tâm, </a:t>
            </a:r>
            <a:r>
              <a:rPr lang="de-DE" sz="3600">
                <a:solidFill>
                  <a:srgbClr val="0D0D0D"/>
                </a:solidFill>
                <a:latin typeface="Times New Roman" panose="02020603050405020304" pitchFamily="18" charset="0"/>
                <a:ea typeface="Calibri" panose="020F0502020204030204" pitchFamily="34" charset="0"/>
              </a:rPr>
              <a:t>từ đó người đọc sẽ dễ dàng hiểu và lí giải những hành động của nhân vật hơn, nhận ra quá trình thay đổi nhận thức của nhân vật về thế giới tự nhiên.</a:t>
            </a:r>
            <a:endParaRPr lang="en-GB" sz="3600"/>
          </a:p>
        </p:txBody>
      </p:sp>
    </p:spTree>
    <p:extLst>
      <p:ext uri="{BB962C8B-B14F-4D97-AF65-F5344CB8AC3E}">
        <p14:creationId xmlns:p14="http://schemas.microsoft.com/office/powerpoint/2010/main" val="41240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barn(inVertical)">
                                      <p:cBhvr>
                                        <p:cTn id="14" dur="500"/>
                                        <p:tgtEl>
                                          <p:spTgt spid="67"/>
                                        </p:tgtEl>
                                      </p:cBhvr>
                                    </p:animEffect>
                                  </p:childTnLst>
                                </p:cTn>
                              </p:par>
                              <p:par>
                                <p:cTn id="15" presetID="16" presetClass="entr" presetSubtype="21"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anim calcmode="lin" valueType="num">
                                      <p:cBhvr>
                                        <p:cTn id="23" dur="1000" fill="hold"/>
                                        <p:tgtEl>
                                          <p:spTgt spid="68"/>
                                        </p:tgtEl>
                                        <p:attrNameLst>
                                          <p:attrName>ppt_x</p:attrName>
                                        </p:attrNameLst>
                                      </p:cBhvr>
                                      <p:tavLst>
                                        <p:tav tm="0">
                                          <p:val>
                                            <p:strVal val="#ppt_x"/>
                                          </p:val>
                                        </p:tav>
                                        <p:tav tm="100000">
                                          <p:val>
                                            <p:strVal val="#ppt_x"/>
                                          </p:val>
                                        </p:tav>
                                      </p:tavLst>
                                    </p:anim>
                                    <p:anim calcmode="lin" valueType="num">
                                      <p:cBhvr>
                                        <p:cTn id="24" dur="1000" fill="hold"/>
                                        <p:tgtEl>
                                          <p:spTgt spid="6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1000"/>
                                        <p:tgtEl>
                                          <p:spTgt spid="64"/>
                                        </p:tgtEl>
                                      </p:cBhvr>
                                    </p:animEffect>
                                    <p:anim calcmode="lin" valueType="num">
                                      <p:cBhvr>
                                        <p:cTn id="28" dur="1000" fill="hold"/>
                                        <p:tgtEl>
                                          <p:spTgt spid="64"/>
                                        </p:tgtEl>
                                        <p:attrNameLst>
                                          <p:attrName>ppt_x</p:attrName>
                                        </p:attrNameLst>
                                      </p:cBhvr>
                                      <p:tavLst>
                                        <p:tav tm="0">
                                          <p:val>
                                            <p:strVal val="#ppt_x"/>
                                          </p:val>
                                        </p:tav>
                                        <p:tav tm="100000">
                                          <p:val>
                                            <p:strVal val="#ppt_x"/>
                                          </p:val>
                                        </p:tav>
                                      </p:tavLst>
                                    </p:anim>
                                    <p:anim calcmode="lin" valueType="num">
                                      <p:cBhvr>
                                        <p:cTn id="2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1000"/>
                                        <p:tgtEl>
                                          <p:spTgt spid="69"/>
                                        </p:tgtEl>
                                      </p:cBhvr>
                                    </p:animEffect>
                                    <p:anim calcmode="lin" valueType="num">
                                      <p:cBhvr>
                                        <p:cTn id="35" dur="1000" fill="hold"/>
                                        <p:tgtEl>
                                          <p:spTgt spid="69"/>
                                        </p:tgtEl>
                                        <p:attrNameLst>
                                          <p:attrName>ppt_x</p:attrName>
                                        </p:attrNameLst>
                                      </p:cBhvr>
                                      <p:tavLst>
                                        <p:tav tm="0">
                                          <p:val>
                                            <p:strVal val="#ppt_x"/>
                                          </p:val>
                                        </p:tav>
                                        <p:tav tm="100000">
                                          <p:val>
                                            <p:strVal val="#ppt_x"/>
                                          </p:val>
                                        </p:tav>
                                      </p:tavLst>
                                    </p:anim>
                                    <p:anim calcmode="lin" valueType="num">
                                      <p:cBhvr>
                                        <p:cTn id="3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barn(inVertical)">
                                      <p:cBhvr>
                                        <p:cTn id="4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7" grpId="0"/>
      <p:bldP spid="68" grpId="0"/>
      <p:bldP spid="69" grpId="0"/>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5" name="TextBox 5"/>
          <p:cNvSpPr txBox="1"/>
          <p:nvPr/>
        </p:nvSpPr>
        <p:spPr>
          <a:xfrm>
            <a:off x="-313414" y="6630443"/>
            <a:ext cx="18914827" cy="4559702"/>
          </a:xfrm>
          <a:prstGeom prst="rect">
            <a:avLst/>
          </a:prstGeom>
        </p:spPr>
        <p:txBody>
          <a:bodyPr lIns="50800" tIns="50800" rIns="50800" bIns="50800" rtlCol="0" anchor="ctr"/>
          <a:lstStyle/>
          <a:p>
            <a:pPr algn="ctr">
              <a:lnSpc>
                <a:spcPts val="2102"/>
              </a:lnSpc>
            </a:pPr>
            <a:endParaRPr>
              <a:solidFill>
                <a:prstClr val="black"/>
              </a:solidFill>
            </a:endParaRPr>
          </a:p>
        </p:txBody>
      </p:sp>
      <p:sp>
        <p:nvSpPr>
          <p:cNvPr id="6" name="Freeform 6"/>
          <p:cNvSpPr/>
          <p:nvPr/>
        </p:nvSpPr>
        <p:spPr>
          <a:xfrm flipH="1">
            <a:off x="-2160886" y="6871670"/>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xmlns="" r:embed="rId5"/>
                </a:ext>
              </a:extLst>
            </a:blip>
            <a:stretch>
              <a:fillRect b="-40778"/>
            </a:stretch>
          </a:blipFill>
          <a:ln cap="sq">
            <a:noFill/>
            <a:prstDash val="solid"/>
            <a:miter/>
          </a:ln>
        </p:spPr>
      </p:sp>
      <p:sp>
        <p:nvSpPr>
          <p:cNvPr id="7" name="Freeform 7"/>
          <p:cNvSpPr/>
          <p:nvPr/>
        </p:nvSpPr>
        <p:spPr>
          <a:xfrm>
            <a:off x="8229248" y="6225231"/>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xmlns="" r:embed="rId5"/>
                </a:ext>
              </a:extLst>
            </a:blip>
            <a:stretch>
              <a:fillRect r="-75411" b="-40544"/>
            </a:stretch>
          </a:blipFill>
          <a:ln cap="sq">
            <a:noFill/>
            <a:prstDash val="solid"/>
            <a:miter/>
          </a:ln>
        </p:spPr>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flipH="1">
            <a:off x="13945896" y="1047694"/>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3" name="Freeform 33"/>
          <p:cNvSpPr/>
          <p:nvPr/>
        </p:nvSpPr>
        <p:spPr>
          <a:xfrm rot="165132" flipH="1">
            <a:off x="10743801" y="2858893"/>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asvg="http://schemas.microsoft.com/office/drawing/2016/SVG/main" xmlns="" r:embed="rId26"/>
                </a:ext>
              </a:extLst>
            </a:blip>
            <a:stretch>
              <a:fillRect/>
            </a:stretch>
          </a:blipFill>
        </p:spPr>
      </p:sp>
      <p:sp>
        <p:nvSpPr>
          <p:cNvPr id="43" name="Freeform 5"/>
          <p:cNvSpPr/>
          <p:nvPr/>
        </p:nvSpPr>
        <p:spPr>
          <a:xfrm rot="700206">
            <a:off x="2659434" y="9992121"/>
            <a:ext cx="2969715" cy="3099323"/>
          </a:xfrm>
          <a:custGeom>
            <a:avLst/>
            <a:gdLst/>
            <a:ahLst/>
            <a:cxnLst/>
            <a:rect l="l" t="t" r="r" b="b"/>
            <a:pathLst>
              <a:path w="2969715" h="3099323">
                <a:moveTo>
                  <a:pt x="0" y="0"/>
                </a:moveTo>
                <a:lnTo>
                  <a:pt x="2969715" y="0"/>
                </a:lnTo>
                <a:lnTo>
                  <a:pt x="2969715" y="3099323"/>
                </a:lnTo>
                <a:lnTo>
                  <a:pt x="0" y="3099323"/>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44" name="Freeform 6"/>
          <p:cNvSpPr/>
          <p:nvPr/>
        </p:nvSpPr>
        <p:spPr>
          <a:xfrm rot="-891118">
            <a:off x="5299872" y="9617099"/>
            <a:ext cx="3242166" cy="3383665"/>
          </a:xfrm>
          <a:custGeom>
            <a:avLst/>
            <a:gdLst/>
            <a:ahLst/>
            <a:cxnLst/>
            <a:rect l="l" t="t" r="r" b="b"/>
            <a:pathLst>
              <a:path w="3242166" h="3383665">
                <a:moveTo>
                  <a:pt x="0" y="0"/>
                </a:moveTo>
                <a:lnTo>
                  <a:pt x="3242166" y="0"/>
                </a:lnTo>
                <a:lnTo>
                  <a:pt x="3242166" y="3383665"/>
                </a:lnTo>
                <a:lnTo>
                  <a:pt x="0" y="3383665"/>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48" name="Freeform 13"/>
          <p:cNvSpPr/>
          <p:nvPr/>
        </p:nvSpPr>
        <p:spPr>
          <a:xfrm>
            <a:off x="15784711" y="-85903"/>
            <a:ext cx="2423907" cy="3029077"/>
          </a:xfrm>
          <a:custGeom>
            <a:avLst/>
            <a:gdLst/>
            <a:ahLst/>
            <a:cxnLst/>
            <a:rect l="l" t="t" r="r" b="b"/>
            <a:pathLst>
              <a:path w="1426496" h="1774249">
                <a:moveTo>
                  <a:pt x="0" y="0"/>
                </a:moveTo>
                <a:lnTo>
                  <a:pt x="1426496" y="0"/>
                </a:lnTo>
                <a:lnTo>
                  <a:pt x="1426496" y="1774249"/>
                </a:lnTo>
                <a:lnTo>
                  <a:pt x="0" y="1774249"/>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0" name="Freeform 15"/>
          <p:cNvSpPr/>
          <p:nvPr/>
        </p:nvSpPr>
        <p:spPr>
          <a:xfrm rot="-772688">
            <a:off x="308600" y="-103924"/>
            <a:ext cx="2143095" cy="4225251"/>
          </a:xfrm>
          <a:custGeom>
            <a:avLst/>
            <a:gdLst/>
            <a:ahLst/>
            <a:cxnLst/>
            <a:rect l="l" t="t" r="r" b="b"/>
            <a:pathLst>
              <a:path w="1352825" h="2081008">
                <a:moveTo>
                  <a:pt x="0" y="0"/>
                </a:moveTo>
                <a:lnTo>
                  <a:pt x="1352826" y="0"/>
                </a:lnTo>
                <a:lnTo>
                  <a:pt x="1352826" y="2081009"/>
                </a:lnTo>
                <a:lnTo>
                  <a:pt x="0" y="208100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53" name="Freeform 33"/>
          <p:cNvSpPr/>
          <p:nvPr/>
        </p:nvSpPr>
        <p:spPr>
          <a:xfrm rot="-8191298">
            <a:off x="-317085" y="9529635"/>
            <a:ext cx="3242166" cy="3383665"/>
          </a:xfrm>
          <a:custGeom>
            <a:avLst/>
            <a:gdLst/>
            <a:ahLst/>
            <a:cxnLst/>
            <a:rect l="l" t="t" r="r" b="b"/>
            <a:pathLst>
              <a:path w="3242166" h="3383665">
                <a:moveTo>
                  <a:pt x="0" y="0"/>
                </a:moveTo>
                <a:lnTo>
                  <a:pt x="3242166" y="0"/>
                </a:lnTo>
                <a:lnTo>
                  <a:pt x="3242166" y="3383665"/>
                </a:lnTo>
                <a:lnTo>
                  <a:pt x="0" y="3383665"/>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54" name="Freeform 31"/>
          <p:cNvSpPr/>
          <p:nvPr/>
        </p:nvSpPr>
        <p:spPr>
          <a:xfrm rot="10558973">
            <a:off x="1236995" y="-1994371"/>
            <a:ext cx="7262326" cy="3477748"/>
          </a:xfrm>
          <a:custGeom>
            <a:avLst/>
            <a:gdLst/>
            <a:ahLst/>
            <a:cxnLst/>
            <a:rect l="l" t="t" r="r" b="b"/>
            <a:pathLst>
              <a:path w="3332314" h="3477748">
                <a:moveTo>
                  <a:pt x="0" y="0"/>
                </a:moveTo>
                <a:lnTo>
                  <a:pt x="3332314" y="0"/>
                </a:lnTo>
                <a:lnTo>
                  <a:pt x="3332314" y="3477748"/>
                </a:lnTo>
                <a:lnTo>
                  <a:pt x="0" y="347774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55" name="Freeform 32"/>
          <p:cNvSpPr/>
          <p:nvPr/>
        </p:nvSpPr>
        <p:spPr>
          <a:xfrm rot="10558973">
            <a:off x="8865957" y="-2004474"/>
            <a:ext cx="7507358" cy="3383665"/>
          </a:xfrm>
          <a:custGeom>
            <a:avLst/>
            <a:gdLst/>
            <a:ahLst/>
            <a:cxnLst/>
            <a:rect l="l" t="t" r="r" b="b"/>
            <a:pathLst>
              <a:path w="3242166" h="3383665">
                <a:moveTo>
                  <a:pt x="0" y="0"/>
                </a:moveTo>
                <a:lnTo>
                  <a:pt x="3242166" y="0"/>
                </a:lnTo>
                <a:lnTo>
                  <a:pt x="3242166" y="3383664"/>
                </a:lnTo>
                <a:lnTo>
                  <a:pt x="0" y="3383664"/>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56" name="Freeform 7"/>
          <p:cNvSpPr/>
          <p:nvPr/>
        </p:nvSpPr>
        <p:spPr>
          <a:xfrm rot="-495043">
            <a:off x="9445078" y="83648"/>
            <a:ext cx="1944561" cy="3028893"/>
          </a:xfrm>
          <a:custGeom>
            <a:avLst/>
            <a:gdLst/>
            <a:ahLst/>
            <a:cxnLst/>
            <a:rect l="l" t="t" r="r" b="b"/>
            <a:pathLst>
              <a:path w="1320605" h="1777489">
                <a:moveTo>
                  <a:pt x="0" y="0"/>
                </a:moveTo>
                <a:lnTo>
                  <a:pt x="1320604" y="0"/>
                </a:lnTo>
                <a:lnTo>
                  <a:pt x="1320604" y="1777489"/>
                </a:lnTo>
                <a:lnTo>
                  <a:pt x="0" y="1777489"/>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57" name="Freeform 11"/>
          <p:cNvSpPr/>
          <p:nvPr/>
        </p:nvSpPr>
        <p:spPr>
          <a:xfrm rot="616727">
            <a:off x="6142427" y="-56003"/>
            <a:ext cx="2506771" cy="3515920"/>
          </a:xfrm>
          <a:custGeom>
            <a:avLst/>
            <a:gdLst/>
            <a:ahLst/>
            <a:cxnLst/>
            <a:rect l="l" t="t" r="r" b="b"/>
            <a:pathLst>
              <a:path w="1604356" h="2113487">
                <a:moveTo>
                  <a:pt x="0" y="0"/>
                </a:moveTo>
                <a:lnTo>
                  <a:pt x="1604356" y="0"/>
                </a:lnTo>
                <a:lnTo>
                  <a:pt x="1604356" y="2113487"/>
                </a:lnTo>
                <a:lnTo>
                  <a:pt x="0" y="2113487"/>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58" name="Freeform 12"/>
          <p:cNvSpPr/>
          <p:nvPr/>
        </p:nvSpPr>
        <p:spPr>
          <a:xfrm rot="-248639">
            <a:off x="3308065" y="81694"/>
            <a:ext cx="2369116" cy="2988389"/>
          </a:xfrm>
          <a:custGeom>
            <a:avLst/>
            <a:gdLst/>
            <a:ahLst/>
            <a:cxnLst/>
            <a:rect l="l" t="t" r="r" b="b"/>
            <a:pathLst>
              <a:path w="1498274" h="1654536">
                <a:moveTo>
                  <a:pt x="0" y="0"/>
                </a:moveTo>
                <a:lnTo>
                  <a:pt x="1498274" y="0"/>
                </a:lnTo>
                <a:lnTo>
                  <a:pt x="1498274" y="1654536"/>
                </a:lnTo>
                <a:lnTo>
                  <a:pt x="0" y="1654536"/>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59" name="Freeform 14"/>
          <p:cNvSpPr/>
          <p:nvPr/>
        </p:nvSpPr>
        <p:spPr>
          <a:xfrm rot="-219520">
            <a:off x="12669136" y="-16982"/>
            <a:ext cx="2676095" cy="2972668"/>
          </a:xfrm>
          <a:custGeom>
            <a:avLst/>
            <a:gdLst/>
            <a:ahLst/>
            <a:cxnLst/>
            <a:rect l="l" t="t" r="r" b="b"/>
            <a:pathLst>
              <a:path w="1347225" h="1801272">
                <a:moveTo>
                  <a:pt x="0" y="0"/>
                </a:moveTo>
                <a:lnTo>
                  <a:pt x="1347226" y="0"/>
                </a:lnTo>
                <a:lnTo>
                  <a:pt x="1347226" y="1801272"/>
                </a:lnTo>
                <a:lnTo>
                  <a:pt x="0" y="1801272"/>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60" name="Rectangle 59"/>
          <p:cNvSpPr/>
          <p:nvPr/>
        </p:nvSpPr>
        <p:spPr>
          <a:xfrm>
            <a:off x="4633889" y="3233097"/>
            <a:ext cx="8933652" cy="4154984"/>
          </a:xfrm>
          <a:prstGeom prst="rect">
            <a:avLst/>
          </a:prstGeom>
        </p:spPr>
        <p:txBody>
          <a:bodyPr wrap="square">
            <a:spAutoFit/>
          </a:bodyPr>
          <a:lstStyle/>
          <a:p>
            <a:pPr algn="ctr">
              <a:lnSpc>
                <a:spcPct val="150000"/>
              </a:lnSpc>
            </a:pPr>
            <a:r>
              <a:rPr lang="vi-VN" sz="8800" b="1">
                <a:solidFill>
                  <a:srgbClr val="FF0000"/>
                </a:solidFill>
                <a:latin typeface="iCiel Pacifico" panose="02000000000000000000" pitchFamily="50" charset="-93"/>
                <a:ea typeface="Calibri" panose="020F0502020204030204" pitchFamily="34" charset="0"/>
              </a:rPr>
              <a:t>HOẠT ĐỘNG </a:t>
            </a:r>
            <a:r>
              <a:rPr lang="vi-VN" sz="8800" b="1" smtClean="0">
                <a:solidFill>
                  <a:srgbClr val="FF0000"/>
                </a:solidFill>
                <a:latin typeface="iCiel Pacifico" panose="02000000000000000000" pitchFamily="50" charset="-93"/>
                <a:ea typeface="Calibri" panose="020F0502020204030204" pitchFamily="34" charset="0"/>
              </a:rPr>
              <a:t>1</a:t>
            </a:r>
          </a:p>
          <a:p>
            <a:pPr algn="ctr">
              <a:lnSpc>
                <a:spcPct val="150000"/>
              </a:lnSpc>
            </a:pPr>
            <a:r>
              <a:rPr lang="vi-VN" sz="8800" b="1" smtClean="0">
                <a:solidFill>
                  <a:srgbClr val="FF0000"/>
                </a:solidFill>
                <a:latin typeface="iCiel Pacifico" panose="02000000000000000000" pitchFamily="50" charset="-93"/>
                <a:ea typeface="Calibri" panose="020F0502020204030204" pitchFamily="34" charset="0"/>
              </a:rPr>
              <a:t>KHỞI </a:t>
            </a:r>
            <a:r>
              <a:rPr lang="vi-VN" sz="8800" b="1">
                <a:solidFill>
                  <a:srgbClr val="FF0000"/>
                </a:solidFill>
                <a:latin typeface="iCiel Pacifico" panose="02000000000000000000" pitchFamily="50" charset="-93"/>
                <a:ea typeface="Calibri" panose="020F0502020204030204" pitchFamily="34" charset="0"/>
              </a:rPr>
              <a:t>ĐỘNG </a:t>
            </a:r>
            <a:endParaRPr lang="en-GB" sz="8800">
              <a:latin typeface="iCiel Pacifico" panose="02000000000000000000" pitchFamily="50" charset="-93"/>
            </a:endParaRPr>
          </a:p>
        </p:txBody>
      </p:sp>
      <p:pic>
        <p:nvPicPr>
          <p:cNvPr id="61" name="Picture 60"/>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845154" y="3443181"/>
            <a:ext cx="9198408" cy="4051093"/>
          </a:xfrm>
          <a:prstGeom prst="rect">
            <a:avLst/>
          </a:prstGeom>
        </p:spPr>
      </p:pic>
    </p:spTree>
    <p:extLst>
      <p:ext uri="{BB962C8B-B14F-4D97-AF65-F5344CB8AC3E}">
        <p14:creationId xmlns:p14="http://schemas.microsoft.com/office/powerpoint/2010/main" val="369520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3" name="Freeform 3"/>
          <p:cNvSpPr/>
          <p:nvPr/>
        </p:nvSpPr>
        <p:spPr>
          <a:xfrm>
            <a:off x="572295" y="4412048"/>
            <a:ext cx="2016734" cy="3120671"/>
          </a:xfrm>
          <a:custGeom>
            <a:avLst/>
            <a:gdLst/>
            <a:ahLst/>
            <a:cxnLst/>
            <a:rect l="l" t="t" r="r" b="b"/>
            <a:pathLst>
              <a:path w="2016734" h="3120671">
                <a:moveTo>
                  <a:pt x="0" y="0"/>
                </a:moveTo>
                <a:lnTo>
                  <a:pt x="2016734" y="0"/>
                </a:lnTo>
                <a:lnTo>
                  <a:pt x="2016734" y="3120671"/>
                </a:lnTo>
                <a:lnTo>
                  <a:pt x="0" y="31206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7654606" y="5370568"/>
            <a:ext cx="2352243" cy="2639263"/>
          </a:xfrm>
          <a:custGeom>
            <a:avLst/>
            <a:gdLst/>
            <a:ahLst/>
            <a:cxnLst/>
            <a:rect l="l" t="t" r="r" b="b"/>
            <a:pathLst>
              <a:path w="2352243" h="2639263">
                <a:moveTo>
                  <a:pt x="0" y="0"/>
                </a:moveTo>
                <a:lnTo>
                  <a:pt x="2352243" y="0"/>
                </a:lnTo>
                <a:lnTo>
                  <a:pt x="2352243" y="2639263"/>
                </a:lnTo>
                <a:lnTo>
                  <a:pt x="0" y="26392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7" name="Freeform 7"/>
          <p:cNvSpPr/>
          <p:nvPr/>
        </p:nvSpPr>
        <p:spPr>
          <a:xfrm>
            <a:off x="13311536" y="2099225"/>
            <a:ext cx="823979" cy="6591831"/>
          </a:xfrm>
          <a:custGeom>
            <a:avLst/>
            <a:gdLst/>
            <a:ahLst/>
            <a:cxnLst/>
            <a:rect l="l" t="t" r="r" b="b"/>
            <a:pathLst>
              <a:path w="823979" h="6591831">
                <a:moveTo>
                  <a:pt x="0" y="0"/>
                </a:moveTo>
                <a:lnTo>
                  <a:pt x="823979" y="0"/>
                </a:lnTo>
                <a:lnTo>
                  <a:pt x="823979" y="6591831"/>
                </a:lnTo>
                <a:lnTo>
                  <a:pt x="0" y="65918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90000">
            <a:off x="10699585" y="6172994"/>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p:cNvSpPr/>
          <p:nvPr/>
        </p:nvSpPr>
        <p:spPr>
          <a:xfrm>
            <a:off x="4039761" y="5013854"/>
            <a:ext cx="1991004" cy="4293270"/>
          </a:xfrm>
          <a:custGeom>
            <a:avLst/>
            <a:gdLst/>
            <a:ahLst/>
            <a:cxnLst/>
            <a:rect l="l" t="t" r="r" b="b"/>
            <a:pathLst>
              <a:path w="1991004" h="4293270">
                <a:moveTo>
                  <a:pt x="0" y="0"/>
                </a:moveTo>
                <a:lnTo>
                  <a:pt x="1991004" y="0"/>
                </a:lnTo>
                <a:lnTo>
                  <a:pt x="1991004" y="4293269"/>
                </a:lnTo>
                <a:lnTo>
                  <a:pt x="0" y="429326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p:cNvSpPr/>
          <p:nvPr/>
        </p:nvSpPr>
        <p:spPr>
          <a:xfrm>
            <a:off x="15733036" y="907576"/>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15" name="TextBox 15"/>
          <p:cNvSpPr txBox="1"/>
          <p:nvPr/>
        </p:nvSpPr>
        <p:spPr>
          <a:xfrm>
            <a:off x="1787534" y="1591458"/>
            <a:ext cx="7385041" cy="2462213"/>
          </a:xfrm>
          <a:prstGeom prst="rect">
            <a:avLst/>
          </a:prstGeom>
        </p:spPr>
        <p:txBody>
          <a:bodyPr lIns="0" tIns="0" rIns="0" bIns="0" rtlCol="0" anchor="t">
            <a:spAutoFit/>
          </a:bodyPr>
          <a:lstStyle/>
          <a:p>
            <a:pPr algn="ctr"/>
            <a:r>
              <a:rPr lang="pt-BR" sz="8000" b="1">
                <a:latin typeface="Times New Roman" panose="02020603050405020304" pitchFamily="18" charset="0"/>
                <a:cs typeface="Times New Roman" panose="02020603050405020304" pitchFamily="18" charset="0"/>
              </a:rPr>
              <a:t>2. Chuyến đi săn của ông Diểu</a:t>
            </a:r>
            <a:endParaRPr lang="en-GB" sz="8000">
              <a:latin typeface="Times New Roman" panose="02020603050405020304" pitchFamily="18" charset="0"/>
              <a:cs typeface="Times New Roman" panose="02020603050405020304" pitchFamily="18" charset="0"/>
            </a:endParaRPr>
          </a:p>
        </p:txBody>
      </p:sp>
      <p:sp>
        <p:nvSpPr>
          <p:cNvPr id="18" name="Freeform 18"/>
          <p:cNvSpPr/>
          <p:nvPr/>
        </p:nvSpPr>
        <p:spPr>
          <a:xfrm rot="-222155">
            <a:off x="10647772" y="2527790"/>
            <a:ext cx="5990374" cy="1430202"/>
          </a:xfrm>
          <a:custGeom>
            <a:avLst/>
            <a:gdLst/>
            <a:ahLst/>
            <a:cxnLst/>
            <a:rect l="l" t="t" r="r" b="b"/>
            <a:pathLst>
              <a:path w="5990374" h="1430202">
                <a:moveTo>
                  <a:pt x="0" y="0"/>
                </a:moveTo>
                <a:lnTo>
                  <a:pt x="5990374" y="0"/>
                </a:lnTo>
                <a:lnTo>
                  <a:pt x="5990374" y="1430201"/>
                </a:lnTo>
                <a:lnTo>
                  <a:pt x="0" y="14302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rot="-84603">
            <a:off x="10699585" y="4362818"/>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042740" flipH="1">
            <a:off x="15537584" y="3950186"/>
            <a:ext cx="567219" cy="678289"/>
          </a:xfrm>
          <a:custGeom>
            <a:avLst/>
            <a:gdLst/>
            <a:ahLst/>
            <a:cxnLst/>
            <a:rect l="l" t="t" r="r" b="b"/>
            <a:pathLst>
              <a:path w="567219" h="678289">
                <a:moveTo>
                  <a:pt x="567220" y="0"/>
                </a:moveTo>
                <a:lnTo>
                  <a:pt x="0" y="0"/>
                </a:lnTo>
                <a:lnTo>
                  <a:pt x="0" y="678289"/>
                </a:lnTo>
                <a:lnTo>
                  <a:pt x="567220" y="678289"/>
                </a:lnTo>
                <a:lnTo>
                  <a:pt x="56722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9348383" y="803940"/>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4" name="Freeform 24"/>
          <p:cNvSpPr/>
          <p:nvPr/>
        </p:nvSpPr>
        <p:spPr>
          <a:xfrm flipH="1">
            <a:off x="9348383" y="1119828"/>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Tree>
    <p:extLst>
      <p:ext uri="{BB962C8B-B14F-4D97-AF65-F5344CB8AC3E}">
        <p14:creationId xmlns:p14="http://schemas.microsoft.com/office/powerpoint/2010/main" val="2825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3" name="Freeform 3"/>
          <p:cNvSpPr/>
          <p:nvPr/>
        </p:nvSpPr>
        <p:spPr>
          <a:xfrm>
            <a:off x="572295" y="4412048"/>
            <a:ext cx="2016734" cy="3120671"/>
          </a:xfrm>
          <a:custGeom>
            <a:avLst/>
            <a:gdLst/>
            <a:ahLst/>
            <a:cxnLst/>
            <a:rect l="l" t="t" r="r" b="b"/>
            <a:pathLst>
              <a:path w="2016734" h="3120671">
                <a:moveTo>
                  <a:pt x="0" y="0"/>
                </a:moveTo>
                <a:lnTo>
                  <a:pt x="2016734" y="0"/>
                </a:lnTo>
                <a:lnTo>
                  <a:pt x="2016734" y="3120671"/>
                </a:lnTo>
                <a:lnTo>
                  <a:pt x="0" y="31206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7654606" y="5370568"/>
            <a:ext cx="2352243" cy="2639263"/>
          </a:xfrm>
          <a:custGeom>
            <a:avLst/>
            <a:gdLst/>
            <a:ahLst/>
            <a:cxnLst/>
            <a:rect l="l" t="t" r="r" b="b"/>
            <a:pathLst>
              <a:path w="2352243" h="2639263">
                <a:moveTo>
                  <a:pt x="0" y="0"/>
                </a:moveTo>
                <a:lnTo>
                  <a:pt x="2352243" y="0"/>
                </a:lnTo>
                <a:lnTo>
                  <a:pt x="2352243" y="2639263"/>
                </a:lnTo>
                <a:lnTo>
                  <a:pt x="0" y="26392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7" name="Freeform 7"/>
          <p:cNvSpPr/>
          <p:nvPr/>
        </p:nvSpPr>
        <p:spPr>
          <a:xfrm>
            <a:off x="13311536" y="2099225"/>
            <a:ext cx="823979" cy="6591831"/>
          </a:xfrm>
          <a:custGeom>
            <a:avLst/>
            <a:gdLst/>
            <a:ahLst/>
            <a:cxnLst/>
            <a:rect l="l" t="t" r="r" b="b"/>
            <a:pathLst>
              <a:path w="823979" h="6591831">
                <a:moveTo>
                  <a:pt x="0" y="0"/>
                </a:moveTo>
                <a:lnTo>
                  <a:pt x="823979" y="0"/>
                </a:lnTo>
                <a:lnTo>
                  <a:pt x="823979" y="6591831"/>
                </a:lnTo>
                <a:lnTo>
                  <a:pt x="0" y="65918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90000">
            <a:off x="10699585" y="6172994"/>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p:cNvSpPr/>
          <p:nvPr/>
        </p:nvSpPr>
        <p:spPr>
          <a:xfrm>
            <a:off x="4039761" y="5013854"/>
            <a:ext cx="1991004" cy="4293270"/>
          </a:xfrm>
          <a:custGeom>
            <a:avLst/>
            <a:gdLst/>
            <a:ahLst/>
            <a:cxnLst/>
            <a:rect l="l" t="t" r="r" b="b"/>
            <a:pathLst>
              <a:path w="1991004" h="4293270">
                <a:moveTo>
                  <a:pt x="0" y="0"/>
                </a:moveTo>
                <a:lnTo>
                  <a:pt x="1991004" y="0"/>
                </a:lnTo>
                <a:lnTo>
                  <a:pt x="1991004" y="4293269"/>
                </a:lnTo>
                <a:lnTo>
                  <a:pt x="0" y="429326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p:cNvSpPr/>
          <p:nvPr/>
        </p:nvSpPr>
        <p:spPr>
          <a:xfrm>
            <a:off x="15733036" y="907576"/>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15" name="TextBox 15"/>
          <p:cNvSpPr txBox="1"/>
          <p:nvPr/>
        </p:nvSpPr>
        <p:spPr>
          <a:xfrm>
            <a:off x="1075676" y="1709972"/>
            <a:ext cx="8592221" cy="2708434"/>
          </a:xfrm>
          <a:prstGeom prst="rect">
            <a:avLst/>
          </a:prstGeom>
        </p:spPr>
        <p:txBody>
          <a:bodyPr wrap="square" lIns="0" tIns="0" rIns="0" bIns="0" rtlCol="0" anchor="t">
            <a:spAutoFit/>
          </a:bodyPr>
          <a:lstStyle/>
          <a:p>
            <a:pPr algn="ctr"/>
            <a:r>
              <a:rPr lang="de-DE"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 trình đi khám phá truyện </a:t>
            </a:r>
            <a:endParaRPr lang="en-GB"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8" name="Freeform 18"/>
          <p:cNvSpPr/>
          <p:nvPr/>
        </p:nvSpPr>
        <p:spPr>
          <a:xfrm rot="-222155">
            <a:off x="10647772" y="2527790"/>
            <a:ext cx="5990374" cy="1430202"/>
          </a:xfrm>
          <a:custGeom>
            <a:avLst/>
            <a:gdLst/>
            <a:ahLst/>
            <a:cxnLst/>
            <a:rect l="l" t="t" r="r" b="b"/>
            <a:pathLst>
              <a:path w="5990374" h="1430202">
                <a:moveTo>
                  <a:pt x="0" y="0"/>
                </a:moveTo>
                <a:lnTo>
                  <a:pt x="5990374" y="0"/>
                </a:lnTo>
                <a:lnTo>
                  <a:pt x="5990374" y="1430201"/>
                </a:lnTo>
                <a:lnTo>
                  <a:pt x="0" y="14302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rot="-84603">
            <a:off x="10699585" y="4362818"/>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042740" flipH="1">
            <a:off x="15537584" y="3950186"/>
            <a:ext cx="567219" cy="678289"/>
          </a:xfrm>
          <a:custGeom>
            <a:avLst/>
            <a:gdLst/>
            <a:ahLst/>
            <a:cxnLst/>
            <a:rect l="l" t="t" r="r" b="b"/>
            <a:pathLst>
              <a:path w="567219" h="678289">
                <a:moveTo>
                  <a:pt x="567220" y="0"/>
                </a:moveTo>
                <a:lnTo>
                  <a:pt x="0" y="0"/>
                </a:lnTo>
                <a:lnTo>
                  <a:pt x="0" y="678289"/>
                </a:lnTo>
                <a:lnTo>
                  <a:pt x="567220" y="678289"/>
                </a:lnTo>
                <a:lnTo>
                  <a:pt x="56722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9348383" y="803940"/>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4" name="Freeform 24"/>
          <p:cNvSpPr/>
          <p:nvPr/>
        </p:nvSpPr>
        <p:spPr>
          <a:xfrm flipH="1">
            <a:off x="9348383" y="1119828"/>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Tree>
    <p:extLst>
      <p:ext uri="{BB962C8B-B14F-4D97-AF65-F5344CB8AC3E}">
        <p14:creationId xmlns:p14="http://schemas.microsoft.com/office/powerpoint/2010/main" val="28311591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14465666" y="422735"/>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xmlns="" r:embed="rId7"/>
                </a:ext>
              </a:extLst>
            </a:blip>
            <a:stretch>
              <a:fillRect t="-38654"/>
            </a:stretch>
          </a:blipFill>
        </p:spPr>
      </p:sp>
      <p:grpSp>
        <p:nvGrpSpPr>
          <p:cNvPr id="9" name="Group 9"/>
          <p:cNvGrpSpPr/>
          <p:nvPr/>
        </p:nvGrpSpPr>
        <p:grpSpPr>
          <a:xfrm>
            <a:off x="999106" y="3111458"/>
            <a:ext cx="8809678" cy="5486202"/>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4" name="Freeform 14"/>
          <p:cNvSpPr/>
          <p:nvPr/>
        </p:nvSpPr>
        <p:spPr>
          <a:xfrm flipH="1">
            <a:off x="10787576" y="2307940"/>
            <a:ext cx="2639515" cy="3961749"/>
          </a:xfrm>
          <a:custGeom>
            <a:avLst/>
            <a:gdLst/>
            <a:ahLst/>
            <a:cxnLst/>
            <a:rect l="l" t="t" r="r" b="b"/>
            <a:pathLst>
              <a:path w="2639515" h="3961749">
                <a:moveTo>
                  <a:pt x="2639515" y="0"/>
                </a:moveTo>
                <a:lnTo>
                  <a:pt x="0" y="0"/>
                </a:lnTo>
                <a:lnTo>
                  <a:pt x="0" y="3961748"/>
                </a:lnTo>
                <a:lnTo>
                  <a:pt x="2639515" y="3961748"/>
                </a:lnTo>
                <a:lnTo>
                  <a:pt x="2639515" y="0"/>
                </a:lnTo>
                <a:close/>
              </a:path>
            </a:pathLst>
          </a:custGeom>
          <a:blipFill>
            <a:blip r:embed="rId8">
              <a:extLst>
                <a:ext uri="{96DAC541-7B7A-43D3-8B79-37D633B846F1}">
                  <asvg:svgBlip xmlns:asvg="http://schemas.microsoft.com/office/drawing/2016/SVG/main" xmlns="" r:embed="rId10"/>
                </a:ext>
              </a:extLst>
            </a:blip>
            <a:stretch>
              <a:fillRect/>
            </a:stretch>
          </a:blipFill>
        </p:spPr>
      </p:sp>
      <p:sp>
        <p:nvSpPr>
          <p:cNvPr id="15" name="Freeform 15"/>
          <p:cNvSpPr/>
          <p:nvPr/>
        </p:nvSpPr>
        <p:spPr>
          <a:xfrm flipH="1">
            <a:off x="11959732" y="701798"/>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29" name="Rectangle 28"/>
          <p:cNvSpPr/>
          <p:nvPr/>
        </p:nvSpPr>
        <p:spPr>
          <a:xfrm>
            <a:off x="757604" y="573601"/>
            <a:ext cx="10241348" cy="2145139"/>
          </a:xfrm>
          <a:prstGeom prst="rect">
            <a:avLst/>
          </a:prstGeom>
        </p:spPr>
        <p:txBody>
          <a:bodyPr wrap="square">
            <a:spAutoFit/>
          </a:bodyPr>
          <a:lstStyle/>
          <a:p>
            <a:pPr algn="ctr">
              <a:lnSpc>
                <a:spcPct val="130000"/>
              </a:lnSpc>
              <a:spcAft>
                <a:spcPts val="0"/>
              </a:spcAft>
            </a:pPr>
            <a:r>
              <a:rPr lang="de-DE" sz="5400" b="1">
                <a:latin typeface="Times New Roman" panose="02020603050405020304" pitchFamily="18" charset="0"/>
                <a:ea typeface="Calibri" panose="020F0502020204030204" pitchFamily="34" charset="0"/>
              </a:rPr>
              <a:t>Trạm 1 - Nhóm </a:t>
            </a:r>
            <a:r>
              <a:rPr lang="de-DE" sz="5400" b="1" smtClean="0">
                <a:latin typeface="Times New Roman" panose="02020603050405020304" pitchFamily="18" charset="0"/>
                <a:ea typeface="Calibri" panose="020F0502020204030204" pitchFamily="34" charset="0"/>
              </a:rPr>
              <a:t>1</a:t>
            </a:r>
            <a:endParaRPr lang="vi-VN" sz="5400" b="1" smtClean="0">
              <a:latin typeface="Times New Roman" panose="02020603050405020304" pitchFamily="18" charset="0"/>
              <a:ea typeface="Calibri" panose="020F0502020204030204" pitchFamily="34" charset="0"/>
            </a:endParaRPr>
          </a:p>
          <a:p>
            <a:pPr algn="ctr">
              <a:lnSpc>
                <a:spcPct val="130000"/>
              </a:lnSpc>
              <a:spcAft>
                <a:spcPts val="0"/>
              </a:spcAft>
            </a:pPr>
            <a:r>
              <a:rPr lang="de-DE" sz="5400" b="1" smtClean="0">
                <a:latin typeface="Times New Roman" panose="02020603050405020304" pitchFamily="18" charset="0"/>
                <a:ea typeface="Calibri" panose="020F0502020204030204" pitchFamily="34" charset="0"/>
              </a:rPr>
              <a:t> </a:t>
            </a:r>
            <a:r>
              <a:rPr lang="de-DE" sz="5400" b="1">
                <a:latin typeface="Times New Roman" panose="02020603050405020304" pitchFamily="18" charset="0"/>
                <a:ea typeface="Calibri" panose="020F0502020204030204" pitchFamily="34" charset="0"/>
              </a:rPr>
              <a:t>Thời điểm và nguyên nhân đi săn</a:t>
            </a:r>
            <a:endParaRPr lang="en-GB" sz="5400">
              <a:effectLst/>
              <a:latin typeface="Times New Roman" panose="02020603050405020304" pitchFamily="18" charset="0"/>
              <a:ea typeface="Calibri" panose="020F0502020204030204" pitchFamily="34" charset="0"/>
            </a:endParaRPr>
          </a:p>
        </p:txBody>
      </p:sp>
      <p:sp>
        <p:nvSpPr>
          <p:cNvPr id="30" name="Rectangle 29"/>
          <p:cNvSpPr/>
          <p:nvPr/>
        </p:nvSpPr>
        <p:spPr>
          <a:xfrm>
            <a:off x="1163877" y="3547858"/>
            <a:ext cx="8282714" cy="4493538"/>
          </a:xfrm>
          <a:prstGeom prst="rect">
            <a:avLst/>
          </a:prstGeom>
        </p:spPr>
        <p:txBody>
          <a:bodyPr wrap="square">
            <a:spAutoFit/>
          </a:bodyPr>
          <a:lstStyle/>
          <a:p>
            <a:pPr algn="just">
              <a:lnSpc>
                <a:spcPct val="130000"/>
              </a:lnSpc>
              <a:spcAft>
                <a:spcPts val="0"/>
              </a:spcAft>
            </a:pPr>
            <a:r>
              <a:rPr lang="de-DE" sz="4400">
                <a:latin typeface="Times New Roman" panose="02020603050405020304" pitchFamily="18" charset="0"/>
                <a:ea typeface="Calibri" panose="020F0502020204030204" pitchFamily="34" charset="0"/>
              </a:rPr>
              <a:t>+ Ông Diểu đi săn vào thời điểm nào? Thời điểm ông Diểu chọn đi săn đem lại cho em suy nghĩ gì?</a:t>
            </a:r>
            <a:endParaRPr lang="en-GB" sz="4400">
              <a:latin typeface="Times New Roman" panose="02020603050405020304" pitchFamily="18" charset="0"/>
              <a:ea typeface="Calibri" panose="020F0502020204030204" pitchFamily="34" charset="0"/>
            </a:endParaRPr>
          </a:p>
          <a:p>
            <a:pPr algn="just">
              <a:lnSpc>
                <a:spcPct val="130000"/>
              </a:lnSpc>
              <a:spcAft>
                <a:spcPts val="0"/>
              </a:spcAft>
            </a:pPr>
            <a:r>
              <a:rPr lang="de-DE" sz="4400">
                <a:latin typeface="Times New Roman" panose="02020603050405020304" pitchFamily="18" charset="0"/>
                <a:ea typeface="Calibri" panose="020F0502020204030204" pitchFamily="34" charset="0"/>
              </a:rPr>
              <a:t>+ Nguyên nhân nào khiến ông Diểu muốn đi săn? </a:t>
            </a:r>
            <a:endParaRPr lang="en-GB" sz="4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035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10210800" y="438409"/>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xmlns="" r:embed="rId7"/>
                </a:ext>
              </a:extLst>
            </a:blip>
            <a:stretch>
              <a:fillRect t="-38654"/>
            </a:stretch>
          </a:blipFill>
        </p:spPr>
      </p:sp>
      <p:grpSp>
        <p:nvGrpSpPr>
          <p:cNvPr id="9" name="Group 9"/>
          <p:cNvGrpSpPr/>
          <p:nvPr/>
        </p:nvGrpSpPr>
        <p:grpSpPr>
          <a:xfrm>
            <a:off x="381000" y="1842184"/>
            <a:ext cx="11990973" cy="7971467"/>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4" name="Freeform 14"/>
          <p:cNvSpPr/>
          <p:nvPr/>
        </p:nvSpPr>
        <p:spPr>
          <a:xfrm flipH="1">
            <a:off x="12371973" y="2314810"/>
            <a:ext cx="2639515" cy="3961749"/>
          </a:xfrm>
          <a:custGeom>
            <a:avLst/>
            <a:gdLst/>
            <a:ahLst/>
            <a:cxnLst/>
            <a:rect l="l" t="t" r="r" b="b"/>
            <a:pathLst>
              <a:path w="2639515" h="3961749">
                <a:moveTo>
                  <a:pt x="2639515" y="0"/>
                </a:moveTo>
                <a:lnTo>
                  <a:pt x="0" y="0"/>
                </a:lnTo>
                <a:lnTo>
                  <a:pt x="0" y="3961748"/>
                </a:lnTo>
                <a:lnTo>
                  <a:pt x="2639515" y="3961748"/>
                </a:lnTo>
                <a:lnTo>
                  <a:pt x="2639515" y="0"/>
                </a:lnTo>
                <a:close/>
              </a:path>
            </a:pathLst>
          </a:custGeom>
          <a:blipFill>
            <a:blip r:embed="rId8">
              <a:extLst>
                <a:ext uri="{96DAC541-7B7A-43D3-8B79-37D633B846F1}">
                  <asvg:svgBlip xmlns:asvg="http://schemas.microsoft.com/office/drawing/2016/SVG/main" xmlns="" r:embed="rId10"/>
                </a:ext>
              </a:extLst>
            </a:blip>
            <a:stretch>
              <a:fillRect/>
            </a:stretch>
          </a:blipFill>
        </p:spPr>
      </p:sp>
      <p:sp>
        <p:nvSpPr>
          <p:cNvPr id="15" name="Freeform 15"/>
          <p:cNvSpPr/>
          <p:nvPr/>
        </p:nvSpPr>
        <p:spPr>
          <a:xfrm flipH="1">
            <a:off x="11959732" y="701798"/>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2" name="Rectangle 11"/>
          <p:cNvSpPr/>
          <p:nvPr/>
        </p:nvSpPr>
        <p:spPr>
          <a:xfrm>
            <a:off x="768847" y="-38487"/>
            <a:ext cx="9849171" cy="1612942"/>
          </a:xfrm>
          <a:prstGeom prst="rect">
            <a:avLst/>
          </a:prstGeom>
        </p:spPr>
        <p:txBody>
          <a:bodyPr wrap="none">
            <a:spAutoFit/>
          </a:bodyPr>
          <a:lstStyle/>
          <a:p>
            <a:pPr algn="ctr">
              <a:lnSpc>
                <a:spcPct val="130000"/>
              </a:lnSpc>
              <a:spcAft>
                <a:spcPts val="0"/>
              </a:spcAft>
            </a:pPr>
            <a:r>
              <a:rPr lang="de-DE" sz="4000" b="1">
                <a:latin typeface="Times New Roman" panose="02020603050405020304" pitchFamily="18" charset="0"/>
                <a:ea typeface="Calibri" panose="020F0502020204030204" pitchFamily="34" charset="0"/>
              </a:rPr>
              <a:t>Trạm 2 - Nhóm </a:t>
            </a:r>
            <a:r>
              <a:rPr lang="de-DE" sz="4000" b="1" smtClean="0">
                <a:latin typeface="Times New Roman" panose="02020603050405020304" pitchFamily="18" charset="0"/>
                <a:ea typeface="Calibri" panose="020F0502020204030204" pitchFamily="34" charset="0"/>
              </a:rPr>
              <a:t>2</a:t>
            </a:r>
            <a:endParaRPr lang="vi-VN" sz="4000" b="1" smtClean="0">
              <a:latin typeface="Times New Roman" panose="02020603050405020304" pitchFamily="18" charset="0"/>
              <a:ea typeface="Calibri" panose="020F0502020204030204" pitchFamily="34" charset="0"/>
            </a:endParaRPr>
          </a:p>
          <a:p>
            <a:pPr algn="ctr">
              <a:lnSpc>
                <a:spcPct val="130000"/>
              </a:lnSpc>
              <a:spcAft>
                <a:spcPts val="0"/>
              </a:spcAft>
            </a:pPr>
            <a:r>
              <a:rPr lang="de-DE" sz="4000" b="1" smtClean="0">
                <a:latin typeface="Times New Roman" panose="02020603050405020304" pitchFamily="18" charset="0"/>
                <a:ea typeface="Calibri" panose="020F0502020204030204" pitchFamily="34" charset="0"/>
              </a:rPr>
              <a:t> </a:t>
            </a:r>
            <a:r>
              <a:rPr lang="de-DE" sz="4000" b="1">
                <a:latin typeface="Times New Roman" panose="02020603050405020304" pitchFamily="18" charset="0"/>
                <a:ea typeface="Calibri" panose="020F0502020204030204" pitchFamily="34" charset="0"/>
              </a:rPr>
              <a:t>Hành động tội ác và cuộc truy đuổi con mồi</a:t>
            </a:r>
            <a:endParaRPr lang="en-GB" sz="4000">
              <a:effectLst/>
              <a:latin typeface="Times New Roman" panose="02020603050405020304" pitchFamily="18" charset="0"/>
              <a:ea typeface="Calibri" panose="020F0502020204030204" pitchFamily="34" charset="0"/>
            </a:endParaRPr>
          </a:p>
        </p:txBody>
      </p:sp>
      <p:sp>
        <p:nvSpPr>
          <p:cNvPr id="13" name="Rectangle 12"/>
          <p:cNvSpPr/>
          <p:nvPr/>
        </p:nvSpPr>
        <p:spPr>
          <a:xfrm>
            <a:off x="642506" y="1978884"/>
            <a:ext cx="11614369" cy="2252924"/>
          </a:xfrm>
          <a:prstGeom prst="rect">
            <a:avLst/>
          </a:prstGeom>
        </p:spPr>
        <p:txBody>
          <a:bodyPr wrap="square">
            <a:spAutoFit/>
          </a:bodyPr>
          <a:lstStyle/>
          <a:p>
            <a:pPr algn="just">
              <a:lnSpc>
                <a:spcPct val="130000"/>
              </a:lnSpc>
              <a:spcAft>
                <a:spcPts val="0"/>
              </a:spcAft>
            </a:pPr>
            <a:r>
              <a:rPr lang="de-DE" sz="3600">
                <a:latin typeface="Times New Roman" panose="02020603050405020304" pitchFamily="18" charset="0"/>
                <a:ea typeface="Calibri" panose="020F0502020204030204" pitchFamily="34" charset="0"/>
              </a:rPr>
              <a:t>+ Ông Diểu đã chuẩn bị những gì cho buổi đi săn trong rừng?</a:t>
            </a:r>
            <a:endParaRPr lang="en-GB" sz="3600">
              <a:latin typeface="Times New Roman" panose="02020603050405020304" pitchFamily="18" charset="0"/>
              <a:ea typeface="Calibri" panose="020F0502020204030204" pitchFamily="34" charset="0"/>
            </a:endParaRPr>
          </a:p>
          <a:p>
            <a:pPr algn="just">
              <a:lnSpc>
                <a:spcPct val="130000"/>
              </a:lnSpc>
              <a:spcAft>
                <a:spcPts val="0"/>
              </a:spcAft>
            </a:pPr>
            <a:r>
              <a:rPr lang="de-DE" sz="3600">
                <a:latin typeface="Times New Roman" panose="02020603050405020304" pitchFamily="18" charset="0"/>
                <a:ea typeface="Calibri" panose="020F0502020204030204" pitchFamily="34" charset="0"/>
              </a:rPr>
              <a:t>+ Phân tích hành động, tâm trạng của ông Diểu trong cuộc đi săn bằng cách hoàn thành bảng sau</a:t>
            </a:r>
            <a:r>
              <a:rPr lang="de-DE" sz="1300">
                <a:latin typeface="Times New Roman" panose="02020603050405020304" pitchFamily="18" charset="0"/>
                <a:ea typeface="Calibri" panose="020F0502020204030204" pitchFamily="34" charset="0"/>
              </a:rPr>
              <a:t>:</a:t>
            </a:r>
            <a:endParaRPr lang="en-GB" sz="1400">
              <a:effectLst/>
              <a:latin typeface="Times New Roman" panose="02020603050405020304" pitchFamily="18" charset="0"/>
              <a:ea typeface="Calibri" panose="020F0502020204030204"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586735553"/>
              </p:ext>
            </p:extLst>
          </p:nvPr>
        </p:nvGraphicFramePr>
        <p:xfrm>
          <a:off x="699593" y="4358693"/>
          <a:ext cx="11442184" cy="4992624"/>
        </p:xfrm>
        <a:graphic>
          <a:graphicData uri="http://schemas.openxmlformats.org/drawingml/2006/table">
            <a:tbl>
              <a:tblPr firstRow="1" firstCol="1" bandRow="1"/>
              <a:tblGrid>
                <a:gridCol w="7758607"/>
                <a:gridCol w="3683577"/>
              </a:tblGrid>
              <a:tr h="0">
                <a:tc>
                  <a:txBody>
                    <a:bodyPr/>
                    <a:lstStyle/>
                    <a:p>
                      <a:pPr algn="ctr">
                        <a:lnSpc>
                          <a:spcPct val="130000"/>
                        </a:lnSpc>
                        <a:spcAft>
                          <a:spcPts val="0"/>
                        </a:spcAft>
                      </a:pPr>
                      <a:r>
                        <a:rPr lang="en-US" sz="3600" b="1">
                          <a:effectLst/>
                          <a:latin typeface="Times New Roman" panose="02020603050405020304" pitchFamily="18" charset="0"/>
                          <a:ea typeface="Calibri" panose="020F0502020204030204" pitchFamily="34" charset="0"/>
                        </a:rPr>
                        <a:t>Sự việc</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b="1">
                          <a:effectLst/>
                          <a:latin typeface="Times New Roman" panose="02020603050405020304" pitchFamily="18" charset="0"/>
                          <a:ea typeface="Calibri" panose="020F0502020204030204" pitchFamily="34" charset="0"/>
                        </a:rPr>
                        <a:t>Diễn biến hành động, tâm trạng của ông Diểu</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a:effectLst/>
                          <a:latin typeface="Times New Roman" panose="02020603050405020304" pitchFamily="18" charset="0"/>
                          <a:ea typeface="Calibri" panose="020F0502020204030204" pitchFamily="34" charset="0"/>
                        </a:rPr>
                        <a:t>Bắn khỉ bố</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a:solidFill>
                            <a:srgbClr val="000000"/>
                          </a:solidFill>
                          <a:effectLst/>
                          <a:latin typeface="Times New Roman" panose="02020603050405020304" pitchFamily="18" charset="0"/>
                          <a:ea typeface="Calibri" panose="020F0502020204030204" pitchFamily="34" charset="0"/>
                        </a:rPr>
                        <a:t>Khỉ con rơi xuống vực </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a:solidFill>
                            <a:srgbClr val="000000"/>
                          </a:solidFill>
                          <a:effectLst/>
                          <a:latin typeface="Times New Roman" panose="02020603050405020304" pitchFamily="18" charset="0"/>
                          <a:ea typeface="Calibri" panose="020F0502020204030204" pitchFamily="34" charset="0"/>
                        </a:rPr>
                        <a:t>Khỉ đực run bắn lên nhìn ông cầu khẩn</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a:solidFill>
                            <a:srgbClr val="000000"/>
                          </a:solidFill>
                          <a:effectLst/>
                          <a:latin typeface="Times New Roman" panose="02020603050405020304" pitchFamily="18" charset="0"/>
                          <a:ea typeface="Calibri" panose="020F0502020204030204" pitchFamily="34" charset="0"/>
                        </a:rPr>
                        <a:t>Khỉ cái cứ đuổi theo ông và con khỉ đực</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1482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10956821" y="389956"/>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xmlns="" r:embed="rId7"/>
                </a:ext>
              </a:extLst>
            </a:blip>
            <a:stretch>
              <a:fillRect t="-38654"/>
            </a:stretch>
          </a:blipFill>
        </p:spPr>
      </p:sp>
      <p:grpSp>
        <p:nvGrpSpPr>
          <p:cNvPr id="9" name="Group 9"/>
          <p:cNvGrpSpPr/>
          <p:nvPr/>
        </p:nvGrpSpPr>
        <p:grpSpPr>
          <a:xfrm>
            <a:off x="1107019" y="2653122"/>
            <a:ext cx="8280489" cy="4623978"/>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4" name="Freeform 14"/>
          <p:cNvSpPr/>
          <p:nvPr/>
        </p:nvSpPr>
        <p:spPr>
          <a:xfrm flipH="1">
            <a:off x="10787576" y="2307940"/>
            <a:ext cx="2639515" cy="3961749"/>
          </a:xfrm>
          <a:custGeom>
            <a:avLst/>
            <a:gdLst/>
            <a:ahLst/>
            <a:cxnLst/>
            <a:rect l="l" t="t" r="r" b="b"/>
            <a:pathLst>
              <a:path w="2639515" h="3961749">
                <a:moveTo>
                  <a:pt x="2639515" y="0"/>
                </a:moveTo>
                <a:lnTo>
                  <a:pt x="0" y="0"/>
                </a:lnTo>
                <a:lnTo>
                  <a:pt x="0" y="3961748"/>
                </a:lnTo>
                <a:lnTo>
                  <a:pt x="2639515" y="3961748"/>
                </a:lnTo>
                <a:lnTo>
                  <a:pt x="2639515" y="0"/>
                </a:lnTo>
                <a:close/>
              </a:path>
            </a:pathLst>
          </a:custGeom>
          <a:blipFill>
            <a:blip r:embed="rId8">
              <a:extLst>
                <a:ext uri="{96DAC541-7B7A-43D3-8B79-37D633B846F1}">
                  <asvg:svgBlip xmlns:asvg="http://schemas.microsoft.com/office/drawing/2016/SVG/main" xmlns="" r:embed="rId10"/>
                </a:ext>
              </a:extLst>
            </a:blip>
            <a:stretch>
              <a:fillRect/>
            </a:stretch>
          </a:blipFill>
        </p:spPr>
      </p:sp>
      <p:sp>
        <p:nvSpPr>
          <p:cNvPr id="15" name="Freeform 15"/>
          <p:cNvSpPr/>
          <p:nvPr/>
        </p:nvSpPr>
        <p:spPr>
          <a:xfrm flipH="1">
            <a:off x="11959732" y="701798"/>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2" name="Rectangle 11"/>
          <p:cNvSpPr/>
          <p:nvPr/>
        </p:nvSpPr>
        <p:spPr>
          <a:xfrm>
            <a:off x="517487" y="187331"/>
            <a:ext cx="9571851" cy="2252924"/>
          </a:xfrm>
          <a:prstGeom prst="rect">
            <a:avLst/>
          </a:prstGeom>
        </p:spPr>
        <p:txBody>
          <a:bodyPr wrap="none">
            <a:spAutoFit/>
          </a:bodyPr>
          <a:lstStyle/>
          <a:p>
            <a:pPr algn="ctr">
              <a:lnSpc>
                <a:spcPct val="130000"/>
              </a:lnSpc>
              <a:spcAft>
                <a:spcPts val="0"/>
              </a:spcAft>
            </a:pPr>
            <a:r>
              <a:rPr lang="en-US" sz="5400" b="1">
                <a:latin typeface="Times New Roman" panose="02020603050405020304" pitchFamily="18" charset="0"/>
                <a:ea typeface="Calibri" panose="020F0502020204030204" pitchFamily="34" charset="0"/>
              </a:rPr>
              <a:t>Trạm 3 - Nhóm </a:t>
            </a:r>
            <a:r>
              <a:rPr lang="en-US" sz="5400" b="1" smtClean="0">
                <a:latin typeface="Times New Roman" panose="02020603050405020304" pitchFamily="18" charset="0"/>
                <a:ea typeface="Calibri" panose="020F0502020204030204" pitchFamily="34" charset="0"/>
              </a:rPr>
              <a:t>3</a:t>
            </a:r>
            <a:endParaRPr lang="vi-VN" sz="5400" b="1" smtClean="0">
              <a:latin typeface="Times New Roman" panose="02020603050405020304" pitchFamily="18" charset="0"/>
              <a:ea typeface="Calibri" panose="020F0502020204030204" pitchFamily="34" charset="0"/>
            </a:endParaRPr>
          </a:p>
          <a:p>
            <a:pPr algn="ctr">
              <a:lnSpc>
                <a:spcPct val="130000"/>
              </a:lnSpc>
              <a:spcAft>
                <a:spcPts val="0"/>
              </a:spcAft>
            </a:pPr>
            <a:r>
              <a:rPr lang="en-US" sz="5400" b="1" smtClean="0">
                <a:latin typeface="Times New Roman" panose="02020603050405020304" pitchFamily="18" charset="0"/>
                <a:ea typeface="Calibri" panose="020F0502020204030204" pitchFamily="34" charset="0"/>
              </a:rPr>
              <a:t> </a:t>
            </a:r>
            <a:r>
              <a:rPr lang="en-US" sz="5400" b="1">
                <a:latin typeface="Times New Roman" panose="02020603050405020304" pitchFamily="18" charset="0"/>
                <a:ea typeface="Calibri" panose="020F0502020204030204" pitchFamily="34" charset="0"/>
              </a:rPr>
              <a:t>Hành động phóng sinh con mồi</a:t>
            </a:r>
            <a:endParaRPr lang="en-GB" sz="6000">
              <a:effectLst/>
              <a:latin typeface="Times New Roman" panose="02020603050405020304" pitchFamily="18" charset="0"/>
              <a:ea typeface="Calibri" panose="020F0502020204030204" pitchFamily="34" charset="0"/>
            </a:endParaRPr>
          </a:p>
        </p:txBody>
      </p:sp>
      <p:sp>
        <p:nvSpPr>
          <p:cNvPr id="13" name="Rectangle 12"/>
          <p:cNvSpPr/>
          <p:nvPr/>
        </p:nvSpPr>
        <p:spPr>
          <a:xfrm>
            <a:off x="1883241" y="3147749"/>
            <a:ext cx="6727359" cy="3837589"/>
          </a:xfrm>
          <a:prstGeom prst="rect">
            <a:avLst/>
          </a:prstGeom>
        </p:spPr>
        <p:txBody>
          <a:bodyPr wrap="square">
            <a:spAutoFit/>
          </a:bodyPr>
          <a:lstStyle/>
          <a:p>
            <a:pPr algn="just">
              <a:lnSpc>
                <a:spcPct val="130000"/>
              </a:lnSpc>
              <a:spcAft>
                <a:spcPts val="0"/>
              </a:spcAft>
            </a:pPr>
            <a:r>
              <a:rPr lang="en-US" sz="4800">
                <a:latin typeface="Times New Roman" panose="02020603050405020304" pitchFamily="18" charset="0"/>
                <a:ea typeface="Calibri" panose="020F0502020204030204" pitchFamily="34" charset="0"/>
              </a:rPr>
              <a:t>Tìm và phân tích những nguyên nhân khiến ông Điểu quyết định phóng sinh cho con khỉ đực.</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8900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10939197" y="794957"/>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asvg="http://schemas.microsoft.com/office/drawing/2016/SVG/main" xmlns="" r:embed="rId7"/>
                </a:ext>
              </a:extLst>
            </a:blip>
            <a:stretch>
              <a:fillRect t="-38654"/>
            </a:stretch>
          </a:blipFill>
        </p:spPr>
      </p:sp>
      <p:grpSp>
        <p:nvGrpSpPr>
          <p:cNvPr id="9" name="Group 9"/>
          <p:cNvGrpSpPr/>
          <p:nvPr/>
        </p:nvGrpSpPr>
        <p:grpSpPr>
          <a:xfrm>
            <a:off x="1060207" y="2578816"/>
            <a:ext cx="8280489" cy="5486202"/>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4" name="Freeform 14"/>
          <p:cNvSpPr/>
          <p:nvPr/>
        </p:nvSpPr>
        <p:spPr>
          <a:xfrm flipH="1">
            <a:off x="10787576" y="2307940"/>
            <a:ext cx="2639515" cy="3961749"/>
          </a:xfrm>
          <a:custGeom>
            <a:avLst/>
            <a:gdLst/>
            <a:ahLst/>
            <a:cxnLst/>
            <a:rect l="l" t="t" r="r" b="b"/>
            <a:pathLst>
              <a:path w="2639515" h="3961749">
                <a:moveTo>
                  <a:pt x="2639515" y="0"/>
                </a:moveTo>
                <a:lnTo>
                  <a:pt x="0" y="0"/>
                </a:lnTo>
                <a:lnTo>
                  <a:pt x="0" y="3961748"/>
                </a:lnTo>
                <a:lnTo>
                  <a:pt x="2639515" y="3961748"/>
                </a:lnTo>
                <a:lnTo>
                  <a:pt x="2639515" y="0"/>
                </a:lnTo>
                <a:close/>
              </a:path>
            </a:pathLst>
          </a:custGeom>
          <a:blipFill>
            <a:blip r:embed="rId8">
              <a:extLst>
                <a:ext uri="{96DAC541-7B7A-43D3-8B79-37D633B846F1}">
                  <asvg:svgBlip xmlns:asvg="http://schemas.microsoft.com/office/drawing/2016/SVG/main" xmlns="" r:embed="rId10"/>
                </a:ext>
              </a:extLst>
            </a:blip>
            <a:stretch>
              <a:fillRect/>
            </a:stretch>
          </a:blipFill>
        </p:spPr>
      </p:sp>
      <p:sp>
        <p:nvSpPr>
          <p:cNvPr id="15" name="Freeform 15"/>
          <p:cNvSpPr/>
          <p:nvPr/>
        </p:nvSpPr>
        <p:spPr>
          <a:xfrm flipH="1">
            <a:off x="11959732" y="701798"/>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2" name="Rectangle 11"/>
          <p:cNvSpPr/>
          <p:nvPr/>
        </p:nvSpPr>
        <p:spPr>
          <a:xfrm>
            <a:off x="1830979" y="250199"/>
            <a:ext cx="6708760" cy="2145139"/>
          </a:xfrm>
          <a:prstGeom prst="rect">
            <a:avLst/>
          </a:prstGeom>
        </p:spPr>
        <p:txBody>
          <a:bodyPr wrap="none">
            <a:spAutoFit/>
          </a:bodyPr>
          <a:lstStyle/>
          <a:p>
            <a:pPr algn="ctr">
              <a:lnSpc>
                <a:spcPct val="130000"/>
              </a:lnSpc>
              <a:spcAft>
                <a:spcPts val="0"/>
              </a:spcAft>
            </a:pPr>
            <a:r>
              <a:rPr lang="en-US" sz="5400" b="1">
                <a:latin typeface="Times New Roman" panose="02020603050405020304" pitchFamily="18" charset="0"/>
                <a:ea typeface="Calibri" panose="020F0502020204030204" pitchFamily="34" charset="0"/>
              </a:rPr>
              <a:t>Trạm 4 - Nhóm </a:t>
            </a:r>
            <a:r>
              <a:rPr lang="en-US" sz="5400" b="1" smtClean="0">
                <a:latin typeface="Times New Roman" panose="02020603050405020304" pitchFamily="18" charset="0"/>
                <a:ea typeface="Calibri" panose="020F0502020204030204" pitchFamily="34" charset="0"/>
              </a:rPr>
              <a:t>4</a:t>
            </a:r>
            <a:endParaRPr lang="vi-VN" sz="5400" b="1" smtClean="0">
              <a:latin typeface="Times New Roman" panose="02020603050405020304" pitchFamily="18" charset="0"/>
              <a:ea typeface="Calibri" panose="020F0502020204030204" pitchFamily="34" charset="0"/>
            </a:endParaRPr>
          </a:p>
          <a:p>
            <a:pPr algn="ctr">
              <a:lnSpc>
                <a:spcPct val="130000"/>
              </a:lnSpc>
              <a:spcAft>
                <a:spcPts val="0"/>
              </a:spcAft>
            </a:pPr>
            <a:r>
              <a:rPr lang="en-US" sz="5400" b="1" smtClean="0">
                <a:latin typeface="Times New Roman" panose="02020603050405020304" pitchFamily="18" charset="0"/>
                <a:ea typeface="Calibri" panose="020F0502020204030204" pitchFamily="34" charset="0"/>
              </a:rPr>
              <a:t>Trở </a:t>
            </a:r>
            <a:r>
              <a:rPr lang="en-US" sz="5400" b="1">
                <a:latin typeface="Times New Roman" panose="02020603050405020304" pitchFamily="18" charset="0"/>
                <a:ea typeface="Calibri" panose="020F0502020204030204" pitchFamily="34" charset="0"/>
              </a:rPr>
              <a:t>về với thiên nhiên</a:t>
            </a:r>
            <a:endParaRPr lang="en-GB" sz="5400">
              <a:effectLst/>
              <a:latin typeface="Times New Roman" panose="02020603050405020304" pitchFamily="18" charset="0"/>
              <a:ea typeface="Calibri" panose="020F0502020204030204" pitchFamily="34" charset="0"/>
            </a:endParaRPr>
          </a:p>
        </p:txBody>
      </p:sp>
      <p:sp>
        <p:nvSpPr>
          <p:cNvPr id="13" name="Rectangle 12"/>
          <p:cNvSpPr/>
          <p:nvPr/>
        </p:nvSpPr>
        <p:spPr>
          <a:xfrm>
            <a:off x="1473895" y="2819534"/>
            <a:ext cx="7453112" cy="4893647"/>
          </a:xfrm>
          <a:prstGeom prst="rect">
            <a:avLst/>
          </a:prstGeom>
        </p:spPr>
        <p:txBody>
          <a:bodyPr wrap="square">
            <a:spAutoFit/>
          </a:bodyPr>
          <a:lstStyle/>
          <a:p>
            <a:pPr algn="just">
              <a:lnSpc>
                <a:spcPct val="130000"/>
              </a:lnSpc>
              <a:spcAft>
                <a:spcPts val="0"/>
              </a:spcAft>
            </a:pPr>
            <a:r>
              <a:rPr lang="en-US" sz="4800">
                <a:latin typeface="Times New Roman" panose="02020603050405020304" pitchFamily="18" charset="0"/>
                <a:ea typeface="Calibri" panose="020F0502020204030204" pitchFamily="34" charset="0"/>
              </a:rPr>
              <a:t>- Chi tiết hoa tử huyền ở cuối truyện gợi cho em những suy nghĩ gì?</a:t>
            </a:r>
            <a:endParaRPr lang="en-GB" sz="4800">
              <a:latin typeface="Times New Roman" panose="02020603050405020304" pitchFamily="18" charset="0"/>
              <a:ea typeface="Calibri" panose="020F0502020204030204" pitchFamily="34" charset="0"/>
            </a:endParaRPr>
          </a:p>
          <a:p>
            <a:pPr algn="just">
              <a:lnSpc>
                <a:spcPct val="130000"/>
              </a:lnSpc>
              <a:spcAft>
                <a:spcPts val="0"/>
              </a:spcAft>
            </a:pPr>
            <a:r>
              <a:rPr lang="en-US" sz="4800">
                <a:latin typeface="Times New Roman" panose="02020603050405020304" pitchFamily="18" charset="0"/>
                <a:ea typeface="Calibri" panose="020F0502020204030204" pitchFamily="34" charset="0"/>
              </a:rPr>
              <a:t>- Rút ra thông điệp của truyện.</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292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481357" y="4747260"/>
            <a:ext cx="2839595" cy="4391126"/>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rot="218819">
            <a:off x="17147063" y="9942380"/>
            <a:ext cx="833954" cy="390916"/>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6066300" y="1028700"/>
            <a:ext cx="1361712" cy="1370276"/>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701819" y="1516409"/>
            <a:ext cx="2728962" cy="1129108"/>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9" name="Freeform 9"/>
          <p:cNvSpPr/>
          <p:nvPr/>
        </p:nvSpPr>
        <p:spPr>
          <a:xfrm flipH="1">
            <a:off x="-634870" y="2398976"/>
            <a:ext cx="2294319" cy="949275"/>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grpSp>
        <p:nvGrpSpPr>
          <p:cNvPr id="10" name="Group 10"/>
          <p:cNvGrpSpPr/>
          <p:nvPr/>
        </p:nvGrpSpPr>
        <p:grpSpPr>
          <a:xfrm>
            <a:off x="1392158" y="2854321"/>
            <a:ext cx="10763099" cy="1667875"/>
            <a:chOff x="0" y="0"/>
            <a:chExt cx="2582036" cy="594154"/>
          </a:xfrm>
        </p:grpSpPr>
        <p:sp>
          <p:nvSpPr>
            <p:cNvPr id="11" name="Freeform 11"/>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12" name="TextBox 12"/>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3" name="Freeform 13"/>
          <p:cNvSpPr/>
          <p:nvPr/>
        </p:nvSpPr>
        <p:spPr>
          <a:xfrm rot="-2970721" flipH="1">
            <a:off x="12550592" y="3396871"/>
            <a:ext cx="943296" cy="848574"/>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rot="29307">
            <a:off x="1915956" y="3020758"/>
            <a:ext cx="9271126" cy="1231106"/>
          </a:xfrm>
          <a:prstGeom prst="rect">
            <a:avLst/>
          </a:prstGeom>
        </p:spPr>
        <p:txBody>
          <a:bodyPr wrap="square" lIns="0" tIns="0" rIns="0" bIns="0" rtlCol="0" anchor="t">
            <a:spAutoFit/>
          </a:bodyPr>
          <a:lstStyle/>
          <a:p>
            <a:pPr algn="ctr"/>
            <a:r>
              <a:rPr lang="pt-BR" sz="4000" b="1">
                <a:latin typeface="Times New Roman" panose="02020603050405020304" pitchFamily="18" charset="0"/>
                <a:cs typeface="Times New Roman" panose="02020603050405020304" pitchFamily="18" charset="0"/>
              </a:rPr>
              <a:t>Thời </a:t>
            </a:r>
            <a:r>
              <a:rPr lang="pt-BR" sz="4000" b="1" smtClean="0">
                <a:latin typeface="Times New Roman" panose="02020603050405020304" pitchFamily="18" charset="0"/>
                <a:cs typeface="Times New Roman" panose="02020603050405020304" pitchFamily="18" charset="0"/>
              </a:rPr>
              <a:t>điểm</a:t>
            </a:r>
            <a:endParaRPr lang="vi-VN" sz="4000" b="1" smtClean="0">
              <a:latin typeface="Times New Roman" panose="02020603050405020304" pitchFamily="18" charset="0"/>
              <a:cs typeface="Times New Roman" panose="02020603050405020304" pitchFamily="18" charset="0"/>
            </a:endParaRPr>
          </a:p>
          <a:p>
            <a:r>
              <a:rPr lang="pt-BR" sz="4000" smtClean="0">
                <a:latin typeface="Times New Roman" panose="02020603050405020304" pitchFamily="18" charset="0"/>
                <a:cs typeface="Times New Roman" panose="02020603050405020304" pitchFamily="18" charset="0"/>
              </a:rPr>
              <a:t>Sau </a:t>
            </a:r>
            <a:r>
              <a:rPr lang="pt-BR" sz="4000">
                <a:latin typeface="Times New Roman" panose="02020603050405020304" pitchFamily="18" charset="0"/>
                <a:cs typeface="Times New Roman" panose="02020603050405020304" pitchFamily="18" charset="0"/>
              </a:rPr>
              <a:t>Tết nguyên đán 1 tháng, có mưa xuân.</a:t>
            </a:r>
            <a:endParaRPr lang="en-US" sz="4000">
              <a:solidFill>
                <a:srgbClr val="7E4D2C"/>
              </a:solidFill>
              <a:latin typeface="Times New Roman" panose="02020603050405020304" pitchFamily="18" charset="0"/>
              <a:cs typeface="Times New Roman" panose="02020603050405020304" pitchFamily="18" charset="0"/>
            </a:endParaRPr>
          </a:p>
        </p:txBody>
      </p:sp>
      <p:sp>
        <p:nvSpPr>
          <p:cNvPr id="16" name="Freeform 16"/>
          <p:cNvSpPr/>
          <p:nvPr/>
        </p:nvSpPr>
        <p:spPr>
          <a:xfrm rot="-84510">
            <a:off x="5246640" y="8569526"/>
            <a:ext cx="14178645" cy="295854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xmlns="" r:embed="rId15"/>
                </a:ext>
              </a:extLst>
            </a:blip>
            <a:stretch>
              <a:fillRect b="-40778"/>
            </a:stretch>
          </a:blipFill>
          <a:ln cap="sq">
            <a:noFill/>
            <a:prstDash val="solid"/>
            <a:miter/>
          </a:ln>
        </p:spPr>
      </p:sp>
      <p:sp>
        <p:nvSpPr>
          <p:cNvPr id="17" name="Freeform 17"/>
          <p:cNvSpPr/>
          <p:nvPr/>
        </p:nvSpPr>
        <p:spPr>
          <a:xfrm rot="249455">
            <a:off x="-1931274" y="8387267"/>
            <a:ext cx="14178645" cy="295854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xmlns="" r:embed="rId15"/>
                </a:ext>
              </a:extLst>
            </a:blip>
            <a:stretch>
              <a:fillRect b="-40778"/>
            </a:stretch>
          </a:blipFill>
          <a:ln cap="sq">
            <a:noFill/>
            <a:prstDash val="solid"/>
            <a:miter/>
          </a:ln>
        </p:spPr>
      </p:sp>
      <p:sp>
        <p:nvSpPr>
          <p:cNvPr id="18" name="Freeform 18"/>
          <p:cNvSpPr/>
          <p:nvPr/>
        </p:nvSpPr>
        <p:spPr>
          <a:xfrm>
            <a:off x="-5870881" y="8415318"/>
            <a:ext cx="7895645" cy="2168013"/>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rot="250174">
            <a:off x="6550529" y="8930997"/>
            <a:ext cx="723038" cy="338924"/>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flipH="1">
            <a:off x="11757571" y="5472455"/>
            <a:ext cx="7096164" cy="7646606"/>
          </a:xfrm>
          <a:custGeom>
            <a:avLst/>
            <a:gdLst/>
            <a:ahLst/>
            <a:cxnLst/>
            <a:rect l="l" t="t" r="r" b="b"/>
            <a:pathLst>
              <a:path w="7096164" h="7646606">
                <a:moveTo>
                  <a:pt x="7096164" y="0"/>
                </a:moveTo>
                <a:lnTo>
                  <a:pt x="0" y="0"/>
                </a:lnTo>
                <a:lnTo>
                  <a:pt x="0" y="7646607"/>
                </a:lnTo>
                <a:lnTo>
                  <a:pt x="7096164" y="7646607"/>
                </a:lnTo>
                <a:lnTo>
                  <a:pt x="7096164" y="0"/>
                </a:lnTo>
                <a:close/>
              </a:path>
            </a:pathLst>
          </a:custGeom>
          <a:blipFill>
            <a:blip r:embed="rId18">
              <a:extLst>
                <a:ext uri="{96DAC541-7B7A-43D3-8B79-37D633B846F1}">
                  <asvg:svgBlip xmlns:asvg="http://schemas.microsoft.com/office/drawing/2016/SVG/main" xmlns="" r:embed="rId19"/>
                </a:ext>
              </a:extLst>
            </a:blip>
            <a:stretch>
              <a:fillRect r="-14078"/>
            </a:stretch>
          </a:blipFill>
        </p:spPr>
      </p:sp>
      <p:sp>
        <p:nvSpPr>
          <p:cNvPr id="21" name="Freeform 21"/>
          <p:cNvSpPr/>
          <p:nvPr/>
        </p:nvSpPr>
        <p:spPr>
          <a:xfrm rot="250174">
            <a:off x="11452277" y="9698955"/>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rot="97780" flipH="1">
            <a:off x="11212524" y="8408539"/>
            <a:ext cx="922502" cy="1445173"/>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rot="250174">
            <a:off x="12716945" y="6160202"/>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flipH="1">
            <a:off x="13529959" y="3385752"/>
            <a:ext cx="6382430" cy="3701809"/>
          </a:xfrm>
          <a:custGeom>
            <a:avLst/>
            <a:gdLst/>
            <a:ahLst/>
            <a:cxnLst/>
            <a:rect l="l" t="t" r="r" b="b"/>
            <a:pathLst>
              <a:path w="6382430" h="3701809">
                <a:moveTo>
                  <a:pt x="6382430" y="0"/>
                </a:moveTo>
                <a:lnTo>
                  <a:pt x="0" y="0"/>
                </a:lnTo>
                <a:lnTo>
                  <a:pt x="0" y="3701809"/>
                </a:lnTo>
                <a:lnTo>
                  <a:pt x="6382430" y="3701809"/>
                </a:lnTo>
                <a:lnTo>
                  <a:pt x="638243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TextBox 25"/>
          <p:cNvSpPr txBox="1"/>
          <p:nvPr/>
        </p:nvSpPr>
        <p:spPr>
          <a:xfrm>
            <a:off x="1761055" y="298444"/>
            <a:ext cx="9431105" cy="2215991"/>
          </a:xfrm>
          <a:prstGeom prst="rect">
            <a:avLst/>
          </a:prstGeom>
        </p:spPr>
        <p:txBody>
          <a:bodyPr wrap="square" lIns="0" tIns="0" rIns="0" bIns="0" rtlCol="0" anchor="t">
            <a:spAutoFit/>
          </a:bodyPr>
          <a:lstStyle/>
          <a:p>
            <a:pPr algn="ctr"/>
            <a:r>
              <a:rPr lang="pt-BR" sz="7200" b="1">
                <a:latin typeface="Times New Roman" panose="02020603050405020304" pitchFamily="18" charset="0"/>
                <a:cs typeface="Times New Roman" panose="02020603050405020304" pitchFamily="18" charset="0"/>
              </a:rPr>
              <a:t>2.1. Thời điểm và nguyên nhân đi săn</a:t>
            </a:r>
            <a:endParaRPr lang="en-GB" sz="7200">
              <a:latin typeface="Times New Roman" panose="02020603050405020304" pitchFamily="18" charset="0"/>
              <a:cs typeface="Times New Roman" panose="02020603050405020304" pitchFamily="18" charset="0"/>
            </a:endParaRPr>
          </a:p>
        </p:txBody>
      </p:sp>
      <p:grpSp>
        <p:nvGrpSpPr>
          <p:cNvPr id="27" name="Group 3"/>
          <p:cNvGrpSpPr/>
          <p:nvPr/>
        </p:nvGrpSpPr>
        <p:grpSpPr>
          <a:xfrm>
            <a:off x="1857490" y="4727352"/>
            <a:ext cx="10304681" cy="4949784"/>
            <a:chOff x="0" y="0"/>
            <a:chExt cx="2582036" cy="594154"/>
          </a:xfrm>
        </p:grpSpPr>
        <p:sp>
          <p:nvSpPr>
            <p:cNvPr id="28" name="Freeform 4"/>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29" name="TextBox 5"/>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0" name="TextBox 14"/>
          <p:cNvSpPr txBox="1"/>
          <p:nvPr/>
        </p:nvSpPr>
        <p:spPr>
          <a:xfrm>
            <a:off x="2953733" y="4909940"/>
            <a:ext cx="8238427" cy="615553"/>
          </a:xfrm>
          <a:prstGeom prst="rect">
            <a:avLst/>
          </a:prstGeom>
        </p:spPr>
        <p:txBody>
          <a:bodyPr lIns="0" tIns="0" rIns="0" bIns="0" rtlCol="0" anchor="t">
            <a:spAutoFit/>
          </a:bodyPr>
          <a:lstStyle/>
          <a:p>
            <a:r>
              <a:rPr lang="pt-BR" sz="4000" b="1">
                <a:latin typeface="Times New Roman" panose="02020603050405020304" pitchFamily="18" charset="0"/>
                <a:cs typeface="Times New Roman" panose="02020603050405020304" pitchFamily="18" charset="0"/>
              </a:rPr>
              <a:t>Nguyên nhân ông Diểu muốn đi săn</a:t>
            </a:r>
            <a:endParaRPr lang="en-US" sz="4000" b="1">
              <a:solidFill>
                <a:srgbClr val="7E4D2C"/>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015974" y="5616259"/>
            <a:ext cx="10056490" cy="3785652"/>
          </a:xfrm>
          <a:prstGeom prst="rect">
            <a:avLst/>
          </a:prstGeom>
        </p:spPr>
        <p:txBody>
          <a:bodyPr wrap="square">
            <a:spAutoFit/>
          </a:bodyPr>
          <a:lstStyle/>
          <a:p>
            <a:pPr marR="91440" algn="just">
              <a:spcAft>
                <a:spcPts val="0"/>
              </a:spcAft>
            </a:pPr>
            <a:r>
              <a:rPr lang="pt-BR"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Muốn tận hưởng thời tiết đẹp, cảnh vật đẹp.</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marR="91440" algn="just">
              <a:spcAft>
                <a:spcPts val="0"/>
              </a:spcAft>
            </a:pPr>
            <a:r>
              <a:rPr lang="pt-BR"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Do được con trai ở nước ngoài gửi về biếu khẩu súng 2 nòng đẹp như mơ.</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marR="91440" algn="just">
              <a:spcAft>
                <a:spcPts val="0"/>
              </a:spcAft>
            </a:pPr>
            <a:r>
              <a:rPr lang="pt-BR"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Coi đó như một trò giải trí, </a:t>
            </a:r>
            <a:r>
              <a:rPr lang="pt-BR" sz="4000">
                <a:solidFill>
                  <a:srgbClr val="292929"/>
                </a:solidFill>
                <a:latin typeface="Times New Roman" panose="02020603050405020304" pitchFamily="18" charset="0"/>
                <a:ea typeface="Calibri" panose="020F0502020204030204" pitchFamily="34" charset="0"/>
                <a:cs typeface="Times New Roman" panose="02020603050405020304" pitchFamily="18" charset="0"/>
              </a:rPr>
              <a:t>lấy thiên nhiên làm niềm khuây khỏa đi “tất cả những trò nhố nhăng đê tiện hàng ngày”.</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394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grpSp>
        <p:nvGrpSpPr>
          <p:cNvPr id="14" name="Group 14"/>
          <p:cNvGrpSpPr/>
          <p:nvPr/>
        </p:nvGrpSpPr>
        <p:grpSpPr>
          <a:xfrm>
            <a:off x="4016571" y="2884525"/>
            <a:ext cx="10130709" cy="5012562"/>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2" name="TextBox 22"/>
          <p:cNvSpPr txBox="1"/>
          <p:nvPr/>
        </p:nvSpPr>
        <p:spPr>
          <a:xfrm>
            <a:off x="4818727" y="3227364"/>
            <a:ext cx="8876741" cy="548227"/>
          </a:xfrm>
          <a:prstGeom prst="rect">
            <a:avLst/>
          </a:prstGeom>
        </p:spPr>
        <p:txBody>
          <a:bodyPr lIns="0" tIns="0" rIns="0" bIns="0" rtlCol="0" anchor="t">
            <a:spAutoFit/>
          </a:bodyPr>
          <a:lstStyle/>
          <a:p>
            <a:pPr algn="ctr">
              <a:lnSpc>
                <a:spcPts val="4199"/>
              </a:lnSpc>
            </a:pPr>
            <a:r>
              <a:rPr lang="pt-BR" sz="4800" b="1">
                <a:latin typeface="Times New Roman" panose="02020603050405020304" pitchFamily="18" charset="0"/>
                <a:cs typeface="Times New Roman" panose="02020603050405020304" pitchFamily="18" charset="0"/>
              </a:rPr>
              <a:t>Sự chuẩn bị kĩ lưỡng</a:t>
            </a:r>
            <a:r>
              <a:rPr lang="en-US" sz="4800" smtClean="0">
                <a:solidFill>
                  <a:srgbClr val="7E4D2C"/>
                </a:solidFill>
                <a:latin typeface="Times New Roman" panose="02020603050405020304" pitchFamily="18" charset="0"/>
                <a:cs typeface="Times New Roman" panose="02020603050405020304" pitchFamily="18" charset="0"/>
              </a:rPr>
              <a:t>.</a:t>
            </a:r>
            <a:endParaRPr lang="en-US" sz="4800">
              <a:solidFill>
                <a:srgbClr val="7E4D2C"/>
              </a:solidFill>
              <a:latin typeface="Times New Roman" panose="02020603050405020304" pitchFamily="18" charset="0"/>
              <a:cs typeface="Times New Roman" panose="02020603050405020304" pitchFamily="18" charset="0"/>
            </a:endParaRPr>
          </a:p>
        </p:txBody>
      </p:sp>
      <p:sp>
        <p:nvSpPr>
          <p:cNvPr id="25" name="TextBox 25"/>
          <p:cNvSpPr txBox="1"/>
          <p:nvPr/>
        </p:nvSpPr>
        <p:spPr>
          <a:xfrm>
            <a:off x="4470258" y="400883"/>
            <a:ext cx="8882735" cy="2031325"/>
          </a:xfrm>
          <a:prstGeom prst="rect">
            <a:avLst/>
          </a:prstGeom>
        </p:spPr>
        <p:txBody>
          <a:bodyPr wrap="square" lIns="0" tIns="0" rIns="0" bIns="0" rtlCol="0" anchor="t">
            <a:spAutoFit/>
          </a:bodyPr>
          <a:lstStyle/>
          <a:p>
            <a:pPr algn="ctr"/>
            <a:r>
              <a:rPr lang="pt-BR" sz="6600" b="1">
                <a:latin typeface="Times New Roman" panose="02020603050405020304" pitchFamily="18" charset="0"/>
                <a:cs typeface="Times New Roman" panose="02020603050405020304" pitchFamily="18" charset="0"/>
              </a:rPr>
              <a:t>2.2. Hành động tội ác và cuộc truy đuổi con mồi</a:t>
            </a:r>
            <a:endParaRPr lang="en-US" sz="6000" spc="578">
              <a:solidFill>
                <a:srgbClr val="373737"/>
              </a:solidFill>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Rectangle 26"/>
          <p:cNvSpPr/>
          <p:nvPr/>
        </p:nvSpPr>
        <p:spPr>
          <a:xfrm>
            <a:off x="4403922" y="3814707"/>
            <a:ext cx="9144000" cy="3837589"/>
          </a:xfrm>
          <a:prstGeom prst="rect">
            <a:avLst/>
          </a:prstGeom>
        </p:spPr>
        <p:txBody>
          <a:bodyPr>
            <a:spAutoFit/>
          </a:bodyPr>
          <a:lstStyle/>
          <a:p>
            <a:pPr marR="91440" algn="just">
              <a:lnSpc>
                <a:spcPct val="130000"/>
              </a:lnSpc>
              <a:spcAft>
                <a:spcPts val="0"/>
              </a:spcAft>
            </a:pPr>
            <a:r>
              <a:rPr lang="pt-BR" sz="48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Trang phục đi săn: “nai nịt, mặc quần áo ấm, đội mũ lông và dận đội giày cao cổ”;</a:t>
            </a:r>
            <a:endParaRPr lang="en-GB" sz="4800">
              <a:latin typeface="Times New Roman" panose="02020603050405020304" pitchFamily="18" charset="0"/>
              <a:ea typeface="Calibri" panose="020F0502020204030204" pitchFamily="34" charset="0"/>
              <a:cs typeface="Times New Roman" panose="02020603050405020304" pitchFamily="18" charset="0"/>
            </a:endParaRPr>
          </a:p>
          <a:p>
            <a:pPr marR="91440" algn="just">
              <a:lnSpc>
                <a:spcPct val="130000"/>
              </a:lnSpc>
              <a:spcAft>
                <a:spcPts val="0"/>
              </a:spcAft>
            </a:pPr>
            <a:r>
              <a:rPr lang="en-US" sz="48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Mang theo cả nắm xôi nếp.</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7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8" name="Freeform 8"/>
          <p:cNvSpPr/>
          <p:nvPr/>
        </p:nvSpPr>
        <p:spPr>
          <a:xfrm rot="-125443">
            <a:off x="4398970" y="8031723"/>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xmlns="" r:embed="rId9"/>
                </a:ext>
              </a:extLst>
            </a:blip>
            <a:stretch>
              <a:fillRect b="-40778"/>
            </a:stretch>
          </a:blipFill>
          <a:ln cap="sq">
            <a:noFill/>
            <a:prstDash val="solid"/>
            <a:miter/>
          </a:ln>
        </p:spPr>
      </p:sp>
      <p:sp>
        <p:nvSpPr>
          <p:cNvPr id="9" name="Freeform 9"/>
          <p:cNvSpPr/>
          <p:nvPr/>
        </p:nvSpPr>
        <p:spPr>
          <a:xfrm rot="540851">
            <a:off x="14012982" y="603243"/>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0" name="Freeform 10"/>
          <p:cNvSpPr/>
          <p:nvPr/>
        </p:nvSpPr>
        <p:spPr>
          <a:xfrm rot="628887">
            <a:off x="-5139800" y="8715565"/>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24">
              <a:extLst>
                <a:ext uri="{96DAC541-7B7A-43D3-8B79-37D633B846F1}">
                  <asvg:svgBlip xmlns:asvg="http://schemas.microsoft.com/office/drawing/2016/SVG/main" xmlns="" r:embed="rId31"/>
                </a:ext>
              </a:extLst>
            </a:blip>
            <a:stretch>
              <a:fillRect/>
            </a:stretch>
          </a:blipFill>
        </p:spPr>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24">
              <a:extLst>
                <a:ext uri="{96DAC541-7B7A-43D3-8B79-37D633B846F1}">
                  <asvg:svgBlip xmlns:asvg="http://schemas.microsoft.com/office/drawing/2016/SVG/main" xmlns="" r:embed="rId31"/>
                </a:ext>
              </a:extLst>
            </a:blip>
            <a:stretch>
              <a:fillRect/>
            </a:stretch>
          </a:blipFill>
        </p:spPr>
      </p:sp>
      <p:sp>
        <p:nvSpPr>
          <p:cNvPr id="35" name="TextBox 35"/>
          <p:cNvSpPr txBox="1"/>
          <p:nvPr/>
        </p:nvSpPr>
        <p:spPr>
          <a:xfrm>
            <a:off x="4325203" y="240283"/>
            <a:ext cx="13449533" cy="830997"/>
          </a:xfrm>
          <a:prstGeom prst="rect">
            <a:avLst/>
          </a:prstGeom>
        </p:spPr>
        <p:txBody>
          <a:bodyPr wrap="square" lIns="0" tIns="0" rIns="0" bIns="0" rtlCol="0" anchor="t">
            <a:spAutoFit/>
          </a:bodyPr>
          <a:lstStyle/>
          <a:p>
            <a:r>
              <a:rPr lang="en-US" sz="5400" b="1" smtClean="0">
                <a:latin typeface="Times New Roman" panose="02020603050405020304" pitchFamily="18" charset="0"/>
                <a:cs typeface="Times New Roman" panose="02020603050405020304" pitchFamily="18" charset="0"/>
              </a:rPr>
              <a:t>*</a:t>
            </a:r>
            <a:r>
              <a:rPr lang="vi-VN" sz="5400" b="1" smtClean="0">
                <a:latin typeface="Times New Roman" panose="02020603050405020304" pitchFamily="18" charset="0"/>
                <a:cs typeface="Times New Roman" panose="02020603050405020304" pitchFamily="18" charset="0"/>
              </a:rPr>
              <a:t> </a:t>
            </a:r>
            <a:r>
              <a:rPr lang="en-US" sz="5400" b="1" smtClean="0">
                <a:latin typeface="Times New Roman" panose="02020603050405020304" pitchFamily="18" charset="0"/>
                <a:cs typeface="Times New Roman" panose="02020603050405020304" pitchFamily="18" charset="0"/>
              </a:rPr>
              <a:t>Diễn </a:t>
            </a:r>
            <a:r>
              <a:rPr lang="en-US" sz="5400" b="1">
                <a:latin typeface="Times New Roman" panose="02020603050405020304" pitchFamily="18" charset="0"/>
                <a:cs typeface="Times New Roman" panose="02020603050405020304" pitchFamily="18" charset="0"/>
              </a:rPr>
              <a:t>biến hoạt động đi săn</a:t>
            </a:r>
            <a:endParaRPr lang="en-GB" sz="5400">
              <a:solidFill>
                <a:prstClr val="black"/>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65107629"/>
              </p:ext>
            </p:extLst>
          </p:nvPr>
        </p:nvGraphicFramePr>
        <p:xfrm>
          <a:off x="797735" y="1304179"/>
          <a:ext cx="16954707" cy="7254240"/>
        </p:xfrm>
        <a:graphic>
          <a:graphicData uri="http://schemas.openxmlformats.org/drawingml/2006/table">
            <a:tbl>
              <a:tblPr firstRow="1" firstCol="1" bandRow="1"/>
              <a:tblGrid>
                <a:gridCol w="3012265"/>
                <a:gridCol w="13942442"/>
              </a:tblGrid>
              <a:tr h="348151">
                <a:tc>
                  <a:txBody>
                    <a:bodyPr/>
                    <a:lstStyle/>
                    <a:p>
                      <a:pPr algn="ctr">
                        <a:lnSpc>
                          <a:spcPct val="100000"/>
                        </a:lnSpc>
                        <a:spcAft>
                          <a:spcPts val="0"/>
                        </a:spcAft>
                      </a:pPr>
                      <a:r>
                        <a:rPr lang="en-US" sz="3400" b="1">
                          <a:effectLst/>
                          <a:latin typeface="Times New Roman" panose="02020603050405020304" pitchFamily="18" charset="0"/>
                          <a:ea typeface="Calibri" panose="020F0502020204030204" pitchFamily="34" charset="0"/>
                        </a:rPr>
                        <a:t>Sự việc</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a:effectLst/>
                          <a:latin typeface="Times New Roman" panose="02020603050405020304" pitchFamily="18" charset="0"/>
                          <a:ea typeface="Calibri" panose="020F0502020204030204" pitchFamily="34" charset="0"/>
                        </a:rPr>
                        <a:t>Diễn biến hành động, tâm trạng của ông Diểu</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151">
                <a:tc>
                  <a:txBody>
                    <a:bodyPr/>
                    <a:lstStyle/>
                    <a:p>
                      <a:pPr algn="just">
                        <a:lnSpc>
                          <a:spcPct val="100000"/>
                        </a:lnSpc>
                        <a:spcAft>
                          <a:spcPts val="0"/>
                        </a:spcAft>
                      </a:pPr>
                      <a:r>
                        <a:rPr lang="en-US" sz="3400">
                          <a:effectLst/>
                          <a:latin typeface="Times New Roman" panose="02020603050405020304" pitchFamily="18" charset="0"/>
                          <a:ea typeface="Calibri" panose="020F0502020204030204" pitchFamily="34" charset="0"/>
                        </a:rPr>
                        <a:t>Bắn khỉ bố</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en-US" sz="3400" i="1">
                          <a:solidFill>
                            <a:srgbClr val="000000"/>
                          </a:solidFill>
                          <a:effectLst/>
                          <a:latin typeface="Times New Roman" panose="02020603050405020304" pitchFamily="18" charset="0"/>
                          <a:ea typeface="Calibri" panose="020F0502020204030204" pitchFamily="34" charset="0"/>
                        </a:rPr>
                        <a:t>Sợ hãi run lên, biết mình vừa làm điều ác.</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302">
                <a:tc>
                  <a:txBody>
                    <a:bodyPr/>
                    <a:lstStyle/>
                    <a:p>
                      <a:pPr algn="just">
                        <a:lnSpc>
                          <a:spcPct val="100000"/>
                        </a:lnSpc>
                        <a:spcAft>
                          <a:spcPts val="0"/>
                        </a:spcAft>
                      </a:pPr>
                      <a:r>
                        <a:rPr lang="en-US" sz="3400">
                          <a:solidFill>
                            <a:srgbClr val="000000"/>
                          </a:solidFill>
                          <a:effectLst/>
                          <a:latin typeface="Times New Roman" panose="02020603050405020304" pitchFamily="18" charset="0"/>
                          <a:ea typeface="Calibri" panose="020F0502020204030204" pitchFamily="34" charset="0"/>
                        </a:rPr>
                        <a:t>Khỉ con rơi xuống vực </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en-US" sz="3400">
                          <a:solidFill>
                            <a:srgbClr val="000000"/>
                          </a:solidFill>
                          <a:effectLst/>
                          <a:latin typeface="Times New Roman" panose="02020603050405020304" pitchFamily="18" charset="0"/>
                          <a:ea typeface="Calibri" panose="020F0502020204030204" pitchFamily="34" charset="0"/>
                        </a:rPr>
                        <a:t>- </a:t>
                      </a:r>
                      <a:r>
                        <a:rPr lang="en-US" sz="3400" i="1">
                          <a:solidFill>
                            <a:srgbClr val="000000"/>
                          </a:solidFill>
                          <a:effectLst/>
                          <a:latin typeface="Times New Roman" panose="02020603050405020304" pitchFamily="18" charset="0"/>
                          <a:ea typeface="Calibri" panose="020F0502020204030204" pitchFamily="34" charset="0"/>
                        </a:rPr>
                        <a:t>Tái mặt, mồ hôi toát ra như tắm; rùng mình.</a:t>
                      </a:r>
                      <a:endParaRPr lang="en-GB" sz="3400">
                        <a:effectLst/>
                        <a:latin typeface="Times New Roman" panose="02020603050405020304" pitchFamily="18" charset="0"/>
                        <a:ea typeface="Calibri" panose="020F0502020204030204" pitchFamily="34" charset="0"/>
                      </a:endParaRPr>
                    </a:p>
                    <a:p>
                      <a:pPr algn="just">
                        <a:lnSpc>
                          <a:spcPct val="100000"/>
                        </a:lnSpc>
                        <a:spcAft>
                          <a:spcPts val="0"/>
                        </a:spcAft>
                        <a:tabLst>
                          <a:tab pos="90170" algn="l"/>
                          <a:tab pos="180340" algn="l"/>
                        </a:tabLst>
                      </a:pPr>
                      <a:r>
                        <a:rPr lang="en-US" sz="3400" i="1">
                          <a:solidFill>
                            <a:srgbClr val="000000"/>
                          </a:solidFill>
                          <a:effectLst/>
                          <a:latin typeface="Times New Roman" panose="02020603050405020304" pitchFamily="18" charset="0"/>
                          <a:ea typeface="Calibri" panose="020F0502020204030204" pitchFamily="34" charset="0"/>
                        </a:rPr>
                        <a:t>- Lùi lại kinh hoàng; chạy lùi trở lại – chạy như ma đuổi.</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2981">
                <a:tc>
                  <a:txBody>
                    <a:bodyPr/>
                    <a:lstStyle/>
                    <a:p>
                      <a:pPr algn="just">
                        <a:lnSpc>
                          <a:spcPct val="100000"/>
                        </a:lnSpc>
                        <a:spcAft>
                          <a:spcPts val="0"/>
                        </a:spcAft>
                      </a:pPr>
                      <a:r>
                        <a:rPr lang="en-US" sz="3400">
                          <a:solidFill>
                            <a:srgbClr val="000000"/>
                          </a:solidFill>
                          <a:effectLst/>
                          <a:latin typeface="Times New Roman" panose="02020603050405020304" pitchFamily="18" charset="0"/>
                          <a:ea typeface="Calibri" panose="020F0502020204030204" pitchFamily="34" charset="0"/>
                        </a:rPr>
                        <a:t>Truy đuổi khỉ đực bị thương</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400">
                          <a:solidFill>
                            <a:srgbClr val="000000"/>
                          </a:solidFill>
                          <a:effectLst/>
                          <a:latin typeface="Times New Roman" panose="02020603050405020304" pitchFamily="18" charset="0"/>
                          <a:ea typeface="Calibri" panose="020F0502020204030204" pitchFamily="34" charset="0"/>
                        </a:rPr>
                        <a:t>- Cởi bỏ những đồ vật để leo lên dốc núi đá, tóm được con khỉ đực.</a:t>
                      </a:r>
                      <a:endParaRPr lang="en-GB" sz="3400">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3400">
                          <a:solidFill>
                            <a:srgbClr val="000000"/>
                          </a:solidFill>
                          <a:effectLst/>
                          <a:latin typeface="Times New Roman" panose="02020603050405020304" pitchFamily="18" charset="0"/>
                          <a:ea typeface="Calibri" panose="020F0502020204030204" pitchFamily="34" charset="0"/>
                        </a:rPr>
                        <a:t>- Khi con khỉ đưa mắt cầu khẩu, ông thấy thương hại, tìm cách cầm máu cho nó.</a:t>
                      </a:r>
                      <a:endParaRPr lang="en-GB" sz="3400">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3400">
                          <a:solidFill>
                            <a:srgbClr val="000000"/>
                          </a:solidFill>
                          <a:effectLst/>
                          <a:latin typeface="Times New Roman" panose="02020603050405020304" pitchFamily="18" charset="0"/>
                          <a:ea typeface="Calibri" panose="020F0502020204030204" pitchFamily="34" charset="0"/>
                        </a:rPr>
                        <a:t>- Dùng chiếc quần lót (chiếc quần cuối cùng) để băng vết thương cho con khỉ.</a:t>
                      </a:r>
                      <a:endParaRPr lang="en-GB" sz="3400">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3400">
                          <a:solidFill>
                            <a:srgbClr val="000000"/>
                          </a:solidFill>
                          <a:effectLst/>
                          <a:latin typeface="Times New Roman" panose="02020603050405020304" pitchFamily="18" charset="0"/>
                          <a:ea typeface="Calibri" panose="020F0502020204030204" pitchFamily="34" charset="0"/>
                        </a:rPr>
                        <a:t>- Ôm con khỉ đực xuống núi, kinh hãi khi thoát khỏi cơn lở núi.</a:t>
                      </a:r>
                      <a:endParaRPr lang="en-GB" sz="3400">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3400">
                          <a:solidFill>
                            <a:srgbClr val="000000"/>
                          </a:solidFill>
                          <a:effectLst/>
                          <a:latin typeface="Times New Roman" panose="02020603050405020304" pitchFamily="18" charset="0"/>
                          <a:ea typeface="Calibri" panose="020F0502020204030204" pitchFamily="34" charset="0"/>
                        </a:rPr>
                        <a:t>- Ông Diểu bế con khỉ đực bị thương trên tay suốt chặng đường xuống núi, chứ không kéo lê nó.</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0377">
                <a:tc>
                  <a:txBody>
                    <a:bodyPr/>
                    <a:lstStyle/>
                    <a:p>
                      <a:pPr algn="just">
                        <a:lnSpc>
                          <a:spcPct val="100000"/>
                        </a:lnSpc>
                        <a:spcAft>
                          <a:spcPts val="0"/>
                        </a:spcAft>
                      </a:pPr>
                      <a:r>
                        <a:rPr lang="en-US" sz="3400">
                          <a:solidFill>
                            <a:srgbClr val="000000"/>
                          </a:solidFill>
                          <a:effectLst/>
                          <a:latin typeface="Times New Roman" panose="02020603050405020304" pitchFamily="18" charset="0"/>
                          <a:ea typeface="Calibri" panose="020F0502020204030204" pitchFamily="34" charset="0"/>
                        </a:rPr>
                        <a:t>Khỉ cái cứ đi theo ông Diểu và con khỉ đực</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en-US" sz="3400">
                          <a:solidFill>
                            <a:srgbClr val="000000"/>
                          </a:solidFill>
                          <a:effectLst/>
                          <a:latin typeface="Times New Roman" panose="02020603050405020304" pitchFamily="18" charset="0"/>
                          <a:ea typeface="Calibri" panose="020F0502020204030204" pitchFamily="34" charset="0"/>
                        </a:rPr>
                        <a:t>- Lúc đầu thấy bị xúc phạm ghê gớm, tựa như bị theo dõi, bị ăn vạ.</a:t>
                      </a:r>
                      <a:endParaRPr lang="en-GB" sz="3400">
                        <a:effectLst/>
                        <a:latin typeface="Times New Roman" panose="02020603050405020304" pitchFamily="18" charset="0"/>
                        <a:ea typeface="Calibri" panose="020F0502020204030204" pitchFamily="34" charset="0"/>
                      </a:endParaRPr>
                    </a:p>
                    <a:p>
                      <a:pPr algn="just">
                        <a:lnSpc>
                          <a:spcPct val="100000"/>
                        </a:lnSpc>
                        <a:spcAft>
                          <a:spcPts val="0"/>
                        </a:spcAft>
                        <a:tabLst>
                          <a:tab pos="90170" algn="l"/>
                          <a:tab pos="180340" algn="l"/>
                        </a:tabLst>
                      </a:pPr>
                      <a:r>
                        <a:rPr lang="en-US" sz="3400">
                          <a:solidFill>
                            <a:srgbClr val="000000"/>
                          </a:solidFill>
                          <a:effectLst/>
                          <a:latin typeface="Times New Roman" panose="02020603050405020304" pitchFamily="18" charset="0"/>
                          <a:ea typeface="Calibri" panose="020F0502020204030204" pitchFamily="34" charset="0"/>
                        </a:rPr>
                        <a:t>- Sau chứng kiến tình cảm của đôi khỉ, ông </a:t>
                      </a:r>
                      <a:r>
                        <a:rPr lang="en-US" sz="3400" i="1">
                          <a:solidFill>
                            <a:srgbClr val="000000"/>
                          </a:solidFill>
                          <a:effectLst/>
                          <a:latin typeface="Times New Roman" panose="02020603050405020304" pitchFamily="18" charset="0"/>
                          <a:ea typeface="Calibri" panose="020F0502020204030204" pitchFamily="34" charset="0"/>
                        </a:rPr>
                        <a:t>buồn tê tái, thấy cay sống mũi.</a:t>
                      </a:r>
                      <a:endParaRPr lang="en-GB" sz="3400">
                        <a:effectLst/>
                        <a:latin typeface="Times New Roman" panose="02020603050405020304" pitchFamily="18" charset="0"/>
                        <a:ea typeface="Calibri" panose="020F0502020204030204" pitchFamily="34"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8072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1000"/>
                                        <p:tgtEl>
                                          <p:spTgt spid="35">
                                            <p:txEl>
                                              <p:pRg st="0" end="0"/>
                                            </p:txEl>
                                          </p:spTgt>
                                        </p:tgtEl>
                                      </p:cBhvr>
                                    </p:animEffect>
                                    <p:anim calcmode="lin" valueType="num">
                                      <p:cBhvr>
                                        <p:cTn id="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372216" y="3726974"/>
            <a:ext cx="2386277" cy="3692498"/>
          </a:xfrm>
          <a:custGeom>
            <a:avLst/>
            <a:gdLst/>
            <a:ahLst/>
            <a:cxnLst/>
            <a:rect l="l" t="t" r="r" b="b"/>
            <a:pathLst>
              <a:path w="2386277" h="3692498">
                <a:moveTo>
                  <a:pt x="2386277" y="0"/>
                </a:moveTo>
                <a:lnTo>
                  <a:pt x="0" y="0"/>
                </a:lnTo>
                <a:lnTo>
                  <a:pt x="0" y="3692498"/>
                </a:lnTo>
                <a:lnTo>
                  <a:pt x="2386277" y="3692498"/>
                </a:lnTo>
                <a:lnTo>
                  <a:pt x="238627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71665" flipH="1">
            <a:off x="-5088774" y="6851849"/>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asvg="http://schemas.microsoft.com/office/drawing/2016/SVG/main" xmlns="" r:embed="rId13"/>
                </a:ext>
              </a:extLst>
            </a:blip>
            <a:stretch>
              <a:fillRect r="-75411" b="-40544"/>
            </a:stretch>
          </a:blipFill>
          <a:ln cap="sq">
            <a:noFill/>
            <a:prstDash val="solid"/>
            <a:miter/>
          </a:ln>
        </p:spPr>
      </p:sp>
      <p:grpSp>
        <p:nvGrpSpPr>
          <p:cNvPr id="9" name="Group 9"/>
          <p:cNvGrpSpPr/>
          <p:nvPr/>
        </p:nvGrpSpPr>
        <p:grpSpPr>
          <a:xfrm>
            <a:off x="325488" y="2633892"/>
            <a:ext cx="5006510" cy="2907330"/>
            <a:chOff x="0" y="0"/>
            <a:chExt cx="915391" cy="706089"/>
          </a:xfrm>
        </p:grpSpPr>
        <p:sp>
          <p:nvSpPr>
            <p:cNvPr id="10" name="Freeform 10"/>
            <p:cNvSpPr/>
            <p:nvPr/>
          </p:nvSpPr>
          <p:spPr>
            <a:xfrm>
              <a:off x="0" y="0"/>
              <a:ext cx="915391" cy="706089"/>
            </a:xfrm>
            <a:custGeom>
              <a:avLst/>
              <a:gdLst/>
              <a:ahLst/>
              <a:cxnLst/>
              <a:rect l="l" t="t" r="r" b="b"/>
              <a:pathLst>
                <a:path w="915391" h="706089">
                  <a:moveTo>
                    <a:pt x="28652" y="0"/>
                  </a:moveTo>
                  <a:lnTo>
                    <a:pt x="886739" y="0"/>
                  </a:lnTo>
                  <a:cubicBezTo>
                    <a:pt x="894338" y="0"/>
                    <a:pt x="901626" y="3019"/>
                    <a:pt x="906999" y="8392"/>
                  </a:cubicBezTo>
                  <a:cubicBezTo>
                    <a:pt x="912373" y="13765"/>
                    <a:pt x="915391" y="21053"/>
                    <a:pt x="915391" y="28652"/>
                  </a:cubicBezTo>
                  <a:lnTo>
                    <a:pt x="915391" y="677437"/>
                  </a:lnTo>
                  <a:cubicBezTo>
                    <a:pt x="915391" y="685036"/>
                    <a:pt x="912373" y="692324"/>
                    <a:pt x="906999" y="697697"/>
                  </a:cubicBezTo>
                  <a:cubicBezTo>
                    <a:pt x="901626" y="703071"/>
                    <a:pt x="894338" y="706089"/>
                    <a:pt x="886739" y="706089"/>
                  </a:cubicBezTo>
                  <a:lnTo>
                    <a:pt x="28652" y="706089"/>
                  </a:lnTo>
                  <a:cubicBezTo>
                    <a:pt x="21053" y="706089"/>
                    <a:pt x="13765" y="703071"/>
                    <a:pt x="8392" y="697697"/>
                  </a:cubicBezTo>
                  <a:cubicBezTo>
                    <a:pt x="3019" y="692324"/>
                    <a:pt x="0" y="685036"/>
                    <a:pt x="0" y="677437"/>
                  </a:cubicBezTo>
                  <a:lnTo>
                    <a:pt x="0" y="28652"/>
                  </a:lnTo>
                  <a:cubicBezTo>
                    <a:pt x="0" y="21053"/>
                    <a:pt x="3019" y="13765"/>
                    <a:pt x="8392" y="8392"/>
                  </a:cubicBezTo>
                  <a:cubicBezTo>
                    <a:pt x="13765" y="3019"/>
                    <a:pt x="21053" y="0"/>
                    <a:pt x="28652" y="0"/>
                  </a:cubicBezTo>
                  <a:close/>
                </a:path>
              </a:pathLst>
            </a:custGeom>
            <a:solidFill>
              <a:srgbClr val="FEFEFE"/>
            </a:solidFill>
            <a:ln w="28575" cap="sq">
              <a:solidFill>
                <a:srgbClr val="7D4C2A"/>
              </a:solidFill>
              <a:prstDash val="solid"/>
              <a:miter/>
            </a:ln>
          </p:spPr>
        </p:sp>
        <p:sp>
          <p:nvSpPr>
            <p:cNvPr id="11" name="TextBox 11"/>
            <p:cNvSpPr txBox="1"/>
            <p:nvPr/>
          </p:nvSpPr>
          <p:spPr>
            <a:xfrm>
              <a:off x="0" y="-28575"/>
              <a:ext cx="915391" cy="734664"/>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19" name="Group 19"/>
          <p:cNvGrpSpPr/>
          <p:nvPr/>
        </p:nvGrpSpPr>
        <p:grpSpPr>
          <a:xfrm>
            <a:off x="5692616" y="1468791"/>
            <a:ext cx="9677598" cy="7323759"/>
            <a:chOff x="0" y="0"/>
            <a:chExt cx="915391" cy="706089"/>
          </a:xfrm>
        </p:grpSpPr>
        <p:sp>
          <p:nvSpPr>
            <p:cNvPr id="20" name="Freeform 20"/>
            <p:cNvSpPr/>
            <p:nvPr/>
          </p:nvSpPr>
          <p:spPr>
            <a:xfrm>
              <a:off x="0" y="0"/>
              <a:ext cx="915391" cy="706089"/>
            </a:xfrm>
            <a:custGeom>
              <a:avLst/>
              <a:gdLst/>
              <a:ahLst/>
              <a:cxnLst/>
              <a:rect l="l" t="t" r="r" b="b"/>
              <a:pathLst>
                <a:path w="915391" h="706089">
                  <a:moveTo>
                    <a:pt x="28652" y="0"/>
                  </a:moveTo>
                  <a:lnTo>
                    <a:pt x="886739" y="0"/>
                  </a:lnTo>
                  <a:cubicBezTo>
                    <a:pt x="894338" y="0"/>
                    <a:pt x="901626" y="3019"/>
                    <a:pt x="906999" y="8392"/>
                  </a:cubicBezTo>
                  <a:cubicBezTo>
                    <a:pt x="912373" y="13765"/>
                    <a:pt x="915391" y="21053"/>
                    <a:pt x="915391" y="28652"/>
                  </a:cubicBezTo>
                  <a:lnTo>
                    <a:pt x="915391" y="677437"/>
                  </a:lnTo>
                  <a:cubicBezTo>
                    <a:pt x="915391" y="685036"/>
                    <a:pt x="912373" y="692324"/>
                    <a:pt x="906999" y="697697"/>
                  </a:cubicBezTo>
                  <a:cubicBezTo>
                    <a:pt x="901626" y="703071"/>
                    <a:pt x="894338" y="706089"/>
                    <a:pt x="886739" y="706089"/>
                  </a:cubicBezTo>
                  <a:lnTo>
                    <a:pt x="28652" y="706089"/>
                  </a:lnTo>
                  <a:cubicBezTo>
                    <a:pt x="21053" y="706089"/>
                    <a:pt x="13765" y="703071"/>
                    <a:pt x="8392" y="697697"/>
                  </a:cubicBezTo>
                  <a:cubicBezTo>
                    <a:pt x="3019" y="692324"/>
                    <a:pt x="0" y="685036"/>
                    <a:pt x="0" y="677437"/>
                  </a:cubicBezTo>
                  <a:lnTo>
                    <a:pt x="0" y="28652"/>
                  </a:lnTo>
                  <a:cubicBezTo>
                    <a:pt x="0" y="21053"/>
                    <a:pt x="3019" y="13765"/>
                    <a:pt x="8392" y="8392"/>
                  </a:cubicBezTo>
                  <a:cubicBezTo>
                    <a:pt x="13765" y="3019"/>
                    <a:pt x="21053" y="0"/>
                    <a:pt x="28652" y="0"/>
                  </a:cubicBezTo>
                  <a:close/>
                </a:path>
              </a:pathLst>
            </a:custGeom>
            <a:solidFill>
              <a:srgbClr val="FEFEFE"/>
            </a:solidFill>
            <a:ln w="28575" cap="sq">
              <a:solidFill>
                <a:srgbClr val="7D4C2A"/>
              </a:solidFill>
              <a:prstDash val="solid"/>
              <a:miter/>
            </a:ln>
          </p:spPr>
        </p:sp>
        <p:sp>
          <p:nvSpPr>
            <p:cNvPr id="21" name="TextBox 21"/>
            <p:cNvSpPr txBox="1"/>
            <p:nvPr/>
          </p:nvSpPr>
          <p:spPr>
            <a:xfrm>
              <a:off x="0" y="-28575"/>
              <a:ext cx="915391" cy="734664"/>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asvg="http://schemas.microsoft.com/office/drawing/2016/SVG/main" xmlns="" r:embed="rId21"/>
                </a:ext>
              </a:extLst>
            </a:blip>
            <a:stretch>
              <a:fillRect/>
            </a:stretch>
          </a:blipFill>
          <a:ln cap="sq">
            <a:noFill/>
            <a:prstDash val="solid"/>
            <a:miter/>
          </a:ln>
        </p:spPr>
      </p:sp>
      <p:sp>
        <p:nvSpPr>
          <p:cNvPr id="34" name="Freeform 34"/>
          <p:cNvSpPr/>
          <p:nvPr/>
        </p:nvSpPr>
        <p:spPr>
          <a:xfrm>
            <a:off x="-560858" y="1932024"/>
            <a:ext cx="2183260" cy="903324"/>
          </a:xfrm>
          <a:custGeom>
            <a:avLst/>
            <a:gdLst/>
            <a:ahLst/>
            <a:cxnLst/>
            <a:rect l="l" t="t" r="r" b="b"/>
            <a:pathLst>
              <a:path w="2183260" h="903324">
                <a:moveTo>
                  <a:pt x="0" y="0"/>
                </a:moveTo>
                <a:lnTo>
                  <a:pt x="2183261" y="0"/>
                </a:lnTo>
                <a:lnTo>
                  <a:pt x="2183261" y="903324"/>
                </a:lnTo>
                <a:lnTo>
                  <a:pt x="0" y="903324"/>
                </a:lnTo>
                <a:lnTo>
                  <a:pt x="0" y="0"/>
                </a:lnTo>
                <a:close/>
              </a:path>
            </a:pathLst>
          </a:custGeom>
          <a:blipFill>
            <a:blip r:embed="rId14">
              <a:extLst>
                <a:ext uri="{96DAC541-7B7A-43D3-8B79-37D633B846F1}">
                  <asvg:svgBlip xmlns:asvg="http://schemas.microsoft.com/office/drawing/2016/SVG/main" xmlns="" r:embed="rId21"/>
                </a:ext>
              </a:extLst>
            </a:blip>
            <a:stretch>
              <a:fillRect/>
            </a:stretch>
          </a:blipFill>
          <a:ln cap="sq">
            <a:noFill/>
            <a:prstDash val="solid"/>
            <a:miter/>
          </a:ln>
        </p:spPr>
      </p:sp>
      <p:sp>
        <p:nvSpPr>
          <p:cNvPr id="35" name="Freeform 35"/>
          <p:cNvSpPr/>
          <p:nvPr/>
        </p:nvSpPr>
        <p:spPr>
          <a:xfrm rot="571201">
            <a:off x="2133179" y="732287"/>
            <a:ext cx="1845073" cy="1363047"/>
          </a:xfrm>
          <a:custGeom>
            <a:avLst/>
            <a:gdLst/>
            <a:ahLst/>
            <a:cxnLst/>
            <a:rect l="l" t="t" r="r" b="b"/>
            <a:pathLst>
              <a:path w="1845073" h="1363047">
                <a:moveTo>
                  <a:pt x="0" y="0"/>
                </a:moveTo>
                <a:lnTo>
                  <a:pt x="1845073" y="0"/>
                </a:lnTo>
                <a:lnTo>
                  <a:pt x="1845073" y="1363047"/>
                </a:lnTo>
                <a:lnTo>
                  <a:pt x="0" y="136304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a:ln cap="sq">
            <a:noFill/>
            <a:prstDash val="solid"/>
            <a:miter/>
          </a:ln>
        </p:spPr>
      </p:sp>
      <p:sp>
        <p:nvSpPr>
          <p:cNvPr id="38" name="Freeform 38"/>
          <p:cNvSpPr/>
          <p:nvPr/>
        </p:nvSpPr>
        <p:spPr>
          <a:xfrm flipH="1">
            <a:off x="14790371" y="-717141"/>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1" name="TextBox 41"/>
          <p:cNvSpPr txBox="1"/>
          <p:nvPr/>
        </p:nvSpPr>
        <p:spPr>
          <a:xfrm>
            <a:off x="587905" y="2840030"/>
            <a:ext cx="4557383" cy="2708434"/>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Hành </a:t>
            </a:r>
            <a:r>
              <a:rPr lang="en-US" sz="4400" b="1" smtClean="0">
                <a:latin typeface="Times New Roman" panose="02020603050405020304" pitchFamily="18" charset="0"/>
                <a:cs typeface="Times New Roman" panose="02020603050405020304" pitchFamily="18" charset="0"/>
              </a:rPr>
              <a:t>động</a:t>
            </a:r>
            <a:endParaRPr lang="vi-VN" sz="4400" b="1" smtClean="0">
              <a:latin typeface="Times New Roman" panose="02020603050405020304" pitchFamily="18" charset="0"/>
              <a:cs typeface="Times New Roman" panose="02020603050405020304" pitchFamily="18" charset="0"/>
            </a:endParaRPr>
          </a:p>
          <a:p>
            <a:pPr algn="just"/>
            <a:r>
              <a:rPr lang="en-US" sz="4400" b="1"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Phóng sinh cho con khỉ đực, rồi vội vã bỏ đi.</a:t>
            </a:r>
            <a:endParaRPr lang="en-GB" sz="4400">
              <a:latin typeface="Times New Roman" panose="02020603050405020304" pitchFamily="18" charset="0"/>
              <a:cs typeface="Times New Roman" panose="02020603050405020304" pitchFamily="18" charset="0"/>
            </a:endParaRPr>
          </a:p>
        </p:txBody>
      </p:sp>
      <p:sp>
        <p:nvSpPr>
          <p:cNvPr id="50" name="Freeform 50"/>
          <p:cNvSpPr/>
          <p:nvPr/>
        </p:nvSpPr>
        <p:spPr>
          <a:xfrm rot="-1263705">
            <a:off x="17120079" y="524270"/>
            <a:ext cx="533400" cy="637848"/>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28">
              <a:extLst>
                <a:ext uri="{96DAC541-7B7A-43D3-8B79-37D633B846F1}">
                  <asvg:svgBlip xmlns:asvg="http://schemas.microsoft.com/office/drawing/2016/SVG/main" xmlns="" r:embed="rId35"/>
                </a:ext>
              </a:extLst>
            </a:blip>
            <a:stretch>
              <a:fillRect/>
            </a:stretch>
          </a:blipFill>
        </p:spPr>
      </p:sp>
      <p:sp>
        <p:nvSpPr>
          <p:cNvPr id="51" name="Rectangle 50"/>
          <p:cNvSpPr/>
          <p:nvPr/>
        </p:nvSpPr>
        <p:spPr>
          <a:xfrm>
            <a:off x="4489029" y="328916"/>
            <a:ext cx="8686993" cy="972574"/>
          </a:xfrm>
          <a:prstGeom prst="rect">
            <a:avLst/>
          </a:prstGeom>
        </p:spPr>
        <p:txBody>
          <a:bodyPr wrap="none">
            <a:spAutoFit/>
          </a:bodyPr>
          <a:lstStyle/>
          <a:p>
            <a:pPr algn="just">
              <a:lnSpc>
                <a:spcPct val="130000"/>
              </a:lnSpc>
              <a:spcAft>
                <a:spcPts val="0"/>
              </a:spcAft>
            </a:pPr>
            <a:r>
              <a:rPr lang="en-US" sz="4400" b="1">
                <a:latin typeface="Times New Roman" panose="02020603050405020304" pitchFamily="18" charset="0"/>
                <a:ea typeface="Calibri" panose="020F0502020204030204" pitchFamily="34" charset="0"/>
              </a:rPr>
              <a:t>2.3. Hành động phóng sinh con mồi</a:t>
            </a:r>
            <a:endParaRPr lang="en-GB" sz="4400">
              <a:effectLst/>
              <a:latin typeface="Times New Roman" panose="02020603050405020304" pitchFamily="18" charset="0"/>
              <a:ea typeface="Calibri" panose="020F0502020204030204" pitchFamily="34" charset="0"/>
            </a:endParaRPr>
          </a:p>
        </p:txBody>
      </p:sp>
      <p:sp>
        <p:nvSpPr>
          <p:cNvPr id="52" name="Rectangle 51"/>
          <p:cNvSpPr/>
          <p:nvPr/>
        </p:nvSpPr>
        <p:spPr>
          <a:xfrm>
            <a:off x="8472222" y="1663140"/>
            <a:ext cx="2813591" cy="646331"/>
          </a:xfrm>
          <a:prstGeom prst="rect">
            <a:avLst/>
          </a:prstGeom>
        </p:spPr>
        <p:txBody>
          <a:bodyPr wrap="none">
            <a:spAutoFit/>
          </a:bodyPr>
          <a:lstStyle/>
          <a:p>
            <a:pPr algn="just"/>
            <a:r>
              <a:rPr lang="en-US" sz="36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Nguyên nhân</a:t>
            </a:r>
            <a:endParaRPr lang="en-GB" sz="3600">
              <a:latin typeface="Times New Roman" panose="02020603050405020304" pitchFamily="18" charset="0"/>
              <a:cs typeface="Times New Roman" panose="02020603050405020304" pitchFamily="18" charset="0"/>
            </a:endParaRPr>
          </a:p>
        </p:txBody>
      </p:sp>
      <p:sp>
        <p:nvSpPr>
          <p:cNvPr id="53" name="Rectangle 52"/>
          <p:cNvSpPr/>
          <p:nvPr/>
        </p:nvSpPr>
        <p:spPr>
          <a:xfrm>
            <a:off x="6032156" y="2426226"/>
            <a:ext cx="9131644" cy="1754326"/>
          </a:xfrm>
          <a:prstGeom prst="rect">
            <a:avLst/>
          </a:prstGeom>
        </p:spPr>
        <p:txBody>
          <a:bodyPr wrap="square">
            <a:spAutoFit/>
          </a:bodyPr>
          <a:lstStyle/>
          <a:p>
            <a:pPr algn="just"/>
            <a:r>
              <a:rPr lang="en-US"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Cảm giác tội lỗi</a:t>
            </a:r>
            <a:r>
              <a:rPr lang="en-US"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Chính ông đã làm tan nát gia đình nhà khỉ, khiến cho khỉ bố bị thương nặng, khỉ con rơi xuống vực</a:t>
            </a:r>
            <a:endParaRPr lang="en-GB" sz="3600">
              <a:latin typeface="Times New Roman" panose="02020603050405020304" pitchFamily="18" charset="0"/>
              <a:cs typeface="Times New Roman" panose="02020603050405020304" pitchFamily="18" charset="0"/>
            </a:endParaRPr>
          </a:p>
        </p:txBody>
      </p:sp>
      <p:sp>
        <p:nvSpPr>
          <p:cNvPr id="54" name="Rectangle 53"/>
          <p:cNvSpPr/>
          <p:nvPr/>
        </p:nvSpPr>
        <p:spPr>
          <a:xfrm>
            <a:off x="5981236" y="4244941"/>
            <a:ext cx="9182563" cy="2308324"/>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 động trước tình cảm của đôi khỉ</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Khỉ cái vẫn theo ông và con khỉ đực từ khi ở trên núi xuống tới chân núi, mặc cho ông xua đuổi, nó vẫn lẽo đẽo theo. </a:t>
            </a:r>
            <a:endParaRPr lang="en-GB" sz="3600">
              <a:latin typeface="Times New Roman" panose="02020603050405020304" pitchFamily="18" charset="0"/>
              <a:cs typeface="Times New Roman" panose="02020603050405020304" pitchFamily="18" charset="0"/>
            </a:endParaRPr>
          </a:p>
        </p:txBody>
      </p:sp>
      <p:sp>
        <p:nvSpPr>
          <p:cNvPr id="55" name="Rectangle 54"/>
          <p:cNvSpPr/>
          <p:nvPr/>
        </p:nvSpPr>
        <p:spPr>
          <a:xfrm>
            <a:off x="6020484" y="6618955"/>
            <a:ext cx="9144000" cy="1754326"/>
          </a:xfrm>
          <a:prstGeom prst="rect">
            <a:avLst/>
          </a:prstGeom>
        </p:spPr>
        <p:txBody>
          <a:bodyPr>
            <a:spAutoFit/>
          </a:bodyPr>
          <a:lstStyle/>
          <a:p>
            <a:pPr algn="just">
              <a:spcAft>
                <a:spcPts val="0"/>
              </a:spcAft>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 cảm với thế giới tự nhiên</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 thế đối đầu với thế giới tự nhiên, ông Diểu chuyển sang góc nhìn đồng cảm với tự nhiên.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4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down)">
                                      <p:cBhvr>
                                        <p:cTn id="14" dur="500"/>
                                        <p:tgtEl>
                                          <p:spTgt spid="41"/>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arn(inVertical)">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down)">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barn(inVertical)">
                                      <p:cBhvr>
                                        <p:cTn id="4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1"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235630">
            <a:off x="-578731" y="6908574"/>
            <a:ext cx="22353984" cy="6118236"/>
            <a:chOff x="182811" y="539759"/>
            <a:chExt cx="29805311" cy="8157648"/>
          </a:xfrm>
        </p:grpSpPr>
        <p:sp>
          <p:nvSpPr>
            <p:cNvPr id="3" name="Freeform 3"/>
            <p:cNvSpPr/>
            <p:nvPr/>
          </p:nvSpPr>
          <p:spPr>
            <a:xfrm rot="219217" flipH="1">
              <a:off x="182811" y="539759"/>
              <a:ext cx="17140804" cy="6284249"/>
            </a:xfrm>
            <a:custGeom>
              <a:avLst/>
              <a:gdLst/>
              <a:ahLst/>
              <a:cxnLst/>
              <a:rect l="l" t="t" r="r" b="b"/>
              <a:pathLst>
                <a:path w="17140804" h="6284249">
                  <a:moveTo>
                    <a:pt x="17140804" y="0"/>
                  </a:moveTo>
                  <a:lnTo>
                    <a:pt x="0" y="0"/>
                  </a:lnTo>
                  <a:lnTo>
                    <a:pt x="0" y="6284249"/>
                  </a:lnTo>
                  <a:lnTo>
                    <a:pt x="17140804" y="6284249"/>
                  </a:lnTo>
                  <a:lnTo>
                    <a:pt x="17140804" y="0"/>
                  </a:lnTo>
                  <a:close/>
                </a:path>
              </a:pathLst>
            </a:custGeom>
            <a:blipFill>
              <a:blip r:embed="rId2">
                <a:extLst>
                  <a:ext uri="{96DAC541-7B7A-43D3-8B79-37D633B846F1}">
                    <asvg:svgBlip xmlns:asvg="http://schemas.microsoft.com/office/drawing/2016/SVG/main" xmlns="" r:embed="rId3"/>
                  </a:ext>
                </a:extLst>
              </a:blip>
              <a:stretch>
                <a:fillRect r="-75411" b="-40544"/>
              </a:stretch>
            </a:blipFill>
            <a:ln cap="sq">
              <a:noFill/>
              <a:prstDash val="solid"/>
              <a:miter/>
            </a:ln>
          </p:spPr>
        </p:sp>
        <p:sp>
          <p:nvSpPr>
            <p:cNvPr id="4" name="Freeform 4"/>
            <p:cNvSpPr/>
            <p:nvPr/>
          </p:nvSpPr>
          <p:spPr>
            <a:xfrm rot="219217" flipH="1">
              <a:off x="14717547" y="3098831"/>
              <a:ext cx="15270575" cy="5598576"/>
            </a:xfrm>
            <a:custGeom>
              <a:avLst/>
              <a:gdLst/>
              <a:ahLst/>
              <a:cxnLst/>
              <a:rect l="l" t="t" r="r" b="b"/>
              <a:pathLst>
                <a:path w="15270575" h="5598576">
                  <a:moveTo>
                    <a:pt x="15270574" y="0"/>
                  </a:moveTo>
                  <a:lnTo>
                    <a:pt x="0" y="0"/>
                  </a:lnTo>
                  <a:lnTo>
                    <a:pt x="0" y="5598576"/>
                  </a:lnTo>
                  <a:lnTo>
                    <a:pt x="15270574" y="5598576"/>
                  </a:lnTo>
                  <a:lnTo>
                    <a:pt x="15270574" y="0"/>
                  </a:lnTo>
                  <a:close/>
                </a:path>
              </a:pathLst>
            </a:custGeom>
            <a:blipFill>
              <a:blip r:embed="rId2">
                <a:extLst>
                  <a:ext uri="{96DAC541-7B7A-43D3-8B79-37D633B846F1}">
                    <asvg:svgBlip xmlns:asvg="http://schemas.microsoft.com/office/drawing/2016/SVG/main" xmlns="" r:embed="rId3"/>
                  </a:ext>
                </a:extLst>
              </a:blip>
              <a:stretch>
                <a:fillRect r="-75411" b="-40544"/>
              </a:stretch>
            </a:blipFill>
            <a:ln cap="sq">
              <a:noFill/>
              <a:prstDash val="solid"/>
              <a:miter/>
            </a:ln>
          </p:spPr>
        </p:sp>
        <p:sp>
          <p:nvSpPr>
            <p:cNvPr id="7" name="TextBox 7"/>
            <p:cNvSpPr txBox="1"/>
            <p:nvPr/>
          </p:nvSpPr>
          <p:spPr>
            <a:xfrm>
              <a:off x="4584324" y="5481428"/>
              <a:ext cx="25306443" cy="238000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8" name="Freeform 38"/>
          <p:cNvSpPr/>
          <p:nvPr/>
        </p:nvSpPr>
        <p:spPr>
          <a:xfrm>
            <a:off x="-4478490" y="9372600"/>
            <a:ext cx="6488240" cy="1403082"/>
          </a:xfrm>
          <a:custGeom>
            <a:avLst/>
            <a:gdLst/>
            <a:ahLst/>
            <a:cxnLst/>
            <a:rect l="l" t="t" r="r" b="b"/>
            <a:pathLst>
              <a:path w="6488240" h="1403082">
                <a:moveTo>
                  <a:pt x="0" y="0"/>
                </a:moveTo>
                <a:lnTo>
                  <a:pt x="6488240" y="0"/>
                </a:lnTo>
                <a:lnTo>
                  <a:pt x="6488240" y="1403082"/>
                </a:lnTo>
                <a:lnTo>
                  <a:pt x="0" y="1403082"/>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39" name="Freeform 39"/>
          <p:cNvSpPr/>
          <p:nvPr/>
        </p:nvSpPr>
        <p:spPr>
          <a:xfrm rot="539303">
            <a:off x="308391" y="8522900"/>
            <a:ext cx="955144" cy="1495334"/>
          </a:xfrm>
          <a:custGeom>
            <a:avLst/>
            <a:gdLst/>
            <a:ahLst/>
            <a:cxnLst/>
            <a:rect l="l" t="t" r="r" b="b"/>
            <a:pathLst>
              <a:path w="955144" h="1495334">
                <a:moveTo>
                  <a:pt x="0" y="0"/>
                </a:moveTo>
                <a:lnTo>
                  <a:pt x="955145" y="0"/>
                </a:lnTo>
                <a:lnTo>
                  <a:pt x="955145" y="1495334"/>
                </a:lnTo>
                <a:lnTo>
                  <a:pt x="0" y="149533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0" name="Freeform 40"/>
          <p:cNvSpPr/>
          <p:nvPr/>
        </p:nvSpPr>
        <p:spPr>
          <a:xfrm rot="2358971" flipH="1">
            <a:off x="880468" y="9184108"/>
            <a:ext cx="708337" cy="1108942"/>
          </a:xfrm>
          <a:custGeom>
            <a:avLst/>
            <a:gdLst/>
            <a:ahLst/>
            <a:cxnLst/>
            <a:rect l="l" t="t" r="r" b="b"/>
            <a:pathLst>
              <a:path w="708337" h="1108942">
                <a:moveTo>
                  <a:pt x="708337" y="0"/>
                </a:moveTo>
                <a:lnTo>
                  <a:pt x="0" y="0"/>
                </a:lnTo>
                <a:lnTo>
                  <a:pt x="0" y="1108942"/>
                </a:lnTo>
                <a:lnTo>
                  <a:pt x="708337" y="1108942"/>
                </a:lnTo>
                <a:lnTo>
                  <a:pt x="708337"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1" name="Freeform 41"/>
          <p:cNvSpPr/>
          <p:nvPr/>
        </p:nvSpPr>
        <p:spPr>
          <a:xfrm rot="3265586">
            <a:off x="751559" y="4251063"/>
            <a:ext cx="513151" cy="613634"/>
          </a:xfrm>
          <a:custGeom>
            <a:avLst/>
            <a:gdLst/>
            <a:ahLst/>
            <a:cxnLst/>
            <a:rect l="l" t="t" r="r" b="b"/>
            <a:pathLst>
              <a:path w="513151" h="613634">
                <a:moveTo>
                  <a:pt x="0" y="0"/>
                </a:moveTo>
                <a:lnTo>
                  <a:pt x="513151" y="0"/>
                </a:lnTo>
                <a:lnTo>
                  <a:pt x="513151" y="613634"/>
                </a:lnTo>
                <a:lnTo>
                  <a:pt x="0" y="6136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2" name="Freeform 42"/>
          <p:cNvSpPr/>
          <p:nvPr/>
        </p:nvSpPr>
        <p:spPr>
          <a:xfrm rot="229997">
            <a:off x="16676950" y="9552407"/>
            <a:ext cx="1771883" cy="830570"/>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43" name="Freeform 43"/>
          <p:cNvSpPr/>
          <p:nvPr/>
        </p:nvSpPr>
        <p:spPr>
          <a:xfrm>
            <a:off x="-552877" y="1041484"/>
            <a:ext cx="1927359" cy="614346"/>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44" name="Freeform 44"/>
          <p:cNvSpPr/>
          <p:nvPr/>
        </p:nvSpPr>
        <p:spPr>
          <a:xfrm>
            <a:off x="16267045" y="1848789"/>
            <a:ext cx="1927359" cy="614346"/>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45" name="Freeform 45"/>
          <p:cNvSpPr/>
          <p:nvPr/>
        </p:nvSpPr>
        <p:spPr>
          <a:xfrm rot="-553936">
            <a:off x="14004055" y="747350"/>
            <a:ext cx="1864904" cy="994818"/>
          </a:xfrm>
          <a:custGeom>
            <a:avLst/>
            <a:gdLst/>
            <a:ahLst/>
            <a:cxnLst/>
            <a:rect l="l" t="t" r="r" b="b"/>
            <a:pathLst>
              <a:path w="1864904" h="994818">
                <a:moveTo>
                  <a:pt x="0" y="0"/>
                </a:moveTo>
                <a:lnTo>
                  <a:pt x="1864904" y="0"/>
                </a:lnTo>
                <a:lnTo>
                  <a:pt x="1864904" y="994818"/>
                </a:lnTo>
                <a:lnTo>
                  <a:pt x="0" y="99481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46" name="Freeform 46"/>
          <p:cNvSpPr/>
          <p:nvPr/>
        </p:nvSpPr>
        <p:spPr>
          <a:xfrm rot="762801">
            <a:off x="2569856" y="974306"/>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sp>
    </p:spTree>
    <p:extLst>
      <p:ext uri="{BB962C8B-B14F-4D97-AF65-F5344CB8AC3E}">
        <p14:creationId xmlns:p14="http://schemas.microsoft.com/office/powerpoint/2010/main" val="2638022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442627" y="1030422"/>
            <a:ext cx="3522490" cy="3954152"/>
          </a:xfrm>
          <a:custGeom>
            <a:avLst/>
            <a:gdLst/>
            <a:ahLst/>
            <a:cxnLst/>
            <a:rect l="l" t="t" r="r" b="b"/>
            <a:pathLst>
              <a:path w="3522490" h="3954152">
                <a:moveTo>
                  <a:pt x="3522491" y="0"/>
                </a:moveTo>
                <a:lnTo>
                  <a:pt x="0" y="0"/>
                </a:lnTo>
                <a:lnTo>
                  <a:pt x="0" y="3954152"/>
                </a:lnTo>
                <a:lnTo>
                  <a:pt x="3522491" y="3954152"/>
                </a:lnTo>
                <a:lnTo>
                  <a:pt x="3522491"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3" name="Group 3"/>
          <p:cNvGrpSpPr/>
          <p:nvPr/>
        </p:nvGrpSpPr>
        <p:grpSpPr>
          <a:xfrm>
            <a:off x="-313414" y="6738939"/>
            <a:ext cx="18914827" cy="4451206"/>
            <a:chOff x="0" y="0"/>
            <a:chExt cx="4981683" cy="1172334"/>
          </a:xfrm>
        </p:grpSpPr>
        <p:sp>
          <p:nvSpPr>
            <p:cNvPr id="4" name="Freeform 4"/>
            <p:cNvSpPr/>
            <p:nvPr/>
          </p:nvSpPr>
          <p:spPr>
            <a:xfrm>
              <a:off x="0" y="0"/>
              <a:ext cx="4981683" cy="1172334"/>
            </a:xfrm>
            <a:custGeom>
              <a:avLst/>
              <a:gdLst/>
              <a:ahLst/>
              <a:cxnLst/>
              <a:rect l="l" t="t" r="r" b="b"/>
              <a:pathLst>
                <a:path w="4981683" h="1172334">
                  <a:moveTo>
                    <a:pt x="0" y="0"/>
                  </a:moveTo>
                  <a:lnTo>
                    <a:pt x="4981683" y="0"/>
                  </a:lnTo>
                  <a:lnTo>
                    <a:pt x="4981683" y="1172334"/>
                  </a:lnTo>
                  <a:lnTo>
                    <a:pt x="0" y="1172334"/>
                  </a:lnTo>
                  <a:close/>
                </a:path>
              </a:pathLst>
            </a:custGeom>
            <a:solidFill>
              <a:srgbClr val="34674D"/>
            </a:solidFill>
          </p:spPr>
        </p:sp>
        <p:sp>
          <p:nvSpPr>
            <p:cNvPr id="5" name="TextBox 5"/>
            <p:cNvSpPr txBox="1"/>
            <p:nvPr/>
          </p:nvSpPr>
          <p:spPr>
            <a:xfrm>
              <a:off x="0" y="-28575"/>
              <a:ext cx="4981683" cy="120090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flipH="1">
            <a:off x="-3151579" y="4440692"/>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4">
              <a:extLst>
                <a:ext uri="{96DAC541-7B7A-43D3-8B79-37D633B846F1}">
                  <asvg:svgBlip xmlns:asvg="http://schemas.microsoft.com/office/drawing/2016/SVG/main" xmlns="" r:embed="rId5"/>
                </a:ext>
              </a:extLst>
            </a:blip>
            <a:stretch>
              <a:fillRect b="-40778"/>
            </a:stretch>
          </a:blipFill>
          <a:ln cap="sq">
            <a:noFill/>
            <a:prstDash val="solid"/>
            <a:miter/>
          </a:ln>
        </p:spPr>
      </p:sp>
      <p:sp>
        <p:nvSpPr>
          <p:cNvPr id="7" name="Freeform 7"/>
          <p:cNvSpPr/>
          <p:nvPr/>
        </p:nvSpPr>
        <p:spPr>
          <a:xfrm>
            <a:off x="7810546" y="4440692"/>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4">
              <a:extLst>
                <a:ext uri="{96DAC541-7B7A-43D3-8B79-37D633B846F1}">
                  <asvg:svgBlip xmlns:asvg="http://schemas.microsoft.com/office/drawing/2016/SVG/main" xmlns="" r:embed="rId5"/>
                </a:ext>
              </a:extLst>
            </a:blip>
            <a:stretch>
              <a:fillRect r="-75411" b="-40544"/>
            </a:stretch>
          </a:blipFill>
          <a:ln cap="sq">
            <a:noFill/>
            <a:prstDash val="solid"/>
            <a:miter/>
          </a:ln>
        </p:spPr>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flipH="1">
            <a:off x="13945896" y="1047694"/>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TextBox 22"/>
          <p:cNvSpPr txBox="1"/>
          <p:nvPr/>
        </p:nvSpPr>
        <p:spPr>
          <a:xfrm>
            <a:off x="4620388" y="544404"/>
            <a:ext cx="9688298" cy="1015663"/>
          </a:xfrm>
          <a:prstGeom prst="rect">
            <a:avLst/>
          </a:prstGeom>
        </p:spPr>
        <p:txBody>
          <a:bodyPr wrap="square" lIns="0" tIns="0" rIns="0" bIns="0" rtlCol="0" anchor="t">
            <a:spAutoFit/>
          </a:bodyPr>
          <a:lstStyle/>
          <a:p>
            <a:pPr algn="ctr"/>
            <a:r>
              <a:rPr lang="en-US" sz="6600" b="1">
                <a:latin typeface="Times New Roman" panose="02020603050405020304" pitchFamily="18" charset="0"/>
                <a:cs typeface="Times New Roman" panose="02020603050405020304" pitchFamily="18" charset="0"/>
              </a:rPr>
              <a:t>2.4. Trở về với thiên nhiên</a:t>
            </a:r>
            <a:endParaRPr lang="en-GB" sz="6600">
              <a:latin typeface="Times New Roman" panose="02020603050405020304" pitchFamily="18" charset="0"/>
              <a:cs typeface="Times New Roman" panose="02020603050405020304" pitchFamily="18" charset="0"/>
            </a:endParaRPr>
          </a:p>
        </p:txBody>
      </p:sp>
      <p:grpSp>
        <p:nvGrpSpPr>
          <p:cNvPr id="24" name="Group 24"/>
          <p:cNvGrpSpPr/>
          <p:nvPr/>
        </p:nvGrpSpPr>
        <p:grpSpPr>
          <a:xfrm rot="-178869">
            <a:off x="1132422" y="2265233"/>
            <a:ext cx="4639022" cy="5839147"/>
            <a:chOff x="0" y="0"/>
            <a:chExt cx="1062844" cy="1294273"/>
          </a:xfrm>
        </p:grpSpPr>
        <p:sp>
          <p:nvSpPr>
            <p:cNvPr id="25" name="Freeform 25"/>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26" name="TextBox 26"/>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0" name="Group 30"/>
          <p:cNvGrpSpPr/>
          <p:nvPr/>
        </p:nvGrpSpPr>
        <p:grpSpPr>
          <a:xfrm rot="165132">
            <a:off x="6188936" y="2232101"/>
            <a:ext cx="5865837" cy="5812021"/>
            <a:chOff x="0" y="0"/>
            <a:chExt cx="1062844" cy="1294273"/>
          </a:xfrm>
        </p:grpSpPr>
        <p:sp>
          <p:nvSpPr>
            <p:cNvPr id="31" name="Freeform 31"/>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32" name="TextBox 32"/>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3" name="Freeform 33"/>
          <p:cNvSpPr/>
          <p:nvPr/>
        </p:nvSpPr>
        <p:spPr>
          <a:xfrm rot="165132" flipH="1">
            <a:off x="12483310" y="160152"/>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asvg="http://schemas.microsoft.com/office/drawing/2016/SVG/main" xmlns="" r:embed="rId26"/>
                </a:ext>
              </a:extLst>
            </a:blip>
            <a:stretch>
              <a:fillRect/>
            </a:stretch>
          </a:blipFill>
        </p:spPr>
      </p:sp>
      <p:grpSp>
        <p:nvGrpSpPr>
          <p:cNvPr id="37" name="Group 37"/>
          <p:cNvGrpSpPr/>
          <p:nvPr/>
        </p:nvGrpSpPr>
        <p:grpSpPr>
          <a:xfrm rot="-200057">
            <a:off x="12643049" y="1986978"/>
            <a:ext cx="4504314" cy="6006487"/>
            <a:chOff x="0" y="0"/>
            <a:chExt cx="1062844" cy="1294273"/>
          </a:xfrm>
        </p:grpSpPr>
        <p:sp>
          <p:nvSpPr>
            <p:cNvPr id="38" name="Freeform 38"/>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39" name="TextBox 39"/>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43" name="Rectangle 42"/>
          <p:cNvSpPr/>
          <p:nvPr/>
        </p:nvSpPr>
        <p:spPr>
          <a:xfrm rot="21399277">
            <a:off x="1377847" y="2486192"/>
            <a:ext cx="4143953" cy="5078313"/>
          </a:xfrm>
          <a:prstGeom prst="rect">
            <a:avLst/>
          </a:prstGeom>
        </p:spPr>
        <p:txBody>
          <a:bodyPr wrap="square">
            <a:spAutoFit/>
          </a:bodyPr>
          <a:lstStyle/>
          <a:p>
            <a:pPr marR="91440" algn="just">
              <a:spcAft>
                <a:spcPts val="0"/>
              </a:spcAft>
            </a:pPr>
            <a:r>
              <a:rPr lang="en-US" sz="3600" b="1">
                <a:solidFill>
                  <a:srgbClr val="0D0D0D"/>
                </a:solidFill>
                <a:latin typeface="Times New Roman" panose="02020603050405020304" pitchFamily="18" charset="0"/>
                <a:ea typeface="Calibri" panose="020F0502020204030204" pitchFamily="34" charset="0"/>
              </a:rPr>
              <a:t>Chi tiết cuối </a:t>
            </a:r>
            <a:r>
              <a:rPr lang="en-US" sz="3600" b="1" smtClean="0">
                <a:solidFill>
                  <a:srgbClr val="0D0D0D"/>
                </a:solidFill>
                <a:latin typeface="Times New Roman" panose="02020603050405020304" pitchFamily="18" charset="0"/>
                <a:ea typeface="Calibri" panose="020F0502020204030204" pitchFamily="34" charset="0"/>
              </a:rPr>
              <a:t>truyện </a:t>
            </a:r>
            <a:r>
              <a:rPr lang="en-US" sz="3600">
                <a:solidFill>
                  <a:srgbClr val="0D0D0D"/>
                </a:solidFill>
                <a:latin typeface="Times New Roman" panose="02020603050405020304" pitchFamily="18" charset="0"/>
                <a:ea typeface="Calibri" panose="020F0502020204030204" pitchFamily="34" charset="0"/>
              </a:rPr>
              <a:t>Ông Diểu ra về sau cuộc đi săn. Lối về không hề có người, chỉ có thế giới tự nhiên với làn mưa xuân, với hoa tử huyền nở - cảnh rừng kết muối.</a:t>
            </a:r>
            <a:endParaRPr lang="en-GB" sz="3600">
              <a:effectLst/>
              <a:latin typeface="Times New Roman" panose="02020603050405020304" pitchFamily="18" charset="0"/>
              <a:ea typeface="Calibri" panose="020F0502020204030204" pitchFamily="34" charset="0"/>
            </a:endParaRPr>
          </a:p>
        </p:txBody>
      </p:sp>
      <p:sp>
        <p:nvSpPr>
          <p:cNvPr id="44" name="Rectangle 43"/>
          <p:cNvSpPr/>
          <p:nvPr/>
        </p:nvSpPr>
        <p:spPr>
          <a:xfrm rot="213170">
            <a:off x="6599119" y="2499819"/>
            <a:ext cx="5183126" cy="5078313"/>
          </a:xfrm>
          <a:prstGeom prst="rect">
            <a:avLst/>
          </a:prstGeom>
        </p:spPr>
        <p:txBody>
          <a:bodyPr wrap="square">
            <a:spAutoFit/>
          </a:bodyPr>
          <a:lstStyle/>
          <a:p>
            <a:pPr algn="just"/>
            <a:r>
              <a:rPr lang="en-US" sz="3600">
                <a:solidFill>
                  <a:srgbClr val="292929"/>
                </a:solidFill>
                <a:latin typeface="Times New Roman" panose="02020603050405020304" pitchFamily="18" charset="0"/>
                <a:ea typeface="Calibri" panose="020F0502020204030204" pitchFamily="34" charset="0"/>
              </a:rPr>
              <a:t>Hình ảnh ông Diểu cứ trần truồng, cô đơn, đi trong làn mưa xuân giữa sắc hoa tử huyền là hình ảnh biểu tượng cho sự trở về bản thể của con người, biểu tượng cho sự hòa nhập của con người vào môi trường tự nhiên</a:t>
            </a:r>
            <a:endParaRPr lang="en-GB" sz="3600"/>
          </a:p>
        </p:txBody>
      </p:sp>
      <p:sp>
        <p:nvSpPr>
          <p:cNvPr id="45" name="Rectangle 44"/>
          <p:cNvSpPr/>
          <p:nvPr/>
        </p:nvSpPr>
        <p:spPr>
          <a:xfrm rot="21369788">
            <a:off x="12798663" y="2081319"/>
            <a:ext cx="4185372" cy="5632311"/>
          </a:xfrm>
          <a:prstGeom prst="rect">
            <a:avLst/>
          </a:prstGeom>
        </p:spPr>
        <p:txBody>
          <a:bodyPr wrap="square">
            <a:spAutoFit/>
          </a:bodyPr>
          <a:lstStyle/>
          <a:p>
            <a:pPr algn="ctr"/>
            <a:r>
              <a:rPr lang="en-US" sz="3600" b="1">
                <a:solidFill>
                  <a:srgbClr val="292929"/>
                </a:solidFill>
                <a:latin typeface="Times New Roman" panose="02020603050405020304" pitchFamily="18" charset="0"/>
                <a:ea typeface="Calibri" panose="020F0502020204030204" pitchFamily="34" charset="0"/>
              </a:rPr>
              <a:t>Thông </a:t>
            </a:r>
            <a:r>
              <a:rPr lang="en-US" sz="3600" b="1" smtClean="0">
                <a:solidFill>
                  <a:srgbClr val="292929"/>
                </a:solidFill>
                <a:latin typeface="Times New Roman" panose="02020603050405020304" pitchFamily="18" charset="0"/>
                <a:ea typeface="Calibri" panose="020F0502020204030204" pitchFamily="34" charset="0"/>
              </a:rPr>
              <a:t>điệp</a:t>
            </a:r>
            <a:endParaRPr lang="vi-VN" sz="3600" b="1" smtClean="0">
              <a:solidFill>
                <a:srgbClr val="292929"/>
              </a:solidFill>
              <a:latin typeface="Times New Roman" panose="02020603050405020304" pitchFamily="18" charset="0"/>
              <a:ea typeface="Calibri" panose="020F0502020204030204" pitchFamily="34" charset="0"/>
            </a:endParaRPr>
          </a:p>
          <a:p>
            <a:pPr algn="just"/>
            <a:r>
              <a:rPr lang="en-US" sz="3600" smtClean="0">
                <a:solidFill>
                  <a:srgbClr val="292929"/>
                </a:solidFill>
                <a:latin typeface="Times New Roman" panose="02020603050405020304" pitchFamily="18" charset="0"/>
                <a:ea typeface="Calibri" panose="020F0502020204030204" pitchFamily="34" charset="0"/>
              </a:rPr>
              <a:t> </a:t>
            </a:r>
            <a:r>
              <a:rPr lang="en-US" sz="3600">
                <a:solidFill>
                  <a:srgbClr val="292929"/>
                </a:solidFill>
                <a:latin typeface="Times New Roman" panose="02020603050405020304" pitchFamily="18" charset="0"/>
                <a:ea typeface="Calibri" panose="020F0502020204030204" pitchFamily="34" charset="0"/>
              </a:rPr>
              <a:t>Hãy chung sống hòa bình với thiên nhiên, thay đổi những định kiến trong ta về thế giới tự nhiên. Khi ấy, ta sẽ thấy mình trong thiên nhiên, và thấy thiên nhiên trong mình. </a:t>
            </a:r>
            <a:endParaRPr lang="en-GB" sz="3600"/>
          </a:p>
        </p:txBody>
      </p:sp>
    </p:spTree>
    <p:extLst>
      <p:ext uri="{BB962C8B-B14F-4D97-AF65-F5344CB8AC3E}">
        <p14:creationId xmlns:p14="http://schemas.microsoft.com/office/powerpoint/2010/main" val="24060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arn(inVertical)">
                                      <p:cBhvr>
                                        <p:cTn id="38" dur="500"/>
                                        <p:tgtEl>
                                          <p:spTgt spid="45"/>
                                        </p:tgtEl>
                                      </p:cBhvr>
                                    </p:animEffect>
                                  </p:childTnLst>
                                </p:cTn>
                              </p:par>
                              <p:par>
                                <p:cTn id="39" presetID="16" presetClass="entr" presetSubtype="21"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3" grpId="0"/>
      <p:bldP spid="44" grpId="0"/>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21908" y="5657646"/>
            <a:ext cx="26291191" cy="8464872"/>
            <a:chOff x="0" y="0"/>
            <a:chExt cx="35054921" cy="11286496"/>
          </a:xfrm>
        </p:grpSpPr>
        <p:sp>
          <p:nvSpPr>
            <p:cNvPr id="3" name="Freeform 3"/>
            <p:cNvSpPr/>
            <p:nvPr/>
          </p:nvSpPr>
          <p:spPr>
            <a:xfrm rot="749865">
              <a:off x="14859484" y="2545132"/>
              <a:ext cx="19981048" cy="4169281"/>
            </a:xfrm>
            <a:custGeom>
              <a:avLst/>
              <a:gdLst/>
              <a:ahLst/>
              <a:cxnLst/>
              <a:rect l="l" t="t" r="r" b="b"/>
              <a:pathLst>
                <a:path w="19981048" h="4169281">
                  <a:moveTo>
                    <a:pt x="0" y="0"/>
                  </a:moveTo>
                  <a:lnTo>
                    <a:pt x="19981048" y="0"/>
                  </a:lnTo>
                  <a:lnTo>
                    <a:pt x="19981048" y="4169281"/>
                  </a:lnTo>
                  <a:lnTo>
                    <a:pt x="0" y="4169281"/>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4" name="Freeform 4"/>
            <p:cNvSpPr/>
            <p:nvPr/>
          </p:nvSpPr>
          <p:spPr>
            <a:xfrm rot="194611" flipH="1">
              <a:off x="89169" y="491501"/>
              <a:ext cx="17476945" cy="3646770"/>
            </a:xfrm>
            <a:custGeom>
              <a:avLst/>
              <a:gdLst/>
              <a:ahLst/>
              <a:cxnLst/>
              <a:rect l="l" t="t" r="r" b="b"/>
              <a:pathLst>
                <a:path w="17476945" h="3646770">
                  <a:moveTo>
                    <a:pt x="17476945" y="0"/>
                  </a:moveTo>
                  <a:lnTo>
                    <a:pt x="0" y="0"/>
                  </a:lnTo>
                  <a:lnTo>
                    <a:pt x="0" y="3646770"/>
                  </a:lnTo>
                  <a:lnTo>
                    <a:pt x="17476945" y="3646770"/>
                  </a:lnTo>
                  <a:lnTo>
                    <a:pt x="17476945"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grpSp>
          <p:nvGrpSpPr>
            <p:cNvPr id="5" name="Group 5"/>
            <p:cNvGrpSpPr/>
            <p:nvPr/>
          </p:nvGrpSpPr>
          <p:grpSpPr>
            <a:xfrm rot="125927">
              <a:off x="5400533" y="4118854"/>
              <a:ext cx="24968711" cy="6712685"/>
              <a:chOff x="0" y="0"/>
              <a:chExt cx="4883725" cy="1312960"/>
            </a:xfrm>
          </p:grpSpPr>
          <p:sp>
            <p:nvSpPr>
              <p:cNvPr id="6" name="Freeform 6"/>
              <p:cNvSpPr/>
              <p:nvPr/>
            </p:nvSpPr>
            <p:spPr>
              <a:xfrm>
                <a:off x="0" y="0"/>
                <a:ext cx="4883725" cy="1312960"/>
              </a:xfrm>
              <a:custGeom>
                <a:avLst/>
                <a:gdLst/>
                <a:ahLst/>
                <a:cxnLst/>
                <a:rect l="l" t="t" r="r" b="b"/>
                <a:pathLst>
                  <a:path w="4883725" h="1312960">
                    <a:moveTo>
                      <a:pt x="0" y="0"/>
                    </a:moveTo>
                    <a:lnTo>
                      <a:pt x="4883725" y="0"/>
                    </a:lnTo>
                    <a:lnTo>
                      <a:pt x="4883725" y="1312960"/>
                    </a:lnTo>
                    <a:lnTo>
                      <a:pt x="0" y="1312960"/>
                    </a:lnTo>
                    <a:close/>
                  </a:path>
                </a:pathLst>
              </a:custGeom>
              <a:solidFill>
                <a:srgbClr val="35684E"/>
              </a:solidFill>
            </p:spPr>
          </p:sp>
          <p:sp>
            <p:nvSpPr>
              <p:cNvPr id="7" name="TextBox 7"/>
              <p:cNvSpPr txBox="1"/>
              <p:nvPr/>
            </p:nvSpPr>
            <p:spPr>
              <a:xfrm>
                <a:off x="0" y="-28575"/>
                <a:ext cx="4883725" cy="1341535"/>
              </a:xfrm>
              <a:prstGeom prst="rect">
                <a:avLst/>
              </a:prstGeom>
            </p:spPr>
            <p:txBody>
              <a:bodyPr lIns="51303" tIns="51303" rIns="51303" bIns="51303" rtlCol="0" anchor="ctr"/>
              <a:lstStyle/>
              <a:p>
                <a:pPr algn="ctr">
                  <a:lnSpc>
                    <a:spcPts val="2102"/>
                  </a:lnSpc>
                </a:pPr>
                <a:endParaRPr>
                  <a:solidFill>
                    <a:prstClr val="black"/>
                  </a:solidFill>
                </a:endParaRPr>
              </a:p>
            </p:txBody>
          </p:sp>
        </p:grpSp>
      </p:grpSp>
      <p:sp>
        <p:nvSpPr>
          <p:cNvPr id="8" name="Freeform 8"/>
          <p:cNvSpPr/>
          <p:nvPr/>
        </p:nvSpPr>
        <p:spPr>
          <a:xfrm>
            <a:off x="15039260" y="1258836"/>
            <a:ext cx="1044214" cy="1050782"/>
          </a:xfrm>
          <a:custGeom>
            <a:avLst/>
            <a:gdLst/>
            <a:ahLst/>
            <a:cxnLst/>
            <a:rect l="l" t="t" r="r" b="b"/>
            <a:pathLst>
              <a:path w="1044214" h="1050782">
                <a:moveTo>
                  <a:pt x="0" y="0"/>
                </a:moveTo>
                <a:lnTo>
                  <a:pt x="1044214" y="0"/>
                </a:lnTo>
                <a:lnTo>
                  <a:pt x="1044214" y="1050782"/>
                </a:lnTo>
                <a:lnTo>
                  <a:pt x="0" y="1050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H="1">
            <a:off x="15069277" y="1479793"/>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0" name="Freeform 10"/>
          <p:cNvSpPr/>
          <p:nvPr/>
        </p:nvSpPr>
        <p:spPr>
          <a:xfrm>
            <a:off x="454842" y="4574622"/>
            <a:ext cx="1571057" cy="2112668"/>
          </a:xfrm>
          <a:custGeom>
            <a:avLst/>
            <a:gdLst/>
            <a:ahLst/>
            <a:cxnLst/>
            <a:rect l="l" t="t" r="r" b="b"/>
            <a:pathLst>
              <a:path w="1571057" h="2112668">
                <a:moveTo>
                  <a:pt x="0" y="0"/>
                </a:moveTo>
                <a:lnTo>
                  <a:pt x="1571057" y="0"/>
                </a:lnTo>
                <a:lnTo>
                  <a:pt x="1571057" y="2112669"/>
                </a:lnTo>
                <a:lnTo>
                  <a:pt x="0" y="21126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134000" flipH="1">
            <a:off x="698014" y="8574024"/>
            <a:ext cx="712715" cy="1116525"/>
          </a:xfrm>
          <a:custGeom>
            <a:avLst/>
            <a:gdLst/>
            <a:ahLst/>
            <a:cxnLst/>
            <a:rect l="l" t="t" r="r" b="b"/>
            <a:pathLst>
              <a:path w="712715" h="1116525">
                <a:moveTo>
                  <a:pt x="712715" y="0"/>
                </a:moveTo>
                <a:lnTo>
                  <a:pt x="0" y="0"/>
                </a:lnTo>
                <a:lnTo>
                  <a:pt x="0" y="1116524"/>
                </a:lnTo>
                <a:lnTo>
                  <a:pt x="712715" y="1116524"/>
                </a:lnTo>
                <a:lnTo>
                  <a:pt x="712715"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2" name="Group 12"/>
          <p:cNvGrpSpPr/>
          <p:nvPr/>
        </p:nvGrpSpPr>
        <p:grpSpPr>
          <a:xfrm>
            <a:off x="1295401" y="6687291"/>
            <a:ext cx="8104256" cy="3245144"/>
            <a:chOff x="0" y="0"/>
            <a:chExt cx="1526026" cy="712439"/>
          </a:xfrm>
        </p:grpSpPr>
        <p:sp>
          <p:nvSpPr>
            <p:cNvPr id="13" name="Freeform 13"/>
            <p:cNvSpPr/>
            <p:nvPr/>
          </p:nvSpPr>
          <p:spPr>
            <a:xfrm>
              <a:off x="0" y="0"/>
              <a:ext cx="1526026" cy="712439"/>
            </a:xfrm>
            <a:custGeom>
              <a:avLst/>
              <a:gdLst/>
              <a:ahLst/>
              <a:cxnLst/>
              <a:rect l="l" t="t" r="r" b="b"/>
              <a:pathLst>
                <a:path w="1526026" h="712439">
                  <a:moveTo>
                    <a:pt x="17370" y="0"/>
                  </a:moveTo>
                  <a:lnTo>
                    <a:pt x="1508656" y="0"/>
                  </a:lnTo>
                  <a:cubicBezTo>
                    <a:pt x="1513263" y="0"/>
                    <a:pt x="1517681" y="1830"/>
                    <a:pt x="1520939" y="5088"/>
                  </a:cubicBezTo>
                  <a:cubicBezTo>
                    <a:pt x="1524196" y="8345"/>
                    <a:pt x="1526026" y="12763"/>
                    <a:pt x="1526026" y="17370"/>
                  </a:cubicBezTo>
                  <a:lnTo>
                    <a:pt x="1526026" y="695069"/>
                  </a:lnTo>
                  <a:cubicBezTo>
                    <a:pt x="1526026" y="699675"/>
                    <a:pt x="1524196" y="704094"/>
                    <a:pt x="1520939" y="707351"/>
                  </a:cubicBezTo>
                  <a:cubicBezTo>
                    <a:pt x="1517681" y="710609"/>
                    <a:pt x="1513263" y="712439"/>
                    <a:pt x="1508656" y="712439"/>
                  </a:cubicBezTo>
                  <a:lnTo>
                    <a:pt x="17370" y="712439"/>
                  </a:lnTo>
                  <a:cubicBezTo>
                    <a:pt x="12763" y="712439"/>
                    <a:pt x="8345" y="710609"/>
                    <a:pt x="5088" y="707351"/>
                  </a:cubicBezTo>
                  <a:cubicBezTo>
                    <a:pt x="1830" y="704094"/>
                    <a:pt x="0" y="699675"/>
                    <a:pt x="0" y="695069"/>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14" name="TextBox 14"/>
            <p:cNvSpPr txBox="1"/>
            <p:nvPr/>
          </p:nvSpPr>
          <p:spPr>
            <a:xfrm>
              <a:off x="0" y="-28575"/>
              <a:ext cx="1526026" cy="741014"/>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5" name="Freeform 15"/>
          <p:cNvSpPr/>
          <p:nvPr/>
        </p:nvSpPr>
        <p:spPr>
          <a:xfrm rot="-828089" flipH="1">
            <a:off x="9504619" y="8559771"/>
            <a:ext cx="679654" cy="1064733"/>
          </a:xfrm>
          <a:custGeom>
            <a:avLst/>
            <a:gdLst/>
            <a:ahLst/>
            <a:cxnLst/>
            <a:rect l="l" t="t" r="r" b="b"/>
            <a:pathLst>
              <a:path w="679654" h="1064733">
                <a:moveTo>
                  <a:pt x="679655" y="0"/>
                </a:moveTo>
                <a:lnTo>
                  <a:pt x="0" y="0"/>
                </a:lnTo>
                <a:lnTo>
                  <a:pt x="0" y="1064733"/>
                </a:lnTo>
                <a:lnTo>
                  <a:pt x="679655" y="1064733"/>
                </a:lnTo>
                <a:lnTo>
                  <a:pt x="679655"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rot="145556">
            <a:off x="600334" y="9446730"/>
            <a:ext cx="991833" cy="464922"/>
          </a:xfrm>
          <a:custGeom>
            <a:avLst/>
            <a:gdLst/>
            <a:ahLst/>
            <a:cxnLst/>
            <a:rect l="l" t="t" r="r" b="b"/>
            <a:pathLst>
              <a:path w="991833" h="464922">
                <a:moveTo>
                  <a:pt x="0" y="0"/>
                </a:moveTo>
                <a:lnTo>
                  <a:pt x="991833" y="0"/>
                </a:lnTo>
                <a:lnTo>
                  <a:pt x="991833" y="464922"/>
                </a:lnTo>
                <a:lnTo>
                  <a:pt x="0" y="4649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9170371" y="9127792"/>
            <a:ext cx="944886" cy="442915"/>
          </a:xfrm>
          <a:custGeom>
            <a:avLst/>
            <a:gdLst/>
            <a:ahLst/>
            <a:cxnLst/>
            <a:rect l="l" t="t" r="r" b="b"/>
            <a:pathLst>
              <a:path w="944886" h="442915">
                <a:moveTo>
                  <a:pt x="0" y="0"/>
                </a:moveTo>
                <a:lnTo>
                  <a:pt x="944886" y="0"/>
                </a:lnTo>
                <a:lnTo>
                  <a:pt x="944886" y="442915"/>
                </a:lnTo>
                <a:lnTo>
                  <a:pt x="0" y="4429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a:off x="745744" y="6199170"/>
            <a:ext cx="987009" cy="488121"/>
          </a:xfrm>
          <a:custGeom>
            <a:avLst/>
            <a:gdLst/>
            <a:ahLst/>
            <a:cxnLst/>
            <a:rect l="l" t="t" r="r" b="b"/>
            <a:pathLst>
              <a:path w="987009" h="488121">
                <a:moveTo>
                  <a:pt x="0" y="0"/>
                </a:moveTo>
                <a:lnTo>
                  <a:pt x="987008" y="0"/>
                </a:lnTo>
                <a:lnTo>
                  <a:pt x="987008" y="488121"/>
                </a:lnTo>
                <a:lnTo>
                  <a:pt x="0" y="4881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9" name="Freeform 19"/>
          <p:cNvSpPr/>
          <p:nvPr/>
        </p:nvSpPr>
        <p:spPr>
          <a:xfrm flipH="1">
            <a:off x="1063896" y="1000646"/>
            <a:ext cx="2148145" cy="684721"/>
          </a:xfrm>
          <a:custGeom>
            <a:avLst/>
            <a:gdLst/>
            <a:ahLst/>
            <a:cxnLst/>
            <a:rect l="l" t="t" r="r" b="b"/>
            <a:pathLst>
              <a:path w="2148145" h="684721">
                <a:moveTo>
                  <a:pt x="2148145" y="0"/>
                </a:moveTo>
                <a:lnTo>
                  <a:pt x="0" y="0"/>
                </a:lnTo>
                <a:lnTo>
                  <a:pt x="0" y="684721"/>
                </a:lnTo>
                <a:lnTo>
                  <a:pt x="2148145" y="684721"/>
                </a:lnTo>
                <a:lnTo>
                  <a:pt x="2148145"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20" name="Freeform 20"/>
          <p:cNvSpPr/>
          <p:nvPr/>
        </p:nvSpPr>
        <p:spPr>
          <a:xfrm flipH="1">
            <a:off x="16390592" y="3601112"/>
            <a:ext cx="1737416" cy="3846677"/>
          </a:xfrm>
          <a:custGeom>
            <a:avLst/>
            <a:gdLst/>
            <a:ahLst/>
            <a:cxnLst/>
            <a:rect l="l" t="t" r="r" b="b"/>
            <a:pathLst>
              <a:path w="1737416" h="3846677">
                <a:moveTo>
                  <a:pt x="1737416" y="0"/>
                </a:moveTo>
                <a:lnTo>
                  <a:pt x="0" y="0"/>
                </a:lnTo>
                <a:lnTo>
                  <a:pt x="0" y="3846677"/>
                </a:lnTo>
                <a:lnTo>
                  <a:pt x="1737416" y="3846677"/>
                </a:lnTo>
                <a:lnTo>
                  <a:pt x="1737416"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a:off x="10813653" y="8926364"/>
            <a:ext cx="689330" cy="412449"/>
          </a:xfrm>
          <a:custGeom>
            <a:avLst/>
            <a:gdLst/>
            <a:ahLst/>
            <a:cxnLst/>
            <a:rect l="l" t="t" r="r" b="b"/>
            <a:pathLst>
              <a:path w="689330" h="412449">
                <a:moveTo>
                  <a:pt x="0" y="0"/>
                </a:moveTo>
                <a:lnTo>
                  <a:pt x="689330" y="0"/>
                </a:lnTo>
                <a:lnTo>
                  <a:pt x="689330" y="412450"/>
                </a:lnTo>
                <a:lnTo>
                  <a:pt x="0" y="41245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TextBox 22"/>
          <p:cNvSpPr txBox="1"/>
          <p:nvPr/>
        </p:nvSpPr>
        <p:spPr>
          <a:xfrm>
            <a:off x="6753353" y="334437"/>
            <a:ext cx="7603386" cy="923330"/>
          </a:xfrm>
          <a:prstGeom prst="rect">
            <a:avLst/>
          </a:prstGeom>
        </p:spPr>
        <p:txBody>
          <a:bodyPr wrap="square" lIns="0" tIns="0" rIns="0" bIns="0" rtlCol="0" anchor="t">
            <a:spAutoFit/>
          </a:bodyPr>
          <a:lstStyle/>
          <a:p>
            <a:r>
              <a:rPr lang="de-DE" sz="6000" b="1">
                <a:latin typeface="Times New Roman" panose="02020603050405020304" pitchFamily="18" charset="0"/>
                <a:cs typeface="Times New Roman" panose="02020603050405020304" pitchFamily="18" charset="0"/>
              </a:rPr>
              <a:t>3. Yếu tố kì ảo</a:t>
            </a:r>
            <a:endParaRPr lang="en-GB" sz="6000">
              <a:latin typeface="Times New Roman" panose="02020603050405020304" pitchFamily="18" charset="0"/>
              <a:cs typeface="Times New Roman" panose="02020603050405020304" pitchFamily="18" charset="0"/>
            </a:endParaRPr>
          </a:p>
        </p:txBody>
      </p:sp>
      <p:sp>
        <p:nvSpPr>
          <p:cNvPr id="24" name="Freeform 24"/>
          <p:cNvSpPr/>
          <p:nvPr/>
        </p:nvSpPr>
        <p:spPr>
          <a:xfrm rot="1387713">
            <a:off x="10027453" y="8753233"/>
            <a:ext cx="620206" cy="971602"/>
          </a:xfrm>
          <a:custGeom>
            <a:avLst/>
            <a:gdLst/>
            <a:ahLst/>
            <a:cxnLst/>
            <a:rect l="l" t="t" r="r" b="b"/>
            <a:pathLst>
              <a:path w="620206" h="971602">
                <a:moveTo>
                  <a:pt x="0" y="0"/>
                </a:moveTo>
                <a:lnTo>
                  <a:pt x="620205" y="0"/>
                </a:lnTo>
                <a:lnTo>
                  <a:pt x="620205" y="971602"/>
                </a:lnTo>
                <a:lnTo>
                  <a:pt x="0" y="9716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grpSp>
        <p:nvGrpSpPr>
          <p:cNvPr id="25" name="Group 25"/>
          <p:cNvGrpSpPr/>
          <p:nvPr/>
        </p:nvGrpSpPr>
        <p:grpSpPr>
          <a:xfrm>
            <a:off x="2025899" y="2970731"/>
            <a:ext cx="7443035" cy="2705322"/>
            <a:chOff x="0" y="0"/>
            <a:chExt cx="1526026" cy="712513"/>
          </a:xfrm>
        </p:grpSpPr>
        <p:sp>
          <p:nvSpPr>
            <p:cNvPr id="26" name="Freeform 26"/>
            <p:cNvSpPr/>
            <p:nvPr/>
          </p:nvSpPr>
          <p:spPr>
            <a:xfrm>
              <a:off x="0" y="0"/>
              <a:ext cx="1526026" cy="712513"/>
            </a:xfrm>
            <a:custGeom>
              <a:avLst/>
              <a:gdLst/>
              <a:ahLst/>
              <a:cxnLst/>
              <a:rect l="l" t="t" r="r" b="b"/>
              <a:pathLst>
                <a:path w="1526026" h="712513">
                  <a:moveTo>
                    <a:pt x="17370" y="0"/>
                  </a:moveTo>
                  <a:lnTo>
                    <a:pt x="1508656" y="0"/>
                  </a:lnTo>
                  <a:cubicBezTo>
                    <a:pt x="1513263" y="0"/>
                    <a:pt x="1517681" y="1830"/>
                    <a:pt x="1520939" y="5088"/>
                  </a:cubicBezTo>
                  <a:cubicBezTo>
                    <a:pt x="1524196" y="8345"/>
                    <a:pt x="1526026" y="12763"/>
                    <a:pt x="1526026" y="17370"/>
                  </a:cubicBezTo>
                  <a:lnTo>
                    <a:pt x="1526026" y="695143"/>
                  </a:lnTo>
                  <a:cubicBezTo>
                    <a:pt x="1526026" y="699749"/>
                    <a:pt x="1524196" y="704168"/>
                    <a:pt x="1520939" y="707425"/>
                  </a:cubicBezTo>
                  <a:cubicBezTo>
                    <a:pt x="1517681" y="710683"/>
                    <a:pt x="1513263" y="712513"/>
                    <a:pt x="1508656" y="712513"/>
                  </a:cubicBezTo>
                  <a:lnTo>
                    <a:pt x="17370" y="712513"/>
                  </a:lnTo>
                  <a:cubicBezTo>
                    <a:pt x="7777" y="712513"/>
                    <a:pt x="0" y="704736"/>
                    <a:pt x="0" y="695143"/>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27" name="TextBox 27"/>
            <p:cNvSpPr txBox="1"/>
            <p:nvPr/>
          </p:nvSpPr>
          <p:spPr>
            <a:xfrm>
              <a:off x="0" y="-28575"/>
              <a:ext cx="1526026" cy="741088"/>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8" name="Group 28"/>
          <p:cNvGrpSpPr/>
          <p:nvPr/>
        </p:nvGrpSpPr>
        <p:grpSpPr>
          <a:xfrm>
            <a:off x="9564312" y="4640721"/>
            <a:ext cx="5794131" cy="3399091"/>
            <a:chOff x="0" y="0"/>
            <a:chExt cx="1526026" cy="895234"/>
          </a:xfrm>
        </p:grpSpPr>
        <p:sp>
          <p:nvSpPr>
            <p:cNvPr id="29" name="Freeform 29"/>
            <p:cNvSpPr/>
            <p:nvPr/>
          </p:nvSpPr>
          <p:spPr>
            <a:xfrm>
              <a:off x="0" y="0"/>
              <a:ext cx="1526026" cy="895234"/>
            </a:xfrm>
            <a:custGeom>
              <a:avLst/>
              <a:gdLst/>
              <a:ahLst/>
              <a:cxnLst/>
              <a:rect l="l" t="t" r="r" b="b"/>
              <a:pathLst>
                <a:path w="1526026" h="895234">
                  <a:moveTo>
                    <a:pt x="17370" y="0"/>
                  </a:moveTo>
                  <a:lnTo>
                    <a:pt x="1508656" y="0"/>
                  </a:lnTo>
                  <a:cubicBezTo>
                    <a:pt x="1513263" y="0"/>
                    <a:pt x="1517681" y="1830"/>
                    <a:pt x="1520939" y="5088"/>
                  </a:cubicBezTo>
                  <a:cubicBezTo>
                    <a:pt x="1524196" y="8345"/>
                    <a:pt x="1526026" y="12763"/>
                    <a:pt x="1526026" y="17370"/>
                  </a:cubicBezTo>
                  <a:lnTo>
                    <a:pt x="1526026" y="877864"/>
                  </a:lnTo>
                  <a:cubicBezTo>
                    <a:pt x="1526026" y="882470"/>
                    <a:pt x="1524196" y="886889"/>
                    <a:pt x="1520939" y="890146"/>
                  </a:cubicBezTo>
                  <a:cubicBezTo>
                    <a:pt x="1517681" y="893404"/>
                    <a:pt x="1513263" y="895234"/>
                    <a:pt x="1508656" y="895234"/>
                  </a:cubicBezTo>
                  <a:lnTo>
                    <a:pt x="17370" y="895234"/>
                  </a:lnTo>
                  <a:cubicBezTo>
                    <a:pt x="7777" y="895234"/>
                    <a:pt x="0" y="887457"/>
                    <a:pt x="0" y="877864"/>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30" name="TextBox 30"/>
            <p:cNvSpPr txBox="1"/>
            <p:nvPr/>
          </p:nvSpPr>
          <p:spPr>
            <a:xfrm>
              <a:off x="0" y="-28575"/>
              <a:ext cx="1526026" cy="923809"/>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1" name="Group 31"/>
          <p:cNvGrpSpPr/>
          <p:nvPr/>
        </p:nvGrpSpPr>
        <p:grpSpPr>
          <a:xfrm>
            <a:off x="4471863" y="6325852"/>
            <a:ext cx="2448105" cy="722877"/>
            <a:chOff x="0" y="0"/>
            <a:chExt cx="644768" cy="190387"/>
          </a:xfrm>
        </p:grpSpPr>
        <p:sp>
          <p:nvSpPr>
            <p:cNvPr id="32" name="Freeform 32"/>
            <p:cNvSpPr/>
            <p:nvPr/>
          </p:nvSpPr>
          <p:spPr>
            <a:xfrm>
              <a:off x="0" y="0"/>
              <a:ext cx="644768" cy="190387"/>
            </a:xfrm>
            <a:custGeom>
              <a:avLst/>
              <a:gdLst/>
              <a:ahLst/>
              <a:cxnLst/>
              <a:rect l="l" t="t" r="r" b="b"/>
              <a:pathLst>
                <a:path w="644768" h="190387">
                  <a:moveTo>
                    <a:pt x="41111" y="0"/>
                  </a:moveTo>
                  <a:lnTo>
                    <a:pt x="603657" y="0"/>
                  </a:lnTo>
                  <a:cubicBezTo>
                    <a:pt x="626362" y="0"/>
                    <a:pt x="644768" y="18406"/>
                    <a:pt x="644768" y="41111"/>
                  </a:cubicBezTo>
                  <a:lnTo>
                    <a:pt x="644768" y="149276"/>
                  </a:lnTo>
                  <a:cubicBezTo>
                    <a:pt x="644768" y="171981"/>
                    <a:pt x="626362" y="190387"/>
                    <a:pt x="603657" y="190387"/>
                  </a:cubicBezTo>
                  <a:lnTo>
                    <a:pt x="41111" y="190387"/>
                  </a:lnTo>
                  <a:cubicBezTo>
                    <a:pt x="18406" y="190387"/>
                    <a:pt x="0" y="171981"/>
                    <a:pt x="0" y="149276"/>
                  </a:cubicBezTo>
                  <a:lnTo>
                    <a:pt x="0" y="41111"/>
                  </a:lnTo>
                  <a:cubicBezTo>
                    <a:pt x="0" y="18406"/>
                    <a:pt x="18406" y="0"/>
                    <a:pt x="41111" y="0"/>
                  </a:cubicBezTo>
                  <a:close/>
                </a:path>
              </a:pathLst>
            </a:custGeom>
            <a:solidFill>
              <a:srgbClr val="FFCA31"/>
            </a:solidFill>
            <a:ln w="28575" cap="sq">
              <a:solidFill>
                <a:srgbClr val="7D4C2A"/>
              </a:solidFill>
              <a:prstDash val="solid"/>
              <a:miter/>
            </a:ln>
          </p:spPr>
        </p:sp>
        <p:sp>
          <p:nvSpPr>
            <p:cNvPr id="33" name="TextBox 33"/>
            <p:cNvSpPr txBox="1"/>
            <p:nvPr/>
          </p:nvSpPr>
          <p:spPr>
            <a:xfrm>
              <a:off x="0" y="-28575"/>
              <a:ext cx="644768"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34" name="Group 34"/>
          <p:cNvGrpSpPr/>
          <p:nvPr/>
        </p:nvGrpSpPr>
        <p:grpSpPr>
          <a:xfrm>
            <a:off x="4471863" y="2609292"/>
            <a:ext cx="2081877" cy="722877"/>
            <a:chOff x="0" y="0"/>
            <a:chExt cx="548313" cy="190387"/>
          </a:xfrm>
        </p:grpSpPr>
        <p:sp>
          <p:nvSpPr>
            <p:cNvPr id="35" name="Freeform 35"/>
            <p:cNvSpPr/>
            <p:nvPr/>
          </p:nvSpPr>
          <p:spPr>
            <a:xfrm>
              <a:off x="0" y="0"/>
              <a:ext cx="548313" cy="190387"/>
            </a:xfrm>
            <a:custGeom>
              <a:avLst/>
              <a:gdLst/>
              <a:ahLst/>
              <a:cxnLst/>
              <a:rect l="l" t="t" r="r" b="b"/>
              <a:pathLst>
                <a:path w="548313" h="190387">
                  <a:moveTo>
                    <a:pt x="48343" y="0"/>
                  </a:moveTo>
                  <a:lnTo>
                    <a:pt x="499970" y="0"/>
                  </a:lnTo>
                  <a:cubicBezTo>
                    <a:pt x="512791" y="0"/>
                    <a:pt x="525088" y="5093"/>
                    <a:pt x="534154" y="14159"/>
                  </a:cubicBezTo>
                  <a:cubicBezTo>
                    <a:pt x="543220" y="23226"/>
                    <a:pt x="548313" y="35522"/>
                    <a:pt x="548313" y="48343"/>
                  </a:cubicBezTo>
                  <a:lnTo>
                    <a:pt x="548313" y="142044"/>
                  </a:lnTo>
                  <a:cubicBezTo>
                    <a:pt x="548313" y="168743"/>
                    <a:pt x="526669" y="190387"/>
                    <a:pt x="499970" y="190387"/>
                  </a:cubicBezTo>
                  <a:lnTo>
                    <a:pt x="48343" y="190387"/>
                  </a:lnTo>
                  <a:cubicBezTo>
                    <a:pt x="21644" y="190387"/>
                    <a:pt x="0" y="168743"/>
                    <a:pt x="0" y="142044"/>
                  </a:cubicBezTo>
                  <a:lnTo>
                    <a:pt x="0" y="48343"/>
                  </a:lnTo>
                  <a:cubicBezTo>
                    <a:pt x="0" y="21644"/>
                    <a:pt x="21644" y="0"/>
                    <a:pt x="48343" y="0"/>
                  </a:cubicBezTo>
                  <a:close/>
                </a:path>
              </a:pathLst>
            </a:custGeom>
            <a:solidFill>
              <a:srgbClr val="FFCA31"/>
            </a:solidFill>
            <a:ln w="28575" cap="sq">
              <a:solidFill>
                <a:srgbClr val="7D4C2A"/>
              </a:solidFill>
              <a:prstDash val="solid"/>
              <a:miter/>
            </a:ln>
          </p:spPr>
        </p:sp>
        <p:sp>
          <p:nvSpPr>
            <p:cNvPr id="36" name="TextBox 36"/>
            <p:cNvSpPr txBox="1"/>
            <p:nvPr/>
          </p:nvSpPr>
          <p:spPr>
            <a:xfrm>
              <a:off x="0" y="-28575"/>
              <a:ext cx="548313"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7" name="Group 37"/>
          <p:cNvGrpSpPr/>
          <p:nvPr/>
        </p:nvGrpSpPr>
        <p:grpSpPr>
          <a:xfrm>
            <a:off x="3484811" y="2609292"/>
            <a:ext cx="796169" cy="722877"/>
            <a:chOff x="0" y="0"/>
            <a:chExt cx="209691" cy="190387"/>
          </a:xfrm>
        </p:grpSpPr>
        <p:sp>
          <p:nvSpPr>
            <p:cNvPr id="38" name="Freeform 38"/>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39" name="TextBox 39"/>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0" name="Group 40"/>
          <p:cNvGrpSpPr/>
          <p:nvPr/>
        </p:nvGrpSpPr>
        <p:grpSpPr>
          <a:xfrm>
            <a:off x="10156964" y="4286142"/>
            <a:ext cx="796169" cy="722877"/>
            <a:chOff x="0" y="0"/>
            <a:chExt cx="209691" cy="190387"/>
          </a:xfrm>
        </p:grpSpPr>
        <p:sp>
          <p:nvSpPr>
            <p:cNvPr id="41" name="Freeform 41"/>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42" name="TextBox 42"/>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3" name="Group 43"/>
          <p:cNvGrpSpPr/>
          <p:nvPr/>
        </p:nvGrpSpPr>
        <p:grpSpPr>
          <a:xfrm>
            <a:off x="3484811" y="6325852"/>
            <a:ext cx="796169" cy="722877"/>
            <a:chOff x="0" y="0"/>
            <a:chExt cx="209691" cy="190387"/>
          </a:xfrm>
        </p:grpSpPr>
        <p:sp>
          <p:nvSpPr>
            <p:cNvPr id="44" name="Freeform 44"/>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45" name="TextBox 45"/>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6" name="Group 46"/>
          <p:cNvGrpSpPr/>
          <p:nvPr/>
        </p:nvGrpSpPr>
        <p:grpSpPr>
          <a:xfrm>
            <a:off x="11147177" y="4279282"/>
            <a:ext cx="3666949" cy="722877"/>
            <a:chOff x="0" y="0"/>
            <a:chExt cx="965781" cy="190387"/>
          </a:xfrm>
        </p:grpSpPr>
        <p:sp>
          <p:nvSpPr>
            <p:cNvPr id="47" name="Freeform 47"/>
            <p:cNvSpPr/>
            <p:nvPr/>
          </p:nvSpPr>
          <p:spPr>
            <a:xfrm>
              <a:off x="0" y="0"/>
              <a:ext cx="965781" cy="190387"/>
            </a:xfrm>
            <a:custGeom>
              <a:avLst/>
              <a:gdLst/>
              <a:ahLst/>
              <a:cxnLst/>
              <a:rect l="l" t="t" r="r" b="b"/>
              <a:pathLst>
                <a:path w="965781" h="190387">
                  <a:moveTo>
                    <a:pt x="27447" y="0"/>
                  </a:moveTo>
                  <a:lnTo>
                    <a:pt x="938334" y="0"/>
                  </a:lnTo>
                  <a:cubicBezTo>
                    <a:pt x="945614" y="0"/>
                    <a:pt x="952595" y="2892"/>
                    <a:pt x="957742" y="8039"/>
                  </a:cubicBezTo>
                  <a:cubicBezTo>
                    <a:pt x="962889" y="13186"/>
                    <a:pt x="965781" y="20167"/>
                    <a:pt x="965781" y="27447"/>
                  </a:cubicBezTo>
                  <a:lnTo>
                    <a:pt x="965781" y="162941"/>
                  </a:lnTo>
                  <a:cubicBezTo>
                    <a:pt x="965781" y="170220"/>
                    <a:pt x="962889" y="177201"/>
                    <a:pt x="957742" y="182348"/>
                  </a:cubicBezTo>
                  <a:cubicBezTo>
                    <a:pt x="952595" y="187496"/>
                    <a:pt x="945614" y="190387"/>
                    <a:pt x="938334" y="190387"/>
                  </a:cubicBezTo>
                  <a:lnTo>
                    <a:pt x="27447" y="190387"/>
                  </a:lnTo>
                  <a:cubicBezTo>
                    <a:pt x="20167" y="190387"/>
                    <a:pt x="13186" y="187496"/>
                    <a:pt x="8039" y="182348"/>
                  </a:cubicBezTo>
                  <a:cubicBezTo>
                    <a:pt x="2892" y="177201"/>
                    <a:pt x="0" y="170220"/>
                    <a:pt x="0" y="162941"/>
                  </a:cubicBezTo>
                  <a:lnTo>
                    <a:pt x="0" y="27447"/>
                  </a:lnTo>
                  <a:cubicBezTo>
                    <a:pt x="0" y="20167"/>
                    <a:pt x="2892" y="13186"/>
                    <a:pt x="8039" y="8039"/>
                  </a:cubicBezTo>
                  <a:cubicBezTo>
                    <a:pt x="13186" y="2892"/>
                    <a:pt x="20167" y="0"/>
                    <a:pt x="27447" y="0"/>
                  </a:cubicBezTo>
                  <a:close/>
                </a:path>
              </a:pathLst>
            </a:custGeom>
            <a:solidFill>
              <a:srgbClr val="FFCA31"/>
            </a:solidFill>
            <a:ln w="28575" cap="sq">
              <a:solidFill>
                <a:srgbClr val="7D4C2A"/>
              </a:solidFill>
              <a:prstDash val="solid"/>
              <a:miter/>
            </a:ln>
          </p:spPr>
        </p:sp>
        <p:sp>
          <p:nvSpPr>
            <p:cNvPr id="48" name="TextBox 48"/>
            <p:cNvSpPr txBox="1"/>
            <p:nvPr/>
          </p:nvSpPr>
          <p:spPr>
            <a:xfrm>
              <a:off x="0" y="-28575"/>
              <a:ext cx="965781"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49" name="TextBox 49"/>
          <p:cNvSpPr txBox="1"/>
          <p:nvPr/>
        </p:nvSpPr>
        <p:spPr>
          <a:xfrm>
            <a:off x="10119567" y="5351409"/>
            <a:ext cx="4694560" cy="1077218"/>
          </a:xfrm>
          <a:prstGeom prst="rect">
            <a:avLst/>
          </a:prstGeom>
        </p:spPr>
        <p:txBody>
          <a:bodyPr lIns="0" tIns="0" rIns="0" bIns="0" rtlCol="0" anchor="t">
            <a:spAutoFit/>
          </a:bodyPr>
          <a:lstStyle/>
          <a:p>
            <a:pPr algn="just">
              <a:lnSpc>
                <a:spcPts val="4200"/>
              </a:lnSpc>
              <a:spcBef>
                <a:spcPct val="0"/>
              </a:spcBef>
            </a:pPr>
            <a:r>
              <a:rPr lang="en-US" sz="3600">
                <a:latin typeface="Times New Roman" panose="02020603050405020304" pitchFamily="18" charset="0"/>
                <a:cs typeface="Times New Roman" panose="02020603050405020304" pitchFamily="18" charset="0"/>
              </a:rPr>
              <a:t>Chi tiết hoa tử huyền cuối câu chuyện</a:t>
            </a:r>
            <a:endParaRPr lang="en-US" sz="3200">
              <a:solidFill>
                <a:srgbClr val="7E4D2C"/>
              </a:solidFill>
              <a:latin typeface="Times New Roman" panose="02020603050405020304" pitchFamily="18" charset="0"/>
              <a:cs typeface="Times New Roman" panose="02020603050405020304" pitchFamily="18" charset="0"/>
            </a:endParaRPr>
          </a:p>
        </p:txBody>
      </p:sp>
      <p:sp>
        <p:nvSpPr>
          <p:cNvPr id="50" name="Freeform 50"/>
          <p:cNvSpPr/>
          <p:nvPr/>
        </p:nvSpPr>
        <p:spPr>
          <a:xfrm>
            <a:off x="13441397" y="6438371"/>
            <a:ext cx="6304366" cy="3498923"/>
          </a:xfrm>
          <a:custGeom>
            <a:avLst/>
            <a:gdLst/>
            <a:ahLst/>
            <a:cxnLst/>
            <a:rect l="l" t="t" r="r" b="b"/>
            <a:pathLst>
              <a:path w="6304366" h="3498923">
                <a:moveTo>
                  <a:pt x="0" y="0"/>
                </a:moveTo>
                <a:lnTo>
                  <a:pt x="6304366" y="0"/>
                </a:lnTo>
                <a:lnTo>
                  <a:pt x="6304366" y="3498923"/>
                </a:lnTo>
                <a:lnTo>
                  <a:pt x="0" y="3498923"/>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3" name="TextBox 53"/>
          <p:cNvSpPr txBox="1"/>
          <p:nvPr/>
        </p:nvSpPr>
        <p:spPr>
          <a:xfrm>
            <a:off x="3580192" y="2701491"/>
            <a:ext cx="605406" cy="481330"/>
          </a:xfrm>
          <a:prstGeom prst="rect">
            <a:avLst/>
          </a:prstGeom>
        </p:spPr>
        <p:txBody>
          <a:bodyPr lIns="0" tIns="0" rIns="0" bIns="0" rtlCol="0" anchor="t">
            <a:spAutoFit/>
          </a:bodyPr>
          <a:lstStyle/>
          <a:p>
            <a:pPr algn="ctr">
              <a:lnSpc>
                <a:spcPts val="3919"/>
              </a:lnSpc>
              <a:spcBef>
                <a:spcPct val="0"/>
              </a:spcBef>
            </a:pPr>
            <a:r>
              <a:rPr lang="en-US" sz="2799">
                <a:solidFill>
                  <a:srgbClr val="373737"/>
                </a:solidFill>
                <a:latin typeface="Dynapuff Semi-Bold"/>
              </a:rPr>
              <a:t>1.</a:t>
            </a:r>
          </a:p>
        </p:txBody>
      </p:sp>
      <p:sp>
        <p:nvSpPr>
          <p:cNvPr id="54" name="TextBox 54"/>
          <p:cNvSpPr txBox="1"/>
          <p:nvPr/>
        </p:nvSpPr>
        <p:spPr>
          <a:xfrm>
            <a:off x="10252345" y="4378340"/>
            <a:ext cx="605406" cy="459485"/>
          </a:xfrm>
          <a:prstGeom prst="rect">
            <a:avLst/>
          </a:prstGeom>
        </p:spPr>
        <p:txBody>
          <a:bodyPr lIns="0" tIns="0" rIns="0" bIns="0" rtlCol="0" anchor="t">
            <a:spAutoFit/>
          </a:bodyPr>
          <a:lstStyle/>
          <a:p>
            <a:pPr algn="ctr">
              <a:lnSpc>
                <a:spcPts val="3919"/>
              </a:lnSpc>
              <a:spcBef>
                <a:spcPct val="0"/>
              </a:spcBef>
            </a:pPr>
            <a:r>
              <a:rPr lang="vi-VN" sz="2799" smtClean="0">
                <a:solidFill>
                  <a:srgbClr val="373737"/>
                </a:solidFill>
                <a:latin typeface="Dynapuff Semi-Bold"/>
              </a:rPr>
              <a:t>3</a:t>
            </a:r>
            <a:r>
              <a:rPr lang="en-US" sz="2799" smtClean="0">
                <a:solidFill>
                  <a:srgbClr val="373737"/>
                </a:solidFill>
                <a:latin typeface="Dynapuff Semi-Bold"/>
              </a:rPr>
              <a:t>.</a:t>
            </a:r>
            <a:endParaRPr lang="en-US" sz="2799">
              <a:solidFill>
                <a:srgbClr val="373737"/>
              </a:solidFill>
              <a:latin typeface="Dynapuff Semi-Bold"/>
            </a:endParaRPr>
          </a:p>
        </p:txBody>
      </p:sp>
      <p:sp>
        <p:nvSpPr>
          <p:cNvPr id="55" name="TextBox 55"/>
          <p:cNvSpPr txBox="1"/>
          <p:nvPr/>
        </p:nvSpPr>
        <p:spPr>
          <a:xfrm>
            <a:off x="3580192" y="6418051"/>
            <a:ext cx="605406" cy="459485"/>
          </a:xfrm>
          <a:prstGeom prst="rect">
            <a:avLst/>
          </a:prstGeom>
        </p:spPr>
        <p:txBody>
          <a:bodyPr lIns="0" tIns="0" rIns="0" bIns="0" rtlCol="0" anchor="t">
            <a:spAutoFit/>
          </a:bodyPr>
          <a:lstStyle/>
          <a:p>
            <a:pPr algn="ctr">
              <a:lnSpc>
                <a:spcPts val="3919"/>
              </a:lnSpc>
              <a:spcBef>
                <a:spcPct val="0"/>
              </a:spcBef>
            </a:pPr>
            <a:r>
              <a:rPr lang="vi-VN" sz="2799">
                <a:solidFill>
                  <a:srgbClr val="373737"/>
                </a:solidFill>
                <a:latin typeface="Dynapuff Semi-Bold"/>
              </a:rPr>
              <a:t>2</a:t>
            </a:r>
            <a:r>
              <a:rPr lang="en-US" sz="2799" smtClean="0">
                <a:solidFill>
                  <a:srgbClr val="373737"/>
                </a:solidFill>
                <a:latin typeface="Dynapuff Semi-Bold"/>
              </a:rPr>
              <a:t>.</a:t>
            </a:r>
            <a:endParaRPr lang="en-US" sz="2799">
              <a:solidFill>
                <a:srgbClr val="373737"/>
              </a:solidFill>
              <a:latin typeface="Dynapuff Semi-Bold"/>
            </a:endParaRPr>
          </a:p>
        </p:txBody>
      </p:sp>
      <p:sp>
        <p:nvSpPr>
          <p:cNvPr id="56" name="TextBox 56"/>
          <p:cNvSpPr txBox="1"/>
          <p:nvPr/>
        </p:nvSpPr>
        <p:spPr>
          <a:xfrm>
            <a:off x="2233063" y="3400889"/>
            <a:ext cx="6950428" cy="2154436"/>
          </a:xfrm>
          <a:prstGeom prst="rect">
            <a:avLst/>
          </a:prstGeom>
        </p:spPr>
        <p:txBody>
          <a:bodyPr wrap="square" lIns="0" tIns="0" rIns="0" bIns="0" rtlCol="0" anchor="t">
            <a:spAutoFit/>
          </a:bodyPr>
          <a:lstStyle/>
          <a:p>
            <a:pPr algn="just">
              <a:lnSpc>
                <a:spcPts val="4200"/>
              </a:lnSpc>
              <a:spcBef>
                <a:spcPct val="0"/>
              </a:spcBef>
            </a:pPr>
            <a:r>
              <a:rPr lang="en-US" sz="3600">
                <a:latin typeface="Times New Roman" panose="02020603050405020304" pitchFamily="18" charset="0"/>
                <a:cs typeface="Times New Roman" panose="02020603050405020304" pitchFamily="18" charset="0"/>
              </a:rPr>
              <a:t>Chi tiết sương mù dâng lên cuồn cuộn sau khi chú khỉ con rơi xuống vực và cất lên những tiếng kêu thảm thiết</a:t>
            </a:r>
            <a:endParaRPr lang="en-US" sz="3200">
              <a:solidFill>
                <a:srgbClr val="7E4D2C"/>
              </a:solidFill>
              <a:latin typeface="Times New Roman" panose="02020603050405020304" pitchFamily="18" charset="0"/>
              <a:cs typeface="Times New Roman" panose="02020603050405020304" pitchFamily="18" charset="0"/>
            </a:endParaRPr>
          </a:p>
        </p:txBody>
      </p:sp>
      <p:sp>
        <p:nvSpPr>
          <p:cNvPr id="57" name="TextBox 57"/>
          <p:cNvSpPr txBox="1"/>
          <p:nvPr/>
        </p:nvSpPr>
        <p:spPr>
          <a:xfrm>
            <a:off x="1671709" y="7235499"/>
            <a:ext cx="7343341" cy="2693045"/>
          </a:xfrm>
          <a:prstGeom prst="rect">
            <a:avLst/>
          </a:prstGeom>
        </p:spPr>
        <p:txBody>
          <a:bodyPr wrap="square" lIns="0" tIns="0" rIns="0" bIns="0" rtlCol="0" anchor="t">
            <a:spAutoFit/>
          </a:bodyPr>
          <a:lstStyle/>
          <a:p>
            <a:pPr algn="just">
              <a:lnSpc>
                <a:spcPts val="4200"/>
              </a:lnSpc>
              <a:spcBef>
                <a:spcPct val="0"/>
              </a:spcBef>
            </a:pPr>
            <a:r>
              <a:rPr lang="en-US" sz="3600">
                <a:latin typeface="Times New Roman" panose="02020603050405020304" pitchFamily="18" charset="0"/>
                <a:cs typeface="Times New Roman" panose="02020603050405020304" pitchFamily="18" charset="0"/>
              </a:rPr>
              <a:t>Chi tiết núi lở: “Thoắt nhiên, đất đá từ lưng chừng núi sụt xuống rào rào như có sức mạnh nào đấy xô đẩy. Đoạn đường mà ông leo lên chỉ còn một vết chém phẳng lì. </a:t>
            </a:r>
            <a:endParaRPr lang="en-US" sz="3200">
              <a:solidFill>
                <a:srgbClr val="7E4D2C"/>
              </a:solidFill>
              <a:latin typeface="Times New Roman" panose="02020603050405020304" pitchFamily="18" charset="0"/>
              <a:cs typeface="Times New Roman" panose="02020603050405020304" pitchFamily="18" charset="0"/>
            </a:endParaRPr>
          </a:p>
        </p:txBody>
      </p:sp>
      <p:sp>
        <p:nvSpPr>
          <p:cNvPr id="59" name="Freeform 59"/>
          <p:cNvSpPr/>
          <p:nvPr/>
        </p:nvSpPr>
        <p:spPr>
          <a:xfrm>
            <a:off x="11341087" y="2758641"/>
            <a:ext cx="1545650" cy="836583"/>
          </a:xfrm>
          <a:custGeom>
            <a:avLst/>
            <a:gdLst/>
            <a:ahLst/>
            <a:cxnLst/>
            <a:rect l="l" t="t" r="r" b="b"/>
            <a:pathLst>
              <a:path w="1545650" h="836583">
                <a:moveTo>
                  <a:pt x="0" y="0"/>
                </a:moveTo>
                <a:lnTo>
                  <a:pt x="1545650" y="0"/>
                </a:lnTo>
                <a:lnTo>
                  <a:pt x="1545650" y="836582"/>
                </a:lnTo>
                <a:lnTo>
                  <a:pt x="0" y="83658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a:ln cap="sq">
            <a:noFill/>
            <a:prstDash val="solid"/>
            <a:miter/>
          </a:ln>
        </p:spPr>
      </p:sp>
      <p:sp>
        <p:nvSpPr>
          <p:cNvPr id="60" name="Rectangle 59"/>
          <p:cNvSpPr/>
          <p:nvPr/>
        </p:nvSpPr>
        <p:spPr>
          <a:xfrm>
            <a:off x="5239185" y="1519768"/>
            <a:ext cx="8650253" cy="830997"/>
          </a:xfrm>
          <a:prstGeom prst="rect">
            <a:avLst/>
          </a:prstGeom>
        </p:spPr>
        <p:txBody>
          <a:bodyPr wrap="none">
            <a:spAutoFit/>
          </a:bodyPr>
          <a:lstStyle/>
          <a:p>
            <a:r>
              <a:rPr lang="de-DE" sz="4800" b="1">
                <a:latin typeface="Times New Roman" panose="02020603050405020304" pitchFamily="18" charset="0"/>
                <a:ea typeface="Calibri" panose="020F0502020204030204" pitchFamily="34" charset="0"/>
                <a:cs typeface="Times New Roman" panose="02020603050405020304" pitchFamily="18" charset="0"/>
              </a:rPr>
              <a:t>Những yếu tố kì ảo trong truyện</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85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additive="base">
                                        <p:cTn id="14" dur="500" fill="hold"/>
                                        <p:tgtEl>
                                          <p:spTgt spid="60"/>
                                        </p:tgtEl>
                                        <p:attrNameLst>
                                          <p:attrName>ppt_x</p:attrName>
                                        </p:attrNameLst>
                                      </p:cBhvr>
                                      <p:tavLst>
                                        <p:tav tm="0">
                                          <p:val>
                                            <p:strVal val="#ppt_x"/>
                                          </p:val>
                                        </p:tav>
                                        <p:tav tm="100000">
                                          <p:val>
                                            <p:strVal val="#ppt_x"/>
                                          </p:val>
                                        </p:tav>
                                      </p:tavLst>
                                    </p:anim>
                                    <p:anim calcmode="lin" valueType="num">
                                      <p:cBhvr additive="base">
                                        <p:cTn id="1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1000"/>
                                        <p:tgtEl>
                                          <p:spTgt spid="56"/>
                                        </p:tgtEl>
                                      </p:cBhvr>
                                    </p:animEffect>
                                    <p:anim calcmode="lin" valueType="num">
                                      <p:cBhvr>
                                        <p:cTn id="21" dur="1000" fill="hold"/>
                                        <p:tgtEl>
                                          <p:spTgt spid="56"/>
                                        </p:tgtEl>
                                        <p:attrNameLst>
                                          <p:attrName>ppt_x</p:attrName>
                                        </p:attrNameLst>
                                      </p:cBhvr>
                                      <p:tavLst>
                                        <p:tav tm="0">
                                          <p:val>
                                            <p:strVal val="#ppt_x"/>
                                          </p:val>
                                        </p:tav>
                                        <p:tav tm="100000">
                                          <p:val>
                                            <p:strVal val="#ppt_x"/>
                                          </p:val>
                                        </p:tav>
                                      </p:tavLst>
                                    </p:anim>
                                    <p:anim calcmode="lin" valueType="num">
                                      <p:cBhvr>
                                        <p:cTn id="2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arn(inVertical)">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9" grpId="0"/>
      <p:bldP spid="56" grpId="0"/>
      <p:bldP spid="57" grpId="0"/>
      <p:bldP spid="6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grpSp>
        <p:nvGrpSpPr>
          <p:cNvPr id="14" name="Group 14"/>
          <p:cNvGrpSpPr/>
          <p:nvPr/>
        </p:nvGrpSpPr>
        <p:grpSpPr>
          <a:xfrm>
            <a:off x="4560825" y="1762113"/>
            <a:ext cx="10130709" cy="3795465"/>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2" name="TextBox 22"/>
          <p:cNvSpPr txBox="1"/>
          <p:nvPr/>
        </p:nvSpPr>
        <p:spPr>
          <a:xfrm>
            <a:off x="4666836" y="1732783"/>
            <a:ext cx="9829878" cy="3739485"/>
          </a:xfrm>
          <a:prstGeom prst="rect">
            <a:avLst/>
          </a:prstGeom>
        </p:spPr>
        <p:txBody>
          <a:bodyPr wrap="square" lIns="0" tIns="0" rIns="0" bIns="0" rtlCol="0" anchor="t">
            <a:spAutoFit/>
          </a:bodyPr>
          <a:lstStyle/>
          <a:p>
            <a:pPr algn="ctr">
              <a:lnSpc>
                <a:spcPct val="150000"/>
              </a:lnSpc>
            </a:pPr>
            <a:r>
              <a:rPr lang="en-US" sz="5400" b="1">
                <a:latin typeface="Times New Roman" panose="02020603050405020304" pitchFamily="18" charset="0"/>
                <a:cs typeface="Times New Roman" panose="02020603050405020304" pitchFamily="18" charset="0"/>
              </a:rPr>
              <a:t>Chủ đề: </a:t>
            </a:r>
            <a:r>
              <a:rPr lang="en-US" sz="5400">
                <a:latin typeface="Times New Roman" panose="02020603050405020304" pitchFamily="18" charset="0"/>
                <a:cs typeface="Times New Roman" panose="02020603050405020304" pitchFamily="18" charset="0"/>
              </a:rPr>
              <a:t>Đề cao lòng trắc ẩn, hướng thiện của con người; ngợi ca vẻ đẹp của thiên nhiên, tạo hóa.</a:t>
            </a:r>
            <a:endParaRPr lang="en-US" sz="4800">
              <a:solidFill>
                <a:srgbClr val="7E4D2C"/>
              </a:solidFill>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372216" y="3726974"/>
            <a:ext cx="2386277" cy="3692498"/>
          </a:xfrm>
          <a:custGeom>
            <a:avLst/>
            <a:gdLst/>
            <a:ahLst/>
            <a:cxnLst/>
            <a:rect l="l" t="t" r="r" b="b"/>
            <a:pathLst>
              <a:path w="2386277" h="3692498">
                <a:moveTo>
                  <a:pt x="2386277" y="0"/>
                </a:moveTo>
                <a:lnTo>
                  <a:pt x="0" y="0"/>
                </a:lnTo>
                <a:lnTo>
                  <a:pt x="0" y="3692498"/>
                </a:lnTo>
                <a:lnTo>
                  <a:pt x="2386277" y="3692498"/>
                </a:lnTo>
                <a:lnTo>
                  <a:pt x="238627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71665" flipH="1">
            <a:off x="-5088774" y="6851849"/>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asvg="http://schemas.microsoft.com/office/drawing/2016/SVG/main" xmlns="" r:embed="rId13"/>
                </a:ext>
              </a:extLst>
            </a:blip>
            <a:stretch>
              <a:fillRect r="-75411" b="-40544"/>
            </a:stretch>
          </a:blipFill>
          <a:ln cap="sq">
            <a:noFill/>
            <a:prstDash val="solid"/>
            <a:miter/>
          </a:ln>
        </p:spPr>
      </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asvg="http://schemas.microsoft.com/office/drawing/2016/SVG/main" xmlns="" r:embed="rId21"/>
                </a:ext>
              </a:extLst>
            </a:blip>
            <a:stretch>
              <a:fillRect/>
            </a:stretch>
          </a:blipFill>
          <a:ln cap="sq">
            <a:noFill/>
            <a:prstDash val="solid"/>
            <a:miter/>
          </a:ln>
        </p:spPr>
      </p:sp>
      <p:sp>
        <p:nvSpPr>
          <p:cNvPr id="34" name="Freeform 34"/>
          <p:cNvSpPr/>
          <p:nvPr/>
        </p:nvSpPr>
        <p:spPr>
          <a:xfrm>
            <a:off x="-560858" y="1932024"/>
            <a:ext cx="2183260" cy="903324"/>
          </a:xfrm>
          <a:custGeom>
            <a:avLst/>
            <a:gdLst/>
            <a:ahLst/>
            <a:cxnLst/>
            <a:rect l="l" t="t" r="r" b="b"/>
            <a:pathLst>
              <a:path w="2183260" h="903324">
                <a:moveTo>
                  <a:pt x="0" y="0"/>
                </a:moveTo>
                <a:lnTo>
                  <a:pt x="2183261" y="0"/>
                </a:lnTo>
                <a:lnTo>
                  <a:pt x="2183261" y="903324"/>
                </a:lnTo>
                <a:lnTo>
                  <a:pt x="0" y="903324"/>
                </a:lnTo>
                <a:lnTo>
                  <a:pt x="0" y="0"/>
                </a:lnTo>
                <a:close/>
              </a:path>
            </a:pathLst>
          </a:custGeom>
          <a:blipFill>
            <a:blip r:embed="rId14">
              <a:extLst>
                <a:ext uri="{96DAC541-7B7A-43D3-8B79-37D633B846F1}">
                  <asvg:svgBlip xmlns:asvg="http://schemas.microsoft.com/office/drawing/2016/SVG/main" xmlns="" r:embed="rId21"/>
                </a:ext>
              </a:extLst>
            </a:blip>
            <a:stretch>
              <a:fillRect/>
            </a:stretch>
          </a:blipFill>
          <a:ln cap="sq">
            <a:noFill/>
            <a:prstDash val="solid"/>
            <a:miter/>
          </a:ln>
        </p:spPr>
      </p:sp>
      <p:sp>
        <p:nvSpPr>
          <p:cNvPr id="35" name="Freeform 35"/>
          <p:cNvSpPr/>
          <p:nvPr/>
        </p:nvSpPr>
        <p:spPr>
          <a:xfrm rot="571201">
            <a:off x="2133179" y="732287"/>
            <a:ext cx="1845073" cy="1363047"/>
          </a:xfrm>
          <a:custGeom>
            <a:avLst/>
            <a:gdLst/>
            <a:ahLst/>
            <a:cxnLst/>
            <a:rect l="l" t="t" r="r" b="b"/>
            <a:pathLst>
              <a:path w="1845073" h="1363047">
                <a:moveTo>
                  <a:pt x="0" y="0"/>
                </a:moveTo>
                <a:lnTo>
                  <a:pt x="1845073" y="0"/>
                </a:lnTo>
                <a:lnTo>
                  <a:pt x="1845073" y="1363047"/>
                </a:lnTo>
                <a:lnTo>
                  <a:pt x="0" y="136304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a:ln cap="sq">
            <a:noFill/>
            <a:prstDash val="solid"/>
            <a:miter/>
          </a:ln>
        </p:spPr>
      </p:sp>
      <p:sp>
        <p:nvSpPr>
          <p:cNvPr id="38" name="Freeform 38"/>
          <p:cNvSpPr/>
          <p:nvPr/>
        </p:nvSpPr>
        <p:spPr>
          <a:xfrm flipH="1">
            <a:off x="14191514" y="881550"/>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2" name="TextBox 42"/>
          <p:cNvSpPr txBox="1"/>
          <p:nvPr/>
        </p:nvSpPr>
        <p:spPr>
          <a:xfrm>
            <a:off x="3762926" y="2817693"/>
            <a:ext cx="10743928" cy="1769715"/>
          </a:xfrm>
          <a:prstGeom prst="rect">
            <a:avLst/>
          </a:prstGeom>
        </p:spPr>
        <p:txBody>
          <a:bodyPr wrap="square" lIns="0" tIns="0" rIns="0" bIns="0" rtlCol="0" anchor="t">
            <a:spAutoFit/>
          </a:bodyPr>
          <a:lstStyle/>
          <a:p>
            <a:r>
              <a:rPr lang="en-US" sz="11500" b="1">
                <a:latin typeface="Times New Roman" panose="02020603050405020304" pitchFamily="18" charset="0"/>
                <a:cs typeface="Times New Roman" panose="02020603050405020304" pitchFamily="18" charset="0"/>
              </a:rPr>
              <a:t>III. TỔNG KẾT</a:t>
            </a:r>
            <a:endParaRPr lang="en-GB" sz="11500">
              <a:latin typeface="Times New Roman" panose="02020603050405020304" pitchFamily="18" charset="0"/>
              <a:cs typeface="Times New Roman" panose="02020603050405020304" pitchFamily="18" charset="0"/>
            </a:endParaRPr>
          </a:p>
        </p:txBody>
      </p:sp>
      <p:sp>
        <p:nvSpPr>
          <p:cNvPr id="50" name="Freeform 50"/>
          <p:cNvSpPr/>
          <p:nvPr/>
        </p:nvSpPr>
        <p:spPr>
          <a:xfrm rot="-1263705">
            <a:off x="6333877" y="5543187"/>
            <a:ext cx="533400" cy="637848"/>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28">
              <a:extLst>
                <a:ext uri="{96DAC541-7B7A-43D3-8B79-37D633B846F1}">
                  <asvg:svgBlip xmlns:asvg="http://schemas.microsoft.com/office/drawing/2016/SVG/main" xmlns="" r:embed="rId35"/>
                </a:ext>
              </a:extLst>
            </a:blip>
            <a:stretch>
              <a:fillRect/>
            </a:stretch>
          </a:blipFill>
        </p:spPr>
      </p:sp>
    </p:spTree>
    <p:extLst>
      <p:ext uri="{BB962C8B-B14F-4D97-AF65-F5344CB8AC3E}">
        <p14:creationId xmlns:p14="http://schemas.microsoft.com/office/powerpoint/2010/main" val="473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6208238" y="8905125"/>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664C"/>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5" name="Freeform 5"/>
          <p:cNvSpPr/>
          <p:nvPr/>
        </p:nvSpPr>
        <p:spPr>
          <a:xfrm>
            <a:off x="14039650" y="4566040"/>
            <a:ext cx="4637163" cy="5205422"/>
          </a:xfrm>
          <a:custGeom>
            <a:avLst/>
            <a:gdLst/>
            <a:ahLst/>
            <a:cxnLst/>
            <a:rect l="l" t="t" r="r" b="b"/>
            <a:pathLst>
              <a:path w="4637163" h="5205422">
                <a:moveTo>
                  <a:pt x="0" y="0"/>
                </a:moveTo>
                <a:lnTo>
                  <a:pt x="4637163" y="0"/>
                </a:lnTo>
                <a:lnTo>
                  <a:pt x="4637163" y="5205422"/>
                </a:lnTo>
                <a:lnTo>
                  <a:pt x="0" y="52054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flipH="1">
            <a:off x="1657733" y="4994569"/>
            <a:ext cx="2384551" cy="3687450"/>
          </a:xfrm>
          <a:custGeom>
            <a:avLst/>
            <a:gdLst/>
            <a:ahLst/>
            <a:cxnLst/>
            <a:rect l="l" t="t" r="r" b="b"/>
            <a:pathLst>
              <a:path w="2384551" h="3687450">
                <a:moveTo>
                  <a:pt x="2384551" y="0"/>
                </a:moveTo>
                <a:lnTo>
                  <a:pt x="0" y="0"/>
                </a:lnTo>
                <a:lnTo>
                  <a:pt x="0" y="3687450"/>
                </a:lnTo>
                <a:lnTo>
                  <a:pt x="2384551" y="3687450"/>
                </a:lnTo>
                <a:lnTo>
                  <a:pt x="238455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72195" y="3757712"/>
            <a:ext cx="3048114" cy="4713579"/>
          </a:xfrm>
          <a:custGeom>
            <a:avLst/>
            <a:gdLst/>
            <a:ahLst/>
            <a:cxnLst/>
            <a:rect l="l" t="t" r="r" b="b"/>
            <a:pathLst>
              <a:path w="3048114" h="4713579">
                <a:moveTo>
                  <a:pt x="0" y="0"/>
                </a:moveTo>
                <a:lnTo>
                  <a:pt x="3048114" y="0"/>
                </a:lnTo>
                <a:lnTo>
                  <a:pt x="3048114" y="4713579"/>
                </a:lnTo>
                <a:lnTo>
                  <a:pt x="0" y="47135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8" name="Freeform 8"/>
          <p:cNvSpPr/>
          <p:nvPr/>
        </p:nvSpPr>
        <p:spPr>
          <a:xfrm rot="249455" flipH="1">
            <a:off x="-2743319" y="7745734"/>
            <a:ext cx="14178645" cy="2958541"/>
          </a:xfrm>
          <a:custGeom>
            <a:avLst/>
            <a:gdLst/>
            <a:ahLst/>
            <a:cxnLst/>
            <a:rect l="l" t="t" r="r" b="b"/>
            <a:pathLst>
              <a:path w="14178645" h="2958541">
                <a:moveTo>
                  <a:pt x="14178645" y="0"/>
                </a:moveTo>
                <a:lnTo>
                  <a:pt x="0" y="0"/>
                </a:lnTo>
                <a:lnTo>
                  <a:pt x="0" y="2958541"/>
                </a:lnTo>
                <a:lnTo>
                  <a:pt x="14178645" y="2958541"/>
                </a:lnTo>
                <a:lnTo>
                  <a:pt x="14178645"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grpSp>
        <p:nvGrpSpPr>
          <p:cNvPr id="9" name="Group 9"/>
          <p:cNvGrpSpPr/>
          <p:nvPr/>
        </p:nvGrpSpPr>
        <p:grpSpPr>
          <a:xfrm>
            <a:off x="2945704" y="3336598"/>
            <a:ext cx="12496800" cy="6299830"/>
            <a:chOff x="0" y="0"/>
            <a:chExt cx="10623253" cy="5688823"/>
          </a:xfrm>
        </p:grpSpPr>
        <p:sp>
          <p:nvSpPr>
            <p:cNvPr id="10" name="Freeform 10"/>
            <p:cNvSpPr/>
            <p:nvPr/>
          </p:nvSpPr>
          <p:spPr>
            <a:xfrm flipH="1">
              <a:off x="0" y="0"/>
              <a:ext cx="10576271" cy="2529492"/>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flipH="1">
              <a:off x="23491" y="3159331"/>
              <a:ext cx="10576271" cy="2529492"/>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6981" y="2387381"/>
              <a:ext cx="10576271" cy="2529492"/>
            </a:xfrm>
            <a:custGeom>
              <a:avLst/>
              <a:gdLst/>
              <a:ahLst/>
              <a:cxnLst/>
              <a:rect l="l" t="t" r="r" b="b"/>
              <a:pathLst>
                <a:path w="10576271" h="2529492">
                  <a:moveTo>
                    <a:pt x="0" y="0"/>
                  </a:moveTo>
                  <a:lnTo>
                    <a:pt x="10576272" y="0"/>
                  </a:lnTo>
                  <a:lnTo>
                    <a:pt x="10576272" y="2529491"/>
                  </a:lnTo>
                  <a:lnTo>
                    <a:pt x="0" y="25294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4" name="Freeform 14"/>
          <p:cNvSpPr/>
          <p:nvPr/>
        </p:nvSpPr>
        <p:spPr>
          <a:xfrm rot="249455">
            <a:off x="9756369" y="8750579"/>
            <a:ext cx="14178645" cy="2958541"/>
          </a:xfrm>
          <a:custGeom>
            <a:avLst/>
            <a:gdLst/>
            <a:ahLst/>
            <a:cxnLst/>
            <a:rect l="l" t="t" r="r" b="b"/>
            <a:pathLst>
              <a:path w="14178645" h="2958541">
                <a:moveTo>
                  <a:pt x="0" y="0"/>
                </a:moveTo>
                <a:lnTo>
                  <a:pt x="14178645" y="0"/>
                </a:lnTo>
                <a:lnTo>
                  <a:pt x="14178645" y="2958542"/>
                </a:lnTo>
                <a:lnTo>
                  <a:pt x="0" y="2958542"/>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15" name="Freeform 15"/>
          <p:cNvSpPr/>
          <p:nvPr/>
        </p:nvSpPr>
        <p:spPr>
          <a:xfrm flipH="1">
            <a:off x="682165" y="644662"/>
            <a:ext cx="2898011" cy="1199052"/>
          </a:xfrm>
          <a:custGeom>
            <a:avLst/>
            <a:gdLst/>
            <a:ahLst/>
            <a:cxnLst/>
            <a:rect l="l" t="t" r="r" b="b"/>
            <a:pathLst>
              <a:path w="2898011" h="1199052">
                <a:moveTo>
                  <a:pt x="2898012" y="0"/>
                </a:moveTo>
                <a:lnTo>
                  <a:pt x="0" y="0"/>
                </a:lnTo>
                <a:lnTo>
                  <a:pt x="0" y="1199053"/>
                </a:lnTo>
                <a:lnTo>
                  <a:pt x="2898012" y="1199053"/>
                </a:lnTo>
                <a:lnTo>
                  <a:pt x="2898012" y="0"/>
                </a:lnTo>
                <a:close/>
              </a:path>
            </a:pathLst>
          </a:custGeom>
          <a:blipFill>
            <a:blip r:embed="rId12">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Freeform 16"/>
          <p:cNvSpPr/>
          <p:nvPr/>
        </p:nvSpPr>
        <p:spPr>
          <a:xfrm>
            <a:off x="9334078" y="9658601"/>
            <a:ext cx="1892825" cy="936088"/>
          </a:xfrm>
          <a:custGeom>
            <a:avLst/>
            <a:gdLst/>
            <a:ahLst/>
            <a:cxnLst/>
            <a:rect l="l" t="t" r="r" b="b"/>
            <a:pathLst>
              <a:path w="1892825" h="936088">
                <a:moveTo>
                  <a:pt x="0" y="0"/>
                </a:moveTo>
                <a:lnTo>
                  <a:pt x="1892826" y="0"/>
                </a:lnTo>
                <a:lnTo>
                  <a:pt x="1892826" y="936088"/>
                </a:lnTo>
                <a:lnTo>
                  <a:pt x="0" y="9360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2752810" y="2686781"/>
            <a:ext cx="1028751" cy="784851"/>
          </a:xfrm>
          <a:custGeom>
            <a:avLst/>
            <a:gdLst/>
            <a:ahLst/>
            <a:cxnLst/>
            <a:rect l="l" t="t" r="r" b="b"/>
            <a:pathLst>
              <a:path w="1028751" h="784851">
                <a:moveTo>
                  <a:pt x="0" y="0"/>
                </a:moveTo>
                <a:lnTo>
                  <a:pt x="1028751" y="0"/>
                </a:lnTo>
                <a:lnTo>
                  <a:pt x="1028751" y="784851"/>
                </a:lnTo>
                <a:lnTo>
                  <a:pt x="0" y="7848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5522838" y="1843715"/>
            <a:ext cx="3095305" cy="1280682"/>
          </a:xfrm>
          <a:custGeom>
            <a:avLst/>
            <a:gdLst/>
            <a:ahLst/>
            <a:cxnLst/>
            <a:rect l="l" t="t" r="r" b="b"/>
            <a:pathLst>
              <a:path w="3095305" h="1280682">
                <a:moveTo>
                  <a:pt x="0" y="0"/>
                </a:moveTo>
                <a:lnTo>
                  <a:pt x="3095304" y="0"/>
                </a:lnTo>
                <a:lnTo>
                  <a:pt x="3095304" y="1280682"/>
                </a:lnTo>
                <a:lnTo>
                  <a:pt x="0" y="1280682"/>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a:ln cap="sq">
            <a:noFill/>
            <a:prstDash val="solid"/>
            <a:miter/>
          </a:ln>
        </p:spPr>
      </p:sp>
      <p:sp>
        <p:nvSpPr>
          <p:cNvPr id="19" name="Freeform 19"/>
          <p:cNvSpPr/>
          <p:nvPr/>
        </p:nvSpPr>
        <p:spPr>
          <a:xfrm rot="250174">
            <a:off x="4858343" y="9936822"/>
            <a:ext cx="854134" cy="400375"/>
          </a:xfrm>
          <a:custGeom>
            <a:avLst/>
            <a:gdLst/>
            <a:ahLst/>
            <a:cxnLst/>
            <a:rect l="l" t="t" r="r" b="b"/>
            <a:pathLst>
              <a:path w="854134" h="400375">
                <a:moveTo>
                  <a:pt x="0" y="0"/>
                </a:moveTo>
                <a:lnTo>
                  <a:pt x="854134" y="0"/>
                </a:lnTo>
                <a:lnTo>
                  <a:pt x="854134" y="400375"/>
                </a:lnTo>
                <a:lnTo>
                  <a:pt x="0" y="40037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250174">
            <a:off x="13286114" y="9698799"/>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rot="-77777">
            <a:off x="14561966" y="2941756"/>
            <a:ext cx="624440" cy="746715"/>
          </a:xfrm>
          <a:custGeom>
            <a:avLst/>
            <a:gdLst/>
            <a:ahLst/>
            <a:cxnLst/>
            <a:rect l="l" t="t" r="r" b="b"/>
            <a:pathLst>
              <a:path w="624440" h="746715">
                <a:moveTo>
                  <a:pt x="0" y="0"/>
                </a:moveTo>
                <a:lnTo>
                  <a:pt x="624440" y="0"/>
                </a:lnTo>
                <a:lnTo>
                  <a:pt x="624440" y="746715"/>
                </a:lnTo>
                <a:lnTo>
                  <a:pt x="0" y="74671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AutoShape 22"/>
          <p:cNvSpPr/>
          <p:nvPr/>
        </p:nvSpPr>
        <p:spPr>
          <a:xfrm>
            <a:off x="6181642" y="3462107"/>
            <a:ext cx="0" cy="1043786"/>
          </a:xfrm>
          <a:prstGeom prst="line">
            <a:avLst/>
          </a:prstGeom>
          <a:ln w="57150" cap="flat">
            <a:solidFill>
              <a:srgbClr val="7D4C2A"/>
            </a:solidFill>
            <a:prstDash val="solid"/>
            <a:headEnd type="none" w="sm" len="sm"/>
            <a:tailEnd type="none" w="sm" len="sm"/>
          </a:ln>
        </p:spPr>
      </p:sp>
      <p:sp>
        <p:nvSpPr>
          <p:cNvPr id="23" name="AutoShape 23"/>
          <p:cNvSpPr/>
          <p:nvPr/>
        </p:nvSpPr>
        <p:spPr>
          <a:xfrm flipH="1">
            <a:off x="12106358" y="3447277"/>
            <a:ext cx="0" cy="1109238"/>
          </a:xfrm>
          <a:prstGeom prst="line">
            <a:avLst/>
          </a:prstGeom>
          <a:ln w="57150" cap="flat">
            <a:solidFill>
              <a:srgbClr val="7D4C2A"/>
            </a:solidFill>
            <a:prstDash val="solid"/>
            <a:headEnd type="none" w="sm" len="sm"/>
            <a:tailEnd type="none" w="sm" len="sm"/>
          </a:ln>
        </p:spPr>
      </p:sp>
      <p:sp>
        <p:nvSpPr>
          <p:cNvPr id="24" name="Freeform 24"/>
          <p:cNvSpPr/>
          <p:nvPr/>
        </p:nvSpPr>
        <p:spPr>
          <a:xfrm>
            <a:off x="6094202" y="-2164149"/>
            <a:ext cx="134599" cy="5611425"/>
          </a:xfrm>
          <a:custGeom>
            <a:avLst/>
            <a:gdLst/>
            <a:ahLst/>
            <a:cxnLst/>
            <a:rect l="l" t="t" r="r" b="b"/>
            <a:pathLst>
              <a:path w="174879" h="4114800">
                <a:moveTo>
                  <a:pt x="0" y="0"/>
                </a:moveTo>
                <a:lnTo>
                  <a:pt x="174879" y="0"/>
                </a:lnTo>
                <a:lnTo>
                  <a:pt x="174879"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12018919" y="-2164148"/>
            <a:ext cx="87439" cy="5635780"/>
          </a:xfrm>
          <a:custGeom>
            <a:avLst/>
            <a:gdLst/>
            <a:ahLst/>
            <a:cxnLst/>
            <a:rect l="l" t="t" r="r" b="b"/>
            <a:pathLst>
              <a:path w="174879" h="4114800">
                <a:moveTo>
                  <a:pt x="0" y="0"/>
                </a:moveTo>
                <a:lnTo>
                  <a:pt x="174879" y="0"/>
                </a:lnTo>
                <a:lnTo>
                  <a:pt x="174879"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a:off x="5282648" y="653742"/>
            <a:ext cx="7527641" cy="1797224"/>
          </a:xfrm>
          <a:custGeom>
            <a:avLst/>
            <a:gdLst/>
            <a:ahLst/>
            <a:cxnLst/>
            <a:rect l="l" t="t" r="r" b="b"/>
            <a:pathLst>
              <a:path w="7527641" h="1797224">
                <a:moveTo>
                  <a:pt x="0" y="0"/>
                </a:moveTo>
                <a:lnTo>
                  <a:pt x="7527642" y="0"/>
                </a:lnTo>
                <a:lnTo>
                  <a:pt x="7527642" y="1797224"/>
                </a:lnTo>
                <a:lnTo>
                  <a:pt x="0" y="17972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29" name="Freeform 29"/>
          <p:cNvSpPr/>
          <p:nvPr/>
        </p:nvSpPr>
        <p:spPr>
          <a:xfrm rot="821792">
            <a:off x="1887133" y="8359209"/>
            <a:ext cx="1073895" cy="1681245"/>
          </a:xfrm>
          <a:custGeom>
            <a:avLst/>
            <a:gdLst/>
            <a:ahLst/>
            <a:cxnLst/>
            <a:rect l="l" t="t" r="r" b="b"/>
            <a:pathLst>
              <a:path w="1073895" h="1681245">
                <a:moveTo>
                  <a:pt x="0" y="0"/>
                </a:moveTo>
                <a:lnTo>
                  <a:pt x="1073895" y="0"/>
                </a:lnTo>
                <a:lnTo>
                  <a:pt x="1073895" y="1681245"/>
                </a:lnTo>
                <a:lnTo>
                  <a:pt x="0" y="1681245"/>
                </a:lnTo>
                <a:lnTo>
                  <a:pt x="0" y="0"/>
                </a:lnTo>
                <a:close/>
              </a:path>
            </a:pathLst>
          </a:custGeom>
          <a:blipFill>
            <a:blip r:embed="rId26">
              <a:extLst>
                <a:ext uri="{96DAC541-7B7A-43D3-8B79-37D633B846F1}">
                  <asvg:svgBlip xmlns:asvg="http://schemas.microsoft.com/office/drawing/2016/SVG/main" xmlns="" r:embed="rId31"/>
                </a:ext>
              </a:extLst>
            </a:blip>
            <a:stretch>
              <a:fillRect/>
            </a:stretch>
          </a:blipFill>
          <a:ln cap="sq">
            <a:noFill/>
            <a:prstDash val="solid"/>
            <a:miter/>
          </a:ln>
        </p:spPr>
      </p:sp>
      <p:sp>
        <p:nvSpPr>
          <p:cNvPr id="30" name="Freeform 30"/>
          <p:cNvSpPr/>
          <p:nvPr/>
        </p:nvSpPr>
        <p:spPr>
          <a:xfrm rot="-524398">
            <a:off x="796183" y="8642936"/>
            <a:ext cx="923585" cy="1445926"/>
          </a:xfrm>
          <a:custGeom>
            <a:avLst/>
            <a:gdLst/>
            <a:ahLst/>
            <a:cxnLst/>
            <a:rect l="l" t="t" r="r" b="b"/>
            <a:pathLst>
              <a:path w="923585" h="1445926">
                <a:moveTo>
                  <a:pt x="0" y="0"/>
                </a:moveTo>
                <a:lnTo>
                  <a:pt x="923585" y="0"/>
                </a:lnTo>
                <a:lnTo>
                  <a:pt x="923585" y="1445927"/>
                </a:lnTo>
                <a:lnTo>
                  <a:pt x="0" y="1445927"/>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31" name="Freeform 31"/>
          <p:cNvSpPr/>
          <p:nvPr/>
        </p:nvSpPr>
        <p:spPr>
          <a:xfrm rot="19656">
            <a:off x="-993883" y="9588309"/>
            <a:ext cx="5136449" cy="1110757"/>
          </a:xfrm>
          <a:custGeom>
            <a:avLst/>
            <a:gdLst/>
            <a:ahLst/>
            <a:cxnLst/>
            <a:rect l="l" t="t" r="r" b="b"/>
            <a:pathLst>
              <a:path w="5136449" h="1110757">
                <a:moveTo>
                  <a:pt x="0" y="0"/>
                </a:moveTo>
                <a:lnTo>
                  <a:pt x="5136449" y="0"/>
                </a:lnTo>
                <a:lnTo>
                  <a:pt x="5136449" y="1110757"/>
                </a:lnTo>
                <a:lnTo>
                  <a:pt x="0" y="111075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2" name="Freeform 32"/>
          <p:cNvSpPr/>
          <p:nvPr/>
        </p:nvSpPr>
        <p:spPr>
          <a:xfrm flipH="1">
            <a:off x="16185721" y="9446271"/>
            <a:ext cx="2318607" cy="985408"/>
          </a:xfrm>
          <a:custGeom>
            <a:avLst/>
            <a:gdLst/>
            <a:ahLst/>
            <a:cxnLst/>
            <a:rect l="l" t="t" r="r" b="b"/>
            <a:pathLst>
              <a:path w="2318607" h="985408">
                <a:moveTo>
                  <a:pt x="2318608" y="0"/>
                </a:moveTo>
                <a:lnTo>
                  <a:pt x="0" y="0"/>
                </a:lnTo>
                <a:lnTo>
                  <a:pt x="0" y="985408"/>
                </a:lnTo>
                <a:lnTo>
                  <a:pt x="2318608" y="985408"/>
                </a:lnTo>
                <a:lnTo>
                  <a:pt x="2318608"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3" name="Freeform 33"/>
          <p:cNvSpPr/>
          <p:nvPr/>
        </p:nvSpPr>
        <p:spPr>
          <a:xfrm>
            <a:off x="13906300" y="837102"/>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a:ln cap="sq">
            <a:noFill/>
            <a:prstDash val="solid"/>
            <a:miter/>
          </a:ln>
        </p:spPr>
      </p:sp>
      <p:sp>
        <p:nvSpPr>
          <p:cNvPr id="37" name="TextBox 37"/>
          <p:cNvSpPr txBox="1"/>
          <p:nvPr/>
        </p:nvSpPr>
        <p:spPr>
          <a:xfrm>
            <a:off x="877333" y="-955088"/>
            <a:ext cx="7413742" cy="553998"/>
          </a:xfrm>
          <a:prstGeom prst="rect">
            <a:avLst/>
          </a:prstGeom>
        </p:spPr>
        <p:txBody>
          <a:bodyPr wrap="square" lIns="0" tIns="0" rIns="0" bIns="0" rtlCol="0" anchor="t">
            <a:spAutoFit/>
          </a:bodyPr>
          <a:lstStyle/>
          <a:p>
            <a:pPr lvl="0"/>
            <a:r>
              <a:rPr lang="vi-VN" sz="3600" b="1" smtClean="0">
                <a:solidFill>
                  <a:schemeClr val="bg1"/>
                </a:solidFill>
                <a:latin typeface="Times New Roman" panose="02020603050405020304" pitchFamily="18" charset="0"/>
                <a:cs typeface="Times New Roman" panose="02020603050405020304" pitchFamily="18" charset="0"/>
              </a:rPr>
              <a:t>1. </a:t>
            </a:r>
            <a:r>
              <a:rPr lang="en-US" sz="3600" b="1" smtClean="0">
                <a:solidFill>
                  <a:schemeClr val="bg1"/>
                </a:solidFill>
                <a:latin typeface="Times New Roman" panose="02020603050405020304" pitchFamily="18" charset="0"/>
                <a:cs typeface="Times New Roman" panose="02020603050405020304" pitchFamily="18" charset="0"/>
              </a:rPr>
              <a:t>Đặc </a:t>
            </a:r>
            <a:r>
              <a:rPr lang="en-US" sz="3600" b="1">
                <a:solidFill>
                  <a:schemeClr val="bg1"/>
                </a:solidFill>
                <a:latin typeface="Times New Roman" panose="02020603050405020304" pitchFamily="18" charset="0"/>
                <a:cs typeface="Times New Roman" panose="02020603050405020304" pitchFamily="18" charset="0"/>
              </a:rPr>
              <a:t>sắc nghệ thuật</a:t>
            </a:r>
            <a:endParaRPr lang="en-GB" sz="3600">
              <a:solidFill>
                <a:schemeClr val="bg1"/>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3262188" y="3881971"/>
            <a:ext cx="11961495" cy="5413790"/>
          </a:xfrm>
          <a:prstGeom prst="rect">
            <a:avLst/>
          </a:prstGeom>
        </p:spPr>
        <p:txBody>
          <a:bodyPr wrap="square">
            <a:spAutoFit/>
          </a:bodyPr>
          <a:lstStyle/>
          <a:p>
            <a:pPr algn="just">
              <a:lnSpc>
                <a:spcPct val="130000"/>
              </a:lnSpc>
              <a:spcAft>
                <a:spcPts val="0"/>
              </a:spcAft>
            </a:pPr>
            <a:r>
              <a:rPr lang="en-US" sz="3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Cốt truyện được chủ ý dàn dựng như một vở kịch gay cấn, giàu cảm xúc; với những chi tiết lạ, nửa thực, nửa ảo.</a:t>
            </a:r>
            <a:endParaRPr lang="en-GB" sz="3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Lối kể chuyện tuyến tính truyền thống.</a:t>
            </a:r>
            <a:endParaRPr lang="en-GB" sz="3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Nghệ thuật miêu tả tâm lí nhân vật với diễn biến phức tạp.</a:t>
            </a:r>
            <a:endParaRPr lang="en-GB" sz="3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Ngôn ngữ phong phú, chỗ thì đậm chất trữ tình, chỗ thì thô sơ, mộc mạc. Sử dụng ngôn ngữ độc thoại nội tâm ngắn, sắc sảo, khơi gợi sự đồng sáng tạo của độc giả.</a:t>
            </a:r>
            <a:endParaRPr lang="en-GB" sz="3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p:cNvSpPr txBox="1"/>
          <p:nvPr/>
        </p:nvSpPr>
        <p:spPr>
          <a:xfrm>
            <a:off x="5827785" y="1064081"/>
            <a:ext cx="7448731" cy="923330"/>
          </a:xfrm>
          <a:prstGeom prst="rect">
            <a:avLst/>
          </a:prstGeom>
          <a:noFill/>
        </p:spPr>
        <p:txBody>
          <a:bodyPr wrap="square" rtlCol="0">
            <a:spAutoFit/>
          </a:bodyPr>
          <a:lstStyle/>
          <a:p>
            <a:r>
              <a:rPr lang="vi-VN" sz="54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Đặc sắc nghệ thuật</a:t>
            </a:r>
            <a:endParaRPr lang="en-GB" sz="5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420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6208238" y="8905125"/>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664C"/>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5" name="Freeform 5"/>
          <p:cNvSpPr/>
          <p:nvPr/>
        </p:nvSpPr>
        <p:spPr>
          <a:xfrm>
            <a:off x="14039650" y="4566040"/>
            <a:ext cx="4637163" cy="5205422"/>
          </a:xfrm>
          <a:custGeom>
            <a:avLst/>
            <a:gdLst/>
            <a:ahLst/>
            <a:cxnLst/>
            <a:rect l="l" t="t" r="r" b="b"/>
            <a:pathLst>
              <a:path w="4637163" h="5205422">
                <a:moveTo>
                  <a:pt x="0" y="0"/>
                </a:moveTo>
                <a:lnTo>
                  <a:pt x="4637163" y="0"/>
                </a:lnTo>
                <a:lnTo>
                  <a:pt x="4637163" y="5205422"/>
                </a:lnTo>
                <a:lnTo>
                  <a:pt x="0" y="52054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flipH="1">
            <a:off x="1657733" y="4994569"/>
            <a:ext cx="2384551" cy="3687450"/>
          </a:xfrm>
          <a:custGeom>
            <a:avLst/>
            <a:gdLst/>
            <a:ahLst/>
            <a:cxnLst/>
            <a:rect l="l" t="t" r="r" b="b"/>
            <a:pathLst>
              <a:path w="2384551" h="3687450">
                <a:moveTo>
                  <a:pt x="2384551" y="0"/>
                </a:moveTo>
                <a:lnTo>
                  <a:pt x="0" y="0"/>
                </a:lnTo>
                <a:lnTo>
                  <a:pt x="0" y="3687450"/>
                </a:lnTo>
                <a:lnTo>
                  <a:pt x="2384551" y="3687450"/>
                </a:lnTo>
                <a:lnTo>
                  <a:pt x="238455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72195" y="3757712"/>
            <a:ext cx="3048114" cy="4713579"/>
          </a:xfrm>
          <a:custGeom>
            <a:avLst/>
            <a:gdLst/>
            <a:ahLst/>
            <a:cxnLst/>
            <a:rect l="l" t="t" r="r" b="b"/>
            <a:pathLst>
              <a:path w="3048114" h="4713579">
                <a:moveTo>
                  <a:pt x="0" y="0"/>
                </a:moveTo>
                <a:lnTo>
                  <a:pt x="3048114" y="0"/>
                </a:lnTo>
                <a:lnTo>
                  <a:pt x="3048114" y="4713579"/>
                </a:lnTo>
                <a:lnTo>
                  <a:pt x="0" y="47135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8" name="Freeform 8"/>
          <p:cNvSpPr/>
          <p:nvPr/>
        </p:nvSpPr>
        <p:spPr>
          <a:xfrm rot="249455" flipH="1">
            <a:off x="-2743319" y="7745734"/>
            <a:ext cx="14178645" cy="2958541"/>
          </a:xfrm>
          <a:custGeom>
            <a:avLst/>
            <a:gdLst/>
            <a:ahLst/>
            <a:cxnLst/>
            <a:rect l="l" t="t" r="r" b="b"/>
            <a:pathLst>
              <a:path w="14178645" h="2958541">
                <a:moveTo>
                  <a:pt x="14178645" y="0"/>
                </a:moveTo>
                <a:lnTo>
                  <a:pt x="0" y="0"/>
                </a:lnTo>
                <a:lnTo>
                  <a:pt x="0" y="2958541"/>
                </a:lnTo>
                <a:lnTo>
                  <a:pt x="14178645" y="2958541"/>
                </a:lnTo>
                <a:lnTo>
                  <a:pt x="14178645"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grpSp>
        <p:nvGrpSpPr>
          <p:cNvPr id="9" name="Group 9"/>
          <p:cNvGrpSpPr/>
          <p:nvPr/>
        </p:nvGrpSpPr>
        <p:grpSpPr>
          <a:xfrm>
            <a:off x="2286000" y="3471632"/>
            <a:ext cx="12496800" cy="6299830"/>
            <a:chOff x="0" y="0"/>
            <a:chExt cx="10623253" cy="5688823"/>
          </a:xfrm>
        </p:grpSpPr>
        <p:sp>
          <p:nvSpPr>
            <p:cNvPr id="10" name="Freeform 10"/>
            <p:cNvSpPr/>
            <p:nvPr/>
          </p:nvSpPr>
          <p:spPr>
            <a:xfrm flipH="1">
              <a:off x="0" y="0"/>
              <a:ext cx="10576271" cy="2529492"/>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flipH="1">
              <a:off x="23491" y="3159331"/>
              <a:ext cx="10576271" cy="2529492"/>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6981" y="2387381"/>
              <a:ext cx="10576271" cy="2529492"/>
            </a:xfrm>
            <a:custGeom>
              <a:avLst/>
              <a:gdLst/>
              <a:ahLst/>
              <a:cxnLst/>
              <a:rect l="l" t="t" r="r" b="b"/>
              <a:pathLst>
                <a:path w="10576271" h="2529492">
                  <a:moveTo>
                    <a:pt x="0" y="0"/>
                  </a:moveTo>
                  <a:lnTo>
                    <a:pt x="10576272" y="0"/>
                  </a:lnTo>
                  <a:lnTo>
                    <a:pt x="10576272" y="2529491"/>
                  </a:lnTo>
                  <a:lnTo>
                    <a:pt x="0" y="25294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4" name="Freeform 14"/>
          <p:cNvSpPr/>
          <p:nvPr/>
        </p:nvSpPr>
        <p:spPr>
          <a:xfrm rot="249455">
            <a:off x="9756369" y="8750579"/>
            <a:ext cx="14178645" cy="2958541"/>
          </a:xfrm>
          <a:custGeom>
            <a:avLst/>
            <a:gdLst/>
            <a:ahLst/>
            <a:cxnLst/>
            <a:rect l="l" t="t" r="r" b="b"/>
            <a:pathLst>
              <a:path w="14178645" h="2958541">
                <a:moveTo>
                  <a:pt x="0" y="0"/>
                </a:moveTo>
                <a:lnTo>
                  <a:pt x="14178645" y="0"/>
                </a:lnTo>
                <a:lnTo>
                  <a:pt x="14178645" y="2958542"/>
                </a:lnTo>
                <a:lnTo>
                  <a:pt x="0" y="2958542"/>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15" name="Freeform 15"/>
          <p:cNvSpPr/>
          <p:nvPr/>
        </p:nvSpPr>
        <p:spPr>
          <a:xfrm flipH="1">
            <a:off x="682165" y="644662"/>
            <a:ext cx="2898011" cy="1199052"/>
          </a:xfrm>
          <a:custGeom>
            <a:avLst/>
            <a:gdLst/>
            <a:ahLst/>
            <a:cxnLst/>
            <a:rect l="l" t="t" r="r" b="b"/>
            <a:pathLst>
              <a:path w="2898011" h="1199052">
                <a:moveTo>
                  <a:pt x="2898012" y="0"/>
                </a:moveTo>
                <a:lnTo>
                  <a:pt x="0" y="0"/>
                </a:lnTo>
                <a:lnTo>
                  <a:pt x="0" y="1199053"/>
                </a:lnTo>
                <a:lnTo>
                  <a:pt x="2898012" y="1199053"/>
                </a:lnTo>
                <a:lnTo>
                  <a:pt x="2898012" y="0"/>
                </a:lnTo>
                <a:close/>
              </a:path>
            </a:pathLst>
          </a:custGeom>
          <a:blipFill>
            <a:blip r:embed="rId12">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Freeform 16"/>
          <p:cNvSpPr/>
          <p:nvPr/>
        </p:nvSpPr>
        <p:spPr>
          <a:xfrm>
            <a:off x="9334078" y="9658601"/>
            <a:ext cx="1892825" cy="936088"/>
          </a:xfrm>
          <a:custGeom>
            <a:avLst/>
            <a:gdLst/>
            <a:ahLst/>
            <a:cxnLst/>
            <a:rect l="l" t="t" r="r" b="b"/>
            <a:pathLst>
              <a:path w="1892825" h="936088">
                <a:moveTo>
                  <a:pt x="0" y="0"/>
                </a:moveTo>
                <a:lnTo>
                  <a:pt x="1892826" y="0"/>
                </a:lnTo>
                <a:lnTo>
                  <a:pt x="1892826" y="936088"/>
                </a:lnTo>
                <a:lnTo>
                  <a:pt x="0" y="9360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2752810" y="2686781"/>
            <a:ext cx="1028751" cy="784851"/>
          </a:xfrm>
          <a:custGeom>
            <a:avLst/>
            <a:gdLst/>
            <a:ahLst/>
            <a:cxnLst/>
            <a:rect l="l" t="t" r="r" b="b"/>
            <a:pathLst>
              <a:path w="1028751" h="784851">
                <a:moveTo>
                  <a:pt x="0" y="0"/>
                </a:moveTo>
                <a:lnTo>
                  <a:pt x="1028751" y="0"/>
                </a:lnTo>
                <a:lnTo>
                  <a:pt x="1028751" y="784851"/>
                </a:lnTo>
                <a:lnTo>
                  <a:pt x="0" y="7848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5522838" y="1843715"/>
            <a:ext cx="3095305" cy="1280682"/>
          </a:xfrm>
          <a:custGeom>
            <a:avLst/>
            <a:gdLst/>
            <a:ahLst/>
            <a:cxnLst/>
            <a:rect l="l" t="t" r="r" b="b"/>
            <a:pathLst>
              <a:path w="3095305" h="1280682">
                <a:moveTo>
                  <a:pt x="0" y="0"/>
                </a:moveTo>
                <a:lnTo>
                  <a:pt x="3095304" y="0"/>
                </a:lnTo>
                <a:lnTo>
                  <a:pt x="3095304" y="1280682"/>
                </a:lnTo>
                <a:lnTo>
                  <a:pt x="0" y="1280682"/>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a:ln cap="sq">
            <a:noFill/>
            <a:prstDash val="solid"/>
            <a:miter/>
          </a:ln>
        </p:spPr>
      </p:sp>
      <p:sp>
        <p:nvSpPr>
          <p:cNvPr id="19" name="Freeform 19"/>
          <p:cNvSpPr/>
          <p:nvPr/>
        </p:nvSpPr>
        <p:spPr>
          <a:xfrm rot="250174">
            <a:off x="4858343" y="9936822"/>
            <a:ext cx="854134" cy="400375"/>
          </a:xfrm>
          <a:custGeom>
            <a:avLst/>
            <a:gdLst/>
            <a:ahLst/>
            <a:cxnLst/>
            <a:rect l="l" t="t" r="r" b="b"/>
            <a:pathLst>
              <a:path w="854134" h="400375">
                <a:moveTo>
                  <a:pt x="0" y="0"/>
                </a:moveTo>
                <a:lnTo>
                  <a:pt x="854134" y="0"/>
                </a:lnTo>
                <a:lnTo>
                  <a:pt x="854134" y="400375"/>
                </a:lnTo>
                <a:lnTo>
                  <a:pt x="0" y="40037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250174">
            <a:off x="13286114" y="9698799"/>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rot="-77777">
            <a:off x="14561966" y="2941756"/>
            <a:ext cx="624440" cy="746715"/>
          </a:xfrm>
          <a:custGeom>
            <a:avLst/>
            <a:gdLst/>
            <a:ahLst/>
            <a:cxnLst/>
            <a:rect l="l" t="t" r="r" b="b"/>
            <a:pathLst>
              <a:path w="624440" h="746715">
                <a:moveTo>
                  <a:pt x="0" y="0"/>
                </a:moveTo>
                <a:lnTo>
                  <a:pt x="624440" y="0"/>
                </a:lnTo>
                <a:lnTo>
                  <a:pt x="624440" y="746715"/>
                </a:lnTo>
                <a:lnTo>
                  <a:pt x="0" y="74671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2" name="AutoShape 22"/>
          <p:cNvSpPr/>
          <p:nvPr/>
        </p:nvSpPr>
        <p:spPr>
          <a:xfrm>
            <a:off x="6181642" y="3462107"/>
            <a:ext cx="0" cy="1043786"/>
          </a:xfrm>
          <a:prstGeom prst="line">
            <a:avLst/>
          </a:prstGeom>
          <a:ln w="57150" cap="flat">
            <a:solidFill>
              <a:srgbClr val="7D4C2A"/>
            </a:solidFill>
            <a:prstDash val="solid"/>
            <a:headEnd type="none" w="sm" len="sm"/>
            <a:tailEnd type="none" w="sm" len="sm"/>
          </a:ln>
        </p:spPr>
      </p:sp>
      <p:sp>
        <p:nvSpPr>
          <p:cNvPr id="23" name="AutoShape 23"/>
          <p:cNvSpPr/>
          <p:nvPr/>
        </p:nvSpPr>
        <p:spPr>
          <a:xfrm flipH="1">
            <a:off x="12106358" y="3447277"/>
            <a:ext cx="0" cy="1109238"/>
          </a:xfrm>
          <a:prstGeom prst="line">
            <a:avLst/>
          </a:prstGeom>
          <a:ln w="57150" cap="flat">
            <a:solidFill>
              <a:srgbClr val="7D4C2A"/>
            </a:solidFill>
            <a:prstDash val="solid"/>
            <a:headEnd type="none" w="sm" len="sm"/>
            <a:tailEnd type="none" w="sm" len="sm"/>
          </a:ln>
        </p:spPr>
      </p:sp>
      <p:sp>
        <p:nvSpPr>
          <p:cNvPr id="24" name="Freeform 24"/>
          <p:cNvSpPr/>
          <p:nvPr/>
        </p:nvSpPr>
        <p:spPr>
          <a:xfrm>
            <a:off x="6094202" y="-2164149"/>
            <a:ext cx="134599" cy="5611425"/>
          </a:xfrm>
          <a:custGeom>
            <a:avLst/>
            <a:gdLst/>
            <a:ahLst/>
            <a:cxnLst/>
            <a:rect l="l" t="t" r="r" b="b"/>
            <a:pathLst>
              <a:path w="174879" h="4114800">
                <a:moveTo>
                  <a:pt x="0" y="0"/>
                </a:moveTo>
                <a:lnTo>
                  <a:pt x="174879" y="0"/>
                </a:lnTo>
                <a:lnTo>
                  <a:pt x="174879"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12018919" y="-2164148"/>
            <a:ext cx="87439" cy="5635780"/>
          </a:xfrm>
          <a:custGeom>
            <a:avLst/>
            <a:gdLst/>
            <a:ahLst/>
            <a:cxnLst/>
            <a:rect l="l" t="t" r="r" b="b"/>
            <a:pathLst>
              <a:path w="174879" h="4114800">
                <a:moveTo>
                  <a:pt x="0" y="0"/>
                </a:moveTo>
                <a:lnTo>
                  <a:pt x="174879" y="0"/>
                </a:lnTo>
                <a:lnTo>
                  <a:pt x="174879"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a:off x="5493116" y="711437"/>
            <a:ext cx="7527641" cy="1797224"/>
          </a:xfrm>
          <a:custGeom>
            <a:avLst/>
            <a:gdLst/>
            <a:ahLst/>
            <a:cxnLst/>
            <a:rect l="l" t="t" r="r" b="b"/>
            <a:pathLst>
              <a:path w="7527641" h="1797224">
                <a:moveTo>
                  <a:pt x="0" y="0"/>
                </a:moveTo>
                <a:lnTo>
                  <a:pt x="7527642" y="0"/>
                </a:lnTo>
                <a:lnTo>
                  <a:pt x="7527642" y="1797224"/>
                </a:lnTo>
                <a:lnTo>
                  <a:pt x="0" y="17972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rot="821792">
            <a:off x="1887133" y="8359209"/>
            <a:ext cx="1073895" cy="1681245"/>
          </a:xfrm>
          <a:custGeom>
            <a:avLst/>
            <a:gdLst/>
            <a:ahLst/>
            <a:cxnLst/>
            <a:rect l="l" t="t" r="r" b="b"/>
            <a:pathLst>
              <a:path w="1073895" h="1681245">
                <a:moveTo>
                  <a:pt x="0" y="0"/>
                </a:moveTo>
                <a:lnTo>
                  <a:pt x="1073895" y="0"/>
                </a:lnTo>
                <a:lnTo>
                  <a:pt x="1073895" y="1681245"/>
                </a:lnTo>
                <a:lnTo>
                  <a:pt x="0" y="1681245"/>
                </a:lnTo>
                <a:lnTo>
                  <a:pt x="0" y="0"/>
                </a:lnTo>
                <a:close/>
              </a:path>
            </a:pathLst>
          </a:custGeom>
          <a:blipFill>
            <a:blip r:embed="rId26">
              <a:extLst>
                <a:ext uri="{96DAC541-7B7A-43D3-8B79-37D633B846F1}">
                  <asvg:svgBlip xmlns:asvg="http://schemas.microsoft.com/office/drawing/2016/SVG/main" xmlns="" r:embed="rId31"/>
                </a:ext>
              </a:extLst>
            </a:blip>
            <a:stretch>
              <a:fillRect/>
            </a:stretch>
          </a:blipFill>
          <a:ln cap="sq">
            <a:noFill/>
            <a:prstDash val="solid"/>
            <a:miter/>
          </a:ln>
        </p:spPr>
      </p:sp>
      <p:sp>
        <p:nvSpPr>
          <p:cNvPr id="30" name="Freeform 30"/>
          <p:cNvSpPr/>
          <p:nvPr/>
        </p:nvSpPr>
        <p:spPr>
          <a:xfrm rot="-524398">
            <a:off x="796183" y="8642936"/>
            <a:ext cx="923585" cy="1445926"/>
          </a:xfrm>
          <a:custGeom>
            <a:avLst/>
            <a:gdLst/>
            <a:ahLst/>
            <a:cxnLst/>
            <a:rect l="l" t="t" r="r" b="b"/>
            <a:pathLst>
              <a:path w="923585" h="1445926">
                <a:moveTo>
                  <a:pt x="0" y="0"/>
                </a:moveTo>
                <a:lnTo>
                  <a:pt x="923585" y="0"/>
                </a:lnTo>
                <a:lnTo>
                  <a:pt x="923585" y="1445927"/>
                </a:lnTo>
                <a:lnTo>
                  <a:pt x="0" y="1445927"/>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31" name="Freeform 31"/>
          <p:cNvSpPr/>
          <p:nvPr/>
        </p:nvSpPr>
        <p:spPr>
          <a:xfrm rot="19656">
            <a:off x="-993883" y="9588309"/>
            <a:ext cx="5136449" cy="1110757"/>
          </a:xfrm>
          <a:custGeom>
            <a:avLst/>
            <a:gdLst/>
            <a:ahLst/>
            <a:cxnLst/>
            <a:rect l="l" t="t" r="r" b="b"/>
            <a:pathLst>
              <a:path w="5136449" h="1110757">
                <a:moveTo>
                  <a:pt x="0" y="0"/>
                </a:moveTo>
                <a:lnTo>
                  <a:pt x="5136449" y="0"/>
                </a:lnTo>
                <a:lnTo>
                  <a:pt x="5136449" y="1110757"/>
                </a:lnTo>
                <a:lnTo>
                  <a:pt x="0" y="111075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2" name="Freeform 32"/>
          <p:cNvSpPr/>
          <p:nvPr/>
        </p:nvSpPr>
        <p:spPr>
          <a:xfrm flipH="1">
            <a:off x="16185721" y="9446271"/>
            <a:ext cx="2318607" cy="985408"/>
          </a:xfrm>
          <a:custGeom>
            <a:avLst/>
            <a:gdLst/>
            <a:ahLst/>
            <a:cxnLst/>
            <a:rect l="l" t="t" r="r" b="b"/>
            <a:pathLst>
              <a:path w="2318607" h="985408">
                <a:moveTo>
                  <a:pt x="2318608" y="0"/>
                </a:moveTo>
                <a:lnTo>
                  <a:pt x="0" y="0"/>
                </a:lnTo>
                <a:lnTo>
                  <a:pt x="0" y="985408"/>
                </a:lnTo>
                <a:lnTo>
                  <a:pt x="2318608" y="985408"/>
                </a:lnTo>
                <a:lnTo>
                  <a:pt x="2318608"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3" name="Freeform 33"/>
          <p:cNvSpPr/>
          <p:nvPr/>
        </p:nvSpPr>
        <p:spPr>
          <a:xfrm>
            <a:off x="13906300" y="837102"/>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a:ln cap="sq">
            <a:noFill/>
            <a:prstDash val="solid"/>
            <a:miter/>
          </a:ln>
        </p:spPr>
      </p:sp>
      <p:sp>
        <p:nvSpPr>
          <p:cNvPr id="37" name="TextBox 37"/>
          <p:cNvSpPr txBox="1"/>
          <p:nvPr/>
        </p:nvSpPr>
        <p:spPr>
          <a:xfrm>
            <a:off x="5862774" y="1121661"/>
            <a:ext cx="7413742" cy="1015663"/>
          </a:xfrm>
          <a:prstGeom prst="rect">
            <a:avLst/>
          </a:prstGeom>
        </p:spPr>
        <p:txBody>
          <a:bodyPr wrap="square" lIns="0" tIns="0" rIns="0" bIns="0" rtlCol="0" anchor="t">
            <a:spAutoFit/>
          </a:bodyPr>
          <a:lstStyle/>
          <a:p>
            <a:r>
              <a:rPr lang="en-US" sz="6600" b="1">
                <a:solidFill>
                  <a:schemeClr val="bg1"/>
                </a:solidFill>
                <a:latin typeface="Times New Roman" panose="02020603050405020304" pitchFamily="18" charset="0"/>
                <a:cs typeface="Times New Roman" panose="02020603050405020304" pitchFamily="18" charset="0"/>
              </a:rPr>
              <a:t> 2. Giá trị nội dung</a:t>
            </a:r>
            <a:endParaRPr lang="en-GB" sz="6600">
              <a:solidFill>
                <a:schemeClr val="bg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752810" y="3695439"/>
            <a:ext cx="11430822" cy="5693866"/>
          </a:xfrm>
          <a:prstGeom prst="rect">
            <a:avLst/>
          </a:prstGeom>
        </p:spPr>
        <p:txBody>
          <a:bodyPr wrap="square">
            <a:spAutoFit/>
          </a:bodyPr>
          <a:lstStyle/>
          <a:p>
            <a:pPr algn="just">
              <a:lnSpc>
                <a:spcPct val="130000"/>
              </a:lnSpc>
              <a:spcAft>
                <a:spcPts val="0"/>
              </a:spcAft>
              <a:tabLst>
                <a:tab pos="90170" algn="l"/>
                <a:tab pos="18034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Muối của rừng</a:t>
            </a:r>
            <a:r>
              <a:rPr lang="vi-VN" sz="4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 là kết tinh của quá trình cái thiện chiến thắng cái ác trong mỗi con người.</a:t>
            </a:r>
            <a:endPar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Truyện đem đến thông điệp ý nghĩa về mối quan hệ gắn bó giữa con người và thiên nhiên: Chỉ khi nào con người nhận thức được ý nghĩa thực sự của cuộc sống chọn đứng về cái thiện thì lúc đó thiên nhiên mới ban phát quà tặng cho con người.</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055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5" name="TextBox 5"/>
          <p:cNvSpPr txBox="1"/>
          <p:nvPr/>
        </p:nvSpPr>
        <p:spPr>
          <a:xfrm>
            <a:off x="-313414" y="6630443"/>
            <a:ext cx="18914827" cy="4559702"/>
          </a:xfrm>
          <a:prstGeom prst="rect">
            <a:avLst/>
          </a:prstGeom>
        </p:spPr>
        <p:txBody>
          <a:bodyPr lIns="50800" tIns="50800" rIns="50800" bIns="50800" rtlCol="0" anchor="ctr"/>
          <a:lstStyle/>
          <a:p>
            <a:pPr algn="ctr">
              <a:lnSpc>
                <a:spcPts val="2102"/>
              </a:lnSpc>
            </a:pPr>
            <a:endParaRPr>
              <a:solidFill>
                <a:prstClr val="black"/>
              </a:solidFill>
            </a:endParaRPr>
          </a:p>
        </p:txBody>
      </p:sp>
      <p:sp>
        <p:nvSpPr>
          <p:cNvPr id="6" name="Freeform 6"/>
          <p:cNvSpPr/>
          <p:nvPr/>
        </p:nvSpPr>
        <p:spPr>
          <a:xfrm flipH="1">
            <a:off x="-2160886" y="6871670"/>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xmlns="" r:embed="rId5"/>
                </a:ext>
              </a:extLst>
            </a:blip>
            <a:stretch>
              <a:fillRect b="-40778"/>
            </a:stretch>
          </a:blipFill>
          <a:ln cap="sq">
            <a:noFill/>
            <a:prstDash val="solid"/>
            <a:miter/>
          </a:ln>
        </p:spPr>
      </p:sp>
      <p:sp>
        <p:nvSpPr>
          <p:cNvPr id="7" name="Freeform 7"/>
          <p:cNvSpPr/>
          <p:nvPr/>
        </p:nvSpPr>
        <p:spPr>
          <a:xfrm>
            <a:off x="8229248" y="6225231"/>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xmlns="" r:embed="rId5"/>
                </a:ext>
              </a:extLst>
            </a:blip>
            <a:stretch>
              <a:fillRect r="-75411" b="-40544"/>
            </a:stretch>
          </a:blipFill>
          <a:ln cap="sq">
            <a:noFill/>
            <a:prstDash val="solid"/>
            <a:miter/>
          </a:ln>
        </p:spPr>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flipH="1">
            <a:off x="13945896" y="1047694"/>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3" name="Freeform 33"/>
          <p:cNvSpPr/>
          <p:nvPr/>
        </p:nvSpPr>
        <p:spPr>
          <a:xfrm rot="165132" flipH="1">
            <a:off x="10743801" y="2858893"/>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asvg="http://schemas.microsoft.com/office/drawing/2016/SVG/main" xmlns="" r:embed="rId26"/>
                </a:ext>
              </a:extLst>
            </a:blip>
            <a:stretch>
              <a:fillRect/>
            </a:stretch>
          </a:blipFill>
        </p:spPr>
      </p:sp>
      <p:sp>
        <p:nvSpPr>
          <p:cNvPr id="43" name="Freeform 5"/>
          <p:cNvSpPr/>
          <p:nvPr/>
        </p:nvSpPr>
        <p:spPr>
          <a:xfrm rot="700206">
            <a:off x="2659434" y="9992121"/>
            <a:ext cx="2969715" cy="3099323"/>
          </a:xfrm>
          <a:custGeom>
            <a:avLst/>
            <a:gdLst/>
            <a:ahLst/>
            <a:cxnLst/>
            <a:rect l="l" t="t" r="r" b="b"/>
            <a:pathLst>
              <a:path w="2969715" h="3099323">
                <a:moveTo>
                  <a:pt x="0" y="0"/>
                </a:moveTo>
                <a:lnTo>
                  <a:pt x="2969715" y="0"/>
                </a:lnTo>
                <a:lnTo>
                  <a:pt x="2969715" y="3099323"/>
                </a:lnTo>
                <a:lnTo>
                  <a:pt x="0" y="3099323"/>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44" name="Freeform 6"/>
          <p:cNvSpPr/>
          <p:nvPr/>
        </p:nvSpPr>
        <p:spPr>
          <a:xfrm rot="-891118">
            <a:off x="5299872" y="9617099"/>
            <a:ext cx="3242166" cy="3383665"/>
          </a:xfrm>
          <a:custGeom>
            <a:avLst/>
            <a:gdLst/>
            <a:ahLst/>
            <a:cxnLst/>
            <a:rect l="l" t="t" r="r" b="b"/>
            <a:pathLst>
              <a:path w="3242166" h="3383665">
                <a:moveTo>
                  <a:pt x="0" y="0"/>
                </a:moveTo>
                <a:lnTo>
                  <a:pt x="3242166" y="0"/>
                </a:lnTo>
                <a:lnTo>
                  <a:pt x="3242166" y="3383665"/>
                </a:lnTo>
                <a:lnTo>
                  <a:pt x="0" y="3383665"/>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48" name="Freeform 13"/>
          <p:cNvSpPr/>
          <p:nvPr/>
        </p:nvSpPr>
        <p:spPr>
          <a:xfrm>
            <a:off x="15784711" y="-85903"/>
            <a:ext cx="2423907" cy="3029077"/>
          </a:xfrm>
          <a:custGeom>
            <a:avLst/>
            <a:gdLst/>
            <a:ahLst/>
            <a:cxnLst/>
            <a:rect l="l" t="t" r="r" b="b"/>
            <a:pathLst>
              <a:path w="1426496" h="1774249">
                <a:moveTo>
                  <a:pt x="0" y="0"/>
                </a:moveTo>
                <a:lnTo>
                  <a:pt x="1426496" y="0"/>
                </a:lnTo>
                <a:lnTo>
                  <a:pt x="1426496" y="1774249"/>
                </a:lnTo>
                <a:lnTo>
                  <a:pt x="0" y="1774249"/>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0" name="Freeform 15"/>
          <p:cNvSpPr/>
          <p:nvPr/>
        </p:nvSpPr>
        <p:spPr>
          <a:xfrm rot="-772688">
            <a:off x="308600" y="-103924"/>
            <a:ext cx="2143095" cy="4225251"/>
          </a:xfrm>
          <a:custGeom>
            <a:avLst/>
            <a:gdLst/>
            <a:ahLst/>
            <a:cxnLst/>
            <a:rect l="l" t="t" r="r" b="b"/>
            <a:pathLst>
              <a:path w="1352825" h="2081008">
                <a:moveTo>
                  <a:pt x="0" y="0"/>
                </a:moveTo>
                <a:lnTo>
                  <a:pt x="1352826" y="0"/>
                </a:lnTo>
                <a:lnTo>
                  <a:pt x="1352826" y="2081009"/>
                </a:lnTo>
                <a:lnTo>
                  <a:pt x="0" y="208100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53" name="Freeform 33"/>
          <p:cNvSpPr/>
          <p:nvPr/>
        </p:nvSpPr>
        <p:spPr>
          <a:xfrm rot="-8191298">
            <a:off x="-317085" y="9529635"/>
            <a:ext cx="3242166" cy="3383665"/>
          </a:xfrm>
          <a:custGeom>
            <a:avLst/>
            <a:gdLst/>
            <a:ahLst/>
            <a:cxnLst/>
            <a:rect l="l" t="t" r="r" b="b"/>
            <a:pathLst>
              <a:path w="3242166" h="3383665">
                <a:moveTo>
                  <a:pt x="0" y="0"/>
                </a:moveTo>
                <a:lnTo>
                  <a:pt x="3242166" y="0"/>
                </a:lnTo>
                <a:lnTo>
                  <a:pt x="3242166" y="3383665"/>
                </a:lnTo>
                <a:lnTo>
                  <a:pt x="0" y="3383665"/>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54" name="Freeform 31"/>
          <p:cNvSpPr/>
          <p:nvPr/>
        </p:nvSpPr>
        <p:spPr>
          <a:xfrm rot="10558973">
            <a:off x="1236995" y="-1994371"/>
            <a:ext cx="7262326" cy="3477748"/>
          </a:xfrm>
          <a:custGeom>
            <a:avLst/>
            <a:gdLst/>
            <a:ahLst/>
            <a:cxnLst/>
            <a:rect l="l" t="t" r="r" b="b"/>
            <a:pathLst>
              <a:path w="3332314" h="3477748">
                <a:moveTo>
                  <a:pt x="0" y="0"/>
                </a:moveTo>
                <a:lnTo>
                  <a:pt x="3332314" y="0"/>
                </a:lnTo>
                <a:lnTo>
                  <a:pt x="3332314" y="3477748"/>
                </a:lnTo>
                <a:lnTo>
                  <a:pt x="0" y="347774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55" name="Freeform 32"/>
          <p:cNvSpPr/>
          <p:nvPr/>
        </p:nvSpPr>
        <p:spPr>
          <a:xfrm rot="10558973">
            <a:off x="8865957" y="-2004474"/>
            <a:ext cx="7507358" cy="3383665"/>
          </a:xfrm>
          <a:custGeom>
            <a:avLst/>
            <a:gdLst/>
            <a:ahLst/>
            <a:cxnLst/>
            <a:rect l="l" t="t" r="r" b="b"/>
            <a:pathLst>
              <a:path w="3242166" h="3383665">
                <a:moveTo>
                  <a:pt x="0" y="0"/>
                </a:moveTo>
                <a:lnTo>
                  <a:pt x="3242166" y="0"/>
                </a:lnTo>
                <a:lnTo>
                  <a:pt x="3242166" y="3383664"/>
                </a:lnTo>
                <a:lnTo>
                  <a:pt x="0" y="3383664"/>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56" name="Freeform 7"/>
          <p:cNvSpPr/>
          <p:nvPr/>
        </p:nvSpPr>
        <p:spPr>
          <a:xfrm rot="-495043">
            <a:off x="9445078" y="83648"/>
            <a:ext cx="1944561" cy="3028893"/>
          </a:xfrm>
          <a:custGeom>
            <a:avLst/>
            <a:gdLst/>
            <a:ahLst/>
            <a:cxnLst/>
            <a:rect l="l" t="t" r="r" b="b"/>
            <a:pathLst>
              <a:path w="1320605" h="1777489">
                <a:moveTo>
                  <a:pt x="0" y="0"/>
                </a:moveTo>
                <a:lnTo>
                  <a:pt x="1320604" y="0"/>
                </a:lnTo>
                <a:lnTo>
                  <a:pt x="1320604" y="1777489"/>
                </a:lnTo>
                <a:lnTo>
                  <a:pt x="0" y="1777489"/>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57" name="Freeform 11"/>
          <p:cNvSpPr/>
          <p:nvPr/>
        </p:nvSpPr>
        <p:spPr>
          <a:xfrm rot="616727">
            <a:off x="6142427" y="-56003"/>
            <a:ext cx="2506771" cy="3515920"/>
          </a:xfrm>
          <a:custGeom>
            <a:avLst/>
            <a:gdLst/>
            <a:ahLst/>
            <a:cxnLst/>
            <a:rect l="l" t="t" r="r" b="b"/>
            <a:pathLst>
              <a:path w="1604356" h="2113487">
                <a:moveTo>
                  <a:pt x="0" y="0"/>
                </a:moveTo>
                <a:lnTo>
                  <a:pt x="1604356" y="0"/>
                </a:lnTo>
                <a:lnTo>
                  <a:pt x="1604356" y="2113487"/>
                </a:lnTo>
                <a:lnTo>
                  <a:pt x="0" y="2113487"/>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58" name="Freeform 12"/>
          <p:cNvSpPr/>
          <p:nvPr/>
        </p:nvSpPr>
        <p:spPr>
          <a:xfrm rot="-248639">
            <a:off x="3308065" y="81694"/>
            <a:ext cx="2369116" cy="2988389"/>
          </a:xfrm>
          <a:custGeom>
            <a:avLst/>
            <a:gdLst/>
            <a:ahLst/>
            <a:cxnLst/>
            <a:rect l="l" t="t" r="r" b="b"/>
            <a:pathLst>
              <a:path w="1498274" h="1654536">
                <a:moveTo>
                  <a:pt x="0" y="0"/>
                </a:moveTo>
                <a:lnTo>
                  <a:pt x="1498274" y="0"/>
                </a:lnTo>
                <a:lnTo>
                  <a:pt x="1498274" y="1654536"/>
                </a:lnTo>
                <a:lnTo>
                  <a:pt x="0" y="1654536"/>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59" name="Freeform 14"/>
          <p:cNvSpPr/>
          <p:nvPr/>
        </p:nvSpPr>
        <p:spPr>
          <a:xfrm rot="-219520">
            <a:off x="12669136" y="-16982"/>
            <a:ext cx="2676095" cy="2972668"/>
          </a:xfrm>
          <a:custGeom>
            <a:avLst/>
            <a:gdLst/>
            <a:ahLst/>
            <a:cxnLst/>
            <a:rect l="l" t="t" r="r" b="b"/>
            <a:pathLst>
              <a:path w="1347225" h="1801272">
                <a:moveTo>
                  <a:pt x="0" y="0"/>
                </a:moveTo>
                <a:lnTo>
                  <a:pt x="1347226" y="0"/>
                </a:lnTo>
                <a:lnTo>
                  <a:pt x="1347226" y="1801272"/>
                </a:lnTo>
                <a:lnTo>
                  <a:pt x="0" y="1801272"/>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60" name="Rectangle 59"/>
          <p:cNvSpPr/>
          <p:nvPr/>
        </p:nvSpPr>
        <p:spPr>
          <a:xfrm>
            <a:off x="4064881" y="3776183"/>
            <a:ext cx="10095815" cy="3046988"/>
          </a:xfrm>
          <a:prstGeom prst="rect">
            <a:avLst/>
          </a:prstGeom>
        </p:spPr>
        <p:txBody>
          <a:bodyPr wrap="square">
            <a:spAutoFit/>
          </a:bodyPr>
          <a:lstStyle/>
          <a:p>
            <a:pPr algn="ctr"/>
            <a:r>
              <a:rPr lang="en-US" sz="9600" b="1">
                <a:effectLst>
                  <a:outerShdw blurRad="38100" dist="38100" dir="2700000" algn="tl">
                    <a:srgbClr val="000000">
                      <a:alpha val="43137"/>
                    </a:srgbClr>
                  </a:outerShdw>
                </a:effectLst>
                <a:latin typeface="#9Slide05 Agile Script Calligra" panose="03070402050302030203" pitchFamily="66" charset="-93"/>
              </a:rPr>
              <a:t>HOẠT ĐỘNG </a:t>
            </a:r>
            <a:r>
              <a:rPr lang="en-US" sz="9600" b="1" smtClean="0">
                <a:effectLst>
                  <a:outerShdw blurRad="38100" dist="38100" dir="2700000" algn="tl">
                    <a:srgbClr val="000000">
                      <a:alpha val="43137"/>
                    </a:srgbClr>
                  </a:outerShdw>
                </a:effectLst>
                <a:latin typeface="#9Slide05 Agile Script Calligra" panose="03070402050302030203" pitchFamily="66" charset="-93"/>
              </a:rPr>
              <a:t>3</a:t>
            </a:r>
            <a:endParaRPr lang="vi-VN" sz="9600" b="1" smtClean="0">
              <a:effectLst>
                <a:outerShdw blurRad="38100" dist="38100" dir="2700000" algn="tl">
                  <a:srgbClr val="000000">
                    <a:alpha val="43137"/>
                  </a:srgbClr>
                </a:outerShdw>
              </a:effectLst>
              <a:latin typeface="#9Slide05 Agile Script Calligra" panose="03070402050302030203" pitchFamily="66" charset="-93"/>
            </a:endParaRPr>
          </a:p>
          <a:p>
            <a:pPr algn="ctr"/>
            <a:r>
              <a:rPr lang="en-US" sz="9600" b="1" smtClean="0">
                <a:effectLst>
                  <a:outerShdw blurRad="38100" dist="38100" dir="2700000" algn="tl">
                    <a:srgbClr val="000000">
                      <a:alpha val="43137"/>
                    </a:srgbClr>
                  </a:outerShdw>
                </a:effectLst>
                <a:latin typeface="#9Slide05 Agile Script Calligra" panose="03070402050302030203" pitchFamily="66" charset="-93"/>
              </a:rPr>
              <a:t> </a:t>
            </a:r>
            <a:r>
              <a:rPr lang="en-US" sz="9600" b="1">
                <a:effectLst>
                  <a:outerShdw blurRad="38100" dist="38100" dir="2700000" algn="tl">
                    <a:srgbClr val="000000">
                      <a:alpha val="43137"/>
                    </a:srgbClr>
                  </a:outerShdw>
                </a:effectLst>
                <a:latin typeface="#9Slide05 Agile Script Calligra" panose="03070402050302030203" pitchFamily="66" charset="-93"/>
              </a:rPr>
              <a:t>LUYỆN TẬP</a:t>
            </a:r>
            <a:endParaRPr lang="en-GB" sz="9600">
              <a:solidFill>
                <a:prstClr val="black"/>
              </a:solidFill>
              <a:effectLst>
                <a:outerShdw blurRad="38100" dist="38100" dir="2700000" algn="tl">
                  <a:srgbClr val="000000">
                    <a:alpha val="43137"/>
                  </a:srgbClr>
                </a:outerShdw>
              </a:effectLst>
              <a:latin typeface="#9Slide05 Agile Script Calligra" panose="03070402050302030203" pitchFamily="66" charset="-93"/>
            </a:endParaRPr>
          </a:p>
        </p:txBody>
      </p:sp>
      <p:pic>
        <p:nvPicPr>
          <p:cNvPr id="2" name="Picture 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345455" y="3408274"/>
            <a:ext cx="10679292" cy="3604897"/>
          </a:xfrm>
          <a:prstGeom prst="rect">
            <a:avLst/>
          </a:prstGeom>
        </p:spPr>
      </p:pic>
    </p:spTree>
    <p:extLst>
      <p:ext uri="{BB962C8B-B14F-4D97-AF65-F5344CB8AC3E}">
        <p14:creationId xmlns:p14="http://schemas.microsoft.com/office/powerpoint/2010/main" val="40332981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7148356" y="4290258"/>
            <a:ext cx="1696931" cy="2625812"/>
          </a:xfrm>
          <a:custGeom>
            <a:avLst/>
            <a:gdLst/>
            <a:ahLst/>
            <a:cxnLst/>
            <a:rect l="l" t="t" r="r" b="b"/>
            <a:pathLst>
              <a:path w="1696931" h="2625812">
                <a:moveTo>
                  <a:pt x="0" y="0"/>
                </a:moveTo>
                <a:lnTo>
                  <a:pt x="1696931" y="0"/>
                </a:lnTo>
                <a:lnTo>
                  <a:pt x="1696931" y="2625813"/>
                </a:lnTo>
                <a:lnTo>
                  <a:pt x="0" y="2625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81855" y="5090492"/>
            <a:ext cx="1145524" cy="1772571"/>
          </a:xfrm>
          <a:custGeom>
            <a:avLst/>
            <a:gdLst/>
            <a:ahLst/>
            <a:cxnLst/>
            <a:rect l="l" t="t" r="r" b="b"/>
            <a:pathLst>
              <a:path w="1145524" h="1772571">
                <a:moveTo>
                  <a:pt x="0" y="0"/>
                </a:moveTo>
                <a:lnTo>
                  <a:pt x="1145523" y="0"/>
                </a:lnTo>
                <a:lnTo>
                  <a:pt x="1145523" y="1772570"/>
                </a:lnTo>
                <a:lnTo>
                  <a:pt x="0" y="1772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125443">
            <a:off x="4222807" y="6218932"/>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9" name="Freeform 9"/>
          <p:cNvSpPr/>
          <p:nvPr/>
        </p:nvSpPr>
        <p:spPr>
          <a:xfrm rot="540851">
            <a:off x="10005771" y="1039778"/>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0" name="Freeform 10"/>
          <p:cNvSpPr/>
          <p:nvPr/>
        </p:nvSpPr>
        <p:spPr>
          <a:xfrm rot="628887">
            <a:off x="-5041017" y="8073214"/>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5" name="Freeform 25"/>
          <p:cNvSpPr/>
          <p:nvPr/>
        </p:nvSpPr>
        <p:spPr>
          <a:xfrm flipH="1">
            <a:off x="14167906" y="4587457"/>
            <a:ext cx="2110624" cy="4551211"/>
          </a:xfrm>
          <a:custGeom>
            <a:avLst/>
            <a:gdLst/>
            <a:ahLst/>
            <a:cxnLst/>
            <a:rect l="l" t="t" r="r" b="b"/>
            <a:pathLst>
              <a:path w="2110624" h="4551211">
                <a:moveTo>
                  <a:pt x="2110624" y="0"/>
                </a:moveTo>
                <a:lnTo>
                  <a:pt x="0" y="0"/>
                </a:lnTo>
                <a:lnTo>
                  <a:pt x="0" y="4551211"/>
                </a:lnTo>
                <a:lnTo>
                  <a:pt x="2110624" y="4551211"/>
                </a:lnTo>
                <a:lnTo>
                  <a:pt x="2110624"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Freeform 26"/>
          <p:cNvSpPr/>
          <p:nvPr/>
        </p:nvSpPr>
        <p:spPr>
          <a:xfrm flipH="1">
            <a:off x="11144395" y="5268821"/>
            <a:ext cx="2718711" cy="4459949"/>
          </a:xfrm>
          <a:custGeom>
            <a:avLst/>
            <a:gdLst/>
            <a:ahLst/>
            <a:cxnLst/>
            <a:rect l="l" t="t" r="r" b="b"/>
            <a:pathLst>
              <a:path w="2718711" h="4459949">
                <a:moveTo>
                  <a:pt x="2718711" y="0"/>
                </a:moveTo>
                <a:lnTo>
                  <a:pt x="0" y="0"/>
                </a:lnTo>
                <a:lnTo>
                  <a:pt x="0" y="4459950"/>
                </a:lnTo>
                <a:lnTo>
                  <a:pt x="2718711" y="4459950"/>
                </a:lnTo>
                <a:lnTo>
                  <a:pt x="2718711"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0" name="Freeform 30"/>
          <p:cNvSpPr/>
          <p:nvPr/>
        </p:nvSpPr>
        <p:spPr>
          <a:xfrm rot="-3140457" flipH="1">
            <a:off x="722471" y="1057197"/>
            <a:ext cx="529377" cy="633037"/>
          </a:xfrm>
          <a:custGeom>
            <a:avLst/>
            <a:gdLst/>
            <a:ahLst/>
            <a:cxnLst/>
            <a:rect l="l" t="t" r="r" b="b"/>
            <a:pathLst>
              <a:path w="529377" h="633037">
                <a:moveTo>
                  <a:pt x="529377" y="0"/>
                </a:moveTo>
                <a:lnTo>
                  <a:pt x="0" y="0"/>
                </a:lnTo>
                <a:lnTo>
                  <a:pt x="0" y="633037"/>
                </a:lnTo>
                <a:lnTo>
                  <a:pt x="529377" y="633037"/>
                </a:lnTo>
                <a:lnTo>
                  <a:pt x="529377"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3" name="Freeform 33"/>
          <p:cNvSpPr/>
          <p:nvPr/>
        </p:nvSpPr>
        <p:spPr>
          <a:xfrm>
            <a:off x="4277470" y="7784342"/>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40" name="Rectangle 39"/>
          <p:cNvSpPr/>
          <p:nvPr/>
        </p:nvSpPr>
        <p:spPr>
          <a:xfrm>
            <a:off x="2955306" y="288614"/>
            <a:ext cx="9548444" cy="6093976"/>
          </a:xfrm>
          <a:prstGeom prst="rect">
            <a:avLst/>
          </a:prstGeom>
        </p:spPr>
        <p:txBody>
          <a:bodyPr wrap="square">
            <a:spAutoFit/>
          </a:bodyPr>
          <a:lstStyle/>
          <a:p>
            <a:pPr marL="914400" indent="-914400" algn="ctr">
              <a:lnSpc>
                <a:spcPct val="130000"/>
              </a:lnSpc>
              <a:spcAft>
                <a:spcPts val="0"/>
              </a:spcAft>
              <a:buAutoNum type="arabicPeriod"/>
            </a:pPr>
            <a:r>
              <a:rPr lang="en-US" sz="6000" b="1" smtClean="0">
                <a:solidFill>
                  <a:srgbClr val="0070C0"/>
                </a:solidFill>
                <a:latin typeface="Times New Roman" panose="02020603050405020304" pitchFamily="18" charset="0"/>
                <a:ea typeface="Calibri" panose="020F0502020204030204" pitchFamily="34" charset="0"/>
              </a:rPr>
              <a:t>Nhiệm </a:t>
            </a:r>
            <a:r>
              <a:rPr lang="en-US" sz="6000" b="1">
                <a:solidFill>
                  <a:srgbClr val="0070C0"/>
                </a:solidFill>
                <a:latin typeface="Times New Roman" panose="02020603050405020304" pitchFamily="18" charset="0"/>
                <a:ea typeface="Calibri" panose="020F0502020204030204" pitchFamily="34" charset="0"/>
              </a:rPr>
              <a:t>vụ </a:t>
            </a:r>
            <a:r>
              <a:rPr lang="en-US" sz="6000" b="1" smtClean="0">
                <a:solidFill>
                  <a:srgbClr val="0070C0"/>
                </a:solidFill>
                <a:latin typeface="Times New Roman" panose="02020603050405020304" pitchFamily="18" charset="0"/>
                <a:ea typeface="Calibri" panose="020F0502020204030204" pitchFamily="34" charset="0"/>
              </a:rPr>
              <a:t>1</a:t>
            </a:r>
            <a:endParaRPr lang="vi-VN" sz="6000" b="1">
              <a:solidFill>
                <a:srgbClr val="0070C0"/>
              </a:solidFill>
              <a:latin typeface="Times New Roman" panose="02020603050405020304" pitchFamily="18" charset="0"/>
              <a:ea typeface="Calibri" panose="020F0502020204030204" pitchFamily="34" charset="0"/>
            </a:endParaRPr>
          </a:p>
          <a:p>
            <a:pPr algn="just">
              <a:lnSpc>
                <a:spcPct val="130000"/>
              </a:lnSpc>
              <a:spcAft>
                <a:spcPts val="0"/>
              </a:spcAft>
            </a:pPr>
            <a:r>
              <a:rPr lang="en-US" sz="6000" b="1" smtClean="0">
                <a:solidFill>
                  <a:srgbClr val="0070C0"/>
                </a:solidFill>
                <a:latin typeface="Times New Roman" panose="02020603050405020304" pitchFamily="18" charset="0"/>
                <a:ea typeface="Calibri" panose="020F0502020204030204" pitchFamily="34" charset="0"/>
              </a:rPr>
              <a:t> </a:t>
            </a:r>
            <a:r>
              <a:rPr lang="vi-VN" sz="6000" smtClean="0">
                <a:solidFill>
                  <a:srgbClr val="0D0D0D"/>
                </a:solidFill>
                <a:latin typeface="Times New Roman" panose="02020603050405020304" pitchFamily="18" charset="0"/>
                <a:ea typeface="Calibri" panose="020F0502020204030204" pitchFamily="34" charset="0"/>
              </a:rPr>
              <a:t>Ngồi </a:t>
            </a:r>
            <a:r>
              <a:rPr lang="vi-VN" sz="6000">
                <a:solidFill>
                  <a:srgbClr val="0D0D0D"/>
                </a:solidFill>
                <a:latin typeface="Times New Roman" panose="02020603050405020304" pitchFamily="18" charset="0"/>
                <a:ea typeface="Calibri" panose="020F0502020204030204" pitchFamily="34" charset="0"/>
              </a:rPr>
              <a:t>đọc thầm lại những nội dung đã học, viết ra những câu hỏi mình chưa hiểu để </a:t>
            </a:r>
            <a:r>
              <a:rPr lang="en-US" sz="6000">
                <a:solidFill>
                  <a:srgbClr val="0D0D0D"/>
                </a:solidFill>
                <a:latin typeface="Times New Roman" panose="02020603050405020304" pitchFamily="18" charset="0"/>
                <a:ea typeface="Calibri" panose="020F0502020204030204" pitchFamily="34" charset="0"/>
              </a:rPr>
              <a:t>trao đổi với các bạn trong lớp</a:t>
            </a:r>
            <a:endParaRPr lang="en-GB" sz="60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3884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3" name="Freeform 3"/>
          <p:cNvSpPr/>
          <p:nvPr/>
        </p:nvSpPr>
        <p:spPr>
          <a:xfrm>
            <a:off x="572295" y="4412048"/>
            <a:ext cx="2016734" cy="3120671"/>
          </a:xfrm>
          <a:custGeom>
            <a:avLst/>
            <a:gdLst/>
            <a:ahLst/>
            <a:cxnLst/>
            <a:rect l="l" t="t" r="r" b="b"/>
            <a:pathLst>
              <a:path w="2016734" h="3120671">
                <a:moveTo>
                  <a:pt x="0" y="0"/>
                </a:moveTo>
                <a:lnTo>
                  <a:pt x="2016734" y="0"/>
                </a:lnTo>
                <a:lnTo>
                  <a:pt x="2016734" y="3120671"/>
                </a:lnTo>
                <a:lnTo>
                  <a:pt x="0" y="31206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7654606" y="5370568"/>
            <a:ext cx="2352243" cy="2639263"/>
          </a:xfrm>
          <a:custGeom>
            <a:avLst/>
            <a:gdLst/>
            <a:ahLst/>
            <a:cxnLst/>
            <a:rect l="l" t="t" r="r" b="b"/>
            <a:pathLst>
              <a:path w="2352243" h="2639263">
                <a:moveTo>
                  <a:pt x="0" y="0"/>
                </a:moveTo>
                <a:lnTo>
                  <a:pt x="2352243" y="0"/>
                </a:lnTo>
                <a:lnTo>
                  <a:pt x="2352243" y="2639263"/>
                </a:lnTo>
                <a:lnTo>
                  <a:pt x="0" y="26392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7" name="Freeform 7"/>
          <p:cNvSpPr/>
          <p:nvPr/>
        </p:nvSpPr>
        <p:spPr>
          <a:xfrm>
            <a:off x="13311536" y="2099225"/>
            <a:ext cx="823979" cy="6591831"/>
          </a:xfrm>
          <a:custGeom>
            <a:avLst/>
            <a:gdLst/>
            <a:ahLst/>
            <a:cxnLst/>
            <a:rect l="l" t="t" r="r" b="b"/>
            <a:pathLst>
              <a:path w="823979" h="6591831">
                <a:moveTo>
                  <a:pt x="0" y="0"/>
                </a:moveTo>
                <a:lnTo>
                  <a:pt x="823979" y="0"/>
                </a:lnTo>
                <a:lnTo>
                  <a:pt x="823979" y="6591831"/>
                </a:lnTo>
                <a:lnTo>
                  <a:pt x="0" y="65918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90000">
            <a:off x="10699585" y="6172994"/>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p:cNvSpPr/>
          <p:nvPr/>
        </p:nvSpPr>
        <p:spPr>
          <a:xfrm>
            <a:off x="4039761" y="5013854"/>
            <a:ext cx="1991004" cy="4293270"/>
          </a:xfrm>
          <a:custGeom>
            <a:avLst/>
            <a:gdLst/>
            <a:ahLst/>
            <a:cxnLst/>
            <a:rect l="l" t="t" r="r" b="b"/>
            <a:pathLst>
              <a:path w="1991004" h="4293270">
                <a:moveTo>
                  <a:pt x="0" y="0"/>
                </a:moveTo>
                <a:lnTo>
                  <a:pt x="1991004" y="0"/>
                </a:lnTo>
                <a:lnTo>
                  <a:pt x="1991004" y="4293269"/>
                </a:lnTo>
                <a:lnTo>
                  <a:pt x="0" y="429326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p:cNvSpPr/>
          <p:nvPr/>
        </p:nvSpPr>
        <p:spPr>
          <a:xfrm>
            <a:off x="15733036" y="907576"/>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18" name="Freeform 18"/>
          <p:cNvSpPr/>
          <p:nvPr/>
        </p:nvSpPr>
        <p:spPr>
          <a:xfrm rot="-222155">
            <a:off x="10647772" y="2527790"/>
            <a:ext cx="5990374" cy="1430202"/>
          </a:xfrm>
          <a:custGeom>
            <a:avLst/>
            <a:gdLst/>
            <a:ahLst/>
            <a:cxnLst/>
            <a:rect l="l" t="t" r="r" b="b"/>
            <a:pathLst>
              <a:path w="5990374" h="1430202">
                <a:moveTo>
                  <a:pt x="0" y="0"/>
                </a:moveTo>
                <a:lnTo>
                  <a:pt x="5990374" y="0"/>
                </a:lnTo>
                <a:lnTo>
                  <a:pt x="5990374" y="1430201"/>
                </a:lnTo>
                <a:lnTo>
                  <a:pt x="0" y="14302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rot="-84603">
            <a:off x="10699585" y="4362818"/>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042740" flipH="1">
            <a:off x="15537584" y="3950186"/>
            <a:ext cx="567219" cy="678289"/>
          </a:xfrm>
          <a:custGeom>
            <a:avLst/>
            <a:gdLst/>
            <a:ahLst/>
            <a:cxnLst/>
            <a:rect l="l" t="t" r="r" b="b"/>
            <a:pathLst>
              <a:path w="567219" h="678289">
                <a:moveTo>
                  <a:pt x="567220" y="0"/>
                </a:moveTo>
                <a:lnTo>
                  <a:pt x="0" y="0"/>
                </a:lnTo>
                <a:lnTo>
                  <a:pt x="0" y="678289"/>
                </a:lnTo>
                <a:lnTo>
                  <a:pt x="567220" y="678289"/>
                </a:lnTo>
                <a:lnTo>
                  <a:pt x="56722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9348383" y="803940"/>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4" name="Freeform 24"/>
          <p:cNvSpPr/>
          <p:nvPr/>
        </p:nvSpPr>
        <p:spPr>
          <a:xfrm flipH="1">
            <a:off x="9348383" y="1119828"/>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26" name="Rectangle 25"/>
          <p:cNvSpPr/>
          <p:nvPr/>
        </p:nvSpPr>
        <p:spPr>
          <a:xfrm>
            <a:off x="97044" y="1792707"/>
            <a:ext cx="10402656" cy="2123658"/>
          </a:xfrm>
          <a:prstGeom prst="rect">
            <a:avLst/>
          </a:prstGeom>
        </p:spPr>
        <p:txBody>
          <a:bodyPr wrap="none">
            <a:spAutoFit/>
          </a:bodyPr>
          <a:lstStyle/>
          <a:p>
            <a:pPr algn="ctr"/>
            <a:r>
              <a:rPr lang="vi-VN" sz="6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Nhiệm vụ </a:t>
            </a:r>
            <a:r>
              <a:rPr lang="vi-VN" sz="6600" b="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p>
          <a:p>
            <a:pPr algn="ctr"/>
            <a:r>
              <a:rPr lang="vi-VN" sz="6600" b="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6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Trò chơi </a:t>
            </a:r>
            <a:r>
              <a:rPr lang="vi-VN" sz="66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Vòng quay văn học</a:t>
            </a:r>
            <a:endParaRPr lang="en-GB" sz="6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86708"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533583"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5780457"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87845"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34720"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5781594"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1288982" y="791868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3535857" y="791868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5782731" y="791868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vi-VN" sz="9000" b="1"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VĂN HỌC</a:t>
            </a:r>
            <a:endPar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rId19" action="ppaction://hlinksldjump"/>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Tree>
    <p:extLst>
      <p:ext uri="{BB962C8B-B14F-4D97-AF65-F5344CB8AC3E}">
        <p14:creationId xmlns:p14="http://schemas.microsoft.com/office/powerpoint/2010/main" val="141268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3" name="Freeform 3"/>
          <p:cNvSpPr/>
          <p:nvPr/>
        </p:nvSpPr>
        <p:spPr>
          <a:xfrm>
            <a:off x="572295" y="4412048"/>
            <a:ext cx="2016734" cy="3120671"/>
          </a:xfrm>
          <a:custGeom>
            <a:avLst/>
            <a:gdLst/>
            <a:ahLst/>
            <a:cxnLst/>
            <a:rect l="l" t="t" r="r" b="b"/>
            <a:pathLst>
              <a:path w="2016734" h="3120671">
                <a:moveTo>
                  <a:pt x="0" y="0"/>
                </a:moveTo>
                <a:lnTo>
                  <a:pt x="2016734" y="0"/>
                </a:lnTo>
                <a:lnTo>
                  <a:pt x="2016734" y="3120671"/>
                </a:lnTo>
                <a:lnTo>
                  <a:pt x="0" y="31206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7654606" y="5370568"/>
            <a:ext cx="2352243" cy="2639263"/>
          </a:xfrm>
          <a:custGeom>
            <a:avLst/>
            <a:gdLst/>
            <a:ahLst/>
            <a:cxnLst/>
            <a:rect l="l" t="t" r="r" b="b"/>
            <a:pathLst>
              <a:path w="2352243" h="2639263">
                <a:moveTo>
                  <a:pt x="0" y="0"/>
                </a:moveTo>
                <a:lnTo>
                  <a:pt x="2352243" y="0"/>
                </a:lnTo>
                <a:lnTo>
                  <a:pt x="2352243" y="2639263"/>
                </a:lnTo>
                <a:lnTo>
                  <a:pt x="0" y="26392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sp>
      <p:sp>
        <p:nvSpPr>
          <p:cNvPr id="7" name="Freeform 7"/>
          <p:cNvSpPr/>
          <p:nvPr/>
        </p:nvSpPr>
        <p:spPr>
          <a:xfrm>
            <a:off x="13311536" y="2099225"/>
            <a:ext cx="823979" cy="6591831"/>
          </a:xfrm>
          <a:custGeom>
            <a:avLst/>
            <a:gdLst/>
            <a:ahLst/>
            <a:cxnLst/>
            <a:rect l="l" t="t" r="r" b="b"/>
            <a:pathLst>
              <a:path w="823979" h="6591831">
                <a:moveTo>
                  <a:pt x="0" y="0"/>
                </a:moveTo>
                <a:lnTo>
                  <a:pt x="823979" y="0"/>
                </a:lnTo>
                <a:lnTo>
                  <a:pt x="823979" y="6591831"/>
                </a:lnTo>
                <a:lnTo>
                  <a:pt x="0" y="65918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90000">
            <a:off x="10699585" y="6172994"/>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p:cNvSpPr/>
          <p:nvPr/>
        </p:nvSpPr>
        <p:spPr>
          <a:xfrm>
            <a:off x="4039761" y="5013854"/>
            <a:ext cx="1991004" cy="4293270"/>
          </a:xfrm>
          <a:custGeom>
            <a:avLst/>
            <a:gdLst/>
            <a:ahLst/>
            <a:cxnLst/>
            <a:rect l="l" t="t" r="r" b="b"/>
            <a:pathLst>
              <a:path w="1991004" h="4293270">
                <a:moveTo>
                  <a:pt x="0" y="0"/>
                </a:moveTo>
                <a:lnTo>
                  <a:pt x="1991004" y="0"/>
                </a:lnTo>
                <a:lnTo>
                  <a:pt x="1991004" y="4293269"/>
                </a:lnTo>
                <a:lnTo>
                  <a:pt x="0" y="429326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p:cNvSpPr/>
          <p:nvPr/>
        </p:nvSpPr>
        <p:spPr>
          <a:xfrm>
            <a:off x="15733036" y="907576"/>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18" name="Freeform 18"/>
          <p:cNvSpPr/>
          <p:nvPr/>
        </p:nvSpPr>
        <p:spPr>
          <a:xfrm rot="-222155">
            <a:off x="10647772" y="2527790"/>
            <a:ext cx="5990374" cy="1430202"/>
          </a:xfrm>
          <a:custGeom>
            <a:avLst/>
            <a:gdLst/>
            <a:ahLst/>
            <a:cxnLst/>
            <a:rect l="l" t="t" r="r" b="b"/>
            <a:pathLst>
              <a:path w="5990374" h="1430202">
                <a:moveTo>
                  <a:pt x="0" y="0"/>
                </a:moveTo>
                <a:lnTo>
                  <a:pt x="5990374" y="0"/>
                </a:lnTo>
                <a:lnTo>
                  <a:pt x="5990374" y="1430201"/>
                </a:lnTo>
                <a:lnTo>
                  <a:pt x="0" y="14302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rot="-84603">
            <a:off x="10699585" y="4362818"/>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042740" flipH="1">
            <a:off x="15537584" y="3950186"/>
            <a:ext cx="567219" cy="678289"/>
          </a:xfrm>
          <a:custGeom>
            <a:avLst/>
            <a:gdLst/>
            <a:ahLst/>
            <a:cxnLst/>
            <a:rect l="l" t="t" r="r" b="b"/>
            <a:pathLst>
              <a:path w="567219" h="678289">
                <a:moveTo>
                  <a:pt x="567220" y="0"/>
                </a:moveTo>
                <a:lnTo>
                  <a:pt x="0" y="0"/>
                </a:lnTo>
                <a:lnTo>
                  <a:pt x="0" y="678289"/>
                </a:lnTo>
                <a:lnTo>
                  <a:pt x="567220" y="678289"/>
                </a:lnTo>
                <a:lnTo>
                  <a:pt x="56722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12733186" y="414182"/>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4" name="Freeform 24"/>
          <p:cNvSpPr/>
          <p:nvPr/>
        </p:nvSpPr>
        <p:spPr>
          <a:xfrm flipH="1">
            <a:off x="12733186" y="730070"/>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25" name="Freeform 25"/>
          <p:cNvSpPr/>
          <p:nvPr/>
        </p:nvSpPr>
        <p:spPr>
          <a:xfrm flipH="1">
            <a:off x="2259172" y="5049867"/>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26" name="Rectangle 25"/>
          <p:cNvSpPr/>
          <p:nvPr/>
        </p:nvSpPr>
        <p:spPr>
          <a:xfrm>
            <a:off x="234841" y="772336"/>
            <a:ext cx="10381747" cy="2973122"/>
          </a:xfrm>
          <a:prstGeom prst="rect">
            <a:avLst/>
          </a:prstGeom>
        </p:spPr>
        <p:txBody>
          <a:bodyPr wrap="square">
            <a:spAutoFit/>
          </a:bodyPr>
          <a:lstStyle/>
          <a:p>
            <a:pPr algn="just">
              <a:lnSpc>
                <a:spcPct val="130000"/>
              </a:lnSpc>
              <a:spcAft>
                <a:spcPts val="0"/>
              </a:spcAft>
              <a:tabLst>
                <a:tab pos="1386840" algn="l"/>
              </a:tabLst>
            </a:pPr>
            <a:r>
              <a:rPr lang="vi-VN" sz="4800">
                <a:solidFill>
                  <a:srgbClr val="0D0D0D"/>
                </a:solidFill>
                <a:latin typeface="Times New Roman" panose="02020603050405020304" pitchFamily="18" charset="0"/>
                <a:ea typeface="MS Mincho"/>
              </a:rPr>
              <a:t>- </a:t>
            </a:r>
            <a:r>
              <a:rPr lang="vi-VN" sz="4800" i="1">
                <a:solidFill>
                  <a:srgbClr val="0D0D0D"/>
                </a:solidFill>
                <a:latin typeface="Times New Roman" panose="02020603050405020304" pitchFamily="18" charset="0"/>
                <a:ea typeface="MS Mincho"/>
              </a:rPr>
              <a:t>Chia sẻ cảm xúc của </a:t>
            </a:r>
            <a:r>
              <a:rPr lang="pt-BR" sz="4800" i="1">
                <a:solidFill>
                  <a:srgbClr val="0D0D0D"/>
                </a:solidFill>
                <a:latin typeface="Times New Roman" panose="02020603050405020304" pitchFamily="18" charset="0"/>
                <a:ea typeface="MS Mincho"/>
              </a:rPr>
              <a:t>em khi xem video.</a:t>
            </a:r>
            <a:endParaRPr lang="en-GB" sz="4800">
              <a:latin typeface="Times New Roman" panose="02020603050405020304" pitchFamily="18" charset="0"/>
              <a:ea typeface="Calibri" panose="020F0502020204030204" pitchFamily="34" charset="0"/>
            </a:endParaRPr>
          </a:p>
          <a:p>
            <a:pPr algn="just">
              <a:lnSpc>
                <a:spcPct val="130000"/>
              </a:lnSpc>
              <a:spcAft>
                <a:spcPts val="0"/>
              </a:spcAft>
              <a:tabLst>
                <a:tab pos="1386840" algn="l"/>
              </a:tabLst>
            </a:pPr>
            <a:r>
              <a:rPr lang="pt-BR" sz="4800" i="1">
                <a:solidFill>
                  <a:srgbClr val="0D0D0D"/>
                </a:solidFill>
                <a:latin typeface="Times New Roman" panose="02020603050405020304" pitchFamily="18" charset="0"/>
                <a:ea typeface="MS Mincho"/>
              </a:rPr>
              <a:t>- Theo em, cần có những giải pháp nào để bảo vệ động vật hoang dã ?</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9846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1982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tx1"/>
                </a:solidFill>
                <a:latin typeface="Times New Roman" panose="02020603050405020304" pitchFamily="18" charset="0"/>
                <a:cs typeface="Times New Roman" panose="02020603050405020304" pitchFamily="18" charset="0"/>
              </a:rPr>
              <a:t>Câu 1.</a:t>
            </a:r>
            <a:r>
              <a:rPr lang="vi-VN" sz="6000">
                <a:solidFill>
                  <a:schemeClr val="tx1"/>
                </a:solidFill>
                <a:latin typeface="Times New Roman" panose="02020603050405020304" pitchFamily="18" charset="0"/>
                <a:cs typeface="Times New Roman" panose="02020603050405020304" pitchFamily="18" charset="0"/>
              </a:rPr>
              <a:t> Dòng nào sau đây nói đúng nhất về Nguyễn Huy Thiệp?</a:t>
            </a:r>
            <a:endParaRPr lang="en-GB" sz="60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52427" y="2896758"/>
            <a:ext cx="8773100" cy="28563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Là nhà văn có nhiều đóng góp trong việc đổi mới nội dung và hình thức nghệ thuật của văn xuôi Việt Nam đương đại</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25099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dirty="0">
                <a:solidFill>
                  <a:schemeClr val="tx1"/>
                </a:solidFill>
                <a:latin typeface="Times New Roman" panose="02020603050405020304" pitchFamily="18" charset="0"/>
                <a:cs typeface="Times New Roman" panose="02020603050405020304" pitchFamily="18" charset="0"/>
              </a:rPr>
              <a:t>B</a:t>
            </a:r>
            <a:r>
              <a:rPr lang="vi-VN" sz="4800">
                <a:solidFill>
                  <a:schemeClr val="tx1"/>
                </a:solidFill>
                <a:latin typeface="Times New Roman" panose="02020603050405020304" pitchFamily="18" charset="0"/>
                <a:cs typeface="Times New Roman" panose="02020603050405020304" pitchFamily="18" charset="0"/>
              </a:rPr>
              <a:t>. Là nhà văn tiên phong trong phong trào thơ văn đương đại</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240513" y="5946332"/>
            <a:ext cx="8796927" cy="16477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C</a:t>
            </a:r>
            <a:r>
              <a:rPr lang="vi-VN" sz="4800">
                <a:solidFill>
                  <a:schemeClr val="tx1"/>
                </a:solidFill>
                <a:latin typeface="Times New Roman" panose="02020603050405020304" pitchFamily="18" charset="0"/>
                <a:cs typeface="Times New Roman" panose="02020603050405020304" pitchFamily="18" charset="0"/>
              </a:rPr>
              <a:t>. Là nhà thơ có nhiều giải thưởng lớn về văn học nghệ thuật</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609346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D</a:t>
            </a:r>
            <a:r>
              <a:rPr lang="vi-VN" sz="4800">
                <a:solidFill>
                  <a:schemeClr val="tx1"/>
                </a:solidFill>
                <a:latin typeface="Times New Roman" panose="02020603050405020304" pitchFamily="18" charset="0"/>
                <a:cs typeface="Times New Roman" panose="02020603050405020304" pitchFamily="18" charset="0"/>
              </a:rPr>
              <a:t>. Tất cả các đáp án trên</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215442" y="4648897"/>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72491" y="6815371"/>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16874" y="6402347"/>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3106" y="4656711"/>
            <a:ext cx="1207113" cy="1060796"/>
          </a:xfrm>
          <a:prstGeom prst="rect">
            <a:avLst/>
          </a:prstGeom>
        </p:spPr>
      </p:pic>
      <p:sp>
        <p:nvSpPr>
          <p:cNvPr id="57" name="Cloud 56">
            <a:hlinkClick r:id="rId14" action="ppaction://hlinksldjump"/>
          </p:cNvPr>
          <p:cNvSpPr/>
          <p:nvPr/>
        </p:nvSpPr>
        <p:spPr>
          <a:xfrm>
            <a:off x="7268031" y="794356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49184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smtClean="0">
                <a:solidFill>
                  <a:schemeClr val="tx1"/>
                </a:solidFill>
                <a:latin typeface="Times New Roman" panose="02020603050405020304" pitchFamily="18" charset="0"/>
                <a:cs typeface="Times New Roman" panose="02020603050405020304" pitchFamily="18" charset="0"/>
              </a:rPr>
              <a:t>Câu 2</a:t>
            </a:r>
            <a:r>
              <a:rPr lang="vi-VN" sz="5400" b="1">
                <a:solidFill>
                  <a:schemeClr val="tx1"/>
                </a:solidFill>
                <a:latin typeface="Times New Roman" panose="02020603050405020304" pitchFamily="18" charset="0"/>
                <a:cs typeface="Times New Roman" panose="02020603050405020304" pitchFamily="18" charset="0"/>
              </a:rPr>
              <a:t>. </a:t>
            </a:r>
            <a:r>
              <a:rPr lang="vi-VN" sz="5400">
                <a:solidFill>
                  <a:schemeClr val="tx1"/>
                </a:solidFill>
                <a:latin typeface="Times New Roman" panose="02020603050405020304" pitchFamily="18" charset="0"/>
                <a:cs typeface="Times New Roman" panose="02020603050405020304" pitchFamily="18" charset="0"/>
              </a:rPr>
              <a:t>Tác phẩm </a:t>
            </a:r>
            <a:r>
              <a:rPr lang="vi-VN" sz="5400" i="1">
                <a:solidFill>
                  <a:schemeClr val="tx1"/>
                </a:solidFill>
                <a:latin typeface="Times New Roman" panose="02020603050405020304" pitchFamily="18" charset="0"/>
                <a:cs typeface="Times New Roman" panose="02020603050405020304" pitchFamily="18" charset="0"/>
              </a:rPr>
              <a:t>Muối của rừng</a:t>
            </a:r>
            <a:r>
              <a:rPr lang="vi-VN" sz="5400">
                <a:solidFill>
                  <a:schemeClr val="tx1"/>
                </a:solidFill>
                <a:latin typeface="Times New Roman" panose="02020603050405020304" pitchFamily="18" charset="0"/>
                <a:cs typeface="Times New Roman" panose="02020603050405020304" pitchFamily="18" charset="0"/>
              </a:rPr>
              <a:t> thuộc thể loại nào?</a:t>
            </a:r>
            <a:endParaRPr lang="en-GB" sz="5400">
              <a:solidFill>
                <a:schemeClr val="tx1"/>
              </a:solidFill>
              <a:latin typeface="Times New Roman" panose="02020603050405020304" pitchFamily="18" charset="0"/>
              <a:cs typeface="Times New Roman" panose="02020603050405020304" pitchFamily="18" charset="0"/>
            </a:endParaRPr>
          </a:p>
          <a:p>
            <a:pPr algn="ctr"/>
            <a:r>
              <a:rPr lang="vi-VN" sz="5400" smtClean="0">
                <a:solidFill>
                  <a:schemeClr val="tx1"/>
                </a:solidFill>
                <a:latin typeface="Times New Roman" panose="02020603050405020304" pitchFamily="18" charset="0"/>
                <a:cs typeface="Times New Roman" panose="02020603050405020304" pitchFamily="18" charset="0"/>
              </a:rPr>
              <a:t> </a:t>
            </a:r>
            <a:r>
              <a:rPr lang="vi-VN" sz="5400" i="1">
                <a:solidFill>
                  <a:schemeClr val="tx1"/>
                </a:solidFill>
                <a:latin typeface="Times New Roman" panose="02020603050405020304" pitchFamily="18" charset="0"/>
                <a:cs typeface="Times New Roman" panose="02020603050405020304" pitchFamily="18" charset="0"/>
              </a:rPr>
              <a:t>Muối của rừng</a:t>
            </a:r>
            <a:r>
              <a:rPr lang="vi-VN" sz="5400">
                <a:solidFill>
                  <a:schemeClr val="tx1"/>
                </a:solidFill>
                <a:latin typeface="Times New Roman" panose="02020603050405020304" pitchFamily="18" charset="0"/>
                <a:cs typeface="Times New Roman" panose="02020603050405020304" pitchFamily="18" charset="0"/>
              </a:rPr>
              <a:t> thuộc thể loại nào?</a:t>
            </a:r>
            <a:endParaRPr lang="en-GB" sz="5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Truyện truyền kì</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1665330" y="422979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C. </a:t>
            </a:r>
            <a:r>
              <a:rPr lang="en-US" sz="4800">
                <a:solidFill>
                  <a:schemeClr val="tx1"/>
                </a:solidFill>
                <a:latin typeface="Times New Roman" panose="02020603050405020304" pitchFamily="18" charset="0"/>
                <a:cs typeface="Times New Roman" panose="02020603050405020304" pitchFamily="18" charset="0"/>
              </a:rPr>
              <a:t>Truyện </a:t>
            </a:r>
            <a:r>
              <a:rPr lang="en-US" sz="4800" smtClean="0">
                <a:solidFill>
                  <a:schemeClr val="tx1"/>
                </a:solidFill>
                <a:latin typeface="Times New Roman" panose="02020603050405020304" pitchFamily="18" charset="0"/>
                <a:cs typeface="Times New Roman" panose="02020603050405020304" pitchFamily="18" charset="0"/>
              </a:rPr>
              <a:t>ngắn</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9129486" y="2957085"/>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B. </a:t>
            </a:r>
            <a:r>
              <a:rPr lang="en-US" sz="4800">
                <a:solidFill>
                  <a:schemeClr val="tx1"/>
                </a:solidFill>
                <a:latin typeface="Times New Roman" panose="02020603050405020304" pitchFamily="18" charset="0"/>
                <a:cs typeface="Times New Roman" panose="02020603050405020304" pitchFamily="18" charset="0"/>
              </a:rPr>
              <a:t>Tiểu </a:t>
            </a:r>
            <a:r>
              <a:rPr lang="en-US" sz="4800" smtClean="0">
                <a:solidFill>
                  <a:schemeClr val="tx1"/>
                </a:solidFill>
                <a:latin typeface="Times New Roman" panose="02020603050405020304" pitchFamily="18" charset="0"/>
                <a:cs typeface="Times New Roman" panose="02020603050405020304" pitchFamily="18" charset="0"/>
              </a:rPr>
              <a:t>thuyết</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D</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Phê bình văn học</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5287036" y="2924102"/>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67093" y="4464331"/>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386798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a:solidFill>
                  <a:schemeClr val="tx1"/>
                </a:solidFill>
                <a:latin typeface="Times New Roman" panose="02020603050405020304" pitchFamily="18" charset="0"/>
                <a:cs typeface="Times New Roman" panose="02020603050405020304" pitchFamily="18" charset="0"/>
              </a:rPr>
              <a:t>Câu </a:t>
            </a:r>
            <a:r>
              <a:rPr lang="vi-VN" sz="6000" b="1">
                <a:solidFill>
                  <a:schemeClr val="tx1"/>
                </a:solidFill>
                <a:latin typeface="Times New Roman" panose="02020603050405020304" pitchFamily="18" charset="0"/>
                <a:cs typeface="Times New Roman" panose="02020603050405020304" pitchFamily="18" charset="0"/>
              </a:rPr>
              <a:t>3. </a:t>
            </a:r>
            <a:r>
              <a:rPr lang="en-US" sz="6000">
                <a:solidFill>
                  <a:schemeClr val="tx1"/>
                </a:solidFill>
                <a:latin typeface="Times New Roman" panose="02020603050405020304" pitchFamily="18" charset="0"/>
                <a:cs typeface="Times New Roman" panose="02020603050405020304" pitchFamily="18" charset="0"/>
              </a:rPr>
              <a:t>Ông Diểu đi săn vào thời điểm nào?</a:t>
            </a:r>
            <a:endParaRPr lang="en-GB" sz="60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6000" dirty="0">
                <a:solidFill>
                  <a:schemeClr val="tx1"/>
                </a:solidFill>
                <a:latin typeface="Times New Roman" panose="02020603050405020304" pitchFamily="18" charset="0"/>
                <a:cs typeface="Times New Roman" panose="02020603050405020304" pitchFamily="18" charset="0"/>
              </a:rPr>
              <a:t>A</a:t>
            </a:r>
            <a:r>
              <a:rPr lang="vi-VN" sz="6000">
                <a:solidFill>
                  <a:schemeClr val="tx1"/>
                </a:solidFill>
                <a:latin typeface="Times New Roman" panose="02020603050405020304" pitchFamily="18" charset="0"/>
                <a:cs typeface="Times New Roman" panose="02020603050405020304" pitchFamily="18" charset="0"/>
              </a:rPr>
              <a:t>. </a:t>
            </a:r>
            <a:r>
              <a:rPr lang="en-US" sz="6000">
                <a:solidFill>
                  <a:schemeClr val="tx1"/>
                </a:solidFill>
                <a:latin typeface="Times New Roman" panose="02020603050405020304" pitchFamily="18" charset="0"/>
                <a:cs typeface="Times New Roman" panose="02020603050405020304" pitchFamily="18" charset="0"/>
              </a:rPr>
              <a:t>Mùa xuân</a:t>
            </a:r>
            <a:endParaRPr lang="en-GB" sz="60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6000" dirty="0">
                <a:solidFill>
                  <a:schemeClr val="tx1"/>
                </a:solidFill>
                <a:latin typeface="Times New Roman" panose="02020603050405020304" pitchFamily="18" charset="0"/>
                <a:cs typeface="Times New Roman" panose="02020603050405020304" pitchFamily="18" charset="0"/>
              </a:rPr>
              <a:t>B</a:t>
            </a:r>
            <a:r>
              <a:rPr lang="vi-VN" sz="6000">
                <a:solidFill>
                  <a:schemeClr val="tx1"/>
                </a:solidFill>
                <a:latin typeface="Times New Roman" panose="02020603050405020304" pitchFamily="18" charset="0"/>
                <a:cs typeface="Times New Roman" panose="02020603050405020304" pitchFamily="18" charset="0"/>
              </a:rPr>
              <a:t>. </a:t>
            </a:r>
            <a:r>
              <a:rPr lang="en-US" sz="6000">
                <a:solidFill>
                  <a:schemeClr val="tx1"/>
                </a:solidFill>
                <a:latin typeface="Times New Roman" panose="02020603050405020304" pitchFamily="18" charset="0"/>
                <a:cs typeface="Times New Roman" panose="02020603050405020304" pitchFamily="18" charset="0"/>
              </a:rPr>
              <a:t>Đầu mùa hạ</a:t>
            </a:r>
            <a:endParaRPr lang="en-GB" sz="60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6000" dirty="0">
                <a:solidFill>
                  <a:schemeClr val="tx1"/>
                </a:solidFill>
                <a:latin typeface="Times New Roman" panose="02020603050405020304" pitchFamily="18" charset="0"/>
                <a:cs typeface="Times New Roman" panose="02020603050405020304" pitchFamily="18" charset="0"/>
              </a:rPr>
              <a:t>C</a:t>
            </a:r>
            <a:r>
              <a:rPr lang="vi-VN" sz="6000">
                <a:solidFill>
                  <a:schemeClr val="tx1"/>
                </a:solidFill>
                <a:latin typeface="Times New Roman" panose="02020603050405020304" pitchFamily="18" charset="0"/>
                <a:cs typeface="Times New Roman" panose="02020603050405020304" pitchFamily="18" charset="0"/>
              </a:rPr>
              <a:t>. </a:t>
            </a:r>
            <a:r>
              <a:rPr lang="en-US" sz="6000">
                <a:solidFill>
                  <a:schemeClr val="tx1"/>
                </a:solidFill>
                <a:latin typeface="Times New Roman" panose="02020603050405020304" pitchFamily="18" charset="0"/>
                <a:cs typeface="Times New Roman" panose="02020603050405020304" pitchFamily="18" charset="0"/>
              </a:rPr>
              <a:t>Cuối mùa thu</a:t>
            </a:r>
            <a:endParaRPr lang="en-GB" sz="60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6000" dirty="0">
                <a:solidFill>
                  <a:schemeClr val="tx1"/>
                </a:solidFill>
                <a:latin typeface="Times New Roman" panose="02020603050405020304" pitchFamily="18" charset="0"/>
                <a:cs typeface="Times New Roman" panose="02020603050405020304" pitchFamily="18" charset="0"/>
              </a:rPr>
              <a:t>D</a:t>
            </a:r>
            <a:r>
              <a:rPr lang="vi-VN" sz="6000">
                <a:solidFill>
                  <a:schemeClr val="tx1"/>
                </a:solidFill>
                <a:latin typeface="Times New Roman" panose="02020603050405020304" pitchFamily="18" charset="0"/>
                <a:cs typeface="Times New Roman" panose="02020603050405020304" pitchFamily="18" charset="0"/>
              </a:rPr>
              <a:t>. </a:t>
            </a:r>
            <a:r>
              <a:rPr lang="en-US" sz="6000">
                <a:solidFill>
                  <a:schemeClr val="tx1"/>
                </a:solidFill>
                <a:latin typeface="Times New Roman" panose="02020603050405020304" pitchFamily="18" charset="0"/>
                <a:cs typeface="Times New Roman" panose="02020603050405020304" pitchFamily="18" charset="0"/>
              </a:rPr>
              <a:t>Mùa đông</a:t>
            </a:r>
            <a:endParaRPr lang="en-GB" sz="60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7" name="Cloud 1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27893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Câu </a:t>
            </a:r>
            <a:r>
              <a:rPr lang="vi-VN" sz="5400" b="1">
                <a:solidFill>
                  <a:schemeClr val="tx1"/>
                </a:solidFill>
                <a:latin typeface="Times New Roman" panose="02020603050405020304" pitchFamily="18" charset="0"/>
                <a:cs typeface="Times New Roman" panose="02020603050405020304" pitchFamily="18" charset="0"/>
              </a:rPr>
              <a:t>4. </a:t>
            </a:r>
            <a:r>
              <a:rPr lang="en-US" sz="5400">
                <a:solidFill>
                  <a:schemeClr val="tx1"/>
                </a:solidFill>
                <a:latin typeface="Times New Roman" panose="02020603050405020304" pitchFamily="18" charset="0"/>
                <a:cs typeface="Times New Roman" panose="02020603050405020304" pitchFamily="18" charset="0"/>
              </a:rPr>
              <a:t>Con khỉ con sau khi lấy được súng của ông Diểu nó đã làm gì?</a:t>
            </a:r>
            <a:endParaRPr lang="en-GB" sz="5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Nó thử bóp cò</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B</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Nó vứt súng xuống vực</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9220200" y="4272927"/>
            <a:ext cx="7360197" cy="20567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800" smtClean="0">
                <a:solidFill>
                  <a:schemeClr val="tx1"/>
                </a:solidFill>
                <a:latin typeface="Times New Roman" panose="02020603050405020304" pitchFamily="18" charset="0"/>
                <a:cs typeface="Times New Roman" panose="02020603050405020304" pitchFamily="18" charset="0"/>
              </a:rPr>
              <a:t>D. </a:t>
            </a:r>
            <a:r>
              <a:rPr lang="en-US" sz="4800">
                <a:solidFill>
                  <a:schemeClr val="tx1"/>
                </a:solidFill>
                <a:latin typeface="Times New Roman" panose="02020603050405020304" pitchFamily="18" charset="0"/>
                <a:cs typeface="Times New Roman" panose="02020603050405020304" pitchFamily="18" charset="0"/>
              </a:rPr>
              <a:t>Nó cầm súng và lăn xuống </a:t>
            </a:r>
            <a:r>
              <a:rPr lang="en-US" sz="4800" smtClean="0">
                <a:solidFill>
                  <a:schemeClr val="tx1"/>
                </a:solidFill>
                <a:latin typeface="Times New Roman" panose="02020603050405020304" pitchFamily="18" charset="0"/>
                <a:cs typeface="Times New Roman" panose="02020603050405020304" pitchFamily="18" charset="0"/>
              </a:rPr>
              <a:t>vực</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1765660" y="474049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C. </a:t>
            </a:r>
            <a:r>
              <a:rPr lang="en-US" sz="4800">
                <a:solidFill>
                  <a:schemeClr val="tx1"/>
                </a:solidFill>
                <a:latin typeface="Times New Roman" panose="02020603050405020304" pitchFamily="18" charset="0"/>
                <a:cs typeface="Times New Roman" panose="02020603050405020304" pitchFamily="18" charset="0"/>
              </a:rPr>
              <a:t>Nó đưa súng cho khỉ </a:t>
            </a:r>
            <a:r>
              <a:rPr lang="en-US" sz="4800" smtClean="0">
                <a:solidFill>
                  <a:schemeClr val="tx1"/>
                </a:solidFill>
                <a:latin typeface="Times New Roman" panose="02020603050405020304" pitchFamily="18" charset="0"/>
                <a:cs typeface="Times New Roman" panose="02020603050405020304" pitchFamily="18" charset="0"/>
              </a:rPr>
              <a:t>mẹ</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68892" y="5214241"/>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1400" y="4297562"/>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8" name="Cloud 17">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226507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chemeClr val="tx1"/>
                </a:solidFill>
                <a:latin typeface="Times New Roman" panose="02020603050405020304" pitchFamily="18" charset="0"/>
                <a:cs typeface="Times New Roman" panose="02020603050405020304" pitchFamily="18" charset="0"/>
              </a:rPr>
              <a:t>Câu </a:t>
            </a:r>
            <a:r>
              <a:rPr lang="vi-VN" sz="4800" b="1">
                <a:solidFill>
                  <a:schemeClr val="tx1"/>
                </a:solidFill>
                <a:latin typeface="Times New Roman" panose="02020603050405020304" pitchFamily="18" charset="0"/>
                <a:cs typeface="Times New Roman" panose="02020603050405020304" pitchFamily="18" charset="0"/>
              </a:rPr>
              <a:t>5</a:t>
            </a:r>
            <a:r>
              <a:rPr lang="en-US" sz="4800" b="1">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Vì sao ông Diểu chạy như ma đuổi sau nhìn xuống miệng vực nơi con khỉ con vừa ngã xuống? </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8"/>
            <a:ext cx="7360197" cy="1686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Vì ông sợ tiếng rú thê thảm của khỉ con </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210437" y="522249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D. </a:t>
            </a:r>
            <a:r>
              <a:rPr lang="en-US" sz="4800">
                <a:solidFill>
                  <a:schemeClr val="tx1"/>
                </a:solidFill>
                <a:latin typeface="Times New Roman" panose="02020603050405020304" pitchFamily="18" charset="0"/>
                <a:cs typeface="Times New Roman" panose="02020603050405020304" pitchFamily="18" charset="0"/>
              </a:rPr>
              <a:t>Cả A và </a:t>
            </a:r>
            <a:r>
              <a:rPr lang="en-US" sz="4800" smtClean="0">
                <a:solidFill>
                  <a:schemeClr val="tx1"/>
                </a:solidFill>
                <a:latin typeface="Times New Roman" panose="02020603050405020304" pitchFamily="18" charset="0"/>
                <a:cs typeface="Times New Roman" panose="02020603050405020304" pitchFamily="18" charset="0"/>
              </a:rPr>
              <a:t>B</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939088"/>
            <a:ext cx="7360197" cy="1474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C</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Vì ông suýt bị rơi xuống </a:t>
            </a:r>
            <a:r>
              <a:rPr lang="vi-VN" sz="4800" smtClean="0">
                <a:solidFill>
                  <a:schemeClr val="tx1"/>
                </a:solidFill>
                <a:latin typeface="Times New Roman" panose="02020603050405020304" pitchFamily="18" charset="0"/>
                <a:cs typeface="Times New Roman" panose="02020603050405020304" pitchFamily="18" charset="0"/>
              </a:rPr>
              <a:t>vực</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241315" y="2974197"/>
            <a:ext cx="7360197" cy="21274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800" smtClean="0">
                <a:solidFill>
                  <a:schemeClr val="tx1"/>
                </a:solidFill>
                <a:latin typeface="Times New Roman" panose="02020603050405020304" pitchFamily="18" charset="0"/>
                <a:cs typeface="Times New Roman" panose="02020603050405020304" pitchFamily="18" charset="0"/>
              </a:rPr>
              <a:t>B. </a:t>
            </a:r>
            <a:r>
              <a:rPr lang="en-US" sz="4800">
                <a:solidFill>
                  <a:schemeClr val="tx1"/>
                </a:solidFill>
                <a:latin typeface="Times New Roman" panose="02020603050405020304" pitchFamily="18" charset="0"/>
                <a:cs typeface="Times New Roman" panose="02020603050405020304" pitchFamily="18" charset="0"/>
              </a:rPr>
              <a:t>Vì ông cảm nhận được sự kinh dị và tử khi từ dưới miệng vực bốc </a:t>
            </a:r>
            <a:r>
              <a:rPr lang="en-US" sz="4800" smtClean="0">
                <a:solidFill>
                  <a:schemeClr val="tx1"/>
                </a:solidFill>
                <a:latin typeface="Times New Roman" panose="02020603050405020304" pitchFamily="18" charset="0"/>
                <a:cs typeface="Times New Roman" panose="02020603050405020304" pitchFamily="18" charset="0"/>
              </a:rPr>
              <a:t>lên</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3924" y="3599377"/>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038131" y="5782422"/>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21073" y="4232268"/>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5147" y="5454869"/>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428651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chemeClr val="tx1"/>
                </a:solidFill>
                <a:latin typeface="Times New Roman" panose="02020603050405020304" pitchFamily="18" charset="0"/>
                <a:cs typeface="Times New Roman" panose="02020603050405020304" pitchFamily="18" charset="0"/>
              </a:rPr>
              <a:t>Câu </a:t>
            </a:r>
            <a:r>
              <a:rPr lang="vi-VN" sz="4800" b="1">
                <a:solidFill>
                  <a:schemeClr val="tx1"/>
                </a:solidFill>
                <a:latin typeface="Times New Roman" panose="02020603050405020304" pitchFamily="18" charset="0"/>
                <a:cs typeface="Times New Roman" panose="02020603050405020304" pitchFamily="18" charset="0"/>
              </a:rPr>
              <a:t>6. </a:t>
            </a:r>
            <a:r>
              <a:rPr lang="en-US" sz="4800">
                <a:solidFill>
                  <a:schemeClr val="tx1"/>
                </a:solidFill>
                <a:latin typeface="Times New Roman" panose="02020603050405020304" pitchFamily="18" charset="0"/>
                <a:cs typeface="Times New Roman" panose="02020603050405020304" pitchFamily="18" charset="0"/>
              </a:rPr>
              <a:t>Ông Diểu đã cầm máu cho con khỉ đực bị thương bằng gì?</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Bằng nhúm cỏ Lào</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4297238"/>
            <a:ext cx="7360197" cy="16844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D. </a:t>
            </a:r>
            <a:r>
              <a:rPr lang="en-US" sz="4800">
                <a:solidFill>
                  <a:schemeClr val="tx1"/>
                </a:solidFill>
                <a:latin typeface="Times New Roman" panose="02020603050405020304" pitchFamily="18" charset="0"/>
                <a:cs typeface="Times New Roman" panose="02020603050405020304" pitchFamily="18" charset="0"/>
              </a:rPr>
              <a:t>Bằng ít thuốc lá ông cầm theo bên </a:t>
            </a:r>
            <a:r>
              <a:rPr lang="en-US" sz="4800" smtClean="0">
                <a:solidFill>
                  <a:schemeClr val="tx1"/>
                </a:solidFill>
                <a:latin typeface="Times New Roman" panose="02020603050405020304" pitchFamily="18" charset="0"/>
                <a:cs typeface="Times New Roman" panose="02020603050405020304" pitchFamily="18" charset="0"/>
              </a:rPr>
              <a:t>người</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C</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Bằng cây hoa tử huyền</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54886" y="2940736"/>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B. </a:t>
            </a:r>
            <a:r>
              <a:rPr lang="en-US" sz="4800">
                <a:solidFill>
                  <a:schemeClr val="tx1"/>
                </a:solidFill>
                <a:latin typeface="Times New Roman" panose="02020603050405020304" pitchFamily="18" charset="0"/>
                <a:cs typeface="Times New Roman" panose="02020603050405020304" pitchFamily="18" charset="0"/>
              </a:rPr>
              <a:t>Cái quần lót của </a:t>
            </a:r>
            <a:r>
              <a:rPr lang="en-US" sz="4800" smtClean="0">
                <a:solidFill>
                  <a:schemeClr val="tx1"/>
                </a:solidFill>
                <a:latin typeface="Times New Roman" panose="02020603050405020304" pitchFamily="18" charset="0"/>
                <a:cs typeface="Times New Roman" panose="02020603050405020304" pitchFamily="18" charset="0"/>
              </a:rPr>
              <a:t>ông</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33020" y="3054176"/>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74111" y="5216287"/>
            <a:ext cx="1098888" cy="965690"/>
          </a:xfrm>
          <a:prstGeom prst="rect">
            <a:avLst/>
          </a:prstGeom>
        </p:spPr>
      </p:pic>
      <p:sp>
        <p:nvSpPr>
          <p:cNvPr id="18" name="Cloud 17">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100447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chemeClr val="tx1"/>
                </a:solidFill>
                <a:latin typeface="Times New Roman" panose="02020603050405020304" pitchFamily="18" charset="0"/>
                <a:cs typeface="Times New Roman" panose="02020603050405020304" pitchFamily="18" charset="0"/>
              </a:rPr>
              <a:t>Câu </a:t>
            </a:r>
            <a:r>
              <a:rPr lang="vi-VN" sz="4800" b="1">
                <a:solidFill>
                  <a:schemeClr val="tx1"/>
                </a:solidFill>
                <a:latin typeface="Times New Roman" panose="02020603050405020304" pitchFamily="18" charset="0"/>
                <a:cs typeface="Times New Roman" panose="02020603050405020304" pitchFamily="18" charset="0"/>
              </a:rPr>
              <a:t>7</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Dòng nào nêu không đúng nguyên nhân khiến ông Diểu phóng sinh cho con khỉ đực?</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Cảm giác tội lỗi</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1783803" y="4349104"/>
            <a:ext cx="7360197" cy="16325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C. </a:t>
            </a:r>
            <a:r>
              <a:rPr lang="en-US" sz="4800">
                <a:solidFill>
                  <a:schemeClr val="tx1"/>
                </a:solidFill>
                <a:latin typeface="Times New Roman" panose="02020603050405020304" pitchFamily="18" charset="0"/>
                <a:cs typeface="Times New Roman" panose="02020603050405020304" pitchFamily="18" charset="0"/>
              </a:rPr>
              <a:t>Chuyển mục tiêu đi săn sang đối tượng </a:t>
            </a:r>
            <a:r>
              <a:rPr lang="en-US" sz="4800" smtClean="0">
                <a:solidFill>
                  <a:schemeClr val="tx1"/>
                </a:solidFill>
                <a:latin typeface="Times New Roman" panose="02020603050405020304" pitchFamily="18" charset="0"/>
                <a:cs typeface="Times New Roman" panose="02020603050405020304" pitchFamily="18" charset="0"/>
              </a:rPr>
              <a:t>khác</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9195923" y="2901496"/>
            <a:ext cx="7360197" cy="1585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B. </a:t>
            </a:r>
            <a:r>
              <a:rPr lang="en-US" sz="4800">
                <a:solidFill>
                  <a:schemeClr val="tx1"/>
                </a:solidFill>
                <a:latin typeface="Times New Roman" panose="02020603050405020304" pitchFamily="18" charset="0"/>
                <a:cs typeface="Times New Roman" panose="02020603050405020304" pitchFamily="18" charset="0"/>
              </a:rPr>
              <a:t>Cảm động trước tình cảm của đôi </a:t>
            </a:r>
            <a:r>
              <a:rPr lang="en-US" sz="4800" smtClean="0">
                <a:solidFill>
                  <a:schemeClr val="tx1"/>
                </a:solidFill>
                <a:latin typeface="Times New Roman" panose="02020603050405020304" pitchFamily="18" charset="0"/>
                <a:cs typeface="Times New Roman" panose="02020603050405020304" pitchFamily="18" charset="0"/>
              </a:rPr>
              <a:t>khỉ</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67769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D</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Đồng cảm với tự nhiên</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5741245" y="3583758"/>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89322" y="5165402"/>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88810" y="4723456"/>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95166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chemeClr val="tx1"/>
                </a:solidFill>
                <a:latin typeface="Times New Roman" panose="02020603050405020304" pitchFamily="18" charset="0"/>
                <a:cs typeface="Times New Roman" panose="02020603050405020304" pitchFamily="18" charset="0"/>
              </a:rPr>
              <a:t>Câu </a:t>
            </a:r>
            <a:r>
              <a:rPr lang="vi-VN" sz="4800" b="1">
                <a:solidFill>
                  <a:schemeClr val="tx1"/>
                </a:solidFill>
                <a:latin typeface="Times New Roman" panose="02020603050405020304" pitchFamily="18" charset="0"/>
                <a:cs typeface="Times New Roman" panose="02020603050405020304" pitchFamily="18" charset="0"/>
              </a:rPr>
              <a:t>8. </a:t>
            </a:r>
            <a:r>
              <a:rPr lang="en-US" sz="4800">
                <a:solidFill>
                  <a:schemeClr val="tx1"/>
                </a:solidFill>
                <a:latin typeface="Times New Roman" panose="02020603050405020304" pitchFamily="18" charset="0"/>
                <a:cs typeface="Times New Roman" panose="02020603050405020304" pitchFamily="18" charset="0"/>
              </a:rPr>
              <a:t>Khi rừng kết muối là điểm báo gì?</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6985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Đất nước thanh bình mùa màng phong túc</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7171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B</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Điềm báo nạn dịch hoành hành khắp nơi</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853756"/>
            <a:ext cx="7360197" cy="23335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C</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Điềm báo những nguy hiểm cận kề cho người đi rừng</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224951" y="5091604"/>
            <a:ext cx="7360197" cy="17176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D</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Điềm báo một năm đầy chông gai thử thách</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783019" y="3807746"/>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996376" y="5766392"/>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49240" y="6010493"/>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34205" y="3813343"/>
            <a:ext cx="1207113" cy="1060796"/>
          </a:xfrm>
          <a:prstGeom prst="rect">
            <a:avLst/>
          </a:prstGeom>
        </p:spPr>
      </p:pic>
      <p:sp>
        <p:nvSpPr>
          <p:cNvPr id="17" name="Cloud 1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92512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chemeClr val="tx1"/>
                </a:solidFill>
                <a:latin typeface="Times New Roman" panose="02020603050405020304" pitchFamily="18" charset="0"/>
                <a:cs typeface="Times New Roman" panose="02020603050405020304" pitchFamily="18" charset="0"/>
              </a:rPr>
              <a:t>Câu </a:t>
            </a:r>
            <a:r>
              <a:rPr lang="vi-VN" sz="4800" b="1">
                <a:solidFill>
                  <a:schemeClr val="tx1"/>
                </a:solidFill>
                <a:latin typeface="Times New Roman" panose="02020603050405020304" pitchFamily="18" charset="0"/>
                <a:cs typeface="Times New Roman" panose="02020603050405020304" pitchFamily="18" charset="0"/>
              </a:rPr>
              <a:t>9. </a:t>
            </a:r>
            <a:r>
              <a:rPr lang="en-US" sz="4800">
                <a:solidFill>
                  <a:schemeClr val="tx1"/>
                </a:solidFill>
                <a:latin typeface="Times New Roman" panose="02020603050405020304" pitchFamily="18" charset="0"/>
                <a:cs typeface="Times New Roman" panose="02020603050405020304" pitchFamily="18" charset="0"/>
              </a:rPr>
              <a:t>Chi tiết nào sau đây không phải chi tiết kì ảo trong truyện?</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8"/>
            <a:ext cx="7360197" cy="23903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A</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Sương mù cuồn cuộn, đầy tử khí bốc lên từ miệng vực nơi con khỉ con rơi xuống.</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8901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800" dirty="0">
                <a:solidFill>
                  <a:schemeClr val="tx1"/>
                </a:solidFill>
                <a:latin typeface="Times New Roman" panose="02020603050405020304" pitchFamily="18" charset="0"/>
                <a:cs typeface="Times New Roman" panose="02020603050405020304" pitchFamily="18" charset="0"/>
              </a:rPr>
              <a:t>B</a:t>
            </a:r>
            <a:r>
              <a:rPr lang="vi-VN" sz="480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Núi lở, vùi lấp hết quần áo, giày của ông Diểu.</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9144000" y="5071809"/>
            <a:ext cx="7360197" cy="30295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D. </a:t>
            </a:r>
            <a:r>
              <a:rPr lang="en-US" sz="4800">
                <a:solidFill>
                  <a:schemeClr val="tx1"/>
                </a:solidFill>
                <a:latin typeface="Times New Roman" panose="02020603050405020304" pitchFamily="18" charset="0"/>
                <a:cs typeface="Times New Roman" panose="02020603050405020304" pitchFamily="18" charset="0"/>
              </a:rPr>
              <a:t>Chi tiết khi bị thương, từ trong ngực con khỉ đực phát ra tiếng “hừm” nho nhỏ nghe rất đáng sợ</a:t>
            </a:r>
            <a:r>
              <a:rPr lang="en-US" sz="4800" smtClean="0">
                <a:solidFill>
                  <a:schemeClr val="tx1"/>
                </a:solidFill>
                <a:latin typeface="Times New Roman" panose="02020603050405020304" pitchFamily="18" charset="0"/>
                <a:cs typeface="Times New Roman" panose="02020603050405020304" pitchFamily="18" charset="0"/>
              </a:rPr>
              <a:t>.</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1665329" y="5603729"/>
            <a:ext cx="7360197" cy="20332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schemeClr val="tx1"/>
                </a:solidFill>
                <a:latin typeface="Times New Roman" panose="02020603050405020304" pitchFamily="18" charset="0"/>
                <a:cs typeface="Times New Roman" panose="02020603050405020304" pitchFamily="18" charset="0"/>
              </a:rPr>
              <a:t>C. </a:t>
            </a:r>
            <a:r>
              <a:rPr lang="en-US" sz="4800">
                <a:solidFill>
                  <a:schemeClr val="tx1"/>
                </a:solidFill>
                <a:latin typeface="Times New Roman" panose="02020603050405020304" pitchFamily="18" charset="0"/>
                <a:cs typeface="Times New Roman" panose="02020603050405020304" pitchFamily="18" charset="0"/>
              </a:rPr>
              <a:t>Chi tiết hoa tử huyền nở khắp lối đi</a:t>
            </a:r>
            <a:r>
              <a:rPr lang="en-US" sz="4800" smtClean="0">
                <a:solidFill>
                  <a:schemeClr val="tx1"/>
                </a:solidFill>
                <a:latin typeface="Times New Roman" panose="02020603050405020304" pitchFamily="18" charset="0"/>
                <a:cs typeface="Times New Roman" panose="02020603050405020304" pitchFamily="18" charset="0"/>
              </a:rPr>
              <a:t>.</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87340" y="4335258"/>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42968" y="7301821"/>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6637283"/>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8" name="Cloud 17">
            <a:hlinkClick r:id="rId13" action="ppaction://hlinksldjump"/>
          </p:cNvPr>
          <p:cNvSpPr/>
          <p:nvPr/>
        </p:nvSpPr>
        <p:spPr>
          <a:xfrm>
            <a:off x="7001242" y="7716772"/>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116297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5" name="TextBox 5"/>
          <p:cNvSpPr txBox="1"/>
          <p:nvPr/>
        </p:nvSpPr>
        <p:spPr>
          <a:xfrm>
            <a:off x="-313414" y="6630443"/>
            <a:ext cx="18914827" cy="4559702"/>
          </a:xfrm>
          <a:prstGeom prst="rect">
            <a:avLst/>
          </a:prstGeom>
        </p:spPr>
        <p:txBody>
          <a:bodyPr lIns="50800" tIns="50800" rIns="50800" bIns="50800" rtlCol="0" anchor="ctr"/>
          <a:lstStyle/>
          <a:p>
            <a:pPr algn="ctr">
              <a:lnSpc>
                <a:spcPts val="2102"/>
              </a:lnSpc>
            </a:pPr>
            <a:endParaRPr>
              <a:solidFill>
                <a:prstClr val="black"/>
              </a:solidFill>
            </a:endParaRPr>
          </a:p>
        </p:txBody>
      </p:sp>
      <p:sp>
        <p:nvSpPr>
          <p:cNvPr id="6" name="Freeform 6"/>
          <p:cNvSpPr/>
          <p:nvPr/>
        </p:nvSpPr>
        <p:spPr>
          <a:xfrm flipH="1">
            <a:off x="-2160886" y="6871670"/>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xmlns="" r:embed="rId5"/>
                </a:ext>
              </a:extLst>
            </a:blip>
            <a:stretch>
              <a:fillRect b="-40778"/>
            </a:stretch>
          </a:blipFill>
          <a:ln cap="sq">
            <a:noFill/>
            <a:prstDash val="solid"/>
            <a:miter/>
          </a:ln>
        </p:spPr>
      </p:sp>
      <p:sp>
        <p:nvSpPr>
          <p:cNvPr id="7" name="Freeform 7"/>
          <p:cNvSpPr/>
          <p:nvPr/>
        </p:nvSpPr>
        <p:spPr>
          <a:xfrm>
            <a:off x="8229248" y="6225231"/>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xmlns="" r:embed="rId5"/>
                </a:ext>
              </a:extLst>
            </a:blip>
            <a:stretch>
              <a:fillRect r="-75411" b="-40544"/>
            </a:stretch>
          </a:blipFill>
          <a:ln cap="sq">
            <a:noFill/>
            <a:prstDash val="solid"/>
            <a:miter/>
          </a:ln>
        </p:spPr>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flipH="1">
            <a:off x="13945896" y="1047694"/>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3" name="Freeform 33"/>
          <p:cNvSpPr/>
          <p:nvPr/>
        </p:nvSpPr>
        <p:spPr>
          <a:xfrm rot="165132" flipH="1">
            <a:off x="10743801" y="2858893"/>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asvg="http://schemas.microsoft.com/office/drawing/2016/SVG/main" xmlns="" r:embed="rId26"/>
                </a:ext>
              </a:extLst>
            </a:blip>
            <a:stretch>
              <a:fillRect/>
            </a:stretch>
          </a:blipFill>
        </p:spPr>
      </p:sp>
      <p:sp>
        <p:nvSpPr>
          <p:cNvPr id="43" name="Freeform 5"/>
          <p:cNvSpPr/>
          <p:nvPr/>
        </p:nvSpPr>
        <p:spPr>
          <a:xfrm rot="700206">
            <a:off x="2659434" y="9992121"/>
            <a:ext cx="2969715" cy="3099323"/>
          </a:xfrm>
          <a:custGeom>
            <a:avLst/>
            <a:gdLst/>
            <a:ahLst/>
            <a:cxnLst/>
            <a:rect l="l" t="t" r="r" b="b"/>
            <a:pathLst>
              <a:path w="2969715" h="3099323">
                <a:moveTo>
                  <a:pt x="0" y="0"/>
                </a:moveTo>
                <a:lnTo>
                  <a:pt x="2969715" y="0"/>
                </a:lnTo>
                <a:lnTo>
                  <a:pt x="2969715" y="3099323"/>
                </a:lnTo>
                <a:lnTo>
                  <a:pt x="0" y="3099323"/>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44" name="Freeform 6"/>
          <p:cNvSpPr/>
          <p:nvPr/>
        </p:nvSpPr>
        <p:spPr>
          <a:xfrm rot="-891118">
            <a:off x="5299872" y="9617099"/>
            <a:ext cx="3242166" cy="3383665"/>
          </a:xfrm>
          <a:custGeom>
            <a:avLst/>
            <a:gdLst/>
            <a:ahLst/>
            <a:cxnLst/>
            <a:rect l="l" t="t" r="r" b="b"/>
            <a:pathLst>
              <a:path w="3242166" h="3383665">
                <a:moveTo>
                  <a:pt x="0" y="0"/>
                </a:moveTo>
                <a:lnTo>
                  <a:pt x="3242166" y="0"/>
                </a:lnTo>
                <a:lnTo>
                  <a:pt x="3242166" y="3383665"/>
                </a:lnTo>
                <a:lnTo>
                  <a:pt x="0" y="3383665"/>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48" name="Freeform 13"/>
          <p:cNvSpPr/>
          <p:nvPr/>
        </p:nvSpPr>
        <p:spPr>
          <a:xfrm>
            <a:off x="15784711" y="-85903"/>
            <a:ext cx="2423907" cy="3029077"/>
          </a:xfrm>
          <a:custGeom>
            <a:avLst/>
            <a:gdLst/>
            <a:ahLst/>
            <a:cxnLst/>
            <a:rect l="l" t="t" r="r" b="b"/>
            <a:pathLst>
              <a:path w="1426496" h="1774249">
                <a:moveTo>
                  <a:pt x="0" y="0"/>
                </a:moveTo>
                <a:lnTo>
                  <a:pt x="1426496" y="0"/>
                </a:lnTo>
                <a:lnTo>
                  <a:pt x="1426496" y="1774249"/>
                </a:lnTo>
                <a:lnTo>
                  <a:pt x="0" y="1774249"/>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0" name="Freeform 15"/>
          <p:cNvSpPr/>
          <p:nvPr/>
        </p:nvSpPr>
        <p:spPr>
          <a:xfrm rot="-772688">
            <a:off x="308600" y="-103924"/>
            <a:ext cx="2143095" cy="4225251"/>
          </a:xfrm>
          <a:custGeom>
            <a:avLst/>
            <a:gdLst/>
            <a:ahLst/>
            <a:cxnLst/>
            <a:rect l="l" t="t" r="r" b="b"/>
            <a:pathLst>
              <a:path w="1352825" h="2081008">
                <a:moveTo>
                  <a:pt x="0" y="0"/>
                </a:moveTo>
                <a:lnTo>
                  <a:pt x="1352826" y="0"/>
                </a:lnTo>
                <a:lnTo>
                  <a:pt x="1352826" y="2081009"/>
                </a:lnTo>
                <a:lnTo>
                  <a:pt x="0" y="208100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53" name="Freeform 33"/>
          <p:cNvSpPr/>
          <p:nvPr/>
        </p:nvSpPr>
        <p:spPr>
          <a:xfrm rot="-8191298">
            <a:off x="-317085" y="9529635"/>
            <a:ext cx="3242166" cy="3383665"/>
          </a:xfrm>
          <a:custGeom>
            <a:avLst/>
            <a:gdLst/>
            <a:ahLst/>
            <a:cxnLst/>
            <a:rect l="l" t="t" r="r" b="b"/>
            <a:pathLst>
              <a:path w="3242166" h="3383665">
                <a:moveTo>
                  <a:pt x="0" y="0"/>
                </a:moveTo>
                <a:lnTo>
                  <a:pt x="3242166" y="0"/>
                </a:lnTo>
                <a:lnTo>
                  <a:pt x="3242166" y="3383665"/>
                </a:lnTo>
                <a:lnTo>
                  <a:pt x="0" y="3383665"/>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54" name="Freeform 31"/>
          <p:cNvSpPr/>
          <p:nvPr/>
        </p:nvSpPr>
        <p:spPr>
          <a:xfrm rot="10558973">
            <a:off x="1236995" y="-1994371"/>
            <a:ext cx="7262326" cy="3477748"/>
          </a:xfrm>
          <a:custGeom>
            <a:avLst/>
            <a:gdLst/>
            <a:ahLst/>
            <a:cxnLst/>
            <a:rect l="l" t="t" r="r" b="b"/>
            <a:pathLst>
              <a:path w="3332314" h="3477748">
                <a:moveTo>
                  <a:pt x="0" y="0"/>
                </a:moveTo>
                <a:lnTo>
                  <a:pt x="3332314" y="0"/>
                </a:lnTo>
                <a:lnTo>
                  <a:pt x="3332314" y="3477748"/>
                </a:lnTo>
                <a:lnTo>
                  <a:pt x="0" y="347774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55" name="Freeform 32"/>
          <p:cNvSpPr/>
          <p:nvPr/>
        </p:nvSpPr>
        <p:spPr>
          <a:xfrm rot="10558973">
            <a:off x="8865957" y="-2004474"/>
            <a:ext cx="7507358" cy="3383665"/>
          </a:xfrm>
          <a:custGeom>
            <a:avLst/>
            <a:gdLst/>
            <a:ahLst/>
            <a:cxnLst/>
            <a:rect l="l" t="t" r="r" b="b"/>
            <a:pathLst>
              <a:path w="3242166" h="3383665">
                <a:moveTo>
                  <a:pt x="0" y="0"/>
                </a:moveTo>
                <a:lnTo>
                  <a:pt x="3242166" y="0"/>
                </a:lnTo>
                <a:lnTo>
                  <a:pt x="3242166" y="3383664"/>
                </a:lnTo>
                <a:lnTo>
                  <a:pt x="0" y="3383664"/>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56" name="Freeform 7"/>
          <p:cNvSpPr/>
          <p:nvPr/>
        </p:nvSpPr>
        <p:spPr>
          <a:xfrm rot="-495043">
            <a:off x="9445078" y="83648"/>
            <a:ext cx="1944561" cy="3028893"/>
          </a:xfrm>
          <a:custGeom>
            <a:avLst/>
            <a:gdLst/>
            <a:ahLst/>
            <a:cxnLst/>
            <a:rect l="l" t="t" r="r" b="b"/>
            <a:pathLst>
              <a:path w="1320605" h="1777489">
                <a:moveTo>
                  <a:pt x="0" y="0"/>
                </a:moveTo>
                <a:lnTo>
                  <a:pt x="1320604" y="0"/>
                </a:lnTo>
                <a:lnTo>
                  <a:pt x="1320604" y="1777489"/>
                </a:lnTo>
                <a:lnTo>
                  <a:pt x="0" y="1777489"/>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57" name="Freeform 11"/>
          <p:cNvSpPr/>
          <p:nvPr/>
        </p:nvSpPr>
        <p:spPr>
          <a:xfrm rot="616727">
            <a:off x="6142427" y="-56003"/>
            <a:ext cx="2506771" cy="3515920"/>
          </a:xfrm>
          <a:custGeom>
            <a:avLst/>
            <a:gdLst/>
            <a:ahLst/>
            <a:cxnLst/>
            <a:rect l="l" t="t" r="r" b="b"/>
            <a:pathLst>
              <a:path w="1604356" h="2113487">
                <a:moveTo>
                  <a:pt x="0" y="0"/>
                </a:moveTo>
                <a:lnTo>
                  <a:pt x="1604356" y="0"/>
                </a:lnTo>
                <a:lnTo>
                  <a:pt x="1604356" y="2113487"/>
                </a:lnTo>
                <a:lnTo>
                  <a:pt x="0" y="2113487"/>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58" name="Freeform 12"/>
          <p:cNvSpPr/>
          <p:nvPr/>
        </p:nvSpPr>
        <p:spPr>
          <a:xfrm rot="-248639">
            <a:off x="3308065" y="81694"/>
            <a:ext cx="2369116" cy="2988389"/>
          </a:xfrm>
          <a:custGeom>
            <a:avLst/>
            <a:gdLst/>
            <a:ahLst/>
            <a:cxnLst/>
            <a:rect l="l" t="t" r="r" b="b"/>
            <a:pathLst>
              <a:path w="1498274" h="1654536">
                <a:moveTo>
                  <a:pt x="0" y="0"/>
                </a:moveTo>
                <a:lnTo>
                  <a:pt x="1498274" y="0"/>
                </a:lnTo>
                <a:lnTo>
                  <a:pt x="1498274" y="1654536"/>
                </a:lnTo>
                <a:lnTo>
                  <a:pt x="0" y="1654536"/>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59" name="Freeform 14"/>
          <p:cNvSpPr/>
          <p:nvPr/>
        </p:nvSpPr>
        <p:spPr>
          <a:xfrm rot="-219520">
            <a:off x="12669136" y="-16982"/>
            <a:ext cx="2676095" cy="2972668"/>
          </a:xfrm>
          <a:custGeom>
            <a:avLst/>
            <a:gdLst/>
            <a:ahLst/>
            <a:cxnLst/>
            <a:rect l="l" t="t" r="r" b="b"/>
            <a:pathLst>
              <a:path w="1347225" h="1801272">
                <a:moveTo>
                  <a:pt x="0" y="0"/>
                </a:moveTo>
                <a:lnTo>
                  <a:pt x="1347226" y="0"/>
                </a:lnTo>
                <a:lnTo>
                  <a:pt x="1347226" y="1801272"/>
                </a:lnTo>
                <a:lnTo>
                  <a:pt x="0" y="1801272"/>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60" name="Rectangle 59"/>
          <p:cNvSpPr/>
          <p:nvPr/>
        </p:nvSpPr>
        <p:spPr>
          <a:xfrm>
            <a:off x="3880381" y="3908361"/>
            <a:ext cx="9759419" cy="3046988"/>
          </a:xfrm>
          <a:prstGeom prst="rect">
            <a:avLst/>
          </a:prstGeom>
        </p:spPr>
        <p:txBody>
          <a:bodyPr wrap="square">
            <a:spAutoFit/>
          </a:bodyPr>
          <a:lstStyle/>
          <a:p>
            <a:pPr algn="ctr"/>
            <a:r>
              <a:rPr lang="en-US" sz="9600" b="1">
                <a:latin typeface="#9Slide07 SVNDessert Menu Scrip" panose="00000500000000000000" pitchFamily="2" charset="0"/>
                <a:cs typeface="Times New Roman" panose="02020603050405020304" pitchFamily="18" charset="0"/>
              </a:rPr>
              <a:t>HOẠT ĐỘNG </a:t>
            </a:r>
            <a:r>
              <a:rPr lang="en-US" sz="9600" b="1" smtClean="0">
                <a:latin typeface="#9Slide07 SVNDessert Menu Scrip" panose="00000500000000000000" pitchFamily="2" charset="0"/>
                <a:cs typeface="Times New Roman" panose="02020603050405020304" pitchFamily="18" charset="0"/>
              </a:rPr>
              <a:t>4</a:t>
            </a:r>
            <a:endParaRPr lang="vi-VN" sz="9600" b="1" smtClean="0">
              <a:latin typeface="Times New Roman" panose="02020603050405020304" pitchFamily="18" charset="0"/>
              <a:cs typeface="Times New Roman" panose="02020603050405020304" pitchFamily="18" charset="0"/>
            </a:endParaRPr>
          </a:p>
          <a:p>
            <a:pPr algn="ctr"/>
            <a:r>
              <a:rPr lang="en-US" sz="9600" b="1" smtClean="0">
                <a:latin typeface="#9Slide07 SVNDessert Menu Scrip" panose="00000500000000000000" pitchFamily="2" charset="0"/>
                <a:cs typeface="Times New Roman" panose="02020603050405020304" pitchFamily="18" charset="0"/>
              </a:rPr>
              <a:t> </a:t>
            </a:r>
            <a:r>
              <a:rPr lang="en-US" sz="9600" b="1">
                <a:latin typeface="#9Slide07 SVNDessert Menu Scrip" panose="00000500000000000000" pitchFamily="2" charset="0"/>
                <a:cs typeface="Times New Roman" panose="02020603050405020304" pitchFamily="18" charset="0"/>
              </a:rPr>
              <a:t>VẬN DỤNG</a:t>
            </a:r>
            <a:endParaRPr lang="en-GB" sz="9600">
              <a:solidFill>
                <a:prstClr val="black"/>
              </a:solidFill>
              <a:latin typeface="#9Slide07 SVNDessert Menu Scrip" panose="00000500000000000000" pitchFamily="2" charset="0"/>
              <a:cs typeface="Times New Roman" panose="02020603050405020304" pitchFamily="18" charset="0"/>
            </a:endParaRPr>
          </a:p>
        </p:txBody>
      </p:sp>
      <p:pic>
        <p:nvPicPr>
          <p:cNvPr id="2" name="Picture 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807749" y="3526119"/>
            <a:ext cx="9756152" cy="3555575"/>
          </a:xfrm>
          <a:prstGeom prst="rect">
            <a:avLst/>
          </a:prstGeom>
        </p:spPr>
      </p:pic>
    </p:spTree>
    <p:extLst>
      <p:ext uri="{BB962C8B-B14F-4D97-AF65-F5344CB8AC3E}">
        <p14:creationId xmlns:p14="http://schemas.microsoft.com/office/powerpoint/2010/main" val="2397173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7148356" y="4290258"/>
            <a:ext cx="1696931" cy="2625812"/>
          </a:xfrm>
          <a:custGeom>
            <a:avLst/>
            <a:gdLst/>
            <a:ahLst/>
            <a:cxnLst/>
            <a:rect l="l" t="t" r="r" b="b"/>
            <a:pathLst>
              <a:path w="1696931" h="2625812">
                <a:moveTo>
                  <a:pt x="0" y="0"/>
                </a:moveTo>
                <a:lnTo>
                  <a:pt x="1696931" y="0"/>
                </a:lnTo>
                <a:lnTo>
                  <a:pt x="1696931" y="2625813"/>
                </a:lnTo>
                <a:lnTo>
                  <a:pt x="0" y="2625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81855" y="5090492"/>
            <a:ext cx="1145524" cy="1772571"/>
          </a:xfrm>
          <a:custGeom>
            <a:avLst/>
            <a:gdLst/>
            <a:ahLst/>
            <a:cxnLst/>
            <a:rect l="l" t="t" r="r" b="b"/>
            <a:pathLst>
              <a:path w="1145524" h="1772571">
                <a:moveTo>
                  <a:pt x="0" y="0"/>
                </a:moveTo>
                <a:lnTo>
                  <a:pt x="1145523" y="0"/>
                </a:lnTo>
                <a:lnTo>
                  <a:pt x="1145523" y="1772570"/>
                </a:lnTo>
                <a:lnTo>
                  <a:pt x="0" y="1772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125443">
            <a:off x="4222807" y="6218932"/>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9" name="Freeform 9"/>
          <p:cNvSpPr/>
          <p:nvPr/>
        </p:nvSpPr>
        <p:spPr>
          <a:xfrm rot="540851">
            <a:off x="14872906" y="377425"/>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0" name="Freeform 10"/>
          <p:cNvSpPr/>
          <p:nvPr/>
        </p:nvSpPr>
        <p:spPr>
          <a:xfrm rot="628887">
            <a:off x="-5041017" y="8073214"/>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5" name="Freeform 25"/>
          <p:cNvSpPr/>
          <p:nvPr/>
        </p:nvSpPr>
        <p:spPr>
          <a:xfrm flipH="1">
            <a:off x="14167906" y="4587457"/>
            <a:ext cx="2110624" cy="4551211"/>
          </a:xfrm>
          <a:custGeom>
            <a:avLst/>
            <a:gdLst/>
            <a:ahLst/>
            <a:cxnLst/>
            <a:rect l="l" t="t" r="r" b="b"/>
            <a:pathLst>
              <a:path w="2110624" h="4551211">
                <a:moveTo>
                  <a:pt x="2110624" y="0"/>
                </a:moveTo>
                <a:lnTo>
                  <a:pt x="0" y="0"/>
                </a:lnTo>
                <a:lnTo>
                  <a:pt x="0" y="4551211"/>
                </a:lnTo>
                <a:lnTo>
                  <a:pt x="2110624" y="4551211"/>
                </a:lnTo>
                <a:lnTo>
                  <a:pt x="2110624"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Freeform 26"/>
          <p:cNvSpPr/>
          <p:nvPr/>
        </p:nvSpPr>
        <p:spPr>
          <a:xfrm flipH="1">
            <a:off x="11144395" y="5268821"/>
            <a:ext cx="2718711" cy="4459949"/>
          </a:xfrm>
          <a:custGeom>
            <a:avLst/>
            <a:gdLst/>
            <a:ahLst/>
            <a:cxnLst/>
            <a:rect l="l" t="t" r="r" b="b"/>
            <a:pathLst>
              <a:path w="2718711" h="4459949">
                <a:moveTo>
                  <a:pt x="2718711" y="0"/>
                </a:moveTo>
                <a:lnTo>
                  <a:pt x="0" y="0"/>
                </a:lnTo>
                <a:lnTo>
                  <a:pt x="0" y="4459950"/>
                </a:lnTo>
                <a:lnTo>
                  <a:pt x="2718711" y="4459950"/>
                </a:lnTo>
                <a:lnTo>
                  <a:pt x="2718711"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0" name="Freeform 30"/>
          <p:cNvSpPr/>
          <p:nvPr/>
        </p:nvSpPr>
        <p:spPr>
          <a:xfrm rot="-3140457" flipH="1">
            <a:off x="744046" y="528507"/>
            <a:ext cx="529377" cy="633037"/>
          </a:xfrm>
          <a:custGeom>
            <a:avLst/>
            <a:gdLst/>
            <a:ahLst/>
            <a:cxnLst/>
            <a:rect l="l" t="t" r="r" b="b"/>
            <a:pathLst>
              <a:path w="529377" h="633037">
                <a:moveTo>
                  <a:pt x="529377" y="0"/>
                </a:moveTo>
                <a:lnTo>
                  <a:pt x="0" y="0"/>
                </a:lnTo>
                <a:lnTo>
                  <a:pt x="0" y="633037"/>
                </a:lnTo>
                <a:lnTo>
                  <a:pt x="529377" y="633037"/>
                </a:lnTo>
                <a:lnTo>
                  <a:pt x="529377"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3" name="Freeform 33"/>
          <p:cNvSpPr/>
          <p:nvPr/>
        </p:nvSpPr>
        <p:spPr>
          <a:xfrm>
            <a:off x="4277470" y="7784342"/>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40" name="Rectangle 39"/>
          <p:cNvSpPr/>
          <p:nvPr/>
        </p:nvSpPr>
        <p:spPr>
          <a:xfrm>
            <a:off x="2647306" y="150815"/>
            <a:ext cx="11426648" cy="5693866"/>
          </a:xfrm>
          <a:prstGeom prst="rect">
            <a:avLst/>
          </a:prstGeom>
        </p:spPr>
        <p:txBody>
          <a:bodyPr wrap="square">
            <a:spAutoFit/>
          </a:bodyPr>
          <a:lstStyle/>
          <a:p>
            <a:pPr algn="ctr">
              <a:lnSpc>
                <a:spcPct val="130000"/>
              </a:lnSpc>
              <a:spcAft>
                <a:spcPts val="0"/>
              </a:spcAft>
            </a:pPr>
            <a:r>
              <a:rPr lang="pt-BR" sz="4000" b="1" smtClean="0">
                <a:latin typeface="Times New Roman" panose="02020603050405020304" pitchFamily="18" charset="0"/>
                <a:ea typeface="MS Mincho"/>
              </a:rPr>
              <a:t>C</a:t>
            </a:r>
            <a:r>
              <a:rPr lang="vi-VN" sz="4000" b="1">
                <a:latin typeface="Times New Roman" panose="02020603050405020304" pitchFamily="18" charset="0"/>
                <a:ea typeface="MS Mincho"/>
              </a:rPr>
              <a:t>ảm </a:t>
            </a:r>
            <a:r>
              <a:rPr lang="vi-VN" sz="4000" b="1" smtClean="0">
                <a:latin typeface="Times New Roman" panose="02020603050405020304" pitchFamily="18" charset="0"/>
                <a:ea typeface="MS Mincho"/>
              </a:rPr>
              <a:t>xúc</a:t>
            </a:r>
            <a:endParaRPr lang="en-GB" sz="4000" b="1">
              <a:latin typeface="Times New Roman" panose="02020603050405020304" pitchFamily="18" charset="0"/>
              <a:ea typeface="Calibri" panose="020F0502020204030204" pitchFamily="34" charset="0"/>
            </a:endParaRPr>
          </a:p>
          <a:p>
            <a:pPr marL="342900" lvl="0" indent="-342900" algn="just">
              <a:lnSpc>
                <a:spcPct val="130000"/>
              </a:lnSpc>
              <a:spcAft>
                <a:spcPts val="0"/>
              </a:spcAft>
              <a:buFont typeface="Times New Roman" panose="02020603050405020304" pitchFamily="18" charset="0"/>
              <a:buChar char="-"/>
            </a:pPr>
            <a:r>
              <a:rPr lang="vi-VN" sz="4000">
                <a:latin typeface="Times New Roman" panose="02020603050405020304" pitchFamily="18" charset="0"/>
                <a:ea typeface="Times New Roman" panose="02020603050405020304" pitchFamily="18" charset="0"/>
              </a:rPr>
              <a:t>Buồn thương trước nỗi đau của các loài động vật hoang dã.</a:t>
            </a:r>
            <a:endParaRPr lang="en-GB" sz="4000">
              <a:latin typeface="Times New Roman" panose="02020603050405020304" pitchFamily="18" charset="0"/>
              <a:ea typeface="Times New Roman" panose="02020603050405020304" pitchFamily="18" charset="0"/>
            </a:endParaRPr>
          </a:p>
          <a:p>
            <a:pPr marL="342900" lvl="0" indent="-342900" algn="just">
              <a:lnSpc>
                <a:spcPct val="130000"/>
              </a:lnSpc>
              <a:spcAft>
                <a:spcPts val="0"/>
              </a:spcAft>
              <a:buFont typeface="Times New Roman" panose="02020603050405020304" pitchFamily="18" charset="0"/>
              <a:buChar char="-"/>
            </a:pPr>
            <a:r>
              <a:rPr lang="vi-VN" sz="4000">
                <a:latin typeface="Times New Roman" panose="02020603050405020304" pitchFamily="18" charset="0"/>
                <a:ea typeface="Times New Roman" panose="02020603050405020304" pitchFamily="18" charset="0"/>
              </a:rPr>
              <a:t>Phần nộ trước những hành động tội ác của những kẻ săn bắn động vật hoang dã.</a:t>
            </a:r>
            <a:endParaRPr lang="en-GB" sz="4000">
              <a:latin typeface="Times New Roman" panose="02020603050405020304" pitchFamily="18" charset="0"/>
              <a:ea typeface="Times New Roman" panose="02020603050405020304" pitchFamily="18" charset="0"/>
            </a:endParaRPr>
          </a:p>
          <a:p>
            <a:pPr marL="342900" lvl="0" indent="-342900" algn="just">
              <a:lnSpc>
                <a:spcPct val="130000"/>
              </a:lnSpc>
              <a:spcAft>
                <a:spcPts val="0"/>
              </a:spcAft>
              <a:buFont typeface="Times New Roman" panose="02020603050405020304" pitchFamily="18" charset="0"/>
              <a:buChar char="-"/>
            </a:pPr>
            <a:r>
              <a:rPr lang="vi-VN" sz="4000">
                <a:latin typeface="Times New Roman" panose="02020603050405020304" pitchFamily="18" charset="0"/>
                <a:ea typeface="Times New Roman" panose="02020603050405020304" pitchFamily="18" charset="0"/>
              </a:rPr>
              <a:t>Lo ngại cho môi trường sống của các loài bị đe dọa; lo ngại việc mất cân bằng hệ sinh thái</a:t>
            </a:r>
            <a:r>
              <a:rPr lang="vi-VN" sz="1300">
                <a:latin typeface="Times New Roman" panose="02020603050405020304" pitchFamily="18"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069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xmlns="" r:embed="rId7"/>
                </a:ext>
              </a:extLst>
            </a:blip>
            <a:stretch>
              <a:fillRect b="-40778"/>
            </a:stretch>
          </a:blipFill>
          <a:ln cap="sq">
            <a:noFill/>
            <a:prstDash val="solid"/>
            <a:miter/>
          </a:ln>
        </p:spPr>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xmlns="" r:embed="rId7"/>
                </a:ext>
              </a:extLst>
            </a:blip>
            <a:stretch>
              <a:fillRect b="-40778"/>
            </a:stretch>
          </a:blipFill>
          <a:ln cap="sq">
            <a:noFill/>
            <a:prstDash val="solid"/>
            <a:miter/>
          </a:ln>
        </p:spPr>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Freeform 16"/>
          <p:cNvSpPr/>
          <p:nvPr/>
        </p:nvSpPr>
        <p:spPr>
          <a:xfrm rot="132446" flipH="1">
            <a:off x="14585195" y="-356945"/>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6" name="TextBox 26"/>
          <p:cNvSpPr txBox="1"/>
          <p:nvPr/>
        </p:nvSpPr>
        <p:spPr>
          <a:xfrm>
            <a:off x="3240623" y="2573913"/>
            <a:ext cx="12017475" cy="4431983"/>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 Theo Ha-ra-ri (Harari), có một quan niệm cho rằng: "Các sinh vật không phải người không có giá trị tự thân nào cả, chúng chỉ tồn tại vì lợi ích của chúng ta mà thôi.” Đọc truyện ngắn </a:t>
            </a:r>
            <a:r>
              <a:rPr lang="en-US" sz="4800" i="1">
                <a:latin typeface="Times New Roman" panose="02020603050405020304" pitchFamily="18" charset="0"/>
                <a:cs typeface="Times New Roman" panose="02020603050405020304" pitchFamily="18" charset="0"/>
              </a:rPr>
              <a:t>Muối của rừng</a:t>
            </a:r>
            <a:r>
              <a:rPr lang="en-US" sz="4800">
                <a:latin typeface="Times New Roman" panose="02020603050405020304" pitchFamily="18" charset="0"/>
                <a:cs typeface="Times New Roman" panose="02020603050405020304" pitchFamily="18" charset="0"/>
              </a:rPr>
              <a:t>, em có tán thành với quan niệm đó không? Vì sao?</a:t>
            </a:r>
            <a:endParaRPr lang="en-GB" sz="4800">
              <a:latin typeface="Times New Roman" panose="02020603050405020304" pitchFamily="18" charset="0"/>
              <a:cs typeface="Times New Roman" panose="02020603050405020304" pitchFamily="18" charset="0"/>
            </a:endParaRP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Tree>
    <p:extLst>
      <p:ext uri="{BB962C8B-B14F-4D97-AF65-F5344CB8AC3E}">
        <p14:creationId xmlns:p14="http://schemas.microsoft.com/office/powerpoint/2010/main" val="374967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372216" y="3726974"/>
            <a:ext cx="2386277" cy="3692498"/>
          </a:xfrm>
          <a:custGeom>
            <a:avLst/>
            <a:gdLst/>
            <a:ahLst/>
            <a:cxnLst/>
            <a:rect l="l" t="t" r="r" b="b"/>
            <a:pathLst>
              <a:path w="2386277" h="3692498">
                <a:moveTo>
                  <a:pt x="2386277" y="0"/>
                </a:moveTo>
                <a:lnTo>
                  <a:pt x="0" y="0"/>
                </a:lnTo>
                <a:lnTo>
                  <a:pt x="0" y="3692498"/>
                </a:lnTo>
                <a:lnTo>
                  <a:pt x="2386277" y="3692498"/>
                </a:lnTo>
                <a:lnTo>
                  <a:pt x="238627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71665" flipH="1">
            <a:off x="-5088774" y="6851849"/>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asvg="http://schemas.microsoft.com/office/drawing/2016/SVG/main" xmlns="" r:embed="rId13"/>
                </a:ext>
              </a:extLst>
            </a:blip>
            <a:stretch>
              <a:fillRect r="-75411" b="-40544"/>
            </a:stretch>
          </a:blipFill>
          <a:ln cap="sq">
            <a:noFill/>
            <a:prstDash val="solid"/>
            <a:miter/>
          </a:ln>
        </p:spPr>
      </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asvg="http://schemas.microsoft.com/office/drawing/2016/SVG/main" xmlns="" r:embed="rId21"/>
                </a:ext>
              </a:extLst>
            </a:blip>
            <a:stretch>
              <a:fillRect/>
            </a:stretch>
          </a:blipFill>
          <a:ln cap="sq">
            <a:noFill/>
            <a:prstDash val="solid"/>
            <a:miter/>
          </a:ln>
        </p:spPr>
      </p:sp>
      <p:sp>
        <p:nvSpPr>
          <p:cNvPr id="34" name="Freeform 34"/>
          <p:cNvSpPr/>
          <p:nvPr/>
        </p:nvSpPr>
        <p:spPr>
          <a:xfrm>
            <a:off x="-560858" y="1932024"/>
            <a:ext cx="2183260" cy="903324"/>
          </a:xfrm>
          <a:custGeom>
            <a:avLst/>
            <a:gdLst/>
            <a:ahLst/>
            <a:cxnLst/>
            <a:rect l="l" t="t" r="r" b="b"/>
            <a:pathLst>
              <a:path w="2183260" h="903324">
                <a:moveTo>
                  <a:pt x="0" y="0"/>
                </a:moveTo>
                <a:lnTo>
                  <a:pt x="2183261" y="0"/>
                </a:lnTo>
                <a:lnTo>
                  <a:pt x="2183261" y="903324"/>
                </a:lnTo>
                <a:lnTo>
                  <a:pt x="0" y="903324"/>
                </a:lnTo>
                <a:lnTo>
                  <a:pt x="0" y="0"/>
                </a:lnTo>
                <a:close/>
              </a:path>
            </a:pathLst>
          </a:custGeom>
          <a:blipFill>
            <a:blip r:embed="rId14">
              <a:extLst>
                <a:ext uri="{96DAC541-7B7A-43D3-8B79-37D633B846F1}">
                  <asvg:svgBlip xmlns:asvg="http://schemas.microsoft.com/office/drawing/2016/SVG/main" xmlns="" r:embed="rId21"/>
                </a:ext>
              </a:extLst>
            </a:blip>
            <a:stretch>
              <a:fillRect/>
            </a:stretch>
          </a:blipFill>
          <a:ln cap="sq">
            <a:noFill/>
            <a:prstDash val="solid"/>
            <a:miter/>
          </a:ln>
        </p:spPr>
      </p:sp>
      <p:sp>
        <p:nvSpPr>
          <p:cNvPr id="35" name="Freeform 35"/>
          <p:cNvSpPr/>
          <p:nvPr/>
        </p:nvSpPr>
        <p:spPr>
          <a:xfrm rot="571201">
            <a:off x="41831" y="642457"/>
            <a:ext cx="1845073" cy="1363047"/>
          </a:xfrm>
          <a:custGeom>
            <a:avLst/>
            <a:gdLst/>
            <a:ahLst/>
            <a:cxnLst/>
            <a:rect l="l" t="t" r="r" b="b"/>
            <a:pathLst>
              <a:path w="1845073" h="1363047">
                <a:moveTo>
                  <a:pt x="0" y="0"/>
                </a:moveTo>
                <a:lnTo>
                  <a:pt x="1845073" y="0"/>
                </a:lnTo>
                <a:lnTo>
                  <a:pt x="1845073" y="1363047"/>
                </a:lnTo>
                <a:lnTo>
                  <a:pt x="0" y="136304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a:ln cap="sq">
            <a:noFill/>
            <a:prstDash val="solid"/>
            <a:miter/>
          </a:ln>
        </p:spPr>
      </p:sp>
      <p:sp>
        <p:nvSpPr>
          <p:cNvPr id="38" name="Freeform 38"/>
          <p:cNvSpPr/>
          <p:nvPr/>
        </p:nvSpPr>
        <p:spPr>
          <a:xfrm flipH="1">
            <a:off x="15051125" y="-118453"/>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50" name="Freeform 50"/>
          <p:cNvSpPr/>
          <p:nvPr/>
        </p:nvSpPr>
        <p:spPr>
          <a:xfrm rot="-1263705">
            <a:off x="17085683" y="562625"/>
            <a:ext cx="533400" cy="637848"/>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28">
              <a:extLst>
                <a:ext uri="{96DAC541-7B7A-43D3-8B79-37D633B846F1}">
                  <asvg:svgBlip xmlns:asvg="http://schemas.microsoft.com/office/drawing/2016/SVG/main" xmlns="" r:embed="rId35"/>
                </a:ext>
              </a:extLst>
            </a:blip>
            <a:stretch>
              <a:fillRect/>
            </a:stretch>
          </a:blipFill>
        </p:spPr>
      </p:sp>
      <p:sp>
        <p:nvSpPr>
          <p:cNvPr id="51" name="Rectangle 50"/>
          <p:cNvSpPr/>
          <p:nvPr/>
        </p:nvSpPr>
        <p:spPr>
          <a:xfrm>
            <a:off x="3026818" y="379252"/>
            <a:ext cx="11755982" cy="6863417"/>
          </a:xfrm>
          <a:prstGeom prst="rect">
            <a:avLst/>
          </a:prstGeom>
        </p:spPr>
        <p:txBody>
          <a:bodyPr wrap="square">
            <a:spAutoFit/>
          </a:bodyPr>
          <a:lstStyle/>
          <a:p>
            <a:pPr algn="ctr">
              <a:spcAft>
                <a:spcPts val="0"/>
              </a:spcAft>
            </a:pPr>
            <a:r>
              <a:rPr lang="fr-FR" sz="4400" b="1" i="1">
                <a:solidFill>
                  <a:srgbClr val="000000"/>
                </a:solidFill>
                <a:latin typeface="Times New Roman" panose="02020603050405020304" pitchFamily="18" charset="0"/>
                <a:ea typeface="Times New Roman" panose="02020603050405020304" pitchFamily="18" charset="0"/>
              </a:rPr>
              <a:t>Đây là một quan niệm sai lầm, </a:t>
            </a:r>
            <a:r>
              <a:rPr lang="fr-FR" sz="4400" b="1" i="1" smtClean="0">
                <a:solidFill>
                  <a:srgbClr val="000000"/>
                </a:solidFill>
                <a:latin typeface="Times New Roman" panose="02020603050405020304" pitchFamily="18" charset="0"/>
                <a:ea typeface="Times New Roman" panose="02020603050405020304" pitchFamily="18" charset="0"/>
              </a:rPr>
              <a:t>vì</a:t>
            </a:r>
            <a:r>
              <a:rPr lang="fr-FR" sz="4400" smtClean="0">
                <a:solidFill>
                  <a:srgbClr val="000000"/>
                </a:solidFill>
                <a:latin typeface="Times New Roman" panose="02020603050405020304" pitchFamily="18" charset="0"/>
                <a:ea typeface="Times New Roman" panose="02020603050405020304" pitchFamily="18" charset="0"/>
              </a:rPr>
              <a:t> </a:t>
            </a:r>
            <a:endParaRPr lang="en-GB" sz="4400">
              <a:latin typeface="Times New Roman" panose="02020603050405020304" pitchFamily="18" charset="0"/>
              <a:ea typeface="Times New Roman" panose="02020603050405020304" pitchFamily="18" charset="0"/>
            </a:endParaRPr>
          </a:p>
          <a:p>
            <a:pPr algn="just">
              <a:spcAft>
                <a:spcPts val="0"/>
              </a:spcAft>
            </a:pPr>
            <a:r>
              <a:rPr lang="fr-FR" sz="4400">
                <a:solidFill>
                  <a:srgbClr val="000000"/>
                </a:solidFill>
                <a:latin typeface="Times New Roman" panose="02020603050405020304" pitchFamily="18" charset="0"/>
                <a:ea typeface="Times New Roman" panose="02020603050405020304" pitchFamily="18" charset="0"/>
              </a:rPr>
              <a:t>+ Mỗi loài tồn tại trên Trái Đất này đều </a:t>
            </a:r>
            <a:r>
              <a:rPr lang="vi-VN" sz="4400">
                <a:solidFill>
                  <a:srgbClr val="000000"/>
                </a:solidFill>
                <a:latin typeface="Times New Roman" panose="02020603050405020304" pitchFamily="18" charset="0"/>
                <a:ea typeface="Times New Roman" panose="02020603050405020304" pitchFamily="18" charset="0"/>
              </a:rPr>
              <a:t>có những giá trị riêng và góp phần vào việc cân bằng hệ sinh thái trong giới tự nhiên.</a:t>
            </a:r>
            <a:endParaRPr lang="en-GB" sz="4400">
              <a:latin typeface="Times New Roman" panose="02020603050405020304" pitchFamily="18" charset="0"/>
              <a:ea typeface="Times New Roman" panose="02020603050405020304" pitchFamily="18" charset="0"/>
            </a:endParaRPr>
          </a:p>
          <a:p>
            <a:pPr algn="just">
              <a:spcAft>
                <a:spcPts val="0"/>
              </a:spcAft>
            </a:pPr>
            <a:r>
              <a:rPr lang="vi-VN" sz="4400">
                <a:solidFill>
                  <a:srgbClr val="000000"/>
                </a:solidFill>
                <a:latin typeface="Times New Roman" panose="02020603050405020304" pitchFamily="18" charset="0"/>
                <a:ea typeface="Times New Roman" panose="02020603050405020304" pitchFamily="18" charset="0"/>
              </a:rPr>
              <a:t>+ Thế giới tự nhiên gồm triệu triệu loài, đã tiến hoá từ xa xưa, nhiều loài xuất hiện trước cả loài người.</a:t>
            </a:r>
            <a:endParaRPr lang="en-GB" sz="4400">
              <a:latin typeface="Times New Roman" panose="02020603050405020304" pitchFamily="18" charset="0"/>
              <a:ea typeface="Times New Roman" panose="02020603050405020304" pitchFamily="18" charset="0"/>
            </a:endParaRPr>
          </a:p>
          <a:p>
            <a:pPr algn="just">
              <a:spcAft>
                <a:spcPts val="0"/>
              </a:spcAft>
            </a:pPr>
            <a:r>
              <a:rPr lang="vi-VN" sz="4400">
                <a:solidFill>
                  <a:srgbClr val="000000"/>
                </a:solidFill>
                <a:latin typeface="Times New Roman" panose="02020603050405020304" pitchFamily="18" charset="0"/>
                <a:ea typeface="Times New Roman" panose="02020603050405020304" pitchFamily="18" charset="0"/>
              </a:rPr>
              <a:t>+ Suy cho cùng, loài người cũng chỉ là một giống loài trong giới tự nhiên, bình đẳng với các giống loài khác. Con người không thể tự cho mình quyền thống trị các loài mà bức tử chúng.</a:t>
            </a:r>
            <a:endParaRPr lang="en-GB" sz="44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xmlns="" r:embed="rId7"/>
                </a:ext>
              </a:extLst>
            </a:blip>
            <a:stretch>
              <a:fillRect b="-40778"/>
            </a:stretch>
          </a:blipFill>
          <a:ln cap="sq">
            <a:noFill/>
            <a:prstDash val="solid"/>
            <a:miter/>
          </a:ln>
        </p:spPr>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xmlns="" r:embed="rId7"/>
                </a:ext>
              </a:extLst>
            </a:blip>
            <a:stretch>
              <a:fillRect b="-40778"/>
            </a:stretch>
          </a:blipFill>
          <a:ln cap="sq">
            <a:noFill/>
            <a:prstDash val="solid"/>
            <a:miter/>
          </a:ln>
        </p:spPr>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6" name="TextBox 26"/>
          <p:cNvSpPr txBox="1"/>
          <p:nvPr/>
        </p:nvSpPr>
        <p:spPr>
          <a:xfrm>
            <a:off x="2946481" y="2828422"/>
            <a:ext cx="12372838" cy="3693319"/>
          </a:xfrm>
          <a:prstGeom prst="rect">
            <a:avLst/>
          </a:prstGeom>
        </p:spPr>
        <p:txBody>
          <a:bodyPr wrap="square" lIns="0" tIns="0" rIns="0" bIns="0" rtlCol="0" anchor="t">
            <a:spAutoFit/>
          </a:bodyPr>
          <a:lstStyle/>
          <a:p>
            <a:pPr algn="just"/>
            <a:r>
              <a:rPr lang="vi-VN" sz="8000" i="1">
                <a:latin typeface="Times New Roman" panose="02020603050405020304" pitchFamily="18" charset="0"/>
                <a:cs typeface="Times New Roman" panose="02020603050405020304" pitchFamily="18" charset="0"/>
              </a:rPr>
              <a:t>Nêu những </a:t>
            </a:r>
            <a:r>
              <a:rPr lang="it-IT" sz="8000" i="1">
                <a:latin typeface="Times New Roman" panose="02020603050405020304" pitchFamily="18" charset="0"/>
                <a:cs typeface="Times New Roman" panose="02020603050405020304" pitchFamily="18" charset="0"/>
              </a:rPr>
              <a:t>giải pháp nhằm ngăn chặn sự tuyệt chủng của các loài động vật hoang dã.</a:t>
            </a:r>
            <a:endParaRPr lang="en-GB" sz="8000">
              <a:latin typeface="Times New Roman" panose="02020603050405020304" pitchFamily="18" charset="0"/>
              <a:cs typeface="Times New Roman" panose="02020603050405020304" pitchFamily="18" charset="0"/>
            </a:endParaRP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Tree>
    <p:extLst>
      <p:ext uri="{BB962C8B-B14F-4D97-AF65-F5344CB8AC3E}">
        <p14:creationId xmlns:p14="http://schemas.microsoft.com/office/powerpoint/2010/main" val="195118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372216" y="3726974"/>
            <a:ext cx="2386277" cy="3692498"/>
          </a:xfrm>
          <a:custGeom>
            <a:avLst/>
            <a:gdLst/>
            <a:ahLst/>
            <a:cxnLst/>
            <a:rect l="l" t="t" r="r" b="b"/>
            <a:pathLst>
              <a:path w="2386277" h="3692498">
                <a:moveTo>
                  <a:pt x="2386277" y="0"/>
                </a:moveTo>
                <a:lnTo>
                  <a:pt x="0" y="0"/>
                </a:lnTo>
                <a:lnTo>
                  <a:pt x="0" y="3692498"/>
                </a:lnTo>
                <a:lnTo>
                  <a:pt x="2386277" y="3692498"/>
                </a:lnTo>
                <a:lnTo>
                  <a:pt x="238627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71665" flipH="1">
            <a:off x="-5088774" y="6851849"/>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asvg="http://schemas.microsoft.com/office/drawing/2016/SVG/main" xmlns="" r:embed="rId13"/>
                </a:ext>
              </a:extLst>
            </a:blip>
            <a:stretch>
              <a:fillRect r="-75411" b="-40544"/>
            </a:stretch>
          </a:blipFill>
          <a:ln cap="sq">
            <a:noFill/>
            <a:prstDash val="solid"/>
            <a:miter/>
          </a:ln>
        </p:spPr>
      </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asvg="http://schemas.microsoft.com/office/drawing/2016/SVG/main" xmlns="" r:embed="rId21"/>
                </a:ext>
              </a:extLst>
            </a:blip>
            <a:stretch>
              <a:fillRect/>
            </a:stretch>
          </a:blipFill>
          <a:ln cap="sq">
            <a:noFill/>
            <a:prstDash val="solid"/>
            <a:miter/>
          </a:ln>
        </p:spPr>
      </p:sp>
      <p:sp>
        <p:nvSpPr>
          <p:cNvPr id="34" name="Freeform 34"/>
          <p:cNvSpPr/>
          <p:nvPr/>
        </p:nvSpPr>
        <p:spPr>
          <a:xfrm>
            <a:off x="-560858" y="1932024"/>
            <a:ext cx="2183260" cy="903324"/>
          </a:xfrm>
          <a:custGeom>
            <a:avLst/>
            <a:gdLst/>
            <a:ahLst/>
            <a:cxnLst/>
            <a:rect l="l" t="t" r="r" b="b"/>
            <a:pathLst>
              <a:path w="2183260" h="903324">
                <a:moveTo>
                  <a:pt x="0" y="0"/>
                </a:moveTo>
                <a:lnTo>
                  <a:pt x="2183261" y="0"/>
                </a:lnTo>
                <a:lnTo>
                  <a:pt x="2183261" y="903324"/>
                </a:lnTo>
                <a:lnTo>
                  <a:pt x="0" y="903324"/>
                </a:lnTo>
                <a:lnTo>
                  <a:pt x="0" y="0"/>
                </a:lnTo>
                <a:close/>
              </a:path>
            </a:pathLst>
          </a:custGeom>
          <a:blipFill>
            <a:blip r:embed="rId14">
              <a:extLst>
                <a:ext uri="{96DAC541-7B7A-43D3-8B79-37D633B846F1}">
                  <asvg:svgBlip xmlns:asvg="http://schemas.microsoft.com/office/drawing/2016/SVG/main" xmlns="" r:embed="rId21"/>
                </a:ext>
              </a:extLst>
            </a:blip>
            <a:stretch>
              <a:fillRect/>
            </a:stretch>
          </a:blipFill>
          <a:ln cap="sq">
            <a:noFill/>
            <a:prstDash val="solid"/>
            <a:miter/>
          </a:ln>
        </p:spPr>
      </p:sp>
      <p:sp>
        <p:nvSpPr>
          <p:cNvPr id="35" name="Freeform 35"/>
          <p:cNvSpPr/>
          <p:nvPr/>
        </p:nvSpPr>
        <p:spPr>
          <a:xfrm rot="571201">
            <a:off x="-322685" y="157087"/>
            <a:ext cx="1845073" cy="1363047"/>
          </a:xfrm>
          <a:custGeom>
            <a:avLst/>
            <a:gdLst/>
            <a:ahLst/>
            <a:cxnLst/>
            <a:rect l="l" t="t" r="r" b="b"/>
            <a:pathLst>
              <a:path w="1845073" h="1363047">
                <a:moveTo>
                  <a:pt x="0" y="0"/>
                </a:moveTo>
                <a:lnTo>
                  <a:pt x="1845073" y="0"/>
                </a:lnTo>
                <a:lnTo>
                  <a:pt x="1845073" y="1363047"/>
                </a:lnTo>
                <a:lnTo>
                  <a:pt x="0" y="136304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a:ln cap="sq">
            <a:noFill/>
            <a:prstDash val="solid"/>
            <a:miter/>
          </a:ln>
        </p:spPr>
      </p:sp>
      <p:sp>
        <p:nvSpPr>
          <p:cNvPr id="38" name="Freeform 38"/>
          <p:cNvSpPr/>
          <p:nvPr/>
        </p:nvSpPr>
        <p:spPr>
          <a:xfrm flipH="1">
            <a:off x="16055088" y="-667304"/>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51" name="Rectangle 50"/>
          <p:cNvSpPr/>
          <p:nvPr/>
        </p:nvSpPr>
        <p:spPr>
          <a:xfrm>
            <a:off x="2552811" y="243569"/>
            <a:ext cx="13983715" cy="6740307"/>
          </a:xfrm>
          <a:prstGeom prst="rect">
            <a:avLst/>
          </a:prstGeom>
        </p:spPr>
        <p:txBody>
          <a:bodyPr wrap="square">
            <a:spAutoFit/>
          </a:bodyPr>
          <a:lstStyle/>
          <a:p>
            <a:pPr algn="just"/>
            <a:r>
              <a:rPr lang="it-IT" sz="3600" smtClean="0">
                <a:latin typeface="Times New Roman" panose="02020603050405020304" pitchFamily="18" charset="0"/>
                <a:cs typeface="Times New Roman" panose="02020603050405020304" pitchFamily="18" charset="0"/>
              </a:rPr>
              <a:t>- Nghiêm </a:t>
            </a:r>
            <a:r>
              <a:rPr lang="it-IT" sz="3600">
                <a:latin typeface="Times New Roman" panose="02020603050405020304" pitchFamily="18" charset="0"/>
                <a:cs typeface="Times New Roman" panose="02020603050405020304" pitchFamily="18" charset="0"/>
              </a:rPr>
              <a:t>trị đối tượng cầm đầu các đường dây buôn bán ĐVHD trái </a:t>
            </a:r>
            <a:r>
              <a:rPr lang="it-IT" sz="3600" smtClean="0">
                <a:latin typeface="Times New Roman" panose="02020603050405020304" pitchFamily="18" charset="0"/>
                <a:cs typeface="Times New Roman" panose="02020603050405020304" pitchFamily="18" charset="0"/>
              </a:rPr>
              <a:t>phép</a:t>
            </a:r>
            <a:endParaRPr lang="vi-VN" sz="3600" smtClean="0">
              <a:latin typeface="Times New Roman" panose="02020603050405020304" pitchFamily="18" charset="0"/>
              <a:cs typeface="Times New Roman" panose="02020603050405020304" pitchFamily="18" charset="0"/>
            </a:endParaRPr>
          </a:p>
          <a:p>
            <a:pPr algn="just"/>
            <a:r>
              <a:rPr lang="it-IT" sz="3600" smtClean="0">
                <a:latin typeface="Times New Roman" panose="02020603050405020304" pitchFamily="18" charset="0"/>
                <a:cs typeface="Times New Roman" panose="02020603050405020304" pitchFamily="18" charset="0"/>
              </a:rPr>
              <a:t>- Nâng </a:t>
            </a:r>
            <a:r>
              <a:rPr lang="it-IT" sz="3600">
                <a:latin typeface="Times New Roman" panose="02020603050405020304" pitchFamily="18" charset="0"/>
                <a:cs typeface="Times New Roman" panose="02020603050405020304" pitchFamily="18" charset="0"/>
              </a:rPr>
              <a:t>cao hiệu quả răn đe, phòng ngừa tội phạm về ĐVHD</a:t>
            </a:r>
            <a:br>
              <a:rPr lang="it-IT" sz="3600">
                <a:latin typeface="Times New Roman" panose="02020603050405020304" pitchFamily="18" charset="0"/>
                <a:cs typeface="Times New Roman" panose="02020603050405020304" pitchFamily="18" charset="0"/>
              </a:rPr>
            </a:br>
            <a:r>
              <a:rPr lang="it-IT" sz="3600">
                <a:latin typeface="Times New Roman" panose="02020603050405020304" pitchFamily="18" charset="0"/>
                <a:cs typeface="Times New Roman" panose="02020603050405020304" pitchFamily="18" charset="0"/>
              </a:rPr>
              <a:t>- Nâng cao hiểu biết về mối liên hệ giữa ĐVHD và những dịch bệnh gần đây để giảm thiểu tình trạng buôn bán, tiêu thụ ĐVHD trái phép</a:t>
            </a:r>
            <a:br>
              <a:rPr lang="it-IT" sz="3600">
                <a:latin typeface="Times New Roman" panose="02020603050405020304" pitchFamily="18" charset="0"/>
                <a:cs typeface="Times New Roman" panose="02020603050405020304" pitchFamily="18" charset="0"/>
              </a:rPr>
            </a:br>
            <a:r>
              <a:rPr lang="it-IT" sz="3600">
                <a:latin typeface="Times New Roman" panose="02020603050405020304" pitchFamily="18" charset="0"/>
                <a:cs typeface="Times New Roman" panose="02020603050405020304" pitchFamily="18" charset="0"/>
              </a:rPr>
              <a:t>- Nghiêm cấm mọi hình thức kinh doanh ĐVHD nguy cấp, quý, hiếm</a:t>
            </a:r>
            <a:br>
              <a:rPr lang="it-IT" sz="3600">
                <a:latin typeface="Times New Roman" panose="02020603050405020304" pitchFamily="18" charset="0"/>
                <a:cs typeface="Times New Roman" panose="02020603050405020304" pitchFamily="18" charset="0"/>
              </a:rPr>
            </a:br>
            <a:r>
              <a:rPr lang="it-IT" sz="3600">
                <a:latin typeface="Times New Roman" panose="02020603050405020304" pitchFamily="18" charset="0"/>
                <a:cs typeface="Times New Roman" panose="02020603050405020304" pitchFamily="18" charset="0"/>
              </a:rPr>
              <a:t>-Tăng cường quản lý các cơ sở bảo tồn và các cơ sở nuôi ĐVHD nguy cấp, quý, hiếm phi thương </a:t>
            </a:r>
            <a:r>
              <a:rPr lang="it-IT" sz="3600" smtClean="0">
                <a:latin typeface="Times New Roman" panose="02020603050405020304" pitchFamily="18" charset="0"/>
                <a:cs typeface="Times New Roman" panose="02020603050405020304" pitchFamily="18" charset="0"/>
              </a:rPr>
              <a:t>mại</a:t>
            </a:r>
            <a:endParaRPr lang="vi-VN" sz="3600" smtClean="0">
              <a:latin typeface="Times New Roman" panose="02020603050405020304" pitchFamily="18" charset="0"/>
              <a:cs typeface="Times New Roman" panose="02020603050405020304" pitchFamily="18" charset="0"/>
            </a:endParaRPr>
          </a:p>
          <a:p>
            <a:pPr algn="just"/>
            <a:r>
              <a:rPr lang="it-IT" sz="3600" smtClean="0">
                <a:latin typeface="Times New Roman" panose="02020603050405020304" pitchFamily="18" charset="0"/>
                <a:cs typeface="Times New Roman" panose="02020603050405020304" pitchFamily="18" charset="0"/>
              </a:rPr>
              <a:t>- Kiểm </a:t>
            </a:r>
            <a:r>
              <a:rPr lang="it-IT" sz="3600">
                <a:latin typeface="Times New Roman" panose="02020603050405020304" pitchFamily="18" charset="0"/>
                <a:cs typeface="Times New Roman" panose="02020603050405020304" pitchFamily="18" charset="0"/>
              </a:rPr>
              <a:t>soát chặt chẽ hoạt động của các trang trại nuôi ĐVHD vì mục đích thương </a:t>
            </a:r>
            <a:r>
              <a:rPr lang="it-IT" sz="3600" smtClean="0">
                <a:latin typeface="Times New Roman" panose="02020603050405020304" pitchFamily="18" charset="0"/>
                <a:cs typeface="Times New Roman" panose="02020603050405020304" pitchFamily="18" charset="0"/>
              </a:rPr>
              <a:t>mại</a:t>
            </a:r>
            <a:endParaRPr lang="vi-VN" sz="3600" smtClean="0">
              <a:latin typeface="Times New Roman" panose="02020603050405020304" pitchFamily="18" charset="0"/>
              <a:cs typeface="Times New Roman" panose="02020603050405020304" pitchFamily="18" charset="0"/>
            </a:endParaRPr>
          </a:p>
          <a:p>
            <a:pPr algn="just"/>
            <a:r>
              <a:rPr lang="it-IT" sz="3600" smtClean="0">
                <a:latin typeface="Times New Roman" panose="02020603050405020304" pitchFamily="18" charset="0"/>
                <a:cs typeface="Times New Roman" panose="02020603050405020304" pitchFamily="18" charset="0"/>
              </a:rPr>
              <a:t>- </a:t>
            </a:r>
            <a:r>
              <a:rPr lang="it-IT" sz="3600">
                <a:latin typeface="Times New Roman" panose="02020603050405020304" pitchFamily="18" charset="0"/>
                <a:cs typeface="Times New Roman" panose="02020603050405020304" pitchFamily="18" charset="0"/>
              </a:rPr>
              <a:t>Tăng cường trách nhiệm của chính quyền địa phương trong xử lý vi phạm về ĐVHD, đặc biệt là vi phạm do ngươi dân thông báo.</a:t>
            </a:r>
            <a:endParaRPr lang="en-GB" sz="3600">
              <a:latin typeface="Times New Roman" panose="02020603050405020304" pitchFamily="18" charset="0"/>
              <a:cs typeface="Times New Roman" panose="02020603050405020304" pitchFamily="18" charset="0"/>
            </a:endParaRPr>
          </a:p>
          <a:p>
            <a:pPr algn="just"/>
            <a:r>
              <a:rPr lang="it-IT" sz="3600">
                <a:latin typeface="Times New Roman" panose="02020603050405020304" pitchFamily="18" charset="0"/>
                <a:cs typeface="Times New Roman" panose="02020603050405020304" pitchFamily="18" charset="0"/>
              </a:rPr>
              <a:t>- Tăng cường đấu tranh với loại hình tội phạm trên Internet.</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8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xmlns="" r:embed="rId7"/>
                </a:ext>
              </a:extLst>
            </a:blip>
            <a:stretch>
              <a:fillRect b="-40778"/>
            </a:stretch>
          </a:blipFill>
          <a:ln cap="sq">
            <a:noFill/>
            <a:prstDash val="solid"/>
            <a:miter/>
          </a:ln>
        </p:spPr>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xmlns="" r:embed="rId7"/>
                </a:ext>
              </a:extLst>
            </a:blip>
            <a:stretch>
              <a:fillRect b="-40778"/>
            </a:stretch>
          </a:blipFill>
          <a:ln cap="sq">
            <a:noFill/>
            <a:prstDash val="solid"/>
            <a:miter/>
          </a:ln>
        </p:spPr>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4" name="TextBox 24"/>
          <p:cNvSpPr txBox="1"/>
          <p:nvPr/>
        </p:nvSpPr>
        <p:spPr>
          <a:xfrm rot="-21920">
            <a:off x="3883386" y="3647322"/>
            <a:ext cx="6470846" cy="2275397"/>
          </a:xfrm>
          <a:prstGeom prst="rect">
            <a:avLst/>
          </a:prstGeom>
        </p:spPr>
        <p:txBody>
          <a:bodyPr lIns="0" tIns="0" rIns="0" bIns="0" rtlCol="0" anchor="t">
            <a:spAutoFit/>
          </a:bodyPr>
          <a:lstStyle/>
          <a:p>
            <a:pPr algn="l">
              <a:lnSpc>
                <a:spcPts val="17507"/>
              </a:lnSpc>
            </a:pPr>
            <a:r>
              <a:rPr lang="en-US" sz="15915">
                <a:solidFill>
                  <a:srgbClr val="FF7A00"/>
                </a:solidFill>
                <a:latin typeface="Dynapuff"/>
              </a:rPr>
              <a:t>Thank</a:t>
            </a:r>
          </a:p>
        </p:txBody>
      </p:sp>
      <p:sp>
        <p:nvSpPr>
          <p:cNvPr id="25" name="TextBox 25"/>
          <p:cNvSpPr txBox="1"/>
          <p:nvPr/>
        </p:nvSpPr>
        <p:spPr>
          <a:xfrm rot="-21920">
            <a:off x="10354125" y="3613848"/>
            <a:ext cx="4028268" cy="2275397"/>
          </a:xfrm>
          <a:prstGeom prst="rect">
            <a:avLst/>
          </a:prstGeom>
        </p:spPr>
        <p:txBody>
          <a:bodyPr lIns="0" tIns="0" rIns="0" bIns="0" rtlCol="0" anchor="t">
            <a:spAutoFit/>
          </a:bodyPr>
          <a:lstStyle/>
          <a:p>
            <a:pPr algn="r">
              <a:lnSpc>
                <a:spcPts val="17507"/>
              </a:lnSpc>
            </a:pPr>
            <a:r>
              <a:rPr lang="en-US" sz="15915">
                <a:solidFill>
                  <a:srgbClr val="FFCA31"/>
                </a:solidFill>
                <a:latin typeface="Dynapuff"/>
              </a:rPr>
              <a:t>You</a:t>
            </a: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7148356" y="4290258"/>
            <a:ext cx="1696931" cy="2625812"/>
          </a:xfrm>
          <a:custGeom>
            <a:avLst/>
            <a:gdLst/>
            <a:ahLst/>
            <a:cxnLst/>
            <a:rect l="l" t="t" r="r" b="b"/>
            <a:pathLst>
              <a:path w="1696931" h="2625812">
                <a:moveTo>
                  <a:pt x="0" y="0"/>
                </a:moveTo>
                <a:lnTo>
                  <a:pt x="1696931" y="0"/>
                </a:lnTo>
                <a:lnTo>
                  <a:pt x="1696931" y="2625813"/>
                </a:lnTo>
                <a:lnTo>
                  <a:pt x="0" y="2625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81855" y="5090492"/>
            <a:ext cx="1145524" cy="1772571"/>
          </a:xfrm>
          <a:custGeom>
            <a:avLst/>
            <a:gdLst/>
            <a:ahLst/>
            <a:cxnLst/>
            <a:rect l="l" t="t" r="r" b="b"/>
            <a:pathLst>
              <a:path w="1145524" h="1772571">
                <a:moveTo>
                  <a:pt x="0" y="0"/>
                </a:moveTo>
                <a:lnTo>
                  <a:pt x="1145523" y="0"/>
                </a:lnTo>
                <a:lnTo>
                  <a:pt x="1145523" y="1772570"/>
                </a:lnTo>
                <a:lnTo>
                  <a:pt x="0" y="1772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125443">
            <a:off x="4222807" y="6218932"/>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8">
              <a:extLst>
                <a:ext uri="{96DAC541-7B7A-43D3-8B79-37D633B846F1}">
                  <asvg:svgBlip xmlns:asvg="http://schemas.microsoft.com/office/drawing/2016/SVG/main" xmlns="" r:embed="rId9"/>
                </a:ext>
              </a:extLst>
            </a:blip>
            <a:stretch>
              <a:fillRect b="-40778"/>
            </a:stretch>
          </a:blipFill>
          <a:ln cap="sq">
            <a:noFill/>
            <a:prstDash val="solid"/>
            <a:miter/>
          </a:ln>
        </p:spPr>
      </p:sp>
      <p:sp>
        <p:nvSpPr>
          <p:cNvPr id="9" name="Freeform 9"/>
          <p:cNvSpPr/>
          <p:nvPr/>
        </p:nvSpPr>
        <p:spPr>
          <a:xfrm rot="540851">
            <a:off x="15381137" y="310837"/>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0" name="Freeform 10"/>
          <p:cNvSpPr/>
          <p:nvPr/>
        </p:nvSpPr>
        <p:spPr>
          <a:xfrm rot="628887">
            <a:off x="-5041017" y="8073214"/>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asvg="http://schemas.microsoft.com/office/drawing/2016/SVG/main" xmlns="" r:embed="rId13"/>
                </a:ext>
              </a:extLst>
            </a:blip>
            <a:stretch>
              <a:fillRect b="-40778"/>
            </a:stretch>
          </a:blipFill>
          <a:ln cap="sq">
            <a:noFill/>
            <a:prstDash val="solid"/>
            <a:miter/>
          </a:ln>
        </p:spPr>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5" name="Freeform 25"/>
          <p:cNvSpPr/>
          <p:nvPr/>
        </p:nvSpPr>
        <p:spPr>
          <a:xfrm flipH="1">
            <a:off x="16445926" y="4650934"/>
            <a:ext cx="2110624" cy="4551211"/>
          </a:xfrm>
          <a:custGeom>
            <a:avLst/>
            <a:gdLst/>
            <a:ahLst/>
            <a:cxnLst/>
            <a:rect l="l" t="t" r="r" b="b"/>
            <a:pathLst>
              <a:path w="2110624" h="4551211">
                <a:moveTo>
                  <a:pt x="2110624" y="0"/>
                </a:moveTo>
                <a:lnTo>
                  <a:pt x="0" y="0"/>
                </a:lnTo>
                <a:lnTo>
                  <a:pt x="0" y="4551211"/>
                </a:lnTo>
                <a:lnTo>
                  <a:pt x="2110624" y="4551211"/>
                </a:lnTo>
                <a:lnTo>
                  <a:pt x="2110624"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Freeform 26"/>
          <p:cNvSpPr/>
          <p:nvPr/>
        </p:nvSpPr>
        <p:spPr>
          <a:xfrm flipH="1">
            <a:off x="13615833" y="6060238"/>
            <a:ext cx="2718711" cy="4459949"/>
          </a:xfrm>
          <a:custGeom>
            <a:avLst/>
            <a:gdLst/>
            <a:ahLst/>
            <a:cxnLst/>
            <a:rect l="l" t="t" r="r" b="b"/>
            <a:pathLst>
              <a:path w="2718711" h="4459949">
                <a:moveTo>
                  <a:pt x="2718711" y="0"/>
                </a:moveTo>
                <a:lnTo>
                  <a:pt x="0" y="0"/>
                </a:lnTo>
                <a:lnTo>
                  <a:pt x="0" y="4459950"/>
                </a:lnTo>
                <a:lnTo>
                  <a:pt x="2718711" y="4459950"/>
                </a:lnTo>
                <a:lnTo>
                  <a:pt x="2718711"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0" name="Freeform 30"/>
          <p:cNvSpPr/>
          <p:nvPr/>
        </p:nvSpPr>
        <p:spPr>
          <a:xfrm rot="-3140457" flipH="1">
            <a:off x="744046" y="528507"/>
            <a:ext cx="529377" cy="633037"/>
          </a:xfrm>
          <a:custGeom>
            <a:avLst/>
            <a:gdLst/>
            <a:ahLst/>
            <a:cxnLst/>
            <a:rect l="l" t="t" r="r" b="b"/>
            <a:pathLst>
              <a:path w="529377" h="633037">
                <a:moveTo>
                  <a:pt x="529377" y="0"/>
                </a:moveTo>
                <a:lnTo>
                  <a:pt x="0" y="0"/>
                </a:lnTo>
                <a:lnTo>
                  <a:pt x="0" y="633037"/>
                </a:lnTo>
                <a:lnTo>
                  <a:pt x="529377" y="633037"/>
                </a:lnTo>
                <a:lnTo>
                  <a:pt x="529377"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3" name="Freeform 33"/>
          <p:cNvSpPr/>
          <p:nvPr/>
        </p:nvSpPr>
        <p:spPr>
          <a:xfrm>
            <a:off x="4277470" y="7784342"/>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5" name="Rectangle 4"/>
          <p:cNvSpPr/>
          <p:nvPr/>
        </p:nvSpPr>
        <p:spPr>
          <a:xfrm>
            <a:off x="2379616" y="112580"/>
            <a:ext cx="13765355" cy="7774436"/>
          </a:xfrm>
          <a:prstGeom prst="rect">
            <a:avLst/>
          </a:prstGeom>
        </p:spPr>
        <p:txBody>
          <a:bodyPr wrap="square">
            <a:spAutoFit/>
          </a:bodyPr>
          <a:lstStyle/>
          <a:p>
            <a:pPr marL="114935" algn="ctr">
              <a:lnSpc>
                <a:spcPct val="130000"/>
              </a:lnSpc>
              <a:spcAft>
                <a:spcPts val="0"/>
              </a:spcAft>
            </a:pPr>
            <a:r>
              <a:rPr lang="vi-VN" sz="4800" b="1" smtClean="0">
                <a:latin typeface="Times New Roman" panose="02020603050405020304" pitchFamily="18" charset="0"/>
                <a:ea typeface="Times New Roman" panose="02020603050405020304" pitchFamily="18" charset="0"/>
              </a:rPr>
              <a:t>Giải pháp </a:t>
            </a:r>
            <a:endParaRPr lang="en-GB" sz="4800" b="1">
              <a:latin typeface="Times New Roman" panose="02020603050405020304" pitchFamily="18" charset="0"/>
              <a:ea typeface="Times New Roman" panose="02020603050405020304" pitchFamily="18" charset="0"/>
            </a:endParaRPr>
          </a:p>
          <a:p>
            <a:pPr marL="114935" algn="just">
              <a:lnSpc>
                <a:spcPct val="130000"/>
              </a:lnSpc>
              <a:spcAft>
                <a:spcPts val="0"/>
              </a:spcAft>
            </a:pPr>
            <a:r>
              <a:rPr lang="vi-VN" sz="4800">
                <a:latin typeface="Times New Roman" panose="02020603050405020304" pitchFamily="18" charset="0"/>
                <a:ea typeface="Times New Roman" panose="02020603050405020304" pitchFamily="18" charset="0"/>
              </a:rPr>
              <a:t>- Nghiêm cấm và có chế tài xử phạt thật nghiêm vấn nạn săn bắn, buôn bán động vật hoang dã.</a:t>
            </a:r>
            <a:endParaRPr lang="en-GB" sz="4800">
              <a:latin typeface="Times New Roman" panose="02020603050405020304" pitchFamily="18" charset="0"/>
              <a:ea typeface="Times New Roman" panose="02020603050405020304" pitchFamily="18" charset="0"/>
            </a:endParaRPr>
          </a:p>
          <a:p>
            <a:pPr marL="114935" algn="just">
              <a:lnSpc>
                <a:spcPct val="130000"/>
              </a:lnSpc>
              <a:spcAft>
                <a:spcPts val="0"/>
              </a:spcAft>
            </a:pPr>
            <a:r>
              <a:rPr lang="vi-VN" sz="4800">
                <a:latin typeface="Times New Roman" panose="02020603050405020304" pitchFamily="18" charset="0"/>
                <a:ea typeface="Times New Roman" panose="02020603050405020304" pitchFamily="18" charset="0"/>
              </a:rPr>
              <a:t>- Tuyên truyền cho mọi người nhận thức đúng đắn và có trách nhiệm trong việc bảo vệ động vật hoang dã.</a:t>
            </a:r>
            <a:endParaRPr lang="en-GB" sz="4800">
              <a:latin typeface="Times New Roman" panose="02020603050405020304" pitchFamily="18" charset="0"/>
              <a:ea typeface="Times New Roman" panose="02020603050405020304" pitchFamily="18" charset="0"/>
            </a:endParaRPr>
          </a:p>
          <a:p>
            <a:pPr marL="114935" algn="just">
              <a:lnSpc>
                <a:spcPct val="130000"/>
              </a:lnSpc>
              <a:spcAft>
                <a:spcPts val="0"/>
              </a:spcAft>
            </a:pPr>
            <a:r>
              <a:rPr lang="vi-VN" sz="4800">
                <a:latin typeface="Times New Roman" panose="02020603050405020304" pitchFamily="18" charset="0"/>
                <a:ea typeface="Times New Roman" panose="02020603050405020304" pitchFamily="18" charset="0"/>
              </a:rPr>
              <a:t>- Trồng rừng để bảo vệ môi trường sống của động vật hoang dã.</a:t>
            </a:r>
            <a:endParaRPr lang="en-GB" sz="4800">
              <a:latin typeface="Times New Roman" panose="02020603050405020304" pitchFamily="18" charset="0"/>
              <a:ea typeface="Times New Roman" panose="02020603050405020304" pitchFamily="18" charset="0"/>
            </a:endParaRPr>
          </a:p>
          <a:p>
            <a:pPr marL="114935" algn="just">
              <a:lnSpc>
                <a:spcPct val="130000"/>
              </a:lnSpc>
              <a:spcAft>
                <a:spcPts val="0"/>
              </a:spcAft>
            </a:pPr>
            <a:r>
              <a:rPr lang="en-US" sz="4800">
                <a:latin typeface="Times New Roman" panose="02020603050405020304" pitchFamily="18" charset="0"/>
                <a:ea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8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5" name="TextBox 5"/>
          <p:cNvSpPr txBox="1"/>
          <p:nvPr/>
        </p:nvSpPr>
        <p:spPr>
          <a:xfrm>
            <a:off x="-313414" y="6630443"/>
            <a:ext cx="18914827" cy="4559702"/>
          </a:xfrm>
          <a:prstGeom prst="rect">
            <a:avLst/>
          </a:prstGeom>
        </p:spPr>
        <p:txBody>
          <a:bodyPr lIns="50800" tIns="50800" rIns="50800" bIns="50800" rtlCol="0" anchor="ctr"/>
          <a:lstStyle/>
          <a:p>
            <a:pPr algn="ctr">
              <a:lnSpc>
                <a:spcPts val="2102"/>
              </a:lnSpc>
            </a:pPr>
            <a:endParaRPr>
              <a:solidFill>
                <a:prstClr val="black"/>
              </a:solidFill>
            </a:endParaRPr>
          </a:p>
        </p:txBody>
      </p:sp>
      <p:sp>
        <p:nvSpPr>
          <p:cNvPr id="6" name="Freeform 6"/>
          <p:cNvSpPr/>
          <p:nvPr/>
        </p:nvSpPr>
        <p:spPr>
          <a:xfrm flipH="1">
            <a:off x="-2160886" y="6871670"/>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xmlns="" r:embed="rId5"/>
                </a:ext>
              </a:extLst>
            </a:blip>
            <a:stretch>
              <a:fillRect b="-40778"/>
            </a:stretch>
          </a:blipFill>
          <a:ln cap="sq">
            <a:noFill/>
            <a:prstDash val="solid"/>
            <a:miter/>
          </a:ln>
        </p:spPr>
      </p:sp>
      <p:sp>
        <p:nvSpPr>
          <p:cNvPr id="7" name="Freeform 7"/>
          <p:cNvSpPr/>
          <p:nvPr/>
        </p:nvSpPr>
        <p:spPr>
          <a:xfrm>
            <a:off x="8229248" y="6225231"/>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xmlns="" r:embed="rId5"/>
                </a:ext>
              </a:extLst>
            </a:blip>
            <a:stretch>
              <a:fillRect r="-75411" b="-40544"/>
            </a:stretch>
          </a:blipFill>
          <a:ln cap="sq">
            <a:noFill/>
            <a:prstDash val="solid"/>
            <a:miter/>
          </a:ln>
        </p:spPr>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flipH="1">
            <a:off x="13945896" y="1047694"/>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3" name="Freeform 33"/>
          <p:cNvSpPr/>
          <p:nvPr/>
        </p:nvSpPr>
        <p:spPr>
          <a:xfrm rot="165132" flipH="1">
            <a:off x="10743801" y="2858893"/>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asvg="http://schemas.microsoft.com/office/drawing/2016/SVG/main" xmlns="" r:embed="rId26"/>
                </a:ext>
              </a:extLst>
            </a:blip>
            <a:stretch>
              <a:fillRect/>
            </a:stretch>
          </a:blipFill>
        </p:spPr>
      </p:sp>
      <p:sp>
        <p:nvSpPr>
          <p:cNvPr id="43" name="Freeform 5"/>
          <p:cNvSpPr/>
          <p:nvPr/>
        </p:nvSpPr>
        <p:spPr>
          <a:xfrm rot="700206">
            <a:off x="2659434" y="9992121"/>
            <a:ext cx="2969715" cy="3099323"/>
          </a:xfrm>
          <a:custGeom>
            <a:avLst/>
            <a:gdLst/>
            <a:ahLst/>
            <a:cxnLst/>
            <a:rect l="l" t="t" r="r" b="b"/>
            <a:pathLst>
              <a:path w="2969715" h="3099323">
                <a:moveTo>
                  <a:pt x="0" y="0"/>
                </a:moveTo>
                <a:lnTo>
                  <a:pt x="2969715" y="0"/>
                </a:lnTo>
                <a:lnTo>
                  <a:pt x="2969715" y="3099323"/>
                </a:lnTo>
                <a:lnTo>
                  <a:pt x="0" y="3099323"/>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44" name="Freeform 6"/>
          <p:cNvSpPr/>
          <p:nvPr/>
        </p:nvSpPr>
        <p:spPr>
          <a:xfrm rot="-891118">
            <a:off x="5299872" y="9617099"/>
            <a:ext cx="3242166" cy="3383665"/>
          </a:xfrm>
          <a:custGeom>
            <a:avLst/>
            <a:gdLst/>
            <a:ahLst/>
            <a:cxnLst/>
            <a:rect l="l" t="t" r="r" b="b"/>
            <a:pathLst>
              <a:path w="3242166" h="3383665">
                <a:moveTo>
                  <a:pt x="0" y="0"/>
                </a:moveTo>
                <a:lnTo>
                  <a:pt x="3242166" y="0"/>
                </a:lnTo>
                <a:lnTo>
                  <a:pt x="3242166" y="3383665"/>
                </a:lnTo>
                <a:lnTo>
                  <a:pt x="0" y="3383665"/>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48" name="Freeform 13"/>
          <p:cNvSpPr/>
          <p:nvPr/>
        </p:nvSpPr>
        <p:spPr>
          <a:xfrm>
            <a:off x="15784711" y="-85903"/>
            <a:ext cx="2423907" cy="3029077"/>
          </a:xfrm>
          <a:custGeom>
            <a:avLst/>
            <a:gdLst/>
            <a:ahLst/>
            <a:cxnLst/>
            <a:rect l="l" t="t" r="r" b="b"/>
            <a:pathLst>
              <a:path w="1426496" h="1774249">
                <a:moveTo>
                  <a:pt x="0" y="0"/>
                </a:moveTo>
                <a:lnTo>
                  <a:pt x="1426496" y="0"/>
                </a:lnTo>
                <a:lnTo>
                  <a:pt x="1426496" y="1774249"/>
                </a:lnTo>
                <a:lnTo>
                  <a:pt x="0" y="1774249"/>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0" name="Freeform 15"/>
          <p:cNvSpPr/>
          <p:nvPr/>
        </p:nvSpPr>
        <p:spPr>
          <a:xfrm rot="-772688">
            <a:off x="308600" y="-103924"/>
            <a:ext cx="2143095" cy="4225251"/>
          </a:xfrm>
          <a:custGeom>
            <a:avLst/>
            <a:gdLst/>
            <a:ahLst/>
            <a:cxnLst/>
            <a:rect l="l" t="t" r="r" b="b"/>
            <a:pathLst>
              <a:path w="1352825" h="2081008">
                <a:moveTo>
                  <a:pt x="0" y="0"/>
                </a:moveTo>
                <a:lnTo>
                  <a:pt x="1352826" y="0"/>
                </a:lnTo>
                <a:lnTo>
                  <a:pt x="1352826" y="2081009"/>
                </a:lnTo>
                <a:lnTo>
                  <a:pt x="0" y="208100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53" name="Freeform 33"/>
          <p:cNvSpPr/>
          <p:nvPr/>
        </p:nvSpPr>
        <p:spPr>
          <a:xfrm rot="-8191298">
            <a:off x="-317085" y="9529635"/>
            <a:ext cx="3242166" cy="3383665"/>
          </a:xfrm>
          <a:custGeom>
            <a:avLst/>
            <a:gdLst/>
            <a:ahLst/>
            <a:cxnLst/>
            <a:rect l="l" t="t" r="r" b="b"/>
            <a:pathLst>
              <a:path w="3242166" h="3383665">
                <a:moveTo>
                  <a:pt x="0" y="0"/>
                </a:moveTo>
                <a:lnTo>
                  <a:pt x="3242166" y="0"/>
                </a:lnTo>
                <a:lnTo>
                  <a:pt x="3242166" y="3383665"/>
                </a:lnTo>
                <a:lnTo>
                  <a:pt x="0" y="3383665"/>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54" name="Freeform 31"/>
          <p:cNvSpPr/>
          <p:nvPr/>
        </p:nvSpPr>
        <p:spPr>
          <a:xfrm rot="10558973">
            <a:off x="1236995" y="-1994371"/>
            <a:ext cx="7262326" cy="3477748"/>
          </a:xfrm>
          <a:custGeom>
            <a:avLst/>
            <a:gdLst/>
            <a:ahLst/>
            <a:cxnLst/>
            <a:rect l="l" t="t" r="r" b="b"/>
            <a:pathLst>
              <a:path w="3332314" h="3477748">
                <a:moveTo>
                  <a:pt x="0" y="0"/>
                </a:moveTo>
                <a:lnTo>
                  <a:pt x="3332314" y="0"/>
                </a:lnTo>
                <a:lnTo>
                  <a:pt x="3332314" y="3477748"/>
                </a:lnTo>
                <a:lnTo>
                  <a:pt x="0" y="347774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55" name="Freeform 32"/>
          <p:cNvSpPr/>
          <p:nvPr/>
        </p:nvSpPr>
        <p:spPr>
          <a:xfrm rot="10558973">
            <a:off x="8865957" y="-2004474"/>
            <a:ext cx="7507358" cy="3383665"/>
          </a:xfrm>
          <a:custGeom>
            <a:avLst/>
            <a:gdLst/>
            <a:ahLst/>
            <a:cxnLst/>
            <a:rect l="l" t="t" r="r" b="b"/>
            <a:pathLst>
              <a:path w="3242166" h="3383665">
                <a:moveTo>
                  <a:pt x="0" y="0"/>
                </a:moveTo>
                <a:lnTo>
                  <a:pt x="3242166" y="0"/>
                </a:lnTo>
                <a:lnTo>
                  <a:pt x="3242166" y="3383664"/>
                </a:lnTo>
                <a:lnTo>
                  <a:pt x="0" y="3383664"/>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p:spPr>
      </p:sp>
      <p:sp>
        <p:nvSpPr>
          <p:cNvPr id="56" name="Freeform 7"/>
          <p:cNvSpPr/>
          <p:nvPr/>
        </p:nvSpPr>
        <p:spPr>
          <a:xfrm rot="-495043">
            <a:off x="9445078" y="83648"/>
            <a:ext cx="1944561" cy="3028893"/>
          </a:xfrm>
          <a:custGeom>
            <a:avLst/>
            <a:gdLst/>
            <a:ahLst/>
            <a:cxnLst/>
            <a:rect l="l" t="t" r="r" b="b"/>
            <a:pathLst>
              <a:path w="1320605" h="1777489">
                <a:moveTo>
                  <a:pt x="0" y="0"/>
                </a:moveTo>
                <a:lnTo>
                  <a:pt x="1320604" y="0"/>
                </a:lnTo>
                <a:lnTo>
                  <a:pt x="1320604" y="1777489"/>
                </a:lnTo>
                <a:lnTo>
                  <a:pt x="0" y="1777489"/>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57" name="Freeform 11"/>
          <p:cNvSpPr/>
          <p:nvPr/>
        </p:nvSpPr>
        <p:spPr>
          <a:xfrm rot="616727">
            <a:off x="6142427" y="-56003"/>
            <a:ext cx="2506771" cy="3515920"/>
          </a:xfrm>
          <a:custGeom>
            <a:avLst/>
            <a:gdLst/>
            <a:ahLst/>
            <a:cxnLst/>
            <a:rect l="l" t="t" r="r" b="b"/>
            <a:pathLst>
              <a:path w="1604356" h="2113487">
                <a:moveTo>
                  <a:pt x="0" y="0"/>
                </a:moveTo>
                <a:lnTo>
                  <a:pt x="1604356" y="0"/>
                </a:lnTo>
                <a:lnTo>
                  <a:pt x="1604356" y="2113487"/>
                </a:lnTo>
                <a:lnTo>
                  <a:pt x="0" y="2113487"/>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58" name="Freeform 12"/>
          <p:cNvSpPr/>
          <p:nvPr/>
        </p:nvSpPr>
        <p:spPr>
          <a:xfrm rot="-248639">
            <a:off x="3308065" y="81694"/>
            <a:ext cx="2369116" cy="2988389"/>
          </a:xfrm>
          <a:custGeom>
            <a:avLst/>
            <a:gdLst/>
            <a:ahLst/>
            <a:cxnLst/>
            <a:rect l="l" t="t" r="r" b="b"/>
            <a:pathLst>
              <a:path w="1498274" h="1654536">
                <a:moveTo>
                  <a:pt x="0" y="0"/>
                </a:moveTo>
                <a:lnTo>
                  <a:pt x="1498274" y="0"/>
                </a:lnTo>
                <a:lnTo>
                  <a:pt x="1498274" y="1654536"/>
                </a:lnTo>
                <a:lnTo>
                  <a:pt x="0" y="1654536"/>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59" name="Freeform 14"/>
          <p:cNvSpPr/>
          <p:nvPr/>
        </p:nvSpPr>
        <p:spPr>
          <a:xfrm rot="-219520">
            <a:off x="12669136" y="-16982"/>
            <a:ext cx="2676095" cy="2972668"/>
          </a:xfrm>
          <a:custGeom>
            <a:avLst/>
            <a:gdLst/>
            <a:ahLst/>
            <a:cxnLst/>
            <a:rect l="l" t="t" r="r" b="b"/>
            <a:pathLst>
              <a:path w="1347225" h="1801272">
                <a:moveTo>
                  <a:pt x="0" y="0"/>
                </a:moveTo>
                <a:lnTo>
                  <a:pt x="1347226" y="0"/>
                </a:lnTo>
                <a:lnTo>
                  <a:pt x="1347226" y="1801272"/>
                </a:lnTo>
                <a:lnTo>
                  <a:pt x="0" y="1801272"/>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60" name="Rectangle 59"/>
          <p:cNvSpPr/>
          <p:nvPr/>
        </p:nvSpPr>
        <p:spPr>
          <a:xfrm>
            <a:off x="3441336" y="3401794"/>
            <a:ext cx="11812475" cy="3785652"/>
          </a:xfrm>
          <a:prstGeom prst="rect">
            <a:avLst/>
          </a:prstGeom>
        </p:spPr>
        <p:txBody>
          <a:bodyPr wrap="square">
            <a:spAutoFit/>
          </a:bodyPr>
          <a:lstStyle/>
          <a:p>
            <a:pPr algn="ctr">
              <a:lnSpc>
                <a:spcPct val="150000"/>
              </a:lnSpc>
            </a:pPr>
            <a:r>
              <a:rPr lang="en-US" sz="8000" b="1">
                <a:latin typeface="iCiel Butcherandblock" panose="02000503000000000000" pitchFamily="50" charset="-93"/>
              </a:rPr>
              <a:t>HOẠT ĐỘNG </a:t>
            </a:r>
            <a:r>
              <a:rPr lang="en-US" sz="8000" b="1" smtClean="0">
                <a:latin typeface="iCiel Butcherandblock" panose="02000503000000000000" pitchFamily="50" charset="-93"/>
              </a:rPr>
              <a:t>2</a:t>
            </a:r>
            <a:endParaRPr lang="vi-VN" sz="8000" b="1" smtClean="0">
              <a:latin typeface="iCiel Butcherandblock" panose="02000503000000000000" pitchFamily="50" charset="-93"/>
            </a:endParaRPr>
          </a:p>
          <a:p>
            <a:pPr algn="ctr">
              <a:lnSpc>
                <a:spcPct val="150000"/>
              </a:lnSpc>
            </a:pPr>
            <a:r>
              <a:rPr lang="en-US" sz="8000" b="1" smtClean="0">
                <a:latin typeface="iCiel Butcherandblock" panose="02000503000000000000" pitchFamily="50" charset="-93"/>
              </a:rPr>
              <a:t> </a:t>
            </a:r>
            <a:r>
              <a:rPr lang="en-US" sz="8000" b="1">
                <a:latin typeface="iCiel Butcherandblock" panose="02000503000000000000" pitchFamily="50" charset="-93"/>
              </a:rPr>
              <a:t>HÌNH THÀNH KIẾN THỨC</a:t>
            </a:r>
            <a:endParaRPr lang="en-GB" sz="8000">
              <a:solidFill>
                <a:prstClr val="black"/>
              </a:solidFill>
              <a:latin typeface="iCiel Butcherandblock" panose="02000503000000000000" pitchFamily="50" charset="-93"/>
            </a:endParaRPr>
          </a:p>
        </p:txBody>
      </p:sp>
      <p:pic>
        <p:nvPicPr>
          <p:cNvPr id="3" name="Picture 2"/>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736452" y="3478276"/>
            <a:ext cx="12667894" cy="3797178"/>
          </a:xfrm>
          <a:prstGeom prst="rect">
            <a:avLst/>
          </a:prstGeom>
        </p:spPr>
      </p:pic>
    </p:spTree>
    <p:extLst>
      <p:ext uri="{BB962C8B-B14F-4D97-AF65-F5344CB8AC3E}">
        <p14:creationId xmlns:p14="http://schemas.microsoft.com/office/powerpoint/2010/main" val="104189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4">
                <a:extLst>
                  <a:ext uri="{96DAC541-7B7A-43D3-8B79-37D633B846F1}">
                    <asvg:svgBlip xmlns:asvg="http://schemas.microsoft.com/office/drawing/2016/SVG/main" xmlns=""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4">
                <a:extLst>
                  <a:ext uri="{96DAC541-7B7A-43D3-8B79-37D633B846F1}">
                    <asvg:svgBlip xmlns:asvg="http://schemas.microsoft.com/office/drawing/2016/SVG/main" xmlns=""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flipH="1">
            <a:off x="15018137" y="256116"/>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rot="-854579">
            <a:off x="11841899" y="56196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grpSp>
        <p:nvGrpSpPr>
          <p:cNvPr id="14" name="Group 14"/>
          <p:cNvGrpSpPr/>
          <p:nvPr/>
        </p:nvGrpSpPr>
        <p:grpSpPr>
          <a:xfrm>
            <a:off x="587724" y="470799"/>
            <a:ext cx="10130709" cy="8319384"/>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430347" y="1785338"/>
            <a:ext cx="6105284" cy="64868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8" name="Rectangle 27"/>
          <p:cNvSpPr/>
          <p:nvPr/>
        </p:nvSpPr>
        <p:spPr>
          <a:xfrm>
            <a:off x="2385504" y="582059"/>
            <a:ext cx="6958636" cy="1064843"/>
          </a:xfrm>
          <a:prstGeom prst="rect">
            <a:avLst/>
          </a:prstGeom>
        </p:spPr>
        <p:txBody>
          <a:bodyPr wrap="none">
            <a:spAutoFit/>
          </a:bodyPr>
          <a:lstStyle/>
          <a:p>
            <a:pPr marR="91440">
              <a:lnSpc>
                <a:spcPct val="130000"/>
              </a:lnSpc>
              <a:spcAft>
                <a:spcPts val="0"/>
              </a:spcAft>
            </a:pPr>
            <a:r>
              <a:rPr lang="de-DE" sz="5400" b="1">
                <a:solidFill>
                  <a:srgbClr val="FF0000"/>
                </a:solidFill>
                <a:latin typeface="Times New Roman" panose="02020603050405020304" pitchFamily="18" charset="0"/>
                <a:ea typeface="Calibri" panose="020F0502020204030204" pitchFamily="34" charset="0"/>
              </a:rPr>
              <a:t>I. TÌM HIỂU CHUNG</a:t>
            </a:r>
            <a:endParaRPr lang="en-GB" sz="5400">
              <a:effectLst/>
              <a:latin typeface="Times New Roman" panose="02020603050405020304" pitchFamily="18" charset="0"/>
              <a:ea typeface="Calibri" panose="020F0502020204030204" pitchFamily="34" charset="0"/>
            </a:endParaRPr>
          </a:p>
        </p:txBody>
      </p:sp>
      <p:sp>
        <p:nvSpPr>
          <p:cNvPr id="29" name="Rectangle 28"/>
          <p:cNvSpPr/>
          <p:nvPr/>
        </p:nvSpPr>
        <p:spPr>
          <a:xfrm>
            <a:off x="1466143" y="1576327"/>
            <a:ext cx="8908208" cy="1064843"/>
          </a:xfrm>
          <a:prstGeom prst="rect">
            <a:avLst/>
          </a:prstGeom>
        </p:spPr>
        <p:txBody>
          <a:bodyPr wrap="none">
            <a:spAutoFit/>
          </a:bodyPr>
          <a:lstStyle/>
          <a:p>
            <a:pPr marR="91440">
              <a:lnSpc>
                <a:spcPct val="130000"/>
              </a:lnSpc>
              <a:spcAft>
                <a:spcPts val="0"/>
              </a:spcAft>
            </a:pPr>
            <a:r>
              <a:rPr lang="de-DE" sz="5400" b="1">
                <a:solidFill>
                  <a:srgbClr val="0070C0"/>
                </a:solidFill>
                <a:latin typeface="Times New Roman" panose="02020603050405020304" pitchFamily="18" charset="0"/>
                <a:ea typeface="Calibri" panose="020F0502020204030204" pitchFamily="34" charset="0"/>
              </a:rPr>
              <a:t>1. Tác giả Nguyễn Huy Thiệp</a:t>
            </a:r>
            <a:endParaRPr lang="en-GB" sz="5400">
              <a:effectLst/>
              <a:latin typeface="Times New Roman" panose="02020603050405020304" pitchFamily="18" charset="0"/>
              <a:ea typeface="Calibri" panose="020F0502020204030204" pitchFamily="34" charset="0"/>
            </a:endParaRPr>
          </a:p>
        </p:txBody>
      </p:sp>
      <p:sp>
        <p:nvSpPr>
          <p:cNvPr id="30" name="Rectangle 29"/>
          <p:cNvSpPr/>
          <p:nvPr/>
        </p:nvSpPr>
        <p:spPr>
          <a:xfrm>
            <a:off x="887303" y="2950672"/>
            <a:ext cx="9487048" cy="2733056"/>
          </a:xfrm>
          <a:prstGeom prst="rect">
            <a:avLst/>
          </a:prstGeom>
        </p:spPr>
        <p:txBody>
          <a:bodyPr wrap="square">
            <a:spAutoFit/>
          </a:bodyPr>
          <a:lstStyle/>
          <a:p>
            <a:pPr algn="just">
              <a:lnSpc>
                <a:spcPct val="130000"/>
              </a:lnSpc>
              <a:spcAft>
                <a:spcPts val="0"/>
              </a:spcAft>
              <a:tabLst>
                <a:tab pos="90170" algn="l"/>
                <a:tab pos="180340" algn="l"/>
              </a:tabLst>
            </a:pPr>
            <a:r>
              <a:rPr lang="en-US" sz="4400">
                <a:latin typeface="Times New Roman" panose="02020603050405020304" pitchFamily="18" charset="0"/>
                <a:ea typeface="Calibri" panose="020F0502020204030204" pitchFamily="34" charset="0"/>
              </a:rPr>
              <a:t>- </a:t>
            </a:r>
            <a:r>
              <a:rPr lang="en-US" sz="44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Nguyễn Huy Thiệp </a:t>
            </a:r>
            <a:r>
              <a:rPr lang="vi-VN" sz="4400">
                <a:latin typeface="Times New Roman" panose="02020603050405020304" pitchFamily="18" charset="0"/>
                <a:ea typeface="Calibri" panose="020F0502020204030204" pitchFamily="34" charset="0"/>
              </a:rPr>
              <a:t>(1950- 2021), </a:t>
            </a:r>
            <a:r>
              <a:rPr lang="en-US" sz="4400">
                <a:latin typeface="Times New Roman" panose="02020603050405020304" pitchFamily="18" charset="0"/>
                <a:ea typeface="Calibri" panose="020F0502020204030204" pitchFamily="34" charset="0"/>
              </a:rPr>
              <a:t>s</a:t>
            </a:r>
            <a:r>
              <a:rPr lang="vi-VN" sz="4400">
                <a:latin typeface="Times New Roman" panose="02020603050405020304" pitchFamily="18" charset="0"/>
                <a:ea typeface="Calibri" panose="020F0502020204030204" pitchFamily="34" charset="0"/>
              </a:rPr>
              <a:t>inh tại Thái Nguyên, quê gốc ở Thanh Trì, Hà Nội. </a:t>
            </a:r>
            <a:endParaRPr lang="en-GB" sz="4400">
              <a:effectLst/>
              <a:latin typeface="Times New Roman" panose="02020603050405020304" pitchFamily="18" charset="0"/>
              <a:ea typeface="Calibri" panose="020F0502020204030204" pitchFamily="34" charset="0"/>
            </a:endParaRPr>
          </a:p>
        </p:txBody>
      </p:sp>
      <p:sp>
        <p:nvSpPr>
          <p:cNvPr id="31" name="Rectangle 30"/>
          <p:cNvSpPr/>
          <p:nvPr/>
        </p:nvSpPr>
        <p:spPr>
          <a:xfrm>
            <a:off x="788733" y="5647467"/>
            <a:ext cx="9585618" cy="2733056"/>
          </a:xfrm>
          <a:prstGeom prst="rect">
            <a:avLst/>
          </a:prstGeom>
        </p:spPr>
        <p:txBody>
          <a:bodyPr wrap="square">
            <a:spAutoFit/>
          </a:bodyPr>
          <a:lstStyle/>
          <a:p>
            <a:pPr algn="just">
              <a:lnSpc>
                <a:spcPct val="130000"/>
              </a:lnSpc>
              <a:spcAft>
                <a:spcPts val="0"/>
              </a:spcAft>
              <a:tabLst>
                <a:tab pos="90170" algn="l"/>
                <a:tab pos="180340" algn="l"/>
              </a:tabLst>
            </a:pPr>
            <a:r>
              <a:rPr lang="vi-VN" sz="4400">
                <a:latin typeface="Times New Roman" panose="02020603050405020304" pitchFamily="18" charset="0"/>
                <a:ea typeface="Calibri" panose="020F0502020204030204" pitchFamily="34" charset="0"/>
              </a:rPr>
              <a:t>- </a:t>
            </a:r>
            <a:r>
              <a:rPr lang="vi-VN" sz="44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Vị trí</a:t>
            </a:r>
            <a:r>
              <a:rPr lang="vi-VN" sz="4400">
                <a:latin typeface="Times New Roman" panose="02020603050405020304" pitchFamily="18" charset="0"/>
                <a:ea typeface="Calibri" panose="020F0502020204030204" pitchFamily="34" charset="0"/>
              </a:rPr>
              <a:t>: Là nhà văn có đóng góp trong việc đổi mới nội dung và hình thức nghệ thuật của văn xuôi việt nam đương đại.</a:t>
            </a:r>
            <a:endParaRPr lang="en-GB" sz="4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4822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2">
                <a:extLst>
                  <a:ext uri="{96DAC541-7B7A-43D3-8B79-37D633B846F1}">
                    <asvg:svgBlip xmlns:asvg="http://schemas.microsoft.com/office/drawing/2016/SVG/main" xmlns=""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2">
                <a:extLst>
                  <a:ext uri="{96DAC541-7B7A-43D3-8B79-37D633B846F1}">
                    <asvg:svgBlip xmlns:asvg="http://schemas.microsoft.com/office/drawing/2016/SVG/main" xmlns=""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flipH="1">
            <a:off x="15018137" y="256116"/>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2" name="Freeform 12"/>
          <p:cNvSpPr/>
          <p:nvPr/>
        </p:nvSpPr>
        <p:spPr>
          <a:xfrm rot="-854579">
            <a:off x="11841899" y="56196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grpSp>
        <p:nvGrpSpPr>
          <p:cNvPr id="14" name="Group 14"/>
          <p:cNvGrpSpPr/>
          <p:nvPr/>
        </p:nvGrpSpPr>
        <p:grpSpPr>
          <a:xfrm>
            <a:off x="587724" y="470799"/>
            <a:ext cx="10130709" cy="8319384"/>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Rectangle 27"/>
          <p:cNvSpPr/>
          <p:nvPr/>
        </p:nvSpPr>
        <p:spPr>
          <a:xfrm>
            <a:off x="4025728" y="650822"/>
            <a:ext cx="2928366" cy="971100"/>
          </a:xfrm>
          <a:prstGeom prst="rect">
            <a:avLst/>
          </a:prstGeom>
        </p:spPr>
        <p:txBody>
          <a:bodyPr wrap="none">
            <a:spAutoFit/>
          </a:bodyPr>
          <a:lstStyle/>
          <a:p>
            <a:pPr marR="91440">
              <a:lnSpc>
                <a:spcPct val="130000"/>
              </a:lnSpc>
            </a:pPr>
            <a:r>
              <a:rPr lang="vi-VN" sz="4800" b="1">
                <a:latin typeface="+mj-lt"/>
              </a:rPr>
              <a:t>Tác </a:t>
            </a:r>
            <a:r>
              <a:rPr lang="vi-VN" sz="4800" b="1" smtClean="0">
                <a:latin typeface="+mj-lt"/>
              </a:rPr>
              <a:t>phẩm</a:t>
            </a:r>
            <a:endParaRPr lang="en-GB" sz="4800" b="1">
              <a:solidFill>
                <a:prstClr val="black"/>
              </a:solidFill>
              <a:latin typeface="+mj-lt"/>
              <a:ea typeface="Calibri" panose="020F0502020204030204" pitchFamily="34" charset="0"/>
            </a:endParaRPr>
          </a:p>
        </p:txBody>
      </p:sp>
      <p:sp>
        <p:nvSpPr>
          <p:cNvPr id="29" name="Rectangle 28"/>
          <p:cNvSpPr/>
          <p:nvPr/>
        </p:nvSpPr>
        <p:spPr>
          <a:xfrm>
            <a:off x="737755" y="1821219"/>
            <a:ext cx="9856538" cy="1938992"/>
          </a:xfrm>
          <a:prstGeom prst="rect">
            <a:avLst/>
          </a:prstGeom>
        </p:spPr>
        <p:txBody>
          <a:bodyPr wrap="square">
            <a:spAutoFit/>
          </a:bodyPr>
          <a:lstStyle/>
          <a:p>
            <a:pPr algn="just"/>
            <a:r>
              <a:rPr lang="vi-VN" sz="4000">
                <a:latin typeface="+mj-lt"/>
              </a:rPr>
              <a:t>+ </a:t>
            </a:r>
            <a:r>
              <a:rPr lang="vi-VN" sz="4000" smtClean="0">
                <a:latin typeface="+mj-lt"/>
              </a:rPr>
              <a:t>Hơn </a:t>
            </a:r>
            <a:r>
              <a:rPr lang="vi-VN" sz="4000">
                <a:latin typeface="+mj-lt"/>
              </a:rPr>
              <a:t>50 truyện ngắn, 10 kịch bản, 4 tiểu thuyết, nhiều bài phê bình văn học; trong đó nổi tiếng nhất là truyện ngắn.</a:t>
            </a:r>
            <a:endParaRPr lang="en-GB" sz="4000">
              <a:latin typeface="+mj-lt"/>
            </a:endParaRPr>
          </a:p>
        </p:txBody>
      </p:sp>
      <p:sp>
        <p:nvSpPr>
          <p:cNvPr id="30" name="Rectangle 29"/>
          <p:cNvSpPr/>
          <p:nvPr/>
        </p:nvSpPr>
        <p:spPr>
          <a:xfrm>
            <a:off x="737755" y="4004336"/>
            <a:ext cx="9884020" cy="1938992"/>
          </a:xfrm>
          <a:prstGeom prst="rect">
            <a:avLst/>
          </a:prstGeom>
        </p:spPr>
        <p:txBody>
          <a:bodyPr wrap="square">
            <a:spAutoFit/>
          </a:bodyPr>
          <a:lstStyle/>
          <a:p>
            <a:pPr algn="just">
              <a:tabLst>
                <a:tab pos="90170" algn="l"/>
                <a:tab pos="180340" algn="l"/>
              </a:tabLst>
            </a:pPr>
            <a:r>
              <a:rPr lang="vi-VN" sz="4000" smtClean="0">
                <a:latin typeface="+mj-lt"/>
              </a:rPr>
              <a:t>+ Tác </a:t>
            </a:r>
            <a:r>
              <a:rPr lang="vi-VN" sz="4000">
                <a:latin typeface="+mj-lt"/>
              </a:rPr>
              <a:t>phẩm truyện ngắn nổi bật như: </a:t>
            </a:r>
            <a:r>
              <a:rPr lang="vi-VN" sz="4000" i="1">
                <a:latin typeface="+mj-lt"/>
              </a:rPr>
              <a:t>Tướng về hưu, Không có vua, Những ngọn gió Hua Tát, Chảy đi sông ơi, Con gái thủy thần,... </a:t>
            </a:r>
            <a:endParaRPr lang="en-GB" sz="4000">
              <a:solidFill>
                <a:prstClr val="black"/>
              </a:solidFill>
              <a:latin typeface="+mj-lt"/>
              <a:ea typeface="Calibri" panose="020F0502020204030204" pitchFamily="34" charset="0"/>
            </a:endParaRPr>
          </a:p>
        </p:txBody>
      </p:sp>
      <p:sp>
        <p:nvSpPr>
          <p:cNvPr id="31" name="Rectangle 30"/>
          <p:cNvSpPr/>
          <p:nvPr/>
        </p:nvSpPr>
        <p:spPr>
          <a:xfrm>
            <a:off x="712201" y="6130320"/>
            <a:ext cx="9856537" cy="1938992"/>
          </a:xfrm>
          <a:prstGeom prst="rect">
            <a:avLst/>
          </a:prstGeom>
        </p:spPr>
        <p:txBody>
          <a:bodyPr wrap="square">
            <a:spAutoFit/>
          </a:bodyPr>
          <a:lstStyle/>
          <a:p>
            <a:pPr algn="just">
              <a:tabLst>
                <a:tab pos="90170" algn="l"/>
                <a:tab pos="180340" algn="l"/>
              </a:tabLst>
            </a:pPr>
            <a:r>
              <a:rPr lang="vi-VN" sz="4000">
                <a:latin typeface="+mj-lt"/>
              </a:rPr>
              <a:t>+ Truyện ngắn </a:t>
            </a:r>
            <a:r>
              <a:rPr lang="vi-VN" sz="4000" smtClean="0">
                <a:latin typeface="+mj-lt"/>
              </a:rPr>
              <a:t>đề </a:t>
            </a:r>
            <a:r>
              <a:rPr lang="vi-VN" sz="4000">
                <a:latin typeface="+mj-lt"/>
              </a:rPr>
              <a:t>cập đến nhiều vấn đề nóng hổi của đời sống đương đại và khá đa dạng trong cách viết</a:t>
            </a:r>
            <a:r>
              <a:rPr lang="vi-VN" sz="4000" smtClean="0">
                <a:latin typeface="+mj-lt"/>
              </a:rPr>
              <a:t>.</a:t>
            </a:r>
            <a:endParaRPr lang="en-GB" sz="4000">
              <a:latin typeface="+mj-lt"/>
            </a:endParaRPr>
          </a:p>
        </p:txBody>
      </p:sp>
      <p:pic>
        <p:nvPicPr>
          <p:cNvPr id="3" name="Picture 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317116" y="2212846"/>
            <a:ext cx="6437484" cy="4083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7">
              <a:extLst>
                <a:ext uri="{96DAC541-7B7A-43D3-8B79-37D633B846F1}">
                  <asvg:svgBlip xmlns:asvg="http://schemas.microsoft.com/office/drawing/2016/SVG/main" xmlns="" r:embed="rId3"/>
                </a:ext>
              </a:extLst>
            </a:blip>
            <a:stretch>
              <a:fillRect/>
            </a:stretch>
          </a:blipFill>
          <a:ln cap="sq">
            <a:noFill/>
            <a:prstDash val="solid"/>
            <a:miter/>
          </a:ln>
        </p:spPr>
      </p:sp>
    </p:spTree>
    <p:extLst>
      <p:ext uri="{BB962C8B-B14F-4D97-AF65-F5344CB8AC3E}">
        <p14:creationId xmlns:p14="http://schemas.microsoft.com/office/powerpoint/2010/main" val="29805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2929</Words>
  <Application>Microsoft Office PowerPoint</Application>
  <PresentationFormat>Custom</PresentationFormat>
  <Paragraphs>264</Paragraphs>
  <Slides>54</Slides>
  <Notes>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54</vt:i4>
      </vt:variant>
    </vt:vector>
  </HeadingPairs>
  <TitlesOfParts>
    <vt:vector size="69" baseType="lpstr">
      <vt:lpstr>#9Slide05 Agile Script Calligra</vt:lpstr>
      <vt:lpstr>#9Slide07 SVNDessert Menu Scrip</vt:lpstr>
      <vt:lpstr>Arial</vt:lpstr>
      <vt:lpstr>Calibri</vt:lpstr>
      <vt:lpstr>Calibri Light</vt:lpstr>
      <vt:lpstr>Dynapuff</vt:lpstr>
      <vt:lpstr>Dynapuff Semi-Bold</vt:lpstr>
      <vt:lpstr>iCiel Butcherandblock</vt:lpstr>
      <vt:lpstr>iCiel Pacifico</vt:lpstr>
      <vt:lpstr>MS Mincho</vt:lpstr>
      <vt:lpstr>Tahoma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Brown Fun temperate Forest Habitats Science Presentation</dc:title>
  <cp:lastModifiedBy>asus PC</cp:lastModifiedBy>
  <cp:revision>153</cp:revision>
  <dcterms:created xsi:type="dcterms:W3CDTF">2006-08-16T00:00:00Z</dcterms:created>
  <dcterms:modified xsi:type="dcterms:W3CDTF">2024-05-30T08:44:49Z</dcterms:modified>
  <dc:identifier>DAGGqe8w-c4</dc:identifier>
</cp:coreProperties>
</file>