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5"/>
  </p:notesMasterIdLst>
  <p:sldIdLst>
    <p:sldId id="256" r:id="rId2"/>
    <p:sldId id="258" r:id="rId3"/>
    <p:sldId id="259" r:id="rId4"/>
    <p:sldId id="272" r:id="rId5"/>
    <p:sldId id="271" r:id="rId6"/>
    <p:sldId id="260" r:id="rId7"/>
    <p:sldId id="261" r:id="rId8"/>
    <p:sldId id="264" r:id="rId9"/>
    <p:sldId id="275" r:id="rId10"/>
    <p:sldId id="267" r:id="rId11"/>
    <p:sldId id="268" r:id="rId12"/>
    <p:sldId id="257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7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EC276-AC04-4A03-9106-B0B0E19D9F60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2DFCB-B094-408F-978A-63B22233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58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06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8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06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84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84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5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79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81B67B-E23B-4666-9592-A28633F8FE3D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4425hinh-nen-hoat-hinh-ca-lop-di-tham-qu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46"/>
            <a:ext cx="3573678" cy="642138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3455894" cy="87405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atin typeface="UTM Avo" panose="02040603050506020204" pitchFamily="18" charset="0"/>
              </a:rPr>
              <a:t>3. </a:t>
            </a:r>
            <a:r>
              <a:rPr lang="en-US" sz="4800" dirty="0" err="1" smtClean="0">
                <a:latin typeface="UTM Avo" panose="02040603050506020204" pitchFamily="18" charset="0"/>
              </a:rPr>
              <a:t>Tập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đọc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15141" r="26653" b="20423"/>
          <a:stretch/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882" y="482477"/>
            <a:ext cx="255001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smtClean="0"/>
              <a:t>3.Tập đọc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13518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9" b="25800"/>
          <a:stretch/>
        </p:blipFill>
        <p:spPr>
          <a:xfrm>
            <a:off x="0" y="4382910"/>
            <a:ext cx="2258304" cy="2475090"/>
          </a:xfrm>
          <a:prstGeom prst="rect">
            <a:avLst/>
          </a:prstGeom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563673" cy="605118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FF00"/>
                </a:solidFill>
                <a:latin typeface="UTM Avo" panose="02040603050506020204" pitchFamily="18" charset="0"/>
              </a:rPr>
              <a:t>Con hãy ghép cho đúng</a:t>
            </a:r>
            <a:endParaRPr lang="en-US" sz="2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9059" y="981633"/>
            <a:ext cx="1815353" cy="6723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795" y="1317809"/>
            <a:ext cx="196895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UTM Avo" pitchFamily="18" charset="0"/>
              </a:rPr>
              <a:t>a) quạ </a:t>
            </a:r>
            <a:endParaRPr lang="vi-VN" sz="4000"/>
          </a:p>
        </p:txBody>
      </p:sp>
      <p:sp>
        <p:nvSpPr>
          <p:cNvPr id="6" name="TextBox 5"/>
          <p:cNvSpPr txBox="1"/>
          <p:nvPr/>
        </p:nvSpPr>
        <p:spPr>
          <a:xfrm>
            <a:off x="4623514" y="1194698"/>
            <a:ext cx="667125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smtClean="0"/>
              <a:t>1) Nghĩ  kế để quạ há mỏ ra.</a:t>
            </a:r>
            <a:endParaRPr lang="vi-VN" sz="4000"/>
          </a:p>
        </p:txBody>
      </p:sp>
      <p:sp>
        <p:nvSpPr>
          <p:cNvPr id="8" name="TextBox 7"/>
          <p:cNvSpPr txBox="1"/>
          <p:nvPr/>
        </p:nvSpPr>
        <p:spPr>
          <a:xfrm>
            <a:off x="928795" y="3065172"/>
            <a:ext cx="196895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UTM Avo" pitchFamily="18" charset="0"/>
              </a:rPr>
              <a:t>b) chó </a:t>
            </a:r>
            <a:endParaRPr lang="vi-VN" sz="4000"/>
          </a:p>
        </p:txBody>
      </p:sp>
      <p:sp>
        <p:nvSpPr>
          <p:cNvPr id="10" name="TextBox 9"/>
          <p:cNvSpPr txBox="1"/>
          <p:nvPr/>
        </p:nvSpPr>
        <p:spPr>
          <a:xfrm>
            <a:off x="4623514" y="3058659"/>
            <a:ext cx="667125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smtClean="0"/>
              <a:t>2) ngậm khổ mỡ ở mỏ.</a:t>
            </a:r>
            <a:endParaRPr lang="vi-VN" sz="400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897746" y="2025695"/>
            <a:ext cx="1725768" cy="1032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97746" y="1902584"/>
            <a:ext cx="1725768" cy="1162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7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" y="2202287"/>
            <a:ext cx="3427031" cy="46553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0"/>
            <a:ext cx="3227294" cy="104887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UTM Avo" panose="02040603050506020204" pitchFamily="18" charset="0"/>
              </a:rPr>
              <a:t>4. </a:t>
            </a:r>
            <a:r>
              <a:rPr lang="en-US" sz="4000" dirty="0" err="1" smtClean="0">
                <a:latin typeface="UTM Avo" panose="02040603050506020204" pitchFamily="18" charset="0"/>
              </a:rPr>
              <a:t>Tập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viết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2887" r="15270" b="50176"/>
          <a:stretch/>
        </p:blipFill>
        <p:spPr bwMode="auto">
          <a:xfrm>
            <a:off x="270456" y="1287888"/>
            <a:ext cx="11616743" cy="235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0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Pictures\WhTsw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282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758"/>
            <a:ext cx="12192000" cy="298424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240503" y="995230"/>
            <a:ext cx="2860766" cy="15283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t</a:t>
            </a:r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ôm hùm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376" y="56605"/>
            <a:ext cx="8255726" cy="5617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luyện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37142" y="2852381"/>
            <a:ext cx="2606722" cy="17469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búp bê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38527" y="995230"/>
            <a:ext cx="2860766" cy="15283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4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hum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06221" y="2866027"/>
            <a:ext cx="3607190" cy="17469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hùm nho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83028" y="995230"/>
            <a:ext cx="2860766" cy="15283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cúp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58" y="4415246"/>
            <a:ext cx="2442754" cy="24427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106740"/>
            <a:ext cx="7696200" cy="184665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4400" b="1" dirty="0">
              <a:solidFill>
                <a:srgbClr val="0070C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6216" y="1581126"/>
            <a:ext cx="3136895" cy="116229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uôm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2102" y="1742709"/>
            <a:ext cx="22860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endParaRPr lang="en-US" sz="4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60996" y="2879678"/>
            <a:ext cx="7419732" cy="38719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8800">
                <a:solidFill>
                  <a:srgbClr val="008000"/>
                </a:solidFill>
                <a:latin typeface="UTM Avo" panose="02040603050506020204" pitchFamily="18" charset="0"/>
              </a:rPr>
              <a:t>uôm</a:t>
            </a:r>
          </a:p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97628" y="265312"/>
            <a:ext cx="6500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THỨ 3 NGÀY 19 THÁNG 11 NĂM 2024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7148" y="2027558"/>
            <a:ext cx="4570328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smtClean="0">
                <a:solidFill>
                  <a:srgbClr val="008000"/>
                </a:solidFill>
                <a:latin typeface="UTM Avo" panose="02040603050506020204" pitchFamily="18" charset="0"/>
              </a:rPr>
              <a:t>uôm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21994" y="3251035"/>
            <a:ext cx="1560017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UTM Avo" panose="02040603050506020204" pitchFamily="18" charset="0"/>
              </a:rPr>
              <a:t>ô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82011" y="3230053"/>
            <a:ext cx="1545464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UTM Avo" panose="02040603050506020204" pitchFamily="18" charset="0"/>
              </a:rPr>
              <a:t>m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57147" y="3259138"/>
            <a:ext cx="1464847" cy="8713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59099" y="4719917"/>
            <a:ext cx="7083379" cy="90095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UTM Avo" panose="02040603050506020204" pitchFamily="18" charset="0"/>
              </a:rPr>
              <a:t>u - ô </a:t>
            </a:r>
            <a:r>
              <a:rPr lang="en-US" sz="6000" dirty="0" smtClean="0">
                <a:latin typeface="UTM Avo" panose="02040603050506020204" pitchFamily="18" charset="0"/>
              </a:rPr>
              <a:t>- </a:t>
            </a:r>
            <a:r>
              <a:rPr lang="en-US" sz="6000" dirty="0" err="1" smtClean="0">
                <a:latin typeface="UTM Avo" panose="02040603050506020204" pitchFamily="18" charset="0"/>
              </a:rPr>
              <a:t>mờ</a:t>
            </a:r>
            <a:r>
              <a:rPr lang="en-US" sz="6000" dirty="0" smtClean="0">
                <a:latin typeface="UTM Avo" panose="02040603050506020204" pitchFamily="18" charset="0"/>
              </a:rPr>
              <a:t> </a:t>
            </a:r>
            <a:r>
              <a:rPr lang="en-US" sz="6000" smtClean="0">
                <a:latin typeface="UTM Avo" panose="02040603050506020204" pitchFamily="18" charset="0"/>
              </a:rPr>
              <a:t>- uôm</a:t>
            </a:r>
            <a:endParaRPr lang="en-US" sz="6000" dirty="0">
              <a:latin typeface="UTM Avo" panose="02040603050506020204" pitchFamily="18" charset="0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2" y="3233274"/>
            <a:ext cx="2862353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0319238" y="33536"/>
            <a:ext cx="435661" cy="1140096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316506" y="1941188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0624449" y="1173632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0220503" y="0"/>
            <a:ext cx="435661" cy="126212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0441762" y="44841"/>
            <a:ext cx="435661" cy="187288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9991530" y="1258462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" y="33536"/>
            <a:ext cx="3296992" cy="80989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UTM Avo" panose="02040603050506020204" pitchFamily="18" charset="0"/>
              </a:rPr>
              <a:t>1. </a:t>
            </a:r>
            <a:r>
              <a:rPr lang="en-US" sz="3600" dirty="0" err="1" smtClean="0">
                <a:latin typeface="UTM Avo" panose="02040603050506020204" pitchFamily="18" charset="0"/>
              </a:rPr>
              <a:t>Làm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quen</a:t>
            </a:r>
            <a:endParaRPr lang="en-US" sz="3600" dirty="0">
              <a:latin typeface="UTM Avo" panose="020406030505060202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002505" y="4623515"/>
            <a:ext cx="4462690" cy="1829240"/>
            <a:chOff x="3810000" y="1066365"/>
            <a:chExt cx="3921757" cy="1683077"/>
          </a:xfrm>
        </p:grpSpPr>
        <p:sp>
          <p:nvSpPr>
            <p:cNvPr id="45" name="Rectangle 44"/>
            <p:cNvSpPr/>
            <p:nvPr/>
          </p:nvSpPr>
          <p:spPr>
            <a:xfrm>
              <a:off x="3810000" y="1066365"/>
              <a:ext cx="3921756" cy="10106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Buồm</a:t>
              </a:r>
              <a:endParaRPr lang="en-US" sz="48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10000" y="2063642"/>
              <a:ext cx="1569274" cy="6858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>
                  <a:solidFill>
                    <a:srgbClr val="FFFF00"/>
                  </a:solidFill>
                  <a:latin typeface="UTM Avo" panose="02040603050506020204" pitchFamily="18" charset="0"/>
                </a:rPr>
                <a:t>b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379274" y="2063642"/>
              <a:ext cx="2352483" cy="685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>
                  <a:solidFill>
                    <a:schemeClr val="tx1"/>
                  </a:solidFill>
                  <a:latin typeface="UTM Avo" panose="02040603050506020204" pitchFamily="18" charset="0"/>
                </a:rPr>
                <a:t>u</a:t>
              </a:r>
              <a:r>
                <a:rPr lang="en-US" sz="400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ồm</a:t>
              </a:r>
              <a:endParaRPr lang="en-US" sz="40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8417859" y="6279776"/>
            <a:ext cx="67235" cy="672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618186" y="843434"/>
            <a:ext cx="7447641" cy="375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29" y="3360363"/>
            <a:ext cx="2559241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2205762" y="5577839"/>
            <a:ext cx="1728107" cy="128015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3870601" y="5577839"/>
            <a:ext cx="1728107" cy="128015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1670870" y="6057899"/>
            <a:ext cx="1316653" cy="800100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2987523" y="5417821"/>
            <a:ext cx="1944120" cy="144017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4752881" y="5800172"/>
            <a:ext cx="1728107" cy="105782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5569948" y="5577839"/>
            <a:ext cx="1728107" cy="128015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6639287" y="6057899"/>
            <a:ext cx="1316653" cy="800100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7314413" y="5577839"/>
            <a:ext cx="1728107" cy="128015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9095173" y="5577839"/>
            <a:ext cx="1728107" cy="128015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8130697" y="5417821"/>
            <a:ext cx="1944120" cy="144017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05874" tIns="52937" rIns="105874" bIns="5293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" y="4746842"/>
            <a:ext cx="1027734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anose="02040603050506020204" pitchFamily="18" charset="0"/>
              </a:rPr>
              <a:t>b</a:t>
            </a:r>
            <a:r>
              <a:rPr lang="en-US" sz="4800" smtClean="0">
                <a:latin typeface="UTM Avo" panose="02040603050506020204" pitchFamily="18" charset="0"/>
              </a:rPr>
              <a:t>ờ - uôm – buôm – huyền – buồm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16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0" y="0"/>
            <a:ext cx="10277341" cy="459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55" y="3254845"/>
            <a:ext cx="1907542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2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79" y="3624064"/>
            <a:ext cx="2419003" cy="3706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642" y="4610637"/>
            <a:ext cx="6127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/>
              <a:t>   B</a:t>
            </a:r>
            <a:r>
              <a:rPr lang="en-US" sz="9600" smtClean="0">
                <a:solidFill>
                  <a:srgbClr val="FF0000"/>
                </a:solidFill>
              </a:rPr>
              <a:t>uồm</a:t>
            </a:r>
            <a:endParaRPr lang="vi-VN" sz="9600">
              <a:solidFill>
                <a:srgbClr val="FF0000"/>
              </a:solidFill>
            </a:endParaRPr>
          </a:p>
        </p:txBody>
      </p:sp>
      <p:pic>
        <p:nvPicPr>
          <p:cNvPr id="9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618186" y="244699"/>
            <a:ext cx="8590208" cy="435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2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20" y="4036611"/>
            <a:ext cx="1594818" cy="2821389"/>
          </a:xfrm>
          <a:prstGeom prst="rect">
            <a:avLst/>
          </a:prstGeom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" y="0"/>
            <a:ext cx="11927540" cy="7261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UTM Avo" panose="02040603050506020204" pitchFamily="18" charset="0"/>
              </a:rPr>
              <a:t>2. Tiếng nào có vần </a:t>
            </a:r>
            <a:r>
              <a:rPr lang="en-US" dirty="0" smtClean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dirty="0" smtClean="0">
                <a:latin typeface="UTM Avo" panose="02040603050506020204" pitchFamily="18" charset="0"/>
              </a:rPr>
              <a:t>? Tiếng nào có vần </a:t>
            </a:r>
            <a:r>
              <a:rPr lang="en-US" dirty="0" smtClean="0">
                <a:solidFill>
                  <a:srgbClr val="FF0000"/>
                </a:solidFill>
                <a:latin typeface="UTM Avo" panose="02040603050506020204" pitchFamily="18" charset="0"/>
              </a:rPr>
              <a:t>um </a:t>
            </a:r>
            <a:r>
              <a:rPr lang="en-US" dirty="0" smtClean="0">
                <a:latin typeface="UTM Avo" panose="02040603050506020204" pitchFamily="18" charset="0"/>
              </a:rPr>
              <a:t>?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1026" name="Picture 2" descr="C:\Users\Administrator\Pictures\anh-huong-nhuom-v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02" y="3736144"/>
            <a:ext cx="3296991" cy="24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qua-queo-1280x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6" y="946523"/>
            <a:ext cx="3173166" cy="24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Pictures\tải xuống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02" y="3915249"/>
            <a:ext cx="3314835" cy="22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Pictures\family-2-ohay-tv-915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65" y="726141"/>
            <a:ext cx="3348506" cy="25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0620" y="3367752"/>
            <a:ext cx="162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UTM Avo" pitchFamily="18" charset="0"/>
              </a:rPr>
              <a:t>1.quả muỗm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7070501" y="3232597"/>
            <a:ext cx="18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UTM Avo" pitchFamily="18" charset="0"/>
              </a:rPr>
              <a:t>2. Sum họp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1738648" y="6181858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UTM Avo" pitchFamily="18" charset="0"/>
              </a:rPr>
              <a:t>      3.um tùm</a:t>
            </a:r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6877318" y="6190682"/>
            <a:ext cx="1828800" cy="3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UTM Avo" pitchFamily="18" charset="0"/>
              </a:rPr>
              <a:t>4. nhuộm</a:t>
            </a:r>
            <a:endParaRPr lang="vi-VN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1" y="152400"/>
            <a:ext cx="11927540" cy="7261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UTM Avo" panose="02040603050506020204" pitchFamily="18" charset="0"/>
              </a:rPr>
              <a:t>2. Tiếng nào có vần </a:t>
            </a:r>
            <a:r>
              <a:rPr lang="en-US" dirty="0" smtClean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dirty="0" smtClean="0">
                <a:latin typeface="UTM Avo" panose="02040603050506020204" pitchFamily="18" charset="0"/>
              </a:rPr>
              <a:t>? Tiếng nào có vần </a:t>
            </a:r>
            <a:r>
              <a:rPr lang="en-US" dirty="0" smtClean="0">
                <a:solidFill>
                  <a:srgbClr val="FF0000"/>
                </a:solidFill>
                <a:latin typeface="UTM Avo" panose="02040603050506020204" pitchFamily="18" charset="0"/>
              </a:rPr>
              <a:t>um </a:t>
            </a:r>
            <a:r>
              <a:rPr lang="en-US" dirty="0" smtClean="0">
                <a:latin typeface="UTM Avo" panose="02040603050506020204" pitchFamily="18" charset="0"/>
              </a:rPr>
              <a:t>?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1" t="16197" r="31503" b="22711"/>
          <a:stretch/>
        </p:blipFill>
        <p:spPr bwMode="auto">
          <a:xfrm>
            <a:off x="0" y="1104364"/>
            <a:ext cx="12192000" cy="611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0835"/>
            <a:ext cx="11927540" cy="7261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UTM Avo" panose="02040603050506020204" pitchFamily="18" charset="0"/>
              </a:rPr>
              <a:t>2. Tiếng nào có vần </a:t>
            </a:r>
            <a:r>
              <a:rPr lang="en-US" dirty="0" smtClean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dirty="0" smtClean="0">
                <a:latin typeface="UTM Avo" panose="02040603050506020204" pitchFamily="18" charset="0"/>
              </a:rPr>
              <a:t>? Tiếng nào có vần </a:t>
            </a:r>
            <a:r>
              <a:rPr lang="en-US" dirty="0" smtClean="0">
                <a:solidFill>
                  <a:srgbClr val="FF0000"/>
                </a:solidFill>
                <a:latin typeface="UTM Avo" panose="02040603050506020204" pitchFamily="18" charset="0"/>
              </a:rPr>
              <a:t>um </a:t>
            </a:r>
            <a:r>
              <a:rPr lang="en-US" dirty="0" smtClean="0">
                <a:latin typeface="UTM Avo" panose="02040603050506020204" pitchFamily="18" charset="0"/>
              </a:rPr>
              <a:t>?</a:t>
            </a:r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932608" y="3863662"/>
            <a:ext cx="3580327" cy="1506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371268" y="2653048"/>
            <a:ext cx="321971" cy="850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28811" y="4159876"/>
            <a:ext cx="3747752" cy="1880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84113" y="2550017"/>
            <a:ext cx="360608" cy="953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9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309</TotalTime>
  <Words>165</Words>
  <Application>Microsoft Office PowerPoint</Application>
  <PresentationFormat>Custom</PresentationFormat>
  <Paragraphs>47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18</cp:lastModifiedBy>
  <cp:revision>60</cp:revision>
  <dcterms:created xsi:type="dcterms:W3CDTF">2020-08-10T07:03:43Z</dcterms:created>
  <dcterms:modified xsi:type="dcterms:W3CDTF">2024-12-07T14:24:33Z</dcterms:modified>
</cp:coreProperties>
</file>