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</p:sldMasterIdLst>
  <p:notesMasterIdLst>
    <p:notesMasterId r:id="rId34"/>
  </p:notesMasterIdLst>
  <p:sldIdLst>
    <p:sldId id="440" r:id="rId3"/>
    <p:sldId id="659" r:id="rId4"/>
    <p:sldId id="654" r:id="rId5"/>
    <p:sldId id="2007577191" r:id="rId6"/>
    <p:sldId id="656" r:id="rId7"/>
    <p:sldId id="657" r:id="rId8"/>
    <p:sldId id="658" r:id="rId9"/>
    <p:sldId id="660" r:id="rId10"/>
    <p:sldId id="272" r:id="rId11"/>
    <p:sldId id="442" r:id="rId12"/>
    <p:sldId id="277" r:id="rId13"/>
    <p:sldId id="664" r:id="rId14"/>
    <p:sldId id="665" r:id="rId15"/>
    <p:sldId id="676" r:id="rId16"/>
    <p:sldId id="678" r:id="rId17"/>
    <p:sldId id="645" r:id="rId18"/>
    <p:sldId id="682" r:id="rId19"/>
    <p:sldId id="683" r:id="rId20"/>
    <p:sldId id="684" r:id="rId21"/>
    <p:sldId id="685" r:id="rId22"/>
    <p:sldId id="674" r:id="rId23"/>
    <p:sldId id="679" r:id="rId24"/>
    <p:sldId id="680" r:id="rId25"/>
    <p:sldId id="378" r:id="rId26"/>
    <p:sldId id="379" r:id="rId27"/>
    <p:sldId id="385" r:id="rId28"/>
    <p:sldId id="381" r:id="rId29"/>
    <p:sldId id="382" r:id="rId30"/>
    <p:sldId id="384" r:id="rId31"/>
    <p:sldId id="279" r:id="rId32"/>
    <p:sldId id="671" r:id="rId33"/>
  </p:sldIdLst>
  <p:sldSz cx="12192000" cy="6858000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Zilla Slab" panose="020B0604020202020204" charset="0"/>
      <p:regular r:id="rId43"/>
      <p:bold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9C1D0"/>
    <a:srgbClr val="984807"/>
    <a:srgbClr val="F0F0F0"/>
    <a:srgbClr val="FFFAF7"/>
    <a:srgbClr val="8781BD"/>
    <a:srgbClr val="FFFFFF"/>
    <a:srgbClr val="00AEBD"/>
    <a:srgbClr val="FCAF16"/>
    <a:srgbClr val="40A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D55E7-3C57-477B-90A2-578455D5957F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5212F-93BA-4C28-BA4A-A9BFD03AC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9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vào </a:t>
            </a:r>
            <a:r>
              <a:rPr lang="en-US" dirty="0"/>
              <a:t>con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VN" dirty="0"/>
              <a:t>để quay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1B7A99-E788-1447-9336-13FD1D3605DD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70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vào </a:t>
            </a:r>
            <a:r>
              <a:rPr lang="en-US" dirty="0"/>
              <a:t>con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VN" dirty="0"/>
              <a:t>để quay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1B7A99-E788-1447-9336-13FD1D3605DD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828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vào </a:t>
            </a:r>
            <a:r>
              <a:rPr lang="en-US" dirty="0"/>
              <a:t>con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VN" dirty="0"/>
              <a:t>để quay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1B7A99-E788-1447-9336-13FD1D3605DD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9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VN" dirty="0"/>
              <a:t>Bấm vào </a:t>
            </a:r>
            <a:r>
              <a:rPr lang="en-US" dirty="0"/>
              <a:t>con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VN" dirty="0"/>
              <a:t>để quay lại trò chơi.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1B7A99-E788-1447-9336-13FD1D3605DD}" type="slidenum">
              <a:rPr kumimoji="0" lang="en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6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8034" y="251800"/>
            <a:ext cx="11764111" cy="6368400"/>
            <a:chOff x="238525" y="188850"/>
            <a:chExt cx="8823083" cy="4776300"/>
          </a:xfrm>
        </p:grpSpPr>
        <p:sp>
          <p:nvSpPr>
            <p:cNvPr id="10" name="Google Shape;10;p2"/>
            <p:cNvSpPr/>
            <p:nvPr/>
          </p:nvSpPr>
          <p:spPr>
            <a:xfrm>
              <a:off x="238525" y="188850"/>
              <a:ext cx="8667000" cy="4776300"/>
            </a:xfrm>
            <a:prstGeom prst="roundRect">
              <a:avLst>
                <a:gd name="adj" fmla="val 37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611645" y="188850"/>
              <a:ext cx="449963" cy="1592141"/>
            </a:xfrm>
            <a:custGeom>
              <a:avLst/>
              <a:gdLst/>
              <a:ahLst/>
              <a:cxnLst/>
              <a:rect l="l" t="t" r="r" b="b"/>
              <a:pathLst>
                <a:path w="31329" h="110854" extrusionOk="0">
                  <a:moveTo>
                    <a:pt x="1" y="1"/>
                  </a:moveTo>
                  <a:lnTo>
                    <a:pt x="1" y="110853"/>
                  </a:lnTo>
                  <a:lnTo>
                    <a:pt x="23434" y="101480"/>
                  </a:lnTo>
                  <a:cubicBezTo>
                    <a:pt x="28196" y="99575"/>
                    <a:pt x="31329" y="94963"/>
                    <a:pt x="31329" y="89851"/>
                  </a:cubicBezTo>
                  <a:lnTo>
                    <a:pt x="31329" y="12532"/>
                  </a:lnTo>
                  <a:cubicBezTo>
                    <a:pt x="31329" y="5615"/>
                    <a:pt x="25715" y="1"/>
                    <a:pt x="18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635800" y="475600"/>
            <a:ext cx="10920400" cy="5906800"/>
            <a:chOff x="476850" y="356700"/>
            <a:chExt cx="8190300" cy="4430100"/>
          </a:xfrm>
        </p:grpSpPr>
        <p:sp>
          <p:nvSpPr>
            <p:cNvPr id="13" name="Google Shape;13;p2"/>
            <p:cNvSpPr/>
            <p:nvPr/>
          </p:nvSpPr>
          <p:spPr>
            <a:xfrm>
              <a:off x="476850" y="356700"/>
              <a:ext cx="8190300" cy="4430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623600" y="905237"/>
              <a:ext cx="183000" cy="3333025"/>
              <a:chOff x="623600" y="926532"/>
              <a:chExt cx="183000" cy="333302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23600" y="315579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23600" y="361894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23600" y="4076557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23600" y="926532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23600" y="138968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23600" y="1847298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393067" y="1201267"/>
            <a:ext cx="4678800" cy="34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393067" y="5107933"/>
            <a:ext cx="46788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45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"/>
          <p:cNvGrpSpPr/>
          <p:nvPr/>
        </p:nvGrpSpPr>
        <p:grpSpPr>
          <a:xfrm>
            <a:off x="318034" y="251800"/>
            <a:ext cx="11764111" cy="6368400"/>
            <a:chOff x="238525" y="188850"/>
            <a:chExt cx="8823083" cy="4776300"/>
          </a:xfrm>
        </p:grpSpPr>
        <p:sp>
          <p:nvSpPr>
            <p:cNvPr id="74" name="Google Shape;74;p6"/>
            <p:cNvSpPr/>
            <p:nvPr/>
          </p:nvSpPr>
          <p:spPr>
            <a:xfrm>
              <a:off x="238525" y="188850"/>
              <a:ext cx="8667000" cy="4776300"/>
            </a:xfrm>
            <a:prstGeom prst="roundRect">
              <a:avLst>
                <a:gd name="adj" fmla="val 37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8611645" y="188850"/>
              <a:ext cx="449963" cy="1592141"/>
            </a:xfrm>
            <a:custGeom>
              <a:avLst/>
              <a:gdLst/>
              <a:ahLst/>
              <a:cxnLst/>
              <a:rect l="l" t="t" r="r" b="b"/>
              <a:pathLst>
                <a:path w="31329" h="110854" extrusionOk="0">
                  <a:moveTo>
                    <a:pt x="1" y="1"/>
                  </a:moveTo>
                  <a:lnTo>
                    <a:pt x="1" y="110853"/>
                  </a:lnTo>
                  <a:lnTo>
                    <a:pt x="23434" y="101480"/>
                  </a:lnTo>
                  <a:cubicBezTo>
                    <a:pt x="28196" y="99575"/>
                    <a:pt x="31329" y="94963"/>
                    <a:pt x="31329" y="89851"/>
                  </a:cubicBezTo>
                  <a:lnTo>
                    <a:pt x="31329" y="12532"/>
                  </a:lnTo>
                  <a:cubicBezTo>
                    <a:pt x="31329" y="5615"/>
                    <a:pt x="25715" y="1"/>
                    <a:pt x="18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6" name="Google Shape;76;p6"/>
          <p:cNvGrpSpPr/>
          <p:nvPr/>
        </p:nvGrpSpPr>
        <p:grpSpPr>
          <a:xfrm>
            <a:off x="635800" y="475600"/>
            <a:ext cx="10920400" cy="5906800"/>
            <a:chOff x="476850" y="356700"/>
            <a:chExt cx="8190300" cy="4430100"/>
          </a:xfrm>
        </p:grpSpPr>
        <p:sp>
          <p:nvSpPr>
            <p:cNvPr id="77" name="Google Shape;77;p6"/>
            <p:cNvSpPr/>
            <p:nvPr/>
          </p:nvSpPr>
          <p:spPr>
            <a:xfrm>
              <a:off x="476850" y="356700"/>
              <a:ext cx="8190300" cy="4430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grpSp>
          <p:nvGrpSpPr>
            <p:cNvPr id="78" name="Google Shape;78;p6"/>
            <p:cNvGrpSpPr/>
            <p:nvPr/>
          </p:nvGrpSpPr>
          <p:grpSpPr>
            <a:xfrm>
              <a:off x="623600" y="905237"/>
              <a:ext cx="183000" cy="3333025"/>
              <a:chOff x="623600" y="926532"/>
              <a:chExt cx="183000" cy="3333025"/>
            </a:xfrm>
          </p:grpSpPr>
          <p:sp>
            <p:nvSpPr>
              <p:cNvPr id="79" name="Google Shape;79;p6"/>
              <p:cNvSpPr/>
              <p:nvPr/>
            </p:nvSpPr>
            <p:spPr>
              <a:xfrm>
                <a:off x="623600" y="315579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>
                <a:off x="623600" y="361894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Google Shape;81;p6"/>
              <p:cNvSpPr/>
              <p:nvPr/>
            </p:nvSpPr>
            <p:spPr>
              <a:xfrm>
                <a:off x="623600" y="4076557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623600" y="926532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623600" y="138968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623600" y="1847298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85" name="Google Shape;85;p6"/>
          <p:cNvSpPr txBox="1">
            <a:spLocks noGrp="1"/>
          </p:cNvSpPr>
          <p:nvPr>
            <p:ph type="title"/>
          </p:nvPr>
        </p:nvSpPr>
        <p:spPr>
          <a:xfrm>
            <a:off x="1393067" y="713333"/>
            <a:ext cx="98456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735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8"/>
          <p:cNvGrpSpPr/>
          <p:nvPr/>
        </p:nvGrpSpPr>
        <p:grpSpPr>
          <a:xfrm>
            <a:off x="318034" y="251800"/>
            <a:ext cx="11764111" cy="6368400"/>
            <a:chOff x="238525" y="188850"/>
            <a:chExt cx="8823083" cy="4776300"/>
          </a:xfrm>
        </p:grpSpPr>
        <p:sp>
          <p:nvSpPr>
            <p:cNvPr id="103" name="Google Shape;103;p8"/>
            <p:cNvSpPr/>
            <p:nvPr/>
          </p:nvSpPr>
          <p:spPr>
            <a:xfrm>
              <a:off x="238525" y="188850"/>
              <a:ext cx="8667000" cy="4776300"/>
            </a:xfrm>
            <a:prstGeom prst="roundRect">
              <a:avLst>
                <a:gd name="adj" fmla="val 37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8611645" y="188850"/>
              <a:ext cx="449963" cy="1592141"/>
            </a:xfrm>
            <a:custGeom>
              <a:avLst/>
              <a:gdLst/>
              <a:ahLst/>
              <a:cxnLst/>
              <a:rect l="l" t="t" r="r" b="b"/>
              <a:pathLst>
                <a:path w="31329" h="110854" extrusionOk="0">
                  <a:moveTo>
                    <a:pt x="1" y="1"/>
                  </a:moveTo>
                  <a:lnTo>
                    <a:pt x="1" y="110853"/>
                  </a:lnTo>
                  <a:lnTo>
                    <a:pt x="23434" y="101480"/>
                  </a:lnTo>
                  <a:cubicBezTo>
                    <a:pt x="28196" y="99575"/>
                    <a:pt x="31329" y="94963"/>
                    <a:pt x="31329" y="89851"/>
                  </a:cubicBezTo>
                  <a:lnTo>
                    <a:pt x="31329" y="12532"/>
                  </a:lnTo>
                  <a:cubicBezTo>
                    <a:pt x="31329" y="5615"/>
                    <a:pt x="25715" y="1"/>
                    <a:pt x="18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5" name="Google Shape;105;p8"/>
          <p:cNvGrpSpPr/>
          <p:nvPr/>
        </p:nvGrpSpPr>
        <p:grpSpPr>
          <a:xfrm>
            <a:off x="635800" y="475600"/>
            <a:ext cx="10920400" cy="5906800"/>
            <a:chOff x="476850" y="356700"/>
            <a:chExt cx="8190300" cy="4430100"/>
          </a:xfrm>
        </p:grpSpPr>
        <p:sp>
          <p:nvSpPr>
            <p:cNvPr id="106" name="Google Shape;106;p8"/>
            <p:cNvSpPr/>
            <p:nvPr/>
          </p:nvSpPr>
          <p:spPr>
            <a:xfrm>
              <a:off x="476850" y="356700"/>
              <a:ext cx="8190300" cy="4430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grpSp>
          <p:nvGrpSpPr>
            <p:cNvPr id="107" name="Google Shape;107;p8"/>
            <p:cNvGrpSpPr/>
            <p:nvPr/>
          </p:nvGrpSpPr>
          <p:grpSpPr>
            <a:xfrm>
              <a:off x="623600" y="905237"/>
              <a:ext cx="183000" cy="3333025"/>
              <a:chOff x="623600" y="926532"/>
              <a:chExt cx="183000" cy="3333025"/>
            </a:xfrm>
          </p:grpSpPr>
          <p:sp>
            <p:nvSpPr>
              <p:cNvPr id="108" name="Google Shape;108;p8"/>
              <p:cNvSpPr/>
              <p:nvPr/>
            </p:nvSpPr>
            <p:spPr>
              <a:xfrm>
                <a:off x="623600" y="315579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>
                <a:off x="623600" y="361894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>
                <a:off x="623600" y="4076557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>
                <a:off x="623600" y="926532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>
                <a:off x="623600" y="138968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3" name="Google Shape;113;p8"/>
              <p:cNvSpPr/>
              <p:nvPr/>
            </p:nvSpPr>
            <p:spPr>
              <a:xfrm>
                <a:off x="623600" y="1847298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1393000" y="1528905"/>
            <a:ext cx="9845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472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 txBox="1">
            <a:spLocks noGrp="1"/>
          </p:cNvSpPr>
          <p:nvPr>
            <p:ph type="title"/>
          </p:nvPr>
        </p:nvSpPr>
        <p:spPr>
          <a:xfrm>
            <a:off x="953467" y="5413067"/>
            <a:ext cx="10284800" cy="731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32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05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23"/>
          <p:cNvGrpSpPr/>
          <p:nvPr/>
        </p:nvGrpSpPr>
        <p:grpSpPr>
          <a:xfrm>
            <a:off x="318034" y="251800"/>
            <a:ext cx="11764111" cy="6368400"/>
            <a:chOff x="238525" y="188850"/>
            <a:chExt cx="8823083" cy="4776300"/>
          </a:xfrm>
        </p:grpSpPr>
        <p:sp>
          <p:nvSpPr>
            <p:cNvPr id="345" name="Google Shape;345;p23"/>
            <p:cNvSpPr/>
            <p:nvPr/>
          </p:nvSpPr>
          <p:spPr>
            <a:xfrm>
              <a:off x="238525" y="188850"/>
              <a:ext cx="8667000" cy="4776300"/>
            </a:xfrm>
            <a:prstGeom prst="roundRect">
              <a:avLst>
                <a:gd name="adj" fmla="val 37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611645" y="188850"/>
              <a:ext cx="449963" cy="1592141"/>
            </a:xfrm>
            <a:custGeom>
              <a:avLst/>
              <a:gdLst/>
              <a:ahLst/>
              <a:cxnLst/>
              <a:rect l="l" t="t" r="r" b="b"/>
              <a:pathLst>
                <a:path w="31329" h="110854" extrusionOk="0">
                  <a:moveTo>
                    <a:pt x="1" y="1"/>
                  </a:moveTo>
                  <a:lnTo>
                    <a:pt x="1" y="110853"/>
                  </a:lnTo>
                  <a:lnTo>
                    <a:pt x="23434" y="101480"/>
                  </a:lnTo>
                  <a:cubicBezTo>
                    <a:pt x="28196" y="99575"/>
                    <a:pt x="31329" y="94963"/>
                    <a:pt x="31329" y="89851"/>
                  </a:cubicBezTo>
                  <a:lnTo>
                    <a:pt x="31329" y="12532"/>
                  </a:lnTo>
                  <a:cubicBezTo>
                    <a:pt x="31329" y="5615"/>
                    <a:pt x="25715" y="1"/>
                    <a:pt x="18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47" name="Google Shape;347;p23"/>
          <p:cNvGrpSpPr/>
          <p:nvPr/>
        </p:nvGrpSpPr>
        <p:grpSpPr>
          <a:xfrm>
            <a:off x="635800" y="475600"/>
            <a:ext cx="10920400" cy="5906800"/>
            <a:chOff x="476850" y="356700"/>
            <a:chExt cx="8190300" cy="4430100"/>
          </a:xfrm>
        </p:grpSpPr>
        <p:sp>
          <p:nvSpPr>
            <p:cNvPr id="348" name="Google Shape;348;p23"/>
            <p:cNvSpPr/>
            <p:nvPr/>
          </p:nvSpPr>
          <p:spPr>
            <a:xfrm>
              <a:off x="476850" y="356700"/>
              <a:ext cx="8190300" cy="4430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grpSp>
          <p:nvGrpSpPr>
            <p:cNvPr id="349" name="Google Shape;349;p23"/>
            <p:cNvGrpSpPr/>
            <p:nvPr/>
          </p:nvGrpSpPr>
          <p:grpSpPr>
            <a:xfrm>
              <a:off x="623600" y="905237"/>
              <a:ext cx="183000" cy="3333025"/>
              <a:chOff x="623600" y="926532"/>
              <a:chExt cx="183000" cy="3333025"/>
            </a:xfrm>
          </p:grpSpPr>
          <p:sp>
            <p:nvSpPr>
              <p:cNvPr id="350" name="Google Shape;350;p23"/>
              <p:cNvSpPr/>
              <p:nvPr/>
            </p:nvSpPr>
            <p:spPr>
              <a:xfrm>
                <a:off x="623600" y="3155791"/>
                <a:ext cx="183000" cy="183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1" name="Google Shape;351;p23"/>
              <p:cNvSpPr/>
              <p:nvPr/>
            </p:nvSpPr>
            <p:spPr>
              <a:xfrm>
                <a:off x="623600" y="3618940"/>
                <a:ext cx="183000" cy="183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2" name="Google Shape;352;p23"/>
              <p:cNvSpPr/>
              <p:nvPr/>
            </p:nvSpPr>
            <p:spPr>
              <a:xfrm>
                <a:off x="623600" y="4076557"/>
                <a:ext cx="183000" cy="183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3" name="Google Shape;353;p23"/>
              <p:cNvSpPr/>
              <p:nvPr/>
            </p:nvSpPr>
            <p:spPr>
              <a:xfrm>
                <a:off x="623600" y="926532"/>
                <a:ext cx="183000" cy="183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4" name="Google Shape;354;p23"/>
              <p:cNvSpPr/>
              <p:nvPr/>
            </p:nvSpPr>
            <p:spPr>
              <a:xfrm>
                <a:off x="623600" y="1389681"/>
                <a:ext cx="183000" cy="183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5" name="Google Shape;355;p23"/>
              <p:cNvSpPr/>
              <p:nvPr/>
            </p:nvSpPr>
            <p:spPr>
              <a:xfrm>
                <a:off x="623600" y="1847298"/>
                <a:ext cx="183000" cy="183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636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24"/>
          <p:cNvGrpSpPr/>
          <p:nvPr/>
        </p:nvGrpSpPr>
        <p:grpSpPr>
          <a:xfrm>
            <a:off x="318034" y="251800"/>
            <a:ext cx="11764111" cy="6368400"/>
            <a:chOff x="238525" y="188850"/>
            <a:chExt cx="8823083" cy="4776300"/>
          </a:xfrm>
        </p:grpSpPr>
        <p:sp>
          <p:nvSpPr>
            <p:cNvPr id="358" name="Google Shape;358;p24"/>
            <p:cNvSpPr/>
            <p:nvPr/>
          </p:nvSpPr>
          <p:spPr>
            <a:xfrm>
              <a:off x="238525" y="188850"/>
              <a:ext cx="8667000" cy="4776300"/>
            </a:xfrm>
            <a:prstGeom prst="roundRect">
              <a:avLst>
                <a:gd name="adj" fmla="val 3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 rot="10800000" flipH="1">
              <a:off x="8611645" y="3373000"/>
              <a:ext cx="449963" cy="1592141"/>
            </a:xfrm>
            <a:custGeom>
              <a:avLst/>
              <a:gdLst/>
              <a:ahLst/>
              <a:cxnLst/>
              <a:rect l="l" t="t" r="r" b="b"/>
              <a:pathLst>
                <a:path w="31329" h="110854" extrusionOk="0">
                  <a:moveTo>
                    <a:pt x="1" y="1"/>
                  </a:moveTo>
                  <a:lnTo>
                    <a:pt x="1" y="110853"/>
                  </a:lnTo>
                  <a:lnTo>
                    <a:pt x="23434" y="101480"/>
                  </a:lnTo>
                  <a:cubicBezTo>
                    <a:pt x="28196" y="99575"/>
                    <a:pt x="31329" y="94963"/>
                    <a:pt x="31329" y="89851"/>
                  </a:cubicBezTo>
                  <a:lnTo>
                    <a:pt x="31329" y="12532"/>
                  </a:lnTo>
                  <a:cubicBezTo>
                    <a:pt x="31329" y="5615"/>
                    <a:pt x="25715" y="1"/>
                    <a:pt x="18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360" name="Google Shape;360;p24"/>
          <p:cNvGrpSpPr/>
          <p:nvPr/>
        </p:nvGrpSpPr>
        <p:grpSpPr>
          <a:xfrm>
            <a:off x="635800" y="475600"/>
            <a:ext cx="10920400" cy="5906800"/>
            <a:chOff x="476850" y="356700"/>
            <a:chExt cx="8190300" cy="4430100"/>
          </a:xfrm>
        </p:grpSpPr>
        <p:sp>
          <p:nvSpPr>
            <p:cNvPr id="361" name="Google Shape;361;p24"/>
            <p:cNvSpPr/>
            <p:nvPr/>
          </p:nvSpPr>
          <p:spPr>
            <a:xfrm>
              <a:off x="476850" y="356700"/>
              <a:ext cx="8190300" cy="4430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grpSp>
          <p:nvGrpSpPr>
            <p:cNvPr id="362" name="Google Shape;362;p24"/>
            <p:cNvGrpSpPr/>
            <p:nvPr/>
          </p:nvGrpSpPr>
          <p:grpSpPr>
            <a:xfrm>
              <a:off x="623600" y="905237"/>
              <a:ext cx="183000" cy="3333025"/>
              <a:chOff x="623600" y="926532"/>
              <a:chExt cx="183000" cy="3333025"/>
            </a:xfrm>
          </p:grpSpPr>
          <p:sp>
            <p:nvSpPr>
              <p:cNvPr id="363" name="Google Shape;363;p24"/>
              <p:cNvSpPr/>
              <p:nvPr/>
            </p:nvSpPr>
            <p:spPr>
              <a:xfrm>
                <a:off x="623600" y="3155791"/>
                <a:ext cx="183000" cy="183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623600" y="3618940"/>
                <a:ext cx="183000" cy="183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623600" y="4076557"/>
                <a:ext cx="183000" cy="183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623600" y="926532"/>
                <a:ext cx="183000" cy="183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623600" y="1389681"/>
                <a:ext cx="183000" cy="183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623600" y="1847298"/>
                <a:ext cx="183000" cy="183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28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318034" y="251800"/>
            <a:ext cx="11764111" cy="6368400"/>
            <a:chOff x="238525" y="188850"/>
            <a:chExt cx="8823083" cy="4776300"/>
          </a:xfrm>
        </p:grpSpPr>
        <p:sp>
          <p:nvSpPr>
            <p:cNvPr id="25" name="Google Shape;25;p3"/>
            <p:cNvSpPr/>
            <p:nvPr/>
          </p:nvSpPr>
          <p:spPr>
            <a:xfrm>
              <a:off x="238525" y="188850"/>
              <a:ext cx="8667000" cy="4776300"/>
            </a:xfrm>
            <a:prstGeom prst="roundRect">
              <a:avLst>
                <a:gd name="adj" fmla="val 37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611645" y="188850"/>
              <a:ext cx="449963" cy="1592141"/>
            </a:xfrm>
            <a:custGeom>
              <a:avLst/>
              <a:gdLst/>
              <a:ahLst/>
              <a:cxnLst/>
              <a:rect l="l" t="t" r="r" b="b"/>
              <a:pathLst>
                <a:path w="31329" h="110854" extrusionOk="0">
                  <a:moveTo>
                    <a:pt x="1" y="1"/>
                  </a:moveTo>
                  <a:lnTo>
                    <a:pt x="1" y="110853"/>
                  </a:lnTo>
                  <a:lnTo>
                    <a:pt x="23434" y="101480"/>
                  </a:lnTo>
                  <a:cubicBezTo>
                    <a:pt x="28196" y="99575"/>
                    <a:pt x="31329" y="94963"/>
                    <a:pt x="31329" y="89851"/>
                  </a:cubicBezTo>
                  <a:lnTo>
                    <a:pt x="31329" y="12532"/>
                  </a:lnTo>
                  <a:cubicBezTo>
                    <a:pt x="31329" y="5615"/>
                    <a:pt x="25715" y="1"/>
                    <a:pt x="18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oogle Shape;27;p3"/>
          <p:cNvGrpSpPr/>
          <p:nvPr/>
        </p:nvGrpSpPr>
        <p:grpSpPr>
          <a:xfrm>
            <a:off x="635800" y="475600"/>
            <a:ext cx="10920400" cy="5906800"/>
            <a:chOff x="476850" y="356700"/>
            <a:chExt cx="8190300" cy="4430100"/>
          </a:xfrm>
        </p:grpSpPr>
        <p:sp>
          <p:nvSpPr>
            <p:cNvPr id="28" name="Google Shape;28;p3"/>
            <p:cNvSpPr/>
            <p:nvPr/>
          </p:nvSpPr>
          <p:spPr>
            <a:xfrm>
              <a:off x="476850" y="356700"/>
              <a:ext cx="8190300" cy="4430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dirty="0">
                <a:latin typeface="UTM Avo" panose="02040603050506020204" pitchFamily="18" charset="0"/>
              </a:endParaRPr>
            </a:p>
          </p:txBody>
        </p:sp>
        <p:grpSp>
          <p:nvGrpSpPr>
            <p:cNvPr id="29" name="Google Shape;29;p3"/>
            <p:cNvGrpSpPr/>
            <p:nvPr/>
          </p:nvGrpSpPr>
          <p:grpSpPr>
            <a:xfrm>
              <a:off x="623600" y="905237"/>
              <a:ext cx="183000" cy="3333025"/>
              <a:chOff x="623600" y="926532"/>
              <a:chExt cx="183000" cy="333302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623600" y="315579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623600" y="3618940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623600" y="4076557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623600" y="926532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623600" y="1389681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623600" y="1847298"/>
                <a:ext cx="183000" cy="183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393067" y="3063000"/>
            <a:ext cx="6401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1393067" y="1234200"/>
            <a:ext cx="2438400" cy="182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1393067" y="5014200"/>
            <a:ext cx="640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71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●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○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Zilla Slab"/>
              <a:buChar char="■"/>
              <a:defRPr>
                <a:solidFill>
                  <a:schemeClr val="dk1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410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5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4.xml"/><Relationship Id="rId5" Type="http://schemas.openxmlformats.org/officeDocument/2006/relationships/image" Target="../media/image54.jpe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54.jpeg"/><Relationship Id="rId4" Type="http://schemas.openxmlformats.org/officeDocument/2006/relationships/audio" Target="../media/audio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54.jpeg"/><Relationship Id="rId4" Type="http://schemas.openxmlformats.org/officeDocument/2006/relationships/audio" Target="../media/audio5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27.xml"/><Relationship Id="rId5" Type="http://schemas.openxmlformats.org/officeDocument/2006/relationships/image" Target="../media/image54.jpeg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3BF20C-3467-BE19-EEAD-D258A070C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919"/>
            <a:ext cx="12319856" cy="69299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4DDBA7-3D85-E162-0B7C-675D00F1FCA7}"/>
              </a:ext>
            </a:extLst>
          </p:cNvPr>
          <p:cNvSpPr/>
          <p:nvPr/>
        </p:nvSpPr>
        <p:spPr>
          <a:xfrm>
            <a:off x="400692" y="591905"/>
            <a:ext cx="113632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</a:rPr>
              <a:t>CHÀO MỪNG QUÝ THẦY CÔ </a:t>
            </a:r>
          </a:p>
          <a:p>
            <a:pPr algn="ctr"/>
            <a:r>
              <a:rPr lang="en-US" sz="6000" b="1" dirty="0">
                <a:ln/>
                <a:solidFill>
                  <a:schemeClr val="accent4"/>
                </a:solidFill>
              </a:rPr>
              <a:t>VỀ DỰ GIỜ THĂM 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87CDC-EE20-B6AD-D6E5-26A07DF2B563}"/>
              </a:ext>
            </a:extLst>
          </p:cNvPr>
          <p:cNvSpPr txBox="1"/>
          <p:nvPr/>
        </p:nvSpPr>
        <p:spPr>
          <a:xfrm>
            <a:off x="2943922" y="3630816"/>
            <a:ext cx="729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BÍCH UYÊN</a:t>
            </a:r>
          </a:p>
        </p:txBody>
      </p:sp>
    </p:spTree>
    <p:extLst>
      <p:ext uri="{BB962C8B-B14F-4D97-AF65-F5344CB8AC3E}">
        <p14:creationId xmlns:p14="http://schemas.microsoft.com/office/powerpoint/2010/main" val="768335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2E334-0E4A-7B78-821D-8794184D5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49354D-742A-5A40-1BCA-66447738157E}"/>
              </a:ext>
            </a:extLst>
          </p:cNvPr>
          <p:cNvSpPr/>
          <p:nvPr/>
        </p:nvSpPr>
        <p:spPr>
          <a:xfrm>
            <a:off x="3006498" y="238003"/>
            <a:ext cx="8681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FBAACC9-C9B2-4782-398F-F86F724EE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830" y="830855"/>
            <a:ext cx="5570756" cy="600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429" tIns="53719" rIns="107429" bIns="53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6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lí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BF3331FD-2967-9046-33E6-8394CAD9C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287" y="1229997"/>
            <a:ext cx="9357425" cy="600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429" tIns="53719" rIns="107429" bIns="53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6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pa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85258281-1F24-33ED-A1FA-2F069E2E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4" y="107952"/>
            <a:ext cx="1646521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8E0532C-48A4-4734-87E6-13706226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85" y="4849625"/>
            <a:ext cx="2240115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91E741-8577-AEBD-DDD6-1FFBCD14107A}"/>
              </a:ext>
            </a:extLst>
          </p:cNvPr>
          <p:cNvSpPr/>
          <p:nvPr/>
        </p:nvSpPr>
        <p:spPr>
          <a:xfrm>
            <a:off x="423081" y="2205832"/>
            <a:ext cx="11356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23C6B4D2-FA03-8ECC-2920-C1A15BFFF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9625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7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dn.pixabay.com/photo/2021/09/03/02/08/ruins-6594834_960_720.png">
            <a:extLst>
              <a:ext uri="{FF2B5EF4-FFF2-40B4-BE49-F238E27FC236}">
                <a16:creationId xmlns:a16="http://schemas.microsoft.com/office/drawing/2014/main" id="{B4958ECB-6BCF-EAD9-6E86-E8EE1691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27" y="772732"/>
            <a:ext cx="8118405" cy="59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561400" y="2530191"/>
            <a:ext cx="10485384" cy="119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MỘT SỐ ĐỀN THÁP </a:t>
            </a:r>
            <a:r>
              <a:rPr lang="en-US" sz="4400" kern="0" dirty="0">
                <a:solidFill>
                  <a:srgbClr val="6619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CHĂM-PA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BD433-CA53-D90D-4909-29F1823E3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93F7F7"/>
              </a:clrFrom>
              <a:clrTo>
                <a:srgbClr val="93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91" y="5482772"/>
            <a:ext cx="2039382" cy="15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71A76E-6686-C026-74DE-83EC1919AF16}"/>
              </a:ext>
            </a:extLst>
          </p:cNvPr>
          <p:cNvGrpSpPr/>
          <p:nvPr/>
        </p:nvGrpSpPr>
        <p:grpSpPr>
          <a:xfrm>
            <a:off x="-23885" y="0"/>
            <a:ext cx="12191999" cy="1015663"/>
            <a:chOff x="884521" y="379500"/>
            <a:chExt cx="5220041" cy="11426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B490B2-4294-4D98-63B0-137997B237B6}"/>
                </a:ext>
              </a:extLst>
            </p:cNvPr>
            <p:cNvSpPr txBox="1"/>
            <p:nvPr/>
          </p:nvSpPr>
          <p:spPr>
            <a:xfrm>
              <a:off x="1585793" y="379500"/>
              <a:ext cx="4518769" cy="114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800" b="1" kern="0" dirty="0" err="1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Arial"/>
                </a:rPr>
                <a:t>Đọc</a:t>
              </a:r>
              <a:r>
                <a:rPr lang="en-US" sz="4800" b="1" kern="0" dirty="0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Arial"/>
                </a:rPr>
                <a:t>thông</a:t>
              </a:r>
              <a:r>
                <a:rPr lang="en-US" sz="4800" b="1" kern="0" dirty="0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Arial"/>
                </a:rPr>
                <a:t> tin </a:t>
              </a:r>
              <a:r>
                <a:rPr lang="en-US" sz="4800" b="1" kern="0" dirty="0" err="1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Arial"/>
                </a:rPr>
                <a:t>mục</a:t>
              </a:r>
              <a:r>
                <a:rPr lang="en-US" sz="4800" b="1" kern="0" dirty="0">
                  <a:solidFill>
                    <a:srgbClr val="FFFF00"/>
                  </a:solidFill>
                  <a:latin typeface="Cambria" panose="02040503050406030204" pitchFamily="18" charset="0"/>
                  <a:cs typeface="Arial"/>
                  <a:sym typeface="Arial"/>
                </a:rPr>
                <a:t> 1 SGK tr.33</a:t>
              </a:r>
              <a:endParaRPr lang="vi-VN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B9DAFB92-77B1-BEE0-5CB3-DAC2BE72C836}"/>
                </a:ext>
              </a:extLst>
            </p:cNvPr>
            <p:cNvSpPr/>
            <p:nvPr/>
          </p:nvSpPr>
          <p:spPr>
            <a:xfrm>
              <a:off x="884521" y="539110"/>
              <a:ext cx="701271" cy="586559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AF60C6-B186-9ED9-A320-F6F4C4AC5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6" y="1549400"/>
            <a:ext cx="12168114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490B2-4294-4D98-63B0-137997B237B6}"/>
              </a:ext>
            </a:extLst>
          </p:cNvPr>
          <p:cNvSpPr txBox="1"/>
          <p:nvPr/>
        </p:nvSpPr>
        <p:spPr>
          <a:xfrm>
            <a:off x="1037242" y="1716259"/>
            <a:ext cx="9907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Đọc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thông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tin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trên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em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đã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vương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quốc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Chăm</a:t>
            </a:r>
            <a:r>
              <a:rPr lang="en-US" sz="4800" b="1" kern="0" dirty="0">
                <a:solidFill>
                  <a:srgbClr val="FFFF00"/>
                </a:solidFill>
                <a:latin typeface="Cambria" panose="02040503050406030204" pitchFamily="18" charset="0"/>
                <a:cs typeface="Arial"/>
                <a:sym typeface="Arial"/>
              </a:rPr>
              <a:t> – pa? </a:t>
            </a:r>
            <a:endParaRPr lang="vi-VN" sz="4800" b="1" kern="0" dirty="0">
              <a:solidFill>
                <a:srgbClr val="FFFF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64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748530"/>
          </a:xfrm>
          <a:prstGeom prst="rect">
            <a:avLst/>
          </a:prstGeom>
        </p:spPr>
      </p:pic>
      <p:sp>
        <p:nvSpPr>
          <p:cNvPr id="3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265186" y="820253"/>
            <a:ext cx="6135614" cy="9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đôi</a:t>
            </a:r>
            <a:endParaRPr lang="en-US" sz="4400" kern="0" dirty="0">
              <a:solidFill>
                <a:srgbClr val="661904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392685" y="1904121"/>
            <a:ext cx="6135614" cy="251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lược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-pa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5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265186" y="5120656"/>
            <a:ext cx="6135614" cy="9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99" y="0"/>
            <a:ext cx="566370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325" t="39360" r="27155" b="15713"/>
          <a:stretch/>
        </p:blipFill>
        <p:spPr>
          <a:xfrm>
            <a:off x="3129566" y="-66273"/>
            <a:ext cx="5409127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039" t="39748" r="29319" b="58011"/>
          <a:stretch/>
        </p:blipFill>
        <p:spPr>
          <a:xfrm>
            <a:off x="7076002" y="165883"/>
            <a:ext cx="1156818" cy="986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032" t="42074" r="71559" b="52358"/>
          <a:stretch/>
        </p:blipFill>
        <p:spPr>
          <a:xfrm>
            <a:off x="4675031" y="1493949"/>
            <a:ext cx="914400" cy="850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032" t="42074" r="71559" b="52358"/>
          <a:stretch/>
        </p:blipFill>
        <p:spPr>
          <a:xfrm>
            <a:off x="3116687" y="4840310"/>
            <a:ext cx="1120462" cy="85000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119592" y="1"/>
            <a:ext cx="4836565" cy="1539042"/>
            <a:chOff x="7220727" y="-66273"/>
            <a:chExt cx="4836565" cy="2122820"/>
          </a:xfrm>
        </p:grpSpPr>
        <p:grpSp>
          <p:nvGrpSpPr>
            <p:cNvPr id="16" name="Group 15"/>
            <p:cNvGrpSpPr/>
            <p:nvPr/>
          </p:nvGrpSpPr>
          <p:grpSpPr>
            <a:xfrm>
              <a:off x="8845890" y="-66273"/>
              <a:ext cx="3211402" cy="2060621"/>
              <a:chOff x="8845890" y="-66273"/>
              <a:chExt cx="3211402" cy="206062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0598" y="-66273"/>
                <a:ext cx="3065711" cy="1790700"/>
              </a:xfrm>
              <a:prstGeom prst="rect">
                <a:avLst/>
              </a:prstGeom>
            </p:spPr>
          </p:pic>
          <p:sp>
            <p:nvSpPr>
              <p:cNvPr id="12" name="Google Shape;423;p31">
                <a:extLst>
                  <a:ext uri="{FF2B5EF4-FFF2-40B4-BE49-F238E27FC236}">
                    <a16:creationId xmlns:a16="http://schemas.microsoft.com/office/drawing/2014/main" id="{ED80F80B-5B01-690F-8A2C-B744B49ECB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5890" y="1639403"/>
                <a:ext cx="3211402" cy="354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6000" tIns="48000" rIns="96000" bIns="960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Tháp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Mỹ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Sơn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Duy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Xuyên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Quảng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Nam)</a:t>
                </a:r>
              </a:p>
            </p:txBody>
          </p:sp>
        </p:grpSp>
        <p:cxnSp>
          <p:nvCxnSpPr>
            <p:cNvPr id="29" name="Elbow Connector 28"/>
            <p:cNvCxnSpPr/>
            <p:nvPr/>
          </p:nvCxnSpPr>
          <p:spPr>
            <a:xfrm flipV="1">
              <a:off x="7220727" y="1307321"/>
              <a:ext cx="1845702" cy="749226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Elbow Connector 33"/>
          <p:cNvCxnSpPr/>
          <p:nvPr/>
        </p:nvCxnSpPr>
        <p:spPr>
          <a:xfrm>
            <a:off x="2923504" y="5091708"/>
            <a:ext cx="3951668" cy="995438"/>
          </a:xfrm>
          <a:prstGeom prst="bentConnector3">
            <a:avLst>
              <a:gd name="adj1" fmla="val 38919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6" y="4620315"/>
            <a:ext cx="2827717" cy="1790700"/>
          </a:xfrm>
          <a:prstGeom prst="rect">
            <a:avLst/>
          </a:prstGeom>
        </p:spPr>
      </p:pic>
      <p:sp>
        <p:nvSpPr>
          <p:cNvPr id="38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0" y="6361646"/>
            <a:ext cx="3211402" cy="354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Po Sa I-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nưi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-184867" y="0"/>
            <a:ext cx="7641735" cy="2076729"/>
            <a:chOff x="-184867" y="0"/>
            <a:chExt cx="7641735" cy="2076729"/>
          </a:xfrm>
        </p:grpSpPr>
        <p:cxnSp>
          <p:nvCxnSpPr>
            <p:cNvPr id="26" name="Elbow Connector 25"/>
            <p:cNvCxnSpPr/>
            <p:nvPr/>
          </p:nvCxnSpPr>
          <p:spPr>
            <a:xfrm>
              <a:off x="2574836" y="931960"/>
              <a:ext cx="4882032" cy="99987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19" y="0"/>
              <a:ext cx="2778733" cy="1790700"/>
            </a:xfrm>
            <a:prstGeom prst="rect">
              <a:avLst/>
            </a:prstGeom>
          </p:spPr>
        </p:pic>
        <p:sp>
          <p:nvSpPr>
            <p:cNvPr id="41" name="Google Shape;423;p31">
              <a:extLst>
                <a:ext uri="{FF2B5EF4-FFF2-40B4-BE49-F238E27FC236}">
                  <a16:creationId xmlns:a16="http://schemas.microsoft.com/office/drawing/2014/main" id="{ED80F80B-5B01-690F-8A2C-B744B49ECB65}"/>
                </a:ext>
              </a:extLst>
            </p:cNvPr>
            <p:cNvSpPr txBox="1">
              <a:spLocks/>
            </p:cNvSpPr>
            <p:nvPr/>
          </p:nvSpPr>
          <p:spPr>
            <a:xfrm>
              <a:off x="-184867" y="1721784"/>
              <a:ext cx="3211402" cy="354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48000" rIns="96000" bIns="960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>
                <a:lnSpc>
                  <a:spcPct val="150000"/>
                </a:lnSpc>
                <a:buClr>
                  <a:srgbClr val="000000"/>
                </a:buClr>
              </a:pP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(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Tháp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Khương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Mỹ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Quảng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Nam)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184867" y="2249649"/>
            <a:ext cx="8417687" cy="2147542"/>
            <a:chOff x="-184867" y="2249649"/>
            <a:chExt cx="8417687" cy="214754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786" y="2249649"/>
              <a:ext cx="2722158" cy="1846974"/>
            </a:xfrm>
            <a:prstGeom prst="rect">
              <a:avLst/>
            </a:prstGeom>
          </p:spPr>
        </p:pic>
        <p:sp>
          <p:nvSpPr>
            <p:cNvPr id="28" name="Google Shape;423;p31">
              <a:extLst>
                <a:ext uri="{FF2B5EF4-FFF2-40B4-BE49-F238E27FC236}">
                  <a16:creationId xmlns:a16="http://schemas.microsoft.com/office/drawing/2014/main" id="{ED80F80B-5B01-690F-8A2C-B744B49ECB65}"/>
                </a:ext>
              </a:extLst>
            </p:cNvPr>
            <p:cNvSpPr txBox="1">
              <a:spLocks/>
            </p:cNvSpPr>
            <p:nvPr/>
          </p:nvSpPr>
          <p:spPr>
            <a:xfrm>
              <a:off x="-184867" y="4042246"/>
              <a:ext cx="3211402" cy="354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48000" rIns="96000" bIns="960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Montserrat"/>
                <a:buNone/>
                <a:defRPr sz="3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>
                <a:lnSpc>
                  <a:spcPct val="150000"/>
                </a:lnSpc>
                <a:buClr>
                  <a:srgbClr val="000000"/>
                </a:buClr>
              </a:pP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(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Tháp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Bánh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An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Nhơn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Bình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1400" kern="0" dirty="0" err="1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r>
                <a:rPr lang="en-US" sz="1400" kern="0" dirty="0">
                  <a:solidFill>
                    <a:srgbClr val="00B05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45" name="Elbow Connector 44"/>
            <p:cNvCxnSpPr/>
            <p:nvPr/>
          </p:nvCxnSpPr>
          <p:spPr>
            <a:xfrm>
              <a:off x="2779574" y="3042026"/>
              <a:ext cx="5453246" cy="207688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8334623" y="1790700"/>
            <a:ext cx="3756656" cy="2251546"/>
            <a:chOff x="8247216" y="2121721"/>
            <a:chExt cx="3859305" cy="3610234"/>
          </a:xfrm>
        </p:grpSpPr>
        <p:grpSp>
          <p:nvGrpSpPr>
            <p:cNvPr id="23" name="Group 22"/>
            <p:cNvGrpSpPr/>
            <p:nvPr/>
          </p:nvGrpSpPr>
          <p:grpSpPr>
            <a:xfrm>
              <a:off x="8879462" y="2121721"/>
              <a:ext cx="3227059" cy="2295873"/>
              <a:chOff x="9068107" y="2668449"/>
              <a:chExt cx="3227059" cy="2295873"/>
            </a:xfrm>
          </p:grpSpPr>
          <p:sp>
            <p:nvSpPr>
              <p:cNvPr id="20" name="Google Shape;423;p31">
                <a:extLst>
                  <a:ext uri="{FF2B5EF4-FFF2-40B4-BE49-F238E27FC236}">
                    <a16:creationId xmlns:a16="http://schemas.microsoft.com/office/drawing/2014/main" id="{ED80F80B-5B01-690F-8A2C-B744B49ECB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83764" y="4609377"/>
                <a:ext cx="3211402" cy="354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6000" tIns="48000" rIns="96000" bIns="960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ontserrat"/>
                  <a:buNone/>
                  <a:defRPr sz="3000" b="1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Tháp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Nhạn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Tuy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Hoà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Phú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kern="0" dirty="0" err="1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Yên</a:t>
                </a:r>
                <a:r>
                  <a:rPr lang="en-US" sz="1400" kern="0" dirty="0">
                    <a:solidFill>
                      <a:srgbClr val="00B05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68107" y="2668449"/>
                <a:ext cx="3088241" cy="2004863"/>
              </a:xfrm>
              <a:prstGeom prst="rect">
                <a:avLst/>
              </a:prstGeom>
            </p:spPr>
          </p:pic>
        </p:grpSp>
        <p:cxnSp>
          <p:nvCxnSpPr>
            <p:cNvPr id="49" name="Elbow Connector 48"/>
            <p:cNvCxnSpPr>
              <a:endCxn id="22" idx="1"/>
            </p:cNvCxnSpPr>
            <p:nvPr/>
          </p:nvCxnSpPr>
          <p:spPr>
            <a:xfrm rot="5400000" flipH="1" flipV="1">
              <a:off x="7259438" y="4111931"/>
              <a:ext cx="2607802" cy="632246"/>
            </a:xfrm>
            <a:prstGeom prst="bentConnector2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625" y="3414535"/>
            <a:ext cx="2788796" cy="1386891"/>
          </a:xfrm>
          <a:prstGeom prst="rect">
            <a:avLst/>
          </a:prstGeom>
        </p:spPr>
      </p:pic>
      <p:sp>
        <p:nvSpPr>
          <p:cNvPr id="54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8826017" y="4704840"/>
            <a:ext cx="3404537" cy="32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Po-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ga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Khánh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56" name="Elbow Connector 55"/>
          <p:cNvCxnSpPr>
            <a:endCxn id="52" idx="1"/>
          </p:cNvCxnSpPr>
          <p:nvPr/>
        </p:nvCxnSpPr>
        <p:spPr>
          <a:xfrm flipV="1">
            <a:off x="8230979" y="4107981"/>
            <a:ext cx="821646" cy="698472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5820" y="5105348"/>
            <a:ext cx="2689242" cy="1406436"/>
          </a:xfrm>
          <a:prstGeom prst="rect">
            <a:avLst/>
          </a:prstGeom>
        </p:spPr>
      </p:pic>
      <p:cxnSp>
        <p:nvCxnSpPr>
          <p:cNvPr id="60" name="Elbow Connector 59"/>
          <p:cNvCxnSpPr/>
          <p:nvPr/>
        </p:nvCxnSpPr>
        <p:spPr>
          <a:xfrm>
            <a:off x="7956612" y="5512661"/>
            <a:ext cx="1419208" cy="252531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8850315" y="6476427"/>
            <a:ext cx="3404537" cy="32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Po 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Krong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1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-rai)</a:t>
            </a:r>
          </a:p>
        </p:txBody>
      </p:sp>
    </p:spTree>
    <p:extLst>
      <p:ext uri="{BB962C8B-B14F-4D97-AF65-F5344CB8AC3E}">
        <p14:creationId xmlns:p14="http://schemas.microsoft.com/office/powerpoint/2010/main" val="369021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4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k.imagekit.io/tvlk/blog/2024/03/thap-duong-long-4-1024x768.jpg?tr=dpr-2,w-675">
            <a:extLst>
              <a:ext uri="{FF2B5EF4-FFF2-40B4-BE49-F238E27FC236}">
                <a16:creationId xmlns:a16="http://schemas.microsoft.com/office/drawing/2014/main" id="{5AEDE6B3-7EA1-CD35-E952-7C30B0D8F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b="12680"/>
          <a:stretch/>
        </p:blipFill>
        <p:spPr bwMode="auto">
          <a:xfrm>
            <a:off x="3372996" y="815702"/>
            <a:ext cx="8398059" cy="604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967684-257F-0F9D-57DC-2116EFC09121}"/>
              </a:ext>
            </a:extLst>
          </p:cNvPr>
          <p:cNvSpPr txBox="1"/>
          <p:nvPr/>
        </p:nvSpPr>
        <p:spPr>
          <a:xfrm rot="21584695">
            <a:off x="384503" y="2303329"/>
            <a:ext cx="2476048" cy="217350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Tháp Dương Long </a:t>
            </a: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(Bình Định) </a:t>
            </a:r>
          </a:p>
        </p:txBody>
      </p:sp>
    </p:spTree>
    <p:extLst>
      <p:ext uri="{BB962C8B-B14F-4D97-AF65-F5344CB8AC3E}">
        <p14:creationId xmlns:p14="http://schemas.microsoft.com/office/powerpoint/2010/main" val="227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967684-257F-0F9D-57DC-2116EFC09121}"/>
              </a:ext>
            </a:extLst>
          </p:cNvPr>
          <p:cNvSpPr txBox="1"/>
          <p:nvPr/>
        </p:nvSpPr>
        <p:spPr>
          <a:xfrm rot="21584695">
            <a:off x="424123" y="1784101"/>
            <a:ext cx="3138584" cy="13668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Tháp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Phú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Lốc</a:t>
            </a:r>
            <a:endParaRPr lang="vi-VN" sz="28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An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Bình Định) 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215" y="98629"/>
            <a:ext cx="6465194" cy="66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967684-257F-0F9D-57DC-2116EFC09121}"/>
              </a:ext>
            </a:extLst>
          </p:cNvPr>
          <p:cNvSpPr txBox="1"/>
          <p:nvPr/>
        </p:nvSpPr>
        <p:spPr>
          <a:xfrm rot="21584695">
            <a:off x="424123" y="1803504"/>
            <a:ext cx="3138584" cy="13280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Tháp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Chiên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Đàn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Quảng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Nam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) </a:t>
            </a:r>
          </a:p>
        </p:txBody>
      </p:sp>
      <p:pic>
        <p:nvPicPr>
          <p:cNvPr id="3074" name="Picture 2" descr="https://upload.wikimedia.org/wikipedia/commons/thumb/8/88/Th%C3%A1p_Chi%C3%AAn_%C4%90%C3%A0n%2C_Qu%E1%BA%A3ng_Nam.JPG/100px-Th%C3%A1p_Chi%C3%AAn_%C4%90%C3%A0n%2C_Qu%E1%BA%A3ng_N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97" y="0"/>
            <a:ext cx="7147775" cy="66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89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967684-257F-0F9D-57DC-2116EFC09121}"/>
              </a:ext>
            </a:extLst>
          </p:cNvPr>
          <p:cNvSpPr txBox="1"/>
          <p:nvPr/>
        </p:nvSpPr>
        <p:spPr>
          <a:xfrm rot="21584695">
            <a:off x="424123" y="1803504"/>
            <a:ext cx="3138584" cy="13280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Tháp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Lâm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Định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) </a:t>
            </a:r>
          </a:p>
        </p:txBody>
      </p:sp>
      <p:pic>
        <p:nvPicPr>
          <p:cNvPr id="4098" name="Picture 2" descr="https://upload.wikimedia.org/wikipedia/commons/thumb/a/af/Th%C3%A1p_B%C3%ACnh_L%C3%A2m%2C_Tuy_Phong%2C_B%C3%ACnh_%C4%90%E1%BB%8Bnh.JPG/100px-Th%C3%A1p_B%C3%ACnh_L%C3%A2m%2C_Tuy_Phong%2C_B%C3%ACnh_%C4%90%E1%BB%8B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13" y="0"/>
            <a:ext cx="7571749" cy="69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8514594" y="-786498"/>
            <a:ext cx="5326110" cy="3688825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1419516" y="3808748"/>
            <a:ext cx="5326110" cy="3688825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2829368" y="1160292"/>
            <a:ext cx="10129410" cy="6757313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 rot="-68087">
            <a:off x="5878089" y="525191"/>
            <a:ext cx="471116" cy="480118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413908" y="585784"/>
            <a:ext cx="1852033" cy="2215892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-1012417">
            <a:off x="8866593" y="4561157"/>
            <a:ext cx="4100447" cy="2849811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3135701" y="6323240"/>
            <a:ext cx="6601714" cy="4572298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1256646" y="1155491"/>
            <a:ext cx="5617638" cy="3890735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319063" y="2199602"/>
            <a:ext cx="68643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15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9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4/43/Th%C3%A1p_%C4%90%C3%B4i%2C_Quy_Nh%C6%A1n_-_43083336701.jpg/100px-Th%C3%A1p_%C4%90%C3%B4i%2C_Quy_Nh%C6%A1n_-_43083336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20" y="0"/>
            <a:ext cx="8209280" cy="688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67684-257F-0F9D-57DC-2116EFC09121}"/>
              </a:ext>
            </a:extLst>
          </p:cNvPr>
          <p:cNvSpPr txBox="1"/>
          <p:nvPr/>
        </p:nvSpPr>
        <p:spPr>
          <a:xfrm rot="21584695">
            <a:off x="424123" y="1803504"/>
            <a:ext cx="3138584" cy="13280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Tháp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Đôi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lvl="0"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Định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44378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96"/>
            <a:ext cx="12166337" cy="6872496"/>
          </a:xfrm>
          <a:prstGeom prst="rect">
            <a:avLst/>
          </a:prstGeom>
        </p:spPr>
      </p:pic>
      <p:sp>
        <p:nvSpPr>
          <p:cNvPr id="4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2042470" y="2486995"/>
            <a:ext cx="7887141" cy="1518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-pa</a:t>
            </a:r>
            <a:endParaRPr lang="en-US" sz="4400" kern="0" dirty="0">
              <a:solidFill>
                <a:srgbClr val="6619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70"/>
            <a:ext cx="12192000" cy="6748530"/>
          </a:xfrm>
          <a:prstGeom prst="rect">
            <a:avLst/>
          </a:prstGeom>
        </p:spPr>
      </p:pic>
      <p:sp>
        <p:nvSpPr>
          <p:cNvPr id="3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2531867" y="214647"/>
            <a:ext cx="6135614" cy="597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48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endParaRPr lang="en-US" sz="4400" kern="0" dirty="0">
              <a:solidFill>
                <a:srgbClr val="661904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786947" y="1072432"/>
            <a:ext cx="10618106" cy="251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	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Dựa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SGK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33, 34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sưu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tầm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đền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-pa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Nhạn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phiếu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endParaRPr lang="en-US" sz="3200" kern="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3549298" y="5429751"/>
            <a:ext cx="6135614" cy="9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8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8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8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16206E-325D-1602-D19E-94F98557F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13953"/>
              </p:ext>
            </p:extLst>
          </p:nvPr>
        </p:nvGraphicFramePr>
        <p:xfrm>
          <a:off x="591637" y="2842968"/>
          <a:ext cx="11414430" cy="2714876"/>
        </p:xfrm>
        <a:graphic>
          <a:graphicData uri="http://schemas.openxmlformats.org/drawingml/2006/table">
            <a:tbl>
              <a:tblPr firstRow="1" firstCol="1" bandRow="1"/>
              <a:tblGrid>
                <a:gridCol w="3375056">
                  <a:extLst>
                    <a:ext uri="{9D8B030D-6E8A-4147-A177-3AD203B41FA5}">
                      <a16:colId xmlns:a16="http://schemas.microsoft.com/office/drawing/2014/main" val="1060213599"/>
                    </a:ext>
                  </a:extLst>
                </a:gridCol>
                <a:gridCol w="8039374">
                  <a:extLst>
                    <a:ext uri="{9D8B030D-6E8A-4147-A177-3AD203B41FA5}">
                      <a16:colId xmlns:a16="http://schemas.microsoft.com/office/drawing/2014/main" val="3471833804"/>
                    </a:ext>
                  </a:extLst>
                </a:gridCol>
              </a:tblGrid>
              <a:tr h="67871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Nhạn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Tuy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085777"/>
                  </a:ext>
                </a:extLst>
              </a:tr>
              <a:tr h="678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tháp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920292"/>
                  </a:ext>
                </a:extLst>
              </a:tr>
              <a:tr h="678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trúc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181196"/>
                  </a:ext>
                </a:extLst>
              </a:tr>
              <a:tr h="6787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169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9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23;p31">
            <a:extLst>
              <a:ext uri="{FF2B5EF4-FFF2-40B4-BE49-F238E27FC236}">
                <a16:creationId xmlns:a16="http://schemas.microsoft.com/office/drawing/2014/main" id="{ED80F80B-5B01-690F-8A2C-B744B49ECB65}"/>
              </a:ext>
            </a:extLst>
          </p:cNvPr>
          <p:cNvSpPr txBox="1">
            <a:spLocks/>
          </p:cNvSpPr>
          <p:nvPr/>
        </p:nvSpPr>
        <p:spPr>
          <a:xfrm>
            <a:off x="3227818" y="6007705"/>
            <a:ext cx="4586831" cy="92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8000" rIns="96000" bIns="9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Nhạn</a:t>
            </a: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Tuy</a:t>
            </a: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</a:t>
            </a: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</a:t>
            </a: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Yên</a:t>
            </a:r>
            <a:r>
              <a:rPr lang="en-US" sz="2400" kern="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818" y="6019"/>
            <a:ext cx="5385028" cy="613240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90174" y="4202632"/>
            <a:ext cx="6234113" cy="1287376"/>
            <a:chOff x="5790174" y="4202632"/>
            <a:chExt cx="6234113" cy="1287376"/>
          </a:xfrm>
        </p:grpSpPr>
        <p:cxnSp>
          <p:nvCxnSpPr>
            <p:cNvPr id="11" name="Elbow Connector 10"/>
            <p:cNvCxnSpPr>
              <a:endCxn id="13" idx="1"/>
            </p:cNvCxnSpPr>
            <p:nvPr/>
          </p:nvCxnSpPr>
          <p:spPr>
            <a:xfrm flipV="1">
              <a:off x="5790174" y="4846320"/>
              <a:ext cx="3165566" cy="209006"/>
            </a:xfrm>
            <a:prstGeom prst="bentConnector3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Đáp án sai 2">
              <a:extLst>
                <a:ext uri="{FF2B5EF4-FFF2-40B4-BE49-F238E27FC236}">
                  <a16:creationId xmlns:a16="http://schemas.microsoft.com/office/drawing/2014/main" id="{72E080E8-9CBE-7E1E-25CC-340E27A4D017}"/>
                </a:ext>
              </a:extLst>
            </p:cNvPr>
            <p:cNvSpPr/>
            <p:nvPr/>
          </p:nvSpPr>
          <p:spPr>
            <a:xfrm>
              <a:off x="8955740" y="4202632"/>
              <a:ext cx="3068547" cy="1287376"/>
            </a:xfrm>
            <a:prstGeom prst="round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 tháp</a:t>
              </a:r>
              <a:endParaRPr kumimoji="0" lang="vi-VN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83839" y="347809"/>
            <a:ext cx="6340447" cy="1287376"/>
            <a:chOff x="5683839" y="347809"/>
            <a:chExt cx="6340447" cy="1287376"/>
          </a:xfrm>
        </p:grpSpPr>
        <p:sp>
          <p:nvSpPr>
            <p:cNvPr id="16" name="Đáp án sai 2">
              <a:extLst>
                <a:ext uri="{FF2B5EF4-FFF2-40B4-BE49-F238E27FC236}">
                  <a16:creationId xmlns:a16="http://schemas.microsoft.com/office/drawing/2014/main" id="{72E080E8-9CBE-7E1E-25CC-340E27A4D017}"/>
                </a:ext>
              </a:extLst>
            </p:cNvPr>
            <p:cNvSpPr/>
            <p:nvPr/>
          </p:nvSpPr>
          <p:spPr>
            <a:xfrm>
              <a:off x="8955739" y="347809"/>
              <a:ext cx="3068547" cy="1287376"/>
            </a:xfrm>
            <a:prstGeom prst="round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Mái tháp</a:t>
              </a:r>
              <a:endParaRPr kumimoji="0" lang="vi-VN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7" name="Elbow Connector 16"/>
            <p:cNvCxnSpPr>
              <a:endCxn id="16" idx="1"/>
            </p:cNvCxnSpPr>
            <p:nvPr/>
          </p:nvCxnSpPr>
          <p:spPr>
            <a:xfrm flipV="1">
              <a:off x="5683839" y="991497"/>
              <a:ext cx="3271900" cy="197864"/>
            </a:xfrm>
            <a:prstGeom prst="bentConnector3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0" y="2329602"/>
            <a:ext cx="5311588" cy="1287376"/>
            <a:chOff x="0" y="2329602"/>
            <a:chExt cx="5311588" cy="1287376"/>
          </a:xfrm>
        </p:grpSpPr>
        <p:cxnSp>
          <p:nvCxnSpPr>
            <p:cNvPr id="20" name="Elbow Connector 19"/>
            <p:cNvCxnSpPr/>
            <p:nvPr/>
          </p:nvCxnSpPr>
          <p:spPr>
            <a:xfrm>
              <a:off x="3092824" y="3200400"/>
              <a:ext cx="2218764" cy="94129"/>
            </a:xfrm>
            <a:prstGeom prst="bentConnector3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Đáp án sai 2">
              <a:extLst>
                <a:ext uri="{FF2B5EF4-FFF2-40B4-BE49-F238E27FC236}">
                  <a16:creationId xmlns:a16="http://schemas.microsoft.com/office/drawing/2014/main" id="{72E080E8-9CBE-7E1E-25CC-340E27A4D017}"/>
                </a:ext>
              </a:extLst>
            </p:cNvPr>
            <p:cNvSpPr/>
            <p:nvPr/>
          </p:nvSpPr>
          <p:spPr>
            <a:xfrm>
              <a:off x="0" y="2329602"/>
              <a:ext cx="3068547" cy="1287376"/>
            </a:xfrm>
            <a:prstGeom prst="round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3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Thân tháp</a:t>
              </a:r>
              <a:endParaRPr kumimoji="0" lang="vi-VN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5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B41D52-78E5-A9EB-9CA9-703B1D74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41" y="0"/>
            <a:ext cx="6509524" cy="4882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706B88-2F46-87A8-20F6-1DB532D5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4"/>
          <a:stretch/>
        </p:blipFill>
        <p:spPr>
          <a:xfrm>
            <a:off x="0" y="933027"/>
            <a:ext cx="12192000" cy="591654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8929E455-49C3-9ECF-56B6-6A11D853C208}"/>
              </a:ext>
            </a:extLst>
          </p:cNvPr>
          <p:cNvSpPr txBox="1"/>
          <p:nvPr/>
        </p:nvSpPr>
        <p:spPr>
          <a:xfrm>
            <a:off x="4212029" y="1454199"/>
            <a:ext cx="3767941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00C0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85E8C07-7AA4-C523-801F-0F348D8C029B}"/>
              </a:ext>
            </a:extLst>
          </p:cNvPr>
          <p:cNvSpPr/>
          <p:nvPr/>
        </p:nvSpPr>
        <p:spPr>
          <a:xfrm>
            <a:off x="186501" y="4125341"/>
            <a:ext cx="4158436" cy="1981964"/>
          </a:xfrm>
          <a:custGeom>
            <a:avLst/>
            <a:gdLst/>
            <a:ahLst/>
            <a:cxnLst/>
            <a:rect l="l" t="t" r="r" b="b"/>
            <a:pathLst>
              <a:path w="5557487" h="2313304">
                <a:moveTo>
                  <a:pt x="0" y="0"/>
                </a:moveTo>
                <a:lnTo>
                  <a:pt x="5557487" y="0"/>
                </a:lnTo>
                <a:lnTo>
                  <a:pt x="5557487" y="2313304"/>
                </a:lnTo>
                <a:lnTo>
                  <a:pt x="0" y="2313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8929E455-49C3-9ECF-56B6-6A11D853C208}"/>
              </a:ext>
            </a:extLst>
          </p:cNvPr>
          <p:cNvSpPr txBox="1"/>
          <p:nvPr/>
        </p:nvSpPr>
        <p:spPr>
          <a:xfrm>
            <a:off x="3633216" y="1316838"/>
            <a:ext cx="4767072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TRÒ CHƠI</a:t>
            </a:r>
            <a:endParaRPr kumimoji="0" lang="en-US" sz="3600" b="1" i="0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6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–pa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accent6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6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8929E455-49C3-9ECF-56B6-6A11D853C208}"/>
              </a:ext>
            </a:extLst>
          </p:cNvPr>
          <p:cNvSpPr txBox="1"/>
          <p:nvPr/>
        </p:nvSpPr>
        <p:spPr>
          <a:xfrm>
            <a:off x="4039616" y="219613"/>
            <a:ext cx="4112768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LUẬT CHƠI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A1F1622-E173-C83D-8ED5-5FE44D05E7CD}"/>
              </a:ext>
            </a:extLst>
          </p:cNvPr>
          <p:cNvSpPr/>
          <p:nvPr/>
        </p:nvSpPr>
        <p:spPr>
          <a:xfrm flipH="1">
            <a:off x="737884" y="2820965"/>
            <a:ext cx="2191583" cy="3796135"/>
          </a:xfrm>
          <a:custGeom>
            <a:avLst/>
            <a:gdLst/>
            <a:ahLst/>
            <a:cxnLst/>
            <a:rect l="l" t="t" r="r" b="b"/>
            <a:pathLst>
              <a:path w="1090451" h="1941003">
                <a:moveTo>
                  <a:pt x="1090451" y="0"/>
                </a:moveTo>
                <a:lnTo>
                  <a:pt x="0" y="0"/>
                </a:lnTo>
                <a:lnTo>
                  <a:pt x="0" y="1941003"/>
                </a:lnTo>
                <a:lnTo>
                  <a:pt x="1090451" y="1941003"/>
                </a:lnTo>
                <a:lnTo>
                  <a:pt x="109045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D29A0B7-01A8-F7B8-8D68-35FD3481FB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40864" y="682752"/>
            <a:ext cx="8607551" cy="55372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555463A-1AE6-0AF2-6C0A-64473B6DC7C4}"/>
              </a:ext>
            </a:extLst>
          </p:cNvPr>
          <p:cNvSpPr/>
          <p:nvPr/>
        </p:nvSpPr>
        <p:spPr>
          <a:xfrm>
            <a:off x="6804455" y="4719033"/>
            <a:ext cx="5387547" cy="2242567"/>
          </a:xfrm>
          <a:custGeom>
            <a:avLst/>
            <a:gdLst/>
            <a:ahLst/>
            <a:cxnLst/>
            <a:rect l="l" t="t" r="r" b="b"/>
            <a:pathLst>
              <a:path w="5557487" h="2313304">
                <a:moveTo>
                  <a:pt x="0" y="0"/>
                </a:moveTo>
                <a:lnTo>
                  <a:pt x="5557487" y="0"/>
                </a:lnTo>
                <a:lnTo>
                  <a:pt x="5557487" y="2313304"/>
                </a:lnTo>
                <a:lnTo>
                  <a:pt x="0" y="2313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153A0-F6F7-5134-16B4-313A520C9538}"/>
              </a:ext>
            </a:extLst>
          </p:cNvPr>
          <p:cNvSpPr txBox="1"/>
          <p:nvPr/>
        </p:nvSpPr>
        <p:spPr>
          <a:xfrm>
            <a:off x="3194304" y="1865377"/>
            <a:ext cx="6500030" cy="3477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533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9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Chú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àng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hôm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nay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cũng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Vương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quốc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-pa”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nhưng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quên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933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933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933" kern="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933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h</a:t>
            </a:r>
            <a:r>
              <a:rPr kumimoji="0" lang="en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ãy giúp bạn kiến tìm về đúng tổ của mình bằng cách trả lời đúng các câu hỏi trắc nghiệm. </a:t>
            </a:r>
          </a:p>
        </p:txBody>
      </p:sp>
    </p:spTree>
    <p:extLst>
      <p:ext uri="{BB962C8B-B14F-4D97-AF65-F5344CB8AC3E}">
        <p14:creationId xmlns:p14="http://schemas.microsoft.com/office/powerpoint/2010/main" val="23496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3008" y="4301503"/>
            <a:ext cx="4910328" cy="1287383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miền Nam Việt Nam. </a:t>
            </a:r>
            <a:endParaRPr kumimoji="0" lang="vi-VN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6603999" y="4301505"/>
            <a:ext cx="4910328" cy="1287383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miền Tây Việt Nam. </a:t>
            </a:r>
            <a:endParaRPr kumimoji="0" lang="vi-VN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08639" y="678738"/>
            <a:ext cx="10316770" cy="1601329"/>
          </a:xfrm>
          <a:prstGeom prst="roundRect">
            <a:avLst>
              <a:gd name="adj" fmla="val 18634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vi-VN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vi-VN" sz="36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đền tháp Chăm-pa được xây dựng chủ yếu ở đâu trên đất nước Việt Nam</a:t>
            </a:r>
            <a:endParaRPr lang="vi-VN" sz="3200" noProof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08639" y="2647097"/>
            <a:ext cx="4910328" cy="1287376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3200" noProof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miền Trung Việt </a:t>
            </a:r>
            <a:r>
              <a:rPr lang="en-US" sz="3200" noProof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lang="vi-VN" sz="3200" noProof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am </a:t>
            </a:r>
          </a:p>
        </p:txBody>
      </p:sp>
      <p:sp>
        <p:nvSpPr>
          <p:cNvPr id="5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6599631" y="2647099"/>
            <a:ext cx="4910328" cy="1287376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miền Bắc Việt Nam. </a:t>
            </a:r>
            <a:endParaRPr kumimoji="0" lang="vi-VN" sz="3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Freeform 10">
            <a:hlinkClick r:id="rId6" action="ppaction://hlinksldjump"/>
            <a:extLst>
              <a:ext uri="{FF2B5EF4-FFF2-40B4-BE49-F238E27FC236}">
                <a16:creationId xmlns:a16="http://schemas.microsoft.com/office/drawing/2014/main" id="{F900ED0E-3EDD-178F-375B-36D88EB987BF}"/>
              </a:ext>
            </a:extLst>
          </p:cNvPr>
          <p:cNvSpPr/>
          <p:nvPr/>
        </p:nvSpPr>
        <p:spPr>
          <a:xfrm flipH="1">
            <a:off x="319662" y="4805659"/>
            <a:ext cx="1068871" cy="1851437"/>
          </a:xfrm>
          <a:custGeom>
            <a:avLst/>
            <a:gdLst/>
            <a:ahLst/>
            <a:cxnLst/>
            <a:rect l="l" t="t" r="r" b="b"/>
            <a:pathLst>
              <a:path w="1090451" h="1941003">
                <a:moveTo>
                  <a:pt x="1090451" y="0"/>
                </a:moveTo>
                <a:lnTo>
                  <a:pt x="0" y="0"/>
                </a:lnTo>
                <a:lnTo>
                  <a:pt x="0" y="1941003"/>
                </a:lnTo>
                <a:lnTo>
                  <a:pt x="1090451" y="1941003"/>
                </a:lnTo>
                <a:lnTo>
                  <a:pt x="10904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4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-yay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55" grpId="0" animBg="1"/>
      <p:bldP spid="56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3009" y="4307003"/>
            <a:ext cx="4912057" cy="1281883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C. Không chia phần. </a:t>
            </a:r>
            <a:endParaRPr lang="vi-VN" sz="2400" noProof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6313352" y="4307004"/>
            <a:ext cx="4912057" cy="1281883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50000"/>
              </a:lnSpc>
              <a:defRPr/>
            </a:pPr>
            <a:r>
              <a:rPr lang="vi-VN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Nhiều phần, không đếm hết</a:t>
            </a:r>
            <a:r>
              <a:rPr lang="vi-VN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sp>
        <p:nvSpPr>
          <p:cNvPr id="5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3009" y="2647100"/>
            <a:ext cx="4912057" cy="1292872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en-US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A. 2 phần: Đế tháp và mái tháp. </a:t>
            </a:r>
            <a:endParaRPr lang="vi-VN" sz="2400" noProof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6313353" y="2647101"/>
            <a:ext cx="4912057" cy="1292872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 phần: Đế tháp, thân tháp và mái tháp</a:t>
            </a:r>
            <a:r>
              <a:rPr lang="vi-VN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sp>
        <p:nvSpPr>
          <p:cNvPr id="6" name="Câu hỏi">
            <a:extLst>
              <a:ext uri="{FF2B5EF4-FFF2-40B4-BE49-F238E27FC236}">
                <a16:creationId xmlns:a16="http://schemas.microsoft.com/office/drawing/2014/main" id="{62784F4D-979C-EDA7-3687-35ADC4B6993D}"/>
              </a:ext>
            </a:extLst>
          </p:cNvPr>
          <p:cNvSpPr/>
          <p:nvPr/>
        </p:nvSpPr>
        <p:spPr>
          <a:xfrm>
            <a:off x="913009" y="678738"/>
            <a:ext cx="10312400" cy="1601332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2: </a:t>
            </a:r>
            <a:r>
              <a:rPr lang="vi-VN" sz="28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Tháp Nhạn tọa lạc tại: </a:t>
            </a:r>
          </a:p>
        </p:txBody>
      </p:sp>
      <p:sp>
        <p:nvSpPr>
          <p:cNvPr id="5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3009" y="678738"/>
            <a:ext cx="10312400" cy="1601332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vi-VN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lang="vi-VN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Đền tháp Chăm-pa có cấu trúc gồm mấy phần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sz="2400" noProof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Freeform 10">
            <a:hlinkClick r:id="rId6" action="ppaction://hlinksldjump"/>
            <a:extLst>
              <a:ext uri="{FF2B5EF4-FFF2-40B4-BE49-F238E27FC236}">
                <a16:creationId xmlns:a16="http://schemas.microsoft.com/office/drawing/2014/main" id="{B2143BF5-213E-73AE-FF67-A861B8C8E230}"/>
              </a:ext>
            </a:extLst>
          </p:cNvPr>
          <p:cNvSpPr/>
          <p:nvPr/>
        </p:nvSpPr>
        <p:spPr>
          <a:xfrm flipH="1">
            <a:off x="319662" y="4805659"/>
            <a:ext cx="1068871" cy="1851437"/>
          </a:xfrm>
          <a:custGeom>
            <a:avLst/>
            <a:gdLst/>
            <a:ahLst/>
            <a:cxnLst/>
            <a:rect l="l" t="t" r="r" b="b"/>
            <a:pathLst>
              <a:path w="1090451" h="1941003">
                <a:moveTo>
                  <a:pt x="1090451" y="0"/>
                </a:moveTo>
                <a:lnTo>
                  <a:pt x="0" y="0"/>
                </a:lnTo>
                <a:lnTo>
                  <a:pt x="0" y="1941003"/>
                </a:lnTo>
                <a:lnTo>
                  <a:pt x="1090451" y="1941003"/>
                </a:lnTo>
                <a:lnTo>
                  <a:pt x="10904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-yay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56" grpId="0" animBg="1"/>
      <p:bldP spid="58" grpId="0" animBg="1"/>
      <p:bldP spid="6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3009" y="678738"/>
            <a:ext cx="10312400" cy="1601332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lnSpc>
                <a:spcPct val="150000"/>
              </a:lnSpc>
              <a:defRPr/>
            </a:pPr>
            <a:r>
              <a:rPr lang="vi-VN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3</a:t>
            </a:r>
            <a:r>
              <a:rPr lang="vi-VN" sz="2800" b="1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đền tháp Chăm-pa được xây dựng chủ yếu bằng vật liệu gì? </a:t>
            </a:r>
            <a:r>
              <a:rPr lang="vi-VN" sz="24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5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3009" y="2647101"/>
            <a:ext cx="4912057" cy="128737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A. Gạch</a:t>
            </a:r>
            <a:r>
              <a:rPr kumimoji="0" lang="en-US" sz="24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nung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3009" y="4301509"/>
            <a:ext cx="4912057" cy="128737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Đá tự nhiên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6313353" y="2647102"/>
            <a:ext cx="4912057" cy="128737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B. Đá hoa cương. </a:t>
            </a:r>
            <a:endParaRPr lang="vi-VN" sz="2400" noProof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6313352" y="4301510"/>
            <a:ext cx="4912057" cy="128737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Gạch xi măng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Freeform 10">
            <a:hlinkClick r:id="rId6" action="ppaction://hlinksldjump"/>
            <a:extLst>
              <a:ext uri="{FF2B5EF4-FFF2-40B4-BE49-F238E27FC236}">
                <a16:creationId xmlns:a16="http://schemas.microsoft.com/office/drawing/2014/main" id="{4A1F1622-E173-C83D-8ED5-5FE44D05E7CD}"/>
              </a:ext>
            </a:extLst>
          </p:cNvPr>
          <p:cNvSpPr/>
          <p:nvPr/>
        </p:nvSpPr>
        <p:spPr>
          <a:xfrm flipH="1">
            <a:off x="319662" y="4805659"/>
            <a:ext cx="1068871" cy="1851437"/>
          </a:xfrm>
          <a:custGeom>
            <a:avLst/>
            <a:gdLst/>
            <a:ahLst/>
            <a:cxnLst/>
            <a:rect l="l" t="t" r="r" b="b"/>
            <a:pathLst>
              <a:path w="1090451" h="1941003">
                <a:moveTo>
                  <a:pt x="1090451" y="0"/>
                </a:moveTo>
                <a:lnTo>
                  <a:pt x="0" y="0"/>
                </a:lnTo>
                <a:lnTo>
                  <a:pt x="0" y="1941003"/>
                </a:lnTo>
                <a:lnTo>
                  <a:pt x="1090451" y="1941003"/>
                </a:lnTo>
                <a:lnTo>
                  <a:pt x="10904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1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-yay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913009" y="678738"/>
            <a:ext cx="10312400" cy="1601330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2800" b="1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 </a:t>
            </a:r>
            <a:r>
              <a:rPr lang="en-US" sz="2800" b="1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4</a:t>
            </a:r>
            <a:r>
              <a:rPr lang="vi-VN" sz="2800" b="1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: </a:t>
            </a:r>
            <a:r>
              <a:rPr lang="vi-VN" sz="28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Đế của tháp Nhạn hình</a:t>
            </a:r>
            <a:r>
              <a:rPr lang="en-US" sz="28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gì?</a:t>
            </a:r>
            <a:r>
              <a:rPr lang="vi-VN" sz="28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5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913009" y="2647098"/>
            <a:ext cx="4912057" cy="128737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Hình v</a:t>
            </a:r>
            <a:r>
              <a:rPr lang="vi-VN" sz="2400" noProof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uông. </a:t>
            </a:r>
          </a:p>
        </p:txBody>
      </p:sp>
      <p:sp>
        <p:nvSpPr>
          <p:cNvPr id="5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913009" y="4301505"/>
            <a:ext cx="4912057" cy="1287381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C. Hình</a:t>
            </a:r>
            <a:r>
              <a:rPr kumimoji="0" lang="en-US" sz="24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b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ình hành.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6313353" y="2647099"/>
            <a:ext cx="4912057" cy="1287377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Hình t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ròn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6313352" y="4301506"/>
            <a:ext cx="4912057" cy="1287381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D. Hình</a:t>
            </a:r>
            <a:r>
              <a:rPr kumimoji="0" lang="en-US" sz="24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k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hối hộp vuông 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Freeform 10">
            <a:hlinkClick r:id="rId6" action="ppaction://hlinksldjump"/>
            <a:extLst>
              <a:ext uri="{FF2B5EF4-FFF2-40B4-BE49-F238E27FC236}">
                <a16:creationId xmlns:a16="http://schemas.microsoft.com/office/drawing/2014/main" id="{FA75B974-7CA1-D4C0-6DA2-E9A88DE7746F}"/>
              </a:ext>
            </a:extLst>
          </p:cNvPr>
          <p:cNvSpPr/>
          <p:nvPr/>
        </p:nvSpPr>
        <p:spPr>
          <a:xfrm flipH="1">
            <a:off x="319662" y="4805659"/>
            <a:ext cx="1068871" cy="1851437"/>
          </a:xfrm>
          <a:custGeom>
            <a:avLst/>
            <a:gdLst/>
            <a:ahLst/>
            <a:cxnLst/>
            <a:rect l="l" t="t" r="r" b="b"/>
            <a:pathLst>
              <a:path w="1090451" h="1941003">
                <a:moveTo>
                  <a:pt x="1090451" y="0"/>
                </a:moveTo>
                <a:lnTo>
                  <a:pt x="0" y="0"/>
                </a:lnTo>
                <a:lnTo>
                  <a:pt x="0" y="1941003"/>
                </a:lnTo>
                <a:lnTo>
                  <a:pt x="1090451" y="1941003"/>
                </a:lnTo>
                <a:lnTo>
                  <a:pt x="109045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92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-yay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ld -Uh oh!- Sound Effect - High-Quality Sound 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C098C2-BFDC-821D-D9E8-1388DFC98442}"/>
              </a:ext>
            </a:extLst>
          </p:cNvPr>
          <p:cNvSpPr txBox="1"/>
          <p:nvPr/>
        </p:nvSpPr>
        <p:spPr>
          <a:xfrm>
            <a:off x="4320539" y="1485846"/>
            <a:ext cx="4648202" cy="761763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Phiếu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giao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việc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E4ED9-B7B8-E84F-4257-90311D98EA4F}"/>
              </a:ext>
            </a:extLst>
          </p:cNvPr>
          <p:cNvSpPr txBox="1"/>
          <p:nvPr/>
        </p:nvSpPr>
        <p:spPr>
          <a:xfrm>
            <a:off x="3802495" y="4381704"/>
            <a:ext cx="6194817" cy="1017117"/>
          </a:xfrm>
          <a:prstGeom prst="roundRect">
            <a:avLst>
              <a:gd name="adj" fmla="val 884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 defTabSz="609539">
              <a:lnSpc>
                <a:spcPct val="125000"/>
              </a:lnSpc>
              <a:defRPr/>
            </a:pPr>
            <a:r>
              <a:rPr lang="vi-VN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Sưu tầm tư liệu (tranh ảnh, câu chuyện lịch sử,…) về một đền tháp Chăm-pa.</a:t>
            </a:r>
          </a:p>
        </p:txBody>
      </p:sp>
      <p:pic>
        <p:nvPicPr>
          <p:cNvPr id="6" name="Picture 2" descr="https://o.remove.bg/downloads/6ac21482-645e-4987-b68f-f7493e904673/image-removebg-preview.png">
            <a:extLst>
              <a:ext uri="{FF2B5EF4-FFF2-40B4-BE49-F238E27FC236}">
                <a16:creationId xmlns:a16="http://schemas.microsoft.com/office/drawing/2014/main" id="{E510D347-69A5-801C-C53A-E0E85B5F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66" y="4356863"/>
            <a:ext cx="1116314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o.remove.bg/downloads/6ac21482-645e-4987-b68f-f7493e904673/image-removebg-preview.png">
            <a:extLst>
              <a:ext uri="{FF2B5EF4-FFF2-40B4-BE49-F238E27FC236}">
                <a16:creationId xmlns:a16="http://schemas.microsoft.com/office/drawing/2014/main" id="{1ADA1E64-D5FA-B044-F158-B09448D0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18" y="2761108"/>
            <a:ext cx="1116314" cy="106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9470AB-99DE-520D-36B3-626F6E65E6CB}"/>
              </a:ext>
            </a:extLst>
          </p:cNvPr>
          <p:cNvSpPr txBox="1"/>
          <p:nvPr/>
        </p:nvSpPr>
        <p:spPr>
          <a:xfrm>
            <a:off x="3802495" y="2776565"/>
            <a:ext cx="6223002" cy="1035883"/>
          </a:xfrm>
          <a:prstGeom prst="roundRect">
            <a:avLst>
              <a:gd name="adj" fmla="val 1164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 algn="ctr" defTabSz="609539">
              <a:lnSpc>
                <a:spcPct val="125000"/>
              </a:lnSpc>
              <a:defRPr/>
            </a:pPr>
            <a:r>
              <a:rPr lang="en-US" sz="24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Xem</a:t>
            </a:r>
            <a:r>
              <a:rPr lang="en-US" sz="24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400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vi-VN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 </a:t>
            </a:r>
            <a:r>
              <a:rPr lang="en-US" sz="2400" b="1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Vương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quốc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-pa </a:t>
            </a:r>
          </a:p>
          <a:p>
            <a:pPr lvl="0" algn="ctr" defTabSz="609539">
              <a:lnSpc>
                <a:spcPct val="125000"/>
              </a:lnSpc>
              <a:defRPr/>
            </a:pP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400" b="1" kern="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  <a:r>
              <a:rPr lang="vi-VN" sz="2400" b="1" kern="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FDA8D3-857C-3FAE-6133-DB9311A73388}"/>
              </a:ext>
            </a:extLst>
          </p:cNvPr>
          <p:cNvGrpSpPr>
            <a:grpSpLocks/>
          </p:cNvGrpSpPr>
          <p:nvPr/>
        </p:nvGrpSpPr>
        <p:grpSpPr bwMode="auto">
          <a:xfrm>
            <a:off x="1188720" y="832104"/>
            <a:ext cx="9474538" cy="1200329"/>
            <a:chOff x="3399753" y="4703460"/>
            <a:chExt cx="7413498" cy="21190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8F6DC5-2CA2-25FC-02C8-96583D0ED89F}"/>
                </a:ext>
              </a:extLst>
            </p:cNvPr>
            <p:cNvSpPr txBox="1"/>
            <p:nvPr/>
          </p:nvSpPr>
          <p:spPr>
            <a:xfrm>
              <a:off x="3399753" y="4703460"/>
              <a:ext cx="7413498" cy="19560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Bef>
                  <a:spcPts val="667"/>
                </a:spcBef>
                <a:spcAft>
                  <a:spcPts val="667"/>
                </a:spcAft>
                <a:defRPr/>
              </a:pPr>
              <a:r>
                <a:rPr lang="en-GB" sz="6600" b="1" dirty="0">
                  <a:ln w="317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latin typeface="UTM Cooper Black" panose="02040603050506020204" pitchFamily="18" charset="0"/>
                </a:rPr>
                <a:t>TIẾT HỌCKẾT THÚC</a:t>
              </a:r>
              <a:endParaRPr lang="vi-VN" sz="6600" b="1" dirty="0">
                <a:ln w="3175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dist="38100" dir="5400000" algn="t" rotWithShape="0">
                    <a:prstClr val="black"/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0CF3C1-5281-CB0A-77A5-660A0C37FFA3}"/>
                </a:ext>
              </a:extLst>
            </p:cNvPr>
            <p:cNvSpPr txBox="1"/>
            <p:nvPr/>
          </p:nvSpPr>
          <p:spPr>
            <a:xfrm>
              <a:off x="3442597" y="4703460"/>
              <a:ext cx="7370654" cy="2119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67"/>
                </a:spcBef>
                <a:spcAft>
                  <a:spcPts val="667"/>
                </a:spcAft>
                <a:defRPr/>
              </a:pPr>
              <a:r>
                <a:rPr lang="en-GB" sz="7200" b="1" dirty="0">
                  <a:gradFill>
                    <a:gsLst>
                      <a:gs pos="49000">
                        <a:srgbClr val="A02B93">
                          <a:lumMod val="60000"/>
                          <a:lumOff val="40000"/>
                        </a:srgbClr>
                      </a:gs>
                      <a:gs pos="48000">
                        <a:srgbClr val="FF0000"/>
                      </a:gs>
                    </a:gsLst>
                    <a:lin ang="5400000" scaled="1"/>
                  </a:gradFill>
                  <a:latin typeface="UTM Cooper Black" panose="02040603050506020204" pitchFamily="18" charset="0"/>
                </a:rPr>
                <a:t>TIẾT HỌC KẾT THÚC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0CF3C1-5281-CB0A-77A5-660A0C37FFA3}"/>
              </a:ext>
            </a:extLst>
          </p:cNvPr>
          <p:cNvSpPr txBox="1"/>
          <p:nvPr/>
        </p:nvSpPr>
        <p:spPr bwMode="auto">
          <a:xfrm>
            <a:off x="0" y="2765119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67"/>
              </a:spcBef>
              <a:spcAft>
                <a:spcPts val="667"/>
              </a:spcAft>
              <a:defRPr/>
            </a:pP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Kính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chúc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các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thầy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cô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mạnh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khoẻ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,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các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em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chăm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ngoan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học</a:t>
            </a:r>
            <a:r>
              <a:rPr lang="en-GB" sz="6600" b="1" i="1" dirty="0">
                <a:solidFill>
                  <a:srgbClr val="00B0F0"/>
                </a:solidFill>
                <a:latin typeface="UTM Cooper Black" panose="02040603050506020204" pitchFamily="18" charset="0"/>
              </a:rPr>
              <a:t> </a:t>
            </a:r>
            <a:r>
              <a:rPr lang="en-GB" sz="6600" b="1" i="1" dirty="0" err="1">
                <a:solidFill>
                  <a:srgbClr val="00B0F0"/>
                </a:solidFill>
                <a:latin typeface="UTM Cooper Black" panose="02040603050506020204" pitchFamily="18" charset="0"/>
              </a:rPr>
              <a:t>giỏi</a:t>
            </a:r>
            <a:endParaRPr lang="en-GB" sz="6600" b="1" i="1" dirty="0">
              <a:solidFill>
                <a:srgbClr val="00B0F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7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2400"/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2412675" y="446140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9856" flipH="1">
            <a:off x="9402836" y="290669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7" y="3231621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2400"/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2768304" y="1486897"/>
            <a:ext cx="8811011" cy="37435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2400"/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10" y="4727807"/>
            <a:ext cx="2517169" cy="2101981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5042B7CF-8A94-D96E-66A8-DAA29380C774}"/>
              </a:ext>
            </a:extLst>
          </p:cNvPr>
          <p:cNvSpPr/>
          <p:nvPr/>
        </p:nvSpPr>
        <p:spPr>
          <a:xfrm flipH="1">
            <a:off x="372932" y="2237591"/>
            <a:ext cx="2251933" cy="4293972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121917" tIns="60959" rIns="121917" bIns="60959"/>
          <a:lstStyle/>
          <a:p>
            <a:endParaRPr lang="en-US" sz="2400"/>
          </a:p>
        </p:txBody>
      </p:sp>
      <p:sp>
        <p:nvSpPr>
          <p:cNvPr id="206" name="Text Box 3"/>
          <p:cNvSpPr txBox="1">
            <a:spLocks noChangeArrowheads="1"/>
          </p:cNvSpPr>
          <p:nvPr/>
        </p:nvSpPr>
        <p:spPr bwMode="auto">
          <a:xfrm>
            <a:off x="2768303" y="2947131"/>
            <a:ext cx="8907836" cy="103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09" tIns="53709" rIns="107409" bIns="53709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08465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AI NHANH AI ĐÚNG?</a:t>
            </a:r>
          </a:p>
        </p:txBody>
      </p:sp>
    </p:spTree>
    <p:extLst>
      <p:ext uri="{BB962C8B-B14F-4D97-AF65-F5344CB8AC3E}">
        <p14:creationId xmlns:p14="http://schemas.microsoft.com/office/powerpoint/2010/main" val="1545528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1574495" y="1149165"/>
            <a:ext cx="9128234" cy="96165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38612" y="3035290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12798" y="4338609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185">
        <p:circle/>
      </p:transition>
    </mc:Choice>
    <mc:Fallback xmlns="">
      <p:transition spd="slow" advTm="4118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  <p:extLst>
    <p:ext uri="{E180D4A7-C9FB-4DFB-919C-405C955672EB}">
      <p14:showEvtLst xmlns:p14="http://schemas.microsoft.com/office/powerpoint/2010/main">
        <p14:triggerEvt type="onClick" time="11042" objId="34"/>
        <p14:triggerEvt type="onClick" time="36268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1646310" y="535649"/>
            <a:ext cx="9002110" cy="1213906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24669" y="4390296"/>
            <a:ext cx="55059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700 TCN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335454" y="2945935"/>
            <a:ext cx="57041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179TCN</a:t>
            </a:r>
          </a:p>
        </p:txBody>
      </p:sp>
      <p:sp>
        <p:nvSpPr>
          <p:cNvPr id="31" name="B"/>
          <p:cNvSpPr/>
          <p:nvPr/>
        </p:nvSpPr>
        <p:spPr>
          <a:xfrm>
            <a:off x="545143" y="2945935"/>
            <a:ext cx="54855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209TCN</a:t>
            </a:r>
          </a:p>
        </p:txBody>
      </p:sp>
      <p:sp>
        <p:nvSpPr>
          <p:cNvPr id="32" name="D"/>
          <p:cNvSpPr/>
          <p:nvPr/>
        </p:nvSpPr>
        <p:spPr>
          <a:xfrm>
            <a:off x="6399922" y="4390296"/>
            <a:ext cx="556820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SCN</a:t>
            </a:r>
          </a:p>
        </p:txBody>
      </p:sp>
      <p:pic>
        <p:nvPicPr>
          <p:cNvPr id="51" name="Picture 5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2775">
        <p:circle/>
      </p:transition>
    </mc:Choice>
    <mc:Fallback xmlns="">
      <p:transition spd="slow" advTm="527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  <p:extLst>
    <p:ext uri="{E180D4A7-C9FB-4DFB-919C-405C955672EB}">
      <p14:showEvtLst xmlns:p14="http://schemas.microsoft.com/office/powerpoint/2010/main">
        <p14:triggerEvt type="onClick" time="11994" objId="34"/>
        <p14:triggerEvt type="onClick" time="48236" objId="2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"/>
          <p:cNvSpPr/>
          <p:nvPr/>
        </p:nvSpPr>
        <p:spPr>
          <a:xfrm>
            <a:off x="6030655" y="4400549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TK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TK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3035291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AutoShape 2" descr="Giải Cùng em học Toán lớp 2 tập 2 – trang 12, 13 – Tuần 21 – Tiết 1 | Giải  Bài Tập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ound Diagonal Corner Rectangle 32"/>
          <p:cNvSpPr/>
          <p:nvPr/>
        </p:nvSpPr>
        <p:spPr>
          <a:xfrm>
            <a:off x="1265123" y="990862"/>
            <a:ext cx="9002110" cy="1213906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381">
        <p:circle/>
      </p:transition>
    </mc:Choice>
    <mc:Fallback xmlns="">
      <p:transition spd="slow" advTm="453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  <p:extLst>
    <p:ext uri="{E180D4A7-C9FB-4DFB-919C-405C955672EB}">
      <p14:showEvtLst xmlns:p14="http://schemas.microsoft.com/office/powerpoint/2010/main">
        <p14:triggerEvt type="onClick" time="13351" objId="34"/>
        <p14:triggerEvt type="onClick" time="41245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39" t="5082" r="8143" b="17351"/>
          <a:stretch/>
        </p:blipFill>
        <p:spPr>
          <a:xfrm>
            <a:off x="1" y="621792"/>
            <a:ext cx="12192000" cy="6236208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594946" y="280416"/>
            <a:ext cx="9002110" cy="1213906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607571" y="188976"/>
            <a:ext cx="9002110" cy="1213906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8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E621131-443B-F908-3C36-DF5E58184847}"/>
              </a:ext>
            </a:extLst>
          </p:cNvPr>
          <p:cNvGrpSpPr/>
          <p:nvPr/>
        </p:nvGrpSpPr>
        <p:grpSpPr>
          <a:xfrm>
            <a:off x="4768949" y="511125"/>
            <a:ext cx="7353104" cy="5865198"/>
            <a:chOff x="3612610" y="277044"/>
            <a:chExt cx="5514827" cy="43988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381494-B789-1333-6ABE-363A778E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2610" y="277044"/>
              <a:ext cx="5514827" cy="40526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2CCECF-AC66-3939-40A7-248C8F6CEF4E}"/>
                </a:ext>
              </a:extLst>
            </p:cNvPr>
            <p:cNvSpPr txBox="1"/>
            <p:nvPr/>
          </p:nvSpPr>
          <p:spPr>
            <a:xfrm>
              <a:off x="3806039" y="4329693"/>
              <a:ext cx="451953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latin typeface="UTM Avo" panose="02040603050506020204" pitchFamily="18" charset="0"/>
                </a:rPr>
                <a:t>Hình</a:t>
              </a:r>
              <a:r>
                <a:rPr lang="en-US" sz="2400" b="1" i="1" dirty="0">
                  <a:latin typeface="UTM Avo" panose="02040603050506020204" pitchFamily="18" charset="0"/>
                </a:rPr>
                <a:t> 1. </a:t>
              </a:r>
              <a:r>
                <a:rPr lang="en-US" sz="2400" i="1" dirty="0" err="1">
                  <a:latin typeface="UTM Avo" panose="02040603050506020204" pitchFamily="18" charset="0"/>
                </a:rPr>
                <a:t>Một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latin typeface="UTM Avo" panose="02040603050506020204" pitchFamily="18" charset="0"/>
                </a:rPr>
                <a:t>góc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latin typeface="UTM Avo" panose="02040603050506020204" pitchFamily="18" charset="0"/>
                </a:rPr>
                <a:t>khu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latin typeface="UTM Avo" panose="02040603050506020204" pitchFamily="18" charset="0"/>
                </a:rPr>
                <a:t>đền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latin typeface="UTM Avo" panose="02040603050506020204" pitchFamily="18" charset="0"/>
                </a:rPr>
                <a:t>tháp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latin typeface="UTM Avo" panose="02040603050506020204" pitchFamily="18" charset="0"/>
                </a:rPr>
                <a:t>Mỹ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  <a:r>
                <a:rPr lang="en-US" sz="2400" i="1" dirty="0" err="1">
                  <a:latin typeface="UTM Avo" panose="02040603050506020204" pitchFamily="18" charset="0"/>
                </a:rPr>
                <a:t>Sơn</a:t>
              </a:r>
              <a:r>
                <a:rPr lang="en-US" sz="2400" i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419B13-035C-3F37-48A7-35AC24681298}"/>
              </a:ext>
            </a:extLst>
          </p:cNvPr>
          <p:cNvGrpSpPr/>
          <p:nvPr/>
        </p:nvGrpSpPr>
        <p:grpSpPr>
          <a:xfrm>
            <a:off x="490429" y="2635115"/>
            <a:ext cx="3772082" cy="1674283"/>
            <a:chOff x="338648" y="4366910"/>
            <a:chExt cx="7125322" cy="125571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73117D-26FF-EDCF-0A5F-91A94515BE5F}"/>
                </a:ext>
              </a:extLst>
            </p:cNvPr>
            <p:cNvSpPr txBox="1"/>
            <p:nvPr/>
          </p:nvSpPr>
          <p:spPr>
            <a:xfrm>
              <a:off x="910360" y="4445377"/>
              <a:ext cx="6553610" cy="117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i="1" dirty="0">
                  <a:latin typeface="UTM Avo" panose="02040603050506020204" pitchFamily="18" charset="0"/>
                </a:rPr>
                <a:t>Hãy chia sẻ những điều em biết về đền tháp Mỹ Sơn.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D3E8D1D-6276-3D93-7B0B-B7001A83FB32}"/>
                </a:ext>
              </a:extLst>
            </p:cNvPr>
            <p:cNvGrpSpPr/>
            <p:nvPr/>
          </p:nvGrpSpPr>
          <p:grpSpPr>
            <a:xfrm>
              <a:off x="338648" y="4366910"/>
              <a:ext cx="503182" cy="503182"/>
              <a:chOff x="9382710" y="6877029"/>
              <a:chExt cx="824190" cy="82419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1FC144E-2A8A-DD51-2A43-4BBEEA0D80BF}"/>
                  </a:ext>
                </a:extLst>
              </p:cNvPr>
              <p:cNvGrpSpPr/>
              <p:nvPr/>
            </p:nvGrpSpPr>
            <p:grpSpPr>
              <a:xfrm>
                <a:off x="9382710" y="6877029"/>
                <a:ext cx="824190" cy="824190"/>
                <a:chOff x="0" y="0"/>
                <a:chExt cx="812800" cy="812800"/>
              </a:xfrm>
            </p:grpSpPr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F83D245-6CCC-8C9C-4B35-334AB189ED5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CA475"/>
                </a:solidFill>
              </p:spPr>
              <p:txBody>
                <a:bodyPr/>
                <a:lstStyle/>
                <a:p>
                  <a:endParaRPr lang="en-US" sz="2400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4" name="TextBox 25">
                  <a:extLst>
                    <a:ext uri="{FF2B5EF4-FFF2-40B4-BE49-F238E27FC236}">
                      <a16:creationId xmlns:a16="http://schemas.microsoft.com/office/drawing/2014/main" id="{4080DD9E-5EBF-86EB-62BC-93866150903B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67733" tIns="67733" rIns="67733" bIns="67733" rtlCol="0" anchor="ctr"/>
                <a:lstStyle/>
                <a:p>
                  <a:pPr algn="ctr">
                    <a:lnSpc>
                      <a:spcPts val="3545"/>
                    </a:lnSpc>
                  </a:pPr>
                  <a:endParaRPr sz="2400" dirty="0">
                    <a:latin typeface="UTM Avo" panose="02040603050506020204" pitchFamily="18" charset="0"/>
                  </a:endParaRPr>
                </a:p>
              </p:txBody>
            </p:sp>
          </p:grp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5D821EEE-B0BC-0FCD-C271-ADD63FE0705E}"/>
                  </a:ext>
                </a:extLst>
              </p:cNvPr>
              <p:cNvSpPr/>
              <p:nvPr/>
            </p:nvSpPr>
            <p:spPr>
              <a:xfrm>
                <a:off x="9572228" y="7082406"/>
                <a:ext cx="445153" cy="413436"/>
              </a:xfrm>
              <a:custGeom>
                <a:avLst/>
                <a:gdLst/>
                <a:ahLst/>
                <a:cxnLst/>
                <a:rect l="l" t="t" r="r" b="b"/>
                <a:pathLst>
                  <a:path w="445153" h="413436">
                    <a:moveTo>
                      <a:pt x="0" y="0"/>
                    </a:moveTo>
                    <a:lnTo>
                      <a:pt x="445154" y="0"/>
                    </a:lnTo>
                    <a:lnTo>
                      <a:pt x="445154" y="413436"/>
                    </a:lnTo>
                    <a:lnTo>
                      <a:pt x="0" y="413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Nervous System Breakthrough by Slidesgo">
  <a:themeElements>
    <a:clrScheme name="Simple Light">
      <a:dk1>
        <a:srgbClr val="000000"/>
      </a:dk1>
      <a:lt1>
        <a:srgbClr val="661904"/>
      </a:lt1>
      <a:dk2>
        <a:srgbClr val="F1DCCD"/>
      </a:dk2>
      <a:lt2>
        <a:srgbClr val="AB917D"/>
      </a:lt2>
      <a:accent1>
        <a:srgbClr val="87634B"/>
      </a:accent1>
      <a:accent2>
        <a:srgbClr val="673D23"/>
      </a:accent2>
      <a:accent3>
        <a:srgbClr val="200C06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6. Vương quốc Phù Nam</Template>
  <TotalTime>3098</TotalTime>
  <Words>803</Words>
  <Application>Microsoft Office PowerPoint</Application>
  <PresentationFormat>Widescreen</PresentationFormat>
  <Paragraphs>107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UTM Cooper Black</vt:lpstr>
      <vt:lpstr>Times New Roman</vt:lpstr>
      <vt:lpstr>Calibri Light</vt:lpstr>
      <vt:lpstr>UTM Avo</vt:lpstr>
      <vt:lpstr>Cambria</vt:lpstr>
      <vt:lpstr>Arial</vt:lpstr>
      <vt:lpstr>Calibri</vt:lpstr>
      <vt:lpstr>Montserrat</vt:lpstr>
      <vt:lpstr>Zilla Slab</vt:lpstr>
      <vt:lpstr>Office Theme</vt:lpstr>
      <vt:lpstr>Nervous System Breakthrough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HP</cp:lastModifiedBy>
  <cp:revision>74</cp:revision>
  <dcterms:created xsi:type="dcterms:W3CDTF">2024-10-06T15:20:28Z</dcterms:created>
  <dcterms:modified xsi:type="dcterms:W3CDTF">2024-11-25T13:19:12Z</dcterms:modified>
</cp:coreProperties>
</file>