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7" r:id="rId2"/>
    <p:sldId id="336" r:id="rId3"/>
    <p:sldId id="306" r:id="rId4"/>
    <p:sldId id="331" r:id="rId5"/>
    <p:sldId id="332" r:id="rId6"/>
    <p:sldId id="335" r:id="rId7"/>
    <p:sldId id="315" r:id="rId8"/>
    <p:sldId id="313" r:id="rId9"/>
    <p:sldId id="328" r:id="rId10"/>
    <p:sldId id="256" r:id="rId11"/>
    <p:sldId id="258" r:id="rId12"/>
    <p:sldId id="334" r:id="rId13"/>
    <p:sldId id="333" r:id="rId14"/>
    <p:sldId id="285" r:id="rId15"/>
  </p:sldIdLst>
  <p:sldSz cx="12190413" cy="6858000"/>
  <p:notesSz cx="9144000" cy="6858000"/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FF"/>
    <a:srgbClr val="FFBAD7"/>
    <a:srgbClr val="B5EAD6"/>
    <a:srgbClr val="596769"/>
    <a:srgbClr val="9957B2"/>
    <a:srgbClr val="E2F0CC"/>
    <a:srgbClr val="FF9AA2"/>
    <a:srgbClr val="E8BABD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7" autoAdjust="0"/>
    <p:restoredTop sz="94660"/>
  </p:normalViewPr>
  <p:slideViewPr>
    <p:cSldViewPr>
      <p:cViewPr varScale="1">
        <p:scale>
          <a:sx n="82" d="100"/>
          <a:sy n="82" d="100"/>
        </p:scale>
        <p:origin x="211" y="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C2302-E23B-4184-B52B-7B590A8BA435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D2AD9-1CA8-4354-AA63-B0B4489171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79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70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4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5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8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3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05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9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049"/>
            <a:ext cx="401056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2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102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0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9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4E734-AFA3-482F-A5CE-88DF2FFC3F67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B6C65-C78D-4645-87C9-3E869753D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7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7200"/>
            <a:ext cx="12190413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7" y="4284382"/>
            <a:ext cx="1715606" cy="1881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 t="58730" r="-1718" b="1815"/>
          <a:stretch/>
        </p:blipFill>
        <p:spPr>
          <a:xfrm>
            <a:off x="9653913" y="1300201"/>
            <a:ext cx="3094250" cy="2705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31564" r="-1" b="40681"/>
          <a:stretch/>
        </p:blipFill>
        <p:spPr>
          <a:xfrm>
            <a:off x="9792808" y="5528896"/>
            <a:ext cx="2676480" cy="1903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70692" y="2500726"/>
            <a:ext cx="71912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Việt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đọc 2: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vui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0036" y="4545963"/>
            <a:ext cx="64738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32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32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Huỳnh Thị Ngọc </a:t>
            </a:r>
            <a:r>
              <a:rPr lang="vi-VN" sz="32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Vân</a:t>
            </a:r>
            <a:endParaRPr lang="en-US" sz="3200" b="1" i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1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2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: 2B</a:t>
            </a:r>
            <a:endParaRPr lang="en-US" sz="3200" b="1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WordArt 61"/>
          <p:cNvSpPr>
            <a:spLocks noChangeArrowheads="1" noChangeShapeType="1" noTextEdit="1"/>
          </p:cNvSpPr>
          <p:nvPr/>
        </p:nvSpPr>
        <p:spPr bwMode="auto">
          <a:xfrm>
            <a:off x="2432566" y="1574219"/>
            <a:ext cx="7358062" cy="58578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45204"/>
              </a:avLst>
            </a:prstTxWarp>
          </a:bodyPr>
          <a:lstStyle/>
          <a:p>
            <a:pPr algn="ctr"/>
            <a:r>
              <a:rPr lang="vi-VN" sz="4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Nhiệt liệt chào đón quý thầy cô giáo</a:t>
            </a:r>
            <a:endParaRPr lang="en-US" sz="48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2788164" y="220655"/>
            <a:ext cx="70024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UBND THỊ </a:t>
            </a:r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XÃ AN NHƠN</a:t>
            </a:r>
          </a:p>
          <a:p>
            <a:pPr algn="ctr" eaLnBrk="1" hangingPunct="1"/>
            <a:r>
              <a:rPr lang="en-US" alt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TRƯỜNG TIỂU HỌC SỐ 2 NHƠN THÀNH</a:t>
            </a:r>
          </a:p>
        </p:txBody>
      </p:sp>
      <p:pic>
        <p:nvPicPr>
          <p:cNvPr id="17" name="Picture 20" descr="0307_1j_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7" y="197490"/>
            <a:ext cx="105092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 descr="0307_1j_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583" y="168219"/>
            <a:ext cx="105092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8041416" y="4696715"/>
            <a:ext cx="2612337" cy="2403079"/>
          </a:xfrm>
          <a:prstGeom prst="rect">
            <a:avLst/>
          </a:prstGeom>
        </p:spPr>
      </p:pic>
      <p:pic>
        <p:nvPicPr>
          <p:cNvPr id="19" name="Picture 13" descr="D:\má hạnh PPT\stickers_a26c7078ec2f5ae9b967c5e8d294d41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495" y="5528896"/>
            <a:ext cx="34004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má hạnh PPT\stickers_a26c7078ec2f5ae9b967c5e8d294d41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25" y="5561957"/>
            <a:ext cx="34004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2239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38" y="884250"/>
            <a:ext cx="2857128" cy="285712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09" y="1379486"/>
            <a:ext cx="2739797" cy="236189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99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Ong</a:t>
            </a:r>
            <a:endParaRPr lang="en-US" sz="6599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605" y="198539"/>
            <a:ext cx="2739797" cy="236189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99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non</a:t>
            </a:r>
            <a:endParaRPr lang="en-US" sz="6599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3198" y="2560432"/>
            <a:ext cx="2739797" cy="236189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99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7401" y="1379486"/>
            <a:ext cx="2739797" cy="236189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99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học</a:t>
            </a:r>
            <a:endParaRPr lang="en-US" sz="6599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35" y="3436622"/>
            <a:ext cx="2649694" cy="266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7" y="1810822"/>
            <a:ext cx="1343703" cy="1343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299" y="446"/>
            <a:ext cx="2857128" cy="285712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3960" y="203211"/>
            <a:ext cx="8273653" cy="160761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>
              <a:defRPr/>
            </a:pP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Trong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ctr" defTabSz="914309">
              <a:defRPr/>
            </a:pP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8" y="203211"/>
            <a:ext cx="1600498" cy="160761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618626" y="2217639"/>
            <a:ext cx="8509028" cy="8417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vỗ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9" y="3059358"/>
            <a:ext cx="1343703" cy="134370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599990" y="3347044"/>
            <a:ext cx="10111840" cy="8417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nay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7" y="4188763"/>
            <a:ext cx="1343703" cy="134370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599990" y="4589343"/>
            <a:ext cx="8527664" cy="8417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>
              <a:defRPr/>
            </a:pP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Em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7" y="5337735"/>
            <a:ext cx="1343703" cy="134370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618626" y="5688858"/>
            <a:ext cx="8509028" cy="8417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>
              <a:defRPr/>
            </a:pP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cháu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7" y="1810822"/>
            <a:ext cx="1343703" cy="1343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299" y="446"/>
            <a:ext cx="2857128" cy="285712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3960" y="203211"/>
            <a:ext cx="8345661" cy="160761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>
              <a:defRPr/>
            </a:pP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Trong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thể hiện cảm xúc?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4309">
              <a:defRPr/>
            </a:pP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8" y="203211"/>
            <a:ext cx="1600498" cy="160761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618626" y="2217639"/>
            <a:ext cx="8509028" cy="8417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vỗ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9" y="3059358"/>
            <a:ext cx="1343703" cy="134370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599990" y="3347044"/>
            <a:ext cx="9607784" cy="8417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Em bé hát hay quá! </a:t>
            </a:r>
          </a:p>
          <a:p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7" y="4188763"/>
            <a:ext cx="1343703" cy="134370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599989" y="4515603"/>
            <a:ext cx="9823809" cy="8417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>
              <a:defRPr/>
            </a:pPr>
            <a:r>
              <a:rPr lang="en-US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Hôm nay bố mẹ đưa em đi nhà sách. </a:t>
            </a:r>
            <a:endParaRPr lang="en-US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7" y="5337735"/>
            <a:ext cx="1343703" cy="134370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618626" y="5688858"/>
            <a:ext cx="8509028" cy="8417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>
              <a:defRPr/>
            </a:pP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cháu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744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4" y="1565593"/>
            <a:ext cx="1488772" cy="1488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299" y="446"/>
            <a:ext cx="2857128" cy="285712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3960" y="184316"/>
            <a:ext cx="8201646" cy="160761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nêu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nghị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9" y="184316"/>
            <a:ext cx="1600498" cy="160761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657714" y="2064019"/>
            <a:ext cx="7893876" cy="8417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vỗ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4" y="2770141"/>
            <a:ext cx="1488772" cy="148877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657712" y="3213982"/>
            <a:ext cx="7245804" cy="8417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Em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4" y="3969314"/>
            <a:ext cx="1488772" cy="148877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644067" y="4437369"/>
            <a:ext cx="9995755" cy="8417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nay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4" y="5142626"/>
            <a:ext cx="1488772" cy="148877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657714" y="5707623"/>
            <a:ext cx="7788586" cy="8417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Cuối câu hỏi có dấu gì?</a:t>
            </a:r>
            <a:endParaRPr lang="en-US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8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1938" y="1988839"/>
            <a:ext cx="9361040" cy="2337625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>
                <a:gd name="adj" fmla="val 10840831"/>
              </a:avLst>
            </a:prstTxWarp>
            <a:spAutoFit/>
          </a:bodyPr>
          <a:lstStyle/>
          <a:p>
            <a:pPr algn="ctr"/>
            <a:r>
              <a:rPr lang="en-US" sz="239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Xin </a:t>
            </a:r>
            <a:r>
              <a:rPr lang="en-US" sz="239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chân thành cảm ơn quý thầy cô </a:t>
            </a:r>
          </a:p>
          <a:p>
            <a:pPr algn="ctr"/>
            <a:r>
              <a:rPr lang="en-US" sz="239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và các em </a:t>
            </a:r>
            <a:r>
              <a:rPr lang="en-US" sz="239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học </a:t>
            </a:r>
            <a:r>
              <a:rPr lang="en-US" sz="239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sinh</a:t>
            </a:r>
            <a:r>
              <a:rPr lang="en-US" sz="23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!</a:t>
            </a:r>
          </a:p>
        </p:txBody>
      </p:sp>
      <p:pic>
        <p:nvPicPr>
          <p:cNvPr id="4" name="Picture 13" descr="D:\má hạnh PPT\stickers_a26c7078ec2f5ae9b967c5e8d294d4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26" y="5257800"/>
            <a:ext cx="34004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:\feuerwerk-004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7413" y="104977"/>
            <a:ext cx="4222995" cy="224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:\feuerwerk-004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" y="104977"/>
            <a:ext cx="3726528" cy="238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D:\má hạnh PPT\stickers_a26c7078ec2f5ae9b967c5e8d294d4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998" y="5240668"/>
            <a:ext cx="34004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D:\má hạnh PPT\stickers_a26c7078ec2f5ae9b967c5e8d294d4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89" y="5240668"/>
            <a:ext cx="34004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203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18B48-7380-63E5-0B8D-CF057E54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oi dong">
            <a:hlinkClick r:id="" action="ppaction://media"/>
            <a:extLst>
              <a:ext uri="{FF2B5EF4-FFF2-40B4-BE49-F238E27FC236}">
                <a16:creationId xmlns:a16="http://schemas.microsoft.com/office/drawing/2014/main" id="{2988FE0B-B0AD-89D4-CD05-13A9E5517A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548" y="102743"/>
            <a:ext cx="11937016" cy="6074221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72D014-59D7-BA08-BF48-C0A09691861F}"/>
              </a:ext>
            </a:extLst>
          </p:cNvPr>
          <p:cNvSpPr txBox="1">
            <a:spLocks/>
          </p:cNvSpPr>
          <p:nvPr/>
        </p:nvSpPr>
        <p:spPr>
          <a:xfrm>
            <a:off x="787789" y="175581"/>
            <a:ext cx="10972800" cy="6956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KHỞI ĐỘNG</a:t>
            </a:r>
            <a:endParaRPr lang="en-US" sz="4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6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489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9"/>
          <a:stretch/>
        </p:blipFill>
        <p:spPr>
          <a:xfrm>
            <a:off x="-1" y="1"/>
            <a:ext cx="12190413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-114556" y="5080940"/>
            <a:ext cx="2033297" cy="1646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53" y="4510433"/>
            <a:ext cx="3473714" cy="2824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85287" y="1261502"/>
            <a:ext cx="9050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01" y="1860503"/>
            <a:ext cx="8304542" cy="53041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85287" y="4365104"/>
            <a:ext cx="7947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2: </a:t>
            </a:r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 hiểu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1088" y="142991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/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8065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9"/>
          <a:stretch/>
        </p:blipFill>
        <p:spPr>
          <a:xfrm>
            <a:off x="-1" y="27385"/>
            <a:ext cx="12190413" cy="6857999"/>
          </a:xfrm>
          <a:prstGeom prst="rect">
            <a:avLst/>
          </a:prstGeom>
        </p:spPr>
      </p:pic>
      <p:pic>
        <p:nvPicPr>
          <p:cNvPr id="21" name="Picture 9" descr="zeiche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6" y="5596498"/>
            <a:ext cx="1229583" cy="159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84A8F-7974-8E9C-0EA4-B5DC61319BB2}"/>
              </a:ext>
            </a:extLst>
          </p:cNvPr>
          <p:cNvSpPr txBox="1"/>
          <p:nvPr/>
        </p:nvSpPr>
        <p:spPr>
          <a:xfrm>
            <a:off x="3070870" y="2228662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4FF84-CADD-1997-064A-7FC445EA76C8}"/>
              </a:ext>
            </a:extLst>
          </p:cNvPr>
          <p:cNvSpPr txBox="1"/>
          <p:nvPr/>
        </p:nvSpPr>
        <p:spPr>
          <a:xfrm>
            <a:off x="694606" y="2897035"/>
            <a:ext cx="10585176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1.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2.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3. Theo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4FCB8-88B5-3388-F602-C73C2ECCC8AA}"/>
              </a:ext>
            </a:extLst>
          </p:cNvPr>
          <p:cNvSpPr txBox="1"/>
          <p:nvPr/>
        </p:nvSpPr>
        <p:spPr>
          <a:xfrm>
            <a:off x="2085287" y="1261502"/>
            <a:ext cx="9050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A1DB5-FC5A-9726-049B-D2B6EEDAAED6}"/>
              </a:ext>
            </a:extLst>
          </p:cNvPr>
          <p:cNvSpPr txBox="1"/>
          <p:nvPr/>
        </p:nvSpPr>
        <p:spPr>
          <a:xfrm>
            <a:off x="1701088" y="142991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/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9"/>
          <a:stretch/>
        </p:blipFill>
        <p:spPr>
          <a:xfrm>
            <a:off x="-1" y="1"/>
            <a:ext cx="12190413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94FF84-CADD-1997-064A-7FC445EA76C8}"/>
              </a:ext>
            </a:extLst>
          </p:cNvPr>
          <p:cNvSpPr txBox="1"/>
          <p:nvPr/>
        </p:nvSpPr>
        <p:spPr>
          <a:xfrm>
            <a:off x="359575" y="1753652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1.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4FCB8-88B5-3388-F602-C73C2ECCC8AA}"/>
              </a:ext>
            </a:extLst>
          </p:cNvPr>
          <p:cNvSpPr txBox="1"/>
          <p:nvPr/>
        </p:nvSpPr>
        <p:spPr>
          <a:xfrm>
            <a:off x="2069827" y="1111077"/>
            <a:ext cx="9050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A1DB5-FC5A-9726-049B-D2B6EEDAAED6}"/>
              </a:ext>
            </a:extLst>
          </p:cNvPr>
          <p:cNvSpPr txBox="1"/>
          <p:nvPr/>
        </p:nvSpPr>
        <p:spPr>
          <a:xfrm>
            <a:off x="1701088" y="142991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/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AF7C7-6FAB-3519-B1BE-71DDDBF6CE2D}"/>
              </a:ext>
            </a:extLst>
          </p:cNvPr>
          <p:cNvSpPr txBox="1"/>
          <p:nvPr/>
        </p:nvSpPr>
        <p:spPr>
          <a:xfrm>
            <a:off x="550590" y="4653629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Theo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F15A0-E3FD-5FCB-25C1-F5E26DBD7DF3}"/>
              </a:ext>
            </a:extLst>
          </p:cNvPr>
          <p:cNvSpPr txBox="1"/>
          <p:nvPr/>
        </p:nvSpPr>
        <p:spPr>
          <a:xfrm>
            <a:off x="561399" y="3094513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4AF52-10E1-03DC-7470-D5487D495A9A}"/>
              </a:ext>
            </a:extLst>
          </p:cNvPr>
          <p:cNvSpPr txBox="1"/>
          <p:nvPr/>
        </p:nvSpPr>
        <p:spPr>
          <a:xfrm>
            <a:off x="118543" y="2176570"/>
            <a:ext cx="1183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giỏ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miêu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3E493-63C4-DD0E-DFB3-FEF14566D673}"/>
              </a:ext>
            </a:extLst>
          </p:cNvPr>
          <p:cNvSpPr txBox="1"/>
          <p:nvPr/>
        </p:nvSpPr>
        <p:spPr>
          <a:xfrm>
            <a:off x="118543" y="3706580"/>
            <a:ext cx="1183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chuyền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vuốt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ngắm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nghía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ngửi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nếm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thơm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DD848-7022-A013-1E9E-52A25676F158}"/>
              </a:ext>
            </a:extLst>
          </p:cNvPr>
          <p:cNvSpPr txBox="1"/>
          <p:nvPr/>
        </p:nvSpPr>
        <p:spPr>
          <a:xfrm>
            <a:off x="139054" y="5141510"/>
            <a:ext cx="11813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800" b="1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Vì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9"/>
          <a:stretch/>
        </p:blipFill>
        <p:spPr>
          <a:xfrm>
            <a:off x="-1" y="1"/>
            <a:ext cx="12190413" cy="6857999"/>
          </a:xfrm>
          <a:prstGeom prst="rect">
            <a:avLst/>
          </a:prstGeom>
        </p:spPr>
      </p:pic>
      <p:pic>
        <p:nvPicPr>
          <p:cNvPr id="21" name="Picture 9" descr="zeiche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306" y="5596498"/>
            <a:ext cx="1229583" cy="159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14FCB8-88B5-3388-F602-C73C2ECCC8AA}"/>
              </a:ext>
            </a:extLst>
          </p:cNvPr>
          <p:cNvSpPr txBox="1"/>
          <p:nvPr/>
        </p:nvSpPr>
        <p:spPr>
          <a:xfrm>
            <a:off x="2085287" y="1261502"/>
            <a:ext cx="9050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A1DB5-FC5A-9726-049B-D2B6EEDAAED6}"/>
              </a:ext>
            </a:extLst>
          </p:cNvPr>
          <p:cNvSpPr txBox="1"/>
          <p:nvPr/>
        </p:nvSpPr>
        <p:spPr>
          <a:xfrm>
            <a:off x="1701088" y="142991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/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784A8F-7974-8E9C-0EA4-B5DC61319BB2}"/>
              </a:ext>
            </a:extLst>
          </p:cNvPr>
          <p:cNvSpPr txBox="1"/>
          <p:nvPr/>
        </p:nvSpPr>
        <p:spPr>
          <a:xfrm>
            <a:off x="334566" y="2636912"/>
            <a:ext cx="11233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* Ý nghĩa bài học: 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tả đúng, tả hay một loại trái cây nói riêng, các sự vật trong cuộc sống nói chung, cần quan sát và học cách quan sát tỉ mỉ.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56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9"/>
          <a:stretch/>
        </p:blipFill>
        <p:spPr>
          <a:xfrm>
            <a:off x="-1" y="-27384"/>
            <a:ext cx="12190413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-114555" y="5080940"/>
            <a:ext cx="1790162" cy="1646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534" y="4130486"/>
            <a:ext cx="3290068" cy="2824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059"/>
            <a:ext cx="11854117" cy="458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7585" y="3607322"/>
            <a:ext cx="10355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3: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thực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hành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10B03-75DF-4F73-4871-B2C5F1106468}"/>
              </a:ext>
            </a:extLst>
          </p:cNvPr>
          <p:cNvSpPr txBox="1"/>
          <p:nvPr/>
        </p:nvSpPr>
        <p:spPr>
          <a:xfrm>
            <a:off x="2085287" y="1261502"/>
            <a:ext cx="9050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2E7AA-7C6D-D1AD-6268-9853DC0E9BD2}"/>
              </a:ext>
            </a:extLst>
          </p:cNvPr>
          <p:cNvSpPr txBox="1"/>
          <p:nvPr/>
        </p:nvSpPr>
        <p:spPr>
          <a:xfrm>
            <a:off x="1701088" y="142991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/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5316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9"/>
          <a:stretch/>
        </p:blipFill>
        <p:spPr>
          <a:xfrm>
            <a:off x="-1" y="1"/>
            <a:ext cx="12190413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550" y="-27384"/>
            <a:ext cx="11881320" cy="6432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Một tiết học vui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dirty="0" smtClean="0">
                <a:cs typeface="Times New Roman" pitchFamily="18" charset="0"/>
              </a:rPr>
              <a:t> 1</a:t>
            </a:r>
            <a:r>
              <a:rPr lang="en-US" dirty="0"/>
              <a:t>. </a:t>
            </a:r>
            <a:r>
              <a:rPr lang="vi-VN" dirty="0"/>
              <a:t>Thấy thầy giáo xách giỏ trái cây vào lớp, chúng tôi rất ngạc nhiên: Thầy mang</a:t>
            </a:r>
            <a:r>
              <a:rPr lang="en-US" dirty="0"/>
              <a:t> </a:t>
            </a:r>
            <a:r>
              <a:rPr lang="vi-VN" dirty="0"/>
              <a:t>trái cây đến lớp làm gì nhỉ?</a:t>
            </a:r>
            <a:endParaRPr lang="en-US" dirty="0"/>
          </a:p>
          <a:p>
            <a:r>
              <a:rPr lang="en-US" dirty="0"/>
              <a:t>   </a:t>
            </a:r>
            <a:r>
              <a:rPr lang="vi-VN" dirty="0"/>
              <a:t>Thầy mỉm cười:</a:t>
            </a:r>
            <a:endParaRPr lang="en-US" dirty="0"/>
          </a:p>
          <a:p>
            <a:r>
              <a:rPr lang="en-US" dirty="0"/>
              <a:t>  - </a:t>
            </a:r>
            <a:r>
              <a:rPr lang="vi-VN" dirty="0"/>
              <a:t>Thầy muốn các em quan sát những trái cây này để viết đoạn văn tả một loại trái cây mà mình yêu thích.</a:t>
            </a:r>
            <a:endParaRPr lang="en-US" dirty="0"/>
          </a:p>
          <a:p>
            <a:r>
              <a:rPr lang="en-US" dirty="0" smtClean="0"/>
              <a:t>     </a:t>
            </a:r>
            <a:r>
              <a:rPr lang="vi-VN" dirty="0" smtClean="0"/>
              <a:t>Chúng </a:t>
            </a:r>
            <a:r>
              <a:rPr lang="vi-VN" dirty="0"/>
              <a:t>tôi chuyền tay nhau, vuốt ve, ngắm nghía và ngửi những trái táo, lê,</a:t>
            </a:r>
            <a:r>
              <a:rPr lang="en-US" dirty="0"/>
              <a:t> </a:t>
            </a:r>
            <a:r>
              <a:rPr lang="vi-VN" dirty="0"/>
              <a:t>chuối, xoài, quýt,... mà thầy đưa cho.</a:t>
            </a:r>
            <a:endParaRPr lang="en-US" dirty="0"/>
          </a:p>
          <a:p>
            <a:r>
              <a:rPr lang="en-US" dirty="0"/>
              <a:t>  - </a:t>
            </a:r>
            <a:r>
              <a:rPr lang="vi-VN" dirty="0"/>
              <a:t>Bây giờ, các em hãy nếm thử trái cây và cảm nhận vị thơm ngon của chúng! Các</a:t>
            </a:r>
            <a:r>
              <a:rPr lang="en-US" dirty="0"/>
              <a:t> </a:t>
            </a:r>
            <a:r>
              <a:rPr lang="vi-VN" dirty="0"/>
              <a:t>em</a:t>
            </a:r>
            <a:r>
              <a:rPr lang="en-US" dirty="0"/>
              <a:t> </a:t>
            </a:r>
            <a:r>
              <a:rPr lang="vi-VN" dirty="0"/>
              <a:t>cho thầy biết mình thích ăn loại trái nào nhất và tại sao mình thích loại trái đó nhé! </a:t>
            </a:r>
            <a:endParaRPr lang="en-US" dirty="0"/>
          </a:p>
          <a:p>
            <a:r>
              <a:rPr lang="en-US" dirty="0" smtClean="0"/>
              <a:t>    </a:t>
            </a:r>
            <a:r>
              <a:rPr lang="vi-VN" dirty="0" smtClean="0"/>
              <a:t> </a:t>
            </a:r>
            <a:r>
              <a:rPr lang="vi-VN" dirty="0"/>
              <a:t>Chúng tôi cùng nhau ăn trái cây rồi nói cảm nhận của mình. </a:t>
            </a:r>
            <a:endParaRPr lang="en-US" dirty="0"/>
          </a:p>
          <a:p>
            <a:r>
              <a:rPr lang="en-US" dirty="0" smtClean="0"/>
              <a:t>  - </a:t>
            </a:r>
            <a:r>
              <a:rPr lang="vi-VN" dirty="0" smtClean="0"/>
              <a:t>Mỗi </a:t>
            </a:r>
            <a:r>
              <a:rPr lang="vi-VN" dirty="0"/>
              <a:t>loại trái cây có hình dáng, màu sắc và hương vị riêng. </a:t>
            </a: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- </a:t>
            </a:r>
            <a:r>
              <a:rPr lang="vi-VN" dirty="0"/>
              <a:t>Tôi vừa viết vừa nghĩ:</a:t>
            </a:r>
            <a:r>
              <a:rPr lang="en-US" dirty="0"/>
              <a:t> </a:t>
            </a:r>
            <a:r>
              <a:rPr lang="vi-VN" dirty="0"/>
              <a:t>Hoá ra phải quan sát thì mới tả đúng và hay được. Tiết học vui quá!</a:t>
            </a:r>
            <a:endParaRPr lang="en-US" dirty="0"/>
          </a:p>
          <a:p>
            <a:r>
              <a:rPr lang="en-US" dirty="0">
                <a:cs typeface="Times New Roman" pitchFamily="18" charset="0"/>
              </a:rPr>
              <a:t>                                                                              </a:t>
            </a:r>
            <a:r>
              <a:rPr lang="vi-VN" dirty="0">
                <a:cs typeface="Times New Roman" pitchFamily="18" charset="0"/>
              </a:rPr>
              <a:t>Theo sách Câu chuyện nhỏ, bài học lớn</a:t>
            </a:r>
            <a:r>
              <a:rPr lang="en-US" dirty="0"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FF144-E906-6A8A-EF05-69CECA52E3BE}"/>
              </a:ext>
            </a:extLst>
          </p:cNvPr>
          <p:cNvSpPr txBox="1"/>
          <p:nvPr/>
        </p:nvSpPr>
        <p:spPr>
          <a:xfrm>
            <a:off x="8650201" y="4414321"/>
            <a:ext cx="3384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Đừng quên so sánh với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85167-AEA1-612F-6568-CEF1ACFC875D}"/>
              </a:ext>
            </a:extLst>
          </p:cNvPr>
          <p:cNvSpPr txBox="1"/>
          <p:nvPr/>
        </p:nvSpPr>
        <p:spPr>
          <a:xfrm>
            <a:off x="87961" y="4790922"/>
            <a:ext cx="331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loại trái cây khác nhé!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4F37F9-7CAF-4559-4079-8B0253F8A3D5}"/>
              </a:ext>
            </a:extLst>
          </p:cNvPr>
          <p:cNvCxnSpPr/>
          <p:nvPr/>
        </p:nvCxnSpPr>
        <p:spPr>
          <a:xfrm>
            <a:off x="1382787" y="1876723"/>
            <a:ext cx="648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D9D23A-1A27-A1AD-5AAB-006693FA6360}"/>
              </a:ext>
            </a:extLst>
          </p:cNvPr>
          <p:cNvCxnSpPr/>
          <p:nvPr/>
        </p:nvCxnSpPr>
        <p:spPr>
          <a:xfrm>
            <a:off x="8759502" y="4820841"/>
            <a:ext cx="648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A8207B-556C-B83F-8320-76B24ACFA654}"/>
              </a:ext>
            </a:extLst>
          </p:cNvPr>
          <p:cNvCxnSpPr>
            <a:cxnSpLocks/>
          </p:cNvCxnSpPr>
          <p:nvPr/>
        </p:nvCxnSpPr>
        <p:spPr>
          <a:xfrm>
            <a:off x="9657920" y="4440447"/>
            <a:ext cx="4677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7DC32D1-E10E-3CDF-60AF-68793AA9C4CA}"/>
              </a:ext>
            </a:extLst>
          </p:cNvPr>
          <p:cNvSpPr txBox="1"/>
          <p:nvPr/>
        </p:nvSpPr>
        <p:spPr>
          <a:xfrm>
            <a:off x="8635607" y="3699023"/>
            <a:ext cx="3384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Thầy vui vẻ nói: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45C9C2-3FC3-9F67-D1DD-EB69AF3B7682}"/>
              </a:ext>
            </a:extLst>
          </p:cNvPr>
          <p:cNvSpPr txBox="1"/>
          <p:nvPr/>
        </p:nvSpPr>
        <p:spPr>
          <a:xfrm>
            <a:off x="8337735" y="4054356"/>
            <a:ext cx="3384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vi-VN" dirty="0"/>
              <a:t>Các em hãy nhớ lại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838F0E-5FEA-EA9F-558D-B7D84B7ACEA7}"/>
              </a:ext>
            </a:extLst>
          </p:cNvPr>
          <p:cNvSpPr txBox="1"/>
          <p:nvPr/>
        </p:nvSpPr>
        <p:spPr>
          <a:xfrm>
            <a:off x="21305" y="4423956"/>
            <a:ext cx="872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vi-VN" dirty="0"/>
              <a:t>những điều đã quan sát và tả loại trái cây mà mình thích nhất</a:t>
            </a:r>
            <a:r>
              <a:rPr lang="en-US" dirty="0"/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558" y="3699023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190550" y="2220744"/>
            <a:ext cx="560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2.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4F37F9-7CAF-4559-4079-8B0253F8A3D5}"/>
              </a:ext>
            </a:extLst>
          </p:cNvPr>
          <p:cNvCxnSpPr/>
          <p:nvPr/>
        </p:nvCxnSpPr>
        <p:spPr>
          <a:xfrm>
            <a:off x="2752256" y="3356992"/>
            <a:ext cx="648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24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432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432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432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9"/>
          <a:stretch/>
        </p:blipFill>
        <p:spPr>
          <a:xfrm>
            <a:off x="-1" y="1"/>
            <a:ext cx="12190413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-114555" y="5080940"/>
            <a:ext cx="1790162" cy="1646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534" y="4130486"/>
            <a:ext cx="3290068" cy="2824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32" y="1925543"/>
            <a:ext cx="7781694" cy="52565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14784" y="4437112"/>
            <a:ext cx="7560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Vận</a:t>
            </a:r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dụng, trải nghiệm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CE81C8-F513-A179-E434-14ECECE0354F}"/>
              </a:ext>
            </a:extLst>
          </p:cNvPr>
          <p:cNvSpPr txBox="1"/>
          <p:nvPr/>
        </p:nvSpPr>
        <p:spPr>
          <a:xfrm>
            <a:off x="2085287" y="1261502"/>
            <a:ext cx="9050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77F32-3716-08B6-EA51-87BFB3A4100B}"/>
              </a:ext>
            </a:extLst>
          </p:cNvPr>
          <p:cNvSpPr txBox="1"/>
          <p:nvPr/>
        </p:nvSpPr>
        <p:spPr>
          <a:xfrm>
            <a:off x="1701088" y="142991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/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447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871</Words>
  <Application>Microsoft Office PowerPoint</Application>
  <PresentationFormat>Custom</PresentationFormat>
  <Paragraphs>83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Bức tranh bàn tay</dc:title>
  <dc:creator>Huy Duẩn</dc:creator>
  <cp:lastModifiedBy>FPTSHOP</cp:lastModifiedBy>
  <cp:revision>332</cp:revision>
  <dcterms:created xsi:type="dcterms:W3CDTF">2021-07-17T05:33:41Z</dcterms:created>
  <dcterms:modified xsi:type="dcterms:W3CDTF">2024-10-13T12:26:55Z</dcterms:modified>
</cp:coreProperties>
</file>