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8" r:id="rId3"/>
    <p:sldId id="285" r:id="rId4"/>
    <p:sldId id="294" r:id="rId5"/>
    <p:sldId id="258" r:id="rId6"/>
    <p:sldId id="279" r:id="rId7"/>
    <p:sldId id="286" r:id="rId8"/>
    <p:sldId id="288" r:id="rId9"/>
    <p:sldId id="287" r:id="rId10"/>
    <p:sldId id="295" r:id="rId11"/>
    <p:sldId id="297" r:id="rId12"/>
    <p:sldId id="276" r:id="rId13"/>
    <p:sldId id="293" r:id="rId14"/>
    <p:sldId id="289" r:id="rId15"/>
    <p:sldId id="290" r:id="rId16"/>
    <p:sldId id="291" r:id="rId17"/>
    <p:sldId id="292" r:id="rId18"/>
    <p:sldId id="298" r:id="rId19"/>
    <p:sldId id="300" r:id="rId20"/>
    <p:sldId id="301" r:id="rId21"/>
    <p:sldId id="302" r:id="rId22"/>
    <p:sldId id="307" r:id="rId23"/>
    <p:sldId id="304" r:id="rId24"/>
    <p:sldId id="305" r:id="rId25"/>
    <p:sldId id="306" r:id="rId26"/>
    <p:sldId id="308" r:id="rId27"/>
    <p:sldId id="310" r:id="rId28"/>
    <p:sldId id="309" r:id="rId29"/>
    <p:sldId id="311" r:id="rId30"/>
    <p:sldId id="312" r:id="rId31"/>
    <p:sldId id="314" r:id="rId32"/>
    <p:sldId id="315" r:id="rId33"/>
    <p:sldId id="316" r:id="rId34"/>
    <p:sldId id="317" r:id="rId35"/>
    <p:sldId id="266" r:id="rId36"/>
  </p:sldIdLst>
  <p:sldSz cx="12192000" cy="6858000"/>
  <p:notesSz cx="6858000" cy="9144000"/>
  <p:embeddedFontLst>
    <p:embeddedFont>
      <p:font typeface="#9Slide03 Sofia Pro Soft Bold" panose="020B0604020202020204" charset="0"/>
      <p:bold r:id="rId39"/>
    </p:embeddedFont>
    <p:embeddedFont>
      <p:font typeface="Boulder" panose="020B0604020202020204" charset="0"/>
      <p:regular r:id="rId40"/>
    </p:embeddedFont>
    <p:embeddedFont>
      <p:font typeface="Quicksand Bold" panose="020B0604020202020204" charset="0"/>
      <p:regular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Wingdings 2" panose="05020102010507070707" pitchFamily="18" charset="2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F66"/>
    <a:srgbClr val="0AA06E"/>
    <a:srgbClr val="FFFFFF"/>
    <a:srgbClr val="00A69C"/>
    <a:srgbClr val="C5E0B4"/>
    <a:srgbClr val="0F3041"/>
    <a:srgbClr val="39A3C3"/>
    <a:srgbClr val="FFE699"/>
    <a:srgbClr val="F6921E"/>
    <a:srgbClr val="EC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710" autoAdjust="0"/>
  </p:normalViewPr>
  <p:slideViewPr>
    <p:cSldViewPr snapToGrid="0">
      <p:cViewPr varScale="1">
        <p:scale>
          <a:sx n="82" d="100"/>
          <a:sy n="82" d="100"/>
        </p:scale>
        <p:origin x="677" y="77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2025/12/27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2025/12/27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4"/>
            <a:ext cx="9144000" cy="656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TÊN BÀI</a:t>
            </a:r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1805" y="4357667"/>
            <a:ext cx="7836289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TÊN CHƯƠNG</a:t>
            </a:r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39" name="Title 29">
            <a:extLst>
              <a:ext uri="{FF2B5EF4-FFF2-40B4-BE49-F238E27FC236}">
                <a16:creationId xmlns:a16="http://schemas.microsoft.com/office/drawing/2014/main" id="{DEA9E4EA-CEFB-5258-0574-9357F235F27F}"/>
              </a:ext>
            </a:extLst>
          </p:cNvPr>
          <p:cNvSpPr txBox="1">
            <a:spLocks/>
          </p:cNvSpPr>
          <p:nvPr userDrawn="1"/>
        </p:nvSpPr>
        <p:spPr>
          <a:xfrm>
            <a:off x="1800870" y="3948438"/>
            <a:ext cx="783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 ĐỀ 1: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89D5EF-030F-8769-1C50-91274FB2E506}"/>
              </a:ext>
            </a:extLst>
          </p:cNvPr>
          <p:cNvSpPr/>
          <p:nvPr userDrawn="1"/>
        </p:nvSpPr>
        <p:spPr>
          <a:xfrm rot="10800000">
            <a:off x="10387446" y="0"/>
            <a:ext cx="1804554" cy="16002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5198" y="6226296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9723" y="115896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86" y="1747363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2649162" y="310295"/>
            <a:ext cx="65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www.9slide.vn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2025/12/27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1" y="-134029"/>
            <a:ext cx="12192000" cy="74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id="{9BD8A69C-5D7E-EF8B-3234-6F3A827C6E25}"/>
              </a:ext>
            </a:extLst>
          </p:cNvPr>
          <p:cNvSpPr txBox="1"/>
          <p:nvPr userDrawn="1"/>
        </p:nvSpPr>
        <p:spPr>
          <a:xfrm>
            <a:off x="3006278" y="-100047"/>
            <a:ext cx="91857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ESTER - LIPID</a:t>
            </a:r>
            <a:endParaRPr sz="40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789175" y="26358"/>
            <a:ext cx="2034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Chương 1</a:t>
            </a:r>
            <a:endParaRPr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267632" y="99278"/>
            <a:ext cx="13205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CTST</a:t>
            </a:r>
            <a:endParaRPr sz="36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2641896" y="-56821"/>
            <a:ext cx="20349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Questrial"/>
                <a:sym typeface="Questrial"/>
              </a:rPr>
              <a:t>BÀI 1</a:t>
            </a:r>
            <a:endParaRPr sz="4000" b="1" i="0" u="none" strike="noStrike" cap="none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Questrial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B49D7C-AED9-F0D8-DE44-D3AC033DB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359" y="1169704"/>
            <a:ext cx="8477641" cy="23876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ESTER - LIPID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282E561-BEF2-AD24-3134-199446394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770" y="1881557"/>
            <a:ext cx="9144000" cy="656822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BÀI 1: ESTER - LIPID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50B03-BA25-1EFC-2517-20900297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" y="1277231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B3618-6391-3A3D-60AF-F3A75142E95A}"/>
              </a:ext>
            </a:extLst>
          </p:cNvPr>
          <p:cNvSpPr txBox="1"/>
          <p:nvPr/>
        </p:nvSpPr>
        <p:spPr>
          <a:xfrm>
            <a:off x="1664552" y="1656404"/>
            <a:ext cx="9780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2: Em hãy viết CTCT các ester sau?</a:t>
            </a:r>
            <a:endParaRPr lang="vi-VN" sz="300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76F33A-C213-D2D3-403B-DC8792224DEC}"/>
              </a:ext>
            </a:extLst>
          </p:cNvPr>
          <p:cNvSpPr>
            <a:spLocks noChangeAspect="1"/>
          </p:cNvSpPr>
          <p:nvPr/>
        </p:nvSpPr>
        <p:spPr>
          <a:xfrm>
            <a:off x="2040013" y="699641"/>
            <a:ext cx="4053853" cy="738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960AA9-7265-6034-3DD2-C61306AA2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457520"/>
              </p:ext>
            </p:extLst>
          </p:nvPr>
        </p:nvGraphicFramePr>
        <p:xfrm>
          <a:off x="762895" y="2504681"/>
          <a:ext cx="9190730" cy="2889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709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5573634">
                  <a:extLst>
                    <a:ext uri="{9D8B030D-6E8A-4147-A177-3AD203B41FA5}">
                      <a16:colId xmlns:a16="http://schemas.microsoft.com/office/drawing/2014/main" val="1215250937"/>
                    </a:ext>
                  </a:extLst>
                </a:gridCol>
              </a:tblGrid>
              <a:tr h="631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ester</a:t>
                      </a:r>
                      <a:endParaRPr lang="vi-VN" sz="32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2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7966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Methyl butyrate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7919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Isoamyl acetate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63132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Ethyl butyrate</a:t>
                      </a: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200" b="1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1D44CC9-A65F-FF92-A2D4-365D9C75D58B}"/>
              </a:ext>
            </a:extLst>
          </p:cNvPr>
          <p:cNvSpPr txBox="1"/>
          <p:nvPr/>
        </p:nvSpPr>
        <p:spPr>
          <a:xfrm>
            <a:off x="743147" y="3268087"/>
            <a:ext cx="1919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Methyl</a:t>
            </a:r>
            <a:endParaRPr lang="vi-VN" sz="320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D47F22A-64E1-626B-BD6B-4129C952F47B}"/>
              </a:ext>
            </a:extLst>
          </p:cNvPr>
          <p:cNvSpPr/>
          <p:nvPr/>
        </p:nvSpPr>
        <p:spPr>
          <a:xfrm flipH="1">
            <a:off x="8810901" y="3772846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904F1-C465-F347-87DD-3057AB1E1B84}"/>
              </a:ext>
            </a:extLst>
          </p:cNvPr>
          <p:cNvSpPr txBox="1"/>
          <p:nvPr/>
        </p:nvSpPr>
        <p:spPr>
          <a:xfrm>
            <a:off x="4470781" y="3142947"/>
            <a:ext cx="4167737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F035E7-EBAE-AFD2-36A2-0DF060D433A8}"/>
              </a:ext>
            </a:extLst>
          </p:cNvPr>
          <p:cNvSpPr txBox="1"/>
          <p:nvPr/>
        </p:nvSpPr>
        <p:spPr>
          <a:xfrm>
            <a:off x="747676" y="4078924"/>
            <a:ext cx="1814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Isoamyl 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412200-D0E9-4924-53C8-D590C22BBEB1}"/>
              </a:ext>
            </a:extLst>
          </p:cNvPr>
          <p:cNvSpPr txBox="1"/>
          <p:nvPr/>
        </p:nvSpPr>
        <p:spPr>
          <a:xfrm>
            <a:off x="4470781" y="3917306"/>
            <a:ext cx="505063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CH(CH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569B9-6BA0-2624-F03F-7AA88B155E2A}"/>
              </a:ext>
            </a:extLst>
          </p:cNvPr>
          <p:cNvSpPr txBox="1"/>
          <p:nvPr/>
        </p:nvSpPr>
        <p:spPr>
          <a:xfrm>
            <a:off x="743147" y="4872169"/>
            <a:ext cx="1295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Ethyl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6285E-9D27-8DB9-3E11-3BF24F05882D}"/>
              </a:ext>
            </a:extLst>
          </p:cNvPr>
          <p:cNvSpPr txBox="1"/>
          <p:nvPr/>
        </p:nvSpPr>
        <p:spPr>
          <a:xfrm>
            <a:off x="4583030" y="4634036"/>
            <a:ext cx="422787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200" b="1" baseline="-2500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2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1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nimBg="1"/>
      <p:bldP spid="17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A960AA9-7265-6034-3DD2-C61306AA2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17077"/>
              </p:ext>
            </p:extLst>
          </p:nvPr>
        </p:nvGraphicFramePr>
        <p:xfrm>
          <a:off x="304801" y="1815635"/>
          <a:ext cx="10422193" cy="4973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767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4543162">
                  <a:extLst>
                    <a:ext uri="{9D8B030D-6E8A-4147-A177-3AD203B41FA5}">
                      <a16:colId xmlns:a16="http://schemas.microsoft.com/office/drawing/2014/main" val="1215250937"/>
                    </a:ext>
                  </a:extLst>
                </a:gridCol>
                <a:gridCol w="2851355">
                  <a:extLst>
                    <a:ext uri="{9D8B030D-6E8A-4147-A177-3AD203B41FA5}">
                      <a16:colId xmlns:a16="http://schemas.microsoft.com/office/drawing/2014/main" val="2229257001"/>
                    </a:ext>
                  </a:extLst>
                </a:gridCol>
              </a:tblGrid>
              <a:tr h="712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ester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Có mùi thơm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13341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Methyl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butyrate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53012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Isoamyl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acetate</a:t>
                      </a: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CH(CH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99120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Ethyl 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butyrate</a:t>
                      </a: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0" baseline="-250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0" baseline="-2500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0">
                        <a:solidFill>
                          <a:srgbClr val="C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en-US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endParaRPr lang="vi-VN" sz="3000" b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F52D404-196C-F416-16CA-AF7BF9E3A57C}"/>
              </a:ext>
            </a:extLst>
          </p:cNvPr>
          <p:cNvSpPr/>
          <p:nvPr/>
        </p:nvSpPr>
        <p:spPr>
          <a:xfrm>
            <a:off x="2143432" y="712839"/>
            <a:ext cx="7905136" cy="968478"/>
          </a:xfrm>
          <a:prstGeom prst="wedgeEllipseCallout">
            <a:avLst>
              <a:gd name="adj1" fmla="val 65539"/>
              <a:gd name="adj2" fmla="val 8226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ester này có mùi thơm của hoa, quả chín …</a:t>
            </a:r>
            <a:endParaRPr lang="vi-VN" sz="2800">
              <a:solidFill>
                <a:srgbClr val="2B8F6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 descr="A red apple with a cut in half&#10;&#10;Description automatically generated">
            <a:extLst>
              <a:ext uri="{FF2B5EF4-FFF2-40B4-BE49-F238E27FC236}">
                <a16:creationId xmlns:a16="http://schemas.microsoft.com/office/drawing/2014/main" id="{FD573390-CB9E-7E8D-294D-8482F6ACA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73" y="2929913"/>
            <a:ext cx="113538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bunch of bananas on a white background&#10;&#10;Description automatically generated">
            <a:extLst>
              <a:ext uri="{FF2B5EF4-FFF2-40B4-BE49-F238E27FC236}">
                <a16:creationId xmlns:a16="http://schemas.microsoft.com/office/drawing/2014/main" id="{21C101A7-FF68-E363-99BE-54D0B7F1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/>
          <a:stretch>
            <a:fillRect/>
          </a:stretch>
        </p:blipFill>
        <p:spPr bwMode="auto">
          <a:xfrm>
            <a:off x="9109343" y="4520575"/>
            <a:ext cx="138684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01B76AFC-39EA-151A-C0C0-04FDC698683F}"/>
              </a:ext>
            </a:extLst>
          </p:cNvPr>
          <p:cNvSpPr/>
          <p:nvPr/>
        </p:nvSpPr>
        <p:spPr>
          <a:xfrm flipH="1">
            <a:off x="10009711" y="1608163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 descr="A pineapple and slices of pineapple on a plate&#10;&#10;Description automatically generated">
            <a:extLst>
              <a:ext uri="{FF2B5EF4-FFF2-40B4-BE49-F238E27FC236}">
                <a16:creationId xmlns:a16="http://schemas.microsoft.com/office/drawing/2014/main" id="{93061381-B296-11BF-EBE2-97769EBBE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 bwMode="auto">
          <a:xfrm>
            <a:off x="9120773" y="5922829"/>
            <a:ext cx="1249680" cy="75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F4E39A-A27A-3C45-8D5A-376BD8718E2A}"/>
              </a:ext>
            </a:extLst>
          </p:cNvPr>
          <p:cNvSpPr txBox="1"/>
          <p:nvPr/>
        </p:nvSpPr>
        <p:spPr>
          <a:xfrm>
            <a:off x="7905609" y="2576641"/>
            <a:ext cx="138684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táo</a:t>
            </a:r>
            <a:endParaRPr lang="vi-VN" sz="28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6E6479-E081-DFBA-49B8-C57CABB435B2}"/>
              </a:ext>
            </a:extLst>
          </p:cNvPr>
          <p:cNvSpPr txBox="1"/>
          <p:nvPr/>
        </p:nvSpPr>
        <p:spPr>
          <a:xfrm>
            <a:off x="7929489" y="3805389"/>
            <a:ext cx="256669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chuối chín</a:t>
            </a:r>
            <a:endParaRPr lang="vi-VN" sz="2800" b="1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6C283C-6350-C6A4-5DC7-F3E2E40A59BC}"/>
              </a:ext>
            </a:extLst>
          </p:cNvPr>
          <p:cNvSpPr txBox="1"/>
          <p:nvPr/>
        </p:nvSpPr>
        <p:spPr>
          <a:xfrm>
            <a:off x="7905609" y="5380455"/>
            <a:ext cx="256669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4300" algn="l"/>
                <a:tab pos="1600200" algn="l"/>
                <a:tab pos="3200400" algn="l"/>
                <a:tab pos="4629150" algn="l"/>
              </a:tabLst>
              <a:defRPr/>
            </a:pPr>
            <a:r>
              <a:rPr lang="en-US" sz="2800" b="1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mùi dứa chín</a:t>
            </a:r>
          </a:p>
        </p:txBody>
      </p:sp>
    </p:spTree>
    <p:extLst>
      <p:ext uri="{BB962C8B-B14F-4D97-AF65-F5344CB8AC3E}">
        <p14:creationId xmlns:p14="http://schemas.microsoft.com/office/powerpoint/2010/main" val="3295424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5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8" y="1507261"/>
            <a:ext cx="914400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1941825" y="617242"/>
            <a:ext cx="5759455" cy="670030"/>
          </a:xfrm>
          <a:prstGeom prst="roundRect">
            <a:avLst/>
          </a:prstGeom>
          <a:solidFill>
            <a:srgbClr val="FFE69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0142B-D1C2-06F2-3170-AEAF637EA851}"/>
              </a:ext>
            </a:extLst>
          </p:cNvPr>
          <p:cNvSpPr txBox="1"/>
          <p:nvPr/>
        </p:nvSpPr>
        <p:spPr>
          <a:xfrm>
            <a:off x="1774185" y="1425852"/>
            <a:ext cx="9336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Các em hãy quan sát bảng sau và nhận xét chung về nhiệt độ nóng chảy nhiệt độ sôi của ester?</a:t>
            </a:r>
            <a:endParaRPr lang="vi-VN" sz="320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30D43-2A16-22A8-A953-CAB9E0076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10" y="2641650"/>
            <a:ext cx="6148330" cy="3836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18" y="1507261"/>
            <a:ext cx="914400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1941825" y="617242"/>
            <a:ext cx="5759455" cy="670030"/>
          </a:xfrm>
          <a:prstGeom prst="roundRect">
            <a:avLst/>
          </a:prstGeom>
          <a:solidFill>
            <a:srgbClr val="FFE69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0142B-D1C2-06F2-3170-AEAF637EA851}"/>
              </a:ext>
            </a:extLst>
          </p:cNvPr>
          <p:cNvSpPr txBox="1"/>
          <p:nvPr/>
        </p:nvSpPr>
        <p:spPr>
          <a:xfrm>
            <a:off x="1774185" y="1425852"/>
            <a:ext cx="93368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Các em hãy quan sát bảng sau và nhận xét chung về nhiệt độ nóng chảy nhiệt độ sôi của ester?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E9FB5626-E5AA-20D2-9320-91266A24C265}"/>
              </a:ext>
            </a:extLst>
          </p:cNvPr>
          <p:cNvSpPr/>
          <p:nvPr/>
        </p:nvSpPr>
        <p:spPr>
          <a:xfrm flipH="1">
            <a:off x="1430611" y="2641650"/>
            <a:ext cx="8061962" cy="4064029"/>
          </a:xfrm>
          <a:prstGeom prst="wedgeRoundRectCallout">
            <a:avLst>
              <a:gd name="adj1" fmla="val -55299"/>
              <a:gd name="adj2" fmla="val -1404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Nhiệt độ nóng chảy, nhiệt độ sôi của các ester tương đối thấp.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ester no đơn, nhìn chung có nhiệt độ sôi tăng dần theo phân tử khối.</a:t>
            </a:r>
            <a:endParaRPr lang="vi-VN" sz="3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D47F22A-64E1-626B-BD6B-4129C952F47B}"/>
              </a:ext>
            </a:extLst>
          </p:cNvPr>
          <p:cNvSpPr/>
          <p:nvPr/>
        </p:nvSpPr>
        <p:spPr>
          <a:xfrm flipH="1">
            <a:off x="8918331" y="3594280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2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2400">
                    <a:solidFill>
                      <a:srgbClr val="7030A0"/>
                    </a:solidFill>
                    <a:latin typeface="Times New Roman" panose="02020603050405020304" pitchFamily="18" charset="0"/>
                  </a:rPr>
                  <a:t>Nhiệt độ sôi thấp hơn so với carboxylic acid và alcohol có cùng số nguyên tử C hoặc có khối lượng phân tử tương đương.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400">
                  <a:solidFill>
                    <a:srgbClr val="0070C0"/>
                  </a:solidFill>
                  <a:latin typeface="Times New Roman" panose="02020603050405020304" pitchFamily="18" charset="0"/>
                </a:rPr>
                <a:t>Thường là những chất lỏng hoặc rắn, nhẹ hơn nước.</a:t>
              </a:r>
            </a:p>
            <a:p>
              <a:pPr eaLnBrk="1" hangingPunct="1">
                <a:buClr>
                  <a:srgbClr val="0066FF"/>
                </a:buClr>
              </a:pPr>
              <a:r>
                <a:rPr lang="en-US" altLang="en-US" sz="2400">
                  <a:solidFill>
                    <a:srgbClr val="0070C0"/>
                  </a:solidFill>
                  <a:latin typeface="Times New Roman" panose="02020603050405020304" pitchFamily="18" charset="0"/>
                </a:rPr>
                <a:t>Thường ít tan trong nước, tan nhiều trong dung môi hữu cơ</a:t>
              </a:r>
              <a:endParaRPr lang="en-US" sz="2499">
                <a:solidFill>
                  <a:srgbClr val="0070C0"/>
                </a:solidFill>
                <a:latin typeface="Quicksand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  <a:defRPr/>
              </a:pPr>
              <a:r>
                <a:rPr lang="en-US" sz="2400">
                  <a:solidFill>
                    <a:srgbClr val="0F3041"/>
                  </a:solidFill>
                  <a:latin typeface="Times New Roman" pitchFamily="18" charset="0"/>
                  <a:cs typeface="Arial" charset="0"/>
                </a:rPr>
                <a:t>Một số este có mùi thơm của hoa quả chín.</a:t>
              </a:r>
            </a:p>
            <a:p>
              <a:pPr eaLnBrk="1" hangingPunct="1">
                <a:buClr>
                  <a:srgbClr val="0066FF"/>
                </a:buClr>
                <a:defRPr/>
              </a:pPr>
              <a:r>
                <a:rPr lang="en-US" sz="2400">
                  <a:solidFill>
                    <a:srgbClr val="0F3041"/>
                  </a:solidFill>
                  <a:latin typeface="Times New Roman" pitchFamily="18" charset="0"/>
                  <a:cs typeface="Arial" charset="0"/>
                </a:rPr>
                <a:t>Vd: ethyl butyrate có mùi dứa, isoamyl acetate có mùi chuối chín</a:t>
              </a:r>
              <a:endParaRPr lang="en-US" sz="2400" dirty="0">
                <a:solidFill>
                  <a:srgbClr val="0F304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987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775646" y="1162332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hoá học đặc trưng của ester là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thuỷ phân</a:t>
              </a: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6A389DB-92F6-06C3-C82A-D3D2710FD99B}"/>
              </a:ext>
            </a:extLst>
          </p:cNvPr>
          <p:cNvGrpSpPr/>
          <p:nvPr/>
        </p:nvGrpSpPr>
        <p:grpSpPr>
          <a:xfrm>
            <a:off x="368482" y="2266978"/>
            <a:ext cx="11506207" cy="1354771"/>
            <a:chOff x="368482" y="2266978"/>
            <a:chExt cx="11506207" cy="135477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B39684B-0F35-2CDF-EF54-507AE8568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82" y="2266978"/>
              <a:ext cx="914400" cy="914400"/>
            </a:xfrm>
            <a:prstGeom prst="rect">
              <a:avLst/>
            </a:prstGeom>
          </p:spPr>
        </p:pic>
        <p:sp>
          <p:nvSpPr>
            <p:cNvPr id="55" name="Speech Bubble: Rectangle 54">
              <a:extLst>
                <a:ext uri="{FF2B5EF4-FFF2-40B4-BE49-F238E27FC236}">
                  <a16:creationId xmlns:a16="http://schemas.microsoft.com/office/drawing/2014/main" id="{3D90A02B-1397-355F-3875-3358E2F18CC1}"/>
                </a:ext>
              </a:extLst>
            </p:cNvPr>
            <p:cNvSpPr/>
            <p:nvPr/>
          </p:nvSpPr>
          <p:spPr>
            <a:xfrm>
              <a:off x="1759165" y="2468341"/>
              <a:ext cx="10115524" cy="1153408"/>
            </a:xfrm>
            <a:prstGeom prst="wedgeRectCallout">
              <a:avLst>
                <a:gd name="adj1" fmla="val -54754"/>
                <a:gd name="adj2" fmla="val 6382"/>
              </a:avLst>
            </a:prstGeom>
            <a:solidFill>
              <a:srgbClr val="FFFFFF"/>
            </a:solidFill>
            <a:ln w="28575">
              <a:solidFill>
                <a:srgbClr val="39A3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5C9EA68-9309-1AFA-1A20-671B45C2F09B}"/>
              </a:ext>
            </a:extLst>
          </p:cNvPr>
          <p:cNvSpPr txBox="1"/>
          <p:nvPr/>
        </p:nvSpPr>
        <p:spPr>
          <a:xfrm>
            <a:off x="1870094" y="2563128"/>
            <a:ext cx="9786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Quan sát phản ứng thuỷ phân ester trong môi trường acid và môi trường kiềm ở ví dụ sau và so sánh 2 phản ứng?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5E33F9-E13E-65DB-B590-ACD2B45EF067}"/>
              </a:ext>
            </a:extLst>
          </p:cNvPr>
          <p:cNvSpPr txBox="1"/>
          <p:nvPr/>
        </p:nvSpPr>
        <p:spPr>
          <a:xfrm>
            <a:off x="209746" y="3811016"/>
            <a:ext cx="7180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eaLnBrk="1" fontAlgn="auto" hangingPunct="1">
              <a:spcAft>
                <a:spcPts val="0"/>
              </a:spcAft>
              <a:buClr>
                <a:srgbClr val="0070C0"/>
              </a:buClr>
              <a:defRPr/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Phản ứng thủy phân trong môi trường axit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: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48DEF2-F1B8-C714-E25E-116C91F4AFB1}"/>
              </a:ext>
            </a:extLst>
          </p:cNvPr>
          <p:cNvGrpSpPr/>
          <p:nvPr/>
        </p:nvGrpSpPr>
        <p:grpSpPr>
          <a:xfrm>
            <a:off x="2648098" y="4298960"/>
            <a:ext cx="9008495" cy="958243"/>
            <a:chOff x="2789324" y="4521466"/>
            <a:chExt cx="7179899" cy="958243"/>
          </a:xfrm>
        </p:grpSpPr>
        <p:grpSp>
          <p:nvGrpSpPr>
            <p:cNvPr id="65" name="Group 19">
              <a:extLst>
                <a:ext uri="{FF2B5EF4-FFF2-40B4-BE49-F238E27FC236}">
                  <a16:creationId xmlns:a16="http://schemas.microsoft.com/office/drawing/2014/main" id="{D8EC88CD-8B61-B399-F3C3-C72A56EED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9989" y="4521466"/>
              <a:ext cx="1168122" cy="782638"/>
              <a:chOff x="1073018" y="5206180"/>
              <a:chExt cx="1168736" cy="782287"/>
            </a:xfrm>
          </p:grpSpPr>
          <p:graphicFrame>
            <p:nvGraphicFramePr>
              <p:cNvPr id="66" name="Object 1">
                <a:extLst>
                  <a:ext uri="{FF2B5EF4-FFF2-40B4-BE49-F238E27FC236}">
                    <a16:creationId xmlns:a16="http://schemas.microsoft.com/office/drawing/2014/main" id="{EC4B9907-D04A-B795-71F6-1ECA3F7FD2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3035104"/>
                  </p:ext>
                </p:extLst>
              </p:nvPr>
            </p:nvGraphicFramePr>
            <p:xfrm>
              <a:off x="1073018" y="5468597"/>
              <a:ext cx="932353" cy="268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4" imgW="773139" imgH="168602" progId="ChemDraw.Document.6.0">
                      <p:embed/>
                    </p:oleObj>
                  </mc:Choice>
                  <mc:Fallback>
                    <p:oleObj name="CS ChemDraw Drawing" r:id="rId4" imgW="773139" imgH="168602" progId="ChemDraw.Document.6.0">
                      <p:embed/>
                      <p:pic>
                        <p:nvPicPr>
                          <p:cNvPr id="14351" name="Object 1">
                            <a:extLst>
                              <a:ext uri="{FF2B5EF4-FFF2-40B4-BE49-F238E27FC236}">
                                <a16:creationId xmlns:a16="http://schemas.microsoft.com/office/drawing/2014/main" id="{0A6CAEF6-EBBA-6C5C-4A67-92545ED2D9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73018" y="5468597"/>
                            <a:ext cx="932353" cy="268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Box 17">
                <a:extLst>
                  <a:ext uri="{FF2B5EF4-FFF2-40B4-BE49-F238E27FC236}">
                    <a16:creationId xmlns:a16="http://schemas.microsoft.com/office/drawing/2014/main" id="{D41A588F-B2F1-71C3-0C8A-3BC42886C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7858" y="5206180"/>
                <a:ext cx="9438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altLang="en-US" sz="1800" baseline="300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+ </a:t>
                </a:r>
                <a:endParaRPr lang="en-US" altLang="en-US" sz="1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68" name="TextBox 18">
                <a:extLst>
                  <a:ext uri="{FF2B5EF4-FFF2-40B4-BE49-F238E27FC236}">
                    <a16:creationId xmlns:a16="http://schemas.microsoft.com/office/drawing/2014/main" id="{61A1FF2A-D220-B564-BC60-71814CA51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97" y="5619135"/>
                <a:ext cx="427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•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</a:t>
                </a:r>
                <a:r>
                  <a:rPr lang="en-US" altLang="en-US" sz="1800" baseline="3000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</a:t>
                </a:r>
                <a:endParaRPr lang="en-US" altLang="en-US" sz="1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1B5F692-CAD6-401B-D08B-B2615FA57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324" y="4679490"/>
              <a:ext cx="364605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  </a:t>
              </a:r>
              <a:r>
                <a:rPr 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2800" b="1" baseline="-25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r>
                <a:rPr lang="en-US" alt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CO</a:t>
              </a:r>
              <a:r>
                <a:rPr lang="en-US" alt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 + H-OH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04DEF5-D5A1-E6BD-BBC9-C735C2BF9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2935" y="4663453"/>
              <a:ext cx="3316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2800" b="1" baseline="-25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r>
                <a:rPr lang="en-US" altLang="en-US" sz="2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CO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OH  + 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2800" b="1" baseline="-250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r>
                <a:rPr lang="en-US" altLang="en-US" sz="28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O</a:t>
              </a:r>
              <a:r>
                <a:rPr lang="en-US" altLang="en-US" sz="28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55D5C5A-BA4B-2E2B-FF86-169663052A13}"/>
              </a:ext>
            </a:extLst>
          </p:cNvPr>
          <p:cNvSpPr txBox="1"/>
          <p:nvPr/>
        </p:nvSpPr>
        <p:spPr>
          <a:xfrm>
            <a:off x="209746" y="5104896"/>
            <a:ext cx="894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Phản ứng thủy phân trong môi trường kiềm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839063-9970-5AB2-B15A-71AD812109C4}"/>
              </a:ext>
            </a:extLst>
          </p:cNvPr>
          <p:cNvSpPr txBox="1"/>
          <p:nvPr/>
        </p:nvSpPr>
        <p:spPr>
          <a:xfrm>
            <a:off x="3046283" y="5827031"/>
            <a:ext cx="8529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</a:t>
            </a:r>
            <a:r>
              <a:rPr lang="en-US" alt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</a:t>
            </a:r>
            <a:r>
              <a:rPr 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2800" b="1" baseline="-25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+ NaOH              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2800" b="1" baseline="-25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en-US" sz="2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ONa + </a:t>
            </a:r>
            <a:r>
              <a:rPr 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2800" b="1" baseline="-25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en-US" sz="2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</a:t>
            </a:r>
            <a:r>
              <a:rPr lang="en-US" sz="28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</a:t>
            </a:r>
            <a:endParaRPr lang="en-US" sz="2800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76" name="Group 29">
            <a:extLst>
              <a:ext uri="{FF2B5EF4-FFF2-40B4-BE49-F238E27FC236}">
                <a16:creationId xmlns:a16="http://schemas.microsoft.com/office/drawing/2014/main" id="{46FB77FD-AE0A-069B-BC14-03F70585D401}"/>
              </a:ext>
            </a:extLst>
          </p:cNvPr>
          <p:cNvGrpSpPr>
            <a:grpSpLocks/>
          </p:cNvGrpSpPr>
          <p:nvPr/>
        </p:nvGrpSpPr>
        <p:grpSpPr bwMode="auto">
          <a:xfrm>
            <a:off x="6954558" y="5774718"/>
            <a:ext cx="754063" cy="369332"/>
            <a:chOff x="3926188" y="4769946"/>
            <a:chExt cx="754425" cy="368778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E8570F-E963-AD28-EA4A-F6C04CADED65}"/>
                </a:ext>
              </a:extLst>
            </p:cNvPr>
            <p:cNvCxnSpPr/>
            <p:nvPr/>
          </p:nvCxnSpPr>
          <p:spPr>
            <a:xfrm>
              <a:off x="3926188" y="5083398"/>
              <a:ext cx="754425" cy="15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24FBBBD4-D3E7-A31C-86C1-39582F6ED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7064" y="4769946"/>
              <a:ext cx="351547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en-US" altLang="en-US" sz="1800" b="1" baseline="30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</a:t>
              </a:r>
              <a:endParaRPr lang="en-US" altLang="en-US" sz="1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83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4" grpId="0"/>
      <p:bldP spid="64" grpId="0"/>
      <p:bldP spid="70" grpId="0"/>
      <p:bldP spid="73" grpId="0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685089" y="1174535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hoá học đặc trưng của ester là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thuỷ phân</a:t>
              </a: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" name="Nhóm 33">
            <a:extLst>
              <a:ext uri="{FF2B5EF4-FFF2-40B4-BE49-F238E27FC236}">
                <a16:creationId xmlns:a16="http://schemas.microsoft.com/office/drawing/2014/main" id="{B5C92EBF-6172-032E-3EAC-C1C02BE90570}"/>
              </a:ext>
            </a:extLst>
          </p:cNvPr>
          <p:cNvGrpSpPr/>
          <p:nvPr/>
        </p:nvGrpSpPr>
        <p:grpSpPr>
          <a:xfrm>
            <a:off x="1918136" y="609879"/>
            <a:ext cx="914400" cy="914400"/>
            <a:chOff x="1671627" y="360375"/>
            <a:chExt cx="1208304" cy="1208304"/>
          </a:xfrm>
        </p:grpSpPr>
        <p:sp>
          <p:nvSpPr>
            <p:cNvPr id="3" name="Hình Bầu dục 34">
              <a:extLst>
                <a:ext uri="{FF2B5EF4-FFF2-40B4-BE49-F238E27FC236}">
                  <a16:creationId xmlns:a16="http://schemas.microsoft.com/office/drawing/2014/main" id="{40E1929A-D85D-D051-4688-42387BC0F918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35">
              <a:extLst>
                <a:ext uri="{FF2B5EF4-FFF2-40B4-BE49-F238E27FC236}">
                  <a16:creationId xmlns:a16="http://schemas.microsoft.com/office/drawing/2014/main" id="{E71DB630-3F18-40CD-7C37-08441466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8D6B81-D5DA-E6AE-C96C-988B5B39A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05975"/>
              </p:ext>
            </p:extLst>
          </p:nvPr>
        </p:nvGraphicFramePr>
        <p:xfrm>
          <a:off x="135543" y="2565567"/>
          <a:ext cx="11936108" cy="3642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0361">
                  <a:extLst>
                    <a:ext uri="{9D8B030D-6E8A-4147-A177-3AD203B41FA5}">
                      <a16:colId xmlns:a16="http://schemas.microsoft.com/office/drawing/2014/main" val="1300985236"/>
                    </a:ext>
                  </a:extLst>
                </a:gridCol>
                <a:gridCol w="6095747">
                  <a:extLst>
                    <a:ext uri="{9D8B030D-6E8A-4147-A177-3AD203B41FA5}">
                      <a16:colId xmlns:a16="http://schemas.microsoft.com/office/drawing/2014/main" val="2229278526"/>
                    </a:ext>
                  </a:extLst>
                </a:gridCol>
              </a:tblGrid>
              <a:tr h="1052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5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THỦY PHÂN TRONG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MÔI TRƯỜNG ACID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</a:t>
                      </a: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HỦY PHÂN TRONG 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MÔI TRƯỜNG KIỀM 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78461"/>
                  </a:ext>
                </a:extLst>
              </a:tr>
              <a:tr h="566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>
                          <a:solidFill>
                            <a:srgbClr val="00B05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RCOOR’+HOH         RCOOH + R’OH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 b="1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r>
                        <a:rPr lang="en-US" sz="50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00B05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RCOOR’+ NaOH       RCOONa + R’OH</a:t>
                      </a: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67886"/>
                  </a:ext>
                </a:extLst>
              </a:tr>
              <a:tr h="1849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thuận nghịch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Tạo carboxylic acid và alcohol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Không phải phản ứng xà phòng hoá.</a:t>
                      </a:r>
                      <a:endParaRPr lang="vi-VN" sz="2800" b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Phản ứng một chiều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Tạo muối của carboxylic acid, alcohol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Được gọi là phản ứng xà phòng hoá</a:t>
                      </a:r>
                      <a:endParaRPr lang="vi-VN" sz="280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50" marR="476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94338"/>
                  </a:ext>
                </a:extLst>
              </a:tr>
            </a:tbl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ECDB0DB-74DA-BA6D-7164-86196504A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14544"/>
              </p:ext>
            </p:extLst>
          </p:nvPr>
        </p:nvGraphicFramePr>
        <p:xfrm>
          <a:off x="2388818" y="3951390"/>
          <a:ext cx="685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317160" progId="Equation.DSMT4">
                  <p:embed/>
                </p:oleObj>
              </mc:Choice>
              <mc:Fallback>
                <p:oleObj name="Equation" r:id="rId3" imgW="685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8818" y="3951390"/>
                        <a:ext cx="685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 29">
            <a:extLst>
              <a:ext uri="{FF2B5EF4-FFF2-40B4-BE49-F238E27FC236}">
                <a16:creationId xmlns:a16="http://schemas.microsoft.com/office/drawing/2014/main" id="{46FB77FD-AE0A-069B-BC14-03F70585D401}"/>
              </a:ext>
            </a:extLst>
          </p:cNvPr>
          <p:cNvGrpSpPr>
            <a:grpSpLocks/>
          </p:cNvGrpSpPr>
          <p:nvPr/>
        </p:nvGrpSpPr>
        <p:grpSpPr bwMode="auto">
          <a:xfrm>
            <a:off x="8540783" y="3844534"/>
            <a:ext cx="527441" cy="369332"/>
            <a:chOff x="3926188" y="4769946"/>
            <a:chExt cx="754425" cy="368778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E8570F-E963-AD28-EA4A-F6C04CADED65}"/>
                </a:ext>
              </a:extLst>
            </p:cNvPr>
            <p:cNvCxnSpPr/>
            <p:nvPr/>
          </p:nvCxnSpPr>
          <p:spPr>
            <a:xfrm>
              <a:off x="3926188" y="5083398"/>
              <a:ext cx="754425" cy="15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24FBBBD4-D3E7-A31C-86C1-39582F6ED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7064" y="4769946"/>
              <a:ext cx="351547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en-US" altLang="en-US" sz="1800" b="1" baseline="3000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</a:t>
              </a:r>
              <a:endParaRPr lang="en-US" altLang="en-US" sz="18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102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66F4D-0D19-65F3-B2DA-0B8ABAD7C635}"/>
              </a:ext>
            </a:extLst>
          </p:cNvPr>
          <p:cNvGrpSpPr/>
          <p:nvPr/>
        </p:nvGrpSpPr>
        <p:grpSpPr>
          <a:xfrm>
            <a:off x="685089" y="1272856"/>
            <a:ext cx="10695452" cy="1283997"/>
            <a:chOff x="775646" y="1162332"/>
            <a:chExt cx="10695452" cy="12839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2995B7-E472-AC29-451B-8A0B502E31FE}"/>
                </a:ext>
              </a:extLst>
            </p:cNvPr>
            <p:cNvGrpSpPr/>
            <p:nvPr/>
          </p:nvGrpSpPr>
          <p:grpSpPr>
            <a:xfrm>
              <a:off x="775646" y="1215402"/>
              <a:ext cx="10695452" cy="1150677"/>
              <a:chOff x="775646" y="1215402"/>
              <a:chExt cx="10695452" cy="11506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775646" y="1246446"/>
                <a:ext cx="10673324" cy="1119633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797774" y="1215402"/>
                <a:ext cx="10673324" cy="1051576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27BECA8-8E21-F517-E5C8-74C6B3E42002}"/>
                </a:ext>
              </a:extLst>
            </p:cNvPr>
            <p:cNvSpPr txBox="1"/>
            <p:nvPr/>
          </p:nvSpPr>
          <p:spPr>
            <a:xfrm>
              <a:off x="960729" y="1162332"/>
              <a:ext cx="10347414" cy="1283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AA06E"/>
                  </a:solidFill>
                  <a:latin typeface="Times New Roman" panose="02020603050405020304" pitchFamily="18" charset="0"/>
                </a:rPr>
                <a:t>Các ester thường được điều chế bằng </a:t>
              </a:r>
              <a:r>
                <a:rPr lang="en-US" altLang="en-US" sz="3200" b="1">
                  <a:solidFill>
                    <a:srgbClr val="0AA06E"/>
                  </a:solidFill>
                  <a:latin typeface="Times New Roman" panose="02020603050405020304" pitchFamily="18" charset="0"/>
                </a:rPr>
                <a:t>phản ứng ester hoá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922053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ĐIỀU CHẾ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" name="Nhóm 33">
            <a:extLst>
              <a:ext uri="{FF2B5EF4-FFF2-40B4-BE49-F238E27FC236}">
                <a16:creationId xmlns:a16="http://schemas.microsoft.com/office/drawing/2014/main" id="{B5C92EBF-6172-032E-3EAC-C1C02BE90570}"/>
              </a:ext>
            </a:extLst>
          </p:cNvPr>
          <p:cNvGrpSpPr/>
          <p:nvPr/>
        </p:nvGrpSpPr>
        <p:grpSpPr>
          <a:xfrm>
            <a:off x="1918136" y="708200"/>
            <a:ext cx="914400" cy="914400"/>
            <a:chOff x="1671627" y="360375"/>
            <a:chExt cx="1208304" cy="1208304"/>
          </a:xfrm>
        </p:grpSpPr>
        <p:sp>
          <p:nvSpPr>
            <p:cNvPr id="3" name="Hình Bầu dục 34">
              <a:extLst>
                <a:ext uri="{FF2B5EF4-FFF2-40B4-BE49-F238E27FC236}">
                  <a16:creationId xmlns:a16="http://schemas.microsoft.com/office/drawing/2014/main" id="{40E1929A-D85D-D051-4688-42387BC0F918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35">
              <a:extLst>
                <a:ext uri="{FF2B5EF4-FFF2-40B4-BE49-F238E27FC236}">
                  <a16:creationId xmlns:a16="http://schemas.microsoft.com/office/drawing/2014/main" id="{E71DB630-3F18-40CD-7C37-084414666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E8C605-30B7-DA9B-2ECC-1DC1DA9085E3}"/>
              </a:ext>
            </a:extLst>
          </p:cNvPr>
          <p:cNvGrpSpPr/>
          <p:nvPr/>
        </p:nvGrpSpPr>
        <p:grpSpPr>
          <a:xfrm>
            <a:off x="1396180" y="2743198"/>
            <a:ext cx="8934200" cy="928591"/>
            <a:chOff x="1396180" y="2743198"/>
            <a:chExt cx="8934200" cy="92859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7C29D03-E8FD-4A07-618C-E3AB4723560E}"/>
                </a:ext>
              </a:extLst>
            </p:cNvPr>
            <p:cNvSpPr/>
            <p:nvPr/>
          </p:nvSpPr>
          <p:spPr>
            <a:xfrm>
              <a:off x="1645309" y="2757389"/>
              <a:ext cx="8685071" cy="9144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A060C9-47C5-20DA-0547-28A3D43B9BB3}"/>
                </a:ext>
              </a:extLst>
            </p:cNvPr>
            <p:cNvGrpSpPr/>
            <p:nvPr/>
          </p:nvGrpSpPr>
          <p:grpSpPr>
            <a:xfrm>
              <a:off x="1396180" y="2743198"/>
              <a:ext cx="8881717" cy="850368"/>
              <a:chOff x="1396180" y="2871019"/>
              <a:chExt cx="8881717" cy="850368"/>
            </a:xfrm>
          </p:grpSpPr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3907D0DD-5B38-DD13-753E-9DC1938F9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180" y="3136612"/>
                <a:ext cx="8881717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RCO</a:t>
                </a:r>
                <a:r>
                  <a:rPr kumimoji="0" lang="nl-NL" altLang="vi-VN" sz="3200" b="1" i="0" u="sng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OH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+ R’O</a:t>
                </a:r>
                <a:r>
                  <a:rPr kumimoji="0" lang="nl-NL" altLang="vi-VN" sz="3200" b="1" i="0" u="sng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                   RCOOR</a:t>
                </a:r>
                <a:r>
                  <a:rPr kumimoji="0" lang="nl-NL" altLang="vi-VN" sz="3200" b="0" i="0" u="none" strike="noStrike" cap="none" normalizeH="0" baseline="3000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’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+ </a:t>
                </a:r>
                <a:r>
                  <a:rPr kumimoji="0" lang="nl-NL" altLang="vi-VN" sz="3200" b="1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</a:t>
                </a:r>
                <a:r>
                  <a:rPr kumimoji="0" lang="nl-NL" altLang="vi-VN" sz="3200" b="1" i="0" u="none" strike="noStrike" cap="none" normalizeH="0" baseline="-3000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2</a:t>
                </a:r>
                <a:r>
                  <a:rPr kumimoji="0" lang="nl-NL" altLang="vi-VN" sz="3200" b="1" i="0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O  </a:t>
                </a:r>
                <a:r>
                  <a:rPr kumimoji="0" lang="nl-NL" altLang="vi-VN" sz="3200" b="0" i="0" u="none" strike="noStrike" cap="none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    </a:t>
                </a:r>
                <a:endParaRPr kumimoji="0" lang="nl-NL" altLang="vi-VN" sz="32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27F8DF9-9874-C912-9626-AE9D6AD89473}"/>
                  </a:ext>
                </a:extLst>
              </p:cNvPr>
              <p:cNvGrpSpPr/>
              <p:nvPr/>
            </p:nvGrpSpPr>
            <p:grpSpPr>
              <a:xfrm>
                <a:off x="5147188" y="2871019"/>
                <a:ext cx="1637070" cy="690716"/>
                <a:chOff x="5147188" y="2871019"/>
                <a:chExt cx="1637070" cy="690716"/>
              </a:xfrm>
            </p:grpSpPr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442A6A0-A100-CB1F-7D2F-EB5AD9EC4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91432" y="3429000"/>
                  <a:ext cx="1592826" cy="0"/>
                </a:xfrm>
                <a:prstGeom prst="straightConnector1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317DE78B-503D-EC37-730A-71B45DCF11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47188" y="3561735"/>
                  <a:ext cx="1627238" cy="0"/>
                </a:xfrm>
                <a:prstGeom prst="straightConnector1">
                  <a:avLst/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0BB323D-D88F-9331-3970-876CB81B0EBA}"/>
                    </a:ext>
                  </a:extLst>
                </p:cNvPr>
                <p:cNvSpPr/>
                <p:nvPr/>
              </p:nvSpPr>
              <p:spPr>
                <a:xfrm>
                  <a:off x="5191432" y="2871019"/>
                  <a:ext cx="1592826" cy="42524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H</a:t>
                  </a:r>
                  <a:r>
                    <a:rPr lang="en-US" sz="1800" baseline="-25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2</a:t>
                  </a:r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SO</a:t>
                  </a:r>
                  <a:r>
                    <a:rPr lang="en-US" sz="1800" baseline="-25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4</a:t>
                  </a:r>
                  <a:r>
                    <a:rPr lang="en-US" sz="18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 đặc, t</a:t>
                  </a:r>
                  <a:r>
                    <a:rPr lang="en-US" sz="1800" baseline="30000">
                      <a:solidFill>
                        <a:srgbClr val="0070C0"/>
                      </a:solidFill>
                      <a:effectLst/>
                      <a:latin typeface="Roboto" panose="02000000000000000000" pitchFamily="2" charset="0"/>
                      <a:ea typeface="Aptos" panose="020B0004020202020204" pitchFamily="34" charset="0"/>
                    </a:rPr>
                    <a:t>0</a:t>
                  </a:r>
                  <a:endParaRPr lang="vi-VN" sz="180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endParaRPr>
                </a:p>
              </p:txBody>
            </p:sp>
          </p:grp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E71CDC-2054-931E-E8E9-D4F4EC1F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2" y="3594476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3B186-7046-CD60-F0C8-4E3C8C07B8F8}"/>
              </a:ext>
            </a:extLst>
          </p:cNvPr>
          <p:cNvSpPr txBox="1"/>
          <p:nvPr/>
        </p:nvSpPr>
        <p:spPr>
          <a:xfrm>
            <a:off x="1396180" y="4051676"/>
            <a:ext cx="106733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1: Em hãy nhắc lại đặc điểm của phản ứng ester hoá?</a:t>
            </a:r>
            <a:endParaRPr lang="vi-VN" sz="300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3E5DA-C5AA-666A-8B94-FA52EDA7965C}"/>
              </a:ext>
            </a:extLst>
          </p:cNvPr>
          <p:cNvSpPr txBox="1"/>
          <p:nvPr/>
        </p:nvSpPr>
        <p:spPr>
          <a:xfrm>
            <a:off x="1327372" y="4935963"/>
            <a:ext cx="10673323" cy="150810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Trả lời: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altLang="zh-CN" sz="30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Phản ứng ester hoá là phản ứng thuận nghịch.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Phản ứng ester hoá cần xúc tác là 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H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</a:t>
            </a:r>
            <a:endParaRPr lang="vi-VN" sz="3000">
              <a:solidFill>
                <a:srgbClr val="00A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9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922053"/>
            <a:ext cx="5759455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ĐIỀU CHẾ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71CDC-2054-931E-E8E9-D4F4EC1F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71" y="146483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3B186-7046-CD60-F0C8-4E3C8C07B8F8}"/>
              </a:ext>
            </a:extLst>
          </p:cNvPr>
          <p:cNvSpPr txBox="1"/>
          <p:nvPr/>
        </p:nvSpPr>
        <p:spPr>
          <a:xfrm>
            <a:off x="1327371" y="1922037"/>
            <a:ext cx="106733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2: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3E5DA-C5AA-666A-8B94-FA52EDA7965C}"/>
              </a:ext>
            </a:extLst>
          </p:cNvPr>
          <p:cNvSpPr txBox="1"/>
          <p:nvPr/>
        </p:nvSpPr>
        <p:spPr>
          <a:xfrm>
            <a:off x="1012740" y="3405397"/>
            <a:ext cx="10673323" cy="222625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Trả lời: 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Trong phản ứng ester hoá, H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200" baseline="-250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200">
                <a:solidFill>
                  <a:srgbClr val="00A69C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 có vai trò:</a:t>
            </a:r>
            <a:endParaRPr lang="en-US" altLang="zh-CN" sz="3200" b="1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charset="0"/>
            </a:endParaRPr>
          </a:p>
          <a:p>
            <a:pPr marL="9826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 Làm chất xúc tác.</a:t>
            </a:r>
          </a:p>
          <a:p>
            <a:pPr marL="9826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 Hút nước làm tăng hiệu suất của phản ứng.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05892-509B-77F9-224A-139266CF58BE}"/>
              </a:ext>
            </a:extLst>
          </p:cNvPr>
          <p:cNvSpPr txBox="1"/>
          <p:nvPr/>
        </p:nvSpPr>
        <p:spPr>
          <a:xfrm>
            <a:off x="757084" y="2432192"/>
            <a:ext cx="121428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Em hãy cho biết vai trò của 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H</a:t>
            </a:r>
            <a:r>
              <a:rPr lang="en-US" sz="3000" b="1" baseline="-25000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2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SO</a:t>
            </a:r>
            <a:r>
              <a:rPr lang="en-US" sz="3000" b="1" baseline="-25000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4</a:t>
            </a:r>
            <a:r>
              <a:rPr lang="en-US" sz="3000" b="1">
                <a:solidFill>
                  <a:srgbClr val="C0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đặc trong phản ứng ester hoá?</a:t>
            </a:r>
            <a:endParaRPr lang="vi-VN" sz="3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90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4185A35C-B81F-1E0B-0594-8165C7294087}"/>
              </a:ext>
            </a:extLst>
          </p:cNvPr>
          <p:cNvGrpSpPr/>
          <p:nvPr/>
        </p:nvGrpSpPr>
        <p:grpSpPr>
          <a:xfrm>
            <a:off x="-1" y="1541512"/>
            <a:ext cx="12298681" cy="5306948"/>
            <a:chOff x="0" y="0"/>
            <a:chExt cx="5179480" cy="151553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522F18-F5C5-00A9-6F4D-6A297F5D4EB9}"/>
                </a:ext>
              </a:extLst>
            </p:cNvPr>
            <p:cNvSpPr/>
            <p:nvPr/>
          </p:nvSpPr>
          <p:spPr>
            <a:xfrm>
              <a:off x="0" y="0"/>
              <a:ext cx="5179480" cy="1515530"/>
            </a:xfrm>
            <a:custGeom>
              <a:avLst/>
              <a:gdLst/>
              <a:ahLst/>
              <a:cxnLst/>
              <a:rect l="l" t="t" r="r" b="b"/>
              <a:pathLst>
                <a:path w="5179480" h="1515530">
                  <a:moveTo>
                    <a:pt x="0" y="0"/>
                  </a:moveTo>
                  <a:lnTo>
                    <a:pt x="5179480" y="0"/>
                  </a:lnTo>
                  <a:lnTo>
                    <a:pt x="5179480" y="1515530"/>
                  </a:lnTo>
                  <a:lnTo>
                    <a:pt x="0" y="1515530"/>
                  </a:lnTo>
                  <a:close/>
                </a:path>
              </a:pathLst>
            </a:custGeom>
            <a:gradFill rotWithShape="1">
              <a:gsLst>
                <a:gs pos="0">
                  <a:srgbClr val="1C8686">
                    <a:alpha val="100000"/>
                  </a:srgbClr>
                </a:gs>
                <a:gs pos="100000">
                  <a:srgbClr val="08494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0B5470F-7695-11B1-8418-7176C1551125}"/>
                </a:ext>
              </a:extLst>
            </p:cNvPr>
            <p:cNvSpPr txBox="1"/>
            <p:nvPr/>
          </p:nvSpPr>
          <p:spPr>
            <a:xfrm>
              <a:off x="0" y="-47625"/>
              <a:ext cx="5179480" cy="1563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6C7EBE-6514-B2DA-4F23-76D3278272C0}"/>
              </a:ext>
            </a:extLst>
          </p:cNvPr>
          <p:cNvGrpSpPr/>
          <p:nvPr/>
        </p:nvGrpSpPr>
        <p:grpSpPr>
          <a:xfrm>
            <a:off x="1383215" y="8720631"/>
            <a:ext cx="3845990" cy="267214"/>
            <a:chOff x="0" y="0"/>
            <a:chExt cx="1012936" cy="7037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E2AFFDD-5679-B2EB-5BFD-DBB94BE6833F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2521B22-C656-7857-58D6-E598461F57BE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6E1C08-41BE-FC52-70DD-D4AA12A2269F}"/>
              </a:ext>
            </a:extLst>
          </p:cNvPr>
          <p:cNvGrpSpPr/>
          <p:nvPr/>
        </p:nvGrpSpPr>
        <p:grpSpPr>
          <a:xfrm>
            <a:off x="13012565" y="8720631"/>
            <a:ext cx="3845990" cy="267214"/>
            <a:chOff x="0" y="0"/>
            <a:chExt cx="1012936" cy="7037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51EFAAC-C104-F1B7-92D3-B76F502DE821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CE4600-AC2E-C10B-F3E3-BB489CBF98F1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545C9FB-15EC-F5C2-5772-9F988BA6EE95}"/>
              </a:ext>
            </a:extLst>
          </p:cNvPr>
          <p:cNvSpPr txBox="1"/>
          <p:nvPr/>
        </p:nvSpPr>
        <p:spPr>
          <a:xfrm>
            <a:off x="3037916" y="507999"/>
            <a:ext cx="548636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80"/>
              </a:lnSpc>
              <a:spcBef>
                <a:spcPct val="0"/>
              </a:spcBef>
            </a:pPr>
            <a:r>
              <a:rPr lang="en-US" sz="3600" b="1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DỤNG CỦA ESTER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9F8709C-183B-6935-DD14-F6C94B56549D}"/>
              </a:ext>
            </a:extLst>
          </p:cNvPr>
          <p:cNvSpPr txBox="1"/>
          <p:nvPr/>
        </p:nvSpPr>
        <p:spPr>
          <a:xfrm>
            <a:off x="31667" y="3186478"/>
            <a:ext cx="3845990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dung môi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D5A346F6-BD4A-AE6F-6FA5-D134E140A352}"/>
              </a:ext>
            </a:extLst>
          </p:cNvPr>
          <p:cNvSpPr txBox="1"/>
          <p:nvPr/>
        </p:nvSpPr>
        <p:spPr>
          <a:xfrm>
            <a:off x="176739" y="4392279"/>
            <a:ext cx="351484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 acetate được sử dụng để tách caffeine ra khỏi cà phê;…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E71960-F424-732A-A0C7-5231C5F9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41" y="545821"/>
            <a:ext cx="814864" cy="81486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29C2B9A-E8B7-C279-537A-A9BBB1544D79}"/>
              </a:ext>
            </a:extLst>
          </p:cNvPr>
          <p:cNvGrpSpPr/>
          <p:nvPr/>
        </p:nvGrpSpPr>
        <p:grpSpPr>
          <a:xfrm>
            <a:off x="1574878" y="1551052"/>
            <a:ext cx="900726" cy="1342080"/>
            <a:chOff x="4133699" y="2364557"/>
            <a:chExt cx="1242932" cy="2363115"/>
          </a:xfrm>
        </p:grpSpPr>
        <p:sp>
          <p:nvSpPr>
            <p:cNvPr id="43" name="Shape 3182">
              <a:extLst>
                <a:ext uri="{FF2B5EF4-FFF2-40B4-BE49-F238E27FC236}">
                  <a16:creationId xmlns:a16="http://schemas.microsoft.com/office/drawing/2014/main" id="{21C9B516-0102-8019-970C-AE70993E9789}"/>
                </a:ext>
              </a:extLst>
            </p:cNvPr>
            <p:cNvSpPr/>
            <p:nvPr/>
          </p:nvSpPr>
          <p:spPr>
            <a:xfrm>
              <a:off x="4199116" y="4063941"/>
              <a:ext cx="1112832" cy="611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6" y="2209"/>
                  </a:moveTo>
                  <a:lnTo>
                    <a:pt x="2642" y="3218"/>
                  </a:lnTo>
                  <a:lnTo>
                    <a:pt x="2192" y="6004"/>
                  </a:lnTo>
                  <a:lnTo>
                    <a:pt x="1875" y="7974"/>
                  </a:lnTo>
                  <a:lnTo>
                    <a:pt x="1558" y="10328"/>
                  </a:lnTo>
                  <a:lnTo>
                    <a:pt x="1215" y="12922"/>
                  </a:lnTo>
                  <a:lnTo>
                    <a:pt x="898" y="15852"/>
                  </a:lnTo>
                  <a:lnTo>
                    <a:pt x="607" y="19023"/>
                  </a:lnTo>
                  <a:lnTo>
                    <a:pt x="369" y="22433"/>
                  </a:lnTo>
                  <a:lnTo>
                    <a:pt x="264" y="24211"/>
                  </a:lnTo>
                  <a:lnTo>
                    <a:pt x="184" y="26036"/>
                  </a:lnTo>
                  <a:lnTo>
                    <a:pt x="105" y="27862"/>
                  </a:lnTo>
                  <a:lnTo>
                    <a:pt x="52" y="29735"/>
                  </a:lnTo>
                  <a:lnTo>
                    <a:pt x="0" y="31705"/>
                  </a:lnTo>
                  <a:lnTo>
                    <a:pt x="0" y="33578"/>
                  </a:lnTo>
                  <a:lnTo>
                    <a:pt x="52" y="35548"/>
                  </a:lnTo>
                  <a:lnTo>
                    <a:pt x="79" y="37469"/>
                  </a:lnTo>
                  <a:lnTo>
                    <a:pt x="158" y="39487"/>
                  </a:lnTo>
                  <a:lnTo>
                    <a:pt x="264" y="41457"/>
                  </a:lnTo>
                  <a:lnTo>
                    <a:pt x="396" y="43474"/>
                  </a:lnTo>
                  <a:lnTo>
                    <a:pt x="581" y="45492"/>
                  </a:lnTo>
                  <a:lnTo>
                    <a:pt x="819" y="47510"/>
                  </a:lnTo>
                  <a:lnTo>
                    <a:pt x="1083" y="49671"/>
                  </a:lnTo>
                  <a:lnTo>
                    <a:pt x="1373" y="51977"/>
                  </a:lnTo>
                  <a:lnTo>
                    <a:pt x="1690" y="54283"/>
                  </a:lnTo>
                  <a:lnTo>
                    <a:pt x="2087" y="56781"/>
                  </a:lnTo>
                  <a:lnTo>
                    <a:pt x="2483" y="59327"/>
                  </a:lnTo>
                  <a:lnTo>
                    <a:pt x="2932" y="61873"/>
                  </a:lnTo>
                  <a:lnTo>
                    <a:pt x="3434" y="64515"/>
                  </a:lnTo>
                  <a:lnTo>
                    <a:pt x="4015" y="67205"/>
                  </a:lnTo>
                  <a:lnTo>
                    <a:pt x="4597" y="69943"/>
                  </a:lnTo>
                  <a:lnTo>
                    <a:pt x="5231" y="72682"/>
                  </a:lnTo>
                  <a:lnTo>
                    <a:pt x="5944" y="75420"/>
                  </a:lnTo>
                  <a:lnTo>
                    <a:pt x="6710" y="78206"/>
                  </a:lnTo>
                  <a:lnTo>
                    <a:pt x="7476" y="80944"/>
                  </a:lnTo>
                  <a:lnTo>
                    <a:pt x="8348" y="83682"/>
                  </a:lnTo>
                  <a:lnTo>
                    <a:pt x="9247" y="86421"/>
                  </a:lnTo>
                  <a:lnTo>
                    <a:pt x="10198" y="89159"/>
                  </a:lnTo>
                  <a:lnTo>
                    <a:pt x="11228" y="91801"/>
                  </a:lnTo>
                  <a:lnTo>
                    <a:pt x="12311" y="94395"/>
                  </a:lnTo>
                  <a:lnTo>
                    <a:pt x="13447" y="96941"/>
                  </a:lnTo>
                  <a:lnTo>
                    <a:pt x="14663" y="99391"/>
                  </a:lnTo>
                  <a:lnTo>
                    <a:pt x="15931" y="101841"/>
                  </a:lnTo>
                  <a:lnTo>
                    <a:pt x="17252" y="104099"/>
                  </a:lnTo>
                  <a:lnTo>
                    <a:pt x="18652" y="106309"/>
                  </a:lnTo>
                  <a:lnTo>
                    <a:pt x="20105" y="108422"/>
                  </a:lnTo>
                  <a:lnTo>
                    <a:pt x="21664" y="110440"/>
                  </a:lnTo>
                  <a:lnTo>
                    <a:pt x="23249" y="112265"/>
                  </a:lnTo>
                  <a:lnTo>
                    <a:pt x="24940" y="113947"/>
                  </a:lnTo>
                  <a:lnTo>
                    <a:pt x="26657" y="115532"/>
                  </a:lnTo>
                  <a:lnTo>
                    <a:pt x="28480" y="116925"/>
                  </a:lnTo>
                  <a:lnTo>
                    <a:pt x="30383" y="118174"/>
                  </a:lnTo>
                  <a:lnTo>
                    <a:pt x="32338" y="119231"/>
                  </a:lnTo>
                  <a:lnTo>
                    <a:pt x="32523" y="119231"/>
                  </a:lnTo>
                  <a:lnTo>
                    <a:pt x="33077" y="119279"/>
                  </a:lnTo>
                  <a:lnTo>
                    <a:pt x="33949" y="119279"/>
                  </a:lnTo>
                  <a:lnTo>
                    <a:pt x="35112" y="119375"/>
                  </a:lnTo>
                  <a:lnTo>
                    <a:pt x="36538" y="119423"/>
                  </a:lnTo>
                  <a:lnTo>
                    <a:pt x="38203" y="119471"/>
                  </a:lnTo>
                  <a:lnTo>
                    <a:pt x="40079" y="119567"/>
                  </a:lnTo>
                  <a:lnTo>
                    <a:pt x="42140" y="119615"/>
                  </a:lnTo>
                  <a:lnTo>
                    <a:pt x="44412" y="119663"/>
                  </a:lnTo>
                  <a:lnTo>
                    <a:pt x="46763" y="119759"/>
                  </a:lnTo>
                  <a:lnTo>
                    <a:pt x="49194" y="119807"/>
                  </a:lnTo>
                  <a:lnTo>
                    <a:pt x="51730" y="119903"/>
                  </a:lnTo>
                  <a:lnTo>
                    <a:pt x="54319" y="119951"/>
                  </a:lnTo>
                  <a:lnTo>
                    <a:pt x="56935" y="119951"/>
                  </a:lnTo>
                  <a:lnTo>
                    <a:pt x="59550" y="119951"/>
                  </a:lnTo>
                  <a:lnTo>
                    <a:pt x="62087" y="120000"/>
                  </a:lnTo>
                  <a:lnTo>
                    <a:pt x="66974" y="120000"/>
                  </a:lnTo>
                  <a:lnTo>
                    <a:pt x="71519" y="120000"/>
                  </a:lnTo>
                  <a:lnTo>
                    <a:pt x="75561" y="120000"/>
                  </a:lnTo>
                  <a:lnTo>
                    <a:pt x="79075" y="120000"/>
                  </a:lnTo>
                  <a:lnTo>
                    <a:pt x="81928" y="120000"/>
                  </a:lnTo>
                  <a:lnTo>
                    <a:pt x="84121" y="120000"/>
                  </a:lnTo>
                  <a:lnTo>
                    <a:pt x="85468" y="120000"/>
                  </a:lnTo>
                  <a:lnTo>
                    <a:pt x="85944" y="120000"/>
                  </a:lnTo>
                  <a:lnTo>
                    <a:pt x="86287" y="119807"/>
                  </a:lnTo>
                  <a:lnTo>
                    <a:pt x="87344" y="119375"/>
                  </a:lnTo>
                  <a:lnTo>
                    <a:pt x="88084" y="119039"/>
                  </a:lnTo>
                  <a:lnTo>
                    <a:pt x="88903" y="118558"/>
                  </a:lnTo>
                  <a:lnTo>
                    <a:pt x="89881" y="117982"/>
                  </a:lnTo>
                  <a:lnTo>
                    <a:pt x="90911" y="117261"/>
                  </a:lnTo>
                  <a:lnTo>
                    <a:pt x="92021" y="116493"/>
                  </a:lnTo>
                  <a:lnTo>
                    <a:pt x="93157" y="115532"/>
                  </a:lnTo>
                  <a:lnTo>
                    <a:pt x="94372" y="114427"/>
                  </a:lnTo>
                  <a:lnTo>
                    <a:pt x="95614" y="113226"/>
                  </a:lnTo>
                  <a:lnTo>
                    <a:pt x="96221" y="112506"/>
                  </a:lnTo>
                  <a:lnTo>
                    <a:pt x="96856" y="111785"/>
                  </a:lnTo>
                  <a:lnTo>
                    <a:pt x="97463" y="111064"/>
                  </a:lnTo>
                  <a:lnTo>
                    <a:pt x="98071" y="110296"/>
                  </a:lnTo>
                  <a:lnTo>
                    <a:pt x="98678" y="109431"/>
                  </a:lnTo>
                  <a:lnTo>
                    <a:pt x="99286" y="108518"/>
                  </a:lnTo>
                  <a:lnTo>
                    <a:pt x="99867" y="107606"/>
                  </a:lnTo>
                  <a:lnTo>
                    <a:pt x="100422" y="106645"/>
                  </a:lnTo>
                  <a:lnTo>
                    <a:pt x="101638" y="104579"/>
                  </a:lnTo>
                  <a:lnTo>
                    <a:pt x="103011" y="102129"/>
                  </a:lnTo>
                  <a:lnTo>
                    <a:pt x="104438" y="99391"/>
                  </a:lnTo>
                  <a:lnTo>
                    <a:pt x="105944" y="96461"/>
                  </a:lnTo>
                  <a:lnTo>
                    <a:pt x="107476" y="93242"/>
                  </a:lnTo>
                  <a:lnTo>
                    <a:pt x="109062" y="89783"/>
                  </a:lnTo>
                  <a:lnTo>
                    <a:pt x="109801" y="88006"/>
                  </a:lnTo>
                  <a:lnTo>
                    <a:pt x="110594" y="86132"/>
                  </a:lnTo>
                  <a:lnTo>
                    <a:pt x="111334" y="84211"/>
                  </a:lnTo>
                  <a:lnTo>
                    <a:pt x="112126" y="82193"/>
                  </a:lnTo>
                  <a:lnTo>
                    <a:pt x="112840" y="80176"/>
                  </a:lnTo>
                  <a:lnTo>
                    <a:pt x="113553" y="78158"/>
                  </a:lnTo>
                  <a:lnTo>
                    <a:pt x="114266" y="75996"/>
                  </a:lnTo>
                  <a:lnTo>
                    <a:pt x="114953" y="73883"/>
                  </a:lnTo>
                  <a:lnTo>
                    <a:pt x="115587" y="71721"/>
                  </a:lnTo>
                  <a:lnTo>
                    <a:pt x="116195" y="69415"/>
                  </a:lnTo>
                  <a:lnTo>
                    <a:pt x="116776" y="67157"/>
                  </a:lnTo>
                  <a:lnTo>
                    <a:pt x="117305" y="64851"/>
                  </a:lnTo>
                  <a:lnTo>
                    <a:pt x="117807" y="62497"/>
                  </a:lnTo>
                  <a:lnTo>
                    <a:pt x="118256" y="60192"/>
                  </a:lnTo>
                  <a:lnTo>
                    <a:pt x="118652" y="57742"/>
                  </a:lnTo>
                  <a:lnTo>
                    <a:pt x="118996" y="55292"/>
                  </a:lnTo>
                  <a:lnTo>
                    <a:pt x="119286" y="52794"/>
                  </a:lnTo>
                  <a:lnTo>
                    <a:pt x="119524" y="50344"/>
                  </a:lnTo>
                  <a:lnTo>
                    <a:pt x="119709" y="47846"/>
                  </a:lnTo>
                  <a:lnTo>
                    <a:pt x="119815" y="45300"/>
                  </a:lnTo>
                  <a:lnTo>
                    <a:pt x="119920" y="40400"/>
                  </a:lnTo>
                  <a:lnTo>
                    <a:pt x="120000" y="36124"/>
                  </a:lnTo>
                  <a:lnTo>
                    <a:pt x="120000" y="32281"/>
                  </a:lnTo>
                  <a:lnTo>
                    <a:pt x="119920" y="28823"/>
                  </a:lnTo>
                  <a:lnTo>
                    <a:pt x="119867" y="25796"/>
                  </a:lnTo>
                  <a:lnTo>
                    <a:pt x="119709" y="23202"/>
                  </a:lnTo>
                  <a:lnTo>
                    <a:pt x="119577" y="20992"/>
                  </a:lnTo>
                  <a:lnTo>
                    <a:pt x="119418" y="19119"/>
                  </a:lnTo>
                  <a:lnTo>
                    <a:pt x="119260" y="17534"/>
                  </a:lnTo>
                  <a:lnTo>
                    <a:pt x="119075" y="16236"/>
                  </a:lnTo>
                  <a:lnTo>
                    <a:pt x="118890" y="15276"/>
                  </a:lnTo>
                  <a:lnTo>
                    <a:pt x="118758" y="14459"/>
                  </a:lnTo>
                  <a:lnTo>
                    <a:pt x="118494" y="13546"/>
                  </a:lnTo>
                  <a:lnTo>
                    <a:pt x="118388" y="13306"/>
                  </a:lnTo>
                  <a:lnTo>
                    <a:pt x="117912" y="13546"/>
                  </a:lnTo>
                  <a:lnTo>
                    <a:pt x="116591" y="14171"/>
                  </a:lnTo>
                  <a:lnTo>
                    <a:pt x="114557" y="15084"/>
                  </a:lnTo>
                  <a:lnTo>
                    <a:pt x="111889" y="16188"/>
                  </a:lnTo>
                  <a:lnTo>
                    <a:pt x="110330" y="16669"/>
                  </a:lnTo>
                  <a:lnTo>
                    <a:pt x="108665" y="17293"/>
                  </a:lnTo>
                  <a:lnTo>
                    <a:pt x="106948" y="17870"/>
                  </a:lnTo>
                  <a:lnTo>
                    <a:pt x="105072" y="18398"/>
                  </a:lnTo>
                  <a:lnTo>
                    <a:pt x="103196" y="18831"/>
                  </a:lnTo>
                  <a:lnTo>
                    <a:pt x="101215" y="19311"/>
                  </a:lnTo>
                  <a:lnTo>
                    <a:pt x="99207" y="19695"/>
                  </a:lnTo>
                  <a:lnTo>
                    <a:pt x="97199" y="19935"/>
                  </a:lnTo>
                  <a:lnTo>
                    <a:pt x="95033" y="20128"/>
                  </a:lnTo>
                  <a:lnTo>
                    <a:pt x="92628" y="20272"/>
                  </a:lnTo>
                  <a:lnTo>
                    <a:pt x="89986" y="20320"/>
                  </a:lnTo>
                  <a:lnTo>
                    <a:pt x="87186" y="20272"/>
                  </a:lnTo>
                  <a:lnTo>
                    <a:pt x="84227" y="20128"/>
                  </a:lnTo>
                  <a:lnTo>
                    <a:pt x="81136" y="19935"/>
                  </a:lnTo>
                  <a:lnTo>
                    <a:pt x="77965" y="19551"/>
                  </a:lnTo>
                  <a:lnTo>
                    <a:pt x="74742" y="19119"/>
                  </a:lnTo>
                  <a:lnTo>
                    <a:pt x="71439" y="18494"/>
                  </a:lnTo>
                  <a:lnTo>
                    <a:pt x="68190" y="17822"/>
                  </a:lnTo>
                  <a:lnTo>
                    <a:pt x="66552" y="17389"/>
                  </a:lnTo>
                  <a:lnTo>
                    <a:pt x="64940" y="16957"/>
                  </a:lnTo>
                  <a:lnTo>
                    <a:pt x="63328" y="16429"/>
                  </a:lnTo>
                  <a:lnTo>
                    <a:pt x="61770" y="15900"/>
                  </a:lnTo>
                  <a:lnTo>
                    <a:pt x="60211" y="15372"/>
                  </a:lnTo>
                  <a:lnTo>
                    <a:pt x="58678" y="14795"/>
                  </a:lnTo>
                  <a:lnTo>
                    <a:pt x="57173" y="14171"/>
                  </a:lnTo>
                  <a:lnTo>
                    <a:pt x="55667" y="13498"/>
                  </a:lnTo>
                  <a:lnTo>
                    <a:pt x="54240" y="12778"/>
                  </a:lnTo>
                  <a:lnTo>
                    <a:pt x="52840" y="12009"/>
                  </a:lnTo>
                  <a:lnTo>
                    <a:pt x="51519" y="11240"/>
                  </a:lnTo>
                  <a:lnTo>
                    <a:pt x="50198" y="10376"/>
                  </a:lnTo>
                  <a:lnTo>
                    <a:pt x="48903" y="9511"/>
                  </a:lnTo>
                  <a:lnTo>
                    <a:pt x="47556" y="8694"/>
                  </a:lnTo>
                  <a:lnTo>
                    <a:pt x="46155" y="7878"/>
                  </a:lnTo>
                  <a:lnTo>
                    <a:pt x="44702" y="7109"/>
                  </a:lnTo>
                  <a:lnTo>
                    <a:pt x="43196" y="6389"/>
                  </a:lnTo>
                  <a:lnTo>
                    <a:pt x="41638" y="5764"/>
                  </a:lnTo>
                  <a:lnTo>
                    <a:pt x="40079" y="5092"/>
                  </a:lnTo>
                  <a:lnTo>
                    <a:pt x="38494" y="4515"/>
                  </a:lnTo>
                  <a:lnTo>
                    <a:pt x="36856" y="3939"/>
                  </a:lnTo>
                  <a:lnTo>
                    <a:pt x="35217" y="3314"/>
                  </a:lnTo>
                  <a:lnTo>
                    <a:pt x="33553" y="2882"/>
                  </a:lnTo>
                  <a:lnTo>
                    <a:pt x="31889" y="2401"/>
                  </a:lnTo>
                  <a:lnTo>
                    <a:pt x="30198" y="1969"/>
                  </a:lnTo>
                  <a:lnTo>
                    <a:pt x="28560" y="1585"/>
                  </a:lnTo>
                  <a:lnTo>
                    <a:pt x="26869" y="1248"/>
                  </a:lnTo>
                  <a:lnTo>
                    <a:pt x="25204" y="912"/>
                  </a:lnTo>
                  <a:lnTo>
                    <a:pt x="23513" y="672"/>
                  </a:lnTo>
                  <a:lnTo>
                    <a:pt x="21875" y="480"/>
                  </a:lnTo>
                  <a:lnTo>
                    <a:pt x="20264" y="288"/>
                  </a:lnTo>
                  <a:lnTo>
                    <a:pt x="18652" y="144"/>
                  </a:lnTo>
                  <a:lnTo>
                    <a:pt x="17067" y="48"/>
                  </a:lnTo>
                  <a:lnTo>
                    <a:pt x="15535" y="0"/>
                  </a:lnTo>
                  <a:lnTo>
                    <a:pt x="14029" y="0"/>
                  </a:lnTo>
                  <a:lnTo>
                    <a:pt x="12575" y="48"/>
                  </a:lnTo>
                  <a:lnTo>
                    <a:pt x="11122" y="192"/>
                  </a:lnTo>
                  <a:lnTo>
                    <a:pt x="9775" y="336"/>
                  </a:lnTo>
                  <a:lnTo>
                    <a:pt x="8454" y="528"/>
                  </a:lnTo>
                  <a:lnTo>
                    <a:pt x="7186" y="720"/>
                  </a:lnTo>
                  <a:lnTo>
                    <a:pt x="5970" y="1056"/>
                  </a:lnTo>
                  <a:lnTo>
                    <a:pt x="4861" y="1393"/>
                  </a:lnTo>
                  <a:lnTo>
                    <a:pt x="3804" y="1777"/>
                  </a:lnTo>
                  <a:lnTo>
                    <a:pt x="2826" y="2209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Shape 3187">
              <a:extLst>
                <a:ext uri="{FF2B5EF4-FFF2-40B4-BE49-F238E27FC236}">
                  <a16:creationId xmlns:a16="http://schemas.microsoft.com/office/drawing/2014/main" id="{5FF62629-D8C6-133A-7D55-A24D9465F7B9}"/>
                </a:ext>
              </a:extLst>
            </p:cNvPr>
            <p:cNvSpPr/>
            <p:nvPr/>
          </p:nvSpPr>
          <p:spPr>
            <a:xfrm>
              <a:off x="4133699" y="2956255"/>
              <a:ext cx="1242932" cy="1771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079" y="117941"/>
                  </a:moveTo>
                  <a:lnTo>
                    <a:pt x="84920" y="117941"/>
                  </a:lnTo>
                  <a:lnTo>
                    <a:pt x="85842" y="117775"/>
                  </a:lnTo>
                  <a:lnTo>
                    <a:pt x="86883" y="117543"/>
                  </a:lnTo>
                  <a:lnTo>
                    <a:pt x="87971" y="117278"/>
                  </a:lnTo>
                  <a:lnTo>
                    <a:pt x="89107" y="116929"/>
                  </a:lnTo>
                  <a:lnTo>
                    <a:pt x="90360" y="116580"/>
                  </a:lnTo>
                  <a:lnTo>
                    <a:pt x="91638" y="116132"/>
                  </a:lnTo>
                  <a:lnTo>
                    <a:pt x="92962" y="115651"/>
                  </a:lnTo>
                  <a:lnTo>
                    <a:pt x="94334" y="115103"/>
                  </a:lnTo>
                  <a:lnTo>
                    <a:pt x="95706" y="114506"/>
                  </a:lnTo>
                  <a:lnTo>
                    <a:pt x="97125" y="113842"/>
                  </a:lnTo>
                  <a:lnTo>
                    <a:pt x="98568" y="113128"/>
                  </a:lnTo>
                  <a:lnTo>
                    <a:pt x="100011" y="112365"/>
                  </a:lnTo>
                  <a:lnTo>
                    <a:pt x="101407" y="111535"/>
                  </a:lnTo>
                  <a:lnTo>
                    <a:pt x="102826" y="110622"/>
                  </a:lnTo>
                  <a:lnTo>
                    <a:pt x="104222" y="109659"/>
                  </a:lnTo>
                  <a:lnTo>
                    <a:pt x="105570" y="108647"/>
                  </a:lnTo>
                  <a:lnTo>
                    <a:pt x="106918" y="107551"/>
                  </a:lnTo>
                  <a:lnTo>
                    <a:pt x="108196" y="106390"/>
                  </a:lnTo>
                  <a:lnTo>
                    <a:pt x="109426" y="105178"/>
                  </a:lnTo>
                  <a:lnTo>
                    <a:pt x="110609" y="103900"/>
                  </a:lnTo>
                  <a:lnTo>
                    <a:pt x="111697" y="102522"/>
                  </a:lnTo>
                  <a:lnTo>
                    <a:pt x="112714" y="101095"/>
                  </a:lnTo>
                  <a:lnTo>
                    <a:pt x="113660" y="99601"/>
                  </a:lnTo>
                  <a:lnTo>
                    <a:pt x="114488" y="98024"/>
                  </a:lnTo>
                  <a:lnTo>
                    <a:pt x="115221" y="96381"/>
                  </a:lnTo>
                  <a:lnTo>
                    <a:pt x="115860" y="94655"/>
                  </a:lnTo>
                  <a:lnTo>
                    <a:pt x="116333" y="92863"/>
                  </a:lnTo>
                  <a:lnTo>
                    <a:pt x="116735" y="90987"/>
                  </a:lnTo>
                  <a:lnTo>
                    <a:pt x="116972" y="89029"/>
                  </a:lnTo>
                  <a:lnTo>
                    <a:pt x="117090" y="87004"/>
                  </a:lnTo>
                  <a:lnTo>
                    <a:pt x="117019" y="84879"/>
                  </a:lnTo>
                  <a:lnTo>
                    <a:pt x="116830" y="82705"/>
                  </a:lnTo>
                  <a:lnTo>
                    <a:pt x="116428" y="80464"/>
                  </a:lnTo>
                  <a:lnTo>
                    <a:pt x="115860" y="78356"/>
                  </a:lnTo>
                  <a:lnTo>
                    <a:pt x="115150" y="76331"/>
                  </a:lnTo>
                  <a:lnTo>
                    <a:pt x="114299" y="74390"/>
                  </a:lnTo>
                  <a:lnTo>
                    <a:pt x="113258" y="72547"/>
                  </a:lnTo>
                  <a:lnTo>
                    <a:pt x="112146" y="70804"/>
                  </a:lnTo>
                  <a:lnTo>
                    <a:pt x="110892" y="69145"/>
                  </a:lnTo>
                  <a:lnTo>
                    <a:pt x="109591" y="67568"/>
                  </a:lnTo>
                  <a:lnTo>
                    <a:pt x="108149" y="66074"/>
                  </a:lnTo>
                  <a:lnTo>
                    <a:pt x="106635" y="64680"/>
                  </a:lnTo>
                  <a:lnTo>
                    <a:pt x="105073" y="63385"/>
                  </a:lnTo>
                  <a:lnTo>
                    <a:pt x="103465" y="62141"/>
                  </a:lnTo>
                  <a:lnTo>
                    <a:pt x="101809" y="60995"/>
                  </a:lnTo>
                  <a:lnTo>
                    <a:pt x="100130" y="59917"/>
                  </a:lnTo>
                  <a:lnTo>
                    <a:pt x="98426" y="58904"/>
                  </a:lnTo>
                  <a:lnTo>
                    <a:pt x="96747" y="57975"/>
                  </a:lnTo>
                  <a:lnTo>
                    <a:pt x="95044" y="57095"/>
                  </a:lnTo>
                  <a:lnTo>
                    <a:pt x="93341" y="56298"/>
                  </a:lnTo>
                  <a:lnTo>
                    <a:pt x="91709" y="55585"/>
                  </a:lnTo>
                  <a:lnTo>
                    <a:pt x="90100" y="54937"/>
                  </a:lnTo>
                  <a:lnTo>
                    <a:pt x="88562" y="54323"/>
                  </a:lnTo>
                  <a:lnTo>
                    <a:pt x="87096" y="53809"/>
                  </a:lnTo>
                  <a:lnTo>
                    <a:pt x="85724" y="53311"/>
                  </a:lnTo>
                  <a:lnTo>
                    <a:pt x="84399" y="52912"/>
                  </a:lnTo>
                  <a:lnTo>
                    <a:pt x="83217" y="52547"/>
                  </a:lnTo>
                  <a:lnTo>
                    <a:pt x="82128" y="52232"/>
                  </a:lnTo>
                  <a:lnTo>
                    <a:pt x="81206" y="51983"/>
                  </a:lnTo>
                  <a:lnTo>
                    <a:pt x="80378" y="51751"/>
                  </a:lnTo>
                  <a:lnTo>
                    <a:pt x="79219" y="51485"/>
                  </a:lnTo>
                  <a:lnTo>
                    <a:pt x="78769" y="51402"/>
                  </a:lnTo>
                  <a:lnTo>
                    <a:pt x="77705" y="51186"/>
                  </a:lnTo>
                  <a:lnTo>
                    <a:pt x="77705" y="6323"/>
                  </a:lnTo>
                  <a:lnTo>
                    <a:pt x="77894" y="6091"/>
                  </a:lnTo>
                  <a:lnTo>
                    <a:pt x="78415" y="5526"/>
                  </a:lnTo>
                  <a:lnTo>
                    <a:pt x="78864" y="4912"/>
                  </a:lnTo>
                  <a:lnTo>
                    <a:pt x="79290" y="4331"/>
                  </a:lnTo>
                  <a:lnTo>
                    <a:pt x="79645" y="3767"/>
                  </a:lnTo>
                  <a:lnTo>
                    <a:pt x="79952" y="3253"/>
                  </a:lnTo>
                  <a:lnTo>
                    <a:pt x="80189" y="2771"/>
                  </a:lnTo>
                  <a:lnTo>
                    <a:pt x="80331" y="2373"/>
                  </a:lnTo>
                  <a:lnTo>
                    <a:pt x="80425" y="2058"/>
                  </a:lnTo>
                  <a:lnTo>
                    <a:pt x="79952" y="2058"/>
                  </a:lnTo>
                  <a:lnTo>
                    <a:pt x="39597" y="2058"/>
                  </a:lnTo>
                  <a:lnTo>
                    <a:pt x="39668" y="2373"/>
                  </a:lnTo>
                  <a:lnTo>
                    <a:pt x="39810" y="2771"/>
                  </a:lnTo>
                  <a:lnTo>
                    <a:pt x="40047" y="3253"/>
                  </a:lnTo>
                  <a:lnTo>
                    <a:pt x="40354" y="3767"/>
                  </a:lnTo>
                  <a:lnTo>
                    <a:pt x="40709" y="4331"/>
                  </a:lnTo>
                  <a:lnTo>
                    <a:pt x="41135" y="4912"/>
                  </a:lnTo>
                  <a:lnTo>
                    <a:pt x="41584" y="5526"/>
                  </a:lnTo>
                  <a:lnTo>
                    <a:pt x="42081" y="6091"/>
                  </a:lnTo>
                  <a:lnTo>
                    <a:pt x="42294" y="6323"/>
                  </a:lnTo>
                  <a:lnTo>
                    <a:pt x="42294" y="51186"/>
                  </a:lnTo>
                  <a:lnTo>
                    <a:pt x="41230" y="51402"/>
                  </a:lnTo>
                  <a:lnTo>
                    <a:pt x="40780" y="51485"/>
                  </a:lnTo>
                  <a:lnTo>
                    <a:pt x="39621" y="51751"/>
                  </a:lnTo>
                  <a:lnTo>
                    <a:pt x="38817" y="51983"/>
                  </a:lnTo>
                  <a:lnTo>
                    <a:pt x="37871" y="52232"/>
                  </a:lnTo>
                  <a:lnTo>
                    <a:pt x="36782" y="52547"/>
                  </a:lnTo>
                  <a:lnTo>
                    <a:pt x="35600" y="52912"/>
                  </a:lnTo>
                  <a:lnTo>
                    <a:pt x="34275" y="53311"/>
                  </a:lnTo>
                  <a:lnTo>
                    <a:pt x="32903" y="53809"/>
                  </a:lnTo>
                  <a:lnTo>
                    <a:pt x="31437" y="54323"/>
                  </a:lnTo>
                  <a:lnTo>
                    <a:pt x="29899" y="54937"/>
                  </a:lnTo>
                  <a:lnTo>
                    <a:pt x="28290" y="55585"/>
                  </a:lnTo>
                  <a:lnTo>
                    <a:pt x="26658" y="56298"/>
                  </a:lnTo>
                  <a:lnTo>
                    <a:pt x="24955" y="57095"/>
                  </a:lnTo>
                  <a:lnTo>
                    <a:pt x="23299" y="57975"/>
                  </a:lnTo>
                  <a:lnTo>
                    <a:pt x="21573" y="58904"/>
                  </a:lnTo>
                  <a:lnTo>
                    <a:pt x="19869" y="59917"/>
                  </a:lnTo>
                  <a:lnTo>
                    <a:pt x="18190" y="60995"/>
                  </a:lnTo>
                  <a:lnTo>
                    <a:pt x="16534" y="62141"/>
                  </a:lnTo>
                  <a:lnTo>
                    <a:pt x="14926" y="63385"/>
                  </a:lnTo>
                  <a:lnTo>
                    <a:pt x="13364" y="64680"/>
                  </a:lnTo>
                  <a:lnTo>
                    <a:pt x="11850" y="66074"/>
                  </a:lnTo>
                  <a:lnTo>
                    <a:pt x="10455" y="67568"/>
                  </a:lnTo>
                  <a:lnTo>
                    <a:pt x="9107" y="69145"/>
                  </a:lnTo>
                  <a:lnTo>
                    <a:pt x="7853" y="70804"/>
                  </a:lnTo>
                  <a:lnTo>
                    <a:pt x="6741" y="72547"/>
                  </a:lnTo>
                  <a:lnTo>
                    <a:pt x="5748" y="74390"/>
                  </a:lnTo>
                  <a:lnTo>
                    <a:pt x="4872" y="76331"/>
                  </a:lnTo>
                  <a:lnTo>
                    <a:pt x="4139" y="78356"/>
                  </a:lnTo>
                  <a:lnTo>
                    <a:pt x="3548" y="80464"/>
                  </a:lnTo>
                  <a:lnTo>
                    <a:pt x="3169" y="82705"/>
                  </a:lnTo>
                  <a:lnTo>
                    <a:pt x="2980" y="84879"/>
                  </a:lnTo>
                  <a:lnTo>
                    <a:pt x="2909" y="87004"/>
                  </a:lnTo>
                  <a:lnTo>
                    <a:pt x="3004" y="89029"/>
                  </a:lnTo>
                  <a:lnTo>
                    <a:pt x="3264" y="90987"/>
                  </a:lnTo>
                  <a:lnTo>
                    <a:pt x="3666" y="92863"/>
                  </a:lnTo>
                  <a:lnTo>
                    <a:pt x="4139" y="94655"/>
                  </a:lnTo>
                  <a:lnTo>
                    <a:pt x="4778" y="96381"/>
                  </a:lnTo>
                  <a:lnTo>
                    <a:pt x="5511" y="98024"/>
                  </a:lnTo>
                  <a:lnTo>
                    <a:pt x="6339" y="99601"/>
                  </a:lnTo>
                  <a:lnTo>
                    <a:pt x="7285" y="101095"/>
                  </a:lnTo>
                  <a:lnTo>
                    <a:pt x="8302" y="102522"/>
                  </a:lnTo>
                  <a:lnTo>
                    <a:pt x="9414" y="103900"/>
                  </a:lnTo>
                  <a:lnTo>
                    <a:pt x="10573" y="105178"/>
                  </a:lnTo>
                  <a:lnTo>
                    <a:pt x="11780" y="106390"/>
                  </a:lnTo>
                  <a:lnTo>
                    <a:pt x="13081" y="107551"/>
                  </a:lnTo>
                  <a:lnTo>
                    <a:pt x="14429" y="108647"/>
                  </a:lnTo>
                  <a:lnTo>
                    <a:pt x="15753" y="109659"/>
                  </a:lnTo>
                  <a:lnTo>
                    <a:pt x="17173" y="110622"/>
                  </a:lnTo>
                  <a:lnTo>
                    <a:pt x="18592" y="111535"/>
                  </a:lnTo>
                  <a:lnTo>
                    <a:pt x="20035" y="112365"/>
                  </a:lnTo>
                  <a:lnTo>
                    <a:pt x="21431" y="113128"/>
                  </a:lnTo>
                  <a:lnTo>
                    <a:pt x="22874" y="113842"/>
                  </a:lnTo>
                  <a:lnTo>
                    <a:pt x="24293" y="114506"/>
                  </a:lnTo>
                  <a:lnTo>
                    <a:pt x="25665" y="115103"/>
                  </a:lnTo>
                  <a:lnTo>
                    <a:pt x="27037" y="115651"/>
                  </a:lnTo>
                  <a:lnTo>
                    <a:pt x="28361" y="116132"/>
                  </a:lnTo>
                  <a:lnTo>
                    <a:pt x="29639" y="116580"/>
                  </a:lnTo>
                  <a:lnTo>
                    <a:pt x="30892" y="116929"/>
                  </a:lnTo>
                  <a:lnTo>
                    <a:pt x="32028" y="117278"/>
                  </a:lnTo>
                  <a:lnTo>
                    <a:pt x="33163" y="117543"/>
                  </a:lnTo>
                  <a:lnTo>
                    <a:pt x="34157" y="117775"/>
                  </a:lnTo>
                  <a:lnTo>
                    <a:pt x="35079" y="117941"/>
                  </a:lnTo>
                  <a:close/>
                  <a:moveTo>
                    <a:pt x="85251" y="120000"/>
                  </a:moveTo>
                  <a:lnTo>
                    <a:pt x="34606" y="119983"/>
                  </a:lnTo>
                  <a:lnTo>
                    <a:pt x="33613" y="119800"/>
                  </a:lnTo>
                  <a:lnTo>
                    <a:pt x="32525" y="119568"/>
                  </a:lnTo>
                  <a:lnTo>
                    <a:pt x="31366" y="119286"/>
                  </a:lnTo>
                  <a:lnTo>
                    <a:pt x="30112" y="118937"/>
                  </a:lnTo>
                  <a:lnTo>
                    <a:pt x="28811" y="118539"/>
                  </a:lnTo>
                  <a:lnTo>
                    <a:pt x="27415" y="118091"/>
                  </a:lnTo>
                  <a:lnTo>
                    <a:pt x="26020" y="117560"/>
                  </a:lnTo>
                  <a:lnTo>
                    <a:pt x="24529" y="116995"/>
                  </a:lnTo>
                  <a:lnTo>
                    <a:pt x="23063" y="116365"/>
                  </a:lnTo>
                  <a:lnTo>
                    <a:pt x="21525" y="115668"/>
                  </a:lnTo>
                  <a:lnTo>
                    <a:pt x="19988" y="114904"/>
                  </a:lnTo>
                  <a:lnTo>
                    <a:pt x="18450" y="114091"/>
                  </a:lnTo>
                  <a:lnTo>
                    <a:pt x="16913" y="113195"/>
                  </a:lnTo>
                  <a:lnTo>
                    <a:pt x="15422" y="112248"/>
                  </a:lnTo>
                  <a:lnTo>
                    <a:pt x="13908" y="111236"/>
                  </a:lnTo>
                  <a:lnTo>
                    <a:pt x="12442" y="110157"/>
                  </a:lnTo>
                  <a:lnTo>
                    <a:pt x="10999" y="108979"/>
                  </a:lnTo>
                  <a:lnTo>
                    <a:pt x="9603" y="107767"/>
                  </a:lnTo>
                  <a:lnTo>
                    <a:pt x="8302" y="106456"/>
                  </a:lnTo>
                  <a:lnTo>
                    <a:pt x="7025" y="105095"/>
                  </a:lnTo>
                  <a:lnTo>
                    <a:pt x="5842" y="103651"/>
                  </a:lnTo>
                  <a:lnTo>
                    <a:pt x="4754" y="102124"/>
                  </a:lnTo>
                  <a:lnTo>
                    <a:pt x="3713" y="100514"/>
                  </a:lnTo>
                  <a:lnTo>
                    <a:pt x="2814" y="98854"/>
                  </a:lnTo>
                  <a:lnTo>
                    <a:pt x="2010" y="97095"/>
                  </a:lnTo>
                  <a:lnTo>
                    <a:pt x="1348" y="95269"/>
                  </a:lnTo>
                  <a:lnTo>
                    <a:pt x="804" y="93360"/>
                  </a:lnTo>
                  <a:lnTo>
                    <a:pt x="378" y="91352"/>
                  </a:lnTo>
                  <a:lnTo>
                    <a:pt x="94" y="89278"/>
                  </a:lnTo>
                  <a:lnTo>
                    <a:pt x="0" y="87087"/>
                  </a:lnTo>
                  <a:lnTo>
                    <a:pt x="47" y="84863"/>
                  </a:lnTo>
                  <a:lnTo>
                    <a:pt x="283" y="82522"/>
                  </a:lnTo>
                  <a:lnTo>
                    <a:pt x="638" y="80381"/>
                  </a:lnTo>
                  <a:lnTo>
                    <a:pt x="1159" y="78340"/>
                  </a:lnTo>
                  <a:lnTo>
                    <a:pt x="1797" y="76381"/>
                  </a:lnTo>
                  <a:lnTo>
                    <a:pt x="2602" y="74506"/>
                  </a:lnTo>
                  <a:lnTo>
                    <a:pt x="3500" y="72697"/>
                  </a:lnTo>
                  <a:lnTo>
                    <a:pt x="4494" y="70987"/>
                  </a:lnTo>
                  <a:lnTo>
                    <a:pt x="5606" y="69344"/>
                  </a:lnTo>
                  <a:lnTo>
                    <a:pt x="6836" y="67800"/>
                  </a:lnTo>
                  <a:lnTo>
                    <a:pt x="8113" y="66307"/>
                  </a:lnTo>
                  <a:lnTo>
                    <a:pt x="9485" y="64879"/>
                  </a:lnTo>
                  <a:lnTo>
                    <a:pt x="10904" y="63551"/>
                  </a:lnTo>
                  <a:lnTo>
                    <a:pt x="12395" y="62290"/>
                  </a:lnTo>
                  <a:lnTo>
                    <a:pt x="13908" y="61112"/>
                  </a:lnTo>
                  <a:lnTo>
                    <a:pt x="15470" y="59983"/>
                  </a:lnTo>
                  <a:lnTo>
                    <a:pt x="17078" y="58921"/>
                  </a:lnTo>
                  <a:lnTo>
                    <a:pt x="18687" y="57908"/>
                  </a:lnTo>
                  <a:lnTo>
                    <a:pt x="20319" y="56979"/>
                  </a:lnTo>
                  <a:lnTo>
                    <a:pt x="21951" y="56132"/>
                  </a:lnTo>
                  <a:lnTo>
                    <a:pt x="23536" y="55319"/>
                  </a:lnTo>
                  <a:lnTo>
                    <a:pt x="25144" y="54556"/>
                  </a:lnTo>
                  <a:lnTo>
                    <a:pt x="26682" y="53875"/>
                  </a:lnTo>
                  <a:lnTo>
                    <a:pt x="28219" y="53244"/>
                  </a:lnTo>
                  <a:lnTo>
                    <a:pt x="29686" y="52663"/>
                  </a:lnTo>
                  <a:lnTo>
                    <a:pt x="31129" y="52132"/>
                  </a:lnTo>
                  <a:lnTo>
                    <a:pt x="32477" y="51668"/>
                  </a:lnTo>
                  <a:lnTo>
                    <a:pt x="33755" y="51236"/>
                  </a:lnTo>
                  <a:lnTo>
                    <a:pt x="34985" y="50854"/>
                  </a:lnTo>
                  <a:lnTo>
                    <a:pt x="36073" y="50522"/>
                  </a:lnTo>
                  <a:lnTo>
                    <a:pt x="37965" y="50008"/>
                  </a:lnTo>
                  <a:lnTo>
                    <a:pt x="39361" y="49659"/>
                  </a:lnTo>
                  <a:lnTo>
                    <a:pt x="39361" y="6921"/>
                  </a:lnTo>
                  <a:lnTo>
                    <a:pt x="38793" y="6224"/>
                  </a:lnTo>
                  <a:lnTo>
                    <a:pt x="38225" y="5460"/>
                  </a:lnTo>
                  <a:lnTo>
                    <a:pt x="37918" y="5029"/>
                  </a:lnTo>
                  <a:lnTo>
                    <a:pt x="37681" y="4614"/>
                  </a:lnTo>
                  <a:lnTo>
                    <a:pt x="37421" y="4215"/>
                  </a:lnTo>
                  <a:lnTo>
                    <a:pt x="37232" y="3784"/>
                  </a:lnTo>
                  <a:lnTo>
                    <a:pt x="37043" y="3352"/>
                  </a:lnTo>
                  <a:lnTo>
                    <a:pt x="36877" y="2954"/>
                  </a:lnTo>
                  <a:lnTo>
                    <a:pt x="36735" y="2572"/>
                  </a:lnTo>
                  <a:lnTo>
                    <a:pt x="36688" y="2190"/>
                  </a:lnTo>
                  <a:lnTo>
                    <a:pt x="36688" y="1809"/>
                  </a:lnTo>
                  <a:lnTo>
                    <a:pt x="36735" y="1460"/>
                  </a:lnTo>
                  <a:lnTo>
                    <a:pt x="36782" y="1311"/>
                  </a:lnTo>
                  <a:lnTo>
                    <a:pt x="36830" y="1145"/>
                  </a:lnTo>
                  <a:lnTo>
                    <a:pt x="36924" y="1012"/>
                  </a:lnTo>
                  <a:lnTo>
                    <a:pt x="37043" y="863"/>
                  </a:lnTo>
                  <a:lnTo>
                    <a:pt x="37137" y="746"/>
                  </a:lnTo>
                  <a:lnTo>
                    <a:pt x="37279" y="580"/>
                  </a:lnTo>
                  <a:lnTo>
                    <a:pt x="37492" y="448"/>
                  </a:lnTo>
                  <a:lnTo>
                    <a:pt x="37729" y="315"/>
                  </a:lnTo>
                  <a:lnTo>
                    <a:pt x="38036" y="182"/>
                  </a:lnTo>
                  <a:lnTo>
                    <a:pt x="38415" y="99"/>
                  </a:lnTo>
                  <a:lnTo>
                    <a:pt x="38604" y="49"/>
                  </a:lnTo>
                  <a:lnTo>
                    <a:pt x="38817" y="16"/>
                  </a:lnTo>
                  <a:lnTo>
                    <a:pt x="39053" y="0"/>
                  </a:lnTo>
                  <a:lnTo>
                    <a:pt x="39314" y="0"/>
                  </a:lnTo>
                  <a:lnTo>
                    <a:pt x="80733" y="0"/>
                  </a:lnTo>
                  <a:lnTo>
                    <a:pt x="80946" y="0"/>
                  </a:lnTo>
                  <a:lnTo>
                    <a:pt x="81206" y="16"/>
                  </a:lnTo>
                  <a:lnTo>
                    <a:pt x="81395" y="49"/>
                  </a:lnTo>
                  <a:lnTo>
                    <a:pt x="81608" y="99"/>
                  </a:lnTo>
                  <a:lnTo>
                    <a:pt x="81963" y="182"/>
                  </a:lnTo>
                  <a:lnTo>
                    <a:pt x="82270" y="315"/>
                  </a:lnTo>
                  <a:lnTo>
                    <a:pt x="82507" y="448"/>
                  </a:lnTo>
                  <a:lnTo>
                    <a:pt x="82720" y="580"/>
                  </a:lnTo>
                  <a:lnTo>
                    <a:pt x="82862" y="746"/>
                  </a:lnTo>
                  <a:lnTo>
                    <a:pt x="83004" y="863"/>
                  </a:lnTo>
                  <a:lnTo>
                    <a:pt x="83098" y="1012"/>
                  </a:lnTo>
                  <a:lnTo>
                    <a:pt x="83146" y="1145"/>
                  </a:lnTo>
                  <a:lnTo>
                    <a:pt x="83217" y="1311"/>
                  </a:lnTo>
                  <a:lnTo>
                    <a:pt x="83287" y="1460"/>
                  </a:lnTo>
                  <a:lnTo>
                    <a:pt x="83311" y="1809"/>
                  </a:lnTo>
                  <a:lnTo>
                    <a:pt x="83311" y="2190"/>
                  </a:lnTo>
                  <a:lnTo>
                    <a:pt x="83264" y="2572"/>
                  </a:lnTo>
                  <a:lnTo>
                    <a:pt x="83122" y="2954"/>
                  </a:lnTo>
                  <a:lnTo>
                    <a:pt x="82956" y="3352"/>
                  </a:lnTo>
                  <a:lnTo>
                    <a:pt x="82814" y="3784"/>
                  </a:lnTo>
                  <a:lnTo>
                    <a:pt x="82578" y="4215"/>
                  </a:lnTo>
                  <a:lnTo>
                    <a:pt x="82318" y="4614"/>
                  </a:lnTo>
                  <a:lnTo>
                    <a:pt x="82057" y="5029"/>
                  </a:lnTo>
                  <a:lnTo>
                    <a:pt x="81774" y="5460"/>
                  </a:lnTo>
                  <a:lnTo>
                    <a:pt x="81206" y="6224"/>
                  </a:lnTo>
                  <a:lnTo>
                    <a:pt x="80638" y="6921"/>
                  </a:lnTo>
                  <a:lnTo>
                    <a:pt x="80638" y="49659"/>
                  </a:lnTo>
                  <a:lnTo>
                    <a:pt x="82034" y="50008"/>
                  </a:lnTo>
                  <a:lnTo>
                    <a:pt x="83926" y="50522"/>
                  </a:lnTo>
                  <a:lnTo>
                    <a:pt x="85038" y="50854"/>
                  </a:lnTo>
                  <a:lnTo>
                    <a:pt x="86221" y="51236"/>
                  </a:lnTo>
                  <a:lnTo>
                    <a:pt x="87522" y="51668"/>
                  </a:lnTo>
                  <a:lnTo>
                    <a:pt x="88870" y="52132"/>
                  </a:lnTo>
                  <a:lnTo>
                    <a:pt x="90289" y="52663"/>
                  </a:lnTo>
                  <a:lnTo>
                    <a:pt x="91780" y="53244"/>
                  </a:lnTo>
                  <a:lnTo>
                    <a:pt x="93317" y="53875"/>
                  </a:lnTo>
                  <a:lnTo>
                    <a:pt x="94878" y="54556"/>
                  </a:lnTo>
                  <a:lnTo>
                    <a:pt x="96439" y="55319"/>
                  </a:lnTo>
                  <a:lnTo>
                    <a:pt x="98048" y="56132"/>
                  </a:lnTo>
                  <a:lnTo>
                    <a:pt x="99680" y="56979"/>
                  </a:lnTo>
                  <a:lnTo>
                    <a:pt x="101312" y="57908"/>
                  </a:lnTo>
                  <a:lnTo>
                    <a:pt x="102921" y="58921"/>
                  </a:lnTo>
                  <a:lnTo>
                    <a:pt x="104529" y="59983"/>
                  </a:lnTo>
                  <a:lnTo>
                    <a:pt x="106091" y="61112"/>
                  </a:lnTo>
                  <a:lnTo>
                    <a:pt x="107604" y="62290"/>
                  </a:lnTo>
                  <a:lnTo>
                    <a:pt x="109095" y="63551"/>
                  </a:lnTo>
                  <a:lnTo>
                    <a:pt x="110514" y="64879"/>
                  </a:lnTo>
                  <a:lnTo>
                    <a:pt x="111886" y="66307"/>
                  </a:lnTo>
                  <a:lnTo>
                    <a:pt x="113163" y="67800"/>
                  </a:lnTo>
                  <a:lnTo>
                    <a:pt x="114393" y="69344"/>
                  </a:lnTo>
                  <a:lnTo>
                    <a:pt x="115505" y="70987"/>
                  </a:lnTo>
                  <a:lnTo>
                    <a:pt x="116499" y="72697"/>
                  </a:lnTo>
                  <a:lnTo>
                    <a:pt x="117397" y="74506"/>
                  </a:lnTo>
                  <a:lnTo>
                    <a:pt x="118202" y="76381"/>
                  </a:lnTo>
                  <a:lnTo>
                    <a:pt x="118840" y="78340"/>
                  </a:lnTo>
                  <a:lnTo>
                    <a:pt x="119361" y="80381"/>
                  </a:lnTo>
                  <a:lnTo>
                    <a:pt x="119739" y="82522"/>
                  </a:lnTo>
                  <a:lnTo>
                    <a:pt x="119952" y="84863"/>
                  </a:lnTo>
                  <a:lnTo>
                    <a:pt x="120000" y="87087"/>
                  </a:lnTo>
                  <a:lnTo>
                    <a:pt x="119905" y="89278"/>
                  </a:lnTo>
                  <a:lnTo>
                    <a:pt x="119597" y="91352"/>
                  </a:lnTo>
                  <a:lnTo>
                    <a:pt x="119195" y="93360"/>
                  </a:lnTo>
                  <a:lnTo>
                    <a:pt x="118651" y="95269"/>
                  </a:lnTo>
                  <a:lnTo>
                    <a:pt x="117965" y="97095"/>
                  </a:lnTo>
                  <a:lnTo>
                    <a:pt x="117185" y="98854"/>
                  </a:lnTo>
                  <a:lnTo>
                    <a:pt x="116286" y="100514"/>
                  </a:lnTo>
                  <a:lnTo>
                    <a:pt x="115245" y="102124"/>
                  </a:lnTo>
                  <a:lnTo>
                    <a:pt x="114157" y="103651"/>
                  </a:lnTo>
                  <a:lnTo>
                    <a:pt x="112974" y="105095"/>
                  </a:lnTo>
                  <a:lnTo>
                    <a:pt x="111697" y="106456"/>
                  </a:lnTo>
                  <a:lnTo>
                    <a:pt x="110372" y="107767"/>
                  </a:lnTo>
                  <a:lnTo>
                    <a:pt x="109000" y="108979"/>
                  </a:lnTo>
                  <a:lnTo>
                    <a:pt x="107557" y="110157"/>
                  </a:lnTo>
                  <a:lnTo>
                    <a:pt x="106091" y="111236"/>
                  </a:lnTo>
                  <a:lnTo>
                    <a:pt x="104577" y="112248"/>
                  </a:lnTo>
                  <a:lnTo>
                    <a:pt x="103086" y="113195"/>
                  </a:lnTo>
                  <a:lnTo>
                    <a:pt x="101549" y="114091"/>
                  </a:lnTo>
                  <a:lnTo>
                    <a:pt x="100011" y="114904"/>
                  </a:lnTo>
                  <a:lnTo>
                    <a:pt x="98474" y="115668"/>
                  </a:lnTo>
                  <a:lnTo>
                    <a:pt x="96960" y="116365"/>
                  </a:lnTo>
                  <a:lnTo>
                    <a:pt x="95446" y="116995"/>
                  </a:lnTo>
                  <a:lnTo>
                    <a:pt x="93979" y="117560"/>
                  </a:lnTo>
                  <a:lnTo>
                    <a:pt x="92584" y="118091"/>
                  </a:lnTo>
                  <a:lnTo>
                    <a:pt x="91188" y="118539"/>
                  </a:lnTo>
                  <a:lnTo>
                    <a:pt x="89887" y="118937"/>
                  </a:lnTo>
                  <a:lnTo>
                    <a:pt x="88633" y="119286"/>
                  </a:lnTo>
                  <a:lnTo>
                    <a:pt x="87474" y="119568"/>
                  </a:lnTo>
                  <a:lnTo>
                    <a:pt x="86386" y="119800"/>
                  </a:lnTo>
                  <a:lnTo>
                    <a:pt x="85440" y="119983"/>
                  </a:lnTo>
                  <a:lnTo>
                    <a:pt x="85251" y="12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Shape 3188">
              <a:extLst>
                <a:ext uri="{FF2B5EF4-FFF2-40B4-BE49-F238E27FC236}">
                  <a16:creationId xmlns:a16="http://schemas.microsoft.com/office/drawing/2014/main" id="{176430B1-62CE-CF0D-CA40-9CA94F2214CF}"/>
                </a:ext>
              </a:extLst>
            </p:cNvPr>
            <p:cNvSpPr/>
            <p:nvPr/>
          </p:nvSpPr>
          <p:spPr>
            <a:xfrm>
              <a:off x="4751858" y="2658568"/>
              <a:ext cx="194783" cy="1955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150"/>
                  </a:moveTo>
                  <a:lnTo>
                    <a:pt x="120000" y="57000"/>
                  </a:lnTo>
                  <a:lnTo>
                    <a:pt x="119849" y="54000"/>
                  </a:lnTo>
                  <a:lnTo>
                    <a:pt x="119396" y="51000"/>
                  </a:lnTo>
                  <a:lnTo>
                    <a:pt x="118793" y="47850"/>
                  </a:lnTo>
                  <a:lnTo>
                    <a:pt x="118190" y="45000"/>
                  </a:lnTo>
                  <a:lnTo>
                    <a:pt x="117437" y="42150"/>
                  </a:lnTo>
                  <a:lnTo>
                    <a:pt x="116381" y="39600"/>
                  </a:lnTo>
                  <a:lnTo>
                    <a:pt x="115326" y="36750"/>
                  </a:lnTo>
                  <a:lnTo>
                    <a:pt x="114120" y="34050"/>
                  </a:lnTo>
                  <a:lnTo>
                    <a:pt x="112914" y="31350"/>
                  </a:lnTo>
                  <a:lnTo>
                    <a:pt x="111407" y="28950"/>
                  </a:lnTo>
                  <a:lnTo>
                    <a:pt x="109748" y="26550"/>
                  </a:lnTo>
                  <a:lnTo>
                    <a:pt x="108241" y="24300"/>
                  </a:lnTo>
                  <a:lnTo>
                    <a:pt x="106281" y="21900"/>
                  </a:lnTo>
                  <a:lnTo>
                    <a:pt x="104472" y="19800"/>
                  </a:lnTo>
                  <a:lnTo>
                    <a:pt x="102512" y="17700"/>
                  </a:lnTo>
                  <a:lnTo>
                    <a:pt x="100402" y="15750"/>
                  </a:lnTo>
                  <a:lnTo>
                    <a:pt x="98140" y="13950"/>
                  </a:lnTo>
                  <a:lnTo>
                    <a:pt x="95879" y="12000"/>
                  </a:lnTo>
                  <a:lnTo>
                    <a:pt x="93618" y="10500"/>
                  </a:lnTo>
                  <a:lnTo>
                    <a:pt x="91206" y="8850"/>
                  </a:lnTo>
                  <a:lnTo>
                    <a:pt x="88643" y="7350"/>
                  </a:lnTo>
                  <a:lnTo>
                    <a:pt x="86080" y="6000"/>
                  </a:lnTo>
                  <a:lnTo>
                    <a:pt x="83517" y="4950"/>
                  </a:lnTo>
                  <a:lnTo>
                    <a:pt x="80653" y="3750"/>
                  </a:lnTo>
                  <a:lnTo>
                    <a:pt x="77788" y="2850"/>
                  </a:lnTo>
                  <a:lnTo>
                    <a:pt x="75075" y="2100"/>
                  </a:lnTo>
                  <a:lnTo>
                    <a:pt x="72060" y="1200"/>
                  </a:lnTo>
                  <a:lnTo>
                    <a:pt x="69195" y="900"/>
                  </a:lnTo>
                  <a:lnTo>
                    <a:pt x="66180" y="450"/>
                  </a:lnTo>
                  <a:lnTo>
                    <a:pt x="63015" y="300"/>
                  </a:lnTo>
                  <a:lnTo>
                    <a:pt x="60000" y="0"/>
                  </a:lnTo>
                  <a:lnTo>
                    <a:pt x="56984" y="300"/>
                  </a:lnTo>
                  <a:lnTo>
                    <a:pt x="53819" y="450"/>
                  </a:lnTo>
                  <a:lnTo>
                    <a:pt x="50804" y="900"/>
                  </a:lnTo>
                  <a:lnTo>
                    <a:pt x="47939" y="1200"/>
                  </a:lnTo>
                  <a:lnTo>
                    <a:pt x="44924" y="2100"/>
                  </a:lnTo>
                  <a:lnTo>
                    <a:pt x="42060" y="2850"/>
                  </a:lnTo>
                  <a:lnTo>
                    <a:pt x="39346" y="3750"/>
                  </a:lnTo>
                  <a:lnTo>
                    <a:pt x="36482" y="4950"/>
                  </a:lnTo>
                  <a:lnTo>
                    <a:pt x="33919" y="6000"/>
                  </a:lnTo>
                  <a:lnTo>
                    <a:pt x="31356" y="7350"/>
                  </a:lnTo>
                  <a:lnTo>
                    <a:pt x="28793" y="8850"/>
                  </a:lnTo>
                  <a:lnTo>
                    <a:pt x="26381" y="10500"/>
                  </a:lnTo>
                  <a:lnTo>
                    <a:pt x="24120" y="12000"/>
                  </a:lnTo>
                  <a:lnTo>
                    <a:pt x="21859" y="13950"/>
                  </a:lnTo>
                  <a:lnTo>
                    <a:pt x="19597" y="15750"/>
                  </a:lnTo>
                  <a:lnTo>
                    <a:pt x="17487" y="17700"/>
                  </a:lnTo>
                  <a:lnTo>
                    <a:pt x="15527" y="19800"/>
                  </a:lnTo>
                  <a:lnTo>
                    <a:pt x="13718" y="21900"/>
                  </a:lnTo>
                  <a:lnTo>
                    <a:pt x="11758" y="24300"/>
                  </a:lnTo>
                  <a:lnTo>
                    <a:pt x="10251" y="26550"/>
                  </a:lnTo>
                  <a:lnTo>
                    <a:pt x="8592" y="28950"/>
                  </a:lnTo>
                  <a:lnTo>
                    <a:pt x="7085" y="31350"/>
                  </a:lnTo>
                  <a:lnTo>
                    <a:pt x="5879" y="34050"/>
                  </a:lnTo>
                  <a:lnTo>
                    <a:pt x="4673" y="36750"/>
                  </a:lnTo>
                  <a:lnTo>
                    <a:pt x="3618" y="39600"/>
                  </a:lnTo>
                  <a:lnTo>
                    <a:pt x="2713" y="42150"/>
                  </a:lnTo>
                  <a:lnTo>
                    <a:pt x="1809" y="45000"/>
                  </a:lnTo>
                  <a:lnTo>
                    <a:pt x="1206" y="47850"/>
                  </a:lnTo>
                  <a:lnTo>
                    <a:pt x="603" y="51000"/>
                  </a:lnTo>
                  <a:lnTo>
                    <a:pt x="150" y="54000"/>
                  </a:lnTo>
                  <a:lnTo>
                    <a:pt x="0" y="57000"/>
                  </a:lnTo>
                  <a:lnTo>
                    <a:pt x="0" y="60150"/>
                  </a:lnTo>
                  <a:lnTo>
                    <a:pt x="0" y="63150"/>
                  </a:lnTo>
                  <a:lnTo>
                    <a:pt x="150" y="66150"/>
                  </a:lnTo>
                  <a:lnTo>
                    <a:pt x="603" y="69300"/>
                  </a:lnTo>
                  <a:lnTo>
                    <a:pt x="1206" y="72150"/>
                  </a:lnTo>
                  <a:lnTo>
                    <a:pt x="1809" y="75000"/>
                  </a:lnTo>
                  <a:lnTo>
                    <a:pt x="2713" y="77850"/>
                  </a:lnTo>
                  <a:lnTo>
                    <a:pt x="3618" y="80700"/>
                  </a:lnTo>
                  <a:lnTo>
                    <a:pt x="4673" y="83250"/>
                  </a:lnTo>
                  <a:lnTo>
                    <a:pt x="5879" y="85950"/>
                  </a:lnTo>
                  <a:lnTo>
                    <a:pt x="7085" y="88650"/>
                  </a:lnTo>
                  <a:lnTo>
                    <a:pt x="8592" y="91050"/>
                  </a:lnTo>
                  <a:lnTo>
                    <a:pt x="10251" y="93450"/>
                  </a:lnTo>
                  <a:lnTo>
                    <a:pt x="11758" y="95850"/>
                  </a:lnTo>
                  <a:lnTo>
                    <a:pt x="13718" y="98100"/>
                  </a:lnTo>
                  <a:lnTo>
                    <a:pt x="15527" y="100350"/>
                  </a:lnTo>
                  <a:lnTo>
                    <a:pt x="17487" y="102450"/>
                  </a:lnTo>
                  <a:lnTo>
                    <a:pt x="19597" y="104400"/>
                  </a:lnTo>
                  <a:lnTo>
                    <a:pt x="21859" y="106350"/>
                  </a:lnTo>
                  <a:lnTo>
                    <a:pt x="24120" y="108150"/>
                  </a:lnTo>
                  <a:lnTo>
                    <a:pt x="26381" y="109800"/>
                  </a:lnTo>
                  <a:lnTo>
                    <a:pt x="28793" y="111150"/>
                  </a:lnTo>
                  <a:lnTo>
                    <a:pt x="31356" y="112650"/>
                  </a:lnTo>
                  <a:lnTo>
                    <a:pt x="33919" y="114000"/>
                  </a:lnTo>
                  <a:lnTo>
                    <a:pt x="36482" y="115200"/>
                  </a:lnTo>
                  <a:lnTo>
                    <a:pt x="39346" y="116250"/>
                  </a:lnTo>
                  <a:lnTo>
                    <a:pt x="42060" y="117300"/>
                  </a:lnTo>
                  <a:lnTo>
                    <a:pt x="44924" y="118050"/>
                  </a:lnTo>
                  <a:lnTo>
                    <a:pt x="47939" y="118650"/>
                  </a:lnTo>
                  <a:lnTo>
                    <a:pt x="50804" y="119250"/>
                  </a:lnTo>
                  <a:lnTo>
                    <a:pt x="53819" y="119550"/>
                  </a:lnTo>
                  <a:lnTo>
                    <a:pt x="56984" y="120000"/>
                  </a:lnTo>
                  <a:lnTo>
                    <a:pt x="60000" y="120000"/>
                  </a:lnTo>
                  <a:lnTo>
                    <a:pt x="63015" y="120000"/>
                  </a:lnTo>
                  <a:lnTo>
                    <a:pt x="66180" y="119550"/>
                  </a:lnTo>
                  <a:lnTo>
                    <a:pt x="69195" y="119250"/>
                  </a:lnTo>
                  <a:lnTo>
                    <a:pt x="72060" y="118650"/>
                  </a:lnTo>
                  <a:lnTo>
                    <a:pt x="75075" y="118050"/>
                  </a:lnTo>
                  <a:lnTo>
                    <a:pt x="77788" y="117300"/>
                  </a:lnTo>
                  <a:lnTo>
                    <a:pt x="80653" y="116250"/>
                  </a:lnTo>
                  <a:lnTo>
                    <a:pt x="83517" y="115200"/>
                  </a:lnTo>
                  <a:lnTo>
                    <a:pt x="86080" y="114000"/>
                  </a:lnTo>
                  <a:lnTo>
                    <a:pt x="88643" y="112650"/>
                  </a:lnTo>
                  <a:lnTo>
                    <a:pt x="91206" y="111150"/>
                  </a:lnTo>
                  <a:lnTo>
                    <a:pt x="93618" y="109800"/>
                  </a:lnTo>
                  <a:lnTo>
                    <a:pt x="95879" y="108150"/>
                  </a:lnTo>
                  <a:lnTo>
                    <a:pt x="98140" y="106350"/>
                  </a:lnTo>
                  <a:lnTo>
                    <a:pt x="100402" y="104400"/>
                  </a:lnTo>
                  <a:lnTo>
                    <a:pt x="102512" y="102450"/>
                  </a:lnTo>
                  <a:lnTo>
                    <a:pt x="104472" y="100350"/>
                  </a:lnTo>
                  <a:lnTo>
                    <a:pt x="106281" y="98100"/>
                  </a:lnTo>
                  <a:lnTo>
                    <a:pt x="108241" y="95850"/>
                  </a:lnTo>
                  <a:lnTo>
                    <a:pt x="109748" y="93450"/>
                  </a:lnTo>
                  <a:lnTo>
                    <a:pt x="111407" y="91050"/>
                  </a:lnTo>
                  <a:lnTo>
                    <a:pt x="112914" y="88650"/>
                  </a:lnTo>
                  <a:lnTo>
                    <a:pt x="114120" y="85950"/>
                  </a:lnTo>
                  <a:lnTo>
                    <a:pt x="115326" y="83250"/>
                  </a:lnTo>
                  <a:lnTo>
                    <a:pt x="116381" y="80700"/>
                  </a:lnTo>
                  <a:lnTo>
                    <a:pt x="117437" y="77850"/>
                  </a:lnTo>
                  <a:lnTo>
                    <a:pt x="118190" y="75000"/>
                  </a:lnTo>
                  <a:lnTo>
                    <a:pt x="118793" y="72150"/>
                  </a:lnTo>
                  <a:lnTo>
                    <a:pt x="119396" y="69300"/>
                  </a:lnTo>
                  <a:lnTo>
                    <a:pt x="119849" y="66150"/>
                  </a:lnTo>
                  <a:lnTo>
                    <a:pt x="120000" y="63150"/>
                  </a:lnTo>
                  <a:lnTo>
                    <a:pt x="120000" y="6015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Shape 3189">
              <a:extLst>
                <a:ext uri="{FF2B5EF4-FFF2-40B4-BE49-F238E27FC236}">
                  <a16:creationId xmlns:a16="http://schemas.microsoft.com/office/drawing/2014/main" id="{81577DF2-6F0D-2FA9-59EC-C011AC807A44}"/>
                </a:ext>
              </a:extLst>
            </p:cNvPr>
            <p:cNvSpPr/>
            <p:nvPr/>
          </p:nvSpPr>
          <p:spPr>
            <a:xfrm>
              <a:off x="4493128" y="2364557"/>
              <a:ext cx="233738" cy="234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19748" y="56868"/>
                  </a:lnTo>
                  <a:lnTo>
                    <a:pt x="119623" y="53862"/>
                  </a:lnTo>
                  <a:lnTo>
                    <a:pt x="119246" y="50855"/>
                  </a:lnTo>
                  <a:lnTo>
                    <a:pt x="118619" y="47849"/>
                  </a:lnTo>
                  <a:lnTo>
                    <a:pt x="118117" y="44968"/>
                  </a:lnTo>
                  <a:lnTo>
                    <a:pt x="117238" y="42087"/>
                  </a:lnTo>
                  <a:lnTo>
                    <a:pt x="116234" y="39457"/>
                  </a:lnTo>
                  <a:lnTo>
                    <a:pt x="115230" y="36701"/>
                  </a:lnTo>
                  <a:lnTo>
                    <a:pt x="113974" y="33945"/>
                  </a:lnTo>
                  <a:lnTo>
                    <a:pt x="112594" y="31440"/>
                  </a:lnTo>
                  <a:lnTo>
                    <a:pt x="111338" y="28810"/>
                  </a:lnTo>
                  <a:lnTo>
                    <a:pt x="109581" y="26430"/>
                  </a:lnTo>
                  <a:lnTo>
                    <a:pt x="108075" y="24050"/>
                  </a:lnTo>
                  <a:lnTo>
                    <a:pt x="106192" y="21920"/>
                  </a:lnTo>
                  <a:lnTo>
                    <a:pt x="104309" y="19665"/>
                  </a:lnTo>
                  <a:lnTo>
                    <a:pt x="102301" y="17661"/>
                  </a:lnTo>
                  <a:lnTo>
                    <a:pt x="100292" y="15657"/>
                  </a:lnTo>
                  <a:lnTo>
                    <a:pt x="98033" y="13778"/>
                  </a:lnTo>
                  <a:lnTo>
                    <a:pt x="95774" y="11899"/>
                  </a:lnTo>
                  <a:lnTo>
                    <a:pt x="93389" y="10396"/>
                  </a:lnTo>
                  <a:lnTo>
                    <a:pt x="91129" y="8643"/>
                  </a:lnTo>
                  <a:lnTo>
                    <a:pt x="88493" y="7265"/>
                  </a:lnTo>
                  <a:lnTo>
                    <a:pt x="85983" y="5887"/>
                  </a:lnTo>
                  <a:lnTo>
                    <a:pt x="83221" y="4759"/>
                  </a:lnTo>
                  <a:lnTo>
                    <a:pt x="80585" y="3757"/>
                  </a:lnTo>
                  <a:lnTo>
                    <a:pt x="77824" y="2630"/>
                  </a:lnTo>
                  <a:lnTo>
                    <a:pt x="74937" y="1878"/>
                  </a:lnTo>
                  <a:lnTo>
                    <a:pt x="72050" y="1377"/>
                  </a:lnTo>
                  <a:lnTo>
                    <a:pt x="69163" y="626"/>
                  </a:lnTo>
                  <a:lnTo>
                    <a:pt x="66025" y="250"/>
                  </a:lnTo>
                  <a:lnTo>
                    <a:pt x="63012" y="125"/>
                  </a:lnTo>
                  <a:lnTo>
                    <a:pt x="60000" y="0"/>
                  </a:lnTo>
                  <a:lnTo>
                    <a:pt x="56861" y="125"/>
                  </a:lnTo>
                  <a:lnTo>
                    <a:pt x="53849" y="250"/>
                  </a:lnTo>
                  <a:lnTo>
                    <a:pt x="50836" y="626"/>
                  </a:lnTo>
                  <a:lnTo>
                    <a:pt x="47949" y="1377"/>
                  </a:lnTo>
                  <a:lnTo>
                    <a:pt x="45062" y="1878"/>
                  </a:lnTo>
                  <a:lnTo>
                    <a:pt x="42175" y="2630"/>
                  </a:lnTo>
                  <a:lnTo>
                    <a:pt x="39414" y="3757"/>
                  </a:lnTo>
                  <a:lnTo>
                    <a:pt x="36652" y="4759"/>
                  </a:lnTo>
                  <a:lnTo>
                    <a:pt x="34016" y="5887"/>
                  </a:lnTo>
                  <a:lnTo>
                    <a:pt x="31380" y="7265"/>
                  </a:lnTo>
                  <a:lnTo>
                    <a:pt x="28870" y="8643"/>
                  </a:lnTo>
                  <a:lnTo>
                    <a:pt x="26485" y="10396"/>
                  </a:lnTo>
                  <a:lnTo>
                    <a:pt x="24100" y="11899"/>
                  </a:lnTo>
                  <a:lnTo>
                    <a:pt x="21841" y="13778"/>
                  </a:lnTo>
                  <a:lnTo>
                    <a:pt x="19707" y="15657"/>
                  </a:lnTo>
                  <a:lnTo>
                    <a:pt x="17698" y="17661"/>
                  </a:lnTo>
                  <a:lnTo>
                    <a:pt x="15564" y="19665"/>
                  </a:lnTo>
                  <a:lnTo>
                    <a:pt x="13682" y="21920"/>
                  </a:lnTo>
                  <a:lnTo>
                    <a:pt x="11799" y="24050"/>
                  </a:lnTo>
                  <a:lnTo>
                    <a:pt x="10167" y="26430"/>
                  </a:lnTo>
                  <a:lnTo>
                    <a:pt x="8661" y="28810"/>
                  </a:lnTo>
                  <a:lnTo>
                    <a:pt x="7280" y="31440"/>
                  </a:lnTo>
                  <a:lnTo>
                    <a:pt x="5899" y="33945"/>
                  </a:lnTo>
                  <a:lnTo>
                    <a:pt x="4769" y="36701"/>
                  </a:lnTo>
                  <a:lnTo>
                    <a:pt x="3640" y="39457"/>
                  </a:lnTo>
                  <a:lnTo>
                    <a:pt x="2635" y="42087"/>
                  </a:lnTo>
                  <a:lnTo>
                    <a:pt x="1882" y="44968"/>
                  </a:lnTo>
                  <a:lnTo>
                    <a:pt x="1129" y="47849"/>
                  </a:lnTo>
                  <a:lnTo>
                    <a:pt x="627" y="50855"/>
                  </a:lnTo>
                  <a:lnTo>
                    <a:pt x="251" y="53862"/>
                  </a:lnTo>
                  <a:lnTo>
                    <a:pt x="125" y="56868"/>
                  </a:lnTo>
                  <a:lnTo>
                    <a:pt x="0" y="60000"/>
                  </a:lnTo>
                  <a:lnTo>
                    <a:pt x="125" y="63006"/>
                  </a:lnTo>
                  <a:lnTo>
                    <a:pt x="251" y="66137"/>
                  </a:lnTo>
                  <a:lnTo>
                    <a:pt x="627" y="69144"/>
                  </a:lnTo>
                  <a:lnTo>
                    <a:pt x="1129" y="72025"/>
                  </a:lnTo>
                  <a:lnTo>
                    <a:pt x="1882" y="74906"/>
                  </a:lnTo>
                  <a:lnTo>
                    <a:pt x="2635" y="77787"/>
                  </a:lnTo>
                  <a:lnTo>
                    <a:pt x="3640" y="80542"/>
                  </a:lnTo>
                  <a:lnTo>
                    <a:pt x="4769" y="83298"/>
                  </a:lnTo>
                  <a:lnTo>
                    <a:pt x="5899" y="85929"/>
                  </a:lnTo>
                  <a:lnTo>
                    <a:pt x="7280" y="88559"/>
                  </a:lnTo>
                  <a:lnTo>
                    <a:pt x="8661" y="91064"/>
                  </a:lnTo>
                  <a:lnTo>
                    <a:pt x="10167" y="93444"/>
                  </a:lnTo>
                  <a:lnTo>
                    <a:pt x="11799" y="95824"/>
                  </a:lnTo>
                  <a:lnTo>
                    <a:pt x="13682" y="98079"/>
                  </a:lnTo>
                  <a:lnTo>
                    <a:pt x="15564" y="100208"/>
                  </a:lnTo>
                  <a:lnTo>
                    <a:pt x="17698" y="102338"/>
                  </a:lnTo>
                  <a:lnTo>
                    <a:pt x="19707" y="104342"/>
                  </a:lnTo>
                  <a:lnTo>
                    <a:pt x="21841" y="106221"/>
                  </a:lnTo>
                  <a:lnTo>
                    <a:pt x="24100" y="108100"/>
                  </a:lnTo>
                  <a:lnTo>
                    <a:pt x="26485" y="109728"/>
                  </a:lnTo>
                  <a:lnTo>
                    <a:pt x="28870" y="111356"/>
                  </a:lnTo>
                  <a:lnTo>
                    <a:pt x="31380" y="112609"/>
                  </a:lnTo>
                  <a:lnTo>
                    <a:pt x="34016" y="113987"/>
                  </a:lnTo>
                  <a:lnTo>
                    <a:pt x="36652" y="115240"/>
                  </a:lnTo>
                  <a:lnTo>
                    <a:pt x="39414" y="116242"/>
                  </a:lnTo>
                  <a:lnTo>
                    <a:pt x="42175" y="117244"/>
                  </a:lnTo>
                  <a:lnTo>
                    <a:pt x="45062" y="118121"/>
                  </a:lnTo>
                  <a:lnTo>
                    <a:pt x="47949" y="118747"/>
                  </a:lnTo>
                  <a:lnTo>
                    <a:pt x="50836" y="119248"/>
                  </a:lnTo>
                  <a:lnTo>
                    <a:pt x="53849" y="119624"/>
                  </a:lnTo>
                  <a:lnTo>
                    <a:pt x="56861" y="119749"/>
                  </a:lnTo>
                  <a:lnTo>
                    <a:pt x="60000" y="120000"/>
                  </a:lnTo>
                  <a:lnTo>
                    <a:pt x="63012" y="119749"/>
                  </a:lnTo>
                  <a:lnTo>
                    <a:pt x="66025" y="119624"/>
                  </a:lnTo>
                  <a:lnTo>
                    <a:pt x="69163" y="119248"/>
                  </a:lnTo>
                  <a:lnTo>
                    <a:pt x="72050" y="118747"/>
                  </a:lnTo>
                  <a:lnTo>
                    <a:pt x="74937" y="118121"/>
                  </a:lnTo>
                  <a:lnTo>
                    <a:pt x="77824" y="117244"/>
                  </a:lnTo>
                  <a:lnTo>
                    <a:pt x="80585" y="116242"/>
                  </a:lnTo>
                  <a:lnTo>
                    <a:pt x="83221" y="115240"/>
                  </a:lnTo>
                  <a:lnTo>
                    <a:pt x="85983" y="113987"/>
                  </a:lnTo>
                  <a:lnTo>
                    <a:pt x="88493" y="112609"/>
                  </a:lnTo>
                  <a:lnTo>
                    <a:pt x="91129" y="111356"/>
                  </a:lnTo>
                  <a:lnTo>
                    <a:pt x="93389" y="109728"/>
                  </a:lnTo>
                  <a:lnTo>
                    <a:pt x="95774" y="108100"/>
                  </a:lnTo>
                  <a:lnTo>
                    <a:pt x="98033" y="106221"/>
                  </a:lnTo>
                  <a:lnTo>
                    <a:pt x="100292" y="104342"/>
                  </a:lnTo>
                  <a:lnTo>
                    <a:pt x="102301" y="102338"/>
                  </a:lnTo>
                  <a:lnTo>
                    <a:pt x="104309" y="100208"/>
                  </a:lnTo>
                  <a:lnTo>
                    <a:pt x="106192" y="98079"/>
                  </a:lnTo>
                  <a:lnTo>
                    <a:pt x="108075" y="95824"/>
                  </a:lnTo>
                  <a:lnTo>
                    <a:pt x="109581" y="93444"/>
                  </a:lnTo>
                  <a:lnTo>
                    <a:pt x="111338" y="91064"/>
                  </a:lnTo>
                  <a:lnTo>
                    <a:pt x="112594" y="88559"/>
                  </a:lnTo>
                  <a:lnTo>
                    <a:pt x="113974" y="85929"/>
                  </a:lnTo>
                  <a:lnTo>
                    <a:pt x="115230" y="83298"/>
                  </a:lnTo>
                  <a:lnTo>
                    <a:pt x="116234" y="80542"/>
                  </a:lnTo>
                  <a:lnTo>
                    <a:pt x="117238" y="77787"/>
                  </a:lnTo>
                  <a:lnTo>
                    <a:pt x="118117" y="74906"/>
                  </a:lnTo>
                  <a:lnTo>
                    <a:pt x="118619" y="72025"/>
                  </a:lnTo>
                  <a:lnTo>
                    <a:pt x="119246" y="69144"/>
                  </a:lnTo>
                  <a:lnTo>
                    <a:pt x="119623" y="66137"/>
                  </a:lnTo>
                  <a:lnTo>
                    <a:pt x="119748" y="63006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9" name="Rectangle 1">
            <a:extLst>
              <a:ext uri="{FF2B5EF4-FFF2-40B4-BE49-F238E27FC236}">
                <a16:creationId xmlns:a16="http://schemas.microsoft.com/office/drawing/2014/main" id="{79C8E659-1E7D-35F0-7A23-C650CDE4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9906FC7C-1710-8A2F-8AF6-943D06BE27B4}"/>
              </a:ext>
            </a:extLst>
          </p:cNvPr>
          <p:cNvSpPr txBox="1"/>
          <p:nvPr/>
        </p:nvSpPr>
        <p:spPr>
          <a:xfrm>
            <a:off x="3995638" y="2893132"/>
            <a:ext cx="3636762" cy="9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nguyên liệu tổng hợp nhiều polimer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425BFAAA-7247-4FD8-1750-870A73907758}"/>
              </a:ext>
            </a:extLst>
          </p:cNvPr>
          <p:cNvSpPr txBox="1"/>
          <p:nvPr/>
        </p:nvSpPr>
        <p:spPr>
          <a:xfrm>
            <a:off x="4117558" y="4392279"/>
            <a:ext cx="351484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methacrylate dùng để điều chế poly(methyl methacrylate) …</a:t>
            </a:r>
          </a:p>
        </p:txBody>
      </p:sp>
      <p:sp>
        <p:nvSpPr>
          <p:cNvPr id="52" name="Freeform 2">
            <a:extLst>
              <a:ext uri="{FF2B5EF4-FFF2-40B4-BE49-F238E27FC236}">
                <a16:creationId xmlns:a16="http://schemas.microsoft.com/office/drawing/2014/main" id="{48FB8E59-64A4-C9CB-DBC5-6167A2F2E4C6}"/>
              </a:ext>
            </a:extLst>
          </p:cNvPr>
          <p:cNvSpPr/>
          <p:nvPr/>
        </p:nvSpPr>
        <p:spPr>
          <a:xfrm>
            <a:off x="9587391" y="1652876"/>
            <a:ext cx="944278" cy="1034517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Freeform 2">
            <a:extLst>
              <a:ext uri="{FF2B5EF4-FFF2-40B4-BE49-F238E27FC236}">
                <a16:creationId xmlns:a16="http://schemas.microsoft.com/office/drawing/2014/main" id="{67C24246-CC48-AA70-205A-5161BD8865B8}"/>
              </a:ext>
            </a:extLst>
          </p:cNvPr>
          <p:cNvSpPr/>
          <p:nvPr/>
        </p:nvSpPr>
        <p:spPr>
          <a:xfrm>
            <a:off x="4707117" y="1737497"/>
            <a:ext cx="1968150" cy="991625"/>
          </a:xfrm>
          <a:custGeom>
            <a:avLst/>
            <a:gdLst/>
            <a:ahLst/>
            <a:cxnLst/>
            <a:rect l="l" t="t" r="r" b="b"/>
            <a:pathLst>
              <a:path w="13659087" h="8229600">
                <a:moveTo>
                  <a:pt x="0" y="0"/>
                </a:moveTo>
                <a:lnTo>
                  <a:pt x="13659088" y="0"/>
                </a:lnTo>
                <a:lnTo>
                  <a:pt x="1365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6BD7065C-9B63-BAF4-0933-FB3EBAEB689E}"/>
              </a:ext>
            </a:extLst>
          </p:cNvPr>
          <p:cNvSpPr txBox="1"/>
          <p:nvPr/>
        </p:nvSpPr>
        <p:spPr>
          <a:xfrm>
            <a:off x="8216622" y="2849897"/>
            <a:ext cx="3685817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28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chất tạo hương trong công nghiệp thực phẩm và mĩ phẩm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D627DB66-ABAD-8415-444F-A20E55555DA0}"/>
              </a:ext>
            </a:extLst>
          </p:cNvPr>
          <p:cNvSpPr txBox="1"/>
          <p:nvPr/>
        </p:nvSpPr>
        <p:spPr>
          <a:xfrm>
            <a:off x="8216623" y="4457503"/>
            <a:ext cx="322861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Ví dụ: </a:t>
            </a:r>
          </a:p>
          <a:p>
            <a:pPr marL="0" lvl="0" indent="0" algn="ctr">
              <a:lnSpc>
                <a:spcPts val="3025"/>
              </a:lnSpc>
            </a:pPr>
            <a:r>
              <a:rPr lang="en-US" sz="2800" spc="-12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Isoamyl acetate dùng làm hương liệu bánh kẹo</a:t>
            </a:r>
          </a:p>
        </p:txBody>
      </p:sp>
    </p:spTree>
    <p:extLst>
      <p:ext uri="{BB962C8B-B14F-4D97-AF65-F5344CB8AC3E}">
        <p14:creationId xmlns:p14="http://schemas.microsoft.com/office/powerpoint/2010/main" val="33927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42358" y="286137"/>
            <a:ext cx="75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HOẠT ĐỘNG KHỞI ĐỘNG</a:t>
            </a:r>
            <a:endParaRPr lang="zh-CN" altLang="en-US" sz="40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sp>
        <p:nvSpPr>
          <p:cNvPr id="36" name="Freeform 50"/>
          <p:cNvSpPr>
            <a:spLocks noEditPoints="1"/>
          </p:cNvSpPr>
          <p:nvPr/>
        </p:nvSpPr>
        <p:spPr bwMode="auto">
          <a:xfrm>
            <a:off x="2627508" y="3732993"/>
            <a:ext cx="1096527" cy="897311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2" name="Freeform 8"/>
          <p:cNvSpPr>
            <a:spLocks noEditPoints="1"/>
          </p:cNvSpPr>
          <p:nvPr/>
        </p:nvSpPr>
        <p:spPr bwMode="auto">
          <a:xfrm>
            <a:off x="5813369" y="2708005"/>
            <a:ext cx="455289" cy="455430"/>
          </a:xfrm>
          <a:custGeom>
            <a:avLst/>
            <a:gdLst>
              <a:gd name="T0" fmla="*/ 274 w 740"/>
              <a:gd name="T1" fmla="*/ 555 h 740"/>
              <a:gd name="T2" fmla="*/ 283 w 740"/>
              <a:gd name="T3" fmla="*/ 562 h 740"/>
              <a:gd name="T4" fmla="*/ 286 w 740"/>
              <a:gd name="T5" fmla="*/ 571 h 740"/>
              <a:gd name="T6" fmla="*/ 283 w 740"/>
              <a:gd name="T7" fmla="*/ 580 h 740"/>
              <a:gd name="T8" fmla="*/ 231 w 740"/>
              <a:gd name="T9" fmla="*/ 634 h 740"/>
              <a:gd name="T10" fmla="*/ 223 w 740"/>
              <a:gd name="T11" fmla="*/ 638 h 740"/>
              <a:gd name="T12" fmla="*/ 214 w 740"/>
              <a:gd name="T13" fmla="*/ 638 h 740"/>
              <a:gd name="T14" fmla="*/ 205 w 740"/>
              <a:gd name="T15" fmla="*/ 631 h 740"/>
              <a:gd name="T16" fmla="*/ 202 w 740"/>
              <a:gd name="T17" fmla="*/ 622 h 740"/>
              <a:gd name="T18" fmla="*/ 205 w 740"/>
              <a:gd name="T19" fmla="*/ 613 h 740"/>
              <a:gd name="T20" fmla="*/ 257 w 740"/>
              <a:gd name="T21" fmla="*/ 559 h 740"/>
              <a:gd name="T22" fmla="*/ 265 w 740"/>
              <a:gd name="T23" fmla="*/ 555 h 740"/>
              <a:gd name="T24" fmla="*/ 252 w 740"/>
              <a:gd name="T25" fmla="*/ 470 h 740"/>
              <a:gd name="T26" fmla="*/ 262 w 740"/>
              <a:gd name="T27" fmla="*/ 474 h 740"/>
              <a:gd name="T28" fmla="*/ 269 w 740"/>
              <a:gd name="T29" fmla="*/ 482 h 740"/>
              <a:gd name="T30" fmla="*/ 269 w 740"/>
              <a:gd name="T31" fmla="*/ 491 h 740"/>
              <a:gd name="T32" fmla="*/ 263 w 740"/>
              <a:gd name="T33" fmla="*/ 499 h 740"/>
              <a:gd name="T34" fmla="*/ 93 w 740"/>
              <a:gd name="T35" fmla="*/ 669 h 740"/>
              <a:gd name="T36" fmla="*/ 84 w 740"/>
              <a:gd name="T37" fmla="*/ 672 h 740"/>
              <a:gd name="T38" fmla="*/ 74 w 740"/>
              <a:gd name="T39" fmla="*/ 669 h 740"/>
              <a:gd name="T40" fmla="*/ 68 w 740"/>
              <a:gd name="T41" fmla="*/ 660 h 740"/>
              <a:gd name="T42" fmla="*/ 68 w 740"/>
              <a:gd name="T43" fmla="*/ 651 h 740"/>
              <a:gd name="T44" fmla="*/ 72 w 740"/>
              <a:gd name="T45" fmla="*/ 643 h 740"/>
              <a:gd name="T46" fmla="*/ 244 w 740"/>
              <a:gd name="T47" fmla="*/ 473 h 740"/>
              <a:gd name="T48" fmla="*/ 252 w 740"/>
              <a:gd name="T49" fmla="*/ 470 h 740"/>
              <a:gd name="T50" fmla="*/ 173 w 740"/>
              <a:gd name="T51" fmla="*/ 455 h 740"/>
              <a:gd name="T52" fmla="*/ 182 w 740"/>
              <a:gd name="T53" fmla="*/ 461 h 740"/>
              <a:gd name="T54" fmla="*/ 185 w 740"/>
              <a:gd name="T55" fmla="*/ 470 h 740"/>
              <a:gd name="T56" fmla="*/ 182 w 740"/>
              <a:gd name="T57" fmla="*/ 479 h 740"/>
              <a:gd name="T58" fmla="*/ 163 w 740"/>
              <a:gd name="T59" fmla="*/ 499 h 740"/>
              <a:gd name="T60" fmla="*/ 156 w 740"/>
              <a:gd name="T61" fmla="*/ 503 h 740"/>
              <a:gd name="T62" fmla="*/ 146 w 740"/>
              <a:gd name="T63" fmla="*/ 503 h 740"/>
              <a:gd name="T64" fmla="*/ 138 w 740"/>
              <a:gd name="T65" fmla="*/ 498 h 740"/>
              <a:gd name="T66" fmla="*/ 135 w 740"/>
              <a:gd name="T67" fmla="*/ 487 h 740"/>
              <a:gd name="T68" fmla="*/ 137 w 740"/>
              <a:gd name="T69" fmla="*/ 479 h 740"/>
              <a:gd name="T70" fmla="*/ 156 w 740"/>
              <a:gd name="T71" fmla="*/ 458 h 740"/>
              <a:gd name="T72" fmla="*/ 164 w 740"/>
              <a:gd name="T73" fmla="*/ 455 h 740"/>
              <a:gd name="T74" fmla="*/ 673 w 740"/>
              <a:gd name="T75" fmla="*/ 91 h 740"/>
              <a:gd name="T76" fmla="*/ 421 w 740"/>
              <a:gd name="T77" fmla="*/ 680 h 740"/>
              <a:gd name="T78" fmla="*/ 650 w 740"/>
              <a:gd name="T79" fmla="*/ 67 h 740"/>
              <a:gd name="T80" fmla="*/ 299 w 740"/>
              <a:gd name="T81" fmla="*/ 418 h 740"/>
              <a:gd name="T82" fmla="*/ 723 w 740"/>
              <a:gd name="T83" fmla="*/ 0 h 740"/>
              <a:gd name="T84" fmla="*/ 732 w 740"/>
              <a:gd name="T85" fmla="*/ 3 h 740"/>
              <a:gd name="T86" fmla="*/ 739 w 740"/>
              <a:gd name="T87" fmla="*/ 12 h 740"/>
              <a:gd name="T88" fmla="*/ 739 w 740"/>
              <a:gd name="T89" fmla="*/ 21 h 740"/>
              <a:gd name="T90" fmla="*/ 737 w 740"/>
              <a:gd name="T91" fmla="*/ 24 h 740"/>
              <a:gd name="T92" fmla="*/ 435 w 740"/>
              <a:gd name="T93" fmla="*/ 729 h 740"/>
              <a:gd name="T94" fmla="*/ 435 w 740"/>
              <a:gd name="T95" fmla="*/ 729 h 740"/>
              <a:gd name="T96" fmla="*/ 430 w 740"/>
              <a:gd name="T97" fmla="*/ 737 h 740"/>
              <a:gd name="T98" fmla="*/ 421 w 740"/>
              <a:gd name="T99" fmla="*/ 740 h 740"/>
              <a:gd name="T100" fmla="*/ 410 w 740"/>
              <a:gd name="T101" fmla="*/ 736 h 740"/>
              <a:gd name="T102" fmla="*/ 405 w 740"/>
              <a:gd name="T103" fmla="*/ 727 h 740"/>
              <a:gd name="T104" fmla="*/ 290 w 740"/>
              <a:gd name="T105" fmla="*/ 449 h 740"/>
              <a:gd name="T106" fmla="*/ 12 w 740"/>
              <a:gd name="T107" fmla="*/ 335 h 740"/>
              <a:gd name="T108" fmla="*/ 4 w 740"/>
              <a:gd name="T109" fmla="*/ 329 h 740"/>
              <a:gd name="T110" fmla="*/ 0 w 740"/>
              <a:gd name="T111" fmla="*/ 320 h 740"/>
              <a:gd name="T112" fmla="*/ 3 w 740"/>
              <a:gd name="T113" fmla="*/ 311 h 740"/>
              <a:gd name="T114" fmla="*/ 10 w 740"/>
              <a:gd name="T115" fmla="*/ 304 h 740"/>
              <a:gd name="T116" fmla="*/ 11 w 740"/>
              <a:gd name="T117" fmla="*/ 304 h 740"/>
              <a:gd name="T118" fmla="*/ 715 w 740"/>
              <a:gd name="T119" fmla="*/ 2 h 740"/>
              <a:gd name="T120" fmla="*/ 719 w 740"/>
              <a:gd name="T121" fmla="*/ 0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0" h="740">
                <a:moveTo>
                  <a:pt x="269" y="554"/>
                </a:moveTo>
                <a:lnTo>
                  <a:pt x="274" y="555"/>
                </a:lnTo>
                <a:lnTo>
                  <a:pt x="279" y="558"/>
                </a:lnTo>
                <a:lnTo>
                  <a:pt x="283" y="562"/>
                </a:lnTo>
                <a:lnTo>
                  <a:pt x="284" y="566"/>
                </a:lnTo>
                <a:lnTo>
                  <a:pt x="286" y="571"/>
                </a:lnTo>
                <a:lnTo>
                  <a:pt x="286" y="576"/>
                </a:lnTo>
                <a:lnTo>
                  <a:pt x="283" y="580"/>
                </a:lnTo>
                <a:lnTo>
                  <a:pt x="281" y="583"/>
                </a:lnTo>
                <a:lnTo>
                  <a:pt x="231" y="634"/>
                </a:lnTo>
                <a:lnTo>
                  <a:pt x="227" y="637"/>
                </a:lnTo>
                <a:lnTo>
                  <a:pt x="223" y="638"/>
                </a:lnTo>
                <a:lnTo>
                  <a:pt x="219" y="639"/>
                </a:lnTo>
                <a:lnTo>
                  <a:pt x="214" y="638"/>
                </a:lnTo>
                <a:lnTo>
                  <a:pt x="209" y="635"/>
                </a:lnTo>
                <a:lnTo>
                  <a:pt x="205" y="631"/>
                </a:lnTo>
                <a:lnTo>
                  <a:pt x="203" y="627"/>
                </a:lnTo>
                <a:lnTo>
                  <a:pt x="202" y="622"/>
                </a:lnTo>
                <a:lnTo>
                  <a:pt x="202" y="617"/>
                </a:lnTo>
                <a:lnTo>
                  <a:pt x="205" y="613"/>
                </a:lnTo>
                <a:lnTo>
                  <a:pt x="207" y="610"/>
                </a:lnTo>
                <a:lnTo>
                  <a:pt x="257" y="559"/>
                </a:lnTo>
                <a:lnTo>
                  <a:pt x="261" y="557"/>
                </a:lnTo>
                <a:lnTo>
                  <a:pt x="265" y="555"/>
                </a:lnTo>
                <a:lnTo>
                  <a:pt x="269" y="554"/>
                </a:lnTo>
                <a:close/>
                <a:moveTo>
                  <a:pt x="252" y="470"/>
                </a:moveTo>
                <a:lnTo>
                  <a:pt x="257" y="472"/>
                </a:lnTo>
                <a:lnTo>
                  <a:pt x="262" y="474"/>
                </a:lnTo>
                <a:lnTo>
                  <a:pt x="266" y="477"/>
                </a:lnTo>
                <a:lnTo>
                  <a:pt x="269" y="482"/>
                </a:lnTo>
                <a:lnTo>
                  <a:pt x="269" y="487"/>
                </a:lnTo>
                <a:lnTo>
                  <a:pt x="269" y="491"/>
                </a:lnTo>
                <a:lnTo>
                  <a:pt x="266" y="496"/>
                </a:lnTo>
                <a:lnTo>
                  <a:pt x="263" y="499"/>
                </a:lnTo>
                <a:lnTo>
                  <a:pt x="96" y="667"/>
                </a:lnTo>
                <a:lnTo>
                  <a:pt x="93" y="669"/>
                </a:lnTo>
                <a:lnTo>
                  <a:pt x="88" y="672"/>
                </a:lnTo>
                <a:lnTo>
                  <a:pt x="84" y="672"/>
                </a:lnTo>
                <a:lnTo>
                  <a:pt x="79" y="672"/>
                </a:lnTo>
                <a:lnTo>
                  <a:pt x="74" y="669"/>
                </a:lnTo>
                <a:lnTo>
                  <a:pt x="71" y="665"/>
                </a:lnTo>
                <a:lnTo>
                  <a:pt x="68" y="660"/>
                </a:lnTo>
                <a:lnTo>
                  <a:pt x="67" y="655"/>
                </a:lnTo>
                <a:lnTo>
                  <a:pt x="68" y="651"/>
                </a:lnTo>
                <a:lnTo>
                  <a:pt x="70" y="647"/>
                </a:lnTo>
                <a:lnTo>
                  <a:pt x="72" y="643"/>
                </a:lnTo>
                <a:lnTo>
                  <a:pt x="240" y="476"/>
                </a:lnTo>
                <a:lnTo>
                  <a:pt x="244" y="473"/>
                </a:lnTo>
                <a:lnTo>
                  <a:pt x="248" y="472"/>
                </a:lnTo>
                <a:lnTo>
                  <a:pt x="252" y="470"/>
                </a:lnTo>
                <a:close/>
                <a:moveTo>
                  <a:pt x="168" y="453"/>
                </a:moveTo>
                <a:lnTo>
                  <a:pt x="173" y="455"/>
                </a:lnTo>
                <a:lnTo>
                  <a:pt x="178" y="457"/>
                </a:lnTo>
                <a:lnTo>
                  <a:pt x="182" y="461"/>
                </a:lnTo>
                <a:lnTo>
                  <a:pt x="184" y="465"/>
                </a:lnTo>
                <a:lnTo>
                  <a:pt x="185" y="470"/>
                </a:lnTo>
                <a:lnTo>
                  <a:pt x="185" y="476"/>
                </a:lnTo>
                <a:lnTo>
                  <a:pt x="182" y="479"/>
                </a:lnTo>
                <a:lnTo>
                  <a:pt x="180" y="482"/>
                </a:lnTo>
                <a:lnTo>
                  <a:pt x="163" y="499"/>
                </a:lnTo>
                <a:lnTo>
                  <a:pt x="160" y="502"/>
                </a:lnTo>
                <a:lnTo>
                  <a:pt x="156" y="503"/>
                </a:lnTo>
                <a:lnTo>
                  <a:pt x="151" y="504"/>
                </a:lnTo>
                <a:lnTo>
                  <a:pt x="146" y="503"/>
                </a:lnTo>
                <a:lnTo>
                  <a:pt x="142" y="500"/>
                </a:lnTo>
                <a:lnTo>
                  <a:pt x="138" y="498"/>
                </a:lnTo>
                <a:lnTo>
                  <a:pt x="135" y="493"/>
                </a:lnTo>
                <a:lnTo>
                  <a:pt x="135" y="487"/>
                </a:lnTo>
                <a:lnTo>
                  <a:pt x="135" y="483"/>
                </a:lnTo>
                <a:lnTo>
                  <a:pt x="137" y="479"/>
                </a:lnTo>
                <a:lnTo>
                  <a:pt x="139" y="476"/>
                </a:lnTo>
                <a:lnTo>
                  <a:pt x="156" y="458"/>
                </a:lnTo>
                <a:lnTo>
                  <a:pt x="160" y="456"/>
                </a:lnTo>
                <a:lnTo>
                  <a:pt x="164" y="455"/>
                </a:lnTo>
                <a:lnTo>
                  <a:pt x="168" y="453"/>
                </a:lnTo>
                <a:close/>
                <a:moveTo>
                  <a:pt x="673" y="91"/>
                </a:moveTo>
                <a:lnTo>
                  <a:pt x="322" y="441"/>
                </a:lnTo>
                <a:lnTo>
                  <a:pt x="421" y="680"/>
                </a:lnTo>
                <a:lnTo>
                  <a:pt x="673" y="91"/>
                </a:lnTo>
                <a:close/>
                <a:moveTo>
                  <a:pt x="650" y="67"/>
                </a:moveTo>
                <a:lnTo>
                  <a:pt x="61" y="320"/>
                </a:lnTo>
                <a:lnTo>
                  <a:pt x="299" y="418"/>
                </a:lnTo>
                <a:lnTo>
                  <a:pt x="650" y="67"/>
                </a:lnTo>
                <a:close/>
                <a:moveTo>
                  <a:pt x="723" y="0"/>
                </a:moveTo>
                <a:lnTo>
                  <a:pt x="728" y="2"/>
                </a:lnTo>
                <a:lnTo>
                  <a:pt x="732" y="3"/>
                </a:lnTo>
                <a:lnTo>
                  <a:pt x="736" y="7"/>
                </a:lnTo>
                <a:lnTo>
                  <a:pt x="739" y="12"/>
                </a:lnTo>
                <a:lnTo>
                  <a:pt x="740" y="17"/>
                </a:lnTo>
                <a:lnTo>
                  <a:pt x="739" y="21"/>
                </a:lnTo>
                <a:lnTo>
                  <a:pt x="737" y="24"/>
                </a:lnTo>
                <a:lnTo>
                  <a:pt x="737" y="24"/>
                </a:lnTo>
                <a:lnTo>
                  <a:pt x="436" y="729"/>
                </a:lnTo>
                <a:lnTo>
                  <a:pt x="435" y="729"/>
                </a:lnTo>
                <a:lnTo>
                  <a:pt x="435" y="729"/>
                </a:lnTo>
                <a:lnTo>
                  <a:pt x="435" y="729"/>
                </a:lnTo>
                <a:lnTo>
                  <a:pt x="432" y="733"/>
                </a:lnTo>
                <a:lnTo>
                  <a:pt x="430" y="737"/>
                </a:lnTo>
                <a:lnTo>
                  <a:pt x="425" y="739"/>
                </a:lnTo>
                <a:lnTo>
                  <a:pt x="421" y="740"/>
                </a:lnTo>
                <a:lnTo>
                  <a:pt x="415" y="739"/>
                </a:lnTo>
                <a:lnTo>
                  <a:pt x="410" y="736"/>
                </a:lnTo>
                <a:lnTo>
                  <a:pt x="406" y="732"/>
                </a:lnTo>
                <a:lnTo>
                  <a:pt x="405" y="727"/>
                </a:lnTo>
                <a:lnTo>
                  <a:pt x="404" y="727"/>
                </a:lnTo>
                <a:lnTo>
                  <a:pt x="290" y="449"/>
                </a:lnTo>
                <a:lnTo>
                  <a:pt x="12" y="335"/>
                </a:lnTo>
                <a:lnTo>
                  <a:pt x="12" y="335"/>
                </a:lnTo>
                <a:lnTo>
                  <a:pt x="7" y="333"/>
                </a:lnTo>
                <a:lnTo>
                  <a:pt x="4" y="329"/>
                </a:lnTo>
                <a:lnTo>
                  <a:pt x="2" y="325"/>
                </a:lnTo>
                <a:lnTo>
                  <a:pt x="0" y="320"/>
                </a:lnTo>
                <a:lnTo>
                  <a:pt x="0" y="314"/>
                </a:lnTo>
                <a:lnTo>
                  <a:pt x="3" y="311"/>
                </a:lnTo>
                <a:lnTo>
                  <a:pt x="6" y="307"/>
                </a:lnTo>
                <a:lnTo>
                  <a:pt x="10" y="304"/>
                </a:lnTo>
                <a:lnTo>
                  <a:pt x="10" y="304"/>
                </a:lnTo>
                <a:lnTo>
                  <a:pt x="11" y="304"/>
                </a:lnTo>
                <a:lnTo>
                  <a:pt x="11" y="304"/>
                </a:lnTo>
                <a:lnTo>
                  <a:pt x="715" y="2"/>
                </a:lnTo>
                <a:lnTo>
                  <a:pt x="715" y="2"/>
                </a:lnTo>
                <a:lnTo>
                  <a:pt x="719" y="0"/>
                </a:lnTo>
                <a:lnTo>
                  <a:pt x="72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5" name="Freeform 13"/>
          <p:cNvSpPr>
            <a:spLocks noEditPoints="1"/>
          </p:cNvSpPr>
          <p:nvPr/>
        </p:nvSpPr>
        <p:spPr bwMode="auto">
          <a:xfrm>
            <a:off x="5813676" y="5107178"/>
            <a:ext cx="454676" cy="454816"/>
          </a:xfrm>
          <a:custGeom>
            <a:avLst/>
            <a:gdLst>
              <a:gd name="T0" fmla="*/ 338 w 739"/>
              <a:gd name="T1" fmla="*/ 383 h 739"/>
              <a:gd name="T2" fmla="*/ 401 w 739"/>
              <a:gd name="T3" fmla="*/ 383 h 739"/>
              <a:gd name="T4" fmla="*/ 524 w 739"/>
              <a:gd name="T5" fmla="*/ 303 h 739"/>
              <a:gd name="T6" fmla="*/ 406 w 739"/>
              <a:gd name="T7" fmla="*/ 425 h 739"/>
              <a:gd name="T8" fmla="*/ 504 w 739"/>
              <a:gd name="T9" fmla="*/ 470 h 739"/>
              <a:gd name="T10" fmla="*/ 215 w 739"/>
              <a:gd name="T11" fmla="*/ 303 h 739"/>
              <a:gd name="T12" fmla="*/ 257 w 739"/>
              <a:gd name="T13" fmla="*/ 494 h 739"/>
              <a:gd name="T14" fmla="*/ 317 w 739"/>
              <a:gd name="T15" fmla="*/ 411 h 739"/>
              <a:gd name="T16" fmla="*/ 369 w 739"/>
              <a:gd name="T17" fmla="*/ 201 h 739"/>
              <a:gd name="T18" fmla="*/ 321 w 739"/>
              <a:gd name="T19" fmla="*/ 323 h 739"/>
              <a:gd name="T20" fmla="*/ 418 w 739"/>
              <a:gd name="T21" fmla="*/ 323 h 739"/>
              <a:gd name="T22" fmla="*/ 369 w 739"/>
              <a:gd name="T23" fmla="*/ 201 h 739"/>
              <a:gd name="T24" fmla="*/ 537 w 739"/>
              <a:gd name="T25" fmla="*/ 256 h 739"/>
              <a:gd name="T26" fmla="*/ 537 w 739"/>
              <a:gd name="T27" fmla="*/ 483 h 739"/>
              <a:gd name="T28" fmla="*/ 329 w 739"/>
              <a:gd name="T29" fmla="*/ 566 h 739"/>
              <a:gd name="T30" fmla="*/ 172 w 739"/>
              <a:gd name="T31" fmla="*/ 411 h 739"/>
              <a:gd name="T32" fmla="*/ 257 w 739"/>
              <a:gd name="T33" fmla="*/ 202 h 739"/>
              <a:gd name="T34" fmla="*/ 314 w 739"/>
              <a:gd name="T35" fmla="*/ 79 h 739"/>
              <a:gd name="T36" fmla="*/ 215 w 739"/>
              <a:gd name="T37" fmla="*/ 125 h 739"/>
              <a:gd name="T38" fmla="*/ 102 w 739"/>
              <a:gd name="T39" fmla="*/ 162 h 739"/>
              <a:gd name="T40" fmla="*/ 105 w 739"/>
              <a:gd name="T41" fmla="*/ 260 h 739"/>
              <a:gd name="T42" fmla="*/ 33 w 739"/>
              <a:gd name="T43" fmla="*/ 411 h 739"/>
              <a:gd name="T44" fmla="*/ 105 w 739"/>
              <a:gd name="T45" fmla="*/ 479 h 739"/>
              <a:gd name="T46" fmla="*/ 161 w 739"/>
              <a:gd name="T47" fmla="*/ 636 h 739"/>
              <a:gd name="T48" fmla="*/ 215 w 739"/>
              <a:gd name="T49" fmla="*/ 614 h 739"/>
              <a:gd name="T50" fmla="*/ 314 w 739"/>
              <a:gd name="T51" fmla="*/ 659 h 739"/>
              <a:gd name="T52" fmla="*/ 424 w 739"/>
              <a:gd name="T53" fmla="*/ 659 h 739"/>
              <a:gd name="T54" fmla="*/ 524 w 739"/>
              <a:gd name="T55" fmla="*/ 614 h 739"/>
              <a:gd name="T56" fmla="*/ 578 w 739"/>
              <a:gd name="T57" fmla="*/ 636 h 739"/>
              <a:gd name="T58" fmla="*/ 634 w 739"/>
              <a:gd name="T59" fmla="*/ 479 h 739"/>
              <a:gd name="T60" fmla="*/ 706 w 739"/>
              <a:gd name="T61" fmla="*/ 411 h 739"/>
              <a:gd name="T62" fmla="*/ 634 w 739"/>
              <a:gd name="T63" fmla="*/ 260 h 739"/>
              <a:gd name="T64" fmla="*/ 636 w 739"/>
              <a:gd name="T65" fmla="*/ 162 h 739"/>
              <a:gd name="T66" fmla="*/ 524 w 739"/>
              <a:gd name="T67" fmla="*/ 125 h 739"/>
              <a:gd name="T68" fmla="*/ 424 w 739"/>
              <a:gd name="T69" fmla="*/ 79 h 739"/>
              <a:gd name="T70" fmla="*/ 419 w 739"/>
              <a:gd name="T71" fmla="*/ 0 h 739"/>
              <a:gd name="T72" fmla="*/ 492 w 739"/>
              <a:gd name="T73" fmla="*/ 74 h 739"/>
              <a:gd name="T74" fmla="*/ 585 w 739"/>
              <a:gd name="T75" fmla="*/ 68 h 739"/>
              <a:gd name="T76" fmla="*/ 669 w 739"/>
              <a:gd name="T77" fmla="*/ 168 h 739"/>
              <a:gd name="T78" fmla="*/ 723 w 739"/>
              <a:gd name="T79" fmla="*/ 299 h 739"/>
              <a:gd name="T80" fmla="*/ 731 w 739"/>
              <a:gd name="T81" fmla="*/ 434 h 739"/>
              <a:gd name="T82" fmla="*/ 665 w 739"/>
              <a:gd name="T83" fmla="*/ 561 h 739"/>
              <a:gd name="T84" fmla="*/ 591 w 739"/>
              <a:gd name="T85" fmla="*/ 669 h 739"/>
              <a:gd name="T86" fmla="*/ 529 w 739"/>
              <a:gd name="T87" fmla="*/ 646 h 739"/>
              <a:gd name="T88" fmla="*/ 427 w 739"/>
              <a:gd name="T89" fmla="*/ 737 h 739"/>
              <a:gd name="T90" fmla="*/ 295 w 739"/>
              <a:gd name="T91" fmla="*/ 714 h 739"/>
              <a:gd name="T92" fmla="*/ 164 w 739"/>
              <a:gd name="T93" fmla="*/ 671 h 739"/>
              <a:gd name="T94" fmla="*/ 68 w 739"/>
              <a:gd name="T95" fmla="*/ 587 h 739"/>
              <a:gd name="T96" fmla="*/ 60 w 739"/>
              <a:gd name="T97" fmla="*/ 453 h 739"/>
              <a:gd name="T98" fmla="*/ 0 w 739"/>
              <a:gd name="T99" fmla="*/ 320 h 739"/>
              <a:gd name="T100" fmla="*/ 74 w 739"/>
              <a:gd name="T101" fmla="*/ 247 h 739"/>
              <a:gd name="T102" fmla="*/ 74 w 739"/>
              <a:gd name="T103" fmla="*/ 144 h 739"/>
              <a:gd name="T104" fmla="*/ 172 w 739"/>
              <a:gd name="T105" fmla="*/ 70 h 739"/>
              <a:gd name="T106" fmla="*/ 299 w 739"/>
              <a:gd name="T107" fmla="*/ 15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39" h="739">
                <a:moveTo>
                  <a:pt x="369" y="336"/>
                </a:moveTo>
                <a:lnTo>
                  <a:pt x="356" y="339"/>
                </a:lnTo>
                <a:lnTo>
                  <a:pt x="346" y="345"/>
                </a:lnTo>
                <a:lnTo>
                  <a:pt x="338" y="357"/>
                </a:lnTo>
                <a:lnTo>
                  <a:pt x="335" y="370"/>
                </a:lnTo>
                <a:lnTo>
                  <a:pt x="338" y="383"/>
                </a:lnTo>
                <a:lnTo>
                  <a:pt x="346" y="394"/>
                </a:lnTo>
                <a:lnTo>
                  <a:pt x="356" y="400"/>
                </a:lnTo>
                <a:lnTo>
                  <a:pt x="369" y="403"/>
                </a:lnTo>
                <a:lnTo>
                  <a:pt x="382" y="400"/>
                </a:lnTo>
                <a:lnTo>
                  <a:pt x="393" y="394"/>
                </a:lnTo>
                <a:lnTo>
                  <a:pt x="401" y="383"/>
                </a:lnTo>
                <a:lnTo>
                  <a:pt x="403" y="370"/>
                </a:lnTo>
                <a:lnTo>
                  <a:pt x="401" y="357"/>
                </a:lnTo>
                <a:lnTo>
                  <a:pt x="393" y="345"/>
                </a:lnTo>
                <a:lnTo>
                  <a:pt x="382" y="339"/>
                </a:lnTo>
                <a:lnTo>
                  <a:pt x="369" y="336"/>
                </a:lnTo>
                <a:close/>
                <a:moveTo>
                  <a:pt x="524" y="303"/>
                </a:moveTo>
                <a:lnTo>
                  <a:pt x="434" y="353"/>
                </a:lnTo>
                <a:lnTo>
                  <a:pt x="436" y="361"/>
                </a:lnTo>
                <a:lnTo>
                  <a:pt x="436" y="370"/>
                </a:lnTo>
                <a:lnTo>
                  <a:pt x="432" y="392"/>
                </a:lnTo>
                <a:lnTo>
                  <a:pt x="422" y="411"/>
                </a:lnTo>
                <a:lnTo>
                  <a:pt x="406" y="425"/>
                </a:lnTo>
                <a:lnTo>
                  <a:pt x="386" y="434"/>
                </a:lnTo>
                <a:lnTo>
                  <a:pt x="386" y="536"/>
                </a:lnTo>
                <a:lnTo>
                  <a:pt x="422" y="530"/>
                </a:lnTo>
                <a:lnTo>
                  <a:pt x="453" y="515"/>
                </a:lnTo>
                <a:lnTo>
                  <a:pt x="481" y="494"/>
                </a:lnTo>
                <a:lnTo>
                  <a:pt x="504" y="470"/>
                </a:lnTo>
                <a:lnTo>
                  <a:pt x="523" y="439"/>
                </a:lnTo>
                <a:lnTo>
                  <a:pt x="533" y="405"/>
                </a:lnTo>
                <a:lnTo>
                  <a:pt x="537" y="370"/>
                </a:lnTo>
                <a:lnTo>
                  <a:pt x="533" y="335"/>
                </a:lnTo>
                <a:lnTo>
                  <a:pt x="524" y="303"/>
                </a:lnTo>
                <a:close/>
                <a:moveTo>
                  <a:pt x="215" y="303"/>
                </a:moveTo>
                <a:lnTo>
                  <a:pt x="204" y="335"/>
                </a:lnTo>
                <a:lnTo>
                  <a:pt x="202" y="370"/>
                </a:lnTo>
                <a:lnTo>
                  <a:pt x="206" y="405"/>
                </a:lnTo>
                <a:lnTo>
                  <a:pt x="216" y="439"/>
                </a:lnTo>
                <a:lnTo>
                  <a:pt x="235" y="470"/>
                </a:lnTo>
                <a:lnTo>
                  <a:pt x="257" y="494"/>
                </a:lnTo>
                <a:lnTo>
                  <a:pt x="286" y="515"/>
                </a:lnTo>
                <a:lnTo>
                  <a:pt x="317" y="530"/>
                </a:lnTo>
                <a:lnTo>
                  <a:pt x="352" y="536"/>
                </a:lnTo>
                <a:lnTo>
                  <a:pt x="352" y="434"/>
                </a:lnTo>
                <a:lnTo>
                  <a:pt x="333" y="425"/>
                </a:lnTo>
                <a:lnTo>
                  <a:pt x="317" y="411"/>
                </a:lnTo>
                <a:lnTo>
                  <a:pt x="305" y="392"/>
                </a:lnTo>
                <a:lnTo>
                  <a:pt x="303" y="370"/>
                </a:lnTo>
                <a:lnTo>
                  <a:pt x="303" y="361"/>
                </a:lnTo>
                <a:lnTo>
                  <a:pt x="304" y="353"/>
                </a:lnTo>
                <a:lnTo>
                  <a:pt x="215" y="303"/>
                </a:lnTo>
                <a:close/>
                <a:moveTo>
                  <a:pt x="369" y="201"/>
                </a:moveTo>
                <a:lnTo>
                  <a:pt x="335" y="205"/>
                </a:lnTo>
                <a:lnTo>
                  <a:pt x="305" y="214"/>
                </a:lnTo>
                <a:lnTo>
                  <a:pt x="276" y="230"/>
                </a:lnTo>
                <a:lnTo>
                  <a:pt x="252" y="250"/>
                </a:lnTo>
                <a:lnTo>
                  <a:pt x="232" y="273"/>
                </a:lnTo>
                <a:lnTo>
                  <a:pt x="321" y="323"/>
                </a:lnTo>
                <a:lnTo>
                  <a:pt x="334" y="312"/>
                </a:lnTo>
                <a:lnTo>
                  <a:pt x="351" y="305"/>
                </a:lnTo>
                <a:lnTo>
                  <a:pt x="369" y="302"/>
                </a:lnTo>
                <a:lnTo>
                  <a:pt x="388" y="305"/>
                </a:lnTo>
                <a:lnTo>
                  <a:pt x="403" y="312"/>
                </a:lnTo>
                <a:lnTo>
                  <a:pt x="418" y="323"/>
                </a:lnTo>
                <a:lnTo>
                  <a:pt x="507" y="273"/>
                </a:lnTo>
                <a:lnTo>
                  <a:pt x="487" y="250"/>
                </a:lnTo>
                <a:lnTo>
                  <a:pt x="462" y="230"/>
                </a:lnTo>
                <a:lnTo>
                  <a:pt x="434" y="214"/>
                </a:lnTo>
                <a:lnTo>
                  <a:pt x="402" y="205"/>
                </a:lnTo>
                <a:lnTo>
                  <a:pt x="369" y="201"/>
                </a:lnTo>
                <a:close/>
                <a:moveTo>
                  <a:pt x="369" y="168"/>
                </a:moveTo>
                <a:lnTo>
                  <a:pt x="410" y="172"/>
                </a:lnTo>
                <a:lnTo>
                  <a:pt x="448" y="184"/>
                </a:lnTo>
                <a:lnTo>
                  <a:pt x="482" y="202"/>
                </a:lnTo>
                <a:lnTo>
                  <a:pt x="512" y="227"/>
                </a:lnTo>
                <a:lnTo>
                  <a:pt x="537" y="256"/>
                </a:lnTo>
                <a:lnTo>
                  <a:pt x="555" y="292"/>
                </a:lnTo>
                <a:lnTo>
                  <a:pt x="567" y="329"/>
                </a:lnTo>
                <a:lnTo>
                  <a:pt x="571" y="370"/>
                </a:lnTo>
                <a:lnTo>
                  <a:pt x="567" y="411"/>
                </a:lnTo>
                <a:lnTo>
                  <a:pt x="555" y="449"/>
                </a:lnTo>
                <a:lnTo>
                  <a:pt x="537" y="483"/>
                </a:lnTo>
                <a:lnTo>
                  <a:pt x="512" y="511"/>
                </a:lnTo>
                <a:lnTo>
                  <a:pt x="482" y="536"/>
                </a:lnTo>
                <a:lnTo>
                  <a:pt x="448" y="555"/>
                </a:lnTo>
                <a:lnTo>
                  <a:pt x="410" y="566"/>
                </a:lnTo>
                <a:lnTo>
                  <a:pt x="369" y="572"/>
                </a:lnTo>
                <a:lnTo>
                  <a:pt x="329" y="566"/>
                </a:lnTo>
                <a:lnTo>
                  <a:pt x="291" y="555"/>
                </a:lnTo>
                <a:lnTo>
                  <a:pt x="257" y="536"/>
                </a:lnTo>
                <a:lnTo>
                  <a:pt x="227" y="511"/>
                </a:lnTo>
                <a:lnTo>
                  <a:pt x="202" y="483"/>
                </a:lnTo>
                <a:lnTo>
                  <a:pt x="183" y="449"/>
                </a:lnTo>
                <a:lnTo>
                  <a:pt x="172" y="411"/>
                </a:lnTo>
                <a:lnTo>
                  <a:pt x="168" y="370"/>
                </a:lnTo>
                <a:lnTo>
                  <a:pt x="172" y="329"/>
                </a:lnTo>
                <a:lnTo>
                  <a:pt x="183" y="292"/>
                </a:lnTo>
                <a:lnTo>
                  <a:pt x="202" y="256"/>
                </a:lnTo>
                <a:lnTo>
                  <a:pt x="227" y="227"/>
                </a:lnTo>
                <a:lnTo>
                  <a:pt x="257" y="202"/>
                </a:lnTo>
                <a:lnTo>
                  <a:pt x="291" y="184"/>
                </a:lnTo>
                <a:lnTo>
                  <a:pt x="329" y="172"/>
                </a:lnTo>
                <a:lnTo>
                  <a:pt x="369" y="168"/>
                </a:lnTo>
                <a:close/>
                <a:moveTo>
                  <a:pt x="327" y="34"/>
                </a:moveTo>
                <a:lnTo>
                  <a:pt x="318" y="69"/>
                </a:lnTo>
                <a:lnTo>
                  <a:pt x="314" y="79"/>
                </a:lnTo>
                <a:lnTo>
                  <a:pt x="305" y="87"/>
                </a:lnTo>
                <a:lnTo>
                  <a:pt x="295" y="93"/>
                </a:lnTo>
                <a:lnTo>
                  <a:pt x="259" y="104"/>
                </a:lnTo>
                <a:lnTo>
                  <a:pt x="227" y="121"/>
                </a:lnTo>
                <a:lnTo>
                  <a:pt x="220" y="124"/>
                </a:lnTo>
                <a:lnTo>
                  <a:pt x="215" y="125"/>
                </a:lnTo>
                <a:lnTo>
                  <a:pt x="210" y="127"/>
                </a:lnTo>
                <a:lnTo>
                  <a:pt x="203" y="125"/>
                </a:lnTo>
                <a:lnTo>
                  <a:pt x="198" y="124"/>
                </a:lnTo>
                <a:lnTo>
                  <a:pt x="193" y="121"/>
                </a:lnTo>
                <a:lnTo>
                  <a:pt x="161" y="103"/>
                </a:lnTo>
                <a:lnTo>
                  <a:pt x="102" y="162"/>
                </a:lnTo>
                <a:lnTo>
                  <a:pt x="102" y="162"/>
                </a:lnTo>
                <a:lnTo>
                  <a:pt x="121" y="192"/>
                </a:lnTo>
                <a:lnTo>
                  <a:pt x="125" y="204"/>
                </a:lnTo>
                <a:lnTo>
                  <a:pt x="125" y="216"/>
                </a:lnTo>
                <a:lnTo>
                  <a:pt x="121" y="226"/>
                </a:lnTo>
                <a:lnTo>
                  <a:pt x="105" y="260"/>
                </a:lnTo>
                <a:lnTo>
                  <a:pt x="92" y="295"/>
                </a:lnTo>
                <a:lnTo>
                  <a:pt x="87" y="306"/>
                </a:lnTo>
                <a:lnTo>
                  <a:pt x="79" y="315"/>
                </a:lnTo>
                <a:lnTo>
                  <a:pt x="68" y="319"/>
                </a:lnTo>
                <a:lnTo>
                  <a:pt x="33" y="328"/>
                </a:lnTo>
                <a:lnTo>
                  <a:pt x="33" y="411"/>
                </a:lnTo>
                <a:lnTo>
                  <a:pt x="34" y="411"/>
                </a:lnTo>
                <a:lnTo>
                  <a:pt x="68" y="420"/>
                </a:lnTo>
                <a:lnTo>
                  <a:pt x="79" y="425"/>
                </a:lnTo>
                <a:lnTo>
                  <a:pt x="87" y="433"/>
                </a:lnTo>
                <a:lnTo>
                  <a:pt x="92" y="443"/>
                </a:lnTo>
                <a:lnTo>
                  <a:pt x="105" y="479"/>
                </a:lnTo>
                <a:lnTo>
                  <a:pt x="121" y="513"/>
                </a:lnTo>
                <a:lnTo>
                  <a:pt x="125" y="525"/>
                </a:lnTo>
                <a:lnTo>
                  <a:pt x="125" y="536"/>
                </a:lnTo>
                <a:lnTo>
                  <a:pt x="121" y="547"/>
                </a:lnTo>
                <a:lnTo>
                  <a:pt x="102" y="578"/>
                </a:lnTo>
                <a:lnTo>
                  <a:pt x="161" y="636"/>
                </a:lnTo>
                <a:lnTo>
                  <a:pt x="161" y="636"/>
                </a:lnTo>
                <a:lnTo>
                  <a:pt x="193" y="617"/>
                </a:lnTo>
                <a:lnTo>
                  <a:pt x="198" y="615"/>
                </a:lnTo>
                <a:lnTo>
                  <a:pt x="203" y="614"/>
                </a:lnTo>
                <a:lnTo>
                  <a:pt x="210" y="614"/>
                </a:lnTo>
                <a:lnTo>
                  <a:pt x="215" y="614"/>
                </a:lnTo>
                <a:lnTo>
                  <a:pt x="220" y="615"/>
                </a:lnTo>
                <a:lnTo>
                  <a:pt x="227" y="617"/>
                </a:lnTo>
                <a:lnTo>
                  <a:pt x="259" y="634"/>
                </a:lnTo>
                <a:lnTo>
                  <a:pt x="295" y="646"/>
                </a:lnTo>
                <a:lnTo>
                  <a:pt x="305" y="652"/>
                </a:lnTo>
                <a:lnTo>
                  <a:pt x="314" y="659"/>
                </a:lnTo>
                <a:lnTo>
                  <a:pt x="318" y="670"/>
                </a:lnTo>
                <a:lnTo>
                  <a:pt x="327" y="705"/>
                </a:lnTo>
                <a:lnTo>
                  <a:pt x="411" y="705"/>
                </a:lnTo>
                <a:lnTo>
                  <a:pt x="411" y="705"/>
                </a:lnTo>
                <a:lnTo>
                  <a:pt x="419" y="670"/>
                </a:lnTo>
                <a:lnTo>
                  <a:pt x="424" y="659"/>
                </a:lnTo>
                <a:lnTo>
                  <a:pt x="432" y="652"/>
                </a:lnTo>
                <a:lnTo>
                  <a:pt x="444" y="646"/>
                </a:lnTo>
                <a:lnTo>
                  <a:pt x="479" y="634"/>
                </a:lnTo>
                <a:lnTo>
                  <a:pt x="512" y="617"/>
                </a:lnTo>
                <a:lnTo>
                  <a:pt x="517" y="615"/>
                </a:lnTo>
                <a:lnTo>
                  <a:pt x="524" y="614"/>
                </a:lnTo>
                <a:lnTo>
                  <a:pt x="529" y="614"/>
                </a:lnTo>
                <a:lnTo>
                  <a:pt x="536" y="614"/>
                </a:lnTo>
                <a:lnTo>
                  <a:pt x="541" y="615"/>
                </a:lnTo>
                <a:lnTo>
                  <a:pt x="546" y="617"/>
                </a:lnTo>
                <a:lnTo>
                  <a:pt x="578" y="636"/>
                </a:lnTo>
                <a:lnTo>
                  <a:pt x="578" y="636"/>
                </a:lnTo>
                <a:lnTo>
                  <a:pt x="636" y="578"/>
                </a:lnTo>
                <a:lnTo>
                  <a:pt x="618" y="547"/>
                </a:lnTo>
                <a:lnTo>
                  <a:pt x="613" y="536"/>
                </a:lnTo>
                <a:lnTo>
                  <a:pt x="613" y="525"/>
                </a:lnTo>
                <a:lnTo>
                  <a:pt x="617" y="513"/>
                </a:lnTo>
                <a:lnTo>
                  <a:pt x="634" y="479"/>
                </a:lnTo>
                <a:lnTo>
                  <a:pt x="646" y="443"/>
                </a:lnTo>
                <a:lnTo>
                  <a:pt x="651" y="433"/>
                </a:lnTo>
                <a:lnTo>
                  <a:pt x="660" y="425"/>
                </a:lnTo>
                <a:lnTo>
                  <a:pt x="670" y="420"/>
                </a:lnTo>
                <a:lnTo>
                  <a:pt x="704" y="411"/>
                </a:lnTo>
                <a:lnTo>
                  <a:pt x="706" y="411"/>
                </a:lnTo>
                <a:lnTo>
                  <a:pt x="706" y="328"/>
                </a:lnTo>
                <a:lnTo>
                  <a:pt x="670" y="319"/>
                </a:lnTo>
                <a:lnTo>
                  <a:pt x="660" y="315"/>
                </a:lnTo>
                <a:lnTo>
                  <a:pt x="651" y="306"/>
                </a:lnTo>
                <a:lnTo>
                  <a:pt x="646" y="295"/>
                </a:lnTo>
                <a:lnTo>
                  <a:pt x="634" y="260"/>
                </a:lnTo>
                <a:lnTo>
                  <a:pt x="617" y="226"/>
                </a:lnTo>
                <a:lnTo>
                  <a:pt x="613" y="216"/>
                </a:lnTo>
                <a:lnTo>
                  <a:pt x="613" y="204"/>
                </a:lnTo>
                <a:lnTo>
                  <a:pt x="618" y="192"/>
                </a:lnTo>
                <a:lnTo>
                  <a:pt x="636" y="162"/>
                </a:lnTo>
                <a:lnTo>
                  <a:pt x="636" y="162"/>
                </a:lnTo>
                <a:lnTo>
                  <a:pt x="578" y="103"/>
                </a:lnTo>
                <a:lnTo>
                  <a:pt x="546" y="121"/>
                </a:lnTo>
                <a:lnTo>
                  <a:pt x="541" y="124"/>
                </a:lnTo>
                <a:lnTo>
                  <a:pt x="536" y="125"/>
                </a:lnTo>
                <a:lnTo>
                  <a:pt x="529" y="127"/>
                </a:lnTo>
                <a:lnTo>
                  <a:pt x="524" y="125"/>
                </a:lnTo>
                <a:lnTo>
                  <a:pt x="517" y="124"/>
                </a:lnTo>
                <a:lnTo>
                  <a:pt x="512" y="121"/>
                </a:lnTo>
                <a:lnTo>
                  <a:pt x="479" y="104"/>
                </a:lnTo>
                <a:lnTo>
                  <a:pt x="444" y="93"/>
                </a:lnTo>
                <a:lnTo>
                  <a:pt x="432" y="87"/>
                </a:lnTo>
                <a:lnTo>
                  <a:pt x="424" y="79"/>
                </a:lnTo>
                <a:lnTo>
                  <a:pt x="419" y="69"/>
                </a:lnTo>
                <a:lnTo>
                  <a:pt x="411" y="34"/>
                </a:lnTo>
                <a:lnTo>
                  <a:pt x="411" y="34"/>
                </a:lnTo>
                <a:lnTo>
                  <a:pt x="327" y="34"/>
                </a:lnTo>
                <a:close/>
                <a:moveTo>
                  <a:pt x="320" y="0"/>
                </a:moveTo>
                <a:lnTo>
                  <a:pt x="419" y="0"/>
                </a:lnTo>
                <a:lnTo>
                  <a:pt x="427" y="2"/>
                </a:lnTo>
                <a:lnTo>
                  <a:pt x="435" y="7"/>
                </a:lnTo>
                <a:lnTo>
                  <a:pt x="440" y="15"/>
                </a:lnTo>
                <a:lnTo>
                  <a:pt x="443" y="24"/>
                </a:lnTo>
                <a:lnTo>
                  <a:pt x="452" y="60"/>
                </a:lnTo>
                <a:lnTo>
                  <a:pt x="492" y="74"/>
                </a:lnTo>
                <a:lnTo>
                  <a:pt x="529" y="93"/>
                </a:lnTo>
                <a:lnTo>
                  <a:pt x="560" y="73"/>
                </a:lnTo>
                <a:lnTo>
                  <a:pt x="567" y="70"/>
                </a:lnTo>
                <a:lnTo>
                  <a:pt x="574" y="68"/>
                </a:lnTo>
                <a:lnTo>
                  <a:pt x="580" y="68"/>
                </a:lnTo>
                <a:lnTo>
                  <a:pt x="585" y="68"/>
                </a:lnTo>
                <a:lnTo>
                  <a:pt x="591" y="70"/>
                </a:lnTo>
                <a:lnTo>
                  <a:pt x="596" y="73"/>
                </a:lnTo>
                <a:lnTo>
                  <a:pt x="665" y="144"/>
                </a:lnTo>
                <a:lnTo>
                  <a:pt x="670" y="151"/>
                </a:lnTo>
                <a:lnTo>
                  <a:pt x="672" y="159"/>
                </a:lnTo>
                <a:lnTo>
                  <a:pt x="669" y="168"/>
                </a:lnTo>
                <a:lnTo>
                  <a:pt x="665" y="178"/>
                </a:lnTo>
                <a:lnTo>
                  <a:pt x="647" y="209"/>
                </a:lnTo>
                <a:lnTo>
                  <a:pt x="665" y="247"/>
                </a:lnTo>
                <a:lnTo>
                  <a:pt x="678" y="286"/>
                </a:lnTo>
                <a:lnTo>
                  <a:pt x="714" y="295"/>
                </a:lnTo>
                <a:lnTo>
                  <a:pt x="723" y="299"/>
                </a:lnTo>
                <a:lnTo>
                  <a:pt x="731" y="305"/>
                </a:lnTo>
                <a:lnTo>
                  <a:pt x="737" y="311"/>
                </a:lnTo>
                <a:lnTo>
                  <a:pt x="739" y="320"/>
                </a:lnTo>
                <a:lnTo>
                  <a:pt x="739" y="418"/>
                </a:lnTo>
                <a:lnTo>
                  <a:pt x="737" y="428"/>
                </a:lnTo>
                <a:lnTo>
                  <a:pt x="731" y="434"/>
                </a:lnTo>
                <a:lnTo>
                  <a:pt x="723" y="439"/>
                </a:lnTo>
                <a:lnTo>
                  <a:pt x="714" y="443"/>
                </a:lnTo>
                <a:lnTo>
                  <a:pt x="678" y="453"/>
                </a:lnTo>
                <a:lnTo>
                  <a:pt x="665" y="492"/>
                </a:lnTo>
                <a:lnTo>
                  <a:pt x="647" y="530"/>
                </a:lnTo>
                <a:lnTo>
                  <a:pt x="665" y="561"/>
                </a:lnTo>
                <a:lnTo>
                  <a:pt x="669" y="570"/>
                </a:lnTo>
                <a:lnTo>
                  <a:pt x="672" y="580"/>
                </a:lnTo>
                <a:lnTo>
                  <a:pt x="670" y="587"/>
                </a:lnTo>
                <a:lnTo>
                  <a:pt x="665" y="597"/>
                </a:lnTo>
                <a:lnTo>
                  <a:pt x="596" y="666"/>
                </a:lnTo>
                <a:lnTo>
                  <a:pt x="591" y="669"/>
                </a:lnTo>
                <a:lnTo>
                  <a:pt x="587" y="671"/>
                </a:lnTo>
                <a:lnTo>
                  <a:pt x="581" y="671"/>
                </a:lnTo>
                <a:lnTo>
                  <a:pt x="574" y="671"/>
                </a:lnTo>
                <a:lnTo>
                  <a:pt x="567" y="669"/>
                </a:lnTo>
                <a:lnTo>
                  <a:pt x="560" y="666"/>
                </a:lnTo>
                <a:lnTo>
                  <a:pt x="529" y="646"/>
                </a:lnTo>
                <a:lnTo>
                  <a:pt x="492" y="665"/>
                </a:lnTo>
                <a:lnTo>
                  <a:pt x="452" y="679"/>
                </a:lnTo>
                <a:lnTo>
                  <a:pt x="443" y="714"/>
                </a:lnTo>
                <a:lnTo>
                  <a:pt x="440" y="724"/>
                </a:lnTo>
                <a:lnTo>
                  <a:pt x="435" y="731"/>
                </a:lnTo>
                <a:lnTo>
                  <a:pt x="427" y="737"/>
                </a:lnTo>
                <a:lnTo>
                  <a:pt x="419" y="739"/>
                </a:lnTo>
                <a:lnTo>
                  <a:pt x="320" y="739"/>
                </a:lnTo>
                <a:lnTo>
                  <a:pt x="310" y="737"/>
                </a:lnTo>
                <a:lnTo>
                  <a:pt x="304" y="731"/>
                </a:lnTo>
                <a:lnTo>
                  <a:pt x="299" y="724"/>
                </a:lnTo>
                <a:lnTo>
                  <a:pt x="295" y="714"/>
                </a:lnTo>
                <a:lnTo>
                  <a:pt x="287" y="679"/>
                </a:lnTo>
                <a:lnTo>
                  <a:pt x="246" y="665"/>
                </a:lnTo>
                <a:lnTo>
                  <a:pt x="210" y="646"/>
                </a:lnTo>
                <a:lnTo>
                  <a:pt x="177" y="666"/>
                </a:lnTo>
                <a:lnTo>
                  <a:pt x="170" y="669"/>
                </a:lnTo>
                <a:lnTo>
                  <a:pt x="164" y="671"/>
                </a:lnTo>
                <a:lnTo>
                  <a:pt x="157" y="671"/>
                </a:lnTo>
                <a:lnTo>
                  <a:pt x="152" y="671"/>
                </a:lnTo>
                <a:lnTo>
                  <a:pt x="147" y="669"/>
                </a:lnTo>
                <a:lnTo>
                  <a:pt x="143" y="666"/>
                </a:lnTo>
                <a:lnTo>
                  <a:pt x="74" y="597"/>
                </a:lnTo>
                <a:lnTo>
                  <a:pt x="68" y="587"/>
                </a:lnTo>
                <a:lnTo>
                  <a:pt x="67" y="580"/>
                </a:lnTo>
                <a:lnTo>
                  <a:pt x="70" y="570"/>
                </a:lnTo>
                <a:lnTo>
                  <a:pt x="74" y="561"/>
                </a:lnTo>
                <a:lnTo>
                  <a:pt x="92" y="530"/>
                </a:lnTo>
                <a:lnTo>
                  <a:pt x="74" y="492"/>
                </a:lnTo>
                <a:lnTo>
                  <a:pt x="60" y="453"/>
                </a:lnTo>
                <a:lnTo>
                  <a:pt x="24" y="443"/>
                </a:lnTo>
                <a:lnTo>
                  <a:pt x="16" y="439"/>
                </a:lnTo>
                <a:lnTo>
                  <a:pt x="8" y="434"/>
                </a:lnTo>
                <a:lnTo>
                  <a:pt x="2" y="428"/>
                </a:lnTo>
                <a:lnTo>
                  <a:pt x="0" y="418"/>
                </a:lnTo>
                <a:lnTo>
                  <a:pt x="0" y="320"/>
                </a:lnTo>
                <a:lnTo>
                  <a:pt x="2" y="311"/>
                </a:lnTo>
                <a:lnTo>
                  <a:pt x="8" y="305"/>
                </a:lnTo>
                <a:lnTo>
                  <a:pt x="16" y="299"/>
                </a:lnTo>
                <a:lnTo>
                  <a:pt x="24" y="295"/>
                </a:lnTo>
                <a:lnTo>
                  <a:pt x="60" y="286"/>
                </a:lnTo>
                <a:lnTo>
                  <a:pt x="74" y="247"/>
                </a:lnTo>
                <a:lnTo>
                  <a:pt x="92" y="209"/>
                </a:lnTo>
                <a:lnTo>
                  <a:pt x="74" y="178"/>
                </a:lnTo>
                <a:lnTo>
                  <a:pt x="70" y="168"/>
                </a:lnTo>
                <a:lnTo>
                  <a:pt x="67" y="159"/>
                </a:lnTo>
                <a:lnTo>
                  <a:pt x="68" y="151"/>
                </a:lnTo>
                <a:lnTo>
                  <a:pt x="74" y="144"/>
                </a:lnTo>
                <a:lnTo>
                  <a:pt x="143" y="73"/>
                </a:lnTo>
                <a:lnTo>
                  <a:pt x="147" y="70"/>
                </a:lnTo>
                <a:lnTo>
                  <a:pt x="152" y="68"/>
                </a:lnTo>
                <a:lnTo>
                  <a:pt x="157" y="68"/>
                </a:lnTo>
                <a:lnTo>
                  <a:pt x="165" y="68"/>
                </a:lnTo>
                <a:lnTo>
                  <a:pt x="172" y="70"/>
                </a:lnTo>
                <a:lnTo>
                  <a:pt x="177" y="73"/>
                </a:lnTo>
                <a:lnTo>
                  <a:pt x="210" y="93"/>
                </a:lnTo>
                <a:lnTo>
                  <a:pt x="246" y="74"/>
                </a:lnTo>
                <a:lnTo>
                  <a:pt x="287" y="60"/>
                </a:lnTo>
                <a:lnTo>
                  <a:pt x="295" y="24"/>
                </a:lnTo>
                <a:lnTo>
                  <a:pt x="299" y="15"/>
                </a:lnTo>
                <a:lnTo>
                  <a:pt x="304" y="7"/>
                </a:lnTo>
                <a:lnTo>
                  <a:pt x="310" y="2"/>
                </a:lnTo>
                <a:lnTo>
                  <a:pt x="32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48" name="Freeform 50"/>
          <p:cNvSpPr>
            <a:spLocks noEditPoints="1"/>
          </p:cNvSpPr>
          <p:nvPr/>
        </p:nvSpPr>
        <p:spPr bwMode="auto">
          <a:xfrm>
            <a:off x="6760586" y="3949093"/>
            <a:ext cx="454736" cy="372120"/>
          </a:xfrm>
          <a:custGeom>
            <a:avLst/>
            <a:gdLst>
              <a:gd name="T0" fmla="*/ 707 w 819"/>
              <a:gd name="T1" fmla="*/ 107 h 670"/>
              <a:gd name="T2" fmla="*/ 733 w 819"/>
              <a:gd name="T3" fmla="*/ 246 h 670"/>
              <a:gd name="T4" fmla="*/ 721 w 819"/>
              <a:gd name="T5" fmla="*/ 326 h 670"/>
              <a:gd name="T6" fmla="*/ 700 w 819"/>
              <a:gd name="T7" fmla="*/ 420 h 670"/>
              <a:gd name="T8" fmla="*/ 741 w 819"/>
              <a:gd name="T9" fmla="*/ 465 h 670"/>
              <a:gd name="T10" fmla="*/ 817 w 819"/>
              <a:gd name="T11" fmla="*/ 551 h 670"/>
              <a:gd name="T12" fmla="*/ 816 w 819"/>
              <a:gd name="T13" fmla="*/ 589 h 670"/>
              <a:gd name="T14" fmla="*/ 700 w 819"/>
              <a:gd name="T15" fmla="*/ 558 h 670"/>
              <a:gd name="T16" fmla="*/ 717 w 819"/>
              <a:gd name="T17" fmla="*/ 496 h 670"/>
              <a:gd name="T18" fmla="*/ 662 w 819"/>
              <a:gd name="T19" fmla="*/ 376 h 670"/>
              <a:gd name="T20" fmla="*/ 691 w 819"/>
              <a:gd name="T21" fmla="*/ 304 h 670"/>
              <a:gd name="T22" fmla="*/ 698 w 819"/>
              <a:gd name="T23" fmla="*/ 233 h 670"/>
              <a:gd name="T24" fmla="*/ 685 w 819"/>
              <a:gd name="T25" fmla="*/ 137 h 670"/>
              <a:gd name="T26" fmla="*/ 630 w 819"/>
              <a:gd name="T27" fmla="*/ 113 h 670"/>
              <a:gd name="T28" fmla="*/ 615 w 819"/>
              <a:gd name="T29" fmla="*/ 75 h 670"/>
              <a:gd name="T30" fmla="*/ 228 w 819"/>
              <a:gd name="T31" fmla="*/ 116 h 670"/>
              <a:gd name="T32" fmla="*/ 157 w 819"/>
              <a:gd name="T33" fmla="*/ 124 h 670"/>
              <a:gd name="T34" fmla="*/ 113 w 819"/>
              <a:gd name="T35" fmla="*/ 190 h 670"/>
              <a:gd name="T36" fmla="*/ 127 w 819"/>
              <a:gd name="T37" fmla="*/ 284 h 670"/>
              <a:gd name="T38" fmla="*/ 142 w 819"/>
              <a:gd name="T39" fmla="*/ 323 h 670"/>
              <a:gd name="T40" fmla="*/ 139 w 819"/>
              <a:gd name="T41" fmla="*/ 466 h 670"/>
              <a:gd name="T42" fmla="*/ 53 w 819"/>
              <a:gd name="T43" fmla="*/ 525 h 670"/>
              <a:gd name="T44" fmla="*/ 13 w 819"/>
              <a:gd name="T45" fmla="*/ 594 h 670"/>
              <a:gd name="T46" fmla="*/ 0 w 819"/>
              <a:gd name="T47" fmla="*/ 579 h 670"/>
              <a:gd name="T48" fmla="*/ 40 w 819"/>
              <a:gd name="T49" fmla="*/ 486 h 670"/>
              <a:gd name="T50" fmla="*/ 100 w 819"/>
              <a:gd name="T51" fmla="*/ 454 h 670"/>
              <a:gd name="T52" fmla="*/ 113 w 819"/>
              <a:gd name="T53" fmla="*/ 349 h 670"/>
              <a:gd name="T54" fmla="*/ 89 w 819"/>
              <a:gd name="T55" fmla="*/ 300 h 670"/>
              <a:gd name="T56" fmla="*/ 81 w 819"/>
              <a:gd name="T57" fmla="*/ 161 h 670"/>
              <a:gd name="T58" fmla="*/ 168 w 819"/>
              <a:gd name="T59" fmla="*/ 80 h 670"/>
              <a:gd name="T60" fmla="*/ 375 w 819"/>
              <a:gd name="T61" fmla="*/ 51 h 670"/>
              <a:gd name="T62" fmla="*/ 299 w 819"/>
              <a:gd name="T63" fmla="*/ 145 h 670"/>
              <a:gd name="T64" fmla="*/ 322 w 819"/>
              <a:gd name="T65" fmla="*/ 238 h 670"/>
              <a:gd name="T66" fmla="*/ 320 w 819"/>
              <a:gd name="T67" fmla="*/ 300 h 670"/>
              <a:gd name="T68" fmla="*/ 351 w 819"/>
              <a:gd name="T69" fmla="*/ 346 h 670"/>
              <a:gd name="T70" fmla="*/ 331 w 819"/>
              <a:gd name="T71" fmla="*/ 507 h 670"/>
              <a:gd name="T72" fmla="*/ 232 w 819"/>
              <a:gd name="T73" fmla="*/ 559 h 670"/>
              <a:gd name="T74" fmla="*/ 644 w 819"/>
              <a:gd name="T75" fmla="*/ 613 h 670"/>
              <a:gd name="T76" fmla="*/ 547 w 819"/>
              <a:gd name="T77" fmla="*/ 542 h 670"/>
              <a:gd name="T78" fmla="*/ 457 w 819"/>
              <a:gd name="T79" fmla="*/ 448 h 670"/>
              <a:gd name="T80" fmla="*/ 495 w 819"/>
              <a:gd name="T81" fmla="*/ 306 h 670"/>
              <a:gd name="T82" fmla="*/ 504 w 819"/>
              <a:gd name="T83" fmla="*/ 289 h 670"/>
              <a:gd name="T84" fmla="*/ 516 w 819"/>
              <a:gd name="T85" fmla="*/ 203 h 670"/>
              <a:gd name="T86" fmla="*/ 488 w 819"/>
              <a:gd name="T87" fmla="*/ 67 h 670"/>
              <a:gd name="T88" fmla="*/ 450 w 819"/>
              <a:gd name="T89" fmla="*/ 1 h 670"/>
              <a:gd name="T90" fmla="*/ 551 w 819"/>
              <a:gd name="T91" fmla="*/ 119 h 670"/>
              <a:gd name="T92" fmla="*/ 542 w 819"/>
              <a:gd name="T93" fmla="*/ 285 h 670"/>
              <a:gd name="T94" fmla="*/ 517 w 819"/>
              <a:gd name="T95" fmla="*/ 338 h 670"/>
              <a:gd name="T96" fmla="*/ 500 w 819"/>
              <a:gd name="T97" fmla="*/ 459 h 670"/>
              <a:gd name="T98" fmla="*/ 558 w 819"/>
              <a:gd name="T99" fmla="*/ 507 h 670"/>
              <a:gd name="T100" fmla="*/ 669 w 819"/>
              <a:gd name="T101" fmla="*/ 579 h 670"/>
              <a:gd name="T102" fmla="*/ 687 w 819"/>
              <a:gd name="T103" fmla="*/ 658 h 670"/>
              <a:gd name="T104" fmla="*/ 149 w 819"/>
              <a:gd name="T105" fmla="*/ 670 h 670"/>
              <a:gd name="T106" fmla="*/ 131 w 819"/>
              <a:gd name="T107" fmla="*/ 656 h 670"/>
              <a:gd name="T108" fmla="*/ 164 w 819"/>
              <a:gd name="T109" fmla="*/ 562 h 670"/>
              <a:gd name="T110" fmla="*/ 263 w 819"/>
              <a:gd name="T111" fmla="*/ 505 h 670"/>
              <a:gd name="T112" fmla="*/ 326 w 819"/>
              <a:gd name="T113" fmla="*/ 442 h 670"/>
              <a:gd name="T114" fmla="*/ 296 w 819"/>
              <a:gd name="T115" fmla="*/ 330 h 670"/>
              <a:gd name="T116" fmla="*/ 280 w 819"/>
              <a:gd name="T117" fmla="*/ 264 h 670"/>
              <a:gd name="T118" fmla="*/ 269 w 819"/>
              <a:gd name="T119" fmla="*/ 110 h 670"/>
              <a:gd name="T120" fmla="*/ 367 w 819"/>
              <a:gd name="T121" fmla="*/ 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9" h="670">
                <a:moveTo>
                  <a:pt x="615" y="75"/>
                </a:moveTo>
                <a:lnTo>
                  <a:pt x="635" y="76"/>
                </a:lnTo>
                <a:lnTo>
                  <a:pt x="652" y="80"/>
                </a:lnTo>
                <a:lnTo>
                  <a:pt x="668" y="85"/>
                </a:lnTo>
                <a:lnTo>
                  <a:pt x="678" y="90"/>
                </a:lnTo>
                <a:lnTo>
                  <a:pt x="694" y="98"/>
                </a:lnTo>
                <a:lnTo>
                  <a:pt x="707" y="107"/>
                </a:lnTo>
                <a:lnTo>
                  <a:pt x="717" y="119"/>
                </a:lnTo>
                <a:lnTo>
                  <a:pt x="728" y="137"/>
                </a:lnTo>
                <a:lnTo>
                  <a:pt x="738" y="161"/>
                </a:lnTo>
                <a:lnTo>
                  <a:pt x="745" y="183"/>
                </a:lnTo>
                <a:lnTo>
                  <a:pt x="744" y="207"/>
                </a:lnTo>
                <a:lnTo>
                  <a:pt x="740" y="228"/>
                </a:lnTo>
                <a:lnTo>
                  <a:pt x="733" y="246"/>
                </a:lnTo>
                <a:lnTo>
                  <a:pt x="727" y="262"/>
                </a:lnTo>
                <a:lnTo>
                  <a:pt x="729" y="283"/>
                </a:lnTo>
                <a:lnTo>
                  <a:pt x="730" y="300"/>
                </a:lnTo>
                <a:lnTo>
                  <a:pt x="728" y="311"/>
                </a:lnTo>
                <a:lnTo>
                  <a:pt x="725" y="319"/>
                </a:lnTo>
                <a:lnTo>
                  <a:pt x="723" y="325"/>
                </a:lnTo>
                <a:lnTo>
                  <a:pt x="721" y="326"/>
                </a:lnTo>
                <a:lnTo>
                  <a:pt x="717" y="332"/>
                </a:lnTo>
                <a:lnTo>
                  <a:pt x="712" y="340"/>
                </a:lnTo>
                <a:lnTo>
                  <a:pt x="707" y="349"/>
                </a:lnTo>
                <a:lnTo>
                  <a:pt x="703" y="364"/>
                </a:lnTo>
                <a:lnTo>
                  <a:pt x="700" y="380"/>
                </a:lnTo>
                <a:lnTo>
                  <a:pt x="699" y="402"/>
                </a:lnTo>
                <a:lnTo>
                  <a:pt x="700" y="420"/>
                </a:lnTo>
                <a:lnTo>
                  <a:pt x="706" y="435"/>
                </a:lnTo>
                <a:lnTo>
                  <a:pt x="712" y="445"/>
                </a:lnTo>
                <a:lnTo>
                  <a:pt x="720" y="454"/>
                </a:lnTo>
                <a:lnTo>
                  <a:pt x="727" y="459"/>
                </a:lnTo>
                <a:lnTo>
                  <a:pt x="734" y="463"/>
                </a:lnTo>
                <a:lnTo>
                  <a:pt x="738" y="465"/>
                </a:lnTo>
                <a:lnTo>
                  <a:pt x="741" y="465"/>
                </a:lnTo>
                <a:lnTo>
                  <a:pt x="754" y="470"/>
                </a:lnTo>
                <a:lnTo>
                  <a:pt x="767" y="478"/>
                </a:lnTo>
                <a:lnTo>
                  <a:pt x="780" y="486"/>
                </a:lnTo>
                <a:lnTo>
                  <a:pt x="792" y="497"/>
                </a:lnTo>
                <a:lnTo>
                  <a:pt x="804" y="512"/>
                </a:lnTo>
                <a:lnTo>
                  <a:pt x="812" y="530"/>
                </a:lnTo>
                <a:lnTo>
                  <a:pt x="817" y="551"/>
                </a:lnTo>
                <a:lnTo>
                  <a:pt x="819" y="577"/>
                </a:lnTo>
                <a:lnTo>
                  <a:pt x="819" y="577"/>
                </a:lnTo>
                <a:lnTo>
                  <a:pt x="819" y="579"/>
                </a:lnTo>
                <a:lnTo>
                  <a:pt x="819" y="581"/>
                </a:lnTo>
                <a:lnTo>
                  <a:pt x="818" y="584"/>
                </a:lnTo>
                <a:lnTo>
                  <a:pt x="817" y="586"/>
                </a:lnTo>
                <a:lnTo>
                  <a:pt x="816" y="589"/>
                </a:lnTo>
                <a:lnTo>
                  <a:pt x="813" y="592"/>
                </a:lnTo>
                <a:lnTo>
                  <a:pt x="810" y="593"/>
                </a:lnTo>
                <a:lnTo>
                  <a:pt x="806" y="594"/>
                </a:lnTo>
                <a:lnTo>
                  <a:pt x="801" y="596"/>
                </a:lnTo>
                <a:lnTo>
                  <a:pt x="717" y="596"/>
                </a:lnTo>
                <a:lnTo>
                  <a:pt x="710" y="576"/>
                </a:lnTo>
                <a:lnTo>
                  <a:pt x="700" y="558"/>
                </a:lnTo>
                <a:lnTo>
                  <a:pt x="780" y="558"/>
                </a:lnTo>
                <a:lnTo>
                  <a:pt x="776" y="539"/>
                </a:lnTo>
                <a:lnTo>
                  <a:pt x="767" y="525"/>
                </a:lnTo>
                <a:lnTo>
                  <a:pt x="757" y="514"/>
                </a:lnTo>
                <a:lnTo>
                  <a:pt x="744" y="507"/>
                </a:lnTo>
                <a:lnTo>
                  <a:pt x="729" y="501"/>
                </a:lnTo>
                <a:lnTo>
                  <a:pt x="717" y="496"/>
                </a:lnTo>
                <a:lnTo>
                  <a:pt x="706" y="490"/>
                </a:lnTo>
                <a:lnTo>
                  <a:pt x="693" y="479"/>
                </a:lnTo>
                <a:lnTo>
                  <a:pt x="681" y="466"/>
                </a:lnTo>
                <a:lnTo>
                  <a:pt x="670" y="448"/>
                </a:lnTo>
                <a:lnTo>
                  <a:pt x="664" y="427"/>
                </a:lnTo>
                <a:lnTo>
                  <a:pt x="661" y="402"/>
                </a:lnTo>
                <a:lnTo>
                  <a:pt x="662" y="376"/>
                </a:lnTo>
                <a:lnTo>
                  <a:pt x="666" y="355"/>
                </a:lnTo>
                <a:lnTo>
                  <a:pt x="672" y="336"/>
                </a:lnTo>
                <a:lnTo>
                  <a:pt x="678" y="323"/>
                </a:lnTo>
                <a:lnTo>
                  <a:pt x="685" y="313"/>
                </a:lnTo>
                <a:lnTo>
                  <a:pt x="690" y="305"/>
                </a:lnTo>
                <a:lnTo>
                  <a:pt x="691" y="304"/>
                </a:lnTo>
                <a:lnTo>
                  <a:pt x="691" y="304"/>
                </a:lnTo>
                <a:lnTo>
                  <a:pt x="693" y="300"/>
                </a:lnTo>
                <a:lnTo>
                  <a:pt x="693" y="293"/>
                </a:lnTo>
                <a:lnTo>
                  <a:pt x="693" y="284"/>
                </a:lnTo>
                <a:lnTo>
                  <a:pt x="690" y="270"/>
                </a:lnTo>
                <a:lnTo>
                  <a:pt x="689" y="258"/>
                </a:lnTo>
                <a:lnTo>
                  <a:pt x="693" y="245"/>
                </a:lnTo>
                <a:lnTo>
                  <a:pt x="698" y="233"/>
                </a:lnTo>
                <a:lnTo>
                  <a:pt x="703" y="220"/>
                </a:lnTo>
                <a:lnTo>
                  <a:pt x="707" y="204"/>
                </a:lnTo>
                <a:lnTo>
                  <a:pt x="707" y="190"/>
                </a:lnTo>
                <a:lnTo>
                  <a:pt x="704" y="174"/>
                </a:lnTo>
                <a:lnTo>
                  <a:pt x="696" y="157"/>
                </a:lnTo>
                <a:lnTo>
                  <a:pt x="690" y="145"/>
                </a:lnTo>
                <a:lnTo>
                  <a:pt x="685" y="137"/>
                </a:lnTo>
                <a:lnTo>
                  <a:pt x="678" y="132"/>
                </a:lnTo>
                <a:lnTo>
                  <a:pt x="672" y="128"/>
                </a:lnTo>
                <a:lnTo>
                  <a:pt x="662" y="124"/>
                </a:lnTo>
                <a:lnTo>
                  <a:pt x="657" y="122"/>
                </a:lnTo>
                <a:lnTo>
                  <a:pt x="652" y="118"/>
                </a:lnTo>
                <a:lnTo>
                  <a:pt x="641" y="115"/>
                </a:lnTo>
                <a:lnTo>
                  <a:pt x="630" y="113"/>
                </a:lnTo>
                <a:lnTo>
                  <a:pt x="615" y="111"/>
                </a:lnTo>
                <a:lnTo>
                  <a:pt x="601" y="113"/>
                </a:lnTo>
                <a:lnTo>
                  <a:pt x="590" y="116"/>
                </a:lnTo>
                <a:lnTo>
                  <a:pt x="589" y="118"/>
                </a:lnTo>
                <a:lnTo>
                  <a:pt x="577" y="81"/>
                </a:lnTo>
                <a:lnTo>
                  <a:pt x="596" y="76"/>
                </a:lnTo>
                <a:lnTo>
                  <a:pt x="615" y="75"/>
                </a:lnTo>
                <a:close/>
                <a:moveTo>
                  <a:pt x="204" y="75"/>
                </a:moveTo>
                <a:lnTo>
                  <a:pt x="223" y="76"/>
                </a:lnTo>
                <a:lnTo>
                  <a:pt x="241" y="81"/>
                </a:lnTo>
                <a:lnTo>
                  <a:pt x="237" y="89"/>
                </a:lnTo>
                <a:lnTo>
                  <a:pt x="235" y="97"/>
                </a:lnTo>
                <a:lnTo>
                  <a:pt x="231" y="106"/>
                </a:lnTo>
                <a:lnTo>
                  <a:pt x="228" y="116"/>
                </a:lnTo>
                <a:lnTo>
                  <a:pt x="218" y="113"/>
                </a:lnTo>
                <a:lnTo>
                  <a:pt x="204" y="111"/>
                </a:lnTo>
                <a:lnTo>
                  <a:pt x="190" y="113"/>
                </a:lnTo>
                <a:lnTo>
                  <a:pt x="178" y="115"/>
                </a:lnTo>
                <a:lnTo>
                  <a:pt x="168" y="118"/>
                </a:lnTo>
                <a:lnTo>
                  <a:pt x="163" y="122"/>
                </a:lnTo>
                <a:lnTo>
                  <a:pt x="157" y="124"/>
                </a:lnTo>
                <a:lnTo>
                  <a:pt x="148" y="128"/>
                </a:lnTo>
                <a:lnTo>
                  <a:pt x="142" y="132"/>
                </a:lnTo>
                <a:lnTo>
                  <a:pt x="135" y="137"/>
                </a:lnTo>
                <a:lnTo>
                  <a:pt x="130" y="145"/>
                </a:lnTo>
                <a:lnTo>
                  <a:pt x="123" y="157"/>
                </a:lnTo>
                <a:lnTo>
                  <a:pt x="115" y="174"/>
                </a:lnTo>
                <a:lnTo>
                  <a:pt x="113" y="190"/>
                </a:lnTo>
                <a:lnTo>
                  <a:pt x="113" y="204"/>
                </a:lnTo>
                <a:lnTo>
                  <a:pt x="117" y="220"/>
                </a:lnTo>
                <a:lnTo>
                  <a:pt x="122" y="233"/>
                </a:lnTo>
                <a:lnTo>
                  <a:pt x="127" y="245"/>
                </a:lnTo>
                <a:lnTo>
                  <a:pt x="131" y="258"/>
                </a:lnTo>
                <a:lnTo>
                  <a:pt x="130" y="270"/>
                </a:lnTo>
                <a:lnTo>
                  <a:pt x="127" y="284"/>
                </a:lnTo>
                <a:lnTo>
                  <a:pt x="127" y="293"/>
                </a:lnTo>
                <a:lnTo>
                  <a:pt x="127" y="300"/>
                </a:lnTo>
                <a:lnTo>
                  <a:pt x="129" y="304"/>
                </a:lnTo>
                <a:lnTo>
                  <a:pt x="129" y="304"/>
                </a:lnTo>
                <a:lnTo>
                  <a:pt x="130" y="305"/>
                </a:lnTo>
                <a:lnTo>
                  <a:pt x="135" y="313"/>
                </a:lnTo>
                <a:lnTo>
                  <a:pt x="142" y="323"/>
                </a:lnTo>
                <a:lnTo>
                  <a:pt x="148" y="336"/>
                </a:lnTo>
                <a:lnTo>
                  <a:pt x="153" y="355"/>
                </a:lnTo>
                <a:lnTo>
                  <a:pt x="157" y="376"/>
                </a:lnTo>
                <a:lnTo>
                  <a:pt x="159" y="402"/>
                </a:lnTo>
                <a:lnTo>
                  <a:pt x="156" y="427"/>
                </a:lnTo>
                <a:lnTo>
                  <a:pt x="149" y="448"/>
                </a:lnTo>
                <a:lnTo>
                  <a:pt x="139" y="466"/>
                </a:lnTo>
                <a:lnTo>
                  <a:pt x="127" y="479"/>
                </a:lnTo>
                <a:lnTo>
                  <a:pt x="114" y="490"/>
                </a:lnTo>
                <a:lnTo>
                  <a:pt x="102" y="496"/>
                </a:lnTo>
                <a:lnTo>
                  <a:pt x="91" y="501"/>
                </a:lnTo>
                <a:lnTo>
                  <a:pt x="76" y="507"/>
                </a:lnTo>
                <a:lnTo>
                  <a:pt x="63" y="514"/>
                </a:lnTo>
                <a:lnTo>
                  <a:pt x="53" y="525"/>
                </a:lnTo>
                <a:lnTo>
                  <a:pt x="43" y="539"/>
                </a:lnTo>
                <a:lnTo>
                  <a:pt x="40" y="558"/>
                </a:lnTo>
                <a:lnTo>
                  <a:pt x="119" y="558"/>
                </a:lnTo>
                <a:lnTo>
                  <a:pt x="110" y="576"/>
                </a:lnTo>
                <a:lnTo>
                  <a:pt x="102" y="596"/>
                </a:lnTo>
                <a:lnTo>
                  <a:pt x="19" y="596"/>
                </a:lnTo>
                <a:lnTo>
                  <a:pt x="13" y="594"/>
                </a:lnTo>
                <a:lnTo>
                  <a:pt x="9" y="593"/>
                </a:lnTo>
                <a:lnTo>
                  <a:pt x="7" y="592"/>
                </a:lnTo>
                <a:lnTo>
                  <a:pt x="4" y="589"/>
                </a:lnTo>
                <a:lnTo>
                  <a:pt x="3" y="586"/>
                </a:lnTo>
                <a:lnTo>
                  <a:pt x="2" y="584"/>
                </a:lnTo>
                <a:lnTo>
                  <a:pt x="0" y="581"/>
                </a:lnTo>
                <a:lnTo>
                  <a:pt x="0" y="579"/>
                </a:lnTo>
                <a:lnTo>
                  <a:pt x="0" y="577"/>
                </a:lnTo>
                <a:lnTo>
                  <a:pt x="0" y="577"/>
                </a:lnTo>
                <a:lnTo>
                  <a:pt x="3" y="551"/>
                </a:lnTo>
                <a:lnTo>
                  <a:pt x="8" y="530"/>
                </a:lnTo>
                <a:lnTo>
                  <a:pt x="16" y="512"/>
                </a:lnTo>
                <a:lnTo>
                  <a:pt x="28" y="497"/>
                </a:lnTo>
                <a:lnTo>
                  <a:pt x="40" y="486"/>
                </a:lnTo>
                <a:lnTo>
                  <a:pt x="53" y="478"/>
                </a:lnTo>
                <a:lnTo>
                  <a:pt x="66" y="470"/>
                </a:lnTo>
                <a:lnTo>
                  <a:pt x="79" y="465"/>
                </a:lnTo>
                <a:lnTo>
                  <a:pt x="81" y="465"/>
                </a:lnTo>
                <a:lnTo>
                  <a:pt x="85" y="463"/>
                </a:lnTo>
                <a:lnTo>
                  <a:pt x="93" y="459"/>
                </a:lnTo>
                <a:lnTo>
                  <a:pt x="100" y="454"/>
                </a:lnTo>
                <a:lnTo>
                  <a:pt x="108" y="445"/>
                </a:lnTo>
                <a:lnTo>
                  <a:pt x="114" y="435"/>
                </a:lnTo>
                <a:lnTo>
                  <a:pt x="119" y="420"/>
                </a:lnTo>
                <a:lnTo>
                  <a:pt x="121" y="402"/>
                </a:lnTo>
                <a:lnTo>
                  <a:pt x="119" y="380"/>
                </a:lnTo>
                <a:lnTo>
                  <a:pt x="117" y="364"/>
                </a:lnTo>
                <a:lnTo>
                  <a:pt x="113" y="349"/>
                </a:lnTo>
                <a:lnTo>
                  <a:pt x="108" y="340"/>
                </a:lnTo>
                <a:lnTo>
                  <a:pt x="102" y="332"/>
                </a:lnTo>
                <a:lnTo>
                  <a:pt x="98" y="326"/>
                </a:lnTo>
                <a:lnTo>
                  <a:pt x="97" y="325"/>
                </a:lnTo>
                <a:lnTo>
                  <a:pt x="95" y="319"/>
                </a:lnTo>
                <a:lnTo>
                  <a:pt x="92" y="311"/>
                </a:lnTo>
                <a:lnTo>
                  <a:pt x="89" y="300"/>
                </a:lnTo>
                <a:lnTo>
                  <a:pt x="91" y="283"/>
                </a:lnTo>
                <a:lnTo>
                  <a:pt x="93" y="262"/>
                </a:lnTo>
                <a:lnTo>
                  <a:pt x="87" y="246"/>
                </a:lnTo>
                <a:lnTo>
                  <a:pt x="80" y="228"/>
                </a:lnTo>
                <a:lnTo>
                  <a:pt x="76" y="207"/>
                </a:lnTo>
                <a:lnTo>
                  <a:pt x="75" y="183"/>
                </a:lnTo>
                <a:lnTo>
                  <a:pt x="81" y="161"/>
                </a:lnTo>
                <a:lnTo>
                  <a:pt x="92" y="137"/>
                </a:lnTo>
                <a:lnTo>
                  <a:pt x="102" y="119"/>
                </a:lnTo>
                <a:lnTo>
                  <a:pt x="113" y="107"/>
                </a:lnTo>
                <a:lnTo>
                  <a:pt x="126" y="98"/>
                </a:lnTo>
                <a:lnTo>
                  <a:pt x="142" y="90"/>
                </a:lnTo>
                <a:lnTo>
                  <a:pt x="152" y="85"/>
                </a:lnTo>
                <a:lnTo>
                  <a:pt x="168" y="80"/>
                </a:lnTo>
                <a:lnTo>
                  <a:pt x="185" y="76"/>
                </a:lnTo>
                <a:lnTo>
                  <a:pt x="204" y="75"/>
                </a:lnTo>
                <a:close/>
                <a:moveTo>
                  <a:pt x="432" y="37"/>
                </a:moveTo>
                <a:lnTo>
                  <a:pt x="413" y="38"/>
                </a:lnTo>
                <a:lnTo>
                  <a:pt x="395" y="42"/>
                </a:lnTo>
                <a:lnTo>
                  <a:pt x="382" y="47"/>
                </a:lnTo>
                <a:lnTo>
                  <a:pt x="375" y="51"/>
                </a:lnTo>
                <a:lnTo>
                  <a:pt x="369" y="54"/>
                </a:lnTo>
                <a:lnTo>
                  <a:pt x="352" y="61"/>
                </a:lnTo>
                <a:lnTo>
                  <a:pt x="339" y="71"/>
                </a:lnTo>
                <a:lnTo>
                  <a:pt x="326" y="82"/>
                </a:lnTo>
                <a:lnTo>
                  <a:pt x="314" y="101"/>
                </a:lnTo>
                <a:lnTo>
                  <a:pt x="304" y="124"/>
                </a:lnTo>
                <a:lnTo>
                  <a:pt x="299" y="145"/>
                </a:lnTo>
                <a:lnTo>
                  <a:pt x="300" y="167"/>
                </a:lnTo>
                <a:lnTo>
                  <a:pt x="304" y="190"/>
                </a:lnTo>
                <a:lnTo>
                  <a:pt x="312" y="208"/>
                </a:lnTo>
                <a:lnTo>
                  <a:pt x="318" y="224"/>
                </a:lnTo>
                <a:lnTo>
                  <a:pt x="320" y="226"/>
                </a:lnTo>
                <a:lnTo>
                  <a:pt x="321" y="230"/>
                </a:lnTo>
                <a:lnTo>
                  <a:pt x="322" y="238"/>
                </a:lnTo>
                <a:lnTo>
                  <a:pt x="321" y="249"/>
                </a:lnTo>
                <a:lnTo>
                  <a:pt x="317" y="267"/>
                </a:lnTo>
                <a:lnTo>
                  <a:pt x="317" y="281"/>
                </a:lnTo>
                <a:lnTo>
                  <a:pt x="317" y="291"/>
                </a:lnTo>
                <a:lnTo>
                  <a:pt x="318" y="297"/>
                </a:lnTo>
                <a:lnTo>
                  <a:pt x="320" y="300"/>
                </a:lnTo>
                <a:lnTo>
                  <a:pt x="320" y="300"/>
                </a:lnTo>
                <a:lnTo>
                  <a:pt x="320" y="301"/>
                </a:lnTo>
                <a:lnTo>
                  <a:pt x="321" y="302"/>
                </a:lnTo>
                <a:lnTo>
                  <a:pt x="324" y="305"/>
                </a:lnTo>
                <a:lnTo>
                  <a:pt x="325" y="306"/>
                </a:lnTo>
                <a:lnTo>
                  <a:pt x="333" y="317"/>
                </a:lnTo>
                <a:lnTo>
                  <a:pt x="342" y="330"/>
                </a:lnTo>
                <a:lnTo>
                  <a:pt x="351" y="346"/>
                </a:lnTo>
                <a:lnTo>
                  <a:pt x="358" y="366"/>
                </a:lnTo>
                <a:lnTo>
                  <a:pt x="363" y="391"/>
                </a:lnTo>
                <a:lnTo>
                  <a:pt x="365" y="420"/>
                </a:lnTo>
                <a:lnTo>
                  <a:pt x="363" y="448"/>
                </a:lnTo>
                <a:lnTo>
                  <a:pt x="355" y="471"/>
                </a:lnTo>
                <a:lnTo>
                  <a:pt x="344" y="491"/>
                </a:lnTo>
                <a:lnTo>
                  <a:pt x="331" y="507"/>
                </a:lnTo>
                <a:lnTo>
                  <a:pt x="317" y="520"/>
                </a:lnTo>
                <a:lnTo>
                  <a:pt x="301" y="530"/>
                </a:lnTo>
                <a:lnTo>
                  <a:pt x="286" y="538"/>
                </a:lnTo>
                <a:lnTo>
                  <a:pt x="272" y="542"/>
                </a:lnTo>
                <a:lnTo>
                  <a:pt x="271" y="542"/>
                </a:lnTo>
                <a:lnTo>
                  <a:pt x="252" y="550"/>
                </a:lnTo>
                <a:lnTo>
                  <a:pt x="232" y="559"/>
                </a:lnTo>
                <a:lnTo>
                  <a:pt x="214" y="568"/>
                </a:lnTo>
                <a:lnTo>
                  <a:pt x="198" y="580"/>
                </a:lnTo>
                <a:lnTo>
                  <a:pt x="185" y="594"/>
                </a:lnTo>
                <a:lnTo>
                  <a:pt x="176" y="613"/>
                </a:lnTo>
                <a:lnTo>
                  <a:pt x="169" y="632"/>
                </a:lnTo>
                <a:lnTo>
                  <a:pt x="651" y="632"/>
                </a:lnTo>
                <a:lnTo>
                  <a:pt x="644" y="613"/>
                </a:lnTo>
                <a:lnTo>
                  <a:pt x="635" y="594"/>
                </a:lnTo>
                <a:lnTo>
                  <a:pt x="622" y="580"/>
                </a:lnTo>
                <a:lnTo>
                  <a:pt x="606" y="568"/>
                </a:lnTo>
                <a:lnTo>
                  <a:pt x="588" y="559"/>
                </a:lnTo>
                <a:lnTo>
                  <a:pt x="568" y="550"/>
                </a:lnTo>
                <a:lnTo>
                  <a:pt x="549" y="542"/>
                </a:lnTo>
                <a:lnTo>
                  <a:pt x="547" y="542"/>
                </a:lnTo>
                <a:lnTo>
                  <a:pt x="534" y="538"/>
                </a:lnTo>
                <a:lnTo>
                  <a:pt x="518" y="530"/>
                </a:lnTo>
                <a:lnTo>
                  <a:pt x="503" y="520"/>
                </a:lnTo>
                <a:lnTo>
                  <a:pt x="488" y="507"/>
                </a:lnTo>
                <a:lnTo>
                  <a:pt x="475" y="491"/>
                </a:lnTo>
                <a:lnTo>
                  <a:pt x="465" y="471"/>
                </a:lnTo>
                <a:lnTo>
                  <a:pt x="457" y="448"/>
                </a:lnTo>
                <a:lnTo>
                  <a:pt x="454" y="420"/>
                </a:lnTo>
                <a:lnTo>
                  <a:pt x="457" y="391"/>
                </a:lnTo>
                <a:lnTo>
                  <a:pt x="462" y="366"/>
                </a:lnTo>
                <a:lnTo>
                  <a:pt x="469" y="346"/>
                </a:lnTo>
                <a:lnTo>
                  <a:pt x="478" y="330"/>
                </a:lnTo>
                <a:lnTo>
                  <a:pt x="487" y="317"/>
                </a:lnTo>
                <a:lnTo>
                  <a:pt x="495" y="306"/>
                </a:lnTo>
                <a:lnTo>
                  <a:pt x="496" y="305"/>
                </a:lnTo>
                <a:lnTo>
                  <a:pt x="499" y="302"/>
                </a:lnTo>
                <a:lnTo>
                  <a:pt x="500" y="301"/>
                </a:lnTo>
                <a:lnTo>
                  <a:pt x="501" y="298"/>
                </a:lnTo>
                <a:lnTo>
                  <a:pt x="501" y="298"/>
                </a:lnTo>
                <a:lnTo>
                  <a:pt x="503" y="294"/>
                </a:lnTo>
                <a:lnTo>
                  <a:pt x="504" y="289"/>
                </a:lnTo>
                <a:lnTo>
                  <a:pt x="504" y="280"/>
                </a:lnTo>
                <a:lnTo>
                  <a:pt x="504" y="267"/>
                </a:lnTo>
                <a:lnTo>
                  <a:pt x="500" y="251"/>
                </a:lnTo>
                <a:lnTo>
                  <a:pt x="500" y="236"/>
                </a:lnTo>
                <a:lnTo>
                  <a:pt x="507" y="221"/>
                </a:lnTo>
                <a:lnTo>
                  <a:pt x="511" y="213"/>
                </a:lnTo>
                <a:lnTo>
                  <a:pt x="516" y="203"/>
                </a:lnTo>
                <a:lnTo>
                  <a:pt x="520" y="190"/>
                </a:lnTo>
                <a:lnTo>
                  <a:pt x="521" y="173"/>
                </a:lnTo>
                <a:lnTo>
                  <a:pt x="520" y="152"/>
                </a:lnTo>
                <a:lnTo>
                  <a:pt x="515" y="128"/>
                </a:lnTo>
                <a:lnTo>
                  <a:pt x="505" y="101"/>
                </a:lnTo>
                <a:lnTo>
                  <a:pt x="496" y="81"/>
                </a:lnTo>
                <a:lnTo>
                  <a:pt x="488" y="67"/>
                </a:lnTo>
                <a:lnTo>
                  <a:pt x="481" y="56"/>
                </a:lnTo>
                <a:lnTo>
                  <a:pt x="474" y="50"/>
                </a:lnTo>
                <a:lnTo>
                  <a:pt x="467" y="44"/>
                </a:lnTo>
                <a:lnTo>
                  <a:pt x="452" y="39"/>
                </a:lnTo>
                <a:lnTo>
                  <a:pt x="432" y="37"/>
                </a:lnTo>
                <a:close/>
                <a:moveTo>
                  <a:pt x="432" y="0"/>
                </a:moveTo>
                <a:lnTo>
                  <a:pt x="450" y="1"/>
                </a:lnTo>
                <a:lnTo>
                  <a:pt x="469" y="5"/>
                </a:lnTo>
                <a:lnTo>
                  <a:pt x="486" y="12"/>
                </a:lnTo>
                <a:lnTo>
                  <a:pt x="501" y="23"/>
                </a:lnTo>
                <a:lnTo>
                  <a:pt x="515" y="39"/>
                </a:lnTo>
                <a:lnTo>
                  <a:pt x="528" y="60"/>
                </a:lnTo>
                <a:lnTo>
                  <a:pt x="539" y="86"/>
                </a:lnTo>
                <a:lnTo>
                  <a:pt x="551" y="119"/>
                </a:lnTo>
                <a:lnTo>
                  <a:pt x="558" y="149"/>
                </a:lnTo>
                <a:lnTo>
                  <a:pt x="558" y="177"/>
                </a:lnTo>
                <a:lnTo>
                  <a:pt x="555" y="202"/>
                </a:lnTo>
                <a:lnTo>
                  <a:pt x="547" y="224"/>
                </a:lnTo>
                <a:lnTo>
                  <a:pt x="537" y="242"/>
                </a:lnTo>
                <a:lnTo>
                  <a:pt x="541" y="266"/>
                </a:lnTo>
                <a:lnTo>
                  <a:pt x="542" y="285"/>
                </a:lnTo>
                <a:lnTo>
                  <a:pt x="539" y="300"/>
                </a:lnTo>
                <a:lnTo>
                  <a:pt x="537" y="310"/>
                </a:lnTo>
                <a:lnTo>
                  <a:pt x="534" y="318"/>
                </a:lnTo>
                <a:lnTo>
                  <a:pt x="530" y="322"/>
                </a:lnTo>
                <a:lnTo>
                  <a:pt x="529" y="323"/>
                </a:lnTo>
                <a:lnTo>
                  <a:pt x="524" y="330"/>
                </a:lnTo>
                <a:lnTo>
                  <a:pt x="517" y="338"/>
                </a:lnTo>
                <a:lnTo>
                  <a:pt x="511" y="348"/>
                </a:lnTo>
                <a:lnTo>
                  <a:pt x="503" y="361"/>
                </a:lnTo>
                <a:lnTo>
                  <a:pt x="498" y="377"/>
                </a:lnTo>
                <a:lnTo>
                  <a:pt x="494" y="397"/>
                </a:lnTo>
                <a:lnTo>
                  <a:pt x="491" y="420"/>
                </a:lnTo>
                <a:lnTo>
                  <a:pt x="494" y="442"/>
                </a:lnTo>
                <a:lnTo>
                  <a:pt x="500" y="459"/>
                </a:lnTo>
                <a:lnTo>
                  <a:pt x="509" y="474"/>
                </a:lnTo>
                <a:lnTo>
                  <a:pt x="520" y="486"/>
                </a:lnTo>
                <a:lnTo>
                  <a:pt x="530" y="493"/>
                </a:lnTo>
                <a:lnTo>
                  <a:pt x="541" y="500"/>
                </a:lnTo>
                <a:lnTo>
                  <a:pt x="550" y="504"/>
                </a:lnTo>
                <a:lnTo>
                  <a:pt x="556" y="505"/>
                </a:lnTo>
                <a:lnTo>
                  <a:pt x="558" y="507"/>
                </a:lnTo>
                <a:lnTo>
                  <a:pt x="572" y="512"/>
                </a:lnTo>
                <a:lnTo>
                  <a:pt x="588" y="517"/>
                </a:lnTo>
                <a:lnTo>
                  <a:pt x="605" y="525"/>
                </a:lnTo>
                <a:lnTo>
                  <a:pt x="623" y="535"/>
                </a:lnTo>
                <a:lnTo>
                  <a:pt x="640" y="547"/>
                </a:lnTo>
                <a:lnTo>
                  <a:pt x="656" y="562"/>
                </a:lnTo>
                <a:lnTo>
                  <a:pt x="669" y="579"/>
                </a:lnTo>
                <a:lnTo>
                  <a:pt x="679" y="599"/>
                </a:lnTo>
                <a:lnTo>
                  <a:pt x="686" y="623"/>
                </a:lnTo>
                <a:lnTo>
                  <a:pt x="689" y="652"/>
                </a:lnTo>
                <a:lnTo>
                  <a:pt x="689" y="652"/>
                </a:lnTo>
                <a:lnTo>
                  <a:pt x="689" y="653"/>
                </a:lnTo>
                <a:lnTo>
                  <a:pt x="689" y="656"/>
                </a:lnTo>
                <a:lnTo>
                  <a:pt x="687" y="658"/>
                </a:lnTo>
                <a:lnTo>
                  <a:pt x="687" y="661"/>
                </a:lnTo>
                <a:lnTo>
                  <a:pt x="685" y="664"/>
                </a:lnTo>
                <a:lnTo>
                  <a:pt x="683" y="666"/>
                </a:lnTo>
                <a:lnTo>
                  <a:pt x="679" y="668"/>
                </a:lnTo>
                <a:lnTo>
                  <a:pt x="676" y="669"/>
                </a:lnTo>
                <a:lnTo>
                  <a:pt x="670" y="670"/>
                </a:lnTo>
                <a:lnTo>
                  <a:pt x="149" y="670"/>
                </a:lnTo>
                <a:lnTo>
                  <a:pt x="144" y="669"/>
                </a:lnTo>
                <a:lnTo>
                  <a:pt x="140" y="668"/>
                </a:lnTo>
                <a:lnTo>
                  <a:pt x="136" y="666"/>
                </a:lnTo>
                <a:lnTo>
                  <a:pt x="135" y="664"/>
                </a:lnTo>
                <a:lnTo>
                  <a:pt x="132" y="661"/>
                </a:lnTo>
                <a:lnTo>
                  <a:pt x="132" y="658"/>
                </a:lnTo>
                <a:lnTo>
                  <a:pt x="131" y="656"/>
                </a:lnTo>
                <a:lnTo>
                  <a:pt x="131" y="653"/>
                </a:lnTo>
                <a:lnTo>
                  <a:pt x="131" y="652"/>
                </a:lnTo>
                <a:lnTo>
                  <a:pt x="131" y="652"/>
                </a:lnTo>
                <a:lnTo>
                  <a:pt x="134" y="623"/>
                </a:lnTo>
                <a:lnTo>
                  <a:pt x="140" y="599"/>
                </a:lnTo>
                <a:lnTo>
                  <a:pt x="151" y="579"/>
                </a:lnTo>
                <a:lnTo>
                  <a:pt x="164" y="562"/>
                </a:lnTo>
                <a:lnTo>
                  <a:pt x="180" y="547"/>
                </a:lnTo>
                <a:lnTo>
                  <a:pt x="197" y="535"/>
                </a:lnTo>
                <a:lnTo>
                  <a:pt x="215" y="525"/>
                </a:lnTo>
                <a:lnTo>
                  <a:pt x="232" y="517"/>
                </a:lnTo>
                <a:lnTo>
                  <a:pt x="248" y="512"/>
                </a:lnTo>
                <a:lnTo>
                  <a:pt x="262" y="507"/>
                </a:lnTo>
                <a:lnTo>
                  <a:pt x="263" y="505"/>
                </a:lnTo>
                <a:lnTo>
                  <a:pt x="270" y="504"/>
                </a:lnTo>
                <a:lnTo>
                  <a:pt x="279" y="500"/>
                </a:lnTo>
                <a:lnTo>
                  <a:pt x="289" y="493"/>
                </a:lnTo>
                <a:lnTo>
                  <a:pt x="300" y="486"/>
                </a:lnTo>
                <a:lnTo>
                  <a:pt x="310" y="474"/>
                </a:lnTo>
                <a:lnTo>
                  <a:pt x="320" y="459"/>
                </a:lnTo>
                <a:lnTo>
                  <a:pt x="326" y="442"/>
                </a:lnTo>
                <a:lnTo>
                  <a:pt x="329" y="420"/>
                </a:lnTo>
                <a:lnTo>
                  <a:pt x="326" y="397"/>
                </a:lnTo>
                <a:lnTo>
                  <a:pt x="322" y="377"/>
                </a:lnTo>
                <a:lnTo>
                  <a:pt x="317" y="361"/>
                </a:lnTo>
                <a:lnTo>
                  <a:pt x="309" y="348"/>
                </a:lnTo>
                <a:lnTo>
                  <a:pt x="303" y="338"/>
                </a:lnTo>
                <a:lnTo>
                  <a:pt x="296" y="330"/>
                </a:lnTo>
                <a:lnTo>
                  <a:pt x="291" y="323"/>
                </a:lnTo>
                <a:lnTo>
                  <a:pt x="289" y="322"/>
                </a:lnTo>
                <a:lnTo>
                  <a:pt x="287" y="317"/>
                </a:lnTo>
                <a:lnTo>
                  <a:pt x="283" y="310"/>
                </a:lnTo>
                <a:lnTo>
                  <a:pt x="280" y="298"/>
                </a:lnTo>
                <a:lnTo>
                  <a:pt x="279" y="284"/>
                </a:lnTo>
                <a:lnTo>
                  <a:pt x="280" y="264"/>
                </a:lnTo>
                <a:lnTo>
                  <a:pt x="284" y="241"/>
                </a:lnTo>
                <a:lnTo>
                  <a:pt x="278" y="225"/>
                </a:lnTo>
                <a:lnTo>
                  <a:pt x="271" y="205"/>
                </a:lnTo>
                <a:lnTo>
                  <a:pt x="265" y="183"/>
                </a:lnTo>
                <a:lnTo>
                  <a:pt x="261" y="160"/>
                </a:lnTo>
                <a:lnTo>
                  <a:pt x="262" y="135"/>
                </a:lnTo>
                <a:lnTo>
                  <a:pt x="269" y="110"/>
                </a:lnTo>
                <a:lnTo>
                  <a:pt x="280" y="85"/>
                </a:lnTo>
                <a:lnTo>
                  <a:pt x="293" y="64"/>
                </a:lnTo>
                <a:lnTo>
                  <a:pt x="307" y="50"/>
                </a:lnTo>
                <a:lnTo>
                  <a:pt x="321" y="38"/>
                </a:lnTo>
                <a:lnTo>
                  <a:pt x="337" y="29"/>
                </a:lnTo>
                <a:lnTo>
                  <a:pt x="355" y="20"/>
                </a:lnTo>
                <a:lnTo>
                  <a:pt x="367" y="13"/>
                </a:lnTo>
                <a:lnTo>
                  <a:pt x="386" y="6"/>
                </a:lnTo>
                <a:lnTo>
                  <a:pt x="409" y="1"/>
                </a:lnTo>
                <a:lnTo>
                  <a:pt x="43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zh-CN" altLang="en-US" sz="240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0238C-6910-D4EF-2DED-C681F8F9E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07" y="1765044"/>
            <a:ext cx="4930567" cy="2796782"/>
          </a:xfrm>
          <a:prstGeom prst="rect">
            <a:avLst/>
          </a:prstGeom>
        </p:spPr>
      </p:pic>
      <p:sp>
        <p:nvSpPr>
          <p:cNvPr id="31" name="Freeform 11">
            <a:extLst>
              <a:ext uri="{FF2B5EF4-FFF2-40B4-BE49-F238E27FC236}">
                <a16:creationId xmlns:a16="http://schemas.microsoft.com/office/drawing/2014/main" id="{A1C78E56-0147-FD77-BA79-C222F9478007}"/>
              </a:ext>
            </a:extLst>
          </p:cNvPr>
          <p:cNvSpPr/>
          <p:nvPr/>
        </p:nvSpPr>
        <p:spPr>
          <a:xfrm flipH="1">
            <a:off x="4404178" y="2708005"/>
            <a:ext cx="3273669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Rounded Rectangular Callout 4">
            <a:extLst>
              <a:ext uri="{FF2B5EF4-FFF2-40B4-BE49-F238E27FC236}">
                <a16:creationId xmlns:a16="http://schemas.microsoft.com/office/drawing/2014/main" id="{A22E553F-DBDA-40C8-646F-6C89BE9B8483}"/>
              </a:ext>
            </a:extLst>
          </p:cNvPr>
          <p:cNvSpPr/>
          <p:nvPr/>
        </p:nvSpPr>
        <p:spPr>
          <a:xfrm>
            <a:off x="7677848" y="1584498"/>
            <a:ext cx="4144068" cy="2597150"/>
          </a:xfrm>
          <a:prstGeom prst="wedgeRoundRectCallout">
            <a:avLst>
              <a:gd name="adj1" fmla="val -78550"/>
              <a:gd name="adj2" fmla="val 1991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i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em hãy quan sát hình và cho biết đây là hiện tượng gì trong máu người?</a:t>
            </a:r>
            <a:endParaRPr lang="vi-VN" sz="3200" i="1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67">
            <a:extLst>
              <a:ext uri="{FF2B5EF4-FFF2-40B4-BE49-F238E27FC236}">
                <a16:creationId xmlns:a16="http://schemas.microsoft.com/office/drawing/2014/main" id="{8A12840A-D2FC-5953-36EE-0624B280F8D4}"/>
              </a:ext>
            </a:extLst>
          </p:cNvPr>
          <p:cNvSpPr/>
          <p:nvPr/>
        </p:nvSpPr>
        <p:spPr>
          <a:xfrm>
            <a:off x="996953" y="3150770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Lipid là những hợp chất hữu cơ có trong tế bào sống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515E2E-F75E-186A-F820-F19EE203BB8F}"/>
              </a:ext>
            </a:extLst>
          </p:cNvPr>
          <p:cNvGrpSpPr/>
          <p:nvPr/>
        </p:nvGrpSpPr>
        <p:grpSpPr>
          <a:xfrm>
            <a:off x="855827" y="660630"/>
            <a:ext cx="9857894" cy="1000934"/>
            <a:chOff x="2348536" y="668613"/>
            <a:chExt cx="6004998" cy="10009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CDDFCD-FCD8-2150-D3A9-714BFC161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9260" y="668613"/>
              <a:ext cx="5004274" cy="100093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 </a:t>
              </a:r>
              <a:r>
                <a:rPr lang="en-US" sz="3000" b="1">
                  <a:solidFill>
                    <a:srgbClr val="0AA06E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KHÁI NIỆM</a:t>
              </a:r>
              <a:r>
                <a:rPr lang="en-US" sz="3000" b="1">
                  <a:solidFill>
                    <a:srgbClr val="0AA06E"/>
                  </a:solidFill>
                  <a:latin typeface="Roboto" panose="02000000000000000000" pitchFamily="2" charset="0"/>
                  <a:ea typeface="Aptos" panose="020B0004020202020204" pitchFamily="34" charset="0"/>
                </a:rPr>
                <a:t> VỀ LIPID, CHẤT BÉO, ACID BÉO</a:t>
              </a:r>
              <a:endParaRPr lang="en-US" sz="3000">
                <a:solidFill>
                  <a:srgbClr val="0AA06E"/>
                </a:solidFill>
                <a:latin typeface="#9Slide03 Sofia Pro Soft Bold" panose="020B00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6F5DE-2176-2CDA-8C00-DCDD3AA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536" y="747885"/>
              <a:ext cx="700314" cy="700314"/>
            </a:xfrm>
            <a:prstGeom prst="rect">
              <a:avLst/>
            </a:prstGeom>
          </p:spPr>
        </p:pic>
      </p:grpSp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414810" y="1989757"/>
            <a:ext cx="3395189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932118" y="8770019"/>
              <a:ext cx="3338734" cy="644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Lipid</a:t>
              </a:r>
              <a:endParaRPr sz="46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sp>
        <p:nvSpPr>
          <p:cNvPr id="39" name="Rounded Rectangle 67">
            <a:extLst>
              <a:ext uri="{FF2B5EF4-FFF2-40B4-BE49-F238E27FC236}">
                <a16:creationId xmlns:a16="http://schemas.microsoft.com/office/drawing/2014/main" id="{B29238FA-0A42-2169-8876-562C13EC8EDC}"/>
              </a:ext>
            </a:extLst>
          </p:cNvPr>
          <p:cNvSpPr/>
          <p:nvPr/>
        </p:nvSpPr>
        <p:spPr>
          <a:xfrm>
            <a:off x="1339210" y="4419789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Không tan trong nước,</a:t>
            </a:r>
          </a:p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nhưng tan trong dung môi không phân cực</a:t>
            </a:r>
          </a:p>
        </p:txBody>
      </p:sp>
      <p:sp>
        <p:nvSpPr>
          <p:cNvPr id="40" name="Rounded Rectangle 67">
            <a:extLst>
              <a:ext uri="{FF2B5EF4-FFF2-40B4-BE49-F238E27FC236}">
                <a16:creationId xmlns:a16="http://schemas.microsoft.com/office/drawing/2014/main" id="{BBE28A86-ACF5-E3EC-982C-7BF10555EA7D}"/>
              </a:ext>
            </a:extLst>
          </p:cNvPr>
          <p:cNvSpPr/>
          <p:nvPr/>
        </p:nvSpPr>
        <p:spPr>
          <a:xfrm>
            <a:off x="1695529" y="5640910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Lipid bao gồm: chất béo, sáp, steroid, phospholipid, …</a:t>
            </a:r>
          </a:p>
        </p:txBody>
      </p:sp>
    </p:spTree>
    <p:extLst>
      <p:ext uri="{BB962C8B-B14F-4D97-AF65-F5344CB8AC3E}">
        <p14:creationId xmlns:p14="http://schemas.microsoft.com/office/powerpoint/2010/main" val="1309356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67">
            <a:extLst>
              <a:ext uri="{FF2B5EF4-FFF2-40B4-BE49-F238E27FC236}">
                <a16:creationId xmlns:a16="http://schemas.microsoft.com/office/drawing/2014/main" id="{8A12840A-D2FC-5953-36EE-0624B280F8D4}"/>
              </a:ext>
            </a:extLst>
          </p:cNvPr>
          <p:cNvSpPr/>
          <p:nvPr/>
        </p:nvSpPr>
        <p:spPr>
          <a:xfrm>
            <a:off x="1339209" y="2048092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Chất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béo là triester của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glycerol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với các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acid béo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itchFamily="34" charset="0"/>
            </a:endParaRPr>
          </a:p>
        </p:txBody>
      </p:sp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262410" y="837908"/>
            <a:ext cx="7037550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868933" y="8897450"/>
              <a:ext cx="3338734" cy="56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Chất béo (triglyceride)</a:t>
              </a:r>
              <a:endParaRPr sz="40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sp>
        <p:nvSpPr>
          <p:cNvPr id="39" name="Rounded Rectangle 67">
            <a:extLst>
              <a:ext uri="{FF2B5EF4-FFF2-40B4-BE49-F238E27FC236}">
                <a16:creationId xmlns:a16="http://schemas.microsoft.com/office/drawing/2014/main" id="{B29238FA-0A42-2169-8876-562C13EC8EDC}"/>
              </a:ext>
            </a:extLst>
          </p:cNvPr>
          <p:cNvSpPr/>
          <p:nvPr/>
        </p:nvSpPr>
        <p:spPr>
          <a:xfrm>
            <a:off x="1339208" y="3287904"/>
            <a:ext cx="10298351" cy="1000934"/>
          </a:xfrm>
          <a:prstGeom prst="roundRect">
            <a:avLst>
              <a:gd name="adj" fmla="val 1703"/>
            </a:avLst>
          </a:prstGeom>
          <a:solidFill>
            <a:schemeClr val="accent6">
              <a:lumMod val="50000"/>
            </a:schemeClr>
          </a:solidFill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36000" tIns="18000" rIns="36000" bIns="18000" rtlCol="0" anchor="ctr"/>
          <a:lstStyle/>
          <a:p>
            <a:pPr lvl="0" algn="ctr" defTabSz="2177278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Công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 thức tống quát: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FFC000"/>
                </a:solidFill>
              </a:rPr>
              <a:t> 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ahoma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BBDC01-317F-C0ED-9D32-E0C59D11D1D3}"/>
              </a:ext>
            </a:extLst>
          </p:cNvPr>
          <p:cNvGrpSpPr/>
          <p:nvPr/>
        </p:nvGrpSpPr>
        <p:grpSpPr>
          <a:xfrm>
            <a:off x="2974694" y="4622312"/>
            <a:ext cx="2843482" cy="1876154"/>
            <a:chOff x="3151176" y="4649242"/>
            <a:chExt cx="2667000" cy="18492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4303E6-0E0A-8C70-5C56-9CEB528F8034}"/>
                </a:ext>
              </a:extLst>
            </p:cNvPr>
            <p:cNvSpPr txBox="1"/>
            <p:nvPr/>
          </p:nvSpPr>
          <p:spPr>
            <a:xfrm>
              <a:off x="3151176" y="4649242"/>
              <a:ext cx="2667000" cy="1849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R’CO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R”CO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42BEA54-89D5-3527-2AB0-67AEEDF5923A}"/>
                </a:ext>
              </a:extLst>
            </p:cNvPr>
            <p:cNvCxnSpPr/>
            <p:nvPr/>
          </p:nvCxnSpPr>
          <p:spPr>
            <a:xfrm>
              <a:off x="4530976" y="5127585"/>
              <a:ext cx="0" cy="2546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B3ADC9-4541-47AA-228C-CBF124DF8C76}"/>
                </a:ext>
              </a:extLst>
            </p:cNvPr>
            <p:cNvCxnSpPr/>
            <p:nvPr/>
          </p:nvCxnSpPr>
          <p:spPr>
            <a:xfrm>
              <a:off x="4567626" y="5766125"/>
              <a:ext cx="0" cy="2546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9B987B-9D2B-D200-8AA8-FE425F70AE6D}"/>
              </a:ext>
            </a:extLst>
          </p:cNvPr>
          <p:cNvSpPr txBox="1"/>
          <p:nvPr/>
        </p:nvSpPr>
        <p:spPr>
          <a:xfrm>
            <a:off x="6294847" y="4661049"/>
            <a:ext cx="5342712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R, R’, R” là gốc hydrocarbon của acid béo có thể giống hoặc khác nhau</a:t>
            </a:r>
            <a:endParaRPr lang="vi-VN" sz="320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EA4610-AE68-63BB-B481-189AB6089E2F}"/>
              </a:ext>
            </a:extLst>
          </p:cNvPr>
          <p:cNvSpPr txBox="1"/>
          <p:nvPr/>
        </p:nvSpPr>
        <p:spPr>
          <a:xfrm>
            <a:off x="7144447" y="3511980"/>
            <a:ext cx="3023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FFC000"/>
                </a:solidFill>
              </a:rPr>
              <a:t> 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81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353 0.23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24" grpId="0"/>
      <p:bldP spid="29" grpId="0"/>
      <p:bldP spid="29" grpId="2"/>
      <p:bldP spid="29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28" y="692508"/>
            <a:ext cx="8295648" cy="59282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71D26-2AA4-E40B-91FB-633D83ECE8F9}"/>
              </a:ext>
            </a:extLst>
          </p:cNvPr>
          <p:cNvGrpSpPr/>
          <p:nvPr/>
        </p:nvGrpSpPr>
        <p:grpSpPr>
          <a:xfrm>
            <a:off x="192452" y="692508"/>
            <a:ext cx="3507132" cy="3206187"/>
            <a:chOff x="192452" y="692508"/>
            <a:chExt cx="3507132" cy="3206187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9F97574-1A13-4CEF-B1D3-7F8C9078D020}"/>
                </a:ext>
              </a:extLst>
            </p:cNvPr>
            <p:cNvSpPr/>
            <p:nvPr/>
          </p:nvSpPr>
          <p:spPr>
            <a:xfrm>
              <a:off x="192452" y="692508"/>
              <a:ext cx="3507132" cy="3206187"/>
            </a:xfrm>
            <a:prstGeom prst="wedgeEllipseCallout">
              <a:avLst>
                <a:gd name="adj1" fmla="val -20751"/>
                <a:gd name="adj2" fmla="val 62282"/>
              </a:avLst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92AFA2-6E0F-B817-A26C-589B0CC7BF3C}"/>
                </a:ext>
              </a:extLst>
            </p:cNvPr>
            <p:cNvSpPr txBox="1"/>
            <p:nvPr/>
          </p:nvSpPr>
          <p:spPr>
            <a:xfrm>
              <a:off x="529353" y="1264549"/>
              <a:ext cx="2908328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Em hãy quan sát bảng bên và nhận xét đặc điểm cấu tạo của acid béo?</a:t>
              </a:r>
              <a:endParaRPr lang="vi-VN" sz="2800">
                <a:solidFill>
                  <a:srgbClr val="FFFF00"/>
                </a:solidFill>
              </a:endParaRPr>
            </a:p>
          </p:txBody>
        </p:sp>
      </p:grp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832338" y="2961121"/>
            <a:ext cx="5061513" cy="6589188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C7413F-AE2B-CE22-E331-DC7E26B1E101}"/>
              </a:ext>
            </a:extLst>
          </p:cNvPr>
          <p:cNvGrpSpPr/>
          <p:nvPr/>
        </p:nvGrpSpPr>
        <p:grpSpPr>
          <a:xfrm>
            <a:off x="3572724" y="1734621"/>
            <a:ext cx="5960961" cy="2803982"/>
            <a:chOff x="3572724" y="1734621"/>
            <a:chExt cx="5960961" cy="2803982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FE826148-FA3B-12B4-87AD-D55BBEC984FA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C080A8-4F2C-F44A-0AC7-5035F23F4F75}"/>
                </a:ext>
              </a:extLst>
            </p:cNvPr>
            <p:cNvSpPr txBox="1"/>
            <p:nvPr/>
          </p:nvSpPr>
          <p:spPr>
            <a:xfrm>
              <a:off x="4525628" y="2844225"/>
              <a:ext cx="35071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Vậy acid béo là gì?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269C32-3857-349F-D404-F7A57403CBD4}"/>
              </a:ext>
            </a:extLst>
          </p:cNvPr>
          <p:cNvGrpSpPr/>
          <p:nvPr/>
        </p:nvGrpSpPr>
        <p:grpSpPr>
          <a:xfrm>
            <a:off x="3662618" y="2891851"/>
            <a:ext cx="5960961" cy="2803982"/>
            <a:chOff x="3572724" y="1734621"/>
            <a:chExt cx="5960961" cy="2803982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FDA3868-97BB-4491-A70F-5FE4DD6B4F02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07282D-306B-73E2-439F-D5E3F1406B3C}"/>
                </a:ext>
              </a:extLst>
            </p:cNvPr>
            <p:cNvSpPr txBox="1"/>
            <p:nvPr/>
          </p:nvSpPr>
          <p:spPr>
            <a:xfrm>
              <a:off x="4505800" y="2499419"/>
              <a:ext cx="391502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Sau đây là một số acid béo thường gặp</a:t>
              </a:r>
              <a:endParaRPr lang="vi-VN" sz="32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889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33730346-C37E-7918-4AEE-932CABAC3F34}"/>
              </a:ext>
            </a:extLst>
          </p:cNvPr>
          <p:cNvGrpSpPr/>
          <p:nvPr/>
        </p:nvGrpSpPr>
        <p:grpSpPr>
          <a:xfrm>
            <a:off x="262410" y="918698"/>
            <a:ext cx="3881327" cy="971306"/>
            <a:chOff x="166396" y="8755081"/>
            <a:chExt cx="4167639" cy="781943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id="{89E71260-8FA7-3E9A-95C6-C6924AAEF32B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7" name="Google Shape;249;p3">
              <a:extLst>
                <a:ext uri="{FF2B5EF4-FFF2-40B4-BE49-F238E27FC236}">
                  <a16:creationId xmlns:a16="http://schemas.microsoft.com/office/drawing/2014/main" id="{63AEC936-F7F5-6FED-EA80-2B691F1D8FD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9" name="Google Shape;250;p3">
                <a:extLst>
                  <a:ext uri="{FF2B5EF4-FFF2-40B4-BE49-F238E27FC236}">
                    <a16:creationId xmlns:a16="http://schemas.microsoft.com/office/drawing/2014/main" id="{0B561699-FC6B-9A3D-3E33-89F875839A34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0" name="Google Shape;251;p3">
                <a:extLst>
                  <a:ext uri="{FF2B5EF4-FFF2-40B4-BE49-F238E27FC236}">
                    <a16:creationId xmlns:a16="http://schemas.microsoft.com/office/drawing/2014/main" id="{F2060A7B-2652-B7E3-8197-093859B7481E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2" name="Google Shape;252;p3">
                <a:extLst>
                  <a:ext uri="{FF2B5EF4-FFF2-40B4-BE49-F238E27FC236}">
                    <a16:creationId xmlns:a16="http://schemas.microsoft.com/office/drawing/2014/main" id="{0B5AE4D6-E379-5A8A-7427-7F0FD87A5FB0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3" name="Google Shape;253;p3">
                <a:extLst>
                  <a:ext uri="{FF2B5EF4-FFF2-40B4-BE49-F238E27FC236}">
                    <a16:creationId xmlns:a16="http://schemas.microsoft.com/office/drawing/2014/main" id="{3A50EA41-C5E7-DC8F-AA59-6FF65A0F92A0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4" name="Google Shape;254;p3">
                <a:extLst>
                  <a:ext uri="{FF2B5EF4-FFF2-40B4-BE49-F238E27FC236}">
                    <a16:creationId xmlns:a16="http://schemas.microsoft.com/office/drawing/2014/main" id="{23B23075-AE06-FE9D-AC40-7BAFBBD65A18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18" name="Google Shape;255;p3">
                <a:extLst>
                  <a:ext uri="{FF2B5EF4-FFF2-40B4-BE49-F238E27FC236}">
                    <a16:creationId xmlns:a16="http://schemas.microsoft.com/office/drawing/2014/main" id="{B8234EED-654F-E1C6-8D33-DDF6956BB63C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1" name="Google Shape;256;p3">
                <a:extLst>
                  <a:ext uri="{FF2B5EF4-FFF2-40B4-BE49-F238E27FC236}">
                    <a16:creationId xmlns:a16="http://schemas.microsoft.com/office/drawing/2014/main" id="{5A4A6B18-4C34-D42B-4D17-FE2E58C3E52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3" name="Google Shape;257;p3">
                <a:extLst>
                  <a:ext uri="{FF2B5EF4-FFF2-40B4-BE49-F238E27FC236}">
                    <a16:creationId xmlns:a16="http://schemas.microsoft.com/office/drawing/2014/main" id="{15483118-F8C3-E0A5-896D-0B45FD507FB6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" name="Google Shape;258;p3">
                <a:extLst>
                  <a:ext uri="{FF2B5EF4-FFF2-40B4-BE49-F238E27FC236}">
                    <a16:creationId xmlns:a16="http://schemas.microsoft.com/office/drawing/2014/main" id="{3C450202-CC7D-3004-03A8-008F6E799288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" name="Google Shape;259;p3">
                <a:extLst>
                  <a:ext uri="{FF2B5EF4-FFF2-40B4-BE49-F238E27FC236}">
                    <a16:creationId xmlns:a16="http://schemas.microsoft.com/office/drawing/2014/main" id="{F5F1FBB7-7337-986F-1A41-BCFB5ACC019E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2" name="Google Shape;260;p3">
                <a:extLst>
                  <a:ext uri="{FF2B5EF4-FFF2-40B4-BE49-F238E27FC236}">
                    <a16:creationId xmlns:a16="http://schemas.microsoft.com/office/drawing/2014/main" id="{3BC652E6-FBA6-789C-6802-611A0B3DECF2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4" name="Google Shape;261;p3">
                <a:extLst>
                  <a:ext uri="{FF2B5EF4-FFF2-40B4-BE49-F238E27FC236}">
                    <a16:creationId xmlns:a16="http://schemas.microsoft.com/office/drawing/2014/main" id="{5DB53936-AFE3-CF60-036C-1B7FFFCF5BD2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8" name="Google Shape;262;p3">
              <a:extLst>
                <a:ext uri="{FF2B5EF4-FFF2-40B4-BE49-F238E27FC236}">
                  <a16:creationId xmlns:a16="http://schemas.microsoft.com/office/drawing/2014/main" id="{FA060970-0E93-6215-90F1-A8C9C5C646A1}"/>
                </a:ext>
              </a:extLst>
            </p:cNvPr>
            <p:cNvSpPr txBox="1"/>
            <p:nvPr/>
          </p:nvSpPr>
          <p:spPr>
            <a:xfrm>
              <a:off x="868932" y="8897450"/>
              <a:ext cx="2893390" cy="56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/>
                  <a:sym typeface="Tahoma"/>
                </a:rPr>
                <a:t>Acid béo</a:t>
              </a:r>
              <a:endParaRPr sz="4000" b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Tahoma"/>
                <a:sym typeface="Tahom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302E56-AB51-A0F1-1225-FE87633160F9}"/>
              </a:ext>
            </a:extLst>
          </p:cNvPr>
          <p:cNvGrpSpPr/>
          <p:nvPr/>
        </p:nvGrpSpPr>
        <p:grpSpPr>
          <a:xfrm>
            <a:off x="1072586" y="2028618"/>
            <a:ext cx="10046827" cy="2001958"/>
            <a:chOff x="1747776" y="2245951"/>
            <a:chExt cx="10046827" cy="2001958"/>
          </a:xfrm>
        </p:grpSpPr>
        <p:sp>
          <p:nvSpPr>
            <p:cNvPr id="36" name="Rounded Rectangle 67">
              <a:extLst>
                <a:ext uri="{FF2B5EF4-FFF2-40B4-BE49-F238E27FC236}">
                  <a16:creationId xmlns:a16="http://schemas.microsoft.com/office/drawing/2014/main" id="{8A12840A-D2FC-5953-36EE-0624B280F8D4}"/>
                </a:ext>
              </a:extLst>
            </p:cNvPr>
            <p:cNvSpPr/>
            <p:nvPr/>
          </p:nvSpPr>
          <p:spPr>
            <a:xfrm>
              <a:off x="1747776" y="2245951"/>
              <a:ext cx="10046827" cy="2001958"/>
            </a:xfrm>
            <a:prstGeom prst="roundRect">
              <a:avLst>
                <a:gd name="adj" fmla="val 1703"/>
              </a:avLst>
            </a:prstGeom>
            <a:solidFill>
              <a:schemeClr val="accent6">
                <a:lumMod val="50000"/>
              </a:scheme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75990E-3418-E5C5-6FB7-ED3C22A82E11}"/>
                </a:ext>
              </a:extLst>
            </p:cNvPr>
            <p:cNvSpPr txBox="1"/>
            <p:nvPr/>
          </p:nvSpPr>
          <p:spPr>
            <a:xfrm>
              <a:off x="1924010" y="2442847"/>
              <a:ext cx="97316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Acid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béo là các carboxylic acid </a:t>
              </a:r>
              <a:r>
                <a:rPr lang="en-US" sz="3200" b="1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đơn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, thường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mạch hở, không phân nhánh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, số nguyên tử carbon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chẵn</a:t>
              </a:r>
              <a:r>
                <a:rPr lang="en-US" sz="3200" b="1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</a:t>
              </a:r>
              <a:r>
                <a:rPr lang="en-US" sz="3200" b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(khoảng 12 – 24 nguyên tử carbon)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0A488-C8AA-0995-7463-AF1A0C0D4D98}"/>
              </a:ext>
            </a:extLst>
          </p:cNvPr>
          <p:cNvGrpSpPr/>
          <p:nvPr/>
        </p:nvGrpSpPr>
        <p:grpSpPr>
          <a:xfrm>
            <a:off x="1608879" y="4348606"/>
            <a:ext cx="10046827" cy="2001958"/>
            <a:chOff x="1608879" y="4348606"/>
            <a:chExt cx="10046827" cy="2001958"/>
          </a:xfrm>
        </p:grpSpPr>
        <p:sp>
          <p:nvSpPr>
            <p:cNvPr id="4" name="Rounded Rectangle 67">
              <a:extLst>
                <a:ext uri="{FF2B5EF4-FFF2-40B4-BE49-F238E27FC236}">
                  <a16:creationId xmlns:a16="http://schemas.microsoft.com/office/drawing/2014/main" id="{EB543BC6-76EF-FE77-413E-03A46F93A8E6}"/>
                </a:ext>
              </a:extLst>
            </p:cNvPr>
            <p:cNvSpPr/>
            <p:nvPr/>
          </p:nvSpPr>
          <p:spPr>
            <a:xfrm>
              <a:off x="1608879" y="4348606"/>
              <a:ext cx="10046827" cy="2001958"/>
            </a:xfrm>
            <a:prstGeom prst="roundRect">
              <a:avLst>
                <a:gd name="adj" fmla="val 1703"/>
              </a:avLst>
            </a:prstGeom>
            <a:solidFill>
              <a:schemeClr val="accent6">
                <a:lumMod val="50000"/>
              </a:scheme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1AE10F-E87F-3486-2562-B76AF2A6E08F}"/>
                </a:ext>
              </a:extLst>
            </p:cNvPr>
            <p:cNvSpPr txBox="1"/>
            <p:nvPr/>
          </p:nvSpPr>
          <p:spPr>
            <a:xfrm>
              <a:off x="1766444" y="4564755"/>
              <a:ext cx="973169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Acid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béo không no, số thứ tự chỉ vị trí liên kết đôi đầu tiên tính từ đuôi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CH</a:t>
              </a:r>
              <a:r>
                <a:rPr lang="en-US" sz="3200" b="1" baseline="-25000">
                  <a:solidFill>
                    <a:srgbClr val="FFC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là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n 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thì acid béo thuộc nhóm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ahoma" pitchFamily="34" charset="0"/>
                </a:rPr>
                <a:t> omega-n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992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28" y="692508"/>
            <a:ext cx="8295648" cy="59282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71D26-2AA4-E40B-91FB-633D83ECE8F9}"/>
              </a:ext>
            </a:extLst>
          </p:cNvPr>
          <p:cNvGrpSpPr/>
          <p:nvPr/>
        </p:nvGrpSpPr>
        <p:grpSpPr>
          <a:xfrm>
            <a:off x="192452" y="692508"/>
            <a:ext cx="3640005" cy="3206187"/>
            <a:chOff x="192452" y="692508"/>
            <a:chExt cx="3640005" cy="3206187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9F97574-1A13-4CEF-B1D3-7F8C9078D020}"/>
                </a:ext>
              </a:extLst>
            </p:cNvPr>
            <p:cNvSpPr/>
            <p:nvPr/>
          </p:nvSpPr>
          <p:spPr>
            <a:xfrm>
              <a:off x="192452" y="692508"/>
              <a:ext cx="3507132" cy="3206187"/>
            </a:xfrm>
            <a:prstGeom prst="wedgeEllipseCallout">
              <a:avLst>
                <a:gd name="adj1" fmla="val -20751"/>
                <a:gd name="adj2" fmla="val 62282"/>
              </a:avLst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92AFA2-6E0F-B817-A26C-589B0CC7BF3C}"/>
                </a:ext>
              </a:extLst>
            </p:cNvPr>
            <p:cNvSpPr txBox="1"/>
            <p:nvPr/>
          </p:nvSpPr>
          <p:spPr>
            <a:xfrm>
              <a:off x="529353" y="1264549"/>
              <a:ext cx="330310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Trong bảng bên, acid béo nào thuộc nhóm omega -6</a:t>
              </a:r>
              <a:endParaRPr lang="vi-VN" sz="3200">
                <a:solidFill>
                  <a:srgbClr val="FFFF00"/>
                </a:solidFill>
              </a:endParaRPr>
            </a:p>
          </p:txBody>
        </p:sp>
      </p:grp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851922" y="2705281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200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B553B-8AE4-9119-CD9B-14AB4CB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94" y="640336"/>
            <a:ext cx="8295648" cy="5928282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8077EA5-2184-5122-A6FB-120062336D93}"/>
              </a:ext>
            </a:extLst>
          </p:cNvPr>
          <p:cNvSpPr/>
          <p:nvPr/>
        </p:nvSpPr>
        <p:spPr>
          <a:xfrm flipH="1">
            <a:off x="2917085" y="698978"/>
            <a:ext cx="7913130" cy="2164465"/>
          </a:xfrm>
          <a:prstGeom prst="wedgeRoundRectCallout">
            <a:avLst>
              <a:gd name="adj1" fmla="val 67441"/>
              <a:gd name="adj2" fmla="val 76160"/>
              <a:gd name="adj3" fmla="val 16667"/>
            </a:avLst>
          </a:prstGeom>
          <a:solidFill>
            <a:srgbClr val="0AA0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Linoleic acid thuộc nhóm omega-6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51200D-B357-81EC-25CC-68D0D1CCC166}"/>
              </a:ext>
            </a:extLst>
          </p:cNvPr>
          <p:cNvGrpSpPr/>
          <p:nvPr/>
        </p:nvGrpSpPr>
        <p:grpSpPr>
          <a:xfrm>
            <a:off x="2775926" y="3704469"/>
            <a:ext cx="9416074" cy="2862926"/>
            <a:chOff x="2316578" y="3529257"/>
            <a:chExt cx="9416074" cy="28629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97B985-4D97-5800-B394-29B9905CB850}"/>
                </a:ext>
              </a:extLst>
            </p:cNvPr>
            <p:cNvSpPr/>
            <p:nvPr/>
          </p:nvSpPr>
          <p:spPr>
            <a:xfrm>
              <a:off x="2419110" y="3828392"/>
              <a:ext cx="9313542" cy="2563791"/>
            </a:xfrm>
            <a:prstGeom prst="roundRect">
              <a:avLst/>
            </a:prstGeom>
            <a:solidFill>
              <a:srgbClr val="0AA06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F58AFB-45DB-D9F0-1095-0C47A4B6CC7D}"/>
                </a:ext>
              </a:extLst>
            </p:cNvPr>
            <p:cNvSpPr/>
            <p:nvPr/>
          </p:nvSpPr>
          <p:spPr>
            <a:xfrm>
              <a:off x="2316578" y="3529257"/>
              <a:ext cx="9200857" cy="2687369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C07A58-A93F-2514-E06C-61BB75B6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5612" y="3876104"/>
              <a:ext cx="8482403" cy="19936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DD6D49-9706-B9A3-93F3-A8B8F270B2B6}"/>
              </a:ext>
            </a:extLst>
          </p:cNvPr>
          <p:cNvSpPr txBox="1"/>
          <p:nvPr/>
        </p:nvSpPr>
        <p:spPr>
          <a:xfrm>
            <a:off x="7003644" y="4034969"/>
            <a:ext cx="62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F637F7-F2A5-A0A7-8751-ADA21EDEA3AC}"/>
              </a:ext>
            </a:extLst>
          </p:cNvPr>
          <p:cNvSpPr/>
          <p:nvPr/>
        </p:nvSpPr>
        <p:spPr>
          <a:xfrm flipH="1">
            <a:off x="-1182088" y="2591507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4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8292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54" y="75560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175082" y="769371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81FA272-7810-4581-5DDA-CE4990909B13}"/>
              </a:ext>
            </a:extLst>
          </p:cNvPr>
          <p:cNvGrpSpPr/>
          <p:nvPr/>
        </p:nvGrpSpPr>
        <p:grpSpPr>
          <a:xfrm>
            <a:off x="3422353" y="1690796"/>
            <a:ext cx="5960961" cy="2803982"/>
            <a:chOff x="3572724" y="1734621"/>
            <a:chExt cx="5960961" cy="2803982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2EA9053F-A4E8-0173-8E61-21A8AB237623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F8CC78-F097-32C5-DC38-CA7799B98328}"/>
                </a:ext>
              </a:extLst>
            </p:cNvPr>
            <p:cNvSpPr txBox="1"/>
            <p:nvPr/>
          </p:nvSpPr>
          <p:spPr>
            <a:xfrm>
              <a:off x="4539221" y="2426185"/>
              <a:ext cx="455691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Theo các em, chất béo thường có nhiều ở đâu?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sp>
        <p:nvSpPr>
          <p:cNvPr id="70" name="Rounded Rectangular Callout 4">
            <a:extLst>
              <a:ext uri="{FF2B5EF4-FFF2-40B4-BE49-F238E27FC236}">
                <a16:creationId xmlns:a16="http://schemas.microsoft.com/office/drawing/2014/main" id="{2E5B9E13-95B9-5C94-5C48-D3ADAFC0B3E5}"/>
              </a:ext>
            </a:extLst>
          </p:cNvPr>
          <p:cNvSpPr/>
          <p:nvPr/>
        </p:nvSpPr>
        <p:spPr>
          <a:xfrm flipH="1">
            <a:off x="2175082" y="1696629"/>
            <a:ext cx="8061962" cy="4064029"/>
          </a:xfrm>
          <a:prstGeom prst="wedgeRoundRectCallout">
            <a:avLst>
              <a:gd name="adj1" fmla="val -59319"/>
              <a:gd name="adj2" fmla="val -65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 lời: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là thành phần chính của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dầu thực vật và mỡ động vật.</a:t>
            </a:r>
            <a:endParaRPr lang="vi-VN" sz="3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Freeform 16">
            <a:extLst>
              <a:ext uri="{FF2B5EF4-FFF2-40B4-BE49-F238E27FC236}">
                <a16:creationId xmlns:a16="http://schemas.microsoft.com/office/drawing/2014/main" id="{B5B68CE1-32F4-A032-F394-F64EA33614A0}"/>
              </a:ext>
            </a:extLst>
          </p:cNvPr>
          <p:cNvSpPr/>
          <p:nvPr/>
        </p:nvSpPr>
        <p:spPr>
          <a:xfrm flipH="1">
            <a:off x="-1781771" y="2736760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2" name="Freeform 20">
            <a:extLst>
              <a:ext uri="{FF2B5EF4-FFF2-40B4-BE49-F238E27FC236}">
                <a16:creationId xmlns:a16="http://schemas.microsoft.com/office/drawing/2014/main" id="{6E0A5AB7-6F92-5DBD-666D-08364E8E0B97}"/>
              </a:ext>
            </a:extLst>
          </p:cNvPr>
          <p:cNvSpPr/>
          <p:nvPr/>
        </p:nvSpPr>
        <p:spPr>
          <a:xfrm flipH="1">
            <a:off x="9499693" y="2678709"/>
            <a:ext cx="4230744" cy="8358581"/>
          </a:xfrm>
          <a:custGeom>
            <a:avLst/>
            <a:gdLst/>
            <a:ahLst/>
            <a:cxnLst/>
            <a:rect l="l" t="t" r="r" b="b"/>
            <a:pathLst>
              <a:path w="5961659" h="8358581">
                <a:moveTo>
                  <a:pt x="0" y="0"/>
                </a:moveTo>
                <a:lnTo>
                  <a:pt x="5961659" y="0"/>
                </a:lnTo>
                <a:lnTo>
                  <a:pt x="5961659" y="8358581"/>
                </a:lnTo>
                <a:lnTo>
                  <a:pt x="0" y="8358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61478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08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0" grpId="0" animBg="1"/>
      <p:bldP spid="70" grpId="1" animBg="1"/>
      <p:bldP spid="70" grpId="2" animBg="1"/>
      <p:bldP spid="7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85" y="654041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224835" y="859678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98132" y="2816094"/>
            <a:ext cx="10921492" cy="105157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28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chứa nhiều gốc acid béo </a:t>
                </a:r>
                <a:r>
                  <a:rPr lang="en-US" altLang="en-US" sz="28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không no </a:t>
                </a:r>
                <a:r>
                  <a:rPr lang="en-US" altLang="en-US" sz="28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thường ở </a:t>
                </a:r>
                <a:r>
                  <a:rPr lang="en-US" altLang="en-US" sz="28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thể lỏng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7E7B44C-3090-8254-1409-9A1694F9B69A}"/>
              </a:ext>
            </a:extLst>
          </p:cNvPr>
          <p:cNvGrpSpPr/>
          <p:nvPr/>
        </p:nvGrpSpPr>
        <p:grpSpPr>
          <a:xfrm>
            <a:off x="447637" y="4702467"/>
            <a:ext cx="10921492" cy="1213351"/>
            <a:chOff x="2058250" y="1964570"/>
            <a:chExt cx="8917399" cy="1283997"/>
          </a:xfrm>
        </p:grpSpPr>
        <p:grpSp>
          <p:nvGrpSpPr>
            <p:cNvPr id="48" name="Group 3">
              <a:extLst>
                <a:ext uri="{FF2B5EF4-FFF2-40B4-BE49-F238E27FC236}">
                  <a16:creationId xmlns:a16="http://schemas.microsoft.com/office/drawing/2014/main" id="{CCE6F88F-51EF-8EB6-B7F9-9FA77974687C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7" name="Freeform 4">
                <a:extLst>
                  <a:ext uri="{FF2B5EF4-FFF2-40B4-BE49-F238E27FC236}">
                    <a16:creationId xmlns:a16="http://schemas.microsoft.com/office/drawing/2014/main" id="{33FDA9EF-0ACB-A546-6942-82331E4AE472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8" name="TextBox 5">
                <a:extLst>
                  <a:ext uri="{FF2B5EF4-FFF2-40B4-BE49-F238E27FC236}">
                    <a16:creationId xmlns:a16="http://schemas.microsoft.com/office/drawing/2014/main" id="{D22124AD-27CE-A8E5-B66B-D8B69A15D216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49" name="Group 9">
              <a:extLst>
                <a:ext uri="{FF2B5EF4-FFF2-40B4-BE49-F238E27FC236}">
                  <a16:creationId xmlns:a16="http://schemas.microsoft.com/office/drawing/2014/main" id="{09DCFA0F-94A3-FE4D-1352-C1A226A2C964}"/>
                </a:ext>
              </a:extLst>
            </p:cNvPr>
            <p:cNvGrpSpPr/>
            <p:nvPr/>
          </p:nvGrpSpPr>
          <p:grpSpPr>
            <a:xfrm>
              <a:off x="2058250" y="1964570"/>
              <a:ext cx="8917399" cy="1283997"/>
              <a:chOff x="-13247" y="-129"/>
              <a:chExt cx="1483475" cy="263102"/>
            </a:xfrm>
          </p:grpSpPr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id="{DD16D434-9453-113E-597D-E12684BF2D16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5" name="TextBox 11">
                <a:extLst>
                  <a:ext uri="{FF2B5EF4-FFF2-40B4-BE49-F238E27FC236}">
                    <a16:creationId xmlns:a16="http://schemas.microsoft.com/office/drawing/2014/main" id="{E4F333FE-0B43-9C29-3668-B9353D96E260}"/>
                  </a:ext>
                </a:extLst>
              </p:cNvPr>
              <p:cNvSpPr txBox="1"/>
              <p:nvPr/>
            </p:nvSpPr>
            <p:spPr>
              <a:xfrm>
                <a:off x="18875" y="-129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30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chứa nhiều gốc acid béo </a:t>
                </a:r>
                <a:r>
                  <a:rPr lang="en-US" altLang="en-US" sz="30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no </a:t>
                </a:r>
                <a:r>
                  <a:rPr lang="en-US" altLang="en-US" sz="30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thường ở </a:t>
                </a:r>
                <a:r>
                  <a:rPr lang="en-US" altLang="en-US" sz="30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thể rắn</a:t>
                </a:r>
              </a:p>
            </p:txBody>
          </p:sp>
        </p:grpSp>
      </p:grpSp>
      <p:sp>
        <p:nvSpPr>
          <p:cNvPr id="63" name="Freeform 16">
            <a:extLst>
              <a:ext uri="{FF2B5EF4-FFF2-40B4-BE49-F238E27FC236}">
                <a16:creationId xmlns:a16="http://schemas.microsoft.com/office/drawing/2014/main" id="{B5B68CE1-32F4-A032-F394-F64EA33614A0}"/>
              </a:ext>
            </a:extLst>
          </p:cNvPr>
          <p:cNvSpPr/>
          <p:nvPr/>
        </p:nvSpPr>
        <p:spPr>
          <a:xfrm>
            <a:off x="10035250" y="3007741"/>
            <a:ext cx="2805420" cy="6252248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62FB90-3779-2210-A1EF-2B7E48536833}"/>
              </a:ext>
            </a:extLst>
          </p:cNvPr>
          <p:cNvGrpSpPr/>
          <p:nvPr/>
        </p:nvGrpSpPr>
        <p:grpSpPr>
          <a:xfrm>
            <a:off x="184992" y="1658881"/>
            <a:ext cx="4079686" cy="954103"/>
            <a:chOff x="1116179" y="1868766"/>
            <a:chExt cx="4079686" cy="1011788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6325571-F2A0-E5B2-CB76-04E02980FD47}"/>
                </a:ext>
              </a:extLst>
            </p:cNvPr>
            <p:cNvSpPr/>
            <p:nvPr/>
          </p:nvSpPr>
          <p:spPr>
            <a:xfrm>
              <a:off x="1257004" y="1974866"/>
              <a:ext cx="3938861" cy="905688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rgbClr val="00A69C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8363FA21-18C1-994B-1E9E-ECFC604C29B8}"/>
                </a:ext>
              </a:extLst>
            </p:cNvPr>
            <p:cNvSpPr/>
            <p:nvPr/>
          </p:nvSpPr>
          <p:spPr>
            <a:xfrm>
              <a:off x="1116179" y="1868766"/>
              <a:ext cx="3938861" cy="905688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CA9BCE-0297-4137-CB06-9DD22DAE1C46}"/>
                </a:ext>
              </a:extLst>
            </p:cNvPr>
            <p:cNvSpPr txBox="1"/>
            <p:nvPr/>
          </p:nvSpPr>
          <p:spPr>
            <a:xfrm>
              <a:off x="1229319" y="2077922"/>
              <a:ext cx="37125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Ở điều kiện thường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43F9C6-AF6F-4271-E5F4-0ADAB0932672}"/>
              </a:ext>
            </a:extLst>
          </p:cNvPr>
          <p:cNvGrpSpPr/>
          <p:nvPr/>
        </p:nvGrpSpPr>
        <p:grpSpPr>
          <a:xfrm>
            <a:off x="3712576" y="3870999"/>
            <a:ext cx="4893689" cy="612648"/>
            <a:chOff x="3712576" y="3870999"/>
            <a:chExt cx="4893689" cy="612648"/>
          </a:xfrm>
        </p:grpSpPr>
        <p:sp>
          <p:nvSpPr>
            <p:cNvPr id="42" name="Callout: Line with Border and Accent Bar 41">
              <a:extLst>
                <a:ext uri="{FF2B5EF4-FFF2-40B4-BE49-F238E27FC236}">
                  <a16:creationId xmlns:a16="http://schemas.microsoft.com/office/drawing/2014/main" id="{87D6C739-980D-987E-C6F0-759E3A5DAF90}"/>
                </a:ext>
              </a:extLst>
            </p:cNvPr>
            <p:cNvSpPr/>
            <p:nvPr/>
          </p:nvSpPr>
          <p:spPr>
            <a:xfrm rot="10800000">
              <a:off x="3712576" y="3870999"/>
              <a:ext cx="4766847" cy="612648"/>
            </a:xfrm>
            <a:prstGeom prst="accentBorderCallout1">
              <a:avLst>
                <a:gd name="adj1" fmla="val 18750"/>
                <a:gd name="adj2" fmla="val -8333"/>
                <a:gd name="adj3" fmla="val 152174"/>
                <a:gd name="adj4" fmla="val -35278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3259E1-616E-61D9-D2AB-4EE55D843576}"/>
                </a:ext>
              </a:extLst>
            </p:cNvPr>
            <p:cNvSpPr txBox="1"/>
            <p:nvPr/>
          </p:nvSpPr>
          <p:spPr>
            <a:xfrm>
              <a:off x="3839419" y="3951255"/>
              <a:ext cx="47668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nhiều trong dầu thực vật</a:t>
              </a:r>
              <a:endParaRPr lang="en-US" altLang="en-US" sz="28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4A501B7-A972-EC43-5286-0B53BA64FE8B}"/>
              </a:ext>
            </a:extLst>
          </p:cNvPr>
          <p:cNvGrpSpPr/>
          <p:nvPr/>
        </p:nvGrpSpPr>
        <p:grpSpPr>
          <a:xfrm>
            <a:off x="2976263" y="5954879"/>
            <a:ext cx="4852088" cy="612648"/>
            <a:chOff x="2976263" y="5954879"/>
            <a:chExt cx="4852088" cy="612648"/>
          </a:xfrm>
        </p:grpSpPr>
        <p:sp>
          <p:nvSpPr>
            <p:cNvPr id="45" name="Callout: Line with Border and Accent Bar 44">
              <a:extLst>
                <a:ext uri="{FF2B5EF4-FFF2-40B4-BE49-F238E27FC236}">
                  <a16:creationId xmlns:a16="http://schemas.microsoft.com/office/drawing/2014/main" id="{33ABAE99-959D-67AD-E232-77EC3E5858A4}"/>
                </a:ext>
              </a:extLst>
            </p:cNvPr>
            <p:cNvSpPr/>
            <p:nvPr/>
          </p:nvSpPr>
          <p:spPr>
            <a:xfrm rot="10800000">
              <a:off x="2976263" y="5954879"/>
              <a:ext cx="4766847" cy="612648"/>
            </a:xfrm>
            <a:prstGeom prst="accentBorderCallout1">
              <a:avLst>
                <a:gd name="adj1" fmla="val 18750"/>
                <a:gd name="adj2" fmla="val -8333"/>
                <a:gd name="adj3" fmla="val 152174"/>
                <a:gd name="adj4" fmla="val -35278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6A08B1-5A18-CCE6-AD92-08351FF52A2D}"/>
                </a:ext>
              </a:extLst>
            </p:cNvPr>
            <p:cNvSpPr txBox="1"/>
            <p:nvPr/>
          </p:nvSpPr>
          <p:spPr>
            <a:xfrm>
              <a:off x="3061503" y="6034606"/>
              <a:ext cx="47668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2800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nhiều trong mỡ động vật</a:t>
              </a:r>
              <a:endParaRPr lang="en-US" altLang="en-US" sz="28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4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eaLnBrk="1" hangingPunct="1">
                  <a:buClr>
                    <a:srgbClr val="0066FF"/>
                  </a:buClr>
                </a:pPr>
                <a:r>
                  <a:rPr lang="en-US" altLang="en-US" sz="32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Chất béo nhẹ hơn nước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không tan trong nước</a:t>
              </a:r>
              <a:endParaRPr lang="en-US" sz="3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eaLnBrk="1" hangingPunct="1">
                <a:buClr>
                  <a:srgbClr val="0066FF"/>
                </a:buClr>
                <a:defRPr/>
              </a:pPr>
              <a:r>
                <a:rPr lang="en-US" altLang="en-US" sz="3200">
                  <a:solidFill>
                    <a:schemeClr val="accent6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tan nhiều trong dung môi hữu cơ.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981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26181" y="1600797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 flipH="1">
            <a:off x="-1169016" y="2464422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D0094B-9CE4-0C28-F6A6-93FB058B1196}"/>
              </a:ext>
            </a:extLst>
          </p:cNvPr>
          <p:cNvGrpSpPr/>
          <p:nvPr/>
        </p:nvGrpSpPr>
        <p:grpSpPr>
          <a:xfrm>
            <a:off x="4463974" y="1766181"/>
            <a:ext cx="6856066" cy="3217744"/>
            <a:chOff x="3572724" y="1734621"/>
            <a:chExt cx="5960961" cy="2803982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24B8FEFB-CFFE-4C5A-2533-0EE1594BF86D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8017"/>
                <a:gd name="adj2" fmla="val 14203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D6023B-F9ED-A012-CBD4-4738F8818CA1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1367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Chất béo là triester, vậy tính chất hoá học đặc trưng của chất béo là gì?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FF74C7-3E8A-F002-499F-00B9D5C5C3B4}"/>
              </a:ext>
            </a:extLst>
          </p:cNvPr>
          <p:cNvGrpSpPr/>
          <p:nvPr/>
        </p:nvGrpSpPr>
        <p:grpSpPr>
          <a:xfrm>
            <a:off x="4572001" y="1626243"/>
            <a:ext cx="6516546" cy="3357682"/>
            <a:chOff x="3572724" y="1734621"/>
            <a:chExt cx="5960961" cy="2803982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4FC12B20-BF16-B9AF-30CA-CBDCD23BAB99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87600"/>
                <a:gd name="adj2" fmla="val 24055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6A47C5-7655-886E-AB11-0C323B0175C1}"/>
                </a:ext>
              </a:extLst>
            </p:cNvPr>
            <p:cNvSpPr txBox="1"/>
            <p:nvPr/>
          </p:nvSpPr>
          <p:spPr>
            <a:xfrm>
              <a:off x="4505800" y="2351782"/>
              <a:ext cx="3915020" cy="1310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Chất béo có phản ứng đặc trưng là phản ứng ester hoá.</a:t>
              </a:r>
              <a:endParaRPr lang="vi-VN" sz="32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851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42358" y="286137"/>
            <a:ext cx="75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HOẠT ĐỘNG KHỞI ĐỘNG</a:t>
            </a:r>
            <a:endParaRPr lang="zh-CN" altLang="en-US" sz="40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E80BB-561C-BAC5-748C-3C7BD3825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85" y="1506822"/>
            <a:ext cx="4930567" cy="2796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D7D89-1D78-28EC-1A1F-D4207B820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510" y="1506893"/>
            <a:ext cx="6590016" cy="33253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70F35B-4CC3-2C3E-3FBC-03B1A0DAF0EA}"/>
              </a:ext>
            </a:extLst>
          </p:cNvPr>
          <p:cNvGrpSpPr/>
          <p:nvPr/>
        </p:nvGrpSpPr>
        <p:grpSpPr>
          <a:xfrm>
            <a:off x="1296366" y="4683309"/>
            <a:ext cx="7594740" cy="1869855"/>
            <a:chOff x="1296366" y="4683309"/>
            <a:chExt cx="7594740" cy="1869855"/>
          </a:xfrm>
        </p:grpSpPr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D0AD450E-C07E-E78A-224A-9FDED515C86D}"/>
                </a:ext>
              </a:extLst>
            </p:cNvPr>
            <p:cNvGrpSpPr/>
            <p:nvPr/>
          </p:nvGrpSpPr>
          <p:grpSpPr>
            <a:xfrm>
              <a:off x="1296366" y="4683309"/>
              <a:ext cx="7594740" cy="1869855"/>
              <a:chOff x="0" y="0"/>
              <a:chExt cx="2592767" cy="1303527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45F70A8-5D53-87E4-6D42-71E52D3D7310}"/>
                  </a:ext>
                </a:extLst>
              </p:cNvPr>
              <p:cNvSpPr/>
              <p:nvPr/>
            </p:nvSpPr>
            <p:spPr>
              <a:xfrm>
                <a:off x="0" y="0"/>
                <a:ext cx="2592767" cy="1303527"/>
              </a:xfrm>
              <a:custGeom>
                <a:avLst/>
                <a:gdLst/>
                <a:ahLst/>
                <a:cxnLst/>
                <a:rect l="l" t="t" r="r" b="b"/>
                <a:pathLst>
                  <a:path w="2592767" h="1303527">
                    <a:moveTo>
                      <a:pt x="78643" y="0"/>
                    </a:moveTo>
                    <a:lnTo>
                      <a:pt x="2514124" y="0"/>
                    </a:lnTo>
                    <a:cubicBezTo>
                      <a:pt x="2557557" y="0"/>
                      <a:pt x="2592767" y="35210"/>
                      <a:pt x="2592767" y="78643"/>
                    </a:cubicBezTo>
                    <a:lnTo>
                      <a:pt x="2592767" y="1224884"/>
                    </a:lnTo>
                    <a:cubicBezTo>
                      <a:pt x="2592767" y="1245741"/>
                      <a:pt x="2584481" y="1265744"/>
                      <a:pt x="2569733" y="1280493"/>
                    </a:cubicBezTo>
                    <a:cubicBezTo>
                      <a:pt x="2554984" y="1295241"/>
                      <a:pt x="2534981" y="1303527"/>
                      <a:pt x="2514124" y="1303527"/>
                    </a:cubicBezTo>
                    <a:lnTo>
                      <a:pt x="78643" y="1303527"/>
                    </a:lnTo>
                    <a:cubicBezTo>
                      <a:pt x="35210" y="1303527"/>
                      <a:pt x="0" y="1268317"/>
                      <a:pt x="0" y="1224884"/>
                    </a:cubicBezTo>
                    <a:lnTo>
                      <a:pt x="0" y="78643"/>
                    </a:lnTo>
                    <a:cubicBezTo>
                      <a:pt x="0" y="35210"/>
                      <a:pt x="35210" y="0"/>
                      <a:pt x="78643" y="0"/>
                    </a:cubicBezTo>
                    <a:close/>
                  </a:path>
                </a:pathLst>
              </a:custGeom>
              <a:solidFill>
                <a:srgbClr val="89314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23B0CBB2-E310-31C3-EC7E-8F9F90D28CD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92767" cy="1341627"/>
              </a:xfrm>
              <a:prstGeom prst="rect">
                <a:avLst/>
              </a:prstGeom>
              <a:solidFill>
                <a:srgbClr val="0AA06E"/>
              </a:solidFill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E968F6C-EEA5-6042-3AB7-E2B5461EF600}"/>
                </a:ext>
              </a:extLst>
            </p:cNvPr>
            <p:cNvSpPr/>
            <p:nvPr/>
          </p:nvSpPr>
          <p:spPr>
            <a:xfrm>
              <a:off x="1401149" y="4876817"/>
              <a:ext cx="7289212" cy="1428185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F9E82-28F0-2EFF-0165-7BC08A84097D}"/>
                </a:ext>
              </a:extLst>
            </p:cNvPr>
            <p:cNvSpPr txBox="1"/>
            <p:nvPr/>
          </p:nvSpPr>
          <p:spPr>
            <a:xfrm>
              <a:off x="1616119" y="5072884"/>
              <a:ext cx="700961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6">
                      <a:lumMod val="50000"/>
                    </a:schemeClr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Đây là hiện tượng xơ vữa động mạch do hàm lượng triglyceride trong máu tăng cao.</a:t>
              </a:r>
              <a:endParaRPr lang="vi-VN" sz="2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id="{39878718-B496-E21D-F6CD-988A8E2E1588}"/>
              </a:ext>
            </a:extLst>
          </p:cNvPr>
          <p:cNvSpPr/>
          <p:nvPr/>
        </p:nvSpPr>
        <p:spPr>
          <a:xfrm flipH="1">
            <a:off x="8155027" y="3485746"/>
            <a:ext cx="3641210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637101" y="2924623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 flipH="1">
            <a:off x="-1267485" y="2482277"/>
            <a:ext cx="5087745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5BAB2-39A3-43C0-3333-326CF76FFAA1}"/>
              </a:ext>
            </a:extLst>
          </p:cNvPr>
          <p:cNvGrpSpPr/>
          <p:nvPr/>
        </p:nvGrpSpPr>
        <p:grpSpPr>
          <a:xfrm>
            <a:off x="2110669" y="1463763"/>
            <a:ext cx="5101845" cy="1787247"/>
            <a:chOff x="3572724" y="1734621"/>
            <a:chExt cx="5960961" cy="280398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E1A4DCF-4DBE-C741-0F1F-83B3C5E63F37}"/>
                </a:ext>
              </a:extLst>
            </p:cNvPr>
            <p:cNvSpPr/>
            <p:nvPr/>
          </p:nvSpPr>
          <p:spPr>
            <a:xfrm>
              <a:off x="3572724" y="1734621"/>
              <a:ext cx="5960961" cy="2803982"/>
            </a:xfrm>
            <a:prstGeom prst="cloudCallout">
              <a:avLst>
                <a:gd name="adj1" fmla="val -50583"/>
                <a:gd name="adj2" fmla="val 57594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AC6C2F-1848-6C92-726D-5842B36F30D6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938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Hãy hoàn thành phương trình sau.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8E5B3-62C2-3152-079A-0BFD0A2B63E5}"/>
              </a:ext>
            </a:extLst>
          </p:cNvPr>
          <p:cNvGrpSpPr/>
          <p:nvPr/>
        </p:nvGrpSpPr>
        <p:grpSpPr>
          <a:xfrm>
            <a:off x="941183" y="3379282"/>
            <a:ext cx="6141050" cy="1849224"/>
            <a:chOff x="941183" y="3379282"/>
            <a:chExt cx="6141050" cy="18492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C22F84-B38B-478E-D22A-38FBFE069D8B}"/>
                </a:ext>
              </a:extLst>
            </p:cNvPr>
            <p:cNvGrpSpPr/>
            <p:nvPr/>
          </p:nvGrpSpPr>
          <p:grpSpPr>
            <a:xfrm>
              <a:off x="941183" y="3379282"/>
              <a:ext cx="3452310" cy="1849224"/>
              <a:chOff x="3151176" y="4649243"/>
              <a:chExt cx="2236397" cy="187145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96638-DF52-EF64-4C5F-73563A50D118}"/>
                  </a:ext>
                </a:extLst>
              </p:cNvPr>
              <p:cNvSpPr txBox="1"/>
              <p:nvPr/>
            </p:nvSpPr>
            <p:spPr>
              <a:xfrm>
                <a:off x="3151176" y="4649243"/>
                <a:ext cx="2236397" cy="187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15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31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5C2BA7-6024-31FF-708D-C99B0A3FEFD3}"/>
                  </a:ext>
                </a:extLst>
              </p:cNvPr>
              <p:cNvCxnSpPr/>
              <p:nvPr/>
            </p:nvCxnSpPr>
            <p:spPr>
              <a:xfrm>
                <a:off x="4530976" y="512758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8E98C9-AF8E-FF88-E4CB-94C8CA4BB7BA}"/>
                  </a:ext>
                </a:extLst>
              </p:cNvPr>
              <p:cNvCxnSpPr/>
              <p:nvPr/>
            </p:nvCxnSpPr>
            <p:spPr>
              <a:xfrm>
                <a:off x="4567626" y="576612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22EEC-9F6D-BC7E-2D78-46705FCBEE62}"/>
                </a:ext>
              </a:extLst>
            </p:cNvPr>
            <p:cNvSpPr txBox="1"/>
            <p:nvPr/>
          </p:nvSpPr>
          <p:spPr>
            <a:xfrm>
              <a:off x="3783759" y="4016133"/>
              <a:ext cx="20670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+    </a:t>
              </a:r>
              <a:r>
                <a:rPr lang="en-US" sz="32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NaOH</a:t>
              </a:r>
              <a:r>
                <a:rPr lang="en-US" sz="3200" b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vi-VN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B47570F-5114-07EA-14C4-979938F5FE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2237479"/>
                </p:ext>
              </p:extLst>
            </p:nvPr>
          </p:nvGraphicFramePr>
          <p:xfrm>
            <a:off x="5615913" y="3872807"/>
            <a:ext cx="1466320" cy="776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31640" imgH="228600" progId="Equation.DSMT4">
                    <p:embed/>
                  </p:oleObj>
                </mc:Choice>
                <mc:Fallback>
                  <p:oleObj name="Equation" r:id="rId4" imgW="431640" imgH="2286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06310A8D-9520-018A-427E-F1BFCD923FB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615913" y="3872807"/>
                          <a:ext cx="1466320" cy="776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82AF59-3E18-B3B3-379F-0F2D1D5291E8}"/>
              </a:ext>
            </a:extLst>
          </p:cNvPr>
          <p:cNvGrpSpPr/>
          <p:nvPr/>
        </p:nvGrpSpPr>
        <p:grpSpPr>
          <a:xfrm>
            <a:off x="10324589" y="3452627"/>
            <a:ext cx="2384385" cy="1876154"/>
            <a:chOff x="6329231" y="3719485"/>
            <a:chExt cx="2384385" cy="18761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0511DD-4576-A56E-1C3A-87F1B4BD3BC9}"/>
                </a:ext>
              </a:extLst>
            </p:cNvPr>
            <p:cNvSpPr txBox="1"/>
            <p:nvPr/>
          </p:nvSpPr>
          <p:spPr>
            <a:xfrm>
              <a:off x="6329231" y="3719485"/>
              <a:ext cx="2384385" cy="1876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solidFill>
                  <a:schemeClr val="tx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en-US" sz="3200" b="1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BED47-74E4-B58B-FECD-C2B9B7071954}"/>
                </a:ext>
              </a:extLst>
            </p:cNvPr>
            <p:cNvCxnSpPr/>
            <p:nvPr/>
          </p:nvCxnSpPr>
          <p:spPr>
            <a:xfrm>
              <a:off x="6496451" y="4206720"/>
              <a:ext cx="0" cy="2583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F813A6-6B34-B660-F6FC-C3F6E6DB6C8E}"/>
                </a:ext>
              </a:extLst>
            </p:cNvPr>
            <p:cNvCxnSpPr/>
            <p:nvPr/>
          </p:nvCxnSpPr>
          <p:spPr>
            <a:xfrm>
              <a:off x="6535526" y="4854559"/>
              <a:ext cx="0" cy="2583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4077469-C394-9FC8-A891-C7200794B0B8}"/>
              </a:ext>
            </a:extLst>
          </p:cNvPr>
          <p:cNvSpPr txBox="1"/>
          <p:nvPr/>
        </p:nvSpPr>
        <p:spPr>
          <a:xfrm>
            <a:off x="7244153" y="4463153"/>
            <a:ext cx="2977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COONa</a:t>
            </a:r>
            <a:endParaRPr lang="vi-VN" sz="3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E2844D-D784-8FDD-E310-EA4CE134BC2F}"/>
              </a:ext>
            </a:extLst>
          </p:cNvPr>
          <p:cNvSpPr txBox="1"/>
          <p:nvPr/>
        </p:nvSpPr>
        <p:spPr>
          <a:xfrm>
            <a:off x="9917448" y="3996756"/>
            <a:ext cx="622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lang="vi-VN" sz="3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D2EF9A-7F16-D808-9422-C9B02E364517}"/>
              </a:ext>
            </a:extLst>
          </p:cNvPr>
          <p:cNvSpPr txBox="1"/>
          <p:nvPr/>
        </p:nvSpPr>
        <p:spPr>
          <a:xfrm>
            <a:off x="6927083" y="4467705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CBC5DF-F2A9-3EB1-0B20-8A82057C8443}"/>
              </a:ext>
            </a:extLst>
          </p:cNvPr>
          <p:cNvSpPr txBox="1"/>
          <p:nvPr/>
        </p:nvSpPr>
        <p:spPr>
          <a:xfrm>
            <a:off x="7036831" y="3654283"/>
            <a:ext cx="2977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</a:t>
            </a:r>
            <a:r>
              <a:rPr lang="en-US" sz="32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COONa</a:t>
            </a:r>
            <a:endParaRPr lang="vi-VN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4E39BF-7DBB-3EDA-72A6-034E9B77ADB4}"/>
              </a:ext>
            </a:extLst>
          </p:cNvPr>
          <p:cNvSpPr txBox="1"/>
          <p:nvPr/>
        </p:nvSpPr>
        <p:spPr>
          <a:xfrm>
            <a:off x="4140848" y="4016133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53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 animBg="1"/>
      <p:bldP spid="2" grpId="1" animBg="1"/>
      <p:bldP spid="27" grpId="0"/>
      <p:bldP spid="28" grpId="0"/>
      <p:bldP spid="29" grpId="0"/>
      <p:bldP spid="29" grpId="1"/>
      <p:bldP spid="26" grpId="0"/>
      <p:bldP spid="32" grpId="0"/>
      <p:bldP spid="3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84EE69E8-28A7-46BE-37AA-76944359FEA2}"/>
              </a:ext>
            </a:extLst>
          </p:cNvPr>
          <p:cNvSpPr txBox="1"/>
          <p:nvPr/>
        </p:nvSpPr>
        <p:spPr>
          <a:xfrm>
            <a:off x="2373424" y="1663424"/>
            <a:ext cx="8543511" cy="14660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7" y="578504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3223870" y="823732"/>
            <a:ext cx="7309092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353CF50A-0196-7EFE-7AD9-B096EDA60044}"/>
              </a:ext>
            </a:extLst>
          </p:cNvPr>
          <p:cNvSpPr/>
          <p:nvPr/>
        </p:nvSpPr>
        <p:spPr>
          <a:xfrm>
            <a:off x="9634000" y="2842361"/>
            <a:ext cx="2874126" cy="6731279"/>
          </a:xfrm>
          <a:custGeom>
            <a:avLst/>
            <a:gdLst/>
            <a:ahLst/>
            <a:cxnLst/>
            <a:rect l="l" t="t" r="r" b="b"/>
            <a:pathLst>
              <a:path w="5087745" h="6731279">
                <a:moveTo>
                  <a:pt x="5087745" y="0"/>
                </a:moveTo>
                <a:lnTo>
                  <a:pt x="0" y="0"/>
                </a:lnTo>
                <a:lnTo>
                  <a:pt x="0" y="6731279"/>
                </a:lnTo>
                <a:lnTo>
                  <a:pt x="5087745" y="6731279"/>
                </a:lnTo>
                <a:lnTo>
                  <a:pt x="5087745" y="0"/>
                </a:lnTo>
                <a:close/>
              </a:path>
            </a:pathLst>
          </a:custGeom>
          <a:blipFill>
            <a:blip r:embed="rId3"/>
            <a:stretch>
              <a:fillRect b="-711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5BAB2-39A3-43C0-3333-326CF76FFAA1}"/>
              </a:ext>
            </a:extLst>
          </p:cNvPr>
          <p:cNvGrpSpPr/>
          <p:nvPr/>
        </p:nvGrpSpPr>
        <p:grpSpPr>
          <a:xfrm>
            <a:off x="2864811" y="5087626"/>
            <a:ext cx="5101845" cy="1572273"/>
            <a:chOff x="3572724" y="1734620"/>
            <a:chExt cx="5960961" cy="280398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E1A4DCF-4DBE-C741-0F1F-83B3C5E63F37}"/>
                </a:ext>
              </a:extLst>
            </p:cNvPr>
            <p:cNvSpPr/>
            <p:nvPr/>
          </p:nvSpPr>
          <p:spPr>
            <a:xfrm>
              <a:off x="3572724" y="1734620"/>
              <a:ext cx="5960961" cy="2803982"/>
            </a:xfrm>
            <a:prstGeom prst="cloudCallout">
              <a:avLst>
                <a:gd name="adj1" fmla="val 103690"/>
                <a:gd name="adj2" fmla="val -33692"/>
              </a:avLst>
            </a:prstGeom>
            <a:solidFill>
              <a:srgbClr val="FFFFFF"/>
            </a:solidFill>
            <a:ln w="28575">
              <a:solidFill>
                <a:srgbClr val="00A6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AC6C2F-1848-6C92-726D-5842B36F30D6}"/>
                </a:ext>
              </a:extLst>
            </p:cNvPr>
            <p:cNvSpPr txBox="1"/>
            <p:nvPr/>
          </p:nvSpPr>
          <p:spPr>
            <a:xfrm>
              <a:off x="4361031" y="2343077"/>
              <a:ext cx="4137780" cy="1921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charset="0"/>
                </a:rPr>
                <a:t>Hãy hoàn thành phương trình trên.</a:t>
              </a:r>
              <a:endParaRPr lang="vi-VN" sz="320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8FBEB7-C4F8-5E31-0DC9-AB4EAB48DC7C}"/>
              </a:ext>
            </a:extLst>
          </p:cNvPr>
          <p:cNvGrpSpPr/>
          <p:nvPr/>
        </p:nvGrpSpPr>
        <p:grpSpPr>
          <a:xfrm>
            <a:off x="675642" y="2118083"/>
            <a:ext cx="5975698" cy="1849224"/>
            <a:chOff x="2122478" y="3330456"/>
            <a:chExt cx="5975698" cy="18492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C22F84-B38B-478E-D22A-38FBFE069D8B}"/>
                </a:ext>
              </a:extLst>
            </p:cNvPr>
            <p:cNvGrpSpPr/>
            <p:nvPr/>
          </p:nvGrpSpPr>
          <p:grpSpPr>
            <a:xfrm>
              <a:off x="2122478" y="3330456"/>
              <a:ext cx="3359354" cy="1849224"/>
              <a:chOff x="3151176" y="4649243"/>
              <a:chExt cx="2236397" cy="187145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96638-DF52-EF64-4C5F-73563A50D118}"/>
                  </a:ext>
                </a:extLst>
              </p:cNvPr>
              <p:cNvSpPr txBox="1"/>
              <p:nvPr/>
            </p:nvSpPr>
            <p:spPr>
              <a:xfrm>
                <a:off x="3151176" y="4649243"/>
                <a:ext cx="2236397" cy="187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17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H</a:t>
                </a:r>
                <a:r>
                  <a:rPr lang="en-US" sz="3200" b="1" baseline="-25000">
                    <a:solidFill>
                      <a:srgbClr val="0070C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</a:t>
                </a:r>
                <a:r>
                  <a:rPr lang="en-US" sz="32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CO</a:t>
                </a:r>
                <a:r>
                  <a:rPr lang="en-US" sz="32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OCH</a:t>
                </a:r>
                <a:r>
                  <a:rPr lang="en-US" sz="3200" b="1" baseline="-25000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Roboto" panose="02000000000000000000" pitchFamily="2" charset="0"/>
                  </a:rPr>
                  <a:t>2</a:t>
                </a:r>
                <a:endParaRPr lang="vi-VN" sz="3200">
                  <a:effectLst/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5C2BA7-6024-31FF-708D-C99B0A3FEFD3}"/>
                  </a:ext>
                </a:extLst>
              </p:cNvPr>
              <p:cNvCxnSpPr/>
              <p:nvPr/>
            </p:nvCxnSpPr>
            <p:spPr>
              <a:xfrm>
                <a:off x="4592623" y="512758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8E98C9-AF8E-FF88-E4CB-94C8CA4BB7BA}"/>
                  </a:ext>
                </a:extLst>
              </p:cNvPr>
              <p:cNvCxnSpPr/>
              <p:nvPr/>
            </p:nvCxnSpPr>
            <p:spPr>
              <a:xfrm>
                <a:off x="4598450" y="5766125"/>
                <a:ext cx="0" cy="2546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22EEC-9F6D-BC7E-2D78-46705FCBEE62}"/>
                </a:ext>
              </a:extLst>
            </p:cNvPr>
            <p:cNvSpPr txBox="1"/>
            <p:nvPr/>
          </p:nvSpPr>
          <p:spPr>
            <a:xfrm>
              <a:off x="5040585" y="3941348"/>
              <a:ext cx="20113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+    </a:t>
              </a:r>
              <a:r>
                <a:rPr lang="en-US" sz="32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chemeClr val="tx2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US" sz="3200" b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vi-VN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7B47570F-5114-07EA-14C4-979938F5FE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7603574"/>
                </p:ext>
              </p:extLst>
            </p:nvPr>
          </p:nvGraphicFramePr>
          <p:xfrm>
            <a:off x="6671338" y="3823981"/>
            <a:ext cx="1426838" cy="776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31640" imgH="228600" progId="Equation.DSMT4">
                    <p:embed/>
                  </p:oleObj>
                </mc:Choice>
                <mc:Fallback>
                  <p:oleObj name="Equation" r:id="rId4" imgW="43164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7B47570F-5114-07EA-14C4-979938F5FE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71338" y="3823981"/>
                          <a:ext cx="1426838" cy="776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44E39BF-7DBB-3EDA-72A6-034E9B77ADB4}"/>
              </a:ext>
            </a:extLst>
          </p:cNvPr>
          <p:cNvSpPr txBox="1"/>
          <p:nvPr/>
        </p:nvSpPr>
        <p:spPr>
          <a:xfrm>
            <a:off x="3958196" y="2720209"/>
            <a:ext cx="43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2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4460E7-2F07-7980-61E6-C808A3313CCA}"/>
              </a:ext>
            </a:extLst>
          </p:cNvPr>
          <p:cNvGrpSpPr/>
          <p:nvPr/>
        </p:nvGrpSpPr>
        <p:grpSpPr>
          <a:xfrm>
            <a:off x="7077864" y="2118083"/>
            <a:ext cx="3452310" cy="1849224"/>
            <a:chOff x="7341541" y="4004332"/>
            <a:chExt cx="3452310" cy="18492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7211C7-67A0-9232-D9FF-D6493565841E}"/>
                </a:ext>
              </a:extLst>
            </p:cNvPr>
            <p:cNvSpPr txBox="1"/>
            <p:nvPr/>
          </p:nvSpPr>
          <p:spPr>
            <a:xfrm>
              <a:off x="7341541" y="4004332"/>
              <a:ext cx="3452310" cy="1849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en-US" sz="3200" b="1" baseline="-250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17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H</a:t>
              </a:r>
              <a:r>
                <a:rPr lang="en-US" sz="3200" b="1" baseline="-2500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35</a:t>
              </a:r>
              <a:r>
                <a:rPr lang="en-US" sz="3200" b="1">
                  <a:solidFill>
                    <a:srgbClr val="0070C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CO</a:t>
              </a:r>
              <a:r>
                <a:rPr lang="en-US" sz="32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OCH</a:t>
              </a:r>
              <a:r>
                <a:rPr lang="en-US" sz="3200" b="1" baseline="-25000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vi-VN" sz="3200"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0785E4-5DE1-BA8A-68F9-7581855CBDEF}"/>
                </a:ext>
              </a:extLst>
            </p:cNvPr>
            <p:cNvCxnSpPr/>
            <p:nvPr/>
          </p:nvCxnSpPr>
          <p:spPr>
            <a:xfrm>
              <a:off x="9578072" y="4449973"/>
              <a:ext cx="0" cy="2516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84B302-F92A-F585-73E3-2B048D31CE93}"/>
                </a:ext>
              </a:extLst>
            </p:cNvPr>
            <p:cNvCxnSpPr/>
            <p:nvPr/>
          </p:nvCxnSpPr>
          <p:spPr>
            <a:xfrm>
              <a:off x="9634649" y="5080928"/>
              <a:ext cx="0" cy="2516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18A784-B4B3-C2F2-CDE3-1AA77BA4EBD2}"/>
              </a:ext>
            </a:extLst>
          </p:cNvPr>
          <p:cNvGrpSpPr/>
          <p:nvPr/>
        </p:nvGrpSpPr>
        <p:grpSpPr>
          <a:xfrm>
            <a:off x="6888060" y="4093492"/>
            <a:ext cx="3452310" cy="776287"/>
            <a:chOff x="2122478" y="5179680"/>
            <a:chExt cx="4587692" cy="77628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25EDCD-FC87-D00A-4108-D01C5479D0E4}"/>
                </a:ext>
              </a:extLst>
            </p:cNvPr>
            <p:cNvSpPr/>
            <p:nvPr/>
          </p:nvSpPr>
          <p:spPr>
            <a:xfrm>
              <a:off x="2122478" y="5179680"/>
              <a:ext cx="4587692" cy="7762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10EEF7-6412-C251-3A32-2CA43F941CE9}"/>
                </a:ext>
              </a:extLst>
            </p:cNvPr>
            <p:cNvSpPr txBox="1"/>
            <p:nvPr/>
          </p:nvSpPr>
          <p:spPr>
            <a:xfrm>
              <a:off x="2327295" y="5279239"/>
              <a:ext cx="42494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no, rắn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EB9804-7C16-83B1-8264-7C99524ACD23}"/>
              </a:ext>
            </a:extLst>
          </p:cNvPr>
          <p:cNvGrpSpPr/>
          <p:nvPr/>
        </p:nvGrpSpPr>
        <p:grpSpPr>
          <a:xfrm>
            <a:off x="828042" y="4119707"/>
            <a:ext cx="4587692" cy="776287"/>
            <a:chOff x="2122478" y="5179680"/>
            <a:chExt cx="4587692" cy="7762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7BDA4B-6BBC-F557-A5DE-7BB874C573EE}"/>
                </a:ext>
              </a:extLst>
            </p:cNvPr>
            <p:cNvSpPr/>
            <p:nvPr/>
          </p:nvSpPr>
          <p:spPr>
            <a:xfrm>
              <a:off x="2122478" y="5179680"/>
              <a:ext cx="4587692" cy="7762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4B600F-3703-1093-05B7-E4DC7F5C56F5}"/>
                </a:ext>
              </a:extLst>
            </p:cNvPr>
            <p:cNvSpPr txBox="1"/>
            <p:nvPr/>
          </p:nvSpPr>
          <p:spPr>
            <a:xfrm>
              <a:off x="2327295" y="5279239"/>
              <a:ext cx="424940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chưa no, lỏng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271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" grpId="0" animBg="1"/>
      <p:bldP spid="2" grpId="1" animBg="1"/>
      <p:bldP spid="32" grpId="0"/>
      <p:bldP spid="3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261" y="5848220"/>
            <a:ext cx="935196" cy="93519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9FFE9-CB8E-45DA-EDDA-DABAD10F1982}"/>
              </a:ext>
            </a:extLst>
          </p:cNvPr>
          <p:cNvSpPr>
            <a:spLocks noChangeAspect="1"/>
          </p:cNvSpPr>
          <p:nvPr/>
        </p:nvSpPr>
        <p:spPr>
          <a:xfrm>
            <a:off x="2058250" y="1020766"/>
            <a:ext cx="6379694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 CỦA CHẤT BÉO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ACE9AC-D87A-BFE3-A818-0F1E3411E66C}"/>
              </a:ext>
            </a:extLst>
          </p:cNvPr>
          <p:cNvGrpSpPr/>
          <p:nvPr/>
        </p:nvGrpSpPr>
        <p:grpSpPr>
          <a:xfrm>
            <a:off x="2058250" y="1929784"/>
            <a:ext cx="8969888" cy="1283997"/>
            <a:chOff x="2058250" y="1929784"/>
            <a:chExt cx="8969888" cy="1283997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BFE2D80-3D57-3104-2838-C518C3FAF55A}"/>
                </a:ext>
              </a:extLst>
            </p:cNvPr>
            <p:cNvGrpSpPr/>
            <p:nvPr/>
          </p:nvGrpSpPr>
          <p:grpSpPr>
            <a:xfrm>
              <a:off x="2382386" y="2053072"/>
              <a:ext cx="8543510" cy="1119633"/>
              <a:chOff x="0" y="0"/>
              <a:chExt cx="1451353" cy="215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276C675-F252-E28C-2920-69A3466431D4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84EE69E8-28A7-46BE-37AA-76944359FEA2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CABE847-56E3-DA6A-3817-BFEE9E426106}"/>
                </a:ext>
              </a:extLst>
            </p:cNvPr>
            <p:cNvGrpSpPr/>
            <p:nvPr/>
          </p:nvGrpSpPr>
          <p:grpSpPr>
            <a:xfrm>
              <a:off x="2058250" y="1929784"/>
              <a:ext cx="8969888" cy="1283997"/>
              <a:chOff x="-13247" y="-7257"/>
              <a:chExt cx="1492207" cy="263102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D60E8E22-7551-F829-A41D-536474D803F4}"/>
                  </a:ext>
                </a:extLst>
              </p:cNvPr>
              <p:cNvSpPr/>
              <p:nvPr/>
            </p:nvSpPr>
            <p:spPr>
              <a:xfrm>
                <a:off x="-13247" y="8341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27BECA8-8E21-F517-E5C8-74C6B3E42002}"/>
                  </a:ext>
                </a:extLst>
              </p:cNvPr>
              <p:cNvSpPr txBox="1"/>
              <p:nvPr/>
            </p:nvSpPr>
            <p:spPr>
              <a:xfrm>
                <a:off x="27607" y="-7257"/>
                <a:ext cx="1451353" cy="2631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eaLnBrk="1" hangingPunct="1">
                  <a:buClr>
                    <a:srgbClr val="0066FF"/>
                  </a:buClr>
                </a:pPr>
                <a:r>
                  <a:rPr lang="en-US" altLang="en-US" sz="320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Phản ứng hoá học đặc trưng của chất béo là </a:t>
                </a:r>
                <a:r>
                  <a:rPr lang="en-US" altLang="en-US" sz="3200" b="1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phản ứng thuỷ phân.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A91701-022F-3D39-E5F1-119A2EE9BB75}"/>
              </a:ext>
            </a:extLst>
          </p:cNvPr>
          <p:cNvGrpSpPr/>
          <p:nvPr/>
        </p:nvGrpSpPr>
        <p:grpSpPr>
          <a:xfrm>
            <a:off x="2064395" y="3268303"/>
            <a:ext cx="8864182" cy="1444773"/>
            <a:chOff x="2064395" y="3268303"/>
            <a:chExt cx="8864182" cy="1444773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E0699D63-4A93-4403-CFAF-2E8326FD620B}"/>
                </a:ext>
              </a:extLst>
            </p:cNvPr>
            <p:cNvGrpSpPr/>
            <p:nvPr/>
          </p:nvGrpSpPr>
          <p:grpSpPr>
            <a:xfrm>
              <a:off x="2385067" y="3517503"/>
              <a:ext cx="8543510" cy="1119633"/>
              <a:chOff x="0" y="0"/>
              <a:chExt cx="1451353" cy="215477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A3E1D98-C19D-A932-BA56-1A6079FFB57C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C3577EA-B5B1-ACAF-D590-69877E63F43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1FB04C7-5278-4C42-F5DE-0C2905E30EBC}"/>
                </a:ext>
              </a:extLst>
            </p:cNvPr>
            <p:cNvSpPr/>
            <p:nvPr/>
          </p:nvSpPr>
          <p:spPr>
            <a:xfrm>
              <a:off x="2064395" y="3476161"/>
              <a:ext cx="8718163" cy="1010822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1812D243-1924-1374-FFFD-3EA98898DFFC}"/>
                </a:ext>
              </a:extLst>
            </p:cNvPr>
            <p:cNvSpPr txBox="1"/>
            <p:nvPr/>
          </p:nvSpPr>
          <p:spPr>
            <a:xfrm>
              <a:off x="2303830" y="3268303"/>
              <a:ext cx="8575593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có gốc không no có </a:t>
              </a:r>
            </a:p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phản ứng hydrogen hoá.</a:t>
              </a:r>
              <a:endParaRPr lang="en-US" sz="3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B9F17A-017F-EA4D-CFAB-2342A284390B}"/>
              </a:ext>
            </a:extLst>
          </p:cNvPr>
          <p:cNvGrpSpPr/>
          <p:nvPr/>
        </p:nvGrpSpPr>
        <p:grpSpPr>
          <a:xfrm>
            <a:off x="595010" y="2023905"/>
            <a:ext cx="1137704" cy="1128553"/>
            <a:chOff x="2432861" y="1616714"/>
            <a:chExt cx="1183250" cy="1183250"/>
          </a:xfrm>
        </p:grpSpPr>
        <p:grpSp>
          <p:nvGrpSpPr>
            <p:cNvPr id="19" name="Group 21">
              <a:extLst>
                <a:ext uri="{FF2B5EF4-FFF2-40B4-BE49-F238E27FC236}">
                  <a16:creationId xmlns:a16="http://schemas.microsoft.com/office/drawing/2014/main" id="{92D9585C-7410-3604-8FAB-77BF2FAD75E3}"/>
                </a:ext>
              </a:extLst>
            </p:cNvPr>
            <p:cNvGrpSpPr/>
            <p:nvPr/>
          </p:nvGrpSpPr>
          <p:grpSpPr>
            <a:xfrm>
              <a:off x="2432861" y="1616714"/>
              <a:ext cx="1183250" cy="1183250"/>
              <a:chOff x="0" y="0"/>
              <a:chExt cx="812800" cy="812800"/>
            </a:xfrm>
          </p:grpSpPr>
          <p:sp>
            <p:nvSpPr>
              <p:cNvPr id="20" name="Freeform 22">
                <a:extLst>
                  <a:ext uri="{FF2B5EF4-FFF2-40B4-BE49-F238E27FC236}">
                    <a16:creationId xmlns:a16="http://schemas.microsoft.com/office/drawing/2014/main" id="{041DA8AA-E110-5915-5DC4-A0D3A9EC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25D3A1E6-AEAE-B7C7-7B27-C11828E7ED5D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34" name="Group 41">
              <a:extLst>
                <a:ext uri="{FF2B5EF4-FFF2-40B4-BE49-F238E27FC236}">
                  <a16:creationId xmlns:a16="http://schemas.microsoft.com/office/drawing/2014/main" id="{761AE855-FB80-B2F7-7D97-8219760F4597}"/>
                </a:ext>
              </a:extLst>
            </p:cNvPr>
            <p:cNvGrpSpPr/>
            <p:nvPr/>
          </p:nvGrpSpPr>
          <p:grpSpPr>
            <a:xfrm>
              <a:off x="2694511" y="1904719"/>
              <a:ext cx="612107" cy="576442"/>
              <a:chOff x="5719763" y="3041650"/>
              <a:chExt cx="749300" cy="777875"/>
            </a:xfrm>
            <a:solidFill>
              <a:srgbClr val="FFFFFF"/>
            </a:solidFill>
          </p:grpSpPr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32616C2-97A4-24ED-88CF-23E508604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675" y="3368675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BF3B3CF6-004F-1468-2858-6FD35F8D0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1738" y="3186113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920DB2D6-47B5-5398-4137-6F439326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0875" y="3319463"/>
                <a:ext cx="84138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5B1FD5ED-DE80-8313-54F2-5B57E92BB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3041650"/>
                <a:ext cx="749300" cy="777875"/>
              </a:xfrm>
              <a:custGeom>
                <a:avLst/>
                <a:gdLst>
                  <a:gd name="T0" fmla="*/ 176 w 197"/>
                  <a:gd name="T1" fmla="*/ 101 h 205"/>
                  <a:gd name="T2" fmla="*/ 174 w 197"/>
                  <a:gd name="T3" fmla="*/ 46 h 205"/>
                  <a:gd name="T4" fmla="*/ 172 w 197"/>
                  <a:gd name="T5" fmla="*/ 56 h 205"/>
                  <a:gd name="T6" fmla="*/ 169 w 197"/>
                  <a:gd name="T7" fmla="*/ 94 h 205"/>
                  <a:gd name="T8" fmla="*/ 140 w 197"/>
                  <a:gd name="T9" fmla="*/ 76 h 205"/>
                  <a:gd name="T10" fmla="*/ 146 w 197"/>
                  <a:gd name="T11" fmla="*/ 54 h 205"/>
                  <a:gd name="T12" fmla="*/ 145 w 197"/>
                  <a:gd name="T13" fmla="*/ 44 h 205"/>
                  <a:gd name="T14" fmla="*/ 130 w 197"/>
                  <a:gd name="T15" fmla="*/ 31 h 205"/>
                  <a:gd name="T16" fmla="*/ 67 w 197"/>
                  <a:gd name="T17" fmla="*/ 31 h 205"/>
                  <a:gd name="T18" fmla="*/ 41 w 197"/>
                  <a:gd name="T19" fmla="*/ 44 h 205"/>
                  <a:gd name="T20" fmla="*/ 4 w 197"/>
                  <a:gd name="T21" fmla="*/ 73 h 205"/>
                  <a:gd name="T22" fmla="*/ 15 w 197"/>
                  <a:gd name="T23" fmla="*/ 63 h 205"/>
                  <a:gd name="T24" fmla="*/ 61 w 197"/>
                  <a:gd name="T25" fmla="*/ 56 h 205"/>
                  <a:gd name="T26" fmla="*/ 30 w 197"/>
                  <a:gd name="T27" fmla="*/ 95 h 205"/>
                  <a:gd name="T28" fmla="*/ 27 w 197"/>
                  <a:gd name="T29" fmla="*/ 92 h 205"/>
                  <a:gd name="T30" fmla="*/ 21 w 197"/>
                  <a:gd name="T31" fmla="*/ 101 h 205"/>
                  <a:gd name="T32" fmla="*/ 21 w 197"/>
                  <a:gd name="T33" fmla="*/ 104 h 205"/>
                  <a:gd name="T34" fmla="*/ 41 w 197"/>
                  <a:gd name="T35" fmla="*/ 161 h 205"/>
                  <a:gd name="T36" fmla="*/ 67 w 197"/>
                  <a:gd name="T37" fmla="*/ 173 h 205"/>
                  <a:gd name="T38" fmla="*/ 118 w 197"/>
                  <a:gd name="T39" fmla="*/ 194 h 205"/>
                  <a:gd name="T40" fmla="*/ 99 w 197"/>
                  <a:gd name="T41" fmla="*/ 195 h 205"/>
                  <a:gd name="T42" fmla="*/ 99 w 197"/>
                  <a:gd name="T43" fmla="*/ 148 h 205"/>
                  <a:gd name="T44" fmla="*/ 122 w 197"/>
                  <a:gd name="T45" fmla="*/ 165 h 205"/>
                  <a:gd name="T46" fmla="*/ 135 w 197"/>
                  <a:gd name="T47" fmla="*/ 158 h 205"/>
                  <a:gd name="T48" fmla="*/ 157 w 197"/>
                  <a:gd name="T49" fmla="*/ 161 h 205"/>
                  <a:gd name="T50" fmla="*/ 176 w 197"/>
                  <a:gd name="T51" fmla="*/ 104 h 205"/>
                  <a:gd name="T52" fmla="*/ 56 w 197"/>
                  <a:gd name="T53" fmla="*/ 88 h 205"/>
                  <a:gd name="T54" fmla="*/ 56 w 197"/>
                  <a:gd name="T55" fmla="*/ 116 h 205"/>
                  <a:gd name="T56" fmla="*/ 56 w 197"/>
                  <a:gd name="T57" fmla="*/ 88 h 205"/>
                  <a:gd name="T58" fmla="*/ 15 w 197"/>
                  <a:gd name="T59" fmla="*/ 141 h 205"/>
                  <a:gd name="T60" fmla="*/ 57 w 197"/>
                  <a:gd name="T61" fmla="*/ 129 h 205"/>
                  <a:gd name="T62" fmla="*/ 41 w 197"/>
                  <a:gd name="T63" fmla="*/ 151 h 205"/>
                  <a:gd name="T64" fmla="*/ 117 w 197"/>
                  <a:gd name="T65" fmla="*/ 63 h 205"/>
                  <a:gd name="T66" fmla="*/ 127 w 197"/>
                  <a:gd name="T67" fmla="*/ 58 h 205"/>
                  <a:gd name="T68" fmla="*/ 99 w 197"/>
                  <a:gd name="T69" fmla="*/ 10 h 205"/>
                  <a:gd name="T70" fmla="*/ 99 w 197"/>
                  <a:gd name="T71" fmla="*/ 56 h 205"/>
                  <a:gd name="T72" fmla="*/ 99 w 197"/>
                  <a:gd name="T73" fmla="*/ 10 h 205"/>
                  <a:gd name="T74" fmla="*/ 85 w 197"/>
                  <a:gd name="T75" fmla="*/ 62 h 205"/>
                  <a:gd name="T76" fmla="*/ 68 w 197"/>
                  <a:gd name="T77" fmla="*/ 70 h 205"/>
                  <a:gd name="T78" fmla="*/ 70 w 197"/>
                  <a:gd name="T79" fmla="*/ 147 h 205"/>
                  <a:gd name="T80" fmla="*/ 81 w 197"/>
                  <a:gd name="T81" fmla="*/ 141 h 205"/>
                  <a:gd name="T82" fmla="*/ 70 w 197"/>
                  <a:gd name="T83" fmla="*/ 147 h 205"/>
                  <a:gd name="T84" fmla="*/ 113 w 197"/>
                  <a:gd name="T85" fmla="*/ 143 h 205"/>
                  <a:gd name="T86" fmla="*/ 129 w 197"/>
                  <a:gd name="T87" fmla="*/ 135 h 205"/>
                  <a:gd name="T88" fmla="*/ 131 w 197"/>
                  <a:gd name="T89" fmla="*/ 123 h 205"/>
                  <a:gd name="T90" fmla="*/ 99 w 197"/>
                  <a:gd name="T91" fmla="*/ 138 h 205"/>
                  <a:gd name="T92" fmla="*/ 67 w 197"/>
                  <a:gd name="T93" fmla="*/ 123 h 205"/>
                  <a:gd name="T94" fmla="*/ 67 w 197"/>
                  <a:gd name="T95" fmla="*/ 82 h 205"/>
                  <a:gd name="T96" fmla="*/ 99 w 197"/>
                  <a:gd name="T97" fmla="*/ 67 h 205"/>
                  <a:gd name="T98" fmla="*/ 131 w 197"/>
                  <a:gd name="T99" fmla="*/ 82 h 205"/>
                  <a:gd name="T100" fmla="*/ 131 w 197"/>
                  <a:gd name="T101" fmla="*/ 123 h 205"/>
                  <a:gd name="T102" fmla="*/ 160 w 197"/>
                  <a:gd name="T103" fmla="*/ 102 h 205"/>
                  <a:gd name="T104" fmla="*/ 141 w 197"/>
                  <a:gd name="T105" fmla="*/ 102 h 205"/>
                  <a:gd name="T106" fmla="*/ 183 w 197"/>
                  <a:gd name="T107" fmla="*/ 141 h 205"/>
                  <a:gd name="T108" fmla="*/ 157 w 197"/>
                  <a:gd name="T109" fmla="*/ 151 h 205"/>
                  <a:gd name="T110" fmla="*/ 140 w 197"/>
                  <a:gd name="T111" fmla="*/ 129 h 205"/>
                  <a:gd name="T112" fmla="*/ 183 w 197"/>
                  <a:gd name="T113" fmla="*/ 14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05">
                    <a:moveTo>
                      <a:pt x="175" y="102"/>
                    </a:moveTo>
                    <a:cubicBezTo>
                      <a:pt x="175" y="102"/>
                      <a:pt x="176" y="101"/>
                      <a:pt x="176" y="101"/>
                    </a:cubicBezTo>
                    <a:cubicBezTo>
                      <a:pt x="192" y="85"/>
                      <a:pt x="197" y="70"/>
                      <a:pt x="192" y="59"/>
                    </a:cubicBezTo>
                    <a:cubicBezTo>
                      <a:pt x="190" y="54"/>
                      <a:pt x="185" y="49"/>
                      <a:pt x="174" y="46"/>
                    </a:cubicBezTo>
                    <a:cubicBezTo>
                      <a:pt x="174" y="47"/>
                      <a:pt x="174" y="48"/>
                      <a:pt x="174" y="49"/>
                    </a:cubicBezTo>
                    <a:cubicBezTo>
                      <a:pt x="174" y="51"/>
                      <a:pt x="173" y="54"/>
                      <a:pt x="172" y="56"/>
                    </a:cubicBezTo>
                    <a:cubicBezTo>
                      <a:pt x="178" y="57"/>
                      <a:pt x="181" y="60"/>
                      <a:pt x="183" y="63"/>
                    </a:cubicBezTo>
                    <a:cubicBezTo>
                      <a:pt x="186" y="70"/>
                      <a:pt x="181" y="82"/>
                      <a:pt x="169" y="94"/>
                    </a:cubicBezTo>
                    <a:cubicBezTo>
                      <a:pt x="169" y="94"/>
                      <a:pt x="168" y="95"/>
                      <a:pt x="168" y="95"/>
                    </a:cubicBezTo>
                    <a:cubicBezTo>
                      <a:pt x="160" y="89"/>
                      <a:pt x="150" y="82"/>
                      <a:pt x="140" y="76"/>
                    </a:cubicBezTo>
                    <a:cubicBezTo>
                      <a:pt x="139" y="69"/>
                      <a:pt x="138" y="62"/>
                      <a:pt x="137" y="56"/>
                    </a:cubicBezTo>
                    <a:cubicBezTo>
                      <a:pt x="140" y="55"/>
                      <a:pt x="143" y="55"/>
                      <a:pt x="146" y="54"/>
                    </a:cubicBezTo>
                    <a:cubicBezTo>
                      <a:pt x="145" y="53"/>
                      <a:pt x="145" y="51"/>
                      <a:pt x="145" y="49"/>
                    </a:cubicBezTo>
                    <a:cubicBezTo>
                      <a:pt x="145" y="47"/>
                      <a:pt x="145" y="46"/>
                      <a:pt x="145" y="44"/>
                    </a:cubicBezTo>
                    <a:cubicBezTo>
                      <a:pt x="142" y="45"/>
                      <a:pt x="138" y="45"/>
                      <a:pt x="135" y="46"/>
                    </a:cubicBezTo>
                    <a:cubicBezTo>
                      <a:pt x="133" y="41"/>
                      <a:pt x="132" y="36"/>
                      <a:pt x="130" y="31"/>
                    </a:cubicBezTo>
                    <a:cubicBezTo>
                      <a:pt x="122" y="11"/>
                      <a:pt x="111" y="0"/>
                      <a:pt x="99" y="0"/>
                    </a:cubicBezTo>
                    <a:cubicBezTo>
                      <a:pt x="86" y="0"/>
                      <a:pt x="75" y="11"/>
                      <a:pt x="67" y="31"/>
                    </a:cubicBezTo>
                    <a:cubicBezTo>
                      <a:pt x="66" y="36"/>
                      <a:pt x="64" y="41"/>
                      <a:pt x="63" y="46"/>
                    </a:cubicBezTo>
                    <a:cubicBezTo>
                      <a:pt x="55" y="45"/>
                      <a:pt x="48" y="44"/>
                      <a:pt x="41" y="44"/>
                    </a:cubicBezTo>
                    <a:cubicBezTo>
                      <a:pt x="18" y="44"/>
                      <a:pt x="9" y="52"/>
                      <a:pt x="6" y="59"/>
                    </a:cubicBezTo>
                    <a:cubicBezTo>
                      <a:pt x="4" y="63"/>
                      <a:pt x="3" y="68"/>
                      <a:pt x="4" y="73"/>
                    </a:cubicBezTo>
                    <a:cubicBezTo>
                      <a:pt x="7" y="71"/>
                      <a:pt x="10" y="69"/>
                      <a:pt x="14" y="69"/>
                    </a:cubicBezTo>
                    <a:cubicBezTo>
                      <a:pt x="14" y="67"/>
                      <a:pt x="14" y="65"/>
                      <a:pt x="15" y="63"/>
                    </a:cubicBezTo>
                    <a:cubicBezTo>
                      <a:pt x="17" y="57"/>
                      <a:pt x="27" y="54"/>
                      <a:pt x="41" y="54"/>
                    </a:cubicBezTo>
                    <a:cubicBezTo>
                      <a:pt x="47" y="54"/>
                      <a:pt x="53" y="54"/>
                      <a:pt x="61" y="56"/>
                    </a:cubicBezTo>
                    <a:cubicBezTo>
                      <a:pt x="59" y="62"/>
                      <a:pt x="58" y="69"/>
                      <a:pt x="57" y="76"/>
                    </a:cubicBezTo>
                    <a:cubicBezTo>
                      <a:pt x="47" y="82"/>
                      <a:pt x="38" y="89"/>
                      <a:pt x="30" y="95"/>
                    </a:cubicBezTo>
                    <a:cubicBezTo>
                      <a:pt x="29" y="95"/>
                      <a:pt x="29" y="94"/>
                      <a:pt x="29" y="94"/>
                    </a:cubicBezTo>
                    <a:cubicBezTo>
                      <a:pt x="28" y="93"/>
                      <a:pt x="27" y="93"/>
                      <a:pt x="27" y="92"/>
                    </a:cubicBezTo>
                    <a:cubicBezTo>
                      <a:pt x="25" y="95"/>
                      <a:pt x="22" y="97"/>
                      <a:pt x="19" y="98"/>
                    </a:cubicBezTo>
                    <a:cubicBezTo>
                      <a:pt x="19" y="99"/>
                      <a:pt x="20" y="100"/>
                      <a:pt x="21" y="101"/>
                    </a:cubicBezTo>
                    <a:cubicBezTo>
                      <a:pt x="22" y="101"/>
                      <a:pt x="22" y="102"/>
                      <a:pt x="23" y="102"/>
                    </a:cubicBezTo>
                    <a:cubicBezTo>
                      <a:pt x="22" y="103"/>
                      <a:pt x="22" y="103"/>
                      <a:pt x="21" y="104"/>
                    </a:cubicBezTo>
                    <a:cubicBezTo>
                      <a:pt x="6" y="119"/>
                      <a:pt x="0" y="134"/>
                      <a:pt x="6" y="145"/>
                    </a:cubicBezTo>
                    <a:cubicBezTo>
                      <a:pt x="9" y="152"/>
                      <a:pt x="18" y="161"/>
                      <a:pt x="41" y="161"/>
                    </a:cubicBezTo>
                    <a:cubicBezTo>
                      <a:pt x="48" y="161"/>
                      <a:pt x="55" y="160"/>
                      <a:pt x="63" y="158"/>
                    </a:cubicBezTo>
                    <a:cubicBezTo>
                      <a:pt x="64" y="164"/>
                      <a:pt x="66" y="169"/>
                      <a:pt x="67" y="173"/>
                    </a:cubicBezTo>
                    <a:cubicBezTo>
                      <a:pt x="75" y="194"/>
                      <a:pt x="86" y="205"/>
                      <a:pt x="99" y="205"/>
                    </a:cubicBezTo>
                    <a:cubicBezTo>
                      <a:pt x="106" y="205"/>
                      <a:pt x="112" y="201"/>
                      <a:pt x="118" y="194"/>
                    </a:cubicBezTo>
                    <a:cubicBezTo>
                      <a:pt x="115" y="193"/>
                      <a:pt x="112" y="191"/>
                      <a:pt x="110" y="188"/>
                    </a:cubicBezTo>
                    <a:cubicBezTo>
                      <a:pt x="106" y="193"/>
                      <a:pt x="103" y="195"/>
                      <a:pt x="99" y="195"/>
                    </a:cubicBezTo>
                    <a:cubicBezTo>
                      <a:pt x="89" y="195"/>
                      <a:pt x="79" y="180"/>
                      <a:pt x="73" y="156"/>
                    </a:cubicBezTo>
                    <a:cubicBezTo>
                      <a:pt x="81" y="154"/>
                      <a:pt x="90" y="152"/>
                      <a:pt x="99" y="148"/>
                    </a:cubicBezTo>
                    <a:cubicBezTo>
                      <a:pt x="108" y="152"/>
                      <a:pt x="116" y="154"/>
                      <a:pt x="125" y="156"/>
                    </a:cubicBezTo>
                    <a:cubicBezTo>
                      <a:pt x="124" y="160"/>
                      <a:pt x="123" y="162"/>
                      <a:pt x="122" y="165"/>
                    </a:cubicBezTo>
                    <a:cubicBezTo>
                      <a:pt x="126" y="165"/>
                      <a:pt x="129" y="167"/>
                      <a:pt x="132" y="169"/>
                    </a:cubicBezTo>
                    <a:cubicBezTo>
                      <a:pt x="133" y="165"/>
                      <a:pt x="134" y="162"/>
                      <a:pt x="135" y="158"/>
                    </a:cubicBezTo>
                    <a:cubicBezTo>
                      <a:pt x="143" y="160"/>
                      <a:pt x="150" y="161"/>
                      <a:pt x="157" y="161"/>
                    </a:cubicBezTo>
                    <a:cubicBezTo>
                      <a:pt x="157" y="161"/>
                      <a:pt x="157" y="161"/>
                      <a:pt x="157" y="161"/>
                    </a:cubicBezTo>
                    <a:cubicBezTo>
                      <a:pt x="180" y="161"/>
                      <a:pt x="189" y="152"/>
                      <a:pt x="192" y="145"/>
                    </a:cubicBezTo>
                    <a:cubicBezTo>
                      <a:pt x="197" y="134"/>
                      <a:pt x="192" y="119"/>
                      <a:pt x="176" y="104"/>
                    </a:cubicBezTo>
                    <a:cubicBezTo>
                      <a:pt x="176" y="103"/>
                      <a:pt x="175" y="103"/>
                      <a:pt x="175" y="102"/>
                    </a:cubicBezTo>
                    <a:close/>
                    <a:moveTo>
                      <a:pt x="56" y="88"/>
                    </a:moveTo>
                    <a:cubicBezTo>
                      <a:pt x="56" y="93"/>
                      <a:pt x="56" y="97"/>
                      <a:pt x="56" y="102"/>
                    </a:cubicBezTo>
                    <a:cubicBezTo>
                      <a:pt x="56" y="107"/>
                      <a:pt x="56" y="112"/>
                      <a:pt x="56" y="116"/>
                    </a:cubicBezTo>
                    <a:cubicBezTo>
                      <a:pt x="49" y="112"/>
                      <a:pt x="43" y="107"/>
                      <a:pt x="37" y="102"/>
                    </a:cubicBezTo>
                    <a:cubicBezTo>
                      <a:pt x="43" y="98"/>
                      <a:pt x="49" y="93"/>
                      <a:pt x="56" y="88"/>
                    </a:cubicBezTo>
                    <a:close/>
                    <a:moveTo>
                      <a:pt x="41" y="151"/>
                    </a:moveTo>
                    <a:cubicBezTo>
                      <a:pt x="27" y="151"/>
                      <a:pt x="17" y="147"/>
                      <a:pt x="15" y="141"/>
                    </a:cubicBezTo>
                    <a:cubicBezTo>
                      <a:pt x="11" y="134"/>
                      <a:pt x="17" y="122"/>
                      <a:pt x="30" y="109"/>
                    </a:cubicBezTo>
                    <a:cubicBezTo>
                      <a:pt x="38" y="116"/>
                      <a:pt x="47" y="122"/>
                      <a:pt x="57" y="129"/>
                    </a:cubicBezTo>
                    <a:cubicBezTo>
                      <a:pt x="58" y="136"/>
                      <a:pt x="59" y="142"/>
                      <a:pt x="61" y="149"/>
                    </a:cubicBezTo>
                    <a:cubicBezTo>
                      <a:pt x="53" y="150"/>
                      <a:pt x="47" y="151"/>
                      <a:pt x="41" y="151"/>
                    </a:cubicBezTo>
                    <a:close/>
                    <a:moveTo>
                      <a:pt x="129" y="70"/>
                    </a:moveTo>
                    <a:cubicBezTo>
                      <a:pt x="125" y="68"/>
                      <a:pt x="121" y="65"/>
                      <a:pt x="117" y="63"/>
                    </a:cubicBezTo>
                    <a:cubicBezTo>
                      <a:pt x="115" y="63"/>
                      <a:pt x="114" y="62"/>
                      <a:pt x="113" y="62"/>
                    </a:cubicBezTo>
                    <a:cubicBezTo>
                      <a:pt x="118" y="60"/>
                      <a:pt x="123" y="59"/>
                      <a:pt x="127" y="58"/>
                    </a:cubicBezTo>
                    <a:cubicBezTo>
                      <a:pt x="128" y="62"/>
                      <a:pt x="129" y="66"/>
                      <a:pt x="129" y="70"/>
                    </a:cubicBezTo>
                    <a:close/>
                    <a:moveTo>
                      <a:pt x="99" y="10"/>
                    </a:moveTo>
                    <a:cubicBezTo>
                      <a:pt x="108" y="10"/>
                      <a:pt x="119" y="24"/>
                      <a:pt x="125" y="48"/>
                    </a:cubicBezTo>
                    <a:cubicBezTo>
                      <a:pt x="116" y="50"/>
                      <a:pt x="108" y="53"/>
                      <a:pt x="99" y="56"/>
                    </a:cubicBezTo>
                    <a:cubicBezTo>
                      <a:pt x="90" y="53"/>
                      <a:pt x="81" y="50"/>
                      <a:pt x="73" y="48"/>
                    </a:cubicBezTo>
                    <a:cubicBezTo>
                      <a:pt x="79" y="24"/>
                      <a:pt x="89" y="10"/>
                      <a:pt x="99" y="10"/>
                    </a:cubicBezTo>
                    <a:close/>
                    <a:moveTo>
                      <a:pt x="70" y="58"/>
                    </a:moveTo>
                    <a:cubicBezTo>
                      <a:pt x="75" y="59"/>
                      <a:pt x="80" y="60"/>
                      <a:pt x="85" y="62"/>
                    </a:cubicBezTo>
                    <a:cubicBezTo>
                      <a:pt x="83" y="62"/>
                      <a:pt x="82" y="63"/>
                      <a:pt x="81" y="63"/>
                    </a:cubicBezTo>
                    <a:cubicBezTo>
                      <a:pt x="77" y="65"/>
                      <a:pt x="72" y="68"/>
                      <a:pt x="68" y="70"/>
                    </a:cubicBezTo>
                    <a:cubicBezTo>
                      <a:pt x="69" y="66"/>
                      <a:pt x="70" y="62"/>
                      <a:pt x="70" y="58"/>
                    </a:cubicBezTo>
                    <a:close/>
                    <a:moveTo>
                      <a:pt x="70" y="147"/>
                    </a:moveTo>
                    <a:cubicBezTo>
                      <a:pt x="70" y="143"/>
                      <a:pt x="69" y="139"/>
                      <a:pt x="68" y="135"/>
                    </a:cubicBezTo>
                    <a:cubicBezTo>
                      <a:pt x="72" y="137"/>
                      <a:pt x="77" y="139"/>
                      <a:pt x="81" y="141"/>
                    </a:cubicBezTo>
                    <a:cubicBezTo>
                      <a:pt x="82" y="142"/>
                      <a:pt x="83" y="142"/>
                      <a:pt x="85" y="143"/>
                    </a:cubicBezTo>
                    <a:cubicBezTo>
                      <a:pt x="80" y="144"/>
                      <a:pt x="75" y="146"/>
                      <a:pt x="70" y="147"/>
                    </a:cubicBezTo>
                    <a:close/>
                    <a:moveTo>
                      <a:pt x="127" y="147"/>
                    </a:moveTo>
                    <a:cubicBezTo>
                      <a:pt x="123" y="146"/>
                      <a:pt x="118" y="144"/>
                      <a:pt x="113" y="143"/>
                    </a:cubicBezTo>
                    <a:cubicBezTo>
                      <a:pt x="114" y="142"/>
                      <a:pt x="115" y="142"/>
                      <a:pt x="117" y="141"/>
                    </a:cubicBezTo>
                    <a:cubicBezTo>
                      <a:pt x="121" y="139"/>
                      <a:pt x="125" y="137"/>
                      <a:pt x="129" y="135"/>
                    </a:cubicBezTo>
                    <a:cubicBezTo>
                      <a:pt x="129" y="139"/>
                      <a:pt x="128" y="143"/>
                      <a:pt x="127" y="147"/>
                    </a:cubicBezTo>
                    <a:close/>
                    <a:moveTo>
                      <a:pt x="131" y="123"/>
                    </a:moveTo>
                    <a:cubicBezTo>
                      <a:pt x="125" y="126"/>
                      <a:pt x="119" y="129"/>
                      <a:pt x="113" y="132"/>
                    </a:cubicBezTo>
                    <a:cubicBezTo>
                      <a:pt x="108" y="134"/>
                      <a:pt x="103" y="136"/>
                      <a:pt x="99" y="138"/>
                    </a:cubicBezTo>
                    <a:cubicBezTo>
                      <a:pt x="94" y="136"/>
                      <a:pt x="90" y="134"/>
                      <a:pt x="85" y="132"/>
                    </a:cubicBezTo>
                    <a:cubicBezTo>
                      <a:pt x="79" y="129"/>
                      <a:pt x="73" y="126"/>
                      <a:pt x="67" y="123"/>
                    </a:cubicBezTo>
                    <a:cubicBezTo>
                      <a:pt x="66" y="116"/>
                      <a:pt x="66" y="109"/>
                      <a:pt x="66" y="102"/>
                    </a:cubicBezTo>
                    <a:cubicBezTo>
                      <a:pt x="66" y="95"/>
                      <a:pt x="66" y="88"/>
                      <a:pt x="67" y="82"/>
                    </a:cubicBezTo>
                    <a:cubicBezTo>
                      <a:pt x="73" y="79"/>
                      <a:pt x="79" y="76"/>
                      <a:pt x="85" y="73"/>
                    </a:cubicBezTo>
                    <a:cubicBezTo>
                      <a:pt x="90" y="70"/>
                      <a:pt x="94" y="68"/>
                      <a:pt x="99" y="67"/>
                    </a:cubicBezTo>
                    <a:cubicBezTo>
                      <a:pt x="103" y="68"/>
                      <a:pt x="108" y="70"/>
                      <a:pt x="113" y="73"/>
                    </a:cubicBezTo>
                    <a:cubicBezTo>
                      <a:pt x="119" y="76"/>
                      <a:pt x="125" y="79"/>
                      <a:pt x="131" y="82"/>
                    </a:cubicBezTo>
                    <a:cubicBezTo>
                      <a:pt x="131" y="88"/>
                      <a:pt x="131" y="95"/>
                      <a:pt x="131" y="102"/>
                    </a:cubicBezTo>
                    <a:cubicBezTo>
                      <a:pt x="131" y="109"/>
                      <a:pt x="131" y="116"/>
                      <a:pt x="131" y="123"/>
                    </a:cubicBezTo>
                    <a:close/>
                    <a:moveTo>
                      <a:pt x="141" y="88"/>
                    </a:moveTo>
                    <a:cubicBezTo>
                      <a:pt x="148" y="93"/>
                      <a:pt x="155" y="98"/>
                      <a:pt x="160" y="102"/>
                    </a:cubicBezTo>
                    <a:cubicBezTo>
                      <a:pt x="154" y="107"/>
                      <a:pt x="148" y="112"/>
                      <a:pt x="141" y="116"/>
                    </a:cubicBezTo>
                    <a:cubicBezTo>
                      <a:pt x="141" y="112"/>
                      <a:pt x="141" y="107"/>
                      <a:pt x="141" y="102"/>
                    </a:cubicBezTo>
                    <a:cubicBezTo>
                      <a:pt x="141" y="97"/>
                      <a:pt x="141" y="93"/>
                      <a:pt x="141" y="88"/>
                    </a:cubicBezTo>
                    <a:close/>
                    <a:moveTo>
                      <a:pt x="183" y="141"/>
                    </a:moveTo>
                    <a:cubicBezTo>
                      <a:pt x="180" y="147"/>
                      <a:pt x="171" y="151"/>
                      <a:pt x="157" y="151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1" y="151"/>
                      <a:pt x="144" y="150"/>
                      <a:pt x="137" y="149"/>
                    </a:cubicBezTo>
                    <a:cubicBezTo>
                      <a:pt x="138" y="142"/>
                      <a:pt x="139" y="136"/>
                      <a:pt x="140" y="129"/>
                    </a:cubicBezTo>
                    <a:cubicBezTo>
                      <a:pt x="150" y="122"/>
                      <a:pt x="160" y="116"/>
                      <a:pt x="168" y="109"/>
                    </a:cubicBezTo>
                    <a:cubicBezTo>
                      <a:pt x="181" y="122"/>
                      <a:pt x="186" y="134"/>
                      <a:pt x="183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E4CB231C-E14B-BD2D-A4C1-D2538C554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2038" y="3683000"/>
                <a:ext cx="84138" cy="84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4D21F1-605A-D6FE-D7C5-C5F3661BB61A}"/>
              </a:ext>
            </a:extLst>
          </p:cNvPr>
          <p:cNvGrpSpPr/>
          <p:nvPr/>
        </p:nvGrpSpPr>
        <p:grpSpPr>
          <a:xfrm>
            <a:off x="631133" y="3371325"/>
            <a:ext cx="1183249" cy="1125908"/>
            <a:chOff x="2299237" y="2813641"/>
            <a:chExt cx="1183250" cy="1183250"/>
          </a:xfrm>
        </p:grpSpPr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EEB252D3-2321-5718-D3B4-19CD7144F0DB}"/>
                </a:ext>
              </a:extLst>
            </p:cNvPr>
            <p:cNvGrpSpPr/>
            <p:nvPr/>
          </p:nvGrpSpPr>
          <p:grpSpPr>
            <a:xfrm>
              <a:off x="2299237" y="2813641"/>
              <a:ext cx="1183250" cy="1183250"/>
              <a:chOff x="0" y="0"/>
              <a:chExt cx="812800" cy="812800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B05F2114-9841-8029-19C1-5C0A121EA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50966333-7B3B-66D4-ECD3-B1E36DFB07D4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8109C622-0379-6C40-936A-C1E81F2D086B}"/>
                </a:ext>
              </a:extLst>
            </p:cNvPr>
            <p:cNvGrpSpPr/>
            <p:nvPr/>
          </p:nvGrpSpPr>
          <p:grpSpPr>
            <a:xfrm>
              <a:off x="2731508" y="3217070"/>
              <a:ext cx="279576" cy="389867"/>
              <a:chOff x="6924674" y="5064126"/>
              <a:chExt cx="346075" cy="482600"/>
            </a:xfrm>
            <a:solidFill>
              <a:srgbClr val="FFFFFF"/>
            </a:solidFill>
          </p:grpSpPr>
          <p:sp>
            <p:nvSpPr>
              <p:cNvPr id="44" name="Freeform 331">
                <a:extLst>
                  <a:ext uri="{FF2B5EF4-FFF2-40B4-BE49-F238E27FC236}">
                    <a16:creationId xmlns:a16="http://schemas.microsoft.com/office/drawing/2014/main" id="{5039E1F5-CF66-8930-BB38-A1027C6F28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4674" y="5064126"/>
                <a:ext cx="346075" cy="482600"/>
              </a:xfrm>
              <a:custGeom>
                <a:avLst/>
                <a:gdLst>
                  <a:gd name="T0" fmla="*/ 68 w 92"/>
                  <a:gd name="T1" fmla="*/ 36 h 128"/>
                  <a:gd name="T2" fmla="*/ 60 w 92"/>
                  <a:gd name="T3" fmla="*/ 56 h 128"/>
                  <a:gd name="T4" fmla="*/ 44 w 92"/>
                  <a:gd name="T5" fmla="*/ 20 h 128"/>
                  <a:gd name="T6" fmla="*/ 36 w 92"/>
                  <a:gd name="T7" fmla="*/ 44 h 128"/>
                  <a:gd name="T8" fmla="*/ 4 w 92"/>
                  <a:gd name="T9" fmla="*/ 0 h 128"/>
                  <a:gd name="T10" fmla="*/ 0 w 92"/>
                  <a:gd name="T11" fmla="*/ 92 h 128"/>
                  <a:gd name="T12" fmla="*/ 40 w 92"/>
                  <a:gd name="T13" fmla="*/ 128 h 128"/>
                  <a:gd name="T14" fmla="*/ 86 w 92"/>
                  <a:gd name="T15" fmla="*/ 100 h 128"/>
                  <a:gd name="T16" fmla="*/ 68 w 92"/>
                  <a:gd name="T17" fmla="*/ 36 h 128"/>
                  <a:gd name="T18" fmla="*/ 79 w 92"/>
                  <a:gd name="T19" fmla="*/ 98 h 128"/>
                  <a:gd name="T20" fmla="*/ 40 w 92"/>
                  <a:gd name="T21" fmla="*/ 120 h 128"/>
                  <a:gd name="T22" fmla="*/ 8 w 92"/>
                  <a:gd name="T23" fmla="*/ 92 h 128"/>
                  <a:gd name="T24" fmla="*/ 12 w 92"/>
                  <a:gd name="T25" fmla="*/ 63 h 128"/>
                  <a:gd name="T26" fmla="*/ 16 w 92"/>
                  <a:gd name="T27" fmla="*/ 23 h 128"/>
                  <a:gd name="T28" fmla="*/ 33 w 92"/>
                  <a:gd name="T29" fmla="*/ 63 h 128"/>
                  <a:gd name="T30" fmla="*/ 47 w 92"/>
                  <a:gd name="T31" fmla="*/ 39 h 128"/>
                  <a:gd name="T32" fmla="*/ 52 w 92"/>
                  <a:gd name="T33" fmla="*/ 76 h 128"/>
                  <a:gd name="T34" fmla="*/ 71 w 92"/>
                  <a:gd name="T35" fmla="*/ 54 h 128"/>
                  <a:gd name="T36" fmla="*/ 79 w 92"/>
                  <a:gd name="T37" fmla="*/ 9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8">
                    <a:moveTo>
                      <a:pt x="68" y="36"/>
                    </a:moveTo>
                    <a:cubicBezTo>
                      <a:pt x="68" y="47"/>
                      <a:pt x="60" y="56"/>
                      <a:pt x="60" y="56"/>
                    </a:cubicBezTo>
                    <a:cubicBezTo>
                      <a:pt x="60" y="36"/>
                      <a:pt x="44" y="20"/>
                      <a:pt x="44" y="20"/>
                    </a:cubicBezTo>
                    <a:cubicBezTo>
                      <a:pt x="44" y="20"/>
                      <a:pt x="44" y="32"/>
                      <a:pt x="36" y="44"/>
                    </a:cubicBezTo>
                    <a:cubicBezTo>
                      <a:pt x="28" y="16"/>
                      <a:pt x="4" y="0"/>
                      <a:pt x="4" y="0"/>
                    </a:cubicBezTo>
                    <a:cubicBezTo>
                      <a:pt x="16" y="44"/>
                      <a:pt x="0" y="60"/>
                      <a:pt x="0" y="92"/>
                    </a:cubicBezTo>
                    <a:cubicBezTo>
                      <a:pt x="0" y="110"/>
                      <a:pt x="16" y="128"/>
                      <a:pt x="40" y="128"/>
                    </a:cubicBezTo>
                    <a:cubicBezTo>
                      <a:pt x="76" y="128"/>
                      <a:pt x="83" y="115"/>
                      <a:pt x="86" y="100"/>
                    </a:cubicBezTo>
                    <a:cubicBezTo>
                      <a:pt x="92" y="80"/>
                      <a:pt x="84" y="56"/>
                      <a:pt x="68" y="36"/>
                    </a:cubicBezTo>
                    <a:close/>
                    <a:moveTo>
                      <a:pt x="79" y="98"/>
                    </a:moveTo>
                    <a:cubicBezTo>
                      <a:pt x="76" y="108"/>
                      <a:pt x="73" y="120"/>
                      <a:pt x="40" y="120"/>
                    </a:cubicBezTo>
                    <a:cubicBezTo>
                      <a:pt x="20" y="120"/>
                      <a:pt x="8" y="106"/>
                      <a:pt x="8" y="92"/>
                    </a:cubicBezTo>
                    <a:cubicBezTo>
                      <a:pt x="8" y="81"/>
                      <a:pt x="10" y="72"/>
                      <a:pt x="12" y="63"/>
                    </a:cubicBezTo>
                    <a:cubicBezTo>
                      <a:pt x="15" y="51"/>
                      <a:pt x="17" y="39"/>
                      <a:pt x="16" y="23"/>
                    </a:cubicBezTo>
                    <a:cubicBezTo>
                      <a:pt x="29" y="40"/>
                      <a:pt x="33" y="63"/>
                      <a:pt x="33" y="63"/>
                    </a:cubicBezTo>
                    <a:cubicBezTo>
                      <a:pt x="33" y="63"/>
                      <a:pt x="44" y="47"/>
                      <a:pt x="47" y="39"/>
                    </a:cubicBezTo>
                    <a:cubicBezTo>
                      <a:pt x="50" y="44"/>
                      <a:pt x="52" y="60"/>
                      <a:pt x="52" y="76"/>
                    </a:cubicBezTo>
                    <a:cubicBezTo>
                      <a:pt x="52" y="76"/>
                      <a:pt x="63" y="67"/>
                      <a:pt x="71" y="54"/>
                    </a:cubicBezTo>
                    <a:cubicBezTo>
                      <a:pt x="79" y="69"/>
                      <a:pt x="82" y="85"/>
                      <a:pt x="79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  <p:sp>
            <p:nvSpPr>
              <p:cNvPr id="45" name="Freeform 332">
                <a:extLst>
                  <a:ext uri="{FF2B5EF4-FFF2-40B4-BE49-F238E27FC236}">
                    <a16:creationId xmlns:a16="http://schemas.microsoft.com/office/drawing/2014/main" id="{AB28F628-5ADB-5389-90E9-B0DCC02B4659}"/>
                  </a:ext>
                </a:extLst>
              </p:cNvPr>
              <p:cNvSpPr/>
              <p:nvPr/>
            </p:nvSpPr>
            <p:spPr bwMode="auto">
              <a:xfrm>
                <a:off x="6981829" y="5272091"/>
                <a:ext cx="214313" cy="173038"/>
              </a:xfrm>
              <a:custGeom>
                <a:avLst/>
                <a:gdLst>
                  <a:gd name="T0" fmla="*/ 55 w 57"/>
                  <a:gd name="T1" fmla="*/ 12 h 46"/>
                  <a:gd name="T2" fmla="*/ 51 w 57"/>
                  <a:gd name="T3" fmla="*/ 16 h 46"/>
                  <a:gd name="T4" fmla="*/ 32 w 57"/>
                  <a:gd name="T5" fmla="*/ 31 h 46"/>
                  <a:gd name="T6" fmla="*/ 30 w 57"/>
                  <a:gd name="T7" fmla="*/ 14 h 46"/>
                  <a:gd name="T8" fmla="*/ 30 w 57"/>
                  <a:gd name="T9" fmla="*/ 7 h 46"/>
                  <a:gd name="T10" fmla="*/ 24 w 57"/>
                  <a:gd name="T11" fmla="*/ 16 h 46"/>
                  <a:gd name="T12" fmla="*/ 17 w 57"/>
                  <a:gd name="T13" fmla="*/ 26 h 46"/>
                  <a:gd name="T14" fmla="*/ 9 w 57"/>
                  <a:gd name="T15" fmla="*/ 5 h 46"/>
                  <a:gd name="T16" fmla="*/ 7 w 57"/>
                  <a:gd name="T17" fmla="*/ 0 h 46"/>
                  <a:gd name="T18" fmla="*/ 5 w 57"/>
                  <a:gd name="T19" fmla="*/ 6 h 46"/>
                  <a:gd name="T20" fmla="*/ 0 w 57"/>
                  <a:gd name="T21" fmla="*/ 40 h 46"/>
                  <a:gd name="T22" fmla="*/ 2 w 57"/>
                  <a:gd name="T23" fmla="*/ 42 h 46"/>
                  <a:gd name="T24" fmla="*/ 4 w 57"/>
                  <a:gd name="T25" fmla="*/ 40 h 46"/>
                  <a:gd name="T26" fmla="*/ 7 w 57"/>
                  <a:gd name="T27" fmla="*/ 12 h 46"/>
                  <a:gd name="T28" fmla="*/ 15 w 57"/>
                  <a:gd name="T29" fmla="*/ 31 h 46"/>
                  <a:gd name="T30" fmla="*/ 16 w 57"/>
                  <a:gd name="T31" fmla="*/ 34 h 46"/>
                  <a:gd name="T32" fmla="*/ 18 w 57"/>
                  <a:gd name="T33" fmla="*/ 31 h 46"/>
                  <a:gd name="T34" fmla="*/ 26 w 57"/>
                  <a:gd name="T35" fmla="*/ 20 h 46"/>
                  <a:gd name="T36" fmla="*/ 29 w 57"/>
                  <a:gd name="T37" fmla="*/ 34 h 46"/>
                  <a:gd name="T38" fmla="*/ 30 w 57"/>
                  <a:gd name="T39" fmla="*/ 37 h 46"/>
                  <a:gd name="T40" fmla="*/ 32 w 57"/>
                  <a:gd name="T41" fmla="*/ 36 h 46"/>
                  <a:gd name="T42" fmla="*/ 52 w 57"/>
                  <a:gd name="T43" fmla="*/ 21 h 46"/>
                  <a:gd name="T44" fmla="*/ 49 w 57"/>
                  <a:gd name="T45" fmla="*/ 43 h 46"/>
                  <a:gd name="T46" fmla="*/ 51 w 57"/>
                  <a:gd name="T47" fmla="*/ 45 h 46"/>
                  <a:gd name="T48" fmla="*/ 51 w 57"/>
                  <a:gd name="T49" fmla="*/ 46 h 46"/>
                  <a:gd name="T50" fmla="*/ 53 w 57"/>
                  <a:gd name="T51" fmla="*/ 44 h 46"/>
                  <a:gd name="T52" fmla="*/ 55 w 57"/>
                  <a:gd name="T53" fmla="*/ 16 h 46"/>
                  <a:gd name="T54" fmla="*/ 55 w 57"/>
                  <a:gd name="T55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7" h="46">
                    <a:moveTo>
                      <a:pt x="55" y="12"/>
                    </a:moveTo>
                    <a:cubicBezTo>
                      <a:pt x="51" y="16"/>
                      <a:pt x="51" y="16"/>
                      <a:pt x="51" y="16"/>
                    </a:cubicBezTo>
                    <a:cubicBezTo>
                      <a:pt x="47" y="21"/>
                      <a:pt x="43" y="26"/>
                      <a:pt x="32" y="31"/>
                    </a:cubicBezTo>
                    <a:cubicBezTo>
                      <a:pt x="31" y="26"/>
                      <a:pt x="30" y="21"/>
                      <a:pt x="30" y="14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1" y="20"/>
                      <a:pt x="20" y="22"/>
                      <a:pt x="17" y="26"/>
                    </a:cubicBezTo>
                    <a:cubicBezTo>
                      <a:pt x="13" y="17"/>
                      <a:pt x="11" y="11"/>
                      <a:pt x="9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13"/>
                      <a:pt x="0" y="21"/>
                      <a:pt x="0" y="40"/>
                    </a:cubicBezTo>
                    <a:cubicBezTo>
                      <a:pt x="0" y="41"/>
                      <a:pt x="0" y="42"/>
                      <a:pt x="2" y="42"/>
                    </a:cubicBezTo>
                    <a:cubicBezTo>
                      <a:pt x="3" y="42"/>
                      <a:pt x="4" y="41"/>
                      <a:pt x="4" y="40"/>
                    </a:cubicBezTo>
                    <a:cubicBezTo>
                      <a:pt x="4" y="25"/>
                      <a:pt x="5" y="18"/>
                      <a:pt x="7" y="12"/>
                    </a:cubicBezTo>
                    <a:cubicBezTo>
                      <a:pt x="9" y="17"/>
                      <a:pt x="12" y="23"/>
                      <a:pt x="15" y="31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22" y="27"/>
                      <a:pt x="24" y="24"/>
                      <a:pt x="26" y="20"/>
                    </a:cubicBezTo>
                    <a:cubicBezTo>
                      <a:pt x="27" y="26"/>
                      <a:pt x="28" y="30"/>
                      <a:pt x="29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43" y="31"/>
                      <a:pt x="48" y="26"/>
                      <a:pt x="52" y="21"/>
                    </a:cubicBezTo>
                    <a:cubicBezTo>
                      <a:pt x="53" y="29"/>
                      <a:pt x="52" y="37"/>
                      <a:pt x="49" y="43"/>
                    </a:cubicBezTo>
                    <a:cubicBezTo>
                      <a:pt x="49" y="44"/>
                      <a:pt x="49" y="45"/>
                      <a:pt x="51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2" y="46"/>
                      <a:pt x="53" y="45"/>
                      <a:pt x="53" y="44"/>
                    </a:cubicBezTo>
                    <a:cubicBezTo>
                      <a:pt x="56" y="37"/>
                      <a:pt x="57" y="26"/>
                      <a:pt x="55" y="16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2400">
                  <a:latin typeface="#9Slide03 Sofia Pro Soft Bold" panose="020B0000000000000000" pitchFamily="34" charset="0"/>
                  <a:ea typeface="Calibri" panose="020F0502020204030204" charset="0"/>
                  <a:cs typeface="Calibri" panose="020F0502020204030204" charset="0"/>
                  <a:sym typeface="+mn-lt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33AB2-A3F0-E949-A719-A4F4791C7599}"/>
              </a:ext>
            </a:extLst>
          </p:cNvPr>
          <p:cNvGrpSpPr/>
          <p:nvPr/>
        </p:nvGrpSpPr>
        <p:grpSpPr>
          <a:xfrm>
            <a:off x="686844" y="4838326"/>
            <a:ext cx="1183250" cy="1183250"/>
            <a:chOff x="2329110" y="4155989"/>
            <a:chExt cx="1183250" cy="1183250"/>
          </a:xfrm>
        </p:grpSpPr>
        <p:grpSp>
          <p:nvGrpSpPr>
            <p:cNvPr id="31" name="Group 37">
              <a:extLst>
                <a:ext uri="{FF2B5EF4-FFF2-40B4-BE49-F238E27FC236}">
                  <a16:creationId xmlns:a16="http://schemas.microsoft.com/office/drawing/2014/main" id="{85D157D9-F7A3-BA62-7708-E30770F25C98}"/>
                </a:ext>
              </a:extLst>
            </p:cNvPr>
            <p:cNvGrpSpPr/>
            <p:nvPr/>
          </p:nvGrpSpPr>
          <p:grpSpPr>
            <a:xfrm>
              <a:off x="2329110" y="4155989"/>
              <a:ext cx="1183250" cy="1183250"/>
              <a:chOff x="0" y="0"/>
              <a:chExt cx="812800" cy="812800"/>
            </a:xfrm>
          </p:grpSpPr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1823D9DB-C928-6810-95E9-F6D1D6D907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DFC34EA8-07C3-1EDE-5A78-DD6C72FF0B20}"/>
                  </a:ext>
                </a:extLst>
              </p:cNvPr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039"/>
                  </a:lnSpc>
                </a:pPr>
                <a:endParaRPr lang="en-US" sz="3599">
                  <a:solidFill>
                    <a:srgbClr val="FFFFFF"/>
                  </a:solidFill>
                  <a:latin typeface="Boulder"/>
                </a:endParaRPr>
              </a:p>
            </p:txBody>
          </p:sp>
        </p:grp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AF80AE4-9919-88B6-6237-C5746931C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383" y="4534428"/>
              <a:ext cx="351955" cy="355628"/>
            </a:xfrm>
            <a:custGeom>
              <a:avLst/>
              <a:gdLst>
                <a:gd name="T0" fmla="*/ 138 w 306"/>
                <a:gd name="T1" fmla="*/ 226 h 309"/>
                <a:gd name="T2" fmla="*/ 149 w 306"/>
                <a:gd name="T3" fmla="*/ 229 h 309"/>
                <a:gd name="T4" fmla="*/ 198 w 306"/>
                <a:gd name="T5" fmla="*/ 216 h 309"/>
                <a:gd name="T6" fmla="*/ 226 w 306"/>
                <a:gd name="T7" fmla="*/ 169 h 309"/>
                <a:gd name="T8" fmla="*/ 215 w 306"/>
                <a:gd name="T9" fmla="*/ 147 h 309"/>
                <a:gd name="T10" fmla="*/ 171 w 306"/>
                <a:gd name="T11" fmla="*/ 209 h 309"/>
                <a:gd name="T12" fmla="*/ 138 w 306"/>
                <a:gd name="T13" fmla="*/ 226 h 309"/>
                <a:gd name="T14" fmla="*/ 80 w 306"/>
                <a:gd name="T15" fmla="*/ 107 h 309"/>
                <a:gd name="T16" fmla="*/ 142 w 306"/>
                <a:gd name="T17" fmla="*/ 15 h 309"/>
                <a:gd name="T18" fmla="*/ 164 w 306"/>
                <a:gd name="T19" fmla="*/ 16 h 309"/>
                <a:gd name="T20" fmla="*/ 225 w 306"/>
                <a:gd name="T21" fmla="*/ 107 h 309"/>
                <a:gd name="T22" fmla="*/ 241 w 306"/>
                <a:gd name="T23" fmla="*/ 153 h 309"/>
                <a:gd name="T24" fmla="*/ 193 w 306"/>
                <a:gd name="T25" fmla="*/ 237 h 309"/>
                <a:gd name="T26" fmla="*/ 112 w 306"/>
                <a:gd name="T27" fmla="*/ 237 h 309"/>
                <a:gd name="T28" fmla="*/ 65 w 306"/>
                <a:gd name="T29" fmla="*/ 153 h 309"/>
                <a:gd name="T30" fmla="*/ 80 w 306"/>
                <a:gd name="T31" fmla="*/ 107 h 309"/>
                <a:gd name="T32" fmla="*/ 153 w 306"/>
                <a:gd name="T33" fmla="*/ 277 h 309"/>
                <a:gd name="T34" fmla="*/ 238 w 306"/>
                <a:gd name="T35" fmla="*/ 257 h 309"/>
                <a:gd name="T36" fmla="*/ 237 w 306"/>
                <a:gd name="T37" fmla="*/ 226 h 309"/>
                <a:gd name="T38" fmla="*/ 234 w 306"/>
                <a:gd name="T39" fmla="*/ 224 h 309"/>
                <a:gd name="T40" fmla="*/ 246 w 306"/>
                <a:gd name="T41" fmla="*/ 205 h 309"/>
                <a:gd name="T42" fmla="*/ 295 w 306"/>
                <a:gd name="T43" fmla="*/ 260 h 309"/>
                <a:gd name="T44" fmla="*/ 252 w 306"/>
                <a:gd name="T45" fmla="*/ 294 h 309"/>
                <a:gd name="T46" fmla="*/ 153 w 306"/>
                <a:gd name="T47" fmla="*/ 309 h 309"/>
                <a:gd name="T48" fmla="*/ 53 w 306"/>
                <a:gd name="T49" fmla="*/ 294 h 309"/>
                <a:gd name="T50" fmla="*/ 10 w 306"/>
                <a:gd name="T51" fmla="*/ 260 h 309"/>
                <a:gd name="T52" fmla="*/ 60 w 306"/>
                <a:gd name="T53" fmla="*/ 205 h 309"/>
                <a:gd name="T54" fmla="*/ 71 w 306"/>
                <a:gd name="T55" fmla="*/ 224 h 309"/>
                <a:gd name="T56" fmla="*/ 69 w 306"/>
                <a:gd name="T57" fmla="*/ 226 h 309"/>
                <a:gd name="T58" fmla="*/ 67 w 306"/>
                <a:gd name="T59" fmla="*/ 257 h 309"/>
                <a:gd name="T60" fmla="*/ 153 w 306"/>
                <a:gd name="T61" fmla="*/ 27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6" h="309">
                  <a:moveTo>
                    <a:pt x="138" y="226"/>
                  </a:moveTo>
                  <a:cubicBezTo>
                    <a:pt x="141" y="227"/>
                    <a:pt x="145" y="229"/>
                    <a:pt x="149" y="229"/>
                  </a:cubicBezTo>
                  <a:cubicBezTo>
                    <a:pt x="164" y="232"/>
                    <a:pt x="182" y="227"/>
                    <a:pt x="198" y="216"/>
                  </a:cubicBezTo>
                  <a:cubicBezTo>
                    <a:pt x="215" y="204"/>
                    <a:pt x="226" y="186"/>
                    <a:pt x="226" y="169"/>
                  </a:cubicBezTo>
                  <a:cubicBezTo>
                    <a:pt x="226" y="160"/>
                    <a:pt x="220" y="151"/>
                    <a:pt x="215" y="147"/>
                  </a:cubicBezTo>
                  <a:cubicBezTo>
                    <a:pt x="210" y="170"/>
                    <a:pt x="193" y="193"/>
                    <a:pt x="171" y="209"/>
                  </a:cubicBezTo>
                  <a:cubicBezTo>
                    <a:pt x="160" y="216"/>
                    <a:pt x="149" y="222"/>
                    <a:pt x="138" y="226"/>
                  </a:cubicBezTo>
                  <a:close/>
                  <a:moveTo>
                    <a:pt x="80" y="107"/>
                  </a:moveTo>
                  <a:cubicBezTo>
                    <a:pt x="98" y="76"/>
                    <a:pt x="122" y="47"/>
                    <a:pt x="142" y="15"/>
                  </a:cubicBezTo>
                  <a:cubicBezTo>
                    <a:pt x="151" y="1"/>
                    <a:pt x="154" y="0"/>
                    <a:pt x="164" y="16"/>
                  </a:cubicBezTo>
                  <a:cubicBezTo>
                    <a:pt x="183" y="47"/>
                    <a:pt x="207" y="76"/>
                    <a:pt x="225" y="107"/>
                  </a:cubicBezTo>
                  <a:cubicBezTo>
                    <a:pt x="234" y="122"/>
                    <a:pt x="241" y="138"/>
                    <a:pt x="241" y="153"/>
                  </a:cubicBezTo>
                  <a:cubicBezTo>
                    <a:pt x="241" y="190"/>
                    <a:pt x="221" y="222"/>
                    <a:pt x="193" y="237"/>
                  </a:cubicBezTo>
                  <a:cubicBezTo>
                    <a:pt x="167" y="251"/>
                    <a:pt x="137" y="251"/>
                    <a:pt x="112" y="237"/>
                  </a:cubicBezTo>
                  <a:cubicBezTo>
                    <a:pt x="84" y="221"/>
                    <a:pt x="65" y="190"/>
                    <a:pt x="65" y="153"/>
                  </a:cubicBezTo>
                  <a:cubicBezTo>
                    <a:pt x="65" y="138"/>
                    <a:pt x="71" y="122"/>
                    <a:pt x="80" y="107"/>
                  </a:cubicBezTo>
                  <a:close/>
                  <a:moveTo>
                    <a:pt x="153" y="277"/>
                  </a:moveTo>
                  <a:cubicBezTo>
                    <a:pt x="178" y="277"/>
                    <a:pt x="218" y="273"/>
                    <a:pt x="238" y="257"/>
                  </a:cubicBezTo>
                  <a:cubicBezTo>
                    <a:pt x="251" y="247"/>
                    <a:pt x="250" y="236"/>
                    <a:pt x="237" y="226"/>
                  </a:cubicBezTo>
                  <a:cubicBezTo>
                    <a:pt x="236" y="226"/>
                    <a:pt x="235" y="225"/>
                    <a:pt x="234" y="224"/>
                  </a:cubicBezTo>
                  <a:cubicBezTo>
                    <a:pt x="239" y="218"/>
                    <a:pt x="243" y="212"/>
                    <a:pt x="246" y="205"/>
                  </a:cubicBezTo>
                  <a:cubicBezTo>
                    <a:pt x="267" y="213"/>
                    <a:pt x="306" y="232"/>
                    <a:pt x="295" y="260"/>
                  </a:cubicBezTo>
                  <a:cubicBezTo>
                    <a:pt x="289" y="277"/>
                    <a:pt x="268" y="288"/>
                    <a:pt x="252" y="294"/>
                  </a:cubicBezTo>
                  <a:cubicBezTo>
                    <a:pt x="225" y="304"/>
                    <a:pt x="189" y="309"/>
                    <a:pt x="153" y="309"/>
                  </a:cubicBezTo>
                  <a:cubicBezTo>
                    <a:pt x="116" y="309"/>
                    <a:pt x="80" y="304"/>
                    <a:pt x="53" y="294"/>
                  </a:cubicBezTo>
                  <a:cubicBezTo>
                    <a:pt x="38" y="288"/>
                    <a:pt x="16" y="277"/>
                    <a:pt x="10" y="260"/>
                  </a:cubicBezTo>
                  <a:cubicBezTo>
                    <a:pt x="0" y="232"/>
                    <a:pt x="38" y="213"/>
                    <a:pt x="60" y="205"/>
                  </a:cubicBezTo>
                  <a:cubicBezTo>
                    <a:pt x="63" y="212"/>
                    <a:pt x="67" y="218"/>
                    <a:pt x="71" y="224"/>
                  </a:cubicBezTo>
                  <a:cubicBezTo>
                    <a:pt x="70" y="225"/>
                    <a:pt x="70" y="226"/>
                    <a:pt x="69" y="226"/>
                  </a:cubicBezTo>
                  <a:cubicBezTo>
                    <a:pt x="56" y="236"/>
                    <a:pt x="54" y="247"/>
                    <a:pt x="67" y="257"/>
                  </a:cubicBezTo>
                  <a:cubicBezTo>
                    <a:pt x="88" y="273"/>
                    <a:pt x="128" y="277"/>
                    <a:pt x="153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A6B850-8488-7D34-798D-99EF840C6321}"/>
              </a:ext>
            </a:extLst>
          </p:cNvPr>
          <p:cNvGrpSpPr/>
          <p:nvPr/>
        </p:nvGrpSpPr>
        <p:grpSpPr>
          <a:xfrm>
            <a:off x="2111087" y="4808673"/>
            <a:ext cx="8845198" cy="1444773"/>
            <a:chOff x="2111087" y="4808673"/>
            <a:chExt cx="8845198" cy="1444773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5AEA4881-DE14-5AD5-5300-DFE9BDF827CC}"/>
                </a:ext>
              </a:extLst>
            </p:cNvPr>
            <p:cNvGrpSpPr/>
            <p:nvPr/>
          </p:nvGrpSpPr>
          <p:grpSpPr>
            <a:xfrm>
              <a:off x="2412775" y="5081007"/>
              <a:ext cx="8543510" cy="1119633"/>
              <a:chOff x="0" y="0"/>
              <a:chExt cx="1451353" cy="215477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A0CCFD42-ACEB-71EB-AB5C-8AF955A9A818}"/>
                  </a:ext>
                </a:extLst>
              </p:cNvPr>
              <p:cNvSpPr/>
              <p:nvPr/>
            </p:nvSpPr>
            <p:spPr>
              <a:xfrm>
                <a:off x="0" y="0"/>
                <a:ext cx="1451353" cy="215477"/>
              </a:xfrm>
              <a:custGeom>
                <a:avLst/>
                <a:gdLst/>
                <a:ahLst/>
                <a:cxnLst/>
                <a:rect l="l" t="t" r="r" b="b"/>
                <a:pathLst>
                  <a:path w="1451353" h="215477">
                    <a:moveTo>
                      <a:pt x="97140" y="0"/>
                    </a:moveTo>
                    <a:lnTo>
                      <a:pt x="1354212" y="0"/>
                    </a:lnTo>
                    <a:cubicBezTo>
                      <a:pt x="1407861" y="0"/>
                      <a:pt x="1451353" y="43491"/>
                      <a:pt x="1451353" y="97140"/>
                    </a:cubicBezTo>
                    <a:lnTo>
                      <a:pt x="1451353" y="118336"/>
                    </a:lnTo>
                    <a:cubicBezTo>
                      <a:pt x="1451353" y="144100"/>
                      <a:pt x="1441118" y="168808"/>
                      <a:pt x="1422901" y="187025"/>
                    </a:cubicBezTo>
                    <a:cubicBezTo>
                      <a:pt x="1404683" y="205242"/>
                      <a:pt x="1379975" y="215477"/>
                      <a:pt x="1354212" y="215477"/>
                    </a:cubicBezTo>
                    <a:lnTo>
                      <a:pt x="97140" y="215477"/>
                    </a:lnTo>
                    <a:cubicBezTo>
                      <a:pt x="43491" y="215477"/>
                      <a:pt x="0" y="171986"/>
                      <a:pt x="0" y="118336"/>
                    </a:cubicBezTo>
                    <a:lnTo>
                      <a:pt x="0" y="97140"/>
                    </a:lnTo>
                    <a:cubicBezTo>
                      <a:pt x="0" y="43491"/>
                      <a:pt x="43491" y="0"/>
                      <a:pt x="9714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67648C17-D9AC-517D-5255-D552A255D91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451353" cy="2821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479"/>
                  </a:lnSpc>
                </a:pPr>
                <a:endParaRPr/>
              </a:p>
            </p:txBody>
          </p:sp>
        </p:grp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BACD9873-9A56-BEB5-882A-0A4B31B3218A}"/>
                </a:ext>
              </a:extLst>
            </p:cNvPr>
            <p:cNvSpPr/>
            <p:nvPr/>
          </p:nvSpPr>
          <p:spPr>
            <a:xfrm>
              <a:off x="2111087" y="4881909"/>
              <a:ext cx="8718162" cy="1183250"/>
            </a:xfrm>
            <a:custGeom>
              <a:avLst/>
              <a:gdLst/>
              <a:ahLst/>
              <a:cxnLst/>
              <a:rect l="l" t="t" r="r" b="b"/>
              <a:pathLst>
                <a:path w="1451353" h="215477">
                  <a:moveTo>
                    <a:pt x="97140" y="0"/>
                  </a:moveTo>
                  <a:lnTo>
                    <a:pt x="1354212" y="0"/>
                  </a:lnTo>
                  <a:cubicBezTo>
                    <a:pt x="1407861" y="0"/>
                    <a:pt x="1451353" y="43491"/>
                    <a:pt x="1451353" y="97140"/>
                  </a:cubicBezTo>
                  <a:lnTo>
                    <a:pt x="1451353" y="118336"/>
                  </a:lnTo>
                  <a:cubicBezTo>
                    <a:pt x="1451353" y="144100"/>
                    <a:pt x="1441118" y="168808"/>
                    <a:pt x="1422901" y="187025"/>
                  </a:cubicBezTo>
                  <a:cubicBezTo>
                    <a:pt x="1404683" y="205242"/>
                    <a:pt x="1379975" y="215477"/>
                    <a:pt x="1354212" y="215477"/>
                  </a:cubicBezTo>
                  <a:lnTo>
                    <a:pt x="97140" y="215477"/>
                  </a:lnTo>
                  <a:cubicBezTo>
                    <a:pt x="43491" y="215477"/>
                    <a:pt x="0" y="171986"/>
                    <a:pt x="0" y="118336"/>
                  </a:cubicBezTo>
                  <a:lnTo>
                    <a:pt x="0" y="97140"/>
                  </a:lnTo>
                  <a:cubicBezTo>
                    <a:pt x="0" y="43491"/>
                    <a:pt x="43491" y="0"/>
                    <a:pt x="9714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B83A835D-1538-C841-8438-EEAD9AC06F8A}"/>
                </a:ext>
              </a:extLst>
            </p:cNvPr>
            <p:cNvSpPr txBox="1"/>
            <p:nvPr/>
          </p:nvSpPr>
          <p:spPr>
            <a:xfrm>
              <a:off x="2412775" y="4808673"/>
              <a:ext cx="8227516" cy="144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Chất béo bị oxi hoá chậm </a:t>
              </a:r>
            </a:p>
            <a:p>
              <a:pPr algn="ctr" eaLnBrk="1" hangingPunct="1">
                <a:buClr>
                  <a:srgbClr val="0066FF"/>
                </a:buClr>
              </a:pPr>
              <a:r>
                <a:rPr lang="en-US" altLang="en-US" sz="3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bởi oxygen trong không khí.</a:t>
              </a:r>
              <a:endParaRPr lang="en-US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0" name="Nhóm 33">
            <a:extLst>
              <a:ext uri="{FF2B5EF4-FFF2-40B4-BE49-F238E27FC236}">
                <a16:creationId xmlns:a16="http://schemas.microsoft.com/office/drawing/2014/main" id="{57BE95DC-486C-2084-3000-2B2BB13F3717}"/>
              </a:ext>
            </a:extLst>
          </p:cNvPr>
          <p:cNvGrpSpPr/>
          <p:nvPr/>
        </p:nvGrpSpPr>
        <p:grpSpPr>
          <a:xfrm>
            <a:off x="647277" y="750803"/>
            <a:ext cx="1150960" cy="1150960"/>
            <a:chOff x="1671627" y="360375"/>
            <a:chExt cx="1208304" cy="1208304"/>
          </a:xfrm>
        </p:grpSpPr>
        <p:sp>
          <p:nvSpPr>
            <p:cNvPr id="40" name="Hình Bầu dục 34">
              <a:extLst>
                <a:ext uri="{FF2B5EF4-FFF2-40B4-BE49-F238E27FC236}">
                  <a16:creationId xmlns:a16="http://schemas.microsoft.com/office/drawing/2014/main" id="{7A77C8AE-AD86-CC8D-F89A-125E5CB2D333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Hình ảnh 35">
              <a:extLst>
                <a:ext uri="{FF2B5EF4-FFF2-40B4-BE49-F238E27FC236}">
                  <a16:creationId xmlns:a16="http://schemas.microsoft.com/office/drawing/2014/main" id="{64344ABA-F59F-D2F0-2540-7E451213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007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4185A35C-B81F-1E0B-0594-8165C7294087}"/>
              </a:ext>
            </a:extLst>
          </p:cNvPr>
          <p:cNvGrpSpPr/>
          <p:nvPr/>
        </p:nvGrpSpPr>
        <p:grpSpPr>
          <a:xfrm>
            <a:off x="-138895" y="1374743"/>
            <a:ext cx="12437575" cy="5473717"/>
            <a:chOff x="-58494" y="-47625"/>
            <a:chExt cx="5237974" cy="1563155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5522F18-F5C5-00A9-6F4D-6A297F5D4EB9}"/>
                </a:ext>
              </a:extLst>
            </p:cNvPr>
            <p:cNvSpPr/>
            <p:nvPr/>
          </p:nvSpPr>
          <p:spPr>
            <a:xfrm>
              <a:off x="-58494" y="0"/>
              <a:ext cx="5237974" cy="1515530"/>
            </a:xfrm>
            <a:custGeom>
              <a:avLst/>
              <a:gdLst/>
              <a:ahLst/>
              <a:cxnLst/>
              <a:rect l="l" t="t" r="r" b="b"/>
              <a:pathLst>
                <a:path w="5179480" h="1515530">
                  <a:moveTo>
                    <a:pt x="0" y="0"/>
                  </a:moveTo>
                  <a:lnTo>
                    <a:pt x="5179480" y="0"/>
                  </a:lnTo>
                  <a:lnTo>
                    <a:pt x="5179480" y="1515530"/>
                  </a:lnTo>
                  <a:lnTo>
                    <a:pt x="0" y="1515530"/>
                  </a:lnTo>
                  <a:close/>
                </a:path>
              </a:pathLst>
            </a:custGeom>
            <a:gradFill rotWithShape="1">
              <a:gsLst>
                <a:gs pos="0">
                  <a:srgbClr val="1C8686">
                    <a:alpha val="100000"/>
                  </a:srgbClr>
                </a:gs>
                <a:gs pos="100000">
                  <a:srgbClr val="084949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0B5470F-7695-11B1-8418-7176C1551125}"/>
                </a:ext>
              </a:extLst>
            </p:cNvPr>
            <p:cNvSpPr txBox="1"/>
            <p:nvPr/>
          </p:nvSpPr>
          <p:spPr>
            <a:xfrm>
              <a:off x="0" y="-47625"/>
              <a:ext cx="5179480" cy="1563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6C7EBE-6514-B2DA-4F23-76D3278272C0}"/>
              </a:ext>
            </a:extLst>
          </p:cNvPr>
          <p:cNvGrpSpPr/>
          <p:nvPr/>
        </p:nvGrpSpPr>
        <p:grpSpPr>
          <a:xfrm>
            <a:off x="1383215" y="8720631"/>
            <a:ext cx="3845990" cy="267214"/>
            <a:chOff x="0" y="0"/>
            <a:chExt cx="1012936" cy="7037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E2AFFDD-5679-B2EB-5BFD-DBB94BE6833F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2521B22-C656-7857-58D6-E598461F57BE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16E1C08-41BE-FC52-70DD-D4AA12A2269F}"/>
              </a:ext>
            </a:extLst>
          </p:cNvPr>
          <p:cNvGrpSpPr/>
          <p:nvPr/>
        </p:nvGrpSpPr>
        <p:grpSpPr>
          <a:xfrm>
            <a:off x="13012565" y="8720631"/>
            <a:ext cx="3845990" cy="267214"/>
            <a:chOff x="0" y="0"/>
            <a:chExt cx="1012936" cy="70377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51EFAAC-C104-F1B7-92D3-B76F502DE821}"/>
                </a:ext>
              </a:extLst>
            </p:cNvPr>
            <p:cNvSpPr/>
            <p:nvPr/>
          </p:nvSpPr>
          <p:spPr>
            <a:xfrm>
              <a:off x="0" y="0"/>
              <a:ext cx="1012936" cy="70377"/>
            </a:xfrm>
            <a:custGeom>
              <a:avLst/>
              <a:gdLst/>
              <a:ahLst/>
              <a:cxnLst/>
              <a:rect l="l" t="t" r="r" b="b"/>
              <a:pathLst>
                <a:path w="1012936" h="70377">
                  <a:moveTo>
                    <a:pt x="0" y="0"/>
                  </a:moveTo>
                  <a:lnTo>
                    <a:pt x="1012936" y="0"/>
                  </a:lnTo>
                  <a:lnTo>
                    <a:pt x="1012936" y="70377"/>
                  </a:lnTo>
                  <a:lnTo>
                    <a:pt x="0" y="70377"/>
                  </a:lnTo>
                  <a:close/>
                </a:path>
              </a:pathLst>
            </a:custGeom>
            <a:gradFill rotWithShape="1">
              <a:gsLst>
                <a:gs pos="0">
                  <a:srgbClr val="FFC850">
                    <a:alpha val="100000"/>
                  </a:srgbClr>
                </a:gs>
                <a:gs pos="100000">
                  <a:srgbClr val="FFB000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5CE4600-AC2E-C10B-F3E3-BB489CBF98F1}"/>
                </a:ext>
              </a:extLst>
            </p:cNvPr>
            <p:cNvSpPr txBox="1"/>
            <p:nvPr/>
          </p:nvSpPr>
          <p:spPr>
            <a:xfrm>
              <a:off x="0" y="-47625"/>
              <a:ext cx="1012936" cy="118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545C9FB-15EC-F5C2-5772-9F988BA6EE95}"/>
              </a:ext>
            </a:extLst>
          </p:cNvPr>
          <p:cNvSpPr txBox="1"/>
          <p:nvPr/>
        </p:nvSpPr>
        <p:spPr>
          <a:xfrm>
            <a:off x="1574878" y="482174"/>
            <a:ext cx="9154084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80"/>
              </a:lnSpc>
              <a:spcBef>
                <a:spcPct val="0"/>
              </a:spcBef>
            </a:pPr>
            <a:r>
              <a:rPr lang="en-US" sz="3600" b="1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 DỤNG CỦA CHẤT BÉO VÀ ACID BÉO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9F8709C-183B-6935-DD14-F6C94B56549D}"/>
              </a:ext>
            </a:extLst>
          </p:cNvPr>
          <p:cNvSpPr txBox="1"/>
          <p:nvPr/>
        </p:nvSpPr>
        <p:spPr>
          <a:xfrm>
            <a:off x="910826" y="4111601"/>
            <a:ext cx="3845990" cy="146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30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 nguồn cung cấp và dự trữ năng lượng cho cơ thể người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E71960-F424-732A-A0C7-5231C5F9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1" y="652321"/>
            <a:ext cx="814864" cy="814864"/>
          </a:xfrm>
          <a:prstGeom prst="rect">
            <a:avLst/>
          </a:prstGeom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id="{79C8E659-1E7D-35F0-7A23-C650CDE4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9906FC7C-1710-8A2F-8AF6-943D06BE27B4}"/>
              </a:ext>
            </a:extLst>
          </p:cNvPr>
          <p:cNvSpPr txBox="1"/>
          <p:nvPr/>
        </p:nvSpPr>
        <p:spPr>
          <a:xfrm>
            <a:off x="6489705" y="4110736"/>
            <a:ext cx="3636762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</a:pPr>
            <a:r>
              <a:rPr lang="en-US" sz="3000" spc="-16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Acid béo omega-3 và omega-6 có lợi cho sức khoẻ tim mạch</a:t>
            </a:r>
          </a:p>
        </p:txBody>
      </p:sp>
      <p:pic>
        <p:nvPicPr>
          <p:cNvPr id="4098" name="Picture 2" descr="Góc giải đáp nên bổ sung dha hay omega-3 cho bé">
            <a:extLst>
              <a:ext uri="{FF2B5EF4-FFF2-40B4-BE49-F238E27FC236}">
                <a16:creationId xmlns:a16="http://schemas.microsoft.com/office/drawing/2014/main" id="{8D6392B5-3134-A5F8-E3B4-464F29F0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56" y="1849205"/>
            <a:ext cx="3003342" cy="16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p thực phẩm nhiều chất béo bão hoà có hại cho sức khoẻ. Bạn đã biết? -  Top thông tin mới nhất uy tín hàng đầu Việt Nam">
            <a:extLst>
              <a:ext uri="{FF2B5EF4-FFF2-40B4-BE49-F238E27FC236}">
                <a16:creationId xmlns:a16="http://schemas.microsoft.com/office/drawing/2014/main" id="{DA22B791-6BC8-4E75-25B7-368585C7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78" y="1894762"/>
            <a:ext cx="2541036" cy="16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67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AutoShape 10">
            <a:extLst>
              <a:ext uri="{FF2B5EF4-FFF2-40B4-BE49-F238E27FC236}">
                <a16:creationId xmlns:a16="http://schemas.microsoft.com/office/drawing/2014/main" id="{644BFC55-8DE6-7508-1758-2A97B4E957AF}"/>
              </a:ext>
            </a:extLst>
          </p:cNvPr>
          <p:cNvSpPr/>
          <p:nvPr/>
        </p:nvSpPr>
        <p:spPr>
          <a:xfrm flipV="1">
            <a:off x="1268190" y="2413486"/>
            <a:ext cx="0" cy="2271346"/>
          </a:xfrm>
          <a:prstGeom prst="line">
            <a:avLst/>
          </a:prstGeom>
          <a:ln w="28575" cap="flat">
            <a:solidFill>
              <a:srgbClr val="2B8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85" name="AutoShape 11">
            <a:extLst>
              <a:ext uri="{FF2B5EF4-FFF2-40B4-BE49-F238E27FC236}">
                <a16:creationId xmlns:a16="http://schemas.microsoft.com/office/drawing/2014/main" id="{2186C9B9-B1B8-BF89-9858-C087BD794A2C}"/>
              </a:ext>
            </a:extLst>
          </p:cNvPr>
          <p:cNvSpPr/>
          <p:nvPr/>
        </p:nvSpPr>
        <p:spPr>
          <a:xfrm flipH="1" flipV="1">
            <a:off x="1258470" y="4670545"/>
            <a:ext cx="1813929" cy="0"/>
          </a:xfrm>
          <a:prstGeom prst="line">
            <a:avLst/>
          </a:prstGeom>
          <a:ln w="28575" cap="flat">
            <a:solidFill>
              <a:srgbClr val="2B8F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grpSp>
        <p:nvGrpSpPr>
          <p:cNvPr id="8" name="Group 34">
            <a:extLst>
              <a:ext uri="{FF2B5EF4-FFF2-40B4-BE49-F238E27FC236}">
                <a16:creationId xmlns:a16="http://schemas.microsoft.com/office/drawing/2014/main" id="{9E582AB4-008A-20FC-A9A8-99AB0DF762C8}"/>
              </a:ext>
            </a:extLst>
          </p:cNvPr>
          <p:cNvGrpSpPr/>
          <p:nvPr/>
        </p:nvGrpSpPr>
        <p:grpSpPr>
          <a:xfrm>
            <a:off x="582193" y="677285"/>
            <a:ext cx="6962321" cy="960549"/>
            <a:chOff x="13477876" y="4114800"/>
            <a:chExt cx="6962774" cy="960438"/>
          </a:xfrm>
        </p:grpSpPr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id="{28373887-FB02-444C-C296-448128C6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Oval 72">
              <a:extLst>
                <a:ext uri="{FF2B5EF4-FFF2-40B4-BE49-F238E27FC236}">
                  <a16:creationId xmlns:a16="http://schemas.microsoft.com/office/drawing/2014/main" id="{C69226EE-17F1-BC85-334E-83A7F46E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2" name="Freeform 73">
              <a:extLst>
                <a:ext uri="{FF2B5EF4-FFF2-40B4-BE49-F238E27FC236}">
                  <a16:creationId xmlns:a16="http://schemas.microsoft.com/office/drawing/2014/main" id="{7FB04C14-B3F7-B359-F728-87D09951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6" name="Freeform 74">
              <a:extLst>
                <a:ext uri="{FF2B5EF4-FFF2-40B4-BE49-F238E27FC236}">
                  <a16:creationId xmlns:a16="http://schemas.microsoft.com/office/drawing/2014/main" id="{36AC13E7-BCC9-B3A1-BC2C-BE6AEA3D0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7" name="Freeform 75">
              <a:extLst>
                <a:ext uri="{FF2B5EF4-FFF2-40B4-BE49-F238E27FC236}">
                  <a16:creationId xmlns:a16="http://schemas.microsoft.com/office/drawing/2014/main" id="{8A839D6B-F772-A9F2-5C95-2E6E509F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8" name="Freeform 76">
              <a:extLst>
                <a:ext uri="{FF2B5EF4-FFF2-40B4-BE49-F238E27FC236}">
                  <a16:creationId xmlns:a16="http://schemas.microsoft.com/office/drawing/2014/main" id="{147B04BF-D636-B450-292E-D36799852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9" name="Freeform 77">
              <a:extLst>
                <a:ext uri="{FF2B5EF4-FFF2-40B4-BE49-F238E27FC236}">
                  <a16:creationId xmlns:a16="http://schemas.microsoft.com/office/drawing/2014/main" id="{1A3DAC7E-A4D3-238D-27A4-A3EB2B11E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4" name="Freeform 78">
              <a:extLst>
                <a:ext uri="{FF2B5EF4-FFF2-40B4-BE49-F238E27FC236}">
                  <a16:creationId xmlns:a16="http://schemas.microsoft.com/office/drawing/2014/main" id="{F3D7E34D-4666-DFE7-4503-C82C4284D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5" name="Freeform 79">
              <a:extLst>
                <a:ext uri="{FF2B5EF4-FFF2-40B4-BE49-F238E27FC236}">
                  <a16:creationId xmlns:a16="http://schemas.microsoft.com/office/drawing/2014/main" id="{107793CB-F02A-3626-7FD2-0DDAE6B48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7" name="Freeform 80">
              <a:extLst>
                <a:ext uri="{FF2B5EF4-FFF2-40B4-BE49-F238E27FC236}">
                  <a16:creationId xmlns:a16="http://schemas.microsoft.com/office/drawing/2014/main" id="{21A407CB-C0C8-EC0F-AF0F-2AE007596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8" name="Freeform 81">
              <a:extLst>
                <a:ext uri="{FF2B5EF4-FFF2-40B4-BE49-F238E27FC236}">
                  <a16:creationId xmlns:a16="http://schemas.microsoft.com/office/drawing/2014/main" id="{6C4C0B21-9B50-1EBC-0B92-25FC2AFD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9" name="Freeform 82">
              <a:extLst>
                <a:ext uri="{FF2B5EF4-FFF2-40B4-BE49-F238E27FC236}">
                  <a16:creationId xmlns:a16="http://schemas.microsoft.com/office/drawing/2014/main" id="{ED604894-B616-22A9-D881-87904E9A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E4E71A63-70AB-50C9-3B34-9FDF8D008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2" name="Oval 84">
              <a:extLst>
                <a:ext uri="{FF2B5EF4-FFF2-40B4-BE49-F238E27FC236}">
                  <a16:creationId xmlns:a16="http://schemas.microsoft.com/office/drawing/2014/main" id="{98A31CD0-6E5C-E036-AB1D-A1136001A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3" name="Freeform 85">
              <a:extLst>
                <a:ext uri="{FF2B5EF4-FFF2-40B4-BE49-F238E27FC236}">
                  <a16:creationId xmlns:a16="http://schemas.microsoft.com/office/drawing/2014/main" id="{43FE69BF-DE7A-FC6E-B3CA-7E9F7539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4" name="Freeform 86">
              <a:extLst>
                <a:ext uri="{FF2B5EF4-FFF2-40B4-BE49-F238E27FC236}">
                  <a16:creationId xmlns:a16="http://schemas.microsoft.com/office/drawing/2014/main" id="{83C19C7A-F7F3-AF3A-4E25-AB166414F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605065A9-F27E-B91C-7232-259439D71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AEDB3B32-8C28-42E2-19A1-7A5F3EBFF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7" name="Freeform 89">
              <a:extLst>
                <a:ext uri="{FF2B5EF4-FFF2-40B4-BE49-F238E27FC236}">
                  <a16:creationId xmlns:a16="http://schemas.microsoft.com/office/drawing/2014/main" id="{4400C691-D50B-9B37-72E1-C0078CBDC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id="{D4A5D44B-C73A-72F1-E883-FF8896F63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9" name="Freeform 91">
              <a:extLst>
                <a:ext uri="{FF2B5EF4-FFF2-40B4-BE49-F238E27FC236}">
                  <a16:creationId xmlns:a16="http://schemas.microsoft.com/office/drawing/2014/main" id="{025FA734-E112-5898-C24D-F15578360C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78659DC1-7520-CA71-3653-03B8FD0C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1" name="Freeform 93">
              <a:extLst>
                <a:ext uri="{FF2B5EF4-FFF2-40B4-BE49-F238E27FC236}">
                  <a16:creationId xmlns:a16="http://schemas.microsoft.com/office/drawing/2014/main" id="{60AB0383-3E51-9CD0-6BE2-4A92A45DF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36F543FE-8029-6B5D-A5F7-E502BE6D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3" name="Rectangle 95">
              <a:extLst>
                <a:ext uri="{FF2B5EF4-FFF2-40B4-BE49-F238E27FC236}">
                  <a16:creationId xmlns:a16="http://schemas.microsoft.com/office/drawing/2014/main" id="{54C6C6D3-0B00-0B84-D77E-F4B61D0CB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id="{58919CAD-90EC-8B65-8CD7-C4909BEDA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id="{B040D0F9-5E27-7404-F4F4-A12731B056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6" name="Freeform 98">
              <a:extLst>
                <a:ext uri="{FF2B5EF4-FFF2-40B4-BE49-F238E27FC236}">
                  <a16:creationId xmlns:a16="http://schemas.microsoft.com/office/drawing/2014/main" id="{DA7CBA45-9293-AE8A-2FC8-F386B4F3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81" name="Group 7">
            <a:extLst>
              <a:ext uri="{FF2B5EF4-FFF2-40B4-BE49-F238E27FC236}">
                <a16:creationId xmlns:a16="http://schemas.microsoft.com/office/drawing/2014/main" id="{ABBF3C45-35AA-D544-DB8A-4E2A9726E308}"/>
              </a:ext>
            </a:extLst>
          </p:cNvPr>
          <p:cNvGrpSpPr/>
          <p:nvPr/>
        </p:nvGrpSpPr>
        <p:grpSpPr>
          <a:xfrm>
            <a:off x="450513" y="1795845"/>
            <a:ext cx="1714922" cy="1714922"/>
            <a:chOff x="0" y="0"/>
            <a:chExt cx="812800" cy="812800"/>
          </a:xfrm>
        </p:grpSpPr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993A1DCA-B2F9-6759-8177-8544132D77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  <a:ln w="28575" cap="sq">
              <a:solidFill>
                <a:srgbClr val="0AA06E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TextBox 9">
              <a:extLst>
                <a:ext uri="{FF2B5EF4-FFF2-40B4-BE49-F238E27FC236}">
                  <a16:creationId xmlns:a16="http://schemas.microsoft.com/office/drawing/2014/main" id="{DF9732AE-D2AF-9E44-E910-8C7BEFEF799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ln>
              <a:solidFill>
                <a:srgbClr val="0AA06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grpSp>
        <p:nvGrpSpPr>
          <p:cNvPr id="86" name="Group 12">
            <a:extLst>
              <a:ext uri="{FF2B5EF4-FFF2-40B4-BE49-F238E27FC236}">
                <a16:creationId xmlns:a16="http://schemas.microsoft.com/office/drawing/2014/main" id="{03BB0814-8AB7-5B75-DCED-66F3E0CE0FB9}"/>
              </a:ext>
            </a:extLst>
          </p:cNvPr>
          <p:cNvGrpSpPr/>
          <p:nvPr/>
        </p:nvGrpSpPr>
        <p:grpSpPr>
          <a:xfrm>
            <a:off x="1581630" y="3760706"/>
            <a:ext cx="1714922" cy="1714922"/>
            <a:chOff x="0" y="0"/>
            <a:chExt cx="812800" cy="812800"/>
          </a:xfrm>
        </p:grpSpPr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5C42CFDF-C03A-1002-07C2-D71BA152BEE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  <a:ln w="28575" cap="sq">
              <a:solidFill>
                <a:srgbClr val="2B8F66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8" name="TextBox 14">
              <a:extLst>
                <a:ext uri="{FF2B5EF4-FFF2-40B4-BE49-F238E27FC236}">
                  <a16:creationId xmlns:a16="http://schemas.microsoft.com/office/drawing/2014/main" id="{8501EC47-5205-6586-10A0-DD6CB21BEFF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93"/>
                </a:lnSpc>
              </a:pPr>
              <a:endParaRPr/>
            </a:p>
          </p:txBody>
        </p:sp>
      </p:grpSp>
      <p:sp>
        <p:nvSpPr>
          <p:cNvPr id="96" name="TextBox 24">
            <a:extLst>
              <a:ext uri="{FF2B5EF4-FFF2-40B4-BE49-F238E27FC236}">
                <a16:creationId xmlns:a16="http://schemas.microsoft.com/office/drawing/2014/main" id="{293C8BB4-CE28-3211-A581-D07AB1364033}"/>
              </a:ext>
            </a:extLst>
          </p:cNvPr>
          <p:cNvSpPr txBox="1"/>
          <p:nvPr/>
        </p:nvSpPr>
        <p:spPr>
          <a:xfrm>
            <a:off x="2361050" y="2562603"/>
            <a:ext cx="966330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buFont typeface="Courier New" panose="02070309020205020404" pitchFamily="49" charset="0"/>
              <a:buChar char="o"/>
            </a:pPr>
            <a:r>
              <a:rPr lang="en-US" sz="30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Hầu hết nhẹ hơn nước, thường ít tan trong nước.</a:t>
            </a:r>
          </a:p>
          <a:p>
            <a:pPr marL="457200" lvl="0" indent="-457200" algn="l">
              <a:buFont typeface="Courier New" panose="02070309020205020404" pitchFamily="49" charset="0"/>
              <a:buChar char="o"/>
            </a:pPr>
            <a:r>
              <a:rPr lang="en-US" sz="30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Phản ứng đặc trưng là phản ứng thuỷ phân của ester.</a:t>
            </a:r>
          </a:p>
        </p:txBody>
      </p:sp>
      <p:sp>
        <p:nvSpPr>
          <p:cNvPr id="97" name="TextBox 25">
            <a:extLst>
              <a:ext uri="{FF2B5EF4-FFF2-40B4-BE49-F238E27FC236}">
                <a16:creationId xmlns:a16="http://schemas.microsoft.com/office/drawing/2014/main" id="{CEAEB17C-4E9C-BE6D-C42D-06DFF0EC2D11}"/>
              </a:ext>
            </a:extLst>
          </p:cNvPr>
          <p:cNvSpPr txBox="1"/>
          <p:nvPr/>
        </p:nvSpPr>
        <p:spPr>
          <a:xfrm>
            <a:off x="3426845" y="4708874"/>
            <a:ext cx="8597513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sz="28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là triester của glycerol và acid béo.</a:t>
            </a:r>
          </a:p>
          <a:p>
            <a:pPr marL="457200" lvl="0" indent="-457200" algn="l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sz="2800" spc="-13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Phản ứng đặc trưng là phản ứng thuỷ phân.</a:t>
            </a:r>
          </a:p>
          <a:p>
            <a:pPr marL="457200" lvl="0" indent="-457200" algn="just">
              <a:lnSpc>
                <a:spcPts val="3170"/>
              </a:lnSpc>
              <a:buFont typeface="Courier New" panose="02070309020205020404" pitchFamily="49" charset="0"/>
              <a:buChar char="o"/>
            </a:pPr>
            <a:r>
              <a:rPr lang="en-US" altLang="en-US" sz="280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có gốc không no có phản ứng hydrogen hoá và bị oxi hoá chậm bởi oxygen trong không khí.</a:t>
            </a:r>
            <a:endParaRPr lang="en-US" sz="2800" spc="-13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8" name="TextBox 26">
            <a:extLst>
              <a:ext uri="{FF2B5EF4-FFF2-40B4-BE49-F238E27FC236}">
                <a16:creationId xmlns:a16="http://schemas.microsoft.com/office/drawing/2014/main" id="{081B7875-79BC-7563-7667-270B3F7DA248}"/>
              </a:ext>
            </a:extLst>
          </p:cNvPr>
          <p:cNvSpPr txBox="1"/>
          <p:nvPr/>
        </p:nvSpPr>
        <p:spPr>
          <a:xfrm>
            <a:off x="2361050" y="2007566"/>
            <a:ext cx="870318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34"/>
              </a:lnSpc>
            </a:pPr>
            <a:r>
              <a:rPr lang="en-US" sz="3200" b="1" spc="-16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Ester đơn chức có dạng chung là R – COO – R’</a:t>
            </a:r>
          </a:p>
        </p:txBody>
      </p:sp>
      <p:sp>
        <p:nvSpPr>
          <p:cNvPr id="99" name="TextBox 27">
            <a:extLst>
              <a:ext uri="{FF2B5EF4-FFF2-40B4-BE49-F238E27FC236}">
                <a16:creationId xmlns:a16="http://schemas.microsoft.com/office/drawing/2014/main" id="{4724B78A-510B-9424-D9A7-5109CB35062C}"/>
              </a:ext>
            </a:extLst>
          </p:cNvPr>
          <p:cNvSpPr txBox="1"/>
          <p:nvPr/>
        </p:nvSpPr>
        <p:spPr>
          <a:xfrm>
            <a:off x="3375585" y="4044036"/>
            <a:ext cx="764293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spc="-16">
                <a:solidFill>
                  <a:srgbClr val="1457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 có dạng chung là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(RCOO)</a:t>
            </a:r>
            <a:r>
              <a:rPr lang="en-US" sz="3200" b="1" baseline="-25000">
                <a:solidFill>
                  <a:srgbClr val="002060"/>
                </a:solidFill>
              </a:rPr>
              <a:t> 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200" b="1" baseline="-25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20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00" y="2188360"/>
            <a:ext cx="935196" cy="935196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AFD5CF-4A02-9F07-B132-F64B9A26A32D}"/>
              </a:ext>
            </a:extLst>
          </p:cNvPr>
          <p:cNvGrpSpPr/>
          <p:nvPr/>
        </p:nvGrpSpPr>
        <p:grpSpPr>
          <a:xfrm>
            <a:off x="2053173" y="4008904"/>
            <a:ext cx="771836" cy="1118041"/>
            <a:chOff x="4133699" y="2364557"/>
            <a:chExt cx="1242932" cy="2363115"/>
          </a:xfrm>
        </p:grpSpPr>
        <p:sp>
          <p:nvSpPr>
            <p:cNvPr id="101" name="Shape 3182">
              <a:extLst>
                <a:ext uri="{FF2B5EF4-FFF2-40B4-BE49-F238E27FC236}">
                  <a16:creationId xmlns:a16="http://schemas.microsoft.com/office/drawing/2014/main" id="{CBBC9543-844B-24F5-D3E5-A84A1D89138C}"/>
                </a:ext>
              </a:extLst>
            </p:cNvPr>
            <p:cNvSpPr/>
            <p:nvPr/>
          </p:nvSpPr>
          <p:spPr>
            <a:xfrm>
              <a:off x="4199116" y="4063941"/>
              <a:ext cx="1112832" cy="6115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6" y="2209"/>
                  </a:moveTo>
                  <a:lnTo>
                    <a:pt x="2642" y="3218"/>
                  </a:lnTo>
                  <a:lnTo>
                    <a:pt x="2192" y="6004"/>
                  </a:lnTo>
                  <a:lnTo>
                    <a:pt x="1875" y="7974"/>
                  </a:lnTo>
                  <a:lnTo>
                    <a:pt x="1558" y="10328"/>
                  </a:lnTo>
                  <a:lnTo>
                    <a:pt x="1215" y="12922"/>
                  </a:lnTo>
                  <a:lnTo>
                    <a:pt x="898" y="15852"/>
                  </a:lnTo>
                  <a:lnTo>
                    <a:pt x="607" y="19023"/>
                  </a:lnTo>
                  <a:lnTo>
                    <a:pt x="369" y="22433"/>
                  </a:lnTo>
                  <a:lnTo>
                    <a:pt x="264" y="24211"/>
                  </a:lnTo>
                  <a:lnTo>
                    <a:pt x="184" y="26036"/>
                  </a:lnTo>
                  <a:lnTo>
                    <a:pt x="105" y="27862"/>
                  </a:lnTo>
                  <a:lnTo>
                    <a:pt x="52" y="29735"/>
                  </a:lnTo>
                  <a:lnTo>
                    <a:pt x="0" y="31705"/>
                  </a:lnTo>
                  <a:lnTo>
                    <a:pt x="0" y="33578"/>
                  </a:lnTo>
                  <a:lnTo>
                    <a:pt x="52" y="35548"/>
                  </a:lnTo>
                  <a:lnTo>
                    <a:pt x="79" y="37469"/>
                  </a:lnTo>
                  <a:lnTo>
                    <a:pt x="158" y="39487"/>
                  </a:lnTo>
                  <a:lnTo>
                    <a:pt x="264" y="41457"/>
                  </a:lnTo>
                  <a:lnTo>
                    <a:pt x="396" y="43474"/>
                  </a:lnTo>
                  <a:lnTo>
                    <a:pt x="581" y="45492"/>
                  </a:lnTo>
                  <a:lnTo>
                    <a:pt x="819" y="47510"/>
                  </a:lnTo>
                  <a:lnTo>
                    <a:pt x="1083" y="49671"/>
                  </a:lnTo>
                  <a:lnTo>
                    <a:pt x="1373" y="51977"/>
                  </a:lnTo>
                  <a:lnTo>
                    <a:pt x="1690" y="54283"/>
                  </a:lnTo>
                  <a:lnTo>
                    <a:pt x="2087" y="56781"/>
                  </a:lnTo>
                  <a:lnTo>
                    <a:pt x="2483" y="59327"/>
                  </a:lnTo>
                  <a:lnTo>
                    <a:pt x="2932" y="61873"/>
                  </a:lnTo>
                  <a:lnTo>
                    <a:pt x="3434" y="64515"/>
                  </a:lnTo>
                  <a:lnTo>
                    <a:pt x="4015" y="67205"/>
                  </a:lnTo>
                  <a:lnTo>
                    <a:pt x="4597" y="69943"/>
                  </a:lnTo>
                  <a:lnTo>
                    <a:pt x="5231" y="72682"/>
                  </a:lnTo>
                  <a:lnTo>
                    <a:pt x="5944" y="75420"/>
                  </a:lnTo>
                  <a:lnTo>
                    <a:pt x="6710" y="78206"/>
                  </a:lnTo>
                  <a:lnTo>
                    <a:pt x="7476" y="80944"/>
                  </a:lnTo>
                  <a:lnTo>
                    <a:pt x="8348" y="83682"/>
                  </a:lnTo>
                  <a:lnTo>
                    <a:pt x="9247" y="86421"/>
                  </a:lnTo>
                  <a:lnTo>
                    <a:pt x="10198" y="89159"/>
                  </a:lnTo>
                  <a:lnTo>
                    <a:pt x="11228" y="91801"/>
                  </a:lnTo>
                  <a:lnTo>
                    <a:pt x="12311" y="94395"/>
                  </a:lnTo>
                  <a:lnTo>
                    <a:pt x="13447" y="96941"/>
                  </a:lnTo>
                  <a:lnTo>
                    <a:pt x="14663" y="99391"/>
                  </a:lnTo>
                  <a:lnTo>
                    <a:pt x="15931" y="101841"/>
                  </a:lnTo>
                  <a:lnTo>
                    <a:pt x="17252" y="104099"/>
                  </a:lnTo>
                  <a:lnTo>
                    <a:pt x="18652" y="106309"/>
                  </a:lnTo>
                  <a:lnTo>
                    <a:pt x="20105" y="108422"/>
                  </a:lnTo>
                  <a:lnTo>
                    <a:pt x="21664" y="110440"/>
                  </a:lnTo>
                  <a:lnTo>
                    <a:pt x="23249" y="112265"/>
                  </a:lnTo>
                  <a:lnTo>
                    <a:pt x="24940" y="113947"/>
                  </a:lnTo>
                  <a:lnTo>
                    <a:pt x="26657" y="115532"/>
                  </a:lnTo>
                  <a:lnTo>
                    <a:pt x="28480" y="116925"/>
                  </a:lnTo>
                  <a:lnTo>
                    <a:pt x="30383" y="118174"/>
                  </a:lnTo>
                  <a:lnTo>
                    <a:pt x="32338" y="119231"/>
                  </a:lnTo>
                  <a:lnTo>
                    <a:pt x="32523" y="119231"/>
                  </a:lnTo>
                  <a:lnTo>
                    <a:pt x="33077" y="119279"/>
                  </a:lnTo>
                  <a:lnTo>
                    <a:pt x="33949" y="119279"/>
                  </a:lnTo>
                  <a:lnTo>
                    <a:pt x="35112" y="119375"/>
                  </a:lnTo>
                  <a:lnTo>
                    <a:pt x="36538" y="119423"/>
                  </a:lnTo>
                  <a:lnTo>
                    <a:pt x="38203" y="119471"/>
                  </a:lnTo>
                  <a:lnTo>
                    <a:pt x="40079" y="119567"/>
                  </a:lnTo>
                  <a:lnTo>
                    <a:pt x="42140" y="119615"/>
                  </a:lnTo>
                  <a:lnTo>
                    <a:pt x="44412" y="119663"/>
                  </a:lnTo>
                  <a:lnTo>
                    <a:pt x="46763" y="119759"/>
                  </a:lnTo>
                  <a:lnTo>
                    <a:pt x="49194" y="119807"/>
                  </a:lnTo>
                  <a:lnTo>
                    <a:pt x="51730" y="119903"/>
                  </a:lnTo>
                  <a:lnTo>
                    <a:pt x="54319" y="119951"/>
                  </a:lnTo>
                  <a:lnTo>
                    <a:pt x="56935" y="119951"/>
                  </a:lnTo>
                  <a:lnTo>
                    <a:pt x="59550" y="119951"/>
                  </a:lnTo>
                  <a:lnTo>
                    <a:pt x="62087" y="120000"/>
                  </a:lnTo>
                  <a:lnTo>
                    <a:pt x="66974" y="120000"/>
                  </a:lnTo>
                  <a:lnTo>
                    <a:pt x="71519" y="120000"/>
                  </a:lnTo>
                  <a:lnTo>
                    <a:pt x="75561" y="120000"/>
                  </a:lnTo>
                  <a:lnTo>
                    <a:pt x="79075" y="120000"/>
                  </a:lnTo>
                  <a:lnTo>
                    <a:pt x="81928" y="120000"/>
                  </a:lnTo>
                  <a:lnTo>
                    <a:pt x="84121" y="120000"/>
                  </a:lnTo>
                  <a:lnTo>
                    <a:pt x="85468" y="120000"/>
                  </a:lnTo>
                  <a:lnTo>
                    <a:pt x="85944" y="120000"/>
                  </a:lnTo>
                  <a:lnTo>
                    <a:pt x="86287" y="119807"/>
                  </a:lnTo>
                  <a:lnTo>
                    <a:pt x="87344" y="119375"/>
                  </a:lnTo>
                  <a:lnTo>
                    <a:pt x="88084" y="119039"/>
                  </a:lnTo>
                  <a:lnTo>
                    <a:pt x="88903" y="118558"/>
                  </a:lnTo>
                  <a:lnTo>
                    <a:pt x="89881" y="117982"/>
                  </a:lnTo>
                  <a:lnTo>
                    <a:pt x="90911" y="117261"/>
                  </a:lnTo>
                  <a:lnTo>
                    <a:pt x="92021" y="116493"/>
                  </a:lnTo>
                  <a:lnTo>
                    <a:pt x="93157" y="115532"/>
                  </a:lnTo>
                  <a:lnTo>
                    <a:pt x="94372" y="114427"/>
                  </a:lnTo>
                  <a:lnTo>
                    <a:pt x="95614" y="113226"/>
                  </a:lnTo>
                  <a:lnTo>
                    <a:pt x="96221" y="112506"/>
                  </a:lnTo>
                  <a:lnTo>
                    <a:pt x="96856" y="111785"/>
                  </a:lnTo>
                  <a:lnTo>
                    <a:pt x="97463" y="111064"/>
                  </a:lnTo>
                  <a:lnTo>
                    <a:pt x="98071" y="110296"/>
                  </a:lnTo>
                  <a:lnTo>
                    <a:pt x="98678" y="109431"/>
                  </a:lnTo>
                  <a:lnTo>
                    <a:pt x="99286" y="108518"/>
                  </a:lnTo>
                  <a:lnTo>
                    <a:pt x="99867" y="107606"/>
                  </a:lnTo>
                  <a:lnTo>
                    <a:pt x="100422" y="106645"/>
                  </a:lnTo>
                  <a:lnTo>
                    <a:pt x="101638" y="104579"/>
                  </a:lnTo>
                  <a:lnTo>
                    <a:pt x="103011" y="102129"/>
                  </a:lnTo>
                  <a:lnTo>
                    <a:pt x="104438" y="99391"/>
                  </a:lnTo>
                  <a:lnTo>
                    <a:pt x="105944" y="96461"/>
                  </a:lnTo>
                  <a:lnTo>
                    <a:pt x="107476" y="93242"/>
                  </a:lnTo>
                  <a:lnTo>
                    <a:pt x="109062" y="89783"/>
                  </a:lnTo>
                  <a:lnTo>
                    <a:pt x="109801" y="88006"/>
                  </a:lnTo>
                  <a:lnTo>
                    <a:pt x="110594" y="86132"/>
                  </a:lnTo>
                  <a:lnTo>
                    <a:pt x="111334" y="84211"/>
                  </a:lnTo>
                  <a:lnTo>
                    <a:pt x="112126" y="82193"/>
                  </a:lnTo>
                  <a:lnTo>
                    <a:pt x="112840" y="80176"/>
                  </a:lnTo>
                  <a:lnTo>
                    <a:pt x="113553" y="78158"/>
                  </a:lnTo>
                  <a:lnTo>
                    <a:pt x="114266" y="75996"/>
                  </a:lnTo>
                  <a:lnTo>
                    <a:pt x="114953" y="73883"/>
                  </a:lnTo>
                  <a:lnTo>
                    <a:pt x="115587" y="71721"/>
                  </a:lnTo>
                  <a:lnTo>
                    <a:pt x="116195" y="69415"/>
                  </a:lnTo>
                  <a:lnTo>
                    <a:pt x="116776" y="67157"/>
                  </a:lnTo>
                  <a:lnTo>
                    <a:pt x="117305" y="64851"/>
                  </a:lnTo>
                  <a:lnTo>
                    <a:pt x="117807" y="62497"/>
                  </a:lnTo>
                  <a:lnTo>
                    <a:pt x="118256" y="60192"/>
                  </a:lnTo>
                  <a:lnTo>
                    <a:pt x="118652" y="57742"/>
                  </a:lnTo>
                  <a:lnTo>
                    <a:pt x="118996" y="55292"/>
                  </a:lnTo>
                  <a:lnTo>
                    <a:pt x="119286" y="52794"/>
                  </a:lnTo>
                  <a:lnTo>
                    <a:pt x="119524" y="50344"/>
                  </a:lnTo>
                  <a:lnTo>
                    <a:pt x="119709" y="47846"/>
                  </a:lnTo>
                  <a:lnTo>
                    <a:pt x="119815" y="45300"/>
                  </a:lnTo>
                  <a:lnTo>
                    <a:pt x="119920" y="40400"/>
                  </a:lnTo>
                  <a:lnTo>
                    <a:pt x="120000" y="36124"/>
                  </a:lnTo>
                  <a:lnTo>
                    <a:pt x="120000" y="32281"/>
                  </a:lnTo>
                  <a:lnTo>
                    <a:pt x="119920" y="28823"/>
                  </a:lnTo>
                  <a:lnTo>
                    <a:pt x="119867" y="25796"/>
                  </a:lnTo>
                  <a:lnTo>
                    <a:pt x="119709" y="23202"/>
                  </a:lnTo>
                  <a:lnTo>
                    <a:pt x="119577" y="20992"/>
                  </a:lnTo>
                  <a:lnTo>
                    <a:pt x="119418" y="19119"/>
                  </a:lnTo>
                  <a:lnTo>
                    <a:pt x="119260" y="17534"/>
                  </a:lnTo>
                  <a:lnTo>
                    <a:pt x="119075" y="16236"/>
                  </a:lnTo>
                  <a:lnTo>
                    <a:pt x="118890" y="15276"/>
                  </a:lnTo>
                  <a:lnTo>
                    <a:pt x="118758" y="14459"/>
                  </a:lnTo>
                  <a:lnTo>
                    <a:pt x="118494" y="13546"/>
                  </a:lnTo>
                  <a:lnTo>
                    <a:pt x="118388" y="13306"/>
                  </a:lnTo>
                  <a:lnTo>
                    <a:pt x="117912" y="13546"/>
                  </a:lnTo>
                  <a:lnTo>
                    <a:pt x="116591" y="14171"/>
                  </a:lnTo>
                  <a:lnTo>
                    <a:pt x="114557" y="15084"/>
                  </a:lnTo>
                  <a:lnTo>
                    <a:pt x="111889" y="16188"/>
                  </a:lnTo>
                  <a:lnTo>
                    <a:pt x="110330" y="16669"/>
                  </a:lnTo>
                  <a:lnTo>
                    <a:pt x="108665" y="17293"/>
                  </a:lnTo>
                  <a:lnTo>
                    <a:pt x="106948" y="17870"/>
                  </a:lnTo>
                  <a:lnTo>
                    <a:pt x="105072" y="18398"/>
                  </a:lnTo>
                  <a:lnTo>
                    <a:pt x="103196" y="18831"/>
                  </a:lnTo>
                  <a:lnTo>
                    <a:pt x="101215" y="19311"/>
                  </a:lnTo>
                  <a:lnTo>
                    <a:pt x="99207" y="19695"/>
                  </a:lnTo>
                  <a:lnTo>
                    <a:pt x="97199" y="19935"/>
                  </a:lnTo>
                  <a:lnTo>
                    <a:pt x="95033" y="20128"/>
                  </a:lnTo>
                  <a:lnTo>
                    <a:pt x="92628" y="20272"/>
                  </a:lnTo>
                  <a:lnTo>
                    <a:pt x="89986" y="20320"/>
                  </a:lnTo>
                  <a:lnTo>
                    <a:pt x="87186" y="20272"/>
                  </a:lnTo>
                  <a:lnTo>
                    <a:pt x="84227" y="20128"/>
                  </a:lnTo>
                  <a:lnTo>
                    <a:pt x="81136" y="19935"/>
                  </a:lnTo>
                  <a:lnTo>
                    <a:pt x="77965" y="19551"/>
                  </a:lnTo>
                  <a:lnTo>
                    <a:pt x="74742" y="19119"/>
                  </a:lnTo>
                  <a:lnTo>
                    <a:pt x="71439" y="18494"/>
                  </a:lnTo>
                  <a:lnTo>
                    <a:pt x="68190" y="17822"/>
                  </a:lnTo>
                  <a:lnTo>
                    <a:pt x="66552" y="17389"/>
                  </a:lnTo>
                  <a:lnTo>
                    <a:pt x="64940" y="16957"/>
                  </a:lnTo>
                  <a:lnTo>
                    <a:pt x="63328" y="16429"/>
                  </a:lnTo>
                  <a:lnTo>
                    <a:pt x="61770" y="15900"/>
                  </a:lnTo>
                  <a:lnTo>
                    <a:pt x="60211" y="15372"/>
                  </a:lnTo>
                  <a:lnTo>
                    <a:pt x="58678" y="14795"/>
                  </a:lnTo>
                  <a:lnTo>
                    <a:pt x="57173" y="14171"/>
                  </a:lnTo>
                  <a:lnTo>
                    <a:pt x="55667" y="13498"/>
                  </a:lnTo>
                  <a:lnTo>
                    <a:pt x="54240" y="12778"/>
                  </a:lnTo>
                  <a:lnTo>
                    <a:pt x="52840" y="12009"/>
                  </a:lnTo>
                  <a:lnTo>
                    <a:pt x="51519" y="11240"/>
                  </a:lnTo>
                  <a:lnTo>
                    <a:pt x="50198" y="10376"/>
                  </a:lnTo>
                  <a:lnTo>
                    <a:pt x="48903" y="9511"/>
                  </a:lnTo>
                  <a:lnTo>
                    <a:pt x="47556" y="8694"/>
                  </a:lnTo>
                  <a:lnTo>
                    <a:pt x="46155" y="7878"/>
                  </a:lnTo>
                  <a:lnTo>
                    <a:pt x="44702" y="7109"/>
                  </a:lnTo>
                  <a:lnTo>
                    <a:pt x="43196" y="6389"/>
                  </a:lnTo>
                  <a:lnTo>
                    <a:pt x="41638" y="5764"/>
                  </a:lnTo>
                  <a:lnTo>
                    <a:pt x="40079" y="5092"/>
                  </a:lnTo>
                  <a:lnTo>
                    <a:pt x="38494" y="4515"/>
                  </a:lnTo>
                  <a:lnTo>
                    <a:pt x="36856" y="3939"/>
                  </a:lnTo>
                  <a:lnTo>
                    <a:pt x="35217" y="3314"/>
                  </a:lnTo>
                  <a:lnTo>
                    <a:pt x="33553" y="2882"/>
                  </a:lnTo>
                  <a:lnTo>
                    <a:pt x="31889" y="2401"/>
                  </a:lnTo>
                  <a:lnTo>
                    <a:pt x="30198" y="1969"/>
                  </a:lnTo>
                  <a:lnTo>
                    <a:pt x="28560" y="1585"/>
                  </a:lnTo>
                  <a:lnTo>
                    <a:pt x="26869" y="1248"/>
                  </a:lnTo>
                  <a:lnTo>
                    <a:pt x="25204" y="912"/>
                  </a:lnTo>
                  <a:lnTo>
                    <a:pt x="23513" y="672"/>
                  </a:lnTo>
                  <a:lnTo>
                    <a:pt x="21875" y="480"/>
                  </a:lnTo>
                  <a:lnTo>
                    <a:pt x="20264" y="288"/>
                  </a:lnTo>
                  <a:lnTo>
                    <a:pt x="18652" y="144"/>
                  </a:lnTo>
                  <a:lnTo>
                    <a:pt x="17067" y="48"/>
                  </a:lnTo>
                  <a:lnTo>
                    <a:pt x="15535" y="0"/>
                  </a:lnTo>
                  <a:lnTo>
                    <a:pt x="14029" y="0"/>
                  </a:lnTo>
                  <a:lnTo>
                    <a:pt x="12575" y="48"/>
                  </a:lnTo>
                  <a:lnTo>
                    <a:pt x="11122" y="192"/>
                  </a:lnTo>
                  <a:lnTo>
                    <a:pt x="9775" y="336"/>
                  </a:lnTo>
                  <a:lnTo>
                    <a:pt x="8454" y="528"/>
                  </a:lnTo>
                  <a:lnTo>
                    <a:pt x="7186" y="720"/>
                  </a:lnTo>
                  <a:lnTo>
                    <a:pt x="5970" y="1056"/>
                  </a:lnTo>
                  <a:lnTo>
                    <a:pt x="4861" y="1393"/>
                  </a:lnTo>
                  <a:lnTo>
                    <a:pt x="3804" y="1777"/>
                  </a:lnTo>
                  <a:lnTo>
                    <a:pt x="2826" y="2209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Shape 3187">
              <a:extLst>
                <a:ext uri="{FF2B5EF4-FFF2-40B4-BE49-F238E27FC236}">
                  <a16:creationId xmlns:a16="http://schemas.microsoft.com/office/drawing/2014/main" id="{7C1EE5AD-8478-C25F-D9E9-B2E7221833F4}"/>
                </a:ext>
              </a:extLst>
            </p:cNvPr>
            <p:cNvSpPr/>
            <p:nvPr/>
          </p:nvSpPr>
          <p:spPr>
            <a:xfrm>
              <a:off x="4133699" y="2956255"/>
              <a:ext cx="1242932" cy="17714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079" y="117941"/>
                  </a:moveTo>
                  <a:lnTo>
                    <a:pt x="84920" y="117941"/>
                  </a:lnTo>
                  <a:lnTo>
                    <a:pt x="85842" y="117775"/>
                  </a:lnTo>
                  <a:lnTo>
                    <a:pt x="86883" y="117543"/>
                  </a:lnTo>
                  <a:lnTo>
                    <a:pt x="87971" y="117278"/>
                  </a:lnTo>
                  <a:lnTo>
                    <a:pt x="89107" y="116929"/>
                  </a:lnTo>
                  <a:lnTo>
                    <a:pt x="90360" y="116580"/>
                  </a:lnTo>
                  <a:lnTo>
                    <a:pt x="91638" y="116132"/>
                  </a:lnTo>
                  <a:lnTo>
                    <a:pt x="92962" y="115651"/>
                  </a:lnTo>
                  <a:lnTo>
                    <a:pt x="94334" y="115103"/>
                  </a:lnTo>
                  <a:lnTo>
                    <a:pt x="95706" y="114506"/>
                  </a:lnTo>
                  <a:lnTo>
                    <a:pt x="97125" y="113842"/>
                  </a:lnTo>
                  <a:lnTo>
                    <a:pt x="98568" y="113128"/>
                  </a:lnTo>
                  <a:lnTo>
                    <a:pt x="100011" y="112365"/>
                  </a:lnTo>
                  <a:lnTo>
                    <a:pt x="101407" y="111535"/>
                  </a:lnTo>
                  <a:lnTo>
                    <a:pt x="102826" y="110622"/>
                  </a:lnTo>
                  <a:lnTo>
                    <a:pt x="104222" y="109659"/>
                  </a:lnTo>
                  <a:lnTo>
                    <a:pt x="105570" y="108647"/>
                  </a:lnTo>
                  <a:lnTo>
                    <a:pt x="106918" y="107551"/>
                  </a:lnTo>
                  <a:lnTo>
                    <a:pt x="108196" y="106390"/>
                  </a:lnTo>
                  <a:lnTo>
                    <a:pt x="109426" y="105178"/>
                  </a:lnTo>
                  <a:lnTo>
                    <a:pt x="110609" y="103900"/>
                  </a:lnTo>
                  <a:lnTo>
                    <a:pt x="111697" y="102522"/>
                  </a:lnTo>
                  <a:lnTo>
                    <a:pt x="112714" y="101095"/>
                  </a:lnTo>
                  <a:lnTo>
                    <a:pt x="113660" y="99601"/>
                  </a:lnTo>
                  <a:lnTo>
                    <a:pt x="114488" y="98024"/>
                  </a:lnTo>
                  <a:lnTo>
                    <a:pt x="115221" y="96381"/>
                  </a:lnTo>
                  <a:lnTo>
                    <a:pt x="115860" y="94655"/>
                  </a:lnTo>
                  <a:lnTo>
                    <a:pt x="116333" y="92863"/>
                  </a:lnTo>
                  <a:lnTo>
                    <a:pt x="116735" y="90987"/>
                  </a:lnTo>
                  <a:lnTo>
                    <a:pt x="116972" y="89029"/>
                  </a:lnTo>
                  <a:lnTo>
                    <a:pt x="117090" y="87004"/>
                  </a:lnTo>
                  <a:lnTo>
                    <a:pt x="117019" y="84879"/>
                  </a:lnTo>
                  <a:lnTo>
                    <a:pt x="116830" y="82705"/>
                  </a:lnTo>
                  <a:lnTo>
                    <a:pt x="116428" y="80464"/>
                  </a:lnTo>
                  <a:lnTo>
                    <a:pt x="115860" y="78356"/>
                  </a:lnTo>
                  <a:lnTo>
                    <a:pt x="115150" y="76331"/>
                  </a:lnTo>
                  <a:lnTo>
                    <a:pt x="114299" y="74390"/>
                  </a:lnTo>
                  <a:lnTo>
                    <a:pt x="113258" y="72547"/>
                  </a:lnTo>
                  <a:lnTo>
                    <a:pt x="112146" y="70804"/>
                  </a:lnTo>
                  <a:lnTo>
                    <a:pt x="110892" y="69145"/>
                  </a:lnTo>
                  <a:lnTo>
                    <a:pt x="109591" y="67568"/>
                  </a:lnTo>
                  <a:lnTo>
                    <a:pt x="108149" y="66074"/>
                  </a:lnTo>
                  <a:lnTo>
                    <a:pt x="106635" y="64680"/>
                  </a:lnTo>
                  <a:lnTo>
                    <a:pt x="105073" y="63385"/>
                  </a:lnTo>
                  <a:lnTo>
                    <a:pt x="103465" y="62141"/>
                  </a:lnTo>
                  <a:lnTo>
                    <a:pt x="101809" y="60995"/>
                  </a:lnTo>
                  <a:lnTo>
                    <a:pt x="100130" y="59917"/>
                  </a:lnTo>
                  <a:lnTo>
                    <a:pt x="98426" y="58904"/>
                  </a:lnTo>
                  <a:lnTo>
                    <a:pt x="96747" y="57975"/>
                  </a:lnTo>
                  <a:lnTo>
                    <a:pt x="95044" y="57095"/>
                  </a:lnTo>
                  <a:lnTo>
                    <a:pt x="93341" y="56298"/>
                  </a:lnTo>
                  <a:lnTo>
                    <a:pt x="91709" y="55585"/>
                  </a:lnTo>
                  <a:lnTo>
                    <a:pt x="90100" y="54937"/>
                  </a:lnTo>
                  <a:lnTo>
                    <a:pt x="88562" y="54323"/>
                  </a:lnTo>
                  <a:lnTo>
                    <a:pt x="87096" y="53809"/>
                  </a:lnTo>
                  <a:lnTo>
                    <a:pt x="85724" y="53311"/>
                  </a:lnTo>
                  <a:lnTo>
                    <a:pt x="84399" y="52912"/>
                  </a:lnTo>
                  <a:lnTo>
                    <a:pt x="83217" y="52547"/>
                  </a:lnTo>
                  <a:lnTo>
                    <a:pt x="82128" y="52232"/>
                  </a:lnTo>
                  <a:lnTo>
                    <a:pt x="81206" y="51983"/>
                  </a:lnTo>
                  <a:lnTo>
                    <a:pt x="80378" y="51751"/>
                  </a:lnTo>
                  <a:lnTo>
                    <a:pt x="79219" y="51485"/>
                  </a:lnTo>
                  <a:lnTo>
                    <a:pt x="78769" y="51402"/>
                  </a:lnTo>
                  <a:lnTo>
                    <a:pt x="77705" y="51186"/>
                  </a:lnTo>
                  <a:lnTo>
                    <a:pt x="77705" y="6323"/>
                  </a:lnTo>
                  <a:lnTo>
                    <a:pt x="77894" y="6091"/>
                  </a:lnTo>
                  <a:lnTo>
                    <a:pt x="78415" y="5526"/>
                  </a:lnTo>
                  <a:lnTo>
                    <a:pt x="78864" y="4912"/>
                  </a:lnTo>
                  <a:lnTo>
                    <a:pt x="79290" y="4331"/>
                  </a:lnTo>
                  <a:lnTo>
                    <a:pt x="79645" y="3767"/>
                  </a:lnTo>
                  <a:lnTo>
                    <a:pt x="79952" y="3253"/>
                  </a:lnTo>
                  <a:lnTo>
                    <a:pt x="80189" y="2771"/>
                  </a:lnTo>
                  <a:lnTo>
                    <a:pt x="80331" y="2373"/>
                  </a:lnTo>
                  <a:lnTo>
                    <a:pt x="80425" y="2058"/>
                  </a:lnTo>
                  <a:lnTo>
                    <a:pt x="79952" y="2058"/>
                  </a:lnTo>
                  <a:lnTo>
                    <a:pt x="39597" y="2058"/>
                  </a:lnTo>
                  <a:lnTo>
                    <a:pt x="39668" y="2373"/>
                  </a:lnTo>
                  <a:lnTo>
                    <a:pt x="39810" y="2771"/>
                  </a:lnTo>
                  <a:lnTo>
                    <a:pt x="40047" y="3253"/>
                  </a:lnTo>
                  <a:lnTo>
                    <a:pt x="40354" y="3767"/>
                  </a:lnTo>
                  <a:lnTo>
                    <a:pt x="40709" y="4331"/>
                  </a:lnTo>
                  <a:lnTo>
                    <a:pt x="41135" y="4912"/>
                  </a:lnTo>
                  <a:lnTo>
                    <a:pt x="41584" y="5526"/>
                  </a:lnTo>
                  <a:lnTo>
                    <a:pt x="42081" y="6091"/>
                  </a:lnTo>
                  <a:lnTo>
                    <a:pt x="42294" y="6323"/>
                  </a:lnTo>
                  <a:lnTo>
                    <a:pt x="42294" y="51186"/>
                  </a:lnTo>
                  <a:lnTo>
                    <a:pt x="41230" y="51402"/>
                  </a:lnTo>
                  <a:lnTo>
                    <a:pt x="40780" y="51485"/>
                  </a:lnTo>
                  <a:lnTo>
                    <a:pt x="39621" y="51751"/>
                  </a:lnTo>
                  <a:lnTo>
                    <a:pt x="38817" y="51983"/>
                  </a:lnTo>
                  <a:lnTo>
                    <a:pt x="37871" y="52232"/>
                  </a:lnTo>
                  <a:lnTo>
                    <a:pt x="36782" y="52547"/>
                  </a:lnTo>
                  <a:lnTo>
                    <a:pt x="35600" y="52912"/>
                  </a:lnTo>
                  <a:lnTo>
                    <a:pt x="34275" y="53311"/>
                  </a:lnTo>
                  <a:lnTo>
                    <a:pt x="32903" y="53809"/>
                  </a:lnTo>
                  <a:lnTo>
                    <a:pt x="31437" y="54323"/>
                  </a:lnTo>
                  <a:lnTo>
                    <a:pt x="29899" y="54937"/>
                  </a:lnTo>
                  <a:lnTo>
                    <a:pt x="28290" y="55585"/>
                  </a:lnTo>
                  <a:lnTo>
                    <a:pt x="26658" y="56298"/>
                  </a:lnTo>
                  <a:lnTo>
                    <a:pt x="24955" y="57095"/>
                  </a:lnTo>
                  <a:lnTo>
                    <a:pt x="23299" y="57975"/>
                  </a:lnTo>
                  <a:lnTo>
                    <a:pt x="21573" y="58904"/>
                  </a:lnTo>
                  <a:lnTo>
                    <a:pt x="19869" y="59917"/>
                  </a:lnTo>
                  <a:lnTo>
                    <a:pt x="18190" y="60995"/>
                  </a:lnTo>
                  <a:lnTo>
                    <a:pt x="16534" y="62141"/>
                  </a:lnTo>
                  <a:lnTo>
                    <a:pt x="14926" y="63385"/>
                  </a:lnTo>
                  <a:lnTo>
                    <a:pt x="13364" y="64680"/>
                  </a:lnTo>
                  <a:lnTo>
                    <a:pt x="11850" y="66074"/>
                  </a:lnTo>
                  <a:lnTo>
                    <a:pt x="10455" y="67568"/>
                  </a:lnTo>
                  <a:lnTo>
                    <a:pt x="9107" y="69145"/>
                  </a:lnTo>
                  <a:lnTo>
                    <a:pt x="7853" y="70804"/>
                  </a:lnTo>
                  <a:lnTo>
                    <a:pt x="6741" y="72547"/>
                  </a:lnTo>
                  <a:lnTo>
                    <a:pt x="5748" y="74390"/>
                  </a:lnTo>
                  <a:lnTo>
                    <a:pt x="4872" y="76331"/>
                  </a:lnTo>
                  <a:lnTo>
                    <a:pt x="4139" y="78356"/>
                  </a:lnTo>
                  <a:lnTo>
                    <a:pt x="3548" y="80464"/>
                  </a:lnTo>
                  <a:lnTo>
                    <a:pt x="3169" y="82705"/>
                  </a:lnTo>
                  <a:lnTo>
                    <a:pt x="2980" y="84879"/>
                  </a:lnTo>
                  <a:lnTo>
                    <a:pt x="2909" y="87004"/>
                  </a:lnTo>
                  <a:lnTo>
                    <a:pt x="3004" y="89029"/>
                  </a:lnTo>
                  <a:lnTo>
                    <a:pt x="3264" y="90987"/>
                  </a:lnTo>
                  <a:lnTo>
                    <a:pt x="3666" y="92863"/>
                  </a:lnTo>
                  <a:lnTo>
                    <a:pt x="4139" y="94655"/>
                  </a:lnTo>
                  <a:lnTo>
                    <a:pt x="4778" y="96381"/>
                  </a:lnTo>
                  <a:lnTo>
                    <a:pt x="5511" y="98024"/>
                  </a:lnTo>
                  <a:lnTo>
                    <a:pt x="6339" y="99601"/>
                  </a:lnTo>
                  <a:lnTo>
                    <a:pt x="7285" y="101095"/>
                  </a:lnTo>
                  <a:lnTo>
                    <a:pt x="8302" y="102522"/>
                  </a:lnTo>
                  <a:lnTo>
                    <a:pt x="9414" y="103900"/>
                  </a:lnTo>
                  <a:lnTo>
                    <a:pt x="10573" y="105178"/>
                  </a:lnTo>
                  <a:lnTo>
                    <a:pt x="11780" y="106390"/>
                  </a:lnTo>
                  <a:lnTo>
                    <a:pt x="13081" y="107551"/>
                  </a:lnTo>
                  <a:lnTo>
                    <a:pt x="14429" y="108647"/>
                  </a:lnTo>
                  <a:lnTo>
                    <a:pt x="15753" y="109659"/>
                  </a:lnTo>
                  <a:lnTo>
                    <a:pt x="17173" y="110622"/>
                  </a:lnTo>
                  <a:lnTo>
                    <a:pt x="18592" y="111535"/>
                  </a:lnTo>
                  <a:lnTo>
                    <a:pt x="20035" y="112365"/>
                  </a:lnTo>
                  <a:lnTo>
                    <a:pt x="21431" y="113128"/>
                  </a:lnTo>
                  <a:lnTo>
                    <a:pt x="22874" y="113842"/>
                  </a:lnTo>
                  <a:lnTo>
                    <a:pt x="24293" y="114506"/>
                  </a:lnTo>
                  <a:lnTo>
                    <a:pt x="25665" y="115103"/>
                  </a:lnTo>
                  <a:lnTo>
                    <a:pt x="27037" y="115651"/>
                  </a:lnTo>
                  <a:lnTo>
                    <a:pt x="28361" y="116132"/>
                  </a:lnTo>
                  <a:lnTo>
                    <a:pt x="29639" y="116580"/>
                  </a:lnTo>
                  <a:lnTo>
                    <a:pt x="30892" y="116929"/>
                  </a:lnTo>
                  <a:lnTo>
                    <a:pt x="32028" y="117278"/>
                  </a:lnTo>
                  <a:lnTo>
                    <a:pt x="33163" y="117543"/>
                  </a:lnTo>
                  <a:lnTo>
                    <a:pt x="34157" y="117775"/>
                  </a:lnTo>
                  <a:lnTo>
                    <a:pt x="35079" y="117941"/>
                  </a:lnTo>
                  <a:close/>
                  <a:moveTo>
                    <a:pt x="85251" y="120000"/>
                  </a:moveTo>
                  <a:lnTo>
                    <a:pt x="34606" y="119983"/>
                  </a:lnTo>
                  <a:lnTo>
                    <a:pt x="33613" y="119800"/>
                  </a:lnTo>
                  <a:lnTo>
                    <a:pt x="32525" y="119568"/>
                  </a:lnTo>
                  <a:lnTo>
                    <a:pt x="31366" y="119286"/>
                  </a:lnTo>
                  <a:lnTo>
                    <a:pt x="30112" y="118937"/>
                  </a:lnTo>
                  <a:lnTo>
                    <a:pt x="28811" y="118539"/>
                  </a:lnTo>
                  <a:lnTo>
                    <a:pt x="27415" y="118091"/>
                  </a:lnTo>
                  <a:lnTo>
                    <a:pt x="26020" y="117560"/>
                  </a:lnTo>
                  <a:lnTo>
                    <a:pt x="24529" y="116995"/>
                  </a:lnTo>
                  <a:lnTo>
                    <a:pt x="23063" y="116365"/>
                  </a:lnTo>
                  <a:lnTo>
                    <a:pt x="21525" y="115668"/>
                  </a:lnTo>
                  <a:lnTo>
                    <a:pt x="19988" y="114904"/>
                  </a:lnTo>
                  <a:lnTo>
                    <a:pt x="18450" y="114091"/>
                  </a:lnTo>
                  <a:lnTo>
                    <a:pt x="16913" y="113195"/>
                  </a:lnTo>
                  <a:lnTo>
                    <a:pt x="15422" y="112248"/>
                  </a:lnTo>
                  <a:lnTo>
                    <a:pt x="13908" y="111236"/>
                  </a:lnTo>
                  <a:lnTo>
                    <a:pt x="12442" y="110157"/>
                  </a:lnTo>
                  <a:lnTo>
                    <a:pt x="10999" y="108979"/>
                  </a:lnTo>
                  <a:lnTo>
                    <a:pt x="9603" y="107767"/>
                  </a:lnTo>
                  <a:lnTo>
                    <a:pt x="8302" y="106456"/>
                  </a:lnTo>
                  <a:lnTo>
                    <a:pt x="7025" y="105095"/>
                  </a:lnTo>
                  <a:lnTo>
                    <a:pt x="5842" y="103651"/>
                  </a:lnTo>
                  <a:lnTo>
                    <a:pt x="4754" y="102124"/>
                  </a:lnTo>
                  <a:lnTo>
                    <a:pt x="3713" y="100514"/>
                  </a:lnTo>
                  <a:lnTo>
                    <a:pt x="2814" y="98854"/>
                  </a:lnTo>
                  <a:lnTo>
                    <a:pt x="2010" y="97095"/>
                  </a:lnTo>
                  <a:lnTo>
                    <a:pt x="1348" y="95269"/>
                  </a:lnTo>
                  <a:lnTo>
                    <a:pt x="804" y="93360"/>
                  </a:lnTo>
                  <a:lnTo>
                    <a:pt x="378" y="91352"/>
                  </a:lnTo>
                  <a:lnTo>
                    <a:pt x="94" y="89278"/>
                  </a:lnTo>
                  <a:lnTo>
                    <a:pt x="0" y="87087"/>
                  </a:lnTo>
                  <a:lnTo>
                    <a:pt x="47" y="84863"/>
                  </a:lnTo>
                  <a:lnTo>
                    <a:pt x="283" y="82522"/>
                  </a:lnTo>
                  <a:lnTo>
                    <a:pt x="638" y="80381"/>
                  </a:lnTo>
                  <a:lnTo>
                    <a:pt x="1159" y="78340"/>
                  </a:lnTo>
                  <a:lnTo>
                    <a:pt x="1797" y="76381"/>
                  </a:lnTo>
                  <a:lnTo>
                    <a:pt x="2602" y="74506"/>
                  </a:lnTo>
                  <a:lnTo>
                    <a:pt x="3500" y="72697"/>
                  </a:lnTo>
                  <a:lnTo>
                    <a:pt x="4494" y="70987"/>
                  </a:lnTo>
                  <a:lnTo>
                    <a:pt x="5606" y="69344"/>
                  </a:lnTo>
                  <a:lnTo>
                    <a:pt x="6836" y="67800"/>
                  </a:lnTo>
                  <a:lnTo>
                    <a:pt x="8113" y="66307"/>
                  </a:lnTo>
                  <a:lnTo>
                    <a:pt x="9485" y="64879"/>
                  </a:lnTo>
                  <a:lnTo>
                    <a:pt x="10904" y="63551"/>
                  </a:lnTo>
                  <a:lnTo>
                    <a:pt x="12395" y="62290"/>
                  </a:lnTo>
                  <a:lnTo>
                    <a:pt x="13908" y="61112"/>
                  </a:lnTo>
                  <a:lnTo>
                    <a:pt x="15470" y="59983"/>
                  </a:lnTo>
                  <a:lnTo>
                    <a:pt x="17078" y="58921"/>
                  </a:lnTo>
                  <a:lnTo>
                    <a:pt x="18687" y="57908"/>
                  </a:lnTo>
                  <a:lnTo>
                    <a:pt x="20319" y="56979"/>
                  </a:lnTo>
                  <a:lnTo>
                    <a:pt x="21951" y="56132"/>
                  </a:lnTo>
                  <a:lnTo>
                    <a:pt x="23536" y="55319"/>
                  </a:lnTo>
                  <a:lnTo>
                    <a:pt x="25144" y="54556"/>
                  </a:lnTo>
                  <a:lnTo>
                    <a:pt x="26682" y="53875"/>
                  </a:lnTo>
                  <a:lnTo>
                    <a:pt x="28219" y="53244"/>
                  </a:lnTo>
                  <a:lnTo>
                    <a:pt x="29686" y="52663"/>
                  </a:lnTo>
                  <a:lnTo>
                    <a:pt x="31129" y="52132"/>
                  </a:lnTo>
                  <a:lnTo>
                    <a:pt x="32477" y="51668"/>
                  </a:lnTo>
                  <a:lnTo>
                    <a:pt x="33755" y="51236"/>
                  </a:lnTo>
                  <a:lnTo>
                    <a:pt x="34985" y="50854"/>
                  </a:lnTo>
                  <a:lnTo>
                    <a:pt x="36073" y="50522"/>
                  </a:lnTo>
                  <a:lnTo>
                    <a:pt x="37965" y="50008"/>
                  </a:lnTo>
                  <a:lnTo>
                    <a:pt x="39361" y="49659"/>
                  </a:lnTo>
                  <a:lnTo>
                    <a:pt x="39361" y="6921"/>
                  </a:lnTo>
                  <a:lnTo>
                    <a:pt x="38793" y="6224"/>
                  </a:lnTo>
                  <a:lnTo>
                    <a:pt x="38225" y="5460"/>
                  </a:lnTo>
                  <a:lnTo>
                    <a:pt x="37918" y="5029"/>
                  </a:lnTo>
                  <a:lnTo>
                    <a:pt x="37681" y="4614"/>
                  </a:lnTo>
                  <a:lnTo>
                    <a:pt x="37421" y="4215"/>
                  </a:lnTo>
                  <a:lnTo>
                    <a:pt x="37232" y="3784"/>
                  </a:lnTo>
                  <a:lnTo>
                    <a:pt x="37043" y="3352"/>
                  </a:lnTo>
                  <a:lnTo>
                    <a:pt x="36877" y="2954"/>
                  </a:lnTo>
                  <a:lnTo>
                    <a:pt x="36735" y="2572"/>
                  </a:lnTo>
                  <a:lnTo>
                    <a:pt x="36688" y="2190"/>
                  </a:lnTo>
                  <a:lnTo>
                    <a:pt x="36688" y="1809"/>
                  </a:lnTo>
                  <a:lnTo>
                    <a:pt x="36735" y="1460"/>
                  </a:lnTo>
                  <a:lnTo>
                    <a:pt x="36782" y="1311"/>
                  </a:lnTo>
                  <a:lnTo>
                    <a:pt x="36830" y="1145"/>
                  </a:lnTo>
                  <a:lnTo>
                    <a:pt x="36924" y="1012"/>
                  </a:lnTo>
                  <a:lnTo>
                    <a:pt x="37043" y="863"/>
                  </a:lnTo>
                  <a:lnTo>
                    <a:pt x="37137" y="746"/>
                  </a:lnTo>
                  <a:lnTo>
                    <a:pt x="37279" y="580"/>
                  </a:lnTo>
                  <a:lnTo>
                    <a:pt x="37492" y="448"/>
                  </a:lnTo>
                  <a:lnTo>
                    <a:pt x="37729" y="315"/>
                  </a:lnTo>
                  <a:lnTo>
                    <a:pt x="38036" y="182"/>
                  </a:lnTo>
                  <a:lnTo>
                    <a:pt x="38415" y="99"/>
                  </a:lnTo>
                  <a:lnTo>
                    <a:pt x="38604" y="49"/>
                  </a:lnTo>
                  <a:lnTo>
                    <a:pt x="38817" y="16"/>
                  </a:lnTo>
                  <a:lnTo>
                    <a:pt x="39053" y="0"/>
                  </a:lnTo>
                  <a:lnTo>
                    <a:pt x="39314" y="0"/>
                  </a:lnTo>
                  <a:lnTo>
                    <a:pt x="80733" y="0"/>
                  </a:lnTo>
                  <a:lnTo>
                    <a:pt x="80946" y="0"/>
                  </a:lnTo>
                  <a:lnTo>
                    <a:pt x="81206" y="16"/>
                  </a:lnTo>
                  <a:lnTo>
                    <a:pt x="81395" y="49"/>
                  </a:lnTo>
                  <a:lnTo>
                    <a:pt x="81608" y="99"/>
                  </a:lnTo>
                  <a:lnTo>
                    <a:pt x="81963" y="182"/>
                  </a:lnTo>
                  <a:lnTo>
                    <a:pt x="82270" y="315"/>
                  </a:lnTo>
                  <a:lnTo>
                    <a:pt x="82507" y="448"/>
                  </a:lnTo>
                  <a:lnTo>
                    <a:pt x="82720" y="580"/>
                  </a:lnTo>
                  <a:lnTo>
                    <a:pt x="82862" y="746"/>
                  </a:lnTo>
                  <a:lnTo>
                    <a:pt x="83004" y="863"/>
                  </a:lnTo>
                  <a:lnTo>
                    <a:pt x="83098" y="1012"/>
                  </a:lnTo>
                  <a:lnTo>
                    <a:pt x="83146" y="1145"/>
                  </a:lnTo>
                  <a:lnTo>
                    <a:pt x="83217" y="1311"/>
                  </a:lnTo>
                  <a:lnTo>
                    <a:pt x="83287" y="1460"/>
                  </a:lnTo>
                  <a:lnTo>
                    <a:pt x="83311" y="1809"/>
                  </a:lnTo>
                  <a:lnTo>
                    <a:pt x="83311" y="2190"/>
                  </a:lnTo>
                  <a:lnTo>
                    <a:pt x="83264" y="2572"/>
                  </a:lnTo>
                  <a:lnTo>
                    <a:pt x="83122" y="2954"/>
                  </a:lnTo>
                  <a:lnTo>
                    <a:pt x="82956" y="3352"/>
                  </a:lnTo>
                  <a:lnTo>
                    <a:pt x="82814" y="3784"/>
                  </a:lnTo>
                  <a:lnTo>
                    <a:pt x="82578" y="4215"/>
                  </a:lnTo>
                  <a:lnTo>
                    <a:pt x="82318" y="4614"/>
                  </a:lnTo>
                  <a:lnTo>
                    <a:pt x="82057" y="5029"/>
                  </a:lnTo>
                  <a:lnTo>
                    <a:pt x="81774" y="5460"/>
                  </a:lnTo>
                  <a:lnTo>
                    <a:pt x="81206" y="6224"/>
                  </a:lnTo>
                  <a:lnTo>
                    <a:pt x="80638" y="6921"/>
                  </a:lnTo>
                  <a:lnTo>
                    <a:pt x="80638" y="49659"/>
                  </a:lnTo>
                  <a:lnTo>
                    <a:pt x="82034" y="50008"/>
                  </a:lnTo>
                  <a:lnTo>
                    <a:pt x="83926" y="50522"/>
                  </a:lnTo>
                  <a:lnTo>
                    <a:pt x="85038" y="50854"/>
                  </a:lnTo>
                  <a:lnTo>
                    <a:pt x="86221" y="51236"/>
                  </a:lnTo>
                  <a:lnTo>
                    <a:pt x="87522" y="51668"/>
                  </a:lnTo>
                  <a:lnTo>
                    <a:pt x="88870" y="52132"/>
                  </a:lnTo>
                  <a:lnTo>
                    <a:pt x="90289" y="52663"/>
                  </a:lnTo>
                  <a:lnTo>
                    <a:pt x="91780" y="53244"/>
                  </a:lnTo>
                  <a:lnTo>
                    <a:pt x="93317" y="53875"/>
                  </a:lnTo>
                  <a:lnTo>
                    <a:pt x="94878" y="54556"/>
                  </a:lnTo>
                  <a:lnTo>
                    <a:pt x="96439" y="55319"/>
                  </a:lnTo>
                  <a:lnTo>
                    <a:pt x="98048" y="56132"/>
                  </a:lnTo>
                  <a:lnTo>
                    <a:pt x="99680" y="56979"/>
                  </a:lnTo>
                  <a:lnTo>
                    <a:pt x="101312" y="57908"/>
                  </a:lnTo>
                  <a:lnTo>
                    <a:pt x="102921" y="58921"/>
                  </a:lnTo>
                  <a:lnTo>
                    <a:pt x="104529" y="59983"/>
                  </a:lnTo>
                  <a:lnTo>
                    <a:pt x="106091" y="61112"/>
                  </a:lnTo>
                  <a:lnTo>
                    <a:pt x="107604" y="62290"/>
                  </a:lnTo>
                  <a:lnTo>
                    <a:pt x="109095" y="63551"/>
                  </a:lnTo>
                  <a:lnTo>
                    <a:pt x="110514" y="64879"/>
                  </a:lnTo>
                  <a:lnTo>
                    <a:pt x="111886" y="66307"/>
                  </a:lnTo>
                  <a:lnTo>
                    <a:pt x="113163" y="67800"/>
                  </a:lnTo>
                  <a:lnTo>
                    <a:pt x="114393" y="69344"/>
                  </a:lnTo>
                  <a:lnTo>
                    <a:pt x="115505" y="70987"/>
                  </a:lnTo>
                  <a:lnTo>
                    <a:pt x="116499" y="72697"/>
                  </a:lnTo>
                  <a:lnTo>
                    <a:pt x="117397" y="74506"/>
                  </a:lnTo>
                  <a:lnTo>
                    <a:pt x="118202" y="76381"/>
                  </a:lnTo>
                  <a:lnTo>
                    <a:pt x="118840" y="78340"/>
                  </a:lnTo>
                  <a:lnTo>
                    <a:pt x="119361" y="80381"/>
                  </a:lnTo>
                  <a:lnTo>
                    <a:pt x="119739" y="82522"/>
                  </a:lnTo>
                  <a:lnTo>
                    <a:pt x="119952" y="84863"/>
                  </a:lnTo>
                  <a:lnTo>
                    <a:pt x="120000" y="87087"/>
                  </a:lnTo>
                  <a:lnTo>
                    <a:pt x="119905" y="89278"/>
                  </a:lnTo>
                  <a:lnTo>
                    <a:pt x="119597" y="91352"/>
                  </a:lnTo>
                  <a:lnTo>
                    <a:pt x="119195" y="93360"/>
                  </a:lnTo>
                  <a:lnTo>
                    <a:pt x="118651" y="95269"/>
                  </a:lnTo>
                  <a:lnTo>
                    <a:pt x="117965" y="97095"/>
                  </a:lnTo>
                  <a:lnTo>
                    <a:pt x="117185" y="98854"/>
                  </a:lnTo>
                  <a:lnTo>
                    <a:pt x="116286" y="100514"/>
                  </a:lnTo>
                  <a:lnTo>
                    <a:pt x="115245" y="102124"/>
                  </a:lnTo>
                  <a:lnTo>
                    <a:pt x="114157" y="103651"/>
                  </a:lnTo>
                  <a:lnTo>
                    <a:pt x="112974" y="105095"/>
                  </a:lnTo>
                  <a:lnTo>
                    <a:pt x="111697" y="106456"/>
                  </a:lnTo>
                  <a:lnTo>
                    <a:pt x="110372" y="107767"/>
                  </a:lnTo>
                  <a:lnTo>
                    <a:pt x="109000" y="108979"/>
                  </a:lnTo>
                  <a:lnTo>
                    <a:pt x="107557" y="110157"/>
                  </a:lnTo>
                  <a:lnTo>
                    <a:pt x="106091" y="111236"/>
                  </a:lnTo>
                  <a:lnTo>
                    <a:pt x="104577" y="112248"/>
                  </a:lnTo>
                  <a:lnTo>
                    <a:pt x="103086" y="113195"/>
                  </a:lnTo>
                  <a:lnTo>
                    <a:pt x="101549" y="114091"/>
                  </a:lnTo>
                  <a:lnTo>
                    <a:pt x="100011" y="114904"/>
                  </a:lnTo>
                  <a:lnTo>
                    <a:pt x="98474" y="115668"/>
                  </a:lnTo>
                  <a:lnTo>
                    <a:pt x="96960" y="116365"/>
                  </a:lnTo>
                  <a:lnTo>
                    <a:pt x="95446" y="116995"/>
                  </a:lnTo>
                  <a:lnTo>
                    <a:pt x="93979" y="117560"/>
                  </a:lnTo>
                  <a:lnTo>
                    <a:pt x="92584" y="118091"/>
                  </a:lnTo>
                  <a:lnTo>
                    <a:pt x="91188" y="118539"/>
                  </a:lnTo>
                  <a:lnTo>
                    <a:pt x="89887" y="118937"/>
                  </a:lnTo>
                  <a:lnTo>
                    <a:pt x="88633" y="119286"/>
                  </a:lnTo>
                  <a:lnTo>
                    <a:pt x="87474" y="119568"/>
                  </a:lnTo>
                  <a:lnTo>
                    <a:pt x="86386" y="119800"/>
                  </a:lnTo>
                  <a:lnTo>
                    <a:pt x="85440" y="119983"/>
                  </a:lnTo>
                  <a:lnTo>
                    <a:pt x="85251" y="12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Shape 3188">
              <a:extLst>
                <a:ext uri="{FF2B5EF4-FFF2-40B4-BE49-F238E27FC236}">
                  <a16:creationId xmlns:a16="http://schemas.microsoft.com/office/drawing/2014/main" id="{8C655CAC-FF3F-A24C-7883-049611A46EEF}"/>
                </a:ext>
              </a:extLst>
            </p:cNvPr>
            <p:cNvSpPr/>
            <p:nvPr/>
          </p:nvSpPr>
          <p:spPr>
            <a:xfrm>
              <a:off x="4751858" y="2658568"/>
              <a:ext cx="194783" cy="1955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150"/>
                  </a:moveTo>
                  <a:lnTo>
                    <a:pt x="120000" y="57000"/>
                  </a:lnTo>
                  <a:lnTo>
                    <a:pt x="119849" y="54000"/>
                  </a:lnTo>
                  <a:lnTo>
                    <a:pt x="119396" y="51000"/>
                  </a:lnTo>
                  <a:lnTo>
                    <a:pt x="118793" y="47850"/>
                  </a:lnTo>
                  <a:lnTo>
                    <a:pt x="118190" y="45000"/>
                  </a:lnTo>
                  <a:lnTo>
                    <a:pt x="117437" y="42150"/>
                  </a:lnTo>
                  <a:lnTo>
                    <a:pt x="116381" y="39600"/>
                  </a:lnTo>
                  <a:lnTo>
                    <a:pt x="115326" y="36750"/>
                  </a:lnTo>
                  <a:lnTo>
                    <a:pt x="114120" y="34050"/>
                  </a:lnTo>
                  <a:lnTo>
                    <a:pt x="112914" y="31350"/>
                  </a:lnTo>
                  <a:lnTo>
                    <a:pt x="111407" y="28950"/>
                  </a:lnTo>
                  <a:lnTo>
                    <a:pt x="109748" y="26550"/>
                  </a:lnTo>
                  <a:lnTo>
                    <a:pt x="108241" y="24300"/>
                  </a:lnTo>
                  <a:lnTo>
                    <a:pt x="106281" y="21900"/>
                  </a:lnTo>
                  <a:lnTo>
                    <a:pt x="104472" y="19800"/>
                  </a:lnTo>
                  <a:lnTo>
                    <a:pt x="102512" y="17700"/>
                  </a:lnTo>
                  <a:lnTo>
                    <a:pt x="100402" y="15750"/>
                  </a:lnTo>
                  <a:lnTo>
                    <a:pt x="98140" y="13950"/>
                  </a:lnTo>
                  <a:lnTo>
                    <a:pt x="95879" y="12000"/>
                  </a:lnTo>
                  <a:lnTo>
                    <a:pt x="93618" y="10500"/>
                  </a:lnTo>
                  <a:lnTo>
                    <a:pt x="91206" y="8850"/>
                  </a:lnTo>
                  <a:lnTo>
                    <a:pt x="88643" y="7350"/>
                  </a:lnTo>
                  <a:lnTo>
                    <a:pt x="86080" y="6000"/>
                  </a:lnTo>
                  <a:lnTo>
                    <a:pt x="83517" y="4950"/>
                  </a:lnTo>
                  <a:lnTo>
                    <a:pt x="80653" y="3750"/>
                  </a:lnTo>
                  <a:lnTo>
                    <a:pt x="77788" y="2850"/>
                  </a:lnTo>
                  <a:lnTo>
                    <a:pt x="75075" y="2100"/>
                  </a:lnTo>
                  <a:lnTo>
                    <a:pt x="72060" y="1200"/>
                  </a:lnTo>
                  <a:lnTo>
                    <a:pt x="69195" y="900"/>
                  </a:lnTo>
                  <a:lnTo>
                    <a:pt x="66180" y="450"/>
                  </a:lnTo>
                  <a:lnTo>
                    <a:pt x="63015" y="300"/>
                  </a:lnTo>
                  <a:lnTo>
                    <a:pt x="60000" y="0"/>
                  </a:lnTo>
                  <a:lnTo>
                    <a:pt x="56984" y="300"/>
                  </a:lnTo>
                  <a:lnTo>
                    <a:pt x="53819" y="450"/>
                  </a:lnTo>
                  <a:lnTo>
                    <a:pt x="50804" y="900"/>
                  </a:lnTo>
                  <a:lnTo>
                    <a:pt x="47939" y="1200"/>
                  </a:lnTo>
                  <a:lnTo>
                    <a:pt x="44924" y="2100"/>
                  </a:lnTo>
                  <a:lnTo>
                    <a:pt x="42060" y="2850"/>
                  </a:lnTo>
                  <a:lnTo>
                    <a:pt x="39346" y="3750"/>
                  </a:lnTo>
                  <a:lnTo>
                    <a:pt x="36482" y="4950"/>
                  </a:lnTo>
                  <a:lnTo>
                    <a:pt x="33919" y="6000"/>
                  </a:lnTo>
                  <a:lnTo>
                    <a:pt x="31356" y="7350"/>
                  </a:lnTo>
                  <a:lnTo>
                    <a:pt x="28793" y="8850"/>
                  </a:lnTo>
                  <a:lnTo>
                    <a:pt x="26381" y="10500"/>
                  </a:lnTo>
                  <a:lnTo>
                    <a:pt x="24120" y="12000"/>
                  </a:lnTo>
                  <a:lnTo>
                    <a:pt x="21859" y="13950"/>
                  </a:lnTo>
                  <a:lnTo>
                    <a:pt x="19597" y="15750"/>
                  </a:lnTo>
                  <a:lnTo>
                    <a:pt x="17487" y="17700"/>
                  </a:lnTo>
                  <a:lnTo>
                    <a:pt x="15527" y="19800"/>
                  </a:lnTo>
                  <a:lnTo>
                    <a:pt x="13718" y="21900"/>
                  </a:lnTo>
                  <a:lnTo>
                    <a:pt x="11758" y="24300"/>
                  </a:lnTo>
                  <a:lnTo>
                    <a:pt x="10251" y="26550"/>
                  </a:lnTo>
                  <a:lnTo>
                    <a:pt x="8592" y="28950"/>
                  </a:lnTo>
                  <a:lnTo>
                    <a:pt x="7085" y="31350"/>
                  </a:lnTo>
                  <a:lnTo>
                    <a:pt x="5879" y="34050"/>
                  </a:lnTo>
                  <a:lnTo>
                    <a:pt x="4673" y="36750"/>
                  </a:lnTo>
                  <a:lnTo>
                    <a:pt x="3618" y="39600"/>
                  </a:lnTo>
                  <a:lnTo>
                    <a:pt x="2713" y="42150"/>
                  </a:lnTo>
                  <a:lnTo>
                    <a:pt x="1809" y="45000"/>
                  </a:lnTo>
                  <a:lnTo>
                    <a:pt x="1206" y="47850"/>
                  </a:lnTo>
                  <a:lnTo>
                    <a:pt x="603" y="51000"/>
                  </a:lnTo>
                  <a:lnTo>
                    <a:pt x="150" y="54000"/>
                  </a:lnTo>
                  <a:lnTo>
                    <a:pt x="0" y="57000"/>
                  </a:lnTo>
                  <a:lnTo>
                    <a:pt x="0" y="60150"/>
                  </a:lnTo>
                  <a:lnTo>
                    <a:pt x="0" y="63150"/>
                  </a:lnTo>
                  <a:lnTo>
                    <a:pt x="150" y="66150"/>
                  </a:lnTo>
                  <a:lnTo>
                    <a:pt x="603" y="69300"/>
                  </a:lnTo>
                  <a:lnTo>
                    <a:pt x="1206" y="72150"/>
                  </a:lnTo>
                  <a:lnTo>
                    <a:pt x="1809" y="75000"/>
                  </a:lnTo>
                  <a:lnTo>
                    <a:pt x="2713" y="77850"/>
                  </a:lnTo>
                  <a:lnTo>
                    <a:pt x="3618" y="80700"/>
                  </a:lnTo>
                  <a:lnTo>
                    <a:pt x="4673" y="83250"/>
                  </a:lnTo>
                  <a:lnTo>
                    <a:pt x="5879" y="85950"/>
                  </a:lnTo>
                  <a:lnTo>
                    <a:pt x="7085" y="88650"/>
                  </a:lnTo>
                  <a:lnTo>
                    <a:pt x="8592" y="91050"/>
                  </a:lnTo>
                  <a:lnTo>
                    <a:pt x="10251" y="93450"/>
                  </a:lnTo>
                  <a:lnTo>
                    <a:pt x="11758" y="95850"/>
                  </a:lnTo>
                  <a:lnTo>
                    <a:pt x="13718" y="98100"/>
                  </a:lnTo>
                  <a:lnTo>
                    <a:pt x="15527" y="100350"/>
                  </a:lnTo>
                  <a:lnTo>
                    <a:pt x="17487" y="102450"/>
                  </a:lnTo>
                  <a:lnTo>
                    <a:pt x="19597" y="104400"/>
                  </a:lnTo>
                  <a:lnTo>
                    <a:pt x="21859" y="106350"/>
                  </a:lnTo>
                  <a:lnTo>
                    <a:pt x="24120" y="108150"/>
                  </a:lnTo>
                  <a:lnTo>
                    <a:pt x="26381" y="109800"/>
                  </a:lnTo>
                  <a:lnTo>
                    <a:pt x="28793" y="111150"/>
                  </a:lnTo>
                  <a:lnTo>
                    <a:pt x="31356" y="112650"/>
                  </a:lnTo>
                  <a:lnTo>
                    <a:pt x="33919" y="114000"/>
                  </a:lnTo>
                  <a:lnTo>
                    <a:pt x="36482" y="115200"/>
                  </a:lnTo>
                  <a:lnTo>
                    <a:pt x="39346" y="116250"/>
                  </a:lnTo>
                  <a:lnTo>
                    <a:pt x="42060" y="117300"/>
                  </a:lnTo>
                  <a:lnTo>
                    <a:pt x="44924" y="118050"/>
                  </a:lnTo>
                  <a:lnTo>
                    <a:pt x="47939" y="118650"/>
                  </a:lnTo>
                  <a:lnTo>
                    <a:pt x="50804" y="119250"/>
                  </a:lnTo>
                  <a:lnTo>
                    <a:pt x="53819" y="119550"/>
                  </a:lnTo>
                  <a:lnTo>
                    <a:pt x="56984" y="120000"/>
                  </a:lnTo>
                  <a:lnTo>
                    <a:pt x="60000" y="120000"/>
                  </a:lnTo>
                  <a:lnTo>
                    <a:pt x="63015" y="120000"/>
                  </a:lnTo>
                  <a:lnTo>
                    <a:pt x="66180" y="119550"/>
                  </a:lnTo>
                  <a:lnTo>
                    <a:pt x="69195" y="119250"/>
                  </a:lnTo>
                  <a:lnTo>
                    <a:pt x="72060" y="118650"/>
                  </a:lnTo>
                  <a:lnTo>
                    <a:pt x="75075" y="118050"/>
                  </a:lnTo>
                  <a:lnTo>
                    <a:pt x="77788" y="117300"/>
                  </a:lnTo>
                  <a:lnTo>
                    <a:pt x="80653" y="116250"/>
                  </a:lnTo>
                  <a:lnTo>
                    <a:pt x="83517" y="115200"/>
                  </a:lnTo>
                  <a:lnTo>
                    <a:pt x="86080" y="114000"/>
                  </a:lnTo>
                  <a:lnTo>
                    <a:pt x="88643" y="112650"/>
                  </a:lnTo>
                  <a:lnTo>
                    <a:pt x="91206" y="111150"/>
                  </a:lnTo>
                  <a:lnTo>
                    <a:pt x="93618" y="109800"/>
                  </a:lnTo>
                  <a:lnTo>
                    <a:pt x="95879" y="108150"/>
                  </a:lnTo>
                  <a:lnTo>
                    <a:pt x="98140" y="106350"/>
                  </a:lnTo>
                  <a:lnTo>
                    <a:pt x="100402" y="104400"/>
                  </a:lnTo>
                  <a:lnTo>
                    <a:pt x="102512" y="102450"/>
                  </a:lnTo>
                  <a:lnTo>
                    <a:pt x="104472" y="100350"/>
                  </a:lnTo>
                  <a:lnTo>
                    <a:pt x="106281" y="98100"/>
                  </a:lnTo>
                  <a:lnTo>
                    <a:pt x="108241" y="95850"/>
                  </a:lnTo>
                  <a:lnTo>
                    <a:pt x="109748" y="93450"/>
                  </a:lnTo>
                  <a:lnTo>
                    <a:pt x="111407" y="91050"/>
                  </a:lnTo>
                  <a:lnTo>
                    <a:pt x="112914" y="88650"/>
                  </a:lnTo>
                  <a:lnTo>
                    <a:pt x="114120" y="85950"/>
                  </a:lnTo>
                  <a:lnTo>
                    <a:pt x="115326" y="83250"/>
                  </a:lnTo>
                  <a:lnTo>
                    <a:pt x="116381" y="80700"/>
                  </a:lnTo>
                  <a:lnTo>
                    <a:pt x="117437" y="77850"/>
                  </a:lnTo>
                  <a:lnTo>
                    <a:pt x="118190" y="75000"/>
                  </a:lnTo>
                  <a:lnTo>
                    <a:pt x="118793" y="72150"/>
                  </a:lnTo>
                  <a:lnTo>
                    <a:pt x="119396" y="69300"/>
                  </a:lnTo>
                  <a:lnTo>
                    <a:pt x="119849" y="66150"/>
                  </a:lnTo>
                  <a:lnTo>
                    <a:pt x="120000" y="63150"/>
                  </a:lnTo>
                  <a:lnTo>
                    <a:pt x="120000" y="6015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Shape 3189">
              <a:extLst>
                <a:ext uri="{FF2B5EF4-FFF2-40B4-BE49-F238E27FC236}">
                  <a16:creationId xmlns:a16="http://schemas.microsoft.com/office/drawing/2014/main" id="{5FFAF98C-CE21-93B4-1D31-7696E6C08A40}"/>
                </a:ext>
              </a:extLst>
            </p:cNvPr>
            <p:cNvSpPr/>
            <p:nvPr/>
          </p:nvSpPr>
          <p:spPr>
            <a:xfrm>
              <a:off x="4493128" y="2364557"/>
              <a:ext cx="233738" cy="2344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19748" y="56868"/>
                  </a:lnTo>
                  <a:lnTo>
                    <a:pt x="119623" y="53862"/>
                  </a:lnTo>
                  <a:lnTo>
                    <a:pt x="119246" y="50855"/>
                  </a:lnTo>
                  <a:lnTo>
                    <a:pt x="118619" y="47849"/>
                  </a:lnTo>
                  <a:lnTo>
                    <a:pt x="118117" y="44968"/>
                  </a:lnTo>
                  <a:lnTo>
                    <a:pt x="117238" y="42087"/>
                  </a:lnTo>
                  <a:lnTo>
                    <a:pt x="116234" y="39457"/>
                  </a:lnTo>
                  <a:lnTo>
                    <a:pt x="115230" y="36701"/>
                  </a:lnTo>
                  <a:lnTo>
                    <a:pt x="113974" y="33945"/>
                  </a:lnTo>
                  <a:lnTo>
                    <a:pt x="112594" y="31440"/>
                  </a:lnTo>
                  <a:lnTo>
                    <a:pt x="111338" y="28810"/>
                  </a:lnTo>
                  <a:lnTo>
                    <a:pt x="109581" y="26430"/>
                  </a:lnTo>
                  <a:lnTo>
                    <a:pt x="108075" y="24050"/>
                  </a:lnTo>
                  <a:lnTo>
                    <a:pt x="106192" y="21920"/>
                  </a:lnTo>
                  <a:lnTo>
                    <a:pt x="104309" y="19665"/>
                  </a:lnTo>
                  <a:lnTo>
                    <a:pt x="102301" y="17661"/>
                  </a:lnTo>
                  <a:lnTo>
                    <a:pt x="100292" y="15657"/>
                  </a:lnTo>
                  <a:lnTo>
                    <a:pt x="98033" y="13778"/>
                  </a:lnTo>
                  <a:lnTo>
                    <a:pt x="95774" y="11899"/>
                  </a:lnTo>
                  <a:lnTo>
                    <a:pt x="93389" y="10396"/>
                  </a:lnTo>
                  <a:lnTo>
                    <a:pt x="91129" y="8643"/>
                  </a:lnTo>
                  <a:lnTo>
                    <a:pt x="88493" y="7265"/>
                  </a:lnTo>
                  <a:lnTo>
                    <a:pt x="85983" y="5887"/>
                  </a:lnTo>
                  <a:lnTo>
                    <a:pt x="83221" y="4759"/>
                  </a:lnTo>
                  <a:lnTo>
                    <a:pt x="80585" y="3757"/>
                  </a:lnTo>
                  <a:lnTo>
                    <a:pt x="77824" y="2630"/>
                  </a:lnTo>
                  <a:lnTo>
                    <a:pt x="74937" y="1878"/>
                  </a:lnTo>
                  <a:lnTo>
                    <a:pt x="72050" y="1377"/>
                  </a:lnTo>
                  <a:lnTo>
                    <a:pt x="69163" y="626"/>
                  </a:lnTo>
                  <a:lnTo>
                    <a:pt x="66025" y="250"/>
                  </a:lnTo>
                  <a:lnTo>
                    <a:pt x="63012" y="125"/>
                  </a:lnTo>
                  <a:lnTo>
                    <a:pt x="60000" y="0"/>
                  </a:lnTo>
                  <a:lnTo>
                    <a:pt x="56861" y="125"/>
                  </a:lnTo>
                  <a:lnTo>
                    <a:pt x="53849" y="250"/>
                  </a:lnTo>
                  <a:lnTo>
                    <a:pt x="50836" y="626"/>
                  </a:lnTo>
                  <a:lnTo>
                    <a:pt x="47949" y="1377"/>
                  </a:lnTo>
                  <a:lnTo>
                    <a:pt x="45062" y="1878"/>
                  </a:lnTo>
                  <a:lnTo>
                    <a:pt x="42175" y="2630"/>
                  </a:lnTo>
                  <a:lnTo>
                    <a:pt x="39414" y="3757"/>
                  </a:lnTo>
                  <a:lnTo>
                    <a:pt x="36652" y="4759"/>
                  </a:lnTo>
                  <a:lnTo>
                    <a:pt x="34016" y="5887"/>
                  </a:lnTo>
                  <a:lnTo>
                    <a:pt x="31380" y="7265"/>
                  </a:lnTo>
                  <a:lnTo>
                    <a:pt x="28870" y="8643"/>
                  </a:lnTo>
                  <a:lnTo>
                    <a:pt x="26485" y="10396"/>
                  </a:lnTo>
                  <a:lnTo>
                    <a:pt x="24100" y="11899"/>
                  </a:lnTo>
                  <a:lnTo>
                    <a:pt x="21841" y="13778"/>
                  </a:lnTo>
                  <a:lnTo>
                    <a:pt x="19707" y="15657"/>
                  </a:lnTo>
                  <a:lnTo>
                    <a:pt x="17698" y="17661"/>
                  </a:lnTo>
                  <a:lnTo>
                    <a:pt x="15564" y="19665"/>
                  </a:lnTo>
                  <a:lnTo>
                    <a:pt x="13682" y="21920"/>
                  </a:lnTo>
                  <a:lnTo>
                    <a:pt x="11799" y="24050"/>
                  </a:lnTo>
                  <a:lnTo>
                    <a:pt x="10167" y="26430"/>
                  </a:lnTo>
                  <a:lnTo>
                    <a:pt x="8661" y="28810"/>
                  </a:lnTo>
                  <a:lnTo>
                    <a:pt x="7280" y="31440"/>
                  </a:lnTo>
                  <a:lnTo>
                    <a:pt x="5899" y="33945"/>
                  </a:lnTo>
                  <a:lnTo>
                    <a:pt x="4769" y="36701"/>
                  </a:lnTo>
                  <a:lnTo>
                    <a:pt x="3640" y="39457"/>
                  </a:lnTo>
                  <a:lnTo>
                    <a:pt x="2635" y="42087"/>
                  </a:lnTo>
                  <a:lnTo>
                    <a:pt x="1882" y="44968"/>
                  </a:lnTo>
                  <a:lnTo>
                    <a:pt x="1129" y="47849"/>
                  </a:lnTo>
                  <a:lnTo>
                    <a:pt x="627" y="50855"/>
                  </a:lnTo>
                  <a:lnTo>
                    <a:pt x="251" y="53862"/>
                  </a:lnTo>
                  <a:lnTo>
                    <a:pt x="125" y="56868"/>
                  </a:lnTo>
                  <a:lnTo>
                    <a:pt x="0" y="60000"/>
                  </a:lnTo>
                  <a:lnTo>
                    <a:pt x="125" y="63006"/>
                  </a:lnTo>
                  <a:lnTo>
                    <a:pt x="251" y="66137"/>
                  </a:lnTo>
                  <a:lnTo>
                    <a:pt x="627" y="69144"/>
                  </a:lnTo>
                  <a:lnTo>
                    <a:pt x="1129" y="72025"/>
                  </a:lnTo>
                  <a:lnTo>
                    <a:pt x="1882" y="74906"/>
                  </a:lnTo>
                  <a:lnTo>
                    <a:pt x="2635" y="77787"/>
                  </a:lnTo>
                  <a:lnTo>
                    <a:pt x="3640" y="80542"/>
                  </a:lnTo>
                  <a:lnTo>
                    <a:pt x="4769" y="83298"/>
                  </a:lnTo>
                  <a:lnTo>
                    <a:pt x="5899" y="85929"/>
                  </a:lnTo>
                  <a:lnTo>
                    <a:pt x="7280" y="88559"/>
                  </a:lnTo>
                  <a:lnTo>
                    <a:pt x="8661" y="91064"/>
                  </a:lnTo>
                  <a:lnTo>
                    <a:pt x="10167" y="93444"/>
                  </a:lnTo>
                  <a:lnTo>
                    <a:pt x="11799" y="95824"/>
                  </a:lnTo>
                  <a:lnTo>
                    <a:pt x="13682" y="98079"/>
                  </a:lnTo>
                  <a:lnTo>
                    <a:pt x="15564" y="100208"/>
                  </a:lnTo>
                  <a:lnTo>
                    <a:pt x="17698" y="102338"/>
                  </a:lnTo>
                  <a:lnTo>
                    <a:pt x="19707" y="104342"/>
                  </a:lnTo>
                  <a:lnTo>
                    <a:pt x="21841" y="106221"/>
                  </a:lnTo>
                  <a:lnTo>
                    <a:pt x="24100" y="108100"/>
                  </a:lnTo>
                  <a:lnTo>
                    <a:pt x="26485" y="109728"/>
                  </a:lnTo>
                  <a:lnTo>
                    <a:pt x="28870" y="111356"/>
                  </a:lnTo>
                  <a:lnTo>
                    <a:pt x="31380" y="112609"/>
                  </a:lnTo>
                  <a:lnTo>
                    <a:pt x="34016" y="113987"/>
                  </a:lnTo>
                  <a:lnTo>
                    <a:pt x="36652" y="115240"/>
                  </a:lnTo>
                  <a:lnTo>
                    <a:pt x="39414" y="116242"/>
                  </a:lnTo>
                  <a:lnTo>
                    <a:pt x="42175" y="117244"/>
                  </a:lnTo>
                  <a:lnTo>
                    <a:pt x="45062" y="118121"/>
                  </a:lnTo>
                  <a:lnTo>
                    <a:pt x="47949" y="118747"/>
                  </a:lnTo>
                  <a:lnTo>
                    <a:pt x="50836" y="119248"/>
                  </a:lnTo>
                  <a:lnTo>
                    <a:pt x="53849" y="119624"/>
                  </a:lnTo>
                  <a:lnTo>
                    <a:pt x="56861" y="119749"/>
                  </a:lnTo>
                  <a:lnTo>
                    <a:pt x="60000" y="120000"/>
                  </a:lnTo>
                  <a:lnTo>
                    <a:pt x="63012" y="119749"/>
                  </a:lnTo>
                  <a:lnTo>
                    <a:pt x="66025" y="119624"/>
                  </a:lnTo>
                  <a:lnTo>
                    <a:pt x="69163" y="119248"/>
                  </a:lnTo>
                  <a:lnTo>
                    <a:pt x="72050" y="118747"/>
                  </a:lnTo>
                  <a:lnTo>
                    <a:pt x="74937" y="118121"/>
                  </a:lnTo>
                  <a:lnTo>
                    <a:pt x="77824" y="117244"/>
                  </a:lnTo>
                  <a:lnTo>
                    <a:pt x="80585" y="116242"/>
                  </a:lnTo>
                  <a:lnTo>
                    <a:pt x="83221" y="115240"/>
                  </a:lnTo>
                  <a:lnTo>
                    <a:pt x="85983" y="113987"/>
                  </a:lnTo>
                  <a:lnTo>
                    <a:pt x="88493" y="112609"/>
                  </a:lnTo>
                  <a:lnTo>
                    <a:pt x="91129" y="111356"/>
                  </a:lnTo>
                  <a:lnTo>
                    <a:pt x="93389" y="109728"/>
                  </a:lnTo>
                  <a:lnTo>
                    <a:pt x="95774" y="108100"/>
                  </a:lnTo>
                  <a:lnTo>
                    <a:pt x="98033" y="106221"/>
                  </a:lnTo>
                  <a:lnTo>
                    <a:pt x="100292" y="104342"/>
                  </a:lnTo>
                  <a:lnTo>
                    <a:pt x="102301" y="102338"/>
                  </a:lnTo>
                  <a:lnTo>
                    <a:pt x="104309" y="100208"/>
                  </a:lnTo>
                  <a:lnTo>
                    <a:pt x="106192" y="98079"/>
                  </a:lnTo>
                  <a:lnTo>
                    <a:pt x="108075" y="95824"/>
                  </a:lnTo>
                  <a:lnTo>
                    <a:pt x="109581" y="93444"/>
                  </a:lnTo>
                  <a:lnTo>
                    <a:pt x="111338" y="91064"/>
                  </a:lnTo>
                  <a:lnTo>
                    <a:pt x="112594" y="88559"/>
                  </a:lnTo>
                  <a:lnTo>
                    <a:pt x="113974" y="85929"/>
                  </a:lnTo>
                  <a:lnTo>
                    <a:pt x="115230" y="83298"/>
                  </a:lnTo>
                  <a:lnTo>
                    <a:pt x="116234" y="80542"/>
                  </a:lnTo>
                  <a:lnTo>
                    <a:pt x="117238" y="77787"/>
                  </a:lnTo>
                  <a:lnTo>
                    <a:pt x="118117" y="74906"/>
                  </a:lnTo>
                  <a:lnTo>
                    <a:pt x="118619" y="72025"/>
                  </a:lnTo>
                  <a:lnTo>
                    <a:pt x="119246" y="69144"/>
                  </a:lnTo>
                  <a:lnTo>
                    <a:pt x="119623" y="66137"/>
                  </a:lnTo>
                  <a:lnTo>
                    <a:pt x="119748" y="63006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60941" tIns="30462" rIns="60941" bIns="30462" anchor="t" anchorCtr="0">
              <a:noAutofit/>
            </a:bodyPr>
            <a:lstStyle/>
            <a:p>
              <a:endParaRPr sz="280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9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24" r="34057" b="90923"/>
          <a:stretch>
            <a:fillRect/>
          </a:stretch>
        </p:blipFill>
        <p:spPr>
          <a:xfrm>
            <a:off x="4130369" y="677618"/>
            <a:ext cx="3967179" cy="2587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984649" y="541975"/>
            <a:ext cx="1458608" cy="134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7630" r="75474" b="88472"/>
          <a:stretch>
            <a:fillRect/>
          </a:stretch>
        </p:blipFill>
        <p:spPr>
          <a:xfrm>
            <a:off x="2135534" y="2220329"/>
            <a:ext cx="1276283" cy="12762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7" t="3174" r="3881" b="93039"/>
          <a:stretch>
            <a:fillRect/>
          </a:stretch>
        </p:blipFill>
        <p:spPr>
          <a:xfrm>
            <a:off x="9961570" y="388505"/>
            <a:ext cx="1385680" cy="12398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29275" y="5468967"/>
            <a:ext cx="8087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7F9F8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Thank you</a:t>
            </a:r>
            <a:endParaRPr lang="zh-CN" altLang="en-US" sz="5400" b="1" dirty="0">
              <a:solidFill>
                <a:srgbClr val="F7F9F8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942358" y="286137"/>
            <a:ext cx="75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HOẠT ĐỘNG KHỞI ĐỘNG</a:t>
            </a:r>
            <a:endParaRPr lang="zh-CN" altLang="en-US" sz="40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216F334-B8A1-E13C-A7D2-9715BD5F4370}"/>
              </a:ext>
            </a:extLst>
          </p:cNvPr>
          <p:cNvGrpSpPr/>
          <p:nvPr/>
        </p:nvGrpSpPr>
        <p:grpSpPr>
          <a:xfrm>
            <a:off x="600643" y="1566297"/>
            <a:ext cx="8721752" cy="5241220"/>
            <a:chOff x="-181053" y="4148277"/>
            <a:chExt cx="8217694" cy="2865704"/>
          </a:xfrm>
        </p:grpSpPr>
        <p:sp>
          <p:nvSpPr>
            <p:cNvPr id="36" name="Freeform 50"/>
            <p:cNvSpPr>
              <a:spLocks noEditPoints="1"/>
            </p:cNvSpPr>
            <p:nvPr/>
          </p:nvSpPr>
          <p:spPr bwMode="auto">
            <a:xfrm>
              <a:off x="1496026" y="5870157"/>
              <a:ext cx="1096527" cy="897311"/>
            </a:xfrm>
            <a:custGeom>
              <a:avLst/>
              <a:gdLst>
                <a:gd name="T0" fmla="*/ 707 w 819"/>
                <a:gd name="T1" fmla="*/ 107 h 670"/>
                <a:gd name="T2" fmla="*/ 733 w 819"/>
                <a:gd name="T3" fmla="*/ 246 h 670"/>
                <a:gd name="T4" fmla="*/ 721 w 819"/>
                <a:gd name="T5" fmla="*/ 326 h 670"/>
                <a:gd name="T6" fmla="*/ 700 w 819"/>
                <a:gd name="T7" fmla="*/ 420 h 670"/>
                <a:gd name="T8" fmla="*/ 741 w 819"/>
                <a:gd name="T9" fmla="*/ 465 h 670"/>
                <a:gd name="T10" fmla="*/ 817 w 819"/>
                <a:gd name="T11" fmla="*/ 551 h 670"/>
                <a:gd name="T12" fmla="*/ 816 w 819"/>
                <a:gd name="T13" fmla="*/ 589 h 670"/>
                <a:gd name="T14" fmla="*/ 700 w 819"/>
                <a:gd name="T15" fmla="*/ 558 h 670"/>
                <a:gd name="T16" fmla="*/ 717 w 819"/>
                <a:gd name="T17" fmla="*/ 496 h 670"/>
                <a:gd name="T18" fmla="*/ 662 w 819"/>
                <a:gd name="T19" fmla="*/ 376 h 670"/>
                <a:gd name="T20" fmla="*/ 691 w 819"/>
                <a:gd name="T21" fmla="*/ 304 h 670"/>
                <a:gd name="T22" fmla="*/ 698 w 819"/>
                <a:gd name="T23" fmla="*/ 233 h 670"/>
                <a:gd name="T24" fmla="*/ 685 w 819"/>
                <a:gd name="T25" fmla="*/ 137 h 670"/>
                <a:gd name="T26" fmla="*/ 630 w 819"/>
                <a:gd name="T27" fmla="*/ 113 h 670"/>
                <a:gd name="T28" fmla="*/ 615 w 819"/>
                <a:gd name="T29" fmla="*/ 75 h 670"/>
                <a:gd name="T30" fmla="*/ 228 w 819"/>
                <a:gd name="T31" fmla="*/ 116 h 670"/>
                <a:gd name="T32" fmla="*/ 157 w 819"/>
                <a:gd name="T33" fmla="*/ 124 h 670"/>
                <a:gd name="T34" fmla="*/ 113 w 819"/>
                <a:gd name="T35" fmla="*/ 190 h 670"/>
                <a:gd name="T36" fmla="*/ 127 w 819"/>
                <a:gd name="T37" fmla="*/ 284 h 670"/>
                <a:gd name="T38" fmla="*/ 142 w 819"/>
                <a:gd name="T39" fmla="*/ 323 h 670"/>
                <a:gd name="T40" fmla="*/ 139 w 819"/>
                <a:gd name="T41" fmla="*/ 466 h 670"/>
                <a:gd name="T42" fmla="*/ 53 w 819"/>
                <a:gd name="T43" fmla="*/ 525 h 670"/>
                <a:gd name="T44" fmla="*/ 13 w 819"/>
                <a:gd name="T45" fmla="*/ 594 h 670"/>
                <a:gd name="T46" fmla="*/ 0 w 819"/>
                <a:gd name="T47" fmla="*/ 579 h 670"/>
                <a:gd name="T48" fmla="*/ 40 w 819"/>
                <a:gd name="T49" fmla="*/ 486 h 670"/>
                <a:gd name="T50" fmla="*/ 100 w 819"/>
                <a:gd name="T51" fmla="*/ 454 h 670"/>
                <a:gd name="T52" fmla="*/ 113 w 819"/>
                <a:gd name="T53" fmla="*/ 349 h 670"/>
                <a:gd name="T54" fmla="*/ 89 w 819"/>
                <a:gd name="T55" fmla="*/ 300 h 670"/>
                <a:gd name="T56" fmla="*/ 81 w 819"/>
                <a:gd name="T57" fmla="*/ 161 h 670"/>
                <a:gd name="T58" fmla="*/ 168 w 819"/>
                <a:gd name="T59" fmla="*/ 80 h 670"/>
                <a:gd name="T60" fmla="*/ 375 w 819"/>
                <a:gd name="T61" fmla="*/ 51 h 670"/>
                <a:gd name="T62" fmla="*/ 299 w 819"/>
                <a:gd name="T63" fmla="*/ 145 h 670"/>
                <a:gd name="T64" fmla="*/ 322 w 819"/>
                <a:gd name="T65" fmla="*/ 238 h 670"/>
                <a:gd name="T66" fmla="*/ 320 w 819"/>
                <a:gd name="T67" fmla="*/ 300 h 670"/>
                <a:gd name="T68" fmla="*/ 351 w 819"/>
                <a:gd name="T69" fmla="*/ 346 h 670"/>
                <a:gd name="T70" fmla="*/ 331 w 819"/>
                <a:gd name="T71" fmla="*/ 507 h 670"/>
                <a:gd name="T72" fmla="*/ 232 w 819"/>
                <a:gd name="T73" fmla="*/ 559 h 670"/>
                <a:gd name="T74" fmla="*/ 644 w 819"/>
                <a:gd name="T75" fmla="*/ 613 h 670"/>
                <a:gd name="T76" fmla="*/ 547 w 819"/>
                <a:gd name="T77" fmla="*/ 542 h 670"/>
                <a:gd name="T78" fmla="*/ 457 w 819"/>
                <a:gd name="T79" fmla="*/ 448 h 670"/>
                <a:gd name="T80" fmla="*/ 495 w 819"/>
                <a:gd name="T81" fmla="*/ 306 h 670"/>
                <a:gd name="T82" fmla="*/ 504 w 819"/>
                <a:gd name="T83" fmla="*/ 289 h 670"/>
                <a:gd name="T84" fmla="*/ 516 w 819"/>
                <a:gd name="T85" fmla="*/ 203 h 670"/>
                <a:gd name="T86" fmla="*/ 488 w 819"/>
                <a:gd name="T87" fmla="*/ 67 h 670"/>
                <a:gd name="T88" fmla="*/ 450 w 819"/>
                <a:gd name="T89" fmla="*/ 1 h 670"/>
                <a:gd name="T90" fmla="*/ 551 w 819"/>
                <a:gd name="T91" fmla="*/ 119 h 670"/>
                <a:gd name="T92" fmla="*/ 542 w 819"/>
                <a:gd name="T93" fmla="*/ 285 h 670"/>
                <a:gd name="T94" fmla="*/ 517 w 819"/>
                <a:gd name="T95" fmla="*/ 338 h 670"/>
                <a:gd name="T96" fmla="*/ 500 w 819"/>
                <a:gd name="T97" fmla="*/ 459 h 670"/>
                <a:gd name="T98" fmla="*/ 558 w 819"/>
                <a:gd name="T99" fmla="*/ 507 h 670"/>
                <a:gd name="T100" fmla="*/ 669 w 819"/>
                <a:gd name="T101" fmla="*/ 579 h 670"/>
                <a:gd name="T102" fmla="*/ 687 w 819"/>
                <a:gd name="T103" fmla="*/ 658 h 670"/>
                <a:gd name="T104" fmla="*/ 149 w 819"/>
                <a:gd name="T105" fmla="*/ 670 h 670"/>
                <a:gd name="T106" fmla="*/ 131 w 819"/>
                <a:gd name="T107" fmla="*/ 656 h 670"/>
                <a:gd name="T108" fmla="*/ 164 w 819"/>
                <a:gd name="T109" fmla="*/ 562 h 670"/>
                <a:gd name="T110" fmla="*/ 263 w 819"/>
                <a:gd name="T111" fmla="*/ 505 h 670"/>
                <a:gd name="T112" fmla="*/ 326 w 819"/>
                <a:gd name="T113" fmla="*/ 442 h 670"/>
                <a:gd name="T114" fmla="*/ 296 w 819"/>
                <a:gd name="T115" fmla="*/ 330 h 670"/>
                <a:gd name="T116" fmla="*/ 280 w 819"/>
                <a:gd name="T117" fmla="*/ 264 h 670"/>
                <a:gd name="T118" fmla="*/ 269 w 819"/>
                <a:gd name="T119" fmla="*/ 110 h 670"/>
                <a:gd name="T120" fmla="*/ 367 w 819"/>
                <a:gd name="T121" fmla="*/ 1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9" h="670">
                  <a:moveTo>
                    <a:pt x="615" y="75"/>
                  </a:moveTo>
                  <a:lnTo>
                    <a:pt x="635" y="76"/>
                  </a:lnTo>
                  <a:lnTo>
                    <a:pt x="652" y="80"/>
                  </a:lnTo>
                  <a:lnTo>
                    <a:pt x="668" y="85"/>
                  </a:lnTo>
                  <a:lnTo>
                    <a:pt x="678" y="90"/>
                  </a:lnTo>
                  <a:lnTo>
                    <a:pt x="694" y="98"/>
                  </a:lnTo>
                  <a:lnTo>
                    <a:pt x="707" y="107"/>
                  </a:lnTo>
                  <a:lnTo>
                    <a:pt x="717" y="119"/>
                  </a:lnTo>
                  <a:lnTo>
                    <a:pt x="728" y="137"/>
                  </a:lnTo>
                  <a:lnTo>
                    <a:pt x="738" y="161"/>
                  </a:lnTo>
                  <a:lnTo>
                    <a:pt x="745" y="183"/>
                  </a:lnTo>
                  <a:lnTo>
                    <a:pt x="744" y="207"/>
                  </a:lnTo>
                  <a:lnTo>
                    <a:pt x="740" y="228"/>
                  </a:lnTo>
                  <a:lnTo>
                    <a:pt x="733" y="246"/>
                  </a:lnTo>
                  <a:lnTo>
                    <a:pt x="727" y="262"/>
                  </a:lnTo>
                  <a:lnTo>
                    <a:pt x="729" y="283"/>
                  </a:lnTo>
                  <a:lnTo>
                    <a:pt x="730" y="300"/>
                  </a:lnTo>
                  <a:lnTo>
                    <a:pt x="728" y="311"/>
                  </a:lnTo>
                  <a:lnTo>
                    <a:pt x="725" y="319"/>
                  </a:lnTo>
                  <a:lnTo>
                    <a:pt x="723" y="325"/>
                  </a:lnTo>
                  <a:lnTo>
                    <a:pt x="721" y="326"/>
                  </a:lnTo>
                  <a:lnTo>
                    <a:pt x="717" y="332"/>
                  </a:lnTo>
                  <a:lnTo>
                    <a:pt x="712" y="340"/>
                  </a:lnTo>
                  <a:lnTo>
                    <a:pt x="707" y="349"/>
                  </a:lnTo>
                  <a:lnTo>
                    <a:pt x="703" y="364"/>
                  </a:lnTo>
                  <a:lnTo>
                    <a:pt x="700" y="380"/>
                  </a:lnTo>
                  <a:lnTo>
                    <a:pt x="699" y="402"/>
                  </a:lnTo>
                  <a:lnTo>
                    <a:pt x="700" y="420"/>
                  </a:lnTo>
                  <a:lnTo>
                    <a:pt x="706" y="435"/>
                  </a:lnTo>
                  <a:lnTo>
                    <a:pt x="712" y="445"/>
                  </a:lnTo>
                  <a:lnTo>
                    <a:pt x="720" y="454"/>
                  </a:lnTo>
                  <a:lnTo>
                    <a:pt x="727" y="459"/>
                  </a:lnTo>
                  <a:lnTo>
                    <a:pt x="734" y="463"/>
                  </a:lnTo>
                  <a:lnTo>
                    <a:pt x="738" y="465"/>
                  </a:lnTo>
                  <a:lnTo>
                    <a:pt x="741" y="465"/>
                  </a:lnTo>
                  <a:lnTo>
                    <a:pt x="754" y="470"/>
                  </a:lnTo>
                  <a:lnTo>
                    <a:pt x="767" y="478"/>
                  </a:lnTo>
                  <a:lnTo>
                    <a:pt x="780" y="486"/>
                  </a:lnTo>
                  <a:lnTo>
                    <a:pt x="792" y="497"/>
                  </a:lnTo>
                  <a:lnTo>
                    <a:pt x="804" y="512"/>
                  </a:lnTo>
                  <a:lnTo>
                    <a:pt x="812" y="530"/>
                  </a:lnTo>
                  <a:lnTo>
                    <a:pt x="817" y="551"/>
                  </a:lnTo>
                  <a:lnTo>
                    <a:pt x="819" y="577"/>
                  </a:lnTo>
                  <a:lnTo>
                    <a:pt x="819" y="577"/>
                  </a:lnTo>
                  <a:lnTo>
                    <a:pt x="819" y="579"/>
                  </a:lnTo>
                  <a:lnTo>
                    <a:pt x="819" y="581"/>
                  </a:lnTo>
                  <a:lnTo>
                    <a:pt x="818" y="584"/>
                  </a:lnTo>
                  <a:lnTo>
                    <a:pt x="817" y="586"/>
                  </a:lnTo>
                  <a:lnTo>
                    <a:pt x="816" y="589"/>
                  </a:lnTo>
                  <a:lnTo>
                    <a:pt x="813" y="592"/>
                  </a:lnTo>
                  <a:lnTo>
                    <a:pt x="810" y="593"/>
                  </a:lnTo>
                  <a:lnTo>
                    <a:pt x="806" y="594"/>
                  </a:lnTo>
                  <a:lnTo>
                    <a:pt x="801" y="596"/>
                  </a:lnTo>
                  <a:lnTo>
                    <a:pt x="717" y="596"/>
                  </a:lnTo>
                  <a:lnTo>
                    <a:pt x="710" y="576"/>
                  </a:lnTo>
                  <a:lnTo>
                    <a:pt x="700" y="558"/>
                  </a:lnTo>
                  <a:lnTo>
                    <a:pt x="780" y="558"/>
                  </a:lnTo>
                  <a:lnTo>
                    <a:pt x="776" y="539"/>
                  </a:lnTo>
                  <a:lnTo>
                    <a:pt x="767" y="525"/>
                  </a:lnTo>
                  <a:lnTo>
                    <a:pt x="757" y="514"/>
                  </a:lnTo>
                  <a:lnTo>
                    <a:pt x="744" y="507"/>
                  </a:lnTo>
                  <a:lnTo>
                    <a:pt x="729" y="501"/>
                  </a:lnTo>
                  <a:lnTo>
                    <a:pt x="717" y="496"/>
                  </a:lnTo>
                  <a:lnTo>
                    <a:pt x="706" y="490"/>
                  </a:lnTo>
                  <a:lnTo>
                    <a:pt x="693" y="479"/>
                  </a:lnTo>
                  <a:lnTo>
                    <a:pt x="681" y="466"/>
                  </a:lnTo>
                  <a:lnTo>
                    <a:pt x="670" y="448"/>
                  </a:lnTo>
                  <a:lnTo>
                    <a:pt x="664" y="427"/>
                  </a:lnTo>
                  <a:lnTo>
                    <a:pt x="661" y="402"/>
                  </a:lnTo>
                  <a:lnTo>
                    <a:pt x="662" y="376"/>
                  </a:lnTo>
                  <a:lnTo>
                    <a:pt x="666" y="355"/>
                  </a:lnTo>
                  <a:lnTo>
                    <a:pt x="672" y="336"/>
                  </a:lnTo>
                  <a:lnTo>
                    <a:pt x="678" y="323"/>
                  </a:lnTo>
                  <a:lnTo>
                    <a:pt x="685" y="313"/>
                  </a:lnTo>
                  <a:lnTo>
                    <a:pt x="690" y="305"/>
                  </a:lnTo>
                  <a:lnTo>
                    <a:pt x="691" y="304"/>
                  </a:lnTo>
                  <a:lnTo>
                    <a:pt x="691" y="304"/>
                  </a:lnTo>
                  <a:lnTo>
                    <a:pt x="693" y="300"/>
                  </a:lnTo>
                  <a:lnTo>
                    <a:pt x="693" y="293"/>
                  </a:lnTo>
                  <a:lnTo>
                    <a:pt x="693" y="284"/>
                  </a:lnTo>
                  <a:lnTo>
                    <a:pt x="690" y="270"/>
                  </a:lnTo>
                  <a:lnTo>
                    <a:pt x="689" y="258"/>
                  </a:lnTo>
                  <a:lnTo>
                    <a:pt x="693" y="245"/>
                  </a:lnTo>
                  <a:lnTo>
                    <a:pt x="698" y="233"/>
                  </a:lnTo>
                  <a:lnTo>
                    <a:pt x="703" y="220"/>
                  </a:lnTo>
                  <a:lnTo>
                    <a:pt x="707" y="204"/>
                  </a:lnTo>
                  <a:lnTo>
                    <a:pt x="707" y="190"/>
                  </a:lnTo>
                  <a:lnTo>
                    <a:pt x="704" y="174"/>
                  </a:lnTo>
                  <a:lnTo>
                    <a:pt x="696" y="157"/>
                  </a:lnTo>
                  <a:lnTo>
                    <a:pt x="690" y="145"/>
                  </a:lnTo>
                  <a:lnTo>
                    <a:pt x="685" y="137"/>
                  </a:lnTo>
                  <a:lnTo>
                    <a:pt x="678" y="132"/>
                  </a:lnTo>
                  <a:lnTo>
                    <a:pt x="672" y="128"/>
                  </a:lnTo>
                  <a:lnTo>
                    <a:pt x="662" y="124"/>
                  </a:lnTo>
                  <a:lnTo>
                    <a:pt x="657" y="122"/>
                  </a:lnTo>
                  <a:lnTo>
                    <a:pt x="652" y="118"/>
                  </a:lnTo>
                  <a:lnTo>
                    <a:pt x="641" y="115"/>
                  </a:lnTo>
                  <a:lnTo>
                    <a:pt x="630" y="113"/>
                  </a:lnTo>
                  <a:lnTo>
                    <a:pt x="615" y="111"/>
                  </a:lnTo>
                  <a:lnTo>
                    <a:pt x="601" y="113"/>
                  </a:lnTo>
                  <a:lnTo>
                    <a:pt x="590" y="116"/>
                  </a:lnTo>
                  <a:lnTo>
                    <a:pt x="589" y="118"/>
                  </a:lnTo>
                  <a:lnTo>
                    <a:pt x="577" y="81"/>
                  </a:lnTo>
                  <a:lnTo>
                    <a:pt x="596" y="76"/>
                  </a:lnTo>
                  <a:lnTo>
                    <a:pt x="615" y="75"/>
                  </a:lnTo>
                  <a:close/>
                  <a:moveTo>
                    <a:pt x="204" y="75"/>
                  </a:moveTo>
                  <a:lnTo>
                    <a:pt x="223" y="76"/>
                  </a:lnTo>
                  <a:lnTo>
                    <a:pt x="241" y="81"/>
                  </a:lnTo>
                  <a:lnTo>
                    <a:pt x="237" y="89"/>
                  </a:lnTo>
                  <a:lnTo>
                    <a:pt x="235" y="97"/>
                  </a:lnTo>
                  <a:lnTo>
                    <a:pt x="231" y="106"/>
                  </a:lnTo>
                  <a:lnTo>
                    <a:pt x="228" y="116"/>
                  </a:lnTo>
                  <a:lnTo>
                    <a:pt x="218" y="113"/>
                  </a:lnTo>
                  <a:lnTo>
                    <a:pt x="204" y="111"/>
                  </a:lnTo>
                  <a:lnTo>
                    <a:pt x="190" y="113"/>
                  </a:lnTo>
                  <a:lnTo>
                    <a:pt x="178" y="115"/>
                  </a:lnTo>
                  <a:lnTo>
                    <a:pt x="168" y="118"/>
                  </a:lnTo>
                  <a:lnTo>
                    <a:pt x="163" y="122"/>
                  </a:lnTo>
                  <a:lnTo>
                    <a:pt x="157" y="124"/>
                  </a:lnTo>
                  <a:lnTo>
                    <a:pt x="148" y="128"/>
                  </a:lnTo>
                  <a:lnTo>
                    <a:pt x="142" y="132"/>
                  </a:lnTo>
                  <a:lnTo>
                    <a:pt x="135" y="137"/>
                  </a:lnTo>
                  <a:lnTo>
                    <a:pt x="130" y="145"/>
                  </a:lnTo>
                  <a:lnTo>
                    <a:pt x="123" y="157"/>
                  </a:lnTo>
                  <a:lnTo>
                    <a:pt x="115" y="174"/>
                  </a:lnTo>
                  <a:lnTo>
                    <a:pt x="113" y="190"/>
                  </a:lnTo>
                  <a:lnTo>
                    <a:pt x="113" y="204"/>
                  </a:lnTo>
                  <a:lnTo>
                    <a:pt x="117" y="220"/>
                  </a:lnTo>
                  <a:lnTo>
                    <a:pt x="122" y="233"/>
                  </a:lnTo>
                  <a:lnTo>
                    <a:pt x="127" y="245"/>
                  </a:lnTo>
                  <a:lnTo>
                    <a:pt x="131" y="258"/>
                  </a:lnTo>
                  <a:lnTo>
                    <a:pt x="130" y="270"/>
                  </a:lnTo>
                  <a:lnTo>
                    <a:pt x="127" y="284"/>
                  </a:lnTo>
                  <a:lnTo>
                    <a:pt x="127" y="293"/>
                  </a:lnTo>
                  <a:lnTo>
                    <a:pt x="127" y="300"/>
                  </a:lnTo>
                  <a:lnTo>
                    <a:pt x="129" y="304"/>
                  </a:lnTo>
                  <a:lnTo>
                    <a:pt x="129" y="304"/>
                  </a:lnTo>
                  <a:lnTo>
                    <a:pt x="130" y="305"/>
                  </a:lnTo>
                  <a:lnTo>
                    <a:pt x="135" y="313"/>
                  </a:lnTo>
                  <a:lnTo>
                    <a:pt x="142" y="323"/>
                  </a:lnTo>
                  <a:lnTo>
                    <a:pt x="148" y="336"/>
                  </a:lnTo>
                  <a:lnTo>
                    <a:pt x="153" y="355"/>
                  </a:lnTo>
                  <a:lnTo>
                    <a:pt x="157" y="376"/>
                  </a:lnTo>
                  <a:lnTo>
                    <a:pt x="159" y="402"/>
                  </a:lnTo>
                  <a:lnTo>
                    <a:pt x="156" y="427"/>
                  </a:lnTo>
                  <a:lnTo>
                    <a:pt x="149" y="448"/>
                  </a:lnTo>
                  <a:lnTo>
                    <a:pt x="139" y="466"/>
                  </a:lnTo>
                  <a:lnTo>
                    <a:pt x="127" y="479"/>
                  </a:lnTo>
                  <a:lnTo>
                    <a:pt x="114" y="490"/>
                  </a:lnTo>
                  <a:lnTo>
                    <a:pt x="102" y="496"/>
                  </a:lnTo>
                  <a:lnTo>
                    <a:pt x="91" y="501"/>
                  </a:lnTo>
                  <a:lnTo>
                    <a:pt x="76" y="507"/>
                  </a:lnTo>
                  <a:lnTo>
                    <a:pt x="63" y="514"/>
                  </a:lnTo>
                  <a:lnTo>
                    <a:pt x="53" y="525"/>
                  </a:lnTo>
                  <a:lnTo>
                    <a:pt x="43" y="539"/>
                  </a:lnTo>
                  <a:lnTo>
                    <a:pt x="40" y="558"/>
                  </a:lnTo>
                  <a:lnTo>
                    <a:pt x="119" y="558"/>
                  </a:lnTo>
                  <a:lnTo>
                    <a:pt x="110" y="576"/>
                  </a:lnTo>
                  <a:lnTo>
                    <a:pt x="102" y="596"/>
                  </a:lnTo>
                  <a:lnTo>
                    <a:pt x="19" y="596"/>
                  </a:lnTo>
                  <a:lnTo>
                    <a:pt x="13" y="594"/>
                  </a:lnTo>
                  <a:lnTo>
                    <a:pt x="9" y="593"/>
                  </a:lnTo>
                  <a:lnTo>
                    <a:pt x="7" y="592"/>
                  </a:lnTo>
                  <a:lnTo>
                    <a:pt x="4" y="589"/>
                  </a:lnTo>
                  <a:lnTo>
                    <a:pt x="3" y="586"/>
                  </a:lnTo>
                  <a:lnTo>
                    <a:pt x="2" y="584"/>
                  </a:lnTo>
                  <a:lnTo>
                    <a:pt x="0" y="581"/>
                  </a:lnTo>
                  <a:lnTo>
                    <a:pt x="0" y="579"/>
                  </a:lnTo>
                  <a:lnTo>
                    <a:pt x="0" y="577"/>
                  </a:lnTo>
                  <a:lnTo>
                    <a:pt x="0" y="577"/>
                  </a:lnTo>
                  <a:lnTo>
                    <a:pt x="3" y="551"/>
                  </a:lnTo>
                  <a:lnTo>
                    <a:pt x="8" y="530"/>
                  </a:lnTo>
                  <a:lnTo>
                    <a:pt x="16" y="512"/>
                  </a:lnTo>
                  <a:lnTo>
                    <a:pt x="28" y="497"/>
                  </a:lnTo>
                  <a:lnTo>
                    <a:pt x="40" y="486"/>
                  </a:lnTo>
                  <a:lnTo>
                    <a:pt x="53" y="478"/>
                  </a:lnTo>
                  <a:lnTo>
                    <a:pt x="66" y="470"/>
                  </a:lnTo>
                  <a:lnTo>
                    <a:pt x="79" y="465"/>
                  </a:lnTo>
                  <a:lnTo>
                    <a:pt x="81" y="465"/>
                  </a:lnTo>
                  <a:lnTo>
                    <a:pt x="85" y="463"/>
                  </a:lnTo>
                  <a:lnTo>
                    <a:pt x="93" y="459"/>
                  </a:lnTo>
                  <a:lnTo>
                    <a:pt x="100" y="454"/>
                  </a:lnTo>
                  <a:lnTo>
                    <a:pt x="108" y="445"/>
                  </a:lnTo>
                  <a:lnTo>
                    <a:pt x="114" y="435"/>
                  </a:lnTo>
                  <a:lnTo>
                    <a:pt x="119" y="420"/>
                  </a:lnTo>
                  <a:lnTo>
                    <a:pt x="121" y="402"/>
                  </a:lnTo>
                  <a:lnTo>
                    <a:pt x="119" y="380"/>
                  </a:lnTo>
                  <a:lnTo>
                    <a:pt x="117" y="364"/>
                  </a:lnTo>
                  <a:lnTo>
                    <a:pt x="113" y="349"/>
                  </a:lnTo>
                  <a:lnTo>
                    <a:pt x="108" y="340"/>
                  </a:lnTo>
                  <a:lnTo>
                    <a:pt x="102" y="332"/>
                  </a:lnTo>
                  <a:lnTo>
                    <a:pt x="98" y="326"/>
                  </a:lnTo>
                  <a:lnTo>
                    <a:pt x="97" y="325"/>
                  </a:lnTo>
                  <a:lnTo>
                    <a:pt x="95" y="319"/>
                  </a:lnTo>
                  <a:lnTo>
                    <a:pt x="92" y="311"/>
                  </a:lnTo>
                  <a:lnTo>
                    <a:pt x="89" y="300"/>
                  </a:lnTo>
                  <a:lnTo>
                    <a:pt x="91" y="283"/>
                  </a:lnTo>
                  <a:lnTo>
                    <a:pt x="93" y="262"/>
                  </a:lnTo>
                  <a:lnTo>
                    <a:pt x="87" y="246"/>
                  </a:lnTo>
                  <a:lnTo>
                    <a:pt x="80" y="228"/>
                  </a:lnTo>
                  <a:lnTo>
                    <a:pt x="76" y="207"/>
                  </a:lnTo>
                  <a:lnTo>
                    <a:pt x="75" y="183"/>
                  </a:lnTo>
                  <a:lnTo>
                    <a:pt x="81" y="161"/>
                  </a:lnTo>
                  <a:lnTo>
                    <a:pt x="92" y="137"/>
                  </a:lnTo>
                  <a:lnTo>
                    <a:pt x="102" y="119"/>
                  </a:lnTo>
                  <a:lnTo>
                    <a:pt x="113" y="107"/>
                  </a:lnTo>
                  <a:lnTo>
                    <a:pt x="126" y="98"/>
                  </a:lnTo>
                  <a:lnTo>
                    <a:pt x="142" y="90"/>
                  </a:lnTo>
                  <a:lnTo>
                    <a:pt x="152" y="85"/>
                  </a:lnTo>
                  <a:lnTo>
                    <a:pt x="168" y="80"/>
                  </a:lnTo>
                  <a:lnTo>
                    <a:pt x="185" y="76"/>
                  </a:lnTo>
                  <a:lnTo>
                    <a:pt x="204" y="75"/>
                  </a:lnTo>
                  <a:close/>
                  <a:moveTo>
                    <a:pt x="432" y="37"/>
                  </a:moveTo>
                  <a:lnTo>
                    <a:pt x="413" y="38"/>
                  </a:lnTo>
                  <a:lnTo>
                    <a:pt x="395" y="42"/>
                  </a:lnTo>
                  <a:lnTo>
                    <a:pt x="382" y="47"/>
                  </a:lnTo>
                  <a:lnTo>
                    <a:pt x="375" y="51"/>
                  </a:lnTo>
                  <a:lnTo>
                    <a:pt x="369" y="54"/>
                  </a:lnTo>
                  <a:lnTo>
                    <a:pt x="352" y="61"/>
                  </a:lnTo>
                  <a:lnTo>
                    <a:pt x="339" y="71"/>
                  </a:lnTo>
                  <a:lnTo>
                    <a:pt x="326" y="82"/>
                  </a:lnTo>
                  <a:lnTo>
                    <a:pt x="314" y="101"/>
                  </a:lnTo>
                  <a:lnTo>
                    <a:pt x="304" y="124"/>
                  </a:lnTo>
                  <a:lnTo>
                    <a:pt x="299" y="145"/>
                  </a:lnTo>
                  <a:lnTo>
                    <a:pt x="300" y="167"/>
                  </a:lnTo>
                  <a:lnTo>
                    <a:pt x="304" y="190"/>
                  </a:lnTo>
                  <a:lnTo>
                    <a:pt x="312" y="208"/>
                  </a:lnTo>
                  <a:lnTo>
                    <a:pt x="318" y="224"/>
                  </a:lnTo>
                  <a:lnTo>
                    <a:pt x="320" y="226"/>
                  </a:lnTo>
                  <a:lnTo>
                    <a:pt x="321" y="230"/>
                  </a:lnTo>
                  <a:lnTo>
                    <a:pt x="322" y="238"/>
                  </a:lnTo>
                  <a:lnTo>
                    <a:pt x="321" y="249"/>
                  </a:lnTo>
                  <a:lnTo>
                    <a:pt x="317" y="267"/>
                  </a:lnTo>
                  <a:lnTo>
                    <a:pt x="317" y="281"/>
                  </a:lnTo>
                  <a:lnTo>
                    <a:pt x="317" y="291"/>
                  </a:lnTo>
                  <a:lnTo>
                    <a:pt x="318" y="297"/>
                  </a:lnTo>
                  <a:lnTo>
                    <a:pt x="320" y="300"/>
                  </a:lnTo>
                  <a:lnTo>
                    <a:pt x="320" y="300"/>
                  </a:lnTo>
                  <a:lnTo>
                    <a:pt x="320" y="301"/>
                  </a:lnTo>
                  <a:lnTo>
                    <a:pt x="321" y="302"/>
                  </a:lnTo>
                  <a:lnTo>
                    <a:pt x="324" y="305"/>
                  </a:lnTo>
                  <a:lnTo>
                    <a:pt x="325" y="306"/>
                  </a:lnTo>
                  <a:lnTo>
                    <a:pt x="333" y="317"/>
                  </a:lnTo>
                  <a:lnTo>
                    <a:pt x="342" y="330"/>
                  </a:lnTo>
                  <a:lnTo>
                    <a:pt x="351" y="346"/>
                  </a:lnTo>
                  <a:lnTo>
                    <a:pt x="358" y="366"/>
                  </a:lnTo>
                  <a:lnTo>
                    <a:pt x="363" y="391"/>
                  </a:lnTo>
                  <a:lnTo>
                    <a:pt x="365" y="420"/>
                  </a:lnTo>
                  <a:lnTo>
                    <a:pt x="363" y="448"/>
                  </a:lnTo>
                  <a:lnTo>
                    <a:pt x="355" y="471"/>
                  </a:lnTo>
                  <a:lnTo>
                    <a:pt x="344" y="491"/>
                  </a:lnTo>
                  <a:lnTo>
                    <a:pt x="331" y="507"/>
                  </a:lnTo>
                  <a:lnTo>
                    <a:pt x="317" y="520"/>
                  </a:lnTo>
                  <a:lnTo>
                    <a:pt x="301" y="530"/>
                  </a:lnTo>
                  <a:lnTo>
                    <a:pt x="286" y="538"/>
                  </a:lnTo>
                  <a:lnTo>
                    <a:pt x="272" y="542"/>
                  </a:lnTo>
                  <a:lnTo>
                    <a:pt x="271" y="542"/>
                  </a:lnTo>
                  <a:lnTo>
                    <a:pt x="252" y="550"/>
                  </a:lnTo>
                  <a:lnTo>
                    <a:pt x="232" y="559"/>
                  </a:lnTo>
                  <a:lnTo>
                    <a:pt x="214" y="568"/>
                  </a:lnTo>
                  <a:lnTo>
                    <a:pt x="198" y="580"/>
                  </a:lnTo>
                  <a:lnTo>
                    <a:pt x="185" y="594"/>
                  </a:lnTo>
                  <a:lnTo>
                    <a:pt x="176" y="613"/>
                  </a:lnTo>
                  <a:lnTo>
                    <a:pt x="169" y="632"/>
                  </a:lnTo>
                  <a:lnTo>
                    <a:pt x="651" y="632"/>
                  </a:lnTo>
                  <a:lnTo>
                    <a:pt x="644" y="613"/>
                  </a:lnTo>
                  <a:lnTo>
                    <a:pt x="635" y="594"/>
                  </a:lnTo>
                  <a:lnTo>
                    <a:pt x="622" y="580"/>
                  </a:lnTo>
                  <a:lnTo>
                    <a:pt x="606" y="568"/>
                  </a:lnTo>
                  <a:lnTo>
                    <a:pt x="588" y="559"/>
                  </a:lnTo>
                  <a:lnTo>
                    <a:pt x="568" y="550"/>
                  </a:lnTo>
                  <a:lnTo>
                    <a:pt x="549" y="542"/>
                  </a:lnTo>
                  <a:lnTo>
                    <a:pt x="547" y="542"/>
                  </a:lnTo>
                  <a:lnTo>
                    <a:pt x="534" y="538"/>
                  </a:lnTo>
                  <a:lnTo>
                    <a:pt x="518" y="530"/>
                  </a:lnTo>
                  <a:lnTo>
                    <a:pt x="503" y="520"/>
                  </a:lnTo>
                  <a:lnTo>
                    <a:pt x="488" y="507"/>
                  </a:lnTo>
                  <a:lnTo>
                    <a:pt x="475" y="491"/>
                  </a:lnTo>
                  <a:lnTo>
                    <a:pt x="465" y="471"/>
                  </a:lnTo>
                  <a:lnTo>
                    <a:pt x="457" y="448"/>
                  </a:lnTo>
                  <a:lnTo>
                    <a:pt x="454" y="420"/>
                  </a:lnTo>
                  <a:lnTo>
                    <a:pt x="457" y="391"/>
                  </a:lnTo>
                  <a:lnTo>
                    <a:pt x="462" y="366"/>
                  </a:lnTo>
                  <a:lnTo>
                    <a:pt x="469" y="346"/>
                  </a:lnTo>
                  <a:lnTo>
                    <a:pt x="478" y="330"/>
                  </a:lnTo>
                  <a:lnTo>
                    <a:pt x="487" y="317"/>
                  </a:lnTo>
                  <a:lnTo>
                    <a:pt x="495" y="306"/>
                  </a:lnTo>
                  <a:lnTo>
                    <a:pt x="496" y="305"/>
                  </a:lnTo>
                  <a:lnTo>
                    <a:pt x="499" y="302"/>
                  </a:lnTo>
                  <a:lnTo>
                    <a:pt x="500" y="301"/>
                  </a:lnTo>
                  <a:lnTo>
                    <a:pt x="501" y="298"/>
                  </a:lnTo>
                  <a:lnTo>
                    <a:pt x="501" y="298"/>
                  </a:lnTo>
                  <a:lnTo>
                    <a:pt x="503" y="294"/>
                  </a:lnTo>
                  <a:lnTo>
                    <a:pt x="504" y="289"/>
                  </a:lnTo>
                  <a:lnTo>
                    <a:pt x="504" y="280"/>
                  </a:lnTo>
                  <a:lnTo>
                    <a:pt x="504" y="267"/>
                  </a:lnTo>
                  <a:lnTo>
                    <a:pt x="500" y="251"/>
                  </a:lnTo>
                  <a:lnTo>
                    <a:pt x="500" y="236"/>
                  </a:lnTo>
                  <a:lnTo>
                    <a:pt x="507" y="221"/>
                  </a:lnTo>
                  <a:lnTo>
                    <a:pt x="511" y="213"/>
                  </a:lnTo>
                  <a:lnTo>
                    <a:pt x="516" y="203"/>
                  </a:lnTo>
                  <a:lnTo>
                    <a:pt x="520" y="190"/>
                  </a:lnTo>
                  <a:lnTo>
                    <a:pt x="521" y="173"/>
                  </a:lnTo>
                  <a:lnTo>
                    <a:pt x="520" y="152"/>
                  </a:lnTo>
                  <a:lnTo>
                    <a:pt x="515" y="128"/>
                  </a:lnTo>
                  <a:lnTo>
                    <a:pt x="505" y="101"/>
                  </a:lnTo>
                  <a:lnTo>
                    <a:pt x="496" y="81"/>
                  </a:lnTo>
                  <a:lnTo>
                    <a:pt x="488" y="67"/>
                  </a:lnTo>
                  <a:lnTo>
                    <a:pt x="481" y="56"/>
                  </a:lnTo>
                  <a:lnTo>
                    <a:pt x="474" y="50"/>
                  </a:lnTo>
                  <a:lnTo>
                    <a:pt x="467" y="44"/>
                  </a:lnTo>
                  <a:lnTo>
                    <a:pt x="452" y="39"/>
                  </a:lnTo>
                  <a:lnTo>
                    <a:pt x="432" y="37"/>
                  </a:lnTo>
                  <a:close/>
                  <a:moveTo>
                    <a:pt x="432" y="0"/>
                  </a:moveTo>
                  <a:lnTo>
                    <a:pt x="450" y="1"/>
                  </a:lnTo>
                  <a:lnTo>
                    <a:pt x="469" y="5"/>
                  </a:lnTo>
                  <a:lnTo>
                    <a:pt x="486" y="12"/>
                  </a:lnTo>
                  <a:lnTo>
                    <a:pt x="501" y="23"/>
                  </a:lnTo>
                  <a:lnTo>
                    <a:pt x="515" y="39"/>
                  </a:lnTo>
                  <a:lnTo>
                    <a:pt x="528" y="60"/>
                  </a:lnTo>
                  <a:lnTo>
                    <a:pt x="539" y="86"/>
                  </a:lnTo>
                  <a:lnTo>
                    <a:pt x="551" y="119"/>
                  </a:lnTo>
                  <a:lnTo>
                    <a:pt x="558" y="149"/>
                  </a:lnTo>
                  <a:lnTo>
                    <a:pt x="558" y="177"/>
                  </a:lnTo>
                  <a:lnTo>
                    <a:pt x="555" y="202"/>
                  </a:lnTo>
                  <a:lnTo>
                    <a:pt x="547" y="224"/>
                  </a:lnTo>
                  <a:lnTo>
                    <a:pt x="537" y="242"/>
                  </a:lnTo>
                  <a:lnTo>
                    <a:pt x="541" y="266"/>
                  </a:lnTo>
                  <a:lnTo>
                    <a:pt x="542" y="285"/>
                  </a:lnTo>
                  <a:lnTo>
                    <a:pt x="539" y="300"/>
                  </a:lnTo>
                  <a:lnTo>
                    <a:pt x="537" y="310"/>
                  </a:lnTo>
                  <a:lnTo>
                    <a:pt x="534" y="318"/>
                  </a:lnTo>
                  <a:lnTo>
                    <a:pt x="530" y="322"/>
                  </a:lnTo>
                  <a:lnTo>
                    <a:pt x="529" y="323"/>
                  </a:lnTo>
                  <a:lnTo>
                    <a:pt x="524" y="330"/>
                  </a:lnTo>
                  <a:lnTo>
                    <a:pt x="517" y="338"/>
                  </a:lnTo>
                  <a:lnTo>
                    <a:pt x="511" y="348"/>
                  </a:lnTo>
                  <a:lnTo>
                    <a:pt x="503" y="361"/>
                  </a:lnTo>
                  <a:lnTo>
                    <a:pt x="498" y="377"/>
                  </a:lnTo>
                  <a:lnTo>
                    <a:pt x="494" y="397"/>
                  </a:lnTo>
                  <a:lnTo>
                    <a:pt x="491" y="420"/>
                  </a:lnTo>
                  <a:lnTo>
                    <a:pt x="494" y="442"/>
                  </a:lnTo>
                  <a:lnTo>
                    <a:pt x="500" y="459"/>
                  </a:lnTo>
                  <a:lnTo>
                    <a:pt x="509" y="474"/>
                  </a:lnTo>
                  <a:lnTo>
                    <a:pt x="520" y="486"/>
                  </a:lnTo>
                  <a:lnTo>
                    <a:pt x="530" y="493"/>
                  </a:lnTo>
                  <a:lnTo>
                    <a:pt x="541" y="500"/>
                  </a:lnTo>
                  <a:lnTo>
                    <a:pt x="550" y="504"/>
                  </a:lnTo>
                  <a:lnTo>
                    <a:pt x="556" y="505"/>
                  </a:lnTo>
                  <a:lnTo>
                    <a:pt x="558" y="507"/>
                  </a:lnTo>
                  <a:lnTo>
                    <a:pt x="572" y="512"/>
                  </a:lnTo>
                  <a:lnTo>
                    <a:pt x="588" y="517"/>
                  </a:lnTo>
                  <a:lnTo>
                    <a:pt x="605" y="525"/>
                  </a:lnTo>
                  <a:lnTo>
                    <a:pt x="623" y="535"/>
                  </a:lnTo>
                  <a:lnTo>
                    <a:pt x="640" y="547"/>
                  </a:lnTo>
                  <a:lnTo>
                    <a:pt x="656" y="562"/>
                  </a:lnTo>
                  <a:lnTo>
                    <a:pt x="669" y="579"/>
                  </a:lnTo>
                  <a:lnTo>
                    <a:pt x="679" y="599"/>
                  </a:lnTo>
                  <a:lnTo>
                    <a:pt x="686" y="623"/>
                  </a:lnTo>
                  <a:lnTo>
                    <a:pt x="689" y="652"/>
                  </a:lnTo>
                  <a:lnTo>
                    <a:pt x="689" y="652"/>
                  </a:lnTo>
                  <a:lnTo>
                    <a:pt x="689" y="653"/>
                  </a:lnTo>
                  <a:lnTo>
                    <a:pt x="689" y="656"/>
                  </a:lnTo>
                  <a:lnTo>
                    <a:pt x="687" y="658"/>
                  </a:lnTo>
                  <a:lnTo>
                    <a:pt x="687" y="661"/>
                  </a:lnTo>
                  <a:lnTo>
                    <a:pt x="685" y="664"/>
                  </a:lnTo>
                  <a:lnTo>
                    <a:pt x="683" y="666"/>
                  </a:lnTo>
                  <a:lnTo>
                    <a:pt x="679" y="668"/>
                  </a:lnTo>
                  <a:lnTo>
                    <a:pt x="676" y="669"/>
                  </a:lnTo>
                  <a:lnTo>
                    <a:pt x="670" y="670"/>
                  </a:lnTo>
                  <a:lnTo>
                    <a:pt x="149" y="670"/>
                  </a:lnTo>
                  <a:lnTo>
                    <a:pt x="144" y="669"/>
                  </a:lnTo>
                  <a:lnTo>
                    <a:pt x="140" y="668"/>
                  </a:lnTo>
                  <a:lnTo>
                    <a:pt x="136" y="666"/>
                  </a:lnTo>
                  <a:lnTo>
                    <a:pt x="135" y="664"/>
                  </a:lnTo>
                  <a:lnTo>
                    <a:pt x="132" y="661"/>
                  </a:lnTo>
                  <a:lnTo>
                    <a:pt x="132" y="658"/>
                  </a:lnTo>
                  <a:lnTo>
                    <a:pt x="131" y="656"/>
                  </a:lnTo>
                  <a:lnTo>
                    <a:pt x="131" y="653"/>
                  </a:lnTo>
                  <a:lnTo>
                    <a:pt x="131" y="652"/>
                  </a:lnTo>
                  <a:lnTo>
                    <a:pt x="131" y="652"/>
                  </a:lnTo>
                  <a:lnTo>
                    <a:pt x="134" y="623"/>
                  </a:lnTo>
                  <a:lnTo>
                    <a:pt x="140" y="599"/>
                  </a:lnTo>
                  <a:lnTo>
                    <a:pt x="151" y="579"/>
                  </a:lnTo>
                  <a:lnTo>
                    <a:pt x="164" y="562"/>
                  </a:lnTo>
                  <a:lnTo>
                    <a:pt x="180" y="547"/>
                  </a:lnTo>
                  <a:lnTo>
                    <a:pt x="197" y="535"/>
                  </a:lnTo>
                  <a:lnTo>
                    <a:pt x="215" y="525"/>
                  </a:lnTo>
                  <a:lnTo>
                    <a:pt x="232" y="517"/>
                  </a:lnTo>
                  <a:lnTo>
                    <a:pt x="248" y="512"/>
                  </a:lnTo>
                  <a:lnTo>
                    <a:pt x="262" y="507"/>
                  </a:lnTo>
                  <a:lnTo>
                    <a:pt x="263" y="505"/>
                  </a:lnTo>
                  <a:lnTo>
                    <a:pt x="270" y="504"/>
                  </a:lnTo>
                  <a:lnTo>
                    <a:pt x="279" y="500"/>
                  </a:lnTo>
                  <a:lnTo>
                    <a:pt x="289" y="493"/>
                  </a:lnTo>
                  <a:lnTo>
                    <a:pt x="300" y="486"/>
                  </a:lnTo>
                  <a:lnTo>
                    <a:pt x="310" y="474"/>
                  </a:lnTo>
                  <a:lnTo>
                    <a:pt x="320" y="459"/>
                  </a:lnTo>
                  <a:lnTo>
                    <a:pt x="326" y="442"/>
                  </a:lnTo>
                  <a:lnTo>
                    <a:pt x="329" y="420"/>
                  </a:lnTo>
                  <a:lnTo>
                    <a:pt x="326" y="397"/>
                  </a:lnTo>
                  <a:lnTo>
                    <a:pt x="322" y="377"/>
                  </a:lnTo>
                  <a:lnTo>
                    <a:pt x="317" y="361"/>
                  </a:lnTo>
                  <a:lnTo>
                    <a:pt x="309" y="348"/>
                  </a:lnTo>
                  <a:lnTo>
                    <a:pt x="303" y="338"/>
                  </a:lnTo>
                  <a:lnTo>
                    <a:pt x="296" y="330"/>
                  </a:lnTo>
                  <a:lnTo>
                    <a:pt x="291" y="323"/>
                  </a:lnTo>
                  <a:lnTo>
                    <a:pt x="289" y="322"/>
                  </a:lnTo>
                  <a:lnTo>
                    <a:pt x="287" y="317"/>
                  </a:lnTo>
                  <a:lnTo>
                    <a:pt x="283" y="310"/>
                  </a:lnTo>
                  <a:lnTo>
                    <a:pt x="280" y="298"/>
                  </a:lnTo>
                  <a:lnTo>
                    <a:pt x="279" y="284"/>
                  </a:lnTo>
                  <a:lnTo>
                    <a:pt x="280" y="264"/>
                  </a:lnTo>
                  <a:lnTo>
                    <a:pt x="284" y="241"/>
                  </a:lnTo>
                  <a:lnTo>
                    <a:pt x="278" y="225"/>
                  </a:lnTo>
                  <a:lnTo>
                    <a:pt x="271" y="205"/>
                  </a:lnTo>
                  <a:lnTo>
                    <a:pt x="265" y="183"/>
                  </a:lnTo>
                  <a:lnTo>
                    <a:pt x="261" y="160"/>
                  </a:lnTo>
                  <a:lnTo>
                    <a:pt x="262" y="135"/>
                  </a:lnTo>
                  <a:lnTo>
                    <a:pt x="269" y="110"/>
                  </a:lnTo>
                  <a:lnTo>
                    <a:pt x="280" y="85"/>
                  </a:lnTo>
                  <a:lnTo>
                    <a:pt x="293" y="64"/>
                  </a:lnTo>
                  <a:lnTo>
                    <a:pt x="307" y="50"/>
                  </a:lnTo>
                  <a:lnTo>
                    <a:pt x="321" y="38"/>
                  </a:lnTo>
                  <a:lnTo>
                    <a:pt x="337" y="29"/>
                  </a:lnTo>
                  <a:lnTo>
                    <a:pt x="355" y="20"/>
                  </a:lnTo>
                  <a:lnTo>
                    <a:pt x="367" y="13"/>
                  </a:lnTo>
                  <a:lnTo>
                    <a:pt x="386" y="6"/>
                  </a:lnTo>
                  <a:lnTo>
                    <a:pt x="409" y="1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42" name="Freeform 8"/>
            <p:cNvSpPr>
              <a:spLocks noEditPoints="1"/>
            </p:cNvSpPr>
            <p:nvPr/>
          </p:nvSpPr>
          <p:spPr bwMode="auto">
            <a:xfrm>
              <a:off x="4681887" y="4845169"/>
              <a:ext cx="455289" cy="455430"/>
            </a:xfrm>
            <a:custGeom>
              <a:avLst/>
              <a:gdLst>
                <a:gd name="T0" fmla="*/ 274 w 740"/>
                <a:gd name="T1" fmla="*/ 555 h 740"/>
                <a:gd name="T2" fmla="*/ 283 w 740"/>
                <a:gd name="T3" fmla="*/ 562 h 740"/>
                <a:gd name="T4" fmla="*/ 286 w 740"/>
                <a:gd name="T5" fmla="*/ 571 h 740"/>
                <a:gd name="T6" fmla="*/ 283 w 740"/>
                <a:gd name="T7" fmla="*/ 580 h 740"/>
                <a:gd name="T8" fmla="*/ 231 w 740"/>
                <a:gd name="T9" fmla="*/ 634 h 740"/>
                <a:gd name="T10" fmla="*/ 223 w 740"/>
                <a:gd name="T11" fmla="*/ 638 h 740"/>
                <a:gd name="T12" fmla="*/ 214 w 740"/>
                <a:gd name="T13" fmla="*/ 638 h 740"/>
                <a:gd name="T14" fmla="*/ 205 w 740"/>
                <a:gd name="T15" fmla="*/ 631 h 740"/>
                <a:gd name="T16" fmla="*/ 202 w 740"/>
                <a:gd name="T17" fmla="*/ 622 h 740"/>
                <a:gd name="T18" fmla="*/ 205 w 740"/>
                <a:gd name="T19" fmla="*/ 613 h 740"/>
                <a:gd name="T20" fmla="*/ 257 w 740"/>
                <a:gd name="T21" fmla="*/ 559 h 740"/>
                <a:gd name="T22" fmla="*/ 265 w 740"/>
                <a:gd name="T23" fmla="*/ 555 h 740"/>
                <a:gd name="T24" fmla="*/ 252 w 740"/>
                <a:gd name="T25" fmla="*/ 470 h 740"/>
                <a:gd name="T26" fmla="*/ 262 w 740"/>
                <a:gd name="T27" fmla="*/ 474 h 740"/>
                <a:gd name="T28" fmla="*/ 269 w 740"/>
                <a:gd name="T29" fmla="*/ 482 h 740"/>
                <a:gd name="T30" fmla="*/ 269 w 740"/>
                <a:gd name="T31" fmla="*/ 491 h 740"/>
                <a:gd name="T32" fmla="*/ 263 w 740"/>
                <a:gd name="T33" fmla="*/ 499 h 740"/>
                <a:gd name="T34" fmla="*/ 93 w 740"/>
                <a:gd name="T35" fmla="*/ 669 h 740"/>
                <a:gd name="T36" fmla="*/ 84 w 740"/>
                <a:gd name="T37" fmla="*/ 672 h 740"/>
                <a:gd name="T38" fmla="*/ 74 w 740"/>
                <a:gd name="T39" fmla="*/ 669 h 740"/>
                <a:gd name="T40" fmla="*/ 68 w 740"/>
                <a:gd name="T41" fmla="*/ 660 h 740"/>
                <a:gd name="T42" fmla="*/ 68 w 740"/>
                <a:gd name="T43" fmla="*/ 651 h 740"/>
                <a:gd name="T44" fmla="*/ 72 w 740"/>
                <a:gd name="T45" fmla="*/ 643 h 740"/>
                <a:gd name="T46" fmla="*/ 244 w 740"/>
                <a:gd name="T47" fmla="*/ 473 h 740"/>
                <a:gd name="T48" fmla="*/ 252 w 740"/>
                <a:gd name="T49" fmla="*/ 470 h 740"/>
                <a:gd name="T50" fmla="*/ 173 w 740"/>
                <a:gd name="T51" fmla="*/ 455 h 740"/>
                <a:gd name="T52" fmla="*/ 182 w 740"/>
                <a:gd name="T53" fmla="*/ 461 h 740"/>
                <a:gd name="T54" fmla="*/ 185 w 740"/>
                <a:gd name="T55" fmla="*/ 470 h 740"/>
                <a:gd name="T56" fmla="*/ 182 w 740"/>
                <a:gd name="T57" fmla="*/ 479 h 740"/>
                <a:gd name="T58" fmla="*/ 163 w 740"/>
                <a:gd name="T59" fmla="*/ 499 h 740"/>
                <a:gd name="T60" fmla="*/ 156 w 740"/>
                <a:gd name="T61" fmla="*/ 503 h 740"/>
                <a:gd name="T62" fmla="*/ 146 w 740"/>
                <a:gd name="T63" fmla="*/ 503 h 740"/>
                <a:gd name="T64" fmla="*/ 138 w 740"/>
                <a:gd name="T65" fmla="*/ 498 h 740"/>
                <a:gd name="T66" fmla="*/ 135 w 740"/>
                <a:gd name="T67" fmla="*/ 487 h 740"/>
                <a:gd name="T68" fmla="*/ 137 w 740"/>
                <a:gd name="T69" fmla="*/ 479 h 740"/>
                <a:gd name="T70" fmla="*/ 156 w 740"/>
                <a:gd name="T71" fmla="*/ 458 h 740"/>
                <a:gd name="T72" fmla="*/ 164 w 740"/>
                <a:gd name="T73" fmla="*/ 455 h 740"/>
                <a:gd name="T74" fmla="*/ 673 w 740"/>
                <a:gd name="T75" fmla="*/ 91 h 740"/>
                <a:gd name="T76" fmla="*/ 421 w 740"/>
                <a:gd name="T77" fmla="*/ 680 h 740"/>
                <a:gd name="T78" fmla="*/ 650 w 740"/>
                <a:gd name="T79" fmla="*/ 67 h 740"/>
                <a:gd name="T80" fmla="*/ 299 w 740"/>
                <a:gd name="T81" fmla="*/ 418 h 740"/>
                <a:gd name="T82" fmla="*/ 723 w 740"/>
                <a:gd name="T83" fmla="*/ 0 h 740"/>
                <a:gd name="T84" fmla="*/ 732 w 740"/>
                <a:gd name="T85" fmla="*/ 3 h 740"/>
                <a:gd name="T86" fmla="*/ 739 w 740"/>
                <a:gd name="T87" fmla="*/ 12 h 740"/>
                <a:gd name="T88" fmla="*/ 739 w 740"/>
                <a:gd name="T89" fmla="*/ 21 h 740"/>
                <a:gd name="T90" fmla="*/ 737 w 740"/>
                <a:gd name="T91" fmla="*/ 24 h 740"/>
                <a:gd name="T92" fmla="*/ 435 w 740"/>
                <a:gd name="T93" fmla="*/ 729 h 740"/>
                <a:gd name="T94" fmla="*/ 435 w 740"/>
                <a:gd name="T95" fmla="*/ 729 h 740"/>
                <a:gd name="T96" fmla="*/ 430 w 740"/>
                <a:gd name="T97" fmla="*/ 737 h 740"/>
                <a:gd name="T98" fmla="*/ 421 w 740"/>
                <a:gd name="T99" fmla="*/ 740 h 740"/>
                <a:gd name="T100" fmla="*/ 410 w 740"/>
                <a:gd name="T101" fmla="*/ 736 h 740"/>
                <a:gd name="T102" fmla="*/ 405 w 740"/>
                <a:gd name="T103" fmla="*/ 727 h 740"/>
                <a:gd name="T104" fmla="*/ 290 w 740"/>
                <a:gd name="T105" fmla="*/ 449 h 740"/>
                <a:gd name="T106" fmla="*/ 12 w 740"/>
                <a:gd name="T107" fmla="*/ 335 h 740"/>
                <a:gd name="T108" fmla="*/ 4 w 740"/>
                <a:gd name="T109" fmla="*/ 329 h 740"/>
                <a:gd name="T110" fmla="*/ 0 w 740"/>
                <a:gd name="T111" fmla="*/ 320 h 740"/>
                <a:gd name="T112" fmla="*/ 3 w 740"/>
                <a:gd name="T113" fmla="*/ 311 h 740"/>
                <a:gd name="T114" fmla="*/ 10 w 740"/>
                <a:gd name="T115" fmla="*/ 304 h 740"/>
                <a:gd name="T116" fmla="*/ 11 w 740"/>
                <a:gd name="T117" fmla="*/ 304 h 740"/>
                <a:gd name="T118" fmla="*/ 715 w 740"/>
                <a:gd name="T119" fmla="*/ 2 h 740"/>
                <a:gd name="T120" fmla="*/ 719 w 740"/>
                <a:gd name="T121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0" h="740">
                  <a:moveTo>
                    <a:pt x="269" y="554"/>
                  </a:moveTo>
                  <a:lnTo>
                    <a:pt x="274" y="555"/>
                  </a:lnTo>
                  <a:lnTo>
                    <a:pt x="279" y="558"/>
                  </a:lnTo>
                  <a:lnTo>
                    <a:pt x="283" y="562"/>
                  </a:lnTo>
                  <a:lnTo>
                    <a:pt x="284" y="566"/>
                  </a:lnTo>
                  <a:lnTo>
                    <a:pt x="286" y="571"/>
                  </a:lnTo>
                  <a:lnTo>
                    <a:pt x="286" y="576"/>
                  </a:lnTo>
                  <a:lnTo>
                    <a:pt x="283" y="580"/>
                  </a:lnTo>
                  <a:lnTo>
                    <a:pt x="281" y="583"/>
                  </a:lnTo>
                  <a:lnTo>
                    <a:pt x="231" y="634"/>
                  </a:lnTo>
                  <a:lnTo>
                    <a:pt x="227" y="637"/>
                  </a:lnTo>
                  <a:lnTo>
                    <a:pt x="223" y="638"/>
                  </a:lnTo>
                  <a:lnTo>
                    <a:pt x="219" y="639"/>
                  </a:lnTo>
                  <a:lnTo>
                    <a:pt x="214" y="638"/>
                  </a:lnTo>
                  <a:lnTo>
                    <a:pt x="209" y="635"/>
                  </a:lnTo>
                  <a:lnTo>
                    <a:pt x="205" y="631"/>
                  </a:lnTo>
                  <a:lnTo>
                    <a:pt x="203" y="627"/>
                  </a:lnTo>
                  <a:lnTo>
                    <a:pt x="202" y="622"/>
                  </a:lnTo>
                  <a:lnTo>
                    <a:pt x="202" y="617"/>
                  </a:lnTo>
                  <a:lnTo>
                    <a:pt x="205" y="613"/>
                  </a:lnTo>
                  <a:lnTo>
                    <a:pt x="207" y="610"/>
                  </a:lnTo>
                  <a:lnTo>
                    <a:pt x="257" y="559"/>
                  </a:lnTo>
                  <a:lnTo>
                    <a:pt x="261" y="557"/>
                  </a:lnTo>
                  <a:lnTo>
                    <a:pt x="265" y="555"/>
                  </a:lnTo>
                  <a:lnTo>
                    <a:pt x="269" y="554"/>
                  </a:lnTo>
                  <a:close/>
                  <a:moveTo>
                    <a:pt x="252" y="470"/>
                  </a:moveTo>
                  <a:lnTo>
                    <a:pt x="257" y="472"/>
                  </a:lnTo>
                  <a:lnTo>
                    <a:pt x="262" y="474"/>
                  </a:lnTo>
                  <a:lnTo>
                    <a:pt x="266" y="477"/>
                  </a:lnTo>
                  <a:lnTo>
                    <a:pt x="269" y="482"/>
                  </a:lnTo>
                  <a:lnTo>
                    <a:pt x="269" y="487"/>
                  </a:lnTo>
                  <a:lnTo>
                    <a:pt x="269" y="491"/>
                  </a:lnTo>
                  <a:lnTo>
                    <a:pt x="266" y="496"/>
                  </a:lnTo>
                  <a:lnTo>
                    <a:pt x="263" y="499"/>
                  </a:lnTo>
                  <a:lnTo>
                    <a:pt x="96" y="667"/>
                  </a:lnTo>
                  <a:lnTo>
                    <a:pt x="93" y="669"/>
                  </a:lnTo>
                  <a:lnTo>
                    <a:pt x="88" y="672"/>
                  </a:lnTo>
                  <a:lnTo>
                    <a:pt x="84" y="672"/>
                  </a:lnTo>
                  <a:lnTo>
                    <a:pt x="79" y="672"/>
                  </a:lnTo>
                  <a:lnTo>
                    <a:pt x="74" y="669"/>
                  </a:lnTo>
                  <a:lnTo>
                    <a:pt x="71" y="665"/>
                  </a:lnTo>
                  <a:lnTo>
                    <a:pt x="68" y="660"/>
                  </a:lnTo>
                  <a:lnTo>
                    <a:pt x="67" y="655"/>
                  </a:lnTo>
                  <a:lnTo>
                    <a:pt x="68" y="651"/>
                  </a:lnTo>
                  <a:lnTo>
                    <a:pt x="70" y="647"/>
                  </a:lnTo>
                  <a:lnTo>
                    <a:pt x="72" y="643"/>
                  </a:lnTo>
                  <a:lnTo>
                    <a:pt x="240" y="476"/>
                  </a:lnTo>
                  <a:lnTo>
                    <a:pt x="244" y="473"/>
                  </a:lnTo>
                  <a:lnTo>
                    <a:pt x="248" y="472"/>
                  </a:lnTo>
                  <a:lnTo>
                    <a:pt x="252" y="470"/>
                  </a:lnTo>
                  <a:close/>
                  <a:moveTo>
                    <a:pt x="168" y="453"/>
                  </a:moveTo>
                  <a:lnTo>
                    <a:pt x="173" y="455"/>
                  </a:lnTo>
                  <a:lnTo>
                    <a:pt x="178" y="457"/>
                  </a:lnTo>
                  <a:lnTo>
                    <a:pt x="182" y="461"/>
                  </a:lnTo>
                  <a:lnTo>
                    <a:pt x="184" y="465"/>
                  </a:lnTo>
                  <a:lnTo>
                    <a:pt x="185" y="470"/>
                  </a:lnTo>
                  <a:lnTo>
                    <a:pt x="185" y="476"/>
                  </a:lnTo>
                  <a:lnTo>
                    <a:pt x="182" y="479"/>
                  </a:lnTo>
                  <a:lnTo>
                    <a:pt x="180" y="482"/>
                  </a:lnTo>
                  <a:lnTo>
                    <a:pt x="163" y="499"/>
                  </a:lnTo>
                  <a:lnTo>
                    <a:pt x="160" y="502"/>
                  </a:lnTo>
                  <a:lnTo>
                    <a:pt x="156" y="503"/>
                  </a:lnTo>
                  <a:lnTo>
                    <a:pt x="151" y="504"/>
                  </a:lnTo>
                  <a:lnTo>
                    <a:pt x="146" y="503"/>
                  </a:lnTo>
                  <a:lnTo>
                    <a:pt x="142" y="500"/>
                  </a:lnTo>
                  <a:lnTo>
                    <a:pt x="138" y="498"/>
                  </a:lnTo>
                  <a:lnTo>
                    <a:pt x="135" y="493"/>
                  </a:lnTo>
                  <a:lnTo>
                    <a:pt x="135" y="487"/>
                  </a:lnTo>
                  <a:lnTo>
                    <a:pt x="135" y="483"/>
                  </a:lnTo>
                  <a:lnTo>
                    <a:pt x="137" y="479"/>
                  </a:lnTo>
                  <a:lnTo>
                    <a:pt x="139" y="476"/>
                  </a:lnTo>
                  <a:lnTo>
                    <a:pt x="156" y="458"/>
                  </a:lnTo>
                  <a:lnTo>
                    <a:pt x="160" y="456"/>
                  </a:lnTo>
                  <a:lnTo>
                    <a:pt x="164" y="455"/>
                  </a:lnTo>
                  <a:lnTo>
                    <a:pt x="168" y="453"/>
                  </a:lnTo>
                  <a:close/>
                  <a:moveTo>
                    <a:pt x="673" y="91"/>
                  </a:moveTo>
                  <a:lnTo>
                    <a:pt x="322" y="441"/>
                  </a:lnTo>
                  <a:lnTo>
                    <a:pt x="421" y="680"/>
                  </a:lnTo>
                  <a:lnTo>
                    <a:pt x="673" y="91"/>
                  </a:lnTo>
                  <a:close/>
                  <a:moveTo>
                    <a:pt x="650" y="67"/>
                  </a:moveTo>
                  <a:lnTo>
                    <a:pt x="61" y="320"/>
                  </a:lnTo>
                  <a:lnTo>
                    <a:pt x="299" y="418"/>
                  </a:lnTo>
                  <a:lnTo>
                    <a:pt x="650" y="67"/>
                  </a:lnTo>
                  <a:close/>
                  <a:moveTo>
                    <a:pt x="723" y="0"/>
                  </a:moveTo>
                  <a:lnTo>
                    <a:pt x="728" y="2"/>
                  </a:lnTo>
                  <a:lnTo>
                    <a:pt x="732" y="3"/>
                  </a:lnTo>
                  <a:lnTo>
                    <a:pt x="736" y="7"/>
                  </a:lnTo>
                  <a:lnTo>
                    <a:pt x="739" y="12"/>
                  </a:lnTo>
                  <a:lnTo>
                    <a:pt x="740" y="17"/>
                  </a:lnTo>
                  <a:lnTo>
                    <a:pt x="739" y="21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436" y="729"/>
                  </a:lnTo>
                  <a:lnTo>
                    <a:pt x="435" y="729"/>
                  </a:lnTo>
                  <a:lnTo>
                    <a:pt x="435" y="729"/>
                  </a:lnTo>
                  <a:lnTo>
                    <a:pt x="435" y="729"/>
                  </a:lnTo>
                  <a:lnTo>
                    <a:pt x="432" y="733"/>
                  </a:lnTo>
                  <a:lnTo>
                    <a:pt x="430" y="737"/>
                  </a:lnTo>
                  <a:lnTo>
                    <a:pt x="425" y="739"/>
                  </a:lnTo>
                  <a:lnTo>
                    <a:pt x="421" y="740"/>
                  </a:lnTo>
                  <a:lnTo>
                    <a:pt x="415" y="739"/>
                  </a:lnTo>
                  <a:lnTo>
                    <a:pt x="410" y="736"/>
                  </a:lnTo>
                  <a:lnTo>
                    <a:pt x="406" y="732"/>
                  </a:lnTo>
                  <a:lnTo>
                    <a:pt x="405" y="727"/>
                  </a:lnTo>
                  <a:lnTo>
                    <a:pt x="404" y="727"/>
                  </a:lnTo>
                  <a:lnTo>
                    <a:pt x="290" y="449"/>
                  </a:lnTo>
                  <a:lnTo>
                    <a:pt x="12" y="335"/>
                  </a:lnTo>
                  <a:lnTo>
                    <a:pt x="12" y="335"/>
                  </a:lnTo>
                  <a:lnTo>
                    <a:pt x="7" y="333"/>
                  </a:lnTo>
                  <a:lnTo>
                    <a:pt x="4" y="329"/>
                  </a:lnTo>
                  <a:lnTo>
                    <a:pt x="2" y="325"/>
                  </a:lnTo>
                  <a:lnTo>
                    <a:pt x="0" y="320"/>
                  </a:lnTo>
                  <a:lnTo>
                    <a:pt x="0" y="314"/>
                  </a:lnTo>
                  <a:lnTo>
                    <a:pt x="3" y="311"/>
                  </a:lnTo>
                  <a:lnTo>
                    <a:pt x="6" y="307"/>
                  </a:lnTo>
                  <a:lnTo>
                    <a:pt x="10" y="304"/>
                  </a:lnTo>
                  <a:lnTo>
                    <a:pt x="10" y="304"/>
                  </a:lnTo>
                  <a:lnTo>
                    <a:pt x="11" y="304"/>
                  </a:lnTo>
                  <a:lnTo>
                    <a:pt x="11" y="304"/>
                  </a:lnTo>
                  <a:lnTo>
                    <a:pt x="715" y="2"/>
                  </a:lnTo>
                  <a:lnTo>
                    <a:pt x="715" y="2"/>
                  </a:lnTo>
                  <a:lnTo>
                    <a:pt x="719" y="0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7DF64A4-F08E-32F6-8C54-E6AC328B0C6A}"/>
                </a:ext>
              </a:extLst>
            </p:cNvPr>
            <p:cNvSpPr/>
            <p:nvPr/>
          </p:nvSpPr>
          <p:spPr>
            <a:xfrm>
              <a:off x="-57753" y="4332659"/>
              <a:ext cx="8094394" cy="2681322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0AA06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BE980D2-7B85-C8BF-B527-B79CBE8FF041}"/>
                </a:ext>
              </a:extLst>
            </p:cNvPr>
            <p:cNvSpPr/>
            <p:nvPr/>
          </p:nvSpPr>
          <p:spPr>
            <a:xfrm>
              <a:off x="-181053" y="4148277"/>
              <a:ext cx="8094394" cy="2681322"/>
            </a:xfrm>
            <a:custGeom>
              <a:avLst/>
              <a:gdLst/>
              <a:ahLst/>
              <a:cxnLst/>
              <a:rect l="l" t="t" r="r" b="b"/>
              <a:pathLst>
                <a:path w="2592767" h="1303527">
                  <a:moveTo>
                    <a:pt x="78643" y="0"/>
                  </a:moveTo>
                  <a:lnTo>
                    <a:pt x="2514124" y="0"/>
                  </a:lnTo>
                  <a:cubicBezTo>
                    <a:pt x="2557557" y="0"/>
                    <a:pt x="2592767" y="35210"/>
                    <a:pt x="2592767" y="78643"/>
                  </a:cubicBezTo>
                  <a:lnTo>
                    <a:pt x="2592767" y="1224884"/>
                  </a:lnTo>
                  <a:cubicBezTo>
                    <a:pt x="2592767" y="1245741"/>
                    <a:pt x="2584481" y="1265744"/>
                    <a:pt x="2569733" y="1280493"/>
                  </a:cubicBezTo>
                  <a:cubicBezTo>
                    <a:pt x="2554984" y="1295241"/>
                    <a:pt x="2534981" y="1303527"/>
                    <a:pt x="2514124" y="1303527"/>
                  </a:cubicBezTo>
                  <a:lnTo>
                    <a:pt x="78643" y="1303527"/>
                  </a:lnTo>
                  <a:cubicBezTo>
                    <a:pt x="35210" y="1303527"/>
                    <a:pt x="0" y="1268317"/>
                    <a:pt x="0" y="1224884"/>
                  </a:cubicBezTo>
                  <a:lnTo>
                    <a:pt x="0" y="78643"/>
                  </a:lnTo>
                  <a:cubicBezTo>
                    <a:pt x="0" y="35210"/>
                    <a:pt x="35210" y="0"/>
                    <a:pt x="786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7B52A8-EC30-F682-9444-10F66996762F}"/>
                </a:ext>
              </a:extLst>
            </p:cNvPr>
            <p:cNvSpPr txBox="1"/>
            <p:nvPr/>
          </p:nvSpPr>
          <p:spPr>
            <a:xfrm>
              <a:off x="205768" y="4724225"/>
              <a:ext cx="7511969" cy="1677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vi-VN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Tr</a:t>
              </a:r>
              <a:r>
                <a:rPr lang="en-US" sz="3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r>
                <a:rPr lang="vi-VN" sz="320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glyceride</a:t>
              </a:r>
              <a:r>
                <a:rPr lang="vi-VN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(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chất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béo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)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thuộc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ester,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một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loại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lipid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người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.</a:t>
              </a:r>
              <a:endParaRPr lang="vi-VN" sz="320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Ester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? Lipid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?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Chúng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chất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cơ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bản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ứng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dụng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? </a:t>
              </a:r>
            </a:p>
          </p:txBody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id="{39878718-B496-E21D-F6CD-988A8E2E1588}"/>
              </a:ext>
            </a:extLst>
          </p:cNvPr>
          <p:cNvSpPr/>
          <p:nvPr/>
        </p:nvSpPr>
        <p:spPr>
          <a:xfrm flipH="1">
            <a:off x="8155027" y="3485746"/>
            <a:ext cx="3641210" cy="6527439"/>
          </a:xfrm>
          <a:custGeom>
            <a:avLst/>
            <a:gdLst/>
            <a:ahLst/>
            <a:cxnLst/>
            <a:rect l="l" t="t" r="r" b="b"/>
            <a:pathLst>
              <a:path w="7087945" h="13219687">
                <a:moveTo>
                  <a:pt x="7087946" y="0"/>
                </a:moveTo>
                <a:lnTo>
                  <a:pt x="0" y="0"/>
                </a:lnTo>
                <a:lnTo>
                  <a:pt x="0" y="13219686"/>
                </a:lnTo>
                <a:lnTo>
                  <a:pt x="7087946" y="13219686"/>
                </a:lnTo>
                <a:lnTo>
                  <a:pt x="70879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655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2A0921-B2A2-A3EC-0A9E-C1F93893D21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61538" y="1805666"/>
            <a:ext cx="5181600" cy="5133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BÉO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3EBEDA-C737-883B-44E3-B14C61E88827}"/>
              </a:ext>
            </a:extLst>
          </p:cNvPr>
          <p:cNvSpPr txBox="1"/>
          <p:nvPr/>
        </p:nvSpPr>
        <p:spPr>
          <a:xfrm>
            <a:off x="914400" y="2441542"/>
            <a:ext cx="4647414" cy="324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KHÁI NIỆM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ĐẶC ĐIỂM CẤU TẠO VÀ CÁCH GỌI TÊN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ĐIỀU CHẾ ỨNG DỤNG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85ED6-3E2C-29A5-50FA-6E32E5910F3C}"/>
              </a:ext>
            </a:extLst>
          </p:cNvPr>
          <p:cNvSpPr txBox="1"/>
          <p:nvPr/>
        </p:nvSpPr>
        <p:spPr>
          <a:xfrm>
            <a:off x="6096000" y="2441542"/>
            <a:ext cx="5059051" cy="2217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KHÁI NIỆM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VẬT LÍ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TÍNH CHẤT HOÁ HỌC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ỨNG DỤNG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76B972F6-5016-04C0-1C79-6AC5E96EC7A5}"/>
              </a:ext>
            </a:extLst>
          </p:cNvPr>
          <p:cNvSpPr txBox="1">
            <a:spLocks/>
          </p:cNvSpPr>
          <p:nvPr/>
        </p:nvSpPr>
        <p:spPr>
          <a:xfrm>
            <a:off x="1205330" y="1805666"/>
            <a:ext cx="5181600" cy="5133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515E2E-F75E-186A-F820-F19EE203BB8F}"/>
              </a:ext>
            </a:extLst>
          </p:cNvPr>
          <p:cNvGrpSpPr/>
          <p:nvPr/>
        </p:nvGrpSpPr>
        <p:grpSpPr>
          <a:xfrm>
            <a:off x="268146" y="668613"/>
            <a:ext cx="11655707" cy="2680153"/>
            <a:chOff x="268146" y="668613"/>
            <a:chExt cx="11655707" cy="26801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166CE3-CD47-29E2-89B4-40371C1D2EB2}"/>
                </a:ext>
              </a:extLst>
            </p:cNvPr>
            <p:cNvGrpSpPr/>
            <p:nvPr/>
          </p:nvGrpSpPr>
          <p:grpSpPr>
            <a:xfrm>
              <a:off x="268146" y="668613"/>
              <a:ext cx="11655707" cy="2680153"/>
              <a:chOff x="268146" y="660630"/>
              <a:chExt cx="11655707" cy="2680153"/>
            </a:xfrm>
          </p:grpSpPr>
          <p:sp>
            <p:nvSpPr>
              <p:cNvPr id="17" name="Rounded Rectangle 148">
                <a:extLst>
                  <a:ext uri="{FF2B5EF4-FFF2-40B4-BE49-F238E27FC236}">
                    <a16:creationId xmlns:a16="http://schemas.microsoft.com/office/drawing/2014/main" id="{97421280-CD8D-6C7E-B731-35CFBF61D2AE}"/>
                  </a:ext>
                </a:extLst>
              </p:cNvPr>
              <p:cNvSpPr/>
              <p:nvPr/>
            </p:nvSpPr>
            <p:spPr>
              <a:xfrm>
                <a:off x="268146" y="1146416"/>
                <a:ext cx="11655707" cy="2194367"/>
              </a:xfrm>
              <a:prstGeom prst="roundRect">
                <a:avLst>
                  <a:gd name="adj" fmla="val 1206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just" defTabSz="2177415">
                  <a:lnSpc>
                    <a:spcPct val="150000"/>
                  </a:lnSpc>
                  <a:buClrTx/>
                  <a:defRPr/>
                </a:pP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Khi thay nhóm 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OH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trong nhóm carboxyl của carboxylic acid bằng nhóm 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OR’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thì được ester. Trong đó,</a:t>
                </a:r>
                <a:r>
                  <a:rPr lang="en-US" sz="3000" b="1">
                    <a:solidFill>
                      <a:srgbClr val="FF000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 R’ </a:t>
                </a:r>
                <a:r>
                  <a:rPr lang="en-US" sz="3000" b="1">
                    <a:solidFill>
                      <a:srgbClr val="00206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là gốc hydrocarbon.</a:t>
                </a:r>
                <a:endParaRPr lang="vi-VN" sz="3000">
                  <a:effectLst/>
                  <a:latin typeface="Times New Roman" panose="02020603050405020304" pitchFamily="18" charset="0"/>
                  <a:ea typeface="Aptos" panose="020B0004020202020204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CCDDFCD-FCD8-2150-D3A9-714BFC1614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77" y="660630"/>
                <a:ext cx="4557356" cy="100093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0070C0"/>
                    </a:solidFill>
                    <a:effectLst/>
                    <a:latin typeface="Roboto" panose="02000000000000000000" pitchFamily="2" charset="0"/>
                    <a:ea typeface="Aptos" panose="020B0004020202020204" pitchFamily="34" charset="0"/>
                  </a:rPr>
                  <a:t>  KHÁI NIỆM ESTER</a:t>
                </a:r>
                <a:endParaRPr lang="en-US" sz="2800">
                  <a:solidFill>
                    <a:srgbClr val="0AA06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6F5DE-2176-2CDA-8C00-DCDD3AAD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1885" y="796259"/>
              <a:ext cx="700314" cy="70031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1BB22B-384B-7DE8-78DF-322B7CCCD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50" y="4133751"/>
            <a:ext cx="5248036" cy="121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6502E4-630A-3B78-296C-FE3CEF438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50" y="5517424"/>
            <a:ext cx="5349704" cy="10592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C36C5B-2294-287E-C926-AC9ABC877215}"/>
              </a:ext>
            </a:extLst>
          </p:cNvPr>
          <p:cNvSpPr txBox="1"/>
          <p:nvPr/>
        </p:nvSpPr>
        <p:spPr>
          <a:xfrm>
            <a:off x="1160362" y="4072268"/>
            <a:ext cx="52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a)</a:t>
            </a:r>
            <a:endParaRPr lang="vi-VN" sz="28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1312F-0AA7-901E-5949-01830F7D2EE2}"/>
              </a:ext>
            </a:extLst>
          </p:cNvPr>
          <p:cNvSpPr txBox="1"/>
          <p:nvPr/>
        </p:nvSpPr>
        <p:spPr>
          <a:xfrm>
            <a:off x="1160362" y="5347413"/>
            <a:ext cx="52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b)</a:t>
            </a:r>
            <a:endParaRPr lang="vi-VN" sz="28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12D55-E88B-27A8-F219-C5CCCD7828E9}"/>
              </a:ext>
            </a:extLst>
          </p:cNvPr>
          <p:cNvSpPr txBox="1"/>
          <p:nvPr/>
        </p:nvSpPr>
        <p:spPr>
          <a:xfrm>
            <a:off x="2810267" y="4175714"/>
            <a:ext cx="10708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Roboto" panose="02000000000000000000" pitchFamily="2" charset="0"/>
              </a:rPr>
              <a:t>– OH </a:t>
            </a:r>
            <a:endParaRPr lang="vi-VN" sz="2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8A5DD-BEA0-1F87-BE5F-F8A6EA326E7D}"/>
              </a:ext>
            </a:extLst>
          </p:cNvPr>
          <p:cNvSpPr txBox="1"/>
          <p:nvPr/>
        </p:nvSpPr>
        <p:spPr>
          <a:xfrm>
            <a:off x="5724892" y="4144683"/>
            <a:ext cx="179094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OC</a:t>
            </a:r>
            <a:r>
              <a:rPr lang="en-US" sz="28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vi-VN" sz="2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3C334-83C6-E4C6-3F17-427B8206BE55}"/>
              </a:ext>
            </a:extLst>
          </p:cNvPr>
          <p:cNvSpPr txBox="1"/>
          <p:nvPr/>
        </p:nvSpPr>
        <p:spPr>
          <a:xfrm>
            <a:off x="2871032" y="5409334"/>
            <a:ext cx="10708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Roboto" panose="02000000000000000000" pitchFamily="2" charset="0"/>
              </a:rPr>
              <a:t>– OH </a:t>
            </a:r>
            <a:endParaRPr lang="vi-VN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C7240D-B4AE-85E4-CC7C-CAE097048560}"/>
              </a:ext>
            </a:extLst>
          </p:cNvPr>
          <p:cNvSpPr txBox="1"/>
          <p:nvPr/>
        </p:nvSpPr>
        <p:spPr>
          <a:xfrm>
            <a:off x="6027264" y="5403523"/>
            <a:ext cx="1633376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OCH</a:t>
            </a:r>
            <a:r>
              <a:rPr lang="en-US" sz="2800" b="1" baseline="-25000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vi-VN" sz="2800"/>
          </a:p>
        </p:txBody>
      </p:sp>
      <p:sp>
        <p:nvSpPr>
          <p:cNvPr id="29" name="Callout: Line with Border and Accent Bar 28">
            <a:extLst>
              <a:ext uri="{FF2B5EF4-FFF2-40B4-BE49-F238E27FC236}">
                <a16:creationId xmlns:a16="http://schemas.microsoft.com/office/drawing/2014/main" id="{7E4DFDEB-400A-1E05-A291-59FD5FA89576}"/>
              </a:ext>
            </a:extLst>
          </p:cNvPr>
          <p:cNvSpPr/>
          <p:nvPr/>
        </p:nvSpPr>
        <p:spPr>
          <a:xfrm>
            <a:off x="8700914" y="4103299"/>
            <a:ext cx="2618848" cy="492189"/>
          </a:xfrm>
          <a:prstGeom prst="accentBorderCallout1">
            <a:avLst>
              <a:gd name="adj1" fmla="val 18750"/>
              <a:gd name="adj2" fmla="val -8333"/>
              <a:gd name="adj3" fmla="val 60894"/>
              <a:gd name="adj4" fmla="val -57235"/>
            </a:avLst>
          </a:prstGeom>
          <a:solidFill>
            <a:srgbClr val="0AA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R’ là C</a:t>
            </a:r>
            <a:r>
              <a:rPr lang="en-US" sz="32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vi-VN" sz="3200"/>
          </a:p>
        </p:txBody>
      </p:sp>
      <p:sp>
        <p:nvSpPr>
          <p:cNvPr id="30" name="Callout: Line with Border and Accent Bar 29">
            <a:extLst>
              <a:ext uri="{FF2B5EF4-FFF2-40B4-BE49-F238E27FC236}">
                <a16:creationId xmlns:a16="http://schemas.microsoft.com/office/drawing/2014/main" id="{DC75F149-005E-3EE7-E23A-D820E25B20ED}"/>
              </a:ext>
            </a:extLst>
          </p:cNvPr>
          <p:cNvSpPr/>
          <p:nvPr/>
        </p:nvSpPr>
        <p:spPr>
          <a:xfrm>
            <a:off x="8714866" y="5347412"/>
            <a:ext cx="2618848" cy="492189"/>
          </a:xfrm>
          <a:prstGeom prst="accentBorderCallout1">
            <a:avLst>
              <a:gd name="adj1" fmla="val 18750"/>
              <a:gd name="adj2" fmla="val -8333"/>
              <a:gd name="adj3" fmla="val 62958"/>
              <a:gd name="adj4" fmla="val -53743"/>
            </a:avLst>
          </a:prstGeom>
          <a:solidFill>
            <a:srgbClr val="0AA0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R’ là CH</a:t>
            </a:r>
            <a:r>
              <a:rPr lang="en-US" sz="3200" b="1" baseline="-25000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endParaRPr lang="vi-VN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A66806-5177-D976-357D-18C86C28DF08}"/>
              </a:ext>
            </a:extLst>
          </p:cNvPr>
          <p:cNvSpPr txBox="1"/>
          <p:nvPr/>
        </p:nvSpPr>
        <p:spPr>
          <a:xfrm>
            <a:off x="567834" y="3527835"/>
            <a:ext cx="8133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A69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Ví dụ: Em hãy xác định gốc R’ trong các ester sau</a:t>
            </a:r>
            <a:endParaRPr lang="vi-VN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79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D3B2EB7-744A-7E4C-78EA-20B4F647B14E}"/>
              </a:ext>
            </a:extLst>
          </p:cNvPr>
          <p:cNvGrpSpPr/>
          <p:nvPr/>
        </p:nvGrpSpPr>
        <p:grpSpPr>
          <a:xfrm>
            <a:off x="4417121" y="1077509"/>
            <a:ext cx="6902641" cy="1049455"/>
            <a:chOff x="4417121" y="897465"/>
            <a:chExt cx="6902641" cy="1049455"/>
          </a:xfrm>
        </p:grpSpPr>
        <p:sp>
          <p:nvSpPr>
            <p:cNvPr id="17" name="Rounded Rectangle 148">
              <a:extLst>
                <a:ext uri="{FF2B5EF4-FFF2-40B4-BE49-F238E27FC236}">
                  <a16:creationId xmlns:a16="http://schemas.microsoft.com/office/drawing/2014/main" id="{97421280-CD8D-6C7E-B731-35CFBF61D2AE}"/>
                </a:ext>
              </a:extLst>
            </p:cNvPr>
            <p:cNvSpPr/>
            <p:nvPr/>
          </p:nvSpPr>
          <p:spPr>
            <a:xfrm>
              <a:off x="4439154" y="897465"/>
              <a:ext cx="6880608" cy="1015664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5C9540-A45C-20F2-88A0-1E33AD6A7440}"/>
                </a:ext>
              </a:extLst>
            </p:cNvPr>
            <p:cNvSpPr txBox="1"/>
            <p:nvPr/>
          </p:nvSpPr>
          <p:spPr>
            <a:xfrm>
              <a:off x="4417121" y="931257"/>
              <a:ext cx="68806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2177415">
                <a:buClrTx/>
                <a:defRPr/>
              </a:pPr>
              <a:r>
                <a:rPr lang="en-US" sz="3000" b="1">
                  <a:solidFill>
                    <a:srgbClr val="00206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Ester đơn chức có công thức chung: </a:t>
              </a:r>
            </a:p>
            <a:p>
              <a:pPr algn="ctr" defTabSz="2177415">
                <a:buClrTx/>
                <a:defRPr/>
              </a:pPr>
              <a:r>
                <a:rPr lang="en-US" sz="3000" b="1">
                  <a:solidFill>
                    <a:srgbClr val="FF0000"/>
                  </a:solidFill>
                  <a:latin typeface="Roboto" panose="02000000000000000000" pitchFamily="2" charset="0"/>
                  <a:ea typeface="Aptos" panose="020B0004020202020204" pitchFamily="34" charset="0"/>
                </a:rPr>
                <a:t>R – COO– 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R’ </a:t>
              </a:r>
            </a:p>
          </p:txBody>
        </p:sp>
      </p:grpSp>
      <p:sp>
        <p:nvSpPr>
          <p:cNvPr id="7" name="Rounded Rectangle 148">
            <a:extLst>
              <a:ext uri="{FF2B5EF4-FFF2-40B4-BE49-F238E27FC236}">
                <a16:creationId xmlns:a16="http://schemas.microsoft.com/office/drawing/2014/main" id="{1B9A3FFA-4695-9B96-46AC-B872F105C896}"/>
              </a:ext>
            </a:extLst>
          </p:cNvPr>
          <p:cNvSpPr/>
          <p:nvPr/>
        </p:nvSpPr>
        <p:spPr>
          <a:xfrm>
            <a:off x="1279421" y="2758617"/>
            <a:ext cx="10607778" cy="766465"/>
          </a:xfrm>
          <a:prstGeom prst="roundRect">
            <a:avLst>
              <a:gd name="adj" fmla="val 12069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2177415">
              <a:lnSpc>
                <a:spcPct val="150000"/>
              </a:lnSpc>
              <a:buClrTx/>
              <a:defRPr/>
            </a:pP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ester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=  </a:t>
            </a:r>
            <a:r>
              <a:rPr lang="en-US" sz="3000" b="1">
                <a:solidFill>
                  <a:srgbClr val="00206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ên gốc      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+ Tên gốc acid         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    .</a:t>
            </a:r>
            <a:endParaRPr lang="en-US" sz="3000" b="1">
              <a:solidFill>
                <a:srgbClr val="FF0000"/>
              </a:solidFill>
              <a:effectLst/>
              <a:latin typeface="Roboto" panose="02000000000000000000" pitchFamily="2" charset="0"/>
              <a:ea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CDDFCD-FCD8-2150-D3A9-714BFC16148B}"/>
              </a:ext>
            </a:extLst>
          </p:cNvPr>
          <p:cNvSpPr>
            <a:spLocks noChangeAspect="1"/>
          </p:cNvSpPr>
          <p:nvPr/>
        </p:nvSpPr>
        <p:spPr>
          <a:xfrm>
            <a:off x="592461" y="676609"/>
            <a:ext cx="4141200" cy="6006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ĐẶC ĐIỂM CẤU TẠO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6F5DE-2176-2CDA-8C00-DCDD3AAD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7" y="700237"/>
            <a:ext cx="700314" cy="7003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531340" y="2288755"/>
            <a:ext cx="4053853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9D63B-8543-997D-9D5B-AF6E6845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0" y="1944202"/>
            <a:ext cx="700314" cy="700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F0240E-2D22-7557-C820-9A9417330947}"/>
              </a:ext>
            </a:extLst>
          </p:cNvPr>
          <p:cNvSpPr txBox="1"/>
          <p:nvPr/>
        </p:nvSpPr>
        <p:spPr>
          <a:xfrm>
            <a:off x="6700805" y="1575802"/>
            <a:ext cx="1724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 – COO </a:t>
            </a:r>
            <a:endParaRPr lang="vi-VN" sz="3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CFA26-7D1A-6B30-C1F0-20725C512CEF}"/>
              </a:ext>
            </a:extLst>
          </p:cNvPr>
          <p:cNvSpPr txBox="1"/>
          <p:nvPr/>
        </p:nvSpPr>
        <p:spPr>
          <a:xfrm>
            <a:off x="8488138" y="1583244"/>
            <a:ext cx="7003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</a:t>
            </a:r>
            <a:endParaRPr lang="vi-VN" sz="300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38891-F14B-EBCD-398F-1D64A8CEFD3C}"/>
              </a:ext>
            </a:extLst>
          </p:cNvPr>
          <p:cNvSpPr txBox="1"/>
          <p:nvPr/>
        </p:nvSpPr>
        <p:spPr>
          <a:xfrm>
            <a:off x="7633560" y="2944468"/>
            <a:ext cx="361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gốc acid</a:t>
            </a:r>
            <a:endParaRPr lang="vi-VN" sz="30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D52943-DD1B-1F83-3D66-9B526FEC1688}"/>
              </a:ext>
            </a:extLst>
          </p:cNvPr>
          <p:cNvGrpSpPr/>
          <p:nvPr/>
        </p:nvGrpSpPr>
        <p:grpSpPr>
          <a:xfrm>
            <a:off x="2305581" y="4942016"/>
            <a:ext cx="9581618" cy="665480"/>
            <a:chOff x="2698544" y="5325327"/>
            <a:chExt cx="10391245" cy="766465"/>
          </a:xfrm>
        </p:grpSpPr>
        <p:sp>
          <p:nvSpPr>
            <p:cNvPr id="34" name="Rounded Rectangle 148">
              <a:extLst>
                <a:ext uri="{FF2B5EF4-FFF2-40B4-BE49-F238E27FC236}">
                  <a16:creationId xmlns:a16="http://schemas.microsoft.com/office/drawing/2014/main" id="{F22675C2-C00E-AB52-5762-7235A6A4CADC}"/>
                </a:ext>
              </a:extLst>
            </p:cNvPr>
            <p:cNvSpPr/>
            <p:nvPr/>
          </p:nvSpPr>
          <p:spPr>
            <a:xfrm>
              <a:off x="2830563" y="5325327"/>
              <a:ext cx="10259226" cy="766465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2ADA37-52D8-48B1-3554-5E2D8B83FBC2}"/>
                </a:ext>
              </a:extLst>
            </p:cNvPr>
            <p:cNvSpPr txBox="1"/>
            <p:nvPr/>
          </p:nvSpPr>
          <p:spPr>
            <a:xfrm>
              <a:off x="2698544" y="5361485"/>
              <a:ext cx="10259227" cy="418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Thay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ic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trong tên carboxylic acid bằng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ate</a:t>
              </a:r>
              <a:endParaRPr lang="vi-VN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930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7083 -4.81481E-6 C -0.10247 -4.81481E-6 -0.14141 0.05533 -0.14141 0.10047 L -0.14141 0.20163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13438 1.11111E-6 C 0.19453 1.11111E-6 0.26888 0.05579 0.26888 0.10116 L 0.26888 0.20255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011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58021 0.17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13" grpId="0"/>
      <p:bldP spid="13" grpId="1"/>
      <p:bldP spid="18" grpId="0"/>
      <p:bldP spid="18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8">
            <a:extLst>
              <a:ext uri="{FF2B5EF4-FFF2-40B4-BE49-F238E27FC236}">
                <a16:creationId xmlns:a16="http://schemas.microsoft.com/office/drawing/2014/main" id="{1B9A3FFA-4695-9B96-46AC-B872F105C896}"/>
              </a:ext>
            </a:extLst>
          </p:cNvPr>
          <p:cNvSpPr/>
          <p:nvPr/>
        </p:nvSpPr>
        <p:spPr>
          <a:xfrm>
            <a:off x="1391181" y="1566705"/>
            <a:ext cx="10607778" cy="766465"/>
          </a:xfrm>
          <a:prstGeom prst="roundRect">
            <a:avLst>
              <a:gd name="adj" fmla="val 12069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2177415">
              <a:lnSpc>
                <a:spcPct val="150000"/>
              </a:lnSpc>
              <a:buClrTx/>
              <a:defRPr/>
            </a:pP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ester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R’ =  </a:t>
            </a:r>
            <a:r>
              <a:rPr lang="en-US" sz="3000" b="1">
                <a:solidFill>
                  <a:srgbClr val="00206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T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ên gốc </a:t>
            </a:r>
            <a:r>
              <a:rPr lang="en-US" sz="3000" b="1">
                <a:solidFill>
                  <a:srgbClr val="00B05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R’ </a:t>
            </a:r>
            <a:r>
              <a: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+ Tên gốc acid </a:t>
            </a:r>
            <a:r>
              <a:rPr lang="en-US" sz="3000" b="1">
                <a:solidFill>
                  <a:srgbClr val="FF000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RCOO.</a:t>
            </a:r>
            <a:endParaRPr lang="en-US" sz="3000" b="1">
              <a:solidFill>
                <a:srgbClr val="FF0000"/>
              </a:solidFill>
              <a:effectLst/>
              <a:latin typeface="Roboto" panose="02000000000000000000" pitchFamily="2" charset="0"/>
              <a:ea typeface="Aptos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468667" y="811401"/>
            <a:ext cx="4053853" cy="6700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9D63B-8543-997D-9D5B-AF6E6845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" y="866391"/>
            <a:ext cx="700314" cy="700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838891-F14B-EBCD-398F-1D64A8CEFD3C}"/>
              </a:ext>
            </a:extLst>
          </p:cNvPr>
          <p:cNvSpPr txBox="1"/>
          <p:nvPr/>
        </p:nvSpPr>
        <p:spPr>
          <a:xfrm>
            <a:off x="193041" y="2333170"/>
            <a:ext cx="361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Tên gốc acid</a:t>
            </a:r>
            <a:endParaRPr lang="vi-VN" sz="30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D52943-DD1B-1F83-3D66-9B526FEC1688}"/>
              </a:ext>
            </a:extLst>
          </p:cNvPr>
          <p:cNvGrpSpPr/>
          <p:nvPr/>
        </p:nvGrpSpPr>
        <p:grpSpPr>
          <a:xfrm>
            <a:off x="2193628" y="2766895"/>
            <a:ext cx="9459886" cy="665480"/>
            <a:chOff x="2830562" y="5325327"/>
            <a:chExt cx="10259227" cy="766465"/>
          </a:xfrm>
        </p:grpSpPr>
        <p:sp>
          <p:nvSpPr>
            <p:cNvPr id="34" name="Rounded Rectangle 148">
              <a:extLst>
                <a:ext uri="{FF2B5EF4-FFF2-40B4-BE49-F238E27FC236}">
                  <a16:creationId xmlns:a16="http://schemas.microsoft.com/office/drawing/2014/main" id="{F22675C2-C00E-AB52-5762-7235A6A4CADC}"/>
                </a:ext>
              </a:extLst>
            </p:cNvPr>
            <p:cNvSpPr/>
            <p:nvPr/>
          </p:nvSpPr>
          <p:spPr>
            <a:xfrm>
              <a:off x="2830563" y="5325327"/>
              <a:ext cx="10259226" cy="766465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2177415">
                <a:lnSpc>
                  <a:spcPct val="150000"/>
                </a:lnSpc>
                <a:buClrTx/>
                <a:defRPr/>
              </a:pPr>
              <a:endParaRPr lang="en-US" sz="3000" b="1">
                <a:solidFill>
                  <a:srgbClr val="FF000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2ADA37-52D8-48B1-3554-5E2D8B83FBC2}"/>
                </a:ext>
              </a:extLst>
            </p:cNvPr>
            <p:cNvSpPr txBox="1"/>
            <p:nvPr/>
          </p:nvSpPr>
          <p:spPr>
            <a:xfrm>
              <a:off x="2830562" y="5407269"/>
              <a:ext cx="10259227" cy="418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Thay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ic</a:t>
              </a:r>
              <a:r>
                <a:rPr lang="en-US" sz="3000" b="1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 trong tên carboxylic acid bằng đuôi </a:t>
              </a:r>
              <a:r>
                <a:rPr lang="en-US" sz="3000" b="1">
                  <a:solidFill>
                    <a:srgbClr val="FF0000"/>
                  </a:solidFill>
                  <a:effectLst/>
                  <a:latin typeface="Roboto" panose="02000000000000000000" pitchFamily="2" charset="0"/>
                  <a:ea typeface="Aptos" panose="020B0004020202020204" pitchFamily="34" charset="0"/>
                </a:rPr>
                <a:t>ate</a:t>
              </a:r>
              <a:endParaRPr lang="vi-VN" sz="300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F550AF1-BF84-4847-4FFC-D00B134D3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9243"/>
              </p:ext>
            </p:extLst>
          </p:nvPr>
        </p:nvGraphicFramePr>
        <p:xfrm>
          <a:off x="2352614" y="3703593"/>
          <a:ext cx="8894505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9626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val="3498896523"/>
                    </a:ext>
                  </a:extLst>
                </a:gridCol>
                <a:gridCol w="2875279">
                  <a:extLst>
                    <a:ext uri="{9D8B030D-6E8A-4147-A177-3AD203B41FA5}">
                      <a16:colId xmlns:a16="http://schemas.microsoft.com/office/drawing/2014/main" val="1565862222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Form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form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Acet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acet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Ethano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2800" b="1" baseline="-25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=CH–COO</a:t>
                      </a:r>
                      <a:r>
                        <a:rPr lang="en-US" sz="2800" b="1" baseline="300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Acryl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Propeno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ic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acid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acryl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Propeno</a:t>
                      </a: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ate 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CB3C1E-577F-1CBB-CC58-C0410C575A88}"/>
              </a:ext>
            </a:extLst>
          </p:cNvPr>
          <p:cNvSpPr txBox="1"/>
          <p:nvPr/>
        </p:nvSpPr>
        <p:spPr>
          <a:xfrm>
            <a:off x="1078804" y="3738907"/>
            <a:ext cx="2547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Roboto" panose="02000000000000000000" pitchFamily="2" charset="0"/>
                <a:ea typeface="Aptos" panose="020B0004020202020204" pitchFamily="34" charset="0"/>
              </a:rPr>
              <a:t>Ví dụ: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810356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090219-7FED-2494-0849-57BE6FD5ED91}"/>
              </a:ext>
            </a:extLst>
          </p:cNvPr>
          <p:cNvGrpSpPr/>
          <p:nvPr/>
        </p:nvGrpSpPr>
        <p:grpSpPr>
          <a:xfrm>
            <a:off x="-4077754" y="660630"/>
            <a:ext cx="2676413" cy="795790"/>
            <a:chOff x="4867276" y="9361488"/>
            <a:chExt cx="3794125" cy="927101"/>
          </a:xfrm>
        </p:grpSpPr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B9DB6463-B537-A3EF-684E-4F174905B77E}"/>
                </a:ext>
              </a:extLst>
            </p:cNvPr>
            <p:cNvSpPr/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D40C533E-0224-B9BE-50F4-D1DAB952042C}"/>
                </a:ext>
              </a:extLst>
            </p:cNvPr>
            <p:cNvSpPr/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878B932A-732F-F76B-84DF-B8BA9BD0D795}"/>
                </a:ext>
              </a:extLst>
            </p:cNvPr>
            <p:cNvSpPr/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74C577FA-518F-3883-34B9-6658CD9D6F52}"/>
                </a:ext>
              </a:extLst>
            </p:cNvPr>
            <p:cNvSpPr/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8C386C-40C3-F369-E05D-F9922F1DF2DD}"/>
                </a:ext>
              </a:extLst>
            </p:cNvPr>
            <p:cNvSpPr/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FC66618F-CB2F-7CB0-C1FE-49F913285BF7}"/>
                </a:ext>
              </a:extLst>
            </p:cNvPr>
            <p:cNvSpPr/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F1A27D3A-85DB-F8C0-53A3-E83E19258D31}"/>
                </a:ext>
              </a:extLst>
            </p:cNvPr>
            <p:cNvSpPr/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DE55340-F571-74EE-6514-822C4EE5E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855651F1-E3B2-2288-6130-9F8D01E65AE2}"/>
                </a:ext>
              </a:extLst>
            </p:cNvPr>
            <p:cNvSpPr/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2177415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18F04-201D-B6A5-915A-2CF85AAF17C6}"/>
              </a:ext>
            </a:extLst>
          </p:cNvPr>
          <p:cNvSpPr>
            <a:spLocks noChangeAspect="1"/>
          </p:cNvSpPr>
          <p:nvPr/>
        </p:nvSpPr>
        <p:spPr>
          <a:xfrm>
            <a:off x="1442089" y="696556"/>
            <a:ext cx="4053853" cy="738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</a:rPr>
              <a:t>CÁCH GỌI TÊN ESTER</a:t>
            </a:r>
            <a:endParaRPr lang="vi-VN" sz="280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A4C26-F29E-5476-E6D0-08F84643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" y="1277231"/>
            <a:ext cx="914400" cy="9144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567878-003D-4AA3-C078-BDB866572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16864"/>
              </p:ext>
            </p:extLst>
          </p:nvPr>
        </p:nvGraphicFramePr>
        <p:xfrm>
          <a:off x="642906" y="2352313"/>
          <a:ext cx="11132533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4333">
                  <a:extLst>
                    <a:ext uri="{9D8B030D-6E8A-4147-A177-3AD203B41FA5}">
                      <a16:colId xmlns:a16="http://schemas.microsoft.com/office/drawing/2014/main" val="3484326721"/>
                    </a:ext>
                  </a:extLst>
                </a:gridCol>
                <a:gridCol w="3723139">
                  <a:extLst>
                    <a:ext uri="{9D8B030D-6E8A-4147-A177-3AD203B41FA5}">
                      <a16:colId xmlns:a16="http://schemas.microsoft.com/office/drawing/2014/main" val="3498896523"/>
                    </a:ext>
                  </a:extLst>
                </a:gridCol>
                <a:gridCol w="3575061">
                  <a:extLst>
                    <a:ext uri="{9D8B030D-6E8A-4147-A177-3AD203B41FA5}">
                      <a16:colId xmlns:a16="http://schemas.microsoft.com/office/drawing/2014/main" val="3306828797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CTCT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TÊN GỌI</a:t>
                      </a: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232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55281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115614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=CH–COOC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514779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  <a:defRPr/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987765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COOCH=CH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294296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HCOOCH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r>
                        <a:rPr lang="en-US" sz="3000" b="1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</a:t>
                      </a:r>
                      <a:r>
                        <a:rPr lang="en-US" sz="3000" b="1" baseline="-25000">
                          <a:solidFill>
                            <a:srgbClr val="00206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tabLst>
                          <a:tab pos="114300" algn="l"/>
                          <a:tab pos="1600200" algn="l"/>
                          <a:tab pos="3200400" algn="l"/>
                          <a:tab pos="4629150" algn="l"/>
                        </a:tabLst>
                      </a:pPr>
                      <a:endParaRPr lang="vi-VN" sz="3000" b="1">
                        <a:solidFill>
                          <a:srgbClr val="00206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81803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BC0A2F0-DEFF-F21B-D0D4-D509DE68D718}"/>
              </a:ext>
            </a:extLst>
          </p:cNvPr>
          <p:cNvSpPr txBox="1"/>
          <p:nvPr/>
        </p:nvSpPr>
        <p:spPr>
          <a:xfrm>
            <a:off x="4541520" y="289217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B4016-E9A1-7524-F64A-AE3FD34D78E7}"/>
              </a:ext>
            </a:extLst>
          </p:cNvPr>
          <p:cNvSpPr txBox="1"/>
          <p:nvPr/>
        </p:nvSpPr>
        <p:spPr>
          <a:xfrm>
            <a:off x="8148320" y="291249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DD5BF-5186-248F-BADC-EA756A1405D5}"/>
              </a:ext>
            </a:extLst>
          </p:cNvPr>
          <p:cNvSpPr txBox="1"/>
          <p:nvPr/>
        </p:nvSpPr>
        <p:spPr>
          <a:xfrm>
            <a:off x="4531360" y="351193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223D6A-C86C-F94E-A586-7011ADF412F2}"/>
              </a:ext>
            </a:extLst>
          </p:cNvPr>
          <p:cNvSpPr txBox="1"/>
          <p:nvPr/>
        </p:nvSpPr>
        <p:spPr>
          <a:xfrm>
            <a:off x="8178800" y="350177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385E59-6F83-9549-2E64-8DF55542AFF6}"/>
              </a:ext>
            </a:extLst>
          </p:cNvPr>
          <p:cNvSpPr txBox="1"/>
          <p:nvPr/>
        </p:nvSpPr>
        <p:spPr>
          <a:xfrm>
            <a:off x="4582160" y="4080897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acrylate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5C48A6-AAB7-0AA5-D022-5C027C3C66A0}"/>
              </a:ext>
            </a:extLst>
          </p:cNvPr>
          <p:cNvSpPr txBox="1"/>
          <p:nvPr/>
        </p:nvSpPr>
        <p:spPr>
          <a:xfrm>
            <a:off x="8229599" y="4091057"/>
            <a:ext cx="3545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propenoate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C37E10-C9F6-79AD-F9F3-DB15B4D5CC7D}"/>
              </a:ext>
            </a:extLst>
          </p:cNvPr>
          <p:cNvSpPr txBox="1"/>
          <p:nvPr/>
        </p:nvSpPr>
        <p:spPr>
          <a:xfrm>
            <a:off x="4551679" y="4711782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CCCDC0-ECF3-BEB4-B8F7-0287AFDD3E0C}"/>
              </a:ext>
            </a:extLst>
          </p:cNvPr>
          <p:cNvSpPr txBox="1"/>
          <p:nvPr/>
        </p:nvSpPr>
        <p:spPr>
          <a:xfrm>
            <a:off x="8260080" y="473113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propyl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93ED8D-DAB3-EF4B-3772-D3B9F0263495}"/>
              </a:ext>
            </a:extLst>
          </p:cNvPr>
          <p:cNvSpPr txBox="1"/>
          <p:nvPr/>
        </p:nvSpPr>
        <p:spPr>
          <a:xfrm>
            <a:off x="4592319" y="5229942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vinyl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acetate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46383-34E0-494B-F7BE-00C645D3E6D9}"/>
              </a:ext>
            </a:extLst>
          </p:cNvPr>
          <p:cNvSpPr txBox="1"/>
          <p:nvPr/>
        </p:nvSpPr>
        <p:spPr>
          <a:xfrm>
            <a:off x="8290560" y="5239137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vinyl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189641-904E-CC59-3B67-F115CDC84D46}"/>
              </a:ext>
            </a:extLst>
          </p:cNvPr>
          <p:cNvSpPr txBox="1"/>
          <p:nvPr/>
        </p:nvSpPr>
        <p:spPr>
          <a:xfrm>
            <a:off x="4531360" y="5838578"/>
            <a:ext cx="2865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0AA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benzyl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B2ED0D-324A-EDC6-9934-2B46C63265A6}"/>
              </a:ext>
            </a:extLst>
          </p:cNvPr>
          <p:cNvSpPr txBox="1"/>
          <p:nvPr/>
        </p:nvSpPr>
        <p:spPr>
          <a:xfrm>
            <a:off x="8229599" y="5852324"/>
            <a:ext cx="3627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benzyl 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methanoate</a:t>
            </a:r>
            <a:endParaRPr lang="vi-VN" sz="3000" b="1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80252B-D23E-9659-4CBF-02B46E24A91B}"/>
              </a:ext>
            </a:extLst>
          </p:cNvPr>
          <p:cNvSpPr txBox="1"/>
          <p:nvPr/>
        </p:nvSpPr>
        <p:spPr>
          <a:xfrm>
            <a:off x="1664552" y="3077080"/>
            <a:ext cx="1104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4074AC-B58E-4702-A89A-00909896FB48}"/>
              </a:ext>
            </a:extLst>
          </p:cNvPr>
          <p:cNvSpPr txBox="1"/>
          <p:nvPr/>
        </p:nvSpPr>
        <p:spPr>
          <a:xfrm>
            <a:off x="2065163" y="3695096"/>
            <a:ext cx="11049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36C75A-002A-9EEE-CBD0-530BC249C3B4}"/>
              </a:ext>
            </a:extLst>
          </p:cNvPr>
          <p:cNvSpPr txBox="1"/>
          <p:nvPr/>
        </p:nvSpPr>
        <p:spPr>
          <a:xfrm>
            <a:off x="618072" y="3079159"/>
            <a:ext cx="1371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85BC48-78DC-D457-51A6-CBE174E0FC1D}"/>
              </a:ext>
            </a:extLst>
          </p:cNvPr>
          <p:cNvSpPr txBox="1"/>
          <p:nvPr/>
        </p:nvSpPr>
        <p:spPr>
          <a:xfrm>
            <a:off x="613786" y="3684936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5AFD26-EF33-4E67-29D5-F11E68659DBE}"/>
              </a:ext>
            </a:extLst>
          </p:cNvPr>
          <p:cNvSpPr txBox="1"/>
          <p:nvPr/>
        </p:nvSpPr>
        <p:spPr>
          <a:xfrm>
            <a:off x="622585" y="4905799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5DBB72-5085-5091-274D-B88BC01ACF84}"/>
              </a:ext>
            </a:extLst>
          </p:cNvPr>
          <p:cNvSpPr txBox="1"/>
          <p:nvPr/>
        </p:nvSpPr>
        <p:spPr>
          <a:xfrm>
            <a:off x="622585" y="5516137"/>
            <a:ext cx="1639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b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</a:t>
            </a:r>
            <a:endParaRPr lang="vi-VN" sz="30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743DDB-ED3D-D902-D4EA-96CB0842D1D9}"/>
              </a:ext>
            </a:extLst>
          </p:cNvPr>
          <p:cNvSpPr txBox="1"/>
          <p:nvPr/>
        </p:nvSpPr>
        <p:spPr>
          <a:xfrm>
            <a:off x="1205373" y="6146779"/>
            <a:ext cx="1371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D7AD91-5DE0-A664-3437-AB5893140914}"/>
              </a:ext>
            </a:extLst>
          </p:cNvPr>
          <p:cNvSpPr txBox="1"/>
          <p:nvPr/>
        </p:nvSpPr>
        <p:spPr>
          <a:xfrm>
            <a:off x="622585" y="4299215"/>
            <a:ext cx="2777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=CH–COO</a:t>
            </a:r>
            <a:endParaRPr lang="vi-VN" sz="300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B2A76-F99C-DE33-8507-8BB6799F82C3}"/>
              </a:ext>
            </a:extLst>
          </p:cNvPr>
          <p:cNvSpPr txBox="1"/>
          <p:nvPr/>
        </p:nvSpPr>
        <p:spPr>
          <a:xfrm>
            <a:off x="3038129" y="4305188"/>
            <a:ext cx="12129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8F77D4-B320-7410-F5E5-3B85945F9B5C}"/>
              </a:ext>
            </a:extLst>
          </p:cNvPr>
          <p:cNvSpPr txBox="1"/>
          <p:nvPr/>
        </p:nvSpPr>
        <p:spPr>
          <a:xfrm>
            <a:off x="2065163" y="4909621"/>
            <a:ext cx="2252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vi-VN" sz="3000">
              <a:solidFill>
                <a:srgbClr val="2B8F66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F96AC2-8CAC-AE27-8E2B-95C5147A6FBE}"/>
              </a:ext>
            </a:extLst>
          </p:cNvPr>
          <p:cNvSpPr txBox="1"/>
          <p:nvPr/>
        </p:nvSpPr>
        <p:spPr>
          <a:xfrm>
            <a:off x="2065163" y="5348291"/>
            <a:ext cx="204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CH=CH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vi-VN" sz="3000" b="1">
              <a:solidFill>
                <a:srgbClr val="2B8F6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D57B6E-7724-0AD6-2C63-12C2515FDA36}"/>
              </a:ext>
            </a:extLst>
          </p:cNvPr>
          <p:cNvSpPr txBox="1"/>
          <p:nvPr/>
        </p:nvSpPr>
        <p:spPr>
          <a:xfrm>
            <a:off x="2178812" y="5967343"/>
            <a:ext cx="1806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14300" algn="l"/>
                <a:tab pos="1600200" algn="l"/>
                <a:tab pos="3200400" algn="l"/>
                <a:tab pos="4629150" algn="l"/>
              </a:tabLst>
            </a:pP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3000" b="1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  <a:r>
              <a:rPr lang="en-US" sz="3000" b="1" baseline="-25000">
                <a:solidFill>
                  <a:srgbClr val="2B8F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vi-VN" sz="3000" b="1">
              <a:solidFill>
                <a:srgbClr val="2B8F6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5EC33EE-B3C1-A230-1E62-3F27A6538088}"/>
              </a:ext>
            </a:extLst>
          </p:cNvPr>
          <p:cNvSpPr txBox="1"/>
          <p:nvPr/>
        </p:nvSpPr>
        <p:spPr>
          <a:xfrm>
            <a:off x="1664552" y="1656404"/>
            <a:ext cx="97801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charset="0"/>
              </a:rPr>
              <a:t>Câu hỏi 1: Em hãy gọi tên các ester sau?</a:t>
            </a:r>
            <a:endParaRPr lang="vi-VN" sz="3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8" grpId="0"/>
      <p:bldP spid="25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4" grpId="0"/>
      <p:bldP spid="11" grpId="0"/>
      <p:bldP spid="45" grpId="0"/>
      <p:bldP spid="46" grpId="0"/>
      <p:bldP spid="47" grpId="0"/>
      <p:bldP spid="49" grpId="0"/>
      <p:bldP spid="51" grpId="0"/>
      <p:bldP spid="54" grpId="0"/>
      <p:bldP spid="56" grpId="0"/>
      <p:bldP spid="67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5263</TotalTime>
  <Words>1581</Words>
  <Application>Microsoft Office PowerPoint</Application>
  <PresentationFormat>Widescreen</PresentationFormat>
  <Paragraphs>272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Wingdings 2</vt:lpstr>
      <vt:lpstr>Wingdings</vt:lpstr>
      <vt:lpstr>Boulder</vt:lpstr>
      <vt:lpstr>#9Slide03 Sofia Pro Soft Bold</vt:lpstr>
      <vt:lpstr>Tahoma</vt:lpstr>
      <vt:lpstr>Roboto</vt:lpstr>
      <vt:lpstr>Times New Roman</vt:lpstr>
      <vt:lpstr>Quicksand Bold</vt:lpstr>
      <vt:lpstr>Courier New</vt:lpstr>
      <vt:lpstr>Calibri</vt:lpstr>
      <vt:lpstr>Office Theme</vt:lpstr>
      <vt:lpstr>CS ChemDraw Drawing</vt:lpstr>
      <vt:lpstr>Equation</vt:lpstr>
      <vt:lpstr>ESTER - LIPID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huynh ha</cp:lastModifiedBy>
  <cp:revision>106</cp:revision>
  <dcterms:created xsi:type="dcterms:W3CDTF">2018-03-12T09:20:00Z</dcterms:created>
  <dcterms:modified xsi:type="dcterms:W3CDTF">2025-12-27T09:06:38Z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