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8" r:id="rId1"/>
  </p:sldMasterIdLst>
  <p:notesMasterIdLst>
    <p:notesMasterId r:id="rId27"/>
  </p:notesMasterIdLst>
  <p:sldIdLst>
    <p:sldId id="289" r:id="rId2"/>
    <p:sldId id="300" r:id="rId3"/>
    <p:sldId id="299" r:id="rId4"/>
    <p:sldId id="364" r:id="rId5"/>
    <p:sldId id="363" r:id="rId6"/>
    <p:sldId id="372" r:id="rId7"/>
    <p:sldId id="373" r:id="rId8"/>
    <p:sldId id="343" r:id="rId9"/>
    <p:sldId id="377" r:id="rId10"/>
    <p:sldId id="366" r:id="rId11"/>
    <p:sldId id="367" r:id="rId12"/>
    <p:sldId id="368" r:id="rId13"/>
    <p:sldId id="374" r:id="rId14"/>
    <p:sldId id="369" r:id="rId15"/>
    <p:sldId id="376" r:id="rId16"/>
    <p:sldId id="375" r:id="rId17"/>
    <p:sldId id="378" r:id="rId18"/>
    <p:sldId id="370" r:id="rId19"/>
    <p:sldId id="371" r:id="rId20"/>
    <p:sldId id="357" r:id="rId21"/>
    <p:sldId id="380" r:id="rId22"/>
    <p:sldId id="379" r:id="rId23"/>
    <p:sldId id="354" r:id="rId24"/>
    <p:sldId id="362" r:id="rId25"/>
    <p:sldId id="290" r:id="rId26"/>
  </p:sldIdLst>
  <p:sldSz cx="12192000" cy="6858000"/>
  <p:notesSz cx="6858000" cy="9144000"/>
  <p:embeddedFontLst>
    <p:embeddedFont>
      <p:font typeface="Abadi" panose="020B0604020104020204" pitchFamily="34" charset="0"/>
      <p:regular r:id="rId28"/>
    </p:embeddedFont>
    <p:embeddedFont>
      <p:font typeface="Corbel" panose="020B050302020402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CC00"/>
    <a:srgbClr val="FFCC99"/>
    <a:srgbClr val="FFCCCC"/>
    <a:srgbClr val="FFCCFF"/>
    <a:srgbClr val="FFFFCC"/>
    <a:srgbClr val="FFFF99"/>
    <a:srgbClr val="E1C047"/>
    <a:srgbClr val="F5E733"/>
    <a:srgbClr val="DED4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91" autoAdjust="0"/>
    <p:restoredTop sz="87530" autoAdjust="0"/>
  </p:normalViewPr>
  <p:slideViewPr>
    <p:cSldViewPr>
      <p:cViewPr varScale="1">
        <p:scale>
          <a:sx n="61" d="100"/>
          <a:sy n="61" d="100"/>
        </p:scale>
        <p:origin x="486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40"/>
    </p:cViewPr>
  </p:sorterViewPr>
  <p:notesViewPr>
    <p:cSldViewPr>
      <p:cViewPr varScale="1">
        <p:scale>
          <a:sx n="47" d="100"/>
          <a:sy n="47" d="100"/>
        </p:scale>
        <p:origin x="295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EBCB627-503B-46DF-80C6-5FE0DCA039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D93FB5-B631-422B-90BA-B2C113E1A98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C8FA5DC-94BA-47B1-B8FB-72E51D6F3D18}" type="datetimeFigureOut">
              <a:rPr lang="en-US"/>
              <a:pPr>
                <a:defRPr/>
              </a:pPr>
              <a:t>26/12/2024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3A88186-8089-4C44-9F6B-A02432854F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37DC880-1F3F-4F42-B340-8F968E9742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7B2561-E71B-455B-9A21-41BBA35B403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8F40C-1556-4DB9-B65F-F70A587C35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687E3C1-2888-4332-99EE-A79A750DD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953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CA2F17B-1F00-4259-9AC2-859812366C8F}" type="slidenum">
              <a:rPr lang="en-US" altLang="en-US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4333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13CF9A65-9E9F-4EE3-9F34-51C0014EF0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00DD8D29-05FC-4A76-83C4-81755CA844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215A9164-3432-4C9A-8420-6C54DE29A2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3AF8451-2BB1-4FEF-A053-547A9E1ECF88}" type="slidenum">
              <a:rPr lang="en-US" altLang="en-US" smtClean="0">
                <a:latin typeface="Calibri" panose="020F0502020204030204" pitchFamily="34" charset="0"/>
              </a:rPr>
              <a:pPr/>
              <a:t>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920677A3-485F-4BC0-81EB-594586CA29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5643CECD-44ED-43DF-92F3-4AF30D11F8D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B53135D5-3771-4BF3-B1E4-B81A3EA2F5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A429207-2091-4367-BDE4-C85FFC436523}" type="slidenum">
              <a:rPr lang="en-US" altLang="en-US" smtClean="0">
                <a:latin typeface="Calibri" panose="020F0502020204030204" pitchFamily="34" charset="0"/>
              </a:rPr>
              <a:pPr/>
              <a:t>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F1BCF-E329-DDCF-5FFB-C9F7CF00A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FF3BC437-E8F3-732C-16CB-1F2C8078334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2129B145-9F9B-6479-37B1-B72B10FEF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1469233A-5ED5-CDEC-333D-49DC0963AD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CA2F17B-1F00-4259-9AC2-859812366C8F}" type="slidenum">
              <a:rPr lang="en-US" altLang="en-US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6028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2520" y="1427020"/>
            <a:ext cx="9966960" cy="2503053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2069" y="4110182"/>
            <a:ext cx="8767860" cy="1147617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rgbClr val="0070C0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4367F44-C51A-4DCD-A716-E151003C6B8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981199" y="4020127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704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68E0E-F2BE-4A62-AA13-DBD294C85CE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719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9C3198-504E-4A1E-85D5-0A58A8C4502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576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483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54951" y="262784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/>
        </p:nvSpPr>
        <p:spPr bwMode="blackWhite">
          <a:xfrm>
            <a:off x="254950" y="262784"/>
            <a:ext cx="11682101" cy="207264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1536192"/>
            <a:ext cx="6876288" cy="64008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39496" y="2560320"/>
            <a:ext cx="94457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Click to edit Master text styles</a:t>
            </a:r>
          </a:p>
          <a:p>
            <a:pPr marL="0" lvl="1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Second level</a:t>
            </a:r>
          </a:p>
          <a:p>
            <a:pPr marL="0" lvl="2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Third level</a:t>
            </a:r>
          </a:p>
          <a:p>
            <a:pPr marL="0" lvl="3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Fourth level</a:t>
            </a:r>
          </a:p>
          <a:p>
            <a:pPr marL="0" lvl="4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1142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A2404A1-BF4E-4858-BD1C-1BEFE71B63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4296094"/>
            <a:ext cx="10782299" cy="110062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0053544-3012-4C81-98D6-E2665A3A3F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4" y="5533242"/>
            <a:ext cx="9972675" cy="54350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C177CBDB-952D-484B-B43B-F988558931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0100" y="727075"/>
            <a:ext cx="5176838" cy="30718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D789E88D-76E7-4745-B062-102E233A67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46800" y="727075"/>
            <a:ext cx="5245100" cy="3070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33A5CE3-0C01-4DBF-926A-2F9BFD043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00100" y="4144434"/>
            <a:ext cx="106299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11">
            <a:extLst>
              <a:ext uri="{FF2B5EF4-FFF2-40B4-BE49-F238E27FC236}">
                <a16:creationId xmlns:a16="http://schemas.microsoft.com/office/drawing/2014/main" id="{083D82F8-F43B-4D01-891B-F77BC6F6F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Date Placeholder 6">
            <a:extLst>
              <a:ext uri="{FF2B5EF4-FFF2-40B4-BE49-F238E27FC236}">
                <a16:creationId xmlns:a16="http://schemas.microsoft.com/office/drawing/2014/main" id="{B8CBC856-A31F-40C2-B7EA-91B860D306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Slide Number Placeholder 10">
            <a:extLst>
              <a:ext uri="{FF2B5EF4-FFF2-40B4-BE49-F238E27FC236}">
                <a16:creationId xmlns:a16="http://schemas.microsoft.com/office/drawing/2014/main" id="{966FFB51-C55B-469E-B3C6-1A6369920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40D64FF-9B40-47A2-99E5-00D7A7B24812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458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639" y="423163"/>
            <a:ext cx="11301274" cy="704295"/>
          </a:xfrm>
        </p:spPr>
        <p:txBody>
          <a:bodyPr/>
          <a:lstStyle>
            <a:lvl1pPr>
              <a:defRPr b="1">
                <a:solidFill>
                  <a:srgbClr val="FF9B4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822" y="1340527"/>
            <a:ext cx="11298242" cy="5094309"/>
          </a:xfrm>
        </p:spPr>
        <p:txBody>
          <a:bodyPr>
            <a:normAutofit/>
          </a:bodyPr>
          <a:lstStyle>
            <a:lvl1pPr marL="228600" indent="-182880" algn="just">
              <a:lnSpc>
                <a:spcPct val="100000"/>
              </a:lnSpc>
              <a:buFont typeface="Wingdings" panose="05000000000000000000" pitchFamily="2" charset="2"/>
              <a:buChar char="v"/>
              <a:defRPr sz="3200"/>
            </a:lvl1pPr>
            <a:lvl2pPr marL="457200" indent="-182880" algn="just">
              <a:lnSpc>
                <a:spcPct val="100000"/>
              </a:lnSpc>
              <a:buFont typeface="Wingdings" panose="05000000000000000000" pitchFamily="2" charset="2"/>
              <a:buChar char="q"/>
              <a:defRPr sz="3200"/>
            </a:lvl2pPr>
            <a:lvl3pPr marL="731520" indent="-182880" algn="just">
              <a:lnSpc>
                <a:spcPct val="100000"/>
              </a:lnSpc>
              <a:buFont typeface="Wingdings" panose="05000000000000000000" pitchFamily="2" charset="2"/>
              <a:buChar char="§"/>
              <a:defRPr sz="2800"/>
            </a:lvl3pPr>
            <a:lvl4pPr algn="just">
              <a:lnSpc>
                <a:spcPct val="100000"/>
              </a:lnSpc>
              <a:defRPr sz="2400"/>
            </a:lvl4pPr>
            <a:lvl5pPr algn="just">
              <a:lnSpc>
                <a:spcPct val="100000"/>
              </a:lnSpc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8" y="6674978"/>
            <a:ext cx="4717774" cy="154116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28582" y="6463969"/>
            <a:ext cx="423165" cy="365125"/>
          </a:xfrm>
        </p:spPr>
        <p:txBody>
          <a:bodyPr/>
          <a:lstStyle/>
          <a:p>
            <a:pPr>
              <a:defRPr/>
            </a:pPr>
            <a:fld id="{04CB09A1-790D-4959-8BC7-3EE7EFB8B17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DE8887-E6BB-46FE-92C9-BC75BE3755F4}"/>
              </a:ext>
            </a:extLst>
          </p:cNvPr>
          <p:cNvCxnSpPr/>
          <p:nvPr/>
        </p:nvCxnSpPr>
        <p:spPr>
          <a:xfrm>
            <a:off x="461639" y="1219200"/>
            <a:ext cx="112984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08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996" y="3352800"/>
            <a:ext cx="9966960" cy="1903413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22714"/>
            <a:ext cx="10930144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3600" cap="all" baseline="0">
                <a:solidFill>
                  <a:srgbClr val="C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FCA28F-DADA-4FB2-8FBC-4AB91719E52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77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18835" y="415636"/>
            <a:ext cx="11000509" cy="67425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385454"/>
            <a:ext cx="5389880" cy="4695305"/>
          </a:xfrm>
        </p:spPr>
        <p:txBody>
          <a:bodyPr>
            <a:normAutofit/>
          </a:bodyPr>
          <a:lstStyle>
            <a:lvl1pPr marL="228600" indent="-182880" algn="just">
              <a:lnSpc>
                <a:spcPct val="110000"/>
              </a:lnSpc>
              <a:buFont typeface="Wingdings" panose="05000000000000000000" pitchFamily="2" charset="2"/>
              <a:buChar char="v"/>
              <a:defRPr sz="3200"/>
            </a:lvl1pPr>
            <a:lvl2pPr marL="788670" indent="-514350" algn="just">
              <a:lnSpc>
                <a:spcPct val="110000"/>
              </a:lnSpc>
              <a:buFont typeface="Wingdings" panose="05000000000000000000" pitchFamily="2" charset="2"/>
              <a:buChar char="q"/>
              <a:defRPr sz="3200"/>
            </a:lvl2pPr>
            <a:lvl3pPr algn="just">
              <a:lnSpc>
                <a:spcPct val="110000"/>
              </a:lnSpc>
              <a:defRPr sz="2800"/>
            </a:lvl3pPr>
            <a:lvl4pPr algn="just">
              <a:lnSpc>
                <a:spcPct val="110000"/>
              </a:lnSpc>
              <a:defRPr sz="2400"/>
            </a:lvl4pPr>
            <a:lvl5pPr algn="just">
              <a:lnSpc>
                <a:spcPct val="110000"/>
              </a:lnSpc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1385455"/>
            <a:ext cx="5416388" cy="4695305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2DB452-2366-4D7D-A5D6-780D424FE5E6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534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7DCC95-1865-40EA-974B-90DD1FFBC82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348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4033F3-700B-4C0A-B32B-E0ECFD99E2F1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610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BB5DE6-17D2-4CE1-92E8-527FD92EDE9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490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C47421-06A6-451D-A41C-5EA03D7000C2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073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97EC89-9D8C-4624-846E-5CD05B936C7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314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640D64FF-9B40-47A2-99E5-00D7A7B24812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C5D435-B27B-4543-BEFA-16F9F670857A}"/>
              </a:ext>
            </a:extLst>
          </p:cNvPr>
          <p:cNvSpPr/>
          <p:nvPr/>
        </p:nvSpPr>
        <p:spPr>
          <a:xfrm>
            <a:off x="214442" y="265176"/>
            <a:ext cx="11724640" cy="6332433"/>
          </a:xfrm>
          <a:prstGeom prst="rect">
            <a:avLst/>
          </a:prstGeom>
          <a:pattFill prst="lgGrid">
            <a:fgClr>
              <a:schemeClr val="accent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9509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133602" y="1104544"/>
            <a:ext cx="7848599" cy="24006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CHÀO MỪNG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QUÝ THẦY, CÔ GIÁO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VỀ DỰ GIỜ TIẾT HỌC!</a:t>
            </a:r>
          </a:p>
        </p:txBody>
      </p:sp>
      <p:pic>
        <p:nvPicPr>
          <p:cNvPr id="3075" name="Picture 12" descr="Bellco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544" y="5830338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3" descr="Bellco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-22186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4" descr="Bellco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544" y="-44372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5" descr="Bellco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867684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3" descr="blumen-pflanzen06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15449" y="3761419"/>
            <a:ext cx="3034730" cy="22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7" descr="th_animated-1">
            <a:extLst>
              <a:ext uri="{FF2B5EF4-FFF2-40B4-BE49-F238E27FC236}">
                <a16:creationId xmlns:a16="http://schemas.microsoft.com/office/drawing/2014/main" id="{80436129-8132-5E39-ED52-052953D801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475" y="3645023"/>
            <a:ext cx="3469704" cy="252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65838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FF8BE-315F-8E67-27AE-EF98C0821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49811-DAE7-E02B-24FC-D8B825E80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39" y="423163"/>
            <a:ext cx="11301274" cy="70429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HTML</a:t>
            </a:r>
            <a:endParaRPr lang="en-US" dirty="0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F21D5AE8-5B6F-561D-2D38-EE6B856E62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340527"/>
            <a:ext cx="6400800" cy="465867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DB29B-B755-85B7-B141-5F7C642A86A3}"/>
              </a:ext>
            </a:extLst>
          </p:cNvPr>
          <p:cNvSpPr txBox="1"/>
          <p:nvPr/>
        </p:nvSpPr>
        <p:spPr>
          <a:xfrm>
            <a:off x="5943600" y="5999202"/>
            <a:ext cx="58193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0" dirty="0" err="1">
                <a:latin typeface="Aptos" panose="020B0004020202020204" pitchFamily="34" charset="0"/>
              </a:rPr>
              <a:t>Cấu</a:t>
            </a:r>
            <a:r>
              <a:rPr lang="en-US" sz="3000" b="0" dirty="0">
                <a:latin typeface="Aptos" panose="020B0004020202020204" pitchFamily="34" charset="0"/>
              </a:rPr>
              <a:t> </a:t>
            </a:r>
            <a:r>
              <a:rPr lang="en-US" sz="3000" b="0" dirty="0" err="1">
                <a:latin typeface="Aptos" panose="020B0004020202020204" pitchFamily="34" charset="0"/>
              </a:rPr>
              <a:t>trúc</a:t>
            </a:r>
            <a:r>
              <a:rPr lang="en-US" sz="3000" b="0" dirty="0">
                <a:latin typeface="Aptos" panose="020B0004020202020204" pitchFamily="34" charset="0"/>
              </a:rPr>
              <a:t> logic </a:t>
            </a:r>
            <a:r>
              <a:rPr lang="en-US" sz="3000" b="0" dirty="0" err="1">
                <a:latin typeface="Aptos" panose="020B0004020202020204" pitchFamily="34" charset="0"/>
              </a:rPr>
              <a:t>của</a:t>
            </a:r>
            <a:r>
              <a:rPr lang="en-US" sz="3000" b="0" dirty="0">
                <a:latin typeface="Aptos" panose="020B0004020202020204" pitchFamily="34" charset="0"/>
              </a:rPr>
              <a:t> </a:t>
            </a:r>
            <a:r>
              <a:rPr lang="en-US" sz="3000" b="0" dirty="0" err="1">
                <a:latin typeface="Aptos" panose="020B0004020202020204" pitchFamily="34" charset="0"/>
              </a:rPr>
              <a:t>mô</a:t>
            </a:r>
            <a:r>
              <a:rPr lang="en-US" sz="3000" b="0" dirty="0">
                <a:latin typeface="Aptos" panose="020B0004020202020204" pitchFamily="34" charset="0"/>
              </a:rPr>
              <a:t> </a:t>
            </a:r>
            <a:r>
              <a:rPr lang="en-US" sz="3000" b="0" dirty="0" err="1">
                <a:latin typeface="Aptos" panose="020B0004020202020204" pitchFamily="34" charset="0"/>
              </a:rPr>
              <a:t>hình</a:t>
            </a:r>
            <a:r>
              <a:rPr lang="en-US" sz="3000" b="0" dirty="0">
                <a:latin typeface="Aptos" panose="020B0004020202020204" pitchFamily="34" charset="0"/>
              </a:rPr>
              <a:t> </a:t>
            </a:r>
            <a:r>
              <a:rPr lang="en-US" sz="3000" b="0" dirty="0" err="1">
                <a:latin typeface="Aptos" panose="020B0004020202020204" pitchFamily="34" charset="0"/>
              </a:rPr>
              <a:t>hộp</a:t>
            </a:r>
            <a:r>
              <a:rPr lang="en-US" sz="3000" b="0" dirty="0">
                <a:latin typeface="Aptos" panose="020B0004020202020204" pitchFamily="34" charset="0"/>
              </a:rPr>
              <a:t>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B9BA971-0E86-0076-381F-E658614658AE}"/>
              </a:ext>
            </a:extLst>
          </p:cNvPr>
          <p:cNvSpPr txBox="1">
            <a:spLocks/>
          </p:cNvSpPr>
          <p:nvPr/>
        </p:nvSpPr>
        <p:spPr>
          <a:xfrm>
            <a:off x="461821" y="1340527"/>
            <a:ext cx="4900291" cy="509430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182880" algn="just" defTabSz="91440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just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just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just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just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b="0" dirty="0" err="1">
                <a:solidFill>
                  <a:srgbClr val="7030A0"/>
                </a:solidFill>
              </a:rPr>
              <a:t>Các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phần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tử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trong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văn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bản</a:t>
            </a:r>
            <a:r>
              <a:rPr lang="en-US" b="0" dirty="0">
                <a:solidFill>
                  <a:srgbClr val="7030A0"/>
                </a:solidFill>
              </a:rPr>
              <a:t> HTML </a:t>
            </a:r>
            <a:r>
              <a:rPr lang="en-US" b="0" dirty="0" err="1">
                <a:solidFill>
                  <a:srgbClr val="7030A0"/>
                </a:solidFill>
              </a:rPr>
              <a:t>được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trình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bày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trên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trình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duyệt</a:t>
            </a:r>
            <a:r>
              <a:rPr lang="en-US" b="0" dirty="0">
                <a:solidFill>
                  <a:srgbClr val="7030A0"/>
                </a:solidFill>
              </a:rPr>
              <a:t> web </a:t>
            </a:r>
            <a:r>
              <a:rPr lang="en-US" b="0" dirty="0" err="1">
                <a:solidFill>
                  <a:srgbClr val="7030A0"/>
                </a:solidFill>
              </a:rPr>
              <a:t>theo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mô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hình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hộp</a:t>
            </a:r>
            <a:r>
              <a:rPr lang="en-US" b="0" dirty="0">
                <a:solidFill>
                  <a:srgbClr val="7030A0"/>
                </a:solidFill>
              </a:rPr>
              <a:t> (box model).</a:t>
            </a:r>
          </a:p>
          <a:p>
            <a:pPr fontAlgn="auto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b="0" dirty="0" err="1">
                <a:solidFill>
                  <a:srgbClr val="7030A0"/>
                </a:solidFill>
              </a:rPr>
              <a:t>Mỗi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phần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tử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khi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được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trình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bày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có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cấu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trúc</a:t>
            </a:r>
            <a:r>
              <a:rPr lang="en-US" b="0" dirty="0">
                <a:solidFill>
                  <a:srgbClr val="7030A0"/>
                </a:solidFill>
              </a:rPr>
              <a:t> logic </a:t>
            </a:r>
            <a:r>
              <a:rPr lang="en-US" b="0" dirty="0" err="1">
                <a:solidFill>
                  <a:srgbClr val="7030A0"/>
                </a:solidFill>
              </a:rPr>
              <a:t>gồm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các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hộp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chữ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nhật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xác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định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các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vùng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nội</a:t>
            </a:r>
            <a:r>
              <a:rPr lang="en-US" b="0" dirty="0">
                <a:solidFill>
                  <a:srgbClr val="7030A0"/>
                </a:solidFill>
              </a:rPr>
              <a:t> dung </a:t>
            </a:r>
            <a:r>
              <a:rPr lang="en-US" b="0" dirty="0" err="1">
                <a:solidFill>
                  <a:srgbClr val="7030A0"/>
                </a:solidFill>
              </a:rPr>
              <a:t>và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vùng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đường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viền</a:t>
            </a:r>
            <a:r>
              <a:rPr lang="en-US" b="0" dirty="0">
                <a:solidFill>
                  <a:srgbClr val="7030A0"/>
                </a:solidFill>
              </a:rPr>
              <a:t>.</a:t>
            </a:r>
          </a:p>
          <a:p>
            <a:pPr marL="45720" indent="0" algn="ctr" fontAlgn="auto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Font typeface="Wingdings" panose="05000000000000000000" pitchFamily="2" charset="2"/>
              <a:buNone/>
            </a:pPr>
            <a:endParaRPr lang="en-US" sz="3400" b="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8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81293-7EA7-5A89-55DE-31BE75E15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4D5B8-5404-3291-9D3D-C142D1ED7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39" y="423163"/>
            <a:ext cx="11301274" cy="70429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HTML</a:t>
            </a:r>
            <a:endParaRPr lang="en-US" dirty="0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56933DC9-CD10-1988-DC71-2AF9BA1EF1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40527"/>
            <a:ext cx="6172200" cy="465867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59FFAC-49D9-C9AE-2729-B5A4575E8492}"/>
              </a:ext>
            </a:extLst>
          </p:cNvPr>
          <p:cNvSpPr txBox="1"/>
          <p:nvPr/>
        </p:nvSpPr>
        <p:spPr>
          <a:xfrm>
            <a:off x="5943600" y="5999202"/>
            <a:ext cx="58193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0" dirty="0" err="1">
                <a:latin typeface="Aptos" panose="020B0004020202020204" pitchFamily="34" charset="0"/>
              </a:rPr>
              <a:t>Cấu</a:t>
            </a:r>
            <a:r>
              <a:rPr lang="en-US" sz="3000" b="0" dirty="0">
                <a:latin typeface="Aptos" panose="020B0004020202020204" pitchFamily="34" charset="0"/>
              </a:rPr>
              <a:t> </a:t>
            </a:r>
            <a:r>
              <a:rPr lang="en-US" sz="3000" b="0" dirty="0" err="1">
                <a:latin typeface="Aptos" panose="020B0004020202020204" pitchFamily="34" charset="0"/>
              </a:rPr>
              <a:t>trúc</a:t>
            </a:r>
            <a:r>
              <a:rPr lang="en-US" sz="3000" b="0" dirty="0">
                <a:latin typeface="Aptos" panose="020B0004020202020204" pitchFamily="34" charset="0"/>
              </a:rPr>
              <a:t> logic </a:t>
            </a:r>
            <a:r>
              <a:rPr lang="en-US" sz="3000" b="0" dirty="0" err="1">
                <a:latin typeface="Aptos" panose="020B0004020202020204" pitchFamily="34" charset="0"/>
              </a:rPr>
              <a:t>của</a:t>
            </a:r>
            <a:r>
              <a:rPr lang="en-US" sz="3000" b="0" dirty="0">
                <a:latin typeface="Aptos" panose="020B0004020202020204" pitchFamily="34" charset="0"/>
              </a:rPr>
              <a:t> </a:t>
            </a:r>
            <a:r>
              <a:rPr lang="en-US" sz="3000" b="0" dirty="0" err="1">
                <a:latin typeface="Aptos" panose="020B0004020202020204" pitchFamily="34" charset="0"/>
              </a:rPr>
              <a:t>mô</a:t>
            </a:r>
            <a:r>
              <a:rPr lang="en-US" sz="3000" b="0" dirty="0">
                <a:latin typeface="Aptos" panose="020B0004020202020204" pitchFamily="34" charset="0"/>
              </a:rPr>
              <a:t> </a:t>
            </a:r>
            <a:r>
              <a:rPr lang="en-US" sz="3000" b="0" dirty="0" err="1">
                <a:latin typeface="Aptos" panose="020B0004020202020204" pitchFamily="34" charset="0"/>
              </a:rPr>
              <a:t>hình</a:t>
            </a:r>
            <a:r>
              <a:rPr lang="en-US" sz="3000" b="0" dirty="0">
                <a:latin typeface="Aptos" panose="020B0004020202020204" pitchFamily="34" charset="0"/>
              </a:rPr>
              <a:t> </a:t>
            </a:r>
            <a:r>
              <a:rPr lang="en-US" sz="3000" b="0" dirty="0" err="1">
                <a:latin typeface="Aptos" panose="020B0004020202020204" pitchFamily="34" charset="0"/>
              </a:rPr>
              <a:t>hộp</a:t>
            </a:r>
            <a:r>
              <a:rPr lang="en-US" sz="3000" b="0" dirty="0">
                <a:latin typeface="Aptos" panose="020B0004020202020204" pitchFamily="34" charset="0"/>
              </a:rPr>
              <a:t>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E8A05-9E8E-2CDA-CED9-EDA682464318}"/>
              </a:ext>
            </a:extLst>
          </p:cNvPr>
          <p:cNvSpPr txBox="1">
            <a:spLocks/>
          </p:cNvSpPr>
          <p:nvPr/>
        </p:nvSpPr>
        <p:spPr>
          <a:xfrm>
            <a:off x="228601" y="1340527"/>
            <a:ext cx="5514512" cy="52126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just" defTabSz="91440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just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just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just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just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000" b="0" dirty="0" err="1">
                <a:solidFill>
                  <a:srgbClr val="7030A0"/>
                </a:solidFill>
              </a:rPr>
              <a:t>Vùng</a:t>
            </a:r>
            <a:r>
              <a:rPr lang="en-US" sz="3000" b="0" dirty="0">
                <a:solidFill>
                  <a:srgbClr val="7030A0"/>
                </a:solidFill>
              </a:rPr>
              <a:t> </a:t>
            </a:r>
            <a:r>
              <a:rPr lang="en-US" sz="3000" b="0" dirty="0" err="1">
                <a:solidFill>
                  <a:srgbClr val="7030A0"/>
                </a:solidFill>
              </a:rPr>
              <a:t>đệm</a:t>
            </a:r>
            <a:r>
              <a:rPr lang="en-US" sz="3000" b="0" dirty="0">
                <a:solidFill>
                  <a:srgbClr val="7030A0"/>
                </a:solidFill>
              </a:rPr>
              <a:t> (padding) </a:t>
            </a:r>
            <a:r>
              <a:rPr lang="en-US" sz="3000" b="0" dirty="0" err="1">
                <a:solidFill>
                  <a:srgbClr val="7030A0"/>
                </a:solidFill>
              </a:rPr>
              <a:t>là</a:t>
            </a:r>
            <a:r>
              <a:rPr lang="en-US" sz="3000" b="0" dirty="0">
                <a:solidFill>
                  <a:srgbClr val="7030A0"/>
                </a:solidFill>
              </a:rPr>
              <a:t> </a:t>
            </a:r>
            <a:r>
              <a:rPr lang="en-US" sz="3000" b="0" dirty="0" err="1">
                <a:solidFill>
                  <a:srgbClr val="7030A0"/>
                </a:solidFill>
              </a:rPr>
              <a:t>vùng</a:t>
            </a:r>
            <a:r>
              <a:rPr lang="en-US" sz="3000" b="0" dirty="0">
                <a:solidFill>
                  <a:srgbClr val="7030A0"/>
                </a:solidFill>
              </a:rPr>
              <a:t> </a:t>
            </a:r>
            <a:r>
              <a:rPr lang="en-US" sz="3000" b="0" dirty="0" err="1">
                <a:solidFill>
                  <a:srgbClr val="7030A0"/>
                </a:solidFill>
              </a:rPr>
              <a:t>mặc</a:t>
            </a:r>
            <a:r>
              <a:rPr lang="en-US" sz="3000" b="0" dirty="0">
                <a:solidFill>
                  <a:srgbClr val="7030A0"/>
                </a:solidFill>
              </a:rPr>
              <a:t> </a:t>
            </a:r>
            <a:r>
              <a:rPr lang="en-US" sz="3000" b="0" dirty="0" err="1">
                <a:solidFill>
                  <a:srgbClr val="7030A0"/>
                </a:solidFill>
              </a:rPr>
              <a:t>định</a:t>
            </a:r>
            <a:r>
              <a:rPr lang="en-US" sz="3000" b="0" dirty="0">
                <a:solidFill>
                  <a:srgbClr val="7030A0"/>
                </a:solidFill>
              </a:rPr>
              <a:t> </a:t>
            </a:r>
            <a:r>
              <a:rPr lang="en-US" sz="3000" b="0" dirty="0" err="1">
                <a:solidFill>
                  <a:srgbClr val="7030A0"/>
                </a:solidFill>
              </a:rPr>
              <a:t>hiển</a:t>
            </a:r>
            <a:r>
              <a:rPr lang="en-US" sz="3000" b="0" dirty="0">
                <a:solidFill>
                  <a:srgbClr val="7030A0"/>
                </a:solidFill>
              </a:rPr>
              <a:t> </a:t>
            </a:r>
            <a:r>
              <a:rPr lang="en-US" sz="3000" b="0" dirty="0" err="1">
                <a:solidFill>
                  <a:srgbClr val="7030A0"/>
                </a:solidFill>
              </a:rPr>
              <a:t>thị</a:t>
            </a:r>
            <a:r>
              <a:rPr lang="en-US" sz="3000" b="0" dirty="0">
                <a:solidFill>
                  <a:srgbClr val="7030A0"/>
                </a:solidFill>
              </a:rPr>
              <a:t> </a:t>
            </a:r>
            <a:r>
              <a:rPr lang="en-US" sz="3000" b="0" dirty="0" err="1">
                <a:solidFill>
                  <a:srgbClr val="7030A0"/>
                </a:solidFill>
              </a:rPr>
              <a:t>trong</a:t>
            </a:r>
            <a:r>
              <a:rPr lang="en-US" sz="3000" b="0" dirty="0">
                <a:solidFill>
                  <a:srgbClr val="7030A0"/>
                </a:solidFill>
              </a:rPr>
              <a:t> </a:t>
            </a:r>
            <a:r>
              <a:rPr lang="en-US" sz="3000" b="0" dirty="0" err="1">
                <a:solidFill>
                  <a:srgbClr val="7030A0"/>
                </a:solidFill>
              </a:rPr>
              <a:t>suốt</a:t>
            </a:r>
            <a:r>
              <a:rPr lang="en-US" sz="3000" b="0" dirty="0">
                <a:solidFill>
                  <a:srgbClr val="7030A0"/>
                </a:solidFill>
              </a:rPr>
              <a:t>, </a:t>
            </a:r>
            <a:r>
              <a:rPr lang="en-US" sz="3000" b="0" dirty="0" err="1">
                <a:solidFill>
                  <a:srgbClr val="7030A0"/>
                </a:solidFill>
              </a:rPr>
              <a:t>nằm</a:t>
            </a:r>
            <a:r>
              <a:rPr lang="en-US" sz="3000" b="0" dirty="0">
                <a:solidFill>
                  <a:srgbClr val="7030A0"/>
                </a:solidFill>
              </a:rPr>
              <a:t> </a:t>
            </a:r>
            <a:r>
              <a:rPr lang="en-US" sz="3000" b="0" dirty="0" err="1">
                <a:solidFill>
                  <a:srgbClr val="7030A0"/>
                </a:solidFill>
              </a:rPr>
              <a:t>giữa</a:t>
            </a:r>
            <a:r>
              <a:rPr lang="en-US" sz="3000" b="0" dirty="0">
                <a:solidFill>
                  <a:srgbClr val="7030A0"/>
                </a:solidFill>
              </a:rPr>
              <a:t> </a:t>
            </a:r>
            <a:r>
              <a:rPr lang="en-US" sz="3000" b="0" dirty="0" err="1">
                <a:solidFill>
                  <a:srgbClr val="7030A0"/>
                </a:solidFill>
              </a:rPr>
              <a:t>vùng</a:t>
            </a:r>
            <a:r>
              <a:rPr lang="en-US" sz="3000" b="0" dirty="0">
                <a:solidFill>
                  <a:srgbClr val="7030A0"/>
                </a:solidFill>
              </a:rPr>
              <a:t> </a:t>
            </a:r>
            <a:r>
              <a:rPr lang="en-US" sz="3000" b="0" dirty="0" err="1">
                <a:solidFill>
                  <a:srgbClr val="7030A0"/>
                </a:solidFill>
              </a:rPr>
              <a:t>nội</a:t>
            </a:r>
            <a:r>
              <a:rPr lang="en-US" sz="3000" b="0" dirty="0">
                <a:solidFill>
                  <a:srgbClr val="7030A0"/>
                </a:solidFill>
              </a:rPr>
              <a:t> dung </a:t>
            </a:r>
            <a:r>
              <a:rPr lang="en-US" sz="3000" b="0" dirty="0" err="1">
                <a:solidFill>
                  <a:srgbClr val="7030A0"/>
                </a:solidFill>
              </a:rPr>
              <a:t>và</a:t>
            </a:r>
            <a:r>
              <a:rPr lang="en-US" sz="3000" b="0" dirty="0">
                <a:solidFill>
                  <a:srgbClr val="7030A0"/>
                </a:solidFill>
              </a:rPr>
              <a:t> </a:t>
            </a:r>
            <a:r>
              <a:rPr lang="en-US" sz="3000" b="0" dirty="0" err="1">
                <a:solidFill>
                  <a:srgbClr val="7030A0"/>
                </a:solidFill>
              </a:rPr>
              <a:t>vùng</a:t>
            </a:r>
            <a:r>
              <a:rPr lang="en-US" sz="3000" b="0" dirty="0">
                <a:solidFill>
                  <a:srgbClr val="7030A0"/>
                </a:solidFill>
              </a:rPr>
              <a:t> </a:t>
            </a:r>
            <a:r>
              <a:rPr lang="en-US" sz="3000" b="0" dirty="0" err="1">
                <a:solidFill>
                  <a:srgbClr val="7030A0"/>
                </a:solidFill>
              </a:rPr>
              <a:t>đường</a:t>
            </a:r>
            <a:r>
              <a:rPr lang="en-US" sz="3000" b="0" dirty="0">
                <a:solidFill>
                  <a:srgbClr val="7030A0"/>
                </a:solidFill>
              </a:rPr>
              <a:t> </a:t>
            </a:r>
            <a:r>
              <a:rPr lang="en-US" sz="3000" b="0" dirty="0" err="1">
                <a:solidFill>
                  <a:srgbClr val="7030A0"/>
                </a:solidFill>
              </a:rPr>
              <a:t>viền</a:t>
            </a:r>
            <a:r>
              <a:rPr lang="en-US" sz="3000" b="0" dirty="0">
                <a:solidFill>
                  <a:srgbClr val="7030A0"/>
                </a:solidFill>
              </a:rPr>
              <a:t>, </a:t>
            </a:r>
            <a:r>
              <a:rPr lang="en-US" sz="3000" b="0" dirty="0" err="1">
                <a:solidFill>
                  <a:srgbClr val="7030A0"/>
                </a:solidFill>
              </a:rPr>
              <a:t>giúp</a:t>
            </a:r>
            <a:r>
              <a:rPr lang="en-US" sz="3000" b="0" dirty="0">
                <a:solidFill>
                  <a:srgbClr val="7030A0"/>
                </a:solidFill>
              </a:rPr>
              <a:t> </a:t>
            </a:r>
            <a:r>
              <a:rPr lang="en-US" sz="3000" b="0" dirty="0" err="1">
                <a:solidFill>
                  <a:srgbClr val="7030A0"/>
                </a:solidFill>
              </a:rPr>
              <a:t>phân</a:t>
            </a:r>
            <a:r>
              <a:rPr lang="en-US" sz="3000" b="0" dirty="0">
                <a:solidFill>
                  <a:srgbClr val="7030A0"/>
                </a:solidFill>
              </a:rPr>
              <a:t> </a:t>
            </a:r>
            <a:r>
              <a:rPr lang="en-US" sz="3000" b="0" dirty="0" err="1">
                <a:solidFill>
                  <a:srgbClr val="7030A0"/>
                </a:solidFill>
              </a:rPr>
              <a:t>tách</a:t>
            </a:r>
            <a:r>
              <a:rPr lang="en-US" sz="3000" b="0" dirty="0">
                <a:solidFill>
                  <a:srgbClr val="7030A0"/>
                </a:solidFill>
              </a:rPr>
              <a:t> </a:t>
            </a:r>
            <a:r>
              <a:rPr lang="en-US" sz="3000" b="0" dirty="0" err="1">
                <a:solidFill>
                  <a:srgbClr val="7030A0"/>
                </a:solidFill>
              </a:rPr>
              <a:t>nội</a:t>
            </a:r>
            <a:r>
              <a:rPr lang="en-US" sz="3000" b="0" dirty="0">
                <a:solidFill>
                  <a:srgbClr val="7030A0"/>
                </a:solidFill>
              </a:rPr>
              <a:t> dung </a:t>
            </a:r>
            <a:r>
              <a:rPr lang="en-US" sz="3000" b="0" dirty="0" err="1">
                <a:solidFill>
                  <a:srgbClr val="7030A0"/>
                </a:solidFill>
              </a:rPr>
              <a:t>và</a:t>
            </a:r>
            <a:r>
              <a:rPr lang="en-US" sz="3000" b="0" dirty="0">
                <a:solidFill>
                  <a:srgbClr val="7030A0"/>
                </a:solidFill>
              </a:rPr>
              <a:t> </a:t>
            </a:r>
            <a:r>
              <a:rPr lang="en-US" sz="3000" b="0" dirty="0" err="1">
                <a:solidFill>
                  <a:srgbClr val="7030A0"/>
                </a:solidFill>
              </a:rPr>
              <a:t>đường</a:t>
            </a:r>
            <a:r>
              <a:rPr lang="en-US" sz="3000" b="0" dirty="0">
                <a:solidFill>
                  <a:srgbClr val="7030A0"/>
                </a:solidFill>
              </a:rPr>
              <a:t> </a:t>
            </a:r>
            <a:r>
              <a:rPr lang="en-US" sz="3000" b="0" dirty="0" err="1">
                <a:solidFill>
                  <a:srgbClr val="7030A0"/>
                </a:solidFill>
              </a:rPr>
              <a:t>viền</a:t>
            </a:r>
            <a:r>
              <a:rPr lang="en-US" sz="3000" b="0" dirty="0">
                <a:solidFill>
                  <a:srgbClr val="7030A0"/>
                </a:solidFill>
              </a:rPr>
              <a:t> </a:t>
            </a:r>
            <a:r>
              <a:rPr lang="en-US" sz="3000" b="0" dirty="0" err="1">
                <a:solidFill>
                  <a:srgbClr val="7030A0"/>
                </a:solidFill>
              </a:rPr>
              <a:t>của</a:t>
            </a:r>
            <a:r>
              <a:rPr lang="en-US" sz="3000" b="0" dirty="0">
                <a:solidFill>
                  <a:srgbClr val="7030A0"/>
                </a:solidFill>
              </a:rPr>
              <a:t> </a:t>
            </a:r>
            <a:r>
              <a:rPr lang="en-US" sz="3000" b="0" dirty="0" err="1">
                <a:solidFill>
                  <a:srgbClr val="7030A0"/>
                </a:solidFill>
              </a:rPr>
              <a:t>phần</a:t>
            </a:r>
            <a:r>
              <a:rPr lang="en-US" sz="3000" b="0" dirty="0">
                <a:solidFill>
                  <a:srgbClr val="7030A0"/>
                </a:solidFill>
              </a:rPr>
              <a:t> </a:t>
            </a:r>
            <a:r>
              <a:rPr lang="en-US" sz="3000" b="0" dirty="0" err="1">
                <a:solidFill>
                  <a:srgbClr val="7030A0"/>
                </a:solidFill>
              </a:rPr>
              <a:t>tử</a:t>
            </a:r>
            <a:r>
              <a:rPr lang="en-US" sz="3000" b="0" dirty="0">
                <a:solidFill>
                  <a:srgbClr val="7030A0"/>
                </a:solidFill>
              </a:rPr>
              <a:t>.</a:t>
            </a: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000" b="0" dirty="0" err="1">
                <a:solidFill>
                  <a:srgbClr val="7030A0"/>
                </a:solidFill>
              </a:rPr>
              <a:t>Vùng</a:t>
            </a:r>
            <a:r>
              <a:rPr lang="en-US" sz="3000" b="0" dirty="0">
                <a:solidFill>
                  <a:srgbClr val="7030A0"/>
                </a:solidFill>
              </a:rPr>
              <a:t> </a:t>
            </a:r>
            <a:r>
              <a:rPr lang="en-US" sz="3000" b="0" dirty="0" err="1">
                <a:solidFill>
                  <a:srgbClr val="7030A0"/>
                </a:solidFill>
              </a:rPr>
              <a:t>lề</a:t>
            </a:r>
            <a:r>
              <a:rPr lang="en-US" sz="3000" b="0" dirty="0">
                <a:solidFill>
                  <a:srgbClr val="7030A0"/>
                </a:solidFill>
              </a:rPr>
              <a:t> (margin) </a:t>
            </a:r>
            <a:r>
              <a:rPr lang="en-US" sz="3000" b="0" dirty="0" err="1">
                <a:solidFill>
                  <a:srgbClr val="7030A0"/>
                </a:solidFill>
              </a:rPr>
              <a:t>là</a:t>
            </a:r>
            <a:r>
              <a:rPr lang="en-US" sz="3000" b="0" dirty="0">
                <a:solidFill>
                  <a:srgbClr val="7030A0"/>
                </a:solidFill>
              </a:rPr>
              <a:t> </a:t>
            </a:r>
            <a:r>
              <a:rPr lang="en-US" sz="3000" b="0" dirty="0" err="1">
                <a:solidFill>
                  <a:srgbClr val="7030A0"/>
                </a:solidFill>
              </a:rPr>
              <a:t>vùng</a:t>
            </a:r>
            <a:r>
              <a:rPr lang="en-US" sz="3000" b="0" dirty="0">
                <a:solidFill>
                  <a:srgbClr val="7030A0"/>
                </a:solidFill>
              </a:rPr>
              <a:t> </a:t>
            </a:r>
            <a:r>
              <a:rPr lang="en-US" sz="3000" b="0" dirty="0" err="1">
                <a:solidFill>
                  <a:srgbClr val="7030A0"/>
                </a:solidFill>
              </a:rPr>
              <a:t>mặc</a:t>
            </a:r>
            <a:r>
              <a:rPr lang="en-US" sz="3000" b="0" dirty="0">
                <a:solidFill>
                  <a:srgbClr val="7030A0"/>
                </a:solidFill>
              </a:rPr>
              <a:t> </a:t>
            </a:r>
            <a:r>
              <a:rPr lang="en-US" sz="3000" b="0" dirty="0" err="1">
                <a:solidFill>
                  <a:srgbClr val="7030A0"/>
                </a:solidFill>
              </a:rPr>
              <a:t>định</a:t>
            </a:r>
            <a:r>
              <a:rPr lang="en-US" sz="3000" b="0" dirty="0">
                <a:solidFill>
                  <a:srgbClr val="7030A0"/>
                </a:solidFill>
              </a:rPr>
              <a:t> </a:t>
            </a:r>
            <a:r>
              <a:rPr lang="en-US" sz="3000" b="0" dirty="0" err="1">
                <a:solidFill>
                  <a:srgbClr val="7030A0"/>
                </a:solidFill>
              </a:rPr>
              <a:t>hiển</a:t>
            </a:r>
            <a:r>
              <a:rPr lang="en-US" sz="3000" b="0" dirty="0">
                <a:solidFill>
                  <a:srgbClr val="7030A0"/>
                </a:solidFill>
              </a:rPr>
              <a:t> </a:t>
            </a:r>
            <a:r>
              <a:rPr lang="en-US" sz="3000" b="0" dirty="0" err="1">
                <a:solidFill>
                  <a:srgbClr val="7030A0"/>
                </a:solidFill>
              </a:rPr>
              <a:t>thị</a:t>
            </a:r>
            <a:r>
              <a:rPr lang="en-US" sz="3000" b="0" dirty="0">
                <a:solidFill>
                  <a:srgbClr val="7030A0"/>
                </a:solidFill>
              </a:rPr>
              <a:t> </a:t>
            </a:r>
            <a:r>
              <a:rPr lang="en-US" sz="3000" b="0" dirty="0" err="1">
                <a:solidFill>
                  <a:srgbClr val="7030A0"/>
                </a:solidFill>
              </a:rPr>
              <a:t>trong</a:t>
            </a:r>
            <a:r>
              <a:rPr lang="en-US" sz="3000" b="0" dirty="0">
                <a:solidFill>
                  <a:srgbClr val="7030A0"/>
                </a:solidFill>
              </a:rPr>
              <a:t> </a:t>
            </a:r>
            <a:r>
              <a:rPr lang="en-US" sz="3000" b="0" dirty="0" err="1">
                <a:solidFill>
                  <a:srgbClr val="7030A0"/>
                </a:solidFill>
              </a:rPr>
              <a:t>suốt</a:t>
            </a:r>
            <a:r>
              <a:rPr lang="en-US" sz="3000" b="0" dirty="0">
                <a:solidFill>
                  <a:srgbClr val="7030A0"/>
                </a:solidFill>
              </a:rPr>
              <a:t>, bao </a:t>
            </a:r>
            <a:r>
              <a:rPr lang="en-US" sz="3000" b="0" dirty="0" err="1">
                <a:solidFill>
                  <a:srgbClr val="7030A0"/>
                </a:solidFill>
              </a:rPr>
              <a:t>quanh</a:t>
            </a:r>
            <a:r>
              <a:rPr lang="en-US" sz="3000" b="0" dirty="0">
                <a:solidFill>
                  <a:srgbClr val="7030A0"/>
                </a:solidFill>
              </a:rPr>
              <a:t> </a:t>
            </a:r>
            <a:r>
              <a:rPr lang="en-US" sz="3000" b="0" dirty="0" err="1">
                <a:solidFill>
                  <a:srgbClr val="7030A0"/>
                </a:solidFill>
              </a:rPr>
              <a:t>vùng</a:t>
            </a:r>
            <a:r>
              <a:rPr lang="en-US" sz="3000" b="0" dirty="0">
                <a:solidFill>
                  <a:srgbClr val="7030A0"/>
                </a:solidFill>
              </a:rPr>
              <a:t> </a:t>
            </a:r>
            <a:r>
              <a:rPr lang="en-US" sz="3000" b="0" dirty="0" err="1">
                <a:solidFill>
                  <a:srgbClr val="7030A0"/>
                </a:solidFill>
              </a:rPr>
              <a:t>đường</a:t>
            </a:r>
            <a:r>
              <a:rPr lang="en-US" sz="3000" b="0" dirty="0">
                <a:solidFill>
                  <a:srgbClr val="7030A0"/>
                </a:solidFill>
              </a:rPr>
              <a:t> </a:t>
            </a:r>
            <a:r>
              <a:rPr lang="en-US" sz="3000" b="0" dirty="0" err="1">
                <a:solidFill>
                  <a:srgbClr val="7030A0"/>
                </a:solidFill>
              </a:rPr>
              <a:t>viền</a:t>
            </a:r>
            <a:r>
              <a:rPr lang="en-US" sz="3000" b="0" dirty="0">
                <a:solidFill>
                  <a:srgbClr val="7030A0"/>
                </a:solidFill>
              </a:rPr>
              <a:t>, </a:t>
            </a:r>
            <a:r>
              <a:rPr lang="en-US" sz="3000" b="0" dirty="0" err="1">
                <a:solidFill>
                  <a:srgbClr val="7030A0"/>
                </a:solidFill>
              </a:rPr>
              <a:t>giúp</a:t>
            </a:r>
            <a:r>
              <a:rPr lang="en-US" sz="3000" b="0" dirty="0">
                <a:solidFill>
                  <a:srgbClr val="7030A0"/>
                </a:solidFill>
              </a:rPr>
              <a:t> </a:t>
            </a:r>
            <a:r>
              <a:rPr lang="en-US" sz="3000" b="0" dirty="0" err="1">
                <a:solidFill>
                  <a:srgbClr val="7030A0"/>
                </a:solidFill>
              </a:rPr>
              <a:t>phân</a:t>
            </a:r>
            <a:r>
              <a:rPr lang="en-US" sz="3000" b="0" dirty="0">
                <a:solidFill>
                  <a:srgbClr val="7030A0"/>
                </a:solidFill>
              </a:rPr>
              <a:t> </a:t>
            </a:r>
            <a:r>
              <a:rPr lang="en-US" sz="3000" b="0" dirty="0" err="1">
                <a:solidFill>
                  <a:srgbClr val="7030A0"/>
                </a:solidFill>
              </a:rPr>
              <a:t>tách</a:t>
            </a:r>
            <a:r>
              <a:rPr lang="en-US" sz="3000" b="0" dirty="0">
                <a:solidFill>
                  <a:srgbClr val="7030A0"/>
                </a:solidFill>
              </a:rPr>
              <a:t> </a:t>
            </a:r>
            <a:r>
              <a:rPr lang="en-US" sz="3000" b="0" dirty="0" err="1">
                <a:solidFill>
                  <a:srgbClr val="7030A0"/>
                </a:solidFill>
              </a:rPr>
              <a:t>các</a:t>
            </a:r>
            <a:r>
              <a:rPr lang="en-US" sz="3000" b="0" dirty="0">
                <a:solidFill>
                  <a:srgbClr val="7030A0"/>
                </a:solidFill>
              </a:rPr>
              <a:t> </a:t>
            </a:r>
            <a:r>
              <a:rPr lang="en-US" sz="3000" b="0" dirty="0" err="1">
                <a:solidFill>
                  <a:srgbClr val="7030A0"/>
                </a:solidFill>
              </a:rPr>
              <a:t>phần</a:t>
            </a:r>
            <a:r>
              <a:rPr lang="en-US" sz="3000" b="0" dirty="0">
                <a:solidFill>
                  <a:srgbClr val="7030A0"/>
                </a:solidFill>
              </a:rPr>
              <a:t> </a:t>
            </a:r>
            <a:r>
              <a:rPr lang="en-US" sz="3000" b="0" dirty="0" err="1">
                <a:solidFill>
                  <a:srgbClr val="7030A0"/>
                </a:solidFill>
              </a:rPr>
              <a:t>tử</a:t>
            </a:r>
            <a:r>
              <a:rPr lang="en-US" sz="3000" b="0" dirty="0">
                <a:solidFill>
                  <a:srgbClr val="7030A0"/>
                </a:solidFill>
              </a:rPr>
              <a:t> </a:t>
            </a:r>
            <a:r>
              <a:rPr lang="en-US" sz="3000" b="0" dirty="0" err="1">
                <a:solidFill>
                  <a:srgbClr val="7030A0"/>
                </a:solidFill>
              </a:rPr>
              <a:t>được</a:t>
            </a:r>
            <a:r>
              <a:rPr lang="en-US" sz="3000" b="0" dirty="0">
                <a:solidFill>
                  <a:srgbClr val="7030A0"/>
                </a:solidFill>
              </a:rPr>
              <a:t> </a:t>
            </a:r>
            <a:r>
              <a:rPr lang="en-US" sz="3000" b="0" dirty="0" err="1">
                <a:solidFill>
                  <a:srgbClr val="7030A0"/>
                </a:solidFill>
              </a:rPr>
              <a:t>hiển</a:t>
            </a:r>
            <a:r>
              <a:rPr lang="en-US" sz="3000" b="0" dirty="0">
                <a:solidFill>
                  <a:srgbClr val="7030A0"/>
                </a:solidFill>
              </a:rPr>
              <a:t> </a:t>
            </a:r>
            <a:r>
              <a:rPr lang="en-US" sz="3000" b="0" dirty="0" err="1">
                <a:solidFill>
                  <a:srgbClr val="7030A0"/>
                </a:solidFill>
              </a:rPr>
              <a:t>thị</a:t>
            </a:r>
            <a:r>
              <a:rPr lang="en-US" sz="3000" b="0" dirty="0">
                <a:solidFill>
                  <a:srgbClr val="7030A0"/>
                </a:solidFill>
              </a:rPr>
              <a:t> </a:t>
            </a:r>
            <a:r>
              <a:rPr lang="en-US" sz="3000" b="0" dirty="0" err="1">
                <a:solidFill>
                  <a:srgbClr val="7030A0"/>
                </a:solidFill>
              </a:rPr>
              <a:t>cạnh</a:t>
            </a:r>
            <a:r>
              <a:rPr lang="en-US" sz="3000" b="0" dirty="0">
                <a:solidFill>
                  <a:srgbClr val="7030A0"/>
                </a:solidFill>
              </a:rPr>
              <a:t> </a:t>
            </a:r>
            <a:r>
              <a:rPr lang="en-US" sz="3000" b="0" dirty="0" err="1">
                <a:solidFill>
                  <a:srgbClr val="7030A0"/>
                </a:solidFill>
              </a:rPr>
              <a:t>nhau</a:t>
            </a:r>
            <a:r>
              <a:rPr lang="en-US" sz="3000" b="0" dirty="0">
                <a:solidFill>
                  <a:srgbClr val="7030A0"/>
                </a:solidFill>
              </a:rPr>
              <a:t>.</a:t>
            </a:r>
          </a:p>
          <a:p>
            <a:pPr marL="45720" indent="0"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3000" b="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71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E1D6D-895B-349E-7E7B-5F3715FF2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8C575-F671-3BC7-D48D-04C14DD00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39" y="423163"/>
            <a:ext cx="11301274" cy="70429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HTML</a:t>
            </a:r>
            <a:endParaRPr lang="en-US" dirty="0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57ED5747-5286-5E21-932A-10EC9E1F0C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40527"/>
            <a:ext cx="6172200" cy="465867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482A95-7486-81D9-50AF-5C83284CEFF8}"/>
              </a:ext>
            </a:extLst>
          </p:cNvPr>
          <p:cNvSpPr txBox="1"/>
          <p:nvPr/>
        </p:nvSpPr>
        <p:spPr>
          <a:xfrm>
            <a:off x="5943600" y="5999202"/>
            <a:ext cx="58193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0" dirty="0" err="1">
                <a:latin typeface="Aptos" panose="020B0004020202020204" pitchFamily="34" charset="0"/>
              </a:rPr>
              <a:t>Cấu</a:t>
            </a:r>
            <a:r>
              <a:rPr lang="en-US" sz="3000" b="0" dirty="0">
                <a:latin typeface="Aptos" panose="020B0004020202020204" pitchFamily="34" charset="0"/>
              </a:rPr>
              <a:t> </a:t>
            </a:r>
            <a:r>
              <a:rPr lang="en-US" sz="3000" b="0" dirty="0" err="1">
                <a:latin typeface="Aptos" panose="020B0004020202020204" pitchFamily="34" charset="0"/>
              </a:rPr>
              <a:t>trúc</a:t>
            </a:r>
            <a:r>
              <a:rPr lang="en-US" sz="3000" b="0" dirty="0">
                <a:latin typeface="Aptos" panose="020B0004020202020204" pitchFamily="34" charset="0"/>
              </a:rPr>
              <a:t> logic </a:t>
            </a:r>
            <a:r>
              <a:rPr lang="en-US" sz="3000" b="0" dirty="0" err="1">
                <a:latin typeface="Aptos" panose="020B0004020202020204" pitchFamily="34" charset="0"/>
              </a:rPr>
              <a:t>của</a:t>
            </a:r>
            <a:r>
              <a:rPr lang="en-US" sz="3000" b="0" dirty="0">
                <a:latin typeface="Aptos" panose="020B0004020202020204" pitchFamily="34" charset="0"/>
              </a:rPr>
              <a:t> </a:t>
            </a:r>
            <a:r>
              <a:rPr lang="en-US" sz="3000" b="0" dirty="0" err="1">
                <a:latin typeface="Aptos" panose="020B0004020202020204" pitchFamily="34" charset="0"/>
              </a:rPr>
              <a:t>mô</a:t>
            </a:r>
            <a:r>
              <a:rPr lang="en-US" sz="3000" b="0" dirty="0">
                <a:latin typeface="Aptos" panose="020B0004020202020204" pitchFamily="34" charset="0"/>
              </a:rPr>
              <a:t> </a:t>
            </a:r>
            <a:r>
              <a:rPr lang="en-US" sz="3000" b="0" dirty="0" err="1">
                <a:latin typeface="Aptos" panose="020B0004020202020204" pitchFamily="34" charset="0"/>
              </a:rPr>
              <a:t>hình</a:t>
            </a:r>
            <a:r>
              <a:rPr lang="en-US" sz="3000" b="0" dirty="0">
                <a:latin typeface="Aptos" panose="020B0004020202020204" pitchFamily="34" charset="0"/>
              </a:rPr>
              <a:t> </a:t>
            </a:r>
            <a:r>
              <a:rPr lang="en-US" sz="3000" b="0" dirty="0" err="1">
                <a:latin typeface="Aptos" panose="020B0004020202020204" pitchFamily="34" charset="0"/>
              </a:rPr>
              <a:t>hộp</a:t>
            </a:r>
            <a:r>
              <a:rPr lang="en-US" sz="3000" b="0" dirty="0">
                <a:latin typeface="Aptos" panose="020B0004020202020204" pitchFamily="34" charset="0"/>
              </a:rPr>
              <a:t>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8B6EDBA-BA5C-0188-F722-2ED22A27AC88}"/>
              </a:ext>
            </a:extLst>
          </p:cNvPr>
          <p:cNvSpPr txBox="1">
            <a:spLocks/>
          </p:cNvSpPr>
          <p:nvPr/>
        </p:nvSpPr>
        <p:spPr>
          <a:xfrm>
            <a:off x="228601" y="1340527"/>
            <a:ext cx="5514512" cy="52126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just" defTabSz="91440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just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just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just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just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="0" dirty="0" err="1">
                <a:solidFill>
                  <a:srgbClr val="7030A0"/>
                </a:solidFill>
              </a:rPr>
              <a:t>Các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trình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duyệt</a:t>
            </a:r>
            <a:r>
              <a:rPr lang="en-US" b="0" dirty="0">
                <a:solidFill>
                  <a:srgbClr val="7030A0"/>
                </a:solidFill>
              </a:rPr>
              <a:t> web </a:t>
            </a:r>
            <a:r>
              <a:rPr lang="en-US" b="0" dirty="0" err="1">
                <a:solidFill>
                  <a:srgbClr val="7030A0"/>
                </a:solidFill>
              </a:rPr>
              <a:t>tự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động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căn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chỉnh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các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phần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tử</a:t>
            </a:r>
            <a:r>
              <a:rPr lang="en-US" b="0" dirty="0">
                <a:solidFill>
                  <a:srgbClr val="7030A0"/>
                </a:solidFill>
              </a:rPr>
              <a:t> HTML </a:t>
            </a:r>
            <a:r>
              <a:rPr lang="en-US" b="0" dirty="0" err="1">
                <a:solidFill>
                  <a:srgbClr val="7030A0"/>
                </a:solidFill>
              </a:rPr>
              <a:t>để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hiển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thị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đầy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đủ</a:t>
            </a:r>
            <a:r>
              <a:rPr lang="en-US" b="0" dirty="0">
                <a:solidFill>
                  <a:srgbClr val="7030A0"/>
                </a:solidFill>
              </a:rPr>
              <a:t>. </a:t>
            </a:r>
            <a:r>
              <a:rPr lang="en-US" b="0" dirty="0" err="1">
                <a:solidFill>
                  <a:srgbClr val="7030A0"/>
                </a:solidFill>
              </a:rPr>
              <a:t>Tuy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nhiên</a:t>
            </a:r>
            <a:r>
              <a:rPr lang="en-US" b="0" dirty="0">
                <a:solidFill>
                  <a:srgbClr val="7030A0"/>
                </a:solidFill>
              </a:rPr>
              <a:t>, ta </a:t>
            </a:r>
            <a:r>
              <a:rPr lang="en-US" b="0" dirty="0" err="1">
                <a:solidFill>
                  <a:srgbClr val="7030A0"/>
                </a:solidFill>
              </a:rPr>
              <a:t>có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thể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điều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chỉnh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kích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cỡ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vùng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hiển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thị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bằng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cách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thiết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lập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các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giá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trị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cho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các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thuộc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tính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định</a:t>
            </a:r>
            <a:r>
              <a:rPr lang="en-US" b="0" dirty="0">
                <a:solidFill>
                  <a:srgbClr val="7030A0"/>
                </a:solidFill>
              </a:rPr>
              <a:t> </a:t>
            </a:r>
            <a:r>
              <a:rPr lang="en-US" b="0" dirty="0" err="1">
                <a:solidFill>
                  <a:srgbClr val="7030A0"/>
                </a:solidFill>
              </a:rPr>
              <a:t>dạng</a:t>
            </a:r>
            <a:r>
              <a:rPr lang="en-US" b="0" dirty="0">
                <a:solidFill>
                  <a:srgbClr val="7030A0"/>
                </a:solidFill>
              </a:rPr>
              <a:t> CSS.</a:t>
            </a:r>
          </a:p>
          <a:p>
            <a:pPr marL="45720" indent="0"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3000" b="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7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D4394-507B-B545-2BCD-714EC4A25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D1C55-CD0B-5ACF-96D8-ACB899D16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39" y="423163"/>
            <a:ext cx="11301274" cy="70429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HTML</a:t>
            </a:r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48E8AF1-FE16-CEDC-D60C-802C77CFD25E}"/>
              </a:ext>
            </a:extLst>
          </p:cNvPr>
          <p:cNvSpPr/>
          <p:nvPr/>
        </p:nvSpPr>
        <p:spPr>
          <a:xfrm>
            <a:off x="1981200" y="1828800"/>
            <a:ext cx="8534400" cy="18288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00B050"/>
                </a:solidFill>
              </a:rPr>
              <a:t>THẢO LUẬN THEO CẶP ĐÔI </a:t>
            </a:r>
            <a:r>
              <a:rPr lang="en-US" sz="3400" dirty="0">
                <a:solidFill>
                  <a:schemeClr val="tx1"/>
                </a:solidFill>
              </a:rPr>
              <a:t>(2 </a:t>
            </a:r>
            <a:r>
              <a:rPr lang="en-US" sz="3400" dirty="0" err="1">
                <a:solidFill>
                  <a:schemeClr val="tx1"/>
                </a:solidFill>
              </a:rPr>
              <a:t>phút</a:t>
            </a:r>
            <a:r>
              <a:rPr lang="en-US" sz="3400" dirty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en-US" sz="3400" dirty="0">
                <a:solidFill>
                  <a:schemeClr val="tx1"/>
                </a:solidFill>
              </a:rPr>
              <a:t>Hoàn </a:t>
            </a:r>
            <a:r>
              <a:rPr lang="en-US" sz="3400" dirty="0" err="1">
                <a:solidFill>
                  <a:schemeClr val="tx1"/>
                </a:solidFill>
              </a:rPr>
              <a:t>thành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câu</a:t>
            </a:r>
            <a:r>
              <a:rPr lang="en-US" sz="3400" dirty="0">
                <a:solidFill>
                  <a:schemeClr val="tx1"/>
                </a:solidFill>
              </a:rPr>
              <a:t> 1d </a:t>
            </a:r>
            <a:r>
              <a:rPr lang="en-US" sz="3400" dirty="0" err="1">
                <a:solidFill>
                  <a:schemeClr val="tx1"/>
                </a:solidFill>
              </a:rPr>
              <a:t>trong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phiếu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học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tập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số</a:t>
            </a:r>
            <a:r>
              <a:rPr lang="en-US" sz="3400" dirty="0">
                <a:solidFill>
                  <a:schemeClr val="tx1"/>
                </a:solidFill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95331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810D8-170E-8156-743A-432E6DD78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DDF85-FAC0-4B8A-AA41-284E85AA7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81000"/>
            <a:ext cx="8305800" cy="704295"/>
          </a:xfrm>
        </p:spPr>
        <p:txBody>
          <a:bodyPr>
            <a:noAutofit/>
          </a:bodyPr>
          <a:lstStyle/>
          <a:p>
            <a:pPr algn="ctr" defTabSz="1640498">
              <a:spcAft>
                <a:spcPct val="35000"/>
              </a:spcAft>
            </a:pPr>
            <a:r>
              <a:rPr lang="en-US" sz="32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CSS </a:t>
            </a:r>
            <a:r>
              <a:rPr lang="en-US" sz="32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32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endParaRPr lang="en-US" sz="3200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24E6AC3-EE64-A760-9617-73FADA52D3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7177659"/>
              </p:ext>
            </p:extLst>
          </p:nvPr>
        </p:nvGraphicFramePr>
        <p:xfrm>
          <a:off x="461963" y="1249680"/>
          <a:ext cx="11298236" cy="560832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3043237">
                  <a:extLst>
                    <a:ext uri="{9D8B030D-6E8A-4147-A177-3AD203B41FA5}">
                      <a16:colId xmlns:a16="http://schemas.microsoft.com/office/drawing/2014/main" val="2658317113"/>
                    </a:ext>
                  </a:extLst>
                </a:gridCol>
                <a:gridCol w="8254999">
                  <a:extLst>
                    <a:ext uri="{9D8B030D-6E8A-4147-A177-3AD203B41FA5}">
                      <a16:colId xmlns:a16="http://schemas.microsoft.com/office/drawing/2014/main" val="18207406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bg1"/>
                          </a:solidFill>
                        </a:rPr>
                        <a:t>Thuộc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</a:rPr>
                        <a:t>tính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 CSS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bg1"/>
                          </a:solidFill>
                        </a:rPr>
                        <a:t>Mô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</a:rPr>
                        <a:t>tả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7140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padding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Xác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định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kích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thước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vùng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đệm</a:t>
                      </a:r>
                      <a:endParaRPr lang="en-US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6083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border-style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Xác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định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kiểu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trình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bày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đường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viền</a:t>
                      </a:r>
                      <a:endParaRPr lang="en-US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3530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border-width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Xác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định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kích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thước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đường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viền</a:t>
                      </a:r>
                      <a:endParaRPr lang="en-US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869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border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thể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gán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đồng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thời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các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thuộc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tính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 border-width, border-style, border-color.</a:t>
                      </a:r>
                    </a:p>
                    <a:p>
                      <a:pPr algn="just"/>
                      <a:r>
                        <a:rPr lang="en-US" sz="3200" b="1" dirty="0" err="1">
                          <a:solidFill>
                            <a:srgbClr val="00B050"/>
                          </a:solidFill>
                        </a:rPr>
                        <a:t>Ví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</a:rPr>
                        <a:t>dụ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: {border: 2px solid red;}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9978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margin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Xác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định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kích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thước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vùng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lề</a:t>
                      </a:r>
                      <a:endParaRPr lang="en-US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6590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width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Xác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định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chiều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rộng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vùng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nội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 dung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0984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height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Xác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định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chiều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cao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vùng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nội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 dung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4257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300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4DC13-3A0C-11CD-1A5C-6DBCC5765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E7061-8A68-AE17-B104-96502BB23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39" y="423163"/>
            <a:ext cx="11301274" cy="70429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HTML</a:t>
            </a:r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38820F-DEEE-1A59-2762-89A6A801B230}"/>
              </a:ext>
            </a:extLst>
          </p:cNvPr>
          <p:cNvSpPr/>
          <p:nvPr/>
        </p:nvSpPr>
        <p:spPr>
          <a:xfrm>
            <a:off x="1676400" y="1371600"/>
            <a:ext cx="8610600" cy="1676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7030A0"/>
                </a:solidFill>
              </a:rPr>
              <a:t>THẢO LUẬN NHÓM THEO TỔ </a:t>
            </a:r>
            <a:r>
              <a:rPr lang="en-US" sz="3400" dirty="0">
                <a:solidFill>
                  <a:schemeClr val="tx1"/>
                </a:solidFill>
              </a:rPr>
              <a:t>(3 </a:t>
            </a:r>
            <a:r>
              <a:rPr lang="en-US" sz="3400" dirty="0" err="1">
                <a:solidFill>
                  <a:schemeClr val="tx1"/>
                </a:solidFill>
              </a:rPr>
              <a:t>phút</a:t>
            </a:r>
            <a:r>
              <a:rPr lang="en-US" sz="3400" dirty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en-US" sz="3400" dirty="0" err="1">
                <a:solidFill>
                  <a:schemeClr val="tx1"/>
                </a:solidFill>
              </a:rPr>
              <a:t>Tổ</a:t>
            </a:r>
            <a:r>
              <a:rPr lang="en-US" sz="3400" dirty="0">
                <a:solidFill>
                  <a:schemeClr val="tx1"/>
                </a:solidFill>
              </a:rPr>
              <a:t> 1, 2: </a:t>
            </a:r>
            <a:r>
              <a:rPr lang="en-US" sz="3400" dirty="0" err="1">
                <a:solidFill>
                  <a:schemeClr val="tx1"/>
                </a:solidFill>
              </a:rPr>
              <a:t>làm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câu</a:t>
            </a:r>
            <a:r>
              <a:rPr lang="en-US" sz="3400" dirty="0">
                <a:solidFill>
                  <a:schemeClr val="tx1"/>
                </a:solidFill>
              </a:rPr>
              <a:t> 2a </a:t>
            </a:r>
            <a:r>
              <a:rPr lang="en-US" sz="3400" dirty="0" err="1">
                <a:solidFill>
                  <a:schemeClr val="tx1"/>
                </a:solidFill>
              </a:rPr>
              <a:t>trong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phiếu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học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tập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số</a:t>
            </a:r>
            <a:r>
              <a:rPr lang="en-US" sz="3400" dirty="0">
                <a:solidFill>
                  <a:schemeClr val="tx1"/>
                </a:solidFill>
              </a:rPr>
              <a:t> 1</a:t>
            </a:r>
          </a:p>
          <a:p>
            <a:pPr algn="ctr"/>
            <a:r>
              <a:rPr lang="en-US" sz="3400" dirty="0" err="1">
                <a:solidFill>
                  <a:schemeClr val="tx1"/>
                </a:solidFill>
              </a:rPr>
              <a:t>Tổ</a:t>
            </a:r>
            <a:r>
              <a:rPr lang="en-US" sz="3400" dirty="0">
                <a:solidFill>
                  <a:schemeClr val="tx1"/>
                </a:solidFill>
              </a:rPr>
              <a:t> 3, 4: </a:t>
            </a:r>
            <a:r>
              <a:rPr lang="en-US" sz="3400" dirty="0" err="1">
                <a:solidFill>
                  <a:schemeClr val="tx1"/>
                </a:solidFill>
              </a:rPr>
              <a:t>làm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câu</a:t>
            </a:r>
            <a:r>
              <a:rPr lang="en-US" sz="3400" dirty="0">
                <a:solidFill>
                  <a:schemeClr val="tx1"/>
                </a:solidFill>
              </a:rPr>
              <a:t> 2b </a:t>
            </a:r>
            <a:r>
              <a:rPr lang="en-US" sz="3400" dirty="0" err="1">
                <a:solidFill>
                  <a:schemeClr val="tx1"/>
                </a:solidFill>
              </a:rPr>
              <a:t>trong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phiếu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học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tập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số</a:t>
            </a:r>
            <a:r>
              <a:rPr lang="en-US" sz="3400" dirty="0">
                <a:solidFill>
                  <a:schemeClr val="tx1"/>
                </a:solidFill>
              </a:rPr>
              <a:t>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A2E53F-DEDD-539A-9267-5993D58C6F61}"/>
              </a:ext>
            </a:extLst>
          </p:cNvPr>
          <p:cNvSpPr txBox="1"/>
          <p:nvPr/>
        </p:nvSpPr>
        <p:spPr>
          <a:xfrm>
            <a:off x="429088" y="3048000"/>
            <a:ext cx="11333826" cy="36625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900" dirty="0">
                <a:solidFill>
                  <a:srgbClr val="7030A0"/>
                </a:solidFill>
              </a:rPr>
              <a:t>Câu 2.</a:t>
            </a:r>
            <a:r>
              <a:rPr lang="vi-VN" sz="2900" b="0" dirty="0">
                <a:solidFill>
                  <a:srgbClr val="7030A0"/>
                </a:solidFill>
              </a:rPr>
              <a:t> </a:t>
            </a:r>
            <a:r>
              <a:rPr lang="vi-VN" sz="2900" b="0" dirty="0"/>
              <a:t>Khai báo thuộc tính định dạng sử dụng mô hình hộp:</a:t>
            </a:r>
            <a:endParaRPr lang="en-US" sz="2900" b="0" dirty="0"/>
          </a:p>
          <a:p>
            <a:pPr algn="just"/>
            <a:r>
              <a:rPr lang="vi-VN" sz="2900" b="0" dirty="0"/>
              <a:t>a) Viết quy tắc định dạng để khai báo phần tử a có độ rộng là 30 pixel, khoảng cách vùng đệm là 3 pixel, kiểu trình bày đường viền là solid.</a:t>
            </a:r>
          </a:p>
          <a:p>
            <a:pPr algn="just"/>
            <a:r>
              <a:rPr lang="vi-VN" sz="2900" b="0" dirty="0"/>
              <a:t>b) Viết quy tắc định dạng để khai báo bộ chọn lớp có tên hinhhop cho phần tử p có khoảng cách vùng đệm là 5 pixel, khoảng cách đường viền là 3 pixel, kiểu trình bày đường viền là solid, khoảng cách lề là 40 pixel.</a:t>
            </a:r>
          </a:p>
        </p:txBody>
      </p:sp>
    </p:spTree>
    <p:extLst>
      <p:ext uri="{BB962C8B-B14F-4D97-AF65-F5344CB8AC3E}">
        <p14:creationId xmlns:p14="http://schemas.microsoft.com/office/powerpoint/2010/main" val="271104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C8EE5-E8A1-F355-51AC-CAAF12AC5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13B21F-3601-77D5-6828-3237E3412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295400"/>
            <a:ext cx="6705599" cy="5333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CB5396-9C6F-6D26-390C-2E295DE23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1905000"/>
            <a:ext cx="5029199" cy="47243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875B55F-FE3C-972F-B757-5220C494C5B7}"/>
              </a:ext>
            </a:extLst>
          </p:cNvPr>
          <p:cNvSpPr/>
          <p:nvPr/>
        </p:nvSpPr>
        <p:spPr>
          <a:xfrm>
            <a:off x="533400" y="228600"/>
            <a:ext cx="11201400" cy="10668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/>
              <a:t>Em </a:t>
            </a:r>
            <a:r>
              <a:rPr lang="en-US" sz="3200" dirty="0" err="1"/>
              <a:t>hãy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biết</a:t>
            </a:r>
            <a:r>
              <a:rPr lang="en-US" sz="3200" dirty="0"/>
              <a:t> </a:t>
            </a:r>
            <a:r>
              <a:rPr lang="en-US" sz="3200" dirty="0" err="1"/>
              <a:t>kết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mở</a:t>
            </a:r>
            <a:r>
              <a:rPr lang="en-US" sz="3200" dirty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en-US" sz="3200" dirty="0" err="1"/>
              <a:t>trình</a:t>
            </a:r>
            <a:r>
              <a:rPr lang="en-US" sz="3200" dirty="0"/>
              <a:t> </a:t>
            </a:r>
            <a:r>
              <a:rPr lang="en-US" sz="3200" dirty="0" err="1"/>
              <a:t>duyệt</a:t>
            </a:r>
            <a:r>
              <a:rPr lang="en-US" sz="3200" dirty="0"/>
              <a:t> web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văn</a:t>
            </a:r>
            <a:r>
              <a:rPr lang="en-US" sz="3200" dirty="0"/>
              <a:t> </a:t>
            </a:r>
            <a:r>
              <a:rPr lang="en-US" sz="3200" dirty="0" err="1"/>
              <a:t>bản</a:t>
            </a:r>
            <a:r>
              <a:rPr lang="en-US" sz="3200" dirty="0"/>
              <a:t> HTML </a:t>
            </a:r>
            <a:r>
              <a:rPr lang="en-US" sz="3200" dirty="0" err="1"/>
              <a:t>dưới</a:t>
            </a:r>
            <a:r>
              <a:rPr lang="en-US" sz="3200" dirty="0"/>
              <a:t> </a:t>
            </a:r>
            <a:r>
              <a:rPr lang="en-US" sz="3200" dirty="0" err="1"/>
              <a:t>đây</a:t>
            </a:r>
            <a:r>
              <a:rPr lang="en-US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535368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D4AE1-AC7E-632C-27DD-C15B28DE8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16CE4-FE0F-E190-FAB7-0883D2D2C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39" y="423163"/>
            <a:ext cx="11301274" cy="704295"/>
          </a:xfrm>
        </p:spPr>
        <p:txBody>
          <a:bodyPr>
            <a:normAutofit/>
          </a:bodyPr>
          <a:lstStyle/>
          <a:p>
            <a:pPr algn="just" defTabSz="1640498">
              <a:spcAft>
                <a:spcPct val="35000"/>
              </a:spcAft>
            </a:pP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C84DE4D-66BA-2DB0-D6A2-A61F8653BEBE}"/>
              </a:ext>
            </a:extLst>
          </p:cNvPr>
          <p:cNvSpPr/>
          <p:nvPr/>
        </p:nvSpPr>
        <p:spPr>
          <a:xfrm>
            <a:off x="1143000" y="1534510"/>
            <a:ext cx="9601200" cy="7042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- </a:t>
            </a:r>
            <a:r>
              <a:rPr lang="en-US" sz="3200" dirty="0" err="1">
                <a:solidFill>
                  <a:srgbClr val="7030A0"/>
                </a:solidFill>
              </a:rPr>
              <a:t>Đọc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mục</a:t>
            </a:r>
            <a:r>
              <a:rPr lang="en-US" sz="3200" dirty="0">
                <a:solidFill>
                  <a:srgbClr val="7030A0"/>
                </a:solidFill>
              </a:rPr>
              <a:t> 2 SGK </a:t>
            </a:r>
            <a:r>
              <a:rPr lang="en-US" sz="3200" dirty="0" err="1">
                <a:solidFill>
                  <a:srgbClr val="7030A0"/>
                </a:solidFill>
              </a:rPr>
              <a:t>trang</a:t>
            </a:r>
            <a:r>
              <a:rPr lang="en-US" sz="3200" dirty="0">
                <a:solidFill>
                  <a:srgbClr val="7030A0"/>
                </a:solidFill>
              </a:rPr>
              <a:t> 84, 85 </a:t>
            </a:r>
            <a:r>
              <a:rPr lang="en-US" sz="3200" dirty="0" err="1">
                <a:solidFill>
                  <a:srgbClr val="7030A0"/>
                </a:solidFill>
              </a:rPr>
              <a:t>trong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thời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gian</a:t>
            </a:r>
            <a:r>
              <a:rPr lang="en-US" sz="3200" dirty="0">
                <a:solidFill>
                  <a:srgbClr val="7030A0"/>
                </a:solidFill>
              </a:rPr>
              <a:t> 2 </a:t>
            </a:r>
            <a:r>
              <a:rPr lang="en-US" sz="3200" dirty="0" err="1">
                <a:solidFill>
                  <a:srgbClr val="7030A0"/>
                </a:solidFill>
              </a:rPr>
              <a:t>phút</a:t>
            </a:r>
            <a:r>
              <a:rPr lang="en-US" sz="3200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9032804-C00F-A0D6-897F-43F9EAD583FD}"/>
              </a:ext>
            </a:extLst>
          </p:cNvPr>
          <p:cNvSpPr/>
          <p:nvPr/>
        </p:nvSpPr>
        <p:spPr>
          <a:xfrm>
            <a:off x="1156138" y="2476500"/>
            <a:ext cx="9601200" cy="1905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THẢO LUẬN THEO CẶP ĐÔI  </a:t>
            </a:r>
            <a:r>
              <a:rPr lang="en-US" sz="3200" dirty="0">
                <a:solidFill>
                  <a:schemeClr val="tx1"/>
                </a:solidFill>
              </a:rPr>
              <a:t>(</a:t>
            </a:r>
            <a:r>
              <a:rPr lang="en-US" sz="3200" dirty="0" err="1">
                <a:solidFill>
                  <a:schemeClr val="tx1"/>
                </a:solidFill>
              </a:rPr>
              <a:t>Thời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gian</a:t>
            </a:r>
            <a:r>
              <a:rPr lang="en-US" sz="3200" dirty="0">
                <a:solidFill>
                  <a:schemeClr val="tx1"/>
                </a:solidFill>
              </a:rPr>
              <a:t>: 2 </a:t>
            </a:r>
            <a:r>
              <a:rPr lang="en-US" sz="3200" dirty="0" err="1">
                <a:solidFill>
                  <a:schemeClr val="tx1"/>
                </a:solidFill>
              </a:rPr>
              <a:t>phút</a:t>
            </a:r>
            <a:r>
              <a:rPr lang="en-US" sz="3200" dirty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Hoàn </a:t>
            </a:r>
            <a:r>
              <a:rPr lang="en-US" sz="3200" dirty="0" err="1">
                <a:solidFill>
                  <a:schemeClr val="tx1"/>
                </a:solidFill>
              </a:rPr>
              <a:t>thành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câu</a:t>
            </a:r>
            <a:r>
              <a:rPr lang="en-US" sz="3200" dirty="0">
                <a:solidFill>
                  <a:schemeClr val="tx1"/>
                </a:solidFill>
              </a:rPr>
              <a:t> 1 </a:t>
            </a:r>
            <a:r>
              <a:rPr lang="en-US" sz="3200" dirty="0" err="1">
                <a:solidFill>
                  <a:schemeClr val="tx1"/>
                </a:solidFill>
              </a:rPr>
              <a:t>trong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phiếu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học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tập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số</a:t>
            </a:r>
            <a:r>
              <a:rPr lang="en-US" sz="3200" dirty="0">
                <a:solidFill>
                  <a:schemeClr val="tx1"/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53115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3D22A-55F3-0E04-B8CF-FA0737EEA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E4EF-EC33-7420-A8C2-47E3F38A8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39" y="423163"/>
            <a:ext cx="11301274" cy="704295"/>
          </a:xfrm>
        </p:spPr>
        <p:txBody>
          <a:bodyPr>
            <a:normAutofit/>
          </a:bodyPr>
          <a:lstStyle/>
          <a:p>
            <a:pPr algn="just" defTabSz="1640498">
              <a:spcAft>
                <a:spcPct val="35000"/>
              </a:spcAft>
            </a:pP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7BB52-AE9F-2E8D-1D96-773E998A1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822" y="1340527"/>
            <a:ext cx="11298242" cy="5094309"/>
          </a:xfrm>
        </p:spPr>
        <p:txBody>
          <a:bodyPr>
            <a:normAutofit fontScale="92500" lnSpcReduction="10000"/>
          </a:bodyPr>
          <a:lstStyle/>
          <a:p>
            <a:pPr marL="45720" indent="0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None/>
            </a:pP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HTML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hiển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u="sng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500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u="sng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500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u="sng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500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u="sng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500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u="sng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None/>
            </a:pP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Hiển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u="sng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500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u="sng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hiển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None/>
            </a:pP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Hiển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u="sng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500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u="sng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hiển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None/>
            </a:pP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CSS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hiển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HTML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web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FontTx/>
              <a:buChar char="-"/>
            </a:pPr>
            <a:endParaRPr lang="en-US" sz="34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76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D38CA-A962-7899-E885-56C8D9707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54FC-3BC2-BE98-A2B7-3056A9E15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822" y="1340527"/>
            <a:ext cx="11298242" cy="5094309"/>
          </a:xfrm>
        </p:spPr>
        <p:txBody>
          <a:bodyPr>
            <a:normAutofit/>
          </a:bodyPr>
          <a:lstStyle/>
          <a:p>
            <a:pPr marL="45720" indent="0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None/>
            </a:pP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hiển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" indent="0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None/>
            </a:pP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 marL="45720" indent="0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None/>
            </a:pP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hiển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		</a:t>
            </a:r>
            <a:endParaRPr lang="en-US" sz="35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FontTx/>
              <a:buChar char="-"/>
            </a:pPr>
            <a:endParaRPr lang="en-US" sz="3400" dirty="0">
              <a:latin typeface="Abadi" panose="020B0604020104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698EF8-A816-53F2-0C61-8C4F1F0C370D}"/>
              </a:ext>
            </a:extLst>
          </p:cNvPr>
          <p:cNvSpPr/>
          <p:nvPr/>
        </p:nvSpPr>
        <p:spPr>
          <a:xfrm>
            <a:off x="3745622" y="2133600"/>
            <a:ext cx="3425059" cy="7042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{display: block;}</a:t>
            </a:r>
            <a:endParaRPr lang="en-US" sz="3200" b="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A20C4A-85FA-7CB6-085F-9D3EBBBDD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39" y="423163"/>
            <a:ext cx="11301274" cy="704295"/>
          </a:xfrm>
        </p:spPr>
        <p:txBody>
          <a:bodyPr>
            <a:normAutofit/>
          </a:bodyPr>
          <a:lstStyle/>
          <a:p>
            <a:pPr algn="just" defTabSz="1640498">
              <a:spcAft>
                <a:spcPct val="35000"/>
              </a:spcAft>
            </a:pP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FA4948-7780-B4AD-DC9D-1EBD1F36BE0F}"/>
              </a:ext>
            </a:extLst>
          </p:cNvPr>
          <p:cNvSpPr/>
          <p:nvPr/>
        </p:nvSpPr>
        <p:spPr>
          <a:xfrm>
            <a:off x="3745622" y="3810000"/>
            <a:ext cx="3425059" cy="7042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{display: inline;}</a:t>
            </a:r>
            <a:endParaRPr lang="en-US" sz="3200" b="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32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81B0DC-B121-5C95-CD75-F334324A2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600200"/>
            <a:ext cx="5105400" cy="46352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3661EA-F025-8E26-1B25-01631C2E7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1600200"/>
            <a:ext cx="6248400" cy="46223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5B6FAD-47AC-33A6-D08D-993F42C23ACC}"/>
              </a:ext>
            </a:extLst>
          </p:cNvPr>
          <p:cNvSpPr txBox="1"/>
          <p:nvPr/>
        </p:nvSpPr>
        <p:spPr>
          <a:xfrm>
            <a:off x="2209800" y="6235472"/>
            <a:ext cx="1371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2060"/>
                </a:solidFill>
              </a:rPr>
              <a:t>Hình</a:t>
            </a:r>
            <a:r>
              <a:rPr lang="en-US" sz="2600" dirty="0">
                <a:solidFill>
                  <a:srgbClr val="002060"/>
                </a:solidFill>
              </a:rPr>
              <a:t>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CC1003-4AF2-4DC8-A249-C25069FB199E}"/>
              </a:ext>
            </a:extLst>
          </p:cNvPr>
          <p:cNvSpPr txBox="1"/>
          <p:nvPr/>
        </p:nvSpPr>
        <p:spPr>
          <a:xfrm>
            <a:off x="8305800" y="6222544"/>
            <a:ext cx="1371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2060"/>
                </a:solidFill>
              </a:rPr>
              <a:t>Hình</a:t>
            </a:r>
            <a:r>
              <a:rPr lang="en-US" sz="2600" dirty="0">
                <a:solidFill>
                  <a:srgbClr val="002060"/>
                </a:solidFill>
              </a:rPr>
              <a:t> 2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CFA914FF-4987-6C72-ADAC-C9178AE1816C}"/>
              </a:ext>
            </a:extLst>
          </p:cNvPr>
          <p:cNvSpPr/>
          <p:nvPr/>
        </p:nvSpPr>
        <p:spPr>
          <a:xfrm>
            <a:off x="1752600" y="276639"/>
            <a:ext cx="10210800" cy="1085574"/>
          </a:xfrm>
          <a:prstGeom prst="wedgeRectCallout">
            <a:avLst>
              <a:gd name="adj1" fmla="val -41675"/>
              <a:gd name="adj2" fmla="val 6755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+mj-lt"/>
              </a:rPr>
              <a:t>Em </a:t>
            </a:r>
            <a:r>
              <a:rPr lang="en-US" sz="3000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en-US" sz="3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+mj-lt"/>
              </a:rPr>
              <a:t>nhận</a:t>
            </a:r>
            <a:r>
              <a:rPr lang="en-US" sz="3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+mj-lt"/>
              </a:rPr>
              <a:t>xét</a:t>
            </a:r>
            <a:r>
              <a:rPr lang="en-US" sz="3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+mj-lt"/>
              </a:rPr>
              <a:t>gì</a:t>
            </a:r>
            <a:r>
              <a:rPr lang="en-US" sz="3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0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30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0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0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0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0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0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…) </a:t>
            </a:r>
            <a:r>
              <a:rPr lang="en-US" sz="30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30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web </a:t>
            </a:r>
            <a:r>
              <a:rPr lang="en-US" sz="30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0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3" descr="http://www.holycrapitslate.com/wp-content/uploads/2015/02/question-mark.jpg">
            <a:extLst>
              <a:ext uri="{FF2B5EF4-FFF2-40B4-BE49-F238E27FC236}">
                <a16:creationId xmlns:a16="http://schemas.microsoft.com/office/drawing/2014/main" id="{EC48E414-58F5-4EE9-ABAE-7F5A5F76C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3232"/>
            <a:ext cx="1524000" cy="1085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DD8EB-866F-73B9-8BCB-DEC85F600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C2256-23A0-2201-E933-5DBF6DA9A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39" y="423163"/>
            <a:ext cx="11301274" cy="704295"/>
          </a:xfrm>
        </p:spPr>
        <p:txBody>
          <a:bodyPr/>
          <a:lstStyle/>
          <a:p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49DAAA6-40A3-480C-8A0E-A567F7A0DA02}"/>
              </a:ext>
            </a:extLst>
          </p:cNvPr>
          <p:cNvSpPr/>
          <p:nvPr/>
        </p:nvSpPr>
        <p:spPr>
          <a:xfrm>
            <a:off x="304801" y="1371600"/>
            <a:ext cx="11458112" cy="1143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7030A0"/>
                </a:solidFill>
              </a:rPr>
              <a:t>THẢO LUẬN NHÓM THEO TỔ </a:t>
            </a:r>
            <a:r>
              <a:rPr lang="en-US" sz="3400" dirty="0">
                <a:solidFill>
                  <a:schemeClr val="tx1"/>
                </a:solidFill>
              </a:rPr>
              <a:t>(3 </a:t>
            </a:r>
            <a:r>
              <a:rPr lang="en-US" sz="3400" dirty="0" err="1">
                <a:solidFill>
                  <a:schemeClr val="tx1"/>
                </a:solidFill>
              </a:rPr>
              <a:t>phút</a:t>
            </a:r>
            <a:r>
              <a:rPr lang="en-US" sz="3400" dirty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en-US" sz="3400" dirty="0">
                <a:solidFill>
                  <a:schemeClr val="tx1"/>
                </a:solidFill>
              </a:rPr>
              <a:t>Hoàn </a:t>
            </a:r>
            <a:r>
              <a:rPr lang="en-US" sz="3400" dirty="0" err="1">
                <a:solidFill>
                  <a:schemeClr val="tx1"/>
                </a:solidFill>
              </a:rPr>
              <a:t>thành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câu</a:t>
            </a:r>
            <a:r>
              <a:rPr lang="en-US" sz="3400" dirty="0">
                <a:solidFill>
                  <a:schemeClr val="tx1"/>
                </a:solidFill>
              </a:rPr>
              <a:t> 2, 3 </a:t>
            </a:r>
            <a:r>
              <a:rPr lang="en-US" sz="3400" dirty="0" err="1">
                <a:solidFill>
                  <a:schemeClr val="tx1"/>
                </a:solidFill>
              </a:rPr>
              <a:t>trong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phiếu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học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tập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số</a:t>
            </a:r>
            <a:r>
              <a:rPr lang="en-US" sz="3400" dirty="0">
                <a:solidFill>
                  <a:schemeClr val="tx1"/>
                </a:solidFill>
              </a:rPr>
              <a:t> 2 </a:t>
            </a:r>
            <a:r>
              <a:rPr lang="en-US" sz="3400" dirty="0" err="1">
                <a:solidFill>
                  <a:schemeClr val="tx1"/>
                </a:solidFill>
              </a:rPr>
              <a:t>trên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bảng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phụ</a:t>
            </a:r>
            <a:endParaRPr lang="en-US" sz="34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5AEFA3-8681-C78A-E96A-B6CC463429D1}"/>
              </a:ext>
            </a:extLst>
          </p:cNvPr>
          <p:cNvSpPr txBox="1"/>
          <p:nvPr/>
        </p:nvSpPr>
        <p:spPr>
          <a:xfrm>
            <a:off x="461639" y="2695275"/>
            <a:ext cx="11196961" cy="38204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800" dirty="0">
                <a:solidFill>
                  <a:srgbClr val="7030A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Câu 2. </a:t>
            </a:r>
            <a:r>
              <a:rPr lang="vi-VN" sz="2800" b="0" dirty="0">
                <a:ea typeface="Calibri" panose="020F0502020204030204" pitchFamily="34" charset="0"/>
                <a:cs typeface="Arial" panose="020B0604020202020204" pitchFamily="34" charset="0"/>
              </a:rPr>
              <a:t>Theo mặc định, mỗi phần tử HTML sau đây được hiển thị trên màn hình trình duyệt web theo khối hay theo dòng: h1-h6, a, img, audio, iframe, label, input, textarea, p, form, table, video, ol, ul, li.</a:t>
            </a:r>
            <a:endParaRPr lang="en-US" sz="2800" b="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solidFill>
                  <a:srgbClr val="7030A0"/>
                </a:solidFill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7030A0"/>
                </a:solidFill>
                <a:cs typeface="Arial" panose="020B0604020202020204" pitchFamily="34" charset="0"/>
              </a:rPr>
              <a:t> 3. </a:t>
            </a:r>
            <a:r>
              <a:rPr lang="en-US" sz="2800" b="0" dirty="0">
                <a:cs typeface="Arial" panose="020B0604020202020204" pitchFamily="34" charset="0"/>
              </a:rPr>
              <a:t>Khai </a:t>
            </a:r>
            <a:r>
              <a:rPr lang="en-US" sz="2800" b="0" dirty="0" err="1">
                <a:cs typeface="Arial" panose="020B0604020202020204" pitchFamily="34" charset="0"/>
              </a:rPr>
              <a:t>báo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thuộc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tính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định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dạng</a:t>
            </a:r>
            <a:r>
              <a:rPr lang="en-US" sz="2800" b="0" dirty="0">
                <a:cs typeface="Arial" panose="020B0604020202020204" pitchFamily="34" charset="0"/>
              </a:rPr>
              <a:t> display</a:t>
            </a:r>
          </a:p>
          <a:p>
            <a:pPr algn="just"/>
            <a:r>
              <a:rPr lang="en-US" sz="2800" dirty="0">
                <a:cs typeface="Arial" panose="020B0604020202020204" pitchFamily="34" charset="0"/>
              </a:rPr>
              <a:t>a) </a:t>
            </a:r>
            <a:r>
              <a:rPr lang="en-US" sz="2800" b="0" dirty="0" err="1">
                <a:cs typeface="Arial" panose="020B0604020202020204" pitchFamily="34" charset="0"/>
              </a:rPr>
              <a:t>Viết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quy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tắc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định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dạng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để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khai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báo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bộ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chọn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lớp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có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tên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i="1" dirty="0">
                <a:cs typeface="Arial" panose="020B0604020202020204" pitchFamily="34" charset="0"/>
              </a:rPr>
              <a:t>dong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cho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phần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tử</a:t>
            </a:r>
            <a:r>
              <a:rPr lang="en-US" sz="2800" b="0" dirty="0">
                <a:cs typeface="Arial" panose="020B0604020202020204" pitchFamily="34" charset="0"/>
              </a:rPr>
              <a:t> p </a:t>
            </a:r>
            <a:r>
              <a:rPr lang="en-US" sz="2800" b="0" dirty="0" err="1">
                <a:cs typeface="Arial" panose="020B0604020202020204" pitchFamily="34" charset="0"/>
              </a:rPr>
              <a:t>hiển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thị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theo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dòng</a:t>
            </a:r>
            <a:r>
              <a:rPr lang="en-US" sz="2800" b="0" dirty="0"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cs typeface="Arial" panose="020B0604020202020204" pitchFamily="34" charset="0"/>
              </a:rPr>
              <a:t>b) </a:t>
            </a:r>
            <a:r>
              <a:rPr lang="en-US" sz="2800" b="0" dirty="0" err="1">
                <a:cs typeface="Arial" panose="020B0604020202020204" pitchFamily="34" charset="0"/>
              </a:rPr>
              <a:t>Viết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quy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tắc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định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dạng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để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khai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báo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bộ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chọn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lớp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có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tên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i="1" dirty="0">
                <a:cs typeface="Arial" panose="020B0604020202020204" pitchFamily="34" charset="0"/>
              </a:rPr>
              <a:t>cot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hiển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thị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theo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cột</a:t>
            </a:r>
            <a:r>
              <a:rPr lang="en-US" sz="2800" b="0" dirty="0"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683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6FDF9-79D4-5931-EED5-535FFCCF0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AE5A8-89E3-0CFE-635A-3B8DBF28E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39" y="423163"/>
            <a:ext cx="11301274" cy="704295"/>
          </a:xfrm>
        </p:spPr>
        <p:txBody>
          <a:bodyPr/>
          <a:lstStyle/>
          <a:p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8538AE-9D57-5285-01B1-07559EDCCA36}"/>
              </a:ext>
            </a:extLst>
          </p:cNvPr>
          <p:cNvSpPr txBox="1"/>
          <p:nvPr/>
        </p:nvSpPr>
        <p:spPr>
          <a:xfrm>
            <a:off x="555441" y="1600200"/>
            <a:ext cx="11103159" cy="34447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70510" algn="just">
              <a:lnSpc>
                <a:spcPct val="115000"/>
              </a:lnSpc>
              <a:spcAft>
                <a:spcPts val="0"/>
              </a:spcAft>
              <a:tabLst>
                <a:tab pos="217170" algn="l"/>
              </a:tabLst>
            </a:pP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</a:p>
          <a:p>
            <a:pPr marL="270510" algn="just">
              <a:lnSpc>
                <a:spcPct val="115000"/>
              </a:lnSpc>
              <a:spcAft>
                <a:spcPts val="0"/>
              </a:spcAft>
              <a:tabLst>
                <a:tab pos="217170" algn="l"/>
              </a:tabLs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Hiển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h1-h6, p, form, table,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ol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ul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li.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algn="just">
              <a:lnSpc>
                <a:spcPct val="115000"/>
              </a:lnSpc>
              <a:spcAft>
                <a:spcPts val="0"/>
              </a:spcAft>
              <a:tabLst>
                <a:tab pos="217170" algn="l"/>
              </a:tabLst>
            </a:pP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Hiển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a,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audio,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iframe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label, input,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textarea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video.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algn="just">
              <a:lnSpc>
                <a:spcPct val="115000"/>
              </a:lnSpc>
              <a:spcAft>
                <a:spcPts val="0"/>
              </a:spcAft>
              <a:tabLst>
                <a:tab pos="217170" algn="l"/>
              </a:tabLst>
            </a:pP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 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a)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p.dong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{display: inline;}                </a:t>
            </a:r>
          </a:p>
          <a:p>
            <a:pPr marL="270510" algn="just">
              <a:lnSpc>
                <a:spcPct val="115000"/>
              </a:lnSpc>
              <a:spcAft>
                <a:spcPts val="0"/>
              </a:spcAft>
              <a:tabLst>
                <a:tab pos="217170" algn="l"/>
              </a:tabLs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 b) .cot {display: block;}</a:t>
            </a:r>
          </a:p>
        </p:txBody>
      </p:sp>
    </p:spTree>
    <p:extLst>
      <p:ext uri="{BB962C8B-B14F-4D97-AF65-F5344CB8AC3E}">
        <p14:creationId xmlns:p14="http://schemas.microsoft.com/office/powerpoint/2010/main" val="418628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6D4D3-EA42-D66D-A7AA-F451267C1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BCEA8-54CC-5BE9-A6CE-3D875CB6E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39" y="423163"/>
            <a:ext cx="11301274" cy="704295"/>
          </a:xfrm>
        </p:spPr>
        <p:txBody>
          <a:bodyPr>
            <a:normAutofit/>
          </a:bodyPr>
          <a:lstStyle/>
          <a:p>
            <a:pPr algn="just" defTabSz="1640498">
              <a:spcAft>
                <a:spcPct val="35000"/>
              </a:spcAft>
            </a:pP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891943A-5243-CC37-A170-E59B4D698B1E}"/>
              </a:ext>
            </a:extLst>
          </p:cNvPr>
          <p:cNvSpPr/>
          <p:nvPr/>
        </p:nvSpPr>
        <p:spPr>
          <a:xfrm>
            <a:off x="304801" y="1447800"/>
            <a:ext cx="11458112" cy="1066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7030A0"/>
                </a:solidFill>
              </a:rPr>
              <a:t>Hãy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chỉnh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sửa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văn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bản</a:t>
            </a:r>
            <a:r>
              <a:rPr lang="en-US" sz="3200" dirty="0">
                <a:solidFill>
                  <a:srgbClr val="7030A0"/>
                </a:solidFill>
              </a:rPr>
              <a:t> HTML </a:t>
            </a:r>
            <a:r>
              <a:rPr lang="en-US" sz="3200" dirty="0" err="1">
                <a:solidFill>
                  <a:srgbClr val="7030A0"/>
                </a:solidFill>
              </a:rPr>
              <a:t>đã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cho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để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kết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quả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hiển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thị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trên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màn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hình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trình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duyệt</a:t>
            </a:r>
            <a:r>
              <a:rPr lang="en-US" sz="3200" dirty="0">
                <a:solidFill>
                  <a:srgbClr val="7030A0"/>
                </a:solidFill>
              </a:rPr>
              <a:t> web </a:t>
            </a:r>
            <a:r>
              <a:rPr lang="en-US" sz="3200" dirty="0" err="1">
                <a:solidFill>
                  <a:srgbClr val="7030A0"/>
                </a:solidFill>
              </a:rPr>
              <a:t>như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hình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dưới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đây</a:t>
            </a:r>
            <a:r>
              <a:rPr lang="en-US" sz="3200" dirty="0">
                <a:solidFill>
                  <a:srgbClr val="7030A0"/>
                </a:solidFill>
              </a:rPr>
              <a:t>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4B7D23-C5FF-C15C-E072-8635C1CB1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667000"/>
            <a:ext cx="83058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6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A3A85-C081-4B8D-99E0-BA1C1D348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3399"/>
                </a:solidFill>
              </a:rPr>
              <a:t>LUYỆN TẬP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E80675-C8F8-D107-D0B1-06C480D8FFB1}"/>
              </a:ext>
            </a:extLst>
          </p:cNvPr>
          <p:cNvSpPr/>
          <p:nvPr/>
        </p:nvSpPr>
        <p:spPr>
          <a:xfrm>
            <a:off x="1676400" y="1981200"/>
            <a:ext cx="8915400" cy="1600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4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3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3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3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37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847A7-174F-B7B5-A2FF-06039B9AD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B20FA-0090-4D74-21F6-97BA953C9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3399"/>
                </a:solidFill>
              </a:rPr>
              <a:t>VẬN DỤNG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6A67A-D968-93DD-F8E3-8051CBCBB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879" y="1340528"/>
            <a:ext cx="11298242" cy="509430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b="1" dirty="0" err="1">
                <a:solidFill>
                  <a:srgbClr val="0070C0"/>
                </a:solidFill>
              </a:rPr>
              <a:t>Hãy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tạo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một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trang</a:t>
            </a:r>
            <a:r>
              <a:rPr lang="en-US" b="1" dirty="0">
                <a:solidFill>
                  <a:srgbClr val="0070C0"/>
                </a:solidFill>
              </a:rPr>
              <a:t> web </a:t>
            </a:r>
            <a:r>
              <a:rPr lang="en-US" b="1" dirty="0" err="1">
                <a:solidFill>
                  <a:srgbClr val="0070C0"/>
                </a:solidFill>
              </a:rPr>
              <a:t>cá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nhân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giới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thiệu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về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bản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thân</a:t>
            </a:r>
            <a:r>
              <a:rPr lang="en-US" b="1" dirty="0">
                <a:solidFill>
                  <a:srgbClr val="0070C0"/>
                </a:solidFill>
              </a:rPr>
              <a:t> bao </a:t>
            </a:r>
            <a:r>
              <a:rPr lang="en-US" b="1" dirty="0" err="1">
                <a:solidFill>
                  <a:srgbClr val="0070C0"/>
                </a:solidFill>
              </a:rPr>
              <a:t>gồm</a:t>
            </a:r>
            <a:r>
              <a:rPr lang="en-US" b="1" dirty="0">
                <a:solidFill>
                  <a:srgbClr val="0070C0"/>
                </a:solidFill>
              </a:rPr>
              <a:t>: </a:t>
            </a:r>
            <a:r>
              <a:rPr lang="en-US" b="1" dirty="0" err="1">
                <a:solidFill>
                  <a:srgbClr val="7030A0"/>
                </a:solidFill>
              </a:rPr>
              <a:t>Họ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và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tên</a:t>
            </a:r>
            <a:r>
              <a:rPr lang="en-US" b="1" dirty="0">
                <a:solidFill>
                  <a:srgbClr val="7030A0"/>
                </a:solidFill>
              </a:rPr>
              <a:t>, </a:t>
            </a:r>
            <a:r>
              <a:rPr lang="en-US" b="1" dirty="0" err="1">
                <a:solidFill>
                  <a:srgbClr val="7030A0"/>
                </a:solidFill>
              </a:rPr>
              <a:t>ngày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sinh</a:t>
            </a:r>
            <a:r>
              <a:rPr lang="en-US" b="1" dirty="0">
                <a:solidFill>
                  <a:srgbClr val="7030A0"/>
                </a:solidFill>
              </a:rPr>
              <a:t>, </a:t>
            </a:r>
            <a:r>
              <a:rPr lang="en-US" b="1" dirty="0" err="1">
                <a:solidFill>
                  <a:srgbClr val="7030A0"/>
                </a:solidFill>
              </a:rPr>
              <a:t>địa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chỉ</a:t>
            </a:r>
            <a:r>
              <a:rPr lang="en-US" b="1" dirty="0">
                <a:solidFill>
                  <a:srgbClr val="7030A0"/>
                </a:solidFill>
              </a:rPr>
              <a:t>, </a:t>
            </a:r>
            <a:r>
              <a:rPr lang="en-US" b="1" dirty="0" err="1">
                <a:solidFill>
                  <a:srgbClr val="7030A0"/>
                </a:solidFill>
              </a:rPr>
              <a:t>cho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biết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tên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lớp</a:t>
            </a:r>
            <a:r>
              <a:rPr lang="en-US" b="1" dirty="0">
                <a:solidFill>
                  <a:srgbClr val="7030A0"/>
                </a:solidFill>
              </a:rPr>
              <a:t>, </a:t>
            </a:r>
            <a:r>
              <a:rPr lang="en-US" b="1" dirty="0" err="1">
                <a:solidFill>
                  <a:srgbClr val="7030A0"/>
                </a:solidFill>
              </a:rPr>
              <a:t>tên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trường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em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đang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học</a:t>
            </a:r>
            <a:r>
              <a:rPr lang="en-US" b="1" dirty="0">
                <a:solidFill>
                  <a:srgbClr val="7030A0"/>
                </a:solidFill>
              </a:rPr>
              <a:t>, </a:t>
            </a:r>
            <a:r>
              <a:rPr lang="en-US" b="1" dirty="0" err="1">
                <a:solidFill>
                  <a:srgbClr val="7030A0"/>
                </a:solidFill>
              </a:rPr>
              <a:t>sở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thích</a:t>
            </a:r>
            <a:r>
              <a:rPr lang="en-US" b="1" dirty="0">
                <a:solidFill>
                  <a:srgbClr val="7030A0"/>
                </a:solidFill>
              </a:rPr>
              <a:t>, </a:t>
            </a:r>
            <a:r>
              <a:rPr lang="en-US" b="1" dirty="0" err="1">
                <a:solidFill>
                  <a:srgbClr val="7030A0"/>
                </a:solidFill>
              </a:rPr>
              <a:t>tính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cách</a:t>
            </a:r>
            <a:r>
              <a:rPr lang="en-US" b="1" dirty="0">
                <a:solidFill>
                  <a:srgbClr val="7030A0"/>
                </a:solidFill>
              </a:rPr>
              <a:t>. Trong </a:t>
            </a:r>
            <a:r>
              <a:rPr lang="en-US" b="1" dirty="0" err="1">
                <a:solidFill>
                  <a:srgbClr val="7030A0"/>
                </a:solidFill>
              </a:rPr>
              <a:t>đó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có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chèn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thêm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một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số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hình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ảnh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và</a:t>
            </a:r>
            <a:r>
              <a:rPr lang="en-US" b="1" dirty="0">
                <a:solidFill>
                  <a:srgbClr val="7030A0"/>
                </a:solidFill>
              </a:rPr>
              <a:t> video </a:t>
            </a:r>
            <a:r>
              <a:rPr lang="en-US" b="1" dirty="0" err="1">
                <a:solidFill>
                  <a:srgbClr val="7030A0"/>
                </a:solidFill>
              </a:rPr>
              <a:t>giới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thiệu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bản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thân</a:t>
            </a:r>
            <a:r>
              <a:rPr lang="en-US" b="1" dirty="0">
                <a:solidFill>
                  <a:srgbClr val="7030A0"/>
                </a:solidFill>
              </a:rPr>
              <a:t>. </a:t>
            </a:r>
          </a:p>
          <a:p>
            <a:pPr marL="45720" indent="0">
              <a:buNone/>
            </a:pPr>
            <a:r>
              <a:rPr lang="en-US" b="1" dirty="0" err="1">
                <a:solidFill>
                  <a:srgbClr val="0070C0"/>
                </a:solidFill>
              </a:rPr>
              <a:t>Yêu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cầu</a:t>
            </a:r>
            <a:r>
              <a:rPr lang="en-US" b="1" dirty="0">
                <a:solidFill>
                  <a:srgbClr val="0070C0"/>
                </a:solidFill>
              </a:rPr>
              <a:t>: </a:t>
            </a:r>
            <a:r>
              <a:rPr lang="en-US" b="1" dirty="0" err="1">
                <a:solidFill>
                  <a:srgbClr val="7030A0"/>
                </a:solidFill>
              </a:rPr>
              <a:t>Các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nội</a:t>
            </a:r>
            <a:r>
              <a:rPr lang="en-US" b="1" dirty="0">
                <a:solidFill>
                  <a:srgbClr val="7030A0"/>
                </a:solidFill>
              </a:rPr>
              <a:t> dung </a:t>
            </a:r>
            <a:r>
              <a:rPr lang="en-US" b="1" dirty="0" err="1">
                <a:solidFill>
                  <a:srgbClr val="7030A0"/>
                </a:solidFill>
              </a:rPr>
              <a:t>trên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trang</a:t>
            </a:r>
            <a:r>
              <a:rPr lang="en-US" b="1" dirty="0">
                <a:solidFill>
                  <a:srgbClr val="7030A0"/>
                </a:solidFill>
              </a:rPr>
              <a:t> web </a:t>
            </a:r>
            <a:r>
              <a:rPr lang="en-US" b="1" dirty="0" err="1">
                <a:solidFill>
                  <a:srgbClr val="7030A0"/>
                </a:solidFill>
              </a:rPr>
              <a:t>phải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được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định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dạng</a:t>
            </a:r>
            <a:r>
              <a:rPr lang="en-US" b="1" dirty="0">
                <a:solidFill>
                  <a:srgbClr val="7030A0"/>
                </a:solidFill>
              </a:rPr>
              <a:t>, </a:t>
            </a:r>
            <a:r>
              <a:rPr lang="en-US" b="1" dirty="0" err="1">
                <a:solidFill>
                  <a:srgbClr val="7030A0"/>
                </a:solidFill>
              </a:rPr>
              <a:t>sắp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xếp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một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cách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hợp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lí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và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có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tính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thẩm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mỹ</a:t>
            </a:r>
            <a:r>
              <a:rPr lang="en-US" b="1" dirty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866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5" name="Picture 17" descr="Fireworks-1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7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7" descr="hoahong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4038600"/>
            <a:ext cx="14446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12"/>
          <p:cNvSpPr>
            <a:spLocks noChangeArrowheads="1" noChangeShapeType="1" noTextEdit="1"/>
          </p:cNvSpPr>
          <p:nvPr/>
        </p:nvSpPr>
        <p:spPr bwMode="auto">
          <a:xfrm>
            <a:off x="2971800" y="838200"/>
            <a:ext cx="5715000" cy="1752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>
              <a:defRPr/>
            </a:pPr>
            <a:r>
              <a:rPr lang="vi-VN" sz="3600" b="1" kern="10" spc="200" dirty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Times New Roman"/>
                <a:cs typeface="Times New Roman"/>
              </a:rPr>
              <a:t>Tiết học kết thúc</a:t>
            </a:r>
            <a:endParaRPr lang="en-US" sz="3600" b="1" kern="10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WordArt 12"/>
          <p:cNvSpPr>
            <a:spLocks noChangeArrowheads="1" noChangeShapeType="1" noTextEdit="1"/>
          </p:cNvSpPr>
          <p:nvPr/>
        </p:nvSpPr>
        <p:spPr bwMode="auto">
          <a:xfrm>
            <a:off x="1752600" y="2895600"/>
            <a:ext cx="8686800" cy="1981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295"/>
              </a:avLst>
            </a:prstTxWarp>
          </a:bodyPr>
          <a:lstStyle/>
          <a:p>
            <a:pPr algn="ctr">
              <a:defRPr/>
            </a:pPr>
            <a:r>
              <a:rPr lang="en-US" sz="3600" b="1" kern="10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/>
                <a:cs typeface="Times New Roman"/>
              </a:rPr>
              <a:t>Chúc</a:t>
            </a:r>
            <a:r>
              <a:rPr lang="en-US" sz="3600" b="1" kern="1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/>
                <a:cs typeface="Times New Roman"/>
              </a:rPr>
              <a:t>quý</a:t>
            </a:r>
            <a:r>
              <a:rPr lang="en-US" sz="3600" b="1" kern="1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/>
                <a:cs typeface="Times New Roman"/>
              </a:rPr>
              <a:t>thầy</a:t>
            </a:r>
            <a:r>
              <a:rPr lang="en-US" sz="3600" b="1" kern="1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/>
                <a:cs typeface="Times New Roman"/>
              </a:rPr>
              <a:t>cô</a:t>
            </a:r>
            <a:r>
              <a:rPr lang="en-US" sz="3600" b="1" kern="1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/>
                <a:cs typeface="Times New Roman"/>
              </a:rPr>
              <a:t>vui</a:t>
            </a:r>
            <a:r>
              <a:rPr lang="en-US" sz="3600" b="1" kern="1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/>
                <a:cs typeface="Times New Roman"/>
              </a:rPr>
              <a:t>, </a:t>
            </a:r>
            <a:r>
              <a:rPr lang="en-US" sz="3600" b="1" kern="10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/>
                <a:cs typeface="Times New Roman"/>
              </a:rPr>
              <a:t>khỏe</a:t>
            </a:r>
            <a:r>
              <a:rPr lang="en-US" sz="3600" b="1" kern="1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/>
                <a:cs typeface="Times New Roman"/>
              </a:rPr>
              <a:t>, </a:t>
            </a:r>
            <a:r>
              <a:rPr lang="en-US" sz="3600" b="1" kern="10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/>
                <a:cs typeface="Times New Roman"/>
              </a:rPr>
              <a:t>hạnh</a:t>
            </a:r>
            <a:r>
              <a:rPr lang="en-US" sz="3600" b="1" kern="1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/>
                <a:cs typeface="Times New Roman"/>
              </a:rPr>
              <a:t>phúc</a:t>
            </a:r>
            <a:r>
              <a:rPr lang="en-US" sz="3600" b="1" kern="1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/>
                <a:cs typeface="Times New Roman"/>
              </a:rPr>
              <a:t>!</a:t>
            </a:r>
          </a:p>
        </p:txBody>
      </p:sp>
      <p:sp>
        <p:nvSpPr>
          <p:cNvPr id="34823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9A9E2DF-C996-438D-A0D5-A31B5005320B}" type="slidenum">
              <a:rPr lang="en-US" altLang="en-US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463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6A875D0D-3C9D-4DCD-B596-0CA5384D7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C5B5FA5-19AF-46C9-BEE5-FF4F509E2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C162E4B-773B-41AA-BD90-3EE2C721E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084C9085-9D81-439A-BFF3-7295357F6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950" y="240031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0D736B96-8D37-42B4-BD18-EAA278208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31792" cy="685799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7295E1D-6267-4F19-A2B4-34BE84524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02819" y="4005950"/>
            <a:ext cx="64008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BCD9D3A0-44C0-48D5-BEB1-3C355E016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352" y="2308510"/>
            <a:ext cx="8515440" cy="177209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5600" b="1" dirty="0" err="1">
                <a:solidFill>
                  <a:srgbClr val="DED412"/>
                </a:solidFill>
              </a:rPr>
              <a:t>Mô</a:t>
            </a:r>
            <a:r>
              <a:rPr lang="en-US" sz="5600" b="1" dirty="0">
                <a:solidFill>
                  <a:srgbClr val="DED412"/>
                </a:solidFill>
              </a:rPr>
              <a:t> </a:t>
            </a:r>
            <a:r>
              <a:rPr lang="en-US" sz="5600" b="1" dirty="0" err="1">
                <a:solidFill>
                  <a:srgbClr val="DED412"/>
                </a:solidFill>
              </a:rPr>
              <a:t>hình</a:t>
            </a:r>
            <a:r>
              <a:rPr lang="en-US" sz="5600" b="1" dirty="0">
                <a:solidFill>
                  <a:srgbClr val="DED412"/>
                </a:solidFill>
              </a:rPr>
              <a:t> </a:t>
            </a:r>
            <a:r>
              <a:rPr lang="en-US" sz="5600" b="1" dirty="0" err="1">
                <a:solidFill>
                  <a:srgbClr val="DED412"/>
                </a:solidFill>
              </a:rPr>
              <a:t>hộp</a:t>
            </a:r>
            <a:r>
              <a:rPr lang="en-US" sz="5600" b="1" dirty="0">
                <a:solidFill>
                  <a:srgbClr val="DED412"/>
                </a:solidFill>
              </a:rPr>
              <a:t>, </a:t>
            </a:r>
            <a:br>
              <a:rPr lang="en-US" sz="5600" b="1" dirty="0">
                <a:solidFill>
                  <a:srgbClr val="DED412"/>
                </a:solidFill>
              </a:rPr>
            </a:br>
            <a:r>
              <a:rPr lang="en-US" sz="5600" b="1" dirty="0" err="1">
                <a:solidFill>
                  <a:srgbClr val="DED412"/>
                </a:solidFill>
              </a:rPr>
              <a:t>bố</a:t>
            </a:r>
            <a:r>
              <a:rPr lang="en-US" sz="5600" b="1" dirty="0">
                <a:solidFill>
                  <a:srgbClr val="DED412"/>
                </a:solidFill>
              </a:rPr>
              <a:t> </a:t>
            </a:r>
            <a:r>
              <a:rPr lang="en-US" sz="5600" b="1" dirty="0" err="1">
                <a:solidFill>
                  <a:srgbClr val="DED412"/>
                </a:solidFill>
              </a:rPr>
              <a:t>cục</a:t>
            </a:r>
            <a:r>
              <a:rPr lang="en-US" sz="5600" b="1" dirty="0">
                <a:solidFill>
                  <a:srgbClr val="DED412"/>
                </a:solidFill>
              </a:rPr>
              <a:t> </a:t>
            </a:r>
            <a:r>
              <a:rPr lang="en-US" sz="5600" b="1" dirty="0" err="1">
                <a:solidFill>
                  <a:srgbClr val="DED412"/>
                </a:solidFill>
              </a:rPr>
              <a:t>trang</a:t>
            </a:r>
            <a:r>
              <a:rPr lang="en-US" sz="5600" b="1" dirty="0">
                <a:solidFill>
                  <a:srgbClr val="DED412"/>
                </a:solidFill>
              </a:rPr>
              <a:t> web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8AE9DCE-170F-4F50-B275-68CAADF02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51789" y="601513"/>
            <a:ext cx="2023860" cy="1706997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3" descr="blumen-pflanzen064">
            <a:extLst>
              <a:ext uri="{FF2B5EF4-FFF2-40B4-BE49-F238E27FC236}">
                <a16:creationId xmlns:a16="http://schemas.microsoft.com/office/drawing/2014/main" id="{606ED2B2-1353-9144-6824-0261D83C1B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V="1">
            <a:off x="9941737" y="800101"/>
            <a:ext cx="1244441" cy="131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E0D6329F-234D-4D93-8B8C-1DFED443A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51789" y="2575502"/>
            <a:ext cx="2023860" cy="1706997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7" descr="th_animated-1">
            <a:extLst>
              <a:ext uri="{FF2B5EF4-FFF2-40B4-BE49-F238E27FC236}">
                <a16:creationId xmlns:a16="http://schemas.microsoft.com/office/drawing/2014/main" id="{0EB86AA8-2A8C-313D-DBAE-560A5345CB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74487" y="2774090"/>
            <a:ext cx="1378942" cy="131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AD34AE34-9CEB-4BBB-A149-4956D1A51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51789" y="4549491"/>
            <a:ext cx="2023860" cy="1706997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7">
            <a:extLst>
              <a:ext uri="{FF2B5EF4-FFF2-40B4-BE49-F238E27FC236}">
                <a16:creationId xmlns:a16="http://schemas.microsoft.com/office/drawing/2014/main" id="{217E3024-C723-48EA-888A-5A8AEC047F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41877" y="5102003"/>
            <a:ext cx="1644162" cy="610766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02E9C370-DD27-4349-940D-2E7242F9F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680" y="240031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8" name="Picture 15" descr="Bellcoll">
            <a:extLst>
              <a:ext uri="{FF2B5EF4-FFF2-40B4-BE49-F238E27FC236}">
                <a16:creationId xmlns:a16="http://schemas.microsoft.com/office/drawing/2014/main" id="{166423B6-7CEE-E508-5F68-50C0C6B13C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769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Bellcoll">
            <a:extLst>
              <a:ext uri="{FF2B5EF4-FFF2-40B4-BE49-F238E27FC236}">
                <a16:creationId xmlns:a16="http://schemas.microsoft.com/office/drawing/2014/main" id="{FF3CD6F1-7542-8E18-2AAA-09CC9FDBCB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5">
            <a:extLst>
              <a:ext uri="{FF2B5EF4-FFF2-40B4-BE49-F238E27FC236}">
                <a16:creationId xmlns:a16="http://schemas.microsoft.com/office/drawing/2014/main" id="{7BBEF87D-C410-305F-3CAF-E1A47E64FD3A}"/>
              </a:ext>
            </a:extLst>
          </p:cNvPr>
          <p:cNvSpPr txBox="1">
            <a:spLocks/>
          </p:cNvSpPr>
          <p:nvPr/>
        </p:nvSpPr>
        <p:spPr>
          <a:xfrm>
            <a:off x="685800" y="1219200"/>
            <a:ext cx="8515440" cy="11167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000" b="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1200"/>
              </a:spcAft>
            </a:pPr>
            <a:r>
              <a:rPr lang="en-US" sz="5600" b="1" dirty="0">
                <a:solidFill>
                  <a:srgbClr val="FFC000"/>
                </a:solidFill>
              </a:rPr>
              <a:t>BÀI 11:</a:t>
            </a:r>
          </a:p>
        </p:txBody>
      </p:sp>
    </p:spTree>
    <p:custDataLst>
      <p:tags r:id="rId1"/>
    </p:custDataLst>
  </p:cSld>
  <p:clrMapOvr>
    <a:masterClrMapping/>
  </p:clrMapOvr>
  <p:transition spd="slow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45122-79A2-BE0E-BE69-88498C0D0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E37F2-99F5-B0E8-CCFC-FBACB5413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39" y="423163"/>
            <a:ext cx="11301274" cy="70429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3399"/>
                </a:solidFill>
              </a:rPr>
              <a:t>MỤC TIÊU BÀI HỌC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E1FDE-F181-D452-6457-EA6777B4C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822" y="1340527"/>
            <a:ext cx="11298242" cy="509430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400" b="1" dirty="0" err="1">
                <a:solidFill>
                  <a:srgbClr val="7030A0"/>
                </a:solidFill>
              </a:rPr>
              <a:t>Mô</a:t>
            </a:r>
            <a:r>
              <a:rPr lang="en-US" sz="3400" b="1" dirty="0">
                <a:solidFill>
                  <a:srgbClr val="7030A0"/>
                </a:solidFill>
              </a:rPr>
              <a:t> </a:t>
            </a:r>
            <a:r>
              <a:rPr lang="en-US" sz="3400" b="1" dirty="0" err="1">
                <a:solidFill>
                  <a:srgbClr val="7030A0"/>
                </a:solidFill>
              </a:rPr>
              <a:t>tả</a:t>
            </a:r>
            <a:r>
              <a:rPr lang="en-US" sz="3400" b="1" dirty="0">
                <a:solidFill>
                  <a:srgbClr val="7030A0"/>
                </a:solidFill>
              </a:rPr>
              <a:t> </a:t>
            </a:r>
            <a:r>
              <a:rPr lang="en-US" sz="3400" b="1" dirty="0" err="1">
                <a:solidFill>
                  <a:srgbClr val="7030A0"/>
                </a:solidFill>
              </a:rPr>
              <a:t>được</a:t>
            </a:r>
            <a:r>
              <a:rPr lang="en-US" sz="3400" b="1" dirty="0">
                <a:solidFill>
                  <a:srgbClr val="7030A0"/>
                </a:solidFill>
              </a:rPr>
              <a:t> </a:t>
            </a:r>
            <a:r>
              <a:rPr lang="en-US" sz="3400" b="1" dirty="0" err="1">
                <a:solidFill>
                  <a:srgbClr val="7030A0"/>
                </a:solidFill>
              </a:rPr>
              <a:t>mô</a:t>
            </a:r>
            <a:r>
              <a:rPr lang="en-US" sz="3400" b="1" dirty="0">
                <a:solidFill>
                  <a:srgbClr val="7030A0"/>
                </a:solidFill>
              </a:rPr>
              <a:t> </a:t>
            </a:r>
            <a:r>
              <a:rPr lang="en-US" sz="3400" b="1" dirty="0" err="1">
                <a:solidFill>
                  <a:srgbClr val="7030A0"/>
                </a:solidFill>
              </a:rPr>
              <a:t>hình</a:t>
            </a:r>
            <a:r>
              <a:rPr lang="en-US" sz="3400" b="1" dirty="0">
                <a:solidFill>
                  <a:srgbClr val="7030A0"/>
                </a:solidFill>
              </a:rPr>
              <a:t> </a:t>
            </a:r>
            <a:r>
              <a:rPr lang="en-US" sz="3400" b="1" dirty="0" err="1">
                <a:solidFill>
                  <a:srgbClr val="7030A0"/>
                </a:solidFill>
              </a:rPr>
              <a:t>hộp</a:t>
            </a:r>
            <a:r>
              <a:rPr lang="en-US" sz="3400" b="1" dirty="0">
                <a:solidFill>
                  <a:srgbClr val="7030A0"/>
                </a:solidFill>
              </a:rPr>
              <a:t> </a:t>
            </a:r>
            <a:r>
              <a:rPr lang="en-US" sz="3400" b="1" dirty="0" err="1">
                <a:solidFill>
                  <a:srgbClr val="7030A0"/>
                </a:solidFill>
              </a:rPr>
              <a:t>trong</a:t>
            </a:r>
            <a:r>
              <a:rPr lang="en-US" sz="3400" b="1" dirty="0">
                <a:solidFill>
                  <a:srgbClr val="7030A0"/>
                </a:solidFill>
              </a:rPr>
              <a:t> </a:t>
            </a:r>
            <a:r>
              <a:rPr lang="en-US" sz="3400" b="1" dirty="0" err="1">
                <a:solidFill>
                  <a:srgbClr val="7030A0"/>
                </a:solidFill>
              </a:rPr>
              <a:t>trình</a:t>
            </a:r>
            <a:r>
              <a:rPr lang="en-US" sz="3400" b="1" dirty="0">
                <a:solidFill>
                  <a:srgbClr val="7030A0"/>
                </a:solidFill>
              </a:rPr>
              <a:t> </a:t>
            </a:r>
            <a:r>
              <a:rPr lang="en-US" sz="3400" b="1" dirty="0" err="1">
                <a:solidFill>
                  <a:srgbClr val="7030A0"/>
                </a:solidFill>
              </a:rPr>
              <a:t>bày</a:t>
            </a:r>
            <a:r>
              <a:rPr lang="en-US" sz="3400" b="1" dirty="0">
                <a:solidFill>
                  <a:srgbClr val="7030A0"/>
                </a:solidFill>
              </a:rPr>
              <a:t> </a:t>
            </a:r>
            <a:r>
              <a:rPr lang="en-US" sz="3400" b="1" dirty="0" err="1">
                <a:solidFill>
                  <a:srgbClr val="7030A0"/>
                </a:solidFill>
              </a:rPr>
              <a:t>phần</a:t>
            </a:r>
            <a:r>
              <a:rPr lang="en-US" sz="3400" b="1" dirty="0">
                <a:solidFill>
                  <a:srgbClr val="7030A0"/>
                </a:solidFill>
              </a:rPr>
              <a:t> </a:t>
            </a:r>
            <a:r>
              <a:rPr lang="en-US" sz="3400" b="1" dirty="0" err="1">
                <a:solidFill>
                  <a:srgbClr val="7030A0"/>
                </a:solidFill>
              </a:rPr>
              <a:t>tử</a:t>
            </a:r>
            <a:r>
              <a:rPr lang="en-US" sz="3400" b="1" dirty="0">
                <a:solidFill>
                  <a:srgbClr val="7030A0"/>
                </a:solidFill>
              </a:rPr>
              <a:t> HTML.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b="1" dirty="0" err="1">
                <a:solidFill>
                  <a:srgbClr val="7030A0"/>
                </a:solidFill>
              </a:rPr>
              <a:t>Trình</a:t>
            </a:r>
            <a:r>
              <a:rPr lang="en-US" sz="3400" b="1" dirty="0">
                <a:solidFill>
                  <a:srgbClr val="7030A0"/>
                </a:solidFill>
              </a:rPr>
              <a:t> </a:t>
            </a:r>
            <a:r>
              <a:rPr lang="en-US" sz="3400" b="1" dirty="0" err="1">
                <a:solidFill>
                  <a:srgbClr val="7030A0"/>
                </a:solidFill>
              </a:rPr>
              <a:t>bày</a:t>
            </a:r>
            <a:r>
              <a:rPr lang="en-US" sz="3400" b="1" dirty="0">
                <a:solidFill>
                  <a:srgbClr val="7030A0"/>
                </a:solidFill>
              </a:rPr>
              <a:t> </a:t>
            </a:r>
            <a:r>
              <a:rPr lang="en-US" sz="3400" b="1" dirty="0" err="1">
                <a:solidFill>
                  <a:srgbClr val="7030A0"/>
                </a:solidFill>
              </a:rPr>
              <a:t>được</a:t>
            </a:r>
            <a:r>
              <a:rPr lang="en-US" sz="3400" b="1" dirty="0">
                <a:solidFill>
                  <a:srgbClr val="7030A0"/>
                </a:solidFill>
              </a:rPr>
              <a:t> </a:t>
            </a:r>
            <a:r>
              <a:rPr lang="en-US" sz="3400" b="1" dirty="0" err="1">
                <a:solidFill>
                  <a:srgbClr val="7030A0"/>
                </a:solidFill>
              </a:rPr>
              <a:t>cách</a:t>
            </a:r>
            <a:r>
              <a:rPr lang="en-US" sz="3400" b="1" dirty="0">
                <a:solidFill>
                  <a:srgbClr val="7030A0"/>
                </a:solidFill>
              </a:rPr>
              <a:t> </a:t>
            </a:r>
            <a:r>
              <a:rPr lang="en-US" sz="3400" b="1" dirty="0" err="1">
                <a:solidFill>
                  <a:srgbClr val="7030A0"/>
                </a:solidFill>
              </a:rPr>
              <a:t>hiển</a:t>
            </a:r>
            <a:r>
              <a:rPr lang="en-US" sz="3400" b="1" dirty="0">
                <a:solidFill>
                  <a:srgbClr val="7030A0"/>
                </a:solidFill>
              </a:rPr>
              <a:t> </a:t>
            </a:r>
            <a:r>
              <a:rPr lang="en-US" sz="3400" b="1" dirty="0" err="1">
                <a:solidFill>
                  <a:srgbClr val="7030A0"/>
                </a:solidFill>
              </a:rPr>
              <a:t>thị</a:t>
            </a:r>
            <a:r>
              <a:rPr lang="en-US" sz="3400" b="1" dirty="0">
                <a:solidFill>
                  <a:srgbClr val="7030A0"/>
                </a:solidFill>
              </a:rPr>
              <a:t> </a:t>
            </a:r>
            <a:r>
              <a:rPr lang="en-US" sz="3400" b="1" dirty="0" err="1">
                <a:solidFill>
                  <a:srgbClr val="7030A0"/>
                </a:solidFill>
              </a:rPr>
              <a:t>phần</a:t>
            </a:r>
            <a:r>
              <a:rPr lang="en-US" sz="3400" b="1" dirty="0">
                <a:solidFill>
                  <a:srgbClr val="7030A0"/>
                </a:solidFill>
              </a:rPr>
              <a:t> </a:t>
            </a:r>
            <a:r>
              <a:rPr lang="en-US" sz="3400" b="1" dirty="0" err="1">
                <a:solidFill>
                  <a:srgbClr val="7030A0"/>
                </a:solidFill>
              </a:rPr>
              <a:t>tử</a:t>
            </a:r>
            <a:r>
              <a:rPr lang="en-US" sz="3400" b="1" dirty="0">
                <a:solidFill>
                  <a:srgbClr val="7030A0"/>
                </a:solidFill>
              </a:rPr>
              <a:t> </a:t>
            </a:r>
            <a:r>
              <a:rPr lang="en-US" sz="3400" b="1" dirty="0" err="1">
                <a:solidFill>
                  <a:srgbClr val="7030A0"/>
                </a:solidFill>
              </a:rPr>
              <a:t>theo</a:t>
            </a:r>
            <a:r>
              <a:rPr lang="en-US" sz="3400" b="1" dirty="0">
                <a:solidFill>
                  <a:srgbClr val="7030A0"/>
                </a:solidFill>
              </a:rPr>
              <a:t> </a:t>
            </a:r>
            <a:r>
              <a:rPr lang="en-US" sz="3400" b="1" dirty="0" err="1">
                <a:solidFill>
                  <a:srgbClr val="7030A0"/>
                </a:solidFill>
              </a:rPr>
              <a:t>khối</a:t>
            </a:r>
            <a:r>
              <a:rPr lang="en-US" sz="3400" b="1" dirty="0">
                <a:solidFill>
                  <a:srgbClr val="7030A0"/>
                </a:solidFill>
              </a:rPr>
              <a:t>, </a:t>
            </a:r>
            <a:r>
              <a:rPr lang="en-US" sz="3400" b="1" dirty="0" err="1">
                <a:solidFill>
                  <a:srgbClr val="7030A0"/>
                </a:solidFill>
              </a:rPr>
              <a:t>theo</a:t>
            </a:r>
            <a:r>
              <a:rPr lang="en-US" sz="3400" b="1" dirty="0">
                <a:solidFill>
                  <a:srgbClr val="7030A0"/>
                </a:solidFill>
              </a:rPr>
              <a:t> </a:t>
            </a:r>
            <a:r>
              <a:rPr lang="en-US" sz="3400" b="1" dirty="0" err="1">
                <a:solidFill>
                  <a:srgbClr val="7030A0"/>
                </a:solidFill>
              </a:rPr>
              <a:t>dòng</a:t>
            </a:r>
            <a:r>
              <a:rPr lang="en-US" sz="3400" b="1" dirty="0">
                <a:solidFill>
                  <a:srgbClr val="7030A0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b="1" dirty="0" err="1">
                <a:solidFill>
                  <a:srgbClr val="7030A0"/>
                </a:solidFill>
              </a:rPr>
              <a:t>Nhận</a:t>
            </a:r>
            <a:r>
              <a:rPr lang="en-US" sz="3400" b="1" dirty="0">
                <a:solidFill>
                  <a:srgbClr val="7030A0"/>
                </a:solidFill>
              </a:rPr>
              <a:t> </a:t>
            </a:r>
            <a:r>
              <a:rPr lang="en-US" sz="3400" b="1" dirty="0" err="1">
                <a:solidFill>
                  <a:srgbClr val="7030A0"/>
                </a:solidFill>
              </a:rPr>
              <a:t>diện</a:t>
            </a:r>
            <a:r>
              <a:rPr lang="en-US" sz="3400" b="1" dirty="0">
                <a:solidFill>
                  <a:srgbClr val="7030A0"/>
                </a:solidFill>
              </a:rPr>
              <a:t> </a:t>
            </a:r>
            <a:r>
              <a:rPr lang="en-US" sz="3400" b="1" dirty="0" err="1">
                <a:solidFill>
                  <a:srgbClr val="7030A0"/>
                </a:solidFill>
              </a:rPr>
              <a:t>được</a:t>
            </a:r>
            <a:r>
              <a:rPr lang="en-US" sz="3400" b="1" dirty="0">
                <a:solidFill>
                  <a:srgbClr val="7030A0"/>
                </a:solidFill>
              </a:rPr>
              <a:t> </a:t>
            </a:r>
            <a:r>
              <a:rPr lang="en-US" sz="3400" b="1" dirty="0" err="1">
                <a:solidFill>
                  <a:srgbClr val="7030A0"/>
                </a:solidFill>
              </a:rPr>
              <a:t>các</a:t>
            </a:r>
            <a:r>
              <a:rPr lang="en-US" sz="3400" b="1" dirty="0">
                <a:solidFill>
                  <a:srgbClr val="7030A0"/>
                </a:solidFill>
              </a:rPr>
              <a:t> </a:t>
            </a:r>
            <a:r>
              <a:rPr lang="en-US" sz="3400" b="1" dirty="0" err="1">
                <a:solidFill>
                  <a:srgbClr val="7030A0"/>
                </a:solidFill>
              </a:rPr>
              <a:t>thành</a:t>
            </a:r>
            <a:r>
              <a:rPr lang="en-US" sz="3400" b="1" dirty="0">
                <a:solidFill>
                  <a:srgbClr val="7030A0"/>
                </a:solidFill>
              </a:rPr>
              <a:t> </a:t>
            </a:r>
            <a:r>
              <a:rPr lang="en-US" sz="3400" b="1" dirty="0" err="1">
                <a:solidFill>
                  <a:srgbClr val="7030A0"/>
                </a:solidFill>
              </a:rPr>
              <a:t>phần</a:t>
            </a:r>
            <a:r>
              <a:rPr lang="en-US" sz="3400" b="1" dirty="0">
                <a:solidFill>
                  <a:srgbClr val="7030A0"/>
                </a:solidFill>
              </a:rPr>
              <a:t> </a:t>
            </a:r>
            <a:r>
              <a:rPr lang="en-US" sz="3400" b="1" dirty="0" err="1">
                <a:solidFill>
                  <a:srgbClr val="7030A0"/>
                </a:solidFill>
              </a:rPr>
              <a:t>cơ</a:t>
            </a:r>
            <a:r>
              <a:rPr lang="en-US" sz="3400" b="1" dirty="0">
                <a:solidFill>
                  <a:srgbClr val="7030A0"/>
                </a:solidFill>
              </a:rPr>
              <a:t> </a:t>
            </a:r>
            <a:r>
              <a:rPr lang="en-US" sz="3400" b="1" dirty="0" err="1">
                <a:solidFill>
                  <a:srgbClr val="7030A0"/>
                </a:solidFill>
              </a:rPr>
              <a:t>bản</a:t>
            </a:r>
            <a:r>
              <a:rPr lang="en-US" sz="3400" b="1" dirty="0">
                <a:solidFill>
                  <a:srgbClr val="7030A0"/>
                </a:solidFill>
              </a:rPr>
              <a:t> </a:t>
            </a:r>
            <a:r>
              <a:rPr lang="en-US" sz="3400" b="1" dirty="0" err="1">
                <a:solidFill>
                  <a:srgbClr val="7030A0"/>
                </a:solidFill>
              </a:rPr>
              <a:t>trong</a:t>
            </a:r>
            <a:r>
              <a:rPr lang="en-US" sz="3400" b="1" dirty="0">
                <a:solidFill>
                  <a:srgbClr val="7030A0"/>
                </a:solidFill>
              </a:rPr>
              <a:t> </a:t>
            </a:r>
            <a:r>
              <a:rPr lang="en-US" sz="3400" b="1" dirty="0" err="1">
                <a:solidFill>
                  <a:srgbClr val="7030A0"/>
                </a:solidFill>
              </a:rPr>
              <a:t>bố</a:t>
            </a:r>
            <a:r>
              <a:rPr lang="en-US" sz="3400" b="1" dirty="0">
                <a:solidFill>
                  <a:srgbClr val="7030A0"/>
                </a:solidFill>
              </a:rPr>
              <a:t> </a:t>
            </a:r>
            <a:r>
              <a:rPr lang="en-US" sz="3400" b="1" dirty="0" err="1">
                <a:solidFill>
                  <a:srgbClr val="7030A0"/>
                </a:solidFill>
              </a:rPr>
              <a:t>cục</a:t>
            </a:r>
            <a:r>
              <a:rPr lang="en-US" sz="3400" b="1" dirty="0">
                <a:solidFill>
                  <a:srgbClr val="7030A0"/>
                </a:solidFill>
              </a:rPr>
              <a:t> </a:t>
            </a:r>
            <a:r>
              <a:rPr lang="en-US" sz="3400" b="1" dirty="0" err="1">
                <a:solidFill>
                  <a:srgbClr val="7030A0"/>
                </a:solidFill>
              </a:rPr>
              <a:t>trang</a:t>
            </a:r>
            <a:r>
              <a:rPr lang="en-US" sz="3400" b="1" dirty="0">
                <a:solidFill>
                  <a:srgbClr val="7030A0"/>
                </a:solidFill>
              </a:rPr>
              <a:t> web.</a:t>
            </a:r>
          </a:p>
        </p:txBody>
      </p:sp>
    </p:spTree>
    <p:extLst>
      <p:ext uri="{BB962C8B-B14F-4D97-AF65-F5344CB8AC3E}">
        <p14:creationId xmlns:p14="http://schemas.microsoft.com/office/powerpoint/2010/main" val="394239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3" grpId="1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7068A-5FD1-F263-DD2E-5EF04155F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3399"/>
                </a:solidFill>
              </a:rPr>
              <a:t>NỘI DUNG BÀI HỌC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84568C5-4D9F-FF47-C1BE-A1C61BFD48A1}"/>
              </a:ext>
            </a:extLst>
          </p:cNvPr>
          <p:cNvGrpSpPr/>
          <p:nvPr/>
        </p:nvGrpSpPr>
        <p:grpSpPr>
          <a:xfrm>
            <a:off x="429087" y="1600200"/>
            <a:ext cx="11385091" cy="1186640"/>
            <a:chOff x="3391032" y="1457932"/>
            <a:chExt cx="8070833" cy="19350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7AB1C2-AF7F-B274-68A7-3C2040D26DB0}"/>
                </a:ext>
              </a:extLst>
            </p:cNvPr>
            <p:cNvGrpSpPr/>
            <p:nvPr/>
          </p:nvGrpSpPr>
          <p:grpSpPr>
            <a:xfrm>
              <a:off x="3391032" y="1457932"/>
              <a:ext cx="8070833" cy="1935005"/>
              <a:chOff x="3391032" y="1457932"/>
              <a:chExt cx="8070833" cy="1935005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2FF640E5-74E3-6CB6-AB0F-A540550AE37A}"/>
                  </a:ext>
                </a:extLst>
              </p:cNvPr>
              <p:cNvSpPr/>
              <p:nvPr/>
            </p:nvSpPr>
            <p:spPr>
              <a:xfrm>
                <a:off x="4358535" y="1651432"/>
                <a:ext cx="7103330" cy="1548004"/>
              </a:xfrm>
              <a:custGeom>
                <a:avLst/>
                <a:gdLst>
                  <a:gd name="connsiteX0" fmla="*/ 0 w 7103330"/>
                  <a:gd name="connsiteY0" fmla="*/ 0 h 1548004"/>
                  <a:gd name="connsiteX1" fmla="*/ 7103330 w 7103330"/>
                  <a:gd name="connsiteY1" fmla="*/ 0 h 1548004"/>
                  <a:gd name="connsiteX2" fmla="*/ 7103330 w 7103330"/>
                  <a:gd name="connsiteY2" fmla="*/ 1548004 h 1548004"/>
                  <a:gd name="connsiteX3" fmla="*/ 0 w 7103330"/>
                  <a:gd name="connsiteY3" fmla="*/ 1548004 h 1548004"/>
                  <a:gd name="connsiteX4" fmla="*/ 0 w 7103330"/>
                  <a:gd name="connsiteY4" fmla="*/ 0 h 1548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03330" h="1548004">
                    <a:moveTo>
                      <a:pt x="0" y="0"/>
                    </a:moveTo>
                    <a:lnTo>
                      <a:pt x="7103330" y="0"/>
                    </a:lnTo>
                    <a:lnTo>
                      <a:pt x="7103330" y="1548004"/>
                    </a:lnTo>
                    <a:lnTo>
                      <a:pt x="0" y="15480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C047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25689" tIns="93747" rIns="93747" bIns="93747" numCol="1" spcCol="1270" anchor="ctr" anchorCtr="0">
                <a:noAutofit/>
              </a:bodyPr>
              <a:lstStyle/>
              <a:p>
                <a:pPr algn="just" defTabSz="164049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500" b="1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Mô</a:t>
                </a:r>
                <a:r>
                  <a:rPr lang="en-US" sz="35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5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35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5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5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bày</a:t>
                </a:r>
                <a:r>
                  <a:rPr lang="en-US" sz="35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5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en-US" sz="35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HTML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8FA5B9A-BF43-70AF-AE11-6F6BEEB198FE}"/>
                  </a:ext>
                </a:extLst>
              </p:cNvPr>
              <p:cNvSpPr/>
              <p:nvPr/>
            </p:nvSpPr>
            <p:spPr>
              <a:xfrm>
                <a:off x="3391032" y="1457932"/>
                <a:ext cx="1380660" cy="1935005"/>
              </a:xfrm>
              <a:prstGeom prst="ellipse">
                <a:avLst/>
              </a:prstGeom>
              <a:solidFill>
                <a:srgbClr val="E1C047"/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9C4A611-AD57-8876-846F-5FDC6184D048}"/>
                </a:ext>
              </a:extLst>
            </p:cNvPr>
            <p:cNvSpPr/>
            <p:nvPr/>
          </p:nvSpPr>
          <p:spPr>
            <a:xfrm>
              <a:off x="3838750" y="2017059"/>
              <a:ext cx="519785" cy="766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91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AA64767-E19B-4900-FED4-6ADA7994BECD}"/>
              </a:ext>
            </a:extLst>
          </p:cNvPr>
          <p:cNvGrpSpPr/>
          <p:nvPr/>
        </p:nvGrpSpPr>
        <p:grpSpPr>
          <a:xfrm>
            <a:off x="429087" y="3243883"/>
            <a:ext cx="11330222" cy="1142137"/>
            <a:chOff x="3391032" y="3780372"/>
            <a:chExt cx="8070833" cy="1935005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E70798E-EBD7-9CB5-BD12-14EE64637213}"/>
                </a:ext>
              </a:extLst>
            </p:cNvPr>
            <p:cNvSpPr/>
            <p:nvPr/>
          </p:nvSpPr>
          <p:spPr>
            <a:xfrm>
              <a:off x="4358535" y="3973873"/>
              <a:ext cx="7103330" cy="1548004"/>
            </a:xfrm>
            <a:custGeom>
              <a:avLst/>
              <a:gdLst>
                <a:gd name="connsiteX0" fmla="*/ 0 w 7103330"/>
                <a:gd name="connsiteY0" fmla="*/ 0 h 1548004"/>
                <a:gd name="connsiteX1" fmla="*/ 7103330 w 7103330"/>
                <a:gd name="connsiteY1" fmla="*/ 0 h 1548004"/>
                <a:gd name="connsiteX2" fmla="*/ 7103330 w 7103330"/>
                <a:gd name="connsiteY2" fmla="*/ 1548004 h 1548004"/>
                <a:gd name="connsiteX3" fmla="*/ 0 w 7103330"/>
                <a:gd name="connsiteY3" fmla="*/ 1548004 h 1548004"/>
                <a:gd name="connsiteX4" fmla="*/ 0 w 7103330"/>
                <a:gd name="connsiteY4" fmla="*/ 0 h 1548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3330" h="1548004">
                  <a:moveTo>
                    <a:pt x="0" y="0"/>
                  </a:moveTo>
                  <a:lnTo>
                    <a:pt x="7103330" y="0"/>
                  </a:lnTo>
                  <a:lnTo>
                    <a:pt x="7103330" y="1548004"/>
                  </a:lnTo>
                  <a:lnTo>
                    <a:pt x="0" y="15480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9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25689" tIns="93747" rIns="93747" bIns="93747" numCol="1" spcCol="1270" anchor="ctr" anchorCtr="0">
              <a:noAutofit/>
            </a:bodyPr>
            <a:lstStyle/>
            <a:p>
              <a:pPr defTabSz="164049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500" b="1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Hiển</a:t>
              </a:r>
              <a:r>
                <a:rPr lang="en-US" sz="35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35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5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tử</a:t>
              </a:r>
              <a:r>
                <a:rPr lang="en-US" sz="35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5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35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500" b="1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5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endParaRPr lang="en-US" sz="35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34C1892-BD0D-A0A3-8229-1E0F6FE78344}"/>
                </a:ext>
              </a:extLst>
            </p:cNvPr>
            <p:cNvSpPr/>
            <p:nvPr/>
          </p:nvSpPr>
          <p:spPr>
            <a:xfrm>
              <a:off x="3391032" y="3780372"/>
              <a:ext cx="1379689" cy="1935005"/>
            </a:xfrm>
            <a:prstGeom prst="ellipse">
              <a:avLst/>
            </a:prstGeom>
            <a:solidFill>
              <a:srgbClr val="FFCC99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6A7AF49-508B-1EA1-D61E-C32F14C6A73D}"/>
                </a:ext>
              </a:extLst>
            </p:cNvPr>
            <p:cNvSpPr/>
            <p:nvPr/>
          </p:nvSpPr>
          <p:spPr>
            <a:xfrm>
              <a:off x="3836422" y="4361331"/>
              <a:ext cx="519419" cy="7664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91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010FCFC-37B3-875A-5302-69F39776ECF1}"/>
              </a:ext>
            </a:extLst>
          </p:cNvPr>
          <p:cNvGrpSpPr/>
          <p:nvPr/>
        </p:nvGrpSpPr>
        <p:grpSpPr>
          <a:xfrm>
            <a:off x="429556" y="4724400"/>
            <a:ext cx="11384622" cy="1186639"/>
            <a:chOff x="3904800" y="5070435"/>
            <a:chExt cx="7941461" cy="1930218"/>
          </a:xfrm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3E65A16F-CC3B-8D65-54B6-26BA3BABAF4E}"/>
                </a:ext>
              </a:extLst>
            </p:cNvPr>
            <p:cNvSpPr/>
            <p:nvPr/>
          </p:nvSpPr>
          <p:spPr>
            <a:xfrm>
              <a:off x="4760504" y="5263457"/>
              <a:ext cx="7085757" cy="1544174"/>
            </a:xfrm>
            <a:custGeom>
              <a:avLst/>
              <a:gdLst>
                <a:gd name="connsiteX0" fmla="*/ 0 w 7103330"/>
                <a:gd name="connsiteY0" fmla="*/ 0 h 1548004"/>
                <a:gd name="connsiteX1" fmla="*/ 7103330 w 7103330"/>
                <a:gd name="connsiteY1" fmla="*/ 0 h 1548004"/>
                <a:gd name="connsiteX2" fmla="*/ 7103330 w 7103330"/>
                <a:gd name="connsiteY2" fmla="*/ 1548004 h 1548004"/>
                <a:gd name="connsiteX3" fmla="*/ 0 w 7103330"/>
                <a:gd name="connsiteY3" fmla="*/ 1548004 h 1548004"/>
                <a:gd name="connsiteX4" fmla="*/ 0 w 7103330"/>
                <a:gd name="connsiteY4" fmla="*/ 0 h 1548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3330" h="1548004">
                  <a:moveTo>
                    <a:pt x="0" y="0"/>
                  </a:moveTo>
                  <a:lnTo>
                    <a:pt x="7103330" y="0"/>
                  </a:lnTo>
                  <a:lnTo>
                    <a:pt x="7103330" y="1548004"/>
                  </a:lnTo>
                  <a:lnTo>
                    <a:pt x="0" y="15480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25689" tIns="93747" rIns="93747" bIns="93747" numCol="1" spcCol="1270" anchor="ctr" anchorCtr="0">
              <a:noAutofit/>
            </a:bodyPr>
            <a:lstStyle/>
            <a:p>
              <a:pPr defTabSz="164049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500" b="1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35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cục</a:t>
              </a:r>
              <a:r>
                <a:rPr lang="en-US" sz="35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5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web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C6DBDE7-5DE6-9EA0-9D28-6244B54D897A}"/>
                </a:ext>
              </a:extLst>
            </p:cNvPr>
            <p:cNvSpPr/>
            <p:nvPr/>
          </p:nvSpPr>
          <p:spPr>
            <a:xfrm>
              <a:off x="3904800" y="5070435"/>
              <a:ext cx="1341693" cy="1930218"/>
            </a:xfrm>
            <a:prstGeom prst="ellipse">
              <a:avLst/>
            </a:prstGeom>
            <a:solidFill>
              <a:srgbClr val="FFCCFF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1F01505-0E71-5C1F-1CB8-F252EE33DDF9}"/>
                </a:ext>
              </a:extLst>
            </p:cNvPr>
            <p:cNvSpPr/>
            <p:nvPr/>
          </p:nvSpPr>
          <p:spPr>
            <a:xfrm>
              <a:off x="4323893" y="5649957"/>
              <a:ext cx="512918" cy="7645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91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325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A15C9-5665-6DDB-CDD5-3A12C20FF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3C2F4-29FD-CD4D-267B-270AF079C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39" y="423163"/>
            <a:ext cx="11301274" cy="704295"/>
          </a:xfrm>
        </p:spPr>
        <p:txBody>
          <a:bodyPr>
            <a:normAutofit fontScale="90000"/>
          </a:bodyPr>
          <a:lstStyle/>
          <a:p>
            <a:pPr algn="just" defTabSz="1640498">
              <a:spcAft>
                <a:spcPct val="35000"/>
              </a:spcAft>
            </a:pP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HTML</a:t>
            </a:r>
          </a:p>
        </p:txBody>
      </p:sp>
      <p:pic>
        <p:nvPicPr>
          <p:cNvPr id="5" name="invideo-ai-480 Hiểu về Mô Hình Hộp trong HTML 2024-12-24 (1)">
            <a:hlinkClick r:id="" action="ppaction://media"/>
            <a:extLst>
              <a:ext uri="{FF2B5EF4-FFF2-40B4-BE49-F238E27FC236}">
                <a16:creationId xmlns:a16="http://schemas.microsoft.com/office/drawing/2014/main" id="{720E3B84-1DD8-9422-5850-7B613503C6E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638" y="1219200"/>
            <a:ext cx="11301273" cy="5410200"/>
          </a:xfrm>
        </p:spPr>
      </p:pic>
    </p:spTree>
    <p:extLst>
      <p:ext uri="{BB962C8B-B14F-4D97-AF65-F5344CB8AC3E}">
        <p14:creationId xmlns:p14="http://schemas.microsoft.com/office/powerpoint/2010/main" val="41641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8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48CC4-F4CB-B5C8-CB03-A2F2FABB3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5A8E5-82DE-C1EE-46F7-BFE5FE207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39" y="423163"/>
            <a:ext cx="11301274" cy="70429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HTML</a:t>
            </a:r>
            <a:endParaRPr lang="en-US" dirty="0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F4177E90-B58A-B3F4-3891-2C8DD43129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9677400" cy="473270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C4FA87-6AA3-10BD-4D7F-DAD9D6D226B3}"/>
              </a:ext>
            </a:extLst>
          </p:cNvPr>
          <p:cNvSpPr txBox="1"/>
          <p:nvPr/>
        </p:nvSpPr>
        <p:spPr>
          <a:xfrm>
            <a:off x="3186343" y="6028105"/>
            <a:ext cx="58193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0" dirty="0" err="1">
                <a:latin typeface="Aptos" panose="020B0004020202020204" pitchFamily="34" charset="0"/>
              </a:rPr>
              <a:t>Cấu</a:t>
            </a:r>
            <a:r>
              <a:rPr lang="en-US" sz="3000" b="0" dirty="0">
                <a:latin typeface="Aptos" panose="020B0004020202020204" pitchFamily="34" charset="0"/>
              </a:rPr>
              <a:t> </a:t>
            </a:r>
            <a:r>
              <a:rPr lang="en-US" sz="3000" b="0" dirty="0" err="1">
                <a:latin typeface="Aptos" panose="020B0004020202020204" pitchFamily="34" charset="0"/>
              </a:rPr>
              <a:t>trúc</a:t>
            </a:r>
            <a:r>
              <a:rPr lang="en-US" sz="3000" b="0" dirty="0">
                <a:latin typeface="Aptos" panose="020B0004020202020204" pitchFamily="34" charset="0"/>
              </a:rPr>
              <a:t> logic </a:t>
            </a:r>
            <a:r>
              <a:rPr lang="en-US" sz="3000" b="0" dirty="0" err="1">
                <a:latin typeface="Aptos" panose="020B0004020202020204" pitchFamily="34" charset="0"/>
              </a:rPr>
              <a:t>của</a:t>
            </a:r>
            <a:r>
              <a:rPr lang="en-US" sz="3000" b="0" dirty="0">
                <a:latin typeface="Aptos" panose="020B0004020202020204" pitchFamily="34" charset="0"/>
              </a:rPr>
              <a:t> </a:t>
            </a:r>
            <a:r>
              <a:rPr lang="en-US" sz="3000" b="0" dirty="0" err="1">
                <a:latin typeface="Aptos" panose="020B0004020202020204" pitchFamily="34" charset="0"/>
              </a:rPr>
              <a:t>mô</a:t>
            </a:r>
            <a:r>
              <a:rPr lang="en-US" sz="3000" b="0" dirty="0">
                <a:latin typeface="Aptos" panose="020B0004020202020204" pitchFamily="34" charset="0"/>
              </a:rPr>
              <a:t> </a:t>
            </a:r>
            <a:r>
              <a:rPr lang="en-US" sz="3000" b="0" dirty="0" err="1">
                <a:latin typeface="Aptos" panose="020B0004020202020204" pitchFamily="34" charset="0"/>
              </a:rPr>
              <a:t>hình</a:t>
            </a:r>
            <a:r>
              <a:rPr lang="en-US" sz="3000" b="0" dirty="0">
                <a:latin typeface="Aptos" panose="020B0004020202020204" pitchFamily="34" charset="0"/>
              </a:rPr>
              <a:t> </a:t>
            </a:r>
            <a:r>
              <a:rPr lang="en-US" sz="3000" b="0" dirty="0" err="1">
                <a:latin typeface="Aptos" panose="020B0004020202020204" pitchFamily="34" charset="0"/>
              </a:rPr>
              <a:t>hộp</a:t>
            </a:r>
            <a:r>
              <a:rPr lang="en-US" sz="3000" b="0" dirty="0">
                <a:latin typeface="Aptos" panose="020B00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230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FAC1F-F3E5-F448-861F-78233DB41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39" y="423163"/>
            <a:ext cx="11301274" cy="704295"/>
          </a:xfrm>
        </p:spPr>
        <p:txBody>
          <a:bodyPr>
            <a:normAutofit fontScale="90000"/>
          </a:bodyPr>
          <a:lstStyle/>
          <a:p>
            <a:pPr algn="just" defTabSz="1640498">
              <a:spcAft>
                <a:spcPct val="35000"/>
              </a:spcAft>
            </a:pP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HTML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667E921-DF28-DC47-7116-A2033A685F23}"/>
              </a:ext>
            </a:extLst>
          </p:cNvPr>
          <p:cNvSpPr/>
          <p:nvPr/>
        </p:nvSpPr>
        <p:spPr>
          <a:xfrm>
            <a:off x="1143000" y="2438400"/>
            <a:ext cx="9601200" cy="1905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THẢO LUẬN THEO CẶP ĐÔI  </a:t>
            </a:r>
            <a:r>
              <a:rPr lang="en-US" sz="3200" dirty="0">
                <a:solidFill>
                  <a:schemeClr val="tx1"/>
                </a:solidFill>
              </a:rPr>
              <a:t>(</a:t>
            </a:r>
            <a:r>
              <a:rPr lang="en-US" sz="3200" dirty="0" err="1">
                <a:solidFill>
                  <a:schemeClr val="tx1"/>
                </a:solidFill>
              </a:rPr>
              <a:t>Thời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gian</a:t>
            </a:r>
            <a:r>
              <a:rPr lang="en-US" sz="3200" dirty="0">
                <a:solidFill>
                  <a:schemeClr val="tx1"/>
                </a:solidFill>
              </a:rPr>
              <a:t>: 3 </a:t>
            </a:r>
            <a:r>
              <a:rPr lang="en-US" sz="3200" dirty="0" err="1">
                <a:solidFill>
                  <a:schemeClr val="tx1"/>
                </a:solidFill>
              </a:rPr>
              <a:t>phút</a:t>
            </a:r>
            <a:r>
              <a:rPr lang="en-US" sz="3200" dirty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Hoàn </a:t>
            </a:r>
            <a:r>
              <a:rPr lang="en-US" sz="3200" dirty="0" err="1">
                <a:solidFill>
                  <a:schemeClr val="tx1"/>
                </a:solidFill>
              </a:rPr>
              <a:t>thành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câu</a:t>
            </a:r>
            <a:r>
              <a:rPr lang="en-US" sz="3200" dirty="0">
                <a:solidFill>
                  <a:schemeClr val="tx1"/>
                </a:solidFill>
              </a:rPr>
              <a:t> 1- a, b, c, d </a:t>
            </a:r>
            <a:r>
              <a:rPr lang="en-US" sz="3200" dirty="0" err="1">
                <a:solidFill>
                  <a:schemeClr val="tx1"/>
                </a:solidFill>
              </a:rPr>
              <a:t>trong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phiếu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học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tập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số</a:t>
            </a:r>
            <a:r>
              <a:rPr lang="en-US" sz="3200" dirty="0">
                <a:solidFill>
                  <a:schemeClr val="tx1"/>
                </a:solidFill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50011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65400-CAC6-F430-7DAE-0D5F6B064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3318518-6551-007F-AEE3-065FBEAA5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39" y="1295400"/>
            <a:ext cx="11425561" cy="533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0E3EC5-1C69-37BE-6CF2-582575DEA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39" y="423163"/>
            <a:ext cx="11301274" cy="704295"/>
          </a:xfrm>
        </p:spPr>
        <p:txBody>
          <a:bodyPr>
            <a:normAutofit fontScale="90000"/>
          </a:bodyPr>
          <a:lstStyle/>
          <a:p>
            <a:pPr algn="just" defTabSz="1640498">
              <a:spcAft>
                <a:spcPct val="35000"/>
              </a:spcAft>
            </a:pP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HTML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9642B5-437D-8072-346F-C26DA0C081C4}"/>
              </a:ext>
            </a:extLst>
          </p:cNvPr>
          <p:cNvSpPr txBox="1"/>
          <p:nvPr/>
        </p:nvSpPr>
        <p:spPr>
          <a:xfrm>
            <a:off x="1066800" y="2433935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err="1">
                <a:solidFill>
                  <a:srgbClr val="7030A0"/>
                </a:solidFill>
              </a:rPr>
              <a:t>mô</a:t>
            </a:r>
            <a:r>
              <a:rPr lang="en-US" sz="2400" b="0" dirty="0">
                <a:solidFill>
                  <a:srgbClr val="7030A0"/>
                </a:solidFill>
              </a:rPr>
              <a:t> </a:t>
            </a:r>
            <a:r>
              <a:rPr lang="en-US" sz="2400" b="0" dirty="0" err="1">
                <a:solidFill>
                  <a:srgbClr val="7030A0"/>
                </a:solidFill>
              </a:rPr>
              <a:t>hình</a:t>
            </a:r>
            <a:r>
              <a:rPr lang="en-US" sz="2400" b="0" dirty="0">
                <a:solidFill>
                  <a:srgbClr val="7030A0"/>
                </a:solidFill>
              </a:rPr>
              <a:t> </a:t>
            </a:r>
            <a:r>
              <a:rPr lang="en-US" sz="2400" b="0" dirty="0" err="1">
                <a:solidFill>
                  <a:srgbClr val="7030A0"/>
                </a:solidFill>
              </a:rPr>
              <a:t>hộp</a:t>
            </a:r>
            <a:endParaRPr lang="en-US" sz="2400" b="0" dirty="0">
              <a:solidFill>
                <a:srgbClr val="7030A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C8181A-6505-23FB-CFF7-2A6B3CEE3C79}"/>
              </a:ext>
            </a:extLst>
          </p:cNvPr>
          <p:cNvSpPr txBox="1"/>
          <p:nvPr/>
        </p:nvSpPr>
        <p:spPr>
          <a:xfrm>
            <a:off x="609600" y="3172361"/>
            <a:ext cx="68580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b="0" dirty="0"/>
              <a:t>- </a:t>
            </a:r>
            <a:r>
              <a:rPr lang="en-US" sz="2000" b="0" dirty="0" err="1">
                <a:solidFill>
                  <a:srgbClr val="7030A0"/>
                </a:solidFill>
              </a:rPr>
              <a:t>Vùng</a:t>
            </a:r>
            <a:r>
              <a:rPr lang="en-US" sz="2000" b="0" dirty="0">
                <a:solidFill>
                  <a:srgbClr val="7030A0"/>
                </a:solidFill>
              </a:rPr>
              <a:t> </a:t>
            </a:r>
            <a:r>
              <a:rPr lang="en-US" sz="2000" b="0" dirty="0" err="1">
                <a:solidFill>
                  <a:srgbClr val="7030A0"/>
                </a:solidFill>
              </a:rPr>
              <a:t>nội</a:t>
            </a:r>
            <a:r>
              <a:rPr lang="en-US" sz="2000" b="0" dirty="0">
                <a:solidFill>
                  <a:srgbClr val="7030A0"/>
                </a:solidFill>
              </a:rPr>
              <a:t> dung </a:t>
            </a:r>
            <a:r>
              <a:rPr lang="en-US" sz="2000" b="0" dirty="0"/>
              <a:t>(</a:t>
            </a:r>
            <a:r>
              <a:rPr lang="en-US" sz="2000" b="0" dirty="0">
                <a:solidFill>
                  <a:srgbClr val="7030A0"/>
                </a:solidFill>
              </a:rPr>
              <a:t>Content</a:t>
            </a:r>
            <a:r>
              <a:rPr lang="en-US" sz="2000" b="0" dirty="0"/>
              <a:t>)</a:t>
            </a:r>
          </a:p>
          <a:p>
            <a:pPr marL="0" indent="0" algn="just">
              <a:buFontTx/>
              <a:buNone/>
            </a:pPr>
            <a:r>
              <a:rPr lang="en-US" sz="2000" b="0" dirty="0"/>
              <a:t>- </a:t>
            </a:r>
            <a:r>
              <a:rPr lang="en-US" sz="2000" b="0" dirty="0" err="1">
                <a:solidFill>
                  <a:srgbClr val="7030A0"/>
                </a:solidFill>
              </a:rPr>
              <a:t>Vùng</a:t>
            </a:r>
            <a:r>
              <a:rPr lang="en-US" sz="2000" b="0" dirty="0">
                <a:solidFill>
                  <a:srgbClr val="7030A0"/>
                </a:solidFill>
              </a:rPr>
              <a:t> </a:t>
            </a:r>
            <a:r>
              <a:rPr lang="en-US" sz="2000" b="0" dirty="0" err="1">
                <a:solidFill>
                  <a:srgbClr val="7030A0"/>
                </a:solidFill>
              </a:rPr>
              <a:t>đệm</a:t>
            </a:r>
            <a:r>
              <a:rPr lang="en-US" sz="2000" b="0" dirty="0">
                <a:solidFill>
                  <a:srgbClr val="7030A0"/>
                </a:solidFill>
              </a:rPr>
              <a:t> </a:t>
            </a:r>
            <a:r>
              <a:rPr lang="en-US" sz="2000" b="0" dirty="0"/>
              <a:t>(</a:t>
            </a:r>
            <a:r>
              <a:rPr lang="en-US" sz="2000" b="0" dirty="0">
                <a:solidFill>
                  <a:srgbClr val="7030A0"/>
                </a:solidFill>
              </a:rPr>
              <a:t>Padding</a:t>
            </a:r>
            <a:r>
              <a:rPr lang="en-US" sz="2000" b="0" dirty="0"/>
              <a:t>)</a:t>
            </a:r>
          </a:p>
          <a:p>
            <a:pPr marL="0" indent="0" algn="just">
              <a:buFontTx/>
              <a:buNone/>
            </a:pPr>
            <a:r>
              <a:rPr lang="en-US" sz="2000" b="0" dirty="0"/>
              <a:t>- </a:t>
            </a:r>
            <a:r>
              <a:rPr lang="en-US" sz="2000" b="0" dirty="0" err="1">
                <a:solidFill>
                  <a:srgbClr val="7030A0"/>
                </a:solidFill>
              </a:rPr>
              <a:t>Vùng</a:t>
            </a:r>
            <a:r>
              <a:rPr lang="en-US" sz="2000" b="0" dirty="0">
                <a:solidFill>
                  <a:srgbClr val="7030A0"/>
                </a:solidFill>
              </a:rPr>
              <a:t> </a:t>
            </a:r>
            <a:r>
              <a:rPr lang="en-US" sz="2000" b="0" dirty="0" err="1">
                <a:solidFill>
                  <a:srgbClr val="7030A0"/>
                </a:solidFill>
              </a:rPr>
              <a:t>đường</a:t>
            </a:r>
            <a:r>
              <a:rPr lang="en-US" sz="2000" b="0" dirty="0">
                <a:solidFill>
                  <a:srgbClr val="7030A0"/>
                </a:solidFill>
              </a:rPr>
              <a:t> </a:t>
            </a:r>
            <a:r>
              <a:rPr lang="en-US" sz="2000" b="0" dirty="0" err="1">
                <a:solidFill>
                  <a:srgbClr val="7030A0"/>
                </a:solidFill>
              </a:rPr>
              <a:t>viền</a:t>
            </a:r>
            <a:r>
              <a:rPr lang="en-US" sz="2000" b="0" dirty="0">
                <a:solidFill>
                  <a:srgbClr val="7030A0"/>
                </a:solidFill>
              </a:rPr>
              <a:t> </a:t>
            </a:r>
            <a:r>
              <a:rPr lang="en-US" sz="2000" b="0" dirty="0"/>
              <a:t>(</a:t>
            </a:r>
            <a:r>
              <a:rPr lang="en-US" sz="2000" b="0" dirty="0">
                <a:solidFill>
                  <a:srgbClr val="7030A0"/>
                </a:solidFill>
              </a:rPr>
              <a:t>Border</a:t>
            </a:r>
            <a:r>
              <a:rPr lang="en-US" sz="2000" b="0" dirty="0"/>
              <a:t>)</a:t>
            </a:r>
          </a:p>
          <a:p>
            <a:pPr marL="0" indent="0" algn="just">
              <a:buFontTx/>
              <a:buNone/>
            </a:pPr>
            <a:r>
              <a:rPr lang="en-US" sz="2000" b="0" dirty="0"/>
              <a:t>- </a:t>
            </a:r>
            <a:r>
              <a:rPr lang="en-US" sz="2000" b="0" dirty="0" err="1">
                <a:solidFill>
                  <a:srgbClr val="7030A0"/>
                </a:solidFill>
              </a:rPr>
              <a:t>Vùng</a:t>
            </a:r>
            <a:r>
              <a:rPr lang="en-US" sz="2000" b="0" dirty="0">
                <a:solidFill>
                  <a:srgbClr val="C00000"/>
                </a:solidFill>
              </a:rPr>
              <a:t> </a:t>
            </a:r>
            <a:r>
              <a:rPr lang="en-US" sz="2000" b="0" dirty="0" err="1">
                <a:solidFill>
                  <a:srgbClr val="7030A0"/>
                </a:solidFill>
              </a:rPr>
              <a:t>lề</a:t>
            </a:r>
            <a:r>
              <a:rPr lang="en-US" sz="2000" b="0" dirty="0"/>
              <a:t> (</a:t>
            </a:r>
            <a:r>
              <a:rPr lang="en-US" sz="2000" b="0" dirty="0">
                <a:solidFill>
                  <a:srgbClr val="7030A0"/>
                </a:solidFill>
              </a:rPr>
              <a:t>Margin</a:t>
            </a:r>
            <a:r>
              <a:rPr lang="en-US" sz="2000" b="0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292940-08AB-91B9-72F5-E6F4AEAB6DBA}"/>
              </a:ext>
            </a:extLst>
          </p:cNvPr>
          <p:cNvSpPr txBox="1"/>
          <p:nvPr/>
        </p:nvSpPr>
        <p:spPr>
          <a:xfrm>
            <a:off x="7467600" y="4264967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err="1">
                <a:solidFill>
                  <a:srgbClr val="7030A0"/>
                </a:solidFill>
              </a:rPr>
              <a:t>trong</a:t>
            </a:r>
            <a:r>
              <a:rPr lang="en-US" sz="2400" b="0" dirty="0">
                <a:solidFill>
                  <a:srgbClr val="7030A0"/>
                </a:solidFill>
              </a:rPr>
              <a:t> </a:t>
            </a:r>
            <a:r>
              <a:rPr lang="en-US" sz="2400" b="0" dirty="0" err="1">
                <a:solidFill>
                  <a:srgbClr val="7030A0"/>
                </a:solidFill>
              </a:rPr>
              <a:t>suốt</a:t>
            </a:r>
            <a:endParaRPr lang="en-US" sz="2400" b="0" dirty="0">
              <a:solidFill>
                <a:srgbClr val="7030A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B34DA2-CCD8-F3BA-B0D2-7C7D33930C9A}"/>
              </a:ext>
            </a:extLst>
          </p:cNvPr>
          <p:cNvSpPr txBox="1"/>
          <p:nvPr/>
        </p:nvSpPr>
        <p:spPr>
          <a:xfrm>
            <a:off x="1066800" y="4643735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err="1">
                <a:solidFill>
                  <a:srgbClr val="7030A0"/>
                </a:solidFill>
              </a:rPr>
              <a:t>vùng</a:t>
            </a:r>
            <a:r>
              <a:rPr lang="en-US" sz="2400" b="0" dirty="0">
                <a:solidFill>
                  <a:srgbClr val="7030A0"/>
                </a:solidFill>
              </a:rPr>
              <a:t> </a:t>
            </a:r>
            <a:r>
              <a:rPr lang="en-US" sz="2400" b="0" dirty="0" err="1">
                <a:solidFill>
                  <a:srgbClr val="7030A0"/>
                </a:solidFill>
              </a:rPr>
              <a:t>nội</a:t>
            </a:r>
            <a:r>
              <a:rPr lang="en-US" sz="2400" b="0" dirty="0">
                <a:solidFill>
                  <a:srgbClr val="7030A0"/>
                </a:solidFill>
              </a:rPr>
              <a:t> dung </a:t>
            </a:r>
            <a:r>
              <a:rPr lang="en-US" sz="2400" b="0" dirty="0" err="1">
                <a:solidFill>
                  <a:srgbClr val="7030A0"/>
                </a:solidFill>
              </a:rPr>
              <a:t>và</a:t>
            </a:r>
            <a:r>
              <a:rPr lang="en-US" sz="2400" b="0" dirty="0">
                <a:solidFill>
                  <a:srgbClr val="7030A0"/>
                </a:solidFill>
              </a:rPr>
              <a:t> </a:t>
            </a:r>
            <a:r>
              <a:rPr lang="en-US" sz="2400" b="0" dirty="0" err="1">
                <a:solidFill>
                  <a:srgbClr val="7030A0"/>
                </a:solidFill>
              </a:rPr>
              <a:t>vùng</a:t>
            </a:r>
            <a:r>
              <a:rPr lang="en-US" sz="2400" b="0" dirty="0">
                <a:solidFill>
                  <a:srgbClr val="7030A0"/>
                </a:solidFill>
              </a:rPr>
              <a:t> </a:t>
            </a:r>
            <a:r>
              <a:rPr lang="en-US" sz="2400" b="0" dirty="0" err="1">
                <a:solidFill>
                  <a:srgbClr val="7030A0"/>
                </a:solidFill>
              </a:rPr>
              <a:t>đường</a:t>
            </a:r>
            <a:r>
              <a:rPr lang="en-US" sz="2400" b="0" dirty="0">
                <a:solidFill>
                  <a:srgbClr val="7030A0"/>
                </a:solidFill>
              </a:rPr>
              <a:t> </a:t>
            </a:r>
            <a:r>
              <a:rPr lang="en-US" sz="2400" b="0" dirty="0" err="1">
                <a:solidFill>
                  <a:srgbClr val="7030A0"/>
                </a:solidFill>
              </a:rPr>
              <a:t>viền</a:t>
            </a:r>
            <a:endParaRPr lang="en-US" sz="2400" b="0" dirty="0">
              <a:solidFill>
                <a:srgbClr val="7030A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E508AC-2463-25BC-E06B-C78664359284}"/>
              </a:ext>
            </a:extLst>
          </p:cNvPr>
          <p:cNvSpPr txBox="1"/>
          <p:nvPr/>
        </p:nvSpPr>
        <p:spPr>
          <a:xfrm>
            <a:off x="4724400" y="4948535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err="1">
                <a:solidFill>
                  <a:srgbClr val="7030A0"/>
                </a:solidFill>
              </a:rPr>
              <a:t>nội</a:t>
            </a:r>
            <a:r>
              <a:rPr lang="en-US" sz="2400" b="0" dirty="0">
                <a:solidFill>
                  <a:srgbClr val="7030A0"/>
                </a:solidFill>
              </a:rPr>
              <a:t> dung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6ECF63-AF85-D489-A400-ACAAF052239A}"/>
              </a:ext>
            </a:extLst>
          </p:cNvPr>
          <p:cNvSpPr txBox="1"/>
          <p:nvPr/>
        </p:nvSpPr>
        <p:spPr>
          <a:xfrm>
            <a:off x="8682361" y="4909911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err="1">
                <a:solidFill>
                  <a:srgbClr val="7030A0"/>
                </a:solidFill>
              </a:rPr>
              <a:t>đường</a:t>
            </a:r>
            <a:r>
              <a:rPr lang="en-US" sz="2400" b="0" dirty="0">
                <a:solidFill>
                  <a:srgbClr val="7030A0"/>
                </a:solidFill>
              </a:rPr>
              <a:t> </a:t>
            </a:r>
            <a:r>
              <a:rPr lang="en-US" sz="2400" b="0" dirty="0" err="1">
                <a:solidFill>
                  <a:srgbClr val="7030A0"/>
                </a:solidFill>
              </a:rPr>
              <a:t>viền</a:t>
            </a:r>
            <a:endParaRPr lang="en-US" sz="2400" b="0" dirty="0">
              <a:solidFill>
                <a:srgbClr val="7030A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24BB09-1E36-E632-3C09-1FCF7D50D502}"/>
              </a:ext>
            </a:extLst>
          </p:cNvPr>
          <p:cNvSpPr txBox="1"/>
          <p:nvPr/>
        </p:nvSpPr>
        <p:spPr>
          <a:xfrm>
            <a:off x="6705600" y="550742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err="1">
                <a:solidFill>
                  <a:srgbClr val="7030A0"/>
                </a:solidFill>
              </a:rPr>
              <a:t>trong</a:t>
            </a:r>
            <a:r>
              <a:rPr lang="en-US" sz="2400" b="0" dirty="0">
                <a:solidFill>
                  <a:srgbClr val="7030A0"/>
                </a:solidFill>
              </a:rPr>
              <a:t> </a:t>
            </a:r>
            <a:r>
              <a:rPr lang="en-US" sz="2400" b="0" dirty="0" err="1">
                <a:solidFill>
                  <a:srgbClr val="7030A0"/>
                </a:solidFill>
              </a:rPr>
              <a:t>suốt</a:t>
            </a:r>
            <a:endParaRPr lang="en-US" sz="2400" b="0" dirty="0">
              <a:solidFill>
                <a:srgbClr val="7030A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CCB155-8BB6-A12B-7407-D7B27739A62D}"/>
              </a:ext>
            </a:extLst>
          </p:cNvPr>
          <p:cNvSpPr txBox="1"/>
          <p:nvPr/>
        </p:nvSpPr>
        <p:spPr>
          <a:xfrm>
            <a:off x="1333500" y="5862935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err="1">
                <a:solidFill>
                  <a:srgbClr val="7030A0"/>
                </a:solidFill>
              </a:rPr>
              <a:t>đường</a:t>
            </a:r>
            <a:r>
              <a:rPr lang="en-US" sz="2400" b="0" dirty="0">
                <a:solidFill>
                  <a:srgbClr val="7030A0"/>
                </a:solidFill>
              </a:rPr>
              <a:t> </a:t>
            </a:r>
            <a:r>
              <a:rPr lang="en-US" sz="2400" b="0" dirty="0" err="1">
                <a:solidFill>
                  <a:srgbClr val="7030A0"/>
                </a:solidFill>
              </a:rPr>
              <a:t>viền</a:t>
            </a:r>
            <a:endParaRPr lang="en-US" sz="2400" b="0" dirty="0">
              <a:solidFill>
                <a:srgbClr val="7030A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CBDF80-1116-2F3B-3258-DEB2D1DD8823}"/>
              </a:ext>
            </a:extLst>
          </p:cNvPr>
          <p:cNvSpPr txBox="1"/>
          <p:nvPr/>
        </p:nvSpPr>
        <p:spPr>
          <a:xfrm>
            <a:off x="4800600" y="61722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err="1">
                <a:solidFill>
                  <a:srgbClr val="7030A0"/>
                </a:solidFill>
              </a:rPr>
              <a:t>các</a:t>
            </a:r>
            <a:r>
              <a:rPr lang="en-US" sz="2400" b="0" dirty="0">
                <a:solidFill>
                  <a:srgbClr val="7030A0"/>
                </a:solidFill>
              </a:rPr>
              <a:t> </a:t>
            </a:r>
            <a:r>
              <a:rPr lang="en-US" sz="2400" b="0" dirty="0" err="1">
                <a:solidFill>
                  <a:srgbClr val="7030A0"/>
                </a:solidFill>
              </a:rPr>
              <a:t>phần</a:t>
            </a:r>
            <a:r>
              <a:rPr lang="en-US" sz="2400" b="0" dirty="0">
                <a:solidFill>
                  <a:srgbClr val="7030A0"/>
                </a:solidFill>
              </a:rPr>
              <a:t> </a:t>
            </a:r>
            <a:r>
              <a:rPr lang="en-US" sz="2400" b="0" dirty="0" err="1">
                <a:solidFill>
                  <a:srgbClr val="7030A0"/>
                </a:solidFill>
              </a:rPr>
              <a:t>tử</a:t>
            </a:r>
            <a:endParaRPr lang="en-US" sz="2400" b="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26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7" grpId="0"/>
      <p:bldP spid="8" grpId="0"/>
      <p:bldP spid="10" grpId="0"/>
      <p:bldP spid="11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AUDIO_BITRA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AUDIO_BITRATE" val="0"/>
  <p:tag name="GENSWF_ADVANCE_TIME" val="0.84"/>
  <p:tag name="ISPRING_SLIDE_INDENT_LEVEL" val="0"/>
  <p:tag name="ISPRING_CUSTOM_TIMING_USED" val="0"/>
</p:tagLst>
</file>

<file path=ppt/theme/theme1.xml><?xml version="1.0" encoding="utf-8"?>
<a:theme xmlns:a="http://schemas.openxmlformats.org/drawingml/2006/main" name="Basis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Mountain Top</Template>
  <TotalTime>5604</TotalTime>
  <Words>1352</Words>
  <Application>Microsoft Office PowerPoint</Application>
  <PresentationFormat>Widescreen</PresentationFormat>
  <Paragraphs>121</Paragraphs>
  <Slides>25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Wingdings</vt:lpstr>
      <vt:lpstr>Times New Roman</vt:lpstr>
      <vt:lpstr>Abadi</vt:lpstr>
      <vt:lpstr>Arial</vt:lpstr>
      <vt:lpstr>Corbel</vt:lpstr>
      <vt:lpstr>Calibri</vt:lpstr>
      <vt:lpstr>Aptos</vt:lpstr>
      <vt:lpstr>Basis</vt:lpstr>
      <vt:lpstr>PowerPoint Presentation</vt:lpstr>
      <vt:lpstr>PowerPoint Presentation</vt:lpstr>
      <vt:lpstr>Mô hình hộp,  bố cục trang web</vt:lpstr>
      <vt:lpstr>MỤC TIÊU BÀI HỌC</vt:lpstr>
      <vt:lpstr>NỘI DUNG BÀI HỌC</vt:lpstr>
      <vt:lpstr>1. Mô hình hộp trong trình bày phần tử HTML</vt:lpstr>
      <vt:lpstr>1. Mô hình hộp trong trình bày phần tử HTML</vt:lpstr>
      <vt:lpstr>1. Mô hình hộp trong trình bày phần tử HTML</vt:lpstr>
      <vt:lpstr>1. Mô hình hộp trong trình bày phần tử HTML</vt:lpstr>
      <vt:lpstr>1. Mô hình hộp trong trình bày phần tử HTML</vt:lpstr>
      <vt:lpstr>1. Mô hình hộp trong trình bày phần tử HTML</vt:lpstr>
      <vt:lpstr>1. Mô hình hộp trong trình bày phần tử HTML</vt:lpstr>
      <vt:lpstr>1. Mô hình hộp trong trình bày phần tử HTML</vt:lpstr>
      <vt:lpstr>Một số thuộc tính định dạng CSS cho các vùng hiển thị của mô hình hộp</vt:lpstr>
      <vt:lpstr>1. Mô hình hộp trong trình bày phần tử HTML</vt:lpstr>
      <vt:lpstr>PowerPoint Presentation</vt:lpstr>
      <vt:lpstr>2. Hiển thị phần tử theo khối, theo dòng</vt:lpstr>
      <vt:lpstr>2. Hiển thị phần tử theo khối, theo dòng</vt:lpstr>
      <vt:lpstr>2. Hiển thị phần tử theo khối, theo dòng</vt:lpstr>
      <vt:lpstr>2. Hiển thị phần tử theo khối, theo dòng</vt:lpstr>
      <vt:lpstr>2. Hiển thị phần tử theo khối, theo dòng</vt:lpstr>
      <vt:lpstr>2. Hiển thị phần tử theo khối, theo dòng</vt:lpstr>
      <vt:lpstr>LUYỆN TẬP</vt:lpstr>
      <vt:lpstr>VẬN DỤNG</vt:lpstr>
      <vt:lpstr>PowerPoint Presentation</vt:lpstr>
    </vt:vector>
  </TitlesOfParts>
  <Company>PDP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11</dc:title>
  <dc:creator>DIEM</dc:creator>
  <cp:lastModifiedBy>Admin</cp:lastModifiedBy>
  <cp:revision>276</cp:revision>
  <dcterms:created xsi:type="dcterms:W3CDTF">2006-04-02T00:04:42Z</dcterms:created>
  <dcterms:modified xsi:type="dcterms:W3CDTF">2024-12-26T02:06:26Z</dcterms:modified>
</cp:coreProperties>
</file>