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8" r:id="rId1"/>
  </p:sldMasterIdLst>
  <p:notesMasterIdLst>
    <p:notesMasterId r:id="rId21"/>
  </p:notesMasterIdLst>
  <p:sldIdLst>
    <p:sldId id="299" r:id="rId2"/>
    <p:sldId id="300" r:id="rId3"/>
    <p:sldId id="343" r:id="rId4"/>
    <p:sldId id="355" r:id="rId5"/>
    <p:sldId id="356" r:id="rId6"/>
    <p:sldId id="357" r:id="rId7"/>
    <p:sldId id="349" r:id="rId8"/>
    <p:sldId id="350" r:id="rId9"/>
    <p:sldId id="358" r:id="rId10"/>
    <p:sldId id="334" r:id="rId11"/>
    <p:sldId id="335" r:id="rId12"/>
    <p:sldId id="351" r:id="rId13"/>
    <p:sldId id="352" r:id="rId14"/>
    <p:sldId id="353" r:id="rId15"/>
    <p:sldId id="354" r:id="rId16"/>
    <p:sldId id="359" r:id="rId17"/>
    <p:sldId id="360" r:id="rId18"/>
    <p:sldId id="361" r:id="rId19"/>
    <p:sldId id="362" r:id="rId20"/>
  </p:sldIdLst>
  <p:sldSz cx="12192000" cy="6858000"/>
  <p:notesSz cx="6858000" cy="9144000"/>
  <p:embeddedFontLst>
    <p:embeddedFont>
      <p:font typeface="Corbel" panose="020B0503020204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00"/>
    <a:srgbClr val="FF0066"/>
    <a:srgbClr val="3333FF"/>
    <a:srgbClr val="66FF33"/>
    <a:srgbClr val="336699"/>
    <a:srgbClr val="9900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87530" autoAdjust="0"/>
  </p:normalViewPr>
  <p:slideViewPr>
    <p:cSldViewPr>
      <p:cViewPr varScale="1">
        <p:scale>
          <a:sx n="61" d="100"/>
          <a:sy n="61" d="100"/>
        </p:scale>
        <p:origin x="48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BCB627-503B-46DF-80C6-5FE0DCA039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93FB5-B631-422B-90BA-B2C113E1A98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C8FA5DC-94BA-47B1-B8FB-72E51D6F3D18}" type="datetimeFigureOut">
              <a:rPr lang="en-US"/>
              <a:pPr>
                <a:defRPr/>
              </a:pPr>
              <a:t>19/12/2024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3A88186-8089-4C44-9F6B-A02432854F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37DC880-1F3F-4F42-B340-8F968E974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B2561-E71B-455B-9A21-41BBA35B40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8F40C-1556-4DB9-B65F-F70A587C35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87E3C1-2888-4332-99EE-A79A750DD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95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20677A3-485F-4BC0-81EB-594586CA29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5643CECD-44ED-43DF-92F3-4AF30D11F8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B53135D5-3771-4BF3-B1E4-B81A3EA2F5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429207-2091-4367-BDE4-C85FFC436523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13CF9A65-9E9F-4EE3-9F34-51C0014EF0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0DD8D29-05FC-4A76-83C4-81755CA844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15A9164-3432-4C9A-8420-6C54DE29A2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AF8451-2BB1-4FEF-A053-547A9E1ECF88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E1B5CA69-4D57-438D-95D7-0358E41E1D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D4ECB9D8-A744-4E9C-86E5-F6D17F2FA4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0514E919-0C92-48E9-8799-8726921620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95A7C-1A27-452C-B95D-08454F1CC702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E1B5CA69-4D57-438D-95D7-0358E41E1D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D4ECB9D8-A744-4E9C-86E5-F6D17F2FA4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0514E919-0C92-48E9-8799-8726921620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95A7C-1A27-452C-B95D-08454F1CC702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4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E1B5CA69-4D57-438D-95D7-0358E41E1D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D4ECB9D8-A744-4E9C-86E5-F6D17F2FA4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0514E919-0C92-48E9-8799-8726921620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95A7C-1A27-452C-B95D-08454F1CC702}" type="slidenum">
              <a:rPr lang="en-US" altLang="en-US" smtClean="0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9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520" y="1427020"/>
            <a:ext cx="9966960" cy="2503053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069" y="4110182"/>
            <a:ext cx="8767860" cy="114761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070C0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4367F44-C51A-4DCD-A716-E151003C6B8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81199" y="4020127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04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68E0E-F2BE-4A62-AA13-DBD294C85CE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1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C3198-504E-4A1E-85D5-0A58A8C4502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7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83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14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40D64FF-9B40-47A2-99E5-00D7A7B2481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5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39" y="423163"/>
            <a:ext cx="11301274" cy="704295"/>
          </a:xfrm>
        </p:spPr>
        <p:txBody>
          <a:bodyPr/>
          <a:lstStyle>
            <a:lvl1pPr>
              <a:defRPr b="1">
                <a:solidFill>
                  <a:srgbClr val="FF9B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22" y="1340527"/>
            <a:ext cx="11298242" cy="5094309"/>
          </a:xfrm>
        </p:spPr>
        <p:txBody>
          <a:bodyPr>
            <a:normAutofit/>
          </a:bodyPr>
          <a:lstStyle>
            <a:lvl1pPr marL="228600" indent="-182880" algn="just">
              <a:lnSpc>
                <a:spcPct val="100000"/>
              </a:lnSpc>
              <a:buFont typeface="Wingdings" panose="05000000000000000000" pitchFamily="2" charset="2"/>
              <a:buChar char="v"/>
              <a:defRPr sz="3200"/>
            </a:lvl1pPr>
            <a:lvl2pPr marL="457200" indent="-182880" algn="just">
              <a:lnSpc>
                <a:spcPct val="100000"/>
              </a:lnSpc>
              <a:buFont typeface="Wingdings" panose="05000000000000000000" pitchFamily="2" charset="2"/>
              <a:buChar char="q"/>
              <a:defRPr sz="3200"/>
            </a:lvl2pPr>
            <a:lvl3pPr marL="731520" indent="-182880" algn="just">
              <a:lnSpc>
                <a:spcPct val="100000"/>
              </a:lnSpc>
              <a:buFont typeface="Wingdings" panose="05000000000000000000" pitchFamily="2" charset="2"/>
              <a:buChar char="§"/>
              <a:defRPr sz="2800"/>
            </a:lvl3pPr>
            <a:lvl4pPr algn="just">
              <a:lnSpc>
                <a:spcPct val="100000"/>
              </a:lnSpc>
              <a:defRPr sz="2400"/>
            </a:lvl4pPr>
            <a:lvl5pPr algn="just">
              <a:lnSpc>
                <a:spcPct val="100000"/>
              </a:lnSpc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674978"/>
            <a:ext cx="4717774" cy="154116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8582" y="6463969"/>
            <a:ext cx="423165" cy="365125"/>
          </a:xfrm>
        </p:spPr>
        <p:txBody>
          <a:bodyPr/>
          <a:lstStyle/>
          <a:p>
            <a:pPr>
              <a:defRPr/>
            </a:pPr>
            <a:fld id="{04CB09A1-790D-4959-8BC7-3EE7EFB8B17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DE8887-E6BB-46FE-92C9-BC75BE3755F4}"/>
              </a:ext>
            </a:extLst>
          </p:cNvPr>
          <p:cNvCxnSpPr/>
          <p:nvPr/>
        </p:nvCxnSpPr>
        <p:spPr>
          <a:xfrm>
            <a:off x="461639" y="1207363"/>
            <a:ext cx="1129842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E831F5-056B-4AF2-9EC6-026D04C8C79C}"/>
              </a:ext>
            </a:extLst>
          </p:cNvPr>
          <p:cNvCxnSpPr/>
          <p:nvPr/>
        </p:nvCxnSpPr>
        <p:spPr>
          <a:xfrm>
            <a:off x="2858610" y="1198485"/>
            <a:ext cx="294738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0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6" y="3352800"/>
            <a:ext cx="9966960" cy="1903413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2714"/>
            <a:ext cx="10930144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 cap="all" baseline="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CA28F-DADA-4FB2-8FBC-4AB91719E52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8835" y="415636"/>
            <a:ext cx="11000509" cy="6742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85454"/>
            <a:ext cx="5389880" cy="4695305"/>
          </a:xfrm>
        </p:spPr>
        <p:txBody>
          <a:bodyPr>
            <a:normAutofit/>
          </a:bodyPr>
          <a:lstStyle>
            <a:lvl1pPr marL="228600" indent="-182880" algn="just">
              <a:lnSpc>
                <a:spcPct val="110000"/>
              </a:lnSpc>
              <a:buFont typeface="Wingdings" panose="05000000000000000000" pitchFamily="2" charset="2"/>
              <a:buChar char="v"/>
              <a:defRPr sz="3200"/>
            </a:lvl1pPr>
            <a:lvl2pPr marL="788670" indent="-514350" algn="just">
              <a:lnSpc>
                <a:spcPct val="110000"/>
              </a:lnSpc>
              <a:buFont typeface="Wingdings" panose="05000000000000000000" pitchFamily="2" charset="2"/>
              <a:buChar char="q"/>
              <a:defRPr sz="3200"/>
            </a:lvl2pPr>
            <a:lvl3pPr algn="just">
              <a:lnSpc>
                <a:spcPct val="110000"/>
              </a:lnSpc>
              <a:defRPr sz="2800"/>
            </a:lvl3pPr>
            <a:lvl4pPr algn="just">
              <a:lnSpc>
                <a:spcPct val="110000"/>
              </a:lnSpc>
              <a:defRPr sz="2400"/>
            </a:lvl4pPr>
            <a:lvl5pPr algn="just">
              <a:lnSpc>
                <a:spcPct val="110000"/>
              </a:lnSpc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1385455"/>
            <a:ext cx="5416388" cy="469530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DB452-2366-4D7D-A5D6-780D424FE5E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3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DCC95-1865-40EA-974B-90DD1FFBC82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4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033F3-700B-4C0A-B32B-E0ECFD99E2F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1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B5DE6-17D2-4CE1-92E8-527FD92EDE9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9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47421-06A6-451D-A41C-5EA03D7000C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7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7EC89-9D8C-4624-846E-5CD05B936C7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1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40D64FF-9B40-47A2-99E5-00D7A7B2481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C5D435-B27B-4543-BEFA-16F9F670857A}"/>
              </a:ext>
            </a:extLst>
          </p:cNvPr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B6F8FD-3BDD-402B-AC03-54CBF5CE46C0}"/>
              </a:ext>
            </a:extLst>
          </p:cNvPr>
          <p:cNvCxnSpPr/>
          <p:nvPr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09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9D3A0-44C0-48D5-BEB1-3C355E01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819400"/>
            <a:ext cx="9966325" cy="1903413"/>
          </a:xfrm>
        </p:spPr>
        <p:txBody>
          <a:bodyPr/>
          <a:lstStyle/>
          <a:p>
            <a:r>
              <a:rPr lang="en-US" b="1" dirty="0" err="1">
                <a:solidFill>
                  <a:srgbClr val="7030A0"/>
                </a:solidFill>
              </a:rPr>
              <a:t>Bài</a:t>
            </a:r>
            <a:r>
              <a:rPr lang="en-US" b="1" dirty="0">
                <a:solidFill>
                  <a:srgbClr val="7030A0"/>
                </a:solidFill>
              </a:rPr>
              <a:t> 10. BỘ CHỌN LỚP,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BỘ CHỌN ĐỊNH DANH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9AB4F2-00FD-45FB-8588-8D0C9F957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031" y="228600"/>
            <a:ext cx="10929938" cy="1752600"/>
          </a:xfrm>
        </p:spPr>
        <p:txBody>
          <a:bodyPr>
            <a:noAutofit/>
          </a:bodyPr>
          <a:lstStyle/>
          <a:p>
            <a:r>
              <a:rPr lang="en-US" dirty="0"/>
              <a:t>CHỦ ĐỀ F. GIẢI QUYẾT VẤN ĐỀ  VỚI SỰ TRỢ GIÚP CỦA MÁY TÍNH</a:t>
            </a:r>
          </a:p>
          <a:p>
            <a:r>
              <a:rPr lang="en-US" sz="4000" b="1" dirty="0">
                <a:solidFill>
                  <a:srgbClr val="00B050"/>
                </a:solidFill>
              </a:rPr>
              <a:t>TẠO TRANG WEB</a:t>
            </a:r>
          </a:p>
          <a:p>
            <a:endParaRPr lang="en-US" dirty="0"/>
          </a:p>
        </p:txBody>
      </p:sp>
      <p:pic>
        <p:nvPicPr>
          <p:cNvPr id="11" name="Picture 17">
            <a:extLst>
              <a:ext uri="{FF2B5EF4-FFF2-40B4-BE49-F238E27FC236}">
                <a16:creationId xmlns:a16="http://schemas.microsoft.com/office/drawing/2014/main" id="{217E3024-C723-48EA-888A-5A8AEC047F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48938" y="5023643"/>
            <a:ext cx="2288227" cy="13153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76200"/>
          </a:xfrm>
          <a:prstGeom prst="rect">
            <a:avLst/>
          </a:prstGeom>
          <a:gradFill rotWithShape="1">
            <a:gsLst>
              <a:gs pos="0">
                <a:srgbClr val="FFFF99">
                  <a:alpha val="40999"/>
                </a:srgbClr>
              </a:gs>
              <a:gs pos="100000">
                <a:srgbClr val="6600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6781800"/>
            <a:ext cx="12192000" cy="76200"/>
          </a:xfrm>
          <a:prstGeom prst="rect">
            <a:avLst/>
          </a:prstGeom>
          <a:gradFill rotWithShape="1">
            <a:gsLst>
              <a:gs pos="0">
                <a:srgbClr val="FFFF99">
                  <a:alpha val="40999"/>
                </a:srgbClr>
              </a:gs>
              <a:gs pos="100000">
                <a:srgbClr val="6600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101600" cy="6858000"/>
          </a:xfrm>
          <a:prstGeom prst="rect">
            <a:avLst/>
          </a:prstGeom>
          <a:gradFill rotWithShape="1">
            <a:gsLst>
              <a:gs pos="0">
                <a:srgbClr val="FFFF99">
                  <a:alpha val="40999"/>
                </a:srgbClr>
              </a:gs>
              <a:gs pos="100000">
                <a:srgbClr val="6600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2090400" y="0"/>
            <a:ext cx="101600" cy="6858000"/>
          </a:xfrm>
          <a:prstGeom prst="rect">
            <a:avLst/>
          </a:prstGeom>
          <a:gradFill rotWithShape="1">
            <a:gsLst>
              <a:gs pos="0">
                <a:srgbClr val="FFFF99">
                  <a:alpha val="40999"/>
                </a:srgbClr>
              </a:gs>
              <a:gs pos="100000">
                <a:srgbClr val="6600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C3E70-EC3C-48C9-AE34-91F9DA935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2.Bộ chọn định danh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1A3BD-2E1E-4515-9CDE-7A58626E4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22" y="1340527"/>
            <a:ext cx="11298242" cy="1707473"/>
          </a:xfrm>
        </p:spPr>
        <p:txBody>
          <a:bodyPr/>
          <a:lstStyle/>
          <a:p>
            <a:r>
              <a:rPr lang="en-US"/>
              <a:t>Ví dụ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EC4381-7225-4DAC-A450-E43EA7506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546" y="1102576"/>
            <a:ext cx="7886632" cy="552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32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6">
            <a:extLst>
              <a:ext uri="{FF2B5EF4-FFF2-40B4-BE49-F238E27FC236}">
                <a16:creationId xmlns:a16="http://schemas.microsoft.com/office/drawing/2014/main" id="{E7C190F3-F57C-4D5D-BD4E-A355ED7C2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047" y="5684310"/>
            <a:ext cx="11858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9">
            <a:extLst>
              <a:ext uri="{FF2B5EF4-FFF2-40B4-BE49-F238E27FC236}">
                <a16:creationId xmlns:a16="http://schemas.microsoft.com/office/drawing/2014/main" id="{FE37DDBA-3F2B-4DEB-8905-942DB1959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228601"/>
            <a:ext cx="11430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8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F2F15A-7248-41EA-9F32-C9B5B9BF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423163"/>
            <a:ext cx="11425562" cy="704295"/>
          </a:xfrm>
        </p:spPr>
        <p:txBody>
          <a:bodyPr>
            <a:noAutofit/>
          </a:bodyPr>
          <a:lstStyle/>
          <a:p>
            <a:pPr algn="just"/>
            <a:r>
              <a:rPr lang="en-US" sz="3800" dirty="0"/>
              <a:t>3. </a:t>
            </a:r>
            <a:r>
              <a:rPr lang="en-US" sz="3800" dirty="0" err="1"/>
              <a:t>Thực</a:t>
            </a:r>
            <a:r>
              <a:rPr lang="en-US" sz="3800" dirty="0"/>
              <a:t> </a:t>
            </a:r>
            <a:r>
              <a:rPr lang="en-US" sz="3800" dirty="0" err="1"/>
              <a:t>hành</a:t>
            </a:r>
            <a:r>
              <a:rPr lang="en-US" sz="3800" dirty="0"/>
              <a:t> </a:t>
            </a:r>
            <a:r>
              <a:rPr lang="en-US" sz="3800" dirty="0" err="1"/>
              <a:t>sử</a:t>
            </a:r>
            <a:r>
              <a:rPr lang="en-US" sz="3800" dirty="0"/>
              <a:t> </a:t>
            </a:r>
            <a:r>
              <a:rPr lang="en-US" sz="3800" dirty="0" err="1"/>
              <a:t>dụng</a:t>
            </a:r>
            <a:r>
              <a:rPr lang="en-US" sz="3800" dirty="0"/>
              <a:t> </a:t>
            </a:r>
            <a:r>
              <a:rPr lang="en-US" sz="3800" dirty="0" err="1"/>
              <a:t>bộ</a:t>
            </a:r>
            <a:r>
              <a:rPr lang="en-US" sz="3800" dirty="0"/>
              <a:t> </a:t>
            </a:r>
            <a:r>
              <a:rPr lang="en-US" sz="3800" dirty="0" err="1"/>
              <a:t>chọn</a:t>
            </a:r>
            <a:r>
              <a:rPr lang="en-US" sz="3800" dirty="0"/>
              <a:t> </a:t>
            </a:r>
            <a:r>
              <a:rPr lang="en-US" sz="3800" dirty="0" err="1"/>
              <a:t>lớp</a:t>
            </a:r>
            <a:r>
              <a:rPr lang="en-US" sz="3800" dirty="0"/>
              <a:t>, </a:t>
            </a:r>
            <a:r>
              <a:rPr lang="en-US" sz="3800" dirty="0" err="1"/>
              <a:t>bộ</a:t>
            </a:r>
            <a:r>
              <a:rPr lang="en-US" sz="3800" dirty="0"/>
              <a:t> </a:t>
            </a:r>
            <a:r>
              <a:rPr lang="en-US" sz="3800" dirty="0" err="1"/>
              <a:t>chọn</a:t>
            </a:r>
            <a:r>
              <a:rPr lang="en-US" sz="3800" dirty="0"/>
              <a:t> </a:t>
            </a:r>
            <a:r>
              <a:rPr lang="en-US" sz="3800" dirty="0" err="1"/>
              <a:t>định</a:t>
            </a:r>
            <a:r>
              <a:rPr lang="en-US" sz="3800" dirty="0"/>
              <a:t> </a:t>
            </a:r>
            <a:r>
              <a:rPr lang="en-US" sz="3800" dirty="0" err="1"/>
              <a:t>danh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A529D-28F4-4728-B4BB-B4332E95E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1</a:t>
            </a:r>
            <a:r>
              <a:rPr lang="en-US" sz="32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Khai báo và áp dụng bộ chọn lớp.</a:t>
            </a:r>
          </a:p>
          <a:p>
            <a:pPr marL="4572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Soạn văn bản HTML có khai báo CSS sử dụng bộ chọn lớp để được trang web hiển thị trên màn hình trình duyệt web như hình 5 – SGK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 cầu 1</a:t>
            </a:r>
            <a:r>
              <a:rPr lang="en-US" sz="3200" b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Em hãy sử dụng external CSS tạo bảng định danh gồm các quy tắc sau: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 chọn lớp có tên blue khai báo định dạng màu steelblue.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 chọn lớp có tên red khai báo định dạng màu darkred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 chọn lớp có tên orangered để khai báo các thuộc tính định dạng CSS: tên phông chữ “</a:t>
            </a:r>
            <a:r>
              <a:rPr lang="en-US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Verdana</a:t>
            </a:r>
            <a:r>
              <a:rPr lang="en-US" b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cỡ chữ 25 </a:t>
            </a:r>
            <a:r>
              <a:rPr lang="en-US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pixel</a:t>
            </a:r>
            <a:r>
              <a:rPr lang="en-US" b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màu chữ </a:t>
            </a:r>
            <a:r>
              <a:rPr lang="en-US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orangered.</a:t>
            </a:r>
            <a:endParaRPr lang="en-US" b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 chọn lớp có tên </a:t>
            </a:r>
            <a:r>
              <a:rPr lang="en-US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Yellow</a:t>
            </a:r>
            <a:r>
              <a:rPr lang="en-US" b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phần tử </a:t>
            </a:r>
            <a:r>
              <a:rPr lang="en-US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input</a:t>
            </a:r>
            <a:r>
              <a:rPr lang="en-US" b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để khai báo thuộc tính CSS: màu nền </a:t>
            </a:r>
            <a:r>
              <a:rPr lang="en-US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yellow</a:t>
            </a:r>
            <a:r>
              <a:rPr lang="en-US" b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 chọn lớp có tên </a:t>
            </a:r>
            <a:r>
              <a:rPr lang="en-US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blue</a:t>
            </a:r>
            <a:r>
              <a:rPr lang="en-US" b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phần tử </a:t>
            </a:r>
            <a:r>
              <a:rPr lang="en-US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input</a:t>
            </a:r>
            <a:r>
              <a:rPr lang="en-US" b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để khai báo thuộc tính CSS: màu nền </a:t>
            </a:r>
            <a:r>
              <a:rPr lang="en-US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blue</a:t>
            </a:r>
            <a:r>
              <a:rPr lang="en-US" b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màu chữ </a:t>
            </a:r>
            <a:r>
              <a:rPr lang="en-US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whilte.</a:t>
            </a:r>
            <a:endParaRPr lang="en-US" sz="3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22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Box 9">
            <a:extLst>
              <a:ext uri="{FF2B5EF4-FFF2-40B4-BE49-F238E27FC236}">
                <a16:creationId xmlns:a16="http://schemas.microsoft.com/office/drawing/2014/main" id="{FE37DDBA-3F2B-4DEB-8905-942DB1959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228601"/>
            <a:ext cx="11430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8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F2F15A-7248-41EA-9F32-C9B5B9BF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423163"/>
            <a:ext cx="11301274" cy="704295"/>
          </a:xfrm>
        </p:spPr>
        <p:txBody>
          <a:bodyPr>
            <a:normAutofit fontScale="90000"/>
          </a:bodyPr>
          <a:lstStyle/>
          <a:p>
            <a:r>
              <a:rPr lang="en-US" sz="3800"/>
              <a:t>3. Thực hành sử dụng bộ chọn lớp, bộ chọn định danh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A529D-28F4-4728-B4BB-B4332E95E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63" y="1339850"/>
            <a:ext cx="5786437" cy="5094288"/>
          </a:xfrm>
        </p:spPr>
        <p:txBody>
          <a:bodyPr>
            <a:normAutofit/>
          </a:bodyPr>
          <a:lstStyle/>
          <a:p>
            <a:r>
              <a:rPr lang="vi-VN" b="1" i="1" dirty="0">
                <a:solidFill>
                  <a:srgbClr val="FF0000"/>
                </a:solidFill>
              </a:rPr>
              <a:t>Yêu cầu 2: </a:t>
            </a:r>
            <a:r>
              <a:rPr lang="vi-VN" dirty="0"/>
              <a:t>Áp dụng khai báo external CSS đã hoàn thành ở Yêu cầu 1 để định dạng trình bày trang web như hình 5.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F1D3B9-4D25-419C-9CEB-841BCD803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1" y="1127125"/>
            <a:ext cx="4957058" cy="55377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11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6">
            <a:extLst>
              <a:ext uri="{FF2B5EF4-FFF2-40B4-BE49-F238E27FC236}">
                <a16:creationId xmlns:a16="http://schemas.microsoft.com/office/drawing/2014/main" id="{E7C190F3-F57C-4D5D-BD4E-A355ED7C2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047" y="5684310"/>
            <a:ext cx="11858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9">
            <a:extLst>
              <a:ext uri="{FF2B5EF4-FFF2-40B4-BE49-F238E27FC236}">
                <a16:creationId xmlns:a16="http://schemas.microsoft.com/office/drawing/2014/main" id="{FE37DDBA-3F2B-4DEB-8905-942DB1959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228601"/>
            <a:ext cx="11430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8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F2F15A-7248-41EA-9F32-C9B5B9BF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423163"/>
            <a:ext cx="11301274" cy="704295"/>
          </a:xfrm>
        </p:spPr>
        <p:txBody>
          <a:bodyPr>
            <a:normAutofit fontScale="90000"/>
          </a:bodyPr>
          <a:lstStyle/>
          <a:p>
            <a:r>
              <a:rPr lang="en-US" sz="3800"/>
              <a:t>3. Thực hành sử dụng bộ chọn lớp, bộ chọn định danh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A529D-28F4-4728-B4BB-B4332E95E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22" y="1340527"/>
            <a:ext cx="11298242" cy="5094309"/>
          </a:xfrm>
        </p:spPr>
        <p:txBody>
          <a:bodyPr>
            <a:normAutofit/>
          </a:bodyPr>
          <a:lstStyle/>
          <a:p>
            <a:r>
              <a:rPr lang="vi-VN" dirty="0"/>
              <a:t>Nhiệm vụ 2: Em hãy chỉnh sửa văn bản HTML đã hoàn thành ở Nhiệm vụ 1 để khai báo định dạng CSS theo bộ chọn định danh cho tiêu đề “Đóng góp ý kiến cho thư viện của nhà trường” có phông chữ “Courier New”, cỡ chữ 30 pixel, màu chữ lightsalmon.</a:t>
            </a:r>
          </a:p>
          <a:p>
            <a:endParaRPr lang="vi-VN" dirty="0"/>
          </a:p>
          <a:p>
            <a:endParaRPr lang="vi-VN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32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12D67-641C-4A9B-BEB3-FEF5B79F5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Vận dụng: Tạo website cá nhân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F758C0-7B50-19AE-F6D8-2A5569C59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SGK </a:t>
            </a:r>
            <a:r>
              <a:rPr lang="en-US" dirty="0" err="1"/>
              <a:t>trang</a:t>
            </a:r>
            <a:r>
              <a:rPr lang="en-US" dirty="0"/>
              <a:t> 81</a:t>
            </a:r>
          </a:p>
        </p:txBody>
      </p:sp>
    </p:spTree>
    <p:extLst>
      <p:ext uri="{BB962C8B-B14F-4D97-AF65-F5344CB8AC3E}">
        <p14:creationId xmlns:p14="http://schemas.microsoft.com/office/powerpoint/2010/main" val="1989625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3A85-C081-4B8D-99E0-BA1C1D348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LUYỆN TẬP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400FF-1286-423D-8562-D76FE51BD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Câu</a:t>
            </a:r>
            <a:r>
              <a:rPr lang="en-US" b="1" dirty="0">
                <a:solidFill>
                  <a:schemeClr val="tx1"/>
                </a:solidFill>
              </a:rPr>
              <a:t> 1: </a:t>
            </a:r>
            <a:r>
              <a:rPr lang="en-US" dirty="0">
                <a:solidFill>
                  <a:schemeClr val="tx1"/>
                </a:solidFill>
              </a:rPr>
              <a:t>Cho </a:t>
            </a:r>
            <a:r>
              <a:rPr lang="en-US" dirty="0" err="1">
                <a:solidFill>
                  <a:schemeClr val="tx1"/>
                </a:solidFill>
              </a:rPr>
              <a:t>các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báo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đâu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bộ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chọn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lớp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dụng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nhiều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phần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tử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</a:rPr>
              <a:t>A. #Tên_bộ_chọn_lớp {</a:t>
            </a:r>
            <a:r>
              <a:rPr lang="en-US" dirty="0" err="1">
                <a:solidFill>
                  <a:schemeClr val="tx1"/>
                </a:solidFill>
              </a:rPr>
              <a:t>thuộc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tính</a:t>
            </a:r>
            <a:r>
              <a:rPr lang="en-US" dirty="0">
                <a:solidFill>
                  <a:schemeClr val="tx1"/>
                </a:solidFill>
              </a:rPr>
              <a:t> 1: </a:t>
            </a:r>
            <a:r>
              <a:rPr lang="en-US" dirty="0" err="1">
                <a:solidFill>
                  <a:schemeClr val="tx1"/>
                </a:solidFill>
              </a:rPr>
              <a:t>giá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trị</a:t>
            </a:r>
            <a:r>
              <a:rPr lang="en-US" dirty="0">
                <a:solidFill>
                  <a:schemeClr val="tx1"/>
                </a:solidFill>
              </a:rPr>
              <a:t>;…; </a:t>
            </a:r>
            <a:r>
              <a:rPr lang="en-US" dirty="0" err="1">
                <a:solidFill>
                  <a:schemeClr val="tx1"/>
                </a:solidFill>
              </a:rPr>
              <a:t>thuộc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tính</a:t>
            </a:r>
            <a:r>
              <a:rPr lang="en-US" dirty="0">
                <a:solidFill>
                  <a:schemeClr val="tx1"/>
                </a:solidFill>
              </a:rPr>
              <a:t> n: </a:t>
            </a:r>
            <a:r>
              <a:rPr lang="en-US" dirty="0" err="1">
                <a:solidFill>
                  <a:schemeClr val="tx1"/>
                </a:solidFill>
              </a:rPr>
              <a:t>giá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trị</a:t>
            </a:r>
            <a:r>
              <a:rPr lang="en-US" dirty="0">
                <a:solidFill>
                  <a:schemeClr val="tx1"/>
                </a:solidFill>
              </a:rPr>
              <a:t>;}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</a:rPr>
              <a:t>B. </a:t>
            </a:r>
            <a:r>
              <a:rPr lang="en-US" dirty="0" err="1">
                <a:solidFill>
                  <a:schemeClr val="tx1"/>
                </a:solidFill>
              </a:rPr>
              <a:t>Phần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tử.Tên_bộ_chọn_lớp</a:t>
            </a:r>
            <a:r>
              <a:rPr lang="en-US" dirty="0">
                <a:solidFill>
                  <a:schemeClr val="tx1"/>
                </a:solidFill>
              </a:rPr>
              <a:t> {</a:t>
            </a:r>
            <a:r>
              <a:rPr lang="en-US" dirty="0" err="1">
                <a:solidFill>
                  <a:schemeClr val="tx1"/>
                </a:solidFill>
              </a:rPr>
              <a:t>thuộc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tính</a:t>
            </a:r>
            <a:r>
              <a:rPr lang="en-US" dirty="0">
                <a:solidFill>
                  <a:schemeClr val="tx1"/>
                </a:solidFill>
              </a:rPr>
              <a:t> 1: </a:t>
            </a:r>
            <a:r>
              <a:rPr lang="en-US" dirty="0" err="1">
                <a:solidFill>
                  <a:schemeClr val="tx1"/>
                </a:solidFill>
              </a:rPr>
              <a:t>giá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trị</a:t>
            </a:r>
            <a:r>
              <a:rPr lang="en-US" dirty="0">
                <a:solidFill>
                  <a:schemeClr val="tx1"/>
                </a:solidFill>
              </a:rPr>
              <a:t>;…; </a:t>
            </a:r>
            <a:r>
              <a:rPr lang="en-US" dirty="0" err="1">
                <a:solidFill>
                  <a:schemeClr val="tx1"/>
                </a:solidFill>
              </a:rPr>
              <a:t>thuộc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tính</a:t>
            </a:r>
            <a:r>
              <a:rPr lang="en-US" dirty="0">
                <a:solidFill>
                  <a:schemeClr val="tx1"/>
                </a:solidFill>
              </a:rPr>
              <a:t> n: </a:t>
            </a:r>
            <a:r>
              <a:rPr lang="en-US" dirty="0" err="1">
                <a:solidFill>
                  <a:schemeClr val="tx1"/>
                </a:solidFill>
              </a:rPr>
              <a:t>giá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trị</a:t>
            </a:r>
            <a:r>
              <a:rPr lang="en-US" dirty="0">
                <a:solidFill>
                  <a:schemeClr val="tx1"/>
                </a:solidFill>
              </a:rPr>
              <a:t>;}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</a:rPr>
              <a:t>C. .</a:t>
            </a:r>
            <a:r>
              <a:rPr lang="en-US" dirty="0" err="1">
                <a:solidFill>
                  <a:schemeClr val="tx1"/>
                </a:solidFill>
              </a:rPr>
              <a:t>Tên_bộ_chọn_lớp</a:t>
            </a:r>
            <a:r>
              <a:rPr lang="en-US" dirty="0">
                <a:solidFill>
                  <a:schemeClr val="tx1"/>
                </a:solidFill>
              </a:rPr>
              <a:t> {</a:t>
            </a:r>
            <a:r>
              <a:rPr lang="en-US" dirty="0" err="1">
                <a:solidFill>
                  <a:schemeClr val="tx1"/>
                </a:solidFill>
              </a:rPr>
              <a:t>thuộc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tính</a:t>
            </a:r>
            <a:r>
              <a:rPr lang="en-US" dirty="0">
                <a:solidFill>
                  <a:schemeClr val="tx1"/>
                </a:solidFill>
              </a:rPr>
              <a:t> 1: </a:t>
            </a:r>
            <a:r>
              <a:rPr lang="en-US" dirty="0" err="1">
                <a:solidFill>
                  <a:schemeClr val="tx1"/>
                </a:solidFill>
              </a:rPr>
              <a:t>giá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trị</a:t>
            </a:r>
            <a:r>
              <a:rPr lang="en-US" dirty="0">
                <a:solidFill>
                  <a:schemeClr val="tx1"/>
                </a:solidFill>
              </a:rPr>
              <a:t>;…; </a:t>
            </a:r>
            <a:r>
              <a:rPr lang="en-US" dirty="0" err="1">
                <a:solidFill>
                  <a:schemeClr val="tx1"/>
                </a:solidFill>
              </a:rPr>
              <a:t>thuộc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tính</a:t>
            </a:r>
            <a:r>
              <a:rPr lang="en-US" dirty="0">
                <a:solidFill>
                  <a:schemeClr val="tx1"/>
                </a:solidFill>
              </a:rPr>
              <a:t> n: </a:t>
            </a:r>
            <a:r>
              <a:rPr lang="en-US" dirty="0" err="1">
                <a:solidFill>
                  <a:schemeClr val="tx1"/>
                </a:solidFill>
              </a:rPr>
              <a:t>giá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trị</a:t>
            </a:r>
            <a:r>
              <a:rPr lang="en-US" dirty="0">
                <a:solidFill>
                  <a:schemeClr val="tx1"/>
                </a:solidFill>
              </a:rPr>
              <a:t>;}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</a:rPr>
              <a:t>D. #Tên </a:t>
            </a:r>
            <a:r>
              <a:rPr lang="en-US" dirty="0" err="1">
                <a:solidFill>
                  <a:schemeClr val="tx1"/>
                </a:solidFill>
              </a:rPr>
              <a:t>định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danh</a:t>
            </a:r>
            <a:r>
              <a:rPr lang="en-US" dirty="0">
                <a:solidFill>
                  <a:schemeClr val="tx1"/>
                </a:solidFill>
              </a:rPr>
              <a:t>  {</a:t>
            </a:r>
            <a:r>
              <a:rPr lang="en-US" dirty="0" err="1">
                <a:solidFill>
                  <a:schemeClr val="tx1"/>
                </a:solidFill>
              </a:rPr>
              <a:t>thuộc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tính</a:t>
            </a:r>
            <a:r>
              <a:rPr lang="en-US" dirty="0">
                <a:solidFill>
                  <a:schemeClr val="tx1"/>
                </a:solidFill>
              </a:rPr>
              <a:t> 1: </a:t>
            </a:r>
            <a:r>
              <a:rPr lang="en-US" dirty="0" err="1">
                <a:solidFill>
                  <a:schemeClr val="tx1"/>
                </a:solidFill>
              </a:rPr>
              <a:t>giá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trị</a:t>
            </a:r>
            <a:r>
              <a:rPr lang="en-US" dirty="0">
                <a:solidFill>
                  <a:schemeClr val="tx1"/>
                </a:solidFill>
              </a:rPr>
              <a:t>;…; </a:t>
            </a:r>
            <a:r>
              <a:rPr lang="en-US" dirty="0" err="1">
                <a:solidFill>
                  <a:schemeClr val="tx1"/>
                </a:solidFill>
              </a:rPr>
              <a:t>thuộc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tính</a:t>
            </a:r>
            <a:r>
              <a:rPr lang="en-US" dirty="0">
                <a:solidFill>
                  <a:schemeClr val="tx1"/>
                </a:solidFill>
              </a:rPr>
              <a:t> n: </a:t>
            </a:r>
            <a:r>
              <a:rPr lang="en-US" dirty="0" err="1">
                <a:solidFill>
                  <a:schemeClr val="tx1"/>
                </a:solidFill>
              </a:rPr>
              <a:t>giá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trị</a:t>
            </a:r>
            <a:r>
              <a:rPr lang="en-US" dirty="0">
                <a:solidFill>
                  <a:schemeClr val="tx1"/>
                </a:solidFill>
              </a:rPr>
              <a:t>;}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F8B966-8737-91F6-CAB2-71E978B0FEAA}"/>
              </a:ext>
            </a:extLst>
          </p:cNvPr>
          <p:cNvSpPr/>
          <p:nvPr/>
        </p:nvSpPr>
        <p:spPr>
          <a:xfrm>
            <a:off x="513024" y="4495800"/>
            <a:ext cx="508000" cy="503135"/>
          </a:xfrm>
          <a:prstGeom prst="ellipse">
            <a:avLst/>
          </a:prstGeom>
          <a:noFill/>
          <a:ln w="76200">
            <a:solidFill>
              <a:srgbClr val="EE1E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914">
              <a:defRPr/>
            </a:pPr>
            <a:endParaRPr lang="en-US" sz="1716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37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54C33-D0E2-D126-EA44-716553899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3D23-9796-E83B-7FE2-1097AB1B2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LUYỆN TẬP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A1236-F484-8D13-CB4B-0292D8D68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Câu</a:t>
            </a:r>
            <a:r>
              <a:rPr lang="en-US" b="1" dirty="0">
                <a:solidFill>
                  <a:schemeClr val="tx1"/>
                </a:solidFill>
              </a:rPr>
              <a:t> 2: </a:t>
            </a:r>
            <a:r>
              <a:rPr lang="en-US" b="1" dirty="0" err="1">
                <a:solidFill>
                  <a:schemeClr val="tx1"/>
                </a:solidFill>
              </a:rPr>
              <a:t>Để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áp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dụng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bộ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chọn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lớp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các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phần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tử</a:t>
            </a:r>
            <a:r>
              <a:rPr lang="en-US" b="1" dirty="0">
                <a:solidFill>
                  <a:schemeClr val="tx1"/>
                </a:solidFill>
              </a:rPr>
              <a:t> HTML, </a:t>
            </a:r>
            <a:r>
              <a:rPr lang="en-US" b="1" dirty="0" err="1">
                <a:solidFill>
                  <a:schemeClr val="tx1"/>
                </a:solidFill>
              </a:rPr>
              <a:t>cần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khai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báo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thuộc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tính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nào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của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phần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tử</a:t>
            </a:r>
            <a:r>
              <a:rPr lang="en-US" b="1" dirty="0">
                <a:solidFill>
                  <a:schemeClr val="tx1"/>
                </a:solidFill>
              </a:rPr>
              <a:t> HTML </a:t>
            </a:r>
            <a:r>
              <a:rPr lang="en-US" b="1" dirty="0" err="1">
                <a:solidFill>
                  <a:schemeClr val="tx1"/>
                </a:solidFill>
              </a:rPr>
              <a:t>đó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A. class				B. id			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C. style				D. name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6E1CE1-EC50-CEE9-D774-EC0D95CA77B4}"/>
              </a:ext>
            </a:extLst>
          </p:cNvPr>
          <p:cNvSpPr/>
          <p:nvPr/>
        </p:nvSpPr>
        <p:spPr>
          <a:xfrm>
            <a:off x="489435" y="2590800"/>
            <a:ext cx="508000" cy="503135"/>
          </a:xfrm>
          <a:prstGeom prst="ellipse">
            <a:avLst/>
          </a:prstGeom>
          <a:noFill/>
          <a:ln w="76200">
            <a:solidFill>
              <a:srgbClr val="EE1E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914">
              <a:defRPr/>
            </a:pPr>
            <a:endParaRPr lang="en-US" sz="1716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237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C2469-5129-0A0C-831C-AD2CC8C49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F5FFE-2F00-45FD-C0DC-B3413536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LUYỆN TẬP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A8126-D273-3CBC-1A70-D56435225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Câu</a:t>
            </a:r>
            <a:r>
              <a:rPr lang="en-US" b="1" dirty="0">
                <a:solidFill>
                  <a:schemeClr val="tx1"/>
                </a:solidFill>
              </a:rPr>
              <a:t> 3: </a:t>
            </a:r>
            <a:r>
              <a:rPr lang="en-US" b="1" dirty="0" err="1">
                <a:solidFill>
                  <a:schemeClr val="tx1"/>
                </a:solidFill>
              </a:rPr>
              <a:t>Để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áp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dụng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bộ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chọn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định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phần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tử</a:t>
            </a:r>
            <a:r>
              <a:rPr lang="en-US" b="1" dirty="0">
                <a:solidFill>
                  <a:schemeClr val="tx1"/>
                </a:solidFill>
              </a:rPr>
              <a:t> HTML, </a:t>
            </a:r>
            <a:r>
              <a:rPr lang="en-US" b="1" dirty="0" err="1">
                <a:solidFill>
                  <a:schemeClr val="tx1"/>
                </a:solidFill>
              </a:rPr>
              <a:t>cần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khai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báo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thuộc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tính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nào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của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phần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tử</a:t>
            </a:r>
            <a:r>
              <a:rPr lang="en-US" b="1" dirty="0">
                <a:solidFill>
                  <a:schemeClr val="tx1"/>
                </a:solidFill>
              </a:rPr>
              <a:t> HTML </a:t>
            </a:r>
            <a:r>
              <a:rPr lang="en-US" b="1" dirty="0" err="1">
                <a:solidFill>
                  <a:schemeClr val="tx1"/>
                </a:solidFill>
              </a:rPr>
              <a:t>đó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A. class				B. id			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C. style				D. name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897F6D1-3CDD-7AD1-212C-0A946C01BF98}"/>
              </a:ext>
            </a:extLst>
          </p:cNvPr>
          <p:cNvSpPr/>
          <p:nvPr/>
        </p:nvSpPr>
        <p:spPr>
          <a:xfrm>
            <a:off x="5029200" y="2544865"/>
            <a:ext cx="508000" cy="503135"/>
          </a:xfrm>
          <a:prstGeom prst="ellipse">
            <a:avLst/>
          </a:prstGeom>
          <a:noFill/>
          <a:ln w="76200">
            <a:solidFill>
              <a:srgbClr val="EE1E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914">
              <a:defRPr/>
            </a:pPr>
            <a:endParaRPr lang="en-US" sz="1716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764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1F884-7235-AC7B-EB30-77CB17329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47A3D-403B-FFC1-224E-3A331D87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LUYỆN TẬP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391DA-8042-6862-7790-604C4EE0D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Câu</a:t>
            </a:r>
            <a:r>
              <a:rPr lang="en-US" b="1" dirty="0">
                <a:solidFill>
                  <a:schemeClr val="tx1"/>
                </a:solidFill>
              </a:rPr>
              <a:t> 4: Khai </a:t>
            </a:r>
            <a:r>
              <a:rPr lang="en-US" b="1" dirty="0" err="1">
                <a:solidFill>
                  <a:schemeClr val="tx1"/>
                </a:solidFill>
              </a:rPr>
              <a:t>báo</a:t>
            </a:r>
            <a:r>
              <a:rPr lang="en-US" b="1" dirty="0">
                <a:solidFill>
                  <a:schemeClr val="tx1"/>
                </a:solidFill>
              </a:rPr>
              <a:t> CSS </a:t>
            </a:r>
            <a:r>
              <a:rPr lang="en-US" b="1" dirty="0" err="1">
                <a:solidFill>
                  <a:schemeClr val="tx1"/>
                </a:solidFill>
              </a:rPr>
              <a:t>sử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dụng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bộ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chọn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lớp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nào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đây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đúng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cú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pháp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A. </a:t>
            </a:r>
            <a:r>
              <a:rPr lang="en-US" b="1" dirty="0" err="1">
                <a:solidFill>
                  <a:schemeClr val="tx1"/>
                </a:solidFill>
              </a:rPr>
              <a:t>tieude</a:t>
            </a:r>
            <a:r>
              <a:rPr lang="en-US" b="1" dirty="0">
                <a:solidFill>
                  <a:schemeClr val="tx1"/>
                </a:solidFill>
              </a:rPr>
              <a:t> {font-family: "Arial"; font-size: 20px;} 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B. .hl{font-family: "Arial"; font-size: 20px;}		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C. #h1 {font-family: "Arial"; font-size: 20px;}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D. #tieude {font-family: "Arial"; font-size: 20px;}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718F68-1652-3F3A-FC97-FF4A48A0734C}"/>
              </a:ext>
            </a:extLst>
          </p:cNvPr>
          <p:cNvSpPr/>
          <p:nvPr/>
        </p:nvSpPr>
        <p:spPr>
          <a:xfrm>
            <a:off x="464267" y="3177432"/>
            <a:ext cx="508000" cy="503135"/>
          </a:xfrm>
          <a:prstGeom prst="ellipse">
            <a:avLst/>
          </a:prstGeom>
          <a:noFill/>
          <a:ln w="76200">
            <a:solidFill>
              <a:srgbClr val="EE1E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914">
              <a:defRPr/>
            </a:pPr>
            <a:endParaRPr lang="en-US" sz="1716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20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847A7-174F-B7B5-A2FF-06039B9AD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20FA-0090-4D74-21F6-97BA953C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LUYỆN TẬP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6A67A-D968-93DD-F8E3-8051CBCBB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Câu</a:t>
            </a:r>
            <a:r>
              <a:rPr lang="en-US" b="1" dirty="0">
                <a:solidFill>
                  <a:schemeClr val="tx1"/>
                </a:solidFill>
              </a:rPr>
              <a:t> 5: Khai </a:t>
            </a:r>
            <a:r>
              <a:rPr lang="en-US" b="1" dirty="0" err="1">
                <a:solidFill>
                  <a:schemeClr val="tx1"/>
                </a:solidFill>
              </a:rPr>
              <a:t>báo</a:t>
            </a:r>
            <a:r>
              <a:rPr lang="en-US" b="1" dirty="0">
                <a:solidFill>
                  <a:schemeClr val="tx1"/>
                </a:solidFill>
              </a:rPr>
              <a:t> CSS </a:t>
            </a:r>
            <a:r>
              <a:rPr lang="en-US" b="1" dirty="0" err="1">
                <a:solidFill>
                  <a:schemeClr val="tx1"/>
                </a:solidFill>
              </a:rPr>
              <a:t>nào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đây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sử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dụng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bộ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chọn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định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danh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A. h3 {font-size: 20px; color: grey;}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B. p, h4 {font-</a:t>
            </a:r>
            <a:r>
              <a:rPr lang="en-US" b="1" dirty="0" err="1">
                <a:solidFill>
                  <a:schemeClr val="tx1"/>
                </a:solidFill>
              </a:rPr>
              <a:t>sizw</a:t>
            </a:r>
            <a:r>
              <a:rPr lang="en-US" b="1" dirty="0">
                <a:solidFill>
                  <a:schemeClr val="tx1"/>
                </a:solidFill>
              </a:rPr>
              <a:t>: 20px; color: red;}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C. a {color: red;}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D. #dautrang {background-color: yellow; font-family: "Arial";}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1E1237-A1F7-6F40-D220-76FA9B7F2BFA}"/>
              </a:ext>
            </a:extLst>
          </p:cNvPr>
          <p:cNvSpPr/>
          <p:nvPr/>
        </p:nvSpPr>
        <p:spPr>
          <a:xfrm>
            <a:off x="482600" y="4038600"/>
            <a:ext cx="508000" cy="503135"/>
          </a:xfrm>
          <a:prstGeom prst="ellipse">
            <a:avLst/>
          </a:prstGeom>
          <a:noFill/>
          <a:ln w="76200">
            <a:solidFill>
              <a:srgbClr val="EE1E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914">
              <a:defRPr/>
            </a:pPr>
            <a:endParaRPr lang="en-US" sz="1716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866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3" descr="http://www.holycrapitslate.com/wp-content/uploads/2015/02/question-mark.jpg">
            <a:extLst>
              <a:ext uri="{FF2B5EF4-FFF2-40B4-BE49-F238E27FC236}">
                <a16:creationId xmlns:a16="http://schemas.microsoft.com/office/drawing/2014/main" id="{EC48E414-58F5-4EE9-ABAE-7F5A5F76C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219200"/>
            <a:ext cx="2057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ghtning Bolt 6">
            <a:extLst>
              <a:ext uri="{FF2B5EF4-FFF2-40B4-BE49-F238E27FC236}">
                <a16:creationId xmlns:a16="http://schemas.microsoft.com/office/drawing/2014/main" id="{DB6D7264-376F-4233-8F0A-E83220945008}"/>
              </a:ext>
            </a:extLst>
          </p:cNvPr>
          <p:cNvSpPr/>
          <p:nvPr/>
        </p:nvSpPr>
        <p:spPr>
          <a:xfrm flipH="1">
            <a:off x="1562100" y="838200"/>
            <a:ext cx="2209800" cy="1066800"/>
          </a:xfrm>
          <a:prstGeom prst="lightningBol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Cloud Callout 16">
            <a:extLst>
              <a:ext uri="{FF2B5EF4-FFF2-40B4-BE49-F238E27FC236}">
                <a16:creationId xmlns:a16="http://schemas.microsoft.com/office/drawing/2014/main" id="{81FEFE36-C34E-4B9C-B9B8-AEEA15D58761}"/>
              </a:ext>
            </a:extLst>
          </p:cNvPr>
          <p:cNvSpPr/>
          <p:nvPr/>
        </p:nvSpPr>
        <p:spPr>
          <a:xfrm>
            <a:off x="3733800" y="216014"/>
            <a:ext cx="7086600" cy="1841386"/>
          </a:xfrm>
          <a:prstGeom prst="cloudCallout">
            <a:avLst>
              <a:gd name="adj1" fmla="val 58050"/>
              <a:gd name="adj2" fmla="val 395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srgbClr val="FF3399"/>
                </a:solidFill>
                <a:latin typeface="+mj-lt"/>
                <a:cs typeface="Times" panose="020B0604020202020204" charset="0"/>
              </a:rPr>
              <a:t>Văn bản HTML dưới đây cho ra kết quả là gì? </a:t>
            </a:r>
            <a:endParaRPr lang="en-US" sz="3200" dirty="0">
              <a:solidFill>
                <a:srgbClr val="FF3399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287544-631E-45B7-8822-96C898145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2133600"/>
            <a:ext cx="5714999" cy="4419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511359-6D5A-D0B1-C209-715C00922B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400" y="2133600"/>
            <a:ext cx="3581399" cy="266700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Cloud Callout 16">
            <a:extLst>
              <a:ext uri="{FF2B5EF4-FFF2-40B4-BE49-F238E27FC236}">
                <a16:creationId xmlns:a16="http://schemas.microsoft.com/office/drawing/2014/main" id="{9FA2A7AE-11EC-FEC0-BF42-05934C1857D7}"/>
              </a:ext>
            </a:extLst>
          </p:cNvPr>
          <p:cNvSpPr/>
          <p:nvPr/>
        </p:nvSpPr>
        <p:spPr>
          <a:xfrm>
            <a:off x="228600" y="139814"/>
            <a:ext cx="11506200" cy="1879486"/>
          </a:xfrm>
          <a:prstGeom prst="cloudCallout">
            <a:avLst>
              <a:gd name="adj1" fmla="val 58050"/>
              <a:gd name="adj2" fmla="val 395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err="1">
                <a:solidFill>
                  <a:srgbClr val="FF3399"/>
                </a:solidFill>
              </a:rPr>
              <a:t>Với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cách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khai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báo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bộ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chọn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phần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tử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trong</a:t>
            </a:r>
            <a:r>
              <a:rPr lang="en-US" sz="2600" dirty="0">
                <a:solidFill>
                  <a:srgbClr val="FF3399"/>
                </a:solidFill>
              </a:rPr>
              <a:t> CSS </a:t>
            </a:r>
            <a:r>
              <a:rPr lang="en-US" sz="2600" dirty="0" err="1">
                <a:solidFill>
                  <a:srgbClr val="FF3399"/>
                </a:solidFill>
              </a:rPr>
              <a:t>đã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học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có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định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dạng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được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đoạn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văn</a:t>
            </a:r>
            <a:r>
              <a:rPr lang="en-US" sz="2600" dirty="0">
                <a:solidFill>
                  <a:srgbClr val="FF3399"/>
                </a:solidFill>
              </a:rPr>
              <a:t> 1, 3 </a:t>
            </a:r>
            <a:r>
              <a:rPr lang="en-US" sz="2600" dirty="0" err="1">
                <a:solidFill>
                  <a:srgbClr val="FF3399"/>
                </a:solidFill>
              </a:rPr>
              <a:t>có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màu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xanh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dương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còn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đoạn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văn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bản</a:t>
            </a:r>
            <a:r>
              <a:rPr lang="en-US" sz="2600" dirty="0">
                <a:solidFill>
                  <a:srgbClr val="FF3399"/>
                </a:solidFill>
              </a:rPr>
              <a:t> 2 </a:t>
            </a:r>
            <a:r>
              <a:rPr lang="en-US" sz="2600" dirty="0" err="1">
                <a:solidFill>
                  <a:srgbClr val="FF3399"/>
                </a:solidFill>
              </a:rPr>
              <a:t>có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màu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đen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mặc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định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của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trình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duyệt</a:t>
            </a:r>
            <a:r>
              <a:rPr lang="en-US" sz="2600" dirty="0">
                <a:solidFill>
                  <a:srgbClr val="FF3399"/>
                </a:solidFill>
              </a:rPr>
              <a:t> web </a:t>
            </a:r>
            <a:r>
              <a:rPr lang="en-US" sz="2600" dirty="0" err="1">
                <a:solidFill>
                  <a:srgbClr val="FF3399"/>
                </a:solidFill>
              </a:rPr>
              <a:t>được</a:t>
            </a:r>
            <a:r>
              <a:rPr lang="en-US" sz="2600" dirty="0">
                <a:solidFill>
                  <a:srgbClr val="FF3399"/>
                </a:solidFill>
              </a:rPr>
              <a:t> </a:t>
            </a:r>
            <a:r>
              <a:rPr lang="en-US" sz="2600" dirty="0" err="1">
                <a:solidFill>
                  <a:srgbClr val="FF3399"/>
                </a:solidFill>
              </a:rPr>
              <a:t>không</a:t>
            </a:r>
            <a:r>
              <a:rPr lang="en-US" sz="2600" dirty="0">
                <a:solidFill>
                  <a:srgbClr val="FF3399"/>
                </a:solidFill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7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AC1F-F3E5-F448-861F-78233DB41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423163"/>
            <a:ext cx="11301274" cy="704295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ED177-6D8E-0725-E418-9498FC69F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22" y="1340527"/>
            <a:ext cx="11298242" cy="5094309"/>
          </a:xfrm>
        </p:spPr>
        <p:txBody>
          <a:bodyPr/>
          <a:lstStyle/>
          <a:p>
            <a:r>
              <a:rPr lang="en-US" dirty="0"/>
              <a:t>Hoàn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</a:t>
            </a:r>
          </a:p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Cho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1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12F2E-2CBC-6DA2-0112-5BF1FEC18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57B5F-918F-265B-0822-B3C9B53A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423163"/>
            <a:ext cx="11301274" cy="704295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75B22-640E-6952-4731-C2DE92040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1"/>
            <a:ext cx="11455264" cy="5139436"/>
          </a:xfrm>
        </p:spPr>
        <p:txBody>
          <a:bodyPr>
            <a:noAutofit/>
          </a:bodyPr>
          <a:lstStyle/>
          <a:p>
            <a:pPr marL="4572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(class selector) d</a:t>
            </a:r>
            <a:r>
              <a:rPr lang="vi-VN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ùng để khai báo các quy tắc định dạng được áp dụng chung cho nhiều phần tử trong văn bản HTML.</a:t>
            </a:r>
            <a:endParaRPr lang="en-US" sz="30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0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051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Tên_bộ_chọn_lớp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{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r>
              <a:rPr lang="en-US" sz="3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3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…</a:t>
            </a:r>
            <a:r>
              <a:rPr lang="en-US" sz="3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n</a:t>
            </a:r>
            <a:r>
              <a:rPr lang="en-US" sz="3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3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;}</a:t>
            </a:r>
            <a:endParaRPr lang="en-US" sz="30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tuỳ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HTML:</a:t>
            </a:r>
            <a:endParaRPr lang="en-US" sz="30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763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Tên_bộ_chọn_lớp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{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…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;}</a:t>
            </a:r>
            <a:endParaRPr lang="en-US" sz="28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30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Tên_bộ</a:t>
            </a:r>
            <a:r>
              <a:rPr lang="en-US" sz="3000" i="1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_</a:t>
            </a:r>
            <a:r>
              <a:rPr lang="en-US" sz="3000" i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30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_</a:t>
            </a:r>
            <a:r>
              <a:rPr lang="en-US" sz="3000" i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HTML,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0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class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30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Tên_bộ_chọn_lớp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3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71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F9C2E-D03D-270B-FC84-A7903500D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6DDAA-52BC-4F5C-8108-206C22828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423163"/>
            <a:ext cx="11301274" cy="704295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F55A0B-8ECE-974C-B856-BC4F0626B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127458"/>
            <a:ext cx="8077199" cy="5730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9EBCA8-E310-5CF9-07EF-F53942845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2" y="3429000"/>
            <a:ext cx="3886198" cy="3429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DBC93E-018B-1FE8-9C0C-56E22009BE1F}"/>
              </a:ext>
            </a:extLst>
          </p:cNvPr>
          <p:cNvSpPr txBox="1"/>
          <p:nvPr/>
        </p:nvSpPr>
        <p:spPr>
          <a:xfrm>
            <a:off x="8305802" y="1371600"/>
            <a:ext cx="3457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9337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DD8EB-866F-73B9-8BCB-DEC85F600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2256-23A0-2201-E933-5DBF6DA9A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423163"/>
            <a:ext cx="11301274" cy="704295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D815C-2581-7192-8DBA-AF70763FB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D3D53-CEE6-4472-9FB6-358C1E134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" y="1127458"/>
            <a:ext cx="8140262" cy="57305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8CCB13-5ED3-8BBF-01C0-847169DF6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550" y="2819400"/>
            <a:ext cx="3856312" cy="4038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683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C0838-E67C-45B4-824B-560A91D11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423163"/>
            <a:ext cx="11301274" cy="704295"/>
          </a:xfrm>
        </p:spPr>
        <p:txBody>
          <a:bodyPr>
            <a:normAutofit/>
          </a:bodyPr>
          <a:lstStyle/>
          <a:p>
            <a:r>
              <a:rPr lang="en-US" dirty="0"/>
              <a:t>2.Bộ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danh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F57BB6-451B-43C9-8175-17F8135AD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PHIẾU HỌC TẬP SỐ 2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Câu</a:t>
            </a:r>
            <a:r>
              <a:rPr lang="en-US" b="1" dirty="0">
                <a:solidFill>
                  <a:schemeClr val="tx1"/>
                </a:solidFill>
              </a:rPr>
              <a:t> 1: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Nêu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mục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đích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dụng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bộ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chọn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định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danh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Câu</a:t>
            </a:r>
            <a:r>
              <a:rPr lang="en-US" b="1" dirty="0">
                <a:solidFill>
                  <a:schemeClr val="tx1"/>
                </a:solidFill>
              </a:rPr>
              <a:t> 2: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Bộ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chọn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định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báo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thế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nào</a:t>
            </a:r>
            <a:r>
              <a:rPr lang="en-US" dirty="0">
                <a:solidFill>
                  <a:schemeClr val="tx1"/>
                </a:solidFill>
              </a:rPr>
              <a:t>? 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Câu</a:t>
            </a:r>
            <a:r>
              <a:rPr lang="en-US" b="1" dirty="0">
                <a:solidFill>
                  <a:schemeClr val="tx1"/>
                </a:solidFill>
              </a:rPr>
              <a:t> 3: </a:t>
            </a:r>
            <a:r>
              <a:rPr lang="en-US" dirty="0" err="1">
                <a:solidFill>
                  <a:schemeClr val="tx1"/>
                </a:solidFill>
              </a:rPr>
              <a:t>Nêu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cách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áp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dụng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bộ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chọn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định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phần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tử</a:t>
            </a:r>
            <a:r>
              <a:rPr lang="en-US" dirty="0">
                <a:solidFill>
                  <a:schemeClr val="tx1"/>
                </a:solidFill>
              </a:rPr>
              <a:t> HTML?</a:t>
            </a:r>
          </a:p>
        </p:txBody>
      </p:sp>
    </p:spTree>
    <p:extLst>
      <p:ext uri="{BB962C8B-B14F-4D97-AF65-F5344CB8AC3E}">
        <p14:creationId xmlns:p14="http://schemas.microsoft.com/office/powerpoint/2010/main" val="376890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C0838-E67C-45B4-824B-560A91D11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423163"/>
            <a:ext cx="11301274" cy="704295"/>
          </a:xfrm>
        </p:spPr>
        <p:txBody>
          <a:bodyPr>
            <a:normAutofit/>
          </a:bodyPr>
          <a:lstStyle/>
          <a:p>
            <a:r>
              <a:rPr lang="en-US" dirty="0"/>
              <a:t>2.Bộ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danh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B5941-FFAD-B0C9-1C74-894CAB3D2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21717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html.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21717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45720" indent="0"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#Tên_định_danh  </a:t>
            </a:r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{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</a:t>
            </a:r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</a:t>
            </a:r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;}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41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B7C37-A0C3-CA58-63FC-375F87223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E7C1D-4959-B497-2E4F-964D60F11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423163"/>
            <a:ext cx="11301274" cy="704295"/>
          </a:xfrm>
        </p:spPr>
        <p:txBody>
          <a:bodyPr>
            <a:normAutofit/>
          </a:bodyPr>
          <a:lstStyle/>
          <a:p>
            <a:r>
              <a:rPr lang="en-US" dirty="0"/>
              <a:t>2.Bộ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danh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710CCC-9AB0-ED05-E7A1-BE7FD0DBB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" y="1143224"/>
            <a:ext cx="8303172" cy="5714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E047E6-3CBA-3C02-B8A7-B78A3FF66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3428999"/>
            <a:ext cx="3121572" cy="228600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655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ADVANCE_TIME" val="0.84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4684</TotalTime>
  <Words>1186</Words>
  <Application>Microsoft Office PowerPoint</Application>
  <PresentationFormat>Widescreen</PresentationFormat>
  <Paragraphs>80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Wingdings</vt:lpstr>
      <vt:lpstr>Times New Roman</vt:lpstr>
      <vt:lpstr>Calibri</vt:lpstr>
      <vt:lpstr>Corbel</vt:lpstr>
      <vt:lpstr>Arial</vt:lpstr>
      <vt:lpstr>Basis</vt:lpstr>
      <vt:lpstr>Bài 10. BỘ CHỌN LỚP,  BỘ CHỌN ĐỊNH DANH</vt:lpstr>
      <vt:lpstr>PowerPoint Presentation</vt:lpstr>
      <vt:lpstr>1. Bộ chọn lớp</vt:lpstr>
      <vt:lpstr>1. Bộ chọn lớp</vt:lpstr>
      <vt:lpstr>1. Bộ chọn lớp</vt:lpstr>
      <vt:lpstr>1. Bộ chọn lớp</vt:lpstr>
      <vt:lpstr>2.Bộ chọn định danh</vt:lpstr>
      <vt:lpstr>2.Bộ chọn định danh</vt:lpstr>
      <vt:lpstr>2.Bộ chọn định danh</vt:lpstr>
      <vt:lpstr>2.Bộ chọn định danh</vt:lpstr>
      <vt:lpstr>3. Thực hành sử dụng bộ chọn lớp, bộ chọn định danh</vt:lpstr>
      <vt:lpstr>3. Thực hành sử dụng bộ chọn lớp, bộ chọn định danh</vt:lpstr>
      <vt:lpstr>3. Thực hành sử dụng bộ chọn lớp, bộ chọn định danh</vt:lpstr>
      <vt:lpstr>Vận dụng: Tạo website cá nhân</vt:lpstr>
      <vt:lpstr>LUYỆN TẬP</vt:lpstr>
      <vt:lpstr>LUYỆN TẬP</vt:lpstr>
      <vt:lpstr>LUYỆN TẬP</vt:lpstr>
      <vt:lpstr>LUYỆN TẬP</vt:lpstr>
      <vt:lpstr>LUYỆN TẬP</vt:lpstr>
    </vt:vector>
  </TitlesOfParts>
  <Company>PDP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Bµi 2 : Th«ng tin vµ c¸ch biÓu biÔn th«ng tin</dc:title>
  <dc:creator>Soncan</dc:creator>
  <cp:lastModifiedBy>Admin</cp:lastModifiedBy>
  <cp:revision>198</cp:revision>
  <dcterms:created xsi:type="dcterms:W3CDTF">2006-04-02T00:04:42Z</dcterms:created>
  <dcterms:modified xsi:type="dcterms:W3CDTF">2024-12-19T00:58:13Z</dcterms:modified>
</cp:coreProperties>
</file>