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9"/>
  </p:notesMasterIdLst>
  <p:handoutMasterIdLst>
    <p:handoutMasterId r:id="rId20"/>
  </p:handoutMasterIdLst>
  <p:sldIdLst>
    <p:sldId id="289" r:id="rId2"/>
    <p:sldId id="277" r:id="rId3"/>
    <p:sldId id="257" r:id="rId4"/>
    <p:sldId id="259" r:id="rId5"/>
    <p:sldId id="293" r:id="rId6"/>
    <p:sldId id="284" r:id="rId7"/>
    <p:sldId id="285" r:id="rId8"/>
    <p:sldId id="292" r:id="rId9"/>
    <p:sldId id="297" r:id="rId10"/>
    <p:sldId id="294" r:id="rId11"/>
    <p:sldId id="287" r:id="rId12"/>
    <p:sldId id="288" r:id="rId13"/>
    <p:sldId id="295" r:id="rId14"/>
    <p:sldId id="298" r:id="rId15"/>
    <p:sldId id="286" r:id="rId16"/>
    <p:sldId id="296" r:id="rId17"/>
    <p:sldId id="290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C364C9-6DEF-4F61-AE97-8E90A3142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E1AA7-AEFD-4B70-8CE2-EED03C7EFF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1515D-DFDF-42AC-A6DB-8994DD92A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3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A2F17B-1F00-4259-9AC2-859812366C8F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33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8" descr="b"/>
          <p:cNvSpPr>
            <a:spLocks/>
          </p:cNvSpPr>
          <p:nvPr/>
        </p:nvSpPr>
        <p:spPr bwMode="gray">
          <a:xfrm>
            <a:off x="0" y="0"/>
            <a:ext cx="6030913" cy="6010275"/>
          </a:xfrm>
          <a:custGeom>
            <a:avLst/>
            <a:gdLst>
              <a:gd name="T0" fmla="*/ 0 w 2849"/>
              <a:gd name="T1" fmla="*/ 0 h 3786"/>
              <a:gd name="T2" fmla="*/ 0 w 2849"/>
              <a:gd name="T3" fmla="*/ 2147483646 h 3786"/>
              <a:gd name="T4" fmla="*/ 2147483646 w 2849"/>
              <a:gd name="T5" fmla="*/ 2147483646 h 3786"/>
              <a:gd name="T6" fmla="*/ 2147483646 w 2849"/>
              <a:gd name="T7" fmla="*/ 2147483646 h 3786"/>
              <a:gd name="T8" fmla="*/ 2147483646 w 2849"/>
              <a:gd name="T9" fmla="*/ 2147483646 h 3786"/>
              <a:gd name="T10" fmla="*/ 2147483646 w 2849"/>
              <a:gd name="T11" fmla="*/ 2147483646 h 3786"/>
              <a:gd name="T12" fmla="*/ 2147483646 w 2849"/>
              <a:gd name="T13" fmla="*/ 2147483646 h 3786"/>
              <a:gd name="T14" fmla="*/ 2147483646 w 2849"/>
              <a:gd name="T15" fmla="*/ 2147483646 h 3786"/>
              <a:gd name="T16" fmla="*/ 2147483646 w 2849"/>
              <a:gd name="T17" fmla="*/ 2147483646 h 3786"/>
              <a:gd name="T18" fmla="*/ 2147483646 w 2849"/>
              <a:gd name="T19" fmla="*/ 0 h 3786"/>
              <a:gd name="T20" fmla="*/ 0 w 2849"/>
              <a:gd name="T21" fmla="*/ 0 h 37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9" h="3786">
                <a:moveTo>
                  <a:pt x="0" y="0"/>
                </a:moveTo>
                <a:lnTo>
                  <a:pt x="0" y="3456"/>
                </a:lnTo>
                <a:cubicBezTo>
                  <a:pt x="249" y="3613"/>
                  <a:pt x="308" y="3665"/>
                  <a:pt x="550" y="3711"/>
                </a:cubicBezTo>
                <a:cubicBezTo>
                  <a:pt x="756" y="3769"/>
                  <a:pt x="1183" y="3786"/>
                  <a:pt x="1453" y="3731"/>
                </a:cubicBezTo>
                <a:cubicBezTo>
                  <a:pt x="1725" y="3691"/>
                  <a:pt x="1943" y="3590"/>
                  <a:pt x="2147" y="3417"/>
                </a:cubicBezTo>
                <a:cubicBezTo>
                  <a:pt x="2351" y="3244"/>
                  <a:pt x="2561" y="2974"/>
                  <a:pt x="2677" y="2690"/>
                </a:cubicBezTo>
                <a:cubicBezTo>
                  <a:pt x="2793" y="2406"/>
                  <a:pt x="2849" y="2012"/>
                  <a:pt x="2841" y="1715"/>
                </a:cubicBezTo>
                <a:cubicBezTo>
                  <a:pt x="2833" y="1418"/>
                  <a:pt x="2740" y="1135"/>
                  <a:pt x="2631" y="910"/>
                </a:cubicBezTo>
                <a:cubicBezTo>
                  <a:pt x="2498" y="686"/>
                  <a:pt x="2291" y="439"/>
                  <a:pt x="2186" y="367"/>
                </a:cubicBezTo>
                <a:cubicBezTo>
                  <a:pt x="2018" y="239"/>
                  <a:pt x="1886" y="98"/>
                  <a:pt x="1519" y="0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58"/>
          <p:cNvSpPr>
            <a:spLocks/>
          </p:cNvSpPr>
          <p:nvPr/>
        </p:nvSpPr>
        <p:spPr bwMode="gray">
          <a:xfrm>
            <a:off x="0" y="4483100"/>
            <a:ext cx="5497513" cy="2368550"/>
          </a:xfrm>
          <a:custGeom>
            <a:avLst/>
            <a:gdLst>
              <a:gd name="T0" fmla="*/ 0 w 2597"/>
              <a:gd name="T1" fmla="*/ 489 h 1492"/>
              <a:gd name="T2" fmla="*/ 1328 w 2597"/>
              <a:gd name="T3" fmla="*/ 840 h 1492"/>
              <a:gd name="T4" fmla="*/ 2488 w 2597"/>
              <a:gd name="T5" fmla="*/ 0 h 1492"/>
              <a:gd name="T6" fmla="*/ 1712 w 2597"/>
              <a:gd name="T7" fmla="*/ 1124 h 1492"/>
              <a:gd name="T8" fmla="*/ 636 w 2597"/>
              <a:gd name="T9" fmla="*/ 1492 h 1492"/>
              <a:gd name="T10" fmla="*/ 1 w 2597"/>
              <a:gd name="T11" fmla="*/ 1492 h 1492"/>
              <a:gd name="T12" fmla="*/ 0 w 2597"/>
              <a:gd name="T13" fmla="*/ 489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42353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Freeform 59"/>
          <p:cNvSpPr>
            <a:spLocks/>
          </p:cNvSpPr>
          <p:nvPr/>
        </p:nvSpPr>
        <p:spPr bwMode="gray">
          <a:xfrm>
            <a:off x="-17463" y="4149725"/>
            <a:ext cx="5537201" cy="2708275"/>
          </a:xfrm>
          <a:custGeom>
            <a:avLst/>
            <a:gdLst>
              <a:gd name="T0" fmla="*/ 0 w 2576"/>
              <a:gd name="T1" fmla="*/ 1688 h 1688"/>
              <a:gd name="T2" fmla="*/ 0 w 2576"/>
              <a:gd name="T3" fmla="*/ 1112 h 1688"/>
              <a:gd name="T4" fmla="*/ 2576 w 2576"/>
              <a:gd name="T5" fmla="*/ 0 h 1688"/>
              <a:gd name="T6" fmla="*/ 2135 w 2576"/>
              <a:gd name="T7" fmla="*/ 826 h 1688"/>
              <a:gd name="T8" fmla="*/ 635 w 2576"/>
              <a:gd name="T9" fmla="*/ 1688 h 1688"/>
              <a:gd name="T10" fmla="*/ 0 w 2576"/>
              <a:gd name="T11" fmla="*/ 1688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0196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Freeform 60"/>
          <p:cNvSpPr>
            <a:spLocks/>
          </p:cNvSpPr>
          <p:nvPr/>
        </p:nvSpPr>
        <p:spPr bwMode="grayWhite">
          <a:xfrm>
            <a:off x="3001963" y="-11113"/>
            <a:ext cx="9232900" cy="6881813"/>
          </a:xfrm>
          <a:custGeom>
            <a:avLst/>
            <a:gdLst>
              <a:gd name="T0" fmla="*/ 2147483646 w 4362"/>
              <a:gd name="T1" fmla="*/ 2147483646 h 4335"/>
              <a:gd name="T2" fmla="*/ 2147483646 w 4362"/>
              <a:gd name="T3" fmla="*/ 2147483646 h 4335"/>
              <a:gd name="T4" fmla="*/ 2147483646 w 4362"/>
              <a:gd name="T5" fmla="*/ 2147483646 h 4335"/>
              <a:gd name="T6" fmla="*/ 2147483646 w 4362"/>
              <a:gd name="T7" fmla="*/ 2147483646 h 4335"/>
              <a:gd name="T8" fmla="*/ 2147483646 w 4362"/>
              <a:gd name="T9" fmla="*/ 2147483646 h 4335"/>
              <a:gd name="T10" fmla="*/ 2147483646 w 4362"/>
              <a:gd name="T11" fmla="*/ 2147483646 h 4335"/>
              <a:gd name="T12" fmla="*/ 0 w 4362"/>
              <a:gd name="T13" fmla="*/ 2147483646 h 4335"/>
              <a:gd name="T14" fmla="*/ 2147483646 w 4362"/>
              <a:gd name="T15" fmla="*/ 2147483646 h 4335"/>
              <a:gd name="T16" fmla="*/ 2147483646 w 4362"/>
              <a:gd name="T17" fmla="*/ 0 h 4335"/>
              <a:gd name="T18" fmla="*/ 2147483646 w 4362"/>
              <a:gd name="T19" fmla="*/ 2147483646 h 43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35">
                <a:moveTo>
                  <a:pt x="189" y="5"/>
                </a:moveTo>
                <a:lnTo>
                  <a:pt x="561" y="186"/>
                </a:lnTo>
                <a:lnTo>
                  <a:pt x="943" y="494"/>
                </a:lnTo>
                <a:lnTo>
                  <a:pt x="1221" y="960"/>
                </a:lnTo>
                <a:lnTo>
                  <a:pt x="1413" y="1623"/>
                </a:lnTo>
                <a:lnTo>
                  <a:pt x="1290" y="2653"/>
                </a:lnTo>
                <a:lnTo>
                  <a:pt x="0" y="4335"/>
                </a:lnTo>
                <a:lnTo>
                  <a:pt x="4349" y="4335"/>
                </a:lnTo>
                <a:lnTo>
                  <a:pt x="4362" y="0"/>
                </a:lnTo>
                <a:lnTo>
                  <a:pt x="189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black">
          <a:xfrm>
            <a:off x="9855200" y="5791200"/>
            <a:ext cx="184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800" b="1" i="1"/>
              <a:t>LOGO</a:t>
            </a: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black">
          <a:xfrm>
            <a:off x="7416800" y="457200"/>
            <a:ext cx="436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i="1">
                <a:solidFill>
                  <a:schemeClr val="folHlink"/>
                </a:solidFill>
              </a:rPr>
              <a:t>“ Add your company slogan ”</a:t>
            </a: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grayWhite">
          <a:xfrm>
            <a:off x="5713413" y="3933825"/>
            <a:ext cx="6499225" cy="431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57647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Line 63"/>
          <p:cNvSpPr>
            <a:spLocks noChangeShapeType="1"/>
          </p:cNvSpPr>
          <p:nvPr/>
        </p:nvSpPr>
        <p:spPr bwMode="grayWhite">
          <a:xfrm>
            <a:off x="5713413" y="3933825"/>
            <a:ext cx="647858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64"/>
          <p:cNvSpPr>
            <a:spLocks noChangeShapeType="1"/>
          </p:cNvSpPr>
          <p:nvPr/>
        </p:nvSpPr>
        <p:spPr bwMode="grayWhite">
          <a:xfrm>
            <a:off x="5713413" y="4365625"/>
            <a:ext cx="647858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61"/>
          <p:cNvSpPr>
            <a:spLocks/>
          </p:cNvSpPr>
          <p:nvPr/>
        </p:nvSpPr>
        <p:spPr bwMode="gray">
          <a:xfrm>
            <a:off x="1287463" y="-11113"/>
            <a:ext cx="5095875" cy="6881813"/>
          </a:xfrm>
          <a:custGeom>
            <a:avLst/>
            <a:gdLst>
              <a:gd name="T0" fmla="*/ 858 w 2408"/>
              <a:gd name="T1" fmla="*/ 0 h 4335"/>
              <a:gd name="T2" fmla="*/ 1984 w 2408"/>
              <a:gd name="T3" fmla="*/ 2583 h 4335"/>
              <a:gd name="T4" fmla="*/ 0 w 2408"/>
              <a:gd name="T5" fmla="*/ 4327 h 4335"/>
              <a:gd name="T6" fmla="*/ 1208 w 2408"/>
              <a:gd name="T7" fmla="*/ 4335 h 4335"/>
              <a:gd name="T8" fmla="*/ 2272 w 2408"/>
              <a:gd name="T9" fmla="*/ 2567 h 4335"/>
              <a:gd name="T10" fmla="*/ 998 w 2408"/>
              <a:gd name="T11" fmla="*/ 3 h 4335"/>
              <a:gd name="T12" fmla="*/ 858 w 2408"/>
              <a:gd name="T13" fmla="*/ 0 h 4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299200" y="2362200"/>
            <a:ext cx="5689600" cy="1219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0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299200" y="3962400"/>
            <a:ext cx="55880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0"/>
            <a:ext cx="28448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7823200" y="6477000"/>
            <a:ext cx="38608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4572000" y="6477000"/>
            <a:ext cx="28448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512DF0C-3D13-4F4D-AFD7-299638B09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13B37-C46F-4087-988C-861CA6D66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3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172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0EA4F-3191-428C-B35D-5A4543A01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1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3"/>
            <a:ext cx="104648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10972800" cy="51816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06D6D-A921-433B-BE2B-4CDE7AA8A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7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063EA-C7D5-49B9-BC3C-DE24177F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500DF-7B96-452A-A5E3-E0A00E8A7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3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0094-7D95-40FA-8512-C2E831421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8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1AA6B-7AFC-40BE-914B-756746CE5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8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7C90C-8291-402F-9A06-76DF1EDE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62CE-3EE6-4E32-A439-EB1C22913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3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BF0E3-2705-4449-88CB-9B6AB31D8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ECFB1-3112-4CA2-B379-4E1AB367F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1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7"/>
          <p:cNvGraphicFramePr>
            <a:graphicFrameLocks noChangeAspect="1"/>
          </p:cNvGraphicFramePr>
          <p:nvPr/>
        </p:nvGraphicFramePr>
        <p:xfrm>
          <a:off x="0" y="0"/>
          <a:ext cx="1219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8825397" imgH="990476" progId="Photoshop.Image.7">
                  <p:embed/>
                </p:oleObj>
              </mc:Choice>
              <mc:Fallback>
                <p:oleObj name="Image" r:id="rId14" imgW="8825397" imgH="990476" progId="Photoshop.Image.7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99"/>
          <p:cNvSpPr>
            <a:spLocks/>
          </p:cNvSpPr>
          <p:nvPr/>
        </p:nvSpPr>
        <p:spPr bwMode="gray">
          <a:xfrm>
            <a:off x="-1588" y="6413500"/>
            <a:ext cx="5607051" cy="444500"/>
          </a:xfrm>
          <a:custGeom>
            <a:avLst/>
            <a:gdLst>
              <a:gd name="T0" fmla="*/ 2147483646 w 2649"/>
              <a:gd name="T1" fmla="*/ 2147483646 h 280"/>
              <a:gd name="T2" fmla="*/ 2147483646 w 2649"/>
              <a:gd name="T3" fmla="*/ 2147483646 h 280"/>
              <a:gd name="T4" fmla="*/ 2147483646 w 2649"/>
              <a:gd name="T5" fmla="*/ 0 h 280"/>
              <a:gd name="T6" fmla="*/ 0 w 2649"/>
              <a:gd name="T7" fmla="*/ 2147483646 h 280"/>
              <a:gd name="T8" fmla="*/ 2147483646 w 2649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Freeform 100"/>
          <p:cNvSpPr>
            <a:spLocks/>
          </p:cNvSpPr>
          <p:nvPr/>
        </p:nvSpPr>
        <p:spPr bwMode="gray">
          <a:xfrm>
            <a:off x="6577013" y="6337300"/>
            <a:ext cx="5614987" cy="520700"/>
          </a:xfrm>
          <a:custGeom>
            <a:avLst/>
            <a:gdLst>
              <a:gd name="T0" fmla="*/ 0 w 2653"/>
              <a:gd name="T1" fmla="*/ 2147483646 h 328"/>
              <a:gd name="T2" fmla="*/ 2147483646 w 2653"/>
              <a:gd name="T3" fmla="*/ 2147483646 h 328"/>
              <a:gd name="T4" fmla="*/ 2147483646 w 2653"/>
              <a:gd name="T5" fmla="*/ 0 h 328"/>
              <a:gd name="T6" fmla="*/ 2147483646 w 2653"/>
              <a:gd name="T7" fmla="*/ 2147483646 h 328"/>
              <a:gd name="T8" fmla="*/ 0 w 2653"/>
              <a:gd name="T9" fmla="*/ 2147483646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" name="Freeform 102"/>
          <p:cNvSpPr>
            <a:spLocks/>
          </p:cNvSpPr>
          <p:nvPr/>
        </p:nvSpPr>
        <p:spPr bwMode="gray">
          <a:xfrm>
            <a:off x="6096000" y="800100"/>
            <a:ext cx="6096000" cy="444500"/>
          </a:xfrm>
          <a:custGeom>
            <a:avLst/>
            <a:gdLst>
              <a:gd name="T0" fmla="*/ 0 w 2880"/>
              <a:gd name="T1" fmla="*/ 8 h 280"/>
              <a:gd name="T2" fmla="*/ 1486 w 2880"/>
              <a:gd name="T3" fmla="*/ 79 h 280"/>
              <a:gd name="T4" fmla="*/ 2880 w 2880"/>
              <a:gd name="T5" fmla="*/ 280 h 280"/>
              <a:gd name="T6" fmla="*/ 2880 w 2880"/>
              <a:gd name="T7" fmla="*/ 0 h 280"/>
              <a:gd name="T8" fmla="*/ 0 w 2880"/>
              <a:gd name="T9" fmla="*/ 8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7" name="Freeform 103"/>
          <p:cNvSpPr>
            <a:spLocks/>
          </p:cNvSpPr>
          <p:nvPr/>
        </p:nvSpPr>
        <p:spPr bwMode="invGray">
          <a:xfrm>
            <a:off x="0" y="0"/>
            <a:ext cx="12192000" cy="812800"/>
          </a:xfrm>
          <a:custGeom>
            <a:avLst/>
            <a:gdLst>
              <a:gd name="T0" fmla="*/ 0 w 5760"/>
              <a:gd name="T1" fmla="*/ 512 h 512"/>
              <a:gd name="T2" fmla="*/ 5760 w 5760"/>
              <a:gd name="T3" fmla="*/ 512 h 512"/>
              <a:gd name="T4" fmla="*/ 5760 w 5760"/>
              <a:gd name="T5" fmla="*/ 0 h 512"/>
              <a:gd name="T6" fmla="*/ 2804 w 5760"/>
              <a:gd name="T7" fmla="*/ 134 h 512"/>
              <a:gd name="T8" fmla="*/ 0 w 5760"/>
              <a:gd name="T9" fmla="*/ 9 h 512"/>
              <a:gd name="T10" fmla="*/ 0 w 5760"/>
              <a:gd name="T11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562725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245600" y="6591300"/>
            <a:ext cx="254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08563" y="6551613"/>
            <a:ext cx="284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fld id="{AB87E7ED-50EE-4BEC-934E-BC3578E2E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228600"/>
            <a:ext cx="10464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8" name="Freeform 104"/>
          <p:cNvSpPr>
            <a:spLocks/>
          </p:cNvSpPr>
          <p:nvPr/>
        </p:nvSpPr>
        <p:spPr bwMode="gray">
          <a:xfrm>
            <a:off x="0" y="793750"/>
            <a:ext cx="6096000" cy="444500"/>
          </a:xfrm>
          <a:custGeom>
            <a:avLst/>
            <a:gdLst>
              <a:gd name="T0" fmla="*/ 2880 w 2880"/>
              <a:gd name="T1" fmla="*/ 16 h 280"/>
              <a:gd name="T2" fmla="*/ 1433 w 2880"/>
              <a:gd name="T3" fmla="*/ 83 h 280"/>
              <a:gd name="T4" fmla="*/ 0 w 2880"/>
              <a:gd name="T5" fmla="*/ 280 h 280"/>
              <a:gd name="T6" fmla="*/ 0 w 2880"/>
              <a:gd name="T7" fmla="*/ 0 h 280"/>
              <a:gd name="T8" fmla="*/ 2880 w 2880"/>
              <a:gd name="T9" fmla="*/ 1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33602" y="1104544"/>
            <a:ext cx="7848599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5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MỪNG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QUÝ THẦY, CÔ GIÁO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 DỰ GIỜ </a:t>
            </a:r>
            <a:r>
              <a:rPr lang="en-US" sz="5000" b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TIẾT HỌC!</a:t>
            </a:r>
            <a:endParaRPr lang="en-US" sz="5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12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58303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-22186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4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-4437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86768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3" descr="blumen-pflanzen06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15449" y="3761419"/>
            <a:ext cx="3034730" cy="22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th_animated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45024"/>
            <a:ext cx="3469704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583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I. LUYỆN TẬP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9CAC6-3CFE-41BC-BE35-0A227215B84E}"/>
              </a:ext>
            </a:extLst>
          </p:cNvPr>
          <p:cNvSpPr txBox="1"/>
          <p:nvPr/>
        </p:nvSpPr>
        <p:spPr>
          <a:xfrm>
            <a:off x="1559496" y="1916832"/>
            <a:ext cx="1000911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</a:t>
            </a:r>
            <a:r>
              <a:rPr lang="vi-VN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nhập từ bàn phím hai số nguyên a và b, đưa ra màn hình thông báo “Positive” nếu a + b &gt; 0, “Negative” nếu a + b &lt; 0 và “Zero” nếu a + b = 0.</a:t>
            </a:r>
            <a:endParaRPr lang="en-US" sz="30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The Question Mark - Hình Động Dấu Chấm Hỏi , Free Transparent Clipart -  ClipartK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916832"/>
            <a:ext cx="122413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914400" y="3861048"/>
            <a:ext cx="10798224" cy="24482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>
                <a:solidFill>
                  <a:srgbClr val="7030A0"/>
                </a:solidFill>
              </a:rPr>
              <a:t>Thảo luận nhóm theo tổ trong thời gian 6 phút để hoàn thành chương trình bằng Python:</a:t>
            </a:r>
          </a:p>
          <a:p>
            <a:pPr marL="457200" indent="-457200" algn="just">
              <a:buFontTx/>
              <a:buChar char="-"/>
              <a:defRPr/>
            </a:pPr>
            <a:r>
              <a:rPr lang="en-US" sz="3200" b="1">
                <a:solidFill>
                  <a:srgbClr val="7030A0"/>
                </a:solidFill>
              </a:rPr>
              <a:t>Tổ 1, 2: Sử dụng câu lệnh rẽ nhánh dạng if – else.</a:t>
            </a:r>
          </a:p>
          <a:p>
            <a:pPr marL="457200" indent="-457200" algn="just">
              <a:buFontTx/>
              <a:buChar char="-"/>
              <a:defRPr/>
            </a:pPr>
            <a:r>
              <a:rPr lang="en-US" sz="3200" b="1">
                <a:solidFill>
                  <a:srgbClr val="7030A0"/>
                </a:solidFill>
              </a:rPr>
              <a:t>Tổ 3, 4: Sử dụng câu lệnh rẽ nhánh dạng if.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52" y="98072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2. Tự luận:</a:t>
            </a:r>
          </a:p>
        </p:txBody>
      </p:sp>
    </p:spTree>
    <p:extLst>
      <p:ext uri="{BB962C8B-B14F-4D97-AF65-F5344CB8AC3E}">
        <p14:creationId xmlns:p14="http://schemas.microsoft.com/office/powerpoint/2010/main" val="22358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II. VẬN DỤNG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9CAC6-3CFE-41BC-BE35-0A227215B84E}"/>
              </a:ext>
            </a:extLst>
          </p:cNvPr>
          <p:cNvSpPr txBox="1"/>
          <p:nvPr/>
        </p:nvSpPr>
        <p:spPr>
          <a:xfrm>
            <a:off x="1512326" y="1052513"/>
            <a:ext cx="10194527" cy="53245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nhuận: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nhuận là những năm chia hết cho 400 hoặc những năm chia hết cho 4 nhưng không chia hết cho 100. Đặc biệt, những năm chia hết cho 3328 được đề xuất là năm nhuận kép. Với số nguyên dương n nhập vào từ bàn phím, em hãy đưa ra màn hình thông báo: “Không là năm nhuận” nếu n không phải là năm nhuận; “Năm nhuận” nếu n là năm nhuận và “Năm nhuận kép” nếu n là năm nhuận kép.</a:t>
            </a:r>
            <a:endParaRPr lang="en-US" sz="32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2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The Question Mark - Hình Động Dấu Chấm Hỏi , Free Transparent Clipart -  ClipartK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9" y="1052513"/>
            <a:ext cx="13208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4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II. VẬN DỤNG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9CAC6-3CFE-41BC-BE35-0A227215B84E}"/>
              </a:ext>
            </a:extLst>
          </p:cNvPr>
          <p:cNvSpPr txBox="1"/>
          <p:nvPr/>
        </p:nvSpPr>
        <p:spPr>
          <a:xfrm>
            <a:off x="623392" y="1052513"/>
            <a:ext cx="11083461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(n chia hết cho 400) hoặc (n chia hết cho 4 và n không chia hết cho 100)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Nếu n chia hết cho 3328 đưa ra thông báo “Năm nhuận kép”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Trái lại, đưa ra thông báo “Năm nhuận”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Trái lại, đưa ra thông báo “Năm không nhuận”</a:t>
            </a:r>
          </a:p>
        </p:txBody>
      </p:sp>
    </p:spTree>
    <p:extLst>
      <p:ext uri="{BB962C8B-B14F-4D97-AF65-F5344CB8AC3E}">
        <p14:creationId xmlns:p14="http://schemas.microsoft.com/office/powerpoint/2010/main" val="298004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II. VẬN DỤNG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4400" y="1844824"/>
            <a:ext cx="10798224" cy="42484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1775" algn="just">
              <a:defRPr/>
            </a:pPr>
            <a:r>
              <a:rPr lang="en-US" sz="3200" b="1">
                <a:solidFill>
                  <a:srgbClr val="002060"/>
                </a:solidFill>
                <a:latin typeface="+mj-lt"/>
              </a:rPr>
              <a:t>if &lt;điều kiện 1&gt;:</a:t>
            </a:r>
          </a:p>
          <a:p>
            <a:pPr indent="231775" algn="just">
              <a:defRPr/>
            </a:pPr>
            <a:r>
              <a:rPr lang="en-US" sz="3200" b="1">
                <a:solidFill>
                  <a:srgbClr val="002060"/>
                </a:solidFill>
                <a:latin typeface="+mj-lt"/>
              </a:rPr>
              <a:t>	if &lt;điều kiện 2&gt;:</a:t>
            </a:r>
          </a:p>
          <a:p>
            <a:pPr indent="231775" algn="just">
              <a:defRPr/>
            </a:pPr>
            <a:r>
              <a:rPr lang="en-US" sz="3200" b="1">
                <a:solidFill>
                  <a:srgbClr val="002060"/>
                </a:solidFill>
                <a:latin typeface="+mj-lt"/>
              </a:rPr>
              <a:t>		Câu lệnh hay nhóm câu lệnh 2</a:t>
            </a:r>
          </a:p>
          <a:p>
            <a:pPr indent="231775" algn="just">
              <a:defRPr/>
            </a:pPr>
            <a:r>
              <a:rPr lang="en-US" sz="3200" b="1">
                <a:solidFill>
                  <a:srgbClr val="002060"/>
                </a:solidFill>
                <a:latin typeface="+mj-lt"/>
              </a:rPr>
              <a:t>	else:</a:t>
            </a:r>
          </a:p>
          <a:p>
            <a:pPr indent="231775" algn="just">
              <a:defRPr/>
            </a:pPr>
            <a:r>
              <a:rPr lang="en-US" sz="3200" b="1">
                <a:solidFill>
                  <a:srgbClr val="002060"/>
                </a:solidFill>
                <a:latin typeface="+mj-lt"/>
              </a:rPr>
              <a:t>		Câu lệnh hay nhóm câu lệnh 1</a:t>
            </a:r>
          </a:p>
          <a:p>
            <a:pPr indent="231775" algn="just">
              <a:defRPr/>
            </a:pPr>
            <a:r>
              <a:rPr lang="en-US" sz="3200" b="1">
                <a:solidFill>
                  <a:srgbClr val="002060"/>
                </a:solidFill>
                <a:latin typeface="+mj-lt"/>
              </a:rPr>
              <a:t>else: </a:t>
            </a:r>
          </a:p>
          <a:p>
            <a:pPr indent="231775" algn="just">
              <a:defRPr/>
            </a:pPr>
            <a:r>
              <a:rPr lang="en-US" sz="3200" b="1">
                <a:solidFill>
                  <a:srgbClr val="002060"/>
                </a:solidFill>
                <a:latin typeface="+mj-lt"/>
              </a:rPr>
              <a:t>		Câu lệnh hay nhóm câu lệnh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384" y="105273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Lưu ý:</a:t>
            </a:r>
          </a:p>
        </p:txBody>
      </p:sp>
    </p:spTree>
    <p:extLst>
      <p:ext uri="{BB962C8B-B14F-4D97-AF65-F5344CB8AC3E}">
        <p14:creationId xmlns:p14="http://schemas.microsoft.com/office/powerpoint/2010/main" val="33158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II. VẬN DỤNG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4400" y="1844824"/>
            <a:ext cx="10798224" cy="42484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nl-NL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int (input ("Nhập số nguyên dương n = "))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n%400 == 0 or (n%4 == 0 and n%100 != 0):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if n%3328 == 0: print ("Năm nhuận kép")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else: print ("Năm nhuận")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else: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print ("Không là năm nhuận")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384" y="105273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Chương trình:</a:t>
            </a:r>
          </a:p>
        </p:txBody>
      </p:sp>
    </p:spTree>
    <p:extLst>
      <p:ext uri="{BB962C8B-B14F-4D97-AF65-F5344CB8AC3E}">
        <p14:creationId xmlns:p14="http://schemas.microsoft.com/office/powerpoint/2010/main" val="176200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II. VẬN DỤNG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9CAC6-3CFE-41BC-BE35-0A227215B84E}"/>
              </a:ext>
            </a:extLst>
          </p:cNvPr>
          <p:cNvSpPr txBox="1"/>
          <p:nvPr/>
        </p:nvSpPr>
        <p:spPr>
          <a:xfrm>
            <a:off x="1662113" y="1278484"/>
            <a:ext cx="9717087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tập: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số nhỏ nhất trong hai số nguyên a và b được nhập từ bàn phím.  </a:t>
            </a:r>
            <a:endParaRPr lang="en-US" sz="32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The Question Mark - Hình Động Dấu Chấm Hỏi , Free Transparent Clipart -  ClipartK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9" y="1278484"/>
            <a:ext cx="13208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9E3458CA-91E1-4FE4-86D0-D92F442AC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746197"/>
              </p:ext>
            </p:extLst>
          </p:nvPr>
        </p:nvGraphicFramePr>
        <p:xfrm>
          <a:off x="2456656" y="3510955"/>
          <a:ext cx="8128000" cy="164623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95682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54498119"/>
                    </a:ext>
                  </a:extLst>
                </a:gridCol>
              </a:tblGrid>
              <a:tr h="579232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657172"/>
                  </a:ext>
                </a:extLst>
              </a:tr>
              <a:tr h="1067005">
                <a:tc>
                  <a:txBody>
                    <a:bodyPr/>
                    <a:lstStyle/>
                    <a:p>
                      <a:pPr marL="0" indent="573088" algn="just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= 10</a:t>
                      </a:r>
                    </a:p>
                    <a:p>
                      <a:pPr marL="0" indent="573088" algn="just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= 8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nhỏ nhất là: 8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06537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87489" y="271886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Ví dụ:</a:t>
            </a:r>
          </a:p>
        </p:txBody>
      </p:sp>
    </p:spTree>
    <p:extLst>
      <p:ext uri="{BB962C8B-B14F-4D97-AF65-F5344CB8AC3E}">
        <p14:creationId xmlns:p14="http://schemas.microsoft.com/office/powerpoint/2010/main" val="156752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II. VẬN DỤNG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384" y="1294889"/>
            <a:ext cx="10657184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7030A0"/>
                </a:solidFill>
              </a:rPr>
              <a:t> Về nhà tìm hiểu bài đọc thêm: “Câu lệnh if và nhiều nhánh rẽ” trang 79 SGK Tin học 10 – Cánh Diều.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7030A0"/>
                </a:solidFill>
              </a:rPr>
              <a:t> Đọc trước bài 7: “Thực hành câu lệnh rẽ nhánh” để tiết sau tìm hiểu.</a:t>
            </a:r>
          </a:p>
        </p:txBody>
      </p:sp>
    </p:spTree>
    <p:extLst>
      <p:ext uri="{BB962C8B-B14F-4D97-AF65-F5344CB8AC3E}">
        <p14:creationId xmlns:p14="http://schemas.microsoft.com/office/powerpoint/2010/main" val="14867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5" name="Picture 17" descr="Fireworks-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7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" descr="hoahong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4038600"/>
            <a:ext cx="1444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2"/>
          <p:cNvSpPr>
            <a:spLocks noChangeArrowheads="1" noChangeShapeType="1" noTextEdit="1"/>
          </p:cNvSpPr>
          <p:nvPr/>
        </p:nvSpPr>
        <p:spPr bwMode="auto">
          <a:xfrm>
            <a:off x="2971800" y="838200"/>
            <a:ext cx="57150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vi-VN" sz="36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/>
                <a:cs typeface="Times New Roman"/>
              </a:rPr>
              <a:t>Tiết học kết thúc</a:t>
            </a:r>
            <a:endParaRPr lang="en-US" sz="3600" b="1" kern="1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12"/>
          <p:cNvSpPr>
            <a:spLocks noChangeArrowheads="1" noChangeShapeType="1" noTextEdit="1"/>
          </p:cNvSpPr>
          <p:nvPr/>
        </p:nvSpPr>
        <p:spPr bwMode="auto">
          <a:xfrm>
            <a:off x="1752600" y="2895600"/>
            <a:ext cx="8686800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295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quý</a:t>
            </a: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vui</a:t>
            </a: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khỏe</a:t>
            </a: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hạnh</a:t>
            </a: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phúc</a:t>
            </a: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3482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A9E2DF-C996-438D-A0D5-A31B5005320B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6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99200" y="1052513"/>
            <a:ext cx="5689600" cy="3168650"/>
          </a:xfrm>
        </p:spPr>
        <p:txBody>
          <a:bodyPr/>
          <a:lstStyle/>
          <a:p>
            <a:pPr algn="ctr">
              <a:defRPr/>
            </a:pPr>
            <a:r>
              <a:rPr lang="en-US" altLang="en-US" sz="3200"/>
              <a:t> </a:t>
            </a:r>
            <a:r>
              <a:rPr lang="en-US" altLang="en-US" b="1"/>
              <a:t>CHỦ ĐỀ F:</a:t>
            </a:r>
            <a:br>
              <a:rPr lang="en-US" altLang="en-US" b="1"/>
            </a:br>
            <a:r>
              <a:rPr lang="en-US" altLang="en-US" b="1">
                <a:solidFill>
                  <a:schemeClr val="tx1"/>
                </a:solidFill>
              </a:rPr>
              <a:t>BÀI 6: </a:t>
            </a:r>
            <a:br>
              <a:rPr lang="en-US" altLang="en-US" b="1">
                <a:solidFill>
                  <a:schemeClr val="tx1"/>
                </a:solidFill>
              </a:rPr>
            </a:br>
            <a:r>
              <a:rPr lang="en-US" altLang="en-U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 LỆNH RẼ NHÁNH </a:t>
            </a:r>
            <a:br>
              <a:rPr lang="en-US" altLang="en-U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(Tiếp theo)</a:t>
            </a:r>
          </a:p>
        </p:txBody>
      </p:sp>
      <p:pic>
        <p:nvPicPr>
          <p:cNvPr id="4099" name="Picture 5" descr="Có thể là hình ảnh về văn bản cho biết 'TRƯỜNG THPT SỐ 3 AN NHƠN NHÂN NHÂN-TRÍ-DŨNG DŨNG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63" y="4868863"/>
            <a:ext cx="287813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96000" y="188913"/>
            <a:ext cx="5184775" cy="57626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Trường THPT Số 3 An Nhơn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</a:rPr>
              <a:t>NỘI DUNG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352800" y="1795463"/>
            <a:ext cx="762000" cy="665162"/>
            <a:chOff x="1110" y="2656"/>
            <a:chExt cx="1549" cy="1351"/>
          </a:xfrm>
        </p:grpSpPr>
        <p:sp>
          <p:nvSpPr>
            <p:cNvPr id="5142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143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5124" name="Group 7"/>
          <p:cNvGrpSpPr>
            <a:grpSpLocks/>
          </p:cNvGrpSpPr>
          <p:nvPr/>
        </p:nvGrpSpPr>
        <p:grpSpPr bwMode="auto">
          <a:xfrm>
            <a:off x="3352800" y="2709863"/>
            <a:ext cx="762000" cy="665162"/>
            <a:chOff x="3174" y="2656"/>
            <a:chExt cx="1549" cy="1351"/>
          </a:xfrm>
        </p:grpSpPr>
        <p:sp>
          <p:nvSpPr>
            <p:cNvPr id="51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1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5125" name="Line 11"/>
          <p:cNvSpPr>
            <a:spLocks noChangeShapeType="1"/>
          </p:cNvSpPr>
          <p:nvPr/>
        </p:nvSpPr>
        <p:spPr bwMode="auto">
          <a:xfrm>
            <a:off x="3962400" y="240506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4191000" y="1871663"/>
            <a:ext cx="4191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/>
              <a:t>Luyện tập</a:t>
            </a: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gray">
          <a:xfrm>
            <a:off x="3577416" y="1893888"/>
            <a:ext cx="2984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5128" name="Line 14"/>
          <p:cNvSpPr>
            <a:spLocks noChangeShapeType="1"/>
          </p:cNvSpPr>
          <p:nvPr/>
        </p:nvSpPr>
        <p:spPr bwMode="auto">
          <a:xfrm>
            <a:off x="3962400" y="331946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15"/>
          <p:cNvSpPr txBox="1">
            <a:spLocks noChangeArrowheads="1"/>
          </p:cNvSpPr>
          <p:nvPr/>
        </p:nvSpPr>
        <p:spPr bwMode="auto">
          <a:xfrm>
            <a:off x="4191000" y="2786063"/>
            <a:ext cx="426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/>
              <a:t>Vận dụng</a:t>
            </a:r>
          </a:p>
        </p:txBody>
      </p:sp>
      <p:sp>
        <p:nvSpPr>
          <p:cNvPr id="5130" name="Text Box 16"/>
          <p:cNvSpPr txBox="1">
            <a:spLocks noChangeArrowheads="1"/>
          </p:cNvSpPr>
          <p:nvPr/>
        </p:nvSpPr>
        <p:spPr bwMode="gray">
          <a:xfrm>
            <a:off x="3520510" y="2808288"/>
            <a:ext cx="4122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</a:rPr>
              <a:t>II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gray">
          <a:xfrm>
            <a:off x="3521075" y="3700463"/>
            <a:ext cx="4111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35" name="Text Box 30"/>
          <p:cNvSpPr txBox="1">
            <a:spLocks noChangeArrowheads="1"/>
          </p:cNvSpPr>
          <p:nvPr/>
        </p:nvSpPr>
        <p:spPr bwMode="gray">
          <a:xfrm>
            <a:off x="3549650" y="46148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6" grpId="0"/>
      <p:bldP spid="5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I. LUYỆN TẬP</a:t>
            </a:r>
          </a:p>
        </p:txBody>
      </p:sp>
      <p:sp>
        <p:nvSpPr>
          <p:cNvPr id="7171" name="AutoShape 9"/>
          <p:cNvSpPr>
            <a:spLocks noChangeAspect="1" noChangeArrowheads="1" noTextEdit="1"/>
          </p:cNvSpPr>
          <p:nvPr/>
        </p:nvSpPr>
        <p:spPr bwMode="gray">
          <a:xfrm flipH="1">
            <a:off x="6257925" y="3073400"/>
            <a:ext cx="8572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127448" y="2134606"/>
            <a:ext cx="9145016" cy="18704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và làm nhanh các câu hỏi trắc nghiệm trên phiếu học tập trong thời gian 2 phút.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352" y="98072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1. Trắc nghiệm: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I. LUYỆN TẬP</a:t>
            </a:r>
          </a:p>
        </p:txBody>
      </p:sp>
      <p:sp>
        <p:nvSpPr>
          <p:cNvPr id="7171" name="AutoShape 9"/>
          <p:cNvSpPr>
            <a:spLocks noChangeAspect="1" noChangeArrowheads="1" noTextEdit="1"/>
          </p:cNvSpPr>
          <p:nvPr/>
        </p:nvSpPr>
        <p:spPr bwMode="gray">
          <a:xfrm flipH="1">
            <a:off x="6257925" y="3073400"/>
            <a:ext cx="8572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767408" y="1702558"/>
            <a:ext cx="8280597" cy="23037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đại diện của nhóm 2 trình bày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câu hỏi trắc nghiệm đã chuẩn bị.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(Thời gian không quá 15 phút)</a:t>
            </a:r>
          </a:p>
        </p:txBody>
      </p:sp>
      <p:pic>
        <p:nvPicPr>
          <p:cNvPr id="5" name="Picture 8" descr="Digit 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159" y="912220"/>
            <a:ext cx="2323505" cy="15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2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I. LUYỆN TẬP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9CAC6-3CFE-41BC-BE35-0A227215B84E}"/>
              </a:ext>
            </a:extLst>
          </p:cNvPr>
          <p:cNvSpPr txBox="1"/>
          <p:nvPr/>
        </p:nvSpPr>
        <p:spPr>
          <a:xfrm>
            <a:off x="1497013" y="1726937"/>
            <a:ext cx="10374312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thiện câu lệnh if trong c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có được c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nhập vào từ bàn phím ba số thực a, b, c và đưa ra màn hình thông báo “Cả ba số đều dương” nếu ba số nhập vào đều dương. </a:t>
            </a:r>
            <a:endParaRPr lang="en-US" sz="32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2" descr="The Question Mark - Hình Động Dấu Chấm Hỏi , Free Transparent Clipart -  Clipart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882651"/>
            <a:ext cx="149701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3552" y="4054420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a = float (input ("a = "))</a:t>
            </a:r>
          </a:p>
          <a:p>
            <a:r>
              <a:rPr lang="en-US" sz="3200" b="1"/>
              <a:t>b = float (input ("b = "))</a:t>
            </a:r>
          </a:p>
          <a:p>
            <a:r>
              <a:rPr lang="en-US" sz="3200" b="1"/>
              <a:t>c = float (input ("c = "))</a:t>
            </a:r>
          </a:p>
          <a:p>
            <a:r>
              <a:rPr lang="en-US" sz="3200" b="1"/>
              <a:t>if  .........................</a:t>
            </a:r>
          </a:p>
          <a:p>
            <a:r>
              <a:rPr lang="en-US" sz="3200" b="1"/>
              <a:t>        print ("Cả ba số đều dương")</a:t>
            </a:r>
          </a:p>
          <a:p>
            <a:endParaRPr lang="en-US" sz="3200"/>
          </a:p>
        </p:txBody>
      </p:sp>
      <p:sp>
        <p:nvSpPr>
          <p:cNvPr id="10" name="TextBox 9"/>
          <p:cNvSpPr txBox="1"/>
          <p:nvPr/>
        </p:nvSpPr>
        <p:spPr>
          <a:xfrm>
            <a:off x="263352" y="98072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2. Tự luận: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I. LUYỆN TẬP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9CAC6-3CFE-41BC-BE35-0A227215B84E}"/>
              </a:ext>
            </a:extLst>
          </p:cNvPr>
          <p:cNvSpPr txBox="1"/>
          <p:nvPr/>
        </p:nvSpPr>
        <p:spPr>
          <a:xfrm>
            <a:off x="1775520" y="1916832"/>
            <a:ext cx="9717087" cy="2062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nhập từ bàn phím hai số nguyên a và b, đưa ra màn hình thông báo “Positive” nếu a + b &gt; 0, “Negative” nếu a + b &lt; 0 và “Zero” nếu a + b = 0.</a:t>
            </a:r>
            <a:endParaRPr lang="en-US" sz="32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The Question Mark - Hình Động Dấu Chấm Hỏi , Free Transparent Clipart -  Clipart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844601"/>
            <a:ext cx="14954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9E3458CA-91E1-4FE4-86D0-D92F442AC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45267"/>
              </p:ext>
            </p:extLst>
          </p:nvPr>
        </p:nvGraphicFramePr>
        <p:xfrm>
          <a:off x="2495550" y="4807099"/>
          <a:ext cx="8128000" cy="164623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95682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54498119"/>
                    </a:ext>
                  </a:extLst>
                </a:gridCol>
              </a:tblGrid>
              <a:tr h="579232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657172"/>
                  </a:ext>
                </a:extLst>
              </a:tr>
              <a:tr h="1067005">
                <a:tc>
                  <a:txBody>
                    <a:bodyPr/>
                    <a:lstStyle/>
                    <a:p>
                      <a:pPr marL="0" indent="573088" algn="just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= 4</a:t>
                      </a:r>
                    </a:p>
                    <a:p>
                      <a:pPr marL="0" indent="573088" algn="just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= -10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06537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87488" y="4166625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Ví dụ: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352" y="98072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2. Tự luận: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I. LUYỆN TẬP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4400" y="2060848"/>
            <a:ext cx="10798224" cy="42484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>
                <a:solidFill>
                  <a:srgbClr val="7030A0"/>
                </a:solidFill>
              </a:rPr>
              <a:t>Lưu ý: Có thể sử dụng câu lệnh if – else lồng nhau:</a:t>
            </a:r>
          </a:p>
          <a:p>
            <a:pPr indent="231775" algn="just">
              <a:defRPr/>
            </a:pPr>
            <a:r>
              <a:rPr lang="en-US" sz="3200" b="1">
                <a:solidFill>
                  <a:srgbClr val="002060"/>
                </a:solidFill>
              </a:rPr>
              <a:t>if &lt;điều kiện 1&gt;:</a:t>
            </a:r>
          </a:p>
          <a:p>
            <a:pPr indent="231775" algn="just">
              <a:defRPr/>
            </a:pPr>
            <a:r>
              <a:rPr lang="en-US" sz="3200" b="1">
                <a:solidFill>
                  <a:srgbClr val="002060"/>
                </a:solidFill>
              </a:rPr>
              <a:t>	Câu lệnh hay nhóm câu lệnh 1</a:t>
            </a:r>
          </a:p>
          <a:p>
            <a:pPr indent="231775" algn="just">
              <a:defRPr/>
            </a:pPr>
            <a:r>
              <a:rPr lang="en-US" sz="3200" b="1">
                <a:solidFill>
                  <a:srgbClr val="002060"/>
                </a:solidFill>
              </a:rPr>
              <a:t>else:</a:t>
            </a:r>
          </a:p>
          <a:p>
            <a:pPr indent="231775" algn="just">
              <a:defRPr/>
            </a:pPr>
            <a:r>
              <a:rPr lang="en-US" sz="3200" b="1">
                <a:solidFill>
                  <a:srgbClr val="002060"/>
                </a:solidFill>
              </a:rPr>
              <a:t>	if &lt;điều kiện 2&gt;:</a:t>
            </a:r>
          </a:p>
          <a:p>
            <a:pPr indent="231775" algn="just">
              <a:defRPr/>
            </a:pPr>
            <a:r>
              <a:rPr lang="en-US" sz="3200" b="1">
                <a:solidFill>
                  <a:srgbClr val="002060"/>
                </a:solidFill>
              </a:rPr>
              <a:t>		Câu lệnh hay nhóm câu lệnh 2</a:t>
            </a:r>
          </a:p>
          <a:p>
            <a:pPr indent="231775" algn="just">
              <a:defRPr/>
            </a:pPr>
            <a:r>
              <a:rPr lang="en-US" sz="3200" b="1">
                <a:solidFill>
                  <a:srgbClr val="002060"/>
                </a:solidFill>
              </a:rPr>
              <a:t>	else: </a:t>
            </a:r>
          </a:p>
          <a:p>
            <a:pPr indent="231775" algn="just">
              <a:defRPr/>
            </a:pPr>
            <a:r>
              <a:rPr lang="en-US" sz="3200" b="1">
                <a:solidFill>
                  <a:srgbClr val="002060"/>
                </a:solidFill>
              </a:rPr>
              <a:t>		Câu lệnh hay nhóm câu lệnh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52" y="98072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2. Tự luận:</a:t>
            </a:r>
          </a:p>
        </p:txBody>
      </p:sp>
    </p:spTree>
    <p:extLst>
      <p:ext uri="{BB962C8B-B14F-4D97-AF65-F5344CB8AC3E}">
        <p14:creationId xmlns:p14="http://schemas.microsoft.com/office/powerpoint/2010/main" val="22327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I. LUYỆN TẬP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3352" y="1916832"/>
            <a:ext cx="5663952" cy="4536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nl-NL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int (input (" a = "))</a:t>
            </a:r>
            <a:endParaRPr lang="en-US" sz="3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int (input (" b = "))</a:t>
            </a:r>
            <a:endParaRPr lang="en-US" sz="3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a+b&gt;0: </a:t>
            </a:r>
          </a:p>
          <a:p>
            <a:r>
              <a:rPr lang="nl-NL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print ("Positive")</a:t>
            </a:r>
            <a:endParaRPr lang="en-US" sz="3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else:</a:t>
            </a:r>
            <a:endParaRPr lang="en-US" sz="3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if a+b&lt;0: </a:t>
            </a:r>
          </a:p>
          <a:p>
            <a:r>
              <a:rPr lang="nl-NL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print ("Negative")</a:t>
            </a:r>
            <a:endParaRPr lang="en-US" sz="3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else: </a:t>
            </a:r>
          </a:p>
          <a:p>
            <a:r>
              <a:rPr lang="nl-NL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print ("Zero")</a:t>
            </a:r>
            <a:endParaRPr lang="en-US" sz="3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98072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2. Tự luận: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1928295-7ACF-17FC-5535-2D8685A92FAF}"/>
              </a:ext>
            </a:extLst>
          </p:cNvPr>
          <p:cNvSpPr/>
          <p:nvPr/>
        </p:nvSpPr>
        <p:spPr>
          <a:xfrm>
            <a:off x="6240016" y="1916832"/>
            <a:ext cx="5663952" cy="4536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nl-NL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int (input (" a = "))</a:t>
            </a:r>
            <a:endParaRPr lang="en-US" sz="3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int (input (" b = "))</a:t>
            </a:r>
            <a:endParaRPr lang="en-US" sz="3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a+b&gt;0: </a:t>
            </a:r>
          </a:p>
          <a:p>
            <a:r>
              <a:rPr lang="nl-NL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print ("Positive")</a:t>
            </a:r>
            <a:endParaRPr lang="en-US" sz="3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elif  a+b&lt;0: </a:t>
            </a:r>
          </a:p>
          <a:p>
            <a:r>
              <a:rPr lang="nl-NL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print ("Negative")</a:t>
            </a:r>
            <a:endParaRPr lang="en-US" sz="3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else: print ("Zero")</a:t>
            </a:r>
            <a:endParaRPr lang="en-US" sz="3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32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theme/theme1.xml><?xml version="1.0" encoding="utf-8"?>
<a:theme xmlns:a="http://schemas.openxmlformats.org/drawingml/2006/main" name="Theme2">
  <a:themeElements>
    <a:clrScheme name="208tgp_time_light 3">
      <a:dk1>
        <a:srgbClr val="000000"/>
      </a:dk1>
      <a:lt1>
        <a:srgbClr val="FFFFFF"/>
      </a:lt1>
      <a:dk2>
        <a:srgbClr val="0F4D5B"/>
      </a:dk2>
      <a:lt2>
        <a:srgbClr val="969696"/>
      </a:lt2>
      <a:accent1>
        <a:srgbClr val="1B7D6A"/>
      </a:accent1>
      <a:accent2>
        <a:srgbClr val="CBBA3B"/>
      </a:accent2>
      <a:accent3>
        <a:srgbClr val="FFFFFF"/>
      </a:accent3>
      <a:accent4>
        <a:srgbClr val="000000"/>
      </a:accent4>
      <a:accent5>
        <a:srgbClr val="ABBFB9"/>
      </a:accent5>
      <a:accent6>
        <a:srgbClr val="B8A835"/>
      </a:accent6>
      <a:hlink>
        <a:srgbClr val="3790D3"/>
      </a:hlink>
      <a:folHlink>
        <a:srgbClr val="BD6A1F"/>
      </a:folHlink>
    </a:clrScheme>
    <a:fontScheme name="208tgp_tim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08tgp_time_light 1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8tgp_time_light 2">
        <a:dk1>
          <a:srgbClr val="000000"/>
        </a:dk1>
        <a:lt1>
          <a:srgbClr val="FFFFFF"/>
        </a:lt1>
        <a:dk2>
          <a:srgbClr val="1129A1"/>
        </a:dk2>
        <a:lt2>
          <a:srgbClr val="969696"/>
        </a:lt2>
        <a:accent1>
          <a:srgbClr val="4987E3"/>
        </a:accent1>
        <a:accent2>
          <a:srgbClr val="40C3EC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39B0D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8tgp_time_light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BBA3B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8A835"/>
        </a:accent6>
        <a:hlink>
          <a:srgbClr val="3790D3"/>
        </a:hlink>
        <a:folHlink>
          <a:srgbClr val="BD6A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2" id="{1C579675-1F81-433B-A94A-19AA831B837E}" vid="{05290518-AD3E-4A6A-9F89-F996162111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254</TotalTime>
  <Words>986</Words>
  <Application>Microsoft Office PowerPoint</Application>
  <PresentationFormat>Widescreen</PresentationFormat>
  <Paragraphs>111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Theme2</vt:lpstr>
      <vt:lpstr>Image</vt:lpstr>
      <vt:lpstr>PowerPoint Presentation</vt:lpstr>
      <vt:lpstr> CHỦ ĐỀ F: BÀI 6:  CÂU LỆNH RẼ NHÁNH  (Tiếp theo)</vt:lpstr>
      <vt:lpstr>NỘI DUNG</vt:lpstr>
      <vt:lpstr>I. LUYỆN TẬP</vt:lpstr>
      <vt:lpstr>I. LUYỆN TẬP</vt:lpstr>
      <vt:lpstr>I. LUYỆN TẬP</vt:lpstr>
      <vt:lpstr>I. LUYỆN TẬP</vt:lpstr>
      <vt:lpstr>I. LUYỆN TẬP</vt:lpstr>
      <vt:lpstr>I. LUYỆN TẬP</vt:lpstr>
      <vt:lpstr>I. LUYỆN TẬP</vt:lpstr>
      <vt:lpstr>II. VẬN DỤNG</vt:lpstr>
      <vt:lpstr>II. VẬN DỤNG</vt:lpstr>
      <vt:lpstr>II. VẬN DỤNG</vt:lpstr>
      <vt:lpstr>II. VẬN DỤNG</vt:lpstr>
      <vt:lpstr>II. VẬN DỤNG</vt:lpstr>
      <vt:lpstr>II. VẬN DỤNG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</dc:creator>
  <cp:lastModifiedBy>dell 5250</cp:lastModifiedBy>
  <cp:revision>75</cp:revision>
  <dcterms:created xsi:type="dcterms:W3CDTF">2015-11-29T04:34:12Z</dcterms:created>
  <dcterms:modified xsi:type="dcterms:W3CDTF">2023-12-11T12:41:24Z</dcterms:modified>
</cp:coreProperties>
</file>