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7" r:id="rId3"/>
    <p:sldId id="266" r:id="rId4"/>
    <p:sldId id="288" r:id="rId5"/>
    <p:sldId id="289" r:id="rId6"/>
    <p:sldId id="270" r:id="rId7"/>
    <p:sldId id="269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0" r:id="rId19"/>
    <p:sldId id="291" r:id="rId20"/>
    <p:sldId id="292" r:id="rId21"/>
    <p:sldId id="293" r:id="rId22"/>
    <p:sldId id="282" r:id="rId23"/>
    <p:sldId id="294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F73"/>
    <a:srgbClr val="FFFFFF"/>
    <a:srgbClr val="942D0B"/>
    <a:srgbClr val="76280B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5" autoAdjust="0"/>
  </p:normalViewPr>
  <p:slideViewPr>
    <p:cSldViewPr snapToGrid="0">
      <p:cViewPr varScale="1">
        <p:scale>
          <a:sx n="68" d="100"/>
          <a:sy n="68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14/11/2022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14/11/2022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8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4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8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8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8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4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7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14/11/2022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2: BIẾN, PHÉP GÁN VÀ BIỂU THỨC SỐ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98480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kí hiệu các phép toán số học trong Python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0DF3C-547E-4753-9FB5-8604399E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19939"/>
              </p:ext>
            </p:extLst>
          </p:nvPr>
        </p:nvGraphicFramePr>
        <p:xfrm>
          <a:off x="-1" y="1659978"/>
          <a:ext cx="12192000" cy="5198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7905166"/>
                    </a:ext>
                  </a:extLst>
                </a:gridCol>
                <a:gridCol w="4819797">
                  <a:extLst>
                    <a:ext uri="{9D8B030D-6E8A-4147-A177-3AD203B41FA5}">
                      <a16:colId xmlns:a16="http://schemas.microsoft.com/office/drawing/2014/main" val="3443008992"/>
                    </a:ext>
                  </a:extLst>
                </a:gridCol>
                <a:gridCol w="3308203">
                  <a:extLst>
                    <a:ext uri="{9D8B030D-6E8A-4147-A177-3AD203B41FA5}">
                      <a16:colId xmlns:a16="http://schemas.microsoft.com/office/drawing/2014/main" val="3279044352"/>
                    </a:ext>
                  </a:extLst>
                </a:gridCol>
              </a:tblGrid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 toán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trong 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07872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+ 12 =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484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3 =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849720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* 5 =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88922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5 = 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508811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lấy phần nguyên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// 5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5080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lấy phần dư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 5 =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64889"/>
                  </a:ext>
                </a:extLst>
              </a:tr>
              <a:tr h="649753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 thừa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** 3 =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04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7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giá trị lần lượt của 2 biểu thức sau trong Python: (3 + 5) * 2 + 1 và 3 + 5 * 2 + 1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855147" y="2524707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1855146" y="4197146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9373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88107"/>
            <a:ext cx="12191999" cy="425810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toán được thực hiện theo thứ tự như trong toán học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biểu thức chỉ sử dụng các cặp ngoặc tròn để xác định thứ tự thực hiện các phép tính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và sau mỗi tên biến, mỗi số hoặc dấu phép tính có thể có số lượng tùy ý các dấu cách (dấu trắng)</a:t>
            </a:r>
          </a:p>
        </p:txBody>
      </p:sp>
    </p:spTree>
    <p:extLst>
      <p:ext uri="{BB962C8B-B14F-4D97-AF65-F5344CB8AC3E}">
        <p14:creationId xmlns:p14="http://schemas.microsoft.com/office/powerpoint/2010/main" val="40684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chuyển biểu thức toán học sang Python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FF7DE9D-A878-4DD4-8322-5CE7E998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86759"/>
              </p:ext>
            </p:extLst>
          </p:nvPr>
        </p:nvGraphicFramePr>
        <p:xfrm>
          <a:off x="2032000" y="2273671"/>
          <a:ext cx="8137236" cy="436265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068618">
                  <a:extLst>
                    <a:ext uri="{9D8B030D-6E8A-4147-A177-3AD203B41FA5}">
                      <a16:colId xmlns:a16="http://schemas.microsoft.com/office/drawing/2014/main" val="4223096874"/>
                    </a:ext>
                  </a:extLst>
                </a:gridCol>
                <a:gridCol w="4068618">
                  <a:extLst>
                    <a:ext uri="{9D8B030D-6E8A-4147-A177-3AD203B41FA5}">
                      <a16:colId xmlns:a16="http://schemas.microsoft.com/office/drawing/2014/main" val="1402124131"/>
                    </a:ext>
                  </a:extLst>
                </a:gridCol>
              </a:tblGrid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02609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 + 3b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36630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 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19366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200" b="1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4ac</a:t>
                      </a:r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55925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: b)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13152"/>
                  </a:ext>
                </a:extLst>
              </a:tr>
            </a:tbl>
          </a:graphicData>
        </a:graphic>
      </p:graphicFrame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7034989" y="3276601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2*a + 3*b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F591022-2848-4DCA-9B88-E8E2E919916F}"/>
              </a:ext>
            </a:extLst>
          </p:cNvPr>
          <p:cNvSpPr/>
          <p:nvPr/>
        </p:nvSpPr>
        <p:spPr>
          <a:xfrm>
            <a:off x="7034989" y="4177907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x*y / z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6F2DCC6-E980-4927-B152-1C169D2B21CF}"/>
              </a:ext>
            </a:extLst>
          </p:cNvPr>
          <p:cNvSpPr/>
          <p:nvPr/>
        </p:nvSpPr>
        <p:spPr>
          <a:xfrm>
            <a:off x="7034989" y="5079213"/>
            <a:ext cx="2812396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b*b – 4*a*c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04C2998-10E7-49A9-AAD8-280D297EDA75}"/>
              </a:ext>
            </a:extLst>
          </p:cNvPr>
          <p:cNvSpPr/>
          <p:nvPr/>
        </p:nvSpPr>
        <p:spPr>
          <a:xfrm>
            <a:off x="7034989" y="5841536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(a/b)*c</a:t>
            </a:r>
          </a:p>
        </p:txBody>
      </p:sp>
      <p:pic>
        <p:nvPicPr>
          <p:cNvPr id="1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C7947269-3009-4812-A5FC-500BD6B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884"/>
            <a:ext cx="969818" cy="13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Soạn thảo chương trình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2495904"/>
            <a:ext cx="11591778" cy="39048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Shell của Python cho ta gõ và thực hiện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câu lệnh vừa đưa vào, nhưng không cho ta lưu lại những câu lệnh đã soạn thảo để thực hiện lại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để soạn thảo chương trình (cửa sổ Code) cho ta soạn thảo và lưu được tệp chương trình Python.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mở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soạn thảo chương trình (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Code):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E493E5-84A4-4C81-BB50-FACE236C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11" r="76215" b="-24"/>
          <a:stretch/>
        </p:blipFill>
        <p:spPr>
          <a:xfrm>
            <a:off x="936170" y="708661"/>
            <a:ext cx="6351733" cy="217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127AF-C207-475E-BE2E-5BDC1F72E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3" t="4549" r="20500" b="50000"/>
          <a:stretch/>
        </p:blipFill>
        <p:spPr>
          <a:xfrm>
            <a:off x="936171" y="3642050"/>
            <a:ext cx="6747164" cy="31154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636671-65E1-49BA-B57B-FF77EDB88082}"/>
              </a:ext>
            </a:extLst>
          </p:cNvPr>
          <p:cNvSpPr txBox="1">
            <a:spLocks/>
          </p:cNvSpPr>
          <p:nvPr/>
        </p:nvSpPr>
        <p:spPr>
          <a:xfrm>
            <a:off x="802137" y="90081"/>
            <a:ext cx="11031071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IDLE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24643D-5685-456A-93AA-CA05A7351654}"/>
              </a:ext>
            </a:extLst>
          </p:cNvPr>
          <p:cNvSpPr txBox="1">
            <a:spLocks/>
          </p:cNvSpPr>
          <p:nvPr/>
        </p:nvSpPr>
        <p:spPr>
          <a:xfrm>
            <a:off x="802137" y="2993033"/>
            <a:ext cx="8580161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tệp mới để soạn thảo chương trình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0A59B-EB11-43C6-8B22-467C83CE8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t="12553" r="21143" b="60386"/>
          <a:stretch/>
        </p:blipFill>
        <p:spPr>
          <a:xfrm>
            <a:off x="590082" y="862149"/>
            <a:ext cx="9127123" cy="2141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65798-AA00-4206-A0F5-5FCF7855D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1" t="12553" r="21143" b="43616"/>
          <a:stretch/>
        </p:blipFill>
        <p:spPr>
          <a:xfrm>
            <a:off x="590083" y="3770200"/>
            <a:ext cx="7289074" cy="300445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B550AB-E337-46BE-8333-30A72EE99DF2}"/>
              </a:ext>
            </a:extLst>
          </p:cNvPr>
          <p:cNvSpPr txBox="1">
            <a:spLocks/>
          </p:cNvSpPr>
          <p:nvPr/>
        </p:nvSpPr>
        <p:spPr>
          <a:xfrm>
            <a:off x="590083" y="188473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chương trình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239C3-662B-4138-9305-614CBA968A3F}"/>
              </a:ext>
            </a:extLst>
          </p:cNvPr>
          <p:cNvSpPr txBox="1">
            <a:spLocks/>
          </p:cNvSpPr>
          <p:nvPr/>
        </p:nvSpPr>
        <p:spPr>
          <a:xfrm>
            <a:off x="590083" y="3030976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chương trình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0F51E-1127-427C-8450-7E4541716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4422" r="20341" b="64048"/>
          <a:stretch/>
        </p:blipFill>
        <p:spPr>
          <a:xfrm>
            <a:off x="1253045" y="4413149"/>
            <a:ext cx="9501390" cy="2315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19C48-AB1C-4380-9E88-A1101A313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1" t="12553" r="21143" b="60387"/>
          <a:stretch/>
        </p:blipFill>
        <p:spPr>
          <a:xfrm>
            <a:off x="1253045" y="1069968"/>
            <a:ext cx="9501390" cy="18549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112ECA-C360-4D86-A9A0-BFCD75A1BA77}"/>
              </a:ext>
            </a:extLst>
          </p:cNvPr>
          <p:cNvSpPr txBox="1">
            <a:spLocks/>
          </p:cNvSpPr>
          <p:nvPr/>
        </p:nvSpPr>
        <p:spPr>
          <a:xfrm>
            <a:off x="1116556" y="245052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chương trình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73EAAB-6942-409A-B163-D55AAB8B2549}"/>
              </a:ext>
            </a:extLst>
          </p:cNvPr>
          <p:cNvSpPr txBox="1">
            <a:spLocks/>
          </p:cNvSpPr>
          <p:nvPr/>
        </p:nvSpPr>
        <p:spPr>
          <a:xfrm>
            <a:off x="1116556" y="3076133"/>
            <a:ext cx="8093274" cy="673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Shell hiển thị kết quả chạy chương trình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A14C32E-6523-4C1E-B9BC-AF8A98168BC4}"/>
              </a:ext>
            </a:extLst>
          </p:cNvPr>
          <p:cNvSpPr/>
          <p:nvPr/>
        </p:nvSpPr>
        <p:spPr>
          <a:xfrm>
            <a:off x="4225636" y="3697511"/>
            <a:ext cx="554182" cy="54032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B685-DDFA-425F-BE88-C9287ADA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Tóm tắt bài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E0E71-F4FA-4E71-8FB9-DD12AA34F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77" t="23623" r="3613" b="48080"/>
          <a:stretch/>
        </p:blipFill>
        <p:spPr>
          <a:xfrm>
            <a:off x="382137" y="2142700"/>
            <a:ext cx="11809863" cy="47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1995295"/>
            <a:ext cx="11791830" cy="42748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biểu nào sau đây là đúng khi nói về biến?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Biến là đại lượng được đặt tên, dùng để lưu trữ giá trị và giá trị có thể được thay đổi trong quá trình thực hiện chương trình.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Biến là đại lượng bất kì.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Biến là đại lượng không thay đổi trong quá trình thực hiện chương trình.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Biến là đại lượng được đặt tên, dùng để lưu trữ giá trị và giá trị không thay đổi trong quá trình thực hiện chương trình.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77257" y="2661184"/>
            <a:ext cx="554181" cy="55418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A3DE0E-6020-4CF4-9F10-D4737C7D9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46867" r="3523" b="35751"/>
          <a:stretch/>
        </p:blipFill>
        <p:spPr>
          <a:xfrm>
            <a:off x="457199" y="1787857"/>
            <a:ext cx="11375409" cy="48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2176721"/>
            <a:ext cx="11791830" cy="45820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Trong bài toán giải phương trình ax+b=0 có các biến là?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    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a, b, x			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a, b                            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có biến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Trong những biến sau, biến nào đặt sai quy tắc?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                        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xy			</a:t>
            </a:r>
            <a:endParaRPr lang="en-U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12xy                                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Cả A và C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54348" y="3480051"/>
            <a:ext cx="554181" cy="55418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4714975" y="5488546"/>
            <a:ext cx="554181" cy="55418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2258609"/>
            <a:ext cx="11791830" cy="45820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Phép gán nào sau đây là đúng ?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==3                         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x=3        		</a:t>
            </a:r>
            <a:endParaRPr lang="en-U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x:=3			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x:3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Phép lũy thừa 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^4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Python viết là: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**4                          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2****4			</a:t>
            </a:r>
            <a:endParaRPr lang="en-U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2*4                                  </a:t>
            </a:r>
            <a:r>
              <a:rPr lang="vi-VN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2***4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4713820" y="2924704"/>
            <a:ext cx="554181" cy="55418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77257" y="4969934"/>
            <a:ext cx="554181" cy="55418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1911827"/>
            <a:ext cx="12014743" cy="4513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(SGK):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3 tên biến đúng, 3 tên biến sai. Với tên biến sai, em hãy giải thích tại sao đó không phải là tên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 lời: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Ba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 biến đúng: B, h77, điểm_Tin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Ba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 biến sai: Giới-tính (Vì chứa dấu trừ), 10A (Vì bắt đầu bằng số), A 7 (vì có chứa dấu cách)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1911827"/>
            <a:ext cx="12014743" cy="45130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cửa sổ Code, em hãy soạn thảo c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trong hình bên, chạy chương trình và cho biết kết quả hiển thị trên màn hình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từng lệnh trong hình bên ở cửa sổ shell. Sau đó hãy thay phép nhân bằng một phép toán khác và xem kết quả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AD83F-D6A1-483E-BF56-D52BE838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91" t="17289" r="67954" b="66942"/>
          <a:stretch/>
        </p:blipFill>
        <p:spPr>
          <a:xfrm>
            <a:off x="7882459" y="5180971"/>
            <a:ext cx="3869048" cy="1677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728" y="5281685"/>
            <a:ext cx="7192371" cy="1576316"/>
          </a:xfrm>
          <a:prstGeom prst="rect">
            <a:avLst/>
          </a:prstGeom>
          <a:solidFill>
            <a:srgbClr val="F6BF7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arenR"/>
            </a:pP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  <a:p>
            <a:pPr marL="514350" indent="-514350" algn="just">
              <a:buAutoNum type="arabicParenR"/>
            </a:pP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sử thay “*” bằng dấu “//” thì kết quả là 24.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1883691"/>
            <a:ext cx="11377434" cy="29245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hoàn thiện 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bên dưới bằng cách viết biểu thức gán cho biến pound để nhận được 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đổi đơn vị đo khối lượng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ki-lô-gam sang pound, biết rằng 1 kg bằng 2,205 pound. Em hãy thay đổi giá trị gán cho biến kilo để chạy thử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62B1-1CEA-45D8-AC5B-BFA404C5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5" t="16145" r="65909" b="70061"/>
          <a:stretch/>
        </p:blipFill>
        <p:spPr>
          <a:xfrm>
            <a:off x="5961320" y="4808275"/>
            <a:ext cx="5916715" cy="2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83" y="2399938"/>
            <a:ext cx="11377434" cy="32775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 trồng cúc đại đóa có chiều rộng m mét, chiều dài n mét. Mỗi mét vuông trồng được một khóm hoa. Mỗi khóm hoa bán được a nghìn đồng. Em hãy viết 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đưa ra màn hình tổng số tiền thu được khi bán hết hoa trong vườn. Hãy chạy 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bộ dữ liệu đầu vào m = 5, n = 18, a =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617466"/>
            <a:ext cx="6231443" cy="21170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Xét đoạn chương trình ở hình bên. Em hãy cho biết c hay d nhận giá trị lớn hơn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BFA0-C510-43C6-928A-B33F05862C08}"/>
              </a:ext>
            </a:extLst>
          </p:cNvPr>
          <p:cNvSpPr txBox="1">
            <a:spLocks/>
          </p:cNvSpPr>
          <p:nvPr/>
        </p:nvSpPr>
        <p:spPr>
          <a:xfrm>
            <a:off x="374073" y="4783649"/>
            <a:ext cx="11377434" cy="1237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thể lưu 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Python dưới dạng tệp hay không?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A23A-3F89-490F-B71F-7992B5A1B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78" t="16751" r="65908" b="70061"/>
          <a:stretch/>
        </p:blipFill>
        <p:spPr>
          <a:xfrm>
            <a:off x="7027774" y="2623747"/>
            <a:ext cx="4986035" cy="19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phép gán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589" y="2671757"/>
            <a:ext cx="11054821" cy="255036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trong chương trình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là tên một vùng nhớ, trong quá trình thực hiện chương trình, giá trị của biến có thể thay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đổi.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31DC92-A3E4-44BC-BE4C-BD11924B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63" t="35346" r="3295" b="41006"/>
          <a:stretch/>
        </p:blipFill>
        <p:spPr>
          <a:xfrm>
            <a:off x="0" y="1"/>
            <a:ext cx="12192000" cy="5662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3140" y="5950424"/>
            <a:ext cx="80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 A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6466E-088A-4E15-AFF7-695A125D57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240" r="82467" b="62292"/>
          <a:stretch/>
        </p:blipFill>
        <p:spPr>
          <a:xfrm>
            <a:off x="2535359" y="2053889"/>
            <a:ext cx="4539645" cy="1814945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946258F0-6042-44EF-9C41-89B82B5EC439}"/>
              </a:ext>
            </a:extLst>
          </p:cNvPr>
          <p:cNvSpPr/>
          <p:nvPr/>
        </p:nvSpPr>
        <p:spPr>
          <a:xfrm>
            <a:off x="1038497" y="2453782"/>
            <a:ext cx="1295971" cy="560626"/>
          </a:xfrm>
          <a:prstGeom prst="borderCallout1">
            <a:avLst>
              <a:gd name="adj1" fmla="val 45934"/>
              <a:gd name="adj2" fmla="val 100710"/>
              <a:gd name="adj3" fmla="val -26094"/>
              <a:gd name="adj4" fmla="val 19174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BEFB2EA5-2B69-4DCD-98FA-4622826FA6F7}"/>
              </a:ext>
            </a:extLst>
          </p:cNvPr>
          <p:cNvSpPr/>
          <p:nvPr/>
        </p:nvSpPr>
        <p:spPr>
          <a:xfrm>
            <a:off x="796042" y="4288414"/>
            <a:ext cx="1846991" cy="854426"/>
          </a:xfrm>
          <a:prstGeom prst="borderCallout1">
            <a:avLst>
              <a:gd name="adj1" fmla="val 45934"/>
              <a:gd name="adj2" fmla="val 100710"/>
              <a:gd name="adj3" fmla="val -148721"/>
              <a:gd name="adj4" fmla="val 12128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biến 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5877DCEE-E47D-42D7-A94A-1B7F7FA1B265}"/>
              </a:ext>
            </a:extLst>
          </p:cNvPr>
          <p:cNvSpPr/>
          <p:nvPr/>
        </p:nvSpPr>
        <p:spPr>
          <a:xfrm>
            <a:off x="2535359" y="773263"/>
            <a:ext cx="4778335" cy="560626"/>
          </a:xfrm>
          <a:prstGeom prst="borderCallout1">
            <a:avLst>
              <a:gd name="adj1" fmla="val 105244"/>
              <a:gd name="adj2" fmla="val 60118"/>
              <a:gd name="adj3" fmla="val 236001"/>
              <a:gd name="adj4" fmla="val 4714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12 được lưu trong biến a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902ECADB-6446-4C89-9FA3-5FC2B08A0F1B}"/>
              </a:ext>
            </a:extLst>
          </p:cNvPr>
          <p:cNvSpPr/>
          <p:nvPr/>
        </p:nvSpPr>
        <p:spPr>
          <a:xfrm>
            <a:off x="3372988" y="4172866"/>
            <a:ext cx="3777933" cy="1684380"/>
          </a:xfrm>
          <a:prstGeom prst="borderCallout1">
            <a:avLst>
              <a:gd name="adj1" fmla="val -8433"/>
              <a:gd name="adj2" fmla="val 37935"/>
              <a:gd name="adj3" fmla="val -85658"/>
              <a:gd name="adj4" fmla="val 2731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print() in ra giá trị của biến đặt trong ngoặc đơn</a:t>
            </a:r>
          </a:p>
        </p:txBody>
      </p:sp>
    </p:spTree>
    <p:extLst>
      <p:ext uri="{BB962C8B-B14F-4D97-AF65-F5344CB8AC3E}">
        <p14:creationId xmlns:p14="http://schemas.microsoft.com/office/powerpoint/2010/main" val="32673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Trong Python, các biến đều phải được đặt tên theo một số quy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377587"/>
            <a:ext cx="11186684" cy="82391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trùng với từ khóa (được sử dụng với ý nghĩa xác định không thay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đổi) của Python.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B5B3156-755F-47BB-AFCD-9C4855B0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321" y="3516460"/>
            <a:ext cx="8433633" cy="82391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bằng chữ cái hoặc dấu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“_”.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0A0CD05-0AE4-492D-8051-9773BFFA7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321" y="4546149"/>
            <a:ext cx="8433633" cy="82391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chứa chữ cái, chữ số và dấu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“_”.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build="p"/>
      <p:bldP spid="75" grpId="0" build="p"/>
      <p:bldP spid="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từ khóa thường dùng trong Python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0DF3C-547E-4753-9FB5-8604399E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0008"/>
              </p:ext>
            </p:extLst>
          </p:nvPr>
        </p:nvGraphicFramePr>
        <p:xfrm>
          <a:off x="1358537" y="2090057"/>
          <a:ext cx="8935645" cy="45458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7129">
                  <a:extLst>
                    <a:ext uri="{9D8B030D-6E8A-4147-A177-3AD203B41FA5}">
                      <a16:colId xmlns:a16="http://schemas.microsoft.com/office/drawing/2014/main" val="200790516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44300899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27904435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278711037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4124528353"/>
                    </a:ext>
                  </a:extLst>
                </a:gridCol>
              </a:tblGrid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0787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lambda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484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84972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8892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508811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508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6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đúng/sai cho các tên biến sau?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delta, x1, t12, Trường_sa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12t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 marL="1143000" indent="-1143000" algn="just">
              <a:buAutoNum type="alphaLcParenR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6772188" y="2313709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ABB57-2DF6-45D4-AB66-B05534135F2D}"/>
              </a:ext>
            </a:extLst>
          </p:cNvPr>
          <p:cNvSpPr/>
          <p:nvPr/>
        </p:nvSpPr>
        <p:spPr>
          <a:xfrm>
            <a:off x="2632364" y="3962400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3BF840-F1AC-403B-8298-C697598172C8}"/>
              </a:ext>
            </a:extLst>
          </p:cNvPr>
          <p:cNvSpPr/>
          <p:nvPr/>
        </p:nvSpPr>
        <p:spPr>
          <a:xfrm>
            <a:off x="2618509" y="4600574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2640012" y="2759436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449DC9-AF22-4073-A34E-E36895BE19CA}"/>
              </a:ext>
            </a:extLst>
          </p:cNvPr>
          <p:cNvSpPr/>
          <p:nvPr/>
        </p:nvSpPr>
        <p:spPr>
          <a:xfrm>
            <a:off x="2632364" y="3324225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9373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Phép gán trong chương trình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648" y="1820311"/>
            <a:ext cx="11989352" cy="507696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câu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lệnh: </a:t>
            </a:r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&lt;Biểu thức&gt;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Tính giá trị của biểu thức ở vế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Gán kết quả tính được cho biến ở vế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&lt;Biểu thức&gt;: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gặp là biểu thức số học. Biểu thức số học có thể là một số, một tên biến hoặc các số và biến liên kết với nhau bởi các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toán số </a:t>
            </a:r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win32_fixed.potx" id="{FA6E73D7-AB4D-470A-BC20-4A5DAA7F1483}" vid="{121C5919-B768-4EE0-B81A-4F293224E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293</TotalTime>
  <Words>2452</Words>
  <Application>Microsoft Office PowerPoint</Application>
  <PresentationFormat>Widescreen</PresentationFormat>
  <Paragraphs>273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Segoe UI</vt:lpstr>
      <vt:lpstr>Times New Roman</vt:lpstr>
      <vt:lpstr>Trebuchet MS</vt:lpstr>
      <vt:lpstr>Wingdings</vt:lpstr>
      <vt:lpstr>Berlin</vt:lpstr>
      <vt:lpstr>BÀI 2: BIẾN, PHÉP GÁN VÀ BIỂU THỨC SỐ HỌC</vt:lpstr>
      <vt:lpstr>PowerPoint Presentation</vt:lpstr>
      <vt:lpstr>1. Biến và phép gán</vt:lpstr>
      <vt:lpstr>PowerPoint Presentation</vt:lpstr>
      <vt:lpstr>PowerPoint Presentation</vt:lpstr>
      <vt:lpstr>Lưu ý: Trong Python, các biến đều phải được đặt tên theo một số quy tắc:</vt:lpstr>
      <vt:lpstr>Một số từ khóa thường dùng trong Python</vt:lpstr>
      <vt:lpstr>Em hãy điền đúng/sai cho các tên biến sau?</vt:lpstr>
      <vt:lpstr>b) Phép gán trong chương trình</vt:lpstr>
      <vt:lpstr>Bảng kí hiệu các phép toán số học trong Python</vt:lpstr>
      <vt:lpstr>Hãy cho biết giá trị lần lượt của 2 biểu thức sau trong Python: (3 + 5) * 2 + 1 và 3 + 5 * 2 + 1</vt:lpstr>
      <vt:lpstr>Lưu ý:</vt:lpstr>
      <vt:lpstr>Hãy chuyển biểu thức toán học sang Python</vt:lpstr>
      <vt:lpstr>2. Soạn thảo chương trình</vt:lpstr>
      <vt:lpstr>PowerPoint Presentation</vt:lpstr>
      <vt:lpstr>PowerPoint Presentation</vt:lpstr>
      <vt:lpstr>PowerPoint Presentation</vt:lpstr>
      <vt:lpstr>Tóm tắt bài học</vt:lpstr>
      <vt:lpstr>LUYỆN TẬP</vt:lpstr>
      <vt:lpstr>LUYỆN TẬP</vt:lpstr>
      <vt:lpstr>LUYỆN TẬP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BIẾN, PHÉP GÁN VÀ BIỂU THỨC SỐ HỌC</dc:title>
  <dc:creator>HoangThanh Tam</dc:creator>
  <cp:lastModifiedBy>dell 5250</cp:lastModifiedBy>
  <cp:revision>86</cp:revision>
  <dcterms:created xsi:type="dcterms:W3CDTF">2022-01-13T12:56:48Z</dcterms:created>
  <dcterms:modified xsi:type="dcterms:W3CDTF">2022-11-13T18:15:50Z</dcterms:modified>
</cp:coreProperties>
</file>