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71" r:id="rId2"/>
    <p:sldId id="276" r:id="rId3"/>
    <p:sldId id="278" r:id="rId4"/>
    <p:sldId id="279" r:id="rId5"/>
    <p:sldId id="331" r:id="rId6"/>
    <p:sldId id="330" r:id="rId7"/>
    <p:sldId id="336" r:id="rId8"/>
    <p:sldId id="332" r:id="rId9"/>
    <p:sldId id="283" r:id="rId10"/>
    <p:sldId id="301" r:id="rId11"/>
    <p:sldId id="302" r:id="rId12"/>
    <p:sldId id="318" r:id="rId13"/>
    <p:sldId id="319" r:id="rId14"/>
    <p:sldId id="285" r:id="rId15"/>
    <p:sldId id="280" r:id="rId16"/>
    <p:sldId id="320" r:id="rId17"/>
    <p:sldId id="321" r:id="rId18"/>
    <p:sldId id="322" r:id="rId19"/>
    <p:sldId id="323" r:id="rId20"/>
    <p:sldId id="337" r:id="rId21"/>
    <p:sldId id="287" r:id="rId22"/>
    <p:sldId id="324" r:id="rId23"/>
    <p:sldId id="325" r:id="rId24"/>
    <p:sldId id="338" r:id="rId25"/>
    <p:sldId id="275" r:id="rId26"/>
    <p:sldId id="339" r:id="rId27"/>
    <p:sldId id="292"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0B8"/>
    <a:srgbClr val="F26532"/>
    <a:srgbClr val="E26714"/>
    <a:srgbClr val="A0DCFA"/>
    <a:srgbClr val="05788C"/>
    <a:srgbClr val="006673"/>
    <a:srgbClr val="A3DBE1"/>
    <a:srgbClr val="EE8640"/>
    <a:srgbClr val="048DA4"/>
    <a:srgbClr val="C0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90311" autoAdjust="0"/>
  </p:normalViewPr>
  <p:slideViewPr>
    <p:cSldViewPr snapToGrid="0" showGuides="1">
      <p:cViewPr varScale="1">
        <p:scale>
          <a:sx n="84" d="100"/>
          <a:sy n="84" d="100"/>
        </p:scale>
        <p:origin x="103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74426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03043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84854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00275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77946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44850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7338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50292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62371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gif"/><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gif"/><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method"/>
          <p:cNvSpPr txBox="1">
            <a:spLocks/>
          </p:cNvSpPr>
          <p:nvPr/>
        </p:nvSpPr>
        <p:spPr>
          <a:xfrm>
            <a:off x="1033349" y="1668911"/>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method (n)</a:t>
            </a:r>
            <a:endParaRPr lang="en-US" sz="4800" dirty="0">
              <a:solidFill>
                <a:srgbClr val="05A0B8"/>
              </a:solidFill>
              <a:cs typeface="Calibri" panose="020F0502020204030204" pitchFamily="34" charset="0"/>
            </a:endParaRPr>
          </a:p>
        </p:txBody>
      </p:sp>
      <p:sp>
        <p:nvSpPr>
          <p:cNvPr id="12" name="Rectangle 11"/>
          <p:cNvSpPr/>
          <p:nvPr/>
        </p:nvSpPr>
        <p:spPr>
          <a:xfrm>
            <a:off x="2248433" y="4331941"/>
            <a:ext cx="5165288" cy="523220"/>
          </a:xfrm>
          <a:prstGeom prst="rect">
            <a:avLst/>
          </a:prstGeom>
        </p:spPr>
        <p:txBody>
          <a:bodyPr wrap="square">
            <a:spAutoFit/>
          </a:bodyPr>
          <a:lstStyle/>
          <a:p>
            <a:r>
              <a:rPr lang="en-US" sz="2800" dirty="0"/>
              <a:t>a way of doing </a:t>
            </a:r>
            <a:r>
              <a:rPr lang="en-US" sz="2800" dirty="0" err="1"/>
              <a:t>st</a:t>
            </a:r>
            <a:endParaRPr lang="en-US" sz="2800" dirty="0"/>
          </a:p>
        </p:txBody>
      </p:sp>
      <p:sp>
        <p:nvSpPr>
          <p:cNvPr id="2" name="Rectangle 1"/>
          <p:cNvSpPr/>
          <p:nvPr/>
        </p:nvSpPr>
        <p:spPr>
          <a:xfrm>
            <a:off x="2659860" y="2772807"/>
            <a:ext cx="1638589" cy="523220"/>
          </a:xfrm>
          <a:prstGeom prst="rect">
            <a:avLst/>
          </a:prstGeom>
        </p:spPr>
        <p:txBody>
          <a:bodyPr wrap="none">
            <a:spAutoFit/>
          </a:bodyPr>
          <a:lstStyle/>
          <a:p>
            <a:pPr algn="ctr"/>
            <a:r>
              <a:rPr lang="en-US" sz="2800" b="1" dirty="0">
                <a:solidFill>
                  <a:srgbClr val="0FB7BD"/>
                </a:solidFill>
              </a:rPr>
              <a:t>/ˈme</a:t>
            </a:r>
            <a:r>
              <a:rPr lang="el-GR" sz="2800" b="1" dirty="0">
                <a:solidFill>
                  <a:srgbClr val="0FB7BD"/>
                </a:solidFill>
              </a:rPr>
              <a:t>θ</a:t>
            </a:r>
            <a:r>
              <a:rPr lang="en-US" sz="2800" b="1" dirty="0" err="1">
                <a:solidFill>
                  <a:srgbClr val="0FB7BD"/>
                </a:solidFill>
              </a:rPr>
              <a:t>əd</a:t>
            </a:r>
            <a:r>
              <a:rPr lang="en-US" sz="2800" b="1" dirty="0">
                <a:solidFill>
                  <a:srgbClr val="0FB7BD"/>
                </a:solidFill>
              </a:rPr>
              <a:t>/</a:t>
            </a:r>
          </a:p>
        </p:txBody>
      </p:sp>
      <p:pic>
        <p:nvPicPr>
          <p:cNvPr id="6" name="Picture 5"/>
          <p:cNvPicPr>
            <a:picLocks noChangeAspect="1"/>
          </p:cNvPicPr>
          <p:nvPr/>
        </p:nvPicPr>
        <p:blipFill>
          <a:blip r:embed="rId6"/>
          <a:stretch>
            <a:fillRect/>
          </a:stretch>
        </p:blipFill>
        <p:spPr>
          <a:xfrm>
            <a:off x="7248881" y="1543987"/>
            <a:ext cx="3448597" cy="4502335"/>
          </a:xfrm>
          <a:prstGeom prst="rect">
            <a:avLst/>
          </a:prstGeom>
        </p:spPr>
      </p:pic>
      <p:pic>
        <p:nvPicPr>
          <p:cNvPr id="4" name="ukmetap0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74354" y="3490354"/>
            <a:ext cx="609600" cy="609600"/>
          </a:xfrm>
          <a:prstGeom prst="rect">
            <a:avLst/>
          </a:prstGeom>
        </p:spPr>
      </p:pic>
      <p:sp>
        <p:nvSpPr>
          <p:cNvPr id="10" name="TextBox 9"/>
          <p:cNvSpPr txBox="1"/>
          <p:nvPr/>
        </p:nvSpPr>
        <p:spPr>
          <a:xfrm>
            <a:off x="1885537" y="5367855"/>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ph</a:t>
            </a:r>
            <a:r>
              <a:rPr lang="vi-VN" sz="2800" b="1" dirty="0">
                <a:solidFill>
                  <a:schemeClr val="accent6"/>
                </a:solidFill>
                <a:cs typeface="Times New Roman" panose="02020603050405020304" pitchFamily="18" charset="0"/>
              </a:rPr>
              <a:t>ươ</a:t>
            </a:r>
            <a:r>
              <a:rPr lang="en-US" sz="2800" b="1" dirty="0">
                <a:solidFill>
                  <a:schemeClr val="accent6"/>
                </a:solidFill>
                <a:cs typeface="Times New Roman" panose="02020603050405020304" pitchFamily="18" charset="0"/>
              </a:rPr>
              <a:t>ng </a:t>
            </a:r>
            <a:r>
              <a:rPr lang="en-US" sz="2800" b="1" dirty="0" err="1">
                <a:solidFill>
                  <a:schemeClr val="accent6"/>
                </a:solidFill>
                <a:cs typeface="Times New Roman" panose="02020603050405020304" pitchFamily="18" charset="0"/>
              </a:rPr>
              <a:t>pháp</a:t>
            </a:r>
            <a:endParaRPr lang="en-US" sz="2800" b="1" dirty="0">
              <a:solidFill>
                <a:schemeClr val="accent6"/>
              </a:solidFill>
              <a:cs typeface="Times New Roman" panose="02020603050405020304" pitchFamily="18"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720" fill="hold"/>
                                        <p:tgtEl>
                                          <p:spTgt spid="4"/>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9612"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refillable (</a:t>
            </a:r>
            <a:r>
              <a:rPr lang="en-US" sz="4800" b="1" dirty="0" err="1">
                <a:solidFill>
                  <a:srgbClr val="05A0B8"/>
                </a:solidFill>
              </a:rPr>
              <a:t>adj</a:t>
            </a:r>
            <a:r>
              <a:rPr lang="en-US" sz="4800" b="1" dirty="0">
                <a:solidFill>
                  <a:srgbClr val="05A0B8"/>
                </a:solidFill>
              </a:rPr>
              <a:t>)</a:t>
            </a:r>
            <a:endParaRPr lang="en-US" sz="4800" dirty="0">
              <a:solidFill>
                <a:srgbClr val="05A0B8"/>
              </a:solidFill>
              <a:cs typeface="Calibri" panose="020F0502020204030204" pitchFamily="34" charset="0"/>
            </a:endParaRPr>
          </a:p>
        </p:txBody>
      </p:sp>
      <p:sp>
        <p:nvSpPr>
          <p:cNvPr id="12" name="Rectangle 11"/>
          <p:cNvSpPr/>
          <p:nvPr/>
        </p:nvSpPr>
        <p:spPr>
          <a:xfrm>
            <a:off x="918160" y="4544045"/>
            <a:ext cx="6150978" cy="523220"/>
          </a:xfrm>
          <a:prstGeom prst="rect">
            <a:avLst/>
          </a:prstGeom>
        </p:spPr>
        <p:txBody>
          <a:bodyPr wrap="square">
            <a:spAutoFit/>
          </a:bodyPr>
          <a:lstStyle/>
          <a:p>
            <a:r>
              <a:rPr lang="en-US" sz="2800" dirty="0"/>
              <a:t>that can be filled again after being empty</a:t>
            </a:r>
          </a:p>
        </p:txBody>
      </p:sp>
      <p:sp>
        <p:nvSpPr>
          <p:cNvPr id="2" name="Rectangle 1"/>
          <p:cNvSpPr/>
          <p:nvPr/>
        </p:nvSpPr>
        <p:spPr>
          <a:xfrm>
            <a:off x="2866532" y="2771761"/>
            <a:ext cx="1797287"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ri</a:t>
            </a:r>
            <a:r>
              <a:rPr lang="en-US" sz="2800" b="1" dirty="0">
                <a:solidFill>
                  <a:srgbClr val="0FB7BD"/>
                </a:solidFill>
              </a:rPr>
              <a:t>ːˈ</a:t>
            </a:r>
            <a:r>
              <a:rPr lang="en-US" sz="2800" b="1" dirty="0" err="1">
                <a:solidFill>
                  <a:srgbClr val="0FB7BD"/>
                </a:solidFill>
              </a:rPr>
              <a:t>fɪləbl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13" name="image6.gif" descr="Kết quả hình ảnh cho refillable gif"/>
          <p:cNvPicPr/>
          <p:nvPr/>
        </p:nvPicPr>
        <p:blipFill>
          <a:blip r:embed="rId6"/>
          <a:srcRect/>
          <a:stretch>
            <a:fillRect/>
          </a:stretch>
        </p:blipFill>
        <p:spPr>
          <a:xfrm>
            <a:off x="7659973" y="1514007"/>
            <a:ext cx="3447737" cy="3897441"/>
          </a:xfrm>
          <a:prstGeom prst="rect">
            <a:avLst/>
          </a:prstGeom>
          <a:ln/>
        </p:spPr>
      </p:pic>
      <p:pic>
        <p:nvPicPr>
          <p:cNvPr id="3" name="cdo0317refiuk33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60376" y="3614713"/>
            <a:ext cx="609600" cy="609600"/>
          </a:xfrm>
          <a:prstGeom prst="rect">
            <a:avLst/>
          </a:prstGeom>
        </p:spPr>
      </p:pic>
      <p:sp>
        <p:nvSpPr>
          <p:cNvPr id="9" name="TextBox 8"/>
          <p:cNvSpPr txBox="1"/>
          <p:nvPr/>
        </p:nvSpPr>
        <p:spPr>
          <a:xfrm>
            <a:off x="2141461" y="5442674"/>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có</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thể</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làm</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đầy</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lại</a:t>
            </a:r>
            <a:endParaRPr lang="en-US" sz="2800" b="1" dirty="0">
              <a:solidFill>
                <a:schemeClr val="accent6"/>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440"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2832" y="1777349"/>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raw material (</a:t>
            </a:r>
            <a:r>
              <a:rPr lang="en-US" sz="4800" b="1" dirty="0" err="1">
                <a:solidFill>
                  <a:srgbClr val="05A0B8"/>
                </a:solidFill>
              </a:rPr>
              <a:t>n.phr</a:t>
            </a:r>
            <a:r>
              <a:rPr lang="en-US" sz="4800" b="1" dirty="0">
                <a:solidFill>
                  <a:srgbClr val="05A0B8"/>
                </a:solidFill>
              </a:rPr>
              <a:t>.) </a:t>
            </a:r>
            <a:endParaRPr lang="en-US" sz="4800" dirty="0">
              <a:solidFill>
                <a:srgbClr val="05A0B8"/>
              </a:solidFill>
              <a:cs typeface="Calibri" panose="020F0502020204030204" pitchFamily="34" charset="0"/>
            </a:endParaRPr>
          </a:p>
        </p:txBody>
      </p:sp>
      <p:sp>
        <p:nvSpPr>
          <p:cNvPr id="12" name="Rectangle 11"/>
          <p:cNvSpPr/>
          <p:nvPr/>
        </p:nvSpPr>
        <p:spPr>
          <a:xfrm>
            <a:off x="1142832" y="4289393"/>
            <a:ext cx="5673757" cy="1384995"/>
          </a:xfrm>
          <a:prstGeom prst="rect">
            <a:avLst/>
          </a:prstGeom>
        </p:spPr>
        <p:txBody>
          <a:bodyPr wrap="square">
            <a:spAutoFit/>
          </a:bodyPr>
          <a:lstStyle/>
          <a:p>
            <a:r>
              <a:rPr lang="en-US" sz="2800" dirty="0"/>
              <a:t>any material, such as oil, cotton, or sugar in its natural condition, before it has been processed for use</a:t>
            </a:r>
          </a:p>
        </p:txBody>
      </p:sp>
      <p:sp>
        <p:nvSpPr>
          <p:cNvPr id="2" name="Rectangle 1"/>
          <p:cNvSpPr/>
          <p:nvPr/>
        </p:nvSpPr>
        <p:spPr>
          <a:xfrm>
            <a:off x="2469240" y="2772807"/>
            <a:ext cx="2584362"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rɑ</a:t>
            </a:r>
            <a:r>
              <a:rPr lang="en-US" sz="2800" b="1" dirty="0">
                <a:solidFill>
                  <a:srgbClr val="0FB7BD"/>
                </a:solidFill>
              </a:rPr>
              <a:t>ː </a:t>
            </a:r>
            <a:r>
              <a:rPr lang="en-US" sz="2800" b="1" dirty="0" err="1">
                <a:solidFill>
                  <a:srgbClr val="0FB7BD"/>
                </a:solidFill>
              </a:rPr>
              <a:t>məˈtɪəriəl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8" name="image1.jpg" descr="Kết quả hình ảnh cho Raw Materials Cartoon"/>
          <p:cNvPicPr/>
          <p:nvPr/>
        </p:nvPicPr>
        <p:blipFill>
          <a:blip r:embed="rId6"/>
          <a:srcRect/>
          <a:stretch>
            <a:fillRect/>
          </a:stretch>
        </p:blipFill>
        <p:spPr>
          <a:xfrm>
            <a:off x="7394825" y="1727699"/>
            <a:ext cx="3877778" cy="3833652"/>
          </a:xfrm>
          <a:prstGeom prst="rect">
            <a:avLst/>
          </a:prstGeom>
          <a:ln/>
        </p:spPr>
      </p:pic>
      <p:pic>
        <p:nvPicPr>
          <p:cNvPr id="3" name="cbeduk081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72984" y="3487910"/>
            <a:ext cx="609600" cy="609600"/>
          </a:xfrm>
          <a:prstGeom prst="rect">
            <a:avLst/>
          </a:prstGeom>
        </p:spPr>
      </p:pic>
      <p:sp>
        <p:nvSpPr>
          <p:cNvPr id="13" name="TextBox 12"/>
          <p:cNvSpPr txBox="1"/>
          <p:nvPr/>
        </p:nvSpPr>
        <p:spPr>
          <a:xfrm>
            <a:off x="2137707" y="5973387"/>
            <a:ext cx="3247428" cy="523220"/>
          </a:xfrm>
          <a:prstGeom prst="rect">
            <a:avLst/>
          </a:prstGeom>
          <a:noFill/>
        </p:spPr>
        <p:txBody>
          <a:bodyPr wrap="square" rtlCol="0">
            <a:spAutoFit/>
          </a:bodyPr>
          <a:lstStyle/>
          <a:p>
            <a:pPr algn="ctr"/>
            <a:r>
              <a:rPr lang="en-US" sz="2800" b="1" dirty="0" err="1">
                <a:solidFill>
                  <a:schemeClr val="accent6"/>
                </a:solidFill>
                <a:latin typeface="Times New Roman" panose="02020603050405020304" pitchFamily="18" charset="0"/>
                <a:cs typeface="Times New Roman" panose="02020603050405020304" pitchFamily="18" charset="0"/>
              </a:rPr>
              <a:t>nguyên</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liệu</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thô</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2852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20"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745125" y="1582757"/>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sort (v) </a:t>
            </a:r>
            <a:endParaRPr lang="en-US" sz="4800" dirty="0">
              <a:solidFill>
                <a:srgbClr val="05A0B8"/>
              </a:solidFill>
              <a:cs typeface="Calibri" panose="020F0502020204030204" pitchFamily="34" charset="0"/>
            </a:endParaRPr>
          </a:p>
        </p:txBody>
      </p:sp>
      <p:sp>
        <p:nvSpPr>
          <p:cNvPr id="12" name="Rectangle 11"/>
          <p:cNvSpPr/>
          <p:nvPr/>
        </p:nvSpPr>
        <p:spPr>
          <a:xfrm>
            <a:off x="1111315" y="4187843"/>
            <a:ext cx="5165288" cy="954107"/>
          </a:xfrm>
          <a:prstGeom prst="rect">
            <a:avLst/>
          </a:prstGeom>
        </p:spPr>
        <p:txBody>
          <a:bodyPr wrap="square">
            <a:spAutoFit/>
          </a:bodyPr>
          <a:lstStyle/>
          <a:p>
            <a:r>
              <a:rPr lang="en-US" sz="2800" dirty="0"/>
              <a:t>put a number of things in an order or to separate them into groups </a:t>
            </a:r>
          </a:p>
        </p:txBody>
      </p:sp>
      <p:sp>
        <p:nvSpPr>
          <p:cNvPr id="2" name="Rectangle 1"/>
          <p:cNvSpPr/>
          <p:nvPr/>
        </p:nvSpPr>
        <p:spPr>
          <a:xfrm>
            <a:off x="2888061" y="2631290"/>
            <a:ext cx="1002197"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sɔːt</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9" name="image5.gif" descr="Kết quả hình ảnh cho sort gif"/>
          <p:cNvPicPr/>
          <p:nvPr/>
        </p:nvPicPr>
        <p:blipFill>
          <a:blip r:embed="rId6"/>
          <a:srcRect/>
          <a:stretch>
            <a:fillRect/>
          </a:stretch>
        </p:blipFill>
        <p:spPr>
          <a:xfrm>
            <a:off x="6764635" y="1954215"/>
            <a:ext cx="4657869" cy="3057074"/>
          </a:xfrm>
          <a:prstGeom prst="rect">
            <a:avLst/>
          </a:prstGeom>
          <a:ln/>
        </p:spPr>
      </p:pic>
      <p:pic>
        <p:nvPicPr>
          <p:cNvPr id="3" name="uksorel0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84359" y="3325083"/>
            <a:ext cx="609600" cy="609600"/>
          </a:xfrm>
          <a:prstGeom prst="rect">
            <a:avLst/>
          </a:prstGeom>
        </p:spPr>
      </p:pic>
      <p:sp>
        <p:nvSpPr>
          <p:cNvPr id="13" name="TextBox 12"/>
          <p:cNvSpPr txBox="1"/>
          <p:nvPr/>
        </p:nvSpPr>
        <p:spPr>
          <a:xfrm>
            <a:off x="1765445" y="5913673"/>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phân</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loại</a:t>
            </a:r>
            <a:endParaRPr lang="en-US" sz="2800" b="1" dirty="0">
              <a:solidFill>
                <a:schemeClr val="accent6"/>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7559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696"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27749402"/>
              </p:ext>
            </p:extLst>
          </p:nvPr>
        </p:nvGraphicFramePr>
        <p:xfrm>
          <a:off x="590916" y="1196849"/>
          <a:ext cx="10910521" cy="5441497"/>
        </p:xfrm>
        <a:graphic>
          <a:graphicData uri="http://schemas.openxmlformats.org/drawingml/2006/table">
            <a:tbl>
              <a:tblPr bandRow="1">
                <a:tableStyleId>{93296810-A885-4BE3-A3E7-6D5BEEA58F35}</a:tableStyleId>
              </a:tblPr>
              <a:tblGrid>
                <a:gridCol w="2322909">
                  <a:extLst>
                    <a:ext uri="{9D8B030D-6E8A-4147-A177-3AD203B41FA5}">
                      <a16:colId xmlns:a16="http://schemas.microsoft.com/office/drawing/2014/main" val="585257900"/>
                    </a:ext>
                  </a:extLst>
                </a:gridCol>
                <a:gridCol w="2195443">
                  <a:extLst>
                    <a:ext uri="{9D8B030D-6E8A-4147-A177-3AD203B41FA5}">
                      <a16:colId xmlns:a16="http://schemas.microsoft.com/office/drawing/2014/main" val="1131940930"/>
                    </a:ext>
                  </a:extLst>
                </a:gridCol>
                <a:gridCol w="6392169">
                  <a:extLst>
                    <a:ext uri="{9D8B030D-6E8A-4147-A177-3AD203B41FA5}">
                      <a16:colId xmlns:a16="http://schemas.microsoft.com/office/drawing/2014/main" val="3921772010"/>
                    </a:ext>
                  </a:extLst>
                </a:gridCol>
              </a:tblGrid>
              <a:tr h="724527">
                <a:tc>
                  <a:txBody>
                    <a:bodyPr/>
                    <a:lstStyle/>
                    <a:p>
                      <a:pPr algn="ctr">
                        <a:lnSpc>
                          <a:spcPct val="115000"/>
                        </a:lnSpc>
                        <a:spcAft>
                          <a:spcPts val="0"/>
                        </a:spcAft>
                      </a:pPr>
                      <a:r>
                        <a:rPr lang="en-US" sz="2400" b="1" dirty="0">
                          <a:effectLst/>
                        </a:rPr>
                        <a:t>New</a:t>
                      </a:r>
                      <a:r>
                        <a:rPr lang="en-US" sz="2400" b="1" baseline="0" dirty="0">
                          <a:effectLst/>
                        </a:rPr>
                        <a:t> words</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721649764"/>
                  </a:ext>
                </a:extLst>
              </a:tr>
              <a:tr h="1115554">
                <a:tc>
                  <a:txBody>
                    <a:bodyPr/>
                    <a:lstStyle/>
                    <a:p>
                      <a:pPr marL="144145">
                        <a:lnSpc>
                          <a:spcPct val="115000"/>
                        </a:lnSpc>
                        <a:spcAft>
                          <a:spcPts val="0"/>
                        </a:spcAft>
                      </a:pPr>
                      <a:r>
                        <a:rPr lang="en-US" sz="2400" dirty="0">
                          <a:effectLst/>
                        </a:rPr>
                        <a:t>explosion (n)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marR="0" indent="0" algn="l" defTabSz="914400" rtl="0" eaLnBrk="1" fontAlgn="auto" latinLnBrk="0" hangingPunct="1">
                        <a:lnSpc>
                          <a:spcPct val="115000"/>
                        </a:lnSpc>
                        <a:spcBef>
                          <a:spcPts val="0"/>
                        </a:spcBef>
                        <a:spcAft>
                          <a:spcPts val="0"/>
                        </a:spcAft>
                        <a:buClrTx/>
                        <a:buSzTx/>
                        <a:buFontTx/>
                        <a:buNone/>
                        <a:tabLst/>
                        <a:defRPr/>
                      </a:pPr>
                      <a:r>
                        <a:rPr lang="en-US" sz="2400" kern="1200" dirty="0">
                          <a:effectLst/>
                        </a:rPr>
                        <a:t>/</a:t>
                      </a:r>
                      <a:r>
                        <a:rPr lang="en-US" sz="2400" kern="1200" dirty="0" err="1">
                          <a:effectLst/>
                        </a:rPr>
                        <a:t>ɪkˈspləʊʒn</a:t>
                      </a:r>
                      <a:r>
                        <a:rPr lang="en-US" sz="2400" kern="1200" dirty="0">
                          <a:effectLst/>
                        </a:rPr>
                        <a:t>/</a:t>
                      </a: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violent burst, often with a loud noise</a:t>
                      </a:r>
                    </a:p>
                    <a:p>
                      <a:pPr marL="144145" algn="l" defTabSz="914400" rtl="0" eaLnBrk="1" latinLnBrk="0" hangingPunct="1">
                        <a:lnSpc>
                          <a:spcPct val="115000"/>
                        </a:lnSpc>
                        <a:spcBef>
                          <a:spcPts val="600"/>
                        </a:spcBef>
                        <a:spcAft>
                          <a:spcPts val="0"/>
                        </a:spcAft>
                      </a:pPr>
                      <a:r>
                        <a:rPr lang="en-US" sz="2400" kern="1200" dirty="0">
                          <a:effectLst/>
                        </a:rPr>
                        <a:t>a bomb/nuclear/gas explosion</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957307061"/>
                  </a:ext>
                </a:extLst>
              </a:tr>
              <a:tr h="605638">
                <a:tc>
                  <a:txBody>
                    <a:bodyPr/>
                    <a:lstStyle/>
                    <a:p>
                      <a:pPr marL="144145">
                        <a:lnSpc>
                          <a:spcPct val="115000"/>
                        </a:lnSpc>
                        <a:spcAft>
                          <a:spcPts val="0"/>
                        </a:spcAft>
                      </a:pPr>
                      <a:r>
                        <a:rPr lang="en-US" sz="2400" dirty="0">
                          <a:effectLst/>
                        </a:rPr>
                        <a:t>method (n)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/ˈmeθəd/</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way of doing something</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70423857"/>
                  </a:ext>
                </a:extLst>
              </a:tr>
              <a:tr h="605638">
                <a:tc>
                  <a:txBody>
                    <a:bodyPr/>
                    <a:lstStyle/>
                    <a:p>
                      <a:pPr marL="144145">
                        <a:lnSpc>
                          <a:spcPct val="115000"/>
                        </a:lnSpc>
                        <a:spcAft>
                          <a:spcPts val="0"/>
                        </a:spcAft>
                      </a:pPr>
                      <a:r>
                        <a:rPr lang="en-US" sz="2400" dirty="0">
                          <a:effectLst/>
                        </a:rPr>
                        <a:t>refillable (</a:t>
                      </a:r>
                      <a:r>
                        <a:rPr lang="en-US" sz="2400" dirty="0" err="1">
                          <a:effectLst/>
                        </a:rPr>
                        <a:t>adj</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/ˌriːˈfɪləbl/</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that can be filled again after being empty</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696589206"/>
                  </a:ext>
                </a:extLst>
              </a:tr>
              <a:tr h="1328696">
                <a:tc>
                  <a:txBody>
                    <a:bodyPr/>
                    <a:lstStyle/>
                    <a:p>
                      <a:pPr marL="144145">
                        <a:lnSpc>
                          <a:spcPct val="115000"/>
                        </a:lnSpc>
                        <a:spcAft>
                          <a:spcPts val="0"/>
                        </a:spcAft>
                      </a:pPr>
                      <a:r>
                        <a:rPr lang="en-US" sz="2400" dirty="0">
                          <a:effectLst/>
                        </a:rPr>
                        <a:t>raw material (</a:t>
                      </a:r>
                      <a:r>
                        <a:rPr lang="en-US" sz="2400" dirty="0" err="1">
                          <a:effectLst/>
                        </a:rPr>
                        <a:t>n.phr</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/ˌr</a:t>
                      </a:r>
                      <a:r>
                        <a:rPr lang="en-GB" sz="2400" kern="1200" dirty="0">
                          <a:solidFill>
                            <a:schemeClr val="dk1"/>
                          </a:solidFill>
                          <a:effectLst/>
                          <a:latin typeface="+mn-lt"/>
                          <a:ea typeface="+mn-ea"/>
                          <a:cs typeface="+mn-cs"/>
                        </a:rPr>
                        <a:t>ɔː</a:t>
                      </a:r>
                      <a:r>
                        <a:rPr lang="en-US" sz="2400" kern="1200" dirty="0">
                          <a:effectLst/>
                        </a:rPr>
                        <a:t> </a:t>
                      </a:r>
                      <a:r>
                        <a:rPr lang="en-US" sz="2400" kern="1200" dirty="0" err="1">
                          <a:effectLst/>
                        </a:rPr>
                        <a:t>məˈtɪəriəl</a:t>
                      </a:r>
                      <a:r>
                        <a:rPr lang="en-US" sz="2400" kern="1200" dirty="0">
                          <a:effectLst/>
                        </a:rPr>
                        <a:t>/</a:t>
                      </a:r>
                      <a:endParaRPr lang="en-US" sz="2400" kern="1200" dirty="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a:t>
                      </a:r>
                      <a:r>
                        <a:rPr lang="en-US" sz="2400" kern="1200">
                          <a:effectLst/>
                        </a:rPr>
                        <a:t>ny </a:t>
                      </a:r>
                      <a:r>
                        <a:rPr lang="en-US" sz="2400" kern="1200" dirty="0">
                          <a:effectLst/>
                        </a:rPr>
                        <a:t>material, such as oil, cotton or sugar in its natural condition, before it has been processed for use</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2025251296"/>
                  </a:ext>
                </a:extLst>
              </a:tr>
              <a:tr h="923909">
                <a:tc>
                  <a:txBody>
                    <a:bodyPr/>
                    <a:lstStyle/>
                    <a:p>
                      <a:pPr marL="144145">
                        <a:lnSpc>
                          <a:spcPct val="115000"/>
                        </a:lnSpc>
                        <a:spcAft>
                          <a:spcPts val="0"/>
                        </a:spcAft>
                      </a:pPr>
                      <a:r>
                        <a:rPr lang="en-US" sz="2400" dirty="0">
                          <a:effectLst/>
                        </a:rPr>
                        <a:t>sort (v)</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/sɔːt/</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put a number of things in an order or to separate them into groups </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3321183538"/>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67714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2746016" cy="21453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image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190" y="2993413"/>
            <a:ext cx="3182935" cy="2145326"/>
          </a:xfrm>
          <a:prstGeom prst="rect">
            <a:avLst/>
          </a:prstGeom>
          <a:noFill/>
          <a:extLst>
            <a:ext uri="{909E8E84-426E-40DD-AFC4-6F175D3DCCD1}">
              <a14:hiddenFill xmlns:a14="http://schemas.microsoft.com/office/drawing/2010/main">
                <a:solidFill>
                  <a:srgbClr val="FFFFFF"/>
                </a:solidFill>
              </a14:hiddenFill>
            </a:ext>
          </a:extLst>
        </p:spPr>
      </p:pic>
      <p:pic>
        <p:nvPicPr>
          <p:cNvPr id="2070" name="imag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125" y="2949420"/>
            <a:ext cx="3364798" cy="2163084"/>
          </a:xfrm>
          <a:prstGeom prst="rect">
            <a:avLst/>
          </a:prstGeom>
          <a:noFill/>
          <a:extLst>
            <a:ext uri="{909E8E84-426E-40DD-AFC4-6F175D3DCCD1}">
              <a14:hiddenFill xmlns:a14="http://schemas.microsoft.com/office/drawing/2010/main">
                <a:solidFill>
                  <a:srgbClr val="FFFFFF"/>
                </a:solidFill>
              </a14:hiddenFill>
            </a:ext>
          </a:extLst>
        </p:spPr>
      </p:pic>
      <p:pic>
        <p:nvPicPr>
          <p:cNvPr id="2069" name="imag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3923" y="2993413"/>
            <a:ext cx="2146813" cy="213220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996" y="2703373"/>
            <a:ext cx="484723" cy="707886"/>
          </a:xfrm>
          <a:prstGeom prst="rect">
            <a:avLst/>
          </a:prstGeom>
          <a:noFill/>
        </p:spPr>
        <p:txBody>
          <a:bodyPr wrap="square" rtlCol="0">
            <a:spAutoFit/>
          </a:bodyPr>
          <a:lstStyle/>
          <a:p>
            <a:r>
              <a:rPr lang="en-US" sz="4000" b="1" dirty="0">
                <a:solidFill>
                  <a:srgbClr val="05A0B8"/>
                </a:solidFill>
              </a:rPr>
              <a:t>a</a:t>
            </a:r>
          </a:p>
        </p:txBody>
      </p:sp>
      <p:sp>
        <p:nvSpPr>
          <p:cNvPr id="39" name="TextBox 38"/>
          <p:cNvSpPr txBox="1"/>
          <p:nvPr/>
        </p:nvSpPr>
        <p:spPr>
          <a:xfrm>
            <a:off x="2715020" y="2698716"/>
            <a:ext cx="484723" cy="707886"/>
          </a:xfrm>
          <a:prstGeom prst="rect">
            <a:avLst/>
          </a:prstGeom>
          <a:noFill/>
        </p:spPr>
        <p:txBody>
          <a:bodyPr wrap="square" rtlCol="0">
            <a:spAutoFit/>
          </a:bodyPr>
          <a:lstStyle/>
          <a:p>
            <a:r>
              <a:rPr lang="en-US" sz="4000" b="1" dirty="0">
                <a:solidFill>
                  <a:srgbClr val="05A0B8"/>
                </a:solidFill>
              </a:rPr>
              <a:t>b</a:t>
            </a:r>
          </a:p>
        </p:txBody>
      </p:sp>
      <p:sp>
        <p:nvSpPr>
          <p:cNvPr id="40" name="TextBox 39"/>
          <p:cNvSpPr txBox="1"/>
          <p:nvPr/>
        </p:nvSpPr>
        <p:spPr>
          <a:xfrm>
            <a:off x="5897955" y="2656808"/>
            <a:ext cx="484723" cy="707886"/>
          </a:xfrm>
          <a:prstGeom prst="rect">
            <a:avLst/>
          </a:prstGeom>
          <a:noFill/>
        </p:spPr>
        <p:txBody>
          <a:bodyPr wrap="square" rtlCol="0">
            <a:spAutoFit/>
          </a:bodyPr>
          <a:lstStyle/>
          <a:p>
            <a:r>
              <a:rPr lang="en-US" sz="4000" b="1" dirty="0">
                <a:solidFill>
                  <a:srgbClr val="05A0B8"/>
                </a:solidFill>
              </a:rPr>
              <a:t>c</a:t>
            </a:r>
          </a:p>
        </p:txBody>
      </p:sp>
      <p:sp>
        <p:nvSpPr>
          <p:cNvPr id="41" name="TextBox 40"/>
          <p:cNvSpPr txBox="1"/>
          <p:nvPr/>
        </p:nvSpPr>
        <p:spPr>
          <a:xfrm>
            <a:off x="9262753" y="2686790"/>
            <a:ext cx="484723" cy="707886"/>
          </a:xfrm>
          <a:prstGeom prst="rect">
            <a:avLst/>
          </a:prstGeom>
          <a:noFill/>
        </p:spPr>
        <p:txBody>
          <a:bodyPr wrap="square" rtlCol="0">
            <a:spAutoFit/>
          </a:bodyPr>
          <a:lstStyle/>
          <a:p>
            <a:r>
              <a:rPr lang="en-US" sz="4000" b="1" dirty="0">
                <a:solidFill>
                  <a:srgbClr val="05A0B8"/>
                </a:solidFill>
              </a:rPr>
              <a:t>d</a:t>
            </a:r>
          </a:p>
        </p:txBody>
      </p:sp>
      <p:sp>
        <p:nvSpPr>
          <p:cNvPr id="2" name="TextBox 1"/>
          <p:cNvSpPr txBox="1"/>
          <p:nvPr/>
        </p:nvSpPr>
        <p:spPr>
          <a:xfrm>
            <a:off x="2547207" y="1968452"/>
            <a:ext cx="7186218" cy="523220"/>
          </a:xfrm>
          <a:prstGeom prst="rect">
            <a:avLst/>
          </a:prstGeom>
          <a:noFill/>
        </p:spPr>
        <p:txBody>
          <a:bodyPr wrap="square" rtlCol="0">
            <a:spAutoFit/>
          </a:bodyPr>
          <a:lstStyle/>
          <a:p>
            <a:r>
              <a:rPr lang="en-US" sz="2800" b="1" i="1" dirty="0">
                <a:solidFill>
                  <a:srgbClr val="05A0B8"/>
                </a:solidFill>
                <a:cs typeface="Arial" panose="020B0604020202020204" pitchFamily="34" charset="0"/>
              </a:rPr>
              <a:t>Which pictures show a green lifestyle? Why?</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4024212" cy="314391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4"/>
          <p:cNvSpPr>
            <a:spLocks noChangeArrowheads="1"/>
          </p:cNvSpPr>
          <p:nvPr/>
        </p:nvSpPr>
        <p:spPr bwMode="auto">
          <a:xfrm>
            <a:off x="8168624" y="4859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Box 27"/>
          <p:cNvSpPr txBox="1"/>
          <p:nvPr/>
        </p:nvSpPr>
        <p:spPr>
          <a:xfrm>
            <a:off x="0" y="2703373"/>
            <a:ext cx="484723" cy="707886"/>
          </a:xfrm>
          <a:prstGeom prst="rect">
            <a:avLst/>
          </a:prstGeom>
          <a:noFill/>
        </p:spPr>
        <p:txBody>
          <a:bodyPr wrap="square" rtlCol="0">
            <a:spAutoFit/>
          </a:bodyPr>
          <a:lstStyle/>
          <a:p>
            <a:r>
              <a:rPr lang="en-US" sz="4000" b="1" dirty="0">
                <a:solidFill>
                  <a:srgbClr val="05A0B8"/>
                </a:solidFill>
              </a:rPr>
              <a:t>a</a:t>
            </a:r>
          </a:p>
        </p:txBody>
      </p:sp>
      <p:sp>
        <p:nvSpPr>
          <p:cNvPr id="2" name="TextBox 1"/>
          <p:cNvSpPr txBox="1"/>
          <p:nvPr/>
        </p:nvSpPr>
        <p:spPr>
          <a:xfrm>
            <a:off x="4386020" y="4355024"/>
            <a:ext cx="7153645" cy="1815882"/>
          </a:xfrm>
          <a:prstGeom prst="rect">
            <a:avLst/>
          </a:prstGeom>
          <a:noFill/>
        </p:spPr>
        <p:txBody>
          <a:bodyPr wrap="square" rtlCol="0">
            <a:spAutoFit/>
          </a:bodyPr>
          <a:lstStyle/>
          <a:p>
            <a:pPr algn="just"/>
            <a:r>
              <a:rPr lang="en-US" sz="2800" dirty="0">
                <a:solidFill>
                  <a:srgbClr val="05A0B8"/>
                </a:solidFill>
              </a:rPr>
              <a:t>In this picture, a man goes shopping with lots of plastic bags. It doesn’t show a green lifestyle. Plastic bags pollute the environment since they take time to decay.</a:t>
            </a:r>
          </a:p>
        </p:txBody>
      </p:sp>
      <p:sp>
        <p:nvSpPr>
          <p:cNvPr id="11" name="TextBox 10">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Tree>
    <p:extLst>
      <p:ext uri="{BB962C8B-B14F-4D97-AF65-F5344CB8AC3E}">
        <p14:creationId xmlns:p14="http://schemas.microsoft.com/office/powerpoint/2010/main" val="30526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4" name="imag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37" y="3106390"/>
            <a:ext cx="4450893" cy="299994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52397" y="2808862"/>
            <a:ext cx="484723" cy="707886"/>
          </a:xfrm>
          <a:prstGeom prst="rect">
            <a:avLst/>
          </a:prstGeom>
          <a:noFill/>
        </p:spPr>
        <p:txBody>
          <a:bodyPr wrap="square" rtlCol="0">
            <a:spAutoFit/>
          </a:bodyPr>
          <a:lstStyle/>
          <a:p>
            <a:r>
              <a:rPr lang="en-US" sz="4000" b="1" dirty="0">
                <a:solidFill>
                  <a:srgbClr val="05A0B8"/>
                </a:solidFill>
              </a:rPr>
              <a:t>b</a:t>
            </a:r>
          </a:p>
        </p:txBody>
      </p:sp>
      <p:sp>
        <p:nvSpPr>
          <p:cNvPr id="19" name="TextBox 18"/>
          <p:cNvSpPr txBox="1"/>
          <p:nvPr/>
        </p:nvSpPr>
        <p:spPr>
          <a:xfrm>
            <a:off x="5318747" y="4355585"/>
            <a:ext cx="6720257" cy="1384995"/>
          </a:xfrm>
          <a:prstGeom prst="rect">
            <a:avLst/>
          </a:prstGeom>
          <a:noFill/>
        </p:spPr>
        <p:txBody>
          <a:bodyPr wrap="square" rtlCol="0">
            <a:spAutoFit/>
          </a:bodyPr>
          <a:lstStyle/>
          <a:p>
            <a:pPr algn="just"/>
            <a:r>
              <a:rPr lang="en-US" sz="2800" dirty="0">
                <a:solidFill>
                  <a:srgbClr val="05A0B8"/>
                </a:solidFill>
              </a:rPr>
              <a:t>In this picture, we can see fresh food, which looks organic and is better for our health. </a:t>
            </a:r>
          </a:p>
          <a:p>
            <a:pPr algn="just"/>
            <a:r>
              <a:rPr lang="en-US" sz="2800" dirty="0">
                <a:solidFill>
                  <a:srgbClr val="05A0B8"/>
                </a:solidFill>
              </a:rPr>
              <a:t>It 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Tree>
    <p:extLst>
      <p:ext uri="{BB962C8B-B14F-4D97-AF65-F5344CB8AC3E}">
        <p14:creationId xmlns:p14="http://schemas.microsoft.com/office/powerpoint/2010/main" val="37631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70" name="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47" y="3040733"/>
            <a:ext cx="4841036" cy="311209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90503" y="2777866"/>
            <a:ext cx="484723" cy="707886"/>
          </a:xfrm>
          <a:prstGeom prst="rect">
            <a:avLst/>
          </a:prstGeom>
          <a:noFill/>
        </p:spPr>
        <p:txBody>
          <a:bodyPr wrap="square" rtlCol="0">
            <a:spAutoFit/>
          </a:bodyPr>
          <a:lstStyle/>
          <a:p>
            <a:r>
              <a:rPr lang="en-US" sz="4000" b="1" dirty="0">
                <a:solidFill>
                  <a:srgbClr val="05A0B8"/>
                </a:solidFill>
              </a:rPr>
              <a:t>c</a:t>
            </a:r>
          </a:p>
        </p:txBody>
      </p:sp>
      <p:sp>
        <p:nvSpPr>
          <p:cNvPr id="20" name="TextBox 19"/>
          <p:cNvSpPr txBox="1"/>
          <p:nvPr/>
        </p:nvSpPr>
        <p:spPr>
          <a:xfrm>
            <a:off x="5318747" y="4366989"/>
            <a:ext cx="6411291" cy="1815882"/>
          </a:xfrm>
          <a:prstGeom prst="rect">
            <a:avLst/>
          </a:prstGeom>
          <a:noFill/>
        </p:spPr>
        <p:txBody>
          <a:bodyPr wrap="square" rtlCol="0">
            <a:spAutoFit/>
          </a:bodyPr>
          <a:lstStyle/>
          <a:p>
            <a:r>
              <a:rPr lang="en-US" sz="2800" dirty="0">
                <a:solidFill>
                  <a:srgbClr val="05A0B8"/>
                </a:solidFill>
              </a:rPr>
              <a:t>In this picture, we can see a lot of litter on the ground. Dropping litter makes the streets very dirty and pollutes the air and water. It doesn’t show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Tree>
    <p:extLst>
      <p:ext uri="{BB962C8B-B14F-4D97-AF65-F5344CB8AC3E}">
        <p14:creationId xmlns:p14="http://schemas.microsoft.com/office/powerpoint/2010/main" val="12427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9" name="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47" y="2450643"/>
            <a:ext cx="3633914" cy="360919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63762" y="2193802"/>
            <a:ext cx="484723" cy="707886"/>
          </a:xfrm>
          <a:prstGeom prst="rect">
            <a:avLst/>
          </a:prstGeom>
          <a:noFill/>
        </p:spPr>
        <p:txBody>
          <a:bodyPr wrap="square" rtlCol="0">
            <a:spAutoFit/>
          </a:bodyPr>
          <a:lstStyle/>
          <a:p>
            <a:r>
              <a:rPr lang="en-US" sz="4000" b="1" dirty="0">
                <a:solidFill>
                  <a:srgbClr val="05A0B8"/>
                </a:solidFill>
              </a:rPr>
              <a:t>d</a:t>
            </a:r>
          </a:p>
        </p:txBody>
      </p:sp>
      <p:sp>
        <p:nvSpPr>
          <p:cNvPr id="20" name="TextBox 19"/>
          <p:cNvSpPr txBox="1"/>
          <p:nvPr/>
        </p:nvSpPr>
        <p:spPr>
          <a:xfrm>
            <a:off x="4463646" y="4366989"/>
            <a:ext cx="7153645" cy="1384995"/>
          </a:xfrm>
          <a:prstGeom prst="rect">
            <a:avLst/>
          </a:prstGeom>
          <a:noFill/>
        </p:spPr>
        <p:txBody>
          <a:bodyPr wrap="square" rtlCol="0">
            <a:spAutoFit/>
          </a:bodyPr>
          <a:lstStyle/>
          <a:p>
            <a:pPr algn="just"/>
            <a:r>
              <a:rPr lang="en-US" sz="2800" dirty="0">
                <a:solidFill>
                  <a:srgbClr val="05A0B8"/>
                </a:solidFill>
              </a:rPr>
              <a:t>In this picture, the sign advises people to turn off lights when they are not in use. This can save electricity and 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Tree>
    <p:extLst>
      <p:ext uri="{BB962C8B-B14F-4D97-AF65-F5344CB8AC3E}">
        <p14:creationId xmlns:p14="http://schemas.microsoft.com/office/powerpoint/2010/main" val="42190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4" y="716817"/>
            <a:ext cx="8277335"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HUMANS AND THE ENVIRONMENT</a:t>
            </a: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pPr algn="ctr"/>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2: Choose the best 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3: Circle the correct 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4: True (T)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26346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9493771"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Read the following text and choose the best title for it.</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963512" y="1978702"/>
            <a:ext cx="3278704" cy="2031325"/>
          </a:xfrm>
          <a:prstGeom prst="rect">
            <a:avLst/>
          </a:prstGeom>
          <a:noFill/>
        </p:spPr>
        <p:txBody>
          <a:bodyPr wrap="square" rtlCol="0">
            <a:spAutoFit/>
          </a:bodyPr>
          <a:lstStyle/>
          <a:p>
            <a:pPr marL="342900" indent="-342900">
              <a:lnSpc>
                <a:spcPct val="150000"/>
              </a:lnSpc>
              <a:buAutoNum type="alphaUcPeriod"/>
            </a:pPr>
            <a:r>
              <a:rPr lang="en-US" sz="2800" b="1" dirty="0"/>
              <a:t>Green living</a:t>
            </a:r>
          </a:p>
          <a:p>
            <a:pPr marL="342900" indent="-342900">
              <a:lnSpc>
                <a:spcPct val="150000"/>
              </a:lnSpc>
              <a:buAutoNum type="alphaUcPeriod"/>
            </a:pPr>
            <a:r>
              <a:rPr lang="en-US" sz="2800" b="1" dirty="0"/>
              <a:t>Green issues</a:t>
            </a:r>
          </a:p>
          <a:p>
            <a:pPr marL="342900" indent="-342900">
              <a:lnSpc>
                <a:spcPct val="150000"/>
              </a:lnSpc>
              <a:buAutoNum type="alphaUcPeriod"/>
            </a:pPr>
            <a:r>
              <a:rPr lang="en-US" sz="2800" b="1" dirty="0"/>
              <a:t>Green products</a:t>
            </a:r>
          </a:p>
        </p:txBody>
      </p:sp>
      <p:sp>
        <p:nvSpPr>
          <p:cNvPr id="3" name="Rounded Rectangle 2"/>
          <p:cNvSpPr/>
          <p:nvPr/>
        </p:nvSpPr>
        <p:spPr>
          <a:xfrm>
            <a:off x="4557010" y="1978702"/>
            <a:ext cx="7060367" cy="29830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Tips</a:t>
            </a:r>
          </a:p>
          <a:p>
            <a:r>
              <a:rPr lang="en-US" sz="2800" dirty="0">
                <a:solidFill>
                  <a:schemeClr val="accent1">
                    <a:lumMod val="50000"/>
                  </a:schemeClr>
                </a:solidFill>
              </a:rPr>
              <a:t>When you choose the best title, you should:</a:t>
            </a:r>
          </a:p>
          <a:p>
            <a:pPr marL="457200" indent="-457200">
              <a:buFont typeface="Arial" panose="020B0604020202020204" pitchFamily="34" charset="0"/>
              <a:buChar char="•"/>
            </a:pPr>
            <a:r>
              <a:rPr lang="en-US" sz="2800" dirty="0">
                <a:solidFill>
                  <a:schemeClr val="accent1">
                    <a:lumMod val="50000"/>
                  </a:schemeClr>
                </a:solidFill>
              </a:rPr>
              <a:t>Read through the whole text.</a:t>
            </a:r>
          </a:p>
          <a:p>
            <a:pPr marL="457200" indent="-457200">
              <a:buFont typeface="Arial" panose="020B0604020202020204" pitchFamily="34" charset="0"/>
              <a:buChar char="•"/>
            </a:pPr>
            <a:r>
              <a:rPr lang="en-US" sz="2800" dirty="0">
                <a:solidFill>
                  <a:schemeClr val="accent1">
                    <a:lumMod val="50000"/>
                  </a:schemeClr>
                </a:solidFill>
              </a:rPr>
              <a:t>Pay attention to the opening paragraph</a:t>
            </a:r>
          </a:p>
          <a:p>
            <a:pPr marL="457200" indent="-457200">
              <a:buFont typeface="Arial" panose="020B0604020202020204" pitchFamily="34" charset="0"/>
              <a:buChar char="•"/>
            </a:pPr>
            <a:r>
              <a:rPr lang="en-US" sz="2800" dirty="0">
                <a:solidFill>
                  <a:schemeClr val="accent1">
                    <a:lumMod val="50000"/>
                  </a:schemeClr>
                </a:solidFill>
              </a:rPr>
              <a:t>Choose the title that best represents the idea of the whole text, not just part of it.</a:t>
            </a: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2000" fill="hold"/>
                                        <p:tgtEl>
                                          <p:spTgt spid="2">
                                            <p:txEl>
                                              <p:pRg st="0" end="0"/>
                                            </p:txEl>
                                          </p:spTgt>
                                        </p:tgtEl>
                                        <p:attrNameLst>
                                          <p:attrName>style.color</p:attrName>
                                        </p:attrNameLst>
                                      </p:cBhvr>
                                      <p:to>
                                        <p:clrVal>
                                          <a:schemeClr val="accent2"/>
                                        </p:clrVal>
                                      </p:to>
                                    </p:set>
                                    <p:set>
                                      <p:cBhvr>
                                        <p:cTn id="17" dur="2000" fill="hold"/>
                                        <p:tgtEl>
                                          <p:spTgt spid="2">
                                            <p:txEl>
                                              <p:pRg st="0" end="0"/>
                                            </p:txEl>
                                          </p:spTgt>
                                        </p:tgtEl>
                                        <p:attrNameLst>
                                          <p:attrName>fillcolor</p:attrName>
                                        </p:attrNameLst>
                                      </p:cBhvr>
                                      <p:to>
                                        <p:clrVal>
                                          <a:schemeClr val="accent2"/>
                                        </p:clrVal>
                                      </p:to>
                                    </p:set>
                                    <p:set>
                                      <p:cBhvr>
                                        <p:cTn id="18" dur="2000" fill="hold"/>
                                        <p:tgtEl>
                                          <p:spTgt spid="2">
                                            <p:txEl>
                                              <p:pRg st="0" end="0"/>
                                            </p:txEl>
                                          </p:spTgt>
                                        </p:tgtEl>
                                        <p:attrNameLst>
                                          <p:attrName>fill.type</p:attrName>
                                        </p:attrNameLst>
                                      </p:cBhvr>
                                      <p:to>
                                        <p:strVal val="solid"/>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92423" y="1104748"/>
            <a:ext cx="986313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Circle the correct meanings of the highlighted words and phrases in the text.</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p:cNvSpPr txBox="1"/>
          <p:nvPr/>
        </p:nvSpPr>
        <p:spPr>
          <a:xfrm>
            <a:off x="963512" y="2338466"/>
            <a:ext cx="4732749" cy="1938992"/>
          </a:xfrm>
          <a:prstGeom prst="rect">
            <a:avLst/>
          </a:prstGeom>
          <a:noFill/>
        </p:spPr>
        <p:txBody>
          <a:bodyPr wrap="square" rtlCol="0">
            <a:spAutoFit/>
          </a:bodyPr>
          <a:lstStyle/>
          <a:p>
            <a:r>
              <a:rPr lang="en-US" sz="2400" b="1" dirty="0">
                <a:solidFill>
                  <a:srgbClr val="05A0B8"/>
                </a:solidFill>
              </a:rPr>
              <a:t>1. sustainable</a:t>
            </a:r>
          </a:p>
          <a:p>
            <a:pPr marL="342900" indent="-342900">
              <a:buAutoNum type="alphaLcPeriod"/>
            </a:pPr>
            <a:r>
              <a:rPr lang="en-US" sz="2400" b="1" dirty="0"/>
              <a:t>causing little or no damage to the environment</a:t>
            </a:r>
          </a:p>
          <a:p>
            <a:pPr marL="342900" indent="-342900">
              <a:buAutoNum type="alphaLcPeriod"/>
            </a:pPr>
            <a:r>
              <a:rPr lang="en-US" sz="2400" b="1" dirty="0"/>
              <a:t>bringing no benefits to the environment </a:t>
            </a:r>
          </a:p>
        </p:txBody>
      </p:sp>
      <p:sp>
        <p:nvSpPr>
          <p:cNvPr id="15" name="TextBox 14"/>
          <p:cNvSpPr txBox="1"/>
          <p:nvPr/>
        </p:nvSpPr>
        <p:spPr>
          <a:xfrm>
            <a:off x="963512" y="4277458"/>
            <a:ext cx="4732749" cy="1200329"/>
          </a:xfrm>
          <a:prstGeom prst="rect">
            <a:avLst/>
          </a:prstGeom>
          <a:noFill/>
        </p:spPr>
        <p:txBody>
          <a:bodyPr wrap="square" rtlCol="0">
            <a:spAutoFit/>
          </a:bodyPr>
          <a:lstStyle/>
          <a:p>
            <a:r>
              <a:rPr lang="en-US" sz="2400" b="1" dirty="0">
                <a:solidFill>
                  <a:srgbClr val="05A0B8"/>
                </a:solidFill>
              </a:rPr>
              <a:t>2. organic</a:t>
            </a:r>
          </a:p>
          <a:p>
            <a:pPr marL="342900" indent="-342900">
              <a:buAutoNum type="alphaLcPeriod"/>
            </a:pPr>
            <a:r>
              <a:rPr lang="en-US" sz="2400" b="1" dirty="0"/>
              <a:t>without the use of animal organs</a:t>
            </a:r>
          </a:p>
          <a:p>
            <a:pPr marL="342900" indent="-342900">
              <a:buAutoNum type="alphaLcPeriod"/>
            </a:pPr>
            <a:r>
              <a:rPr lang="en-US" sz="2400" b="1" dirty="0"/>
              <a:t>without the use of chemicals</a:t>
            </a:r>
          </a:p>
        </p:txBody>
      </p:sp>
      <p:sp>
        <p:nvSpPr>
          <p:cNvPr id="16" name="TextBox 15"/>
          <p:cNvSpPr txBox="1"/>
          <p:nvPr/>
        </p:nvSpPr>
        <p:spPr>
          <a:xfrm>
            <a:off x="6272528" y="2338466"/>
            <a:ext cx="4732749" cy="1200329"/>
          </a:xfrm>
          <a:prstGeom prst="rect">
            <a:avLst/>
          </a:prstGeom>
          <a:noFill/>
        </p:spPr>
        <p:txBody>
          <a:bodyPr wrap="square" rtlCol="0">
            <a:spAutoFit/>
          </a:bodyPr>
          <a:lstStyle/>
          <a:p>
            <a:r>
              <a:rPr lang="en-US" sz="2400" b="1" dirty="0">
                <a:solidFill>
                  <a:srgbClr val="05A0B8"/>
                </a:solidFill>
              </a:rPr>
              <a:t>3. cutting down on</a:t>
            </a:r>
          </a:p>
          <a:p>
            <a:pPr marL="342900" indent="-342900">
              <a:buAutoNum type="alphaLcPeriod"/>
            </a:pPr>
            <a:r>
              <a:rPr lang="en-US" sz="2400" b="1" dirty="0"/>
              <a:t>reducing</a:t>
            </a:r>
          </a:p>
          <a:p>
            <a:pPr marL="342900" indent="-342900">
              <a:buAutoNum type="alphaLcPeriod"/>
            </a:pPr>
            <a:r>
              <a:rPr lang="en-US" sz="2400" b="1" dirty="0"/>
              <a:t>reusing</a:t>
            </a:r>
          </a:p>
        </p:txBody>
      </p:sp>
      <p:sp>
        <p:nvSpPr>
          <p:cNvPr id="17" name="TextBox 16"/>
          <p:cNvSpPr txBox="1"/>
          <p:nvPr/>
        </p:nvSpPr>
        <p:spPr>
          <a:xfrm>
            <a:off x="6272528" y="4277457"/>
            <a:ext cx="4732749" cy="1200329"/>
          </a:xfrm>
          <a:prstGeom prst="rect">
            <a:avLst/>
          </a:prstGeom>
          <a:noFill/>
        </p:spPr>
        <p:txBody>
          <a:bodyPr wrap="square" rtlCol="0">
            <a:spAutoFit/>
          </a:bodyPr>
          <a:lstStyle/>
          <a:p>
            <a:r>
              <a:rPr lang="en-US" sz="2400" b="1" dirty="0">
                <a:solidFill>
                  <a:srgbClr val="05A0B8"/>
                </a:solidFill>
              </a:rPr>
              <a:t>4. natural resources</a:t>
            </a:r>
          </a:p>
          <a:p>
            <a:pPr marL="342900" indent="-342900">
              <a:buAutoNum type="alphaLcPeriod"/>
            </a:pPr>
            <a:r>
              <a:rPr lang="en-US" sz="2400" b="1" dirty="0"/>
              <a:t>materials supporting life</a:t>
            </a:r>
          </a:p>
          <a:p>
            <a:pPr marL="342900" indent="-342900">
              <a:buAutoNum type="alphaLcPeriod"/>
            </a:pPr>
            <a:r>
              <a:rPr lang="en-US" sz="2400" b="1" dirty="0"/>
              <a:t>materials harmful to life</a:t>
            </a:r>
          </a:p>
        </p:txBody>
      </p:sp>
    </p:spTree>
    <p:extLst>
      <p:ext uri="{BB962C8B-B14F-4D97-AF65-F5344CB8AC3E}">
        <p14:creationId xmlns:p14="http://schemas.microsoft.com/office/powerpoint/2010/main" val="212828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26532"/>
                                      </p:to>
                                    </p:animClr>
                                    <p:animClr clrSpc="rgb" dir="cw">
                                      <p:cBhvr>
                                        <p:cTn id="7" dur="500" fill="hold"/>
                                        <p:tgtEl>
                                          <p:spTgt spid="4">
                                            <p:txEl>
                                              <p:pRg st="1" end="1"/>
                                            </p:txEl>
                                          </p:spTgt>
                                        </p:tgtEl>
                                        <p:attrNameLst>
                                          <p:attrName>fillcolor</p:attrName>
                                        </p:attrNameLst>
                                      </p:cBhvr>
                                      <p:to>
                                        <a:srgbClr val="F26532"/>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15">
                                            <p:txEl>
                                              <p:pRg st="2" end="2"/>
                                            </p:txEl>
                                          </p:spTgt>
                                        </p:tgtEl>
                                        <p:attrNameLst>
                                          <p:attrName>style.color</p:attrName>
                                        </p:attrNameLst>
                                      </p:cBhvr>
                                      <p:to>
                                        <a:schemeClr val="accent2"/>
                                      </p:to>
                                    </p:animClr>
                                    <p:animClr clrSpc="rgb" dir="cw">
                                      <p:cBhvr>
                                        <p:cTn id="14" dur="500" fill="hold"/>
                                        <p:tgtEl>
                                          <p:spTgt spid="15">
                                            <p:txEl>
                                              <p:pRg st="2" end="2"/>
                                            </p:txEl>
                                          </p:spTgt>
                                        </p:tgtEl>
                                        <p:attrNameLst>
                                          <p:attrName>fillcolor</p:attrName>
                                        </p:attrNameLst>
                                      </p:cBhvr>
                                      <p:to>
                                        <a:schemeClr val="accent2"/>
                                      </p:to>
                                    </p:animClr>
                                    <p:set>
                                      <p:cBhvr>
                                        <p:cTn id="15" dur="500" fill="hold"/>
                                        <p:tgtEl>
                                          <p:spTgt spid="15">
                                            <p:txEl>
                                              <p:pRg st="2" end="2"/>
                                            </p:txEl>
                                          </p:spTgt>
                                        </p:tgtEl>
                                        <p:attrNameLst>
                                          <p:attrName>fill.type</p:attrName>
                                        </p:attrNameLst>
                                      </p:cBhvr>
                                      <p:to>
                                        <p:strVal val="solid"/>
                                      </p:to>
                                    </p:set>
                                    <p:set>
                                      <p:cBhvr>
                                        <p:cTn id="16" dur="500" fill="hold"/>
                                        <p:tgtEl>
                                          <p:spTgt spid="1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6">
                                            <p:txEl>
                                              <p:pRg st="1" end="1"/>
                                            </p:txEl>
                                          </p:spTgt>
                                        </p:tgtEl>
                                        <p:attrNameLst>
                                          <p:attrName>style.color</p:attrName>
                                        </p:attrNameLst>
                                      </p:cBhvr>
                                      <p:to>
                                        <a:schemeClr val="accent2"/>
                                      </p:to>
                                    </p:animClr>
                                    <p:animClr clrSpc="rgb" dir="cw">
                                      <p:cBhvr>
                                        <p:cTn id="21" dur="500" fill="hold"/>
                                        <p:tgtEl>
                                          <p:spTgt spid="16">
                                            <p:txEl>
                                              <p:pRg st="1" end="1"/>
                                            </p:txEl>
                                          </p:spTgt>
                                        </p:tgtEl>
                                        <p:attrNameLst>
                                          <p:attrName>fillcolor</p:attrName>
                                        </p:attrNameLst>
                                      </p:cBhvr>
                                      <p:to>
                                        <a:schemeClr val="accent2"/>
                                      </p:to>
                                    </p:animClr>
                                    <p:set>
                                      <p:cBhvr>
                                        <p:cTn id="22" dur="500" fill="hold"/>
                                        <p:tgtEl>
                                          <p:spTgt spid="16">
                                            <p:txEl>
                                              <p:pRg st="1" end="1"/>
                                            </p:txEl>
                                          </p:spTgt>
                                        </p:tgtEl>
                                        <p:attrNameLst>
                                          <p:attrName>fill.type</p:attrName>
                                        </p:attrNameLst>
                                      </p:cBhvr>
                                      <p:to>
                                        <p:strVal val="solid"/>
                                      </p:to>
                                    </p:set>
                                    <p:set>
                                      <p:cBhvr>
                                        <p:cTn id="23" dur="500" fill="hold"/>
                                        <p:tgtEl>
                                          <p:spTgt spid="16">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17">
                                            <p:txEl>
                                              <p:pRg st="1" end="1"/>
                                            </p:txEl>
                                          </p:spTgt>
                                        </p:tgtEl>
                                        <p:attrNameLst>
                                          <p:attrName>style.color</p:attrName>
                                        </p:attrNameLst>
                                      </p:cBhvr>
                                      <p:to>
                                        <a:schemeClr val="accent2"/>
                                      </p:to>
                                    </p:animClr>
                                    <p:animClr clrSpc="rgb" dir="cw">
                                      <p:cBhvr>
                                        <p:cTn id="28" dur="500" fill="hold"/>
                                        <p:tgtEl>
                                          <p:spTgt spid="17">
                                            <p:txEl>
                                              <p:pRg st="1" end="1"/>
                                            </p:txEl>
                                          </p:spTgt>
                                        </p:tgtEl>
                                        <p:attrNameLst>
                                          <p:attrName>fillcolor</p:attrName>
                                        </p:attrNameLst>
                                      </p:cBhvr>
                                      <p:to>
                                        <a:schemeClr val="accent2"/>
                                      </p:to>
                                    </p:animClr>
                                    <p:set>
                                      <p:cBhvr>
                                        <p:cTn id="29" dur="500" fill="hold"/>
                                        <p:tgtEl>
                                          <p:spTgt spid="17">
                                            <p:txEl>
                                              <p:pRg st="1" end="1"/>
                                            </p:txEl>
                                          </p:spTgt>
                                        </p:tgtEl>
                                        <p:attrNameLst>
                                          <p:attrName>fill.type</p:attrName>
                                        </p:attrNameLst>
                                      </p:cBhvr>
                                      <p:to>
                                        <p:strVal val="solid"/>
                                      </p:to>
                                    </p:set>
                                    <p:set>
                                      <p:cBhvr>
                                        <p:cTn id="30" dur="500" fill="hold"/>
                                        <p:tgtEl>
                                          <p:spTgt spid="1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066386"/>
            <a:ext cx="986313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Read the text again and decide whether the following statements are true (T) or false (F).</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p:cNvSpPr txBox="1"/>
          <p:nvPr/>
        </p:nvSpPr>
        <p:spPr>
          <a:xfrm>
            <a:off x="470120" y="2223068"/>
            <a:ext cx="9048634" cy="3416320"/>
          </a:xfrm>
          <a:prstGeom prst="rect">
            <a:avLst/>
          </a:prstGeom>
          <a:noFill/>
        </p:spPr>
        <p:txBody>
          <a:bodyPr wrap="square" rtlCol="0">
            <a:spAutoFit/>
          </a:bodyPr>
          <a:lstStyle/>
          <a:p>
            <a:pPr>
              <a:lnSpc>
                <a:spcPct val="200000"/>
              </a:lnSpc>
            </a:pPr>
            <a:r>
              <a:rPr lang="en-US" sz="2400" dirty="0"/>
              <a:t>1. Green living is now compulsory for many people.</a:t>
            </a:r>
          </a:p>
          <a:p>
            <a:pPr>
              <a:lnSpc>
                <a:spcPct val="200000"/>
              </a:lnSpc>
            </a:pPr>
            <a:r>
              <a:rPr lang="en-US" sz="2400" dirty="0"/>
              <a:t>2. Turning off electrical appliances is an easy way to save energy.</a:t>
            </a:r>
          </a:p>
          <a:p>
            <a:pPr>
              <a:lnSpc>
                <a:spcPct val="200000"/>
              </a:lnSpc>
            </a:pPr>
            <a:r>
              <a:rPr lang="en-US" sz="2400" dirty="0"/>
              <a:t>3. It takes a long time for plastic waste to break down.</a:t>
            </a:r>
          </a:p>
          <a:p>
            <a:pPr>
              <a:lnSpc>
                <a:spcPct val="200000"/>
              </a:lnSpc>
            </a:pPr>
            <a:endParaRPr lang="en-US" sz="2400" dirty="0"/>
          </a:p>
          <a:p>
            <a:r>
              <a:rPr lang="en-US" sz="2400" dirty="0"/>
              <a:t>4. The use of refillable water bottle is not encouraged.</a:t>
            </a:r>
          </a:p>
        </p:txBody>
      </p:sp>
      <p:sp>
        <p:nvSpPr>
          <p:cNvPr id="3" name="TextBox 2"/>
          <p:cNvSpPr txBox="1"/>
          <p:nvPr/>
        </p:nvSpPr>
        <p:spPr>
          <a:xfrm>
            <a:off x="7030388" y="2503820"/>
            <a:ext cx="3942412" cy="461665"/>
          </a:xfrm>
          <a:prstGeom prst="rect">
            <a:avLst/>
          </a:prstGeom>
          <a:noFill/>
        </p:spPr>
        <p:txBody>
          <a:bodyPr wrap="square" rtlCol="0">
            <a:spAutoFit/>
          </a:bodyPr>
          <a:lstStyle/>
          <a:p>
            <a:r>
              <a:rPr lang="en-US" sz="2400" dirty="0">
                <a:solidFill>
                  <a:srgbClr val="FF0000"/>
                </a:solidFill>
              </a:rPr>
              <a:t>F; compulsory -&gt; a choice</a:t>
            </a:r>
          </a:p>
        </p:txBody>
      </p:sp>
      <p:sp>
        <p:nvSpPr>
          <p:cNvPr id="20" name="TextBox 19"/>
          <p:cNvSpPr txBox="1"/>
          <p:nvPr/>
        </p:nvSpPr>
        <p:spPr>
          <a:xfrm>
            <a:off x="8475516" y="3228076"/>
            <a:ext cx="3942412" cy="523220"/>
          </a:xfrm>
          <a:prstGeom prst="rect">
            <a:avLst/>
          </a:prstGeom>
          <a:noFill/>
        </p:spPr>
        <p:txBody>
          <a:bodyPr wrap="square" rtlCol="0">
            <a:spAutoFit/>
          </a:bodyPr>
          <a:lstStyle/>
          <a:p>
            <a:r>
              <a:rPr lang="en-US" sz="2800" dirty="0">
                <a:solidFill>
                  <a:srgbClr val="FF0000"/>
                </a:solidFill>
              </a:rPr>
              <a:t>T</a:t>
            </a:r>
          </a:p>
        </p:txBody>
      </p:sp>
      <p:sp>
        <p:nvSpPr>
          <p:cNvPr id="21" name="TextBox 20"/>
          <p:cNvSpPr txBox="1"/>
          <p:nvPr/>
        </p:nvSpPr>
        <p:spPr>
          <a:xfrm>
            <a:off x="7262735" y="3927717"/>
            <a:ext cx="3942412" cy="523220"/>
          </a:xfrm>
          <a:prstGeom prst="rect">
            <a:avLst/>
          </a:prstGeom>
          <a:noFill/>
        </p:spPr>
        <p:txBody>
          <a:bodyPr wrap="square" rtlCol="0">
            <a:spAutoFit/>
          </a:bodyPr>
          <a:lstStyle/>
          <a:p>
            <a:r>
              <a:rPr lang="en-US" sz="2800" dirty="0">
                <a:solidFill>
                  <a:srgbClr val="FF0000"/>
                </a:solidFill>
              </a:rPr>
              <a:t>T</a:t>
            </a:r>
          </a:p>
        </p:txBody>
      </p:sp>
      <p:sp>
        <p:nvSpPr>
          <p:cNvPr id="22" name="TextBox 21"/>
          <p:cNvSpPr txBox="1"/>
          <p:nvPr/>
        </p:nvSpPr>
        <p:spPr>
          <a:xfrm>
            <a:off x="7262735" y="5146891"/>
            <a:ext cx="4309672" cy="461665"/>
          </a:xfrm>
          <a:prstGeom prst="rect">
            <a:avLst/>
          </a:prstGeom>
          <a:noFill/>
        </p:spPr>
        <p:txBody>
          <a:bodyPr wrap="square" rtlCol="0">
            <a:spAutoFit/>
          </a:bodyPr>
          <a:lstStyle/>
          <a:p>
            <a:r>
              <a:rPr lang="en-US" sz="2400" dirty="0">
                <a:solidFill>
                  <a:srgbClr val="FF0000"/>
                </a:solidFill>
              </a:rPr>
              <a:t>F: not encouraged-&gt; encouraged</a:t>
            </a:r>
          </a:p>
        </p:txBody>
      </p:sp>
      <p:sp>
        <p:nvSpPr>
          <p:cNvPr id="5" name="TextBox 4"/>
          <p:cNvSpPr txBox="1"/>
          <p:nvPr/>
        </p:nvSpPr>
        <p:spPr>
          <a:xfrm>
            <a:off x="773343" y="2886833"/>
            <a:ext cx="7702173" cy="400110"/>
          </a:xfrm>
          <a:prstGeom prst="rect">
            <a:avLst/>
          </a:prstGeom>
          <a:noFill/>
        </p:spPr>
        <p:txBody>
          <a:bodyPr wrap="none" rtlCol="0">
            <a:spAutoFit/>
          </a:bodyPr>
          <a:lstStyle/>
          <a:p>
            <a:r>
              <a:rPr lang="en-US" sz="2000" dirty="0">
                <a:solidFill>
                  <a:srgbClr val="05A0B8"/>
                </a:solidFill>
              </a:rPr>
              <a:t>More and more people adopt a green lifestyle. It is a choice we make ….</a:t>
            </a:r>
          </a:p>
        </p:txBody>
      </p:sp>
      <p:sp>
        <p:nvSpPr>
          <p:cNvPr id="23" name="TextBox 22"/>
          <p:cNvSpPr txBox="1"/>
          <p:nvPr/>
        </p:nvSpPr>
        <p:spPr>
          <a:xfrm>
            <a:off x="663479" y="3650826"/>
            <a:ext cx="10661893" cy="400110"/>
          </a:xfrm>
          <a:prstGeom prst="rect">
            <a:avLst/>
          </a:prstGeom>
          <a:noFill/>
        </p:spPr>
        <p:txBody>
          <a:bodyPr wrap="none" rtlCol="0">
            <a:spAutoFit/>
          </a:bodyPr>
          <a:lstStyle/>
          <a:p>
            <a:r>
              <a:rPr lang="en-US" sz="2000" dirty="0">
                <a:solidFill>
                  <a:srgbClr val="05A0B8"/>
                </a:solidFill>
              </a:rPr>
              <a:t>Turning off your appliances when they are not in use. This is one of the easiest way to save energy ….</a:t>
            </a:r>
          </a:p>
        </p:txBody>
      </p:sp>
      <p:sp>
        <p:nvSpPr>
          <p:cNvPr id="24" name="TextBox 23"/>
          <p:cNvSpPr txBox="1"/>
          <p:nvPr/>
        </p:nvSpPr>
        <p:spPr>
          <a:xfrm>
            <a:off x="572299" y="4469518"/>
            <a:ext cx="8429295" cy="707886"/>
          </a:xfrm>
          <a:prstGeom prst="rect">
            <a:avLst/>
          </a:prstGeom>
          <a:noFill/>
        </p:spPr>
        <p:txBody>
          <a:bodyPr wrap="none" rtlCol="0">
            <a:spAutoFit/>
          </a:bodyPr>
          <a:lstStyle/>
          <a:p>
            <a:r>
              <a:rPr lang="en-US" sz="2000" dirty="0">
                <a:solidFill>
                  <a:srgbClr val="05A0B8"/>
                </a:solidFill>
              </a:rPr>
              <a:t>Cutting down on plastic use. This really helps the environment because it takes </a:t>
            </a:r>
          </a:p>
          <a:p>
            <a:r>
              <a:rPr lang="en-US" sz="2000" dirty="0">
                <a:solidFill>
                  <a:srgbClr val="05A0B8"/>
                </a:solidFill>
              </a:rPr>
              <a:t>many years for plastic waste to break down into small pieces.</a:t>
            </a:r>
          </a:p>
        </p:txBody>
      </p:sp>
      <p:sp>
        <p:nvSpPr>
          <p:cNvPr id="25" name="TextBox 24"/>
          <p:cNvSpPr txBox="1"/>
          <p:nvPr/>
        </p:nvSpPr>
        <p:spPr>
          <a:xfrm>
            <a:off x="663479" y="5614105"/>
            <a:ext cx="11298349" cy="400110"/>
          </a:xfrm>
          <a:prstGeom prst="rect">
            <a:avLst/>
          </a:prstGeom>
          <a:noFill/>
        </p:spPr>
        <p:txBody>
          <a:bodyPr wrap="none" rtlCol="0">
            <a:spAutoFit/>
          </a:bodyPr>
          <a:lstStyle/>
          <a:p>
            <a:r>
              <a:rPr lang="en-US" sz="2000" dirty="0">
                <a:solidFill>
                  <a:srgbClr val="05A0B8"/>
                </a:solidFill>
              </a:rPr>
              <a:t>Bring a reusable bad when you go shopping, and your own refillable bottle instead of buying bottled water. </a:t>
            </a:r>
          </a:p>
        </p:txBody>
      </p:sp>
    </p:spTree>
    <p:extLst>
      <p:ext uri="{BB962C8B-B14F-4D97-AF65-F5344CB8AC3E}">
        <p14:creationId xmlns:p14="http://schemas.microsoft.com/office/powerpoint/2010/main" val="4620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2" grpId="0"/>
      <p:bldP spid="5"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2: Choose the best 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3: Circle the correct 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4: True (T)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Discuss the following question.</a:t>
            </a:r>
            <a:endParaRPr lang="en-US" dirty="0">
              <a:solidFill>
                <a:srgbClr val="05788C"/>
              </a:solidFill>
            </a:endParaRPr>
          </a:p>
        </p:txBody>
      </p:sp>
    </p:spTree>
    <p:extLst>
      <p:ext uri="{BB962C8B-B14F-4D97-AF65-F5344CB8AC3E}">
        <p14:creationId xmlns:p14="http://schemas.microsoft.com/office/powerpoint/2010/main" val="1248164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937120" y="3731178"/>
            <a:ext cx="10658902" cy="1493935"/>
          </a:xfrm>
          <a:prstGeom prst="rect">
            <a:avLst/>
          </a:prstGeom>
        </p:spPr>
        <p:txBody>
          <a:bodyPr wrap="square">
            <a:spAutoFit/>
          </a:bodyPr>
          <a:lstStyle/>
          <a:p>
            <a:pPr>
              <a:lnSpc>
                <a:spcPct val="130000"/>
              </a:lnSpc>
            </a:pPr>
            <a:r>
              <a:rPr lang="en-US" sz="2400" b="1" i="1" dirty="0"/>
              <a:t>Suggested answer: </a:t>
            </a:r>
            <a:r>
              <a:rPr lang="en-US" sz="2400" dirty="0"/>
              <a:t>In my/ our opinion, turning off household appliances when they are not in use is the easiest way to live green because we can do this right at home. We don’t need any equipment or training for this</a:t>
            </a:r>
            <a:r>
              <a:rPr lang="en-US" sz="2000" dirty="0"/>
              <a:t>.</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83951" y="1084134"/>
            <a:ext cx="7989611" cy="523220"/>
          </a:xfrm>
          <a:prstGeom prst="rect">
            <a:avLst/>
          </a:prstGeom>
          <a:noFill/>
        </p:spPr>
        <p:txBody>
          <a:bodyPr wrap="square">
            <a:spAutoFit/>
          </a:bodyPr>
          <a:lstStyle/>
          <a:p>
            <a:pPr algn="just"/>
            <a:r>
              <a:rPr lang="en-US" sz="2800" b="1" dirty="0">
                <a:latin typeface="Arial" panose="020B0604020202020204" pitchFamily="34" charset="0"/>
                <a:cs typeface="Arial" panose="020B0604020202020204" pitchFamily="34" charset="0"/>
              </a:rPr>
              <a:t>Work in pairs. Discuss the following question.</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p:cNvSpPr txBox="1"/>
          <p:nvPr/>
        </p:nvSpPr>
        <p:spPr>
          <a:xfrm>
            <a:off x="963512" y="1976831"/>
            <a:ext cx="9588042" cy="1077218"/>
          </a:xfrm>
          <a:prstGeom prst="rect">
            <a:avLst/>
          </a:prstGeom>
          <a:noFill/>
        </p:spPr>
        <p:txBody>
          <a:bodyPr wrap="square" rtlCol="0">
            <a:spAutoFit/>
          </a:bodyPr>
          <a:lstStyle/>
          <a:p>
            <a:r>
              <a:rPr lang="en-US" sz="3200" b="1" i="1" dirty="0">
                <a:solidFill>
                  <a:srgbClr val="05A0B8"/>
                </a:solidFill>
                <a:cs typeface="Arial" panose="020B0604020202020204" pitchFamily="34" charset="0"/>
              </a:rPr>
              <a:t>In your opinion, which of the suggestions in the text is the easiest way to live green?</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2: Choose the best 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3: Circle the correct 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4: True (T)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1" idx="1"/>
            <a:endCxn id="31" idx="0"/>
          </p:cNvCxnSpPr>
          <p:nvPr/>
        </p:nvCxnSpPr>
        <p:spPr>
          <a:xfrm rot="10800000" flipV="1">
            <a:off x="2513477" y="4945946"/>
            <a:ext cx="589943" cy="794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421976" y="574038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35941" y="5673726"/>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Discuss the following question.</a:t>
            </a:r>
            <a:endParaRPr lang="en-US" dirty="0">
              <a:solidFill>
                <a:srgbClr val="05788C"/>
              </a:solidFill>
            </a:endParaRPr>
          </a:p>
        </p:txBody>
      </p:sp>
    </p:spTree>
    <p:extLst>
      <p:ext uri="{BB962C8B-B14F-4D97-AF65-F5344CB8AC3E}">
        <p14:creationId xmlns:p14="http://schemas.microsoft.com/office/powerpoint/2010/main" val="1860162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702927" y="1830104"/>
            <a:ext cx="8584082" cy="1200329"/>
          </a:xfrm>
          <a:prstGeom prst="rect">
            <a:avLst/>
          </a:prstGeom>
          <a:noFill/>
        </p:spPr>
        <p:txBody>
          <a:bodyPr wrap="square">
            <a:spAutoFit/>
          </a:bodyPr>
          <a:lstStyle/>
          <a:p>
            <a:pPr marL="127000"/>
            <a:r>
              <a:rPr lang="en-US" sz="3600" dirty="0"/>
              <a:t>WHAT HAVE WE LEARNT TODAY?</a:t>
            </a:r>
          </a:p>
          <a:p>
            <a:pPr marL="127000"/>
            <a:r>
              <a:rPr lang="en-US" sz="3600" dirty="0"/>
              <a:t>- The ways to live green.</a:t>
            </a:r>
          </a:p>
        </p:txBody>
      </p:sp>
      <p:sp>
        <p:nvSpPr>
          <p:cNvPr id="10" name="TextBox 9">
            <a:extLst>
              <a:ext uri="{FF2B5EF4-FFF2-40B4-BE49-F238E27FC236}">
                <a16:creationId xmlns:a16="http://schemas.microsoft.com/office/drawing/2014/main" id="{8A4690D4-BED2-4414-A159-D786E74D1CDB}"/>
              </a:ext>
            </a:extLst>
          </p:cNvPr>
          <p:cNvSpPr txBox="1"/>
          <p:nvPr/>
        </p:nvSpPr>
        <p:spPr>
          <a:xfrm>
            <a:off x="774043" y="3678550"/>
            <a:ext cx="11000455" cy="2308324"/>
          </a:xfrm>
          <a:prstGeom prst="rect">
            <a:avLst/>
          </a:prstGeom>
          <a:noFill/>
        </p:spPr>
        <p:txBody>
          <a:bodyPr wrap="square">
            <a:spAutoFit/>
          </a:bodyPr>
          <a:lstStyle/>
          <a:p>
            <a:pPr lvl="0"/>
            <a:r>
              <a:rPr lang="en-US" sz="3600" dirty="0"/>
              <a:t>- Search for more ways to live green on the Internet, take note some and post them on the Facebook/</a:t>
            </a:r>
            <a:r>
              <a:rPr lang="en-US" sz="3600" dirty="0" err="1"/>
              <a:t>Zalo</a:t>
            </a:r>
            <a:r>
              <a:rPr lang="en-US" sz="3600" dirty="0"/>
              <a:t> of your class.  </a:t>
            </a:r>
          </a:p>
          <a:p>
            <a:pPr lvl="0"/>
            <a:r>
              <a:rPr lang="en-US" sz="3600" dirty="0"/>
              <a:t>- Prepare for Speaking lesson.</a:t>
            </a:r>
          </a:p>
        </p:txBody>
      </p:sp>
      <p:sp>
        <p:nvSpPr>
          <p:cNvPr id="13" name="Rounded Rectangle 12"/>
          <p:cNvSpPr/>
          <p:nvPr/>
        </p:nvSpPr>
        <p:spPr>
          <a:xfrm>
            <a:off x="743871" y="311337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3017726"/>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3093775"/>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419500" y="2226027"/>
            <a:ext cx="9806697" cy="2554545"/>
          </a:xfrm>
          <a:prstGeom prst="rect">
            <a:avLst/>
          </a:prstGeom>
          <a:noFill/>
        </p:spPr>
        <p:txBody>
          <a:bodyPr wrap="square" rtlCol="0">
            <a:spAutoFit/>
          </a:bodyPr>
          <a:lstStyle/>
          <a:p>
            <a:r>
              <a:rPr lang="vi-VN" sz="3200" dirty="0">
                <a:latin typeface="Calibri" panose="020F0502020204030204" pitchFamily="34" charset="0"/>
                <a:cs typeface="Calibri" panose="020F0502020204030204" pitchFamily="34" charset="0"/>
              </a:rPr>
              <a:t>By the end of this lesson, Ss will be able to:</a:t>
            </a:r>
            <a:endParaRPr lang="en-US" sz="3200" dirty="0">
              <a:latin typeface="Calibri" panose="020F0502020204030204" pitchFamily="34" charset="0"/>
              <a:ea typeface="Cambria" panose="02040503050406030204" pitchFamily="18" charset="0"/>
              <a:cs typeface="Calibri" panose="020F0502020204030204" pitchFamily="34" charset="0"/>
            </a:endParaRP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read for main ideas and specific information in a text about green living;</a:t>
            </a: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guess the meaning of words/phrases in context;</a:t>
            </a: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talk about ways to live green.</a:t>
            </a:r>
            <a:endParaRPr lang="en-US" sz="3200" dirty="0">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2: Choose the best 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3: Circle the correct 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4: True (T)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1" idx="1"/>
            <a:endCxn id="31" idx="0"/>
          </p:cNvCxnSpPr>
          <p:nvPr/>
        </p:nvCxnSpPr>
        <p:spPr>
          <a:xfrm rot="10800000" flipV="1">
            <a:off x="2513477" y="4945946"/>
            <a:ext cx="589943" cy="794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421976" y="574038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35941" y="5673726"/>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Discuss the following question.</a:t>
            </a:r>
            <a:endParaRPr lang="en-US" dirty="0">
              <a:solidFill>
                <a:srgbClr val="05788C"/>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170451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5" y="2387479"/>
            <a:ext cx="10047513" cy="3283403"/>
          </a:xfrm>
        </p:spPr>
        <p:txBody>
          <a:bodyPr/>
          <a:lstStyle/>
          <a:p>
            <a:pPr marL="0" indent="0">
              <a:buNone/>
            </a:pPr>
            <a:r>
              <a:rPr lang="en-US" b="1" u="sng" dirty="0"/>
              <a:t>Rules:</a:t>
            </a:r>
          </a:p>
          <a:p>
            <a:pPr marL="285750" indent="-285750"/>
            <a:r>
              <a:rPr lang="en-US" dirty="0"/>
              <a:t>Choose a random number.</a:t>
            </a:r>
          </a:p>
          <a:p>
            <a:pPr marL="285750" indent="-285750"/>
            <a:r>
              <a:rPr lang="en-US" dirty="0"/>
              <a:t>Read the clue and guess the word.</a:t>
            </a:r>
          </a:p>
          <a:p>
            <a:pPr marL="285750" indent="-285750"/>
            <a:r>
              <a:rPr lang="en-US" dirty="0"/>
              <a:t>The number of the letters is the point you gain.</a:t>
            </a:r>
          </a:p>
          <a:p>
            <a:pPr marL="285750" indent="-285750"/>
            <a:r>
              <a:rPr lang="en-US" dirty="0"/>
              <a:t>40 points for the DOWN word.</a:t>
            </a:r>
          </a:p>
          <a:p>
            <a:pPr marL="285750" indent="-285750"/>
            <a:r>
              <a:rPr lang="en-US" dirty="0"/>
              <a:t>The winner is the team with the most points.</a:t>
            </a:r>
          </a:p>
        </p:txBody>
      </p:sp>
      <p:pic>
        <p:nvPicPr>
          <p:cNvPr id="4" name="Picture 3">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5" name="TextBox 4">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4441372" y="1227577"/>
            <a:ext cx="3802743" cy="830997"/>
          </a:xfrm>
          <a:prstGeom prst="rect">
            <a:avLst/>
          </a:prstGeom>
          <a:noFill/>
        </p:spPr>
        <p:txBody>
          <a:bodyPr wrap="square" rtlCol="0">
            <a:spAutoFit/>
          </a:bodyPr>
          <a:lstStyle/>
          <a:p>
            <a:r>
              <a:rPr lang="en-US" sz="4800" b="1" dirty="0">
                <a:solidFill>
                  <a:srgbClr val="05A0B8"/>
                </a:solidFill>
              </a:rPr>
              <a:t>CROSSWORD</a:t>
            </a:r>
          </a:p>
        </p:txBody>
      </p:sp>
    </p:spTree>
    <p:extLst>
      <p:ext uri="{BB962C8B-B14F-4D97-AF65-F5344CB8AC3E}">
        <p14:creationId xmlns:p14="http://schemas.microsoft.com/office/powerpoint/2010/main" val="6780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graphicFrame>
        <p:nvGraphicFramePr>
          <p:cNvPr id="5" name="Table 4"/>
          <p:cNvGraphicFramePr>
            <a:graphicFrameLocks noGrp="1"/>
          </p:cNvGraphicFramePr>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r>
                        <a:rPr lang="en-US" dirty="0">
                          <a:solidFill>
                            <a:schemeClr val="tx1"/>
                          </a:solidFill>
                        </a:rPr>
                        <a:t>C</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B</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F</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P</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I</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0" name="Table 9"/>
          <p:cNvGraphicFramePr>
            <a:graphicFrameLocks noGrp="1"/>
          </p:cNvGraphicFramePr>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G</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Y</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5" name="Table 14"/>
          <p:cNvGraphicFramePr>
            <a:graphicFrameLocks noGrp="1"/>
          </p:cNvGraphicFramePr>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a:solidFill>
                            <a:schemeClr val="tx1"/>
                          </a:solidFill>
                        </a:rPr>
                        <a:t>H</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U</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S</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H</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D</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6" name="Table 15"/>
          <p:cNvGraphicFramePr>
            <a:graphicFrameLocks noGrp="1"/>
          </p:cNvGraphicFramePr>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D</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P</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17" name="Table 16"/>
          <p:cNvGraphicFramePr>
            <a:graphicFrameLocks noGrp="1"/>
          </p:cNvGraphicFramePr>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r>
                        <a:rPr lang="en-US" dirty="0">
                          <a:solidFill>
                            <a:schemeClr val="tx1"/>
                          </a:solidFill>
                        </a:rPr>
                        <a:t>Y</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U</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H</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8" name="Table 17"/>
          <p:cNvGraphicFramePr>
            <a:graphicFrameLocks noGrp="1"/>
          </p:cNvGraphicFramePr>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a:solidFill>
                            <a:schemeClr val="tx1"/>
                          </a:solidFill>
                        </a:rPr>
                        <a:t>P</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9" name="Table 18"/>
          <p:cNvGraphicFramePr>
            <a:graphicFrameLocks noGrp="1"/>
          </p:cNvGraphicFramePr>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W</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A</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S</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S</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0" name="Table 19"/>
          <p:cNvGraphicFramePr>
            <a:graphicFrameLocks noGrp="1"/>
          </p:cNvGraphicFramePr>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C</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O</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F</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I</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N</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D</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Y</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1" name="Table 20"/>
          <p:cNvGraphicFramePr>
            <a:graphicFrameLocks noGrp="1"/>
          </p:cNvGraphicFramePr>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a:solidFill>
                            <a:schemeClr val="tx1"/>
                          </a:solidFill>
                        </a:rPr>
                        <a:t>L</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a:solidFill>
                            <a:schemeClr val="tx1"/>
                          </a:solidFill>
                        </a:rPr>
                        <a:t>I</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T</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E</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a:solidFill>
                            <a:schemeClr val="tx1"/>
                          </a:solidFill>
                        </a:rPr>
                        <a:t>R</a:t>
                      </a: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2" name="Question 1"/>
          <p:cNvSpPr/>
          <p:nvPr/>
        </p:nvSpPr>
        <p:spPr>
          <a:xfrm>
            <a:off x="202717" y="1385745"/>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1</a:t>
            </a:r>
            <a:endParaRPr lang="en-US" sz="4000" b="1" dirty="0"/>
          </a:p>
        </p:txBody>
      </p:sp>
      <p:sp>
        <p:nvSpPr>
          <p:cNvPr id="7" name="Clues 1"/>
          <p:cNvSpPr/>
          <p:nvPr/>
        </p:nvSpPr>
        <p:spPr>
          <a:xfrm>
            <a:off x="722627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rubbish lying in an open or public place</a:t>
            </a:r>
            <a:endParaRPr lang="en-US" sz="2800" dirty="0">
              <a:solidFill>
                <a:schemeClr val="tx1"/>
              </a:solidFill>
              <a:latin typeface="Arial" panose="020B0604020202020204" pitchFamily="34" charset="0"/>
              <a:ea typeface="Arial" panose="020B0604020202020204" pitchFamily="34" charset="0"/>
            </a:endParaRPr>
          </a:p>
        </p:txBody>
      </p:sp>
      <p:sp>
        <p:nvSpPr>
          <p:cNvPr id="22" name="Question 2"/>
          <p:cNvSpPr/>
          <p:nvPr/>
        </p:nvSpPr>
        <p:spPr>
          <a:xfrm>
            <a:off x="202718" y="1950524"/>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23" name="Clues 2"/>
          <p:cNvSpPr/>
          <p:nvPr/>
        </p:nvSpPr>
        <p:spPr>
          <a:xfrm>
            <a:off x="7248360" y="4451711"/>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Causing no harm to the environment. </a:t>
            </a:r>
            <a:endParaRPr lang="en-US" sz="2400" dirty="0">
              <a:solidFill>
                <a:schemeClr val="tx1"/>
              </a:solidFill>
              <a:latin typeface="Arial" panose="020B0604020202020204" pitchFamily="34" charset="0"/>
              <a:ea typeface="Arial" panose="020B0604020202020204" pitchFamily="34" charset="0"/>
            </a:endParaRPr>
          </a:p>
        </p:txBody>
      </p:sp>
      <p:sp>
        <p:nvSpPr>
          <p:cNvPr id="25" name="Question 3"/>
          <p:cNvSpPr/>
          <p:nvPr/>
        </p:nvSpPr>
        <p:spPr>
          <a:xfrm>
            <a:off x="202719" y="252732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3</a:t>
            </a:r>
            <a:endParaRPr lang="en-US" sz="4000" b="1" dirty="0"/>
          </a:p>
        </p:txBody>
      </p:sp>
      <p:sp>
        <p:nvSpPr>
          <p:cNvPr id="26" name="Clues 3"/>
          <p:cNvSpPr/>
          <p:nvPr/>
        </p:nvSpPr>
        <p:spPr>
          <a:xfrm>
            <a:off x="7221712"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The amount of carbon dioxide produced by the activities of a person or an </a:t>
            </a:r>
            <a:r>
              <a:rPr lang="en-US" sz="2800" dirty="0" err="1">
                <a:solidFill>
                  <a:schemeClr val="tx1"/>
                </a:solidFill>
                <a:latin typeface="Cambria" panose="02040503050406030204" pitchFamily="18" charset="0"/>
                <a:ea typeface="Cambria" panose="02040503050406030204" pitchFamily="18" charset="0"/>
                <a:cs typeface="Cambria" panose="02040503050406030204" pitchFamily="18" charset="0"/>
              </a:rPr>
              <a:t>organisation</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a:t>
            </a:r>
            <a:endParaRPr lang="en-US" sz="2800" dirty="0">
              <a:solidFill>
                <a:schemeClr val="tx1"/>
              </a:solidFill>
            </a:endParaRPr>
          </a:p>
        </p:txBody>
      </p:sp>
      <p:sp>
        <p:nvSpPr>
          <p:cNvPr id="29" name="Question 4"/>
          <p:cNvSpPr/>
          <p:nvPr/>
        </p:nvSpPr>
        <p:spPr>
          <a:xfrm>
            <a:off x="202720" y="3128241"/>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4</a:t>
            </a:r>
            <a:endParaRPr lang="en-US" sz="4000" b="1" dirty="0"/>
          </a:p>
        </p:txBody>
      </p:sp>
      <p:sp>
        <p:nvSpPr>
          <p:cNvPr id="30" name="Clues 4"/>
          <p:cNvSpPr/>
          <p:nvPr/>
        </p:nvSpPr>
        <p:spPr>
          <a:xfrm>
            <a:off x="7245536"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Power used for driving machines, providing heat and light, etc.</a:t>
            </a:r>
            <a:endParaRPr lang="en-US" sz="2800" dirty="0">
              <a:solidFill>
                <a:schemeClr val="tx1"/>
              </a:solidFill>
            </a:endParaRPr>
          </a:p>
        </p:txBody>
      </p:sp>
      <p:sp>
        <p:nvSpPr>
          <p:cNvPr id="33" name="Question 5"/>
          <p:cNvSpPr/>
          <p:nvPr/>
        </p:nvSpPr>
        <p:spPr>
          <a:xfrm>
            <a:off x="202721" y="37314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5</a:t>
            </a:r>
            <a:endParaRPr lang="en-US" sz="4000" b="1" dirty="0"/>
          </a:p>
        </p:txBody>
      </p:sp>
      <p:sp>
        <p:nvSpPr>
          <p:cNvPr id="34" name="Clues 5"/>
          <p:cNvSpPr/>
          <p:nvPr/>
        </p:nvSpPr>
        <p:spPr>
          <a:xfrm>
            <a:off x="724694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all the people living together in a house or flat</a:t>
            </a:r>
            <a:endParaRPr lang="en-US" sz="2400" dirty="0">
              <a:solidFill>
                <a:schemeClr val="tx1"/>
              </a:solidFill>
              <a:latin typeface="Arial" panose="020B0604020202020204" pitchFamily="34" charset="0"/>
              <a:ea typeface="Arial" panose="020B0604020202020204" pitchFamily="34" charset="0"/>
            </a:endParaRPr>
          </a:p>
        </p:txBody>
      </p:sp>
      <p:sp>
        <p:nvSpPr>
          <p:cNvPr id="37" name="Question 6"/>
          <p:cNvSpPr/>
          <p:nvPr/>
        </p:nvSpPr>
        <p:spPr>
          <a:xfrm>
            <a:off x="202721" y="429626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6</a:t>
            </a:r>
            <a:endParaRPr lang="en-US" sz="4000" b="1" dirty="0"/>
          </a:p>
        </p:txBody>
      </p:sp>
      <p:sp>
        <p:nvSpPr>
          <p:cNvPr id="38" name="Clues 6"/>
          <p:cNvSpPr/>
          <p:nvPr/>
        </p:nvSpPr>
        <p:spPr>
          <a:xfrm>
            <a:off x="7240529"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start to use a particular method</a:t>
            </a:r>
            <a:endParaRPr lang="en-US" sz="2800" dirty="0">
              <a:solidFill>
                <a:schemeClr val="tx1"/>
              </a:solidFill>
            </a:endParaRPr>
          </a:p>
        </p:txBody>
      </p:sp>
      <p:sp>
        <p:nvSpPr>
          <p:cNvPr id="41" name="Question 7"/>
          <p:cNvSpPr/>
          <p:nvPr/>
        </p:nvSpPr>
        <p:spPr>
          <a:xfrm>
            <a:off x="202721" y="4909372"/>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7</a:t>
            </a:r>
            <a:endParaRPr lang="en-US" sz="4000" b="1" dirty="0"/>
          </a:p>
        </p:txBody>
      </p:sp>
      <p:sp>
        <p:nvSpPr>
          <p:cNvPr id="42" name="Clues 7"/>
          <p:cNvSpPr/>
          <p:nvPr/>
        </p:nvSpPr>
        <p:spPr>
          <a:xfrm>
            <a:off x="7232697" y="4475364"/>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the time of life when a person is young, especially the time before a child becomes an adult</a:t>
            </a:r>
            <a:endParaRPr lang="en-US" sz="2800" dirty="0">
              <a:solidFill>
                <a:schemeClr val="tx1"/>
              </a:solidFill>
            </a:endParaRPr>
          </a:p>
        </p:txBody>
      </p:sp>
      <p:sp>
        <p:nvSpPr>
          <p:cNvPr id="45" name="Question 8"/>
          <p:cNvSpPr/>
          <p:nvPr/>
        </p:nvSpPr>
        <p:spPr>
          <a:xfrm>
            <a:off x="202722" y="5473206"/>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8</a:t>
            </a:r>
            <a:endParaRPr lang="en-US" sz="4000" b="1" dirty="0"/>
          </a:p>
        </p:txBody>
      </p:sp>
      <p:sp>
        <p:nvSpPr>
          <p:cNvPr id="46" name="Clues 8"/>
          <p:cNvSpPr/>
          <p:nvPr/>
        </p:nvSpPr>
        <p:spPr>
          <a:xfrm>
            <a:off x="7221656" y="4469789"/>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put plants, seeds, etc. in the ground to grow</a:t>
            </a:r>
            <a:endParaRPr lang="en-US" sz="2800" dirty="0">
              <a:solidFill>
                <a:schemeClr val="tx1"/>
              </a:solidFill>
            </a:endParaRPr>
          </a:p>
        </p:txBody>
      </p:sp>
      <p:sp>
        <p:nvSpPr>
          <p:cNvPr id="49" name="Question 9"/>
          <p:cNvSpPr/>
          <p:nvPr/>
        </p:nvSpPr>
        <p:spPr>
          <a:xfrm>
            <a:off x="202723" y="60470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9</a:t>
            </a:r>
            <a:endParaRPr lang="en-US" sz="4000" b="1" dirty="0"/>
          </a:p>
        </p:txBody>
      </p:sp>
      <p:graphicFrame>
        <p:nvGraphicFramePr>
          <p:cNvPr id="31" name="Table 30"/>
          <p:cNvGraphicFramePr>
            <a:graphicFrameLocks noGrp="1"/>
          </p:cNvGraphicFramePr>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2" name="Table 31"/>
          <p:cNvGraphicFramePr>
            <a:graphicFrameLocks noGrp="1"/>
          </p:cNvGraphicFramePr>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5" name="Table 34"/>
          <p:cNvGraphicFramePr>
            <a:graphicFrameLocks noGrp="1"/>
          </p:cNvGraphicFramePr>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6" name="Table 35"/>
          <p:cNvGraphicFramePr>
            <a:graphicFrameLocks noGrp="1"/>
          </p:cNvGraphicFramePr>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39" name="Table 38"/>
          <p:cNvGraphicFramePr>
            <a:graphicFrameLocks noGrp="1"/>
          </p:cNvGraphicFramePr>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0" name="Table 39"/>
          <p:cNvGraphicFramePr>
            <a:graphicFrameLocks noGrp="1"/>
          </p:cNvGraphicFramePr>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3" name="Table 42"/>
          <p:cNvGraphicFramePr>
            <a:graphicFrameLocks noGrp="1"/>
          </p:cNvGraphicFramePr>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4" name="Table 43"/>
          <p:cNvGraphicFramePr>
            <a:graphicFrameLocks noGrp="1"/>
          </p:cNvGraphicFramePr>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7" name="Table 46"/>
          <p:cNvGraphicFramePr>
            <a:graphicFrameLocks noGrp="1"/>
          </p:cNvGraphicFramePr>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4" name="Down Arrow Callout 3"/>
          <p:cNvSpPr/>
          <p:nvPr/>
        </p:nvSpPr>
        <p:spPr>
          <a:xfrm>
            <a:off x="3717647" y="898672"/>
            <a:ext cx="2007747" cy="46481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KEY WORD</a:t>
            </a:r>
          </a:p>
        </p:txBody>
      </p:sp>
      <p:sp>
        <p:nvSpPr>
          <p:cNvPr id="48" name="Clues"/>
          <p:cNvSpPr/>
          <p:nvPr/>
        </p:nvSpPr>
        <p:spPr>
          <a:xfrm>
            <a:off x="7226222" y="4466128"/>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2800" b="1" dirty="0">
                <a:solidFill>
                  <a:schemeClr val="tx1"/>
                </a:solidFill>
                <a:latin typeface="Cambria" panose="02040503050406030204" pitchFamily="18" charset="0"/>
                <a:ea typeface="Cambria" panose="02040503050406030204" pitchFamily="18" charset="0"/>
                <a:cs typeface="Cambria" panose="02040503050406030204" pitchFamily="18" charset="0"/>
              </a:rPr>
              <a:t>Clue: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interest in and concern about a particular situation or area of interest</a:t>
            </a:r>
            <a:endParaRPr lang="en-US" sz="2800" dirty="0">
              <a:solidFill>
                <a:schemeClr val="tx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12702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
                                        </p:tgtEl>
                                        <p:attrNameLst>
                                          <p:attrName>fillcolor</p:attrName>
                                        </p:attrNameLst>
                                      </p:cBhvr>
                                      <p:to>
                                        <a:schemeClr val="accent2"/>
                                      </p:to>
                                    </p:animClr>
                                    <p:set>
                                      <p:cBhvr>
                                        <p:cTn id="7" dur="500" fill="hold"/>
                                        <p:tgtEl>
                                          <p:spTgt spid="2"/>
                                        </p:tgtEl>
                                        <p:attrNameLst>
                                          <p:attrName>fill.type</p:attrName>
                                        </p:attrNameLst>
                                      </p:cBhvr>
                                      <p:to>
                                        <p:strVal val="solid"/>
                                      </p:to>
                                    </p:set>
                                    <p:set>
                                      <p:cBhvr>
                                        <p:cTn id="8" dur="5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500" fill="hold"/>
                                        <p:tgtEl>
                                          <p:spTgt spid="22"/>
                                        </p:tgtEl>
                                        <p:attrNameLst>
                                          <p:attrName>fillcolor</p:attrName>
                                        </p:attrNameLst>
                                      </p:cBhvr>
                                      <p:to>
                                        <a:schemeClr val="accent2"/>
                                      </p:to>
                                    </p:animClr>
                                    <p:set>
                                      <p:cBhvr>
                                        <p:cTn id="20" dur="500" fill="hold"/>
                                        <p:tgtEl>
                                          <p:spTgt spid="22"/>
                                        </p:tgtEl>
                                        <p:attrNameLst>
                                          <p:attrName>fill.type</p:attrName>
                                        </p:attrNameLst>
                                      </p:cBhvr>
                                      <p:to>
                                        <p:strVal val="solid"/>
                                      </p:to>
                                    </p:set>
                                    <p:set>
                                      <p:cBhvr>
                                        <p:cTn id="21" dur="500" fill="hold"/>
                                        <p:tgtEl>
                                          <p:spTgt spid="22"/>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25"/>
                                        </p:tgtEl>
                                        <p:attrNameLst>
                                          <p:attrName>fillcolor</p:attrName>
                                        </p:attrNameLst>
                                      </p:cBhvr>
                                      <p:to>
                                        <a:schemeClr val="accent2"/>
                                      </p:to>
                                    </p:animClr>
                                    <p:set>
                                      <p:cBhvr>
                                        <p:cTn id="33" dur="500" fill="hold"/>
                                        <p:tgtEl>
                                          <p:spTgt spid="25"/>
                                        </p:tgtEl>
                                        <p:attrNameLst>
                                          <p:attrName>fill.type</p:attrName>
                                        </p:attrNameLst>
                                      </p:cBhvr>
                                      <p:to>
                                        <p:strVal val="solid"/>
                                      </p:to>
                                    </p:set>
                                    <p:set>
                                      <p:cBhvr>
                                        <p:cTn id="34" dur="500" fill="hold"/>
                                        <p:tgtEl>
                                          <p:spTgt spid="25"/>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5"/>
                  </p:tgtEl>
                </p:cond>
              </p:nextCondLst>
            </p:seq>
            <p:seq concurrent="1" nextAc="seek">
              <p:cTn id="41" restart="whenNotActive" fill="hold" evtFilter="cancelBubble" nodeType="interactiveSeq">
                <p:stCondLst>
                  <p:cond evt="onClick" delay="0">
                    <p:tgtEl>
                      <p:spTgt spid="2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9"/>
                                        </p:tgtEl>
                                        <p:attrNameLst>
                                          <p:attrName>fillcolor</p:attrName>
                                        </p:attrNameLst>
                                      </p:cBhvr>
                                      <p:to>
                                        <a:schemeClr val="accent2"/>
                                      </p:to>
                                    </p:animClr>
                                    <p:set>
                                      <p:cBhvr>
                                        <p:cTn id="46" dur="500" fill="hold"/>
                                        <p:tgtEl>
                                          <p:spTgt spid="29"/>
                                        </p:tgtEl>
                                        <p:attrNameLst>
                                          <p:attrName>fill.type</p:attrName>
                                        </p:attrNameLst>
                                      </p:cBhvr>
                                      <p:to>
                                        <p:strVal val="solid"/>
                                      </p:to>
                                    </p:set>
                                    <p:set>
                                      <p:cBhvr>
                                        <p:cTn id="47" dur="500" fill="hold"/>
                                        <p:tgtEl>
                                          <p:spTgt spid="29"/>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9"/>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33"/>
                                        </p:tgtEl>
                                        <p:attrNameLst>
                                          <p:attrName>fillcolor</p:attrName>
                                        </p:attrNameLst>
                                      </p:cBhvr>
                                      <p:to>
                                        <a:schemeClr val="accent2"/>
                                      </p:to>
                                    </p:animClr>
                                    <p:set>
                                      <p:cBhvr>
                                        <p:cTn id="59" dur="500" fill="hold"/>
                                        <p:tgtEl>
                                          <p:spTgt spid="33"/>
                                        </p:tgtEl>
                                        <p:attrNameLst>
                                          <p:attrName>fill.type</p:attrName>
                                        </p:attrNameLst>
                                      </p:cBhvr>
                                      <p:to>
                                        <p:strVal val="solid"/>
                                      </p:to>
                                    </p:set>
                                    <p:set>
                                      <p:cBhvr>
                                        <p:cTn id="60" dur="500" fill="hold"/>
                                        <p:tgtEl>
                                          <p:spTgt spid="33"/>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37"/>
                                        </p:tgtEl>
                                        <p:attrNameLst>
                                          <p:attrName>fillcolor</p:attrName>
                                        </p:attrNameLst>
                                      </p:cBhvr>
                                      <p:to>
                                        <a:schemeClr val="accent2"/>
                                      </p:to>
                                    </p:animClr>
                                    <p:set>
                                      <p:cBhvr>
                                        <p:cTn id="72" dur="500" fill="hold"/>
                                        <p:tgtEl>
                                          <p:spTgt spid="37"/>
                                        </p:tgtEl>
                                        <p:attrNameLst>
                                          <p:attrName>fill.type</p:attrName>
                                        </p:attrNameLst>
                                      </p:cBhvr>
                                      <p:to>
                                        <p:strVal val="solid"/>
                                      </p:to>
                                    </p:set>
                                    <p:set>
                                      <p:cBhvr>
                                        <p:cTn id="73" dur="500" fill="hold"/>
                                        <p:tgtEl>
                                          <p:spTgt spid="37"/>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ppt_x"/>
                                          </p:val>
                                        </p:tav>
                                        <p:tav tm="100000">
                                          <p:val>
                                            <p:strVal val="#ppt_x"/>
                                          </p:val>
                                        </p:tav>
                                      </p:tavLst>
                                    </p:anim>
                                    <p:anim calcmode="lin" valueType="num">
                                      <p:cBhvr additive="base">
                                        <p:cTn id="7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7"/>
                  </p:tgtEl>
                </p:cond>
              </p:nextCondLst>
            </p:seq>
            <p:seq concurrent="1" nextAc="seek">
              <p:cTn id="80" restart="whenNotActive" fill="hold" evtFilter="cancelBubble" nodeType="interactiveSeq">
                <p:stCondLst>
                  <p:cond evt="onClick" delay="0">
                    <p:tgtEl>
                      <p:spTgt spid="41"/>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41"/>
                                        </p:tgtEl>
                                        <p:attrNameLst>
                                          <p:attrName>fillcolor</p:attrName>
                                        </p:attrNameLst>
                                      </p:cBhvr>
                                      <p:to>
                                        <a:schemeClr val="accent2"/>
                                      </p:to>
                                    </p:animClr>
                                    <p:set>
                                      <p:cBhvr>
                                        <p:cTn id="85" dur="500" fill="hold"/>
                                        <p:tgtEl>
                                          <p:spTgt spid="41"/>
                                        </p:tgtEl>
                                        <p:attrNameLst>
                                          <p:attrName>fill.type</p:attrName>
                                        </p:attrNameLst>
                                      </p:cBhvr>
                                      <p:to>
                                        <p:strVal val="solid"/>
                                      </p:to>
                                    </p:set>
                                    <p:set>
                                      <p:cBhvr>
                                        <p:cTn id="86" dur="500" fill="hold"/>
                                        <p:tgtEl>
                                          <p:spTgt spid="41"/>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1"/>
                  </p:tgtEl>
                </p:cond>
              </p:nextCondLst>
            </p:seq>
            <p:seq concurrent="1" nextAc="seek">
              <p:cTn id="93" restart="whenNotActive" fill="hold" evtFilter="cancelBubble" nodeType="interactiveSeq">
                <p:stCondLst>
                  <p:cond evt="onClick" delay="0">
                    <p:tgtEl>
                      <p:spTgt spid="45"/>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45"/>
                                        </p:tgtEl>
                                        <p:attrNameLst>
                                          <p:attrName>fillcolor</p:attrName>
                                        </p:attrNameLst>
                                      </p:cBhvr>
                                      <p:to>
                                        <a:schemeClr val="accent2"/>
                                      </p:to>
                                    </p:animClr>
                                    <p:set>
                                      <p:cBhvr>
                                        <p:cTn id="98" dur="500" fill="hold"/>
                                        <p:tgtEl>
                                          <p:spTgt spid="45"/>
                                        </p:tgtEl>
                                        <p:attrNameLst>
                                          <p:attrName>fill.type</p:attrName>
                                        </p:attrNameLst>
                                      </p:cBhvr>
                                      <p:to>
                                        <p:strVal val="solid"/>
                                      </p:to>
                                    </p:set>
                                    <p:set>
                                      <p:cBhvr>
                                        <p:cTn id="99" dur="500" fill="hold"/>
                                        <p:tgtEl>
                                          <p:spTgt spid="45"/>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additive="base">
                                        <p:cTn id="104" dur="500" fill="hold"/>
                                        <p:tgtEl>
                                          <p:spTgt spid="46"/>
                                        </p:tgtEl>
                                        <p:attrNameLst>
                                          <p:attrName>ppt_x</p:attrName>
                                        </p:attrNameLst>
                                      </p:cBhvr>
                                      <p:tavLst>
                                        <p:tav tm="0">
                                          <p:val>
                                            <p:strVal val="#ppt_x"/>
                                          </p:val>
                                        </p:tav>
                                        <p:tav tm="100000">
                                          <p:val>
                                            <p:strVal val="#ppt_x"/>
                                          </p:val>
                                        </p:tav>
                                      </p:tavLst>
                                    </p:anim>
                                    <p:anim calcmode="lin" valueType="num">
                                      <p:cBhvr additive="base">
                                        <p:cTn id="10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5"/>
                  </p:tgtEl>
                </p:cond>
              </p:nextCondLst>
            </p:seq>
            <p:seq concurrent="1" nextAc="seek">
              <p:cTn id="106" restart="whenNotActive" fill="hold" evtFilter="cancelBubble" nodeType="interactiveSeq">
                <p:stCondLst>
                  <p:cond evt="onClick" delay="0">
                    <p:tgtEl>
                      <p:spTgt spid="49"/>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hold" nodeType="clickEffect">
                                  <p:stCondLst>
                                    <p:cond delay="0"/>
                                  </p:stCondLst>
                                  <p:childTnLst>
                                    <p:animClr clrSpc="rgb" dir="cw">
                                      <p:cBhvr>
                                        <p:cTn id="110" dur="500" fill="hold"/>
                                        <p:tgtEl>
                                          <p:spTgt spid="49"/>
                                        </p:tgtEl>
                                        <p:attrNameLst>
                                          <p:attrName>fillcolor</p:attrName>
                                        </p:attrNameLst>
                                      </p:cBhvr>
                                      <p:to>
                                        <a:schemeClr val="accent2"/>
                                      </p:to>
                                    </p:animClr>
                                    <p:set>
                                      <p:cBhvr>
                                        <p:cTn id="111" dur="500" fill="hold"/>
                                        <p:tgtEl>
                                          <p:spTgt spid="49"/>
                                        </p:tgtEl>
                                        <p:attrNameLst>
                                          <p:attrName>fill.type</p:attrName>
                                        </p:attrNameLst>
                                      </p:cBhvr>
                                      <p:to>
                                        <p:strVal val="solid"/>
                                      </p:to>
                                    </p:set>
                                    <p:set>
                                      <p:cBhvr>
                                        <p:cTn id="112" dur="500" fill="hold"/>
                                        <p:tgtEl>
                                          <p:spTgt spid="49"/>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additive="base">
                                        <p:cTn id="117" dur="500" fill="hold"/>
                                        <p:tgtEl>
                                          <p:spTgt spid="48"/>
                                        </p:tgtEl>
                                        <p:attrNameLst>
                                          <p:attrName>ppt_x</p:attrName>
                                        </p:attrNameLst>
                                      </p:cBhvr>
                                      <p:tavLst>
                                        <p:tav tm="0">
                                          <p:val>
                                            <p:strVal val="#ppt_x"/>
                                          </p:val>
                                        </p:tav>
                                        <p:tav tm="100000">
                                          <p:val>
                                            <p:strVal val="#ppt_x"/>
                                          </p:val>
                                        </p:tav>
                                      </p:tavLst>
                                    </p:anim>
                                    <p:anim calcmode="lin" valueType="num">
                                      <p:cBhvr additive="base">
                                        <p:cTn id="1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9"/>
                  </p:tgtEl>
                </p:cond>
              </p:nextCondLst>
            </p:seq>
            <p:seq concurrent="1" nextAc="seek">
              <p:cTn id="119" restart="whenNotActive" fill="hold" evtFilter="cancelBubble" nodeType="interactiveSeq">
                <p:stCondLst>
                  <p:cond evt="onClick" delay="0">
                    <p:tgtEl>
                      <p:spTgt spid="4"/>
                    </p:tgtEl>
                  </p:cond>
                </p:stCondLst>
                <p:endSync evt="end" delay="0">
                  <p:rtn val="all"/>
                </p:endSync>
                <p:childTnLst>
                  <p:par>
                    <p:cTn id="120" fill="hold">
                      <p:stCondLst>
                        <p:cond delay="0"/>
                      </p:stCondLst>
                      <p:childTnLst>
                        <p:par>
                          <p:cTn id="121" fill="hold">
                            <p:stCondLst>
                              <p:cond delay="0"/>
                            </p:stCondLst>
                            <p:childTnLst>
                              <p:par>
                                <p:cTn id="122" presetID="1" presetClass="emph" presetSubtype="2" fill="hold" nodeType="clickEffect">
                                  <p:stCondLst>
                                    <p:cond delay="0"/>
                                  </p:stCondLst>
                                  <p:childTnLst>
                                    <p:animClr clrSpc="rgb" dir="cw">
                                      <p:cBhvr>
                                        <p:cTn id="123" dur="500" fill="hold"/>
                                        <p:tgtEl>
                                          <p:spTgt spid="4"/>
                                        </p:tgtEl>
                                        <p:attrNameLst>
                                          <p:attrName>fillcolor</p:attrName>
                                        </p:attrNameLst>
                                      </p:cBhvr>
                                      <p:to>
                                        <a:schemeClr val="accent2"/>
                                      </p:to>
                                    </p:animClr>
                                    <p:set>
                                      <p:cBhvr>
                                        <p:cTn id="124" dur="500" fill="hold"/>
                                        <p:tgtEl>
                                          <p:spTgt spid="4"/>
                                        </p:tgtEl>
                                        <p:attrNameLst>
                                          <p:attrName>fill.type</p:attrName>
                                        </p:attrNameLst>
                                      </p:cBhvr>
                                      <p:to>
                                        <p:strVal val="solid"/>
                                      </p:to>
                                    </p:set>
                                    <p:set>
                                      <p:cBhvr>
                                        <p:cTn id="125" dur="500" fill="hold"/>
                                        <p:tgtEl>
                                          <p:spTgt spid="4"/>
                                        </p:tgtEl>
                                        <p:attrNameLst>
                                          <p:attrName>fill.on</p:attrName>
                                        </p:attrNameLst>
                                      </p:cBhvr>
                                      <p:to>
                                        <p:strVal val="true"/>
                                      </p:to>
                                    </p:se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47"/>
                                        </p:tgtEl>
                                      </p:cBhvr>
                                    </p:animEffect>
                                    <p:set>
                                      <p:cBhvr>
                                        <p:cTn id="130" dur="1" fill="hold">
                                          <p:stCondLst>
                                            <p:cond delay="499"/>
                                          </p:stCondLst>
                                        </p:cTn>
                                        <p:tgtEl>
                                          <p:spTgt spid="4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4"/>
                                        </p:tgtEl>
                                      </p:cBhvr>
                                    </p:animEffect>
                                    <p:set>
                                      <p:cBhvr>
                                        <p:cTn id="133" dur="1" fill="hold">
                                          <p:stCondLst>
                                            <p:cond delay="499"/>
                                          </p:stCondLst>
                                        </p:cTn>
                                        <p:tgtEl>
                                          <p:spTgt spid="4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3"/>
                                        </p:tgtEl>
                                      </p:cBhvr>
                                    </p:animEffect>
                                    <p:set>
                                      <p:cBhvr>
                                        <p:cTn id="136" dur="1" fill="hold">
                                          <p:stCondLst>
                                            <p:cond delay="499"/>
                                          </p:stCondLst>
                                        </p:cTn>
                                        <p:tgtEl>
                                          <p:spTgt spid="43"/>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9"/>
                                        </p:tgtEl>
                                      </p:cBhvr>
                                    </p:animEffect>
                                    <p:set>
                                      <p:cBhvr>
                                        <p:cTn id="142" dur="1" fill="hold">
                                          <p:stCondLst>
                                            <p:cond delay="499"/>
                                          </p:stCondLst>
                                        </p:cTn>
                                        <p:tgtEl>
                                          <p:spTgt spid="3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36"/>
                                        </p:tgtEl>
                                      </p:cBhvr>
                                    </p:animEffect>
                                    <p:set>
                                      <p:cBhvr>
                                        <p:cTn id="145" dur="1" fill="hold">
                                          <p:stCondLst>
                                            <p:cond delay="499"/>
                                          </p:stCondLst>
                                        </p:cTn>
                                        <p:tgtEl>
                                          <p:spTgt spid="36"/>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35"/>
                                        </p:tgtEl>
                                      </p:cBhvr>
                                    </p:animEffect>
                                    <p:set>
                                      <p:cBhvr>
                                        <p:cTn id="148" dur="1" fill="hold">
                                          <p:stCondLst>
                                            <p:cond delay="499"/>
                                          </p:stCondLst>
                                        </p:cTn>
                                        <p:tgtEl>
                                          <p:spTgt spid="35"/>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32"/>
                                        </p:tgtEl>
                                      </p:cBhvr>
                                    </p:animEffect>
                                    <p:set>
                                      <p:cBhvr>
                                        <p:cTn id="151" dur="1" fill="hold">
                                          <p:stCondLst>
                                            <p:cond delay="499"/>
                                          </p:stCondLst>
                                        </p:cTn>
                                        <p:tgtEl>
                                          <p:spTgt spid="32"/>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31"/>
                                        </p:tgtEl>
                                      </p:cBhvr>
                                    </p:animEffect>
                                    <p:set>
                                      <p:cBhvr>
                                        <p:cTn id="15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55" restart="whenNotActive" fill="hold" evtFilter="cancelBubble" nodeType="interactiveSeq">
                <p:stCondLst>
                  <p:cond evt="onClick" delay="0">
                    <p:tgtEl>
                      <p:spTgt spid="47"/>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47"/>
                                        </p:tgtEl>
                                      </p:cBhvr>
                                    </p:animEffect>
                                    <p:set>
                                      <p:cBhvr>
                                        <p:cTn id="16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61" restart="whenNotActive" fill="hold" evtFilter="cancelBubble" nodeType="interactiveSeq">
                <p:stCondLst>
                  <p:cond evt="onClick" delay="0">
                    <p:tgtEl>
                      <p:spTgt spid="44"/>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44"/>
                                        </p:tgtEl>
                                      </p:cBhvr>
                                    </p:animEffect>
                                    <p:set>
                                      <p:cBhvr>
                                        <p:cTn id="16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67" restart="whenNotActive" fill="hold" evtFilter="cancelBubble" nodeType="interactiveSeq">
                <p:stCondLst>
                  <p:cond evt="onClick" delay="0">
                    <p:tgtEl>
                      <p:spTgt spid="43"/>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500"/>
                                        <p:tgtEl>
                                          <p:spTgt spid="43"/>
                                        </p:tgtEl>
                                      </p:cBhvr>
                                    </p:animEffect>
                                    <p:set>
                                      <p:cBhvr>
                                        <p:cTn id="17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9" restart="whenNotActive" fill="hold" evtFilter="cancelBubble" nodeType="interactiveSeq">
                <p:stCondLst>
                  <p:cond evt="onClick" delay="0">
                    <p:tgtEl>
                      <p:spTgt spid="39"/>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9"/>
                                        </p:tgtEl>
                                      </p:cBhvr>
                                    </p:animEffect>
                                    <p:set>
                                      <p:cBhvr>
                                        <p:cTn id="18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85" restart="whenNotActive" fill="hold" evtFilter="cancelBubble" nodeType="interactiveSeq">
                <p:stCondLst>
                  <p:cond evt="onClick" delay="0">
                    <p:tgtEl>
                      <p:spTgt spid="36"/>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500"/>
                                        <p:tgtEl>
                                          <p:spTgt spid="36"/>
                                        </p:tgtEl>
                                      </p:cBhvr>
                                    </p:animEffect>
                                    <p:set>
                                      <p:cBhvr>
                                        <p:cTn id="19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91" restart="whenNotActive" fill="hold" evtFilter="cancelBubble" nodeType="interactiveSeq">
                <p:stCondLst>
                  <p:cond evt="onClick" delay="0">
                    <p:tgtEl>
                      <p:spTgt spid="35"/>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500"/>
                                        <p:tgtEl>
                                          <p:spTgt spid="35"/>
                                        </p:tgtEl>
                                      </p:cBhvr>
                                    </p:animEffect>
                                    <p:set>
                                      <p:cBhvr>
                                        <p:cTn id="19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7" restart="whenNotActive" fill="hold" evtFilter="cancelBubble" nodeType="interactiveSeq">
                <p:stCondLst>
                  <p:cond evt="onClick" delay="0">
                    <p:tgtEl>
                      <p:spTgt spid="32"/>
                    </p:tgtEl>
                  </p:cond>
                </p:stCondLst>
                <p:endSync evt="end" delay="0">
                  <p:rtn val="all"/>
                </p:endSync>
                <p:childTnLst>
                  <p:par>
                    <p:cTn id="198" fill="hold">
                      <p:stCondLst>
                        <p:cond delay="0"/>
                      </p:stCondLst>
                      <p:childTnLst>
                        <p:par>
                          <p:cTn id="199" fill="hold">
                            <p:stCondLst>
                              <p:cond delay="0"/>
                            </p:stCondLst>
                            <p:childTnLst>
                              <p:par>
                                <p:cTn id="200" presetID="10" presetClass="exit" presetSubtype="0" fill="hold" nodeType="clickEffect">
                                  <p:stCondLst>
                                    <p:cond delay="0"/>
                                  </p:stCondLst>
                                  <p:childTnLst>
                                    <p:animEffect transition="out" filter="fade">
                                      <p:cBhvr>
                                        <p:cTn id="201" dur="500"/>
                                        <p:tgtEl>
                                          <p:spTgt spid="32"/>
                                        </p:tgtEl>
                                      </p:cBhvr>
                                    </p:animEffect>
                                    <p:set>
                                      <p:cBhvr>
                                        <p:cTn id="20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3" restart="whenNotActive" fill="hold" evtFilter="cancelBubble" nodeType="interactiveSeq">
                <p:stCondLst>
                  <p:cond evt="onClick" delay="0">
                    <p:tgtEl>
                      <p:spTgt spid="31"/>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nodeType="clickEffect">
                                  <p:stCondLst>
                                    <p:cond delay="0"/>
                                  </p:stCondLst>
                                  <p:childTnLst>
                                    <p:animEffect transition="out" filter="fade">
                                      <p:cBhvr>
                                        <p:cTn id="207" dur="500"/>
                                        <p:tgtEl>
                                          <p:spTgt spid="31"/>
                                        </p:tgtEl>
                                      </p:cBhvr>
                                    </p:animEffect>
                                    <p:set>
                                      <p:cBhvr>
                                        <p:cTn id="20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7" grpId="0" animBg="1"/>
      <p:bldP spid="23" grpId="0" animBg="1"/>
      <p:bldP spid="26" grpId="0" animBg="1"/>
      <p:bldP spid="30" grpId="0" animBg="1"/>
      <p:bldP spid="34" grpId="0" animBg="1"/>
      <p:bldP spid="38" grpId="0" animBg="1"/>
      <p:bldP spid="42" grpId="0" animBg="1"/>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a:solidFill>
                  <a:srgbClr val="05788C"/>
                </a:solidFill>
                <a:ea typeface="Cambria" panose="02040503050406030204" pitchFamily="18" charset="0"/>
                <a:cs typeface="Cambria" panose="02040503050406030204" pitchFamily="18" charset="0"/>
              </a:rPr>
              <a:t>Task 1: Look 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156048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explosion"/>
          <p:cNvSpPr txBox="1">
            <a:spLocks/>
          </p:cNvSpPr>
          <p:nvPr/>
        </p:nvSpPr>
        <p:spPr>
          <a:xfrm>
            <a:off x="1087126" y="1716998"/>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800" b="1" dirty="0">
                <a:solidFill>
                  <a:srgbClr val="05A0B8"/>
                </a:solidFill>
                <a:ea typeface="Cambria" panose="02040503050406030204" pitchFamily="18" charset="0"/>
                <a:cs typeface="Cambria" panose="02040503050406030204" pitchFamily="18" charset="0"/>
              </a:rPr>
              <a:t> explosion (n)</a:t>
            </a:r>
            <a:endParaRPr lang="en-US" sz="4800" b="1" dirty="0">
              <a:solidFill>
                <a:srgbClr val="05A0B8"/>
              </a:solidFill>
              <a:cs typeface="Calibri" panose="020F0502020204030204" pitchFamily="34" charset="0"/>
            </a:endParaRPr>
          </a:p>
        </p:txBody>
      </p:sp>
      <p:sp>
        <p:nvSpPr>
          <p:cNvPr id="12" name="Rectangle 11"/>
          <p:cNvSpPr/>
          <p:nvPr/>
        </p:nvSpPr>
        <p:spPr>
          <a:xfrm>
            <a:off x="1087126" y="4552096"/>
            <a:ext cx="6028631" cy="523220"/>
          </a:xfrm>
          <a:prstGeom prst="rect">
            <a:avLst/>
          </a:prstGeom>
        </p:spPr>
        <p:txBody>
          <a:bodyPr wrap="square">
            <a:spAutoFit/>
          </a:bodyPr>
          <a:lstStyle/>
          <a:p>
            <a:r>
              <a:rPr lang="en-US" altLang="en-US" sz="2800" dirty="0">
                <a:solidFill>
                  <a:srgbClr val="000000"/>
                </a:solidFill>
                <a:ea typeface="Cambria" panose="02040503050406030204" pitchFamily="18" charset="0"/>
                <a:cs typeface="Cambria" panose="02040503050406030204" pitchFamily="18" charset="0"/>
              </a:rPr>
              <a:t>A violent burst, often with a loud noise</a:t>
            </a:r>
            <a:endParaRPr lang="en-US" sz="2800" dirty="0"/>
          </a:p>
        </p:txBody>
      </p:sp>
      <p:sp>
        <p:nvSpPr>
          <p:cNvPr id="2" name="Rectangle 1"/>
          <p:cNvSpPr/>
          <p:nvPr/>
        </p:nvSpPr>
        <p:spPr>
          <a:xfrm>
            <a:off x="2708884" y="2804771"/>
            <a:ext cx="2068194" cy="523220"/>
          </a:xfrm>
          <a:prstGeom prst="rect">
            <a:avLst/>
          </a:prstGeom>
        </p:spPr>
        <p:txBody>
          <a:bodyPr wrap="none">
            <a:spAutoFit/>
          </a:bodyPr>
          <a:lstStyle/>
          <a:p>
            <a:pPr algn="ctr"/>
            <a:r>
              <a:rPr lang="en-US" sz="2800" dirty="0">
                <a:solidFill>
                  <a:srgbClr val="05A0B8"/>
                </a:solidFill>
                <a:highlight>
                  <a:srgbClr val="FFFFFF"/>
                </a:highlight>
                <a:ea typeface="Cambria" panose="02040503050406030204" pitchFamily="18" charset="0"/>
                <a:cs typeface="Cambria" panose="02040503050406030204" pitchFamily="18" charset="0"/>
              </a:rPr>
              <a:t> /</a:t>
            </a:r>
            <a:r>
              <a:rPr lang="en-US" sz="2800" dirty="0" err="1">
                <a:solidFill>
                  <a:srgbClr val="05A0B8"/>
                </a:solidFill>
                <a:highlight>
                  <a:srgbClr val="FFFFFF"/>
                </a:highlight>
                <a:ea typeface="Cambria" panose="02040503050406030204" pitchFamily="18" charset="0"/>
                <a:cs typeface="Cambria" panose="02040503050406030204" pitchFamily="18" charset="0"/>
              </a:rPr>
              <a:t>ɪkˈspləʊʒn</a:t>
            </a:r>
            <a:r>
              <a:rPr lang="en-US" sz="2800" dirty="0">
                <a:solidFill>
                  <a:srgbClr val="05A0B8"/>
                </a:solidFill>
                <a:highlight>
                  <a:srgbClr val="FFFFFF"/>
                </a:highlight>
                <a:ea typeface="Cambria" panose="02040503050406030204" pitchFamily="18" charset="0"/>
                <a:cs typeface="Cambria" panose="02040503050406030204" pitchFamily="18" charset="0"/>
              </a:rPr>
              <a:t>/</a:t>
            </a:r>
            <a:endParaRPr lang="en-US" sz="2800" b="1" dirty="0">
              <a:solidFill>
                <a:srgbClr val="05A0B8"/>
              </a:solidFill>
            </a:endParaRPr>
          </a:p>
        </p:txBody>
      </p:sp>
      <p:sp>
        <p:nvSpPr>
          <p:cNvPr id="8" name="Rectangle 7"/>
          <p:cNvSpPr/>
          <p:nvPr/>
        </p:nvSpPr>
        <p:spPr>
          <a:xfrm>
            <a:off x="5394526" y="3244334"/>
            <a:ext cx="184731" cy="369332"/>
          </a:xfrm>
          <a:prstGeom prst="rect">
            <a:avLst/>
          </a:prstGeom>
        </p:spPr>
        <p:txBody>
          <a:bodyPr wrap="none">
            <a:spAutoFit/>
          </a:bodyPr>
          <a:lstStyle/>
          <a:p>
            <a:endParaRPr lang="en-US" dirty="0"/>
          </a:p>
        </p:txBody>
      </p:sp>
      <p:pic>
        <p:nvPicPr>
          <p:cNvPr id="4" name="ukexplo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84038" y="3596635"/>
            <a:ext cx="609600" cy="6096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2386" y="1815584"/>
            <a:ext cx="3810000" cy="2857500"/>
          </a:xfrm>
          <a:prstGeom prst="rect">
            <a:avLst/>
          </a:prstGeom>
        </p:spPr>
      </p:pic>
      <p:sp>
        <p:nvSpPr>
          <p:cNvPr id="6" name="TextBox 5"/>
          <p:cNvSpPr txBox="1"/>
          <p:nvPr/>
        </p:nvSpPr>
        <p:spPr>
          <a:xfrm>
            <a:off x="2168770" y="5421177"/>
            <a:ext cx="3247428" cy="523220"/>
          </a:xfrm>
          <a:prstGeom prst="rect">
            <a:avLst/>
          </a:prstGeom>
          <a:noFill/>
        </p:spPr>
        <p:txBody>
          <a:bodyPr wrap="square" rtlCol="0">
            <a:spAutoFit/>
          </a:bodyPr>
          <a:lstStyle/>
          <a:p>
            <a:pPr algn="ctr"/>
            <a:r>
              <a:rPr lang="en-US" sz="2800" b="1" dirty="0" err="1">
                <a:solidFill>
                  <a:schemeClr val="accent6"/>
                </a:solidFill>
              </a:rPr>
              <a:t>Vụ</a:t>
            </a:r>
            <a:r>
              <a:rPr lang="en-US" sz="2800" b="1" dirty="0">
                <a:solidFill>
                  <a:schemeClr val="accent6"/>
                </a:solidFill>
              </a:rPr>
              <a:t> </a:t>
            </a:r>
            <a:r>
              <a:rPr lang="en-US" sz="2800" b="1" dirty="0" err="1">
                <a:solidFill>
                  <a:schemeClr val="accent6"/>
                </a:solidFill>
              </a:rPr>
              <a:t>nổ</a:t>
            </a:r>
            <a:endParaRPr lang="en-US" sz="2800" b="1" dirty="0">
              <a:solidFill>
                <a:schemeClr val="accent6"/>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984" fill="hold"/>
                                        <p:tgtEl>
                                          <p:spTgt spid="4"/>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2521</TotalTime>
  <Words>1515</Words>
  <Application>Microsoft Macintosh PowerPoint</Application>
  <PresentationFormat>Widescreen</PresentationFormat>
  <Paragraphs>348</Paragraphs>
  <Slides>28</Slides>
  <Notes>16</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Bookman Old Style</vt:lpstr>
      <vt:lpstr>Calibri</vt:lpstr>
      <vt:lpstr>Calibri Light</vt:lpstr>
      <vt:lpstr>Cambria</vt:lpstr>
      <vt:lpstr>Courier New</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NGO SY KHANG</cp:lastModifiedBy>
  <cp:revision>151</cp:revision>
  <dcterms:created xsi:type="dcterms:W3CDTF">2020-12-09T02:04:09Z</dcterms:created>
  <dcterms:modified xsi:type="dcterms:W3CDTF">2023-04-11T04:12:26Z</dcterms:modified>
</cp:coreProperties>
</file>