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71" r:id="rId2"/>
    <p:sldId id="276" r:id="rId3"/>
    <p:sldId id="278" r:id="rId4"/>
    <p:sldId id="279" r:id="rId5"/>
    <p:sldId id="331" r:id="rId6"/>
    <p:sldId id="274" r:id="rId7"/>
    <p:sldId id="329" r:id="rId8"/>
    <p:sldId id="317" r:id="rId9"/>
    <p:sldId id="314" r:id="rId10"/>
    <p:sldId id="283" r:id="rId11"/>
    <p:sldId id="301" r:id="rId12"/>
    <p:sldId id="302" r:id="rId13"/>
    <p:sldId id="285" r:id="rId14"/>
    <p:sldId id="332" r:id="rId15"/>
    <p:sldId id="280" r:id="rId16"/>
    <p:sldId id="287" r:id="rId17"/>
    <p:sldId id="275" r:id="rId18"/>
    <p:sldId id="260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261" r:id="rId28"/>
    <p:sldId id="263" r:id="rId29"/>
    <p:sldId id="333" r:id="rId30"/>
    <p:sldId id="326" r:id="rId31"/>
    <p:sldId id="334" r:id="rId32"/>
    <p:sldId id="292" r:id="rId33"/>
    <p:sldId id="293" r:id="rId34"/>
    <p:sldId id="330" r:id="rId35"/>
    <p:sldId id="2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EE8640"/>
    <a:srgbClr val="006673"/>
    <a:srgbClr val="A3DBE1"/>
    <a:srgbClr val="E26714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150" autoAdjust="0"/>
  </p:normalViewPr>
  <p:slideViewPr>
    <p:cSldViewPr snapToGrid="0" showGuides="1">
      <p:cViewPr varScale="1">
        <p:scale>
          <a:sx n="115" d="100"/>
          <a:sy n="115" d="100"/>
        </p:scale>
        <p:origin x="11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https://www.youtube.com/watch?v=WfGMYdalClU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4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5.xml"/><Relationship Id="rId7" Type="http://schemas.openxmlformats.org/officeDocument/2006/relationships/slide" Target="slide2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3.xml"/><Relationship Id="rId4" Type="http://schemas.openxmlformats.org/officeDocument/2006/relationships/slide" Target="slide24.xml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3736775" y="4586037"/>
            <a:ext cx="5172766" cy="631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start to use a particular method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" name="adop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5694" y="393744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57389" y="1441437"/>
            <a:ext cx="29307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adopt </a:t>
            </a:r>
          </a:p>
          <a:p>
            <a:pPr algn="ctr"/>
            <a:r>
              <a:rPr lang="en-US" sz="3600" dirty="0">
                <a:solidFill>
                  <a:schemeClr val="accent6"/>
                </a:solidFill>
              </a:rPr>
              <a:t>(v)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10794" y="3151103"/>
            <a:ext cx="2212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/</a:t>
            </a:r>
            <a:r>
              <a:rPr lang="en-US" sz="3600" dirty="0" err="1">
                <a:solidFill>
                  <a:schemeClr val="accent1"/>
                </a:solidFill>
              </a:rPr>
              <a:t>əˈdɒpt</a:t>
            </a:r>
            <a:r>
              <a:rPr lang="en-US" sz="3600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839532" y="2944680"/>
            <a:ext cx="266887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457200" fontAlgn="ctr">
              <a:lnSpc>
                <a:spcPct val="100000"/>
              </a:lnSpc>
              <a:buClr>
                <a:srgbClr val="90C226"/>
              </a:buClr>
              <a:buSzPct val="80000"/>
              <a:buNone/>
              <a:defRPr/>
            </a:pPr>
            <a:r>
              <a:rPr lang="en-US" sz="3600" dirty="0">
                <a:solidFill>
                  <a:sysClr val="windowText" lastClr="000000"/>
                </a:solidFill>
              </a:rPr>
              <a:t>  </a:t>
            </a:r>
            <a:r>
              <a:rPr lang="en-US" sz="3600" dirty="0">
                <a:solidFill>
                  <a:srgbClr val="00B0F0"/>
                </a:solidFill>
              </a:rPr>
              <a:t>/</a:t>
            </a:r>
            <a:r>
              <a:rPr lang="en-US" sz="3600" dirty="0" err="1">
                <a:solidFill>
                  <a:srgbClr val="00B0F0"/>
                </a:solidFill>
              </a:rPr>
              <a:t>əˈweənəs</a:t>
            </a:r>
            <a:r>
              <a:rPr lang="en-US" sz="3600" dirty="0">
                <a:solidFill>
                  <a:srgbClr val="00B0F0"/>
                </a:solidFill>
              </a:rPr>
              <a:t>/</a:t>
            </a:r>
            <a:endParaRPr lang="vi-VN" sz="36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0712" y="4543608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ctr">
              <a:buClr>
                <a:srgbClr val="90C226"/>
              </a:buClr>
              <a:buSzPct val="80000"/>
              <a:defRPr/>
            </a:pPr>
            <a:r>
              <a:rPr lang="en-US" sz="2800" dirty="0">
                <a:solidFill>
                  <a:sysClr val="windowText" lastClr="000000"/>
                </a:solidFill>
              </a:rPr>
              <a:t>interest in and concern about a particular situation or area of interest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pic>
        <p:nvPicPr>
          <p:cNvPr id="9" name="aware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3756" y="383859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036" y="1701381"/>
            <a:ext cx="539787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EE86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awareness (of)</a:t>
            </a:r>
            <a:r>
              <a:rPr lang="en-US" sz="5400" b="1" dirty="0">
                <a:solidFill>
                  <a:srgbClr val="EE86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vi-VN" sz="3200" dirty="0">
                <a:solidFill>
                  <a:srgbClr val="EE86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endParaRPr lang="en-US" sz="3200" dirty="0">
              <a:solidFill>
                <a:srgbClr val="EE86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9"/>
          <a:stretch/>
        </p:blipFill>
        <p:spPr>
          <a:xfrm>
            <a:off x="7302973" y="2190779"/>
            <a:ext cx="4286250" cy="329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19926" y="2814546"/>
            <a:ext cx="4649274" cy="817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457200" fontAlgn="ctr">
              <a:lnSpc>
                <a:spcPct val="100000"/>
              </a:lnSpc>
              <a:buClr>
                <a:srgbClr val="90C226"/>
              </a:buClr>
              <a:buSzPct val="80000"/>
              <a:buNone/>
              <a:defRPr/>
            </a:pPr>
            <a:r>
              <a:rPr lang="en-US" sz="3600" dirty="0">
                <a:solidFill>
                  <a:srgbClr val="00B0F0"/>
                </a:solidFill>
              </a:rPr>
              <a:t>/ˌ</a:t>
            </a:r>
            <a:r>
              <a:rPr lang="en-US" sz="3600" dirty="0" err="1">
                <a:solidFill>
                  <a:srgbClr val="00B0F0"/>
                </a:solidFill>
              </a:rPr>
              <a:t>kɑːbən</a:t>
            </a:r>
            <a:r>
              <a:rPr lang="en-US" sz="3600" dirty="0">
                <a:solidFill>
                  <a:srgbClr val="00B0F0"/>
                </a:solidFill>
              </a:rPr>
              <a:t> ˈ</a:t>
            </a:r>
            <a:r>
              <a:rPr lang="en-US" sz="3600" dirty="0" err="1">
                <a:solidFill>
                  <a:srgbClr val="00B0F0"/>
                </a:solidFill>
              </a:rPr>
              <a:t>fʊtprɪnt</a:t>
            </a:r>
            <a:r>
              <a:rPr lang="en-US" sz="3600" dirty="0">
                <a:solidFill>
                  <a:srgbClr val="00B0F0"/>
                </a:solidFill>
              </a:rPr>
              <a:t>/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4772" y="4423269"/>
            <a:ext cx="51548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a measure of the amount of </a:t>
            </a:r>
            <a:r>
              <a:rPr lang="vi-VN" sz="2800" dirty="0">
                <a:solidFill>
                  <a:sysClr val="windowText" lastClr="000000"/>
                </a:solidFill>
              </a:rPr>
              <a:t>carbon </a:t>
            </a:r>
            <a:r>
              <a:rPr lang="en-US" sz="2800" dirty="0">
                <a:solidFill>
                  <a:sysClr val="windowText" lastClr="000000"/>
                </a:solidFill>
              </a:rPr>
              <a:t>dioxide</a:t>
            </a:r>
            <a:r>
              <a:rPr lang="vi-VN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>
                <a:solidFill>
                  <a:sysClr val="windowText" lastClr="000000"/>
                </a:solidFill>
              </a:rPr>
              <a:t>that is produced by the activities of a person or company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13" name="carbon footpri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9763" y="3722948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4772" y="1549307"/>
            <a:ext cx="49711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265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footprint</a:t>
            </a:r>
            <a:endParaRPr lang="en-US" sz="5400" b="1" dirty="0">
              <a:solidFill>
                <a:srgbClr val="F2653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265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11577" r="12442" b="14577"/>
          <a:stretch/>
        </p:blipFill>
        <p:spPr>
          <a:xfrm>
            <a:off x="6551420" y="2382854"/>
            <a:ext cx="5307041" cy="29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24207"/>
              </p:ext>
            </p:extLst>
          </p:nvPr>
        </p:nvGraphicFramePr>
        <p:xfrm>
          <a:off x="1033349" y="1188721"/>
          <a:ext cx="10250421" cy="51663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76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6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7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7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6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adopt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/əˈdɒpt/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start to use a particular method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93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awareness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/əˈweənəs/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interest in and concern about a particular situation or area of interest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97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carbon footprint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/ˌkɑːbən ˈfʊtprɪnt/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measure of the amount of carbon dioxide that is produced by the activities of a person or company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44767" y="110046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61374" y="19728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95540" y="3381283"/>
            <a:ext cx="2233172" cy="97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7" y="1100461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2317" y="1950949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65" y="2837412"/>
            <a:ext cx="4349336" cy="20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verbs or phrasal verbs in A with suitable ones in 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28534" y="1428163"/>
            <a:ext cx="708207" cy="54472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512126" y="2300585"/>
            <a:ext cx="649248" cy="108069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13895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524000" y="1694689"/>
            <a:ext cx="406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FB7BD"/>
                </a:solidFill>
              </a:rPr>
              <a:t>Go Green Club</a:t>
            </a:r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296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" name="Rectangle 1"/>
          <p:cNvSpPr/>
          <p:nvPr/>
        </p:nvSpPr>
        <p:spPr>
          <a:xfrm>
            <a:off x="531857" y="3190269"/>
            <a:ext cx="4756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What ar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the students doing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2.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Is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cleaning up the  school/ the 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street/ public places a way to adopt 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green lifestyle?</a:t>
            </a:r>
          </a:p>
          <a:p>
            <a:pPr lvl="0"/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3.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What are you going to listen to?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7" b="36416"/>
          <a:stretch/>
        </p:blipFill>
        <p:spPr>
          <a:xfrm>
            <a:off x="5093208" y="2477401"/>
            <a:ext cx="6680420" cy="36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937120" y="2402608"/>
            <a:ext cx="11145077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Mike:</a:t>
            </a:r>
            <a:r>
              <a:rPr lang="en-US" sz="2000" dirty="0"/>
              <a:t> What are you going to do this weekend, Nam?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Nam:</a:t>
            </a:r>
            <a:r>
              <a:rPr lang="en-US" sz="2000" dirty="0"/>
              <a:t> I’m going to attend the first meeting of my school’s Go Green Club.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Mike:</a:t>
            </a:r>
            <a:r>
              <a:rPr lang="en-US" sz="2000" dirty="0"/>
              <a:t> Really? Can you tell me about the club, please?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Nam:</a:t>
            </a:r>
            <a:r>
              <a:rPr lang="en-US" sz="2000" dirty="0"/>
              <a:t> Well, it was set up by the Youth Union in my school. Its aim is to improve our environment and encourage people to adopt a greener lifestyle.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Mike:</a:t>
            </a:r>
            <a:r>
              <a:rPr lang="en-US" sz="2000" dirty="0"/>
              <a:t> Sounds interesting. What’s the first thing you are going to do?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Nam:</a:t>
            </a:r>
            <a:r>
              <a:rPr lang="en-US" sz="2000" dirty="0"/>
              <a:t> We’re going to clean up the school right after the ceremony.</a:t>
            </a:r>
          </a:p>
          <a:p>
            <a:br>
              <a:rPr lang="en-US" sz="2000" dirty="0"/>
            </a:b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975876" y="1691153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FB7BD"/>
                </a:solidFill>
              </a:rPr>
              <a:t>Go Green Club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834625" y="2399039"/>
            <a:ext cx="10658902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Mike:</a:t>
            </a:r>
            <a:r>
              <a:rPr lang="en-US" sz="2000" dirty="0"/>
              <a:t> Do you have any other planned events?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Nam:</a:t>
            </a:r>
            <a:r>
              <a:rPr lang="en-US" sz="2000" dirty="0"/>
              <a:t> Not yet, but I think we’ll </a:t>
            </a:r>
            <a:r>
              <a:rPr lang="en-US" sz="2000" dirty="0" err="1"/>
              <a:t>organise</a:t>
            </a:r>
            <a:r>
              <a:rPr lang="en-US" sz="2000" dirty="0"/>
              <a:t> more activities to raise local people’s awareness of</a:t>
            </a:r>
            <a:r>
              <a:rPr lang="vi-VN" sz="2000" dirty="0"/>
              <a:t> </a:t>
            </a:r>
            <a:r>
              <a:rPr lang="en-US" sz="2000" dirty="0"/>
              <a:t>environmental issues.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Mike:</a:t>
            </a:r>
            <a:r>
              <a:rPr lang="en-US" sz="2000" dirty="0"/>
              <a:t> I’m keen to reduce my carbon footprint, but I don’t know what to do. Can I join the club?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Nam:</a:t>
            </a:r>
            <a:r>
              <a:rPr lang="en-US" sz="2000" dirty="0"/>
              <a:t> Sure. The club welcomes all students in the area. I hope we’ll be able to do a lot to protect our environment.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Mike:</a:t>
            </a:r>
            <a:r>
              <a:rPr lang="en-US" sz="2000" dirty="0"/>
              <a:t> Great. Can you please give me the time and place of the club meeting?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i="1" dirty="0"/>
              <a:t>Nam:</a:t>
            </a:r>
            <a:r>
              <a:rPr lang="en-US" sz="2000" dirty="0"/>
              <a:t> OK. I’ll text you. See you then.</a:t>
            </a:r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2076" y="115526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975876" y="1691153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FB7BD"/>
                </a:solidFill>
              </a:rPr>
              <a:t>Go Green Club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0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7746" y="266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Who set up the Go Green Club?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does the club want to achieve?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does Nam think the club will do in the future?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first activity of the club?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Mike keen to do?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do they decide at the end of the conversation?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149927" y="2563091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14665" y="2561886"/>
            <a:ext cx="8722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48909" y="2561886"/>
            <a:ext cx="6698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36010" y="3039659"/>
            <a:ext cx="6479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31127" y="3063105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05969" y="3039659"/>
            <a:ext cx="6253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04509" y="3075153"/>
            <a:ext cx="117426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49814" y="3555153"/>
            <a:ext cx="626715" cy="79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647283" y="3555153"/>
            <a:ext cx="13228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625463" y="3555153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818909" y="3558856"/>
            <a:ext cx="1988660" cy="4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62634" y="4082918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55656" y="4045015"/>
            <a:ext cx="1314320" cy="144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18164" y="4544291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201474" y="4556339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938963" y="4544291"/>
            <a:ext cx="13985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49927" y="5021967"/>
            <a:ext cx="634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938963" y="5041779"/>
            <a:ext cx="9607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823597" y="5034015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62192" y="5034015"/>
            <a:ext cx="17456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132753" y="4050483"/>
            <a:ext cx="5541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4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5130339"/>
              </p:ext>
            </p:extLst>
          </p:nvPr>
        </p:nvGraphicFramePr>
        <p:xfrm>
          <a:off x="1804590" y="2445230"/>
          <a:ext cx="8596312" cy="4054684"/>
        </p:xfrm>
        <a:graphic>
          <a:graphicData uri="http://schemas.openxmlformats.org/drawingml/2006/table">
            <a:tbl>
              <a:tblPr firstRow="1" bandRow="1"/>
              <a:tblGrid>
                <a:gridCol w="2149078">
                  <a:extLst>
                    <a:ext uri="{9D8B030D-6E8A-4147-A177-3AD203B41FA5}">
                      <a16:colId xmlns:a16="http://schemas.microsoft.com/office/drawing/2014/main" val="3602453294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594268921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3538561721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3902835923"/>
                    </a:ext>
                  </a:extLst>
                </a:gridCol>
              </a:tblGrid>
              <a:tr h="2027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115810"/>
                  </a:ext>
                </a:extLst>
              </a:tr>
              <a:tr h="2027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0C22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978341"/>
                  </a:ext>
                </a:extLst>
              </a:tr>
            </a:tbl>
          </a:graphicData>
        </a:graphic>
      </p:graphicFrame>
      <p:sp>
        <p:nvSpPr>
          <p:cNvPr id="46" name="Rounded Rectangle 45">
            <a:hlinkClick r:id="rId3" action="ppaction://hlinksldjump"/>
          </p:cNvPr>
          <p:cNvSpPr/>
          <p:nvPr/>
        </p:nvSpPr>
        <p:spPr>
          <a:xfrm>
            <a:off x="1804590" y="2445230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</a:t>
            </a:r>
          </a:p>
        </p:txBody>
      </p:sp>
      <p:sp>
        <p:nvSpPr>
          <p:cNvPr id="47" name="Rounded Rectangle 46">
            <a:hlinkClick r:id="rId4" action="ppaction://hlinksldjump"/>
          </p:cNvPr>
          <p:cNvSpPr/>
          <p:nvPr/>
        </p:nvSpPr>
        <p:spPr>
          <a:xfrm>
            <a:off x="3977946" y="2445230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</a:t>
            </a:r>
          </a:p>
        </p:txBody>
      </p:sp>
      <p:sp>
        <p:nvSpPr>
          <p:cNvPr id="48" name="Rounded Rectangle 47">
            <a:hlinkClick r:id="rId5" action="ppaction://hlinksldjump"/>
          </p:cNvPr>
          <p:cNvSpPr/>
          <p:nvPr/>
        </p:nvSpPr>
        <p:spPr>
          <a:xfrm>
            <a:off x="6151302" y="2445230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</a:t>
            </a:r>
          </a:p>
        </p:txBody>
      </p:sp>
      <p:sp>
        <p:nvSpPr>
          <p:cNvPr id="49" name="Rounded Rectangle 48">
            <a:hlinkClick r:id="rId6" action="ppaction://hlinksldjump"/>
          </p:cNvPr>
          <p:cNvSpPr/>
          <p:nvPr/>
        </p:nvSpPr>
        <p:spPr>
          <a:xfrm>
            <a:off x="8261412" y="2445230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</a:t>
            </a:r>
          </a:p>
        </p:txBody>
      </p:sp>
      <p:sp>
        <p:nvSpPr>
          <p:cNvPr id="50" name="Rounded Rectangle 49">
            <a:hlinkClick r:id="rId7" action="ppaction://hlinksldjump"/>
          </p:cNvPr>
          <p:cNvSpPr/>
          <p:nvPr/>
        </p:nvSpPr>
        <p:spPr>
          <a:xfrm>
            <a:off x="1770724" y="4486064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5</a:t>
            </a:r>
          </a:p>
        </p:txBody>
      </p:sp>
      <p:sp>
        <p:nvSpPr>
          <p:cNvPr id="51" name="Rounded Rectangle 50">
            <a:hlinkClick r:id="rId8" action="ppaction://hlinksldjump"/>
          </p:cNvPr>
          <p:cNvSpPr/>
          <p:nvPr/>
        </p:nvSpPr>
        <p:spPr>
          <a:xfrm>
            <a:off x="3931392" y="4445588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</a:t>
            </a:r>
          </a:p>
        </p:txBody>
      </p:sp>
      <p:sp>
        <p:nvSpPr>
          <p:cNvPr id="52" name="Rounded Rectangle 51">
            <a:hlinkClick r:id="rId9" action="ppaction://hlinksldjump"/>
          </p:cNvPr>
          <p:cNvSpPr/>
          <p:nvPr/>
        </p:nvSpPr>
        <p:spPr>
          <a:xfrm>
            <a:off x="6104748" y="4438842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</a:t>
            </a:r>
          </a:p>
        </p:txBody>
      </p:sp>
      <p:sp>
        <p:nvSpPr>
          <p:cNvPr id="53" name="Rounded Rectangle 52">
            <a:hlinkClick r:id="rId7" action="ppaction://hlinksldjump"/>
          </p:cNvPr>
          <p:cNvSpPr/>
          <p:nvPr/>
        </p:nvSpPr>
        <p:spPr>
          <a:xfrm>
            <a:off x="8227546" y="4486064"/>
            <a:ext cx="2173356" cy="204083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3099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7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Go Green Club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7784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HUMANS AND THE ENVIRONMENT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808358" y="2664173"/>
            <a:ext cx="8596668" cy="1444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Who set up the Go Green Club?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n-ea"/>
                <a:cs typeface="+mn-cs"/>
              </a:rPr>
              <a:t>The Youth Union in Nam’s school set it up.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Decagon 2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2425147" y="4035837"/>
            <a:ext cx="1855305" cy="1643270"/>
          </a:xfrm>
          <a:prstGeom prst="decagon">
            <a:avLst/>
          </a:prstGeom>
          <a:solidFill>
            <a:srgbClr val="E76618">
              <a:lumMod val="60000"/>
              <a:lumOff val="40000"/>
            </a:srgb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10</a:t>
            </a:r>
          </a:p>
        </p:txBody>
      </p:sp>
      <p:sp>
        <p:nvSpPr>
          <p:cNvPr id="27" name="Left Arrow 26">
            <a:hlinkClick r:id="rId4" action="ppaction://hlinksldjump"/>
          </p:cNvPr>
          <p:cNvSpPr/>
          <p:nvPr/>
        </p:nvSpPr>
        <p:spPr>
          <a:xfrm>
            <a:off x="10045148" y="5671930"/>
            <a:ext cx="940904" cy="742122"/>
          </a:xfrm>
          <a:prstGeom prst="leftArrow">
            <a:avLst/>
          </a:prstGeom>
          <a:solidFill>
            <a:srgbClr val="00B0F0"/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9" b="98629" l="1341" r="99878">
                        <a14:foregroundMark x1="21220" y1="42300" x2="11098" y2="60443"/>
                        <a14:foregroundMark x1="25610" y1="40190" x2="16463" y2="76793"/>
                        <a14:foregroundMark x1="28902" y1="54641" x2="27805" y2="87131"/>
                        <a14:foregroundMark x1="51829" y1="53481" x2="34024" y2="89030"/>
                        <a14:foregroundMark x1="70976" y1="52954" x2="40976" y2="91983"/>
                        <a14:foregroundMark x1="82439" y1="55802" x2="52073" y2="90506"/>
                        <a14:foregroundMark x1="87439" y1="56857" x2="57683" y2="90928"/>
                        <a14:foregroundMark x1="28902" y1="46203" x2="45366" y2="56013"/>
                        <a14:foregroundMark x1="76829" y1="52532" x2="79268" y2="501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86" y="2561771"/>
            <a:ext cx="3225989" cy="37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Decagon 2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9699201" y="3595160"/>
            <a:ext cx="1855305" cy="1643270"/>
          </a:xfrm>
          <a:prstGeom prst="decagon">
            <a:avLst/>
          </a:prstGeom>
          <a:solidFill>
            <a:srgbClr val="E76618">
              <a:lumMod val="60000"/>
              <a:lumOff val="40000"/>
            </a:srgb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15</a:t>
            </a:r>
          </a:p>
        </p:txBody>
      </p:sp>
      <p:sp>
        <p:nvSpPr>
          <p:cNvPr id="27" name="Left Arrow 26">
            <a:hlinkClick r:id="rId4" action="ppaction://hlinksldjump"/>
          </p:cNvPr>
          <p:cNvSpPr/>
          <p:nvPr/>
        </p:nvSpPr>
        <p:spPr>
          <a:xfrm>
            <a:off x="10045148" y="5671930"/>
            <a:ext cx="940904" cy="742122"/>
          </a:xfrm>
          <a:prstGeom prst="leftArrow">
            <a:avLst/>
          </a:prstGeom>
          <a:solidFill>
            <a:srgbClr val="00B0F0"/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46747" y="2809946"/>
            <a:ext cx="8596668" cy="1225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ea typeface="+mn-ea"/>
                <a:cs typeface="+mn-cs"/>
              </a:rPr>
              <a:t>2.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ea typeface="+mn-ea"/>
                <a:cs typeface="+mn-cs"/>
              </a:rPr>
              <a:t>What does the club want to achieve?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n-ea"/>
                <a:cs typeface="+mn-cs"/>
              </a:rPr>
              <a:t>To improve the environment and encourage people to adopt a green life style.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7" b="36416"/>
          <a:stretch/>
        </p:blipFill>
        <p:spPr>
          <a:xfrm>
            <a:off x="2726634" y="4035838"/>
            <a:ext cx="5509161" cy="298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Decagon 2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9699201" y="3595160"/>
            <a:ext cx="1855305" cy="1643270"/>
          </a:xfrm>
          <a:prstGeom prst="decagon">
            <a:avLst/>
          </a:prstGeom>
          <a:solidFill>
            <a:srgbClr val="E76618">
              <a:lumMod val="60000"/>
              <a:lumOff val="40000"/>
            </a:srgb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15</a:t>
            </a:r>
          </a:p>
        </p:txBody>
      </p:sp>
      <p:sp>
        <p:nvSpPr>
          <p:cNvPr id="27" name="Left Arrow 26">
            <a:hlinkClick r:id="rId4" action="ppaction://hlinksldjump"/>
          </p:cNvPr>
          <p:cNvSpPr/>
          <p:nvPr/>
        </p:nvSpPr>
        <p:spPr>
          <a:xfrm>
            <a:off x="10045148" y="5671930"/>
            <a:ext cx="940904" cy="742122"/>
          </a:xfrm>
          <a:prstGeom prst="leftArrow">
            <a:avLst/>
          </a:prstGeom>
          <a:solidFill>
            <a:srgbClr val="00B0F0"/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46747" y="2809946"/>
            <a:ext cx="7106335" cy="12258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3. </a:t>
            </a:r>
            <a:r>
              <a:rPr lang="vi-VN" sz="2400" dirty="0"/>
              <a:t>What does Nam think the club will do in the future?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He thinks the club will organize more activities to raise people’s awareness of environmental issues.</a:t>
            </a:r>
            <a:endParaRPr lang="vi-VN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5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Decagon 2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9699201" y="3595160"/>
            <a:ext cx="1855305" cy="1643270"/>
          </a:xfrm>
          <a:prstGeom prst="decagon">
            <a:avLst/>
          </a:prstGeom>
          <a:solidFill>
            <a:srgbClr val="E76618">
              <a:lumMod val="60000"/>
              <a:lumOff val="40000"/>
            </a:srgb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prstClr val="black"/>
                </a:solidFill>
                <a:latin typeface="Trebuchet MS" panose="020B0603020202020204"/>
              </a:rPr>
              <a:t>5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Left Arrow 26">
            <a:hlinkClick r:id="rId4" action="ppaction://hlinksldjump"/>
          </p:cNvPr>
          <p:cNvSpPr/>
          <p:nvPr/>
        </p:nvSpPr>
        <p:spPr>
          <a:xfrm>
            <a:off x="10045148" y="5671930"/>
            <a:ext cx="940904" cy="742122"/>
          </a:xfrm>
          <a:prstGeom prst="leftArrow">
            <a:avLst/>
          </a:prstGeom>
          <a:solidFill>
            <a:srgbClr val="00B0F0"/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88062" y="2621443"/>
            <a:ext cx="8596668" cy="1225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4. </a:t>
            </a:r>
            <a:r>
              <a:rPr lang="vi-VN" sz="2400" dirty="0"/>
              <a:t>What is the first activity of the club?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It is cleaning up the school right after the ceremony.</a:t>
            </a:r>
            <a:endParaRPr lang="vi-VN" sz="2400" b="1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642" y="3595160"/>
            <a:ext cx="3306105" cy="305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6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Decagon 2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9699201" y="3595160"/>
            <a:ext cx="1855305" cy="1643270"/>
          </a:xfrm>
          <a:prstGeom prst="decagon">
            <a:avLst/>
          </a:prstGeom>
          <a:solidFill>
            <a:srgbClr val="E76618">
              <a:lumMod val="60000"/>
              <a:lumOff val="40000"/>
            </a:srgb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prstClr val="black"/>
                </a:solidFill>
                <a:latin typeface="Trebuchet MS" panose="020B0603020202020204"/>
              </a:rPr>
              <a:t>5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Left Arrow 26">
            <a:hlinkClick r:id="rId4" action="ppaction://hlinksldjump"/>
          </p:cNvPr>
          <p:cNvSpPr/>
          <p:nvPr/>
        </p:nvSpPr>
        <p:spPr>
          <a:xfrm>
            <a:off x="10045148" y="5671930"/>
            <a:ext cx="940904" cy="742122"/>
          </a:xfrm>
          <a:prstGeom prst="leftArrow">
            <a:avLst/>
          </a:prstGeom>
          <a:solidFill>
            <a:srgbClr val="00B0F0"/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88062" y="2621443"/>
            <a:ext cx="8596668" cy="1225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5. </a:t>
            </a:r>
            <a:r>
              <a:rPr lang="vi-VN" sz="2400" dirty="0"/>
              <a:t>What is Mike keen to do?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He is keen to reduce his carbon footprint.</a:t>
            </a:r>
            <a:endParaRPr lang="vi-VN" sz="2400" b="1" dirty="0">
              <a:solidFill>
                <a:schemeClr val="accent6"/>
              </a:solidFill>
            </a:endParaRPr>
          </a:p>
        </p:txBody>
      </p:sp>
      <p:pic>
        <p:nvPicPr>
          <p:cNvPr id="15" name="Picture 8" descr="Xem ảnh nguồ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58" y="3595160"/>
            <a:ext cx="4297156" cy="30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9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Decagon 2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9699201" y="3595160"/>
            <a:ext cx="1855305" cy="1643270"/>
          </a:xfrm>
          <a:prstGeom prst="decagon">
            <a:avLst/>
          </a:prstGeom>
          <a:solidFill>
            <a:srgbClr val="E76618">
              <a:lumMod val="60000"/>
              <a:lumOff val="40000"/>
            </a:srgb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>
                <a:solidFill>
                  <a:prstClr val="black"/>
                </a:solidFill>
                <a:latin typeface="Trebuchet MS" panose="020B0603020202020204"/>
              </a:rPr>
              <a:t>15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Left Arrow 26">
            <a:hlinkClick r:id="rId4" action="ppaction://hlinksldjump"/>
          </p:cNvPr>
          <p:cNvSpPr/>
          <p:nvPr/>
        </p:nvSpPr>
        <p:spPr>
          <a:xfrm>
            <a:off x="10045148" y="5671930"/>
            <a:ext cx="940904" cy="742122"/>
          </a:xfrm>
          <a:prstGeom prst="leftArrow">
            <a:avLst/>
          </a:prstGeom>
          <a:solidFill>
            <a:srgbClr val="00B0F0"/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788062" y="2621443"/>
            <a:ext cx="8596668" cy="12258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6. </a:t>
            </a:r>
            <a:r>
              <a:rPr lang="vi-VN" sz="2400" dirty="0"/>
              <a:t>What do they decide at the end of the conversation?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</a:rPr>
              <a:t>Nam will tell/text Mike the time and the place of the club meeting.</a:t>
            </a:r>
            <a:endParaRPr lang="vi-VN" sz="2400" b="1" dirty="0">
              <a:solidFill>
                <a:schemeClr val="accent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5" b="92000" l="5750" r="92250">
                        <a14:foregroundMark x1="21750" y1="38625" x2="16000" y2="38875"/>
                        <a14:foregroundMark x1="43125" y1="70750" x2="75875" y2="83375"/>
                        <a14:foregroundMark x1="43875" y1="84500" x2="75125" y2="70000"/>
                        <a14:foregroundMark x1="52000" y1="84000" x2="71125" y2="83250"/>
                        <a14:foregroundMark x1="43500" y1="71000" x2="43750" y2="82875"/>
                        <a14:foregroundMark x1="43125" y1="70000" x2="76750" y2="69250"/>
                        <a14:foregroundMark x1="76000" y1="69875" x2="74875" y2="77125"/>
                        <a14:foregroundMark x1="49125" y1="77875" x2="75625" y2="76625"/>
                        <a14:foregroundMark x1="57125" y1="72500" x2="63250" y2="72250"/>
                        <a14:foregroundMark x1="51500" y1="76000" x2="47500" y2="77125"/>
                        <a14:foregroundMark x1="49500" y1="20625" x2="76250" y2="45125"/>
                        <a14:foregroundMark x1="73250" y1="21000" x2="58250" y2="42625"/>
                        <a14:foregroundMark x1="65000" y1="19375" x2="45000" y2="33000"/>
                        <a14:foregroundMark x1="59875" y1="15625" x2="69500" y2="15625"/>
                        <a14:foregroundMark x1="54875" y1="17125" x2="81500" y2="32500"/>
                        <a14:foregroundMark x1="74750" y1="32125" x2="63125" y2="48875"/>
                        <a14:foregroundMark x1="52000" y1="22125" x2="60500" y2="48125"/>
                        <a14:foregroundMark x1="70625" y1="20500" x2="69500" y2="46250"/>
                        <a14:foregroundMark x1="66500" y1="14250" x2="80750" y2="37875"/>
                        <a14:foregroundMark x1="70750" y1="14500" x2="82250" y2="31125"/>
                        <a14:foregroundMark x1="49750" y1="20625" x2="52750" y2="47375"/>
                        <a14:foregroundMark x1="47500" y1="36000" x2="70750" y2="46750"/>
                        <a14:foregroundMark x1="80750" y1="35250" x2="73250" y2="43250"/>
                        <a14:foregroundMark x1="60250" y1="27000" x2="71750" y2="32875"/>
                        <a14:foregroundMark x1="49375" y1="27000" x2="47875" y2="35875"/>
                        <a14:foregroundMark x1="18000" y1="38250" x2="23250" y2="62000"/>
                        <a14:foregroundMark x1="28500" y1="41750" x2="17125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29" y="3595160"/>
            <a:ext cx="3262840" cy="326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718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following questions.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955235" y="1612594"/>
            <a:ext cx="6281530" cy="7737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GAME: LUCKY NUMBER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Decagon 24">
            <a:hlinkClick r:id="" action="ppaction://noaction">
              <a:snd r:embed="rId2" name="applause.wav"/>
            </a:hlinkClick>
          </p:cNvPr>
          <p:cNvSpPr/>
          <p:nvPr/>
        </p:nvSpPr>
        <p:spPr>
          <a:xfrm>
            <a:off x="9699201" y="3595160"/>
            <a:ext cx="1855305" cy="1643270"/>
          </a:xfrm>
          <a:prstGeom prst="decagon">
            <a:avLst/>
          </a:prstGeom>
          <a:solidFill>
            <a:srgbClr val="E76618">
              <a:lumMod val="60000"/>
              <a:lumOff val="40000"/>
            </a:srgb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prstClr val="black"/>
                </a:solidFill>
                <a:latin typeface="Trebuchet MS" panose="020B0603020202020204"/>
              </a:rPr>
              <a:t>50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Left Arrow 26">
            <a:hlinkClick r:id="rId4" action="ppaction://hlinksldjump"/>
          </p:cNvPr>
          <p:cNvSpPr/>
          <p:nvPr/>
        </p:nvSpPr>
        <p:spPr>
          <a:xfrm>
            <a:off x="10045148" y="5671930"/>
            <a:ext cx="940904" cy="742122"/>
          </a:xfrm>
          <a:prstGeom prst="leftArrow">
            <a:avLst/>
          </a:prstGeom>
          <a:solidFill>
            <a:srgbClr val="00B0F0"/>
          </a:solidFill>
          <a:ln w="19050" cap="rnd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Content Placeholder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81" y="2811214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952503"/>
            <a:ext cx="99628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Match the verbs or phrasal verbs in A with suitable nouns or noun phrases in B.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871622"/>
              </p:ext>
            </p:extLst>
          </p:nvPr>
        </p:nvGraphicFramePr>
        <p:xfrm>
          <a:off x="901631" y="2053259"/>
          <a:ext cx="7023169" cy="3108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6097">
                  <a:extLst>
                    <a:ext uri="{9D8B030D-6E8A-4147-A177-3AD203B41FA5}">
                      <a16:colId xmlns:a16="http://schemas.microsoft.com/office/drawing/2014/main" val="928022097"/>
                    </a:ext>
                  </a:extLst>
                </a:gridCol>
                <a:gridCol w="4077072">
                  <a:extLst>
                    <a:ext uri="{9D8B030D-6E8A-4147-A177-3AD203B41FA5}">
                      <a16:colId xmlns:a16="http://schemas.microsoft.com/office/drawing/2014/main" val="214613601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n-US" sz="2800" dirty="0"/>
                        <a:t>A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/>
                      <a:r>
                        <a:rPr lang="en-US" sz="2800" dirty="0"/>
                        <a:t>B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165233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1. raise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a. a club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9033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2. reduce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b. a greener lifestyle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22979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3. clean up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c. awareness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5657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4. adopt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d. your carbon footprint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5994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5. set up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r>
                        <a:rPr lang="en-US" sz="2800" dirty="0"/>
                        <a:t>e. the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56985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2539448" y="2849876"/>
            <a:ext cx="1505779" cy="9316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11507" y="3412100"/>
            <a:ext cx="1505779" cy="9316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00326" y="3954781"/>
            <a:ext cx="1505779" cy="9316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524195" y="3315690"/>
            <a:ext cx="1521032" cy="11049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524195" y="2849875"/>
            <a:ext cx="1398448" cy="20329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24798" y="2615076"/>
            <a:ext cx="3525080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thành lập câu lạc bộ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4798" y="3146073"/>
            <a:ext cx="3893586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áp dụng lối sống xanh hơn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24799" y="3607739"/>
            <a:ext cx="2955236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nâng cao nhận thức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4798" y="4154146"/>
            <a:ext cx="4267202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giảm lượng khí thải các bon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4799" y="4700554"/>
            <a:ext cx="3405810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dọn vệ sinh trường 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466118" y="1125658"/>
            <a:ext cx="9936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Complete the following sentences based on the conversation in 1.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747" y="2133040"/>
            <a:ext cx="110273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The club __________ by the Youth Union in Nam’s school.</a:t>
            </a: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The club members __________ clean up the school right after the ceremony.</a:t>
            </a:r>
          </a:p>
          <a:p>
            <a:pPr marL="342900" indent="-342900">
              <a:buFontTx/>
              <a:buAutoNum type="arabicPeriod"/>
            </a:pPr>
            <a:r>
              <a:rPr lang="en-US" sz="3600" dirty="0">
                <a:solidFill>
                  <a:prstClr val="black"/>
                </a:solidFill>
              </a:rPr>
              <a:t> Nam thinks they ________ </a:t>
            </a:r>
            <a:r>
              <a:rPr lang="en-US" sz="3600" dirty="0" err="1">
                <a:solidFill>
                  <a:prstClr val="black"/>
                </a:solidFill>
              </a:rPr>
              <a:t>organise</a:t>
            </a:r>
            <a:r>
              <a:rPr lang="en-US" sz="3600" dirty="0">
                <a:solidFill>
                  <a:prstClr val="black"/>
                </a:solidFill>
              </a:rPr>
              <a:t> more activities to raise local people’s awareness of environmental issues.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43220" y="2159002"/>
            <a:ext cx="233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was set 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6393" y="3228379"/>
            <a:ext cx="255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6393" y="4358872"/>
            <a:ext cx="233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will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44767" y="110046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61374" y="19728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95540" y="3381283"/>
            <a:ext cx="2233172" cy="97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7" y="1100461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2317" y="1950949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65" y="2837412"/>
            <a:ext cx="4349336" cy="20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verbs or phrasal verbs in A with suitable ones in 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28534" y="1428163"/>
            <a:ext cx="708207" cy="54472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512126" y="2300585"/>
            <a:ext cx="649248" cy="108069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628712" y="3867837"/>
            <a:ext cx="1091500" cy="118944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628712" y="5057282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509165" y="5047876"/>
            <a:ext cx="43493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Interview</a:t>
            </a:r>
          </a:p>
        </p:txBody>
      </p:sp>
    </p:spTree>
    <p:extLst>
      <p:ext uri="{BB962C8B-B14F-4D97-AF65-F5344CB8AC3E}">
        <p14:creationId xmlns:p14="http://schemas.microsoft.com/office/powerpoint/2010/main" val="4130925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7410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Gain an overview about the topic </a:t>
            </a:r>
            <a:r>
              <a:rPr lang="en-US" sz="2800" i="1" dirty="0"/>
              <a:t>Humans and the Environment</a:t>
            </a:r>
            <a:endParaRPr lang="en-US" sz="28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Memorize vocabulary to talk about activities to adopt a green lifestyle.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439725" y="1654330"/>
            <a:ext cx="9460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To become a member of our school Go Green Club, you must participate in an interview with the club chairman</a:t>
            </a:r>
            <a:r>
              <a:rPr lang="vi-VN" sz="24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Think about </a:t>
            </a:r>
            <a:r>
              <a:rPr lang="en-US" sz="2400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activities which you can do at school and in your community to help protect the environment.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8256103" y="2854659"/>
            <a:ext cx="3935897" cy="2907872"/>
          </a:xfrm>
          <a:prstGeom prst="cloudCallout">
            <a:avLst>
              <a:gd name="adj1" fmla="val -66426"/>
              <a:gd name="adj2" fmla="val -13281"/>
            </a:avLst>
          </a:prstGeom>
          <a:solidFill>
            <a:schemeClr val="accent2">
              <a:lumMod val="20000"/>
              <a:lumOff val="80000"/>
            </a:schemeClr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dirty="0"/>
              <a:t>Think of reasons why you want to become a club member, activities you did and are going to do to protect the environment.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153137" y="2854659"/>
            <a:ext cx="3320209" cy="3599572"/>
          </a:xfrm>
          <a:prstGeom prst="cloudCallout">
            <a:avLst>
              <a:gd name="adj1" fmla="val 63575"/>
              <a:gd name="adj2" fmla="val -33879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kern="0" dirty="0">
                <a:solidFill>
                  <a:prstClr val="black"/>
                </a:solidFill>
              </a:rPr>
              <a:t>Ask the candidate about the reason why he/she wants to become a club member, his/her experiences in the past to protect the environment and the intention in the future.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466118" y="1125658"/>
            <a:ext cx="9806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Interview.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39" b="94793" l="1932" r="96818">
                        <a14:foregroundMark x1="13295" y1="10147" x2="21818" y2="26836"/>
                        <a14:foregroundMark x1="22500" y1="20294" x2="22273" y2="24032"/>
                        <a14:foregroundMark x1="24886" y1="27370" x2="17614" y2="31509"/>
                        <a14:foregroundMark x1="18182" y1="34579" x2="23409" y2="42857"/>
                        <a14:foregroundMark x1="34773" y1="51135" x2="37841" y2="49800"/>
                        <a14:foregroundMark x1="43182" y1="59680" x2="43182" y2="59680"/>
                        <a14:foregroundMark x1="43182" y1="59680" x2="43182" y2="59680"/>
                        <a14:foregroundMark x1="45000" y1="59146" x2="41023" y2="73431"/>
                        <a14:foregroundMark x1="45795" y1="72096" x2="45795" y2="72096"/>
                        <a14:foregroundMark x1="16364" y1="80908" x2="16364" y2="80908"/>
                        <a14:foregroundMark x1="16364" y1="80908" x2="16364" y2="80908"/>
                        <a14:foregroundMark x1="12273" y1="87717" x2="12273" y2="87717"/>
                        <a14:foregroundMark x1="12273" y1="87717" x2="12273" y2="87717"/>
                        <a14:foregroundMark x1="6591" y1="88385" x2="6591" y2="88385"/>
                        <a14:foregroundMark x1="6591" y1="88385" x2="6591" y2="88385"/>
                        <a14:foregroundMark x1="80000" y1="15087" x2="79318" y2="69826"/>
                        <a14:foregroundMark x1="85000" y1="18558" x2="85000" y2="18558"/>
                        <a14:foregroundMark x1="85000" y1="18558" x2="85000" y2="18558"/>
                        <a14:foregroundMark x1="83977" y1="24032" x2="83977" y2="24032"/>
                        <a14:foregroundMark x1="83977" y1="24032" x2="83977" y2="24032"/>
                        <a14:foregroundMark x1="76818" y1="16021" x2="76818" y2="16021"/>
                        <a14:foregroundMark x1="76818" y1="16021" x2="76818" y2="16021"/>
                        <a14:foregroundMark x1="70568" y1="16155" x2="68977" y2="19760"/>
                        <a14:foregroundMark x1="69091" y1="30441" x2="71250" y2="29506"/>
                        <a14:foregroundMark x1="72045" y1="61415" x2="75000" y2="61415"/>
                        <a14:foregroundMark x1="69091" y1="74232" x2="70114" y2="84913"/>
                        <a14:foregroundMark x1="93750" y1="44326" x2="91705" y2="58745"/>
                        <a14:foregroundMark x1="77955" y1="12417" x2="88182" y2="23231"/>
                        <a14:foregroundMark x1="21136" y1="9613" x2="11136" y2="170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89" y="2945649"/>
            <a:ext cx="4183828" cy="35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44767" y="110046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61374" y="19728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95540" y="3381283"/>
            <a:ext cx="2233172" cy="97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7" y="1100461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2317" y="1950949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65" y="2837412"/>
            <a:ext cx="4349336" cy="20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verbs or phrasal verbs in A with suitable ones in 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28534" y="1428163"/>
            <a:ext cx="708207" cy="54472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512126" y="2300585"/>
            <a:ext cx="649248" cy="108069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628712" y="3867837"/>
            <a:ext cx="1091500" cy="118944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628712" y="5057282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09165" y="5906825"/>
            <a:ext cx="43493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45712" y="590682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21" idx="0"/>
          </p:cNvCxnSpPr>
          <p:nvPr/>
        </p:nvCxnSpPr>
        <p:spPr>
          <a:xfrm rot="10800000" flipV="1">
            <a:off x="2537212" y="5390357"/>
            <a:ext cx="1091500" cy="5164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509165" y="5047876"/>
            <a:ext cx="43493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Interview</a:t>
            </a:r>
          </a:p>
        </p:txBody>
      </p:sp>
    </p:spTree>
    <p:extLst>
      <p:ext uri="{BB962C8B-B14F-4D97-AF65-F5344CB8AC3E}">
        <p14:creationId xmlns:p14="http://schemas.microsoft.com/office/powerpoint/2010/main" val="912806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2920" y="2357412"/>
            <a:ext cx="98285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Gain an overview about the topic </a:t>
            </a:r>
            <a:r>
              <a:rPr lang="en-US" sz="3600" i="1" dirty="0"/>
              <a:t>Humans and the Environment.</a:t>
            </a:r>
            <a:endParaRPr lang="en-US" sz="3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Memorize vocabulary to talk about activities to adopt a green lifestyle.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+ Do exercises in the workbook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+ </a:t>
            </a:r>
            <a:r>
              <a:rPr lang="en-US" sz="3600" dirty="0"/>
              <a:t>Prepare for the project</a:t>
            </a:r>
          </a:p>
          <a:p>
            <a:pPr lvl="0"/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43870" y="1725349"/>
            <a:ext cx="1067950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ea typeface="Cambria" panose="02040503050406030204" pitchFamily="18" charset="0"/>
                <a:cs typeface="Cambria" panose="02040503050406030204" pitchFamily="18" charset="0"/>
              </a:rPr>
              <a:t>Project preparation</a:t>
            </a:r>
          </a:p>
          <a:p>
            <a:pPr lvl="0"/>
            <a:r>
              <a:rPr lang="en-US" sz="2400" dirty="0"/>
              <a:t>- Make a plan for a Go Green Weekend;</a:t>
            </a:r>
          </a:p>
          <a:p>
            <a:pPr lvl="0"/>
            <a:r>
              <a:rPr lang="en-US" sz="2400" dirty="0"/>
              <a:t>- Suggest activities for the event, provide the reasons and expected results of the activities;</a:t>
            </a:r>
          </a:p>
          <a:p>
            <a:pPr lvl="0"/>
            <a:r>
              <a:rPr lang="en-US" sz="2400" dirty="0"/>
              <a:t>- Include information as stated in the table on page 27 in the Student’s Book.</a:t>
            </a:r>
          </a:p>
          <a:p>
            <a:r>
              <a:rPr lang="en-US" sz="2400" dirty="0"/>
              <a:t>- Present your plans in the last lesson of the unit.</a:t>
            </a:r>
          </a:p>
          <a:p>
            <a:pPr marL="342900" lvl="0" indent="-342900">
              <a:buFontTx/>
              <a:buChar char="-"/>
            </a:pPr>
            <a:endParaRPr lang="en-US" sz="2400" dirty="0"/>
          </a:p>
          <a:p>
            <a:pPr lvl="0"/>
            <a:r>
              <a:rPr lang="en-US" sz="2400" b="1" i="1" dirty="0"/>
              <a:t>(You can search for ideas on the Internet, in the newspaper, etc. for references and you should use photos/pictures to illustrate your ideas.)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1673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44767" y="110046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161374" y="1972884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395540" y="3381283"/>
            <a:ext cx="2233172" cy="97310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7" y="1100461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2317" y="1950949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09165" y="2837412"/>
            <a:ext cx="4349336" cy="20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read.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and answer the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Match the verbs or phrasal verbs in A with suitable ones in 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4: Complete the sentences.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428534" y="1428163"/>
            <a:ext cx="708207" cy="54472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512126" y="2300585"/>
            <a:ext cx="649248" cy="1080697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628712" y="3867837"/>
            <a:ext cx="1091500" cy="1189445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628712" y="5057282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PRODUCTION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09165" y="5906825"/>
            <a:ext cx="43493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45712" y="590682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21" idx="0"/>
          </p:cNvCxnSpPr>
          <p:nvPr/>
        </p:nvCxnSpPr>
        <p:spPr>
          <a:xfrm rot="10800000" flipV="1">
            <a:off x="2537212" y="5390357"/>
            <a:ext cx="1091500" cy="51646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509165" y="5047876"/>
            <a:ext cx="4349335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5: Interview</a:t>
            </a: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544767" y="110046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7" y="1100461"/>
            <a:ext cx="4346183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318912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1430" y="1959774"/>
            <a:ext cx="82143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Watch the clip and </a:t>
            </a:r>
            <a:r>
              <a:rPr 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answer the following questions:</a:t>
            </a:r>
          </a:p>
          <a:p>
            <a:pPr marL="514350" indent="-514350">
              <a:buAutoNum type="arabicPeriod"/>
            </a:pPr>
            <a:r>
              <a:rPr 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What has the man done?</a:t>
            </a:r>
          </a:p>
          <a:p>
            <a:pPr marL="514350" indent="-514350">
              <a:buAutoNum type="arabicPeriod"/>
            </a:pPr>
            <a:r>
              <a:rPr lang="en-US" sz="2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What is the consequence of his activities?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4001899" y="898671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1BE4461-7417-0A25-30F2-2B1AC3DD2E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6271" y="1681216"/>
            <a:ext cx="8000158" cy="45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2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Clip watching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96620" y="1959774"/>
            <a:ext cx="10794045" cy="4136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He has:</a:t>
            </a:r>
          </a:p>
          <a:p>
            <a:pPr marL="401638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killed animals for food, for clothing and even for fun; </a:t>
            </a:r>
          </a:p>
          <a:p>
            <a:pPr marL="401638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destroyed forests to make room for factories, buildings or urban areas.</a:t>
            </a:r>
          </a:p>
          <a:p>
            <a:pPr marL="401638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 released a lot of oil, waste into the sea and on the land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 has made the earth a huge landfill, an unlivable place and in the end he has been killed by aliens. 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0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707556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76118" y="2568247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663684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Clip watching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553122"/>
            <a:ext cx="3962177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950241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1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485088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2381</TotalTime>
  <Words>1618</Words>
  <Application>Microsoft Office PowerPoint</Application>
  <PresentationFormat>Widescreen</PresentationFormat>
  <Paragraphs>309</Paragraphs>
  <Slides>35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Bookman Old Style</vt:lpstr>
      <vt:lpstr>Calibri</vt:lpstr>
      <vt:lpstr>Calibri Light</vt:lpstr>
      <vt:lpstr>Cambria</vt:lpstr>
      <vt:lpstr>Courier New</vt:lpstr>
      <vt:lpstr>Myriad Pro</vt:lpstr>
      <vt:lpstr>Trebuchet MS</vt:lpstr>
      <vt:lpstr>UTM Facebook K&amp;T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Dang Van Manh</cp:lastModifiedBy>
  <cp:revision>146</cp:revision>
  <dcterms:created xsi:type="dcterms:W3CDTF">2020-12-09T02:04:09Z</dcterms:created>
  <dcterms:modified xsi:type="dcterms:W3CDTF">2023-07-31T11:41:46Z</dcterms:modified>
</cp:coreProperties>
</file>