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71" r:id="rId2"/>
    <p:sldId id="276" r:id="rId3"/>
    <p:sldId id="278" r:id="rId4"/>
    <p:sldId id="279" r:id="rId5"/>
    <p:sldId id="317" r:id="rId6"/>
    <p:sldId id="352" r:id="rId7"/>
    <p:sldId id="348" r:id="rId8"/>
    <p:sldId id="353" r:id="rId9"/>
    <p:sldId id="283" r:id="rId10"/>
    <p:sldId id="331" r:id="rId11"/>
    <p:sldId id="332" r:id="rId12"/>
    <p:sldId id="333" r:id="rId13"/>
    <p:sldId id="334" r:id="rId14"/>
    <p:sldId id="354" r:id="rId15"/>
    <p:sldId id="349" r:id="rId16"/>
    <p:sldId id="287" r:id="rId17"/>
    <p:sldId id="324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50" r:id="rId26"/>
    <p:sldId id="275" r:id="rId27"/>
    <p:sldId id="351" r:id="rId28"/>
    <p:sldId id="292" r:id="rId29"/>
    <p:sldId id="293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Do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88C"/>
    <a:srgbClr val="E26714"/>
    <a:srgbClr val="F26532"/>
    <a:srgbClr val="A0DCFA"/>
    <a:srgbClr val="006673"/>
    <a:srgbClr val="A3DBE1"/>
    <a:srgbClr val="EE8640"/>
    <a:srgbClr val="048DA4"/>
    <a:srgbClr val="C0E6E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0" autoAdjust="0"/>
    <p:restoredTop sz="88300" autoAdjust="0"/>
  </p:normalViewPr>
  <p:slideViewPr>
    <p:cSldViewPr snapToGrid="0" showGuides="1">
      <p:cViewPr varScale="1">
        <p:scale>
          <a:sx n="65" d="100"/>
          <a:sy n="65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76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01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02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54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9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2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79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9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4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95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8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94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67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explosion"/>
          <p:cNvSpPr txBox="1">
            <a:spLocks/>
          </p:cNvSpPr>
          <p:nvPr/>
        </p:nvSpPr>
        <p:spPr>
          <a:xfrm>
            <a:off x="1478366" y="1513860"/>
            <a:ext cx="5532033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5400" b="1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5400" b="1" dirty="0" smtClean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identify with </a:t>
            </a:r>
            <a:r>
              <a:rPr lang="en-US" altLang="en-US" sz="4400" dirty="0" smtClean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(n</a:t>
            </a:r>
            <a:r>
              <a:rPr lang="en-US" altLang="en-US" sz="4400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)  </a:t>
            </a:r>
            <a:endParaRPr lang="en-US" sz="54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0099" y="25328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45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7521" y="5404307"/>
            <a:ext cx="324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cảm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572" y="1295400"/>
            <a:ext cx="4876800" cy="4876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8366" y="3196954"/>
            <a:ext cx="47865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feel that they are similar to </a:t>
            </a:r>
            <a:endParaRPr lang="en-US" sz="3200" dirty="0" smtClean="0"/>
          </a:p>
          <a:p>
            <a:r>
              <a:rPr lang="en-US" sz="3200" dirty="0" smtClean="0"/>
              <a:t>and </a:t>
            </a:r>
            <a:r>
              <a:rPr lang="en-US" sz="3200" dirty="0"/>
              <a:t>can understand them</a:t>
            </a:r>
          </a:p>
        </p:txBody>
      </p:sp>
    </p:spTree>
    <p:extLst>
      <p:ext uri="{BB962C8B-B14F-4D97-AF65-F5344CB8AC3E}">
        <p14:creationId xmlns:p14="http://schemas.microsoft.com/office/powerpoint/2010/main" val="40259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mi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9109" y="333891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explosion"/>
          <p:cNvSpPr txBox="1">
            <a:spLocks/>
          </p:cNvSpPr>
          <p:nvPr/>
        </p:nvSpPr>
        <p:spPr>
          <a:xfrm>
            <a:off x="145441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5400" b="1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semi-final </a:t>
            </a:r>
            <a:r>
              <a:rPr lang="en-US" altLang="en-US" sz="4400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(n)  </a:t>
            </a:r>
            <a:endParaRPr lang="en-US" sz="54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252" y="3613666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one of the two games or parts of a sports competition that are held to decide who will compete in the last part 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727115" y="2771761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5788C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/ˌsemi ˈ</a:t>
            </a:r>
            <a:r>
              <a:rPr lang="en-US" sz="3200" dirty="0" err="1">
                <a:solidFill>
                  <a:srgbClr val="05788C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faɪnl</a:t>
            </a:r>
            <a:r>
              <a:rPr lang="en-US" sz="3200" dirty="0">
                <a:solidFill>
                  <a:srgbClr val="05788C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endParaRPr lang="en-US" sz="3200" b="1" dirty="0">
              <a:solidFill>
                <a:srgbClr val="05788C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0099" y="25328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45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9934" y="5447382"/>
            <a:ext cx="324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bán kết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5" name="image4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525322" y="2071369"/>
            <a:ext cx="3837222" cy="2590571"/>
          </a:xfrm>
          <a:prstGeom prst="rect">
            <a:avLst/>
          </a:prstGeom>
          <a:ln/>
        </p:spPr>
      </p:pic>
      <p:cxnSp>
        <p:nvCxnSpPr>
          <p:cNvPr id="11" name="Straight Arrow Connector 10"/>
          <p:cNvCxnSpPr/>
          <p:nvPr/>
        </p:nvCxnSpPr>
        <p:spPr>
          <a:xfrm flipH="1">
            <a:off x="8499423" y="999818"/>
            <a:ext cx="14990" cy="1308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y a role 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579" y="941907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explosion"/>
          <p:cNvSpPr txBox="1">
            <a:spLocks/>
          </p:cNvSpPr>
          <p:nvPr/>
        </p:nvSpPr>
        <p:spPr>
          <a:xfrm>
            <a:off x="3383832" y="1397131"/>
            <a:ext cx="5748420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6000" b="1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play a role in </a:t>
            </a:r>
            <a:r>
              <a:rPr lang="en-US" altLang="en-US" sz="3200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(idiom) </a:t>
            </a:r>
            <a:endParaRPr lang="en-US" sz="32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8845" y="3380190"/>
            <a:ext cx="5725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be involved in or have an effect on</a:t>
            </a:r>
            <a:endParaRPr lang="en-US" sz="28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0099" y="25328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45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7917" y="3903410"/>
            <a:ext cx="324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đóng vai trò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37483" y="4833491"/>
            <a:ext cx="9317034" cy="105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Ex: </a:t>
            </a:r>
            <a:r>
              <a:rPr lang="en-US" sz="2800" i="1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Deciding to travel instead of going straight to college after high school </a:t>
            </a:r>
            <a:r>
              <a:rPr lang="en-US" sz="2800" i="1" dirty="0">
                <a:solidFill>
                  <a:srgbClr val="00ADB6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played a major role</a:t>
            </a:r>
            <a:r>
              <a:rPr lang="en-US" sz="2800" i="1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in my life</a:t>
            </a:r>
            <a:r>
              <a:rPr lang="vi-VN" sz="2800" i="1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3695" y="2572339"/>
            <a:ext cx="2808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/</a:t>
            </a:r>
            <a:r>
              <a:rPr lang="en-US" sz="3200" dirty="0" err="1">
                <a:solidFill>
                  <a:srgbClr val="05788C"/>
                </a:solidFill>
              </a:rPr>
              <a:t>pleɪ</a:t>
            </a:r>
            <a:r>
              <a:rPr lang="vi-VN" sz="3200" dirty="0">
                <a:solidFill>
                  <a:srgbClr val="05788C"/>
                </a:solidFill>
              </a:rPr>
              <a:t> </a:t>
            </a:r>
            <a:r>
              <a:rPr lang="en-US" sz="3200" dirty="0">
                <a:solidFill>
                  <a:srgbClr val="05788C"/>
                </a:solidFill>
              </a:rPr>
              <a:t>ə</a:t>
            </a:r>
            <a:r>
              <a:rPr lang="vi-VN" sz="3200" dirty="0">
                <a:solidFill>
                  <a:srgbClr val="05788C"/>
                </a:solidFill>
              </a:rPr>
              <a:t> </a:t>
            </a:r>
            <a:r>
              <a:rPr lang="en-US" sz="3200" dirty="0" err="1">
                <a:solidFill>
                  <a:srgbClr val="05788C"/>
                </a:solidFill>
              </a:rPr>
              <a:t>rəʊl</a:t>
            </a:r>
            <a:r>
              <a:rPr lang="vi-VN" sz="3200" dirty="0">
                <a:solidFill>
                  <a:srgbClr val="05788C"/>
                </a:solidFill>
              </a:rPr>
              <a:t> </a:t>
            </a:r>
            <a:r>
              <a:rPr lang="en-US" sz="3200" dirty="0" err="1">
                <a:solidFill>
                  <a:srgbClr val="05788C"/>
                </a:solidFill>
              </a:rPr>
              <a:t>ɪn</a:t>
            </a:r>
            <a:r>
              <a:rPr lang="vi-VN" sz="3200" dirty="0">
                <a:solidFill>
                  <a:srgbClr val="05788C"/>
                </a:solidFill>
              </a:rPr>
              <a:t> </a:t>
            </a:r>
            <a:r>
              <a:rPr lang="en-US" sz="3200" dirty="0">
                <a:solidFill>
                  <a:srgbClr val="05788C"/>
                </a:solidFill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6" grpId="0"/>
      <p:bldP spid="9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explosion"/>
          <p:cNvSpPr txBox="1">
            <a:spLocks/>
          </p:cNvSpPr>
          <p:nvPr/>
        </p:nvSpPr>
        <p:spPr>
          <a:xfrm>
            <a:off x="1177010" y="1506874"/>
            <a:ext cx="5748420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6600" b="1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smtClean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in search of </a:t>
            </a:r>
            <a:r>
              <a:rPr lang="en-US" altLang="en-US" sz="3600" dirty="0" smtClean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n-US" sz="36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45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2796" y="3630358"/>
            <a:ext cx="5116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Tìm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kiếm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372" y="1266342"/>
            <a:ext cx="3696929" cy="369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explosion"/>
          <p:cNvSpPr txBox="1">
            <a:spLocks/>
          </p:cNvSpPr>
          <p:nvPr/>
        </p:nvSpPr>
        <p:spPr>
          <a:xfrm>
            <a:off x="1177010" y="1506874"/>
            <a:ext cx="5748420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6600" b="1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smtClean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eliminated (v)</a:t>
            </a:r>
            <a:endParaRPr lang="en-US" sz="36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45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2796" y="3630358"/>
            <a:ext cx="5116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Loại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44" y="1453568"/>
            <a:ext cx="4876800" cy="4876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77010" y="2939697"/>
            <a:ext cx="5725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be </a:t>
            </a: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knocked out 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or </a:t>
            </a: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thrown away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66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56163" y="122924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74561" y="208993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PRE-READING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20419" y="33805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</a:t>
            </a:r>
            <a:r>
              <a:rPr lang="vi-VN" b="1" dirty="0">
                <a:solidFill>
                  <a:srgbClr val="006673"/>
                </a:solidFill>
              </a:rPr>
              <a:t>-</a:t>
            </a:r>
            <a:r>
              <a:rPr lang="en-US" b="1" dirty="0">
                <a:solidFill>
                  <a:srgbClr val="006673"/>
                </a:solidFill>
              </a:rPr>
              <a:t>READING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97253" y="1199457"/>
            <a:ext cx="5257650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Crossword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7253" y="2081574"/>
            <a:ext cx="5257650" cy="806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vi-VN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* Vocabulary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1: Look at the pictures and discuss the following questions.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97252" y="3149311"/>
            <a:ext cx="5257649" cy="1118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5" indent="-1174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2: Match the highlighted words and phrases in the text to the meaning below.</a:t>
            </a:r>
          </a:p>
          <a:p>
            <a:pPr marL="117475" indent="-1174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3: Choose the best answers.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063347" y="147193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54799" y="239023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4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4382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0474" y="1036589"/>
            <a:ext cx="1027565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 text about a famous music show. Match the highlighted words and phrases in the text to the </a:t>
            </a:r>
            <a:r>
              <a:rPr lang="en-US" sz="2600" b="1" dirty="0" err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</a:t>
            </a:r>
            <a:r>
              <a:rPr lang="vi-VN" sz="26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en-US" sz="26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6379" y="116311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771" y="106047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9390" y="2982617"/>
            <a:ext cx="96026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a. feel </a:t>
            </a:r>
            <a:r>
              <a:rPr lang="en-US" sz="3200" dirty="0"/>
              <a:t>that they are similar to and </a:t>
            </a:r>
            <a:r>
              <a:rPr lang="en-US" sz="3200" dirty="0" smtClean="0"/>
              <a:t>can understand them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r>
              <a:rPr lang="en-US" sz="3200" dirty="0" smtClean="0"/>
              <a:t>b. a </a:t>
            </a:r>
            <a:r>
              <a:rPr lang="en-US" sz="3200" dirty="0"/>
              <a:t>set of TV or radio </a:t>
            </a:r>
            <a:r>
              <a:rPr lang="en-US" sz="3200" dirty="0" err="1"/>
              <a:t>programmes</a:t>
            </a:r>
            <a:r>
              <a:rPr lang="en-US" sz="3200" dirty="0"/>
              <a:t> on the same </a:t>
            </a:r>
            <a:r>
              <a:rPr lang="en-US" sz="3200" dirty="0" smtClean="0"/>
              <a:t>subject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r>
              <a:rPr lang="en-US" sz="3200" dirty="0" smtClean="0"/>
              <a:t>c. removed </a:t>
            </a:r>
            <a:r>
              <a:rPr lang="en-US" sz="3200" dirty="0"/>
              <a:t>from the </a:t>
            </a:r>
            <a:r>
              <a:rPr lang="en-US" sz="3200" dirty="0" smtClean="0"/>
              <a:t>competition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r>
              <a:rPr lang="en-US" sz="3200" dirty="0" smtClean="0"/>
              <a:t>d. looking </a:t>
            </a:r>
            <a:r>
              <a:rPr lang="en-US" sz="3200" dirty="0"/>
              <a:t>for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7918" y="2129472"/>
            <a:ext cx="279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2. identify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534148" y="2075611"/>
            <a:ext cx="1555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series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9622318" y="2075610"/>
            <a:ext cx="2369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4. eliminated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6297688" y="2089533"/>
            <a:ext cx="2515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3. in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search of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21589 0.12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1.11111E-6 L -0.00013 0.27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-0.77891 0.42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5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67 -2.22222E-6 L -0.51224 0.55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2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78435" y="993571"/>
            <a:ext cx="898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choose the best answers.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27392" y="97883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3784" y="87619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354" y="1736770"/>
            <a:ext cx="49045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What is </a:t>
            </a:r>
            <a:r>
              <a:rPr lang="en-US" b="1" i="1" dirty="0"/>
              <a:t>American Idol</a:t>
            </a:r>
            <a:r>
              <a:rPr lang="en-US" b="1" dirty="0"/>
              <a:t>?</a:t>
            </a:r>
          </a:p>
          <a:p>
            <a:pPr marL="174625" indent="-174625">
              <a:buAutoNum type="alphaUcPeriod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game show on TV 	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indent="-174625">
              <a:buAutoNum type="alphaUcPeriod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TV singing contest              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indent="-174625">
              <a:buAutoNum type="alphaUcPeriod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live dancing competition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Which if the following statements is correct?</a:t>
            </a:r>
          </a:p>
          <a:p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From the semi-final, singers who can go to the next stage are decided by the audience vote.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B. The judges choose as many singers as they can.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C. People around the world can vote for the songs they like.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3. Who wins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American Idol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singer with the highest number of the votes on the final night.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B. The singer with the highest number of votes and highest scores from the judges.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C. The singer with the highest scores from the </a:t>
            </a:r>
            <a:r>
              <a:rPr lang="en-US" dirty="0"/>
              <a:t>judges.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0273" y="1634164"/>
            <a:ext cx="6011999" cy="571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 Which of the following statements about the judges is NOT mentioned?</a:t>
            </a:r>
          </a:p>
          <a:p>
            <a:r>
              <a:rPr lang="vi-VN" dirty="0">
                <a:cs typeface="Calibri" panose="020F0502020204030204" pitchFamily="34" charset="0"/>
              </a:rPr>
              <a:t>A. </a:t>
            </a:r>
            <a:r>
              <a:rPr lang="en-US" dirty="0">
                <a:cs typeface="Calibri" panose="020F0502020204030204" pitchFamily="34" charset="0"/>
              </a:rPr>
              <a:t>They give comments after each live performance.</a:t>
            </a:r>
          </a:p>
          <a:p>
            <a:r>
              <a:rPr lang="en-US" dirty="0">
                <a:cs typeface="Calibri" panose="020F0502020204030204" pitchFamily="34" charset="0"/>
              </a:rPr>
              <a:t>B. They have different views about the singers’ performances.</a:t>
            </a:r>
          </a:p>
          <a:p>
            <a:r>
              <a:rPr lang="en-US" dirty="0">
                <a:cs typeface="Calibri" panose="020F0502020204030204" pitchFamily="34" charset="0"/>
              </a:rPr>
              <a:t>C. They are not in </a:t>
            </a:r>
            <a:r>
              <a:rPr lang="en-US" dirty="0" err="1">
                <a:cs typeface="Calibri" panose="020F0502020204030204" pitchFamily="34" charset="0"/>
              </a:rPr>
              <a:t>favour</a:t>
            </a:r>
            <a:r>
              <a:rPr lang="en-US" dirty="0">
                <a:cs typeface="Calibri" panose="020F0502020204030204" pitchFamily="34" charset="0"/>
              </a:rPr>
              <a:t> of choosing ordinary people.</a:t>
            </a:r>
          </a:p>
          <a:p>
            <a:r>
              <a:rPr lang="en-US" b="1" dirty="0">
                <a:cs typeface="Calibri" panose="020F0502020204030204" pitchFamily="34" charset="0"/>
              </a:rPr>
              <a:t>5. What can be inferred about the competition in Viet Nam?</a:t>
            </a:r>
          </a:p>
          <a:p>
            <a:r>
              <a:rPr lang="vi-VN" dirty="0">
                <a:cs typeface="Calibri" panose="020F0502020204030204" pitchFamily="34" charset="0"/>
              </a:rPr>
              <a:t>A. </a:t>
            </a:r>
            <a:r>
              <a:rPr lang="en-US" dirty="0"/>
              <a:t>The audience decides who makes it to the final stage.</a:t>
            </a:r>
          </a:p>
          <a:p>
            <a:r>
              <a:rPr lang="en-US" dirty="0"/>
              <a:t>B. All the singers will be famous.</a:t>
            </a:r>
          </a:p>
          <a:p>
            <a:r>
              <a:rPr lang="en-US" dirty="0"/>
              <a:t>C. It can help develop participants’ singing careers.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451610" algn="l"/>
                <a:tab pos="2377440" algn="l"/>
                <a:tab pos="3297555" algn="l"/>
                <a:tab pos="4431030" algn="r"/>
              </a:tabLst>
            </a:pPr>
            <a:r>
              <a:rPr lang="en-US" b="1" dirty="0">
                <a:ea typeface="Calibri" panose="020F0502020204030204" pitchFamily="34" charset="0"/>
              </a:rPr>
              <a:t>6. When was American Idol shown for the first time on television? </a:t>
            </a:r>
            <a:endParaRPr lang="en-US" b="1" dirty="0">
              <a:ea typeface="Arial" panose="020B0604020202020204" pitchFamily="34" charset="0"/>
            </a:endParaRPr>
          </a:p>
          <a:p>
            <a:r>
              <a:rPr lang="vi-VN" dirty="0">
                <a:ea typeface="Calibri" panose="020F0502020204030204" pitchFamily="34" charset="0"/>
              </a:rPr>
              <a:t>A. </a:t>
            </a:r>
            <a:r>
              <a:rPr lang="en-US" dirty="0">
                <a:ea typeface="Calibri" panose="020F0502020204030204" pitchFamily="34" charset="0"/>
              </a:rPr>
              <a:t>twenty-four years ago  B. in 2002 	C. in 2007</a:t>
            </a:r>
            <a:endParaRPr lang="en-US" dirty="0"/>
          </a:p>
          <a:p>
            <a:r>
              <a:rPr lang="en-US" b="1" dirty="0"/>
              <a:t>7. Who can vote for their preferred singers in American Idol?</a:t>
            </a:r>
          </a:p>
          <a:p>
            <a:r>
              <a:rPr lang="en-US" dirty="0"/>
              <a:t>A. People who are over thirteen</a:t>
            </a:r>
          </a:p>
          <a:p>
            <a:r>
              <a:rPr lang="en-US" dirty="0"/>
              <a:t>B. People who live in the US, Puerto Rico or the Virgin Islands</a:t>
            </a:r>
          </a:p>
          <a:p>
            <a:r>
              <a:rPr lang="en-US" dirty="0"/>
              <a:t>C. People living in the US, Puerto Rico or the Virgin Islands and over thirteen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40898" y="5352115"/>
            <a:ext cx="6096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451610" algn="l"/>
                <a:tab pos="2377440" algn="l"/>
                <a:tab pos="3297555" algn="l"/>
                <a:tab pos="443103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8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38859" y="2131745"/>
            <a:ext cx="6640643" cy="7458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1. What is </a:t>
            </a:r>
            <a:r>
              <a:rPr lang="en-US" sz="2800" i="1" dirty="0">
                <a:solidFill>
                  <a:schemeClr val="tx1"/>
                </a:solidFill>
              </a:rPr>
              <a:t>American Idol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Dap an B"/>
          <p:cNvSpPr/>
          <p:nvPr/>
        </p:nvSpPr>
        <p:spPr>
          <a:xfrm>
            <a:off x="1738859" y="4067128"/>
            <a:ext cx="4167266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A TV singing contest </a:t>
            </a:r>
          </a:p>
        </p:txBody>
      </p:sp>
      <p:sp>
        <p:nvSpPr>
          <p:cNvPr id="16" name="Answer key"/>
          <p:cNvSpPr/>
          <p:nvPr/>
        </p:nvSpPr>
        <p:spPr>
          <a:xfrm>
            <a:off x="1738859" y="4067128"/>
            <a:ext cx="4167266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B. A TV singing contest </a:t>
            </a:r>
          </a:p>
        </p:txBody>
      </p:sp>
      <p:pic>
        <p:nvPicPr>
          <p:cNvPr id="6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8187" y="3979723"/>
            <a:ext cx="609600" cy="609600"/>
          </a:xfrm>
          <a:prstGeom prst="rect">
            <a:avLst/>
          </a:prstGeom>
        </p:spPr>
      </p:pic>
      <p:sp>
        <p:nvSpPr>
          <p:cNvPr id="4" name="Dap an A"/>
          <p:cNvSpPr/>
          <p:nvPr/>
        </p:nvSpPr>
        <p:spPr>
          <a:xfrm>
            <a:off x="1738859" y="3125206"/>
            <a:ext cx="4167266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A game show on TV</a:t>
            </a:r>
          </a:p>
        </p:txBody>
      </p:sp>
      <p:pic>
        <p:nvPicPr>
          <p:cNvPr id="7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8187" y="5236652"/>
            <a:ext cx="609600" cy="609600"/>
          </a:xfrm>
          <a:prstGeom prst="rect">
            <a:avLst/>
          </a:prstGeom>
        </p:spPr>
      </p:pic>
      <p:sp>
        <p:nvSpPr>
          <p:cNvPr id="15" name="Dap an C"/>
          <p:cNvSpPr/>
          <p:nvPr/>
        </p:nvSpPr>
        <p:spPr>
          <a:xfrm>
            <a:off x="1738859" y="5049257"/>
            <a:ext cx="4167266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A live dancing competition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3098" y="1094441"/>
            <a:ext cx="898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choose the best answers.</a:t>
            </a:r>
          </a:p>
        </p:txBody>
      </p:sp>
    </p:spTree>
    <p:extLst>
      <p:ext uri="{BB962C8B-B14F-4D97-AF65-F5344CB8AC3E}">
        <p14:creationId xmlns:p14="http://schemas.microsoft.com/office/powerpoint/2010/main" val="235130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38859" y="2131744"/>
            <a:ext cx="8484433" cy="11660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</a:rPr>
              <a:t>2. </a:t>
            </a:r>
            <a:r>
              <a:rPr lang="en-US" sz="2800" dirty="0">
                <a:solidFill>
                  <a:schemeClr val="tx1"/>
                </a:solidFill>
              </a:rPr>
              <a:t>Which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800" dirty="0">
                <a:solidFill>
                  <a:schemeClr val="tx1"/>
                </a:solidFill>
              </a:rPr>
              <a:t>f the following statements is correct?</a:t>
            </a:r>
          </a:p>
        </p:txBody>
      </p:sp>
      <p:sp>
        <p:nvSpPr>
          <p:cNvPr id="12" name="Dap an B"/>
          <p:cNvSpPr/>
          <p:nvPr/>
        </p:nvSpPr>
        <p:spPr>
          <a:xfrm>
            <a:off x="1721240" y="3522969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From the semi-final, singers who can go to the next stage are decided by the audience vote.</a:t>
            </a:r>
          </a:p>
        </p:txBody>
      </p:sp>
      <p:sp>
        <p:nvSpPr>
          <p:cNvPr id="16" name="Answer key"/>
          <p:cNvSpPr/>
          <p:nvPr/>
        </p:nvSpPr>
        <p:spPr>
          <a:xfrm>
            <a:off x="1721240" y="3517438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A. From the semi-final, singers who can go to the next stage are decided by the audience vote.</a:t>
            </a:r>
          </a:p>
        </p:txBody>
      </p:sp>
      <p:pic>
        <p:nvPicPr>
          <p:cNvPr id="6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6772" y="4501265"/>
            <a:ext cx="609600" cy="609600"/>
          </a:xfrm>
          <a:prstGeom prst="rect">
            <a:avLst/>
          </a:prstGeom>
        </p:spPr>
      </p:pic>
      <p:sp>
        <p:nvSpPr>
          <p:cNvPr id="4" name="Dap an A"/>
          <p:cNvSpPr/>
          <p:nvPr/>
        </p:nvSpPr>
        <p:spPr>
          <a:xfrm>
            <a:off x="1686263" y="4459714"/>
            <a:ext cx="6505731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B. The judges choose as many singers as they can.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7692" y="5551357"/>
            <a:ext cx="609600" cy="609600"/>
          </a:xfrm>
          <a:prstGeom prst="rect">
            <a:avLst/>
          </a:prstGeom>
        </p:spPr>
      </p:pic>
      <p:sp>
        <p:nvSpPr>
          <p:cNvPr id="15" name="Dap an C"/>
          <p:cNvSpPr/>
          <p:nvPr/>
        </p:nvSpPr>
        <p:spPr>
          <a:xfrm>
            <a:off x="1738859" y="5396459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People around the world can vote for the songs they like.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3098" y="1094441"/>
            <a:ext cx="898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choose the best answers.</a:t>
            </a:r>
          </a:p>
        </p:txBody>
      </p:sp>
    </p:spTree>
    <p:extLst>
      <p:ext uri="{BB962C8B-B14F-4D97-AF65-F5344CB8AC3E}">
        <p14:creationId xmlns:p14="http://schemas.microsoft.com/office/powerpoint/2010/main" val="31738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4" y="716817"/>
            <a:ext cx="827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READING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38859" y="2077848"/>
            <a:ext cx="8484433" cy="11660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3. Who wins </a:t>
            </a:r>
            <a:r>
              <a:rPr lang="en-US" sz="2800" i="1" dirty="0">
                <a:solidFill>
                  <a:schemeClr val="tx1"/>
                </a:solidFill>
              </a:rPr>
              <a:t>American Idol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Dap an B"/>
          <p:cNvSpPr/>
          <p:nvPr/>
        </p:nvSpPr>
        <p:spPr>
          <a:xfrm>
            <a:off x="1721240" y="3522969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The singer with the highest number of the votes on the final night.</a:t>
            </a:r>
          </a:p>
        </p:txBody>
      </p:sp>
      <p:sp>
        <p:nvSpPr>
          <p:cNvPr id="16" name="Answer key"/>
          <p:cNvSpPr/>
          <p:nvPr/>
        </p:nvSpPr>
        <p:spPr>
          <a:xfrm>
            <a:off x="1721240" y="3522969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A. The singer with the highest number of the votes on the final night.</a:t>
            </a:r>
          </a:p>
        </p:txBody>
      </p:sp>
      <p:pic>
        <p:nvPicPr>
          <p:cNvPr id="6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6772" y="4501265"/>
            <a:ext cx="609600" cy="609600"/>
          </a:xfrm>
          <a:prstGeom prst="rect">
            <a:avLst/>
          </a:prstGeom>
        </p:spPr>
      </p:pic>
      <p:sp>
        <p:nvSpPr>
          <p:cNvPr id="4" name="Dap an A"/>
          <p:cNvSpPr/>
          <p:nvPr/>
        </p:nvSpPr>
        <p:spPr>
          <a:xfrm>
            <a:off x="1721239" y="4501265"/>
            <a:ext cx="6505731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The singer with the highest number of votes and highest scores from the judges.</a:t>
            </a:r>
          </a:p>
        </p:txBody>
      </p:sp>
      <p:pic>
        <p:nvPicPr>
          <p:cNvPr id="7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7692" y="5551357"/>
            <a:ext cx="609600" cy="609600"/>
          </a:xfrm>
          <a:prstGeom prst="rect">
            <a:avLst/>
          </a:prstGeom>
        </p:spPr>
      </p:pic>
      <p:sp>
        <p:nvSpPr>
          <p:cNvPr id="15" name="Dap an C"/>
          <p:cNvSpPr/>
          <p:nvPr/>
        </p:nvSpPr>
        <p:spPr>
          <a:xfrm>
            <a:off x="1738859" y="5456345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The singer with the highest scores from the judges.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3098" y="1094441"/>
            <a:ext cx="898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choose the best answers.</a:t>
            </a:r>
          </a:p>
        </p:txBody>
      </p:sp>
    </p:spTree>
    <p:extLst>
      <p:ext uri="{BB962C8B-B14F-4D97-AF65-F5344CB8AC3E}">
        <p14:creationId xmlns:p14="http://schemas.microsoft.com/office/powerpoint/2010/main" val="33322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7692" y="555135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38859" y="2077848"/>
            <a:ext cx="8484433" cy="11660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4. Which of the following statements about the judges is NOT mentioned?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Dap an B"/>
          <p:cNvSpPr/>
          <p:nvPr/>
        </p:nvSpPr>
        <p:spPr>
          <a:xfrm>
            <a:off x="1721239" y="5551357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They are not in </a:t>
            </a:r>
            <a:r>
              <a:rPr lang="en-US" sz="2400" dirty="0" err="1">
                <a:solidFill>
                  <a:schemeClr val="tx1"/>
                </a:solidFill>
              </a:rPr>
              <a:t>favour</a:t>
            </a:r>
            <a:r>
              <a:rPr lang="en-US" sz="2400" dirty="0">
                <a:solidFill>
                  <a:schemeClr val="tx1"/>
                </a:solidFill>
              </a:rPr>
              <a:t> of choosing ordinary people.</a:t>
            </a:r>
          </a:p>
        </p:txBody>
      </p:sp>
      <p:sp>
        <p:nvSpPr>
          <p:cNvPr id="16" name="Answer key"/>
          <p:cNvSpPr/>
          <p:nvPr/>
        </p:nvSpPr>
        <p:spPr>
          <a:xfrm>
            <a:off x="1721239" y="5534705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C. They are not in </a:t>
            </a:r>
            <a:r>
              <a:rPr lang="en-US" sz="2400" dirty="0" err="1">
                <a:solidFill>
                  <a:srgbClr val="FF0000"/>
                </a:solidFill>
              </a:rPr>
              <a:t>favour</a:t>
            </a:r>
            <a:r>
              <a:rPr lang="en-US" sz="2400" dirty="0">
                <a:solidFill>
                  <a:srgbClr val="FF0000"/>
                </a:solidFill>
              </a:rPr>
              <a:t> of choosing ordinary people.</a:t>
            </a:r>
          </a:p>
        </p:txBody>
      </p:sp>
      <p:pic>
        <p:nvPicPr>
          <p:cNvPr id="6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6772" y="4501265"/>
            <a:ext cx="609600" cy="609600"/>
          </a:xfrm>
          <a:prstGeom prst="rect">
            <a:avLst/>
          </a:prstGeom>
        </p:spPr>
      </p:pic>
      <p:sp>
        <p:nvSpPr>
          <p:cNvPr id="4" name="Dap an A"/>
          <p:cNvSpPr/>
          <p:nvPr/>
        </p:nvSpPr>
        <p:spPr>
          <a:xfrm>
            <a:off x="1721239" y="4501265"/>
            <a:ext cx="6505731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They have different views about the singers’ performances.</a:t>
            </a:r>
          </a:p>
        </p:txBody>
      </p:sp>
      <p:sp>
        <p:nvSpPr>
          <p:cNvPr id="15" name="Dap an C"/>
          <p:cNvSpPr/>
          <p:nvPr/>
        </p:nvSpPr>
        <p:spPr>
          <a:xfrm>
            <a:off x="1721239" y="3529533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They give comments after each live performance.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3098" y="1094441"/>
            <a:ext cx="898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choose the best answers.</a:t>
            </a:r>
          </a:p>
        </p:txBody>
      </p:sp>
    </p:spTree>
    <p:extLst>
      <p:ext uri="{BB962C8B-B14F-4D97-AF65-F5344CB8AC3E}">
        <p14:creationId xmlns:p14="http://schemas.microsoft.com/office/powerpoint/2010/main" val="373221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7692" y="555135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38859" y="2077848"/>
            <a:ext cx="8484433" cy="11660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5. What can be inferred about the competition in Viet Nam?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Dap an B"/>
          <p:cNvSpPr/>
          <p:nvPr/>
        </p:nvSpPr>
        <p:spPr>
          <a:xfrm>
            <a:off x="1721239" y="5551357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It can help develop participants’ singing careers.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Answer key"/>
          <p:cNvSpPr/>
          <p:nvPr/>
        </p:nvSpPr>
        <p:spPr>
          <a:xfrm>
            <a:off x="1721239" y="5551357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C. It can help develop participants’ singing careers.</a:t>
            </a:r>
          </a:p>
        </p:txBody>
      </p:sp>
      <p:pic>
        <p:nvPicPr>
          <p:cNvPr id="6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6772" y="4501265"/>
            <a:ext cx="609600" cy="609600"/>
          </a:xfrm>
          <a:prstGeom prst="rect">
            <a:avLst/>
          </a:prstGeom>
        </p:spPr>
      </p:pic>
      <p:sp>
        <p:nvSpPr>
          <p:cNvPr id="4" name="Dap an A"/>
          <p:cNvSpPr/>
          <p:nvPr/>
        </p:nvSpPr>
        <p:spPr>
          <a:xfrm>
            <a:off x="1721239" y="4501265"/>
            <a:ext cx="6505731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All the singers will be famous.</a:t>
            </a:r>
          </a:p>
        </p:txBody>
      </p:sp>
      <p:sp>
        <p:nvSpPr>
          <p:cNvPr id="15" name="Dap an C"/>
          <p:cNvSpPr/>
          <p:nvPr/>
        </p:nvSpPr>
        <p:spPr>
          <a:xfrm>
            <a:off x="1721239" y="3529533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The audience decides who makes it to the final stage.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3098" y="1094441"/>
            <a:ext cx="898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choose the best answers.</a:t>
            </a:r>
          </a:p>
        </p:txBody>
      </p:sp>
    </p:spTree>
    <p:extLst>
      <p:ext uri="{BB962C8B-B14F-4D97-AF65-F5344CB8AC3E}">
        <p14:creationId xmlns:p14="http://schemas.microsoft.com/office/powerpoint/2010/main" val="233551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6772" y="4501265"/>
            <a:ext cx="609600" cy="609600"/>
          </a:xfrm>
          <a:prstGeom prst="rect">
            <a:avLst/>
          </a:prstGeom>
        </p:spPr>
      </p:pic>
      <p:pic>
        <p:nvPicPr>
          <p:cNvPr id="7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7692" y="4546494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38859" y="2077848"/>
            <a:ext cx="8484433" cy="11660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6. When was American Idol shown for the first time on television?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Dap an B"/>
          <p:cNvSpPr/>
          <p:nvPr/>
        </p:nvSpPr>
        <p:spPr>
          <a:xfrm>
            <a:off x="1721239" y="4546494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In 2002</a:t>
            </a:r>
          </a:p>
        </p:txBody>
      </p:sp>
      <p:sp>
        <p:nvSpPr>
          <p:cNvPr id="16" name="Answer key"/>
          <p:cNvSpPr/>
          <p:nvPr/>
        </p:nvSpPr>
        <p:spPr>
          <a:xfrm>
            <a:off x="1721239" y="4546494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B. In 2002</a:t>
            </a:r>
          </a:p>
        </p:txBody>
      </p:sp>
      <p:sp>
        <p:nvSpPr>
          <p:cNvPr id="4" name="Dap an A"/>
          <p:cNvSpPr/>
          <p:nvPr/>
        </p:nvSpPr>
        <p:spPr>
          <a:xfrm>
            <a:off x="1738859" y="5563455"/>
            <a:ext cx="6505731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</a:t>
            </a:r>
            <a:r>
              <a:rPr lang="vi-VN" sz="2400" dirty="0">
                <a:solidFill>
                  <a:schemeClr val="tx1"/>
                </a:solidFill>
              </a:rPr>
              <a:t>I</a:t>
            </a:r>
            <a:r>
              <a:rPr lang="en-US" sz="2400" dirty="0">
                <a:solidFill>
                  <a:schemeClr val="tx1"/>
                </a:solidFill>
              </a:rPr>
              <a:t>n 2007</a:t>
            </a:r>
          </a:p>
        </p:txBody>
      </p:sp>
      <p:sp>
        <p:nvSpPr>
          <p:cNvPr id="15" name="Dap an C"/>
          <p:cNvSpPr/>
          <p:nvPr/>
        </p:nvSpPr>
        <p:spPr>
          <a:xfrm>
            <a:off x="1721239" y="3529533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 err="1">
                <a:solidFill>
                  <a:schemeClr val="tx1"/>
                </a:solidFill>
              </a:rPr>
              <a:t>wenty</a:t>
            </a:r>
            <a:r>
              <a:rPr lang="en-US" sz="2400" dirty="0">
                <a:solidFill>
                  <a:schemeClr val="tx1"/>
                </a:solidFill>
              </a:rPr>
              <a:t>-four years ago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3098" y="1094441"/>
            <a:ext cx="898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choose the best answers.</a:t>
            </a:r>
          </a:p>
        </p:txBody>
      </p:sp>
    </p:spTree>
    <p:extLst>
      <p:ext uri="{BB962C8B-B14F-4D97-AF65-F5344CB8AC3E}">
        <p14:creationId xmlns:p14="http://schemas.microsoft.com/office/powerpoint/2010/main" val="368241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7692" y="555135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38859" y="2077848"/>
            <a:ext cx="8484433" cy="11660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7. Who can vote for their preferred singers in American Idol?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Dap an B"/>
          <p:cNvSpPr/>
          <p:nvPr/>
        </p:nvSpPr>
        <p:spPr>
          <a:xfrm>
            <a:off x="1721239" y="5551357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People living in the US, Puerto Rico or the Virgin Islands and over thirteen</a:t>
            </a:r>
          </a:p>
        </p:txBody>
      </p:sp>
      <p:sp>
        <p:nvSpPr>
          <p:cNvPr id="16" name="Answer key"/>
          <p:cNvSpPr/>
          <p:nvPr/>
        </p:nvSpPr>
        <p:spPr>
          <a:xfrm>
            <a:off x="1721239" y="5551357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C. People living in the US, Puerto Rico or the Virgin Islands and over thirteen</a:t>
            </a:r>
          </a:p>
        </p:txBody>
      </p:sp>
      <p:pic>
        <p:nvPicPr>
          <p:cNvPr id="6" name="Âm thanh trả lời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6772" y="4501265"/>
            <a:ext cx="609600" cy="609600"/>
          </a:xfrm>
          <a:prstGeom prst="rect">
            <a:avLst/>
          </a:prstGeom>
        </p:spPr>
      </p:pic>
      <p:sp>
        <p:nvSpPr>
          <p:cNvPr id="4" name="Dap an A"/>
          <p:cNvSpPr/>
          <p:nvPr/>
        </p:nvSpPr>
        <p:spPr>
          <a:xfrm>
            <a:off x="1721239" y="4501265"/>
            <a:ext cx="6505731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People who live in the US, Puerto Rico or the Virgin Islands</a:t>
            </a:r>
          </a:p>
        </p:txBody>
      </p:sp>
      <p:sp>
        <p:nvSpPr>
          <p:cNvPr id="15" name="Dap an C"/>
          <p:cNvSpPr/>
          <p:nvPr/>
        </p:nvSpPr>
        <p:spPr>
          <a:xfrm>
            <a:off x="1721239" y="3529533"/>
            <a:ext cx="6505730" cy="7644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People who are over thirteen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3098" y="1094441"/>
            <a:ext cx="898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choose the best answers.</a:t>
            </a:r>
          </a:p>
        </p:txBody>
      </p:sp>
    </p:spTree>
    <p:extLst>
      <p:ext uri="{BB962C8B-B14F-4D97-AF65-F5344CB8AC3E}">
        <p14:creationId xmlns:p14="http://schemas.microsoft.com/office/powerpoint/2010/main" val="4761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56163" y="122924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74561" y="208993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PRE-READING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20419" y="33805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</a:t>
            </a:r>
            <a:r>
              <a:rPr lang="vi-VN" b="1" dirty="0">
                <a:solidFill>
                  <a:srgbClr val="006673"/>
                </a:solidFill>
              </a:rPr>
              <a:t>-</a:t>
            </a:r>
            <a:r>
              <a:rPr lang="en-US" b="1" dirty="0">
                <a:solidFill>
                  <a:srgbClr val="006673"/>
                </a:solidFill>
              </a:rPr>
              <a:t>READING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97253" y="1199457"/>
            <a:ext cx="5257650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Crossword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7253" y="2081574"/>
            <a:ext cx="5257650" cy="806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vi-VN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* Vocabulary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1: Look at the pictures and discuss the following questions.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97252" y="3149311"/>
            <a:ext cx="5257649" cy="1118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2: Match the highlighted words and phrases in the text to the meaning below.</a:t>
            </a:r>
          </a:p>
          <a:p>
            <a:pPr marL="174625" indent="-1746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3: Choose the best answers.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063347" y="147193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54799" y="239023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4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READING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071152" y="453847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</a:t>
            </a:r>
            <a:r>
              <a:rPr lang="vi-VN" b="1" dirty="0">
                <a:solidFill>
                  <a:srgbClr val="006673"/>
                </a:solidFill>
              </a:rPr>
              <a:t>-</a:t>
            </a:r>
            <a:r>
              <a:rPr lang="en-US" b="1" dirty="0">
                <a:solidFill>
                  <a:srgbClr val="006673"/>
                </a:solidFill>
              </a:rPr>
              <a:t>READING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/>
          <p:cNvCxnSpPr>
            <a:stCxn id="24" idx="3"/>
            <a:endCxn id="21" idx="0"/>
          </p:cNvCxnSpPr>
          <p:nvPr/>
        </p:nvCxnSpPr>
        <p:spPr>
          <a:xfrm>
            <a:off x="3071152" y="3735655"/>
            <a:ext cx="975367" cy="8028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997252" y="4443036"/>
            <a:ext cx="5257649" cy="9068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4: Discuss whether you want to participate in Vietnam Idol. Give your reasons</a:t>
            </a:r>
            <a:r>
              <a:rPr lang="vi-VN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dirty="0">
              <a:solidFill>
                <a:srgbClr val="0578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2691" y="1002108"/>
            <a:ext cx="96265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Discuss whether you want to participate in </a:t>
            </a:r>
            <a:r>
              <a:rPr lang="en-US" sz="2800" b="1" i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 Idol</a:t>
            </a:r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Give your reasons.</a:t>
            </a:r>
            <a:endParaRPr lang="en-US" sz="2800" b="1" i="1" dirty="0">
              <a:solidFill>
                <a:srgbClr val="0578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353" y="2347369"/>
            <a:ext cx="7811312" cy="39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56163" y="122924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74561" y="208993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PRE-READING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20419" y="33805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</a:t>
            </a:r>
            <a:r>
              <a:rPr lang="vi-VN" b="1" dirty="0">
                <a:solidFill>
                  <a:srgbClr val="006673"/>
                </a:solidFill>
              </a:rPr>
              <a:t>-</a:t>
            </a:r>
            <a:r>
              <a:rPr lang="en-US" b="1" dirty="0">
                <a:solidFill>
                  <a:srgbClr val="006673"/>
                </a:solidFill>
              </a:rPr>
              <a:t>READING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97253" y="1199457"/>
            <a:ext cx="5257650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/>
            <a:r>
              <a:rPr lang="en-US" dirty="0">
                <a:solidFill>
                  <a:srgbClr val="006673"/>
                </a:solidFill>
              </a:rPr>
              <a:t>Crossword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7253" y="2081574"/>
            <a:ext cx="5257650" cy="806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vi-VN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* Vocabulary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1: Look at the pictures and discuss the following questions.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97252" y="3149311"/>
            <a:ext cx="5257649" cy="1118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5" indent="-1174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2: Match the highlighted words and phrases in the text to the meaning below.</a:t>
            </a:r>
          </a:p>
          <a:p>
            <a:pPr marL="117475" indent="-1174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3: Choose the best answers.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063347" y="147193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54799" y="239023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1" idx="1"/>
            <a:endCxn id="31" idx="0"/>
          </p:cNvCxnSpPr>
          <p:nvPr/>
        </p:nvCxnSpPr>
        <p:spPr>
          <a:xfrm rot="10800000" flipV="1">
            <a:off x="2211920" y="4893580"/>
            <a:ext cx="859233" cy="84680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120419" y="574038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97252" y="5598776"/>
            <a:ext cx="525764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4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READING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071152" y="453847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</a:t>
            </a:r>
            <a:r>
              <a:rPr lang="vi-VN" b="1" dirty="0">
                <a:solidFill>
                  <a:srgbClr val="006673"/>
                </a:solidFill>
              </a:rPr>
              <a:t>-</a:t>
            </a:r>
            <a:r>
              <a:rPr lang="en-US" b="1" dirty="0">
                <a:solidFill>
                  <a:srgbClr val="006673"/>
                </a:solidFill>
              </a:rPr>
              <a:t>READING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/>
          <p:cNvCxnSpPr>
            <a:stCxn id="24" idx="3"/>
            <a:endCxn id="21" idx="0"/>
          </p:cNvCxnSpPr>
          <p:nvPr/>
        </p:nvCxnSpPr>
        <p:spPr>
          <a:xfrm>
            <a:off x="3071152" y="3735655"/>
            <a:ext cx="975367" cy="8028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997252" y="4443036"/>
            <a:ext cx="5257649" cy="9068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4: Discuss whether you want to participate in Vietnam Idol. Give your reasons</a:t>
            </a:r>
            <a:r>
              <a:rPr lang="vi-VN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dirty="0">
              <a:solidFill>
                <a:srgbClr val="0578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8584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600" dirty="0"/>
              <a:t>A text about a famous music show: American Idol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43870" y="2055511"/>
            <a:ext cx="101839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Search for more music shows on the Internet, take note the regulations and the prizes and post them on the Facebook/ </a:t>
            </a:r>
            <a:r>
              <a:rPr lang="en-US" sz="3600" dirty="0" err="1"/>
              <a:t>Zalo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group </a:t>
            </a:r>
            <a:r>
              <a:rPr lang="en-US" sz="3600" dirty="0"/>
              <a:t>of your class</a:t>
            </a:r>
            <a:r>
              <a:rPr lang="vi-VN" sz="3600" dirty="0"/>
              <a:t>.</a:t>
            </a:r>
            <a:r>
              <a:rPr lang="en-US" sz="3600" dirty="0"/>
              <a:t> 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Prepare for </a:t>
            </a:r>
            <a:r>
              <a:rPr lang="vi-VN" sz="3600" dirty="0"/>
              <a:t>the </a:t>
            </a:r>
            <a:r>
              <a:rPr lang="en-US" sz="3600" dirty="0"/>
              <a:t>Speaking lesson</a:t>
            </a:r>
          </a:p>
          <a:p>
            <a:pPr lvl="0"/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321095" y="2060448"/>
            <a:ext cx="83501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Read for specific information in a text about a famous TV music show;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Guess the meaning of words/phrases in context;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Talk about reasons why they want or don’t want to participate in a music competition.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0723" y="6033752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56163" y="122924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74561" y="208993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PRE-READING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20419" y="33805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</a:t>
            </a:r>
            <a:r>
              <a:rPr lang="vi-VN" b="1" dirty="0">
                <a:solidFill>
                  <a:srgbClr val="006673"/>
                </a:solidFill>
              </a:rPr>
              <a:t>-</a:t>
            </a:r>
            <a:r>
              <a:rPr lang="en-US" b="1" dirty="0">
                <a:solidFill>
                  <a:srgbClr val="006673"/>
                </a:solidFill>
              </a:rPr>
              <a:t>READING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97253" y="1199457"/>
            <a:ext cx="5257650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Crossword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7253" y="2081574"/>
            <a:ext cx="5257650" cy="806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vi-VN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* Vocabulary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1: Look at the pictures and discuss the following questions.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97252" y="3149311"/>
            <a:ext cx="5257649" cy="1118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indent="-1746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2: Match the highlighted words and phrases in the text to the meaning below.</a:t>
            </a:r>
          </a:p>
          <a:p>
            <a:pPr marL="174625" indent="-1746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3: Choose the best answers.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063347" y="147193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54799" y="239023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1" idx="1"/>
            <a:endCxn id="31" idx="0"/>
          </p:cNvCxnSpPr>
          <p:nvPr/>
        </p:nvCxnSpPr>
        <p:spPr>
          <a:xfrm rot="10800000" flipV="1">
            <a:off x="2211920" y="4893580"/>
            <a:ext cx="859233" cy="84680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120419" y="574038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97252" y="5598776"/>
            <a:ext cx="525764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Home work</a:t>
            </a:r>
            <a:endParaRPr lang="en-GB" dirty="0">
              <a:solidFill>
                <a:srgbClr val="00667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4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READING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071152" y="453847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</a:t>
            </a:r>
            <a:r>
              <a:rPr lang="vi-VN" b="1" dirty="0">
                <a:solidFill>
                  <a:srgbClr val="006673"/>
                </a:solidFill>
              </a:rPr>
              <a:t>-</a:t>
            </a:r>
            <a:r>
              <a:rPr lang="en-US" b="1" dirty="0">
                <a:solidFill>
                  <a:srgbClr val="006673"/>
                </a:solidFill>
              </a:rPr>
              <a:t>READING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/>
          <p:cNvCxnSpPr>
            <a:stCxn id="24" idx="3"/>
            <a:endCxn id="21" idx="0"/>
          </p:cNvCxnSpPr>
          <p:nvPr/>
        </p:nvCxnSpPr>
        <p:spPr>
          <a:xfrm>
            <a:off x="3071152" y="3735655"/>
            <a:ext cx="975367" cy="8028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997252" y="4443036"/>
            <a:ext cx="5257649" cy="9068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4: Discuss whether you want to participate in Vietnam Idol. Give your reasons</a:t>
            </a:r>
            <a:r>
              <a:rPr lang="vi-VN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dirty="0">
              <a:solidFill>
                <a:srgbClr val="0578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1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457720" y="122924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73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6673"/>
              </a:solidFill>
              <a:effectLst/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37777" y="1156895"/>
            <a:ext cx="277235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GUESSING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667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itchFamily="18" charset="0"/>
                <a:ea typeface="+mn-ea"/>
                <a:cs typeface="+mn-cs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4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itchFamily="18" charset="0"/>
                <a:ea typeface="+mn-ea"/>
                <a:cs typeface="+mn-cs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0753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09" y="485006"/>
            <a:ext cx="546458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595" y="485006"/>
            <a:ext cx="5884606" cy="3705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9204" y="4586748"/>
            <a:ext cx="280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HÀ AN HUY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543801" y="4586748"/>
            <a:ext cx="280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QUỐC THIÊN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90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56163" y="122924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74561" y="208993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PRE-READING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97253" y="1199457"/>
            <a:ext cx="5257650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Crossword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7253" y="2081574"/>
            <a:ext cx="5257650" cy="806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vi-VN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* Vocabulary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Task 1: Look at the pictures and discuss the following questions.</a:t>
            </a:r>
            <a:endParaRPr lang="en-US" sz="1600" dirty="0">
              <a:solidFill>
                <a:srgbClr val="05788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063347" y="147193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4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8403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9735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127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83793" y="1000932"/>
            <a:ext cx="105344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pictures and discuss the following questions.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57904" y="1377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746747" y="37218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8168624" y="328814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12341" y="1946932"/>
            <a:ext cx="7353644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these shows? </a:t>
            </a:r>
            <a:r>
              <a:rPr lang="vi-VN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know about them</a:t>
            </a:r>
            <a:r>
              <a:rPr lang="en-US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47" y="3421466"/>
            <a:ext cx="5379733" cy="3386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120" y="3450794"/>
            <a:ext cx="5303519" cy="33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8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explosion"/>
          <p:cNvSpPr txBox="1">
            <a:spLocks/>
          </p:cNvSpPr>
          <p:nvPr/>
        </p:nvSpPr>
        <p:spPr>
          <a:xfrm>
            <a:off x="881164" y="171130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5400" b="1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5400" b="1" dirty="0" smtClean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series </a:t>
            </a:r>
            <a:r>
              <a:rPr lang="en-US" altLang="en-US" sz="4400" dirty="0">
                <a:solidFill>
                  <a:schemeClr val="accent2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(n) </a:t>
            </a:r>
            <a:endParaRPr lang="en-US" sz="44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2" name="phat am"/>
          <p:cNvSpPr/>
          <p:nvPr/>
        </p:nvSpPr>
        <p:spPr>
          <a:xfrm>
            <a:off x="2596482" y="2827394"/>
            <a:ext cx="1800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5788C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/ </a:t>
            </a:r>
            <a:r>
              <a:rPr lang="en-US" sz="3600" dirty="0" smtClean="0">
                <a:solidFill>
                  <a:srgbClr val="05788C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ˈ</a:t>
            </a:r>
            <a:r>
              <a:rPr lang="en-US" sz="3600" dirty="0" err="1" smtClean="0">
                <a:solidFill>
                  <a:srgbClr val="05788C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siəri</a:t>
            </a:r>
            <a:r>
              <a:rPr lang="en-US" sz="3600" dirty="0">
                <a:solidFill>
                  <a:srgbClr val="05788C"/>
                </a:solidFill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endParaRPr lang="en-US" sz="3600" b="1" dirty="0">
              <a:solidFill>
                <a:srgbClr val="05788C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0099" y="25328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45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9463" y="4001163"/>
            <a:ext cx="324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Loạt</a:t>
            </a:r>
            <a:r>
              <a:rPr lang="en-US" sz="2800" b="1" dirty="0" smtClean="0">
                <a:solidFill>
                  <a:srgbClr val="C00000"/>
                </a:solidFill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</a:rPr>
              <a:t>nhiều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357" y="1711309"/>
            <a:ext cx="5274408" cy="42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2992</TotalTime>
  <Words>1325</Words>
  <Application>Microsoft Office PowerPoint</Application>
  <PresentationFormat>Widescreen</PresentationFormat>
  <Paragraphs>259</Paragraphs>
  <Slides>30</Slides>
  <Notes>17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Adobe Gothic Std B</vt:lpstr>
      <vt:lpstr>Arial</vt:lpstr>
      <vt:lpstr>Bookman Old Style</vt:lpstr>
      <vt:lpstr>Calibri</vt:lpstr>
      <vt:lpstr>Calibri Light</vt:lpstr>
      <vt:lpstr>Cambria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198</cp:revision>
  <dcterms:created xsi:type="dcterms:W3CDTF">2020-12-09T02:04:09Z</dcterms:created>
  <dcterms:modified xsi:type="dcterms:W3CDTF">2025-10-21T02:40:50Z</dcterms:modified>
</cp:coreProperties>
</file>