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76" r:id="rId3"/>
    <p:sldId id="278" r:id="rId4"/>
    <p:sldId id="279" r:id="rId5"/>
    <p:sldId id="324" r:id="rId6"/>
    <p:sldId id="274" r:id="rId7"/>
    <p:sldId id="317" r:id="rId8"/>
    <p:sldId id="329" r:id="rId9"/>
    <p:sldId id="319" r:id="rId10"/>
    <p:sldId id="320" r:id="rId11"/>
    <p:sldId id="321" r:id="rId12"/>
    <p:sldId id="322" r:id="rId13"/>
    <p:sldId id="330" r:id="rId14"/>
    <p:sldId id="318" r:id="rId15"/>
    <p:sldId id="331" r:id="rId16"/>
    <p:sldId id="280" r:id="rId17"/>
    <p:sldId id="287" r:id="rId18"/>
    <p:sldId id="323" r:id="rId19"/>
    <p:sldId id="275" r:id="rId20"/>
    <p:sldId id="260" r:id="rId21"/>
    <p:sldId id="333" r:id="rId22"/>
    <p:sldId id="292" r:id="rId23"/>
    <p:sldId id="29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788C"/>
    <a:srgbClr val="A3DBE1"/>
    <a:srgbClr val="F26532"/>
    <a:srgbClr val="EE8640"/>
    <a:srgbClr val="048DA4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150" autoAdjust="0"/>
  </p:normalViewPr>
  <p:slideViewPr>
    <p:cSldViewPr snapToGrid="0" showGuides="1">
      <p:cViewPr varScale="1">
        <p:scale>
          <a:sx n="87" d="100"/>
          <a:sy n="87" d="100"/>
        </p:scale>
        <p:origin x="92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5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986194"/>
            <a:ext cx="6185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853"/>
              </p:ext>
            </p:extLst>
          </p:nvPr>
        </p:nvGraphicFramePr>
        <p:xfrm>
          <a:off x="1504949" y="1656921"/>
          <a:ext cx="8187397" cy="98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7397">
                  <a:extLst>
                    <a:ext uri="{9D8B030D-6E8A-4147-A177-3AD203B41FA5}">
                      <a16:colId xmlns:a16="http://schemas.microsoft.com/office/drawing/2014/main" val="3753157106"/>
                    </a:ext>
                  </a:extLst>
                </a:gridCol>
              </a:tblGrid>
              <a:tr h="256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in two-syllable words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92723"/>
                  </a:ext>
                </a:extLst>
              </a:tr>
              <a:tr h="25603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9218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1560" y="2447779"/>
            <a:ext cx="964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Most two-syllable nouns and adjectives have stress on the first syllable except for the ones ending with </a:t>
            </a:r>
            <a:r>
              <a:rPr lang="en-US" sz="2400" i="1" dirty="0" err="1"/>
              <a:t>oo</a:t>
            </a:r>
            <a:r>
              <a:rPr lang="en-US" sz="2400" i="1" dirty="0"/>
              <a:t>, </a:t>
            </a:r>
            <a:r>
              <a:rPr lang="en-US" sz="2400" i="1" dirty="0" err="1"/>
              <a:t>oon</a:t>
            </a:r>
            <a:r>
              <a:rPr lang="en-US" sz="2400" i="1" dirty="0"/>
              <a:t>.</a:t>
            </a:r>
          </a:p>
          <a:p>
            <a:pPr marL="401638"/>
            <a:r>
              <a:rPr lang="en-US" sz="2400" dirty="0">
                <a:solidFill>
                  <a:srgbClr val="0070C0"/>
                </a:solidFill>
              </a:rPr>
              <a:t>E.g. + table /ˈ</a:t>
            </a:r>
            <a:r>
              <a:rPr lang="en-US" sz="2400" dirty="0" err="1">
                <a:solidFill>
                  <a:srgbClr val="0070C0"/>
                </a:solidFill>
              </a:rPr>
              <a:t>teɪbl</a:t>
            </a:r>
            <a:r>
              <a:rPr lang="en-US" sz="2400" dirty="0">
                <a:solidFill>
                  <a:srgbClr val="0070C0"/>
                </a:solidFill>
              </a:rPr>
              <a:t>/, climate /ˈ</a:t>
            </a:r>
            <a:r>
              <a:rPr lang="en-US" sz="2400" dirty="0" err="1">
                <a:solidFill>
                  <a:srgbClr val="0070C0"/>
                </a:solidFill>
              </a:rPr>
              <a:t>klaɪmət</a:t>
            </a:r>
            <a:r>
              <a:rPr lang="en-US" sz="2400" dirty="0">
                <a:solidFill>
                  <a:srgbClr val="0070C0"/>
                </a:solidFill>
              </a:rPr>
              <a:t>/, happy /ˈ</a:t>
            </a:r>
            <a:r>
              <a:rPr lang="en-US" sz="2400" dirty="0" err="1">
                <a:solidFill>
                  <a:srgbClr val="0070C0"/>
                </a:solidFill>
              </a:rPr>
              <a:t>hæpi</a:t>
            </a:r>
            <a:r>
              <a:rPr lang="en-US" sz="2400" dirty="0">
                <a:solidFill>
                  <a:srgbClr val="0070C0"/>
                </a:solidFill>
              </a:rPr>
              <a:t>/, clever /ˈ</a:t>
            </a:r>
            <a:r>
              <a:rPr lang="en-US" sz="2400" dirty="0" err="1">
                <a:solidFill>
                  <a:srgbClr val="0070C0"/>
                </a:solidFill>
              </a:rPr>
              <a:t>klevə</a:t>
            </a:r>
            <a:r>
              <a:rPr lang="en-US" sz="2400" dirty="0">
                <a:solidFill>
                  <a:srgbClr val="0070C0"/>
                </a:solidFill>
              </a:rPr>
              <a:t>(r)/</a:t>
            </a:r>
          </a:p>
          <a:p>
            <a:pPr marL="1033463" indent="-1033463"/>
            <a:r>
              <a:rPr lang="en-US" sz="2400" dirty="0">
                <a:solidFill>
                  <a:srgbClr val="0070C0"/>
                </a:solidFill>
              </a:rPr>
              <a:t>              + bamboo /ˌ</a:t>
            </a:r>
            <a:r>
              <a:rPr lang="en-US" sz="2400" dirty="0" err="1">
                <a:solidFill>
                  <a:srgbClr val="0070C0"/>
                </a:solidFill>
              </a:rPr>
              <a:t>bæmˈbu</a:t>
            </a:r>
            <a:r>
              <a:rPr lang="en-US" sz="2400" dirty="0">
                <a:solidFill>
                  <a:srgbClr val="0070C0"/>
                </a:solidFill>
              </a:rPr>
              <a:t>ː/, balloon/</a:t>
            </a:r>
            <a:r>
              <a:rPr lang="en-US" sz="2400" dirty="0" err="1">
                <a:solidFill>
                  <a:srgbClr val="0070C0"/>
                </a:solidFill>
              </a:rPr>
              <a:t>bəˈluːn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864" y="4413538"/>
            <a:ext cx="9436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Most two-syllable verbs have stress on the second syllable except for the ones ending with </a:t>
            </a:r>
            <a:r>
              <a:rPr lang="en-US" sz="2400" i="1" dirty="0"/>
              <a:t>ow, </a:t>
            </a:r>
            <a:r>
              <a:rPr lang="en-US" sz="2400" i="1" dirty="0" err="1"/>
              <a:t>en</a:t>
            </a:r>
            <a:r>
              <a:rPr lang="en-US" sz="2400" i="1" dirty="0"/>
              <a:t>, </a:t>
            </a:r>
            <a:r>
              <a:rPr lang="en-US" sz="2400" i="1" dirty="0" err="1"/>
              <a:t>er</a:t>
            </a:r>
            <a:r>
              <a:rPr lang="en-US" sz="2400" i="1" dirty="0"/>
              <a:t>, le, el, </a:t>
            </a:r>
            <a:r>
              <a:rPr lang="en-US" sz="2400" i="1" dirty="0" err="1"/>
              <a:t>ish</a:t>
            </a:r>
            <a:r>
              <a:rPr lang="en-US" sz="2400" i="1" dirty="0"/>
              <a:t>, y</a:t>
            </a:r>
            <a:r>
              <a:rPr lang="en-US" sz="2400" dirty="0"/>
              <a:t>.</a:t>
            </a:r>
          </a:p>
          <a:p>
            <a:pPr marL="284163"/>
            <a:r>
              <a:rPr lang="en-US" sz="2400" dirty="0">
                <a:solidFill>
                  <a:srgbClr val="0070C0"/>
                </a:solidFill>
              </a:rPr>
              <a:t>E.g. + appear /</a:t>
            </a:r>
            <a:r>
              <a:rPr lang="en-US" sz="2400" dirty="0" err="1">
                <a:solidFill>
                  <a:srgbClr val="0070C0"/>
                </a:solidFill>
              </a:rPr>
              <a:t>əˈpɪə</a:t>
            </a:r>
            <a:r>
              <a:rPr lang="en-US" sz="2400" dirty="0">
                <a:solidFill>
                  <a:srgbClr val="0070C0"/>
                </a:solidFill>
              </a:rPr>
              <a:t>(r)/, explain /</a:t>
            </a:r>
            <a:r>
              <a:rPr lang="en-US" sz="2400" dirty="0" err="1">
                <a:solidFill>
                  <a:srgbClr val="0070C0"/>
                </a:solidFill>
              </a:rPr>
              <a:t>ɪkˈspleɪn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  <a:p>
            <a:pPr marL="914400" indent="-914400"/>
            <a:r>
              <a:rPr lang="en-US" sz="2400" dirty="0">
                <a:solidFill>
                  <a:srgbClr val="0070C0"/>
                </a:solidFill>
              </a:rPr>
              <a:t>            + finish /ˈ</a:t>
            </a:r>
            <a:r>
              <a:rPr lang="en-US" sz="2400" dirty="0" err="1">
                <a:solidFill>
                  <a:srgbClr val="0070C0"/>
                </a:solidFill>
              </a:rPr>
              <a:t>fɪnɪʃ</a:t>
            </a:r>
            <a:r>
              <a:rPr lang="en-US" sz="2400" dirty="0">
                <a:solidFill>
                  <a:srgbClr val="0070C0"/>
                </a:solidFill>
              </a:rPr>
              <a:t>/, harden /ˈ</a:t>
            </a:r>
            <a:r>
              <a:rPr lang="en-US" sz="2400" dirty="0" err="1">
                <a:solidFill>
                  <a:srgbClr val="0070C0"/>
                </a:solidFill>
              </a:rPr>
              <a:t>hɑːdn</a:t>
            </a:r>
            <a:r>
              <a:rPr lang="en-US" sz="2400" dirty="0">
                <a:solidFill>
                  <a:srgbClr val="0070C0"/>
                </a:solidFill>
              </a:rPr>
              <a:t>/, suffer /ˈ</a:t>
            </a:r>
            <a:r>
              <a:rPr lang="en-US" sz="2400" dirty="0" err="1">
                <a:solidFill>
                  <a:srgbClr val="0070C0"/>
                </a:solidFill>
              </a:rPr>
              <a:t>sʌfə</a:t>
            </a:r>
            <a:r>
              <a:rPr lang="en-US" sz="2400" dirty="0">
                <a:solidFill>
                  <a:srgbClr val="0070C0"/>
                </a:solidFill>
              </a:rPr>
              <a:t>(r)/, follow /ˈ</a:t>
            </a:r>
            <a:r>
              <a:rPr lang="en-US" sz="2400" dirty="0" err="1">
                <a:solidFill>
                  <a:srgbClr val="0070C0"/>
                </a:solidFill>
              </a:rPr>
              <a:t>fɒləʊ</a:t>
            </a:r>
            <a:r>
              <a:rPr lang="en-US" sz="2400" dirty="0">
                <a:solidFill>
                  <a:srgbClr val="0070C0"/>
                </a:solidFill>
              </a:rPr>
              <a:t>/, carry /ˈ</a:t>
            </a:r>
            <a:r>
              <a:rPr lang="en-US" sz="2400" dirty="0" err="1">
                <a:solidFill>
                  <a:srgbClr val="0070C0"/>
                </a:solidFill>
              </a:rPr>
              <a:t>kæri</a:t>
            </a:r>
            <a:r>
              <a:rPr lang="en-US" sz="2400" dirty="0">
                <a:solidFill>
                  <a:srgbClr val="0070C0"/>
                </a:solidFill>
              </a:rPr>
              <a:t>/, struggle /ˈ</a:t>
            </a:r>
            <a:r>
              <a:rPr lang="en-US" sz="2400" dirty="0" err="1">
                <a:solidFill>
                  <a:srgbClr val="0070C0"/>
                </a:solidFill>
              </a:rPr>
              <a:t>strʌɡl</a:t>
            </a:r>
            <a:r>
              <a:rPr lang="en-US" sz="2400" dirty="0">
                <a:solidFill>
                  <a:srgbClr val="0070C0"/>
                </a:solidFill>
              </a:rPr>
              <a:t>/, travel /ˈ</a:t>
            </a:r>
            <a:r>
              <a:rPr lang="en-US" sz="2400" dirty="0" err="1">
                <a:solidFill>
                  <a:srgbClr val="0070C0"/>
                </a:solidFill>
              </a:rPr>
              <a:t>trævl</a:t>
            </a:r>
            <a:r>
              <a:rPr lang="en-US" sz="24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3607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012959"/>
            <a:ext cx="91013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mark the stressed syllables in the words in bold.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9621" y="2657846"/>
            <a:ext cx="7118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is a </a:t>
            </a:r>
            <a:r>
              <a:rPr lang="en-US" sz="2400" b="1" dirty="0"/>
              <a:t>famous artist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I </a:t>
            </a:r>
            <a:r>
              <a:rPr lang="en-US" sz="2400" b="1" dirty="0"/>
              <a:t>enjoy</a:t>
            </a:r>
            <a:r>
              <a:rPr lang="en-US" sz="2400" dirty="0"/>
              <a:t> his songs about </a:t>
            </a:r>
            <a:r>
              <a:rPr lang="en-US" sz="2400" b="1" dirty="0"/>
              <a:t>friendship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</a:t>
            </a:r>
            <a:r>
              <a:rPr lang="en-US" sz="2400" b="1" dirty="0"/>
              <a:t>latest</a:t>
            </a:r>
            <a:r>
              <a:rPr lang="en-US" sz="2400" dirty="0"/>
              <a:t> show </a:t>
            </a:r>
            <a:r>
              <a:rPr lang="en-US" sz="2400" b="1" dirty="0"/>
              <a:t>received</a:t>
            </a:r>
            <a:r>
              <a:rPr lang="en-US" sz="2400" dirty="0"/>
              <a:t> a lot of good </a:t>
            </a:r>
            <a:r>
              <a:rPr lang="en-US" sz="2400" b="1" dirty="0"/>
              <a:t>comments</a:t>
            </a:r>
            <a:r>
              <a:rPr lang="en-US" sz="2400" dirty="0"/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186246" y="3910817"/>
            <a:ext cx="938" cy="12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5800" y="171911"/>
            <a:ext cx="609600" cy="609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203192" y="2767344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174" y="3294199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105400" y="3281318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163824" y="272443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868155" y="3834617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54296" y="3867442"/>
            <a:ext cx="3048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86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3295" y="1104748"/>
            <a:ext cx="8295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down words with the same stress pattern.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36958"/>
              </p:ext>
            </p:extLst>
          </p:nvPr>
        </p:nvGraphicFramePr>
        <p:xfrm>
          <a:off x="1720544" y="2112368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771529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58702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social</a:t>
                      </a: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solidFill>
                            <a:schemeClr val="tx1"/>
                          </a:solidFill>
                        </a:rPr>
                        <a:t>upload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7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1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25964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6118" y="1018550"/>
            <a:ext cx="7394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Match the words with their meaning</a:t>
            </a:r>
            <a:r>
              <a:rPr lang="vi-VN" sz="2800" b="1" dirty="0">
                <a:solidFill>
                  <a:srgbClr val="00667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667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02245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92895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3826" y="13554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08289" y="734665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8289" y="93088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1" i="0" u="none" strike="noStrike" cap="none" normalizeH="0" baseline="0">
                <a:ln>
                  <a:noFill/>
                </a:ln>
                <a:solidFill>
                  <a:srgbClr val="06070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litter                                          5. eco-friendly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89" y="2996903"/>
            <a:ext cx="43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1. perform (v)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544" y="4779896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2. judge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367" y="6386923"/>
            <a:ext cx="323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vi-VN" b="1" dirty="0">
                <a:solidFill>
                  <a:srgbClr val="002060"/>
                </a:solidFill>
              </a:rPr>
              <a:t>audience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06027" y="4008475"/>
            <a:ext cx="211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4. 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talented (adj)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9308" y="6202257"/>
            <a:ext cx="17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vi-VN" altLang="en-US" b="1" dirty="0">
                <a:solidFill>
                  <a:srgbClr val="002060"/>
                </a:solidFill>
                <a:ea typeface="Calibri" panose="020F0502020204030204" pitchFamily="34" charset="0"/>
              </a:rPr>
              <a:t>. single (n)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12714" y="1709994"/>
            <a:ext cx="5953153" cy="975625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lang="vi-VN" sz="2400" kern="0" dirty="0">
                <a:solidFill>
                  <a:srgbClr val="000000"/>
                </a:solidFill>
                <a:latin typeface="Calibri" panose="020F0502020204030204"/>
              </a:rPr>
              <a:t>h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aving the ability to do something well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12714" y="2751293"/>
            <a:ext cx="5953153" cy="782403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 music recording that has one song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12714" y="3572024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dance, sing or play music in order to interest or please people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12714" y="4537599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 who decides on the results of a competition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12714" y="5517242"/>
            <a:ext cx="5953153" cy="923371"/>
          </a:xfrm>
          <a:prstGeom prst="roundRect">
            <a:avLst/>
          </a:prstGeom>
          <a:solidFill>
            <a:srgbClr val="E48312">
              <a:lumMod val="60000"/>
              <a:lumOff val="40000"/>
            </a:srgbClr>
          </a:solidFill>
          <a:ln w="15875" cap="flat" cmpd="sng" algn="ctr">
            <a:solidFill>
              <a:srgbClr val="E4831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/>
              </a:rPr>
              <a:t>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people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who watch, read or listen to the same thing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>
            <a:endCxn id="23" idx="1"/>
          </p:cNvCxnSpPr>
          <p:nvPr/>
        </p:nvCxnSpPr>
        <p:spPr>
          <a:xfrm>
            <a:off x="3093794" y="2362188"/>
            <a:ext cx="518920" cy="16715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4" idx="1"/>
          </p:cNvCxnSpPr>
          <p:nvPr/>
        </p:nvCxnSpPr>
        <p:spPr>
          <a:xfrm>
            <a:off x="3006359" y="4095086"/>
            <a:ext cx="606355" cy="904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5" idx="1"/>
          </p:cNvCxnSpPr>
          <p:nvPr/>
        </p:nvCxnSpPr>
        <p:spPr>
          <a:xfrm>
            <a:off x="3101125" y="5877816"/>
            <a:ext cx="511589" cy="1011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2" idx="3"/>
          </p:cNvCxnSpPr>
          <p:nvPr/>
        </p:nvCxnSpPr>
        <p:spPr>
          <a:xfrm flipH="1" flipV="1">
            <a:off x="9565867" y="3142495"/>
            <a:ext cx="480322" cy="22495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4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63512" y="1705740"/>
            <a:ext cx="2132965" cy="1310005"/>
          </a:xfrm>
          <a:prstGeom prst="rect">
            <a:avLst/>
          </a:prstGeom>
          <a:ln/>
        </p:spPr>
      </p:pic>
      <p:pic>
        <p:nvPicPr>
          <p:cNvPr id="35" name="image3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63511" y="3436942"/>
            <a:ext cx="2082019" cy="1370608"/>
          </a:xfrm>
          <a:prstGeom prst="rect">
            <a:avLst/>
          </a:prstGeom>
          <a:ln/>
        </p:spPr>
      </p:pic>
      <p:pic>
        <p:nvPicPr>
          <p:cNvPr id="36" name="image5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33275" y="5257851"/>
            <a:ext cx="2142490" cy="1126490"/>
          </a:xfrm>
          <a:prstGeom prst="rect">
            <a:avLst/>
          </a:prstGeom>
          <a:ln/>
        </p:spPr>
      </p:pic>
      <p:pic>
        <p:nvPicPr>
          <p:cNvPr id="38" name="image1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9967845" y="1731566"/>
            <a:ext cx="1714981" cy="2061570"/>
          </a:xfrm>
          <a:prstGeom prst="rect">
            <a:avLst/>
          </a:prstGeom>
          <a:ln/>
        </p:spPr>
      </p:pic>
      <p:pic>
        <p:nvPicPr>
          <p:cNvPr id="4098" name="Picture 2" descr="Kết quả hình ảnh cho Sơn TÙng 's sing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87" y="4479707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21" idx="3"/>
          </p:cNvCxnSpPr>
          <p:nvPr/>
        </p:nvCxnSpPr>
        <p:spPr>
          <a:xfrm flipH="1" flipV="1">
            <a:off x="9565867" y="2197807"/>
            <a:ext cx="480320" cy="623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</p:spTree>
    <p:extLst>
      <p:ext uri="{BB962C8B-B14F-4D97-AF65-F5344CB8AC3E}">
        <p14:creationId xmlns:p14="http://schemas.microsoft.com/office/powerpoint/2010/main" val="126762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62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5069"/>
              </p:ext>
            </p:extLst>
          </p:nvPr>
        </p:nvGraphicFramePr>
        <p:xfrm>
          <a:off x="1427087" y="1268306"/>
          <a:ext cx="97377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169">
                  <a:extLst>
                    <a:ext uri="{9D8B030D-6E8A-4147-A177-3AD203B41FA5}">
                      <a16:colId xmlns:a16="http://schemas.microsoft.com/office/drawing/2014/main" val="2950138986"/>
                    </a:ext>
                  </a:extLst>
                </a:gridCol>
                <a:gridCol w="5687567">
                  <a:extLst>
                    <a:ext uri="{9D8B030D-6E8A-4147-A177-3AD203B41FA5}">
                      <a16:colId xmlns:a16="http://schemas.microsoft.com/office/drawing/2014/main" val="4156721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Simple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Compound Sentence 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7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cat chased the mouse.</a:t>
                      </a: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 The mouse ran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into a hole.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E.g.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+mn-lt"/>
                        </a:rPr>
                        <a:t>The cat chased the mouse, and the mouse ran into the hole.</a:t>
                      </a:r>
                    </a:p>
                    <a:p>
                      <a:r>
                        <a:rPr lang="en-US" sz="2400" dirty="0">
                          <a:latin typeface="+mn-lt"/>
                        </a:rPr>
                        <a:t>- The</a:t>
                      </a:r>
                      <a:r>
                        <a:rPr lang="en-US" sz="2400" baseline="0" dirty="0">
                          <a:latin typeface="+mn-lt"/>
                        </a:rPr>
                        <a:t> mouse ran into the hole, so the cat couldn’t catch the mouse.</a:t>
                      </a:r>
                      <a:endParaRPr lang="en-US" sz="24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9547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27087" y="4037854"/>
            <a:ext cx="931711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A compound sentence contains two or more independent clauses.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Conjunctions (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for, and, nor, but, or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,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yet, so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) join these independent clauses.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(Hint: The conjunctions spell FANBOYS.)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 The conjunction used can impact the meaning of the sentence.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707" y="4529796"/>
            <a:ext cx="633046" cy="1969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56142" y="1115878"/>
            <a:ext cx="10655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using the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vi-VN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conjunctions in brackets.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046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COMPOUND SENTENCES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817" y="1611686"/>
            <a:ext cx="10665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/>
              <a:t>I am a jazz fan. My </a:t>
            </a:r>
            <a:r>
              <a:rPr lang="en-US" sz="2400" dirty="0" err="1"/>
              <a:t>favourite</a:t>
            </a:r>
            <a:r>
              <a:rPr lang="en-US" sz="2400" dirty="0"/>
              <a:t> style is from the late 1960s. (and/ but)</a:t>
            </a:r>
          </a:p>
          <a:p>
            <a:endParaRPr lang="en-US" sz="2400" dirty="0"/>
          </a:p>
          <a:p>
            <a:r>
              <a:rPr lang="en-US" sz="2400" dirty="0"/>
              <a:t>2. Jackson wants to go to the music festival on Saturday. He has a </a:t>
            </a:r>
            <a:r>
              <a:rPr lang="en-US" sz="2400" dirty="0" err="1"/>
              <a:t>maths</a:t>
            </a:r>
            <a:r>
              <a:rPr lang="en-US" sz="2400" dirty="0"/>
              <a:t> exam on that day. (but</a:t>
            </a:r>
            <a:r>
              <a:rPr lang="vi-VN" sz="2400" dirty="0"/>
              <a:t>/</a:t>
            </a:r>
            <a:r>
              <a:rPr lang="en-US" sz="2400" dirty="0"/>
              <a:t> so)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You can book the tickets online. You can buy them at the stadium ticket office. (but/ or)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The concert didn’t happen. We stayed at home. (or/ so)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6847" y="2324714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 am a jazz fan, </a:t>
            </a:r>
            <a:r>
              <a:rPr lang="vi-VN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and</a:t>
            </a: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my favourite style is from the late 1960s.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338" y="3450037"/>
            <a:ext cx="9774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Jackson wants to go to the music festival on Saturday,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but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he has a </a:t>
            </a:r>
            <a:r>
              <a:rPr lang="en-US" sz="2400" dirty="0" err="1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maths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exam on that day.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338" y="4828311"/>
            <a:ext cx="111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You can book the tickets online,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you can buy them at the stadium ticket office.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338" y="5529656"/>
            <a:ext cx="8447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vi-VN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The concert didn’t happen, </a:t>
            </a:r>
            <a:r>
              <a:rPr lang="en-US" sz="2400" b="1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so </a:t>
            </a:r>
            <a:r>
              <a:rPr lang="en-US" sz="2400" dirty="0">
                <a:solidFill>
                  <a:srgbClr val="E26714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stayed at home.</a:t>
            </a:r>
            <a:endParaRPr lang="en-US" sz="2800" u="none" strike="noStrike" dirty="0">
              <a:solidFill>
                <a:srgbClr val="E26714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en-US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05905"/>
              </p:ext>
            </p:extLst>
          </p:nvPr>
        </p:nvGraphicFramePr>
        <p:xfrm>
          <a:off x="562707" y="902073"/>
          <a:ext cx="11211951" cy="5484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466">
                  <a:extLst>
                    <a:ext uri="{9D8B030D-6E8A-4147-A177-3AD203B41FA5}">
                      <a16:colId xmlns:a16="http://schemas.microsoft.com/office/drawing/2014/main" val="2673476863"/>
                    </a:ext>
                  </a:extLst>
                </a:gridCol>
                <a:gridCol w="2427329">
                  <a:extLst>
                    <a:ext uri="{9D8B030D-6E8A-4147-A177-3AD203B41FA5}">
                      <a16:colId xmlns:a16="http://schemas.microsoft.com/office/drawing/2014/main" val="985787859"/>
                    </a:ext>
                  </a:extLst>
                </a:gridCol>
                <a:gridCol w="6675156">
                  <a:extLst>
                    <a:ext uri="{9D8B030D-6E8A-4147-A177-3AD203B41FA5}">
                      <a16:colId xmlns:a16="http://schemas.microsoft.com/office/drawing/2014/main" val="2187461949"/>
                    </a:ext>
                  </a:extLst>
                </a:gridCol>
              </a:tblGrid>
              <a:tr h="3777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</a:t>
                      </a:r>
                      <a:r>
                        <a:rPr lang="vi-VN" sz="1600" b="1" i="1" dirty="0">
                          <a:effectLst/>
                        </a:rPr>
                        <a:t>to-</a:t>
                      </a:r>
                      <a:r>
                        <a:rPr lang="vi-VN" sz="1600" b="1" dirty="0">
                          <a:effectLst/>
                        </a:rPr>
                        <a:t>infinitive (to + 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</a:rPr>
                        <a:t>Verbs followed by bare infinitive (V)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14956"/>
                  </a:ext>
                </a:extLst>
              </a:tr>
              <a:tr h="510689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                                                             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afford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arrange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demand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 	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happen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hesitate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hope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intend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</a:t>
                      </a:r>
                      <a:r>
                        <a:rPr lang="en-US" sz="24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offer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pretend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promise                         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refuse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seem          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tend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threaten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 </a:t>
                      </a:r>
                      <a:r>
                        <a:rPr lang="vi-VN" sz="2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        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1. Modal verbs</a:t>
                      </a:r>
                      <a:r>
                        <a:rPr lang="vi-VN" sz="2000" dirty="0">
                          <a:effectLst/>
                        </a:rPr>
                        <a:t>: </a:t>
                      </a:r>
                      <a:r>
                        <a:rPr lang="vi-VN" sz="2000" b="1" dirty="0">
                          <a:effectLst/>
                        </a:rPr>
                        <a:t>can, may, must, would, should, could, may, might …</a:t>
                      </a:r>
                      <a:endParaRPr lang="en-US" sz="20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can dance gracefully.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He should stop smoking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2. would rather/ would sooner,  had better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would rather stay at home than go out on such a rainy night.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You had better tell him the truth.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3. make, let, see, hear, feel, watch, notice + Object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saw her get off the bus.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       The police made the thief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In the passive voice, these verbs are followed by a </a:t>
                      </a:r>
                      <a:b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</a:br>
                      <a:r>
                        <a:rPr lang="vi-VN" sz="2000" i="1" dirty="0">
                          <a:solidFill>
                            <a:srgbClr val="006673"/>
                          </a:solidFill>
                          <a:effectLst/>
                        </a:rPr>
                        <a:t>to-infinitive except “let”.</a:t>
                      </a:r>
                      <a:endParaRPr lang="en-US" sz="2000" i="1" dirty="0">
                        <a:solidFill>
                          <a:srgbClr val="006673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The thief was made to raise his hands.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b="1" i="1" dirty="0">
                          <a:effectLst/>
                        </a:rPr>
                        <a:t>4. have sb</a:t>
                      </a:r>
                      <a:endParaRPr lang="en-US" sz="2000" b="1" i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</a:rPr>
                        <a:t>E.g. I am going to have someone repaint my house.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950" marR="61950" marT="61950" marB="6195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68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950976" y="1155266"/>
            <a:ext cx="10021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following sentences, using the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 of the verbs in brackets.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184917"/>
            <a:ext cx="1128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GRAMMAR: </a:t>
            </a:r>
            <a:r>
              <a:rPr lang="vi-VN" sz="3200" b="1" i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TO-</a:t>
            </a:r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INFINITIVE AND BARE INFINITIVE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1008" y="2447778"/>
            <a:ext cx="993179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Her fans planned (send) __________ her a surprise present on her birthday.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en-US" sz="2400" dirty="0"/>
              <a:t>Their performance was so boring that it made us (fall) __________ asleep.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400" dirty="0"/>
              <a:t>Due to the bad weather, the band decided (delay) ___________ their live concert.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/>
              <a:t>Her parents won’t let her (watch) ___________ such TV shows.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6314" y="2518684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send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3475" y="3114891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5260" y="3659447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 delay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52744" y="4522249"/>
            <a:ext cx="133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watch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78408" y="1138534"/>
            <a:ext cx="10524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compound sentences in which there is a </a:t>
            </a:r>
            <a:r>
              <a:rPr lang="en-US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vi-VN" sz="2800" b="1" i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 or bare infinitive.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1950" y="2363373"/>
            <a:ext cx="9750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RULES:</a:t>
            </a:r>
            <a:r>
              <a:rPr lang="en-US" sz="2400" dirty="0"/>
              <a:t> </a:t>
            </a:r>
          </a:p>
          <a:p>
            <a:r>
              <a:rPr lang="en-US" sz="2400" dirty="0"/>
              <a:t>+ </a:t>
            </a:r>
            <a:r>
              <a:rPr lang="vi-VN" sz="2000" dirty="0"/>
              <a:t>One c</a:t>
            </a:r>
            <a:r>
              <a:rPr lang="en-US" sz="2400" dirty="0" err="1"/>
              <a:t>orrect</a:t>
            </a:r>
            <a:r>
              <a:rPr lang="en-US" sz="2400" dirty="0"/>
              <a:t>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1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000" dirty="0"/>
              <a:t>Using</a:t>
            </a:r>
            <a:r>
              <a:rPr lang="vi-VN" sz="2400" dirty="0"/>
              <a:t> </a:t>
            </a:r>
            <a:r>
              <a:rPr lang="en-US" sz="2400" i="1" dirty="0"/>
              <a:t>to-</a:t>
            </a:r>
            <a:r>
              <a:rPr lang="en-US" sz="2400" dirty="0"/>
              <a:t>infinitive or bare infinitive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2 points</a:t>
            </a:r>
            <a:endParaRPr lang="en-US" sz="2400" dirty="0">
              <a:solidFill>
                <a:srgbClr val="E26714"/>
              </a:solidFill>
            </a:endParaRPr>
          </a:p>
          <a:p>
            <a:r>
              <a:rPr lang="en-US" sz="2400" dirty="0"/>
              <a:t>+ </a:t>
            </a:r>
            <a:r>
              <a:rPr lang="vi-VN" sz="2000" dirty="0"/>
              <a:t>Using </a:t>
            </a:r>
            <a:r>
              <a:rPr lang="en-US" sz="2400" dirty="0"/>
              <a:t>both </a:t>
            </a:r>
            <a:r>
              <a:rPr lang="en-US" sz="2400" i="1" dirty="0"/>
              <a:t>to-</a:t>
            </a:r>
            <a:r>
              <a:rPr lang="en-US" sz="2400" dirty="0"/>
              <a:t>infinitive or bare infinitive and a word related to the topic Music in your compound sentence</a:t>
            </a:r>
            <a:r>
              <a:rPr lang="vi-VN" sz="2400" dirty="0"/>
              <a:t>: </a:t>
            </a:r>
            <a:r>
              <a:rPr lang="vi-VN" sz="2400" dirty="0">
                <a:solidFill>
                  <a:srgbClr val="E26714"/>
                </a:solidFill>
              </a:rPr>
              <a:t>3 points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rgbClr val="C00000"/>
                </a:solidFill>
              </a:rPr>
              <a:t>For example: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The cat chases, and the mouse runs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  <a:r>
              <a:rPr lang="en-US" sz="2400" dirty="0">
                <a:solidFill>
                  <a:srgbClr val="002060"/>
                </a:solidFill>
              </a:rPr>
              <a:t> (1 point)</a:t>
            </a:r>
          </a:p>
          <a:p>
            <a:r>
              <a:rPr lang="vi-VN" sz="2400" dirty="0">
                <a:solidFill>
                  <a:srgbClr val="00206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he singer started to sing, but many audiences were still talking. (3 points)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2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2486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Learn how to pronounce two-syllable words with correct stress;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Understand and use words and phrases related to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conjunctions to make compound sentences;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 </a:t>
            </a:r>
            <a:r>
              <a:rPr lang="en-US" sz="3200" i="1" dirty="0"/>
              <a:t>to-</a:t>
            </a:r>
            <a:r>
              <a:rPr lang="en-US" sz="3200" dirty="0"/>
              <a:t>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the workbook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7182" y="608472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80161" y="2524837"/>
            <a:ext cx="8550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Pronounce two-syllable words with correct stress;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Understand and use words and phrases related to music;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conjunctions to make compound sentences;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Use </a:t>
            </a:r>
            <a:r>
              <a:rPr lang="en-US" sz="2800" i="1" dirty="0"/>
              <a:t>to</a:t>
            </a:r>
            <a:r>
              <a:rPr lang="en-US" sz="2800" dirty="0"/>
              <a:t>-infinitives and bare infinitives after some verbs.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4163" y="35912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0028" y="3463159"/>
            <a:ext cx="5877404" cy="10947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1992158" y="2615252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64896" y="3946357"/>
            <a:ext cx="664399" cy="11128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537795" y="5059162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0028" y="6048312"/>
            <a:ext cx="587740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80028" y="4630752"/>
            <a:ext cx="5877404" cy="1305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Make compound sentences using the correct conjunctions.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Complete the following sentences, using the </a:t>
            </a:r>
            <a:r>
              <a:rPr lang="en-US" i="1" dirty="0">
                <a:solidFill>
                  <a:srgbClr val="006673"/>
                </a:solidFill>
              </a:rPr>
              <a:t>to-</a:t>
            </a:r>
            <a:r>
              <a:rPr lang="en-US" dirty="0">
                <a:solidFill>
                  <a:srgbClr val="006673"/>
                </a:solidFill>
              </a:rPr>
              <a:t>infinitive or bare infinitive of the verbs.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81896" y="593656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5" name="Curved Connector 34"/>
          <p:cNvCxnSpPr>
            <a:endCxn id="34" idx="0"/>
          </p:cNvCxnSpPr>
          <p:nvPr/>
        </p:nvCxnSpPr>
        <p:spPr>
          <a:xfrm rot="10800000" flipV="1">
            <a:off x="1873397" y="5416771"/>
            <a:ext cx="664399" cy="51979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24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2318" y="1100974"/>
            <a:ext cx="451675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183318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657192" y="1024842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788C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2693" y="2085680"/>
            <a:ext cx="100093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Find the words related to the topic </a:t>
            </a:r>
            <a:r>
              <a:rPr lang="en-US" sz="2400" i="1" dirty="0"/>
              <a:t>Music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word has a letter in the topic word.</a:t>
            </a:r>
          </a:p>
          <a:p>
            <a:pPr marL="457200"/>
            <a:r>
              <a:rPr lang="en-US" sz="2400" dirty="0"/>
              <a:t>+ If the word begins with a letter in the topic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 point</a:t>
            </a:r>
          </a:p>
          <a:p>
            <a:pPr marL="457200"/>
            <a:r>
              <a:rPr lang="en-US" sz="2400" dirty="0"/>
              <a:t>+ If the letter of the topic word appears in the middle position: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 points</a:t>
            </a:r>
          </a:p>
          <a:p>
            <a:pPr marL="457200"/>
            <a:r>
              <a:rPr lang="en-US" sz="2400" dirty="0"/>
              <a:t>+ If the letter of the topic word is at the end of the word: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73"/>
                </a:solidFill>
              </a:rPr>
              <a:t>Game: Board race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705" y="2002866"/>
            <a:ext cx="956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E.g. If the topic word is FILMS and with the words found in the table below, a team gets 9 points in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37798"/>
              </p:ext>
            </p:extLst>
          </p:nvPr>
        </p:nvGraphicFramePr>
        <p:xfrm>
          <a:off x="1737023" y="3004301"/>
          <a:ext cx="7498418" cy="3050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1287">
                  <a:extLst>
                    <a:ext uri="{9D8B030D-6E8A-4147-A177-3AD203B41FA5}">
                      <a16:colId xmlns:a16="http://schemas.microsoft.com/office/drawing/2014/main" val="920865495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308073740"/>
                    </a:ext>
                  </a:extLst>
                </a:gridCol>
                <a:gridCol w="573127">
                  <a:extLst>
                    <a:ext uri="{9D8B030D-6E8A-4147-A177-3AD203B41FA5}">
                      <a16:colId xmlns:a16="http://schemas.microsoft.com/office/drawing/2014/main" val="2411614609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1300044194"/>
                    </a:ext>
                  </a:extLst>
                </a:gridCol>
                <a:gridCol w="604968">
                  <a:extLst>
                    <a:ext uri="{9D8B030D-6E8A-4147-A177-3AD203B41FA5}">
                      <a16:colId xmlns:a16="http://schemas.microsoft.com/office/drawing/2014/main" val="2285429098"/>
                    </a:ext>
                  </a:extLst>
                </a:gridCol>
                <a:gridCol w="557207">
                  <a:extLst>
                    <a:ext uri="{9D8B030D-6E8A-4147-A177-3AD203B41FA5}">
                      <a16:colId xmlns:a16="http://schemas.microsoft.com/office/drawing/2014/main" val="2629785241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115159058"/>
                    </a:ext>
                  </a:extLst>
                </a:gridCol>
                <a:gridCol w="541287">
                  <a:extLst>
                    <a:ext uri="{9D8B030D-6E8A-4147-A177-3AD203B41FA5}">
                      <a16:colId xmlns:a16="http://schemas.microsoft.com/office/drawing/2014/main" val="2616624430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2914710684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1468678245"/>
                    </a:ext>
                  </a:extLst>
                </a:gridCol>
                <a:gridCol w="589048">
                  <a:extLst>
                    <a:ext uri="{9D8B030D-6E8A-4147-A177-3AD203B41FA5}">
                      <a16:colId xmlns:a16="http://schemas.microsoft.com/office/drawing/2014/main" val="355521463"/>
                    </a:ext>
                  </a:extLst>
                </a:gridCol>
                <a:gridCol w="1273617">
                  <a:extLst>
                    <a:ext uri="{9D8B030D-6E8A-4147-A177-3AD203B41FA5}">
                      <a16:colId xmlns:a16="http://schemas.microsoft.com/office/drawing/2014/main" val="3465168410"/>
                    </a:ext>
                  </a:extLst>
                </a:gridCol>
              </a:tblGrid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71753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50169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L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(1 point)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12652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(2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17196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(3 points)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56240"/>
                  </a:ext>
                </a:extLst>
              </a:tr>
              <a:tr h="50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effectLst/>
                        </a:rPr>
                        <a:t>9 points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3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930162" y="120078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14686" y="2212950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309" y="1100974"/>
            <a:ext cx="5877123" cy="6065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Board race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80309" y="1782401"/>
            <a:ext cx="5877123" cy="16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repeat. Pay attention to the stressed syllable in each 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mark the stressed syllables in the words in bold.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Write down words with the same stress pattern.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2850258" y="16130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97737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55408" y="12876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800" y="11849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144" y="1117533"/>
            <a:ext cx="99882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stressed syllable in each word.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02963"/>
              </p:ext>
            </p:extLst>
          </p:nvPr>
        </p:nvGraphicFramePr>
        <p:xfrm>
          <a:off x="1819653" y="2939366"/>
          <a:ext cx="8110730" cy="2614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5">
                  <a:extLst>
                    <a:ext uri="{9D8B030D-6E8A-4147-A177-3AD203B41FA5}">
                      <a16:colId xmlns:a16="http://schemas.microsoft.com/office/drawing/2014/main" val="2842011971"/>
                    </a:ext>
                  </a:extLst>
                </a:gridCol>
                <a:gridCol w="4055365">
                  <a:extLst>
                    <a:ext uri="{9D8B030D-6E8A-4147-A177-3AD203B41FA5}">
                      <a16:colId xmlns:a16="http://schemas.microsoft.com/office/drawing/2014/main" val="1814311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first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r>
                        <a:rPr lang="vi-VN" sz="2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 on the second syllable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185920" algn="r"/>
                        </a:tabLst>
                      </a:pP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87081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singer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common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careful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relax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perform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attract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decide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60817"/>
                  </a:ext>
                </a:extLst>
              </a:tr>
            </a:tbl>
          </a:graphicData>
        </a:graphic>
      </p:graphicFrame>
      <p:pic>
        <p:nvPicPr>
          <p:cNvPr id="4" name="0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5528" y="1624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1838</Words>
  <Application>Microsoft Macintosh PowerPoint</Application>
  <PresentationFormat>Widescreen</PresentationFormat>
  <Paragraphs>349</Paragraphs>
  <Slides>24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Courier New</vt:lpstr>
      <vt:lpstr>Myriad Pro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 SY KHANG</cp:lastModifiedBy>
  <cp:revision>134</cp:revision>
  <dcterms:created xsi:type="dcterms:W3CDTF">2020-12-09T02:04:09Z</dcterms:created>
  <dcterms:modified xsi:type="dcterms:W3CDTF">2023-04-11T04:14:29Z</dcterms:modified>
</cp:coreProperties>
</file>