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9"/>
  </p:notesMasterIdLst>
  <p:sldIdLst>
    <p:sldId id="271" r:id="rId2"/>
    <p:sldId id="323" r:id="rId3"/>
    <p:sldId id="324" r:id="rId4"/>
    <p:sldId id="261" r:id="rId5"/>
    <p:sldId id="358" r:id="rId6"/>
    <p:sldId id="357" r:id="rId7"/>
    <p:sldId id="359" r:id="rId8"/>
    <p:sldId id="360" r:id="rId9"/>
    <p:sldId id="311" r:id="rId10"/>
    <p:sldId id="340" r:id="rId11"/>
    <p:sldId id="310" r:id="rId12"/>
    <p:sldId id="343" r:id="rId13"/>
    <p:sldId id="344" r:id="rId14"/>
    <p:sldId id="354" r:id="rId15"/>
    <p:sldId id="325" r:id="rId16"/>
    <p:sldId id="317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4A5"/>
    <a:srgbClr val="5E913B"/>
    <a:srgbClr val="CB6466"/>
    <a:srgbClr val="000000"/>
    <a:srgbClr val="61953D"/>
    <a:srgbClr val="5C8E3A"/>
    <a:srgbClr val="E36427"/>
    <a:srgbClr val="D98F91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93" autoAdjust="0"/>
    <p:restoredTop sz="94196" autoAdjust="0"/>
  </p:normalViewPr>
  <p:slideViewPr>
    <p:cSldViewPr snapToGrid="0" showGuides="1">
      <p:cViewPr varScale="1">
        <p:scale>
          <a:sx n="82" d="100"/>
          <a:sy n="82" d="100"/>
        </p:scale>
        <p:origin x="9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97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822557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2/21/Flag_of_Vietnam.svg/1280px-Flag_of_Vietnam.svg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7/77/Flag_of_Thailand_%28non-standard_colours_2%29.svg/1024px-Flag_of_Thailand_%28non-standard_colours_2%29.svg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en/thumb/a/a4/Flag_of_the_United_States.svg/1200px-Flag_of_the_United_States.svg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f/fc/Flag_of_Mexico.svg/1200px-Flag_of_Mexico.svg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932125" y="1017136"/>
            <a:ext cx="4161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Useful expressions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5405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91622"/>
              </p:ext>
            </p:extLst>
          </p:nvPr>
        </p:nvGraphicFramePr>
        <p:xfrm>
          <a:off x="620485" y="1664291"/>
          <a:ext cx="10951029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93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898">
                <a:tc rowSpan="2"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</a:rPr>
                        <a:t>Asking for permission</a:t>
                      </a: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(Please) Can I ...?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Do you mind if I (go) ...?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Would you mind if I (went) ...?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Is it OK if I (go) ...?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endParaRPr lang="en-US" sz="3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</a:rPr>
                        <a:t>Giving permission:</a:t>
                      </a:r>
                      <a:endParaRPr lang="en-VN" sz="3200" b="1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</a:rPr>
                        <a:t>• Sure.</a:t>
                      </a:r>
                      <a:endParaRPr lang="en-VN" sz="3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</a:rPr>
                        <a:t>• Of course you can.</a:t>
                      </a:r>
                      <a:endParaRPr lang="en-VN" sz="3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</a:rPr>
                        <a:t>• No problem.</a:t>
                      </a:r>
                      <a:endParaRPr lang="en-VN" sz="3200" b="0" kern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</a:rPr>
                        <a:t>• Please feel free to ...</a:t>
                      </a:r>
                      <a:endParaRPr lang="en-VN" sz="3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535">
                <a:tc vMerge="1">
                  <a:txBody>
                    <a:bodyPr/>
                    <a:lstStyle/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(Please) Can I ...?</a:t>
                      </a:r>
                      <a:endParaRPr lang="en-V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Do you mind if I (go) ...?</a:t>
                      </a:r>
                      <a:endParaRPr lang="en-V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Would you mind if I (went) ...?</a:t>
                      </a:r>
                      <a:endParaRPr lang="en-V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Is it OK if I (go) ...?</a:t>
                      </a:r>
                      <a:endParaRPr lang="en-VN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kern="1200" dirty="0">
                          <a:solidFill>
                            <a:schemeClr val="dk1"/>
                          </a:solidFill>
                          <a:effectLst/>
                        </a:rPr>
                        <a:t>Refusing permission: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I’m afraid not.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No, please don't.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I'm afraid you can't.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</a:rPr>
                        <a:t>• I’m sorry, but that’s not possible.</a:t>
                      </a:r>
                      <a:endParaRPr lang="en-VN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Work in pairs. Make similar conversation for these situations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79499" y="2187146"/>
            <a:ext cx="5968902" cy="3348682"/>
          </a:xfrm>
          <a:prstGeom prst="wedgeRoundRectCallout">
            <a:avLst>
              <a:gd name="adj1" fmla="val -46942"/>
              <a:gd name="adj2" fmla="val 79581"/>
              <a:gd name="adj3" fmla="val 16667"/>
            </a:avLst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effectLst/>
              </a:rPr>
              <a:t>Student A is a teenager; Student B is his/her parent. Student A is asking for permission to invite friends to a party. Student B can decide to give permission or not.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596743" y="2470175"/>
            <a:ext cx="5440529" cy="3348682"/>
          </a:xfrm>
          <a:prstGeom prst="wedgeRoundRectCallout">
            <a:avLst>
              <a:gd name="adj1" fmla="val -997"/>
              <a:gd name="adj2" fmla="val 78467"/>
              <a:gd name="adj3" fmla="val 16667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300" dirty="0">
                <a:effectLst/>
              </a:rPr>
              <a:t>Student B is a teenager; Student A is his/her parent. Student B is asking for permission to </a:t>
            </a:r>
            <a:r>
              <a:rPr lang="en-US" sz="3300" dirty="0" err="1">
                <a:effectLst/>
              </a:rPr>
              <a:t>colour</a:t>
            </a:r>
            <a:r>
              <a:rPr lang="en-US" sz="3300" dirty="0"/>
              <a:t> </a:t>
            </a:r>
            <a:r>
              <a:rPr lang="en-US" sz="3300" dirty="0">
                <a:effectLst/>
              </a:rPr>
              <a:t>his/her hair. Student A can decide to give permission or not.</a:t>
            </a: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7539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Read the text and complete the notes. Use no more than TWO words for each gap.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63F100F-F581-F54A-8D8A-E244706FE5FA}"/>
              </a:ext>
            </a:extLst>
          </p:cNvPr>
          <p:cNvSpPr/>
          <p:nvPr/>
        </p:nvSpPr>
        <p:spPr>
          <a:xfrm>
            <a:off x="382143" y="2277979"/>
            <a:ext cx="5713857" cy="43474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401A"/>
                </a:solidFill>
                <a:effectLst/>
              </a:rPr>
              <a:t>Asian American children</a:t>
            </a:r>
          </a:p>
          <a:p>
            <a:r>
              <a:rPr lang="en-US" sz="2800" dirty="0">
                <a:effectLst/>
              </a:rPr>
              <a:t>• Adapt to American culture faster</a:t>
            </a:r>
          </a:p>
          <a:p>
            <a:r>
              <a:rPr lang="en-US" sz="2800" dirty="0">
                <a:effectLst/>
              </a:rPr>
              <a:t>• Speak (1)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 </a:t>
            </a:r>
            <a:r>
              <a:rPr lang="en-US" sz="2800" dirty="0">
                <a:effectLst/>
              </a:rPr>
              <a:t>as their first language</a:t>
            </a:r>
          </a:p>
          <a:p>
            <a:r>
              <a:rPr lang="en-US" sz="2800" dirty="0">
                <a:effectLst/>
              </a:rPr>
              <a:t>• Accept American values: individualism, freedom, honesty, and competition</a:t>
            </a:r>
          </a:p>
          <a:p>
            <a:r>
              <a:rPr lang="en-US" sz="2800" dirty="0">
                <a:effectLst/>
              </a:rPr>
              <a:t>• Start to follow (2)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_________________ </a:t>
            </a:r>
            <a:r>
              <a:rPr lang="en-US" sz="2800" dirty="0">
                <a:effectLst/>
              </a:rPr>
              <a:t>in their daily lives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C221CA8-F29D-574A-ACB9-5FCBF41AC529}"/>
              </a:ext>
            </a:extLst>
          </p:cNvPr>
          <p:cNvSpPr/>
          <p:nvPr/>
        </p:nvSpPr>
        <p:spPr>
          <a:xfrm>
            <a:off x="6293930" y="1723813"/>
            <a:ext cx="5713857" cy="49015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9A80"/>
                </a:solidFill>
                <a:effectLst/>
              </a:rPr>
              <a:t>FIRST-GENERATION</a:t>
            </a:r>
          </a:p>
          <a:p>
            <a:pPr algn="ctr"/>
            <a:r>
              <a:rPr lang="en-US" sz="2400" b="1" dirty="0">
                <a:solidFill>
                  <a:srgbClr val="009A80"/>
                </a:solidFill>
                <a:effectLst/>
              </a:rPr>
              <a:t>Asian American parents</a:t>
            </a:r>
          </a:p>
          <a:p>
            <a:r>
              <a:rPr lang="en-US" sz="2800" dirty="0">
                <a:effectLst/>
              </a:rPr>
              <a:t>• Fail to adapt to American culture</a:t>
            </a:r>
          </a:p>
          <a:p>
            <a:r>
              <a:rPr lang="en-US" sz="2800" dirty="0">
                <a:effectLst/>
              </a:rPr>
              <a:t>• Use their (3)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 </a:t>
            </a:r>
            <a:r>
              <a:rPr lang="en-US" sz="2800" dirty="0">
                <a:effectLst/>
              </a:rPr>
              <a:t>language</a:t>
            </a:r>
          </a:p>
          <a:p>
            <a:r>
              <a:rPr lang="en-US" sz="2800" dirty="0">
                <a:effectLst/>
              </a:rPr>
              <a:t>• </a:t>
            </a:r>
            <a:r>
              <a:rPr lang="en-US" sz="2800" dirty="0" err="1">
                <a:effectLst/>
              </a:rPr>
              <a:t>Practise</a:t>
            </a:r>
            <a:r>
              <a:rPr lang="en-US" sz="2800" dirty="0">
                <a:effectLst/>
              </a:rPr>
              <a:t> a traditional lifestyle and their old culture</a:t>
            </a:r>
          </a:p>
          <a:p>
            <a:r>
              <a:rPr lang="en-US" sz="2800" dirty="0">
                <a:effectLst/>
              </a:rPr>
              <a:t>• Try to force children to follow native country’s (4)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______________</a:t>
            </a:r>
            <a:r>
              <a:rPr lang="en-US" sz="2800" dirty="0">
                <a:effectLst/>
              </a:rPr>
              <a:t>: importance of family, respect for the elders and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64DCF-BF5A-8747-B3FD-5713332FEA7A}"/>
              </a:ext>
            </a:extLst>
          </p:cNvPr>
          <p:cNvSpPr txBox="1"/>
          <p:nvPr/>
        </p:nvSpPr>
        <p:spPr>
          <a:xfrm>
            <a:off x="2780438" y="3070015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AC018D-7528-D44A-BAD3-D203397803AE}"/>
              </a:ext>
            </a:extLst>
          </p:cNvPr>
          <p:cNvSpPr txBox="1"/>
          <p:nvPr/>
        </p:nvSpPr>
        <p:spPr>
          <a:xfrm>
            <a:off x="610334" y="5672735"/>
            <a:ext cx="3139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American traditions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4AE4DC-B4DC-4E49-ACA0-BF59ADCC01CC}"/>
              </a:ext>
            </a:extLst>
          </p:cNvPr>
          <p:cNvSpPr txBox="1"/>
          <p:nvPr/>
        </p:nvSpPr>
        <p:spPr>
          <a:xfrm>
            <a:off x="8845276" y="2980264"/>
            <a:ext cx="1162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native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6C69F8-CDFD-A242-B5A5-60231F1E7DD5}"/>
              </a:ext>
            </a:extLst>
          </p:cNvPr>
          <p:cNvSpPr txBox="1"/>
          <p:nvPr/>
        </p:nvSpPr>
        <p:spPr>
          <a:xfrm>
            <a:off x="6781107" y="5106330"/>
            <a:ext cx="2369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cultural values</a:t>
            </a:r>
            <a:r>
              <a:rPr lang="en-VN" sz="2800" dirty="0">
                <a:solidFill>
                  <a:srgbClr val="FF0000"/>
                </a:solidFill>
                <a:effectLst/>
              </a:rPr>
              <a:t> </a:t>
            </a:r>
            <a:endParaRPr lang="en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139038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Work in groups. Discuss the following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E4B1E-AF4F-284A-93CB-B2A8F8564B89}"/>
              </a:ext>
            </a:extLst>
          </p:cNvPr>
          <p:cNvSpPr txBox="1"/>
          <p:nvPr/>
        </p:nvSpPr>
        <p:spPr>
          <a:xfrm>
            <a:off x="878039" y="1815428"/>
            <a:ext cx="117428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E4000"/>
                </a:solidFill>
                <a:effectLst/>
              </a:rPr>
              <a:t>Do you think your family would experience the same generation gap if you moved to a Western country? </a:t>
            </a:r>
          </a:p>
          <a:p>
            <a:r>
              <a:rPr lang="en-US" sz="3600" dirty="0">
                <a:solidFill>
                  <a:srgbClr val="EE4000"/>
                </a:solidFill>
                <a:effectLst/>
              </a:rPr>
              <a:t>Why/Why not?</a:t>
            </a:r>
          </a:p>
        </p:txBody>
      </p:sp>
      <p:pic>
        <p:nvPicPr>
          <p:cNvPr id="5122" name="Picture 2" descr="Generation Gap | آیلتس تیم">
            <a:extLst>
              <a:ext uri="{FF2B5EF4-FFF2-40B4-BE49-F238E27FC236}">
                <a16:creationId xmlns:a16="http://schemas.microsoft.com/office/drawing/2014/main" id="{AFA86706-98DB-BD45-98D9-7D34455C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82" y="3163073"/>
            <a:ext cx="5843337" cy="350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090960"/>
            <a:ext cx="109895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Talk about the differences among Asian American children and Asian American parents.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0241" y="2327064"/>
            <a:ext cx="4567825" cy="426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>
                <a:solidFill>
                  <a:srgbClr val="C00000"/>
                </a:solidFill>
                <a:ea typeface="Times New Roman" panose="02020603050405020304" pitchFamily="18" charset="0"/>
              </a:rPr>
              <a:t>Diseases caused by viruses:</a:t>
            </a:r>
            <a:endParaRPr lang="en-US" sz="280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AIDS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Common cold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Ebola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Genital herpes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Influenza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Measles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Chickenpox and shingles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rgbClr val="C00000"/>
                </a:solidFill>
                <a:ea typeface="Times New Roman" panose="02020603050405020304" pitchFamily="18" charset="0"/>
              </a:rPr>
              <a:t>Coronavirus disease 2019</a:t>
            </a:r>
            <a:endParaRPr lang="en-US" sz="2800">
              <a:solidFill>
                <a:srgbClr val="C000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4975" y="2370295"/>
            <a:ext cx="5078998" cy="193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Diseases caused by bacteria</a:t>
            </a:r>
            <a:endParaRPr lang="en-US" sz="280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Tuberculosis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Pneumonia</a:t>
            </a:r>
          </a:p>
          <a:p>
            <a:pPr marL="342900" marR="0" lvl="0" indent="-342900">
              <a:spcBef>
                <a:spcPts val="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Cholera</a:t>
            </a:r>
            <a:endParaRPr lang="en-US" sz="280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488FDE9-ED56-E841-B605-D8B2FB170CB5}"/>
              </a:ext>
            </a:extLst>
          </p:cNvPr>
          <p:cNvSpPr/>
          <p:nvPr/>
        </p:nvSpPr>
        <p:spPr>
          <a:xfrm>
            <a:off x="382143" y="2277979"/>
            <a:ext cx="5713857" cy="43474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401A"/>
                </a:solidFill>
                <a:effectLst/>
              </a:rPr>
              <a:t>Asian American children</a:t>
            </a:r>
          </a:p>
          <a:p>
            <a:r>
              <a:rPr lang="en-US" sz="2800" dirty="0">
                <a:effectLst/>
              </a:rPr>
              <a:t>• Adapt to American culture faster</a:t>
            </a:r>
          </a:p>
          <a:p>
            <a:r>
              <a:rPr lang="en-US" sz="2800" dirty="0">
                <a:effectLst/>
              </a:rPr>
              <a:t>• Speak English as their first language</a:t>
            </a:r>
          </a:p>
          <a:p>
            <a:r>
              <a:rPr lang="en-US" sz="2800" dirty="0">
                <a:effectLst/>
              </a:rPr>
              <a:t>• Accept American values: individualism, freedom, honesty, and competition</a:t>
            </a:r>
          </a:p>
          <a:p>
            <a:r>
              <a:rPr lang="en-US" sz="2800" dirty="0">
                <a:effectLst/>
              </a:rPr>
              <a:t>• Start to follow </a:t>
            </a:r>
            <a:r>
              <a:rPr lang="en-SG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American traditions</a:t>
            </a:r>
            <a:r>
              <a:rPr lang="en-VN" sz="2800">
                <a:solidFill>
                  <a:schemeClr val="tx1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in their daily lives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377A6FF-A68D-F045-9D3F-FBCF963D216B}"/>
              </a:ext>
            </a:extLst>
          </p:cNvPr>
          <p:cNvSpPr/>
          <p:nvPr/>
        </p:nvSpPr>
        <p:spPr>
          <a:xfrm>
            <a:off x="6293930" y="2277979"/>
            <a:ext cx="5713857" cy="43474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9A80"/>
                </a:solidFill>
                <a:effectLst/>
              </a:rPr>
              <a:t>FIRST-GENERATION</a:t>
            </a:r>
          </a:p>
          <a:p>
            <a:pPr algn="ctr"/>
            <a:r>
              <a:rPr lang="en-US" sz="2800" dirty="0">
                <a:solidFill>
                  <a:srgbClr val="009A80"/>
                </a:solidFill>
                <a:effectLst/>
              </a:rPr>
              <a:t>Asian American parents</a:t>
            </a:r>
          </a:p>
          <a:p>
            <a:r>
              <a:rPr lang="en-US" sz="2800" dirty="0">
                <a:effectLst/>
              </a:rPr>
              <a:t>• Fail to adapt to American culture</a:t>
            </a:r>
          </a:p>
          <a:p>
            <a:r>
              <a:rPr lang="en-US" sz="2800" dirty="0">
                <a:effectLst/>
              </a:rPr>
              <a:t>• Use their </a:t>
            </a:r>
            <a:r>
              <a:rPr lang="en-SG" sz="2800" dirty="0">
                <a:solidFill>
                  <a:schemeClr val="tx1"/>
                </a:solidFill>
                <a:cs typeface="Times New Roman" panose="02020603050405020304" pitchFamily="18" charset="0"/>
              </a:rPr>
              <a:t>native</a:t>
            </a:r>
            <a:r>
              <a:rPr lang="en-SG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</a:rPr>
              <a:t>language</a:t>
            </a:r>
          </a:p>
          <a:p>
            <a:r>
              <a:rPr lang="en-US" sz="2800" dirty="0">
                <a:effectLst/>
              </a:rPr>
              <a:t>• </a:t>
            </a:r>
            <a:r>
              <a:rPr lang="en-US" sz="2800" dirty="0" err="1">
                <a:effectLst/>
              </a:rPr>
              <a:t>Practise</a:t>
            </a:r>
            <a:r>
              <a:rPr lang="en-US" sz="2800" dirty="0">
                <a:effectLst/>
              </a:rPr>
              <a:t> a traditional lifestyle and their old culture</a:t>
            </a:r>
          </a:p>
          <a:p>
            <a:r>
              <a:rPr lang="en-US" sz="2800" dirty="0">
                <a:effectLst/>
              </a:rPr>
              <a:t>• Try to force children to follow native country’s </a:t>
            </a:r>
            <a:r>
              <a:rPr lang="en-SG" sz="2800" dirty="0">
                <a:solidFill>
                  <a:schemeClr val="tx1"/>
                </a:solidFill>
                <a:cs typeface="Times New Roman" panose="02020603050405020304" pitchFamily="18" charset="0"/>
              </a:rPr>
              <a:t>cultural values:</a:t>
            </a:r>
            <a:r>
              <a:rPr lang="en-VN" sz="2800" dirty="0">
                <a:solidFill>
                  <a:schemeClr val="tx1"/>
                </a:solidFill>
                <a:effectLst/>
              </a:rPr>
              <a:t> </a:t>
            </a:r>
            <a:r>
              <a:rPr lang="en-US" sz="2800" dirty="0">
                <a:effectLst/>
              </a:rPr>
              <a:t>importance of family, respect for the elders and community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440111-1429-B545-A8BB-C2B60F2D8F4D}"/>
              </a:ext>
            </a:extLst>
          </p:cNvPr>
          <p:cNvSpPr txBox="1"/>
          <p:nvPr/>
        </p:nvSpPr>
        <p:spPr>
          <a:xfrm>
            <a:off x="8454188" y="3673642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effectLst/>
              </a:rPr>
              <a:t> </a:t>
            </a:r>
            <a:endParaRPr lang="en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generation gap in Asian American families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Review expressions for asking for and giving permission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5E6FC6-23D9-5CFD-AE5E-25C1C2287B4F}"/>
              </a:ext>
            </a:extLst>
          </p:cNvPr>
          <p:cNvSpPr txBox="1"/>
          <p:nvPr/>
        </p:nvSpPr>
        <p:spPr>
          <a:xfrm>
            <a:off x="3387013" y="2267339"/>
            <a:ext cx="5766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Thank you so much!!</a:t>
            </a: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115" y="2721428"/>
            <a:ext cx="6842344" cy="895079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COMMUNICATION AND </a:t>
            </a:r>
          </a:p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CULTURE / CLIL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08451" y="2923308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232284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COMMUNICATION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CULTURE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670958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Hidden picture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3" y="2058476"/>
            <a:ext cx="5670959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complete the conversation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Make similar conversation for the situations.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325646"/>
            <a:ext cx="5670960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1: Read the text and complete the comparison table.</a:t>
            </a:r>
            <a:endParaRPr lang="en-VN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Work in groups. Discuss the following questions.</a:t>
            </a:r>
            <a:endParaRPr lang="en-VN" sz="1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89844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2559985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EXTRA ACTIVITY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3" y="4631707"/>
            <a:ext cx="5670957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Talk about the differences among Asian American children and Asian American parents.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947383" y="322270"/>
            <a:ext cx="6181534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COMMUNICATION AND CULTURE / CLIL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37188" y="344239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7693" y="5622841"/>
            <a:ext cx="5670957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>
            <a:endCxn id="30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5818811" y="217938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4725690" y="1027163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3352962" y="1439887"/>
            <a:ext cx="5941200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US" b="1" dirty="0">
                <a:solidFill>
                  <a:schemeClr val="tx1"/>
                </a:solidFill>
              </a:rPr>
              <a:t>HIDDEN PICTURE GAME</a:t>
            </a:r>
          </a:p>
        </p:txBody>
      </p:sp>
      <p:grpSp>
        <p:nvGrpSpPr>
          <p:cNvPr id="426" name="Google Shape;426;p38"/>
          <p:cNvGrpSpPr/>
          <p:nvPr/>
        </p:nvGrpSpPr>
        <p:grpSpPr>
          <a:xfrm>
            <a:off x="5721962" y="6248401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1" name="Google Shape;395;p38">
            <a:extLst>
              <a:ext uri="{FF2B5EF4-FFF2-40B4-BE49-F238E27FC236}">
                <a16:creationId xmlns:a16="http://schemas.microsoft.com/office/drawing/2014/main" id="{1472DE7E-B285-A444-8FF7-4D0ED4ECA5FA}"/>
              </a:ext>
            </a:extLst>
          </p:cNvPr>
          <p:cNvSpPr txBox="1">
            <a:spLocks/>
          </p:cNvSpPr>
          <p:nvPr/>
        </p:nvSpPr>
        <p:spPr>
          <a:xfrm>
            <a:off x="2466198" y="4450327"/>
            <a:ext cx="7815844" cy="841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pPr marL="571500" indent="-571500" algn="just">
              <a:spcAft>
                <a:spcPts val="1600"/>
              </a:spcAft>
              <a:buFont typeface="Wingdings" pitchFamily="2" charset="2"/>
              <a:buChar char="Ø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Work in 4 groups.</a:t>
            </a:r>
          </a:p>
          <a:p>
            <a:pPr marL="571500" indent="-571500" algn="just">
              <a:spcAft>
                <a:spcPts val="1600"/>
              </a:spcAft>
              <a:buFont typeface="Wingdings" pitchFamily="2" charset="2"/>
              <a:buChar char="Ø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Look at the hints.</a:t>
            </a:r>
          </a:p>
          <a:p>
            <a:pPr marL="571500" indent="-571500" algn="just">
              <a:spcAft>
                <a:spcPts val="1600"/>
              </a:spcAft>
              <a:buFont typeface="Wingdings" pitchFamily="2" charset="2"/>
              <a:buChar char="Ø"/>
            </a:pP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 Hebrew Scholar" pitchFamily="2" charset="-79"/>
                <a:cs typeface="Arial Hebrew Scholar" pitchFamily="2" charset="-79"/>
              </a:rPr>
              <a:t>Guess the names of the mass media forms in the pictures.</a:t>
            </a:r>
          </a:p>
          <a:p>
            <a:pPr algn="just">
              <a:spcAft>
                <a:spcPts val="1600"/>
              </a:spcAft>
            </a:pPr>
            <a:endParaRPr lang="en-US" sz="4000" dirty="0">
              <a:latin typeface="Arial Hebrew Scholar" pitchFamily="2" charset="-79"/>
              <a:cs typeface="Arial Hebrew Scholar" pitchFamily="2" charset="-79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18EA2E8-E489-2E4F-8F23-083696E3A8C4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6245FF-0D86-694C-AD99-B7CB74D6262F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928581-59F2-CB48-BB89-EE786FBF0113}"/>
              </a:ext>
            </a:extLst>
          </p:cNvPr>
          <p:cNvSpPr txBox="1"/>
          <p:nvPr/>
        </p:nvSpPr>
        <p:spPr>
          <a:xfrm>
            <a:off x="4800600" y="6029980"/>
            <a:ext cx="2368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</a:rPr>
              <a:t>Viet</a:t>
            </a:r>
            <a:r>
              <a:rPr lang="en-US" sz="4400" b="1" dirty="0">
                <a:solidFill>
                  <a:srgbClr val="FF0000"/>
                </a:solidFill>
              </a:rPr>
              <a:t> N</a:t>
            </a:r>
            <a:r>
              <a:rPr lang="en-VN" sz="4400" b="1" dirty="0">
                <a:solidFill>
                  <a:srgbClr val="FF0000"/>
                </a:solidFill>
              </a:rPr>
              <a:t>am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F411406-9ED4-294C-B8DC-46C4DD204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1025" name="Picture 2">
            <a:extLst>
              <a:ext uri="{FF2B5EF4-FFF2-40B4-BE49-F238E27FC236}">
                <a16:creationId xmlns:a16="http://schemas.microsoft.com/office/drawing/2014/main" id="{6C7295BC-D456-EA49-BDF4-2C34D574F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0"/>
            <a:ext cx="8610600" cy="57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B9824FAD-6B8A-E64F-B953-5728409C02A9}"/>
              </a:ext>
            </a:extLst>
          </p:cNvPr>
          <p:cNvSpPr/>
          <p:nvPr/>
        </p:nvSpPr>
        <p:spPr>
          <a:xfrm>
            <a:off x="-5511525" y="-352425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3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49583 4.44444E-6 L 0.49583 0.54444 L 4.375E-6 0.54444 L 4.375E-6 4.44444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928581-59F2-CB48-BB89-EE786FBF0113}"/>
              </a:ext>
            </a:extLst>
          </p:cNvPr>
          <p:cNvSpPr txBox="1"/>
          <p:nvPr/>
        </p:nvSpPr>
        <p:spPr>
          <a:xfrm>
            <a:off x="5083543" y="6150114"/>
            <a:ext cx="2206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</a:rPr>
              <a:t>Thailand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CBA1DAB-D377-4140-9AC2-FFBAA39BF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2049" name="Picture 4">
            <a:extLst>
              <a:ext uri="{FF2B5EF4-FFF2-40B4-BE49-F238E27FC236}">
                <a16:creationId xmlns:a16="http://schemas.microsoft.com/office/drawing/2014/main" id="{9D1AE8B9-68B9-4F4A-8D66-72748AFF6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9932" y="0"/>
            <a:ext cx="8432136" cy="557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B08C196A-C0C0-AE4D-AC29-9EC20D5A4D45}"/>
              </a:ext>
            </a:extLst>
          </p:cNvPr>
          <p:cNvSpPr/>
          <p:nvPr/>
        </p:nvSpPr>
        <p:spPr>
          <a:xfrm>
            <a:off x="-5376709" y="-352425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7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928581-59F2-CB48-BB89-EE786FBF0113}"/>
              </a:ext>
            </a:extLst>
          </p:cNvPr>
          <p:cNvSpPr txBox="1"/>
          <p:nvPr/>
        </p:nvSpPr>
        <p:spPr>
          <a:xfrm>
            <a:off x="5257801" y="6027003"/>
            <a:ext cx="2117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</a:rPr>
              <a:t>America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B4EFFB4-51E0-A848-AAC1-BF0E5F716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3073" name="Picture 5" descr="Flag of the United States - Wikipedia">
            <a:extLst>
              <a:ext uri="{FF2B5EF4-FFF2-40B4-BE49-F238E27FC236}">
                <a16:creationId xmlns:a16="http://schemas.microsoft.com/office/drawing/2014/main" id="{98233603-41E2-9F45-96B6-390FAF54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220200" cy="55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04CADC73-B620-9C4F-8DC4-517AB14D0908}"/>
              </a:ext>
            </a:extLst>
          </p:cNvPr>
          <p:cNvSpPr/>
          <p:nvPr/>
        </p:nvSpPr>
        <p:spPr>
          <a:xfrm>
            <a:off x="-5376709" y="-352425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056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928581-59F2-CB48-BB89-EE786FBF0113}"/>
              </a:ext>
            </a:extLst>
          </p:cNvPr>
          <p:cNvSpPr txBox="1"/>
          <p:nvPr/>
        </p:nvSpPr>
        <p:spPr>
          <a:xfrm>
            <a:off x="5674124" y="6088559"/>
            <a:ext cx="18866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400" b="1" dirty="0">
                <a:solidFill>
                  <a:srgbClr val="FF0000"/>
                </a:solidFill>
              </a:rPr>
              <a:t>Mexico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98010E2-32BF-654B-B7AF-6DB6F75F6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VN"/>
          </a:p>
        </p:txBody>
      </p:sp>
      <p:pic>
        <p:nvPicPr>
          <p:cNvPr id="4097" name="Picture 6" descr="Mexico - Wikipedia">
            <a:extLst>
              <a:ext uri="{FF2B5EF4-FFF2-40B4-BE49-F238E27FC236}">
                <a16:creationId xmlns:a16="http://schemas.microsoft.com/office/drawing/2014/main" id="{CBB4DCFD-45CB-4147-BEA7-AFD33B9E8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238780"/>
            <a:ext cx="9183335" cy="524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1E6BDB9-2269-7847-8C27-4C9B6F5137D6}"/>
              </a:ext>
            </a:extLst>
          </p:cNvPr>
          <p:cNvSpPr/>
          <p:nvPr/>
        </p:nvSpPr>
        <p:spPr>
          <a:xfrm>
            <a:off x="-5376709" y="-3524250"/>
            <a:ext cx="18121159" cy="10382250"/>
          </a:xfrm>
          <a:custGeom>
            <a:avLst/>
            <a:gdLst>
              <a:gd name="connsiteX0" fmla="*/ 4514850 w 12668250"/>
              <a:gd name="connsiteY0" fmla="*/ 3457575 h 9658350"/>
              <a:gd name="connsiteX1" fmla="*/ 3829050 w 12668250"/>
              <a:gd name="connsiteY1" fmla="*/ 4143375 h 9658350"/>
              <a:gd name="connsiteX2" fmla="*/ 4514850 w 12668250"/>
              <a:gd name="connsiteY2" fmla="*/ 4829175 h 9658350"/>
              <a:gd name="connsiteX3" fmla="*/ 5083526 w 12668250"/>
              <a:gd name="connsiteY3" fmla="*/ 4526812 h 9658350"/>
              <a:gd name="connsiteX4" fmla="*/ 5114925 w 12668250"/>
              <a:gd name="connsiteY4" fmla="*/ 4468964 h 9658350"/>
              <a:gd name="connsiteX5" fmla="*/ 5146324 w 12668250"/>
              <a:gd name="connsiteY5" fmla="*/ 4526812 h 9658350"/>
              <a:gd name="connsiteX6" fmla="*/ 5715000 w 12668250"/>
              <a:gd name="connsiteY6" fmla="*/ 4829175 h 9658350"/>
              <a:gd name="connsiteX7" fmla="*/ 6400800 w 12668250"/>
              <a:gd name="connsiteY7" fmla="*/ 4143375 h 9658350"/>
              <a:gd name="connsiteX8" fmla="*/ 5715000 w 12668250"/>
              <a:gd name="connsiteY8" fmla="*/ 3457575 h 9658350"/>
              <a:gd name="connsiteX9" fmla="*/ 5146324 w 12668250"/>
              <a:gd name="connsiteY9" fmla="*/ 3759938 h 9658350"/>
              <a:gd name="connsiteX10" fmla="*/ 5114925 w 12668250"/>
              <a:gd name="connsiteY10" fmla="*/ 3817786 h 9658350"/>
              <a:gd name="connsiteX11" fmla="*/ 5083526 w 12668250"/>
              <a:gd name="connsiteY11" fmla="*/ 3759938 h 9658350"/>
              <a:gd name="connsiteX12" fmla="*/ 4514850 w 12668250"/>
              <a:gd name="connsiteY12" fmla="*/ 3457575 h 9658350"/>
              <a:gd name="connsiteX13" fmla="*/ 0 w 12668250"/>
              <a:gd name="connsiteY13" fmla="*/ 0 h 9658350"/>
              <a:gd name="connsiteX14" fmla="*/ 12668250 w 12668250"/>
              <a:gd name="connsiteY14" fmla="*/ 0 h 9658350"/>
              <a:gd name="connsiteX15" fmla="*/ 12668250 w 12668250"/>
              <a:gd name="connsiteY15" fmla="*/ 9658350 h 9658350"/>
              <a:gd name="connsiteX16" fmla="*/ 0 w 12668250"/>
              <a:gd name="connsiteY16" fmla="*/ 9658350 h 96583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209550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2095500 w 14763750"/>
              <a:gd name="connsiteY17" fmla="*/ 0 h 9658350"/>
              <a:gd name="connsiteX0" fmla="*/ 6610350 w 14763750"/>
              <a:gd name="connsiteY0" fmla="*/ 3705225 h 9906000"/>
              <a:gd name="connsiteX1" fmla="*/ 5924550 w 14763750"/>
              <a:gd name="connsiteY1" fmla="*/ 4391025 h 9906000"/>
              <a:gd name="connsiteX2" fmla="*/ 6610350 w 14763750"/>
              <a:gd name="connsiteY2" fmla="*/ 5076825 h 9906000"/>
              <a:gd name="connsiteX3" fmla="*/ 7179026 w 14763750"/>
              <a:gd name="connsiteY3" fmla="*/ 4774462 h 9906000"/>
              <a:gd name="connsiteX4" fmla="*/ 7210425 w 14763750"/>
              <a:gd name="connsiteY4" fmla="*/ 4716614 h 9906000"/>
              <a:gd name="connsiteX5" fmla="*/ 7241824 w 14763750"/>
              <a:gd name="connsiteY5" fmla="*/ 4774462 h 9906000"/>
              <a:gd name="connsiteX6" fmla="*/ 7810500 w 14763750"/>
              <a:gd name="connsiteY6" fmla="*/ 5076825 h 9906000"/>
              <a:gd name="connsiteX7" fmla="*/ 8496300 w 14763750"/>
              <a:gd name="connsiteY7" fmla="*/ 4391025 h 9906000"/>
              <a:gd name="connsiteX8" fmla="*/ 7810500 w 14763750"/>
              <a:gd name="connsiteY8" fmla="*/ 3705225 h 9906000"/>
              <a:gd name="connsiteX9" fmla="*/ 7241824 w 14763750"/>
              <a:gd name="connsiteY9" fmla="*/ 4007588 h 9906000"/>
              <a:gd name="connsiteX10" fmla="*/ 7210425 w 14763750"/>
              <a:gd name="connsiteY10" fmla="*/ 4065436 h 9906000"/>
              <a:gd name="connsiteX11" fmla="*/ 7179026 w 14763750"/>
              <a:gd name="connsiteY11" fmla="*/ 4007588 h 9906000"/>
              <a:gd name="connsiteX12" fmla="*/ 6610350 w 14763750"/>
              <a:gd name="connsiteY12" fmla="*/ 3705225 h 9906000"/>
              <a:gd name="connsiteX13" fmla="*/ 19050 w 14763750"/>
              <a:gd name="connsiteY13" fmla="*/ 0 h 9906000"/>
              <a:gd name="connsiteX14" fmla="*/ 14763750 w 14763750"/>
              <a:gd name="connsiteY14" fmla="*/ 247650 h 9906000"/>
              <a:gd name="connsiteX15" fmla="*/ 14763750 w 14763750"/>
              <a:gd name="connsiteY15" fmla="*/ 9906000 h 9906000"/>
              <a:gd name="connsiteX16" fmla="*/ 0 w 14763750"/>
              <a:gd name="connsiteY16" fmla="*/ 9848850 h 9906000"/>
              <a:gd name="connsiteX17" fmla="*/ 19050 w 14763750"/>
              <a:gd name="connsiteY17" fmla="*/ 0 h 9906000"/>
              <a:gd name="connsiteX0" fmla="*/ 6610350 w 14763750"/>
              <a:gd name="connsiteY0" fmla="*/ 3533775 h 9734550"/>
              <a:gd name="connsiteX1" fmla="*/ 5924550 w 14763750"/>
              <a:gd name="connsiteY1" fmla="*/ 4219575 h 9734550"/>
              <a:gd name="connsiteX2" fmla="*/ 6610350 w 14763750"/>
              <a:gd name="connsiteY2" fmla="*/ 4905375 h 9734550"/>
              <a:gd name="connsiteX3" fmla="*/ 7179026 w 14763750"/>
              <a:gd name="connsiteY3" fmla="*/ 4603012 h 9734550"/>
              <a:gd name="connsiteX4" fmla="*/ 7210425 w 14763750"/>
              <a:gd name="connsiteY4" fmla="*/ 4545164 h 9734550"/>
              <a:gd name="connsiteX5" fmla="*/ 7241824 w 14763750"/>
              <a:gd name="connsiteY5" fmla="*/ 4603012 h 9734550"/>
              <a:gd name="connsiteX6" fmla="*/ 7810500 w 14763750"/>
              <a:gd name="connsiteY6" fmla="*/ 4905375 h 9734550"/>
              <a:gd name="connsiteX7" fmla="*/ 8496300 w 14763750"/>
              <a:gd name="connsiteY7" fmla="*/ 4219575 h 9734550"/>
              <a:gd name="connsiteX8" fmla="*/ 7810500 w 14763750"/>
              <a:gd name="connsiteY8" fmla="*/ 3533775 h 9734550"/>
              <a:gd name="connsiteX9" fmla="*/ 7241824 w 14763750"/>
              <a:gd name="connsiteY9" fmla="*/ 3836138 h 9734550"/>
              <a:gd name="connsiteX10" fmla="*/ 7210425 w 14763750"/>
              <a:gd name="connsiteY10" fmla="*/ 3893986 h 9734550"/>
              <a:gd name="connsiteX11" fmla="*/ 7179026 w 14763750"/>
              <a:gd name="connsiteY11" fmla="*/ 3836138 h 9734550"/>
              <a:gd name="connsiteX12" fmla="*/ 6610350 w 14763750"/>
              <a:gd name="connsiteY12" fmla="*/ 3533775 h 9734550"/>
              <a:gd name="connsiteX13" fmla="*/ 19050 w 14763750"/>
              <a:gd name="connsiteY13" fmla="*/ 0 h 9734550"/>
              <a:gd name="connsiteX14" fmla="*/ 14763750 w 14763750"/>
              <a:gd name="connsiteY14" fmla="*/ 76200 h 9734550"/>
              <a:gd name="connsiteX15" fmla="*/ 14763750 w 14763750"/>
              <a:gd name="connsiteY15" fmla="*/ 9734550 h 9734550"/>
              <a:gd name="connsiteX16" fmla="*/ 0 w 14763750"/>
              <a:gd name="connsiteY16" fmla="*/ 9677400 h 9734550"/>
              <a:gd name="connsiteX17" fmla="*/ 19050 w 14763750"/>
              <a:gd name="connsiteY17" fmla="*/ 0 h 9734550"/>
              <a:gd name="connsiteX0" fmla="*/ 6610350 w 14763750"/>
              <a:gd name="connsiteY0" fmla="*/ 3457575 h 9658350"/>
              <a:gd name="connsiteX1" fmla="*/ 5924550 w 14763750"/>
              <a:gd name="connsiteY1" fmla="*/ 4143375 h 9658350"/>
              <a:gd name="connsiteX2" fmla="*/ 6610350 w 14763750"/>
              <a:gd name="connsiteY2" fmla="*/ 4829175 h 9658350"/>
              <a:gd name="connsiteX3" fmla="*/ 7179026 w 14763750"/>
              <a:gd name="connsiteY3" fmla="*/ 4526812 h 9658350"/>
              <a:gd name="connsiteX4" fmla="*/ 7210425 w 14763750"/>
              <a:gd name="connsiteY4" fmla="*/ 4468964 h 9658350"/>
              <a:gd name="connsiteX5" fmla="*/ 7241824 w 14763750"/>
              <a:gd name="connsiteY5" fmla="*/ 4526812 h 9658350"/>
              <a:gd name="connsiteX6" fmla="*/ 7810500 w 14763750"/>
              <a:gd name="connsiteY6" fmla="*/ 4829175 h 9658350"/>
              <a:gd name="connsiteX7" fmla="*/ 8496300 w 14763750"/>
              <a:gd name="connsiteY7" fmla="*/ 4143375 h 9658350"/>
              <a:gd name="connsiteX8" fmla="*/ 7810500 w 14763750"/>
              <a:gd name="connsiteY8" fmla="*/ 3457575 h 9658350"/>
              <a:gd name="connsiteX9" fmla="*/ 7241824 w 14763750"/>
              <a:gd name="connsiteY9" fmla="*/ 3759938 h 9658350"/>
              <a:gd name="connsiteX10" fmla="*/ 7210425 w 14763750"/>
              <a:gd name="connsiteY10" fmla="*/ 3817786 h 9658350"/>
              <a:gd name="connsiteX11" fmla="*/ 7179026 w 14763750"/>
              <a:gd name="connsiteY11" fmla="*/ 3759938 h 9658350"/>
              <a:gd name="connsiteX12" fmla="*/ 6610350 w 14763750"/>
              <a:gd name="connsiteY12" fmla="*/ 3457575 h 9658350"/>
              <a:gd name="connsiteX13" fmla="*/ 19050 w 14763750"/>
              <a:gd name="connsiteY13" fmla="*/ 0 h 9658350"/>
              <a:gd name="connsiteX14" fmla="*/ 14763750 w 14763750"/>
              <a:gd name="connsiteY14" fmla="*/ 0 h 9658350"/>
              <a:gd name="connsiteX15" fmla="*/ 14763750 w 14763750"/>
              <a:gd name="connsiteY15" fmla="*/ 9658350 h 9658350"/>
              <a:gd name="connsiteX16" fmla="*/ 0 w 14763750"/>
              <a:gd name="connsiteY16" fmla="*/ 9601200 h 9658350"/>
              <a:gd name="connsiteX17" fmla="*/ 19050 w 14763750"/>
              <a:gd name="connsiteY17" fmla="*/ 0 h 96583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201930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44700 w 14763750"/>
              <a:gd name="connsiteY14" fmla="*/ 571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  <a:gd name="connsiteX0" fmla="*/ 6610350 w 14763750"/>
              <a:gd name="connsiteY0" fmla="*/ 5476875 h 11677650"/>
              <a:gd name="connsiteX1" fmla="*/ 5924550 w 14763750"/>
              <a:gd name="connsiteY1" fmla="*/ 6162675 h 11677650"/>
              <a:gd name="connsiteX2" fmla="*/ 6610350 w 14763750"/>
              <a:gd name="connsiteY2" fmla="*/ 6848475 h 11677650"/>
              <a:gd name="connsiteX3" fmla="*/ 7179026 w 14763750"/>
              <a:gd name="connsiteY3" fmla="*/ 6546112 h 11677650"/>
              <a:gd name="connsiteX4" fmla="*/ 7210425 w 14763750"/>
              <a:gd name="connsiteY4" fmla="*/ 6488264 h 11677650"/>
              <a:gd name="connsiteX5" fmla="*/ 7241824 w 14763750"/>
              <a:gd name="connsiteY5" fmla="*/ 6546112 h 11677650"/>
              <a:gd name="connsiteX6" fmla="*/ 7810500 w 14763750"/>
              <a:gd name="connsiteY6" fmla="*/ 6848475 h 11677650"/>
              <a:gd name="connsiteX7" fmla="*/ 8496300 w 14763750"/>
              <a:gd name="connsiteY7" fmla="*/ 6162675 h 11677650"/>
              <a:gd name="connsiteX8" fmla="*/ 7810500 w 14763750"/>
              <a:gd name="connsiteY8" fmla="*/ 5476875 h 11677650"/>
              <a:gd name="connsiteX9" fmla="*/ 7241824 w 14763750"/>
              <a:gd name="connsiteY9" fmla="*/ 5779238 h 11677650"/>
              <a:gd name="connsiteX10" fmla="*/ 7210425 w 14763750"/>
              <a:gd name="connsiteY10" fmla="*/ 5837086 h 11677650"/>
              <a:gd name="connsiteX11" fmla="*/ 7179026 w 14763750"/>
              <a:gd name="connsiteY11" fmla="*/ 5779238 h 11677650"/>
              <a:gd name="connsiteX12" fmla="*/ 6610350 w 14763750"/>
              <a:gd name="connsiteY12" fmla="*/ 5476875 h 11677650"/>
              <a:gd name="connsiteX13" fmla="*/ 0 w 14763750"/>
              <a:gd name="connsiteY13" fmla="*/ 0 h 11677650"/>
              <a:gd name="connsiteX14" fmla="*/ 14763750 w 14763750"/>
              <a:gd name="connsiteY14" fmla="*/ 19050 h 11677650"/>
              <a:gd name="connsiteX15" fmla="*/ 14763750 w 14763750"/>
              <a:gd name="connsiteY15" fmla="*/ 11677650 h 11677650"/>
              <a:gd name="connsiteX16" fmla="*/ 0 w 14763750"/>
              <a:gd name="connsiteY16" fmla="*/ 11620500 h 11677650"/>
              <a:gd name="connsiteX17" fmla="*/ 0 w 14763750"/>
              <a:gd name="connsiteY17" fmla="*/ 0 h 1167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763750" h="11677650">
                <a:moveTo>
                  <a:pt x="6610350" y="5476875"/>
                </a:moveTo>
                <a:cubicBezTo>
                  <a:pt x="6231593" y="5476875"/>
                  <a:pt x="5924550" y="5783918"/>
                  <a:pt x="5924550" y="6162675"/>
                </a:cubicBezTo>
                <a:cubicBezTo>
                  <a:pt x="5924550" y="6541432"/>
                  <a:pt x="6231593" y="6848475"/>
                  <a:pt x="6610350" y="6848475"/>
                </a:cubicBezTo>
                <a:cubicBezTo>
                  <a:pt x="6847073" y="6848475"/>
                  <a:pt x="7055783" y="6728536"/>
                  <a:pt x="7179026" y="6546112"/>
                </a:cubicBezTo>
                <a:lnTo>
                  <a:pt x="7210425" y="6488264"/>
                </a:lnTo>
                <a:lnTo>
                  <a:pt x="7241824" y="6546112"/>
                </a:lnTo>
                <a:cubicBezTo>
                  <a:pt x="7365067" y="6728536"/>
                  <a:pt x="7573777" y="6848475"/>
                  <a:pt x="7810500" y="6848475"/>
                </a:cubicBezTo>
                <a:cubicBezTo>
                  <a:pt x="8189257" y="6848475"/>
                  <a:pt x="8496300" y="6541432"/>
                  <a:pt x="8496300" y="6162675"/>
                </a:cubicBezTo>
                <a:cubicBezTo>
                  <a:pt x="8496300" y="5783918"/>
                  <a:pt x="8189257" y="5476875"/>
                  <a:pt x="7810500" y="5476875"/>
                </a:cubicBezTo>
                <a:cubicBezTo>
                  <a:pt x="7573777" y="5476875"/>
                  <a:pt x="7365067" y="5596814"/>
                  <a:pt x="7241824" y="5779238"/>
                </a:cubicBezTo>
                <a:lnTo>
                  <a:pt x="7210425" y="5837086"/>
                </a:lnTo>
                <a:lnTo>
                  <a:pt x="7179026" y="5779238"/>
                </a:lnTo>
                <a:cubicBezTo>
                  <a:pt x="7055783" y="5596814"/>
                  <a:pt x="6847073" y="5476875"/>
                  <a:pt x="6610350" y="5476875"/>
                </a:cubicBezTo>
                <a:close/>
                <a:moveTo>
                  <a:pt x="0" y="0"/>
                </a:moveTo>
                <a:lnTo>
                  <a:pt x="14763750" y="19050"/>
                </a:lnTo>
                <a:lnTo>
                  <a:pt x="14763750" y="11677650"/>
                </a:lnTo>
                <a:lnTo>
                  <a:pt x="0" y="11620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4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49583 8.64198E-7 L 0.49583 0.54444 L 3.05556E-6 0.54444 L 3.05556E-6 8.64198E-7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41934"/>
            <a:ext cx="10266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Listen and complete the conversation with the expressions in the box. Then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practise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it in pairs.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16343BC-A589-264B-B3F7-D39D5B3B928C}"/>
              </a:ext>
            </a:extLst>
          </p:cNvPr>
          <p:cNvSpPr/>
          <p:nvPr/>
        </p:nvSpPr>
        <p:spPr>
          <a:xfrm>
            <a:off x="1053549" y="2093354"/>
            <a:ext cx="10336346" cy="68981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Is it OK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I’m afraid not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Certainly               </a:t>
            </a:r>
            <a:r>
              <a:rPr lang="en-US" sz="2800" dirty="0">
                <a:solidFill>
                  <a:srgbClr val="EE4000"/>
                </a:solidFill>
                <a:effectLst/>
              </a:rPr>
              <a:t>D. </a:t>
            </a:r>
            <a:r>
              <a:rPr lang="en-US" sz="2800" dirty="0">
                <a:effectLst/>
              </a:rPr>
              <a:t>can </a:t>
            </a:r>
            <a:r>
              <a:rPr lang="en-US" sz="2800" dirty="0">
                <a:effectLst/>
                <a:latin typeface="Helvetica" pitchFamily="2" charset="0"/>
              </a:rPr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879F18-663B-564B-B992-1A95C33F1759}"/>
              </a:ext>
            </a:extLst>
          </p:cNvPr>
          <p:cNvSpPr txBox="1"/>
          <p:nvPr/>
        </p:nvSpPr>
        <p:spPr>
          <a:xfrm>
            <a:off x="689810" y="3073084"/>
            <a:ext cx="108123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Lan: </a:t>
            </a:r>
            <a:r>
              <a:rPr lang="en-US" sz="2800" dirty="0">
                <a:effectLst/>
              </a:rPr>
              <a:t>Mum, (1)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 </a:t>
            </a:r>
            <a:r>
              <a:rPr lang="en-US" sz="2800" dirty="0">
                <a:effectLst/>
              </a:rPr>
              <a:t>go to my friend’s birthday party this Saturday evening?</a:t>
            </a:r>
          </a:p>
          <a:p>
            <a:r>
              <a:rPr lang="en-US" sz="2800" b="1" dirty="0">
                <a:effectLst/>
              </a:rPr>
              <a:t>Lan’s mother: </a:t>
            </a:r>
            <a:r>
              <a:rPr lang="en-US" sz="2800" dirty="0">
                <a:effectLst/>
              </a:rPr>
              <a:t>(2)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</a:t>
            </a:r>
            <a:r>
              <a:rPr lang="en-US" sz="2800" dirty="0">
                <a:effectLst/>
              </a:rPr>
              <a:t>. Whose birthday is it?</a:t>
            </a:r>
          </a:p>
          <a:p>
            <a:r>
              <a:rPr lang="en-US" sz="2800" b="1" dirty="0">
                <a:effectLst/>
              </a:rPr>
              <a:t>Lan: </a:t>
            </a:r>
            <a:r>
              <a:rPr lang="en-US" sz="2800" dirty="0">
                <a:effectLst/>
              </a:rPr>
              <a:t>It’s Mai’s birthday, Mum. (3)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 </a:t>
            </a:r>
            <a:r>
              <a:rPr lang="en-US" sz="2800" dirty="0">
                <a:effectLst/>
              </a:rPr>
              <a:t>if I stay the night at her house after the party?</a:t>
            </a:r>
          </a:p>
          <a:p>
            <a:r>
              <a:rPr lang="en-US" sz="2800" b="1" dirty="0">
                <a:effectLst/>
              </a:rPr>
              <a:t>Lan’s mother: </a:t>
            </a:r>
            <a:r>
              <a:rPr lang="en-US" sz="2800" dirty="0">
                <a:effectLst/>
              </a:rPr>
              <a:t>Oh, (4) </a:t>
            </a:r>
            <a:r>
              <a:rPr lang="en-US" sz="2800" dirty="0">
                <a:solidFill>
                  <a:srgbClr val="455B63"/>
                </a:solidFill>
                <a:effectLst/>
              </a:rPr>
              <a:t>_________</a:t>
            </a:r>
            <a:r>
              <a:rPr lang="en-US" sz="2800" dirty="0">
                <a:effectLst/>
              </a:rPr>
              <a:t>. You must come back home before 10 p.m. We’re going to visit your grandparents early on Sunday morning.</a:t>
            </a:r>
          </a:p>
          <a:p>
            <a:r>
              <a:rPr lang="en-US" sz="2800" b="1" dirty="0">
                <a:effectLst/>
              </a:rPr>
              <a:t>Lan: </a:t>
            </a:r>
            <a:r>
              <a:rPr lang="en-US" sz="2800" dirty="0">
                <a:effectLst/>
              </a:rPr>
              <a:t>OK, Mum. I’ll be home before 10 p.m. then.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37505-1638-7D4D-B9A1-9783E2902EC1}"/>
              </a:ext>
            </a:extLst>
          </p:cNvPr>
          <p:cNvSpPr txBox="1"/>
          <p:nvPr/>
        </p:nvSpPr>
        <p:spPr>
          <a:xfrm>
            <a:off x="3395869" y="295014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	</a:t>
            </a:r>
            <a:r>
              <a:rPr lang="en-VN" sz="4000" b="1" dirty="0">
                <a:solidFill>
                  <a:srgbClr val="FF0000"/>
                </a:solidFill>
                <a:effectLst/>
              </a:rPr>
              <a:t>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A62F5D-DB1F-C149-B8E2-F166F364BB11}"/>
              </a:ext>
            </a:extLst>
          </p:cNvPr>
          <p:cNvSpPr txBox="1"/>
          <p:nvPr/>
        </p:nvSpPr>
        <p:spPr>
          <a:xfrm>
            <a:off x="3876689" y="3780970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C</a:t>
            </a:r>
            <a:r>
              <a:rPr lang="en-SG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VN" sz="4000" b="1" dirty="0">
                <a:solidFill>
                  <a:srgbClr val="FF0000"/>
                </a:solidFill>
                <a:effectLst/>
              </a:rPr>
              <a:t>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2A164-112A-914E-A2EC-AEE16772F0D0}"/>
              </a:ext>
            </a:extLst>
          </p:cNvPr>
          <p:cNvSpPr txBox="1"/>
          <p:nvPr/>
        </p:nvSpPr>
        <p:spPr>
          <a:xfrm>
            <a:off x="6095999" y="4231652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VN" sz="4000" b="1" dirty="0">
                <a:solidFill>
                  <a:srgbClr val="FF0000"/>
                </a:solidFill>
                <a:effectLst/>
              </a:rPr>
              <a:t>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8AFB2-3BB8-2141-B193-EB31BE4430A3}"/>
              </a:ext>
            </a:extLst>
          </p:cNvPr>
          <p:cNvSpPr txBox="1"/>
          <p:nvPr/>
        </p:nvSpPr>
        <p:spPr>
          <a:xfrm>
            <a:off x="4454732" y="511693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</a:t>
            </a:r>
            <a:r>
              <a:rPr lang="en-SG" sz="40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	</a:t>
            </a:r>
            <a:r>
              <a:rPr lang="en-VN" sz="4000" b="1" dirty="0">
                <a:solidFill>
                  <a:srgbClr val="FF0000"/>
                </a:solidFill>
                <a:effectLst/>
              </a:rPr>
              <a:t> </a:t>
            </a:r>
            <a:endParaRPr lang="en-VN" sz="4000" b="1" dirty="0">
              <a:solidFill>
                <a:srgbClr val="FF0000"/>
              </a:solidFill>
            </a:endParaRPr>
          </a:p>
        </p:txBody>
      </p:sp>
      <p:pic>
        <p:nvPicPr>
          <p:cNvPr id="8" name="Track 14">
            <a:hlinkClick r:id="" action="ppaction://media"/>
            <a:extLst>
              <a:ext uri="{FF2B5EF4-FFF2-40B4-BE49-F238E27FC236}">
                <a16:creationId xmlns:a16="http://schemas.microsoft.com/office/drawing/2014/main" id="{A01F8F41-8911-D5F2-D811-AB47FE5864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61316" y="123934"/>
            <a:ext cx="541910" cy="6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9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9180</TotalTime>
  <Words>786</Words>
  <Application>Microsoft Office PowerPoint</Application>
  <PresentationFormat>Widescreen</PresentationFormat>
  <Paragraphs>129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Adobe Gothic Std B</vt:lpstr>
      <vt:lpstr>Arial</vt:lpstr>
      <vt:lpstr>Arial Hebrew Scholar</vt:lpstr>
      <vt:lpstr>Bookman Old Style</vt:lpstr>
      <vt:lpstr>Calibri</vt:lpstr>
      <vt:lpstr>Calibri Light</vt:lpstr>
      <vt:lpstr>Helvetica</vt:lpstr>
      <vt:lpstr>Montserrat Medium</vt:lpstr>
      <vt:lpstr>Myriad Pro</vt:lpstr>
      <vt:lpstr>Symbol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HIDDEN PICTURE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Trong Tinh</cp:lastModifiedBy>
  <cp:revision>174</cp:revision>
  <dcterms:created xsi:type="dcterms:W3CDTF">2020-12-09T02:04:09Z</dcterms:created>
  <dcterms:modified xsi:type="dcterms:W3CDTF">2026-01-12T06:23:12Z</dcterms:modified>
</cp:coreProperties>
</file>