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8"/>
  </p:notesMasterIdLst>
  <p:sldIdLst>
    <p:sldId id="271" r:id="rId2"/>
    <p:sldId id="323" r:id="rId3"/>
    <p:sldId id="324" r:id="rId4"/>
    <p:sldId id="316" r:id="rId5"/>
    <p:sldId id="338" r:id="rId6"/>
    <p:sldId id="345" r:id="rId7"/>
    <p:sldId id="346" r:id="rId8"/>
    <p:sldId id="347" r:id="rId9"/>
    <p:sldId id="348" r:id="rId10"/>
    <p:sldId id="311" r:id="rId11"/>
    <p:sldId id="340" r:id="rId12"/>
    <p:sldId id="310" r:id="rId13"/>
    <p:sldId id="341" r:id="rId14"/>
    <p:sldId id="349" r:id="rId15"/>
    <p:sldId id="350" r:id="rId16"/>
    <p:sldId id="352" r:id="rId17"/>
    <p:sldId id="351" r:id="rId18"/>
    <p:sldId id="353" r:id="rId19"/>
    <p:sldId id="343" r:id="rId20"/>
    <p:sldId id="344" r:id="rId21"/>
    <p:sldId id="354" r:id="rId22"/>
    <p:sldId id="355" r:id="rId23"/>
    <p:sldId id="356" r:id="rId24"/>
    <p:sldId id="325" r:id="rId25"/>
    <p:sldId id="317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4A5"/>
    <a:srgbClr val="5E913B"/>
    <a:srgbClr val="CB6466"/>
    <a:srgbClr val="000000"/>
    <a:srgbClr val="61953D"/>
    <a:srgbClr val="5C8E3A"/>
    <a:srgbClr val="E36427"/>
    <a:srgbClr val="D98F91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88" d="100"/>
          <a:sy n="88" d="100"/>
        </p:scale>
        <p:origin x="26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5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0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1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1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Lesson%207%20-%20COMMUNICATION%20AND%20CULTURE%20OR%20CLIL.pptx#10. PowerPoint Presentation" TargetMode="External"/><Relationship Id="rId3" Type="http://schemas.openxmlformats.org/officeDocument/2006/relationships/image" Target="../media/image2.jpe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3350" y="893201"/>
            <a:ext cx="102667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 with the expressions in the box. Then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it in pairs.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43" y="2065681"/>
            <a:ext cx="11877161" cy="4732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9581" y="3632887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8030" y="4984810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0208" y="5329884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70208" y="5708822"/>
            <a:ext cx="64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2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2097" y="222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0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932125" y="1017136"/>
            <a:ext cx="4161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Useful expressions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668474"/>
              </p:ext>
            </p:extLst>
          </p:nvPr>
        </p:nvGraphicFramePr>
        <p:xfrm>
          <a:off x="1272746" y="1779372"/>
          <a:ext cx="10033686" cy="40793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1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6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08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Offering help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Responding to offers</a:t>
                      </a:r>
                      <a:endParaRPr lang="en-US" sz="280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535">
                <a:tc>
                  <a:txBody>
                    <a:bodyPr/>
                    <a:lstStyle/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Can I give you a hand?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Can I help you with …?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Let me help you with …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What can I do for you?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Is there anything (else) I can do for you?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That’s very kind/nice of you.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 for your help.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Thanks, but I think I’m fine.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You are so kind. Thanks a lot.</a:t>
                      </a:r>
                      <a:endParaRPr lang="en-US" sz="28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Make similar conversations for these situations.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013254" y="2187146"/>
            <a:ext cx="4522573" cy="2866768"/>
          </a:xfrm>
          <a:prstGeom prst="wedgeRoundRectCallout">
            <a:avLst>
              <a:gd name="adj1" fmla="val -12910"/>
              <a:gd name="adj2" fmla="val 62069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chemeClr val="tx1"/>
                </a:solidFill>
              </a:rPr>
              <a:t>Student A is a PE teacher. Student B is a student. Student B is trying to do an exercise routine and Student A is offering help.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043351" y="2631990"/>
            <a:ext cx="4782065" cy="2903838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Student B is a supermarket assistant. Student A is a customer. Student A is trying to find some healthy foods for his/her family, and Student B is offering help.</a:t>
            </a: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787572" y="101713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tuberculosis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7572" y="34361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serious disease, caused by bacteria, in which swellings appear on the lungs and other parts of the </a:t>
            </a:r>
            <a:r>
              <a:rPr lang="en-US" sz="2800" dirty="0" smtClean="0"/>
              <a:t>body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1906572" y="2195940"/>
            <a:ext cx="2993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tju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ːˌ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bɜːkjuˈləʊsɪs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050" name="Picture 2" descr="Know More About Tuberculosis (TB) Symptoms and Cau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555" y="1438632"/>
            <a:ext cx="5231219" cy="41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ub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2874470"/>
            <a:ext cx="406400" cy="40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0032" y="5370171"/>
            <a:ext cx="5778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Bệnh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lao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phổi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organism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3581" y="4074887"/>
            <a:ext cx="5558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living thing, especially one that is extremely small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56643" y="2771761"/>
            <a:ext cx="2146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/ˈɔːɡənɪzəm/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13" y="1723229"/>
            <a:ext cx="3705714" cy="3851035"/>
          </a:xfrm>
          <a:prstGeom prst="rect">
            <a:avLst/>
          </a:prstGeom>
        </p:spPr>
      </p:pic>
      <p:pic>
        <p:nvPicPr>
          <p:cNvPr id="3" name="organis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6731" y="3481734"/>
            <a:ext cx="406400" cy="40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0854" y="5097210"/>
            <a:ext cx="5558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/>
              <a:t>Sinh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,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45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diameter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7176" y="3970306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straight line going from one side of a circle or any other round object to the other side, passing through the </a:t>
            </a:r>
            <a:r>
              <a:rPr lang="en-US" sz="2800" dirty="0" err="1"/>
              <a:t>centre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314776" y="2771761"/>
            <a:ext cx="2430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/daɪˈæmɪtə(r)/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8" name="Picture 2" descr="Diameter of a Circle - Definition and Examp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85" y="1847682"/>
            <a:ext cx="3822868" cy="367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ame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483726"/>
            <a:ext cx="406400" cy="40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09536" y="5788104"/>
            <a:ext cx="5558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kính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antibiotic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4438" y="39751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substance, for example penicillin, that can destroy or prevent the growth of bacteria and cure infections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91597" y="2771761"/>
            <a:ext cx="2476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/ˌæntibaɪˈɒtɪk/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 descr="Appropriate Use of Antibiot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03" y="1813074"/>
            <a:ext cx="4626244" cy="317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ntibiot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813" y="3568780"/>
            <a:ext cx="406400" cy="40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68429" y="5368443"/>
            <a:ext cx="5558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Thuốc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kháng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sinh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cell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the smallest unit of living matter that can exist on its own. All plants and animals are made up of cells.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3082610" y="2771761"/>
            <a:ext cx="894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/sel/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4" name="Picture 2" descr="Parts of the Cell | CK-12 Found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91" y="1504281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e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568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791685"/>
              </p:ext>
            </p:extLst>
          </p:nvPr>
        </p:nvGraphicFramePr>
        <p:xfrm>
          <a:off x="187287" y="893201"/>
          <a:ext cx="11568165" cy="58254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96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1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5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4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1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Form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Pronunciation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Meaning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Vietnamese</a:t>
                      </a:r>
                      <a:r>
                        <a:rPr lang="vi-VN" sz="2200" b="1" dirty="0">
                          <a:effectLst/>
                        </a:rPr>
                        <a:t> </a:t>
                      </a:r>
                      <a:r>
                        <a:rPr lang="vi-VN" sz="2000" b="1" dirty="0">
                          <a:effectLst/>
                        </a:rPr>
                        <a:t>equivalent</a:t>
                      </a:r>
                      <a:r>
                        <a:rPr lang="vi-VN" sz="2200" b="1" dirty="0">
                          <a:effectLst/>
                        </a:rPr>
                        <a:t>  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1. tuberculosis (n)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/tjuːˌbɜːkjuˈləʊsɪs/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 serious disease, caused by bacteria, in which </a:t>
                      </a:r>
                      <a:r>
                        <a:rPr lang="en-US" sz="2200" u="none" strike="noStrike" dirty="0">
                          <a:effectLst/>
                        </a:rPr>
                        <a:t>swellings</a:t>
                      </a:r>
                      <a:r>
                        <a:rPr lang="en-US" sz="2200" dirty="0">
                          <a:effectLst/>
                        </a:rPr>
                        <a:t> appear on the lungs and other parts of the body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bệnh viêm phổi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29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2. organism (n)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/ˈɔːɡənɪzəm/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a living thing, especially one that is extremely small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loài sinh vật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3. diameter (n)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/daɪˈæmɪtə(r)/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a straight line going from one side of a circle or any other round object to the other side, passing through the centre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đường kính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4. antibiotic (n)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/ˌæntibaɪˈɒtɪk/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a substance, i.e penicillin, that can destroy or prevent the growth of bacteria and cure infections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thuốc kháng sinh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5.  cell (n)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/sel/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The smallest unit of living matter that can exist on its own, all plants and animals are made up of cells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</a:rPr>
                        <a:t>tế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bào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text and complete the comparison table below.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588561"/>
              </p:ext>
            </p:extLst>
          </p:nvPr>
        </p:nvGraphicFramePr>
        <p:xfrm>
          <a:off x="1027133" y="1906006"/>
          <a:ext cx="10356629" cy="4304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0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9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6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2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Bacteria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Viruses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4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Living or not when entering human body?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4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Which is smaller?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6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Examples of diseases they can cause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How to treat/prevent diseases caused by them?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06272" y="2509857"/>
            <a:ext cx="1696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Living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43541" y="2491338"/>
            <a:ext cx="20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Not living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3660" y="3188316"/>
            <a:ext cx="1310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Bigger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78557" y="3188315"/>
            <a:ext cx="2160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Smaller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2805" y="3863620"/>
            <a:ext cx="216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tuberculosis or food poisoning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41402" y="3835153"/>
            <a:ext cx="314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Common cold, flu, AIDS and Covid-19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728" y="5168430"/>
            <a:ext cx="211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Antibiotics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40565" y="5163065"/>
            <a:ext cx="211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Vaccines</a:t>
            </a:r>
            <a:endParaRPr lang="en-US" sz="24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7" y="2507394"/>
            <a:ext cx="6559291" cy="110911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COMMUNICATION AND CULTURE / CLIL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Discuss in pairs. What would you say to these people?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22" y="1919295"/>
            <a:ext cx="7268589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Do you know any pandemics or diseases caused by viruses and/or bacteria?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20241" y="2327064"/>
            <a:ext cx="4567825" cy="426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800" b="1">
                <a:solidFill>
                  <a:srgbClr val="C00000"/>
                </a:solidFill>
                <a:ea typeface="Times New Roman" panose="02020603050405020304" pitchFamily="18" charset="0"/>
              </a:rPr>
              <a:t>Diseases caused by viruses:</a:t>
            </a:r>
            <a:endParaRPr lang="en-US" sz="280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AIDS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Common cold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Ebola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Genital herpes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Influenza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Measles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Chickenpox and shingles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</a:rPr>
              <a:t>Coronavirus disease 2019</a:t>
            </a:r>
            <a:endParaRPr lang="en-US" sz="280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04975" y="2370295"/>
            <a:ext cx="5078998" cy="1931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Diseases caused by bacteria</a:t>
            </a:r>
            <a:endParaRPr lang="en-US" sz="280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Tuberculosis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Pneumonia</a:t>
            </a:r>
          </a:p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Cholera</a:t>
            </a:r>
            <a:endParaRPr lang="en-US" sz="280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Watch a video about Covid-19 and answer the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What is the coronavirus- Prevention and Advice for Kids - COVID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5973" y="1614180"/>
            <a:ext cx="8128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4438" y="2011975"/>
            <a:ext cx="2438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400" b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Guiding questions:</a:t>
            </a:r>
            <a:endParaRPr lang="en-US" sz="240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How can the coronavirus spread?</a:t>
            </a: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What are some measures to avoid the spreading of the conoravirus? </a:t>
            </a:r>
            <a:endParaRPr lang="en-US" sz="240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7730" y="1614180"/>
            <a:ext cx="8280971" cy="46119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Watch a video about Covid-19 and answer the questions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4437" y="2011975"/>
            <a:ext cx="1098953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800" b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Guiding questions:</a:t>
            </a:r>
            <a:endParaRPr lang="en-US" sz="280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720"/>
              </a:spcBef>
              <a:spcAft>
                <a:spcPts val="480"/>
              </a:spcAft>
              <a:buAutoNum type="arabicPeriod"/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How can the coronavirus spread?</a:t>
            </a:r>
          </a:p>
          <a:p>
            <a:pPr>
              <a:spcBef>
                <a:spcPts val="720"/>
              </a:spcBef>
              <a:spcAft>
                <a:spcPts val="480"/>
              </a:spcAft>
            </a:pPr>
            <a:endParaRPr lang="en-US" sz="280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20"/>
              </a:spcBef>
              <a:spcAft>
                <a:spcPts val="480"/>
              </a:spcAft>
            </a:pPr>
            <a:r>
              <a:rPr lang="en-US" sz="280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What are some measures to avoid the spreading of the conoravirus? </a:t>
            </a:r>
            <a:endParaRPr lang="en-US" sz="280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8723" y="3128239"/>
            <a:ext cx="11336055" cy="539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</a:rPr>
              <a:t>Via vectors like objects we have touched through sneezing or coughing.</a:t>
            </a:r>
            <a:endParaRPr lang="en-US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8723" y="4282081"/>
            <a:ext cx="11336055" cy="1490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/>
              <a:t>Wash your hands, use hydro alcoholic gel, avoid touching your face, keep a safe distance, don’t touch your mask, cough or sneeze into your elbow.</a:t>
            </a:r>
            <a:endParaRPr lang="en-US" sz="2800" b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4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cs typeface="Arial" panose="020B0604020202020204" pitchFamily="34" charset="0"/>
              </a:rPr>
              <a:t>What have you learnt today?</a:t>
            </a:r>
            <a:endParaRPr lang="en-US" sz="280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Distinguish bacteria and viruses and how to deal with them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Review expressions for offering help and responding to offers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Unit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1886" y="61213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299" y="2232284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COMMUNICATION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CLIL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Mysterious creature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058476"/>
            <a:ext cx="4879384" cy="1085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Listen and complete the conversation with the expressions in the box</a:t>
            </a:r>
          </a:p>
          <a:p>
            <a:r>
              <a:rPr lang="en-US" dirty="0">
                <a:solidFill>
                  <a:schemeClr val="tx1"/>
                </a:solidFill>
              </a:rPr>
              <a:t>Task 2: Make similar conversations for these situations.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382624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text and complete the comparison table below.</a:t>
            </a:r>
          </a:p>
          <a:p>
            <a:r>
              <a:rPr lang="en-GB" dirty="0">
                <a:solidFill>
                  <a:schemeClr val="tx1"/>
                </a:solidFill>
              </a:rPr>
              <a:t>Task 2: Discuss in pairs.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898447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3" y="2559985"/>
            <a:ext cx="709996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EXTRA ACTIVITY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631707"/>
            <a:ext cx="4879382" cy="7602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Watch a video about Covid-19 pandemic and discuss.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947383" y="322270"/>
            <a:ext cx="6181534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COMMUNICATION AND CULTURE / CLIL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837188" y="344239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30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48657" y="2387065"/>
            <a:ext cx="9822094" cy="40651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- Ss work in groups.</a:t>
            </a:r>
          </a:p>
          <a:p>
            <a:r>
              <a:rPr lang="en-US" sz="3200"/>
              <a:t>- There are 4 questions which relate to a key picture.</a:t>
            </a:r>
          </a:p>
          <a:p>
            <a:r>
              <a:rPr lang="en-US" sz="3200"/>
              <a:t>- Guess the word in each puzzle and guess the key picture behind after each puzzle is opened.</a:t>
            </a:r>
          </a:p>
          <a:p>
            <a:r>
              <a:rPr lang="en-US" sz="3200"/>
              <a:t>- The group which gets the correct answer of the key picture is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5406" y="1470991"/>
            <a:ext cx="6606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MYSTERIOUS CREATURE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6075" y="1017136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Answer the question in each puzzle.</a:t>
            </a:r>
          </a:p>
        </p:txBody>
      </p:sp>
      <p:pic>
        <p:nvPicPr>
          <p:cNvPr id="1026" name="Picture 2" descr="Covid: Why is coronavirus such a threat? - BBC Ne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69" y="1848957"/>
            <a:ext cx="8198960" cy="46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2736769" y="1848954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1</a:t>
            </a: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6828011" y="1848954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2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2728531" y="4154915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3</a:t>
            </a: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6844487" y="4154915"/>
            <a:ext cx="4099480" cy="2305957"/>
          </a:xfrm>
          <a:prstGeom prst="rect">
            <a:avLst/>
          </a:prstGeom>
          <a:solidFill>
            <a:srgbClr val="CB64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/>
              <a:t>4</a:t>
            </a:r>
          </a:p>
        </p:txBody>
      </p:sp>
      <p:sp>
        <p:nvSpPr>
          <p:cNvPr id="6" name="Right Arrow 5">
            <a:hlinkClick r:id="rId8" action="ppaction://hlinkpres?slideindex=10&amp;slidetitle=PowerPoint Presentation"/>
          </p:cNvPr>
          <p:cNvSpPr/>
          <p:nvPr/>
        </p:nvSpPr>
        <p:spPr>
          <a:xfrm>
            <a:off x="705394" y="1848954"/>
            <a:ext cx="722812" cy="589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1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317577"/>
            <a:ext cx="10845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00"/>
                </a:solidFill>
                <a:ea typeface="Times New Roman" panose="02020603050405020304" pitchFamily="18" charset="0"/>
              </a:rPr>
              <a:t>The kind of education that takes place over the Internet</a:t>
            </a:r>
            <a:endParaRPr lang="en-US" sz="3600" b="1"/>
          </a:p>
        </p:txBody>
      </p:sp>
      <p:sp>
        <p:nvSpPr>
          <p:cNvPr id="11" name="Rectangle 10"/>
          <p:cNvSpPr/>
          <p:nvPr/>
        </p:nvSpPr>
        <p:spPr>
          <a:xfrm>
            <a:off x="3928996" y="3458517"/>
            <a:ext cx="4334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</a:rPr>
              <a:t>ONLINE LEARNING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6142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2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194007"/>
            <a:ext cx="10230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A substance that is put into the body of a person or animal to protect them from a disease by causing them to produce antibodies.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91468" y="4224637"/>
            <a:ext cx="2445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VACCINE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31244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15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3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2545" y="2302531"/>
            <a:ext cx="9172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/>
              <a:t>A covering for your face or for part of your face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66438" y="3525372"/>
            <a:ext cx="19383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MASK</a:t>
            </a:r>
            <a:endParaRPr lang="en-US" sz="3600" b="1">
              <a:solidFill>
                <a:srgbClr val="C00000"/>
              </a:solidFill>
            </a:endParaRP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6381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10614453" y="5918887"/>
            <a:ext cx="1161536" cy="691978"/>
          </a:xfrm>
          <a:prstGeom prst="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BACK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2892" y="1018135"/>
            <a:ext cx="86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Question 4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4837" y="2317577"/>
            <a:ext cx="9769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 set of measures aiming at stopping the spread of an infectious disease, based on staying away from other people as much as possible.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3928996" y="4459414"/>
            <a:ext cx="4633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 SOCIAL DISTANCING</a:t>
            </a:r>
            <a:endParaRPr lang="en-US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8830</TotalTime>
  <Words>1003</Words>
  <Application>Microsoft Office PowerPoint</Application>
  <PresentationFormat>Widescreen</PresentationFormat>
  <Paragraphs>196</Paragraphs>
  <Slides>26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Symbol</vt:lpstr>
      <vt:lpstr>Times New Roman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user</cp:lastModifiedBy>
  <cp:revision>172</cp:revision>
  <dcterms:created xsi:type="dcterms:W3CDTF">2020-12-09T02:04:09Z</dcterms:created>
  <dcterms:modified xsi:type="dcterms:W3CDTF">2023-09-02T01:27:11Z</dcterms:modified>
</cp:coreProperties>
</file>