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embeddedFontLst>
    <p:embeddedFont>
      <p:font typeface="Overlock" panose="020B060402020202020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Montserrat Medium" panose="020B0604020202020204" charset="0"/>
      <p:regular r:id="rId31"/>
      <p:bold r:id="rId32"/>
      <p:italic r:id="rId33"/>
      <p:boldItalic r:id="rId34"/>
    </p:embeddedFont>
    <p:embeddedFont>
      <p:font typeface="Bookman Old Style" panose="020506040505050202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FeokmGy3IbRoMxnf1X8nIBVu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C986C1-EB4A-44C8-ABF1-7BBB7D22CDB4}">
  <a:tblStyle styleId="{03C986C1-EB4A-44C8-ABF1-7BBB7D22CDB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customschemas.google.com/relationships/presentationmetadata" Target="meta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ink/ink1.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 units="1/cm"/>
          <inkml:channelProperty channel="Y" name="resolution" value="128.73563" units="1/cm"/>
          <inkml:channelProperty channel="T" name="resolution" value="1" units="1/dev"/>
        </inkml:channelProperties>
      </inkml:inkSource>
      <inkml:timestamp xml:id="ts0" timeString="2023-09-21T00:21:11.735"/>
    </inkml:context>
    <inkml:brush xml:id="br0">
      <inkml:brushProperty name="width" value="0.05292" units="cm"/>
      <inkml:brushProperty name="height" value="0.05292" units="cm"/>
      <inkml:brushProperty name="color" value="#FF0000"/>
    </inkml:brush>
  </inkml:definitions>
  <inkml:trace contextRef="#ctx0" brushRef="#br0">19630 15573 0,'0'0'16,"0"0"-16,0 0 15,0 0-15,-8 0 16,-1 0-16,-16 24 15,16-24-15,1 0 16,-1 12-16,1-12 16,-1 25-16,-8-13 15,0 12-15,0-12 16,8 0-16,1 12 16,-1-24-16,1 12 15,-1 12-15,1-24 16,-1 13-16,9-13 15,-8 24-15,-1-24 16,0 12-16,1 12 16,-1-24-16,1 12 15,8-12-15,-9 24 16,1-24-16,-1 0 16,1 12-16,-1 13 15,1-13-15,-1 12 16,1-12-16,-1-12 15,1 24-15,-1-12 16,0-12-16,1 24 16,-1-11-16,1-13 15,-1 24-15,1-12 16,-1 12-16,1-12 16,-1 0-16,1 12 15,-1-24-15,1 37 16,-1-37-16,0 12 15,1 12-15,-1-24 16,1 12-16,-1 12 16,1-24-16,-1 12 15,1 13-15,-1-25 16,1 12-16,-1 12 16,1-12-16,-1-12 15,1 24-15,-1-12 16,0-12-16,1 24 15,-1-11-15,-8-13 16,9 24-16,-1-12 16,1-12-16,-9 24 0,8-12 15,1-12-15,-9 0 16,8 24-16,0-12 16,1-12-16,-1 0 15,-8 12-15,0 13 16,9-25-16,-9 0 15,0 12-15,-1-12 16,1 0-16,0 24 16,0-24-16,0 0 15,0 12-15,0 12 16,0-24-16,8 12 16,1 13-16,-1-25 15,1 0-15,-1 12 16,1-12-16,-1 24 15,-8-24-15,9 12 16,-1-12-16,1 24 16,-1-12-16,1-12 15,-1 24-15,0-12 16,1-12-16,-1 0 16,1 25-16,-1-25 15,1 12-15,-1-12 16,1 0-16,-1 0 15,1 0-15,-1 24 16,1-12-16,-1-12 16,0 0-16,1 0 15,-1 24-15,1-24 16,-1 12-16,1-12 16,8 0-16,-9 0 15,1 25-15,-1-25 16,1 12-16,-1-12 15,1 0-15,-1 24 16,1-24-16,-1 0 16,0 12-16,1-12 15,-1 12-15,1 12 16,8-24-16,-9 0 16,1 0-1,-1 12-15,1-12 16,-1 0-16,1 0 15,-1 0-15,1 0 16,-1 24-16,1-24 16,-1 13-16,0-13 15,1 24-15,-1-24 16,1 0-16,-9 12 16,8 12-16,1-24 15,-1 0-15,-8 12 0,9-12 16,-1 24-16,0-24 15,1 0-15,-1 0 16,1 12-16,-1-12 16,1 0-16,-1 0 15,1 0-15,-1 0 16,1 0-16,-1 0 16,1 0-16,-1 0 15,1 0-15,-1 0 16,0 25-16,1-25 15,-1 0-15,1 12 16,-1-12-16,1 24 16,-1-12-16,1-12 15,8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111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51381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7"/>
          <p:cNvSpPr>
            <a:spLocks noGrp="1"/>
          </p:cNvSpPr>
          <p:nvPr>
            <p:ph type="pic" idx="2"/>
          </p:nvPr>
        </p:nvSpPr>
        <p:spPr>
          <a:xfrm>
            <a:off x="5183188" y="987425"/>
            <a:ext cx="6172200" cy="4873625"/>
          </a:xfrm>
          <a:prstGeom prst="rect">
            <a:avLst/>
          </a:prstGeom>
          <a:noFill/>
          <a:ln>
            <a:noFill/>
          </a:ln>
        </p:spPr>
      </p:sp>
      <p:sp>
        <p:nvSpPr>
          <p:cNvPr id="74" name="Google Shape;7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30"/>
          <p:cNvSpPr txBox="1">
            <a:spLocks noGrp="1"/>
          </p:cNvSpPr>
          <p:nvPr>
            <p:ph type="body" idx="1"/>
          </p:nvPr>
        </p:nvSpPr>
        <p:spPr>
          <a:xfrm>
            <a:off x="949833" y="5385300"/>
            <a:ext cx="10292400" cy="749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4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1331400" y="723267"/>
            <a:ext cx="9529200" cy="633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20"/>
          <p:cNvSpPr txBox="1">
            <a:spLocks noGrp="1"/>
          </p:cNvSpPr>
          <p:nvPr>
            <p:ph type="body" idx="1"/>
          </p:nvPr>
        </p:nvSpPr>
        <p:spPr>
          <a:xfrm>
            <a:off x="1331400" y="1356867"/>
            <a:ext cx="9529200" cy="4777600"/>
          </a:xfrm>
          <a:prstGeom prst="rect">
            <a:avLst/>
          </a:prstGeom>
          <a:noFill/>
          <a:ln>
            <a:noFill/>
          </a:ln>
        </p:spPr>
        <p:txBody>
          <a:bodyPr spcFirstLastPara="1" wrap="square" lIns="0" tIns="0" rIns="0" bIns="0" anchor="b" anchorCtr="0">
            <a:noAutofit/>
          </a:bodyPr>
          <a:lstStyle>
            <a:lvl1pPr marL="457200" lvl="0" indent="-304800" algn="l">
              <a:lnSpc>
                <a:spcPct val="100000"/>
              </a:lnSpc>
              <a:spcBef>
                <a:spcPts val="0"/>
              </a:spcBef>
              <a:spcAft>
                <a:spcPts val="0"/>
              </a:spcAft>
              <a:buClr>
                <a:schemeClr val="lt1"/>
              </a:buClr>
              <a:buSzPts val="1200"/>
              <a:buChar char="●"/>
              <a:defRPr>
                <a:solidFill>
                  <a:schemeClr val="lt1"/>
                </a:solidFill>
              </a:defRPr>
            </a:lvl1pPr>
            <a:lvl2pPr marL="914400" lvl="1" indent="-304800" algn="l">
              <a:lnSpc>
                <a:spcPct val="100000"/>
              </a:lnSpc>
              <a:spcBef>
                <a:spcPts val="160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1705833" y="1785017"/>
            <a:ext cx="8380400" cy="2608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8000"/>
              <a:buFont typeface="Calibri"/>
              <a:buNone/>
              <a:defRPr sz="8000"/>
            </a:lvl1pPr>
            <a:lvl2pPr lvl="1" algn="r">
              <a:lnSpc>
                <a:spcPct val="100000"/>
              </a:lnSpc>
              <a:spcBef>
                <a:spcPts val="0"/>
              </a:spcBef>
              <a:spcAft>
                <a:spcPts val="0"/>
              </a:spcAft>
              <a:buSzPts val="8000"/>
              <a:buNone/>
              <a:defRPr sz="8000"/>
            </a:lvl2pPr>
            <a:lvl3pPr lvl="2" algn="r">
              <a:lnSpc>
                <a:spcPct val="100000"/>
              </a:lnSpc>
              <a:spcBef>
                <a:spcPts val="0"/>
              </a:spcBef>
              <a:spcAft>
                <a:spcPts val="0"/>
              </a:spcAft>
              <a:buSzPts val="8000"/>
              <a:buNone/>
              <a:defRPr sz="8000"/>
            </a:lvl3pPr>
            <a:lvl4pPr lvl="3" algn="r">
              <a:lnSpc>
                <a:spcPct val="100000"/>
              </a:lnSpc>
              <a:spcBef>
                <a:spcPts val="0"/>
              </a:spcBef>
              <a:spcAft>
                <a:spcPts val="0"/>
              </a:spcAft>
              <a:buSzPts val="8000"/>
              <a:buNone/>
              <a:defRPr sz="8000"/>
            </a:lvl4pPr>
            <a:lvl5pPr lvl="4" algn="r">
              <a:lnSpc>
                <a:spcPct val="100000"/>
              </a:lnSpc>
              <a:spcBef>
                <a:spcPts val="0"/>
              </a:spcBef>
              <a:spcAft>
                <a:spcPts val="0"/>
              </a:spcAft>
              <a:buSzPts val="8000"/>
              <a:buNone/>
              <a:defRPr sz="8000"/>
            </a:lvl5pPr>
            <a:lvl6pPr lvl="5" algn="r">
              <a:lnSpc>
                <a:spcPct val="100000"/>
              </a:lnSpc>
              <a:spcBef>
                <a:spcPts val="0"/>
              </a:spcBef>
              <a:spcAft>
                <a:spcPts val="0"/>
              </a:spcAft>
              <a:buSzPts val="8000"/>
              <a:buNone/>
              <a:defRPr sz="8000"/>
            </a:lvl6pPr>
            <a:lvl7pPr lvl="6" algn="r">
              <a:lnSpc>
                <a:spcPct val="100000"/>
              </a:lnSpc>
              <a:spcBef>
                <a:spcPts val="0"/>
              </a:spcBef>
              <a:spcAft>
                <a:spcPts val="0"/>
              </a:spcAft>
              <a:buSzPts val="8000"/>
              <a:buNone/>
              <a:defRPr sz="8000"/>
            </a:lvl7pPr>
            <a:lvl8pPr lvl="7" algn="r">
              <a:lnSpc>
                <a:spcPct val="100000"/>
              </a:lnSpc>
              <a:spcBef>
                <a:spcPts val="0"/>
              </a:spcBef>
              <a:spcAft>
                <a:spcPts val="0"/>
              </a:spcAft>
              <a:buSzPts val="8000"/>
              <a:buNone/>
              <a:defRPr sz="8000"/>
            </a:lvl8pPr>
            <a:lvl9pPr lvl="8" algn="r">
              <a:lnSpc>
                <a:spcPct val="100000"/>
              </a:lnSpc>
              <a:spcBef>
                <a:spcPts val="0"/>
              </a:spcBef>
              <a:spcAft>
                <a:spcPts val="0"/>
              </a:spcAft>
              <a:buSzPts val="8000"/>
              <a:buNone/>
              <a:defRPr sz="8000"/>
            </a:lvl9pPr>
          </a:lstStyle>
          <a:p>
            <a:endParaRPr/>
          </a:p>
        </p:txBody>
      </p:sp>
      <p:sp>
        <p:nvSpPr>
          <p:cNvPr id="36" name="Google Shape;36;p21"/>
          <p:cNvSpPr txBox="1">
            <a:spLocks noGrp="1"/>
          </p:cNvSpPr>
          <p:nvPr>
            <p:ph type="subTitle" idx="1"/>
          </p:nvPr>
        </p:nvSpPr>
        <p:spPr>
          <a:xfrm>
            <a:off x="1705833" y="4610184"/>
            <a:ext cx="8380400" cy="462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2800"/>
              <a:buNone/>
              <a:defRPr>
                <a:latin typeface="Montserrat Medium"/>
                <a:ea typeface="Montserrat Medium"/>
                <a:cs typeface="Montserrat Medium"/>
                <a:sym typeface="Montserrat Medium"/>
              </a:defRPr>
            </a:lvl1pPr>
            <a:lvl2pPr lvl="1" algn="ctr">
              <a:lnSpc>
                <a:spcPct val="100000"/>
              </a:lnSpc>
              <a:spcBef>
                <a:spcPts val="0"/>
              </a:spcBef>
              <a:spcAft>
                <a:spcPts val="0"/>
              </a:spcAft>
              <a:buClr>
                <a:schemeClr val="dk1"/>
              </a:buClr>
              <a:buSzPts val="2400"/>
              <a:buNone/>
              <a:defRPr>
                <a:latin typeface="Montserrat Medium"/>
                <a:ea typeface="Montserrat Medium"/>
                <a:cs typeface="Montserrat Medium"/>
                <a:sym typeface="Montserrat Medium"/>
              </a:defRPr>
            </a:lvl2pPr>
            <a:lvl3pPr lvl="2" algn="ctr">
              <a:lnSpc>
                <a:spcPct val="100000"/>
              </a:lnSpc>
              <a:spcBef>
                <a:spcPts val="0"/>
              </a:spcBef>
              <a:spcAft>
                <a:spcPts val="0"/>
              </a:spcAft>
              <a:buClr>
                <a:schemeClr val="dk1"/>
              </a:buClr>
              <a:buSzPts val="2000"/>
              <a:buNone/>
              <a:defRPr>
                <a:latin typeface="Montserrat Medium"/>
                <a:ea typeface="Montserrat Medium"/>
                <a:cs typeface="Montserrat Medium"/>
                <a:sym typeface="Montserrat Medium"/>
              </a:defRPr>
            </a:lvl3pPr>
            <a:lvl4pPr lvl="3"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4pPr>
            <a:lvl5pPr lvl="4"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5pPr>
            <a:lvl6pPr lvl="5"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6pPr>
            <a:lvl7pPr lvl="6"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7pPr>
            <a:lvl8pPr lvl="7"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8pPr>
            <a:lvl9pPr lvl="8"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221" name="Google Shape;221;p12"/>
          <p:cNvSpPr txBox="1"/>
          <p:nvPr/>
        </p:nvSpPr>
        <p:spPr>
          <a:xfrm>
            <a:off x="1617647" y="1200593"/>
            <a:ext cx="104905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Exchange your writing with your friend for peer review.</a:t>
            </a:r>
            <a:endParaRPr sz="2600" b="1">
              <a:solidFill>
                <a:schemeClr val="dk1"/>
              </a:solidFill>
              <a:latin typeface="Arial"/>
              <a:ea typeface="Arial"/>
              <a:cs typeface="Arial"/>
              <a:sym typeface="Arial"/>
            </a:endParaRPr>
          </a:p>
        </p:txBody>
      </p:sp>
      <p:sp>
        <p:nvSpPr>
          <p:cNvPr id="222" name="Google Shape;222;p12"/>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2"/>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sz="3600" b="1">
              <a:solidFill>
                <a:schemeClr val="lt1"/>
              </a:solidFill>
              <a:latin typeface="Arial"/>
              <a:ea typeface="Arial"/>
              <a:cs typeface="Arial"/>
              <a:sym typeface="Arial"/>
            </a:endParaRPr>
          </a:p>
        </p:txBody>
      </p:sp>
      <p:sp>
        <p:nvSpPr>
          <p:cNvPr id="224" name="Google Shape;224;p12"/>
          <p:cNvSpPr/>
          <p:nvPr/>
        </p:nvSpPr>
        <p:spPr>
          <a:xfrm>
            <a:off x="1850571" y="2031205"/>
            <a:ext cx="9046029" cy="4075681"/>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rgbClr val="385623"/>
              </a:solidFill>
              <a:latin typeface="Calibri"/>
              <a:ea typeface="Calibri"/>
              <a:cs typeface="Calibri"/>
              <a:sym typeface="Calibri"/>
            </a:endParaRPr>
          </a:p>
          <a:p>
            <a:pPr marL="0" marR="0" lvl="0" indent="0" algn="ctr" rtl="0">
              <a:spcBef>
                <a:spcPts val="0"/>
              </a:spcBef>
              <a:spcAft>
                <a:spcPts val="0"/>
              </a:spcAft>
              <a:buNone/>
            </a:pPr>
            <a:r>
              <a:rPr lang="en-US" sz="3200" b="1">
                <a:solidFill>
                  <a:srgbClr val="385623"/>
                </a:solidFill>
                <a:latin typeface="Calibri"/>
                <a:ea typeface="Calibri"/>
                <a:cs typeface="Calibri"/>
                <a:sym typeface="Calibri"/>
              </a:rPr>
              <a:t>Writing rubric</a:t>
            </a:r>
            <a:endParaRPr sz="3200">
              <a:solidFill>
                <a:srgbClr val="385623"/>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Organization: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Legibility: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Ideas: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Word choice: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Grammar usage and mechanics: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             TOTAL: …/50</a:t>
            </a:r>
            <a:endParaRPr sz="3200">
              <a:solidFill>
                <a:schemeClr val="dk1"/>
              </a:solidFill>
              <a:latin typeface="Calibri"/>
              <a:ea typeface="Calibri"/>
              <a:cs typeface="Calibri"/>
              <a:sym typeface="Calibri"/>
            </a:endParaRPr>
          </a:p>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p:nvPr/>
        </p:nvSpPr>
        <p:spPr>
          <a:xfrm>
            <a:off x="538322" y="117329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30" name="Google Shape;230;p13"/>
          <p:cNvSpPr txBox="1"/>
          <p:nvPr/>
        </p:nvSpPr>
        <p:spPr>
          <a:xfrm>
            <a:off x="568494" y="1077651"/>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31" name="Google Shape;231;p13"/>
          <p:cNvSpPr/>
          <p:nvPr/>
        </p:nvSpPr>
        <p:spPr>
          <a:xfrm>
            <a:off x="1092917" y="1139206"/>
            <a:ext cx="7947041"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Calibri"/>
                <a:ea typeface="Calibri"/>
                <a:cs typeface="Calibri"/>
                <a:sym typeface="Calibri"/>
              </a:rPr>
              <a:t>Wrap-up</a:t>
            </a:r>
            <a:endParaRPr/>
          </a:p>
        </p:txBody>
      </p:sp>
      <p:sp>
        <p:nvSpPr>
          <p:cNvPr id="232" name="Google Shape;232;p13"/>
          <p:cNvSpPr txBox="1"/>
          <p:nvPr/>
        </p:nvSpPr>
        <p:spPr>
          <a:xfrm>
            <a:off x="1092917" y="1969986"/>
            <a:ext cx="1012404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What have you learnt today?</a:t>
            </a:r>
            <a:endParaRPr sz="280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How to write and respond to a short message</a:t>
            </a:r>
            <a:endParaRPr sz="280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Apply structures to express suggestions, invitation or acceptance, etc.</a:t>
            </a:r>
            <a:endParaRPr sz="2800">
              <a:solidFill>
                <a:schemeClr val="dk1"/>
              </a:solidFill>
              <a:latin typeface="Arial"/>
              <a:ea typeface="Arial"/>
              <a:cs typeface="Arial"/>
              <a:sym typeface="Arial"/>
            </a:endParaRPr>
          </a:p>
        </p:txBody>
      </p:sp>
      <p:sp>
        <p:nvSpPr>
          <p:cNvPr id="233" name="Google Shape;233;p13"/>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3"/>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subTitle" idx="1"/>
          </p:nvPr>
        </p:nvSpPr>
        <p:spPr>
          <a:xfrm>
            <a:off x="1810930" y="2158230"/>
            <a:ext cx="8753494" cy="2315821"/>
          </a:xfrm>
          <a:prstGeom prst="rect">
            <a:avLst/>
          </a:prstGeom>
          <a:noFill/>
          <a:ln>
            <a:noFill/>
          </a:ln>
        </p:spPr>
        <p:txBody>
          <a:bodyPr spcFirstLastPara="1" wrap="square" lIns="0" tIns="0" rIns="0" bIns="0" anchor="t" anchorCtr="0">
            <a:noAutofit/>
          </a:bodyPr>
          <a:lstStyle/>
          <a:p>
            <a:pPr marL="482600" lvl="0" indent="-342900" algn="l" rtl="0">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Do exercises in the workbook.</a:t>
            </a:r>
            <a:endParaRPr/>
          </a:p>
          <a:p>
            <a:pPr marL="482600" lvl="0" indent="-342900" algn="l" rtl="0">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Prepare for Lesson 7 - Unit 1.</a:t>
            </a:r>
            <a:endParaRPr sz="2800">
              <a:latin typeface="Arial"/>
              <a:ea typeface="Arial"/>
              <a:cs typeface="Arial"/>
              <a:sym typeface="Arial"/>
            </a:endParaRPr>
          </a:p>
        </p:txBody>
      </p:sp>
      <p:sp>
        <p:nvSpPr>
          <p:cNvPr id="240" name="Google Shape;240;p14"/>
          <p:cNvSpPr/>
          <p:nvPr/>
        </p:nvSpPr>
        <p:spPr>
          <a:xfrm>
            <a:off x="805954" y="119560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1" name="Google Shape;241;p14"/>
          <p:cNvSpPr txBox="1"/>
          <p:nvPr/>
        </p:nvSpPr>
        <p:spPr>
          <a:xfrm>
            <a:off x="836126" y="109995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42" name="Google Shape;242;p14"/>
          <p:cNvSpPr/>
          <p:nvPr/>
        </p:nvSpPr>
        <p:spPr>
          <a:xfrm>
            <a:off x="1338732" y="118168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Arial"/>
                <a:ea typeface="Arial"/>
                <a:cs typeface="Arial"/>
                <a:sym typeface="Arial"/>
              </a:rPr>
              <a:t>Homework</a:t>
            </a:r>
            <a:endParaRPr/>
          </a:p>
        </p:txBody>
      </p:sp>
      <p:sp>
        <p:nvSpPr>
          <p:cNvPr id="243" name="Google Shape;243;p14"/>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4"/>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15"/>
          <p:cNvSpPr/>
          <p:nvPr/>
        </p:nvSpPr>
        <p:spPr>
          <a:xfrm>
            <a:off x="3891886" y="6121301"/>
            <a:ext cx="44082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Website: </a:t>
            </a:r>
            <a:r>
              <a:rPr lang="en-US" sz="1200" b="1" i="1">
                <a:solidFill>
                  <a:srgbClr val="FFFFFF"/>
                </a:solidFill>
                <a:latin typeface="Calibri"/>
                <a:ea typeface="Calibri"/>
                <a:cs typeface="Calibri"/>
                <a:sym typeface="Calibri"/>
              </a:rPr>
              <a:t>hoclieu.vn</a:t>
            </a: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Fanpage: </a:t>
            </a:r>
            <a:r>
              <a:rPr lang="en-US" sz="1200" b="1" i="1">
                <a:solidFill>
                  <a:srgbClr val="FFFFFF"/>
                </a:solidFill>
                <a:latin typeface="Calibri"/>
                <a:ea typeface="Calibri"/>
                <a:cs typeface="Calibri"/>
                <a:sym typeface="Calibri"/>
              </a:rPr>
              <a:t>facebook.com/www.tienganhglobalsuccess.vn</a:t>
            </a:r>
            <a:endParaRPr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547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p:nvPr/>
        </p:nvSpPr>
        <p:spPr>
          <a:xfrm>
            <a:off x="1160980" y="2387067"/>
            <a:ext cx="9976207" cy="3065172"/>
          </a:xfrm>
          <a:prstGeom prst="roundRect">
            <a:avLst>
              <a:gd name="adj" fmla="val 16667"/>
            </a:avLst>
          </a:prstGeom>
          <a:solidFill>
            <a:srgbClr val="FBE4D4"/>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 Use your electronic devices to access to the link on Kahoot.it and join the game.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The whole class complete to answer the questions.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After the game, Ss with the highest point is the winner.</a:t>
            </a:r>
            <a:endParaRPr/>
          </a:p>
        </p:txBody>
      </p:sp>
      <p:sp>
        <p:nvSpPr>
          <p:cNvPr id="137" name="Google Shape;137;p4"/>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39" name="Google Shape;139;p4"/>
          <p:cNvSpPr txBox="1"/>
          <p:nvPr/>
        </p:nvSpPr>
        <p:spPr>
          <a:xfrm>
            <a:off x="3616503" y="1470991"/>
            <a:ext cx="573298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2060"/>
                </a:solidFill>
                <a:latin typeface="Overlock"/>
                <a:ea typeface="Overlock"/>
                <a:cs typeface="Overlock"/>
                <a:sym typeface="Overlock"/>
              </a:rPr>
              <a:t>KAHOOT</a:t>
            </a:r>
            <a:endParaRPr sz="4000">
              <a:solidFill>
                <a:srgbClr val="002060"/>
              </a:solidFill>
              <a:latin typeface="Overlock"/>
              <a:ea typeface="Overlock"/>
              <a:cs typeface="Overlock"/>
              <a:sym typeface="Overlock"/>
            </a:endParaRPr>
          </a:p>
        </p:txBody>
      </p:sp>
    </p:spTree>
    <p:extLst>
      <p:ext uri="{BB962C8B-B14F-4D97-AF65-F5344CB8AC3E}">
        <p14:creationId xmlns:p14="http://schemas.microsoft.com/office/powerpoint/2010/main" val="266076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47" name="Google Shape;147;p5"/>
          <p:cNvSpPr/>
          <p:nvPr/>
        </p:nvSpPr>
        <p:spPr>
          <a:xfrm>
            <a:off x="2140155" y="5731331"/>
            <a:ext cx="874963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https://</a:t>
            </a:r>
            <a:r>
              <a:rPr lang="en-US" sz="3200" dirty="0" err="1">
                <a:solidFill>
                  <a:schemeClr val="dk1"/>
                </a:solidFill>
                <a:latin typeface="Calibri"/>
                <a:ea typeface="Calibri"/>
                <a:cs typeface="Calibri"/>
                <a:sym typeface="Calibri"/>
              </a:rPr>
              <a:t>kahoot.it?pin</a:t>
            </a:r>
            <a:r>
              <a:rPr lang="en-US" sz="3200" dirty="0">
                <a:solidFill>
                  <a:schemeClr val="dk1"/>
                </a:solidFill>
                <a:latin typeface="Calibri"/>
                <a:ea typeface="Calibri"/>
                <a:cs typeface="Calibri"/>
                <a:sym typeface="Calibri"/>
              </a:rPr>
              <a:t>=</a:t>
            </a:r>
            <a:r>
              <a:rPr lang="en-US" sz="3200" dirty="0" err="1">
                <a:solidFill>
                  <a:schemeClr val="dk1"/>
                </a:solidFill>
                <a:latin typeface="Calibri"/>
                <a:ea typeface="Calibri"/>
                <a:cs typeface="Calibri"/>
                <a:sym typeface="Calibri"/>
              </a:rPr>
              <a:t>5964145&amp;refer_method</a:t>
            </a:r>
            <a:r>
              <a:rPr lang="en-US" sz="3200" dirty="0">
                <a:solidFill>
                  <a:schemeClr val="dk1"/>
                </a:solidFill>
                <a:latin typeface="Calibri"/>
                <a:ea typeface="Calibri"/>
                <a:cs typeface="Calibri"/>
                <a:sym typeface="Calibri"/>
              </a:rPr>
              <a:t>=link</a:t>
            </a:r>
            <a:endParaRPr dirty="0"/>
          </a:p>
        </p:txBody>
      </p:sp>
      <p:pic>
        <p:nvPicPr>
          <p:cNvPr id="148" name="Google Shape;148;p5"/>
          <p:cNvPicPr preferRelativeResize="0"/>
          <p:nvPr/>
        </p:nvPicPr>
        <p:blipFill rotWithShape="1">
          <a:blip r:embed="rId3">
            <a:alphaModFix/>
          </a:blip>
          <a:srcRect l="1753" t="993"/>
          <a:stretch/>
        </p:blipFill>
        <p:spPr>
          <a:xfrm>
            <a:off x="3873357" y="1171254"/>
            <a:ext cx="4295919" cy="4282024"/>
          </a:xfrm>
          <a:prstGeom prst="rect">
            <a:avLst/>
          </a:prstGeom>
          <a:noFill/>
          <a:ln>
            <a:noFill/>
          </a:ln>
        </p:spPr>
      </p:pic>
    </p:spTree>
    <p:extLst>
      <p:ext uri="{BB962C8B-B14F-4D97-AF65-F5344CB8AC3E}">
        <p14:creationId xmlns:p14="http://schemas.microsoft.com/office/powerpoint/2010/main" val="410186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5225168" y="2805341"/>
            <a:ext cx="4506662" cy="627454"/>
          </a:xfrm>
          <a:prstGeom prst="rect">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Arial"/>
                <a:ea typeface="Arial"/>
                <a:cs typeface="Arial"/>
                <a:sym typeface="Arial"/>
              </a:rPr>
              <a:t>WRITING</a:t>
            </a:r>
            <a:endParaRPr sz="3200" b="0" i="0" u="none" strike="noStrike" cap="none">
              <a:solidFill>
                <a:schemeClr val="lt1"/>
              </a:solidFill>
              <a:latin typeface="Arial"/>
              <a:ea typeface="Arial"/>
              <a:cs typeface="Arial"/>
              <a:sym typeface="Arial"/>
            </a:endParaRPr>
          </a:p>
        </p:txBody>
      </p:sp>
      <p:sp>
        <p:nvSpPr>
          <p:cNvPr id="102" name="Google Shape;102;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103" name="Google Shape;103;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104" name="Google Shape;104;p2"/>
          <p:cNvSpPr txBox="1"/>
          <p:nvPr/>
        </p:nvSpPr>
        <p:spPr>
          <a:xfrm>
            <a:off x="2356213" y="3763537"/>
            <a:ext cx="758917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70C0"/>
                </a:solidFill>
                <a:latin typeface="Calibri"/>
                <a:ea typeface="Calibri"/>
                <a:cs typeface="Calibri"/>
                <a:sym typeface="Calibri"/>
              </a:rPr>
              <a:t>A short message</a:t>
            </a:r>
            <a:endParaRPr sz="4000" b="1">
              <a:solidFill>
                <a:srgbClr val="0070C0"/>
              </a:solidFill>
              <a:latin typeface="Calibri"/>
              <a:ea typeface="Calibri"/>
              <a:cs typeface="Calibri"/>
              <a:sym typeface="Calibri"/>
            </a:endParaRPr>
          </a:p>
        </p:txBody>
      </p:sp>
      <p:sp>
        <p:nvSpPr>
          <p:cNvPr id="105" name="Google Shape;105;p2"/>
          <p:cNvSpPr/>
          <p:nvPr/>
        </p:nvSpPr>
        <p:spPr>
          <a:xfrm>
            <a:off x="2963456" y="2826679"/>
            <a:ext cx="2082254" cy="606115"/>
          </a:xfrm>
          <a:prstGeom prst="rect">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6532"/>
                </a:solidFill>
                <a:latin typeface="Bookman Old Style"/>
                <a:ea typeface="Bookman Old Style"/>
                <a:cs typeface="Bookman Old Style"/>
                <a:sym typeface="Bookman Old Style"/>
              </a:rPr>
              <a:t>LESSON 6</a:t>
            </a:r>
            <a:endParaRPr sz="2400">
              <a:solidFill>
                <a:srgbClr val="F26532"/>
              </a:solidFill>
              <a:latin typeface="Bookman Old Style"/>
              <a:ea typeface="Bookman Old Style"/>
              <a:cs typeface="Bookman Old Style"/>
              <a:sym typeface="Bookman Old Style"/>
            </a:endParaRPr>
          </a:p>
        </p:txBody>
      </p:sp>
      <p:grpSp>
        <p:nvGrpSpPr>
          <p:cNvPr id="106" name="Google Shape;106;p2"/>
          <p:cNvGrpSpPr/>
          <p:nvPr/>
        </p:nvGrpSpPr>
        <p:grpSpPr>
          <a:xfrm>
            <a:off x="0" y="-15861"/>
            <a:ext cx="12192000" cy="1940426"/>
            <a:chOff x="0" y="-15861"/>
            <a:chExt cx="12192000" cy="1940426"/>
          </a:xfrm>
        </p:grpSpPr>
        <p:sp>
          <p:nvSpPr>
            <p:cNvPr id="107" name="Google Shape;107;p2"/>
            <p:cNvSpPr/>
            <p:nvPr/>
          </p:nvSpPr>
          <p:spPr>
            <a:xfrm>
              <a:off x="0" y="177153"/>
              <a:ext cx="12192000" cy="1439719"/>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
            <p:cNvSpPr/>
            <p:nvPr/>
          </p:nvSpPr>
          <p:spPr>
            <a:xfrm>
              <a:off x="481381" y="-15861"/>
              <a:ext cx="2482075" cy="1940426"/>
            </a:xfrm>
            <a:prstGeom prst="parallelogram">
              <a:avLst>
                <a:gd name="adj" fmla="val 25000"/>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9" name="Google Shape;109;p2"/>
          <p:cNvSpPr txBox="1"/>
          <p:nvPr/>
        </p:nvSpPr>
        <p:spPr>
          <a:xfrm>
            <a:off x="3103419" y="436422"/>
            <a:ext cx="81285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Arial"/>
                <a:ea typeface="Arial"/>
                <a:cs typeface="Arial"/>
                <a:sym typeface="Arial"/>
              </a:rPr>
              <a:t>A long and healthy life</a:t>
            </a:r>
            <a:endParaRPr/>
          </a:p>
        </p:txBody>
      </p:sp>
      <p:sp>
        <p:nvSpPr>
          <p:cNvPr id="110" name="Google Shape;110;p2"/>
          <p:cNvSpPr txBox="1"/>
          <p:nvPr/>
        </p:nvSpPr>
        <p:spPr>
          <a:xfrm>
            <a:off x="1088622" y="177153"/>
            <a:ext cx="1267591" cy="16312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7200" b="1">
                <a:solidFill>
                  <a:schemeClr val="lt1"/>
                </a:solidFill>
                <a:latin typeface="Arial"/>
                <a:ea typeface="Arial"/>
                <a:cs typeface="Arial"/>
                <a:sym typeface="Arial"/>
              </a:rPr>
              <a:t>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447902" y="1157273"/>
            <a:ext cx="1883767" cy="655403"/>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WARM-UP</a:t>
            </a:r>
            <a:endParaRPr sz="2000" b="1">
              <a:solidFill>
                <a:schemeClr val="lt1"/>
              </a:solidFill>
              <a:latin typeface="Calibri"/>
              <a:ea typeface="Calibri"/>
              <a:cs typeface="Calibri"/>
              <a:sym typeface="Calibri"/>
            </a:endParaRPr>
          </a:p>
        </p:txBody>
      </p:sp>
      <p:sp>
        <p:nvSpPr>
          <p:cNvPr id="116" name="Google Shape;116;p3"/>
          <p:cNvSpPr/>
          <p:nvPr/>
        </p:nvSpPr>
        <p:spPr>
          <a:xfrm>
            <a:off x="3066300" y="2232284"/>
            <a:ext cx="1950733" cy="655403"/>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PRE-WRITING</a:t>
            </a:r>
            <a:endParaRPr sz="2000" b="1">
              <a:solidFill>
                <a:schemeClr val="lt1"/>
              </a:solidFill>
              <a:latin typeface="Calibri"/>
              <a:ea typeface="Calibri"/>
              <a:cs typeface="Calibri"/>
              <a:sym typeface="Calibri"/>
            </a:endParaRPr>
          </a:p>
        </p:txBody>
      </p:sp>
      <p:sp>
        <p:nvSpPr>
          <p:cNvPr id="117" name="Google Shape;117;p3"/>
          <p:cNvSpPr/>
          <p:nvPr/>
        </p:nvSpPr>
        <p:spPr>
          <a:xfrm>
            <a:off x="1089061" y="3423459"/>
            <a:ext cx="2242609" cy="710205"/>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WHILE-WRITING</a:t>
            </a:r>
            <a:endParaRPr sz="2000" b="1">
              <a:solidFill>
                <a:schemeClr val="lt1"/>
              </a:solidFill>
              <a:latin typeface="Calibri"/>
              <a:ea typeface="Calibri"/>
              <a:cs typeface="Calibri"/>
              <a:sym typeface="Calibri"/>
            </a:endParaRPr>
          </a:p>
        </p:txBody>
      </p:sp>
      <p:sp>
        <p:nvSpPr>
          <p:cNvPr id="118" name="Google Shape;118;p3"/>
          <p:cNvSpPr/>
          <p:nvPr/>
        </p:nvSpPr>
        <p:spPr>
          <a:xfrm>
            <a:off x="6007694" y="1147818"/>
            <a:ext cx="4879383" cy="69927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Kahoot</a:t>
            </a:r>
            <a:endParaRPr sz="1800">
              <a:solidFill>
                <a:schemeClr val="dk1"/>
              </a:solidFill>
              <a:latin typeface="Calibri"/>
              <a:ea typeface="Calibri"/>
              <a:cs typeface="Calibri"/>
              <a:sym typeface="Calibri"/>
            </a:endParaRPr>
          </a:p>
        </p:txBody>
      </p:sp>
      <p:sp>
        <p:nvSpPr>
          <p:cNvPr id="119" name="Google Shape;119;p3"/>
          <p:cNvSpPr/>
          <p:nvPr/>
        </p:nvSpPr>
        <p:spPr>
          <a:xfrm>
            <a:off x="6007694" y="2177973"/>
            <a:ext cx="4879384" cy="69927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Task 1. Put the parts in the correct order.</a:t>
            </a:r>
            <a:endParaRPr sz="1800">
              <a:solidFill>
                <a:schemeClr val="dk1"/>
              </a:solidFill>
              <a:latin typeface="Calibri"/>
              <a:ea typeface="Calibri"/>
              <a:cs typeface="Calibri"/>
              <a:sym typeface="Calibri"/>
            </a:endParaRPr>
          </a:p>
        </p:txBody>
      </p:sp>
      <p:sp>
        <p:nvSpPr>
          <p:cNvPr id="120" name="Google Shape;120;p3"/>
          <p:cNvSpPr/>
          <p:nvPr/>
        </p:nvSpPr>
        <p:spPr>
          <a:xfrm>
            <a:off x="6007694" y="3105226"/>
            <a:ext cx="4879385" cy="136875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Task 2. Write a sentence to express each message below. Begin with the words given.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Task 3. Write a short message to reply to the one in Task 1.</a:t>
            </a:r>
            <a:endParaRPr sz="1800">
              <a:solidFill>
                <a:schemeClr val="dk1"/>
              </a:solidFill>
              <a:latin typeface="Calibri"/>
              <a:ea typeface="Calibri"/>
              <a:cs typeface="Calibri"/>
              <a:sym typeface="Calibri"/>
            </a:endParaRPr>
          </a:p>
        </p:txBody>
      </p:sp>
      <p:cxnSp>
        <p:nvCxnSpPr>
          <p:cNvPr id="121" name="Google Shape;121;p3"/>
          <p:cNvCxnSpPr>
            <a:stCxn id="115" idx="3"/>
            <a:endCxn id="116" idx="0"/>
          </p:cNvCxnSpPr>
          <p:nvPr/>
        </p:nvCxnSpPr>
        <p:spPr>
          <a:xfrm>
            <a:off x="3331669" y="1484975"/>
            <a:ext cx="710100" cy="747300"/>
          </a:xfrm>
          <a:prstGeom prst="curvedConnector2">
            <a:avLst/>
          </a:prstGeom>
          <a:noFill/>
          <a:ln w="38100" cap="flat" cmpd="sng">
            <a:solidFill>
              <a:schemeClr val="accent2"/>
            </a:solidFill>
            <a:prstDash val="solid"/>
            <a:miter lim="800000"/>
            <a:headEnd type="none" w="sm" len="sm"/>
            <a:tailEnd type="triangle" w="med" len="med"/>
          </a:ln>
        </p:spPr>
      </p:cxnSp>
      <p:cxnSp>
        <p:nvCxnSpPr>
          <p:cNvPr id="122" name="Google Shape;122;p3"/>
          <p:cNvCxnSpPr>
            <a:stCxn id="116" idx="1"/>
            <a:endCxn id="117" idx="0"/>
          </p:cNvCxnSpPr>
          <p:nvPr/>
        </p:nvCxnSpPr>
        <p:spPr>
          <a:xfrm flipH="1">
            <a:off x="2210400" y="2559986"/>
            <a:ext cx="855900" cy="863400"/>
          </a:xfrm>
          <a:prstGeom prst="curvedConnector2">
            <a:avLst/>
          </a:prstGeom>
          <a:noFill/>
          <a:ln w="38100" cap="flat" cmpd="sng">
            <a:solidFill>
              <a:schemeClr val="accent2"/>
            </a:solidFill>
            <a:prstDash val="solid"/>
            <a:miter lim="800000"/>
            <a:headEnd type="none" w="sm" len="sm"/>
            <a:tailEnd type="triangle" w="med" len="med"/>
          </a:ln>
        </p:spPr>
      </p:cxnSp>
      <p:sp>
        <p:nvSpPr>
          <p:cNvPr id="123" name="Google Shape;123;p3"/>
          <p:cNvSpPr/>
          <p:nvPr/>
        </p:nvSpPr>
        <p:spPr>
          <a:xfrm>
            <a:off x="2950166" y="4664063"/>
            <a:ext cx="2183000" cy="666149"/>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POST-WRITING</a:t>
            </a:r>
            <a:endParaRPr sz="2000" b="1">
              <a:solidFill>
                <a:schemeClr val="lt1"/>
              </a:solidFill>
              <a:latin typeface="Calibri"/>
              <a:ea typeface="Calibri"/>
              <a:cs typeface="Calibri"/>
              <a:sym typeface="Calibri"/>
            </a:endParaRPr>
          </a:p>
        </p:txBody>
      </p:sp>
      <p:sp>
        <p:nvSpPr>
          <p:cNvPr id="124" name="Google Shape;124;p3"/>
          <p:cNvSpPr/>
          <p:nvPr/>
        </p:nvSpPr>
        <p:spPr>
          <a:xfrm>
            <a:off x="6007694" y="5622841"/>
            <a:ext cx="4879382" cy="684962"/>
          </a:xfrm>
          <a:prstGeom prst="rect">
            <a:avLst/>
          </a:prstGeom>
          <a:solidFill>
            <a:srgbClr val="C4E0B2"/>
          </a:solidFill>
          <a:ln>
            <a:noFill/>
          </a:ln>
        </p:spPr>
        <p:txBody>
          <a:bodyPr spcFirstLastPara="1" wrap="square" lIns="91425" tIns="45700" rIns="91425" bIns="45700" anchor="ctr" anchorCtr="0">
            <a:noAutofit/>
          </a:bodyPr>
          <a:lstStyle/>
          <a:p>
            <a:pPr marL="168275" marR="0" lvl="0" indent="-168275"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168275" marR="0" lvl="0" indent="-168275"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cxnSp>
        <p:nvCxnSpPr>
          <p:cNvPr id="125" name="Google Shape;125;p3"/>
          <p:cNvCxnSpPr>
            <a:stCxn id="123" idx="1"/>
            <a:endCxn id="126" idx="0"/>
          </p:cNvCxnSpPr>
          <p:nvPr/>
        </p:nvCxnSpPr>
        <p:spPr>
          <a:xfrm flipH="1">
            <a:off x="2389766" y="4997138"/>
            <a:ext cx="560400" cy="777300"/>
          </a:xfrm>
          <a:prstGeom prst="curvedConnector2">
            <a:avLst/>
          </a:prstGeom>
          <a:noFill/>
          <a:ln w="38100" cap="flat" cmpd="sng">
            <a:solidFill>
              <a:schemeClr val="accent2"/>
            </a:solidFill>
            <a:prstDash val="solid"/>
            <a:miter lim="800000"/>
            <a:headEnd type="none" w="sm" len="sm"/>
            <a:tailEnd type="triangle" w="med" len="med"/>
          </a:ln>
        </p:spPr>
      </p:cxnSp>
      <p:sp>
        <p:nvSpPr>
          <p:cNvPr id="126" name="Google Shape;126;p3"/>
          <p:cNvSpPr/>
          <p:nvPr/>
        </p:nvSpPr>
        <p:spPr>
          <a:xfrm>
            <a:off x="1298285" y="5774290"/>
            <a:ext cx="2183000" cy="666149"/>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CONSOLIDATION</a:t>
            </a:r>
            <a:endParaRPr sz="2000" b="1">
              <a:solidFill>
                <a:schemeClr val="lt1"/>
              </a:solidFill>
              <a:latin typeface="Calibri"/>
              <a:ea typeface="Calibri"/>
              <a:cs typeface="Calibri"/>
              <a:sym typeface="Calibri"/>
            </a:endParaRPr>
          </a:p>
        </p:txBody>
      </p:sp>
      <p:cxnSp>
        <p:nvCxnSpPr>
          <p:cNvPr id="127" name="Google Shape;127;p3"/>
          <p:cNvCxnSpPr>
            <a:stCxn id="117" idx="3"/>
            <a:endCxn id="123" idx="0"/>
          </p:cNvCxnSpPr>
          <p:nvPr/>
        </p:nvCxnSpPr>
        <p:spPr>
          <a:xfrm>
            <a:off x="3331670" y="3778562"/>
            <a:ext cx="710100" cy="885600"/>
          </a:xfrm>
          <a:prstGeom prst="curvedConnector2">
            <a:avLst/>
          </a:prstGeom>
          <a:noFill/>
          <a:ln w="38100" cap="flat" cmpd="sng">
            <a:solidFill>
              <a:schemeClr val="accent2"/>
            </a:solidFill>
            <a:prstDash val="solid"/>
            <a:miter lim="800000"/>
            <a:headEnd type="none" w="sm" len="sm"/>
            <a:tailEnd type="triangle" w="med" len="med"/>
          </a:ln>
        </p:spPr>
      </p:cxnSp>
      <p:sp>
        <p:nvSpPr>
          <p:cNvPr id="128" name="Google Shape;128;p3"/>
          <p:cNvSpPr/>
          <p:nvPr/>
        </p:nvSpPr>
        <p:spPr>
          <a:xfrm>
            <a:off x="6007695" y="4594523"/>
            <a:ext cx="4879382" cy="760858"/>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Peer review</a:t>
            </a:r>
            <a:endParaRPr/>
          </a:p>
        </p:txBody>
      </p:sp>
      <p:sp>
        <p:nvSpPr>
          <p:cNvPr id="129" name="Google Shape;129;p3"/>
          <p:cNvSpPr/>
          <p:nvPr/>
        </p:nvSpPr>
        <p:spPr>
          <a:xfrm>
            <a:off x="5644085" y="307352"/>
            <a:ext cx="3407448" cy="451894"/>
          </a:xfrm>
          <a:prstGeom prst="rect">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WRITING</a:t>
            </a:r>
            <a:endParaRPr sz="2400">
              <a:solidFill>
                <a:schemeClr val="lt1"/>
              </a:solidFill>
              <a:latin typeface="Arial"/>
              <a:ea typeface="Arial"/>
              <a:cs typeface="Arial"/>
              <a:sym typeface="Arial"/>
            </a:endParaRPr>
          </a:p>
        </p:txBody>
      </p:sp>
      <p:sp>
        <p:nvSpPr>
          <p:cNvPr id="130" name="Google Shape;130;p3"/>
          <p:cNvSpPr/>
          <p:nvPr/>
        </p:nvSpPr>
        <p:spPr>
          <a:xfrm>
            <a:off x="3589409" y="319867"/>
            <a:ext cx="1887408" cy="439379"/>
          </a:xfrm>
          <a:prstGeom prst="rect">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26532"/>
                </a:solidFill>
                <a:latin typeface="Bookman Old Style"/>
                <a:ea typeface="Bookman Old Style"/>
                <a:cs typeface="Bookman Old Style"/>
                <a:sym typeface="Bookman Old Style"/>
              </a:rPr>
              <a:t>LESSON 6</a:t>
            </a:r>
            <a:endParaRPr sz="1800">
              <a:solidFill>
                <a:srgbClr val="F26532"/>
              </a:solidFill>
              <a:latin typeface="Bookman Old Style"/>
              <a:ea typeface="Bookman Old Style"/>
              <a:cs typeface="Bookman Old Style"/>
              <a:sym typeface="Bookman Old Styl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3">
            <a:alphaModFix/>
          </a:blip>
          <a:srcRect/>
          <a:stretch/>
        </p:blipFill>
        <p:spPr>
          <a:xfrm>
            <a:off x="3123785" y="1371313"/>
            <a:ext cx="5944430" cy="4115374"/>
          </a:xfrm>
          <a:prstGeom prst="rect">
            <a:avLst/>
          </a:prstGeom>
          <a:noFill/>
          <a:ln>
            <a:noFill/>
          </a:ln>
        </p:spPr>
      </p:pic>
      <p:sp>
        <p:nvSpPr>
          <p:cNvPr id="155" name="Google Shape;155;p6"/>
          <p:cNvSpPr txBox="1"/>
          <p:nvPr/>
        </p:nvSpPr>
        <p:spPr>
          <a:xfrm>
            <a:off x="2445249" y="5907640"/>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How to write a short message?</a:t>
            </a:r>
            <a:endParaRPr/>
          </a:p>
        </p:txBody>
      </p:sp>
      <p:sp>
        <p:nvSpPr>
          <p:cNvPr id="156" name="Google Shape;156;p6"/>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878041" y="111157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2" name="Google Shape;162;p7"/>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63" name="Google Shape;163;p7"/>
          <p:cNvSpPr txBox="1"/>
          <p:nvPr/>
        </p:nvSpPr>
        <p:spPr>
          <a:xfrm>
            <a:off x="1556814" y="1111574"/>
            <a:ext cx="103900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Below is a short message. Put the parts in the correct order. </a:t>
            </a:r>
            <a:endParaRPr sz="2800" b="1">
              <a:solidFill>
                <a:schemeClr val="dk1"/>
              </a:solidFill>
              <a:latin typeface="Arial"/>
              <a:ea typeface="Arial"/>
              <a:cs typeface="Arial"/>
              <a:sym typeface="Arial"/>
            </a:endParaRPr>
          </a:p>
        </p:txBody>
      </p:sp>
      <p:sp>
        <p:nvSpPr>
          <p:cNvPr id="164" name="Google Shape;164;p7"/>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a:stretch/>
        </p:blipFill>
        <p:spPr>
          <a:xfrm>
            <a:off x="78059" y="2275819"/>
            <a:ext cx="11946832" cy="3001754"/>
          </a:xfrm>
          <a:prstGeom prst="rect">
            <a:avLst/>
          </a:prstGeom>
          <a:noFill/>
          <a:ln>
            <a:noFill/>
          </a:ln>
        </p:spPr>
      </p:pic>
      <p:sp>
        <p:nvSpPr>
          <p:cNvPr id="167" name="Google Shape;167;p7"/>
          <p:cNvSpPr/>
          <p:nvPr/>
        </p:nvSpPr>
        <p:spPr>
          <a:xfrm>
            <a:off x="4330262" y="5659747"/>
            <a:ext cx="3905236" cy="64389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200" b="1">
                <a:solidFill>
                  <a:srgbClr val="FF0000"/>
                </a:solidFill>
                <a:latin typeface="Calibri"/>
                <a:ea typeface="Calibri"/>
                <a:cs typeface="Calibri"/>
                <a:sym typeface="Calibri"/>
              </a:rPr>
              <a:t>Key: B - D - C - A - E - F</a:t>
            </a:r>
            <a:endParaRPr sz="32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
        <p:nvSpPr>
          <p:cNvPr id="175" name="Google Shape;175;p8"/>
          <p:cNvSpPr/>
          <p:nvPr/>
        </p:nvSpPr>
        <p:spPr>
          <a:xfrm>
            <a:off x="4131489" y="1849348"/>
            <a:ext cx="7519405" cy="4202131"/>
          </a:xfrm>
          <a:prstGeom prst="wedgeRectCallout">
            <a:avLst>
              <a:gd name="adj1" fmla="val -20833"/>
              <a:gd name="adj2" fmla="val 62500"/>
            </a:avLst>
          </a:prstGeom>
          <a:solidFill>
            <a:srgbClr val="D98F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i="1">
                <a:solidFill>
                  <a:schemeClr val="lt1"/>
                </a:solidFill>
                <a:latin typeface="Calibri"/>
                <a:ea typeface="Calibri"/>
                <a:cs typeface="Calibri"/>
                <a:sym typeface="Calibri"/>
              </a:rPr>
              <a:t>Hi Linda,</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Thanks for lending me the book about healthy cooking tips. It’s great!</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How about coming to my house this Sunday to try some recipes from the book? Don’t forget to bring some fresh fruits from your garden. We’ll need them for some recipes.</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See you soon,</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Mai</a:t>
            </a:r>
            <a:endParaRPr/>
          </a:p>
        </p:txBody>
      </p:sp>
      <p:sp>
        <p:nvSpPr>
          <p:cNvPr id="176" name="Google Shape;176;p8"/>
          <p:cNvSpPr txBox="1"/>
          <p:nvPr/>
        </p:nvSpPr>
        <p:spPr>
          <a:xfrm>
            <a:off x="1639553" y="1947578"/>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Greeting</a:t>
            </a:r>
            <a:endParaRPr/>
          </a:p>
        </p:txBody>
      </p:sp>
      <p:sp>
        <p:nvSpPr>
          <p:cNvPr id="177" name="Google Shape;177;p8"/>
          <p:cNvSpPr/>
          <p:nvPr/>
        </p:nvSpPr>
        <p:spPr>
          <a:xfrm>
            <a:off x="3667874" y="2661007"/>
            <a:ext cx="369870" cy="2280863"/>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8"/>
          <p:cNvSpPr/>
          <p:nvPr/>
        </p:nvSpPr>
        <p:spPr>
          <a:xfrm>
            <a:off x="3665576" y="1849348"/>
            <a:ext cx="373022" cy="719681"/>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8"/>
          <p:cNvSpPr/>
          <p:nvPr/>
        </p:nvSpPr>
        <p:spPr>
          <a:xfrm>
            <a:off x="3580178" y="5050237"/>
            <a:ext cx="457566" cy="957698"/>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8"/>
          <p:cNvSpPr txBox="1"/>
          <p:nvPr/>
        </p:nvSpPr>
        <p:spPr>
          <a:xfrm>
            <a:off x="1652368" y="5484715"/>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Closing</a:t>
            </a:r>
            <a:endParaRPr/>
          </a:p>
        </p:txBody>
      </p:sp>
      <p:sp>
        <p:nvSpPr>
          <p:cNvPr id="181" name="Google Shape;181;p8"/>
          <p:cNvSpPr txBox="1"/>
          <p:nvPr/>
        </p:nvSpPr>
        <p:spPr>
          <a:xfrm>
            <a:off x="1652368" y="3568365"/>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Message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9"/>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
        <p:nvSpPr>
          <p:cNvPr id="189" name="Google Shape;189;p9"/>
          <p:cNvSpPr txBox="1"/>
          <p:nvPr/>
        </p:nvSpPr>
        <p:spPr>
          <a:xfrm>
            <a:off x="2271077" y="1017136"/>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Useful expressions</a:t>
            </a:r>
            <a:endParaRPr/>
          </a:p>
        </p:txBody>
      </p:sp>
      <p:graphicFrame>
        <p:nvGraphicFramePr>
          <p:cNvPr id="190" name="Google Shape;190;p9"/>
          <p:cNvGraphicFramePr/>
          <p:nvPr>
            <p:extLst>
              <p:ext uri="{D42A27DB-BD31-4B8C-83A1-F6EECF244321}">
                <p14:modId xmlns:p14="http://schemas.microsoft.com/office/powerpoint/2010/main" val="3030373931"/>
              </p:ext>
            </p:extLst>
          </p:nvPr>
        </p:nvGraphicFramePr>
        <p:xfrm>
          <a:off x="772885" y="1743425"/>
          <a:ext cx="10744200" cy="5539120"/>
        </p:xfrm>
        <a:graphic>
          <a:graphicData uri="http://schemas.openxmlformats.org/drawingml/2006/table">
            <a:tbl>
              <a:tblPr firstRow="1" bandRow="1">
                <a:noFill/>
                <a:tableStyleId>{03C986C1-EB4A-44C8-ABF1-7BBB7D22CDB4}</a:tableStyleId>
              </a:tblPr>
              <a:tblGrid>
                <a:gridCol w="2503725">
                  <a:extLst>
                    <a:ext uri="{9D8B030D-6E8A-4147-A177-3AD203B41FA5}">
                      <a16:colId xmlns:a16="http://schemas.microsoft.com/office/drawing/2014/main" val="20000"/>
                    </a:ext>
                  </a:extLst>
                </a:gridCol>
                <a:gridCol w="5116275">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753750">
                <a:tc>
                  <a:txBody>
                    <a:bodyPr/>
                    <a:lstStyle/>
                    <a:p>
                      <a:pPr marL="0" marR="0" lvl="0" indent="0" algn="ctr" rtl="0">
                        <a:spcBef>
                          <a:spcPts val="0"/>
                        </a:spcBef>
                        <a:spcAft>
                          <a:spcPts val="0"/>
                        </a:spcAft>
                        <a:buNone/>
                      </a:pPr>
                      <a:r>
                        <a:rPr lang="en-US" sz="2800" u="none" strike="noStrike" cap="none"/>
                        <a:t>Greeting</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Message</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Closing</a:t>
                      </a:r>
                      <a:endParaRPr/>
                    </a:p>
                  </a:txBody>
                  <a:tcPr marL="91450" marR="91450" marT="45725" marB="45725"/>
                </a:tc>
                <a:extLst>
                  <a:ext uri="{0D108BD9-81ED-4DB2-BD59-A6C34878D82A}">
                    <a16:rowId xmlns:a16="http://schemas.microsoft.com/office/drawing/2014/main" val="10000"/>
                  </a:ext>
                </a:extLst>
              </a:tr>
              <a:tr h="4143125">
                <a:tc>
                  <a:txBody>
                    <a:bodyPr/>
                    <a:lstStyle/>
                    <a:p>
                      <a:pPr marL="0" marR="0" lvl="0" indent="0" algn="l" rtl="0">
                        <a:spcBef>
                          <a:spcPts val="0"/>
                        </a:spcBef>
                        <a:spcAft>
                          <a:spcPts val="0"/>
                        </a:spcAft>
                        <a:buNone/>
                      </a:pPr>
                      <a:r>
                        <a:rPr lang="en-US" sz="2800" i="1" u="none" strike="noStrike" cap="none" dirty="0">
                          <a:solidFill>
                            <a:schemeClr val="dk1"/>
                          </a:solidFill>
                          <a:latin typeface="Calibri"/>
                          <a:ea typeface="Calibri"/>
                          <a:cs typeface="Calibri"/>
                          <a:sym typeface="Calibri"/>
                        </a:rPr>
                        <a:t>+ Hi,</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Hello,</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Dear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1.+ </a:t>
                      </a:r>
                      <a:r>
                        <a:rPr lang="en-US" sz="2800" i="1" dirty="0">
                          <a:solidFill>
                            <a:schemeClr val="dk1"/>
                          </a:solidFill>
                          <a:latin typeface="Calibri"/>
                          <a:ea typeface="Calibri"/>
                          <a:cs typeface="Calibri"/>
                          <a:sym typeface="Calibri"/>
                        </a:rPr>
                        <a:t>Thank you for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2. + </a:t>
                      </a:r>
                      <a:r>
                        <a:rPr lang="en-US" sz="2800" i="1" dirty="0">
                          <a:solidFill>
                            <a:schemeClr val="dk1"/>
                          </a:solidFill>
                          <a:latin typeface="Calibri"/>
                          <a:ea typeface="Calibri"/>
                          <a:cs typeface="Calibri"/>
                          <a:sym typeface="Calibri"/>
                        </a:rPr>
                        <a:t>How about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3. + </a:t>
                      </a:r>
                      <a:r>
                        <a:rPr lang="en-US" sz="2800" i="1" dirty="0">
                          <a:solidFill>
                            <a:schemeClr val="dk1"/>
                          </a:solidFill>
                          <a:latin typeface="Calibri"/>
                          <a:ea typeface="Calibri"/>
                          <a:cs typeface="Calibri"/>
                          <a:sym typeface="Calibri"/>
                        </a:rPr>
                        <a:t>What about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4. + </a:t>
                      </a:r>
                      <a:r>
                        <a:rPr lang="en-US" sz="2800" i="1" dirty="0">
                          <a:solidFill>
                            <a:schemeClr val="dk1"/>
                          </a:solidFill>
                          <a:latin typeface="Calibri"/>
                          <a:ea typeface="Calibri"/>
                          <a:cs typeface="Calibri"/>
                          <a:sym typeface="Calibri"/>
                        </a:rPr>
                        <a:t>Why don’t we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5. + </a:t>
                      </a:r>
                      <a:r>
                        <a:rPr lang="en-US" sz="2800" i="1" dirty="0">
                          <a:solidFill>
                            <a:schemeClr val="dk1"/>
                          </a:solidFill>
                          <a:latin typeface="Calibri"/>
                          <a:ea typeface="Calibri"/>
                          <a:cs typeface="Calibri"/>
                          <a:sym typeface="Calibri"/>
                        </a:rPr>
                        <a:t>Shall we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6. + </a:t>
                      </a:r>
                      <a:r>
                        <a:rPr lang="en-US" sz="2800" i="1" dirty="0">
                          <a:solidFill>
                            <a:schemeClr val="dk1"/>
                          </a:solidFill>
                          <a:latin typeface="Calibri"/>
                          <a:ea typeface="Calibri"/>
                          <a:cs typeface="Calibri"/>
                          <a:sym typeface="Calibri"/>
                        </a:rPr>
                        <a:t>Remember to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7. + </a:t>
                      </a:r>
                      <a:r>
                        <a:rPr lang="en-US" sz="2800" i="1" dirty="0">
                          <a:solidFill>
                            <a:schemeClr val="dk1"/>
                          </a:solidFill>
                          <a:latin typeface="Calibri"/>
                          <a:ea typeface="Calibri"/>
                          <a:cs typeface="Calibri"/>
                          <a:sym typeface="Calibri"/>
                        </a:rPr>
                        <a:t>Don’t forget to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8.+ </a:t>
                      </a:r>
                      <a:r>
                        <a:rPr lang="en-US" sz="2800" i="1" dirty="0">
                          <a:solidFill>
                            <a:schemeClr val="dk1"/>
                          </a:solidFill>
                          <a:latin typeface="Calibri"/>
                          <a:ea typeface="Calibri"/>
                          <a:cs typeface="Calibri"/>
                          <a:sym typeface="Calibri"/>
                        </a:rPr>
                        <a:t>I would like to invite you to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9.+ </a:t>
                      </a:r>
                      <a:r>
                        <a:rPr lang="en-US" sz="2800" i="1" dirty="0">
                          <a:solidFill>
                            <a:schemeClr val="dk1"/>
                          </a:solidFill>
                          <a:latin typeface="Calibri"/>
                          <a:ea typeface="Calibri"/>
                          <a:cs typeface="Calibri"/>
                          <a:sym typeface="Calibri"/>
                        </a:rPr>
                        <a:t>Do you want to </a:t>
                      </a:r>
                      <a:r>
                        <a:rPr lang="en-US" sz="2800" i="1" dirty="0" smtClean="0">
                          <a:solidFill>
                            <a:schemeClr val="dk1"/>
                          </a:solidFill>
                          <a:latin typeface="Calibri"/>
                          <a:ea typeface="Calibri"/>
                          <a:cs typeface="Calibri"/>
                          <a:sym typeface="Calibri"/>
                        </a:rPr>
                        <a:t>…</a:t>
                      </a:r>
                    </a:p>
                    <a:p>
                      <a:pPr marL="0" marR="0" lvl="0" indent="0" algn="l" rtl="0">
                        <a:spcBef>
                          <a:spcPts val="0"/>
                        </a:spcBef>
                        <a:spcAft>
                          <a:spcPts val="0"/>
                        </a:spcAft>
                        <a:buNone/>
                      </a:pPr>
                      <a:r>
                        <a:rPr lang="en-US" sz="2800" i="1" dirty="0" smtClean="0">
                          <a:solidFill>
                            <a:schemeClr val="dk1"/>
                          </a:solidFill>
                          <a:latin typeface="Calibri"/>
                          <a:ea typeface="Calibri"/>
                          <a:cs typeface="Calibri"/>
                          <a:sym typeface="Calibri"/>
                        </a:rPr>
                        <a:t>10.+ I’m pleased to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See you again,</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See you soon,</a:t>
                      </a:r>
                      <a:endParaRPr dirty="0"/>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Write back soon,</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Bye,</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Love,</a:t>
                      </a:r>
                      <a:endParaRPr sz="2800" dirty="0"/>
                    </a:p>
                  </a:txBody>
                  <a:tcPr marL="91450" marR="91450" marT="45725" marB="45725"/>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437160" y="5606280"/>
              <a:ext cx="630000" cy="592560"/>
            </p14:xfrm>
          </p:contentPart>
        </mc:Choice>
        <mc:Fallback xmlns="">
          <p:pic>
            <p:nvPicPr>
              <p:cNvPr id="2" name="Ink 1"/>
              <p:cNvPicPr/>
              <p:nvPr/>
            </p:nvPicPr>
            <p:blipFill>
              <a:blip r:embed="rId4"/>
              <a:stretch>
                <a:fillRect/>
              </a:stretch>
            </p:blipFill>
            <p:spPr>
              <a:xfrm>
                <a:off x="6427800" y="5596920"/>
                <a:ext cx="648720" cy="61128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p:nvPr/>
        </p:nvSpPr>
        <p:spPr>
          <a:xfrm>
            <a:off x="878041" y="111157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96" name="Google Shape;196;p10"/>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197" name="Google Shape;197;p10"/>
          <p:cNvSpPr txBox="1"/>
          <p:nvPr/>
        </p:nvSpPr>
        <p:spPr>
          <a:xfrm>
            <a:off x="1573934" y="992986"/>
            <a:ext cx="1017175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Write a sentence to express each message below. Begin with the words given. </a:t>
            </a:r>
            <a:endParaRPr/>
          </a:p>
        </p:txBody>
      </p:sp>
      <p:sp>
        <p:nvSpPr>
          <p:cNvPr id="198" name="Google Shape;198;p10"/>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0"/>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a:stretch/>
        </p:blipFill>
        <p:spPr>
          <a:xfrm>
            <a:off x="355667" y="2165466"/>
            <a:ext cx="11480665" cy="4292837"/>
          </a:xfrm>
          <a:prstGeom prst="rect">
            <a:avLst/>
          </a:prstGeom>
          <a:noFill/>
          <a:ln>
            <a:noFill/>
          </a:ln>
        </p:spPr>
      </p:pic>
      <p:sp>
        <p:nvSpPr>
          <p:cNvPr id="201" name="Google Shape;201;p10"/>
          <p:cNvSpPr/>
          <p:nvPr/>
        </p:nvSpPr>
        <p:spPr>
          <a:xfrm>
            <a:off x="2275174" y="3238406"/>
            <a:ext cx="4971297" cy="57490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C00000"/>
                </a:solidFill>
                <a:latin typeface="Calibri"/>
                <a:ea typeface="Calibri"/>
                <a:cs typeface="Calibri"/>
                <a:sym typeface="Calibri"/>
              </a:rPr>
              <a:t> joining the reading club with me</a:t>
            </a:r>
            <a:endParaRPr sz="2800">
              <a:solidFill>
                <a:srgbClr val="C00000"/>
              </a:solidFill>
              <a:latin typeface="Calibri"/>
              <a:ea typeface="Calibri"/>
              <a:cs typeface="Calibri"/>
              <a:sym typeface="Calibri"/>
            </a:endParaRPr>
          </a:p>
        </p:txBody>
      </p:sp>
      <p:sp>
        <p:nvSpPr>
          <p:cNvPr id="202" name="Google Shape;202;p10"/>
          <p:cNvSpPr/>
          <p:nvPr/>
        </p:nvSpPr>
        <p:spPr>
          <a:xfrm>
            <a:off x="1573934" y="4104640"/>
            <a:ext cx="5915081" cy="57490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C00000"/>
                </a:solidFill>
                <a:latin typeface="Calibri"/>
                <a:ea typeface="Calibri"/>
                <a:cs typeface="Calibri"/>
                <a:sym typeface="Calibri"/>
              </a:rPr>
              <a:t> forget to return the book to the library</a:t>
            </a:r>
            <a:endParaRPr sz="2800">
              <a:solidFill>
                <a:srgbClr val="C00000"/>
              </a:solidFill>
              <a:latin typeface="Calibri"/>
              <a:ea typeface="Calibri"/>
              <a:cs typeface="Calibri"/>
              <a:sym typeface="Calibri"/>
            </a:endParaRPr>
          </a:p>
        </p:txBody>
      </p:sp>
      <p:sp>
        <p:nvSpPr>
          <p:cNvPr id="203" name="Google Shape;203;p10"/>
          <p:cNvSpPr/>
          <p:nvPr/>
        </p:nvSpPr>
        <p:spPr>
          <a:xfrm>
            <a:off x="2256420" y="4979262"/>
            <a:ext cx="4483279" cy="112646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C00000"/>
                </a:solidFill>
                <a:latin typeface="Calibri"/>
                <a:ea typeface="Calibri"/>
                <a:cs typeface="Calibri"/>
                <a:sym typeface="Calibri"/>
              </a:rPr>
              <a:t> come to your birthday party</a:t>
            </a:r>
            <a:endParaRPr/>
          </a:p>
          <a:p>
            <a:pPr marL="0" marR="0" lvl="0" indent="0" algn="l" rtl="0">
              <a:lnSpc>
                <a:spcPct val="120000"/>
              </a:lnSpc>
              <a:spcBef>
                <a:spcPts val="0"/>
              </a:spcBef>
              <a:spcAft>
                <a:spcPts val="0"/>
              </a:spcAft>
              <a:buNone/>
            </a:pPr>
            <a:endParaRPr sz="2800">
              <a:solidFill>
                <a:srgbClr val="C00000"/>
              </a:solidFill>
              <a:latin typeface="Calibri"/>
              <a:ea typeface="Calibri"/>
              <a:cs typeface="Calibri"/>
              <a:sym typeface="Calibri"/>
            </a:endParaRPr>
          </a:p>
        </p:txBody>
      </p:sp>
      <p:sp>
        <p:nvSpPr>
          <p:cNvPr id="204" name="Google Shape;204;p10"/>
          <p:cNvSpPr/>
          <p:nvPr/>
        </p:nvSpPr>
        <p:spPr>
          <a:xfrm>
            <a:off x="1292718" y="5842214"/>
            <a:ext cx="5552867" cy="112646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C00000"/>
                </a:solidFill>
                <a:latin typeface="Calibri"/>
                <a:ea typeface="Calibri"/>
                <a:cs typeface="Calibri"/>
                <a:sym typeface="Calibri"/>
              </a:rPr>
              <a:t> I have to dress formally for the party</a:t>
            </a:r>
            <a:endParaRPr/>
          </a:p>
          <a:p>
            <a:pPr marL="0" marR="0" lvl="0" indent="0" algn="l" rtl="0">
              <a:lnSpc>
                <a:spcPct val="120000"/>
              </a:lnSpc>
              <a:spcBef>
                <a:spcPts val="0"/>
              </a:spcBef>
              <a:spcAft>
                <a:spcPts val="0"/>
              </a:spcAft>
              <a:buNone/>
            </a:pPr>
            <a:endParaRPr sz="2800">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878041" y="111157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11" name="Google Shape;211;p11"/>
          <p:cNvSpPr txBox="1"/>
          <p:nvPr/>
        </p:nvSpPr>
        <p:spPr>
          <a:xfrm>
            <a:off x="1410819" y="1074976"/>
            <a:ext cx="102477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Write a short message to reply to the one in Task 1</a:t>
            </a:r>
            <a:r>
              <a:rPr lang="en-US" sz="2800">
                <a:solidFill>
                  <a:schemeClr val="dk1"/>
                </a:solidFill>
                <a:latin typeface="Arial"/>
                <a:ea typeface="Arial"/>
                <a:cs typeface="Arial"/>
                <a:sym typeface="Arial"/>
              </a:rPr>
              <a:t> </a:t>
            </a:r>
            <a:endParaRPr sz="2600" b="1">
              <a:solidFill>
                <a:schemeClr val="dk1"/>
              </a:solidFill>
              <a:latin typeface="Arial"/>
              <a:ea typeface="Arial"/>
              <a:cs typeface="Arial"/>
              <a:sym typeface="Arial"/>
            </a:endParaRPr>
          </a:p>
        </p:txBody>
      </p:sp>
      <p:sp>
        <p:nvSpPr>
          <p:cNvPr id="212" name="Google Shape;212;p11"/>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1"/>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sp>
        <p:nvSpPr>
          <p:cNvPr id="214" name="Google Shape;214;p11"/>
          <p:cNvSpPr/>
          <p:nvPr/>
        </p:nvSpPr>
        <p:spPr>
          <a:xfrm>
            <a:off x="2111829" y="2329543"/>
            <a:ext cx="8251371" cy="4278086"/>
          </a:xfrm>
          <a:prstGeom prst="flowChartDocumen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i="1">
                <a:solidFill>
                  <a:schemeClr val="dk1"/>
                </a:solidFill>
                <a:latin typeface="Calibri"/>
                <a:ea typeface="Calibri"/>
                <a:cs typeface="Calibri"/>
                <a:sym typeface="Calibri"/>
              </a:rPr>
              <a:t>Hi Mai,</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Thank you for inviting me to your house this Sunday.</a:t>
            </a:r>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I am so glad to come to try some recipes from the book with you. Shall we meet at 10 a.m? Please tell me if I need to buy something in advance to prepare for the meal.</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See you soon,</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Linda.</a:t>
            </a:r>
            <a:endParaRPr sz="2800">
              <a:solidFill>
                <a:schemeClr val="dk1"/>
              </a:solidFill>
              <a:latin typeface="Calibri"/>
              <a:ea typeface="Calibri"/>
              <a:cs typeface="Calibri"/>
              <a:sym typeface="Calibri"/>
            </a:endParaRPr>
          </a:p>
        </p:txBody>
      </p:sp>
      <p:sp>
        <p:nvSpPr>
          <p:cNvPr id="215" name="Google Shape;215;p11"/>
          <p:cNvSpPr txBox="1"/>
          <p:nvPr/>
        </p:nvSpPr>
        <p:spPr>
          <a:xfrm>
            <a:off x="2271077" y="1521380"/>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Suggested answer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545</Words>
  <Application>Microsoft Office PowerPoint</Application>
  <PresentationFormat>Widescreen</PresentationFormat>
  <Paragraphs>111</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Overlock</vt:lpstr>
      <vt:lpstr>Arial</vt:lpstr>
      <vt:lpstr>Open Sans</vt:lpstr>
      <vt:lpstr>Calibri</vt:lpstr>
      <vt:lpstr>Montserrat Medium</vt:lpstr>
      <vt:lpstr>Bookman Old Style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user</cp:lastModifiedBy>
  <cp:revision>7</cp:revision>
  <dcterms:created xsi:type="dcterms:W3CDTF">2020-12-09T02:04:09Z</dcterms:created>
  <dcterms:modified xsi:type="dcterms:W3CDTF">2025-09-20T03:50:03Z</dcterms:modified>
</cp:coreProperties>
</file>