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21"/>
  </p:notesMasterIdLst>
  <p:sldIdLst>
    <p:sldId id="271" r:id="rId2"/>
    <p:sldId id="323" r:id="rId3"/>
    <p:sldId id="324" r:id="rId4"/>
    <p:sldId id="316" r:id="rId5"/>
    <p:sldId id="338" r:id="rId6"/>
    <p:sldId id="337" r:id="rId7"/>
    <p:sldId id="339" r:id="rId8"/>
    <p:sldId id="340" r:id="rId9"/>
    <p:sldId id="341" r:id="rId10"/>
    <p:sldId id="336" r:id="rId11"/>
    <p:sldId id="356" r:id="rId12"/>
    <p:sldId id="357" r:id="rId13"/>
    <p:sldId id="311" r:id="rId14"/>
    <p:sldId id="355" r:id="rId15"/>
    <p:sldId id="310" r:id="rId16"/>
    <p:sldId id="354" r:id="rId17"/>
    <p:sldId id="325" r:id="rId18"/>
    <p:sldId id="317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E0A4A5"/>
    <a:srgbClr val="FFFF99"/>
    <a:srgbClr val="E36427"/>
    <a:srgbClr val="000000"/>
    <a:srgbClr val="61953D"/>
    <a:srgbClr val="5E913B"/>
    <a:srgbClr val="5C8E3A"/>
    <a:srgbClr val="D98F91"/>
    <a:srgbClr val="CB64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0" autoAdjust="0"/>
    <p:restoredTop sz="94196" autoAdjust="0"/>
  </p:normalViewPr>
  <p:slideViewPr>
    <p:cSldViewPr snapToGrid="0" showGuides="1">
      <p:cViewPr varScale="1">
        <p:scale>
          <a:sx n="61" d="100"/>
          <a:sy n="61" d="100"/>
        </p:scale>
        <p:origin x="62" y="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35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82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260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92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8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53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2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013614"/>
              </p:ext>
            </p:extLst>
          </p:nvPr>
        </p:nvGraphicFramePr>
        <p:xfrm>
          <a:off x="883578" y="1469206"/>
          <a:ext cx="10582382" cy="496745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51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012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75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Form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Pronunciation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Meaning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752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1. slightly (adv)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/ˈslaɪtli/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 little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868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2. star jump (n)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/stɑː(r) dʒʌmp/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an exercise in which you stand with your legs together and your arms at your sides and jump to a position with your legs apart and your arms spread out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868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3. press-up (n)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/ˈpres ʌp/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an exercise in which you lie on your stomach and raise your body off the ground by pressing down on your hands until your arms are straight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752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4. (to) squat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/skwɒt/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to sit on your heels with your knees bent up close to your body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08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56814" y="1011448"/>
            <a:ext cx="103900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Look at the diagram. Match the two parts of each sentence to complete the </a:t>
            </a:r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instruction.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2"/>
          <a:stretch>
            <a:fillRect/>
          </a:stretch>
        </p:blipFill>
        <p:spPr>
          <a:xfrm>
            <a:off x="1643865" y="2755097"/>
            <a:ext cx="3873357" cy="23819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541" y="1965555"/>
            <a:ext cx="4643840" cy="460772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7882114" y="2930548"/>
            <a:ext cx="359595" cy="482886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860341" y="3545090"/>
            <a:ext cx="467230" cy="2235224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872452" y="4654192"/>
            <a:ext cx="455119" cy="851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860341" y="2930548"/>
            <a:ext cx="467230" cy="2925686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07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37667" y="1145507"/>
            <a:ext cx="3804439" cy="5425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0000"/>
              </a:lnSpc>
              <a:spcBef>
                <a:spcPts val="720"/>
              </a:spcBef>
              <a:spcAft>
                <a:spcPts val="480"/>
              </a:spcAft>
            </a:pPr>
            <a:r>
              <a:rPr lang="en-US" sz="2800" b="1">
                <a:ea typeface="Times New Roman" panose="02020603050405020304" pitchFamily="18" charset="0"/>
              </a:rPr>
              <a:t>Tips to give instructions:</a:t>
            </a:r>
            <a:endParaRPr lang="en-US" sz="2800">
              <a:effectLst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88029" y="2718036"/>
            <a:ext cx="7957457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>
                <a:ea typeface="Calibri" panose="020F0502020204030204" pitchFamily="34" charset="0"/>
              </a:rPr>
              <a:t>1. Start by </a:t>
            </a:r>
            <a:r>
              <a:rPr lang="en-US" sz="2800" smtClean="0">
                <a:ea typeface="Calibri" panose="020F0502020204030204" pitchFamily="34" charset="0"/>
              </a:rPr>
              <a:t>_______________ </a:t>
            </a:r>
            <a:r>
              <a:rPr lang="en-US" sz="2800">
                <a:ea typeface="Calibri" panose="020F0502020204030204" pitchFamily="34" charset="0"/>
              </a:rPr>
              <a:t>the process.</a:t>
            </a:r>
            <a:endParaRPr lang="en-US" sz="2800"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>
                <a:ea typeface="Calibri" panose="020F0502020204030204" pitchFamily="34" charset="0"/>
              </a:rPr>
              <a:t>2. Sequencing the steps, using </a:t>
            </a:r>
            <a:r>
              <a:rPr lang="en-US" sz="2800" smtClean="0">
                <a:ea typeface="Calibri" panose="020F0502020204030204" pitchFamily="34" charset="0"/>
              </a:rPr>
              <a:t>___________ </a:t>
            </a:r>
            <a:r>
              <a:rPr lang="en-US" sz="2800">
                <a:ea typeface="Calibri" panose="020F0502020204030204" pitchFamily="34" charset="0"/>
              </a:rPr>
              <a:t>words or phrases (i.g: first, second, next, finally …)</a:t>
            </a:r>
            <a:endParaRPr lang="en-US" sz="2800"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>
                <a:ea typeface="Calibri" panose="020F0502020204030204" pitchFamily="34" charset="0"/>
              </a:rPr>
              <a:t>3. Give </a:t>
            </a:r>
            <a:r>
              <a:rPr lang="en-US" sz="2800" smtClean="0">
                <a:ea typeface="Calibri" panose="020F0502020204030204" pitchFamily="34" charset="0"/>
              </a:rPr>
              <a:t>___________ </a:t>
            </a:r>
            <a:r>
              <a:rPr lang="en-US" sz="2800">
                <a:ea typeface="Calibri" panose="020F0502020204030204" pitchFamily="34" charset="0"/>
              </a:rPr>
              <a:t>direction at a time.</a:t>
            </a:r>
            <a:endParaRPr lang="en-US" sz="2800">
              <a:effectLst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69483" y="1880481"/>
            <a:ext cx="5837495" cy="5425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0000"/>
              </a:lnSpc>
              <a:spcBef>
                <a:spcPts val="720"/>
              </a:spcBef>
              <a:spcAft>
                <a:spcPts val="480"/>
              </a:spcAft>
            </a:pPr>
            <a:r>
              <a:rPr lang="en-US" sz="2800" b="1" smtClean="0">
                <a:solidFill>
                  <a:srgbClr val="C00000"/>
                </a:solidFill>
                <a:ea typeface="Times New Roman" panose="02020603050405020304" pitchFamily="18" charset="0"/>
              </a:rPr>
              <a:t>Fill in the blanks with a suitable word:</a:t>
            </a:r>
            <a:endParaRPr lang="en-US" sz="280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27716" y="2754085"/>
            <a:ext cx="2383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</a:rPr>
              <a:t>introducing</a:t>
            </a:r>
            <a:endParaRPr lang="en-US" sz="2800" b="1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14457" y="3254832"/>
            <a:ext cx="2383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</a:rPr>
              <a:t>linking</a:t>
            </a:r>
            <a:endParaRPr lang="en-US" sz="2800" b="1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24943" y="4300977"/>
            <a:ext cx="2383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</a:rPr>
              <a:t>one</a:t>
            </a:r>
            <a:endParaRPr lang="en-US" sz="28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6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48919" y="939727"/>
            <a:ext cx="106180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Look at the How to burn fat exercise. Fill in the blanks with one word to complete the first part of the instructions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3723" y="1899264"/>
            <a:ext cx="4022497" cy="49385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469" y="4556453"/>
            <a:ext cx="1501009" cy="23015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6792" y="5280917"/>
            <a:ext cx="946931" cy="811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785" y="2049341"/>
            <a:ext cx="7379938" cy="2203849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4058414" y="2440578"/>
            <a:ext cx="2383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</a:rPr>
              <a:t>First</a:t>
            </a:r>
            <a:endParaRPr lang="en-US" sz="2800" b="1">
              <a:solidFill>
                <a:srgbClr val="C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661207" y="2874142"/>
            <a:ext cx="2383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</a:rPr>
              <a:t>Second</a:t>
            </a:r>
            <a:endParaRPr lang="en-US" sz="2800" b="1">
              <a:solidFill>
                <a:srgbClr val="C0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859460" y="3313939"/>
            <a:ext cx="2383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</a:rPr>
              <a:t>Next/Then</a:t>
            </a:r>
            <a:endParaRPr lang="en-US" sz="28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999028"/>
            <a:ext cx="104905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Work in pairs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Practice giving instructions for the rest of the exerice routine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409" y="1796524"/>
            <a:ext cx="4022497" cy="49385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155" y="4453713"/>
            <a:ext cx="1501009" cy="23015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478" y="5178177"/>
            <a:ext cx="946931" cy="81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6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999028"/>
            <a:ext cx="104905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Take turns demonstarting the exercise routine and giving instructions to the rest of your group so that they can do the exercise with you.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409" y="1909538"/>
            <a:ext cx="4022497" cy="49385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155" y="4566727"/>
            <a:ext cx="1501009" cy="23015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478" y="5291191"/>
            <a:ext cx="946931" cy="81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50735" y="1017136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smtClean="0">
                <a:latin typeface="Arial" panose="020B0604020202020204" pitchFamily="34" charset="0"/>
                <a:cs typeface="Arial" panose="020B0604020202020204" pitchFamily="34" charset="0"/>
              </a:rPr>
              <a:t>FURTHER PRACTICE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45222" y="1762550"/>
            <a:ext cx="10900881" cy="2113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Work </a:t>
            </a:r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pairs and come up with instructions for another exercise routine. </a:t>
            </a:r>
            <a:r>
              <a:rPr lang="en-US" sz="28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(e.g: </a:t>
            </a:r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Warm-up exercise in the P.E lesson)</a:t>
            </a:r>
          </a:p>
          <a:p>
            <a:pPr>
              <a:lnSpc>
                <a:spcPct val="120000"/>
              </a:lnSpc>
            </a:pPr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en-US" sz="28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Demonstrate your </a:t>
            </a:r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routine in front of the class and give instructions. </a:t>
            </a:r>
            <a:endParaRPr lang="en-US" sz="28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222" y="3996646"/>
            <a:ext cx="3123057" cy="21944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122" y="3875629"/>
            <a:ext cx="3069753" cy="2314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0984" y="4021987"/>
            <a:ext cx="3635791" cy="216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cs typeface="Arial" panose="020B0604020202020204" pitchFamily="34" charset="0"/>
              </a:rPr>
              <a:t>Wrap-up</a:t>
            </a:r>
            <a:endParaRPr lang="en-US" sz="3200" b="1" dirty="0"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1092917" y="1969986"/>
            <a:ext cx="101240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What have you learnt today?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ow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to give instructions for an exercise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routine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to talk about an exercise routine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0930" y="2158230"/>
            <a:ext cx="8753494" cy="2315821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Prepare for 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8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- Unit 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28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5954" y="119560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26" y="109995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8732" y="11816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91886" y="61213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UTM Facebook K&amp;T" panose="02040603050506020204" pitchFamily="18" charset="0"/>
              </a:rPr>
              <a:t>SPEAKING</a:t>
            </a:r>
            <a:endParaRPr lang="en-US" sz="3200" dirty="0">
              <a:latin typeface="UTM Facebook K&amp;T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1839074" y="3763537"/>
            <a:ext cx="9277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smtClean="0">
                <a:solidFill>
                  <a:schemeClr val="accent1">
                    <a:lumMod val="75000"/>
                  </a:schemeClr>
                </a:solidFill>
              </a:rPr>
              <a:t>Giving </a:t>
            </a:r>
            <a:r>
              <a:rPr lang="en-GB" sz="4000" b="1">
                <a:solidFill>
                  <a:schemeClr val="accent1">
                    <a:lumMod val="75000"/>
                  </a:schemeClr>
                </a:solidFill>
              </a:rPr>
              <a:t>instructions for an exercise </a:t>
            </a:r>
            <a:r>
              <a:rPr lang="en-GB" sz="4000" b="1" smtClean="0">
                <a:solidFill>
                  <a:schemeClr val="accent1">
                    <a:lumMod val="75000"/>
                  </a:schemeClr>
                </a:solidFill>
              </a:rPr>
              <a:t>routine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63456" y="2826679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26532"/>
                </a:solidFill>
                <a:latin typeface="Bookman Old Style" pitchFamily="18" charset="0"/>
              </a:rPr>
              <a:t>LESSON 4</a:t>
            </a:r>
            <a:endParaRPr lang="en-US" sz="2400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A long and healthy life</a:t>
            </a:r>
            <a:endParaRPr lang="en-US" sz="4800" dirty="0">
              <a:solidFill>
                <a:schemeClr val="bg1"/>
              </a:solidFill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85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447902" y="1157273"/>
            <a:ext cx="1883767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66300" y="2232284"/>
            <a:ext cx="1950733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smtClean="0">
                <a:solidFill>
                  <a:schemeClr val="bg1"/>
                </a:solidFill>
                <a:ea typeface="Adobe Gothic Std B" panose="020B0800000000000000" pitchFamily="34" charset="-128"/>
              </a:rPr>
              <a:t>PRE-SPEAKING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212352" y="3423459"/>
            <a:ext cx="2119318" cy="710205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smtClean="0">
                <a:solidFill>
                  <a:schemeClr val="bg1"/>
                </a:solidFill>
                <a:ea typeface="Adobe Gothic Std B" panose="020B0800000000000000" pitchFamily="34" charset="-128"/>
              </a:rPr>
              <a:t>WHILE-SPEAKING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7694" y="1147818"/>
            <a:ext cx="4879383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Watch a video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07694" y="2177973"/>
            <a:ext cx="4879384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Task 1. </a:t>
            </a:r>
            <a:r>
              <a:rPr lang="en-US">
                <a:solidFill>
                  <a:schemeClr val="tx1"/>
                </a:solidFill>
              </a:rPr>
              <a:t>Match the two parts of each sentence to complete the instruction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7694" y="3105226"/>
            <a:ext cx="4879385" cy="13687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Task 2. Fill in the blanks with one </a:t>
            </a:r>
            <a:r>
              <a:rPr lang="en-US" smtClean="0">
                <a:solidFill>
                  <a:schemeClr val="tx1"/>
                </a:solidFill>
              </a:rPr>
              <a:t>word. </a:t>
            </a:r>
            <a:endParaRPr lang="en-US">
              <a:solidFill>
                <a:schemeClr val="tx1"/>
              </a:solidFill>
            </a:endParaRPr>
          </a:p>
          <a:p>
            <a:r>
              <a:rPr lang="en-GB" smtClean="0">
                <a:solidFill>
                  <a:schemeClr val="tx1"/>
                </a:solidFill>
              </a:rPr>
              <a:t>Task </a:t>
            </a:r>
            <a:r>
              <a:rPr lang="en-GB">
                <a:solidFill>
                  <a:schemeClr val="tx1"/>
                </a:solidFill>
              </a:rPr>
              <a:t>3. Practice giving instructions </a:t>
            </a:r>
            <a:endParaRPr lang="en-GB" smtClean="0">
              <a:solidFill>
                <a:schemeClr val="tx1"/>
              </a:solidFill>
            </a:endParaRPr>
          </a:p>
          <a:p>
            <a:r>
              <a:rPr lang="en-GB" smtClean="0">
                <a:solidFill>
                  <a:schemeClr val="tx1"/>
                </a:solidFill>
              </a:rPr>
              <a:t>Task </a:t>
            </a:r>
            <a:r>
              <a:rPr lang="en-GB">
                <a:solidFill>
                  <a:schemeClr val="tx1"/>
                </a:solidFill>
              </a:rPr>
              <a:t>4. Take turns demonstarting the exercise routine and giving </a:t>
            </a:r>
            <a:r>
              <a:rPr lang="en-GB" smtClean="0">
                <a:solidFill>
                  <a:schemeClr val="tx1"/>
                </a:solidFill>
              </a:rPr>
              <a:t>instructions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31669" y="1484975"/>
            <a:ext cx="709998" cy="74730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272012" y="2559985"/>
            <a:ext cx="794289" cy="863473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950166" y="4664063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bg1"/>
                </a:solidFill>
                <a:ea typeface="Adobe Gothic Std B" panose="020B0800000000000000" pitchFamily="34" charset="-128"/>
              </a:rPr>
              <a:t>POST-SPEAKING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07694" y="5622841"/>
            <a:ext cx="4879382" cy="6849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2389786" y="4997138"/>
            <a:ext cx="560381" cy="777152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298285" y="5774290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3331670" y="3778562"/>
            <a:ext cx="709996" cy="885501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007695" y="4594523"/>
            <a:ext cx="4879382" cy="7608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mtClean="0">
                <a:solidFill>
                  <a:schemeClr val="tx1"/>
                </a:solidFill>
              </a:rPr>
              <a:t>Further 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644085" y="307352"/>
            <a:ext cx="3407448" cy="45189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UTM Facebook K&amp;T" panose="02040603050506020204" pitchFamily="18" charset="0"/>
              </a:rPr>
              <a:t>SPEAKING</a:t>
            </a:r>
            <a:endParaRPr lang="en-US" sz="2400" dirty="0">
              <a:latin typeface="UTM Facebook K&amp;T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589409" y="319867"/>
            <a:ext cx="1887408" cy="439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26532"/>
                </a:solidFill>
                <a:latin typeface="Bookman Old Style" pitchFamily="18" charset="0"/>
              </a:rPr>
              <a:t>LESSON </a:t>
            </a:r>
            <a:r>
              <a:rPr lang="en-US" smtClean="0">
                <a:solidFill>
                  <a:srgbClr val="F26532"/>
                </a:solidFill>
                <a:latin typeface="Bookman Old Style" pitchFamily="18" charset="0"/>
              </a:rPr>
              <a:t>4</a:t>
            </a:r>
            <a:endParaRPr lang="en-US" dirty="0">
              <a:solidFill>
                <a:srgbClr val="F26532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ollowing Directions With Exercise-Brainbreak Dance for Classrooms &amp; Homes) - Mark D. Penci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3515" y="1725022"/>
            <a:ext cx="8128000" cy="4572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4438" y="-215006"/>
            <a:ext cx="111643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002060"/>
                </a:solidFill>
                <a:latin typeface="Berlin Sans FB Demi" panose="020E0802020502020306" pitchFamily="34" charset="0"/>
              </a:rPr>
              <a:t>WATCH A </a:t>
            </a:r>
            <a:r>
              <a:rPr lang="en-GB" sz="4000" dirty="0" smtClean="0">
                <a:solidFill>
                  <a:srgbClr val="002060"/>
                </a:solidFill>
                <a:latin typeface="Berlin Sans FB Demi" panose="020E0802020502020306" pitchFamily="34" charset="0"/>
              </a:rPr>
              <a:t>VIDEO</a:t>
            </a:r>
          </a:p>
          <a:p>
            <a:r>
              <a:rPr lang="en-US" sz="4000" b="1" dirty="0"/>
              <a:t>Can you remember any instructions in the video??? </a:t>
            </a:r>
            <a:endParaRPr lang="en-US" sz="3200" b="1" dirty="0"/>
          </a:p>
          <a:p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7299" y="1725022"/>
            <a:ext cx="8198777" cy="45730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4437" y="1489753"/>
            <a:ext cx="10796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Can you </a:t>
            </a:r>
            <a:r>
              <a:rPr lang="en-US" sz="3200" b="1" dirty="0"/>
              <a:t>remember any instructions in the </a:t>
            </a:r>
            <a:r>
              <a:rPr lang="en-US" sz="3200" b="1" dirty="0" smtClean="0"/>
              <a:t>video??? 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092522" y="2496620"/>
            <a:ext cx="68836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turn </a:t>
            </a:r>
            <a:r>
              <a:rPr lang="en-US" sz="2400" dirty="0" smtClean="0"/>
              <a:t>around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clap </a:t>
            </a:r>
            <a:r>
              <a:rPr lang="en-US" sz="2400" dirty="0"/>
              <a:t>your </a:t>
            </a:r>
            <a:r>
              <a:rPr lang="en-US" sz="2400" dirty="0" smtClean="0"/>
              <a:t>hands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stretch </a:t>
            </a:r>
            <a:r>
              <a:rPr lang="en-US" sz="2400" dirty="0"/>
              <a:t>it </a:t>
            </a:r>
            <a:r>
              <a:rPr lang="en-US" sz="2400" dirty="0" smtClean="0"/>
              <a:t>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j</a:t>
            </a:r>
            <a:r>
              <a:rPr lang="en-US" sz="2400" dirty="0" smtClean="0"/>
              <a:t>ump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shake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stomp </a:t>
            </a:r>
            <a:r>
              <a:rPr lang="en-US" sz="2400" dirty="0"/>
              <a:t>your </a:t>
            </a:r>
            <a:r>
              <a:rPr lang="en-US" sz="2400" dirty="0" smtClean="0"/>
              <a:t>feet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799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accent2"/>
                </a:solidFill>
              </a:rPr>
              <a:t>slightly (adv)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772" y="4422114"/>
            <a:ext cx="54948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/>
              <a:t>a little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18118" y="2771761"/>
            <a:ext cx="1423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/ˈslaɪtli/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81436" y="5070709"/>
            <a:ext cx="54727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smtClean="0">
                <a:solidFill>
                  <a:schemeClr val="accent2">
                    <a:lumMod val="50000"/>
                  </a:schemeClr>
                </a:solidFill>
              </a:rPr>
              <a:t>E.g. Are 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</a:rPr>
              <a:t>you worried?’ ‘Only slightly.’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Scheduled Worry Time. Scheduled worry time is a… | by Paul Jozsef  Counselling &amp; Coaching | Med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532" y="1933354"/>
            <a:ext cx="3286125" cy="328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ghtl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31798" y="3576417"/>
            <a:ext cx="406400" cy="406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481436" y="5719304"/>
            <a:ext cx="49505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Ở </a:t>
            </a:r>
            <a:r>
              <a:rPr lang="en-US" sz="2800" dirty="0" err="1" smtClean="0">
                <a:solidFill>
                  <a:srgbClr val="FF0000"/>
                </a:solidFill>
              </a:rPr>
              <a:t>mức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độ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không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đáng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kể</a:t>
            </a:r>
            <a:r>
              <a:rPr lang="en-US" sz="2800" dirty="0" smtClean="0">
                <a:solidFill>
                  <a:srgbClr val="FF0000"/>
                </a:solidFill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</a:rPr>
              <a:t>yếu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ớt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78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accent2"/>
                </a:solidFill>
              </a:rPr>
              <a:t>star jump (n) 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4598" y="4063325"/>
            <a:ext cx="604352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an exercise in which you stand with your legs together and your arms at your sides and jump to a position with your legs apart and your arms spread out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8743" y="2771761"/>
            <a:ext cx="2482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/stɑː(r) dʒʌmp/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tar Jumps Workou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0"/>
          <a:stretch/>
        </p:blipFill>
        <p:spPr bwMode="auto">
          <a:xfrm>
            <a:off x="7234342" y="2136111"/>
            <a:ext cx="4957658" cy="350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tar ju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03136" y="3656925"/>
            <a:ext cx="406400" cy="40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61398" y="5728214"/>
            <a:ext cx="60435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tác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nhảy</a:t>
            </a:r>
            <a:r>
              <a:rPr lang="en-US" sz="2800" dirty="0" smtClean="0">
                <a:solidFill>
                  <a:srgbClr val="FF0000"/>
                </a:solidFill>
              </a:rPr>
              <a:t> dang </a:t>
            </a:r>
            <a:r>
              <a:rPr lang="en-US" sz="2800" dirty="0" err="1" smtClean="0">
                <a:solidFill>
                  <a:srgbClr val="FF0000"/>
                </a:solidFill>
              </a:rPr>
              <a:t>tay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chân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33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E36427"/>
                </a:solidFill>
              </a:rPr>
              <a:t>p</a:t>
            </a:r>
            <a:r>
              <a:rPr lang="en-US" sz="4800" b="1" dirty="0" smtClean="0">
                <a:solidFill>
                  <a:srgbClr val="E36427"/>
                </a:solidFill>
              </a:rPr>
              <a:t>ress-up </a:t>
            </a:r>
            <a:endParaRPr lang="en-US" sz="4800" b="1" dirty="0">
              <a:solidFill>
                <a:srgbClr val="E36427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5971" y="3976218"/>
            <a:ext cx="58280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an exercise in which you lie on your stomach and raise your body off the ground by pressing down on your hands until your arms are straight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89491" y="2771761"/>
            <a:ext cx="16810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/ˈpres ʌp/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30-Day Push-Up Challenge | POPSUGAR Fitnes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500" y="1682000"/>
            <a:ext cx="4182037" cy="418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ress u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30010" y="3569818"/>
            <a:ext cx="406400" cy="406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53186" y="5894019"/>
            <a:ext cx="58280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tác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chống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đẩy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38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accent2"/>
                </a:solidFill>
              </a:rPr>
              <a:t>(to) squat 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772" y="4422114"/>
            <a:ext cx="5760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to sit on your heels with your knees bent up close to your body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38152" y="2771761"/>
            <a:ext cx="1383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/skwɒt/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Squat &amp; 3 lợi ích dành cho người chạy bộ – ONWAY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320" y="2020334"/>
            <a:ext cx="4678423" cy="327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qu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26808" y="3612768"/>
            <a:ext cx="406400" cy="40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35206" y="5549247"/>
            <a:ext cx="5760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Ngồi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xổm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13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2820</TotalTime>
  <Words>615</Words>
  <Application>Microsoft Office PowerPoint</Application>
  <PresentationFormat>Widescreen</PresentationFormat>
  <Paragraphs>120</Paragraphs>
  <Slides>19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Adobe Gothic Std B</vt:lpstr>
      <vt:lpstr>Arial</vt:lpstr>
      <vt:lpstr>Berlin Sans FB Demi</vt:lpstr>
      <vt:lpstr>Bookman Old Style</vt:lpstr>
      <vt:lpstr>Calibri</vt:lpstr>
      <vt:lpstr>Calibri Light</vt:lpstr>
      <vt:lpstr>Montserrat Medium</vt:lpstr>
      <vt:lpstr>Myriad Pro</vt:lpstr>
      <vt:lpstr>Times New Roman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user</cp:lastModifiedBy>
  <cp:revision>178</cp:revision>
  <dcterms:created xsi:type="dcterms:W3CDTF">2020-12-09T02:04:09Z</dcterms:created>
  <dcterms:modified xsi:type="dcterms:W3CDTF">2023-09-16T00:15:59Z</dcterms:modified>
</cp:coreProperties>
</file>