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27"/>
  </p:notesMasterIdLst>
  <p:sldIdLst>
    <p:sldId id="271" r:id="rId2"/>
    <p:sldId id="323" r:id="rId3"/>
    <p:sldId id="324" r:id="rId4"/>
    <p:sldId id="316" r:id="rId5"/>
    <p:sldId id="338" r:id="rId6"/>
    <p:sldId id="339" r:id="rId7"/>
    <p:sldId id="311" r:id="rId8"/>
    <p:sldId id="340" r:id="rId9"/>
    <p:sldId id="310" r:id="rId10"/>
    <p:sldId id="322" r:id="rId11"/>
    <p:sldId id="341" r:id="rId12"/>
    <p:sldId id="342" r:id="rId13"/>
    <p:sldId id="346" r:id="rId14"/>
    <p:sldId id="351" r:id="rId15"/>
    <p:sldId id="352" r:id="rId16"/>
    <p:sldId id="354" r:id="rId17"/>
    <p:sldId id="361" r:id="rId18"/>
    <p:sldId id="343" r:id="rId19"/>
    <p:sldId id="344" r:id="rId20"/>
    <p:sldId id="325" r:id="rId21"/>
    <p:sldId id="317" r:id="rId22"/>
    <p:sldId id="272" r:id="rId23"/>
    <p:sldId id="362" r:id="rId24"/>
    <p:sldId id="363" r:id="rId25"/>
    <p:sldId id="36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913B"/>
    <a:srgbClr val="000000"/>
    <a:srgbClr val="61953D"/>
    <a:srgbClr val="5C8E3A"/>
    <a:srgbClr val="E36427"/>
    <a:srgbClr val="D98F91"/>
    <a:srgbClr val="E0A4A5"/>
    <a:srgbClr val="CB6466"/>
    <a:srgbClr val="4CB15F"/>
    <a:srgbClr val="F26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0" autoAdjust="0"/>
    <p:restoredTop sz="95052" autoAdjust="0"/>
  </p:normalViewPr>
  <p:slideViewPr>
    <p:cSldViewPr snapToGrid="0" showGuides="1">
      <p:cViewPr>
        <p:scale>
          <a:sx n="102" d="100"/>
          <a:sy n="102" d="100"/>
        </p:scale>
        <p:origin x="-1502" y="-3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xnEuj1c0sw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link: </a:t>
            </a:r>
            <a:r>
              <a:rPr lang="en-US" sz="1800" b="0" i="0" u="sng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hlinkClick r:id="rId3"/>
              </a:rPr>
              <a:t>https://www.youtube.com/watch?v=UxnEuj1c0sw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24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41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hyperlink" Target="../Audio/Unit%201/Track%203.mp3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358033" y="1090960"/>
            <a:ext cx="10490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Match each word (1-5) with its meaning (a-e)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4219" y="4767209"/>
            <a:ext cx="2060756" cy="16312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a. pieces of flesh in our body that allow the movement of our arms, legs, etc.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88009" y="4767209"/>
            <a:ext cx="2097207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b. something that helps to cure an illness or injury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10855" y="4767208"/>
            <a:ext cx="2097207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c. the quality of being physically strong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613154" y="4767208"/>
            <a:ext cx="2097207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d. to have a health problem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960924" y="4767208"/>
            <a:ext cx="2060756" cy="16312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e</a:t>
            </a:r>
            <a:r>
              <a:rPr lang="en-US" sz="2000" dirty="0" smtClean="0">
                <a:solidFill>
                  <a:schemeClr val="tx1"/>
                </a:solidFill>
              </a:rPr>
              <a:t>. </a:t>
            </a:r>
            <a:r>
              <a:rPr lang="en-US" sz="2000" dirty="0">
                <a:solidFill>
                  <a:schemeClr val="tx1"/>
                </a:solidFill>
              </a:rPr>
              <a:t>to look at someone’s body carefully to find out if there is a health problem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348150" y="3866121"/>
            <a:ext cx="2360821" cy="8188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698697" y="3866121"/>
            <a:ext cx="2360821" cy="8188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1695236" y="3866121"/>
            <a:ext cx="4324574" cy="8188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8589721" y="3849190"/>
            <a:ext cx="20026" cy="7514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0879154" y="3847480"/>
            <a:ext cx="20026" cy="7514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06" y="1827898"/>
            <a:ext cx="2340032" cy="2019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708" y="1877778"/>
            <a:ext cx="2554974" cy="19326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558" y="1883756"/>
            <a:ext cx="2425883" cy="18841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1539" y="1827898"/>
            <a:ext cx="2375026" cy="19647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0874" y="1798157"/>
            <a:ext cx="2369920" cy="196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3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9677" y="947124"/>
            <a:ext cx="104905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Complete the sentences using the correct forms of the words in Task 1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8213" y="2284657"/>
            <a:ext cx="108770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1. </a:t>
            </a:r>
            <a:r>
              <a:rPr lang="en-US" sz="3600" dirty="0" smtClean="0"/>
              <a:t>The </a:t>
            </a:r>
            <a:r>
              <a:rPr lang="en-US" sz="3600" dirty="0"/>
              <a:t>doctor _________ her carefully, but could not find anything wrong.</a:t>
            </a:r>
          </a:p>
          <a:p>
            <a:r>
              <a:rPr lang="en-US" sz="3600" dirty="0"/>
              <a:t>2. </a:t>
            </a:r>
            <a:r>
              <a:rPr lang="en-US" sz="3600" dirty="0" smtClean="0"/>
              <a:t>He </a:t>
            </a:r>
            <a:r>
              <a:rPr lang="en-US" sz="3600" dirty="0"/>
              <a:t>is receiving _________ for his health problem.</a:t>
            </a:r>
          </a:p>
          <a:p>
            <a:r>
              <a:rPr lang="en-US" sz="3600" dirty="0"/>
              <a:t>3. </a:t>
            </a:r>
            <a:r>
              <a:rPr lang="en-US" sz="3600" dirty="0" smtClean="0"/>
              <a:t>Regular </a:t>
            </a:r>
            <a:r>
              <a:rPr lang="en-US" sz="3600" dirty="0"/>
              <a:t>exercise can help you improve your muscle _________.</a:t>
            </a:r>
          </a:p>
          <a:p>
            <a:r>
              <a:rPr lang="en-US" sz="3600" dirty="0"/>
              <a:t>4. </a:t>
            </a:r>
            <a:r>
              <a:rPr lang="en-US" sz="3600" dirty="0" smtClean="0"/>
              <a:t>To </a:t>
            </a:r>
            <a:r>
              <a:rPr lang="en-US" sz="3600" dirty="0"/>
              <a:t>build your _________, you can try lifting weights.</a:t>
            </a:r>
          </a:p>
          <a:p>
            <a:r>
              <a:rPr lang="en-US" sz="3600" dirty="0"/>
              <a:t>5. </a:t>
            </a:r>
            <a:r>
              <a:rPr lang="en-US" sz="3600" dirty="0" smtClean="0"/>
              <a:t>Nam </a:t>
            </a:r>
            <a:r>
              <a:rPr lang="en-US" sz="3600" dirty="0"/>
              <a:t>can’t sleep well. </a:t>
            </a:r>
            <a:r>
              <a:rPr lang="en-US" sz="3600" dirty="0" smtClean="0"/>
              <a:t>He </a:t>
            </a:r>
            <a:r>
              <a:rPr lang="en-US" sz="3600" dirty="0"/>
              <a:t>is </a:t>
            </a:r>
            <a:r>
              <a:rPr lang="en-US" sz="3600" dirty="0" smtClean="0"/>
              <a:t>_____________ </a:t>
            </a:r>
            <a:r>
              <a:rPr lang="en-US" sz="3600" dirty="0"/>
              <a:t>stress.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05934" y="2284657"/>
            <a:ext cx="2389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86939" y="3404746"/>
            <a:ext cx="2159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29344" y="4489384"/>
            <a:ext cx="1890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94089" y="5031213"/>
            <a:ext cx="1944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muscles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46716" y="5608644"/>
            <a:ext cx="3224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suffering from</a:t>
            </a:r>
          </a:p>
        </p:txBody>
      </p:sp>
    </p:spTree>
    <p:extLst>
      <p:ext uri="{BB962C8B-B14F-4D97-AF65-F5344CB8AC3E}">
        <p14:creationId xmlns:p14="http://schemas.microsoft.com/office/powerpoint/2010/main" val="207732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394" y="1612361"/>
            <a:ext cx="6963747" cy="5715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22" y="2726233"/>
            <a:ext cx="11624794" cy="296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4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/>
              <a:t>The present perfect simple 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 dirty="0" smtClean="0"/>
              <a:t>a. Formation: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 dirty="0" smtClean="0"/>
              <a:t> S + has/ have + P. P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i="1" dirty="0" smtClean="0"/>
              <a:t>We have lived here for 20 years.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i="1" dirty="0" smtClean="0"/>
              <a:t>Her father has been a teacher since 1985.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i="1" dirty="0" smtClean="0"/>
              <a:t>Their children have watched TV for an hour.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396742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/>
              <a:t>c. Time expressions: make the sentences using …….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94014" y="1827213"/>
            <a:ext cx="7773987" cy="41148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Since: </a:t>
            </a:r>
            <a:r>
              <a:rPr lang="en-US" altLang="en-US" i="1" dirty="0" smtClean="0"/>
              <a:t>____________________________</a:t>
            </a:r>
            <a:endParaRPr lang="en-US" altLang="en-US" dirty="0" smtClean="0"/>
          </a:p>
          <a:p>
            <a:r>
              <a:rPr lang="en-US" altLang="en-US" dirty="0" smtClean="0"/>
              <a:t>For: </a:t>
            </a:r>
            <a:r>
              <a:rPr lang="en-US" altLang="en-US" i="1" dirty="0"/>
              <a:t>___________________________</a:t>
            </a:r>
            <a:r>
              <a:rPr lang="en-US" altLang="en-US" i="1" dirty="0" smtClean="0"/>
              <a:t>.</a:t>
            </a:r>
          </a:p>
          <a:p>
            <a:r>
              <a:rPr lang="en-US" altLang="en-US" dirty="0" smtClean="0"/>
              <a:t>Just: </a:t>
            </a:r>
            <a:r>
              <a:rPr lang="en-US" altLang="en-US" i="1" dirty="0"/>
              <a:t>___________________________</a:t>
            </a:r>
            <a:r>
              <a:rPr lang="en-US" altLang="en-US" i="1" dirty="0" smtClean="0"/>
              <a:t>.</a:t>
            </a:r>
          </a:p>
          <a:p>
            <a:r>
              <a:rPr lang="en-US" altLang="en-US" dirty="0" smtClean="0"/>
              <a:t>Already: </a:t>
            </a:r>
            <a:r>
              <a:rPr lang="en-US" altLang="en-US" i="1" dirty="0"/>
              <a:t>___________________________</a:t>
            </a:r>
            <a:endParaRPr lang="en-US" altLang="en-US" i="1" dirty="0" smtClean="0"/>
          </a:p>
          <a:p>
            <a:r>
              <a:rPr lang="en-US" altLang="en-US" dirty="0" smtClean="0"/>
              <a:t>Yet:  </a:t>
            </a:r>
            <a:r>
              <a:rPr lang="en-US" altLang="en-US" i="1" dirty="0" smtClean="0"/>
              <a:t>___________________________</a:t>
            </a:r>
            <a:endParaRPr lang="en-US" alt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310218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how long: </a:t>
            </a:r>
            <a:r>
              <a:rPr lang="en-US" altLang="en-US" i="1" dirty="0"/>
              <a:t>___________________________</a:t>
            </a:r>
            <a:endParaRPr lang="en-US" altLang="en-US" i="1" dirty="0" smtClean="0"/>
          </a:p>
          <a:p>
            <a:r>
              <a:rPr lang="en-US" altLang="en-US" dirty="0" smtClean="0"/>
              <a:t>Ever: </a:t>
            </a:r>
            <a:r>
              <a:rPr lang="en-US" altLang="en-US" i="1" dirty="0" smtClean="0"/>
              <a:t>___________________________</a:t>
            </a:r>
          </a:p>
          <a:p>
            <a:r>
              <a:rPr lang="en-US" altLang="en-US" dirty="0" smtClean="0"/>
              <a:t>Never: </a:t>
            </a:r>
            <a:r>
              <a:rPr lang="en-US" altLang="en-US" i="1" dirty="0"/>
              <a:t>___________________________</a:t>
            </a:r>
            <a:endParaRPr lang="en-US" altLang="en-US" i="1" dirty="0" smtClean="0"/>
          </a:p>
          <a:p>
            <a:pPr eaLnBrk="1" hangingPunct="1"/>
            <a:r>
              <a:rPr lang="en-US" altLang="en-US" dirty="0" smtClean="0"/>
              <a:t>Lately/recently: </a:t>
            </a:r>
            <a:r>
              <a:rPr lang="en-US" altLang="en-US" i="1" dirty="0" smtClean="0"/>
              <a:t>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21054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/>
              <a:t>The past simple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 dirty="0" smtClean="0"/>
              <a:t>a. Formation: S+ V-</a:t>
            </a:r>
            <a:r>
              <a:rPr lang="en-US" altLang="en-US" b="1" dirty="0" err="1" smtClean="0"/>
              <a:t>ed</a:t>
            </a:r>
            <a:r>
              <a:rPr lang="en-US" altLang="en-US" b="1" dirty="0" smtClean="0"/>
              <a:t>/ II</a:t>
            </a:r>
            <a:endParaRPr lang="en-US" altLang="en-US" dirty="0" smtClean="0"/>
          </a:p>
          <a:p>
            <a:pPr eaLnBrk="1" hangingPunct="1"/>
            <a:r>
              <a:rPr lang="en-US" altLang="en-US" dirty="0" smtClean="0"/>
              <a:t>We add -</a:t>
            </a:r>
            <a:r>
              <a:rPr lang="en-US" altLang="en-US" dirty="0" err="1" smtClean="0"/>
              <a:t>ed</a:t>
            </a:r>
            <a:r>
              <a:rPr lang="en-US" altLang="en-US" dirty="0" smtClean="0"/>
              <a:t> to most regular verbs: </a:t>
            </a:r>
            <a:r>
              <a:rPr lang="en-US" altLang="en-US" i="1" dirty="0" smtClean="0"/>
              <a:t>wait-waited; climb-climbed</a:t>
            </a:r>
            <a:endParaRPr lang="en-US" altLang="en-US" dirty="0" smtClean="0"/>
          </a:p>
          <a:p>
            <a:pPr eaLnBrk="1" hangingPunct="1"/>
            <a:r>
              <a:rPr lang="en-US" altLang="en-US" dirty="0" smtClean="0"/>
              <a:t>If a verb ends in -e, add -d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i="1" dirty="0" smtClean="0"/>
              <a:t>	use-used; smile-smiled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59041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/>
              <a:t>Time expressions: make </a:t>
            </a:r>
            <a:r>
              <a:rPr lang="en-US" altLang="en-US" b="1" smtClean="0"/>
              <a:t>sentences using ……</a:t>
            </a:r>
            <a:endParaRPr lang="en-US" altLang="en-US" dirty="0" smtClean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Yesterday</a:t>
            </a:r>
          </a:p>
          <a:p>
            <a:pPr eaLnBrk="1" hangingPunct="1"/>
            <a:r>
              <a:rPr lang="en-US" altLang="en-US" dirty="0" smtClean="0"/>
              <a:t>Then</a:t>
            </a:r>
          </a:p>
          <a:p>
            <a:pPr eaLnBrk="1" hangingPunct="1"/>
            <a:r>
              <a:rPr lang="en-US" altLang="en-US" dirty="0" smtClean="0"/>
              <a:t>Ago</a:t>
            </a:r>
          </a:p>
          <a:p>
            <a:pPr eaLnBrk="1" hangingPunct="1"/>
            <a:r>
              <a:rPr lang="en-US" altLang="en-US" dirty="0" smtClean="0"/>
              <a:t>last month/ night/ week/ year, </a:t>
            </a:r>
          </a:p>
          <a:p>
            <a:pPr eaLnBrk="1" hangingPunct="1"/>
            <a:r>
              <a:rPr lang="en-US" altLang="en-US" dirty="0" smtClean="0"/>
              <a:t>In 2022</a:t>
            </a:r>
          </a:p>
          <a:p>
            <a:pPr eaLnBrk="1" hangingPunct="1"/>
            <a:r>
              <a:rPr lang="en-US" altLang="en-US" dirty="0" err="1" smtClean="0"/>
              <a:t>etc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10920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0773" y="895754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Put the verbs in brackets in either the past simple or the present perfect.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5843" y="2283947"/>
            <a:ext cx="10700313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/>
              <a:t>1. </a:t>
            </a:r>
            <a:r>
              <a:rPr lang="en-US" sz="3500" dirty="0" smtClean="0"/>
              <a:t>He </a:t>
            </a:r>
            <a:r>
              <a:rPr lang="en-US" sz="3500" dirty="0"/>
              <a:t>(see) _________ the doctor yesterday.</a:t>
            </a:r>
          </a:p>
          <a:p>
            <a:r>
              <a:rPr lang="en-US" sz="3500" dirty="0"/>
              <a:t>2. </a:t>
            </a:r>
            <a:r>
              <a:rPr lang="en-US" sz="3500" dirty="0" smtClean="0"/>
              <a:t>She </a:t>
            </a:r>
            <a:r>
              <a:rPr lang="en-US" sz="3500" dirty="0"/>
              <a:t>(suffer) _________ from a </a:t>
            </a:r>
            <a:r>
              <a:rPr lang="en-US" sz="3500" dirty="0" smtClean="0"/>
              <a:t>serious headache</a:t>
            </a:r>
            <a:r>
              <a:rPr lang="en-US" sz="3500" dirty="0"/>
              <a:t>, but after treatment, she </a:t>
            </a:r>
            <a:r>
              <a:rPr lang="en-US" sz="3500" dirty="0" smtClean="0"/>
              <a:t>felt better</a:t>
            </a:r>
            <a:r>
              <a:rPr lang="en-US" sz="3500" dirty="0"/>
              <a:t>.</a:t>
            </a:r>
          </a:p>
          <a:p>
            <a:r>
              <a:rPr lang="en-US" sz="3500" dirty="0"/>
              <a:t>3. </a:t>
            </a:r>
            <a:r>
              <a:rPr lang="en-US" sz="3500" dirty="0" smtClean="0"/>
              <a:t>Our </a:t>
            </a:r>
            <a:r>
              <a:rPr lang="en-US" sz="3500" dirty="0"/>
              <a:t>living conditions (improve) </a:t>
            </a:r>
            <a:r>
              <a:rPr lang="en-US" sz="3500" dirty="0" smtClean="0"/>
              <a:t>__________________ over </a:t>
            </a:r>
            <a:r>
              <a:rPr lang="en-US" sz="3500" dirty="0"/>
              <a:t>the last few decades. now </a:t>
            </a:r>
            <a:r>
              <a:rPr lang="en-US" sz="3500" dirty="0" smtClean="0"/>
              <a:t>people live </a:t>
            </a:r>
            <a:r>
              <a:rPr lang="en-US" sz="3500" dirty="0"/>
              <a:t>much better.</a:t>
            </a:r>
          </a:p>
          <a:p>
            <a:r>
              <a:rPr lang="en-US" sz="3500" dirty="0"/>
              <a:t>4. </a:t>
            </a:r>
            <a:r>
              <a:rPr lang="en-US" sz="3500" dirty="0" smtClean="0"/>
              <a:t>The </a:t>
            </a:r>
            <a:r>
              <a:rPr lang="en-US" sz="3500" dirty="0"/>
              <a:t>doctor (just, examine) </a:t>
            </a:r>
            <a:r>
              <a:rPr lang="en-US" sz="3500" dirty="0" smtClean="0"/>
              <a:t>_________________ her. Fortunately</a:t>
            </a:r>
            <a:r>
              <a:rPr lang="en-US" sz="3500" dirty="0"/>
              <a:t>, the treatment is working.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86941" y="2283947"/>
            <a:ext cx="17568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11650" y="2865524"/>
            <a:ext cx="17568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suffered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90719" y="3922857"/>
            <a:ext cx="411045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been improved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70111" y="4957107"/>
            <a:ext cx="36295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just </a:t>
            </a:r>
            <a:r>
              <a:rPr lang="en-US" sz="33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examined</a:t>
            </a:r>
            <a:endParaRPr lang="en-US" sz="33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4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0773" y="916302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Work in pairs. Talk about your healthy activities, using the past simple or the present perfect.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Friend talking cartoon Royalty Free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4"/>
          <a:stretch/>
        </p:blipFill>
        <p:spPr bwMode="auto">
          <a:xfrm>
            <a:off x="3825024" y="2014780"/>
            <a:ext cx="4484754" cy="421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23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Facebook K&amp;T" panose="02040603050506020204" pitchFamily="18" charset="0"/>
              </a:rPr>
              <a:t>LANGUAGE</a:t>
            </a:r>
            <a:endParaRPr lang="en-US" sz="3200" dirty="0">
              <a:latin typeface="UTM Facebook K&amp;T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963456" y="2826679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26532"/>
                </a:solidFill>
                <a:latin typeface="Bookman Old Style" pitchFamily="18" charset="0"/>
              </a:rPr>
              <a:t>LESSON 2</a:t>
            </a:r>
            <a:endParaRPr lang="en-US" sz="2400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A long and healthy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853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39206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1092917" y="1969986"/>
            <a:ext cx="101240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What have you learnt today?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Some lexical items about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health and fitness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Strong and weak forms of auxiliary verbs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Present perfect and past simple tense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0930" y="2158230"/>
            <a:ext cx="8753494" cy="2315821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Prepare for Lesson 3 - Unit 1.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05954" y="119560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26" y="109995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8732" y="11816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91886" y="61213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n-US" altLang="en-US" b="1" i="1">
                <a:latin typeface="Arial" panose="020B0604020202020204" pitchFamily="34" charset="0"/>
                <a:ea typeface="Times New Roman" panose="02020603050405020304" pitchFamily="18" charset="0"/>
              </a:rPr>
              <a:t>Supply the correct verb form: Simple past or Present perfect.</a:t>
            </a:r>
            <a:endParaRPr lang="en-US" altLang="en-US" sz="2800" dirty="0">
              <a:latin typeface="Arial" panose="020B0604020202020204" pitchFamily="34" charset="0"/>
            </a:endParaRPr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06400" y="2016135"/>
            <a:ext cx="11351491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I (see) _____________ her last year.</a:t>
            </a:r>
            <a:endParaRPr kumimoji="0" lang="en-US" altLang="en-US" sz="4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4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Tom (never /be) _____________in Hanoi.</a:t>
            </a:r>
            <a:endParaRPr kumimoji="0" lang="en-US" altLang="en-US" sz="4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4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I (read) _____________the novel written by Jack London several times before.</a:t>
            </a:r>
            <a:endParaRPr kumimoji="0" lang="en-US" altLang="en-US" sz="4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altLang="en-US" sz="4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What (you /do) _____________ yesterday?</a:t>
            </a:r>
            <a:endParaRPr kumimoji="0" lang="en-US" altLang="en-US" sz="4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altLang="en-US" sz="4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(You /watch) _____________ TV last night?</a:t>
            </a:r>
            <a:endParaRPr kumimoji="0" lang="en-US" altLang="en-US" sz="4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64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 bwMode="auto">
          <a:xfrm>
            <a:off x="489528" y="44563"/>
            <a:ext cx="11351491" cy="6324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4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She (be) _____________ born in 1980.</a:t>
            </a:r>
            <a:endParaRPr lang="en-US" altLang="en-US" sz="4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4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He (write) _________ a book since he (be) …….8 </a:t>
            </a:r>
            <a:r>
              <a:rPr lang="en-US" altLang="en-US" sz="45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years old.</a:t>
            </a:r>
            <a:endParaRPr lang="en-US" altLang="en-US" sz="4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en-US" sz="4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Mr</a:t>
            </a:r>
            <a:r>
              <a:rPr lang="en-US" altLang="en-US" sz="4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Green. (teach) _____________ English in this school since he (graduate) _____________ from the university in 1986.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4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How long you (learn) ________ English?</a:t>
            </a:r>
            <a:r>
              <a:rPr lang="en-US" alt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I (meet) …………………my friend last night</a:t>
            </a:r>
          </a:p>
        </p:txBody>
      </p:sp>
    </p:spTree>
    <p:extLst>
      <p:ext uri="{BB962C8B-B14F-4D97-AF65-F5344CB8AC3E}">
        <p14:creationId xmlns:p14="http://schemas.microsoft.com/office/powerpoint/2010/main" val="288964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82" y="0"/>
            <a:ext cx="10515600" cy="1325563"/>
          </a:xfrm>
        </p:spPr>
        <p:txBody>
          <a:bodyPr>
            <a:normAutofit fontScale="90000"/>
          </a:bodyPr>
          <a:lstStyle/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n-US" altLang="en-US" b="1" i="1" dirty="0">
                <a:latin typeface="Arial" panose="020B0604020202020204" pitchFamily="34" charset="0"/>
                <a:ea typeface="Times New Roman" panose="02020603050405020304" pitchFamily="18" charset="0"/>
              </a:rPr>
              <a:t>Supply the correct verb form: Simple past or Present perfect.</a:t>
            </a:r>
            <a:endParaRPr lang="en-US" altLang="en-US" sz="2800" dirty="0">
              <a:latin typeface="Arial" panose="020B0604020202020204" pitchFamily="34" charset="0"/>
            </a:endParaRPr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06400" y="1185139"/>
            <a:ext cx="11351491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I (see) _____________ her last year.</a:t>
            </a:r>
            <a:endParaRPr kumimoji="0" lang="en-US" altLang="en-US" sz="3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3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Tom (never /be) _____________in Hanoi.</a:t>
            </a:r>
            <a:endParaRPr kumimoji="0" lang="en-US" altLang="en-US" sz="3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3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I (read) _____________the novel written by Jack London several times before.</a:t>
            </a:r>
            <a:endParaRPr kumimoji="0" lang="en-US" altLang="en-US" sz="3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altLang="en-US" sz="3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What (you /do) _____________ yesterday?</a:t>
            </a:r>
            <a:endParaRPr kumimoji="0" lang="en-US" altLang="en-US" sz="3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altLang="en-US" sz="3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(You /watch) _____________ TV last night?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She (be) _____________ born in 1980.</a:t>
            </a:r>
            <a:endParaRPr lang="en-US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He (write) _________ a book since </a:t>
            </a:r>
            <a:r>
              <a:rPr lang="en-US" altLang="en-US" sz="3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 (be) ………………8 years old.</a:t>
            </a:r>
            <a:endParaRPr lang="en-US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en-US" alt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Mr</a:t>
            </a:r>
            <a:r>
              <a:rPr lang="en-US" alt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Green. (teach) _____________ English in this school since he (graduate) _____________ from the university in 1986.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 How long you (learn) _____________ English?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I (meet) …………………my friend last night</a:t>
            </a:r>
            <a:endParaRPr kumimoji="0" lang="en-US" altLang="en-US" sz="3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78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447902" y="1157273"/>
            <a:ext cx="1883767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66300" y="2232284"/>
            <a:ext cx="2066866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PRONUNCIATION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380936" y="3423459"/>
            <a:ext cx="1950733" cy="710205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VOCABULARY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7694" y="1147818"/>
            <a:ext cx="4879383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>
                <a:solidFill>
                  <a:schemeClr val="tx1"/>
                </a:solidFill>
              </a:rPr>
              <a:t>Watch a video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07694" y="2017380"/>
            <a:ext cx="4879384" cy="8703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Task 1: Listen and repeat.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Task 2: Read the sentences out loud. Listen and check.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7694" y="3105226"/>
            <a:ext cx="4879385" cy="10284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</a:t>
            </a:r>
            <a:r>
              <a:rPr lang="en-US">
                <a:solidFill>
                  <a:schemeClr val="tx1"/>
                </a:solidFill>
              </a:rPr>
              <a:t>: Match each word with its meaning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/>
                </a:solidFill>
              </a:rPr>
              <a:t>Task 2: Complete the sentences using the correct forms of the words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31669" y="1484975"/>
            <a:ext cx="768064" cy="74730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356304" y="2559985"/>
            <a:ext cx="709997" cy="863473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950166" y="4664063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GRAMMAR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07694" y="5622841"/>
            <a:ext cx="4879382" cy="6849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2389786" y="4997138"/>
            <a:ext cx="560381" cy="777152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298285" y="5774290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3331669" y="3778562"/>
            <a:ext cx="709997" cy="885501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007695" y="4376864"/>
            <a:ext cx="4879382" cy="10149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Task 1: Put the verbs in brackets in either the past simple or the present perfect.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Task 2. Talk about your healthy activities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644085" y="307352"/>
            <a:ext cx="3009261" cy="45189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UTM Facebook K&amp;T" panose="02040603050506020204" pitchFamily="18" charset="0"/>
              </a:rPr>
              <a:t>LANGUAGE</a:t>
            </a:r>
            <a:endParaRPr lang="en-US" sz="2400" dirty="0">
              <a:latin typeface="UTM Facebook K&amp;T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589409" y="319867"/>
            <a:ext cx="1887408" cy="439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26532"/>
                </a:solidFill>
                <a:latin typeface="Bookman Old Style" pitchFamily="18" charset="0"/>
              </a:rPr>
              <a:t>LESSON 2</a:t>
            </a:r>
            <a:endParaRPr lang="en-US" dirty="0">
              <a:solidFill>
                <a:srgbClr val="F26532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380837" y="2387066"/>
            <a:ext cx="7913869" cy="35205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Work in 4 groups.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Watch the video and list out good habits to stay healthy mentioned in the video.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Stick the paper on the boards.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The group with the most correct answers is the winner.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03643" y="1470991"/>
            <a:ext cx="4502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Berlin Sans FB Demi" panose="020E0802020502020306" pitchFamily="34" charset="0"/>
              </a:rPr>
              <a:t>WATCH A VIDEO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31724" y="1017136"/>
            <a:ext cx="4502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Berlin Sans FB Demi" panose="020E0802020502020306" pitchFamily="34" charset="0"/>
              </a:rPr>
              <a:t>WATCH A VIDEO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4" name="BBC Learning - What Do Humans Need To Stay Health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86112" y="1725022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07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85782" y="893201"/>
            <a:ext cx="9319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Berlin Sans FB Demi" panose="020E0802020502020306" pitchFamily="34" charset="0"/>
              </a:rPr>
              <a:t>What do humans need to stay healthy?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85782" y="2076587"/>
            <a:ext cx="7758218" cy="3888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>
                <a:ea typeface="Times New Roman" panose="02020603050405020304" pitchFamily="18" charset="0"/>
              </a:rPr>
              <a:t>- Eat a good balance of all kinds of food</a:t>
            </a:r>
          </a:p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>
                <a:ea typeface="Times New Roman" panose="02020603050405020304" pitchFamily="18" charset="0"/>
              </a:rPr>
              <a:t>- Drink lots of water</a:t>
            </a:r>
          </a:p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>
                <a:ea typeface="Times New Roman" panose="02020603050405020304" pitchFamily="18" charset="0"/>
              </a:rPr>
              <a:t>- Do lots of exercises</a:t>
            </a:r>
          </a:p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>
                <a:ea typeface="Times New Roman" panose="02020603050405020304" pitchFamily="18" charset="0"/>
              </a:rPr>
              <a:t>- Keep clean and wash off germs</a:t>
            </a:r>
          </a:p>
          <a:p>
            <a:pPr>
              <a:lnSpc>
                <a:spcPct val="150000"/>
              </a:lnSpc>
            </a:pPr>
            <a:r>
              <a:rPr lang="en-US" sz="3200" b="1">
                <a:ea typeface="Times New Roman" panose="02020603050405020304" pitchFamily="18" charset="0"/>
              </a:rPr>
              <a:t>- Have enough sleep</a:t>
            </a:r>
            <a:endParaRPr lang="en-US" sz="3200" b="1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8300" y="1724022"/>
            <a:ext cx="1726039" cy="16286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8952" y="2843084"/>
            <a:ext cx="1709009" cy="11779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4755" y="3475559"/>
            <a:ext cx="2246376" cy="1445114"/>
          </a:xfrm>
          <a:prstGeom prst="rect">
            <a:avLst/>
          </a:prstGeom>
        </p:spPr>
      </p:pic>
      <p:pic>
        <p:nvPicPr>
          <p:cNvPr id="2050" name="Picture 2" descr="Hand-washing for kids &amp; teens: in pictures | Raising Children Networ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959" y="4349323"/>
            <a:ext cx="1697041" cy="141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5408" y="5339879"/>
            <a:ext cx="1889207" cy="12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7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0773" y="895754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strong and weak forms of auxiliary verbs. Then practice saying them.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0993" y="2072003"/>
            <a:ext cx="9050013" cy="3905795"/>
          </a:xfrm>
          <a:prstGeom prst="rect">
            <a:avLst/>
          </a:prstGeom>
        </p:spPr>
      </p:pic>
      <p:pic>
        <p:nvPicPr>
          <p:cNvPr id="3" name="Trac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42171" y="141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0773" y="895754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strong and weak forms of auxiliary verbs. Then practice saying them.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972" y="2248002"/>
            <a:ext cx="9078592" cy="4163006"/>
          </a:xfrm>
          <a:prstGeom prst="rect">
            <a:avLst/>
          </a:prstGeom>
        </p:spPr>
      </p:pic>
      <p:pic>
        <p:nvPicPr>
          <p:cNvPr id="8" name="Trac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42171" y="141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1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999028"/>
            <a:ext cx="104905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Read the sentences out loud. Pay attention to the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forms of auxiliary verbs. Listen and check. 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  <a:hlinkClick r:id="rId2" action="ppaction://hlinkfile"/>
              </a:rPr>
              <a:t>PRONUNCIATION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4605" y="2171138"/>
            <a:ext cx="874330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3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3400" dirty="0">
                <a:solidFill>
                  <a:srgbClr val="3380F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Does 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she exercise? – Yes, she </a:t>
            </a:r>
            <a:r>
              <a:rPr lang="en-US" sz="3400" dirty="0">
                <a:solidFill>
                  <a:srgbClr val="FF5A7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does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en-US" sz="3400" dirty="0">
              <a:solidFill>
                <a:srgbClr val="00B05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3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3400" dirty="0">
                <a:solidFill>
                  <a:srgbClr val="3380F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Were 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 eating healthily? – Yes, I </a:t>
            </a:r>
            <a:r>
              <a:rPr lang="en-US" sz="3400" dirty="0">
                <a:solidFill>
                  <a:srgbClr val="FF5A7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was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34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3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en-US" sz="3400" dirty="0">
                <a:solidFill>
                  <a:srgbClr val="3380F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 eat vegetables? – Yes, I </a:t>
            </a:r>
            <a:r>
              <a:rPr lang="en-US" sz="3400" dirty="0">
                <a:solidFill>
                  <a:srgbClr val="FF5A7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marR="0">
              <a:spcBef>
                <a:spcPts val="200"/>
              </a:spcBef>
              <a:spcAft>
                <a:spcPts val="200"/>
              </a:spcAft>
            </a:pPr>
            <a:endParaRPr lang="en-US" sz="3400" dirty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3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en-US" sz="3400" dirty="0">
                <a:solidFill>
                  <a:srgbClr val="3380F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Can 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 get up early? – Yes, he </a:t>
            </a:r>
            <a:r>
              <a:rPr lang="en-US" sz="3400" dirty="0">
                <a:solidFill>
                  <a:srgbClr val="FF5A7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can</a:t>
            </a:r>
            <a:r>
              <a:rPr lang="en-US" sz="3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459" y="2778636"/>
            <a:ext cx="1108441" cy="5060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878" y="2820805"/>
            <a:ext cx="1000006" cy="4216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1999" y="3916607"/>
            <a:ext cx="1337359" cy="4939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9881" y="3997172"/>
            <a:ext cx="1108441" cy="4939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1397" y="5105319"/>
            <a:ext cx="879524" cy="4337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0048" y="5061600"/>
            <a:ext cx="879524" cy="4939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4028" y="6327711"/>
            <a:ext cx="1012055" cy="4216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17275" y="6205168"/>
            <a:ext cx="1265069" cy="45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2993</TotalTime>
  <Words>1085</Words>
  <Application>Microsoft Office PowerPoint</Application>
  <PresentationFormat>Widescreen</PresentationFormat>
  <Paragraphs>158</Paragraphs>
  <Slides>25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Adobe Gothic Std B</vt:lpstr>
      <vt:lpstr>Arial</vt:lpstr>
      <vt:lpstr>Berlin Sans FB Demi</vt:lpstr>
      <vt:lpstr>Bookman Old Style</vt:lpstr>
      <vt:lpstr>Calibri</vt:lpstr>
      <vt:lpstr>Calibri Light</vt:lpstr>
      <vt:lpstr>Montserrat Medium</vt:lpstr>
      <vt:lpstr>Myriad Pro</vt:lpstr>
      <vt:lpstr>Times New Roman</vt:lpstr>
      <vt:lpstr>UTM Facebook K&amp;T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present perfect simple </vt:lpstr>
      <vt:lpstr>c. Time expressions: make the sentences using …….</vt:lpstr>
      <vt:lpstr>PowerPoint Presentation</vt:lpstr>
      <vt:lpstr>The past simple</vt:lpstr>
      <vt:lpstr>Time expressions: make sentences using ……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Supply the correct verb form: Simple past or Present perfect.</vt:lpstr>
      <vt:lpstr>PowerPoint Presentation</vt:lpstr>
      <vt:lpstr>Supply the correct verb form: Simple past or Present perfect.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user</cp:lastModifiedBy>
  <cp:revision>170</cp:revision>
  <dcterms:created xsi:type="dcterms:W3CDTF">2020-12-09T02:04:09Z</dcterms:created>
  <dcterms:modified xsi:type="dcterms:W3CDTF">2025-09-11T01:00:14Z</dcterms:modified>
</cp:coreProperties>
</file>