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7" r:id="rId3"/>
  </p:sldMasterIdLst>
  <p:notesMasterIdLst>
    <p:notesMasterId r:id="rId41"/>
  </p:notesMasterIdLst>
  <p:sldIdLst>
    <p:sldId id="267" r:id="rId4"/>
    <p:sldId id="293" r:id="rId5"/>
    <p:sldId id="351" r:id="rId6"/>
    <p:sldId id="352" r:id="rId7"/>
    <p:sldId id="349" r:id="rId8"/>
    <p:sldId id="388" r:id="rId9"/>
    <p:sldId id="389" r:id="rId10"/>
    <p:sldId id="347" r:id="rId11"/>
    <p:sldId id="390" r:id="rId12"/>
    <p:sldId id="350" r:id="rId13"/>
    <p:sldId id="353" r:id="rId14"/>
    <p:sldId id="362" r:id="rId15"/>
    <p:sldId id="363" r:id="rId16"/>
    <p:sldId id="368" r:id="rId17"/>
    <p:sldId id="359" r:id="rId18"/>
    <p:sldId id="392" r:id="rId19"/>
    <p:sldId id="393" r:id="rId20"/>
    <p:sldId id="367" r:id="rId21"/>
    <p:sldId id="369" r:id="rId22"/>
    <p:sldId id="372" r:id="rId23"/>
    <p:sldId id="375" r:id="rId24"/>
    <p:sldId id="370" r:id="rId25"/>
    <p:sldId id="377" r:id="rId26"/>
    <p:sldId id="378" r:id="rId27"/>
    <p:sldId id="380" r:id="rId28"/>
    <p:sldId id="379" r:id="rId29"/>
    <p:sldId id="394" r:id="rId30"/>
    <p:sldId id="381" r:id="rId31"/>
    <p:sldId id="385" r:id="rId32"/>
    <p:sldId id="382" r:id="rId33"/>
    <p:sldId id="383" r:id="rId34"/>
    <p:sldId id="395" r:id="rId35"/>
    <p:sldId id="396" r:id="rId36"/>
    <p:sldId id="397" r:id="rId37"/>
    <p:sldId id="398" r:id="rId38"/>
    <p:sldId id="399" r:id="rId39"/>
    <p:sldId id="275"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6600CC"/>
    <a:srgbClr val="9900FF"/>
    <a:srgbClr val="990099"/>
    <a:srgbClr val="0000FF"/>
    <a:srgbClr val="008000"/>
    <a:srgbClr val="00CC00"/>
    <a:srgbClr val="00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53" autoAdjust="0"/>
  </p:normalViewPr>
  <p:slideViewPr>
    <p:cSldViewPr>
      <p:cViewPr varScale="1">
        <p:scale>
          <a:sx n="78" d="100"/>
          <a:sy n="78" d="100"/>
        </p:scale>
        <p:origin x="1176" y="1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C60D4E-7D73-4FF4-A4B0-1B0AF326F94B}" type="datetimeFigureOut">
              <a:rPr lang="en-US" smtClean="0"/>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ACA78-5C5A-4D31-95C0-D4359814099B}" type="slidenum">
              <a:rPr lang="en-US" smtClean="0"/>
              <a:t>‹#›</a:t>
            </a:fld>
            <a:endParaRPr lang="en-US"/>
          </a:p>
        </p:txBody>
      </p:sp>
    </p:spTree>
    <p:extLst>
      <p:ext uri="{BB962C8B-B14F-4D97-AF65-F5344CB8AC3E}">
        <p14:creationId xmlns:p14="http://schemas.microsoft.com/office/powerpoint/2010/main" val="367815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accent2">
                  <a:lumMod val="75000"/>
                </a:schemeClr>
              </a:solidFill>
              <a:effectLst>
                <a:glow rad="63500">
                  <a:schemeClr val="accent6">
                    <a:satMod val="175000"/>
                    <a:alpha val="40000"/>
                  </a:schemeClr>
                </a:glow>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32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170" algn="just">
              <a:lnSpc>
                <a:spcPct val="115000"/>
              </a:lnSpc>
              <a:spcAft>
                <a:spcPts val="200"/>
              </a:spcAft>
            </a:pPr>
            <a:r>
              <a:rPr lang="en-US" sz="1200" b="1">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b="1">
                <a:ln>
                  <a:noFill/>
                </a:ln>
                <a:solidFill>
                  <a:srgbClr val="003300"/>
                </a:solidFill>
                <a:effectLst/>
                <a:latin typeface="Times New Roman" panose="02020603050405020304" pitchFamily="18" charset="0"/>
                <a:ea typeface="Times New Roman" panose="02020603050405020304" pitchFamily="18" charset="0"/>
              </a:rPr>
              <a:t> </a:t>
            </a:r>
            <a:r>
              <a:rPr lang="en-US" sz="1200" i="1">
                <a:ln>
                  <a:noFill/>
                </a:ln>
                <a:solidFill>
                  <a:srgbClr val="003300"/>
                </a:solidFill>
                <a:effectLst/>
                <a:latin typeface="Times New Roman" panose="02020603050405020304" pitchFamily="18" charset="0"/>
                <a:ea typeface="Times New Roman" panose="02020603050405020304" pitchFamily="18" charset="0"/>
              </a:rPr>
              <a:t>Phép đo trực tiếp:</a:t>
            </a:r>
            <a:r>
              <a:rPr lang="en-US" sz="1200">
                <a:ln>
                  <a:noFill/>
                </a:ln>
                <a:solidFill>
                  <a:srgbClr val="003300"/>
                </a:solidFill>
                <a:effectLst/>
                <a:latin typeface="Times New Roman" panose="02020603050405020304" pitchFamily="18" charset="0"/>
                <a:ea typeface="Times New Roman" panose="02020603050405020304" pitchFamily="18" charset="0"/>
              </a:rPr>
              <a:t> giá trị của đại lượng cần đo được đọc trực tiếp trên dụng cụ đo (ví dụ như đo khối lượng bằng cân, đo thể tích bằng bình chia độ)</a:t>
            </a:r>
            <a:endParaRPr lang="en-US" sz="1400">
              <a:solidFill>
                <a:srgbClr val="003300"/>
              </a:solidFill>
              <a:effectLst/>
              <a:latin typeface="Times New Roman" panose="02020603050405020304" pitchFamily="18" charset="0"/>
              <a:ea typeface="Times New Roman" panose="02020603050405020304" pitchFamily="18" charset="0"/>
            </a:endParaRPr>
          </a:p>
          <a:p>
            <a:pPr marL="90170" algn="just">
              <a:lnSpc>
                <a:spcPct val="115000"/>
              </a:lnSpc>
              <a:spcAft>
                <a:spcPts val="200"/>
              </a:spcAft>
            </a:pPr>
            <a:r>
              <a:rPr lang="en-US" sz="1200" b="1">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b="1">
                <a:ln>
                  <a:noFill/>
                </a:ln>
                <a:solidFill>
                  <a:srgbClr val="003300"/>
                </a:solidFill>
                <a:effectLst/>
                <a:latin typeface="Times New Roman" panose="02020603050405020304" pitchFamily="18" charset="0"/>
                <a:ea typeface="Times New Roman" panose="02020603050405020304" pitchFamily="18" charset="0"/>
              </a:rPr>
              <a:t> </a:t>
            </a:r>
            <a:r>
              <a:rPr lang="en-US" sz="1200" i="1">
                <a:ln>
                  <a:noFill/>
                </a:ln>
                <a:solidFill>
                  <a:srgbClr val="003300"/>
                </a:solidFill>
                <a:effectLst/>
                <a:latin typeface="Times New Roman" panose="02020603050405020304" pitchFamily="18" charset="0"/>
                <a:ea typeface="Times New Roman" panose="02020603050405020304" pitchFamily="18" charset="0"/>
              </a:rPr>
              <a:t>Phép đo gián tiếp:</a:t>
            </a:r>
            <a:r>
              <a:rPr lang="en-US" sz="1200">
                <a:ln>
                  <a:noFill/>
                </a:ln>
                <a:solidFill>
                  <a:srgbClr val="003300"/>
                </a:solidFill>
                <a:effectLst/>
                <a:latin typeface="Times New Roman" panose="02020603050405020304" pitchFamily="18" charset="0"/>
                <a:ea typeface="Times New Roman" panose="02020603050405020304" pitchFamily="18" charset="0"/>
              </a:rPr>
              <a:t> giá trị của đại lượng cần đo được xác định thông qua các đại lượng được đo trực tiếp (ví dụ như đo khối lượng riêng)</a:t>
            </a:r>
            <a:endParaRPr lang="en-US" sz="1400">
              <a:solidFill>
                <a:srgbClr val="003300"/>
              </a:solidFill>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E2ACA78-5C5A-4D31-95C0-D4359814099B}" type="slidenum">
              <a:rPr lang="en-US" smtClean="0"/>
              <a:t>14</a:t>
            </a:fld>
            <a:endParaRPr lang="en-US"/>
          </a:p>
        </p:txBody>
      </p:sp>
    </p:spTree>
    <p:extLst>
      <p:ext uri="{BB962C8B-B14F-4D97-AF65-F5344CB8AC3E}">
        <p14:creationId xmlns:p14="http://schemas.microsoft.com/office/powerpoint/2010/main" val="1922258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rgbClr val="0033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631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ACA78-5C5A-4D31-95C0-D4359814099B}" type="slidenum">
              <a:rPr lang="en-US" smtClean="0"/>
              <a:t>19</a:t>
            </a:fld>
            <a:endParaRPr lang="en-US"/>
          </a:p>
        </p:txBody>
      </p:sp>
    </p:spTree>
    <p:extLst>
      <p:ext uri="{BB962C8B-B14F-4D97-AF65-F5344CB8AC3E}">
        <p14:creationId xmlns:p14="http://schemas.microsoft.com/office/powerpoint/2010/main" val="4087836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170" algn="just">
              <a:lnSpc>
                <a:spcPct val="115000"/>
              </a:lnSpc>
              <a:spcAft>
                <a:spcPts val="200"/>
              </a:spcAft>
            </a:pPr>
            <a:r>
              <a:rPr lang="en-US" sz="1800" b="1">
                <a:ln>
                  <a:noFill/>
                </a:ln>
                <a:solidFill>
                  <a:srgbClr val="003300"/>
                </a:solidFill>
                <a:effectLst/>
                <a:latin typeface="Times New Roman" panose="02020603050405020304" pitchFamily="18" charset="0"/>
                <a:ea typeface="Times New Roman" panose="02020603050405020304" pitchFamily="18" charset="0"/>
              </a:rPr>
              <a:t> + Sai số hệ thống: </a:t>
            </a:r>
            <a:r>
              <a:rPr lang="en-US" sz="1800">
                <a:ln>
                  <a:noFill/>
                </a:ln>
                <a:solidFill>
                  <a:srgbClr val="003300"/>
                </a:solidFill>
                <a:effectLst/>
                <a:latin typeface="Times New Roman" panose="02020603050405020304" pitchFamily="18" charset="0"/>
                <a:ea typeface="Times New Roman" panose="02020603050405020304" pitchFamily="18" charset="0"/>
              </a:rPr>
              <a:t>là sai số có tính quy luật và được lặp lại ở tất cả các lần đo</a:t>
            </a:r>
          </a:p>
          <a:p>
            <a:pPr marL="90170" algn="just">
              <a:lnSpc>
                <a:spcPct val="115000"/>
              </a:lnSpc>
              <a:spcAft>
                <a:spcPts val="200"/>
              </a:spcAft>
            </a:pPr>
            <a:r>
              <a:rPr lang="en-US" sz="1800">
                <a:ln>
                  <a:noFill/>
                </a:ln>
                <a:solidFill>
                  <a:srgbClr val="003300"/>
                </a:solidFill>
                <a:effectLst/>
                <a:latin typeface="Times New Roman" panose="02020603050405020304" pitchFamily="18" charset="0"/>
                <a:ea typeface="Times New Roman" panose="02020603050405020304" pitchFamily="18" charset="0"/>
              </a:rPr>
              <a:t> Sai số hệ thống thường xuất phát từ dụng cụ đo (ví dụ: không hiệu chỉnh dụng cụ về đúng số 0…). Ngoài ra sai số hệ thống còn xuất phát từ độ chia nhỏ nhất của dụng cụ đo (gọi là sai số dụng cụ, thường được xác định bằng một nửa độ chia nhỏ nhất)</a:t>
            </a:r>
            <a:endParaRPr lang="en-US" sz="1800">
              <a:solidFill>
                <a:srgbClr val="003300"/>
              </a:solidFill>
              <a:effectLst/>
              <a:latin typeface="Times New Roman" panose="02020603050405020304" pitchFamily="18" charset="0"/>
              <a:ea typeface="Times New Roman" panose="02020603050405020304" pitchFamily="18" charset="0"/>
            </a:endParaRPr>
          </a:p>
          <a:p>
            <a:pPr marL="90170">
              <a:lnSpc>
                <a:spcPct val="115000"/>
              </a:lnSpc>
              <a:spcAft>
                <a:spcPts val="200"/>
              </a:spcAft>
            </a:pPr>
            <a:r>
              <a:rPr lang="en-US" sz="1800">
                <a:ln>
                  <a:noFill/>
                </a:ln>
                <a:solidFill>
                  <a:srgbClr val="003300"/>
                </a:solidFill>
                <a:effectLst/>
                <a:latin typeface="Times New Roman" panose="02020603050405020304" pitchFamily="18" charset="0"/>
                <a:ea typeface="Times New Roman" panose="02020603050405020304" pitchFamily="18" charset="0"/>
              </a:rPr>
              <a:t>     </a:t>
            </a:r>
            <a:r>
              <a:rPr lang="en-US" sz="1800">
                <a:ln>
                  <a:noFill/>
                </a:ln>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800">
                <a:ln>
                  <a:noFill/>
                </a:ln>
                <a:solidFill>
                  <a:srgbClr val="003300"/>
                </a:solidFill>
                <a:effectLst/>
                <a:latin typeface="Times New Roman" panose="02020603050405020304" pitchFamily="18" charset="0"/>
                <a:ea typeface="Times New Roman" panose="02020603050405020304" pitchFamily="18" charset="0"/>
              </a:rPr>
              <a:t> Sai số hệ thống có thể hạn chế bằng cách:</a:t>
            </a:r>
            <a:endParaRPr lang="en-US" sz="1800">
              <a:solidFill>
                <a:srgbClr val="003300"/>
              </a:solidFill>
              <a:effectLst/>
              <a:latin typeface="Times New Roman" panose="02020603050405020304" pitchFamily="18" charset="0"/>
              <a:ea typeface="Times New Roman" panose="02020603050405020304" pitchFamily="18" charset="0"/>
            </a:endParaRPr>
          </a:p>
          <a:p>
            <a:pPr marL="434975" indent="-344805">
              <a:lnSpc>
                <a:spcPct val="115000"/>
              </a:lnSpc>
              <a:spcAft>
                <a:spcPts val="200"/>
              </a:spcAft>
            </a:pPr>
            <a:r>
              <a:rPr lang="en-US" sz="1800">
                <a:ln>
                  <a:noFill/>
                </a:ln>
                <a:solidFill>
                  <a:srgbClr val="003300"/>
                </a:solidFill>
                <a:effectLst/>
                <a:latin typeface="Times New Roman" panose="02020603050405020304" pitchFamily="18" charset="0"/>
                <a:ea typeface="Times New Roman" panose="02020603050405020304" pitchFamily="18" charset="0"/>
              </a:rPr>
              <a:t>     </a:t>
            </a:r>
            <a:r>
              <a:rPr lang="en-US" sz="1800">
                <a:ln>
                  <a:noFill/>
                </a:ln>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800">
                <a:ln>
                  <a:noFill/>
                </a:ln>
                <a:solidFill>
                  <a:srgbClr val="003300"/>
                </a:solidFill>
                <a:effectLst/>
                <a:latin typeface="Times New Roman" panose="02020603050405020304" pitchFamily="18" charset="0"/>
                <a:ea typeface="Times New Roman" panose="02020603050405020304" pitchFamily="18" charset="0"/>
              </a:rPr>
              <a:t> </a:t>
            </a:r>
            <a:r>
              <a:rPr lang="vi-VN" sz="1800">
                <a:ln>
                  <a:noFill/>
                </a:ln>
                <a:solidFill>
                  <a:srgbClr val="003300"/>
                </a:solidFill>
                <a:effectLst/>
                <a:latin typeface="Times New Roman" panose="02020603050405020304" pitchFamily="18" charset="0"/>
                <a:ea typeface="Times New Roman" panose="02020603050405020304" pitchFamily="18" charset="0"/>
              </a:rPr>
              <a:t>Ta chọn dụng cụ đo chính xác có độ chia nhỏ nhất và giới hạn đo phù hợp.</a:t>
            </a:r>
            <a:endParaRPr lang="en-US" sz="1800">
              <a:solidFill>
                <a:srgbClr val="003300"/>
              </a:solidFill>
              <a:effectLst/>
              <a:latin typeface="Times New Roman" panose="02020603050405020304" pitchFamily="18" charset="0"/>
              <a:ea typeface="Times New Roman" panose="02020603050405020304" pitchFamily="18" charset="0"/>
            </a:endParaRPr>
          </a:p>
          <a:p>
            <a:pPr marL="90170">
              <a:lnSpc>
                <a:spcPct val="115000"/>
              </a:lnSpc>
              <a:spcAft>
                <a:spcPts val="200"/>
              </a:spcAft>
            </a:pPr>
            <a:r>
              <a:rPr lang="en-US" sz="1800">
                <a:ln>
                  <a:noFill/>
                </a:ln>
                <a:solidFill>
                  <a:srgbClr val="003300"/>
                </a:solidFill>
                <a:effectLst/>
                <a:latin typeface="Times New Roman" panose="02020603050405020304" pitchFamily="18" charset="0"/>
                <a:ea typeface="Times New Roman" panose="02020603050405020304" pitchFamily="18" charset="0"/>
              </a:rPr>
              <a:t>     </a:t>
            </a:r>
            <a:r>
              <a:rPr lang="en-US" sz="1800">
                <a:ln>
                  <a:noFill/>
                </a:ln>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800">
                <a:ln>
                  <a:noFill/>
                </a:ln>
                <a:solidFill>
                  <a:srgbClr val="003300"/>
                </a:solidFill>
                <a:effectLst/>
                <a:latin typeface="Times New Roman" panose="02020603050405020304" pitchFamily="18" charset="0"/>
                <a:ea typeface="Times New Roman" panose="02020603050405020304" pitchFamily="18" charset="0"/>
              </a:rPr>
              <a:t> </a:t>
            </a:r>
            <a:r>
              <a:rPr lang="vi-VN" sz="1800">
                <a:ln>
                  <a:noFill/>
                </a:ln>
                <a:solidFill>
                  <a:srgbClr val="003300"/>
                </a:solidFill>
                <a:effectLst/>
                <a:latin typeface="Times New Roman" panose="02020603050405020304" pitchFamily="18" charset="0"/>
                <a:ea typeface="Times New Roman" panose="02020603050405020304" pitchFamily="18" charset="0"/>
              </a:rPr>
              <a:t>Trước khi đo phải hiệu chỉnh lại dụng cụ.</a:t>
            </a:r>
            <a:endParaRPr lang="en-US" sz="1800">
              <a:ln>
                <a:noFill/>
              </a:ln>
              <a:solidFill>
                <a:srgbClr val="0033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2ACA78-5C5A-4D31-95C0-D4359814099B}" type="slidenum">
              <a:rPr lang="en-US" smtClean="0"/>
              <a:t>20</a:t>
            </a:fld>
            <a:endParaRPr lang="en-US"/>
          </a:p>
        </p:txBody>
      </p:sp>
    </p:spTree>
    <p:extLst>
      <p:ext uri="{BB962C8B-B14F-4D97-AF65-F5344CB8AC3E}">
        <p14:creationId xmlns:p14="http://schemas.microsoft.com/office/powerpoint/2010/main" val="19413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170" algn="just">
              <a:lnSpc>
                <a:spcPct val="115000"/>
              </a:lnSpc>
              <a:spcAft>
                <a:spcPts val="200"/>
              </a:spcAft>
            </a:pPr>
            <a:r>
              <a:rPr lang="en-US" sz="1800" b="1">
                <a:ln>
                  <a:noFill/>
                </a:ln>
                <a:solidFill>
                  <a:srgbClr val="003300"/>
                </a:solidFill>
                <a:effectLst/>
                <a:latin typeface="Times New Roman" panose="02020603050405020304" pitchFamily="18" charset="0"/>
                <a:ea typeface="Times New Roman" panose="02020603050405020304" pitchFamily="18" charset="0"/>
              </a:rPr>
              <a:t>+ Sai số ngẫu nhiên:</a:t>
            </a:r>
            <a:r>
              <a:rPr lang="en-US" sz="1800">
                <a:ln>
                  <a:noFill/>
                </a:ln>
                <a:solidFill>
                  <a:srgbClr val="003300"/>
                </a:solidFill>
                <a:effectLst/>
                <a:latin typeface="Times New Roman" panose="02020603050405020304" pitchFamily="18" charset="0"/>
                <a:ea typeface="Times New Roman" panose="02020603050405020304" pitchFamily="18" charset="0"/>
              </a:rPr>
              <a:t> là sai số xuất phát từ sai xót, phản xạ của người làm thí nghiệm hoặc từ những yếu tố ngẫu nhiên bên ngoài. Sai số này thường có nguyên nhân không rõ rang, </a:t>
            </a:r>
            <a:r>
              <a:rPr kumimoji="0" lang="en-US" sz="1800" b="0" i="0" u="none" strike="noStrike" kern="0" cap="none" spc="0" normalizeH="0" baseline="0" noProof="0">
                <a:ln>
                  <a:noFill/>
                </a:ln>
                <a:solidFill>
                  <a:srgbClr val="2E3626"/>
                </a:solidFill>
                <a:effectLst/>
                <a:uLnTx/>
                <a:uFillTx/>
                <a:latin typeface="Arial" charset="0"/>
                <a:ea typeface="+mn-ea"/>
                <a:cs typeface="+mn-cs"/>
              </a:rPr>
              <a:t>chẳng hạn do thao tác của người đo không chuẩn, điều kiện làm thí nghiệm không ổn định... </a:t>
            </a:r>
            <a:r>
              <a:rPr lang="en-US" sz="1800">
                <a:ln>
                  <a:noFill/>
                </a:ln>
                <a:solidFill>
                  <a:srgbClr val="003300"/>
                </a:solidFill>
                <a:effectLst/>
                <a:latin typeface="Times New Roman" panose="02020603050405020304" pitchFamily="18" charset="0"/>
                <a:ea typeface="Times New Roman" panose="02020603050405020304" pitchFamily="18" charset="0"/>
              </a:rPr>
              <a:t>và dẫn đến sự phân tán của các kết quả đo xung quanh một giá trị trung bình.</a:t>
            </a:r>
            <a:endParaRPr lang="en-US" sz="1800">
              <a:solidFill>
                <a:srgbClr val="003300"/>
              </a:solidFill>
              <a:effectLst/>
              <a:latin typeface="Times New Roman" panose="02020603050405020304" pitchFamily="18" charset="0"/>
              <a:ea typeface="Times New Roman" panose="02020603050405020304" pitchFamily="18" charset="0"/>
            </a:endParaRPr>
          </a:p>
          <a:p>
            <a:pPr marL="90170" algn="just">
              <a:lnSpc>
                <a:spcPct val="115000"/>
              </a:lnSpc>
              <a:spcAft>
                <a:spcPts val="200"/>
              </a:spcAft>
            </a:pPr>
            <a:r>
              <a:rPr lang="en-US" sz="1800">
                <a:ln>
                  <a:noFill/>
                </a:ln>
                <a:solidFill>
                  <a:srgbClr val="003300"/>
                </a:solidFill>
                <a:effectLst/>
                <a:latin typeface="Times New Roman" panose="02020603050405020304" pitchFamily="18" charset="0"/>
                <a:ea typeface="Times New Roman" panose="02020603050405020304" pitchFamily="18" charset="0"/>
              </a:rPr>
              <a:t>     Sai số ngẫu nhiên có thể được hạn chế bằng cách: thực hiện phép đo nhiều lần và lấy giá trị trung bình để hạn chế sự phân tán của số liệu đo.</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4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b="1">
                    <a:ln>
                      <a:noFill/>
                    </a:ln>
                    <a:solidFill>
                      <a:srgbClr val="003300"/>
                    </a:solidFill>
                    <a:effectLst/>
                    <a:latin typeface="Times New Roman" panose="02020603050405020304" pitchFamily="18" charset="0"/>
                    <a:ea typeface="Times New Roman" panose="02020603050405020304" pitchFamily="18" charset="0"/>
                  </a:rPr>
                  <a:t> Sai số tuyệt đối (</a:t>
                </a:r>
                <a14:m>
                  <m:oMath xmlns:m="http://schemas.openxmlformats.org/officeDocument/2006/math">
                    <m:r>
                      <a:rPr lang="en-US" sz="1200" b="1" i="1">
                        <a:solidFill>
                          <a:srgbClr val="003300"/>
                        </a:solidFill>
                        <a:effectLst/>
                        <a:latin typeface="Cambria Math" panose="02040503050406030204" pitchFamily="18" charset="0"/>
                        <a:ea typeface="Times New Roman" panose="02020603050405020304" pitchFamily="18" charset="0"/>
                      </a:rPr>
                      <m:t>∆</m:t>
                    </m:r>
                    <m:r>
                      <a:rPr lang="en-US" sz="1200" b="1" i="1">
                        <a:solidFill>
                          <a:srgbClr val="003300"/>
                        </a:solidFill>
                        <a:effectLst/>
                        <a:latin typeface="Cambria Math" panose="02040503050406030204" pitchFamily="18" charset="0"/>
                        <a:ea typeface="Times New Roman" panose="02020603050405020304" pitchFamily="18" charset="0"/>
                      </a:rPr>
                      <m:t>𝒙</m:t>
                    </m:r>
                    <m:r>
                      <a:rPr lang="en-US" sz="1200" b="1" i="1">
                        <a:solidFill>
                          <a:srgbClr val="003300"/>
                        </a:solidFill>
                        <a:effectLst/>
                        <a:latin typeface="Cambria Math" panose="02040503050406030204" pitchFamily="18" charset="0"/>
                        <a:ea typeface="Times New Roman" panose="02020603050405020304" pitchFamily="18" charset="0"/>
                      </a:rPr>
                      <m:t>)</m:t>
                    </m:r>
                  </m:oMath>
                </a14:m>
                <a:r>
                  <a:rPr lang="en-US" sz="1200" b="1">
                    <a:solidFill>
                      <a:srgbClr val="003300"/>
                    </a:solidFill>
                    <a:effectLst/>
                    <a:latin typeface="Times New Roman" panose="02020603050405020304" pitchFamily="18" charset="0"/>
                    <a:ea typeface="Times New Roman" panose="02020603050405020304" pitchFamily="18" charset="0"/>
                  </a:rPr>
                  <a:t>:</a:t>
                </a:r>
                <a:r>
                  <a:rPr lang="en-US" sz="1200">
                    <a:solidFill>
                      <a:srgbClr val="003300"/>
                    </a:solidFill>
                    <a:effectLst/>
                    <a:latin typeface="Times New Roman" panose="02020603050405020304" pitchFamily="18" charset="0"/>
                    <a:ea typeface="Times New Roman" panose="02020603050405020304" pitchFamily="18" charset="0"/>
                  </a:rPr>
                  <a:t> Sai số tuyệt đối ứng với mỗi lần đo được xác định bằng trị tuyệt đối của hiệu giữa giá trị trung bình và giá trị của mỗi lần đo</a:t>
                </a:r>
                <a:endParaRPr lang="en-US" sz="1400">
                  <a:solidFill>
                    <a:srgbClr val="003300"/>
                  </a:solidFill>
                  <a:effectLst/>
                  <a:latin typeface="Times New Roman" panose="02020603050405020304" pitchFamily="18" charset="0"/>
                  <a:ea typeface="Times New Roman" panose="02020603050405020304" pitchFamily="18" charset="0"/>
                </a:endParaRPr>
              </a:p>
              <a:p>
                <a:endParaRPr lang="en-US"/>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b="1">
                    <a:ln>
                      <a:noFill/>
                    </a:ln>
                    <a:solidFill>
                      <a:srgbClr val="003300"/>
                    </a:solidFill>
                    <a:effectLst/>
                    <a:latin typeface="Times New Roman" panose="02020603050405020304" pitchFamily="18" charset="0"/>
                    <a:ea typeface="Times New Roman" panose="02020603050405020304" pitchFamily="18" charset="0"/>
                  </a:rPr>
                  <a:t> Sai số tuyệt đối (</a:t>
                </a:r>
                <a:r>
                  <a:rPr lang="en-US" sz="1200" b="1" i="0">
                    <a:solidFill>
                      <a:srgbClr val="003300"/>
                    </a:solidFill>
                    <a:effectLst/>
                    <a:latin typeface="Cambria Math" panose="02040503050406030204" pitchFamily="18" charset="0"/>
                    <a:ea typeface="Times New Roman" panose="02020603050405020304" pitchFamily="18" charset="0"/>
                  </a:rPr>
                  <a:t>∆𝒙)</a:t>
                </a:r>
                <a:r>
                  <a:rPr lang="en-US" sz="1200" b="1">
                    <a:solidFill>
                      <a:srgbClr val="003300"/>
                    </a:solidFill>
                    <a:effectLst/>
                    <a:latin typeface="Times New Roman" panose="02020603050405020304" pitchFamily="18" charset="0"/>
                    <a:ea typeface="Times New Roman" panose="02020603050405020304" pitchFamily="18" charset="0"/>
                  </a:rPr>
                  <a:t>:</a:t>
                </a:r>
                <a:r>
                  <a:rPr lang="en-US" sz="1200">
                    <a:solidFill>
                      <a:srgbClr val="003300"/>
                    </a:solidFill>
                    <a:effectLst/>
                    <a:latin typeface="Times New Roman" panose="02020603050405020304" pitchFamily="18" charset="0"/>
                    <a:ea typeface="Times New Roman" panose="02020603050405020304" pitchFamily="18" charset="0"/>
                  </a:rPr>
                  <a:t> Sai số tuyệt đối ứng với mỗi lần đo được xác định bằng trị tuyệt đối của hiệu giữa giá trị trung bình và giá trị của mỗi lần đo</a:t>
                </a:r>
                <a:endParaRPr lang="en-US" sz="1400">
                  <a:solidFill>
                    <a:srgbClr val="003300"/>
                  </a:solidFill>
                  <a:effectLst/>
                  <a:latin typeface="Times New Roman" panose="02020603050405020304" pitchFamily="18" charset="0"/>
                  <a:ea typeface="Times New Roman" panose="02020603050405020304" pitchFamily="18" charset="0"/>
                </a:endParaRPr>
              </a:p>
              <a:p>
                <a:endParaRPr lang="en-US"/>
              </a:p>
            </p:txBody>
          </p:sp>
        </mc:Fallback>
      </mc:AlternateContent>
      <p:sp>
        <p:nvSpPr>
          <p:cNvPr id="4" name="Slide Number Placeholder 3"/>
          <p:cNvSpPr>
            <a:spLocks noGrp="1"/>
          </p:cNvSpPr>
          <p:nvPr>
            <p:ph type="sldNum" sz="quarter" idx="5"/>
          </p:nvPr>
        </p:nvSpPr>
        <p:spPr/>
        <p:txBody>
          <a:bodyPr/>
          <a:lstStyle/>
          <a:p>
            <a:fld id="{AE2ACA78-5C5A-4D31-95C0-D4359814099B}" type="slidenum">
              <a:rPr lang="en-US" smtClean="0"/>
              <a:t>24</a:t>
            </a:fld>
            <a:endParaRPr lang="en-US"/>
          </a:p>
        </p:txBody>
      </p:sp>
    </p:spTree>
    <p:extLst>
      <p:ext uri="{BB962C8B-B14F-4D97-AF65-F5344CB8AC3E}">
        <p14:creationId xmlns:p14="http://schemas.microsoft.com/office/powerpoint/2010/main" val="1345200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just">
                  <a:lnSpc>
                    <a:spcPct val="115000"/>
                  </a:lnSpc>
                </a:pPr>
                <a:r>
                  <a:rPr lang="en-US" sz="1200" b="1">
                    <a:effectLst/>
                    <a:latin typeface="Times New Roman" panose="02020603050405020304" pitchFamily="18" charset="0"/>
                    <a:ea typeface="Times New Roman" panose="02020603050405020304" pitchFamily="18" charset="0"/>
                  </a:rPr>
                  <a:t>B1:</a:t>
                </a:r>
                <a:r>
                  <a:rPr lang="en-US" sz="1200">
                    <a:effectLst/>
                    <a:latin typeface="Times New Roman" panose="02020603050405020304" pitchFamily="18" charset="0"/>
                    <a:ea typeface="Times New Roman" panose="02020603050405020304" pitchFamily="18" charset="0"/>
                  </a:rPr>
                  <a:t> Tính giá trị trung bình của x.</a:t>
                </a:r>
              </a:p>
              <a:p>
                <a:pPr algn="just">
                  <a:lnSpc>
                    <a:spcPct val="115000"/>
                  </a:lnSpc>
                </a:pPr>
                <a:r>
                  <a:rPr lang="en-US" sz="1200" b="1">
                    <a:effectLst/>
                    <a:latin typeface="Times New Roman" panose="02020603050405020304" pitchFamily="18" charset="0"/>
                    <a:ea typeface="Times New Roman" panose="02020603050405020304" pitchFamily="18" charset="0"/>
                  </a:rPr>
                  <a:t>B2:</a:t>
                </a:r>
                <a:r>
                  <a:rPr lang="en-US" sz="1200">
                    <a:effectLst/>
                    <a:latin typeface="Times New Roman" panose="02020603050405020304" pitchFamily="18" charset="0"/>
                    <a:ea typeface="Times New Roman" panose="02020603050405020304" pitchFamily="18" charset="0"/>
                  </a:rPr>
                  <a:t> Tính sai số trong các lần đo </a:t>
                </a:r>
                <a:r>
                  <a:rPr lang="en-US" sz="1200">
                    <a:effectLst/>
                    <a:latin typeface="Times New Roman" panose="02020603050405020304" pitchFamily="18" charset="0"/>
                    <a:ea typeface="Times New Roman" panose="02020603050405020304" pitchFamily="18" charset="0"/>
                    <a:sym typeface="Symbol" panose="05050102010706020507" pitchFamily="18" charset="2"/>
                  </a:rPr>
                  <a:t></a:t>
                </a:r>
                <a:r>
                  <a:rPr lang="en-US" sz="1200">
                    <a:effectLst/>
                    <a:latin typeface="Times New Roman" panose="02020603050405020304" pitchFamily="18" charset="0"/>
                    <a:ea typeface="Times New Roman" panose="02020603050405020304" pitchFamily="18" charset="0"/>
                  </a:rPr>
                  <a:t>x</a:t>
                </a:r>
                <a:r>
                  <a:rPr lang="en-US" sz="1200" baseline="-25000">
                    <a:effectLst/>
                    <a:latin typeface="Times New Roman" panose="02020603050405020304" pitchFamily="18" charset="0"/>
                    <a:ea typeface="Times New Roman" panose="02020603050405020304" pitchFamily="18" charset="0"/>
                  </a:rPr>
                  <a:t>i</a:t>
                </a:r>
                <a:endParaRPr lang="en-US" sz="1200">
                  <a:effectLst/>
                  <a:latin typeface="Times New Roman" panose="02020603050405020304" pitchFamily="18" charset="0"/>
                  <a:ea typeface="Times New Roman" panose="02020603050405020304" pitchFamily="18" charset="0"/>
                </a:endParaRPr>
              </a:p>
              <a:p>
                <a:pPr algn="just">
                  <a:lnSpc>
                    <a:spcPct val="115000"/>
                  </a:lnSpc>
                </a:pPr>
                <a:r>
                  <a:rPr lang="en-US" sz="1200" b="1">
                    <a:effectLst/>
                    <a:latin typeface="Times New Roman" panose="02020603050405020304" pitchFamily="18" charset="0"/>
                    <a:ea typeface="Times New Roman" panose="02020603050405020304" pitchFamily="18" charset="0"/>
                  </a:rPr>
                  <a:t>B3:</a:t>
                </a:r>
                <a:r>
                  <a:rPr lang="en-US" sz="1200">
                    <a:effectLst/>
                    <a:latin typeface="Times New Roman" panose="02020603050405020304" pitchFamily="18" charset="0"/>
                    <a:ea typeface="Times New Roman" panose="02020603050405020304" pitchFamily="18" charset="0"/>
                  </a:rPr>
                  <a:t> Tính tổng sai số </a:t>
                </a:r>
                <a:r>
                  <a:rPr lang="en-US" sz="1200">
                    <a:effectLst/>
                    <a:latin typeface="Times New Roman" panose="02020603050405020304" pitchFamily="18" charset="0"/>
                    <a:ea typeface="Times New Roman" panose="02020603050405020304" pitchFamily="18" charset="0"/>
                    <a:sym typeface="Symbol" panose="05050102010706020507" pitchFamily="18" charset="2"/>
                  </a:rPr>
                  <a:t></a:t>
                </a:r>
                <a:r>
                  <a:rPr lang="en-US" sz="1200">
                    <a:effectLst/>
                    <a:latin typeface="Times New Roman" panose="02020603050405020304" pitchFamily="18" charset="0"/>
                    <a:ea typeface="Times New Roman" panose="02020603050405020304" pitchFamily="18" charset="0"/>
                  </a:rPr>
                  <a:t>x (thêm sai số dụng cụ)</a:t>
                </a:r>
              </a:p>
              <a:p>
                <a:r>
                  <a:rPr lang="en-US" sz="1200" b="1">
                    <a:effectLst/>
                    <a:latin typeface="Times New Roman" panose="02020603050405020304" pitchFamily="18" charset="0"/>
                    <a:ea typeface="Times New Roman" panose="02020603050405020304" pitchFamily="18" charset="0"/>
                  </a:rPr>
                  <a:t>B4:</a:t>
                </a:r>
                <a:r>
                  <a:rPr lang="en-US" sz="1200">
                    <a:effectLst/>
                    <a:latin typeface="Times New Roman" panose="02020603050405020304" pitchFamily="18" charset="0"/>
                    <a:ea typeface="Times New Roman" panose="02020603050405020304" pitchFamily="18" charset="0"/>
                  </a:rPr>
                  <a:t> Ghi kết quả x</a:t>
                </a:r>
                <a:endParaRPr lang="en-US" sz="1200"/>
              </a:p>
              <a:p>
                <a:pPr algn="just">
                  <a:lnSpc>
                    <a:spcPct val="115000"/>
                  </a:lnSpc>
                </a:pPr>
                <a:r>
                  <a:rPr lang="en-US" sz="1200" b="1">
                    <a:solidFill>
                      <a:srgbClr val="003300"/>
                    </a:solidFill>
                    <a:effectLst/>
                    <a:latin typeface="Times New Roman" panose="02020603050405020304" pitchFamily="18" charset="0"/>
                    <a:ea typeface="Times New Roman" panose="02020603050405020304" pitchFamily="18" charset="0"/>
                  </a:rPr>
                  <a:t>B1: </a:t>
                </a:r>
                <a:r>
                  <a:rPr lang="en-US" sz="1200">
                    <a:solidFill>
                      <a:srgbClr val="003300"/>
                    </a:solidFill>
                    <a:effectLst/>
                    <a:latin typeface="Times New Roman" panose="02020603050405020304" pitchFamily="18" charset="0"/>
                    <a:ea typeface="Times New Roman" panose="02020603050405020304" pitchFamily="18" charset="0"/>
                  </a:rPr>
                  <a:t>Tính giá trị trung bình của F theo công thức.</a:t>
                </a:r>
                <a:endParaRPr lang="en-US" sz="1400">
                  <a:solidFill>
                    <a:srgbClr val="003300"/>
                  </a:solidFill>
                  <a:effectLst/>
                  <a:latin typeface="Times New Roman" panose="02020603050405020304" pitchFamily="18" charset="0"/>
                  <a:ea typeface="Times New Roman" panose="02020603050405020304" pitchFamily="18" charset="0"/>
                </a:endParaRPr>
              </a:p>
              <a:p>
                <a:pPr algn="just">
                  <a:lnSpc>
                    <a:spcPct val="115000"/>
                  </a:lnSpc>
                </a:pPr>
                <a:r>
                  <a:rPr lang="en-US" sz="1200" b="1">
                    <a:solidFill>
                      <a:srgbClr val="003300"/>
                    </a:solidFill>
                    <a:effectLst/>
                    <a:latin typeface="Times New Roman" panose="02020603050405020304" pitchFamily="18" charset="0"/>
                    <a:ea typeface="Times New Roman" panose="02020603050405020304" pitchFamily="18" charset="0"/>
                  </a:rPr>
                  <a:t>B2:</a:t>
                </a:r>
                <a:r>
                  <a:rPr lang="en-US" sz="1200">
                    <a:solidFill>
                      <a:srgbClr val="003300"/>
                    </a:solidFill>
                    <a:effectLst/>
                    <a:latin typeface="Times New Roman" panose="02020603050405020304" pitchFamily="18" charset="0"/>
                    <a:ea typeface="Times New Roman" panose="02020603050405020304" pitchFamily="18" charset="0"/>
                  </a:rPr>
                  <a:t> Tính sai số</a:t>
                </a:r>
                <a:endParaRPr lang="en-US" sz="1400">
                  <a:solidFill>
                    <a:srgbClr val="003300"/>
                  </a:solidFill>
                  <a:effectLst/>
                  <a:latin typeface="Times New Roman" panose="02020603050405020304" pitchFamily="18" charset="0"/>
                  <a:ea typeface="Times New Roman" panose="02020603050405020304" pitchFamily="18" charset="0"/>
                </a:endParaRPr>
              </a:p>
              <a:p>
                <a:pPr algn="just">
                  <a:lnSpc>
                    <a:spcPct val="115000"/>
                  </a:lnSpc>
                  <a:spcAft>
                    <a:spcPts val="200"/>
                  </a:spcAft>
                </a:pPr>
                <a:r>
                  <a:rPr lang="en-US" sz="1200" b="1">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b="1">
                    <a:ln>
                      <a:noFill/>
                    </a:ln>
                    <a:solidFill>
                      <a:srgbClr val="003300"/>
                    </a:solidFill>
                    <a:effectLst/>
                    <a:latin typeface="Times New Roman" panose="02020603050405020304" pitchFamily="18" charset="0"/>
                    <a:ea typeface="Times New Roman" panose="02020603050405020304" pitchFamily="18" charset="0"/>
                  </a:rPr>
                  <a:t> </a:t>
                </a:r>
                <a:r>
                  <a:rPr lang="en-US" sz="1200">
                    <a:ln>
                      <a:noFill/>
                    </a:ln>
                    <a:solidFill>
                      <a:srgbClr val="003300"/>
                    </a:solidFill>
                    <a:effectLst/>
                    <a:latin typeface="Times New Roman" panose="02020603050405020304" pitchFamily="18" charset="0"/>
                    <a:ea typeface="Times New Roman" panose="02020603050405020304" pitchFamily="18" charset="0"/>
                  </a:rPr>
                  <a:t>Nếu </a:t>
                </a:r>
                <a14:m>
                  <m:oMath xmlns:m="http://schemas.openxmlformats.org/officeDocument/2006/math">
                    <m:r>
                      <a:rPr lang="en-US" sz="1200" i="1">
                        <a:ln>
                          <a:noFill/>
                        </a:ln>
                        <a:solidFill>
                          <a:srgbClr val="003300"/>
                        </a:solidFill>
                        <a:effectLst/>
                        <a:latin typeface="Cambria Math" panose="02040503050406030204" pitchFamily="18" charset="0"/>
                        <a:ea typeface="Times New Roman" panose="02020603050405020304" pitchFamily="18" charset="0"/>
                      </a:rPr>
                      <m:t>𝐹</m:t>
                    </m:r>
                    <m:r>
                      <a:rPr lang="en-US" sz="1200" i="1">
                        <a:ln>
                          <a:noFill/>
                        </a:ln>
                        <a:solidFill>
                          <a:srgbClr val="003300"/>
                        </a:solidFill>
                        <a:effectLst/>
                        <a:latin typeface="Cambria Math" panose="02040503050406030204" pitchFamily="18" charset="0"/>
                        <a:ea typeface="Times New Roman" panose="02020603050405020304" pitchFamily="18" charset="0"/>
                      </a:rPr>
                      <m:t>= </m:t>
                    </m:r>
                    <m:r>
                      <a:rPr lang="en-US" sz="1200" i="1">
                        <a:ln>
                          <a:noFill/>
                        </a:ln>
                        <a:solidFill>
                          <a:srgbClr val="003300"/>
                        </a:solidFill>
                        <a:effectLst/>
                        <a:latin typeface="Cambria Math" panose="02040503050406030204" pitchFamily="18" charset="0"/>
                        <a:ea typeface="Times New Roman" panose="02020603050405020304" pitchFamily="18" charset="0"/>
                      </a:rPr>
                      <m:t>𝑥</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𝑦</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𝑧</m:t>
                    </m:r>
                    <m:r>
                      <a:rPr lang="en-US" sz="1200" i="1">
                        <a:ln>
                          <a:noFill/>
                        </a:ln>
                        <a:solidFill>
                          <a:srgbClr val="003300"/>
                        </a:solidFill>
                        <a:effectLst/>
                        <a:latin typeface="Cambria Math" panose="02040503050406030204" pitchFamily="18" charset="0"/>
                        <a:ea typeface="Times New Roman" panose="02020603050405020304" pitchFamily="18" charset="0"/>
                      </a:rPr>
                      <m:t>…</m:t>
                    </m:r>
                  </m:oMath>
                </a14:m>
                <a:r>
                  <a:rPr lang="en-US" sz="1200">
                    <a:ln>
                      <a:noFill/>
                    </a:ln>
                    <a:solidFill>
                      <a:srgbClr val="003300"/>
                    </a:solidFill>
                    <a:effectLst/>
                    <a:latin typeface="Times New Roman" panose="02020603050405020304" pitchFamily="18" charset="0"/>
                    <a:ea typeface="Times New Roman" panose="02020603050405020304" pitchFamily="18" charset="0"/>
                  </a:rPr>
                  <a:t> thì </a:t>
                </a:r>
                <a14:m>
                  <m:oMath xmlns:m="http://schemas.openxmlformats.org/officeDocument/2006/math">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𝐹</m:t>
                    </m:r>
                    <m:r>
                      <a:rPr lang="en-US" sz="1200" i="1">
                        <a:ln>
                          <a:noFill/>
                        </a:ln>
                        <a:solidFill>
                          <a:srgbClr val="003300"/>
                        </a:solidFill>
                        <a:effectLst/>
                        <a:latin typeface="Cambria Math" panose="02040503050406030204" pitchFamily="18" charset="0"/>
                        <a:ea typeface="Times New Roman" panose="02020603050405020304" pitchFamily="18" charset="0"/>
                      </a:rPr>
                      <m:t>= ∆</m:t>
                    </m:r>
                    <m:r>
                      <a:rPr lang="en-US" sz="1200" i="1">
                        <a:ln>
                          <a:noFill/>
                        </a:ln>
                        <a:solidFill>
                          <a:srgbClr val="003300"/>
                        </a:solidFill>
                        <a:effectLst/>
                        <a:latin typeface="Cambria Math" panose="02040503050406030204" pitchFamily="18" charset="0"/>
                        <a:ea typeface="Times New Roman" panose="02020603050405020304" pitchFamily="18" charset="0"/>
                      </a:rPr>
                      <m:t>𝑥</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𝑦</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𝑧</m:t>
                    </m:r>
                    <m:r>
                      <a:rPr lang="en-US" sz="1200" i="1">
                        <a:ln>
                          <a:noFill/>
                        </a:ln>
                        <a:solidFill>
                          <a:srgbClr val="003300"/>
                        </a:solidFill>
                        <a:effectLst/>
                        <a:latin typeface="Cambria Math" panose="02040503050406030204" pitchFamily="18" charset="0"/>
                        <a:ea typeface="Times New Roman" panose="02020603050405020304" pitchFamily="18" charset="0"/>
                      </a:rPr>
                      <m:t>…</m:t>
                    </m:r>
                  </m:oMath>
                </a14:m>
                <a:endParaRPr lang="en-US" sz="1400">
                  <a:solidFill>
                    <a:srgbClr val="003300"/>
                  </a:solidFill>
                  <a:effectLst/>
                  <a:latin typeface="Times New Roman" panose="02020603050405020304" pitchFamily="18" charset="0"/>
                  <a:ea typeface="Times New Roman" panose="02020603050405020304" pitchFamily="18" charset="0"/>
                </a:endParaRPr>
              </a:p>
              <a:p>
                <a:pPr algn="just">
                  <a:lnSpc>
                    <a:spcPct val="115000"/>
                  </a:lnSpc>
                  <a:spcAft>
                    <a:spcPts val="200"/>
                  </a:spcAft>
                </a:pPr>
                <a:r>
                  <a:rPr lang="en-US" sz="1200" b="1">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b="1">
                    <a:ln>
                      <a:noFill/>
                    </a:ln>
                    <a:solidFill>
                      <a:srgbClr val="003300"/>
                    </a:solidFill>
                    <a:effectLst/>
                    <a:latin typeface="Times New Roman" panose="02020603050405020304" pitchFamily="18" charset="0"/>
                    <a:ea typeface="Times New Roman" panose="02020603050405020304" pitchFamily="18" charset="0"/>
                  </a:rPr>
                  <a:t> </a:t>
                </a:r>
                <a:r>
                  <a:rPr lang="en-US" sz="1200">
                    <a:ln>
                      <a:noFill/>
                    </a:ln>
                    <a:solidFill>
                      <a:srgbClr val="003300"/>
                    </a:solidFill>
                    <a:effectLst/>
                    <a:latin typeface="Times New Roman" panose="02020603050405020304" pitchFamily="18" charset="0"/>
                    <a:ea typeface="Times New Roman" panose="02020603050405020304" pitchFamily="18" charset="0"/>
                  </a:rPr>
                  <a:t>Nếu </a:t>
                </a:r>
                <a14:m>
                  <m:oMath xmlns:m="http://schemas.openxmlformats.org/officeDocument/2006/math">
                    <m:r>
                      <a:rPr lang="en-US" sz="1200" i="1">
                        <a:ln>
                          <a:noFill/>
                        </a:ln>
                        <a:solidFill>
                          <a:srgbClr val="003300"/>
                        </a:solidFill>
                        <a:effectLst/>
                        <a:latin typeface="Cambria Math" panose="02040503050406030204" pitchFamily="18" charset="0"/>
                        <a:ea typeface="Times New Roman" panose="02020603050405020304" pitchFamily="18" charset="0"/>
                      </a:rPr>
                      <m:t>𝐹</m:t>
                    </m:r>
                    <m:r>
                      <a:rPr lang="en-US" sz="1200" i="1">
                        <a:ln>
                          <a:noFill/>
                        </a:ln>
                        <a:solidFill>
                          <a:srgbClr val="003300"/>
                        </a:solidFill>
                        <a:effectLst/>
                        <a:latin typeface="Cambria Math" panose="02040503050406030204" pitchFamily="18" charset="0"/>
                        <a:ea typeface="Times New Roman" panose="02020603050405020304" pitchFamily="18" charset="0"/>
                      </a:rPr>
                      <m:t>= </m:t>
                    </m:r>
                    <m:sSup>
                      <m:sSupPr>
                        <m:ctrlPr>
                          <a:rPr lang="en-US" sz="1200" i="1">
                            <a:ln>
                              <a:noFill/>
                            </a:ln>
                            <a:solidFill>
                              <a:srgbClr val="003300"/>
                            </a:solidFill>
                            <a:effectLst/>
                            <a:latin typeface="Cambria Math" panose="02040503050406030204" pitchFamily="18" charset="0"/>
                            <a:ea typeface="Times New Roman" panose="02020603050405020304" pitchFamily="18" charset="0"/>
                          </a:rPr>
                        </m:ctrlPr>
                      </m:sSupPr>
                      <m:e>
                        <m:r>
                          <a:rPr lang="en-US" sz="1200" i="1">
                            <a:ln>
                              <a:noFill/>
                            </a:ln>
                            <a:solidFill>
                              <a:srgbClr val="003300"/>
                            </a:solidFill>
                            <a:effectLst/>
                            <a:latin typeface="Cambria Math" panose="02040503050406030204" pitchFamily="18" charset="0"/>
                            <a:ea typeface="Times New Roman" panose="02020603050405020304" pitchFamily="18" charset="0"/>
                          </a:rPr>
                          <m:t>𝑥</m:t>
                        </m:r>
                      </m:e>
                      <m:sup>
                        <m:r>
                          <a:rPr lang="en-US" sz="1200" i="1">
                            <a:ln>
                              <a:noFill/>
                            </a:ln>
                            <a:solidFill>
                              <a:srgbClr val="003300"/>
                            </a:solidFill>
                            <a:effectLst/>
                            <a:latin typeface="Cambria Math" panose="02040503050406030204" pitchFamily="18" charset="0"/>
                            <a:ea typeface="Times New Roman" panose="02020603050405020304" pitchFamily="18" charset="0"/>
                          </a:rPr>
                          <m:t>𝑚</m:t>
                        </m:r>
                      </m:sup>
                    </m:sSup>
                    <m:f>
                      <m:fPr>
                        <m:ctrlPr>
                          <a:rPr lang="en-US" sz="1200" i="1">
                            <a:ln>
                              <a:noFill/>
                            </a:ln>
                            <a:solidFill>
                              <a:srgbClr val="003300"/>
                            </a:solidFill>
                            <a:effectLst/>
                            <a:latin typeface="Cambria Math" panose="02040503050406030204" pitchFamily="18" charset="0"/>
                            <a:ea typeface="Times New Roman" panose="02020603050405020304" pitchFamily="18" charset="0"/>
                          </a:rPr>
                        </m:ctrlPr>
                      </m:fPr>
                      <m:num>
                        <m:sSup>
                          <m:sSupPr>
                            <m:ctrlPr>
                              <a:rPr lang="en-US" sz="1200" i="1">
                                <a:ln>
                                  <a:noFill/>
                                </a:ln>
                                <a:solidFill>
                                  <a:srgbClr val="003300"/>
                                </a:solidFill>
                                <a:effectLst/>
                                <a:latin typeface="Cambria Math" panose="02040503050406030204" pitchFamily="18" charset="0"/>
                                <a:ea typeface="Times New Roman" panose="02020603050405020304" pitchFamily="18" charset="0"/>
                              </a:rPr>
                            </m:ctrlPr>
                          </m:sSupPr>
                          <m:e>
                            <m:r>
                              <a:rPr lang="en-US" sz="1200" i="1">
                                <a:ln>
                                  <a:noFill/>
                                </a:ln>
                                <a:solidFill>
                                  <a:srgbClr val="003300"/>
                                </a:solidFill>
                                <a:effectLst/>
                                <a:latin typeface="Cambria Math" panose="02040503050406030204" pitchFamily="18" charset="0"/>
                                <a:ea typeface="Times New Roman" panose="02020603050405020304" pitchFamily="18" charset="0"/>
                              </a:rPr>
                              <m:t>𝑦</m:t>
                            </m:r>
                          </m:e>
                          <m:sup>
                            <m:r>
                              <a:rPr lang="en-US" sz="1200" i="1">
                                <a:ln>
                                  <a:noFill/>
                                </a:ln>
                                <a:solidFill>
                                  <a:srgbClr val="003300"/>
                                </a:solidFill>
                                <a:effectLst/>
                                <a:latin typeface="Cambria Math" panose="02040503050406030204" pitchFamily="18" charset="0"/>
                                <a:ea typeface="Times New Roman" panose="02020603050405020304" pitchFamily="18" charset="0"/>
                              </a:rPr>
                              <m:t>𝑛</m:t>
                            </m:r>
                          </m:sup>
                        </m:sSup>
                      </m:num>
                      <m:den>
                        <m:sSup>
                          <m:sSupPr>
                            <m:ctrlPr>
                              <a:rPr lang="en-US" sz="1200" i="1">
                                <a:ln>
                                  <a:noFill/>
                                </a:ln>
                                <a:solidFill>
                                  <a:srgbClr val="003300"/>
                                </a:solidFill>
                                <a:effectLst/>
                                <a:latin typeface="Cambria Math" panose="02040503050406030204" pitchFamily="18" charset="0"/>
                                <a:ea typeface="Times New Roman" panose="02020603050405020304" pitchFamily="18" charset="0"/>
                              </a:rPr>
                            </m:ctrlPr>
                          </m:sSupPr>
                          <m:e>
                            <m:r>
                              <a:rPr lang="en-US" sz="1200" i="1">
                                <a:ln>
                                  <a:noFill/>
                                </a:ln>
                                <a:solidFill>
                                  <a:srgbClr val="003300"/>
                                </a:solidFill>
                                <a:effectLst/>
                                <a:latin typeface="Cambria Math" panose="02040503050406030204" pitchFamily="18" charset="0"/>
                                <a:ea typeface="Times New Roman" panose="02020603050405020304" pitchFamily="18" charset="0"/>
                              </a:rPr>
                              <m:t>𝑧</m:t>
                            </m:r>
                          </m:e>
                          <m:sup>
                            <m:r>
                              <a:rPr lang="en-US" sz="1200" i="1">
                                <a:ln>
                                  <a:noFill/>
                                </a:ln>
                                <a:solidFill>
                                  <a:srgbClr val="003300"/>
                                </a:solidFill>
                                <a:effectLst/>
                                <a:latin typeface="Cambria Math" panose="02040503050406030204" pitchFamily="18" charset="0"/>
                                <a:ea typeface="Times New Roman" panose="02020603050405020304" pitchFamily="18" charset="0"/>
                              </a:rPr>
                              <m:t>𝑘</m:t>
                            </m:r>
                          </m:sup>
                        </m:sSup>
                      </m:den>
                    </m:f>
                  </m:oMath>
                </a14:m>
                <a:r>
                  <a:rPr lang="en-US" sz="1200">
                    <a:ln>
                      <a:noFill/>
                    </a:ln>
                    <a:solidFill>
                      <a:srgbClr val="003300"/>
                    </a:solidFill>
                    <a:effectLst/>
                    <a:latin typeface="Times New Roman" panose="02020603050405020304" pitchFamily="18" charset="0"/>
                    <a:ea typeface="Times New Roman" panose="02020603050405020304" pitchFamily="18" charset="0"/>
                  </a:rPr>
                  <a:t>  thì </a:t>
                </a:r>
                <a14:m>
                  <m:oMath xmlns:m="http://schemas.openxmlformats.org/officeDocument/2006/math">
                    <m:r>
                      <a:rPr lang="en-US" sz="1200" i="1">
                        <a:ln>
                          <a:noFill/>
                        </a:ln>
                        <a:solidFill>
                          <a:srgbClr val="003300"/>
                        </a:solidFill>
                        <a:effectLst/>
                        <a:latin typeface="Cambria Math" panose="02040503050406030204" pitchFamily="18" charset="0"/>
                        <a:ea typeface="Times New Roman" panose="02020603050405020304" pitchFamily="18" charset="0"/>
                      </a:rPr>
                      <m:t>𝛿</m:t>
                    </m:r>
                    <m:r>
                      <a:rPr lang="en-US" sz="1200" i="1">
                        <a:ln>
                          <a:noFill/>
                        </a:ln>
                        <a:solidFill>
                          <a:srgbClr val="003300"/>
                        </a:solidFill>
                        <a:effectLst/>
                        <a:latin typeface="Cambria Math" panose="02040503050406030204" pitchFamily="18" charset="0"/>
                        <a:ea typeface="Times New Roman" panose="02020603050405020304" pitchFamily="18" charset="0"/>
                      </a:rPr>
                      <m:t>𝐹</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𝑚</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𝛿</m:t>
                    </m:r>
                    <m:r>
                      <a:rPr lang="en-US" sz="1200" i="1">
                        <a:ln>
                          <a:noFill/>
                        </a:ln>
                        <a:solidFill>
                          <a:srgbClr val="003300"/>
                        </a:solidFill>
                        <a:effectLst/>
                        <a:latin typeface="Cambria Math" panose="02040503050406030204" pitchFamily="18" charset="0"/>
                        <a:ea typeface="Times New Roman" panose="02020603050405020304" pitchFamily="18" charset="0"/>
                      </a:rPr>
                      <m:t>𝑥</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𝑛</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𝛿</m:t>
                    </m:r>
                    <m:r>
                      <a:rPr lang="en-US" sz="1200" i="1">
                        <a:ln>
                          <a:noFill/>
                        </a:ln>
                        <a:solidFill>
                          <a:srgbClr val="003300"/>
                        </a:solidFill>
                        <a:effectLst/>
                        <a:latin typeface="Cambria Math" panose="02040503050406030204" pitchFamily="18" charset="0"/>
                        <a:ea typeface="Times New Roman" panose="02020603050405020304" pitchFamily="18" charset="0"/>
                      </a:rPr>
                      <m:t>𝑦</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𝑘</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𝛿</m:t>
                    </m:r>
                    <m:r>
                      <a:rPr lang="en-US" sz="1200" i="1">
                        <a:ln>
                          <a:noFill/>
                        </a:ln>
                        <a:solidFill>
                          <a:srgbClr val="003300"/>
                        </a:solidFill>
                        <a:effectLst/>
                        <a:latin typeface="Cambria Math" panose="02040503050406030204" pitchFamily="18" charset="0"/>
                        <a:ea typeface="Times New Roman" panose="02020603050405020304" pitchFamily="18" charset="0"/>
                      </a:rPr>
                      <m:t>𝑧</m:t>
                    </m:r>
                  </m:oMath>
                </a14:m>
                <a:r>
                  <a:rPr lang="en-US" sz="1200">
                    <a:ln>
                      <a:noFill/>
                    </a:ln>
                    <a:solidFill>
                      <a:srgbClr val="003300"/>
                    </a:solidFill>
                    <a:effectLst/>
                    <a:latin typeface="Times New Roman" panose="02020603050405020304" pitchFamily="18" charset="0"/>
                    <a:ea typeface="Times New Roman" panose="02020603050405020304" pitchFamily="18" charset="0"/>
                  </a:rPr>
                  <a:t>  </a:t>
                </a:r>
                <a:r>
                  <a:rPr lang="en-US" sz="1200">
                    <a:ln>
                      <a:noFill/>
                    </a:ln>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a:solidFill>
                      <a:srgbClr val="003300"/>
                    </a:solidFill>
                    <a:effectLst/>
                    <a:latin typeface="Times New Roman" panose="02020603050405020304" pitchFamily="18" charset="0"/>
                    <a:ea typeface="Times New Roman" panose="02020603050405020304" pitchFamily="18" charset="0"/>
                  </a:rPr>
                  <a:t> </a:t>
                </a:r>
                <a:r>
                  <a:rPr lang="en-US" sz="1200">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a:solidFill>
                      <a:srgbClr val="003300"/>
                    </a:solidFill>
                    <a:effectLst/>
                    <a:latin typeface="Times New Roman" panose="02020603050405020304" pitchFamily="18" charset="0"/>
                    <a:ea typeface="Times New Roman" panose="02020603050405020304" pitchFamily="18" charset="0"/>
                  </a:rPr>
                  <a:t>F</a:t>
                </a:r>
                <a:endParaRPr lang="en-US" sz="1400">
                  <a:solidFill>
                    <a:srgbClr val="003300"/>
                  </a:solidFill>
                  <a:effectLst/>
                  <a:latin typeface="Times New Roman" panose="02020603050405020304" pitchFamily="18" charset="0"/>
                  <a:ea typeface="Times New Roman" panose="02020603050405020304" pitchFamily="18" charset="0"/>
                </a:endParaRPr>
              </a:p>
              <a:p>
                <a:pPr algn="just">
                  <a:lnSpc>
                    <a:spcPct val="115000"/>
                  </a:lnSpc>
                </a:pPr>
                <a:r>
                  <a:rPr lang="en-US" sz="1200" b="1">
                    <a:solidFill>
                      <a:srgbClr val="003300"/>
                    </a:solidFill>
                    <a:effectLst/>
                    <a:latin typeface="Times New Roman" panose="02020603050405020304" pitchFamily="18" charset="0"/>
                    <a:ea typeface="Times New Roman" panose="02020603050405020304" pitchFamily="18" charset="0"/>
                  </a:rPr>
                  <a:t>B3:</a:t>
                </a:r>
                <a:r>
                  <a:rPr lang="en-US" sz="1200">
                    <a:solidFill>
                      <a:srgbClr val="003300"/>
                    </a:solidFill>
                    <a:effectLst/>
                    <a:latin typeface="Times New Roman" panose="02020603050405020304" pitchFamily="18" charset="0"/>
                    <a:ea typeface="Times New Roman" panose="02020603050405020304" pitchFamily="18" charset="0"/>
                  </a:rPr>
                  <a:t> Ghi kết quả F.</a:t>
                </a:r>
                <a:endParaRPr lang="en-US" sz="1400">
                  <a:solidFill>
                    <a:srgbClr val="003300"/>
                  </a:solidFill>
                  <a:effectLst/>
                  <a:latin typeface="Times New Roman" panose="02020603050405020304" pitchFamily="18" charset="0"/>
                  <a:ea typeface="Times New Roman" panose="02020603050405020304" pitchFamily="18" charset="0"/>
                </a:endParaRPr>
              </a:p>
            </p:txBody>
          </p:sp>
        </mc:Choice>
        <mc:Fallback xmlns="">
          <p:sp>
            <p:nvSpPr>
              <p:cNvPr id="3" name="Notes Placeholder 2"/>
              <p:cNvSpPr>
                <a:spLocks noGrp="1"/>
              </p:cNvSpPr>
              <p:nvPr>
                <p:ph type="body" idx="1"/>
              </p:nvPr>
            </p:nvSpPr>
            <p:spPr/>
            <p:txBody>
              <a:bodyPr/>
              <a:lstStyle/>
              <a:p>
                <a:pPr algn="just">
                  <a:lnSpc>
                    <a:spcPct val="115000"/>
                  </a:lnSpc>
                </a:pPr>
                <a:r>
                  <a:rPr lang="en-US" sz="1200" b="1">
                    <a:effectLst/>
                    <a:latin typeface="Times New Roman" panose="02020603050405020304" pitchFamily="18" charset="0"/>
                    <a:ea typeface="Times New Roman" panose="02020603050405020304" pitchFamily="18" charset="0"/>
                  </a:rPr>
                  <a:t>B1:</a:t>
                </a:r>
                <a:r>
                  <a:rPr lang="en-US" sz="1200">
                    <a:effectLst/>
                    <a:latin typeface="Times New Roman" panose="02020603050405020304" pitchFamily="18" charset="0"/>
                    <a:ea typeface="Times New Roman" panose="02020603050405020304" pitchFamily="18" charset="0"/>
                  </a:rPr>
                  <a:t> Tính giá trị trung bình của x.</a:t>
                </a:r>
              </a:p>
              <a:p>
                <a:pPr algn="just">
                  <a:lnSpc>
                    <a:spcPct val="115000"/>
                  </a:lnSpc>
                </a:pPr>
                <a:r>
                  <a:rPr lang="en-US" sz="1200" b="1">
                    <a:effectLst/>
                    <a:latin typeface="Times New Roman" panose="02020603050405020304" pitchFamily="18" charset="0"/>
                    <a:ea typeface="Times New Roman" panose="02020603050405020304" pitchFamily="18" charset="0"/>
                  </a:rPr>
                  <a:t>B2:</a:t>
                </a:r>
                <a:r>
                  <a:rPr lang="en-US" sz="1200">
                    <a:effectLst/>
                    <a:latin typeface="Times New Roman" panose="02020603050405020304" pitchFamily="18" charset="0"/>
                    <a:ea typeface="Times New Roman" panose="02020603050405020304" pitchFamily="18" charset="0"/>
                  </a:rPr>
                  <a:t> Tính sai số trong các lần đo </a:t>
                </a:r>
                <a:r>
                  <a:rPr lang="en-US" sz="1200">
                    <a:effectLst/>
                    <a:latin typeface="Times New Roman" panose="02020603050405020304" pitchFamily="18" charset="0"/>
                    <a:ea typeface="Times New Roman" panose="02020603050405020304" pitchFamily="18" charset="0"/>
                    <a:sym typeface="Symbol" panose="05050102010706020507" pitchFamily="18" charset="2"/>
                  </a:rPr>
                  <a:t></a:t>
                </a:r>
                <a:r>
                  <a:rPr lang="en-US" sz="1200">
                    <a:effectLst/>
                    <a:latin typeface="Times New Roman" panose="02020603050405020304" pitchFamily="18" charset="0"/>
                    <a:ea typeface="Times New Roman" panose="02020603050405020304" pitchFamily="18" charset="0"/>
                  </a:rPr>
                  <a:t>x</a:t>
                </a:r>
                <a:r>
                  <a:rPr lang="en-US" sz="1200" baseline="-25000">
                    <a:effectLst/>
                    <a:latin typeface="Times New Roman" panose="02020603050405020304" pitchFamily="18" charset="0"/>
                    <a:ea typeface="Times New Roman" panose="02020603050405020304" pitchFamily="18" charset="0"/>
                  </a:rPr>
                  <a:t>i</a:t>
                </a:r>
                <a:endParaRPr lang="en-US" sz="1200">
                  <a:effectLst/>
                  <a:latin typeface="Times New Roman" panose="02020603050405020304" pitchFamily="18" charset="0"/>
                  <a:ea typeface="Times New Roman" panose="02020603050405020304" pitchFamily="18" charset="0"/>
                </a:endParaRPr>
              </a:p>
              <a:p>
                <a:pPr algn="just">
                  <a:lnSpc>
                    <a:spcPct val="115000"/>
                  </a:lnSpc>
                </a:pPr>
                <a:r>
                  <a:rPr lang="en-US" sz="1200" b="1">
                    <a:effectLst/>
                    <a:latin typeface="Times New Roman" panose="02020603050405020304" pitchFamily="18" charset="0"/>
                    <a:ea typeface="Times New Roman" panose="02020603050405020304" pitchFamily="18" charset="0"/>
                  </a:rPr>
                  <a:t>B3:</a:t>
                </a:r>
                <a:r>
                  <a:rPr lang="en-US" sz="1200">
                    <a:effectLst/>
                    <a:latin typeface="Times New Roman" panose="02020603050405020304" pitchFamily="18" charset="0"/>
                    <a:ea typeface="Times New Roman" panose="02020603050405020304" pitchFamily="18" charset="0"/>
                  </a:rPr>
                  <a:t> Tính tổng sai số </a:t>
                </a:r>
                <a:r>
                  <a:rPr lang="en-US" sz="1200">
                    <a:effectLst/>
                    <a:latin typeface="Times New Roman" panose="02020603050405020304" pitchFamily="18" charset="0"/>
                    <a:ea typeface="Times New Roman" panose="02020603050405020304" pitchFamily="18" charset="0"/>
                    <a:sym typeface="Symbol" panose="05050102010706020507" pitchFamily="18" charset="2"/>
                  </a:rPr>
                  <a:t></a:t>
                </a:r>
                <a:r>
                  <a:rPr lang="en-US" sz="1200">
                    <a:effectLst/>
                    <a:latin typeface="Times New Roman" panose="02020603050405020304" pitchFamily="18" charset="0"/>
                    <a:ea typeface="Times New Roman" panose="02020603050405020304" pitchFamily="18" charset="0"/>
                  </a:rPr>
                  <a:t>x (thêm sai số dụng cụ)</a:t>
                </a:r>
              </a:p>
              <a:p>
                <a:r>
                  <a:rPr lang="en-US" sz="1200" b="1">
                    <a:effectLst/>
                    <a:latin typeface="Times New Roman" panose="02020603050405020304" pitchFamily="18" charset="0"/>
                    <a:ea typeface="Times New Roman" panose="02020603050405020304" pitchFamily="18" charset="0"/>
                  </a:rPr>
                  <a:t>B4:</a:t>
                </a:r>
                <a:r>
                  <a:rPr lang="en-US" sz="1200">
                    <a:effectLst/>
                    <a:latin typeface="Times New Roman" panose="02020603050405020304" pitchFamily="18" charset="0"/>
                    <a:ea typeface="Times New Roman" panose="02020603050405020304" pitchFamily="18" charset="0"/>
                  </a:rPr>
                  <a:t> Ghi kết quả x</a:t>
                </a:r>
                <a:endParaRPr lang="en-US" sz="1200"/>
              </a:p>
              <a:p>
                <a:pPr algn="just">
                  <a:lnSpc>
                    <a:spcPct val="115000"/>
                  </a:lnSpc>
                </a:pPr>
                <a:r>
                  <a:rPr lang="en-US" sz="1200" b="1">
                    <a:solidFill>
                      <a:srgbClr val="003300"/>
                    </a:solidFill>
                    <a:effectLst/>
                    <a:latin typeface="Times New Roman" panose="02020603050405020304" pitchFamily="18" charset="0"/>
                    <a:ea typeface="Times New Roman" panose="02020603050405020304" pitchFamily="18" charset="0"/>
                  </a:rPr>
                  <a:t>B1: </a:t>
                </a:r>
                <a:r>
                  <a:rPr lang="en-US" sz="1200">
                    <a:solidFill>
                      <a:srgbClr val="003300"/>
                    </a:solidFill>
                    <a:effectLst/>
                    <a:latin typeface="Times New Roman" panose="02020603050405020304" pitchFamily="18" charset="0"/>
                    <a:ea typeface="Times New Roman" panose="02020603050405020304" pitchFamily="18" charset="0"/>
                  </a:rPr>
                  <a:t>Tính giá trị trung bình của F theo công thức.</a:t>
                </a:r>
                <a:endParaRPr lang="en-US" sz="1400">
                  <a:solidFill>
                    <a:srgbClr val="003300"/>
                  </a:solidFill>
                  <a:effectLst/>
                  <a:latin typeface="Times New Roman" panose="02020603050405020304" pitchFamily="18" charset="0"/>
                  <a:ea typeface="Times New Roman" panose="02020603050405020304" pitchFamily="18" charset="0"/>
                </a:endParaRPr>
              </a:p>
              <a:p>
                <a:pPr algn="just">
                  <a:lnSpc>
                    <a:spcPct val="115000"/>
                  </a:lnSpc>
                </a:pPr>
                <a:r>
                  <a:rPr lang="en-US" sz="1200" b="1">
                    <a:solidFill>
                      <a:srgbClr val="003300"/>
                    </a:solidFill>
                    <a:effectLst/>
                    <a:latin typeface="Times New Roman" panose="02020603050405020304" pitchFamily="18" charset="0"/>
                    <a:ea typeface="Times New Roman" panose="02020603050405020304" pitchFamily="18" charset="0"/>
                  </a:rPr>
                  <a:t>B2:</a:t>
                </a:r>
                <a:r>
                  <a:rPr lang="en-US" sz="1200">
                    <a:solidFill>
                      <a:srgbClr val="003300"/>
                    </a:solidFill>
                    <a:effectLst/>
                    <a:latin typeface="Times New Roman" panose="02020603050405020304" pitchFamily="18" charset="0"/>
                    <a:ea typeface="Times New Roman" panose="02020603050405020304" pitchFamily="18" charset="0"/>
                  </a:rPr>
                  <a:t> Tính sai số</a:t>
                </a:r>
                <a:endParaRPr lang="en-US" sz="1400">
                  <a:solidFill>
                    <a:srgbClr val="003300"/>
                  </a:solidFill>
                  <a:effectLst/>
                  <a:latin typeface="Times New Roman" panose="02020603050405020304" pitchFamily="18" charset="0"/>
                  <a:ea typeface="Times New Roman" panose="02020603050405020304" pitchFamily="18" charset="0"/>
                </a:endParaRPr>
              </a:p>
              <a:p>
                <a:pPr algn="just">
                  <a:lnSpc>
                    <a:spcPct val="115000"/>
                  </a:lnSpc>
                  <a:spcAft>
                    <a:spcPts val="200"/>
                  </a:spcAft>
                </a:pPr>
                <a:r>
                  <a:rPr lang="en-US" sz="1200" b="1">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b="1">
                    <a:ln>
                      <a:noFill/>
                    </a:ln>
                    <a:solidFill>
                      <a:srgbClr val="003300"/>
                    </a:solidFill>
                    <a:effectLst/>
                    <a:latin typeface="Times New Roman" panose="02020603050405020304" pitchFamily="18" charset="0"/>
                    <a:ea typeface="Times New Roman" panose="02020603050405020304" pitchFamily="18" charset="0"/>
                  </a:rPr>
                  <a:t> </a:t>
                </a:r>
                <a:r>
                  <a:rPr lang="en-US" sz="1200">
                    <a:ln>
                      <a:noFill/>
                    </a:ln>
                    <a:solidFill>
                      <a:srgbClr val="003300"/>
                    </a:solidFill>
                    <a:effectLst/>
                    <a:latin typeface="Times New Roman" panose="02020603050405020304" pitchFamily="18" charset="0"/>
                    <a:ea typeface="Times New Roman" panose="02020603050405020304" pitchFamily="18" charset="0"/>
                  </a:rPr>
                  <a:t>Nếu </a:t>
                </a:r>
                <a:r>
                  <a:rPr lang="en-US" sz="1200" i="0">
                    <a:ln>
                      <a:noFill/>
                    </a:ln>
                    <a:solidFill>
                      <a:srgbClr val="003300"/>
                    </a:solidFill>
                    <a:effectLst/>
                    <a:latin typeface="Cambria Math" panose="02040503050406030204" pitchFamily="18" charset="0"/>
                    <a:ea typeface="Times New Roman" panose="02020603050405020304" pitchFamily="18" charset="0"/>
                  </a:rPr>
                  <a:t>𝐹= 𝑥±𝑦±𝑧…</a:t>
                </a:r>
                <a:r>
                  <a:rPr lang="en-US" sz="1200">
                    <a:ln>
                      <a:noFill/>
                    </a:ln>
                    <a:solidFill>
                      <a:srgbClr val="003300"/>
                    </a:solidFill>
                    <a:effectLst/>
                    <a:latin typeface="Times New Roman" panose="02020603050405020304" pitchFamily="18" charset="0"/>
                    <a:ea typeface="Times New Roman" panose="02020603050405020304" pitchFamily="18" charset="0"/>
                  </a:rPr>
                  <a:t> thì </a:t>
                </a:r>
                <a:r>
                  <a:rPr lang="en-US" sz="1200" i="0">
                    <a:ln>
                      <a:noFill/>
                    </a:ln>
                    <a:solidFill>
                      <a:srgbClr val="003300"/>
                    </a:solidFill>
                    <a:effectLst/>
                    <a:latin typeface="Cambria Math" panose="02040503050406030204" pitchFamily="18" charset="0"/>
                    <a:ea typeface="Times New Roman" panose="02020603050405020304" pitchFamily="18" charset="0"/>
                  </a:rPr>
                  <a:t>∆𝐹= ∆𝑥±∆𝑦±∆𝑧…</a:t>
                </a:r>
                <a:endParaRPr lang="en-US" sz="1400">
                  <a:solidFill>
                    <a:srgbClr val="003300"/>
                  </a:solidFill>
                  <a:effectLst/>
                  <a:latin typeface="Times New Roman" panose="02020603050405020304" pitchFamily="18" charset="0"/>
                  <a:ea typeface="Times New Roman" panose="02020603050405020304" pitchFamily="18" charset="0"/>
                </a:endParaRPr>
              </a:p>
              <a:p>
                <a:pPr algn="just">
                  <a:lnSpc>
                    <a:spcPct val="115000"/>
                  </a:lnSpc>
                  <a:spcAft>
                    <a:spcPts val="200"/>
                  </a:spcAft>
                </a:pPr>
                <a:r>
                  <a:rPr lang="en-US" sz="1200" b="1">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b="1">
                    <a:ln>
                      <a:noFill/>
                    </a:ln>
                    <a:solidFill>
                      <a:srgbClr val="003300"/>
                    </a:solidFill>
                    <a:effectLst/>
                    <a:latin typeface="Times New Roman" panose="02020603050405020304" pitchFamily="18" charset="0"/>
                    <a:ea typeface="Times New Roman" panose="02020603050405020304" pitchFamily="18" charset="0"/>
                  </a:rPr>
                  <a:t> </a:t>
                </a:r>
                <a:r>
                  <a:rPr lang="en-US" sz="1200">
                    <a:ln>
                      <a:noFill/>
                    </a:ln>
                    <a:solidFill>
                      <a:srgbClr val="003300"/>
                    </a:solidFill>
                    <a:effectLst/>
                    <a:latin typeface="Times New Roman" panose="02020603050405020304" pitchFamily="18" charset="0"/>
                    <a:ea typeface="Times New Roman" panose="02020603050405020304" pitchFamily="18" charset="0"/>
                  </a:rPr>
                  <a:t>Nếu </a:t>
                </a:r>
                <a:r>
                  <a:rPr lang="en-US" sz="1200" i="0">
                    <a:ln>
                      <a:noFill/>
                    </a:ln>
                    <a:solidFill>
                      <a:srgbClr val="003300"/>
                    </a:solidFill>
                    <a:effectLst/>
                    <a:latin typeface="Cambria Math" panose="02040503050406030204" pitchFamily="18" charset="0"/>
                    <a:ea typeface="Times New Roman" panose="02020603050405020304" pitchFamily="18" charset="0"/>
                  </a:rPr>
                  <a:t>𝐹= 𝑥^𝑚 </a:t>
                </a:r>
                <a:r>
                  <a:rPr lang="en-US" sz="1200" i="0">
                    <a:ln>
                      <a:noFill/>
                    </a:ln>
                    <a:solidFill>
                      <a:srgbClr val="003300"/>
                    </a:solidFill>
                    <a:effectLst/>
                    <a:latin typeface="Cambria Math" panose="02040503050406030204" pitchFamily="18" charset="0"/>
                  </a:rPr>
                  <a:t> </a:t>
                </a:r>
                <a:r>
                  <a:rPr lang="en-US" sz="1200" i="0">
                    <a:ln>
                      <a:noFill/>
                    </a:ln>
                    <a:solidFill>
                      <a:srgbClr val="003300"/>
                    </a:solidFill>
                    <a:effectLst/>
                    <a:latin typeface="Cambria Math" panose="02040503050406030204" pitchFamily="18" charset="0"/>
                    <a:ea typeface="Times New Roman" panose="02020603050405020304" pitchFamily="18" charset="0"/>
                  </a:rPr>
                  <a:t>𝑦^𝑛/𝑧^𝑘 </a:t>
                </a:r>
                <a:r>
                  <a:rPr lang="en-US" sz="1200">
                    <a:ln>
                      <a:noFill/>
                    </a:ln>
                    <a:solidFill>
                      <a:srgbClr val="003300"/>
                    </a:solidFill>
                    <a:effectLst/>
                    <a:latin typeface="Times New Roman" panose="02020603050405020304" pitchFamily="18" charset="0"/>
                    <a:ea typeface="Times New Roman" panose="02020603050405020304" pitchFamily="18" charset="0"/>
                  </a:rPr>
                  <a:t>  thì </a:t>
                </a:r>
                <a:r>
                  <a:rPr lang="en-US" sz="1200" i="0">
                    <a:ln>
                      <a:noFill/>
                    </a:ln>
                    <a:solidFill>
                      <a:srgbClr val="003300"/>
                    </a:solidFill>
                    <a:effectLst/>
                    <a:latin typeface="Cambria Math" panose="02040503050406030204" pitchFamily="18" charset="0"/>
                    <a:ea typeface="Times New Roman" panose="02020603050405020304" pitchFamily="18" charset="0"/>
                  </a:rPr>
                  <a:t>𝛿𝐹=𝑚.𝛿𝑥+𝑛.𝛿𝑦+𝑘.𝛿𝑧</a:t>
                </a:r>
                <a:r>
                  <a:rPr lang="en-US" sz="1200">
                    <a:ln>
                      <a:noFill/>
                    </a:ln>
                    <a:solidFill>
                      <a:srgbClr val="003300"/>
                    </a:solidFill>
                    <a:effectLst/>
                    <a:latin typeface="Times New Roman" panose="02020603050405020304" pitchFamily="18" charset="0"/>
                    <a:ea typeface="Times New Roman" panose="02020603050405020304" pitchFamily="18" charset="0"/>
                  </a:rPr>
                  <a:t>  </a:t>
                </a:r>
                <a:r>
                  <a:rPr lang="en-US" sz="1200">
                    <a:ln>
                      <a:noFill/>
                    </a:ln>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a:solidFill>
                      <a:srgbClr val="003300"/>
                    </a:solidFill>
                    <a:effectLst/>
                    <a:latin typeface="Times New Roman" panose="02020603050405020304" pitchFamily="18" charset="0"/>
                    <a:ea typeface="Times New Roman" panose="02020603050405020304" pitchFamily="18" charset="0"/>
                  </a:rPr>
                  <a:t> </a:t>
                </a:r>
                <a:r>
                  <a:rPr lang="en-US" sz="1200">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a:solidFill>
                      <a:srgbClr val="003300"/>
                    </a:solidFill>
                    <a:effectLst/>
                    <a:latin typeface="Times New Roman" panose="02020603050405020304" pitchFamily="18" charset="0"/>
                    <a:ea typeface="Times New Roman" panose="02020603050405020304" pitchFamily="18" charset="0"/>
                  </a:rPr>
                  <a:t>F</a:t>
                </a:r>
                <a:endParaRPr lang="en-US" sz="1400">
                  <a:solidFill>
                    <a:srgbClr val="003300"/>
                  </a:solidFill>
                  <a:effectLst/>
                  <a:latin typeface="Times New Roman" panose="02020603050405020304" pitchFamily="18" charset="0"/>
                  <a:ea typeface="Times New Roman" panose="02020603050405020304" pitchFamily="18" charset="0"/>
                </a:endParaRPr>
              </a:p>
              <a:p>
                <a:pPr algn="just">
                  <a:lnSpc>
                    <a:spcPct val="115000"/>
                  </a:lnSpc>
                </a:pPr>
                <a:r>
                  <a:rPr lang="en-US" sz="1200" b="1">
                    <a:solidFill>
                      <a:srgbClr val="003300"/>
                    </a:solidFill>
                    <a:effectLst/>
                    <a:latin typeface="Times New Roman" panose="02020603050405020304" pitchFamily="18" charset="0"/>
                    <a:ea typeface="Times New Roman" panose="02020603050405020304" pitchFamily="18" charset="0"/>
                  </a:rPr>
                  <a:t>B3:</a:t>
                </a:r>
                <a:r>
                  <a:rPr lang="en-US" sz="1200">
                    <a:solidFill>
                      <a:srgbClr val="003300"/>
                    </a:solidFill>
                    <a:effectLst/>
                    <a:latin typeface="Times New Roman" panose="02020603050405020304" pitchFamily="18" charset="0"/>
                    <a:ea typeface="Times New Roman" panose="02020603050405020304" pitchFamily="18" charset="0"/>
                  </a:rPr>
                  <a:t> Ghi kết quả F.</a:t>
                </a:r>
                <a:endParaRPr lang="en-US" sz="1400">
                  <a:solidFill>
                    <a:srgbClr val="003300"/>
                  </a:solidFill>
                  <a:effectLst/>
                  <a:latin typeface="Times New Roman" panose="02020603050405020304" pitchFamily="18" charset="0"/>
                  <a:ea typeface="Times New Roman" panose="02020603050405020304" pitchFamily="18" charset="0"/>
                </a:endParaRPr>
              </a:p>
            </p:txBody>
          </p:sp>
        </mc:Fallback>
      </mc:AlternateContent>
      <p:sp>
        <p:nvSpPr>
          <p:cNvPr id="4" name="Slide Number Placeholder 3"/>
          <p:cNvSpPr>
            <a:spLocks noGrp="1"/>
          </p:cNvSpPr>
          <p:nvPr>
            <p:ph type="sldNum" sz="quarter" idx="5"/>
          </p:nvPr>
        </p:nvSpPr>
        <p:spPr/>
        <p:txBody>
          <a:bodyPr/>
          <a:lstStyle/>
          <a:p>
            <a:fld id="{AE2ACA78-5C5A-4D31-95C0-D4359814099B}" type="slidenum">
              <a:rPr lang="en-US" smtClean="0"/>
              <a:t>29</a:t>
            </a:fld>
            <a:endParaRPr lang="en-US"/>
          </a:p>
        </p:txBody>
      </p:sp>
    </p:spTree>
    <p:extLst>
      <p:ext uri="{BB962C8B-B14F-4D97-AF65-F5344CB8AC3E}">
        <p14:creationId xmlns:p14="http://schemas.microsoft.com/office/powerpoint/2010/main" val="1528797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600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732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49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accent2">
                  <a:lumMod val="75000"/>
                </a:schemeClr>
              </a:solidFill>
              <a:effectLst>
                <a:glow rad="63500">
                  <a:schemeClr val="accent6">
                    <a:satMod val="175000"/>
                    <a:alpha val="40000"/>
                  </a:schemeClr>
                </a:glow>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973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378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021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392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709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4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800">
                <a:effectLst/>
                <a:latin typeface="Times New Roman" panose="02020603050405020304" pitchFamily="18" charset="0"/>
                <a:ea typeface="Times New Roman" panose="02020603050405020304" pitchFamily="18" charset="0"/>
              </a:rPr>
              <a:t>Hình a. </a:t>
            </a:r>
            <a:r>
              <a:rPr lang="en-US" sz="1800">
                <a:solidFill>
                  <a:srgbClr val="000000"/>
                </a:solidFill>
                <a:effectLst/>
                <a:latin typeface="Times New Roman" panose="02020603050405020304" pitchFamily="18" charset="0"/>
                <a:ea typeface="Times New Roman" panose="02020603050405020304" pitchFamily="18" charset="0"/>
              </a:rPr>
              <a:t>Chất dễ cháy, chất tự phản ứng, chất tự cháy, chất tự phát nhiệt</a:t>
            </a:r>
          </a:p>
          <a:p>
            <a:pPr>
              <a:lnSpc>
                <a:spcPct val="115000"/>
              </a:lnSpc>
            </a:pPr>
            <a:r>
              <a:rPr lang="en-US" sz="1800">
                <a:effectLst/>
                <a:latin typeface="Times New Roman" panose="02020603050405020304" pitchFamily="18" charset="0"/>
                <a:ea typeface="Times New Roman" panose="02020603050405020304" pitchFamily="18" charset="0"/>
              </a:rPr>
              <a:t>Hình b. </a:t>
            </a:r>
            <a:r>
              <a:rPr lang="en-US" sz="1800">
                <a:solidFill>
                  <a:srgbClr val="000000"/>
                </a:solidFill>
                <a:effectLst/>
                <a:latin typeface="Times New Roman" panose="02020603050405020304" pitchFamily="18" charset="0"/>
                <a:ea typeface="Times New Roman" panose="02020603050405020304" pitchFamily="18" charset="0"/>
              </a:rPr>
              <a:t>Cảnh báo nguy cơ chất độc</a:t>
            </a:r>
            <a:endParaRPr lang="en-US" sz="1800">
              <a:solidFill>
                <a:schemeClr val="tx1"/>
              </a:solidFill>
              <a:effectLst/>
              <a:latin typeface="Times New Roman" panose="02020603050405020304" pitchFamily="18" charset="0"/>
              <a:ea typeface="Times New Roman" panose="02020603050405020304" pitchFamily="18" charset="0"/>
            </a:endParaRPr>
          </a:p>
          <a:p>
            <a:pPr>
              <a:lnSpc>
                <a:spcPct val="115000"/>
              </a:lnSpc>
            </a:pPr>
            <a:r>
              <a:rPr lang="en-US" sz="1800">
                <a:solidFill>
                  <a:srgbClr val="000000"/>
                </a:solidFill>
                <a:effectLst/>
                <a:latin typeface="Times New Roman" panose="02020603050405020304" pitchFamily="18" charset="0"/>
                <a:ea typeface="Times New Roman" panose="02020603050405020304" pitchFamily="18" charset="0"/>
              </a:rPr>
              <a:t>Hình c. Điện áp cao nguy hiểm chết người</a:t>
            </a:r>
            <a:endParaRPr lang="en-US" sz="1800">
              <a:solidFill>
                <a:schemeClr val="tx1"/>
              </a:solidFill>
              <a:effectLst/>
              <a:latin typeface="Times New Roman" panose="02020603050405020304" pitchFamily="18" charset="0"/>
              <a:ea typeface="Times New Roman" panose="02020603050405020304" pitchFamily="18" charset="0"/>
            </a:endParaRPr>
          </a:p>
          <a:p>
            <a:pPr>
              <a:lnSpc>
                <a:spcPct val="115000"/>
              </a:lnSpc>
            </a:pPr>
            <a:r>
              <a:rPr lang="en-US" sz="1800">
                <a:solidFill>
                  <a:srgbClr val="000000"/>
                </a:solidFill>
                <a:effectLst/>
                <a:latin typeface="Times New Roman" panose="02020603050405020304" pitchFamily="18" charset="0"/>
                <a:ea typeface="Times New Roman" panose="02020603050405020304" pitchFamily="18" charset="0"/>
              </a:rPr>
              <a:t>Hình d. Cảnh báo chất phóng xạ</a:t>
            </a:r>
            <a:endParaRPr lang="en-US" sz="1800">
              <a:solidFill>
                <a:schemeClr val="tx1"/>
              </a:solidFill>
              <a:effectLst/>
              <a:latin typeface="Times New Roman" panose="02020603050405020304" pitchFamily="18" charset="0"/>
              <a:ea typeface="Times New Roman" panose="02020603050405020304" pitchFamily="18" charset="0"/>
            </a:endParaRPr>
          </a:p>
          <a:p>
            <a:pPr>
              <a:lnSpc>
                <a:spcPct val="115000"/>
              </a:lnSpc>
            </a:pPr>
            <a:r>
              <a:rPr lang="en-US" sz="1800">
                <a:solidFill>
                  <a:srgbClr val="000000"/>
                </a:solidFill>
                <a:effectLst/>
                <a:latin typeface="Times New Roman" panose="02020603050405020304" pitchFamily="18" charset="0"/>
                <a:ea typeface="Times New Roman" panose="02020603050405020304" pitchFamily="18" charset="0"/>
              </a:rPr>
              <a:t>Hình e. Bảo hộ cơ thể, chống hóa chất, chống nước</a:t>
            </a:r>
          </a:p>
          <a:p>
            <a:pPr>
              <a:lnSpc>
                <a:spcPct val="115000"/>
              </a:lnSpc>
            </a:pPr>
            <a:r>
              <a:rPr lang="en-US" sz="1800">
                <a:effectLst/>
                <a:latin typeface="Times New Roman" panose="02020603050405020304" pitchFamily="18" charset="0"/>
                <a:ea typeface="Times New Roman" panose="02020603050405020304" pitchFamily="18" charset="0"/>
              </a:rPr>
              <a:t>Hình f. </a:t>
            </a:r>
            <a:r>
              <a:rPr lang="en-US" sz="1800">
                <a:solidFill>
                  <a:srgbClr val="000000"/>
                </a:solidFill>
                <a:effectLst/>
                <a:latin typeface="Times New Roman" panose="02020603050405020304" pitchFamily="18" charset="0"/>
                <a:ea typeface="Times New Roman" panose="02020603050405020304" pitchFamily="18" charset="0"/>
              </a:rPr>
              <a:t>Bảo vệ mắt khỏi những hóa chất độc hại và đảm bảo thị lực của người trong phòng thí nghiệm.</a:t>
            </a:r>
          </a:p>
          <a:p>
            <a:pPr>
              <a:lnSpc>
                <a:spcPct val="115000"/>
              </a:lnSpc>
            </a:pPr>
            <a:r>
              <a:rPr lang="en-US" sz="1800">
                <a:effectLst/>
                <a:latin typeface="Times New Roman" panose="02020603050405020304" pitchFamily="18" charset="0"/>
                <a:ea typeface="Times New Roman" panose="02020603050405020304" pitchFamily="18" charset="0"/>
              </a:rPr>
              <a:t>Hình g. </a:t>
            </a:r>
            <a:r>
              <a:rPr lang="en-US" sz="1800">
                <a:solidFill>
                  <a:srgbClr val="000000"/>
                </a:solidFill>
                <a:effectLst/>
                <a:latin typeface="Times New Roman" panose="02020603050405020304" pitchFamily="18" charset="0"/>
                <a:ea typeface="Times New Roman" panose="02020603050405020304" pitchFamily="18" charset="0"/>
              </a:rPr>
              <a:t>Chống hóa chất, chống khuẩn</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94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800">
                <a:effectLst/>
                <a:latin typeface="Times New Roman" panose="02020603050405020304" pitchFamily="18" charset="0"/>
                <a:ea typeface="Times New Roman" panose="02020603050405020304" pitchFamily="18" charset="0"/>
              </a:rPr>
              <a:t>Hình a. </a:t>
            </a:r>
            <a:r>
              <a:rPr lang="en-US" sz="1800">
                <a:solidFill>
                  <a:srgbClr val="000000"/>
                </a:solidFill>
                <a:effectLst/>
                <a:latin typeface="Times New Roman" panose="02020603050405020304" pitchFamily="18" charset="0"/>
                <a:ea typeface="Times New Roman" panose="02020603050405020304" pitchFamily="18" charset="0"/>
              </a:rPr>
              <a:t>Chất dễ cháy, chất tự phản ứng, chất tự cháy, chất tự phát nhiệt</a:t>
            </a:r>
          </a:p>
          <a:p>
            <a:pPr>
              <a:lnSpc>
                <a:spcPct val="115000"/>
              </a:lnSpc>
            </a:pPr>
            <a:r>
              <a:rPr lang="en-US" sz="1800">
                <a:effectLst/>
                <a:latin typeface="Times New Roman" panose="02020603050405020304" pitchFamily="18" charset="0"/>
                <a:ea typeface="Times New Roman" panose="02020603050405020304" pitchFamily="18" charset="0"/>
              </a:rPr>
              <a:t>Hình b. </a:t>
            </a:r>
            <a:r>
              <a:rPr lang="en-US" sz="1800">
                <a:solidFill>
                  <a:srgbClr val="000000"/>
                </a:solidFill>
                <a:effectLst/>
                <a:latin typeface="Times New Roman" panose="02020603050405020304" pitchFamily="18" charset="0"/>
                <a:ea typeface="Times New Roman" panose="02020603050405020304" pitchFamily="18" charset="0"/>
              </a:rPr>
              <a:t>Cảnh báo nguy cơ chất độc</a:t>
            </a:r>
            <a:endParaRPr lang="en-US" sz="1800">
              <a:solidFill>
                <a:schemeClr val="tx1"/>
              </a:solidFill>
              <a:effectLst/>
              <a:latin typeface="Times New Roman" panose="02020603050405020304" pitchFamily="18" charset="0"/>
              <a:ea typeface="Times New Roman" panose="02020603050405020304" pitchFamily="18" charset="0"/>
            </a:endParaRPr>
          </a:p>
          <a:p>
            <a:pPr>
              <a:lnSpc>
                <a:spcPct val="115000"/>
              </a:lnSpc>
            </a:pPr>
            <a:r>
              <a:rPr lang="en-US" sz="1800">
                <a:solidFill>
                  <a:srgbClr val="000000"/>
                </a:solidFill>
                <a:effectLst/>
                <a:latin typeface="Times New Roman" panose="02020603050405020304" pitchFamily="18" charset="0"/>
                <a:ea typeface="Times New Roman" panose="02020603050405020304" pitchFamily="18" charset="0"/>
              </a:rPr>
              <a:t>Hình c. Điện áp cao nguy hiểm chết người</a:t>
            </a:r>
            <a:endParaRPr lang="en-US" sz="1800">
              <a:solidFill>
                <a:schemeClr val="tx1"/>
              </a:solidFill>
              <a:effectLst/>
              <a:latin typeface="Times New Roman" panose="02020603050405020304" pitchFamily="18" charset="0"/>
              <a:ea typeface="Times New Roman" panose="02020603050405020304" pitchFamily="18" charset="0"/>
            </a:endParaRPr>
          </a:p>
          <a:p>
            <a:pPr>
              <a:lnSpc>
                <a:spcPct val="115000"/>
              </a:lnSpc>
            </a:pPr>
            <a:r>
              <a:rPr lang="en-US" sz="1800">
                <a:solidFill>
                  <a:srgbClr val="000000"/>
                </a:solidFill>
                <a:effectLst/>
                <a:latin typeface="Times New Roman" panose="02020603050405020304" pitchFamily="18" charset="0"/>
                <a:ea typeface="Times New Roman" panose="02020603050405020304" pitchFamily="18" charset="0"/>
              </a:rPr>
              <a:t>Hình d. Cảnh báo chất phóng xạ</a:t>
            </a:r>
            <a:endParaRPr lang="en-US" sz="1800">
              <a:solidFill>
                <a:schemeClr val="tx1"/>
              </a:solidFill>
              <a:effectLst/>
              <a:latin typeface="Times New Roman" panose="02020603050405020304" pitchFamily="18" charset="0"/>
              <a:ea typeface="Times New Roman" panose="02020603050405020304" pitchFamily="18" charset="0"/>
            </a:endParaRPr>
          </a:p>
          <a:p>
            <a:pPr>
              <a:lnSpc>
                <a:spcPct val="115000"/>
              </a:lnSpc>
            </a:pPr>
            <a:r>
              <a:rPr lang="en-US" sz="1800">
                <a:solidFill>
                  <a:srgbClr val="000000"/>
                </a:solidFill>
                <a:effectLst/>
                <a:latin typeface="Times New Roman" panose="02020603050405020304" pitchFamily="18" charset="0"/>
                <a:ea typeface="Times New Roman" panose="02020603050405020304" pitchFamily="18" charset="0"/>
              </a:rPr>
              <a:t>Hình e. Bảo hộ cơ thể, chống hóa chất, chống nước</a:t>
            </a:r>
          </a:p>
          <a:p>
            <a:pPr>
              <a:lnSpc>
                <a:spcPct val="115000"/>
              </a:lnSpc>
            </a:pPr>
            <a:r>
              <a:rPr lang="en-US" sz="1800">
                <a:effectLst/>
                <a:latin typeface="Times New Roman" panose="02020603050405020304" pitchFamily="18" charset="0"/>
                <a:ea typeface="Times New Roman" panose="02020603050405020304" pitchFamily="18" charset="0"/>
              </a:rPr>
              <a:t>Hình f. </a:t>
            </a:r>
            <a:r>
              <a:rPr lang="en-US" sz="1800">
                <a:solidFill>
                  <a:srgbClr val="000000"/>
                </a:solidFill>
                <a:effectLst/>
                <a:latin typeface="Times New Roman" panose="02020603050405020304" pitchFamily="18" charset="0"/>
                <a:ea typeface="Times New Roman" panose="02020603050405020304" pitchFamily="18" charset="0"/>
              </a:rPr>
              <a:t>Bảo vệ mắt khỏi những hóa chất độc hại và đảm bảo thị lực của người trong phòng thí nghiệm.</a:t>
            </a:r>
          </a:p>
          <a:p>
            <a:pPr>
              <a:lnSpc>
                <a:spcPct val="115000"/>
              </a:lnSpc>
            </a:pPr>
            <a:r>
              <a:rPr lang="en-US" sz="1800">
                <a:effectLst/>
                <a:latin typeface="Times New Roman" panose="02020603050405020304" pitchFamily="18" charset="0"/>
                <a:ea typeface="Times New Roman" panose="02020603050405020304" pitchFamily="18" charset="0"/>
              </a:rPr>
              <a:t>Hình g. </a:t>
            </a:r>
            <a:r>
              <a:rPr lang="en-US" sz="1800">
                <a:solidFill>
                  <a:srgbClr val="000000"/>
                </a:solidFill>
                <a:effectLst/>
                <a:latin typeface="Times New Roman" panose="02020603050405020304" pitchFamily="18" charset="0"/>
                <a:ea typeface="Times New Roman" panose="02020603050405020304" pitchFamily="18" charset="0"/>
              </a:rPr>
              <a:t>Chống hóa chất, chống khuẩn</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195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90170">
              <a:lnSpc>
                <a:spcPct val="115000"/>
              </a:lnSpc>
            </a:pPr>
            <a:r>
              <a:rPr lang="en-US" sz="1800" b="1">
                <a:effectLst/>
                <a:latin typeface="Times New Roman" panose="02020603050405020304" pitchFamily="18" charset="0"/>
                <a:ea typeface="Times New Roman" panose="02020603050405020304" pitchFamily="18" charset="0"/>
              </a:rPr>
              <a:t>a.</a:t>
            </a:r>
            <a:r>
              <a:rPr lang="en-US" sz="1800">
                <a:effectLst/>
                <a:latin typeface="Times New Roman" panose="02020603050405020304" pitchFamily="18" charset="0"/>
                <a:ea typeface="Times New Roman" panose="02020603050405020304" pitchFamily="18" charset="0"/>
              </a:rPr>
              <a:t> Tránh sử dụng các thiết bị điện khi đang sạc</a:t>
            </a:r>
          </a:p>
          <a:p>
            <a:pPr indent="90170">
              <a:lnSpc>
                <a:spcPct val="115000"/>
              </a:lnSpc>
            </a:pPr>
            <a:r>
              <a:rPr lang="en-US" sz="1800" b="1">
                <a:effectLst/>
                <a:latin typeface="Times New Roman" panose="02020603050405020304" pitchFamily="18" charset="0"/>
                <a:ea typeface="Times New Roman" panose="02020603050405020304" pitchFamily="18" charset="0"/>
              </a:rPr>
              <a:t>b.</a:t>
            </a:r>
            <a:r>
              <a:rPr lang="en-US" sz="1800">
                <a:effectLst/>
                <a:latin typeface="Times New Roman" panose="02020603050405020304" pitchFamily="18" charset="0"/>
                <a:ea typeface="Times New Roman" panose="02020603050405020304" pitchFamily="18" charset="0"/>
              </a:rPr>
              <a:t> Trang bị đầy đủ các thiết bị bảo hộ cá nhân</a:t>
            </a:r>
          </a:p>
          <a:p>
            <a:pPr indent="90170">
              <a:lnSpc>
                <a:spcPct val="115000"/>
              </a:lnSpc>
            </a:pPr>
            <a:r>
              <a:rPr lang="en-US" sz="1800" b="1">
                <a:effectLst/>
                <a:latin typeface="Times New Roman" panose="02020603050405020304" pitchFamily="18" charset="0"/>
                <a:ea typeface="Times New Roman" panose="02020603050405020304" pitchFamily="18" charset="0"/>
              </a:rPr>
              <a:t>c.</a:t>
            </a:r>
            <a:r>
              <a:rPr lang="en-US" sz="1800">
                <a:effectLst/>
                <a:latin typeface="Times New Roman" panose="02020603050405020304" pitchFamily="18" charset="0"/>
                <a:ea typeface="Times New Roman" panose="02020603050405020304" pitchFamily="18" charset="0"/>
              </a:rPr>
              <a:t> Lắp đặt vị trí cầu dao, cầu chì, công tắc, ổ điện đúng quy định...</a:t>
            </a:r>
          </a:p>
          <a:p>
            <a:pPr indent="90170">
              <a:lnSpc>
                <a:spcPct val="115000"/>
              </a:lnSpc>
            </a:pPr>
            <a:r>
              <a:rPr lang="en-US" sz="1800" b="1">
                <a:effectLst/>
                <a:latin typeface="Times New Roman" panose="02020603050405020304" pitchFamily="18" charset="0"/>
                <a:ea typeface="Times New Roman" panose="02020603050405020304" pitchFamily="18" charset="0"/>
              </a:rPr>
              <a:t>d.</a:t>
            </a:r>
            <a:r>
              <a:rPr lang="en-US" sz="1800">
                <a:effectLst/>
                <a:latin typeface="Times New Roman" panose="02020603050405020304" pitchFamily="18" charset="0"/>
                <a:ea typeface="Times New Roman" panose="02020603050405020304" pitchFamily="18" charset="0"/>
              </a:rPr>
              <a:t> Không dùng tay ướt hoặc nhiều mồ hôi khi sử dụng dây điện</a:t>
            </a:r>
          </a:p>
          <a:p>
            <a:pPr indent="90170">
              <a:lnSpc>
                <a:spcPct val="115000"/>
              </a:lnSpc>
            </a:pPr>
            <a:r>
              <a:rPr lang="en-US" sz="1800" b="1">
                <a:effectLst/>
                <a:latin typeface="Times New Roman" panose="02020603050405020304" pitchFamily="18" charset="0"/>
                <a:ea typeface="Times New Roman" panose="02020603050405020304" pitchFamily="18" charset="0"/>
              </a:rPr>
              <a:t>e.</a:t>
            </a:r>
            <a:r>
              <a:rPr lang="en-US" sz="1800">
                <a:effectLst/>
                <a:latin typeface="Times New Roman" panose="02020603050405020304" pitchFamily="18" charset="0"/>
                <a:ea typeface="Times New Roman" panose="02020603050405020304" pitchFamily="18" charset="0"/>
              </a:rPr>
              <a:t> Giữ khoảng cách an toàn với nguồn điện</a:t>
            </a:r>
          </a:p>
          <a:p>
            <a:pPr indent="90170">
              <a:lnSpc>
                <a:spcPct val="115000"/>
              </a:lnSpc>
            </a:pPr>
            <a:r>
              <a:rPr lang="en-US" sz="1800" b="1">
                <a:effectLst/>
                <a:latin typeface="Times New Roman" panose="02020603050405020304" pitchFamily="18" charset="0"/>
                <a:ea typeface="Times New Roman" panose="02020603050405020304" pitchFamily="18" charset="0"/>
              </a:rPr>
              <a:t>f.</a:t>
            </a:r>
            <a:r>
              <a:rPr lang="en-US" sz="1800">
                <a:effectLst/>
                <a:latin typeface="Times New Roman" panose="02020603050405020304" pitchFamily="18" charset="0"/>
                <a:ea typeface="Times New Roman" panose="02020603050405020304" pitchFamily="18" charset="0"/>
              </a:rPr>
              <a:t> Tránh xa nơi điện thế nguy hiểm</a:t>
            </a:r>
          </a:p>
        </p:txBody>
      </p:sp>
      <p:sp>
        <p:nvSpPr>
          <p:cNvPr id="4" name="Slide Number Placeholder 3"/>
          <p:cNvSpPr>
            <a:spLocks noGrp="1"/>
          </p:cNvSpPr>
          <p:nvPr>
            <p:ph type="sldNum" sz="quarter" idx="5"/>
          </p:nvPr>
        </p:nvSpPr>
        <p:spPr/>
        <p:txBody>
          <a:bodyPr/>
          <a:lstStyle/>
          <a:p>
            <a:fld id="{AE2ACA78-5C5A-4D31-95C0-D4359814099B}" type="slidenum">
              <a:rPr lang="en-US" smtClean="0"/>
              <a:t>8</a:t>
            </a:fld>
            <a:endParaRPr lang="en-US"/>
          </a:p>
        </p:txBody>
      </p:sp>
    </p:spTree>
    <p:extLst>
      <p:ext uri="{BB962C8B-B14F-4D97-AF65-F5344CB8AC3E}">
        <p14:creationId xmlns:p14="http://schemas.microsoft.com/office/powerpoint/2010/main" val="4248875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170">
              <a:lnSpc>
                <a:spcPct val="115000"/>
              </a:lnSpc>
            </a:pPr>
            <a:r>
              <a:rPr lang="en-US" sz="1800" b="1">
                <a:effectLst/>
                <a:latin typeface="Times New Roman" panose="02020603050405020304" pitchFamily="18" charset="0"/>
                <a:ea typeface="Times New Roman" panose="02020603050405020304" pitchFamily="18" charset="0"/>
              </a:rPr>
              <a:t>g.</a:t>
            </a:r>
            <a:r>
              <a:rPr lang="en-US" sz="1800">
                <a:effectLst/>
                <a:latin typeface="Times New Roman" panose="02020603050405020304" pitchFamily="18" charset="0"/>
                <a:ea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rPr>
              <a:t>Dây điện bị sờn: cầm tay trần vào dây điện mà không có đồ bảo hộ </a:t>
            </a:r>
            <a:r>
              <a:rPr lang="en-US" sz="180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800">
                <a:solidFill>
                  <a:srgbClr val="000000"/>
                </a:solidFill>
                <a:effectLst/>
                <a:latin typeface="Times New Roman" panose="02020603050405020304" pitchFamily="18" charset="0"/>
                <a:ea typeface="Times New Roman" panose="02020603050405020304" pitchFamily="18" charset="0"/>
              </a:rPr>
              <a:t> rất dễ bị giật điện</a:t>
            </a:r>
            <a:br>
              <a:rPr lang="en-US" sz="1800">
                <a:effectLst/>
                <a:latin typeface="Times New Roman" panose="02020603050405020304" pitchFamily="18" charset="0"/>
                <a:ea typeface="Times New Roman" panose="02020603050405020304" pitchFamily="18" charset="0"/>
              </a:rPr>
            </a:br>
            <a:r>
              <a:rPr lang="en-US" sz="1800" b="1">
                <a:effectLst/>
                <a:latin typeface="Times New Roman" panose="02020603050405020304" pitchFamily="18" charset="0"/>
                <a:ea typeface="Times New Roman" panose="02020603050405020304" pitchFamily="18" charset="0"/>
              </a:rPr>
              <a:t>h.</a:t>
            </a:r>
            <a:r>
              <a:rPr lang="en-US" sz="1800">
                <a:effectLst/>
                <a:latin typeface="Times New Roman" panose="02020603050405020304" pitchFamily="18" charset="0"/>
                <a:ea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rPr>
              <a:t>Chiếu tia laser: mắt nhìn trực tiếp vào tia laser gây nguy hiểm cho mắt</a:t>
            </a:r>
            <a:br>
              <a:rPr lang="en-US" sz="1800">
                <a:effectLst/>
                <a:latin typeface="Times New Roman" panose="02020603050405020304" pitchFamily="18" charset="0"/>
                <a:ea typeface="Times New Roman" panose="02020603050405020304" pitchFamily="18" charset="0"/>
              </a:rPr>
            </a:br>
            <a:r>
              <a:rPr lang="en-US" sz="1800" b="1">
                <a:effectLst/>
                <a:latin typeface="Times New Roman" panose="02020603050405020304" pitchFamily="18" charset="0"/>
                <a:ea typeface="Times New Roman" panose="02020603050405020304" pitchFamily="18" charset="0"/>
              </a:rPr>
              <a:t>i.</a:t>
            </a:r>
            <a:r>
              <a:rPr lang="en-US" sz="1800">
                <a:effectLst/>
                <a:latin typeface="Times New Roman" panose="02020603050405020304" pitchFamily="18" charset="0"/>
                <a:ea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rPr>
              <a:t>Để các kẹp điện gần nhau: có thể gây ra chập điện</a:t>
            </a:r>
            <a:br>
              <a:rPr lang="en-US" sz="1800">
                <a:effectLst/>
                <a:latin typeface="Times New Roman" panose="02020603050405020304" pitchFamily="18" charset="0"/>
                <a:ea typeface="Times New Roman" panose="02020603050405020304" pitchFamily="18" charset="0"/>
              </a:rPr>
            </a:br>
            <a:r>
              <a:rPr lang="en-US" sz="1800" b="1">
                <a:effectLst/>
                <a:latin typeface="Times New Roman" panose="02020603050405020304" pitchFamily="18" charset="0"/>
                <a:ea typeface="Times New Roman" panose="02020603050405020304" pitchFamily="18" charset="0"/>
              </a:rPr>
              <a:t>k.</a:t>
            </a:r>
            <a:r>
              <a:rPr lang="en-US" sz="1800">
                <a:effectLst/>
                <a:latin typeface="Times New Roman" panose="02020603050405020304" pitchFamily="18" charset="0"/>
                <a:ea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rPr>
              <a:t>Để các kẹp điện gần nhau: có thể gây ra chập điện</a:t>
            </a:r>
            <a:br>
              <a:rPr lang="en-US" sz="1800">
                <a:effectLst/>
                <a:latin typeface="Times New Roman" panose="02020603050405020304" pitchFamily="18" charset="0"/>
                <a:ea typeface="Times New Roman" panose="02020603050405020304" pitchFamily="18" charset="0"/>
              </a:rPr>
            </a:br>
            <a:r>
              <a:rPr lang="en-US" sz="1800" b="1">
                <a:effectLst/>
                <a:latin typeface="Times New Roman" panose="02020603050405020304" pitchFamily="18" charset="0"/>
                <a:ea typeface="Times New Roman" panose="02020603050405020304" pitchFamily="18" charset="0"/>
              </a:rPr>
              <a:t>l.</a:t>
            </a:r>
            <a:r>
              <a:rPr lang="en-US" sz="1800">
                <a:effectLst/>
                <a:latin typeface="Times New Roman" panose="02020603050405020304" pitchFamily="18" charset="0"/>
                <a:ea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rPr>
              <a:t>Không đeo găng tay cao su khi làm thí nghiệm với nhiệt độ cao: có nguy cơ bị bỏng.</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2ACA78-5C5A-4D31-95C0-D4359814099B}" type="slidenum">
              <a:rPr lang="en-US" smtClean="0"/>
              <a:t>9</a:t>
            </a:fld>
            <a:endParaRPr lang="en-US"/>
          </a:p>
        </p:txBody>
      </p:sp>
    </p:spTree>
    <p:extLst>
      <p:ext uri="{BB962C8B-B14F-4D97-AF65-F5344CB8AC3E}">
        <p14:creationId xmlns:p14="http://schemas.microsoft.com/office/powerpoint/2010/main" val="237230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Times New Roman" panose="02020603050405020304" pitchFamily="18" charset="0"/>
              </a:rPr>
              <a:t>Khi tiến hành đo một đại lượng vật lí, không có phép đo nào có thể cho ta kết quả thực của đại lượng cần đo mà luôn có sai số. Ta có thể gặp phải những loại sai số nào và cách hạn chế chúng ra sao? Ta sẽ tìm hiểu điều đó qua bài hôm nay.</a:t>
            </a:r>
            <a:endParaRPr lang="en-US"/>
          </a:p>
        </p:txBody>
      </p:sp>
      <p:sp>
        <p:nvSpPr>
          <p:cNvPr id="4" name="Slide Number Placeholder 3"/>
          <p:cNvSpPr>
            <a:spLocks noGrp="1"/>
          </p:cNvSpPr>
          <p:nvPr>
            <p:ph type="sldNum" sz="quarter" idx="5"/>
          </p:nvPr>
        </p:nvSpPr>
        <p:spPr/>
        <p:txBody>
          <a:bodyPr/>
          <a:lstStyle/>
          <a:p>
            <a:fld id="{AE2ACA78-5C5A-4D31-95C0-D4359814099B}" type="slidenum">
              <a:rPr lang="en-US" smtClean="0"/>
              <a:t>10</a:t>
            </a:fld>
            <a:endParaRPr lang="en-US"/>
          </a:p>
        </p:txBody>
      </p:sp>
    </p:spTree>
    <p:extLst>
      <p:ext uri="{BB962C8B-B14F-4D97-AF65-F5344CB8AC3E}">
        <p14:creationId xmlns:p14="http://schemas.microsoft.com/office/powerpoint/2010/main" val="2420205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3300"/>
                </a:solidFill>
                <a:effectLst/>
                <a:latin typeface="Times New Roman" panose="02020603050405020304" pitchFamily="18" charset="0"/>
                <a:ea typeface="Times New Roman" panose="02020603050405020304" pitchFamily="18" charset="0"/>
              </a:rPr>
              <a:t>Dùng một cái bình chia độ để đo thể tích của một vật, dùng một cái cân để đo khối lượng của một vật, thông báo cho HS đâu là dụng cụ đo, đâu là phép đo.</a:t>
            </a:r>
            <a:endParaRPr lang="en-US" sz="1400">
              <a:solidFill>
                <a:srgbClr val="003300"/>
              </a:solidFill>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E2ACA78-5C5A-4D31-95C0-D4359814099B}" type="slidenum">
              <a:rPr lang="en-US" smtClean="0"/>
              <a:t>13</a:t>
            </a:fld>
            <a:endParaRPr lang="en-US"/>
          </a:p>
        </p:txBody>
      </p:sp>
    </p:spTree>
    <p:extLst>
      <p:ext uri="{BB962C8B-B14F-4D97-AF65-F5344CB8AC3E}">
        <p14:creationId xmlns:p14="http://schemas.microsoft.com/office/powerpoint/2010/main" val="3204417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A6886A"/>
        </a:solidFill>
        <a:effectLst/>
      </p:bgPr>
    </p:bg>
    <p:spTree>
      <p:nvGrpSpPr>
        <p:cNvPr id="1" name=""/>
        <p:cNvGrpSpPr/>
        <p:nvPr/>
      </p:nvGrpSpPr>
      <p:grpSpPr>
        <a:xfrm>
          <a:off x="0" y="0"/>
          <a:ext cx="0" cy="0"/>
          <a:chOff x="0" y="0"/>
          <a:chExt cx="0" cy="0"/>
        </a:xfrm>
      </p:grpSpPr>
      <p:sp>
        <p:nvSpPr>
          <p:cNvPr id="4" name="Freeform 285" descr="redskorpion7 3"/>
          <p:cNvSpPr>
            <a:spLocks/>
          </p:cNvSpPr>
          <p:nvPr/>
        </p:nvSpPr>
        <p:spPr bwMode="invGray">
          <a:xfrm>
            <a:off x="134939" y="115491"/>
            <a:ext cx="8923337" cy="4979194"/>
          </a:xfrm>
          <a:custGeom>
            <a:avLst/>
            <a:gdLst>
              <a:gd name="T0" fmla="*/ 118446543 w 5621"/>
              <a:gd name="T1" fmla="*/ 1464211575 h 4182"/>
              <a:gd name="T2" fmla="*/ 262096235 w 5621"/>
              <a:gd name="T3" fmla="*/ 2147483647 h 4182"/>
              <a:gd name="T4" fmla="*/ 141128742 w 5621"/>
              <a:gd name="T5" fmla="*/ 2147483647 h 4182"/>
              <a:gd name="T6" fmla="*/ 262096235 w 5621"/>
              <a:gd name="T7" fmla="*/ 2147483647 h 4182"/>
              <a:gd name="T8" fmla="*/ 262096235 w 5621"/>
              <a:gd name="T9" fmla="*/ 2147483647 h 4182"/>
              <a:gd name="T10" fmla="*/ 141128742 w 5621"/>
              <a:gd name="T11" fmla="*/ 2147483647 h 4182"/>
              <a:gd name="T12" fmla="*/ 504031222 w 5621"/>
              <a:gd name="T13" fmla="*/ 2147483647 h 4182"/>
              <a:gd name="T14" fmla="*/ 2147483647 w 5621"/>
              <a:gd name="T15" fmla="*/ 2147483647 h 4182"/>
              <a:gd name="T16" fmla="*/ 2147483647 w 5621"/>
              <a:gd name="T17" fmla="*/ 2147483647 h 4182"/>
              <a:gd name="T18" fmla="*/ 2147483647 w 5621"/>
              <a:gd name="T19" fmla="*/ 2147483647 h 4182"/>
              <a:gd name="T20" fmla="*/ 2147483647 w 5621"/>
              <a:gd name="T21" fmla="*/ 2147483647 h 4182"/>
              <a:gd name="T22" fmla="*/ 2147483647 w 5621"/>
              <a:gd name="T23" fmla="*/ 2147483647 h 4182"/>
              <a:gd name="T24" fmla="*/ 2147483647 w 5621"/>
              <a:gd name="T25" fmla="*/ 2147483647 h 4182"/>
              <a:gd name="T26" fmla="*/ 2147483647 w 5621"/>
              <a:gd name="T27" fmla="*/ 2147483647 h 4182"/>
              <a:gd name="T28" fmla="*/ 2147483647 w 5621"/>
              <a:gd name="T29" fmla="*/ 2147483647 h 4182"/>
              <a:gd name="T30" fmla="*/ 2147483647 w 5621"/>
              <a:gd name="T31" fmla="*/ 1945560625 h 4182"/>
              <a:gd name="T32" fmla="*/ 2147483647 w 5621"/>
              <a:gd name="T33" fmla="*/ 284778450 h 4182"/>
              <a:gd name="T34" fmla="*/ 2147483647 w 5621"/>
              <a:gd name="T35" fmla="*/ 239415638 h 4182"/>
              <a:gd name="T36" fmla="*/ 2147483647 w 5621"/>
              <a:gd name="T37" fmla="*/ 123488450 h 4182"/>
              <a:gd name="T38" fmla="*/ 2147483647 w 5621"/>
              <a:gd name="T39" fmla="*/ 216733438 h 4182"/>
              <a:gd name="T40" fmla="*/ 2147483647 w 5621"/>
              <a:gd name="T41" fmla="*/ 355342825 h 4182"/>
              <a:gd name="T42" fmla="*/ 2147483647 w 5621"/>
              <a:gd name="T43" fmla="*/ 118448138 h 4182"/>
              <a:gd name="T44" fmla="*/ 745966208 w 5621"/>
              <a:gd name="T45" fmla="*/ 360383138 h 4182"/>
              <a:gd name="T46" fmla="*/ 118446543 w 5621"/>
              <a:gd name="T47" fmla="*/ 1464211575 h 41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21" h="4182">
                <a:moveTo>
                  <a:pt x="47" y="581"/>
                </a:moveTo>
                <a:cubicBezTo>
                  <a:pt x="15" y="789"/>
                  <a:pt x="103" y="1128"/>
                  <a:pt x="104" y="1391"/>
                </a:cubicBezTo>
                <a:cubicBezTo>
                  <a:pt x="105" y="1654"/>
                  <a:pt x="56" y="1911"/>
                  <a:pt x="56" y="2159"/>
                </a:cubicBezTo>
                <a:cubicBezTo>
                  <a:pt x="56" y="2407"/>
                  <a:pt x="96" y="2671"/>
                  <a:pt x="104" y="2879"/>
                </a:cubicBezTo>
                <a:cubicBezTo>
                  <a:pt x="112" y="3087"/>
                  <a:pt x="112" y="3263"/>
                  <a:pt x="104" y="3407"/>
                </a:cubicBezTo>
                <a:cubicBezTo>
                  <a:pt x="96" y="3551"/>
                  <a:pt x="40" y="3647"/>
                  <a:pt x="56" y="3743"/>
                </a:cubicBezTo>
                <a:cubicBezTo>
                  <a:pt x="72" y="3839"/>
                  <a:pt x="0" y="3927"/>
                  <a:pt x="200" y="3983"/>
                </a:cubicBezTo>
                <a:cubicBezTo>
                  <a:pt x="400" y="4039"/>
                  <a:pt x="914" y="4084"/>
                  <a:pt x="1256" y="4079"/>
                </a:cubicBezTo>
                <a:cubicBezTo>
                  <a:pt x="1598" y="4074"/>
                  <a:pt x="1913" y="3960"/>
                  <a:pt x="2255" y="3953"/>
                </a:cubicBezTo>
                <a:cubicBezTo>
                  <a:pt x="2597" y="3946"/>
                  <a:pt x="2920" y="4030"/>
                  <a:pt x="3306" y="4036"/>
                </a:cubicBezTo>
                <a:cubicBezTo>
                  <a:pt x="3692" y="4042"/>
                  <a:pt x="4208" y="3993"/>
                  <a:pt x="4569" y="3990"/>
                </a:cubicBezTo>
                <a:cubicBezTo>
                  <a:pt x="4930" y="3987"/>
                  <a:pt x="5327" y="4182"/>
                  <a:pt x="5474" y="4017"/>
                </a:cubicBezTo>
                <a:cubicBezTo>
                  <a:pt x="5621" y="3852"/>
                  <a:pt x="5445" y="3278"/>
                  <a:pt x="5451" y="2999"/>
                </a:cubicBezTo>
                <a:cubicBezTo>
                  <a:pt x="5457" y="2720"/>
                  <a:pt x="5489" y="2596"/>
                  <a:pt x="5510" y="2344"/>
                </a:cubicBezTo>
                <a:cubicBezTo>
                  <a:pt x="5531" y="2092"/>
                  <a:pt x="5585" y="1749"/>
                  <a:pt x="5576" y="1487"/>
                </a:cubicBezTo>
                <a:cubicBezTo>
                  <a:pt x="5567" y="1225"/>
                  <a:pt x="5470" y="1001"/>
                  <a:pt x="5456" y="772"/>
                </a:cubicBezTo>
                <a:cubicBezTo>
                  <a:pt x="5442" y="543"/>
                  <a:pt x="5603" y="226"/>
                  <a:pt x="5492" y="113"/>
                </a:cubicBezTo>
                <a:cubicBezTo>
                  <a:pt x="5381" y="0"/>
                  <a:pt x="5042" y="106"/>
                  <a:pt x="4788" y="95"/>
                </a:cubicBezTo>
                <a:cubicBezTo>
                  <a:pt x="4534" y="84"/>
                  <a:pt x="4250" y="51"/>
                  <a:pt x="3965" y="49"/>
                </a:cubicBezTo>
                <a:cubicBezTo>
                  <a:pt x="3680" y="47"/>
                  <a:pt x="3380" y="71"/>
                  <a:pt x="3078" y="86"/>
                </a:cubicBezTo>
                <a:cubicBezTo>
                  <a:pt x="2776" y="101"/>
                  <a:pt x="2523" y="147"/>
                  <a:pt x="2155" y="141"/>
                </a:cubicBezTo>
                <a:cubicBezTo>
                  <a:pt x="1787" y="135"/>
                  <a:pt x="1182" y="47"/>
                  <a:pt x="872" y="47"/>
                </a:cubicBezTo>
                <a:cubicBezTo>
                  <a:pt x="562" y="47"/>
                  <a:pt x="433" y="54"/>
                  <a:pt x="296" y="143"/>
                </a:cubicBezTo>
                <a:cubicBezTo>
                  <a:pt x="159" y="232"/>
                  <a:pt x="79" y="373"/>
                  <a:pt x="47" y="581"/>
                </a:cubicBezTo>
                <a:close/>
              </a:path>
            </a:pathLst>
          </a:custGeom>
          <a:blipFill dpi="0" rotWithShape="1">
            <a:blip r:embed="rId2"/>
            <a:srcRect/>
            <a:stretch>
              <a:fillRect/>
            </a:stretch>
          </a:blipFill>
          <a:ln w="38100" cap="flat" cmpd="sng">
            <a:solidFill>
              <a:schemeClr val="bg1"/>
            </a:solidFill>
            <a:prstDash val="solid"/>
            <a:round/>
            <a:headEnd/>
            <a:tailEnd/>
          </a:ln>
          <a:effectLst/>
          <a:extLs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p>
            <a:endParaRPr lang="en-US" sz="1350"/>
          </a:p>
        </p:txBody>
      </p:sp>
      <p:pic>
        <p:nvPicPr>
          <p:cNvPr id="5" name="Picture 286" descr="redskorpion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086100"/>
            <a:ext cx="5029200" cy="169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87"/>
          <p:cNvSpPr>
            <a:spLocks/>
          </p:cNvSpPr>
          <p:nvPr/>
        </p:nvSpPr>
        <p:spPr bwMode="invGray">
          <a:xfrm>
            <a:off x="1554164" y="1410891"/>
            <a:ext cx="5913437" cy="652463"/>
          </a:xfrm>
          <a:custGeom>
            <a:avLst/>
            <a:gdLst>
              <a:gd name="T0" fmla="*/ 0 w 3725"/>
              <a:gd name="T1" fmla="*/ 1381045625 h 548"/>
              <a:gd name="T2" fmla="*/ 2147483647 w 3725"/>
              <a:gd name="T3" fmla="*/ 703124388 h 548"/>
              <a:gd name="T4" fmla="*/ 2147483647 w 3725"/>
              <a:gd name="T5" fmla="*/ 980341575 h 548"/>
              <a:gd name="T6" fmla="*/ 2147483647 w 3725"/>
              <a:gd name="T7" fmla="*/ 25201563 h 548"/>
              <a:gd name="T8" fmla="*/ 2147483647 w 3725"/>
              <a:gd name="T9" fmla="*/ 1139110625 h 548"/>
              <a:gd name="T10" fmla="*/ 2147483647 w 3725"/>
              <a:gd name="T11" fmla="*/ 874495013 h 548"/>
              <a:gd name="T12" fmla="*/ 0 w 3725"/>
              <a:gd name="T13" fmla="*/ 1381045625 h 5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25" h="548">
                <a:moveTo>
                  <a:pt x="0" y="548"/>
                </a:moveTo>
                <a:cubicBezTo>
                  <a:pt x="198" y="474"/>
                  <a:pt x="620" y="305"/>
                  <a:pt x="1061" y="279"/>
                </a:cubicBezTo>
                <a:cubicBezTo>
                  <a:pt x="1502" y="253"/>
                  <a:pt x="2201" y="434"/>
                  <a:pt x="2645" y="389"/>
                </a:cubicBezTo>
                <a:cubicBezTo>
                  <a:pt x="3089" y="344"/>
                  <a:pt x="3724" y="0"/>
                  <a:pt x="3725" y="10"/>
                </a:cubicBezTo>
                <a:cubicBezTo>
                  <a:pt x="3413" y="227"/>
                  <a:pt x="3083" y="396"/>
                  <a:pt x="2654" y="452"/>
                </a:cubicBezTo>
                <a:cubicBezTo>
                  <a:pt x="2225" y="508"/>
                  <a:pt x="1595" y="331"/>
                  <a:pt x="1153" y="347"/>
                </a:cubicBezTo>
                <a:cubicBezTo>
                  <a:pt x="711" y="363"/>
                  <a:pt x="307" y="500"/>
                  <a:pt x="0" y="548"/>
                </a:cubicBezTo>
                <a:close/>
              </a:path>
            </a:pathLst>
          </a:custGeom>
          <a:solidFill>
            <a:schemeClr val="bg1">
              <a:alpha val="47842"/>
            </a:schemeClr>
          </a:solidFill>
          <a:ln>
            <a:noFill/>
          </a:ln>
          <a:effectLst/>
          <a:extLst>
            <a:ext uri="{91240B29-F687-4F45-9708-019B960494DF}">
              <a14:hiddenLine xmlns:a14="http://schemas.microsoft.com/office/drawing/2010/main" w="19050" cap="flat" cmpd="sng">
                <a:solidFill>
                  <a:srgbClr val="FFFFFF"/>
                </a:solidFill>
                <a:prstDash val="solid"/>
                <a:round/>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p>
            <a:endParaRPr lang="en-US" sz="1350"/>
          </a:p>
        </p:txBody>
      </p:sp>
      <p:sp>
        <p:nvSpPr>
          <p:cNvPr id="7" name="WordArt 288"/>
          <p:cNvSpPr>
            <a:spLocks noChangeArrowheads="1" noChangeShapeType="1" noTextEdit="1"/>
          </p:cNvSpPr>
          <p:nvPr/>
        </p:nvSpPr>
        <p:spPr bwMode="invGray">
          <a:xfrm rot="223767">
            <a:off x="381000" y="4557712"/>
            <a:ext cx="2209800" cy="3286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399990"/>
              </a:avLst>
            </a:prstTxWarp>
          </a:bodyPr>
          <a:lstStyle/>
          <a:p>
            <a:pPr algn="ctr"/>
            <a:r>
              <a:rPr lang="en-US" sz="2700" kern="10">
                <a:solidFill>
                  <a:schemeClr val="bg1"/>
                </a:solidFill>
                <a:latin typeface="Arial"/>
                <a:cs typeface="Arial"/>
              </a:rPr>
              <a:t>www.powerpoint.vn</a:t>
            </a:r>
          </a:p>
        </p:txBody>
      </p:sp>
      <p:pic>
        <p:nvPicPr>
          <p:cNvPr id="8" name="Picture 292" descr="logo 8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1"/>
            <a:ext cx="1066800" cy="56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subTitle" idx="1"/>
          </p:nvPr>
        </p:nvSpPr>
        <p:spPr bwMode="gray">
          <a:xfrm>
            <a:off x="1524000" y="2571750"/>
            <a:ext cx="4114800" cy="285750"/>
          </a:xfrm>
        </p:spPr>
        <p:txBody>
          <a:bodyPr/>
          <a:lstStyle>
            <a:lvl1pPr marL="0" indent="0" algn="ctr">
              <a:buFont typeface="Wingdings" pitchFamily="2" charset="2"/>
              <a:buNone/>
              <a:defRPr sz="1650"/>
            </a:lvl1pPr>
          </a:lstStyle>
          <a:p>
            <a:pPr lvl="0"/>
            <a:r>
              <a:rPr lang="en-US" noProof="0"/>
              <a:t>Click to edit Master subtitle style</a:t>
            </a:r>
          </a:p>
        </p:txBody>
      </p:sp>
      <p:sp>
        <p:nvSpPr>
          <p:cNvPr id="3074" name="Rectangle 2"/>
          <p:cNvSpPr>
            <a:spLocks noGrp="1" noChangeArrowheads="1"/>
          </p:cNvSpPr>
          <p:nvPr>
            <p:ph type="ctrTitle"/>
          </p:nvPr>
        </p:nvSpPr>
        <p:spPr>
          <a:xfrm>
            <a:off x="1066800" y="1058466"/>
            <a:ext cx="5486400" cy="484584"/>
          </a:xfrm>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ctr">
              <a:defRPr sz="3000" b="0">
                <a:solidFill>
                  <a:schemeClr val="tx1"/>
                </a:solidFill>
              </a:defRPr>
            </a:lvl1pPr>
          </a:lstStyle>
          <a:p>
            <a:pPr lvl="0"/>
            <a:r>
              <a:rPr lang="en-US" noProof="0"/>
              <a:t>Click to edit Master title style</a:t>
            </a:r>
          </a:p>
        </p:txBody>
      </p:sp>
      <p:sp>
        <p:nvSpPr>
          <p:cNvPr id="9" name="Rectangle 4"/>
          <p:cNvSpPr>
            <a:spLocks noGrp="1" noChangeArrowheads="1"/>
          </p:cNvSpPr>
          <p:nvPr>
            <p:ph type="dt" sz="half" idx="10"/>
          </p:nvPr>
        </p:nvSpPr>
        <p:spPr>
          <a:xfrm>
            <a:off x="7010400" y="4914901"/>
            <a:ext cx="1981200" cy="183356"/>
          </a:xfrm>
        </p:spPr>
        <p:txBody>
          <a:bodyPr/>
          <a:lstStyle>
            <a:lvl1pPr>
              <a:defRPr sz="900"/>
            </a:lvl1pPr>
          </a:lstStyle>
          <a:p>
            <a:pPr>
              <a:defRPr/>
            </a:pPr>
            <a:endParaRPr lang="en-US"/>
          </a:p>
        </p:txBody>
      </p:sp>
      <p:sp>
        <p:nvSpPr>
          <p:cNvPr id="10" name="Rectangle 6"/>
          <p:cNvSpPr>
            <a:spLocks noGrp="1" noChangeArrowheads="1"/>
          </p:cNvSpPr>
          <p:nvPr>
            <p:ph type="sldNum" sz="quarter" idx="11"/>
          </p:nvPr>
        </p:nvSpPr>
        <p:spPr>
          <a:xfrm>
            <a:off x="228600" y="4914901"/>
            <a:ext cx="381000" cy="183356"/>
          </a:xfrm>
        </p:spPr>
        <p:txBody>
          <a:bodyPr/>
          <a:lstStyle>
            <a:lvl1pPr>
              <a:defRPr sz="900"/>
            </a:lvl1pPr>
          </a:lstStyle>
          <a:p>
            <a:pPr>
              <a:defRPr/>
            </a:pPr>
            <a:fld id="{5252B712-6F06-4171-BD8F-3493C9E7E35E}" type="slidenum">
              <a:rPr lang="en-US"/>
              <a:pPr>
                <a:defRPr/>
              </a:pPr>
              <a:t>‹#›</a:t>
            </a:fld>
            <a:endParaRPr lang="en-US"/>
          </a:p>
        </p:txBody>
      </p:sp>
    </p:spTree>
    <p:extLst>
      <p:ext uri="{BB962C8B-B14F-4D97-AF65-F5344CB8AC3E}">
        <p14:creationId xmlns:p14="http://schemas.microsoft.com/office/powerpoint/2010/main" val="829601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D929C74-CBE3-4C88-90BE-AD76FDFDBC66}" type="slidenum">
              <a:rPr lang="en-US"/>
              <a:pPr>
                <a:defRPr/>
              </a:pPr>
              <a:t>‹#›</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2378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2900"/>
            <a:ext cx="1981200" cy="445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42900"/>
            <a:ext cx="5791200" cy="445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FE7E158-BF76-4922-A651-04D9F44D8C5C}" type="slidenum">
              <a:rPr lang="en-US"/>
              <a:pPr>
                <a:defRPr/>
              </a:pPr>
              <a:t>‹#›</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8815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76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4044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0021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5926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9386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6888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1689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1111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FD27FE7-CA94-48E2-AB71-9A9452D38D68}" type="slidenum">
              <a:rPr lang="en-US"/>
              <a:pPr>
                <a:defRPr/>
              </a:pPr>
              <a:t>‹#›</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16438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9672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779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5586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5421090" y="1407112"/>
            <a:ext cx="3240000" cy="32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4500160" y="489857"/>
            <a:ext cx="3240000" cy="3240000"/>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1063484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623B-562F-795A-CAF8-D60ADB5DFD4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416DD00-32F9-6FD4-9E8C-074B4E80EC8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4E408F8-8EA3-D027-8523-3370662F4C82}"/>
              </a:ext>
            </a:extLst>
          </p:cNvPr>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a:extLst>
              <a:ext uri="{FF2B5EF4-FFF2-40B4-BE49-F238E27FC236}">
                <a16:creationId xmlns:a16="http://schemas.microsoft.com/office/drawing/2014/main" id="{E60A83F4-83C3-868D-23CF-72125A780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68507-1A03-609B-A64D-DEAEE56909D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5644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C106-7731-FAA4-B7DC-07217361A0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773B2B-2B7A-E3F7-182C-D178BCC7C5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A0102-F550-4E92-C451-1B99C25C0E5D}"/>
              </a:ext>
            </a:extLst>
          </p:cNvPr>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a:extLst>
              <a:ext uri="{FF2B5EF4-FFF2-40B4-BE49-F238E27FC236}">
                <a16:creationId xmlns:a16="http://schemas.microsoft.com/office/drawing/2014/main" id="{8CC50AB2-4EA9-4052-389E-F747E9EB14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FE04B-E149-0AC3-E26E-7751664807A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625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A9CC-9E81-6B20-A2D1-57A49EFDB5C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7260F79-A0C4-192C-A24D-7BA243F37A3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2BAA41-FF19-A999-0BBD-A4357E217B3E}"/>
              </a:ext>
            </a:extLst>
          </p:cNvPr>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a:extLst>
              <a:ext uri="{FF2B5EF4-FFF2-40B4-BE49-F238E27FC236}">
                <a16:creationId xmlns:a16="http://schemas.microsoft.com/office/drawing/2014/main" id="{CB85B8FB-27A0-DB9F-8055-B0BC48669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A9E1DC-BC29-564C-8309-97DED1DFC70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0925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0E16-D625-89AB-B9A7-B0D72F88EC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3ED6E2-4A7D-26A3-6886-906588DD6D1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C29FA3-DB1D-4997-C878-1BE1C76F10F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BD9EF-D692-34FA-CB5D-04232F50154F}"/>
              </a:ext>
            </a:extLst>
          </p:cNvPr>
          <p:cNvSpPr>
            <a:spLocks noGrp="1"/>
          </p:cNvSpPr>
          <p:nvPr>
            <p:ph type="dt" sz="half" idx="10"/>
          </p:nvPr>
        </p:nvSpPr>
        <p:spPr/>
        <p:txBody>
          <a:bodyPr/>
          <a:lstStyle/>
          <a:p>
            <a:fld id="{1D8BD707-D9CF-40AE-B4C6-C98DA3205C09}" type="datetimeFigureOut">
              <a:rPr lang="en-US" smtClean="0"/>
              <a:pPr/>
              <a:t>1/13/2026</a:t>
            </a:fld>
            <a:endParaRPr lang="en-US"/>
          </a:p>
        </p:txBody>
      </p:sp>
      <p:sp>
        <p:nvSpPr>
          <p:cNvPr id="6" name="Footer Placeholder 5">
            <a:extLst>
              <a:ext uri="{FF2B5EF4-FFF2-40B4-BE49-F238E27FC236}">
                <a16:creationId xmlns:a16="http://schemas.microsoft.com/office/drawing/2014/main" id="{CD87E28F-2866-BF9B-53DB-54DC5C4902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B2DCA2-8FA3-260A-ED84-3DD886E4E8A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5647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AB15-B4F2-80D1-4498-222C0F902EB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3021D-0809-9099-4E03-672DA8F564C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55C44C1-8DD7-5401-BF42-1075C44D1BE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E9ED98-CCEA-8159-DBCB-C2B80377F3E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D5D7696-56B5-1495-9AA5-A2485280375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C682F5-FB6B-B66C-B461-2A62BD24FE9B}"/>
              </a:ext>
            </a:extLst>
          </p:cNvPr>
          <p:cNvSpPr>
            <a:spLocks noGrp="1"/>
          </p:cNvSpPr>
          <p:nvPr>
            <p:ph type="dt" sz="half" idx="10"/>
          </p:nvPr>
        </p:nvSpPr>
        <p:spPr/>
        <p:txBody>
          <a:bodyPr/>
          <a:lstStyle/>
          <a:p>
            <a:fld id="{1D8BD707-D9CF-40AE-B4C6-C98DA3205C09}" type="datetimeFigureOut">
              <a:rPr lang="en-US" smtClean="0"/>
              <a:pPr/>
              <a:t>1/13/2026</a:t>
            </a:fld>
            <a:endParaRPr lang="en-US"/>
          </a:p>
        </p:txBody>
      </p:sp>
      <p:sp>
        <p:nvSpPr>
          <p:cNvPr id="8" name="Footer Placeholder 7">
            <a:extLst>
              <a:ext uri="{FF2B5EF4-FFF2-40B4-BE49-F238E27FC236}">
                <a16:creationId xmlns:a16="http://schemas.microsoft.com/office/drawing/2014/main" id="{19CBBA86-5F2A-AC7D-00E4-0650C077BF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4BC802-6ADC-D62D-805D-6613946EDF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2713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CB14-DE3C-A1B7-7C42-9AE9DDC8CD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BB68EF-0CE8-025D-8943-47FC5E5A3A61}"/>
              </a:ext>
            </a:extLst>
          </p:cNvPr>
          <p:cNvSpPr>
            <a:spLocks noGrp="1"/>
          </p:cNvSpPr>
          <p:nvPr>
            <p:ph type="dt" sz="half" idx="10"/>
          </p:nvPr>
        </p:nvSpPr>
        <p:spPr/>
        <p:txBody>
          <a:bodyPr/>
          <a:lstStyle/>
          <a:p>
            <a:fld id="{1D8BD707-D9CF-40AE-B4C6-C98DA3205C09}" type="datetimeFigureOut">
              <a:rPr lang="en-US" smtClean="0"/>
              <a:pPr/>
              <a:t>1/13/2026</a:t>
            </a:fld>
            <a:endParaRPr lang="en-US"/>
          </a:p>
        </p:txBody>
      </p:sp>
      <p:sp>
        <p:nvSpPr>
          <p:cNvPr id="4" name="Footer Placeholder 3">
            <a:extLst>
              <a:ext uri="{FF2B5EF4-FFF2-40B4-BE49-F238E27FC236}">
                <a16:creationId xmlns:a16="http://schemas.microsoft.com/office/drawing/2014/main" id="{E39EF278-F9C3-D567-49C3-9DBD0A7B67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DEC879-CE6D-A922-A857-873047A374D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992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8E1E873-8B39-4878-BF00-DBF6C03C2859}" type="slidenum">
              <a:rPr lang="en-US"/>
              <a:pPr>
                <a:defRPr/>
              </a:pPr>
              <a:t>‹#›</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76992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C9DEF4-EBE6-70C2-38EF-A5D990C4DC07}"/>
              </a:ext>
            </a:extLst>
          </p:cNvPr>
          <p:cNvSpPr>
            <a:spLocks noGrp="1"/>
          </p:cNvSpPr>
          <p:nvPr>
            <p:ph type="dt" sz="half" idx="10"/>
          </p:nvPr>
        </p:nvSpPr>
        <p:spPr/>
        <p:txBody>
          <a:bodyPr/>
          <a:lstStyle/>
          <a:p>
            <a:fld id="{1D8BD707-D9CF-40AE-B4C6-C98DA3205C09}" type="datetimeFigureOut">
              <a:rPr lang="en-US" smtClean="0"/>
              <a:pPr/>
              <a:t>1/13/2026</a:t>
            </a:fld>
            <a:endParaRPr lang="en-US"/>
          </a:p>
        </p:txBody>
      </p:sp>
      <p:sp>
        <p:nvSpPr>
          <p:cNvPr id="3" name="Footer Placeholder 2">
            <a:extLst>
              <a:ext uri="{FF2B5EF4-FFF2-40B4-BE49-F238E27FC236}">
                <a16:creationId xmlns:a16="http://schemas.microsoft.com/office/drawing/2014/main" id="{894AC79C-C4CE-D03E-5435-E3C74C4815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B05F3A-EC3D-1D28-B47E-F31BDDEF93A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2830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82976-78F3-4AE9-AB6C-3137CA50DF0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5F1FEE5-6DB4-2862-CCFE-66E001316F8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C41689-6577-857C-97CA-99CC5319E18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0E2306D-19A4-BC2E-69FC-7D348B52A16C}"/>
              </a:ext>
            </a:extLst>
          </p:cNvPr>
          <p:cNvSpPr>
            <a:spLocks noGrp="1"/>
          </p:cNvSpPr>
          <p:nvPr>
            <p:ph type="dt" sz="half" idx="10"/>
          </p:nvPr>
        </p:nvSpPr>
        <p:spPr/>
        <p:txBody>
          <a:bodyPr/>
          <a:lstStyle/>
          <a:p>
            <a:fld id="{1D8BD707-D9CF-40AE-B4C6-C98DA3205C09}" type="datetimeFigureOut">
              <a:rPr lang="en-US" smtClean="0"/>
              <a:pPr/>
              <a:t>1/13/2026</a:t>
            </a:fld>
            <a:endParaRPr lang="en-US"/>
          </a:p>
        </p:txBody>
      </p:sp>
      <p:sp>
        <p:nvSpPr>
          <p:cNvPr id="6" name="Footer Placeholder 5">
            <a:extLst>
              <a:ext uri="{FF2B5EF4-FFF2-40B4-BE49-F238E27FC236}">
                <a16:creationId xmlns:a16="http://schemas.microsoft.com/office/drawing/2014/main" id="{7E981744-5FA2-0076-3B8B-1C515DDD7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2AC691-D20B-82E9-AB87-D5D4BD137FE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8595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5D676-CD2D-2CB8-F5E7-D952FFF700F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ABC57BE-84FC-5FBE-B914-2BBF5B8BAD8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B2BAED4-7EAA-FB44-51CF-87F04F0E109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D5A3731-F4EB-1693-0F58-9827B17BC72A}"/>
              </a:ext>
            </a:extLst>
          </p:cNvPr>
          <p:cNvSpPr>
            <a:spLocks noGrp="1"/>
          </p:cNvSpPr>
          <p:nvPr>
            <p:ph type="dt" sz="half" idx="10"/>
          </p:nvPr>
        </p:nvSpPr>
        <p:spPr/>
        <p:txBody>
          <a:bodyPr/>
          <a:lstStyle/>
          <a:p>
            <a:fld id="{1D8BD707-D9CF-40AE-B4C6-C98DA3205C09}" type="datetimeFigureOut">
              <a:rPr lang="en-US" smtClean="0"/>
              <a:pPr/>
              <a:t>1/13/2026</a:t>
            </a:fld>
            <a:endParaRPr lang="en-US"/>
          </a:p>
        </p:txBody>
      </p:sp>
      <p:sp>
        <p:nvSpPr>
          <p:cNvPr id="6" name="Footer Placeholder 5">
            <a:extLst>
              <a:ext uri="{FF2B5EF4-FFF2-40B4-BE49-F238E27FC236}">
                <a16:creationId xmlns:a16="http://schemas.microsoft.com/office/drawing/2014/main" id="{61A2F6FE-2DF1-2D6E-ECD2-4F32C5F44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BCE15-2576-2E0C-87CD-3ADC88E2288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18375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42E6-0AC3-DACC-2BD2-1C0D9292F9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3EA26C-2FD5-D705-7B96-463A5E07AA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E9527B-463A-C3B5-33D0-75C6A073F2FF}"/>
              </a:ext>
            </a:extLst>
          </p:cNvPr>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a:extLst>
              <a:ext uri="{FF2B5EF4-FFF2-40B4-BE49-F238E27FC236}">
                <a16:creationId xmlns:a16="http://schemas.microsoft.com/office/drawing/2014/main" id="{D2C9030A-A753-2125-439E-DF775FCD8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42B8D-70E0-BDFC-9851-E9FED2FB58C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1774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553B05-FA9E-1C5F-78DE-EDC92B867DB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A5D8E-4974-6AD7-0BF7-6C3CAFDD17C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7B070-2EE2-8A5C-3D76-E68CA197E64D}"/>
              </a:ext>
            </a:extLst>
          </p:cNvPr>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a:extLst>
              <a:ext uri="{FF2B5EF4-FFF2-40B4-BE49-F238E27FC236}">
                <a16:creationId xmlns:a16="http://schemas.microsoft.com/office/drawing/2014/main" id="{A1261464-37D3-54CA-1268-5015192FC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984F7-B0E8-7D9A-052D-64FB08AB45A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755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71550"/>
            <a:ext cx="3886200" cy="38290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971550"/>
            <a:ext cx="3886200" cy="38290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56AE4E4F-FA3D-44AC-AD18-EDC13E7F227B}" type="slidenum">
              <a:rPr lang="en-US"/>
              <a:pPr>
                <a:defRPr/>
              </a:pPr>
              <a:t>‹#›</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5725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72DD3E86-8FAB-4A50-BE4D-69E00BB26B49}" type="slidenum">
              <a:rPr lang="en-US"/>
              <a:pPr>
                <a:defRPr/>
              </a:pPr>
              <a:t>‹#›</a:t>
            </a:fld>
            <a:endParaRPr lang="en-US"/>
          </a:p>
        </p:txBody>
      </p:sp>
      <p:sp>
        <p:nvSpPr>
          <p:cNvPr id="8"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01372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AEF32D4-C44F-48FE-A27E-B820E33215CF}" type="slidenum">
              <a:rPr lang="en-US"/>
              <a:pPr>
                <a:defRPr/>
              </a:pPr>
              <a:t>‹#›</a:t>
            </a:fld>
            <a:endParaRPr lang="en-US"/>
          </a:p>
        </p:txBody>
      </p:sp>
      <p:sp>
        <p:nvSpPr>
          <p:cNvPr id="4"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4897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758C077-3C8E-4662-B749-18EE65320E00}" type="slidenum">
              <a:rPr lang="en-US"/>
              <a:pPr>
                <a:defRPr/>
              </a:pPr>
              <a:t>‹#›</a:t>
            </a:fld>
            <a:endParaRPr lang="en-US"/>
          </a:p>
        </p:txBody>
      </p:sp>
      <p:sp>
        <p:nvSpPr>
          <p:cNvPr id="3"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686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E3DF491-8468-4363-BB14-1A53A0B5D436}" type="slidenum">
              <a:rPr lang="en-US"/>
              <a:pPr>
                <a:defRPr/>
              </a:pPr>
              <a:t>‹#›</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096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8D2036A-533A-4B35-B4CB-5CCB5F2EACC9}" type="slidenum">
              <a:rPr lang="en-US"/>
              <a:pPr>
                <a:defRPr/>
              </a:pPr>
              <a:t>‹#›</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09985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A6886A"/>
        </a:solidFill>
        <a:effectLst/>
      </p:bgPr>
    </p:bg>
    <p:spTree>
      <p:nvGrpSpPr>
        <p:cNvPr id="1" name=""/>
        <p:cNvGrpSpPr/>
        <p:nvPr/>
      </p:nvGrpSpPr>
      <p:grpSpPr>
        <a:xfrm>
          <a:off x="0" y="0"/>
          <a:ext cx="0" cy="0"/>
          <a:chOff x="0" y="0"/>
          <a:chExt cx="0" cy="0"/>
        </a:xfrm>
      </p:grpSpPr>
      <p:sp>
        <p:nvSpPr>
          <p:cNvPr id="1026" name="Freeform 175" descr="redskorpion7 3"/>
          <p:cNvSpPr>
            <a:spLocks/>
          </p:cNvSpPr>
          <p:nvPr/>
        </p:nvSpPr>
        <p:spPr bwMode="invGray">
          <a:xfrm>
            <a:off x="134939" y="115491"/>
            <a:ext cx="8923337" cy="4979194"/>
          </a:xfrm>
          <a:custGeom>
            <a:avLst/>
            <a:gdLst>
              <a:gd name="T0" fmla="*/ 118446543 w 5621"/>
              <a:gd name="T1" fmla="*/ 1464211575 h 4182"/>
              <a:gd name="T2" fmla="*/ 262096235 w 5621"/>
              <a:gd name="T3" fmla="*/ 2147483647 h 4182"/>
              <a:gd name="T4" fmla="*/ 141128742 w 5621"/>
              <a:gd name="T5" fmla="*/ 2147483647 h 4182"/>
              <a:gd name="T6" fmla="*/ 262096235 w 5621"/>
              <a:gd name="T7" fmla="*/ 2147483647 h 4182"/>
              <a:gd name="T8" fmla="*/ 262096235 w 5621"/>
              <a:gd name="T9" fmla="*/ 2147483647 h 4182"/>
              <a:gd name="T10" fmla="*/ 141128742 w 5621"/>
              <a:gd name="T11" fmla="*/ 2147483647 h 4182"/>
              <a:gd name="T12" fmla="*/ 504031222 w 5621"/>
              <a:gd name="T13" fmla="*/ 2147483647 h 4182"/>
              <a:gd name="T14" fmla="*/ 2147483647 w 5621"/>
              <a:gd name="T15" fmla="*/ 2147483647 h 4182"/>
              <a:gd name="T16" fmla="*/ 2147483647 w 5621"/>
              <a:gd name="T17" fmla="*/ 2147483647 h 4182"/>
              <a:gd name="T18" fmla="*/ 2147483647 w 5621"/>
              <a:gd name="T19" fmla="*/ 2147483647 h 4182"/>
              <a:gd name="T20" fmla="*/ 2147483647 w 5621"/>
              <a:gd name="T21" fmla="*/ 2147483647 h 4182"/>
              <a:gd name="T22" fmla="*/ 2147483647 w 5621"/>
              <a:gd name="T23" fmla="*/ 2147483647 h 4182"/>
              <a:gd name="T24" fmla="*/ 2147483647 w 5621"/>
              <a:gd name="T25" fmla="*/ 2147483647 h 4182"/>
              <a:gd name="T26" fmla="*/ 2147483647 w 5621"/>
              <a:gd name="T27" fmla="*/ 2147483647 h 4182"/>
              <a:gd name="T28" fmla="*/ 2147483647 w 5621"/>
              <a:gd name="T29" fmla="*/ 2147483647 h 4182"/>
              <a:gd name="T30" fmla="*/ 2147483647 w 5621"/>
              <a:gd name="T31" fmla="*/ 1945560625 h 4182"/>
              <a:gd name="T32" fmla="*/ 2147483647 w 5621"/>
              <a:gd name="T33" fmla="*/ 284778450 h 4182"/>
              <a:gd name="T34" fmla="*/ 2147483647 w 5621"/>
              <a:gd name="T35" fmla="*/ 239415638 h 4182"/>
              <a:gd name="T36" fmla="*/ 2147483647 w 5621"/>
              <a:gd name="T37" fmla="*/ 123488450 h 4182"/>
              <a:gd name="T38" fmla="*/ 2147483647 w 5621"/>
              <a:gd name="T39" fmla="*/ 216733438 h 4182"/>
              <a:gd name="T40" fmla="*/ 2147483647 w 5621"/>
              <a:gd name="T41" fmla="*/ 355342825 h 4182"/>
              <a:gd name="T42" fmla="*/ 2147483647 w 5621"/>
              <a:gd name="T43" fmla="*/ 118448138 h 4182"/>
              <a:gd name="T44" fmla="*/ 745966208 w 5621"/>
              <a:gd name="T45" fmla="*/ 360383138 h 4182"/>
              <a:gd name="T46" fmla="*/ 118446543 w 5621"/>
              <a:gd name="T47" fmla="*/ 1464211575 h 41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21" h="4182">
                <a:moveTo>
                  <a:pt x="47" y="581"/>
                </a:moveTo>
                <a:cubicBezTo>
                  <a:pt x="15" y="789"/>
                  <a:pt x="103" y="1128"/>
                  <a:pt x="104" y="1391"/>
                </a:cubicBezTo>
                <a:cubicBezTo>
                  <a:pt x="105" y="1654"/>
                  <a:pt x="56" y="1911"/>
                  <a:pt x="56" y="2159"/>
                </a:cubicBezTo>
                <a:cubicBezTo>
                  <a:pt x="56" y="2407"/>
                  <a:pt x="96" y="2671"/>
                  <a:pt x="104" y="2879"/>
                </a:cubicBezTo>
                <a:cubicBezTo>
                  <a:pt x="112" y="3087"/>
                  <a:pt x="112" y="3263"/>
                  <a:pt x="104" y="3407"/>
                </a:cubicBezTo>
                <a:cubicBezTo>
                  <a:pt x="96" y="3551"/>
                  <a:pt x="40" y="3647"/>
                  <a:pt x="56" y="3743"/>
                </a:cubicBezTo>
                <a:cubicBezTo>
                  <a:pt x="72" y="3839"/>
                  <a:pt x="0" y="3927"/>
                  <a:pt x="200" y="3983"/>
                </a:cubicBezTo>
                <a:cubicBezTo>
                  <a:pt x="400" y="4039"/>
                  <a:pt x="914" y="4084"/>
                  <a:pt x="1256" y="4079"/>
                </a:cubicBezTo>
                <a:cubicBezTo>
                  <a:pt x="1598" y="4074"/>
                  <a:pt x="1913" y="3960"/>
                  <a:pt x="2255" y="3953"/>
                </a:cubicBezTo>
                <a:cubicBezTo>
                  <a:pt x="2597" y="3946"/>
                  <a:pt x="2920" y="4030"/>
                  <a:pt x="3306" y="4036"/>
                </a:cubicBezTo>
                <a:cubicBezTo>
                  <a:pt x="3692" y="4042"/>
                  <a:pt x="4208" y="3993"/>
                  <a:pt x="4569" y="3990"/>
                </a:cubicBezTo>
                <a:cubicBezTo>
                  <a:pt x="4930" y="3987"/>
                  <a:pt x="5327" y="4182"/>
                  <a:pt x="5474" y="4017"/>
                </a:cubicBezTo>
                <a:cubicBezTo>
                  <a:pt x="5621" y="3852"/>
                  <a:pt x="5445" y="3278"/>
                  <a:pt x="5451" y="2999"/>
                </a:cubicBezTo>
                <a:cubicBezTo>
                  <a:pt x="5457" y="2720"/>
                  <a:pt x="5489" y="2596"/>
                  <a:pt x="5510" y="2344"/>
                </a:cubicBezTo>
                <a:cubicBezTo>
                  <a:pt x="5531" y="2092"/>
                  <a:pt x="5585" y="1749"/>
                  <a:pt x="5576" y="1487"/>
                </a:cubicBezTo>
                <a:cubicBezTo>
                  <a:pt x="5567" y="1225"/>
                  <a:pt x="5470" y="1001"/>
                  <a:pt x="5456" y="772"/>
                </a:cubicBezTo>
                <a:cubicBezTo>
                  <a:pt x="5442" y="543"/>
                  <a:pt x="5603" y="226"/>
                  <a:pt x="5492" y="113"/>
                </a:cubicBezTo>
                <a:cubicBezTo>
                  <a:pt x="5381" y="0"/>
                  <a:pt x="5042" y="106"/>
                  <a:pt x="4788" y="95"/>
                </a:cubicBezTo>
                <a:cubicBezTo>
                  <a:pt x="4534" y="84"/>
                  <a:pt x="4250" y="51"/>
                  <a:pt x="3965" y="49"/>
                </a:cubicBezTo>
                <a:cubicBezTo>
                  <a:pt x="3680" y="47"/>
                  <a:pt x="3380" y="71"/>
                  <a:pt x="3078" y="86"/>
                </a:cubicBezTo>
                <a:cubicBezTo>
                  <a:pt x="2776" y="101"/>
                  <a:pt x="2523" y="147"/>
                  <a:pt x="2155" y="141"/>
                </a:cubicBezTo>
                <a:cubicBezTo>
                  <a:pt x="1787" y="135"/>
                  <a:pt x="1182" y="47"/>
                  <a:pt x="872" y="47"/>
                </a:cubicBezTo>
                <a:cubicBezTo>
                  <a:pt x="562" y="47"/>
                  <a:pt x="433" y="54"/>
                  <a:pt x="296" y="143"/>
                </a:cubicBezTo>
                <a:cubicBezTo>
                  <a:pt x="159" y="232"/>
                  <a:pt x="79" y="373"/>
                  <a:pt x="47" y="581"/>
                </a:cubicBezTo>
                <a:close/>
              </a:path>
            </a:pathLst>
          </a:custGeom>
          <a:blipFill dpi="0" rotWithShape="1">
            <a:blip r:embed="rId13">
              <a:lum bright="18000"/>
            </a:blip>
            <a:srcRect/>
            <a:stretch>
              <a:fillRect/>
            </a:stretch>
          </a:blipFill>
          <a:ln w="38100" cap="flat" cmpd="sng">
            <a:solidFill>
              <a:schemeClr val="bg1"/>
            </a:solidFill>
            <a:prstDash val="solid"/>
            <a:round/>
            <a:headEnd/>
            <a:tailEnd/>
          </a:ln>
          <a:effectLst/>
          <a:extLs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p>
            <a:endParaRPr lang="en-US" sz="1350"/>
          </a:p>
        </p:txBody>
      </p:sp>
      <p:sp>
        <p:nvSpPr>
          <p:cNvPr id="1027" name="Freeform 176"/>
          <p:cNvSpPr>
            <a:spLocks/>
          </p:cNvSpPr>
          <p:nvPr/>
        </p:nvSpPr>
        <p:spPr bwMode="invGray">
          <a:xfrm>
            <a:off x="914401" y="736998"/>
            <a:ext cx="7451725" cy="291703"/>
          </a:xfrm>
          <a:custGeom>
            <a:avLst/>
            <a:gdLst>
              <a:gd name="T0" fmla="*/ 0 w 4694"/>
              <a:gd name="T1" fmla="*/ 419035983 h 361"/>
              <a:gd name="T2" fmla="*/ 2147483647 w 4694"/>
              <a:gd name="T3" fmla="*/ 106790680 h 361"/>
              <a:gd name="T4" fmla="*/ 2147483647 w 4694"/>
              <a:gd name="T5" fmla="*/ 234474064 h 361"/>
              <a:gd name="T6" fmla="*/ 2147483647 w 4694"/>
              <a:gd name="T7" fmla="*/ 0 h 361"/>
              <a:gd name="T8" fmla="*/ 2147483647 w 4694"/>
              <a:gd name="T9" fmla="*/ 307602839 h 361"/>
              <a:gd name="T10" fmla="*/ 2147483647 w 4694"/>
              <a:gd name="T11" fmla="*/ 185722266 h 361"/>
              <a:gd name="T12" fmla="*/ 0 w 4694"/>
              <a:gd name="T13" fmla="*/ 419035983 h 3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94" h="361">
                <a:moveTo>
                  <a:pt x="0" y="361"/>
                </a:moveTo>
                <a:cubicBezTo>
                  <a:pt x="247" y="287"/>
                  <a:pt x="775" y="118"/>
                  <a:pt x="1326" y="92"/>
                </a:cubicBezTo>
                <a:cubicBezTo>
                  <a:pt x="1877" y="66"/>
                  <a:pt x="2745" y="217"/>
                  <a:pt x="3306" y="202"/>
                </a:cubicBezTo>
                <a:cubicBezTo>
                  <a:pt x="3867" y="187"/>
                  <a:pt x="4049" y="160"/>
                  <a:pt x="4694" y="0"/>
                </a:cubicBezTo>
                <a:cubicBezTo>
                  <a:pt x="4253" y="207"/>
                  <a:pt x="3859" y="238"/>
                  <a:pt x="3317" y="265"/>
                </a:cubicBezTo>
                <a:cubicBezTo>
                  <a:pt x="2775" y="292"/>
                  <a:pt x="1994" y="144"/>
                  <a:pt x="1441" y="160"/>
                </a:cubicBezTo>
                <a:cubicBezTo>
                  <a:pt x="889" y="176"/>
                  <a:pt x="384" y="313"/>
                  <a:pt x="0" y="361"/>
                </a:cubicBezTo>
                <a:close/>
              </a:path>
            </a:pathLst>
          </a:custGeom>
          <a:solidFill>
            <a:srgbClr val="A6886A">
              <a:alpha val="61960"/>
            </a:srgbClr>
          </a:solidFill>
          <a:ln>
            <a:noFill/>
          </a:ln>
          <a:effectLst/>
          <a:extLst>
            <a:ext uri="{91240B29-F687-4F45-9708-019B960494DF}">
              <a14:hiddenLine xmlns:a14="http://schemas.microsoft.com/office/drawing/2010/main" w="19050" cap="flat" cmpd="sng">
                <a:solidFill>
                  <a:srgbClr val="FFFFFF"/>
                </a:solidFill>
                <a:prstDash val="solid"/>
                <a:round/>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p>
            <a:endParaRPr lang="en-US" sz="1350"/>
          </a:p>
        </p:txBody>
      </p:sp>
      <p:sp>
        <p:nvSpPr>
          <p:cNvPr id="1028" name="Freeform 178"/>
          <p:cNvSpPr>
            <a:spLocks/>
          </p:cNvSpPr>
          <p:nvPr/>
        </p:nvSpPr>
        <p:spPr bwMode="invGray">
          <a:xfrm>
            <a:off x="134939" y="114300"/>
            <a:ext cx="8923337" cy="4979194"/>
          </a:xfrm>
          <a:custGeom>
            <a:avLst/>
            <a:gdLst>
              <a:gd name="T0" fmla="*/ 118446543 w 5621"/>
              <a:gd name="T1" fmla="*/ 1464211575 h 4182"/>
              <a:gd name="T2" fmla="*/ 262096235 w 5621"/>
              <a:gd name="T3" fmla="*/ 2147483647 h 4182"/>
              <a:gd name="T4" fmla="*/ 141128742 w 5621"/>
              <a:gd name="T5" fmla="*/ 2147483647 h 4182"/>
              <a:gd name="T6" fmla="*/ 262096235 w 5621"/>
              <a:gd name="T7" fmla="*/ 2147483647 h 4182"/>
              <a:gd name="T8" fmla="*/ 262096235 w 5621"/>
              <a:gd name="T9" fmla="*/ 2147483647 h 4182"/>
              <a:gd name="T10" fmla="*/ 141128742 w 5621"/>
              <a:gd name="T11" fmla="*/ 2147483647 h 4182"/>
              <a:gd name="T12" fmla="*/ 504031222 w 5621"/>
              <a:gd name="T13" fmla="*/ 2147483647 h 4182"/>
              <a:gd name="T14" fmla="*/ 2147483647 w 5621"/>
              <a:gd name="T15" fmla="*/ 2147483647 h 4182"/>
              <a:gd name="T16" fmla="*/ 2147483647 w 5621"/>
              <a:gd name="T17" fmla="*/ 2147483647 h 4182"/>
              <a:gd name="T18" fmla="*/ 2147483647 w 5621"/>
              <a:gd name="T19" fmla="*/ 2147483647 h 4182"/>
              <a:gd name="T20" fmla="*/ 2147483647 w 5621"/>
              <a:gd name="T21" fmla="*/ 2147483647 h 4182"/>
              <a:gd name="T22" fmla="*/ 2147483647 w 5621"/>
              <a:gd name="T23" fmla="*/ 2147483647 h 4182"/>
              <a:gd name="T24" fmla="*/ 2147483647 w 5621"/>
              <a:gd name="T25" fmla="*/ 2147483647 h 4182"/>
              <a:gd name="T26" fmla="*/ 2147483647 w 5621"/>
              <a:gd name="T27" fmla="*/ 2147483647 h 4182"/>
              <a:gd name="T28" fmla="*/ 2147483647 w 5621"/>
              <a:gd name="T29" fmla="*/ 2147483647 h 4182"/>
              <a:gd name="T30" fmla="*/ 2147483647 w 5621"/>
              <a:gd name="T31" fmla="*/ 1945560625 h 4182"/>
              <a:gd name="T32" fmla="*/ 2147483647 w 5621"/>
              <a:gd name="T33" fmla="*/ 284778450 h 4182"/>
              <a:gd name="T34" fmla="*/ 2147483647 w 5621"/>
              <a:gd name="T35" fmla="*/ 239415638 h 4182"/>
              <a:gd name="T36" fmla="*/ 2147483647 w 5621"/>
              <a:gd name="T37" fmla="*/ 123488450 h 4182"/>
              <a:gd name="T38" fmla="*/ 2147483647 w 5621"/>
              <a:gd name="T39" fmla="*/ 216733438 h 4182"/>
              <a:gd name="T40" fmla="*/ 2147483647 w 5621"/>
              <a:gd name="T41" fmla="*/ 355342825 h 4182"/>
              <a:gd name="T42" fmla="*/ 2147483647 w 5621"/>
              <a:gd name="T43" fmla="*/ 118448138 h 4182"/>
              <a:gd name="T44" fmla="*/ 745966208 w 5621"/>
              <a:gd name="T45" fmla="*/ 360383138 h 4182"/>
              <a:gd name="T46" fmla="*/ 118446543 w 5621"/>
              <a:gd name="T47" fmla="*/ 1464211575 h 41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21" h="4182">
                <a:moveTo>
                  <a:pt x="47" y="581"/>
                </a:moveTo>
                <a:cubicBezTo>
                  <a:pt x="15" y="789"/>
                  <a:pt x="103" y="1128"/>
                  <a:pt x="104" y="1391"/>
                </a:cubicBezTo>
                <a:cubicBezTo>
                  <a:pt x="105" y="1654"/>
                  <a:pt x="56" y="1911"/>
                  <a:pt x="56" y="2159"/>
                </a:cubicBezTo>
                <a:cubicBezTo>
                  <a:pt x="56" y="2407"/>
                  <a:pt x="96" y="2671"/>
                  <a:pt x="104" y="2879"/>
                </a:cubicBezTo>
                <a:cubicBezTo>
                  <a:pt x="112" y="3087"/>
                  <a:pt x="112" y="3263"/>
                  <a:pt x="104" y="3407"/>
                </a:cubicBezTo>
                <a:cubicBezTo>
                  <a:pt x="96" y="3551"/>
                  <a:pt x="40" y="3647"/>
                  <a:pt x="56" y="3743"/>
                </a:cubicBezTo>
                <a:cubicBezTo>
                  <a:pt x="72" y="3839"/>
                  <a:pt x="0" y="3927"/>
                  <a:pt x="200" y="3983"/>
                </a:cubicBezTo>
                <a:cubicBezTo>
                  <a:pt x="400" y="4039"/>
                  <a:pt x="914" y="4084"/>
                  <a:pt x="1256" y="4079"/>
                </a:cubicBezTo>
                <a:cubicBezTo>
                  <a:pt x="1598" y="4074"/>
                  <a:pt x="1913" y="3960"/>
                  <a:pt x="2255" y="3953"/>
                </a:cubicBezTo>
                <a:cubicBezTo>
                  <a:pt x="2597" y="3946"/>
                  <a:pt x="2920" y="4030"/>
                  <a:pt x="3306" y="4036"/>
                </a:cubicBezTo>
                <a:cubicBezTo>
                  <a:pt x="3692" y="4042"/>
                  <a:pt x="4208" y="3993"/>
                  <a:pt x="4569" y="3990"/>
                </a:cubicBezTo>
                <a:cubicBezTo>
                  <a:pt x="4930" y="3987"/>
                  <a:pt x="5327" y="4182"/>
                  <a:pt x="5474" y="4017"/>
                </a:cubicBezTo>
                <a:cubicBezTo>
                  <a:pt x="5621" y="3852"/>
                  <a:pt x="5445" y="3278"/>
                  <a:pt x="5451" y="2999"/>
                </a:cubicBezTo>
                <a:cubicBezTo>
                  <a:pt x="5457" y="2720"/>
                  <a:pt x="5489" y="2596"/>
                  <a:pt x="5510" y="2344"/>
                </a:cubicBezTo>
                <a:cubicBezTo>
                  <a:pt x="5531" y="2092"/>
                  <a:pt x="5585" y="1749"/>
                  <a:pt x="5576" y="1487"/>
                </a:cubicBezTo>
                <a:cubicBezTo>
                  <a:pt x="5567" y="1225"/>
                  <a:pt x="5470" y="1001"/>
                  <a:pt x="5456" y="772"/>
                </a:cubicBezTo>
                <a:cubicBezTo>
                  <a:pt x="5442" y="543"/>
                  <a:pt x="5603" y="226"/>
                  <a:pt x="5492" y="113"/>
                </a:cubicBezTo>
                <a:cubicBezTo>
                  <a:pt x="5381" y="0"/>
                  <a:pt x="5042" y="106"/>
                  <a:pt x="4788" y="95"/>
                </a:cubicBezTo>
                <a:cubicBezTo>
                  <a:pt x="4534" y="84"/>
                  <a:pt x="4250" y="51"/>
                  <a:pt x="3965" y="49"/>
                </a:cubicBezTo>
                <a:cubicBezTo>
                  <a:pt x="3680" y="47"/>
                  <a:pt x="3380" y="71"/>
                  <a:pt x="3078" y="86"/>
                </a:cubicBezTo>
                <a:cubicBezTo>
                  <a:pt x="2776" y="101"/>
                  <a:pt x="2523" y="147"/>
                  <a:pt x="2155" y="141"/>
                </a:cubicBezTo>
                <a:cubicBezTo>
                  <a:pt x="1787" y="135"/>
                  <a:pt x="1182" y="47"/>
                  <a:pt x="872" y="47"/>
                </a:cubicBezTo>
                <a:cubicBezTo>
                  <a:pt x="562" y="47"/>
                  <a:pt x="433" y="54"/>
                  <a:pt x="296" y="143"/>
                </a:cubicBezTo>
                <a:cubicBezTo>
                  <a:pt x="159" y="232"/>
                  <a:pt x="79" y="373"/>
                  <a:pt x="47" y="581"/>
                </a:cubicBezTo>
                <a:close/>
              </a:path>
            </a:pathLst>
          </a:custGeom>
          <a:gradFill rotWithShape="1">
            <a:gsLst>
              <a:gs pos="0">
                <a:schemeClr val="bg1">
                  <a:alpha val="0"/>
                </a:schemeClr>
              </a:gs>
              <a:gs pos="100000">
                <a:schemeClr val="bg1">
                  <a:alpha val="59000"/>
                </a:schemeClr>
              </a:gs>
            </a:gsLst>
            <a:lin ang="2700000" scaled="1"/>
          </a:gradFill>
          <a:ln w="38100" cap="flat" cmpd="sng">
            <a:solidFill>
              <a:schemeClr val="bg1"/>
            </a:solidFill>
            <a:prstDash val="solid"/>
            <a:round/>
            <a:headEnd/>
            <a:tailEnd/>
          </a:ln>
          <a:effectLst/>
          <a:extLs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p>
            <a:endParaRPr lang="en-US" sz="1350"/>
          </a:p>
        </p:txBody>
      </p:sp>
      <p:pic>
        <p:nvPicPr>
          <p:cNvPr id="1029" name="Picture 179" descr="redskorpion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32500" y="4339828"/>
            <a:ext cx="2133600"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Freeform 126"/>
          <p:cNvSpPr>
            <a:spLocks/>
          </p:cNvSpPr>
          <p:nvPr/>
        </p:nvSpPr>
        <p:spPr bwMode="gray">
          <a:xfrm>
            <a:off x="-12700" y="257175"/>
            <a:ext cx="6032500" cy="509588"/>
          </a:xfrm>
          <a:custGeom>
            <a:avLst/>
            <a:gdLst>
              <a:gd name="T0" fmla="*/ 0 w 3800"/>
              <a:gd name="T1" fmla="*/ 0 h 428"/>
              <a:gd name="T2" fmla="*/ 2147483647 w 3800"/>
              <a:gd name="T3" fmla="*/ 0 h 428"/>
              <a:gd name="T4" fmla="*/ 2147483647 w 3800"/>
              <a:gd name="T5" fmla="*/ 1078626875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31" name="Rectangle 3"/>
          <p:cNvSpPr>
            <a:spLocks noGrp="1" noChangeArrowheads="1"/>
          </p:cNvSpPr>
          <p:nvPr>
            <p:ph type="body" idx="1"/>
          </p:nvPr>
        </p:nvSpPr>
        <p:spPr bwMode="black">
          <a:xfrm>
            <a:off x="685800" y="971550"/>
            <a:ext cx="79248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6"/>
          <p:cNvSpPr>
            <a:spLocks noGrp="1" noChangeArrowheads="1"/>
          </p:cNvSpPr>
          <p:nvPr>
            <p:ph type="sldNum" sz="quarter" idx="4"/>
          </p:nvPr>
        </p:nvSpPr>
        <p:spPr bwMode="gray">
          <a:xfrm>
            <a:off x="3886200" y="4879181"/>
            <a:ext cx="838200" cy="19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750"/>
            </a:lvl1pPr>
          </a:lstStyle>
          <a:p>
            <a:pPr>
              <a:defRPr/>
            </a:pPr>
            <a:fld id="{B0EB2BAE-9526-4C72-B4E1-BC20E0FE0781}" type="slidenum">
              <a:rPr lang="en-US"/>
              <a:pPr>
                <a:defRPr/>
              </a:pPr>
              <a:t>‹#›</a:t>
            </a:fld>
            <a:endParaRPr lang="en-US"/>
          </a:p>
        </p:txBody>
      </p:sp>
      <p:sp>
        <p:nvSpPr>
          <p:cNvPr id="3" name="Rectangle 4"/>
          <p:cNvSpPr>
            <a:spLocks noGrp="1" noChangeArrowheads="1"/>
          </p:cNvSpPr>
          <p:nvPr>
            <p:ph type="dt" sz="half" idx="2"/>
          </p:nvPr>
        </p:nvSpPr>
        <p:spPr bwMode="gray">
          <a:xfrm>
            <a:off x="381000" y="4879181"/>
            <a:ext cx="1905000" cy="19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750"/>
            </a:lvl1pPr>
          </a:lstStyle>
          <a:p>
            <a:pPr>
              <a:defRPr/>
            </a:pPr>
            <a:endParaRPr lang="en-US"/>
          </a:p>
        </p:txBody>
      </p:sp>
      <p:sp>
        <p:nvSpPr>
          <p:cNvPr id="1034" name="Rectangle 2"/>
          <p:cNvSpPr>
            <a:spLocks noGrp="1" noChangeArrowheads="1"/>
          </p:cNvSpPr>
          <p:nvPr>
            <p:ph type="title"/>
          </p:nvPr>
        </p:nvSpPr>
        <p:spPr bwMode="gray">
          <a:xfrm>
            <a:off x="1524000" y="342901"/>
            <a:ext cx="6934200" cy="3655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5" name="WordArt 177"/>
          <p:cNvSpPr>
            <a:spLocks noChangeArrowheads="1" noChangeShapeType="1" noTextEdit="1"/>
          </p:cNvSpPr>
          <p:nvPr/>
        </p:nvSpPr>
        <p:spPr bwMode="invGray">
          <a:xfrm rot="336470">
            <a:off x="365125" y="4551760"/>
            <a:ext cx="2108200" cy="31551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402533"/>
              </a:avLst>
            </a:prstTxWarp>
          </a:bodyPr>
          <a:lstStyle/>
          <a:p>
            <a:pPr algn="ctr"/>
            <a:r>
              <a:rPr lang="en-US" sz="2700" kern="10">
                <a:solidFill>
                  <a:srgbClr val="774F27"/>
                </a:solidFill>
                <a:latin typeface="Arial"/>
                <a:cs typeface="Arial"/>
              </a:rPr>
              <a:t>www.powerpoint.vn</a:t>
            </a:r>
          </a:p>
        </p:txBody>
      </p:sp>
      <p:pic>
        <p:nvPicPr>
          <p:cNvPr id="1036" name="Picture 183" descr="logo 80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 y="342901"/>
            <a:ext cx="1066800" cy="56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195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400" b="1">
          <a:solidFill>
            <a:srgbClr val="955577"/>
          </a:solidFill>
          <a:latin typeface="+mj-lt"/>
          <a:ea typeface="+mj-ea"/>
          <a:cs typeface="+mj-cs"/>
        </a:defRPr>
      </a:lvl1pPr>
      <a:lvl2pPr algn="l" rtl="0" eaLnBrk="0" fontAlgn="base" hangingPunct="0">
        <a:spcBef>
          <a:spcPct val="0"/>
        </a:spcBef>
        <a:spcAft>
          <a:spcPct val="0"/>
        </a:spcAft>
        <a:defRPr sz="2400" b="1">
          <a:solidFill>
            <a:srgbClr val="955577"/>
          </a:solidFill>
          <a:latin typeface="Arial" charset="0"/>
        </a:defRPr>
      </a:lvl2pPr>
      <a:lvl3pPr algn="l" rtl="0" eaLnBrk="0" fontAlgn="base" hangingPunct="0">
        <a:spcBef>
          <a:spcPct val="0"/>
        </a:spcBef>
        <a:spcAft>
          <a:spcPct val="0"/>
        </a:spcAft>
        <a:defRPr sz="2400" b="1">
          <a:solidFill>
            <a:srgbClr val="955577"/>
          </a:solidFill>
          <a:latin typeface="Arial" charset="0"/>
        </a:defRPr>
      </a:lvl3pPr>
      <a:lvl4pPr algn="l" rtl="0" eaLnBrk="0" fontAlgn="base" hangingPunct="0">
        <a:spcBef>
          <a:spcPct val="0"/>
        </a:spcBef>
        <a:spcAft>
          <a:spcPct val="0"/>
        </a:spcAft>
        <a:defRPr sz="2400" b="1">
          <a:solidFill>
            <a:srgbClr val="955577"/>
          </a:solidFill>
          <a:latin typeface="Arial" charset="0"/>
        </a:defRPr>
      </a:lvl4pPr>
      <a:lvl5pPr algn="l" rtl="0" eaLnBrk="0" fontAlgn="base" hangingPunct="0">
        <a:spcBef>
          <a:spcPct val="0"/>
        </a:spcBef>
        <a:spcAft>
          <a:spcPct val="0"/>
        </a:spcAft>
        <a:defRPr sz="2400" b="1">
          <a:solidFill>
            <a:srgbClr val="955577"/>
          </a:solidFill>
          <a:latin typeface="Arial" charset="0"/>
        </a:defRPr>
      </a:lvl5pPr>
      <a:lvl6pPr marL="342900" algn="l" rtl="0" fontAlgn="base">
        <a:spcBef>
          <a:spcPct val="0"/>
        </a:spcBef>
        <a:spcAft>
          <a:spcPct val="0"/>
        </a:spcAft>
        <a:defRPr sz="2400" b="1">
          <a:solidFill>
            <a:srgbClr val="955577"/>
          </a:solidFill>
          <a:latin typeface="Arial" charset="0"/>
        </a:defRPr>
      </a:lvl6pPr>
      <a:lvl7pPr marL="685800" algn="l" rtl="0" fontAlgn="base">
        <a:spcBef>
          <a:spcPct val="0"/>
        </a:spcBef>
        <a:spcAft>
          <a:spcPct val="0"/>
        </a:spcAft>
        <a:defRPr sz="2400" b="1">
          <a:solidFill>
            <a:srgbClr val="955577"/>
          </a:solidFill>
          <a:latin typeface="Arial" charset="0"/>
        </a:defRPr>
      </a:lvl7pPr>
      <a:lvl8pPr marL="1028700" algn="l" rtl="0" fontAlgn="base">
        <a:spcBef>
          <a:spcPct val="0"/>
        </a:spcBef>
        <a:spcAft>
          <a:spcPct val="0"/>
        </a:spcAft>
        <a:defRPr sz="2400" b="1">
          <a:solidFill>
            <a:srgbClr val="955577"/>
          </a:solidFill>
          <a:latin typeface="Arial" charset="0"/>
        </a:defRPr>
      </a:lvl8pPr>
      <a:lvl9pPr marL="1371600" algn="l" rtl="0" fontAlgn="base">
        <a:spcBef>
          <a:spcPct val="0"/>
        </a:spcBef>
        <a:spcAft>
          <a:spcPct val="0"/>
        </a:spcAft>
        <a:defRPr sz="2400" b="1">
          <a:solidFill>
            <a:srgbClr val="955577"/>
          </a:solidFill>
          <a:latin typeface="Arial" charset="0"/>
        </a:defRPr>
      </a:lvl9pPr>
    </p:titleStyle>
    <p:bodyStyle>
      <a:lvl1pPr marL="257175" indent="-257175" algn="l" rtl="0" eaLnBrk="0" fontAlgn="base" hangingPunct="0">
        <a:spcBef>
          <a:spcPct val="20000"/>
        </a:spcBef>
        <a:spcAft>
          <a:spcPct val="0"/>
        </a:spcAft>
        <a:buClr>
          <a:schemeClr val="tx2"/>
        </a:buClr>
        <a:buFont typeface="Wingdings" pitchFamily="2" charset="2"/>
        <a:buChar char="v"/>
        <a:defRPr sz="21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Font typeface="Wingdings" pitchFamily="2" charset="2"/>
        <a:buChar char="§"/>
        <a:defRPr sz="1950">
          <a:solidFill>
            <a:schemeClr val="tx1"/>
          </a:solidFill>
          <a:latin typeface="+mn-lt"/>
        </a:defRPr>
      </a:lvl2pPr>
      <a:lvl3pPr marL="857250" indent="-171450" algn="l" rtl="0" eaLnBrk="0" fontAlgn="base" hangingPunct="0">
        <a:spcBef>
          <a:spcPct val="20000"/>
        </a:spcBef>
        <a:spcAft>
          <a:spcPct val="0"/>
        </a:spcAft>
        <a:buClr>
          <a:schemeClr val="accent2"/>
        </a:buClr>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1/13/2026</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94416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E93BE4-B2F7-8EE6-7A44-0FA0A3AA3D6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9B489B-FA92-B963-D534-752FC750721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87776-322A-649F-9295-ACC74CBFDBA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996F77A5-35DB-7D3E-B003-AE2F4F2A018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96CF32-7891-C20A-7A16-3AD1377A9AC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0EB2BAE-9526-4C72-B4E1-BC20E0FE0781}" type="slidenum">
              <a:rPr lang="en-US" smtClean="0"/>
              <a:pPr>
                <a:defRPr/>
              </a:pPr>
              <a:t>‹#›</a:t>
            </a:fld>
            <a:endParaRPr lang="en-US"/>
          </a:p>
        </p:txBody>
      </p:sp>
    </p:spTree>
    <p:extLst>
      <p:ext uri="{BB962C8B-B14F-4D97-AF65-F5344CB8AC3E}">
        <p14:creationId xmlns:p14="http://schemas.microsoft.com/office/powerpoint/2010/main" val="334382556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audio" Target="../media/audio1.wav"/><Relationship Id="rId16"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52.jpe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8.xml"/><Relationship Id="rId4" Type="http://schemas.openxmlformats.org/officeDocument/2006/relationships/image" Target="../media/image55.jpe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1.sv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gi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gi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6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71.png"/><Relationship Id="rId11" Type="http://schemas.openxmlformats.org/officeDocument/2006/relationships/image" Target="../media/image74.png"/><Relationship Id="rId5" Type="http://schemas.openxmlformats.org/officeDocument/2006/relationships/image" Target="../media/image70.png"/><Relationship Id="rId10" Type="http://schemas.openxmlformats.org/officeDocument/2006/relationships/image" Target="../media/image68.jpeg"/><Relationship Id="rId4" Type="http://schemas.openxmlformats.org/officeDocument/2006/relationships/image" Target="../media/image69.png"/><Relationship Id="rId9" Type="http://schemas.openxmlformats.org/officeDocument/2006/relationships/image" Target="../media/image61.sv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3.png"/><Relationship Id="rId1" Type="http://schemas.openxmlformats.org/officeDocument/2006/relationships/slideLayout" Target="../slideLayouts/slideLayout18.xml"/><Relationship Id="rId5" Type="http://schemas.openxmlformats.org/officeDocument/2006/relationships/image" Target="../media/image61.sv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7.png"/><Relationship Id="rId1" Type="http://schemas.openxmlformats.org/officeDocument/2006/relationships/slideLayout" Target="../slideLayouts/slideLayout18.xml"/><Relationship Id="rId4" Type="http://schemas.openxmlformats.org/officeDocument/2006/relationships/image" Target="../media/image61.svg"/></Relationships>
</file>

<file path=ppt/slides/_rels/slide27.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0.xml"/><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2.png"/><Relationship Id="rId7" Type="http://schemas.openxmlformats.org/officeDocument/2006/relationships/image" Target="../media/image770.png"/><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6.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69.jpeg"/><Relationship Id="rId7" Type="http://schemas.openxmlformats.org/officeDocument/2006/relationships/image" Target="../media/image71.wmf"/><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oleObject" Target="../embeddings/oleObject2.bin"/><Relationship Id="rId5" Type="http://schemas.openxmlformats.org/officeDocument/2006/relationships/image" Target="../media/image70.wmf"/><Relationship Id="rId10" Type="http://schemas.openxmlformats.org/officeDocument/2006/relationships/image" Target="../media/image73.gif"/><Relationship Id="rId4" Type="http://schemas.openxmlformats.org/officeDocument/2006/relationships/oleObject" Target="../embeddings/oleObject1.bin"/><Relationship Id="rId9" Type="http://schemas.openxmlformats.org/officeDocument/2006/relationships/image" Target="../media/image72.wmf"/></Relationships>
</file>

<file path=ppt/slides/_rels/slide32.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69.jpeg"/><Relationship Id="rId7"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68.jpeg"/><Relationship Id="rId5" Type="http://schemas.openxmlformats.org/officeDocument/2006/relationships/image" Target="../media/image92.png"/><Relationship Id="rId4" Type="http://schemas.openxmlformats.org/officeDocument/2006/relationships/image" Target="../media/image74.gif"/></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95.png"/><Relationship Id="rId4" Type="http://schemas.openxmlformats.org/officeDocument/2006/relationships/image" Target="../media/image92.png"/></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97.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2.png"/></Relationships>
</file>

<file path=ppt/slides/_rels/slide3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69.jpeg"/><Relationship Id="rId7" Type="http://schemas.openxmlformats.org/officeDocument/2006/relationships/image" Target="../media/image98.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2.png"/></Relationships>
</file>

<file path=ppt/slides/_rels/slide3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69.jpeg"/><Relationship Id="rId7" Type="http://schemas.openxmlformats.org/officeDocument/2006/relationships/image" Target="../media/image100.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2.png"/><Relationship Id="rId9" Type="http://schemas.openxmlformats.org/officeDocument/2006/relationships/image" Target="../media/image10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2.wav"/><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5"/>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00250" y="-2000250"/>
            <a:ext cx="5143500" cy="9144000"/>
            <a:chOff x="0" y="0"/>
            <a:chExt cx="13716000" cy="24384000"/>
          </a:xfrm>
        </p:grpSpPr>
        <p:sp>
          <p:nvSpPr>
            <p:cNvPr id="3" name="AutoShape 3"/>
            <p:cNvSpPr/>
            <p:nvPr/>
          </p:nvSpPr>
          <p:spPr>
            <a:xfrm>
              <a:off x="0" y="0"/>
              <a:ext cx="13716000" cy="24384000"/>
            </a:xfrm>
            <a:prstGeom prst="rect">
              <a:avLst/>
            </a:prstGeom>
            <a:solidFill>
              <a:srgbClr val="FDFCF5"/>
            </a:solidFill>
          </p:spPr>
          <p:txBody>
            <a:bodyPr/>
            <a:lstStyle/>
            <a:p>
              <a:endParaRPr lang="vi-VN"/>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5334000" y="5334000"/>
              <a:ext cx="24384000" cy="13716000"/>
            </a:xfrm>
            <a:prstGeom prst="rect">
              <a:avLst/>
            </a:prstGeom>
          </p:spPr>
        </p:pic>
      </p:grpSp>
      <p:pic>
        <p:nvPicPr>
          <p:cNvPr id="11" name="Picture 11"/>
          <p:cNvPicPr>
            <a:picLocks noChangeAspect="1"/>
          </p:cNvPicPr>
          <p:nvPr/>
        </p:nvPicPr>
        <p:blipFill>
          <a:blip r:embed="rId5"/>
          <a:srcRect/>
          <a:stretch>
            <a:fillRect/>
          </a:stretch>
        </p:blipFill>
        <p:spPr>
          <a:xfrm>
            <a:off x="-173559" y="3149890"/>
            <a:ext cx="1375819" cy="1685536"/>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59178" y="1616994"/>
            <a:ext cx="703156" cy="644347"/>
          </a:xfrm>
          <a:prstGeom prst="rect">
            <a:avLst/>
          </a:prstGeom>
        </p:spPr>
      </p:pic>
      <p:pic>
        <p:nvPicPr>
          <p:cNvPr id="13" name="Picture 13"/>
          <p:cNvPicPr>
            <a:picLocks noChangeAspect="1"/>
          </p:cNvPicPr>
          <p:nvPr/>
        </p:nvPicPr>
        <p:blipFill>
          <a:blip r:embed="rId8"/>
          <a:srcRect l="34073"/>
          <a:stretch>
            <a:fillRect/>
          </a:stretch>
        </p:blipFill>
        <p:spPr>
          <a:xfrm rot="9653907">
            <a:off x="389922" y="42604"/>
            <a:ext cx="2041669" cy="1327799"/>
          </a:xfrm>
          <a:prstGeom prst="rect">
            <a:avLst/>
          </a:prstGeom>
        </p:spPr>
      </p:pic>
      <p:pic>
        <p:nvPicPr>
          <p:cNvPr id="14" name="Picture 14"/>
          <p:cNvPicPr>
            <a:picLocks noChangeAspect="1"/>
          </p:cNvPicPr>
          <p:nvPr/>
        </p:nvPicPr>
        <p:blipFill>
          <a:blip r:embed="rId9"/>
          <a:srcRect/>
          <a:stretch>
            <a:fillRect/>
          </a:stretch>
        </p:blipFill>
        <p:spPr>
          <a:xfrm>
            <a:off x="6977502" y="3240916"/>
            <a:ext cx="1889790" cy="1594510"/>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3993">
            <a:off x="6499844" y="873697"/>
            <a:ext cx="1728457" cy="1288486"/>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716271" y="4513252"/>
            <a:ext cx="3261231" cy="885078"/>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302637">
            <a:off x="7580548" y="-47731"/>
            <a:ext cx="1970825" cy="1110829"/>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514885" y="662833"/>
            <a:ext cx="546784" cy="536531"/>
          </a:xfrm>
          <a:prstGeom prst="rect">
            <a:avLst/>
          </a:prstGeom>
        </p:spPr>
      </p:pic>
      <p:pic>
        <p:nvPicPr>
          <p:cNvPr id="19" name="Picture 19"/>
          <p:cNvPicPr>
            <a:picLocks noChangeAspect="1"/>
          </p:cNvPicPr>
          <p:nvPr/>
        </p:nvPicPr>
        <p:blipFill>
          <a:blip r:embed="rId18"/>
          <a:srcRect/>
          <a:stretch>
            <a:fillRect/>
          </a:stretch>
        </p:blipFill>
        <p:spPr>
          <a:xfrm rot="-636559">
            <a:off x="1130631" y="4372835"/>
            <a:ext cx="560251" cy="512630"/>
          </a:xfrm>
          <a:prstGeom prst="rect">
            <a:avLst/>
          </a:prstGeom>
        </p:spPr>
      </p:pic>
      <p:sp>
        <p:nvSpPr>
          <p:cNvPr id="20" name="TextBox 3">
            <a:extLst>
              <a:ext uri="{FF2B5EF4-FFF2-40B4-BE49-F238E27FC236}">
                <a16:creationId xmlns:a16="http://schemas.microsoft.com/office/drawing/2014/main" id="{A400D067-44FC-470D-A7DB-CCD7E3A64990}"/>
              </a:ext>
            </a:extLst>
          </p:cNvPr>
          <p:cNvSpPr txBox="1"/>
          <p:nvPr/>
        </p:nvSpPr>
        <p:spPr>
          <a:xfrm>
            <a:off x="2245198" y="1684132"/>
            <a:ext cx="4648200" cy="1806841"/>
          </a:xfrm>
          <a:prstGeom prst="rect">
            <a:avLst/>
          </a:prstGeom>
        </p:spPr>
        <p:txBody>
          <a:bodyPr wrap="square" lIns="0" tIns="0" rIns="0" bIns="0" rtlCol="0" anchor="t">
            <a:spAutoFit/>
          </a:bodyPr>
          <a:lstStyle/>
          <a:p>
            <a:pPr algn="ctr" defTabSz="457200">
              <a:lnSpc>
                <a:spcPts val="4935"/>
              </a:lnSpc>
            </a:pPr>
            <a:r>
              <a:rPr lang="en-US" sz="4400">
                <a:solidFill>
                  <a:srgbClr val="F86645"/>
                </a:solidFill>
                <a:latin typeface="Aloja"/>
              </a:rPr>
              <a:t>CHÀO MỪNG QUÝ THẦY CÔ</a:t>
            </a:r>
          </a:p>
          <a:p>
            <a:pPr algn="ctr" defTabSz="457200">
              <a:lnSpc>
                <a:spcPts val="4935"/>
              </a:lnSpc>
            </a:pPr>
            <a:r>
              <a:rPr lang="en-US" sz="2700">
                <a:solidFill>
                  <a:srgbClr val="F86645"/>
                </a:solidFill>
                <a:latin typeface="Aloja"/>
              </a:rPr>
              <a:t>ĐẾN DỰ GIỜ THĂM LỚP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par>
                          <p:cTn id="23" fill="hold">
                            <p:stCondLst>
                              <p:cond delay="2500"/>
                            </p:stCondLst>
                            <p:childTnLst>
                              <p:par>
                                <p:cTn id="24" presetID="8" presetClass="emph" presetSubtype="0" repeatCount="indefinite" fill="hold" nodeType="afterEffect">
                                  <p:stCondLst>
                                    <p:cond delay="0"/>
                                  </p:stCondLst>
                                  <p:childTnLst>
                                    <p:animRot by="21600000">
                                      <p:cBhvr>
                                        <p:cTn id="25"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7" name="Rectangle 134">
            <a:extLst>
              <a:ext uri="{FF2B5EF4-FFF2-40B4-BE49-F238E27FC236}">
                <a16:creationId xmlns:a16="http://schemas.microsoft.com/office/drawing/2014/main" id="{43B6B5C9-BE23-4C39-92DF-62F5C1B96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98" name="Group 136">
            <a:extLst>
              <a:ext uri="{FF2B5EF4-FFF2-40B4-BE49-F238E27FC236}">
                <a16:creationId xmlns:a16="http://schemas.microsoft.com/office/drawing/2014/main" id="{4933887F-5725-499E-8BC5-19BEFD54DB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3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3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pic>
        <p:nvPicPr>
          <p:cNvPr id="8194" name="Picture 2" descr="Sách chân trời] Giải khoa học tự nhiên 6 bài 5: Đo khối lượng | Học cùng  hocthoi.net">
            <a:extLst>
              <a:ext uri="{FF2B5EF4-FFF2-40B4-BE49-F238E27FC236}">
                <a16:creationId xmlns:a16="http://schemas.microsoft.com/office/drawing/2014/main" id="{14DDBF6D-20C6-4458-8BE7-A72714F097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82" r="7451"/>
          <a:stretch/>
        </p:blipFill>
        <p:spPr bwMode="auto">
          <a:xfrm>
            <a:off x="3868615" y="482601"/>
            <a:ext cx="4792079" cy="41782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7" descr="Kết quả hình ảnh cho hỏi.gif">
            <a:extLst>
              <a:ext uri="{FF2B5EF4-FFF2-40B4-BE49-F238E27FC236}">
                <a16:creationId xmlns:a16="http://schemas.microsoft.com/office/drawing/2014/main" id="{FB14CE0F-7BB3-4E6B-A91D-990B6A8705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714750"/>
            <a:ext cx="1302108" cy="1428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Right Arrow 8">
            <a:extLst>
              <a:ext uri="{FF2B5EF4-FFF2-40B4-BE49-F238E27FC236}">
                <a16:creationId xmlns:a16="http://schemas.microsoft.com/office/drawing/2014/main" id="{5F593008-4C72-45E0-8371-9D0462A6589B}"/>
              </a:ext>
            </a:extLst>
          </p:cNvPr>
          <p:cNvSpPr/>
          <p:nvPr/>
        </p:nvSpPr>
        <p:spPr>
          <a:xfrm>
            <a:off x="852884" y="1040894"/>
            <a:ext cx="2878015" cy="1371600"/>
          </a:xfrm>
          <a:prstGeom prst="rightArrow">
            <a:avLst>
              <a:gd name="adj1" fmla="val 65393"/>
              <a:gd name="adj2" fmla="val 51912"/>
            </a:avLst>
          </a:prstGeom>
          <a:solidFill>
            <a:schemeClr val="accent1">
              <a:lumMod val="40000"/>
              <a:lumOff val="60000"/>
            </a:schemeClr>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defTabSz="685800" fontAlgn="base">
              <a:spcBef>
                <a:spcPct val="0"/>
              </a:spcBef>
              <a:spcAft>
                <a:spcPts val="600"/>
              </a:spcAft>
              <a:defRPr/>
            </a:pPr>
            <a:r>
              <a:rPr lang="en-US" b="1">
                <a:solidFill>
                  <a:schemeClr val="tx1"/>
                </a:solidFill>
                <a:ea typeface="Times New Roman" panose="02020603050405020304" pitchFamily="18" charset="0"/>
              </a:rPr>
              <a:t>Có những loại sai số nào? </a:t>
            </a:r>
            <a:endParaRPr lang="en-US" b="1">
              <a:solidFill>
                <a:schemeClr val="tx1"/>
              </a:solidFill>
            </a:endParaRPr>
          </a:p>
        </p:txBody>
      </p:sp>
      <p:sp>
        <p:nvSpPr>
          <p:cNvPr id="21" name="Right Arrow 36">
            <a:extLst>
              <a:ext uri="{FF2B5EF4-FFF2-40B4-BE49-F238E27FC236}">
                <a16:creationId xmlns:a16="http://schemas.microsoft.com/office/drawing/2014/main" id="{FD631C78-2394-49DC-8731-E365818A810D}"/>
              </a:ext>
            </a:extLst>
          </p:cNvPr>
          <p:cNvSpPr/>
          <p:nvPr/>
        </p:nvSpPr>
        <p:spPr>
          <a:xfrm>
            <a:off x="840184" y="2545338"/>
            <a:ext cx="2878015" cy="1371600"/>
          </a:xfrm>
          <a:prstGeom prst="rightArrow">
            <a:avLst>
              <a:gd name="adj1" fmla="val 64123"/>
              <a:gd name="adj2" fmla="val 50000"/>
            </a:avLst>
          </a:prstGeom>
          <a:solidFill>
            <a:schemeClr val="accent1">
              <a:lumMod val="40000"/>
              <a:lumOff val="60000"/>
            </a:schemeClr>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defTabSz="685800" fontAlgn="base">
              <a:spcBef>
                <a:spcPct val="0"/>
              </a:spcBef>
              <a:spcAft>
                <a:spcPts val="600"/>
              </a:spcAft>
              <a:defRPr/>
            </a:pPr>
            <a:r>
              <a:rPr lang="en-US" b="1">
                <a:solidFill>
                  <a:schemeClr val="tx1"/>
                </a:solidFill>
                <a:ea typeface="Times New Roman" panose="02020603050405020304" pitchFamily="18" charset="0"/>
              </a:rPr>
              <a:t>Cách hạn chế sai số? </a:t>
            </a:r>
            <a:endParaRPr lang="en-US" b="1">
              <a:solidFill>
                <a:schemeClr val="tx1"/>
              </a:solidFill>
            </a:endParaRPr>
          </a:p>
        </p:txBody>
      </p:sp>
    </p:spTree>
    <p:extLst>
      <p:ext uri="{BB962C8B-B14F-4D97-AF65-F5344CB8AC3E}">
        <p14:creationId xmlns:p14="http://schemas.microsoft.com/office/powerpoint/2010/main" val="17544322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p:tgtEl>
                                          <p:spTgt spid="20"/>
                                        </p:tgtEl>
                                        <p:attrNameLst>
                                          <p:attrName>ppt_x</p:attrName>
                                        </p:attrNameLst>
                                      </p:cBhvr>
                                      <p:tavLst>
                                        <p:tav tm="0">
                                          <p:val>
                                            <p:strVal val="#ppt_x-#ppt_w*1.125000"/>
                                          </p:val>
                                        </p:tav>
                                        <p:tav tm="100000">
                                          <p:val>
                                            <p:strVal val="#ppt_x"/>
                                          </p:val>
                                        </p:tav>
                                      </p:tavLst>
                                    </p:anim>
                                    <p:animEffect transition="in" filter="wipe(right)">
                                      <p:cBhvr>
                                        <p:cTn id="13" dur="1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1000"/>
                                        <p:tgtEl>
                                          <p:spTgt spid="21"/>
                                        </p:tgtEl>
                                        <p:attrNameLst>
                                          <p:attrName>ppt_x</p:attrName>
                                        </p:attrNameLst>
                                      </p:cBhvr>
                                      <p:tavLst>
                                        <p:tav tm="0">
                                          <p:val>
                                            <p:strVal val="#ppt_x-#ppt_w*1.125000"/>
                                          </p:val>
                                        </p:tav>
                                        <p:tav tm="100000">
                                          <p:val>
                                            <p:strVal val="#ppt_x"/>
                                          </p:val>
                                        </p:tav>
                                      </p:tavLst>
                                    </p:anim>
                                    <p:animEffect transition="in" filter="wipe(right)">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9916" cy="2661397"/>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81641"/>
            <a:ext cx="2490867" cy="2261859"/>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C20C2C41-D9A8-45BE-9E21-91268EC18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05438"/>
            <a:ext cx="2366303" cy="2138062"/>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77071" y="1872501"/>
            <a:ext cx="2338578" cy="233857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B38B1FC8-38BF-4066-8F4A-12EEC1C1A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01311" y="1996740"/>
            <a:ext cx="2091690" cy="20916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78B4B56-5CC4-4608-A9A9-996108D35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75979" cy="253746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C:\Users\hp\Desktop\Hinhanhchieccan.jpg.jpg">
            <a:extLst>
              <a:ext uri="{FF2B5EF4-FFF2-40B4-BE49-F238E27FC236}">
                <a16:creationId xmlns:a16="http://schemas.microsoft.com/office/drawing/2014/main" id="{0ED6D9B0-6C63-42D0-95C5-2DC3A18826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072" y="92533"/>
            <a:ext cx="2364824" cy="17736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Giải bài tập Vật lý 6: Bài C8 trang 10 SGK Vật lý 6 – TopLoigiai">
            <a:extLst>
              <a:ext uri="{FF2B5EF4-FFF2-40B4-BE49-F238E27FC236}">
                <a16:creationId xmlns:a16="http://schemas.microsoft.com/office/drawing/2014/main" id="{A1E43872-8BC7-4EE9-AB52-7284399CA2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3132" y="3324950"/>
            <a:ext cx="1595668" cy="17052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7" descr="10831_1383999633_2">
            <a:extLst>
              <a:ext uri="{FF2B5EF4-FFF2-40B4-BE49-F238E27FC236}">
                <a16:creationId xmlns:a16="http://schemas.microsoft.com/office/drawing/2014/main" id="{8C005592-E6AF-410C-A747-4D503B5734C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18647" y="2340722"/>
            <a:ext cx="1246995" cy="14124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0D69E116-20AC-4EBC-987E-F39A374B7257}"/>
              </a:ext>
            </a:extLst>
          </p:cNvPr>
          <p:cNvSpPr/>
          <p:nvPr/>
        </p:nvSpPr>
        <p:spPr>
          <a:xfrm>
            <a:off x="5104349" y="1218093"/>
            <a:ext cx="3870979" cy="1557293"/>
          </a:xfrm>
          <a:prstGeom prst="rect">
            <a:avLst/>
          </a:prstGeom>
        </p:spPr>
        <p:txBody>
          <a:bodyPr vert="horz" lIns="91440" tIns="45720" rIns="91440" bIns="45720" rtlCol="0" anchor="t">
            <a:noAutofit/>
          </a:bodyPr>
          <a:lstStyle/>
          <a:p>
            <a:pPr algn="ctr" fontAlgn="base">
              <a:spcBef>
                <a:spcPct val="0"/>
              </a:spcBef>
              <a:spcAft>
                <a:spcPts val="1200"/>
              </a:spcAft>
              <a:defRPr/>
            </a:pPr>
            <a:r>
              <a:rPr lang="en-US" sz="3600" b="1">
                <a:ln w="1905"/>
                <a:effectLst>
                  <a:outerShdw blurRad="38100" dist="38100" dir="2700000" algn="tl">
                    <a:srgbClr val="000000">
                      <a:alpha val="43137"/>
                    </a:srgbClr>
                  </a:outerShdw>
                </a:effectLst>
                <a:latin typeface="+mj-lt"/>
              </a:rPr>
              <a:t>BÀI 3:</a:t>
            </a:r>
          </a:p>
          <a:p>
            <a:pPr algn="ctr" fontAlgn="base">
              <a:spcBef>
                <a:spcPct val="0"/>
              </a:spcBef>
              <a:spcAft>
                <a:spcPts val="1200"/>
              </a:spcAft>
              <a:defRPr/>
            </a:pPr>
            <a:r>
              <a:rPr lang="en-US" sz="3200" b="1">
                <a:effectLst>
                  <a:outerShdw blurRad="38100" dist="38100" dir="2700000" algn="tl">
                    <a:srgbClr val="000000">
                      <a:alpha val="43137"/>
                    </a:srgbClr>
                  </a:outerShdw>
                </a:effectLst>
                <a:latin typeface="+mj-lt"/>
                <a:ea typeface="Times New Roman" panose="02020603050405020304" pitchFamily="18" charset="0"/>
              </a:rPr>
              <a:t>THỰC HÀNH TÍNH SAI SỐ TRONG PHÉP ĐO. </a:t>
            </a:r>
          </a:p>
          <a:p>
            <a:pPr algn="ctr" fontAlgn="base">
              <a:spcBef>
                <a:spcPct val="0"/>
              </a:spcBef>
              <a:spcAft>
                <a:spcPts val="1200"/>
              </a:spcAft>
              <a:defRPr/>
            </a:pPr>
            <a:r>
              <a:rPr lang="en-US" sz="3200" b="1">
                <a:effectLst>
                  <a:outerShdw blurRad="38100" dist="38100" dir="2700000" algn="tl">
                    <a:srgbClr val="000000">
                      <a:alpha val="43137"/>
                    </a:srgbClr>
                  </a:outerShdw>
                </a:effectLst>
                <a:latin typeface="+mj-lt"/>
                <a:ea typeface="Times New Roman" panose="02020603050405020304" pitchFamily="18" charset="0"/>
              </a:rPr>
              <a:t>GHI KẾT QUẢ ĐO</a:t>
            </a:r>
            <a:endParaRPr lang="en-US" sz="3200" b="1">
              <a:ln w="1905"/>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94704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3025F0-F761-4620-BE60-CED7A77B5822}"/>
              </a:ext>
            </a:extLst>
          </p:cNvPr>
          <p:cNvSpPr txBox="1"/>
          <p:nvPr/>
        </p:nvSpPr>
        <p:spPr>
          <a:xfrm>
            <a:off x="5751305" y="1083330"/>
            <a:ext cx="3222205" cy="523220"/>
          </a:xfrm>
          <a:prstGeom prst="rect">
            <a:avLst/>
          </a:prstGeom>
          <a:noFill/>
        </p:spPr>
        <p:txBody>
          <a:bodyPr wrap="square" rtlCol="0">
            <a:spAutoFit/>
          </a:bodyPr>
          <a:lstStyle/>
          <a:p>
            <a:pPr defTabSz="914286"/>
            <a:r>
              <a:rPr lang="en-US" sz="2800" b="1">
                <a:solidFill>
                  <a:schemeClr val="accent1">
                    <a:lumMod val="75000"/>
                  </a:schemeClr>
                </a:solidFill>
                <a:latin typeface="+mj-lt"/>
                <a:ea typeface="Times New Roman" panose="02020603050405020304" pitchFamily="18" charset="0"/>
              </a:rPr>
              <a:t>II</a:t>
            </a:r>
            <a:r>
              <a:rPr lang="en-US" sz="2800" b="1">
                <a:solidFill>
                  <a:schemeClr val="accent1">
                    <a:lumMod val="75000"/>
                  </a:schemeClr>
                </a:solidFill>
                <a:effectLst/>
                <a:latin typeface="+mj-lt"/>
                <a:ea typeface="Times New Roman" panose="02020603050405020304" pitchFamily="18" charset="0"/>
              </a:rPr>
              <a:t>. Sai số phép đo.</a:t>
            </a:r>
            <a:endParaRPr lang="ko-KR" altLang="en-US" sz="2800" b="1" dirty="0">
              <a:solidFill>
                <a:schemeClr val="accent1">
                  <a:lumMod val="75000"/>
                </a:schemeClr>
              </a:solidFill>
              <a:latin typeface="+mj-lt"/>
            </a:endParaRPr>
          </a:p>
        </p:txBody>
      </p:sp>
      <p:sp>
        <p:nvSpPr>
          <p:cNvPr id="14" name="TextBox 13">
            <a:extLst>
              <a:ext uri="{FF2B5EF4-FFF2-40B4-BE49-F238E27FC236}">
                <a16:creationId xmlns:a16="http://schemas.microsoft.com/office/drawing/2014/main" id="{4C06C3BA-A9E4-4A28-A819-A5A90BAB57A8}"/>
              </a:ext>
            </a:extLst>
          </p:cNvPr>
          <p:cNvSpPr txBox="1"/>
          <p:nvPr/>
        </p:nvSpPr>
        <p:spPr>
          <a:xfrm>
            <a:off x="174653" y="3212803"/>
            <a:ext cx="2956415" cy="1384995"/>
          </a:xfrm>
          <a:prstGeom prst="rect">
            <a:avLst/>
          </a:prstGeom>
          <a:noFill/>
        </p:spPr>
        <p:txBody>
          <a:bodyPr wrap="square" rtlCol="0">
            <a:spAutoFit/>
          </a:bodyPr>
          <a:lstStyle/>
          <a:p>
            <a:pPr algn="just" defTabSz="914286"/>
            <a:r>
              <a:rPr lang="pt-BR" sz="2800" b="1">
                <a:solidFill>
                  <a:schemeClr val="accent1">
                    <a:lumMod val="75000"/>
                  </a:schemeClr>
                </a:solidFill>
                <a:latin typeface="+mj-lt"/>
                <a:ea typeface="Times New Roman" panose="02020603050405020304" pitchFamily="18" charset="0"/>
              </a:rPr>
              <a:t>I. Phép đo trực tiếp và phép đo gián tiếp</a:t>
            </a:r>
            <a:endParaRPr lang="ko-KR" altLang="en-US" sz="2800" b="1" dirty="0">
              <a:solidFill>
                <a:schemeClr val="accent1">
                  <a:lumMod val="75000"/>
                </a:schemeClr>
              </a:solidFill>
              <a:latin typeface="+mj-lt"/>
            </a:endParaRPr>
          </a:p>
        </p:txBody>
      </p:sp>
      <p:grpSp>
        <p:nvGrpSpPr>
          <p:cNvPr id="3" name="Group 2">
            <a:extLst>
              <a:ext uri="{FF2B5EF4-FFF2-40B4-BE49-F238E27FC236}">
                <a16:creationId xmlns:a16="http://schemas.microsoft.com/office/drawing/2014/main" id="{6843192C-F028-1F87-FD7F-7850FFC62168}"/>
              </a:ext>
            </a:extLst>
          </p:cNvPr>
          <p:cNvGrpSpPr/>
          <p:nvPr/>
        </p:nvGrpSpPr>
        <p:grpSpPr>
          <a:xfrm>
            <a:off x="2079732" y="1822202"/>
            <a:ext cx="2881858" cy="2016224"/>
            <a:chOff x="2079732" y="1822202"/>
            <a:chExt cx="2881858" cy="2016224"/>
          </a:xfrm>
        </p:grpSpPr>
        <p:sp>
          <p:nvSpPr>
            <p:cNvPr id="4" name="Oval 3">
              <a:extLst>
                <a:ext uri="{FF2B5EF4-FFF2-40B4-BE49-F238E27FC236}">
                  <a16:creationId xmlns:a16="http://schemas.microsoft.com/office/drawing/2014/main" id="{90F4B993-AC94-4427-BB57-CAC57E24FBD1}"/>
                </a:ext>
              </a:extLst>
            </p:cNvPr>
            <p:cNvSpPr/>
            <p:nvPr/>
          </p:nvSpPr>
          <p:spPr>
            <a:xfrm>
              <a:off x="2945366" y="1822202"/>
              <a:ext cx="2016224" cy="2016224"/>
            </a:xfrm>
            <a:prstGeom prst="ellipse">
              <a:avLst/>
            </a:prstGeom>
            <a:solidFill>
              <a:schemeClr val="tx2">
                <a:lumMod val="40000"/>
                <a:lumOff val="60000"/>
                <a:alpha val="7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white"/>
                </a:solidFill>
                <a:effectLst/>
                <a:uLnTx/>
                <a:uFillTx/>
                <a:latin typeface="Arial"/>
                <a:cs typeface="+mn-cs"/>
              </a:endParaRPr>
            </a:p>
          </p:txBody>
        </p:sp>
        <p:cxnSp>
          <p:nvCxnSpPr>
            <p:cNvPr id="16" name="Elbow Connector 32">
              <a:extLst>
                <a:ext uri="{FF2B5EF4-FFF2-40B4-BE49-F238E27FC236}">
                  <a16:creationId xmlns:a16="http://schemas.microsoft.com/office/drawing/2014/main" id="{CA2A084A-3EC1-459B-8DA1-96D19A1863E1}"/>
                </a:ext>
              </a:extLst>
            </p:cNvPr>
            <p:cNvCxnSpPr/>
            <p:nvPr/>
          </p:nvCxnSpPr>
          <p:spPr>
            <a:xfrm flipV="1">
              <a:off x="2079732" y="2748342"/>
              <a:ext cx="793081" cy="461888"/>
            </a:xfrm>
            <a:prstGeom prst="bentConnector3">
              <a:avLst>
                <a:gd name="adj1" fmla="val 747"/>
              </a:avLst>
            </a:prstGeom>
            <a:noFill/>
            <a:ln w="6350" cap="flat" cmpd="sng" algn="ctr">
              <a:solidFill>
                <a:sysClr val="windowText" lastClr="000000">
                  <a:lumMod val="50000"/>
                  <a:lumOff val="50000"/>
                </a:sysClr>
              </a:solidFill>
              <a:prstDash val="solid"/>
              <a:miter lim="800000"/>
              <a:headEnd type="oval"/>
              <a:tailEnd type="oval"/>
            </a:ln>
            <a:effectLst/>
          </p:spPr>
        </p:cxnSp>
        <p:pic>
          <p:nvPicPr>
            <p:cNvPr id="74" name="Picture 2" descr="C:\Users\hp\Desktop\Hinhanhchieccan.jpg.jpg">
              <a:extLst>
                <a:ext uri="{FF2B5EF4-FFF2-40B4-BE49-F238E27FC236}">
                  <a16:creationId xmlns:a16="http://schemas.microsoft.com/office/drawing/2014/main" id="{58B36BA2-6908-403B-BD23-5F782C093C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9545218">
              <a:off x="3183397" y="2254290"/>
              <a:ext cx="1504620" cy="11284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a:extLst>
              <a:ext uri="{FF2B5EF4-FFF2-40B4-BE49-F238E27FC236}">
                <a16:creationId xmlns:a16="http://schemas.microsoft.com/office/drawing/2014/main" id="{1CFDE7C3-B113-0E8E-33D8-3929D9F29005}"/>
              </a:ext>
            </a:extLst>
          </p:cNvPr>
          <p:cNvGrpSpPr/>
          <p:nvPr/>
        </p:nvGrpSpPr>
        <p:grpSpPr>
          <a:xfrm>
            <a:off x="4429916" y="1348712"/>
            <a:ext cx="2016224" cy="2496372"/>
            <a:chOff x="4429916" y="1348712"/>
            <a:chExt cx="2016224" cy="2496372"/>
          </a:xfrm>
        </p:grpSpPr>
        <p:cxnSp>
          <p:nvCxnSpPr>
            <p:cNvPr id="6" name="Elbow Connector 10">
              <a:extLst>
                <a:ext uri="{FF2B5EF4-FFF2-40B4-BE49-F238E27FC236}">
                  <a16:creationId xmlns:a16="http://schemas.microsoft.com/office/drawing/2014/main" id="{BF31D347-068D-4985-B5B9-E09C566F1258}"/>
                </a:ext>
              </a:extLst>
            </p:cNvPr>
            <p:cNvCxnSpPr>
              <a:cxnSpLocks/>
            </p:cNvCxnSpPr>
            <p:nvPr/>
          </p:nvCxnSpPr>
          <p:spPr>
            <a:xfrm rot="5400000" flipH="1" flipV="1">
              <a:off x="5386618" y="1427153"/>
              <a:ext cx="420716" cy="263833"/>
            </a:xfrm>
            <a:prstGeom prst="bentConnector3">
              <a:avLst>
                <a:gd name="adj1" fmla="val 98299"/>
              </a:avLst>
            </a:prstGeom>
            <a:noFill/>
            <a:ln w="6350" cap="flat" cmpd="sng" algn="ctr">
              <a:solidFill>
                <a:sysClr val="windowText" lastClr="000000">
                  <a:lumMod val="50000"/>
                  <a:lumOff val="50000"/>
                </a:sysClr>
              </a:solidFill>
              <a:prstDash val="solid"/>
              <a:miter lim="800000"/>
              <a:headEnd type="oval"/>
              <a:tailEnd type="oval"/>
            </a:ln>
            <a:effectLst/>
          </p:spPr>
        </p:cxnSp>
        <p:sp>
          <p:nvSpPr>
            <p:cNvPr id="5" name="Oval 4">
              <a:extLst>
                <a:ext uri="{FF2B5EF4-FFF2-40B4-BE49-F238E27FC236}">
                  <a16:creationId xmlns:a16="http://schemas.microsoft.com/office/drawing/2014/main" id="{8BA3CF56-4A12-48BC-96BF-786960C1EE01}"/>
                </a:ext>
              </a:extLst>
            </p:cNvPr>
            <p:cNvSpPr/>
            <p:nvPr/>
          </p:nvSpPr>
          <p:spPr>
            <a:xfrm>
              <a:off x="4429916" y="1828860"/>
              <a:ext cx="2016224" cy="2016224"/>
            </a:xfrm>
            <a:prstGeom prst="ellipse">
              <a:avLst/>
            </a:prstGeom>
            <a:solidFill>
              <a:srgbClr val="262626">
                <a:alpha val="70000"/>
              </a:srgb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white"/>
                </a:solidFill>
                <a:effectLst/>
                <a:uLnTx/>
                <a:uFillTx/>
                <a:latin typeface="Arial"/>
                <a:cs typeface="+mn-cs"/>
              </a:endParaRPr>
            </a:p>
          </p:txBody>
        </p:sp>
        <p:pic>
          <p:nvPicPr>
            <p:cNvPr id="75" name="Picture 2" descr="Giải bài tập Vật lý 6: Bài C8 trang 10 SGK Vật lý 6 – TopLoigiai">
              <a:extLst>
                <a:ext uri="{FF2B5EF4-FFF2-40B4-BE49-F238E27FC236}">
                  <a16:creationId xmlns:a16="http://schemas.microsoft.com/office/drawing/2014/main" id="{E6591D7A-43A5-4858-8A5C-B328F2E6FB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847467">
              <a:off x="4863317" y="2185141"/>
              <a:ext cx="1219905" cy="130366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 Placeholder 1">
            <a:extLst>
              <a:ext uri="{FF2B5EF4-FFF2-40B4-BE49-F238E27FC236}">
                <a16:creationId xmlns:a16="http://schemas.microsoft.com/office/drawing/2014/main" id="{D6F12C17-603E-BF29-FDD7-2CCBAEF11384}"/>
              </a:ext>
            </a:extLst>
          </p:cNvPr>
          <p:cNvSpPr txBox="1">
            <a:spLocks/>
          </p:cNvSpPr>
          <p:nvPr/>
        </p:nvSpPr>
        <p:spPr>
          <a:xfrm>
            <a:off x="838200" y="94903"/>
            <a:ext cx="7543800" cy="724247"/>
          </a:xfrm>
          <a:prstGeom prst="rect">
            <a:avLst/>
          </a:prstGeom>
        </p:spPr>
        <p:txBody>
          <a:bodyPr anchor="ctr"/>
          <a:lstStyle>
            <a:lvl1pPr marL="0" indent="0" algn="l"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ct val="0"/>
              </a:spcBef>
              <a:defRPr/>
            </a:pPr>
            <a:r>
              <a:rPr lang="en-US" sz="2800" b="1">
                <a:ln w="1905"/>
                <a:effectLst>
                  <a:outerShdw blurRad="38100" dist="38100" dir="2700000" algn="tl">
                    <a:srgbClr val="000000">
                      <a:alpha val="43137"/>
                    </a:srgbClr>
                  </a:outerShdw>
                </a:effectLst>
              </a:rPr>
              <a:t>BÀI 3: </a:t>
            </a:r>
            <a:r>
              <a:rPr lang="en-US" sz="2800" b="1">
                <a:effectLst>
                  <a:outerShdw blurRad="38100" dist="38100" dir="2700000" algn="tl">
                    <a:srgbClr val="000000">
                      <a:alpha val="43137"/>
                    </a:srgbClr>
                  </a:outerShdw>
                </a:effectLst>
                <a:latin typeface="+mj-lt"/>
                <a:ea typeface="Times New Roman" panose="02020603050405020304" pitchFamily="18" charset="0"/>
              </a:rPr>
              <a:t>THỰC HÀNH TÍNH SAI SỐ TRONG PHÉP ĐO. </a:t>
            </a:r>
            <a:r>
              <a:rPr lang="en-US" sz="2800" b="1">
                <a:effectLst>
                  <a:outerShdw blurRad="38100" dist="38100" dir="2700000" algn="tl">
                    <a:srgbClr val="000000">
                      <a:alpha val="43137"/>
                    </a:srgbClr>
                  </a:outerShdw>
                </a:effectLst>
                <a:ea typeface="Times New Roman" panose="02020603050405020304" pitchFamily="18" charset="0"/>
              </a:rPr>
              <a:t>GHI KẾT QUẢ ĐO</a:t>
            </a:r>
            <a:endParaRPr lang="en-US" sz="2800" b="1">
              <a:ln w="1905"/>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6993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3"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upRight)">
                                      <p:cBhvr>
                                        <p:cTn id="18" dur="500"/>
                                        <p:tgtEl>
                                          <p:spTgt spid="7"/>
                                        </p:tgtEl>
                                      </p:cBhvr>
                                    </p:animEffect>
                                  </p:childTnLst>
                                </p:cTn>
                              </p:par>
                            </p:childTnLst>
                          </p:cTn>
                        </p:par>
                        <p:par>
                          <p:cTn id="19" fill="hold">
                            <p:stCondLst>
                              <p:cond delay="500"/>
                            </p:stCondLst>
                            <p:childTnLst>
                              <p:par>
                                <p:cTn id="20" presetID="47"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Elbow Connector 10">
            <a:extLst>
              <a:ext uri="{FF2B5EF4-FFF2-40B4-BE49-F238E27FC236}">
                <a16:creationId xmlns:a16="http://schemas.microsoft.com/office/drawing/2014/main" id="{BF31D347-068D-4985-B5B9-E09C566F1258}"/>
              </a:ext>
            </a:extLst>
          </p:cNvPr>
          <p:cNvCxnSpPr>
            <a:cxnSpLocks/>
          </p:cNvCxnSpPr>
          <p:nvPr/>
        </p:nvCxnSpPr>
        <p:spPr>
          <a:xfrm rot="5400000" flipH="1" flipV="1">
            <a:off x="8199697" y="-2534511"/>
            <a:ext cx="420716" cy="263833"/>
          </a:xfrm>
          <a:prstGeom prst="bentConnector3">
            <a:avLst>
              <a:gd name="adj1" fmla="val 98299"/>
            </a:avLst>
          </a:prstGeom>
          <a:noFill/>
          <a:ln w="6350" cap="flat" cmpd="sng" algn="ctr">
            <a:solidFill>
              <a:sysClr val="windowText" lastClr="000000">
                <a:lumMod val="50000"/>
                <a:lumOff val="50000"/>
              </a:sysClr>
            </a:solidFill>
            <a:prstDash val="solid"/>
            <a:miter lim="800000"/>
            <a:headEnd type="oval"/>
            <a:tailEnd type="oval"/>
          </a:ln>
          <a:effectLst/>
        </p:spPr>
      </p:cxnSp>
      <p:sp>
        <p:nvSpPr>
          <p:cNvPr id="5" name="Oval 4">
            <a:extLst>
              <a:ext uri="{FF2B5EF4-FFF2-40B4-BE49-F238E27FC236}">
                <a16:creationId xmlns:a16="http://schemas.microsoft.com/office/drawing/2014/main" id="{8BA3CF56-4A12-48BC-96BF-786960C1EE01}"/>
              </a:ext>
            </a:extLst>
          </p:cNvPr>
          <p:cNvSpPr/>
          <p:nvPr/>
        </p:nvSpPr>
        <p:spPr>
          <a:xfrm>
            <a:off x="7242995" y="-2132804"/>
            <a:ext cx="2016224" cy="2016224"/>
          </a:xfrm>
          <a:prstGeom prst="ellipse">
            <a:avLst/>
          </a:prstGeom>
          <a:solidFill>
            <a:srgbClr val="262626">
              <a:alpha val="70000"/>
            </a:srgb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white"/>
              </a:solidFill>
              <a:effectLst/>
              <a:uLnTx/>
              <a:uFillTx/>
              <a:latin typeface="Arial"/>
              <a:cs typeface="+mn-cs"/>
            </a:endParaRPr>
          </a:p>
        </p:txBody>
      </p:sp>
      <p:pic>
        <p:nvPicPr>
          <p:cNvPr id="75" name="Picture 2" descr="Giải bài tập Vật lý 6: Bài C8 trang 10 SGK Vật lý 6 – TopLoigiai">
            <a:extLst>
              <a:ext uri="{FF2B5EF4-FFF2-40B4-BE49-F238E27FC236}">
                <a16:creationId xmlns:a16="http://schemas.microsoft.com/office/drawing/2014/main" id="{E6591D7A-43A5-4858-8A5C-B328F2E6FB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847467">
            <a:off x="7676396" y="-1776523"/>
            <a:ext cx="1219905" cy="130366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835E4BA4-6A2F-2687-D2C3-646A4E3F9132}"/>
              </a:ext>
            </a:extLst>
          </p:cNvPr>
          <p:cNvGrpSpPr/>
          <p:nvPr/>
        </p:nvGrpSpPr>
        <p:grpSpPr>
          <a:xfrm>
            <a:off x="137828" y="590550"/>
            <a:ext cx="1309972" cy="914400"/>
            <a:chOff x="2945366" y="1822202"/>
            <a:chExt cx="2872970" cy="2016224"/>
          </a:xfrm>
        </p:grpSpPr>
        <p:sp>
          <p:nvSpPr>
            <p:cNvPr id="18" name="Oval 17">
              <a:extLst>
                <a:ext uri="{FF2B5EF4-FFF2-40B4-BE49-F238E27FC236}">
                  <a16:creationId xmlns:a16="http://schemas.microsoft.com/office/drawing/2014/main" id="{769C0D68-CB42-4F38-1675-3D17C6AE9BED}"/>
                </a:ext>
              </a:extLst>
            </p:cNvPr>
            <p:cNvSpPr/>
            <p:nvPr/>
          </p:nvSpPr>
          <p:spPr>
            <a:xfrm>
              <a:off x="2945366" y="1822202"/>
              <a:ext cx="2016224" cy="2016224"/>
            </a:xfrm>
            <a:prstGeom prst="ellipse">
              <a:avLst/>
            </a:prstGeom>
            <a:solidFill>
              <a:schemeClr val="tx2">
                <a:lumMod val="40000"/>
                <a:lumOff val="60000"/>
                <a:alpha val="7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white"/>
                </a:solidFill>
                <a:effectLst/>
                <a:uLnTx/>
                <a:uFillTx/>
                <a:latin typeface="Arial"/>
                <a:cs typeface="+mn-cs"/>
              </a:endParaRPr>
            </a:p>
          </p:txBody>
        </p:sp>
        <p:cxnSp>
          <p:nvCxnSpPr>
            <p:cNvPr id="19" name="Elbow Connector 32">
              <a:extLst>
                <a:ext uri="{FF2B5EF4-FFF2-40B4-BE49-F238E27FC236}">
                  <a16:creationId xmlns:a16="http://schemas.microsoft.com/office/drawing/2014/main" id="{87917615-3C8D-637E-661F-5DA707C15BC7}"/>
                </a:ext>
              </a:extLst>
            </p:cNvPr>
            <p:cNvCxnSpPr/>
            <p:nvPr/>
          </p:nvCxnSpPr>
          <p:spPr>
            <a:xfrm flipV="1">
              <a:off x="5025255" y="2395950"/>
              <a:ext cx="793081" cy="461888"/>
            </a:xfrm>
            <a:prstGeom prst="bentConnector3">
              <a:avLst>
                <a:gd name="adj1" fmla="val 52925"/>
              </a:avLst>
            </a:prstGeom>
            <a:noFill/>
            <a:ln w="6350" cap="flat" cmpd="sng" algn="ctr">
              <a:solidFill>
                <a:sysClr val="windowText" lastClr="000000">
                  <a:lumMod val="50000"/>
                  <a:lumOff val="50000"/>
                </a:sysClr>
              </a:solidFill>
              <a:prstDash val="solid"/>
              <a:miter lim="800000"/>
              <a:headEnd type="oval"/>
              <a:tailEnd type="oval"/>
            </a:ln>
            <a:effectLst/>
          </p:spPr>
        </p:cxnSp>
        <p:pic>
          <p:nvPicPr>
            <p:cNvPr id="20" name="Picture 2" descr="C:\Users\hp\Desktop\Hinhanhchieccan.jpg.jpg">
              <a:extLst>
                <a:ext uri="{FF2B5EF4-FFF2-40B4-BE49-F238E27FC236}">
                  <a16:creationId xmlns:a16="http://schemas.microsoft.com/office/drawing/2014/main" id="{6C428FAA-4CD3-7A22-AFAE-C7A7D0E472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19545218">
              <a:off x="3183397" y="2254290"/>
              <a:ext cx="1504620" cy="11284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a:extLst>
              <a:ext uri="{FF2B5EF4-FFF2-40B4-BE49-F238E27FC236}">
                <a16:creationId xmlns:a16="http://schemas.microsoft.com/office/drawing/2014/main" id="{136A7B33-1F80-EEFF-52FB-0CB2DF4A117B}"/>
              </a:ext>
            </a:extLst>
          </p:cNvPr>
          <p:cNvSpPr txBox="1"/>
          <p:nvPr/>
        </p:nvSpPr>
        <p:spPr>
          <a:xfrm>
            <a:off x="1447800" y="596059"/>
            <a:ext cx="6400800" cy="523220"/>
          </a:xfrm>
          <a:prstGeom prst="rect">
            <a:avLst/>
          </a:prstGeom>
          <a:noFill/>
        </p:spPr>
        <p:txBody>
          <a:bodyPr wrap="square" rtlCol="0">
            <a:spAutoFit/>
          </a:bodyPr>
          <a:lstStyle/>
          <a:p>
            <a:pPr algn="just" defTabSz="914286"/>
            <a:r>
              <a:rPr lang="pt-BR" sz="2800" b="1">
                <a:solidFill>
                  <a:schemeClr val="accent1">
                    <a:lumMod val="75000"/>
                  </a:schemeClr>
                </a:solidFill>
                <a:latin typeface="+mj-lt"/>
                <a:ea typeface="Times New Roman" panose="02020603050405020304" pitchFamily="18" charset="0"/>
              </a:rPr>
              <a:t>I. Phép đo trực tiếp và phép đo gián tiếp</a:t>
            </a:r>
            <a:endParaRPr lang="ko-KR" altLang="en-US" sz="2800" b="1" dirty="0">
              <a:solidFill>
                <a:schemeClr val="accent1">
                  <a:lumMod val="75000"/>
                </a:schemeClr>
              </a:solidFill>
              <a:latin typeface="+mj-lt"/>
            </a:endParaRPr>
          </a:p>
        </p:txBody>
      </p:sp>
      <p:pic>
        <p:nvPicPr>
          <p:cNvPr id="13" name="Picture 2" descr="Bài 4: Đo thể tích vật rắn không thấm nước | StudyCare Education">
            <a:extLst>
              <a:ext uri="{FF2B5EF4-FFF2-40B4-BE49-F238E27FC236}">
                <a16:creationId xmlns:a16="http://schemas.microsoft.com/office/drawing/2014/main" id="{E7DEB8D6-CE7A-FF39-F30E-AA3D23C8A0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9928"/>
          <a:stretch/>
        </p:blipFill>
        <p:spPr bwMode="auto">
          <a:xfrm>
            <a:off x="1379073" y="1465576"/>
            <a:ext cx="1109911" cy="33393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ài 4: Đo thể tích vật rắn không thấm nước | StudyCare Education">
            <a:extLst>
              <a:ext uri="{FF2B5EF4-FFF2-40B4-BE49-F238E27FC236}">
                <a16:creationId xmlns:a16="http://schemas.microsoft.com/office/drawing/2014/main" id="{04CB3A12-6053-CF42-C575-93286D1165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267"/>
          <a:stretch/>
        </p:blipFill>
        <p:spPr bwMode="auto">
          <a:xfrm>
            <a:off x="2488984" y="1465575"/>
            <a:ext cx="1626774" cy="33393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Người ta dùng cân rô béc van để đo khối lượng của một cái khóa, k">
            <a:extLst>
              <a:ext uri="{FF2B5EF4-FFF2-40B4-BE49-F238E27FC236}">
                <a16:creationId xmlns:a16="http://schemas.microsoft.com/office/drawing/2014/main" id="{6C3ABA21-DC68-2B24-2440-91D4AA50F28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251"/>
          <a:stretch/>
        </p:blipFill>
        <p:spPr bwMode="auto">
          <a:xfrm>
            <a:off x="5028243" y="1678039"/>
            <a:ext cx="3471935" cy="3135122"/>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1">
            <a:extLst>
              <a:ext uri="{FF2B5EF4-FFF2-40B4-BE49-F238E27FC236}">
                <a16:creationId xmlns:a16="http://schemas.microsoft.com/office/drawing/2014/main" id="{3380783D-C35D-BE4B-ADEB-948AC339E78F}"/>
              </a:ext>
            </a:extLst>
          </p:cNvPr>
          <p:cNvSpPr txBox="1">
            <a:spLocks/>
          </p:cNvSpPr>
          <p:nvPr/>
        </p:nvSpPr>
        <p:spPr>
          <a:xfrm>
            <a:off x="7257" y="94903"/>
            <a:ext cx="9136743" cy="327229"/>
          </a:xfrm>
          <a:prstGeom prst="rect">
            <a:avLst/>
          </a:prstGeom>
        </p:spPr>
        <p:txBody>
          <a:bodyPr anchor="ctr"/>
          <a:lstStyle>
            <a:lvl1pPr marL="0" indent="0" algn="l"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ct val="0"/>
              </a:spcBef>
              <a:defRPr/>
            </a:pPr>
            <a:r>
              <a:rPr lang="en-US" sz="2400" b="1">
                <a:ln w="1905"/>
                <a:effectLst>
                  <a:outerShdw blurRad="38100" dist="38100" dir="2700000" algn="tl">
                    <a:srgbClr val="000000">
                      <a:alpha val="43137"/>
                    </a:srgbClr>
                  </a:outerShdw>
                </a:effectLst>
              </a:rPr>
              <a:t>BÀI 3: </a:t>
            </a:r>
            <a:r>
              <a:rPr lang="en-US" sz="2400" b="1">
                <a:effectLst>
                  <a:outerShdw blurRad="38100" dist="38100" dir="2700000" algn="tl">
                    <a:srgbClr val="000000">
                      <a:alpha val="43137"/>
                    </a:srgbClr>
                  </a:outerShdw>
                </a:effectLst>
                <a:latin typeface="+mj-lt"/>
                <a:ea typeface="Times New Roman" panose="02020603050405020304" pitchFamily="18" charset="0"/>
              </a:rPr>
              <a:t>THỰC HÀNH TÍNH SAI SỐ TRONG PHÉP ĐO. </a:t>
            </a:r>
            <a:r>
              <a:rPr lang="en-US" sz="2400" b="1">
                <a:effectLst>
                  <a:outerShdw blurRad="38100" dist="38100" dir="2700000" algn="tl">
                    <a:srgbClr val="000000">
                      <a:alpha val="43137"/>
                    </a:srgbClr>
                  </a:outerShdw>
                </a:effectLst>
                <a:ea typeface="Times New Roman" panose="02020603050405020304" pitchFamily="18" charset="0"/>
              </a:rPr>
              <a:t>GHI KẾT QUẢ ĐO</a:t>
            </a:r>
            <a:endParaRPr lang="en-US" sz="2400" b="1">
              <a:ln w="1905"/>
              <a:effectLst>
                <a:outerShdw blurRad="38100" dist="38100" dir="2700000" algn="tl">
                  <a:srgbClr val="000000">
                    <a:alpha val="43137"/>
                  </a:srgbClr>
                </a:outerShdw>
              </a:effectLst>
            </a:endParaRPr>
          </a:p>
        </p:txBody>
      </p:sp>
      <p:sp>
        <p:nvSpPr>
          <p:cNvPr id="22" name="TextBox 21">
            <a:extLst>
              <a:ext uri="{FF2B5EF4-FFF2-40B4-BE49-F238E27FC236}">
                <a16:creationId xmlns:a16="http://schemas.microsoft.com/office/drawing/2014/main" id="{B5360E72-7B54-D372-6A72-11B59CFDD157}"/>
              </a:ext>
            </a:extLst>
          </p:cNvPr>
          <p:cNvSpPr txBox="1"/>
          <p:nvPr/>
        </p:nvSpPr>
        <p:spPr>
          <a:xfrm>
            <a:off x="8541972" y="-2863850"/>
            <a:ext cx="3222205" cy="523220"/>
          </a:xfrm>
          <a:prstGeom prst="rect">
            <a:avLst/>
          </a:prstGeom>
          <a:noFill/>
        </p:spPr>
        <p:txBody>
          <a:bodyPr wrap="square" rtlCol="0">
            <a:spAutoFit/>
          </a:bodyPr>
          <a:lstStyle/>
          <a:p>
            <a:pPr defTabSz="914286"/>
            <a:r>
              <a:rPr lang="en-US" sz="2800" b="1">
                <a:solidFill>
                  <a:schemeClr val="accent1">
                    <a:lumMod val="75000"/>
                  </a:schemeClr>
                </a:solidFill>
                <a:latin typeface="+mj-lt"/>
                <a:ea typeface="Times New Roman" panose="02020603050405020304" pitchFamily="18" charset="0"/>
              </a:rPr>
              <a:t>II</a:t>
            </a:r>
            <a:r>
              <a:rPr lang="en-US" sz="2800" b="1">
                <a:solidFill>
                  <a:schemeClr val="accent1">
                    <a:lumMod val="75000"/>
                  </a:schemeClr>
                </a:solidFill>
                <a:effectLst/>
                <a:latin typeface="+mj-lt"/>
                <a:ea typeface="Times New Roman" panose="02020603050405020304" pitchFamily="18" charset="0"/>
              </a:rPr>
              <a:t>. Sai số phép đo.</a:t>
            </a:r>
            <a:endParaRPr lang="ko-KR" altLang="en-US" sz="2800" b="1" dirty="0">
              <a:solidFill>
                <a:schemeClr val="accent1">
                  <a:lumMod val="75000"/>
                </a:schemeClr>
              </a:solidFill>
              <a:latin typeface="+mj-lt"/>
            </a:endParaRPr>
          </a:p>
        </p:txBody>
      </p:sp>
    </p:spTree>
    <p:extLst>
      <p:ext uri="{BB962C8B-B14F-4D97-AF65-F5344CB8AC3E}">
        <p14:creationId xmlns:p14="http://schemas.microsoft.com/office/powerpoint/2010/main" val="3356486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2</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7D6806D0-BD23-4D10-8A4A-19DD5BCF118F}"/>
              </a:ext>
            </a:extLst>
          </p:cNvPr>
          <p:cNvSpPr txBox="1"/>
          <p:nvPr/>
        </p:nvSpPr>
        <p:spPr>
          <a:xfrm>
            <a:off x="2578282" y="57150"/>
            <a:ext cx="6337118" cy="854605"/>
          </a:xfrm>
          <a:prstGeom prst="rect">
            <a:avLst/>
          </a:prstGeom>
        </p:spPr>
        <p:txBody>
          <a:bodyPr vert="horz" lIns="91440" tIns="45720" rIns="91440" bIns="45720" rtlCol="0">
            <a:noAutofit/>
          </a:bodyPr>
          <a:lstStyle/>
          <a:p>
            <a:pPr algn="just">
              <a:lnSpc>
                <a:spcPct val="115000"/>
              </a:lnSpc>
            </a:pPr>
            <a:r>
              <a:rPr lang="en-US" sz="2200" b="1">
                <a:effectLst/>
                <a:latin typeface="+mj-lt"/>
                <a:ea typeface="Times New Roman" panose="02020603050405020304" pitchFamily="18" charset="0"/>
              </a:rPr>
              <a:t>Câu 1:</a:t>
            </a:r>
            <a:r>
              <a:rPr lang="en-US" sz="2200">
                <a:effectLst/>
                <a:latin typeface="+mj-lt"/>
                <a:ea typeface="Times New Roman" panose="02020603050405020304" pitchFamily="18" charset="0"/>
              </a:rPr>
              <a:t> Phép đo một đại lượng vật lý là gì? Thế nào là phép đo trực tiếp? Thế nào là phép đo gián tiếp?</a:t>
            </a:r>
          </a:p>
        </p:txBody>
      </p:sp>
      <p:sp>
        <p:nvSpPr>
          <p:cNvPr id="21" name="Rectangle 20">
            <a:extLst>
              <a:ext uri="{FF2B5EF4-FFF2-40B4-BE49-F238E27FC236}">
                <a16:creationId xmlns:a16="http://schemas.microsoft.com/office/drawing/2014/main" id="{9BFD4E9F-313C-0677-A710-8878606F1692}"/>
              </a:ext>
            </a:extLst>
          </p:cNvPr>
          <p:cNvSpPr/>
          <p:nvPr/>
        </p:nvSpPr>
        <p:spPr>
          <a:xfrm>
            <a:off x="2819400" y="1047750"/>
            <a:ext cx="6096000" cy="769441"/>
          </a:xfrm>
          <a:prstGeom prst="rect">
            <a:avLst/>
          </a:prstGeom>
          <a:ln w="19050">
            <a:solidFill>
              <a:schemeClr val="accent5">
                <a:lumMod val="75000"/>
              </a:schemeClr>
            </a:solidFill>
          </a:ln>
        </p:spPr>
        <p:txBody>
          <a:bodyPr wrap="square">
            <a:spAutoFit/>
          </a:bodyPr>
          <a:lstStyle/>
          <a:p>
            <a:pPr algn="just" defTabSz="685800" eaLnBrk="0" fontAlgn="base" hangingPunct="0">
              <a:spcBef>
                <a:spcPct val="0"/>
              </a:spcBef>
              <a:spcAft>
                <a:spcPct val="0"/>
              </a:spcAft>
              <a:defRPr/>
            </a:pPr>
            <a:r>
              <a:rPr lang="en-US" sz="2200" dirty="0">
                <a:latin typeface="+mj-lt"/>
              </a:rPr>
              <a:t>- </a:t>
            </a:r>
            <a:r>
              <a:rPr lang="en-US" sz="2200" dirty="0" err="1">
                <a:latin typeface="+mj-lt"/>
              </a:rPr>
              <a:t>Phép</a:t>
            </a:r>
            <a:r>
              <a:rPr lang="en-US" sz="2200" dirty="0">
                <a:latin typeface="+mj-lt"/>
              </a:rPr>
              <a:t> </a:t>
            </a:r>
            <a:r>
              <a:rPr lang="en-US" sz="2200" dirty="0" err="1">
                <a:latin typeface="+mj-lt"/>
              </a:rPr>
              <a:t>đo</a:t>
            </a:r>
            <a:r>
              <a:rPr lang="en-US" sz="2200" dirty="0">
                <a:latin typeface="+mj-lt"/>
              </a:rPr>
              <a:t> </a:t>
            </a:r>
            <a:r>
              <a:rPr lang="en-US" sz="2200" dirty="0" err="1">
                <a:latin typeface="+mj-lt"/>
              </a:rPr>
              <a:t>các</a:t>
            </a:r>
            <a:r>
              <a:rPr lang="en-US" sz="2200" dirty="0">
                <a:latin typeface="+mj-lt"/>
              </a:rPr>
              <a:t> </a:t>
            </a:r>
            <a:r>
              <a:rPr lang="en-US" sz="2200" dirty="0" err="1">
                <a:latin typeface="+mj-lt"/>
              </a:rPr>
              <a:t>đại</a:t>
            </a:r>
            <a:r>
              <a:rPr lang="en-US" sz="2200" dirty="0">
                <a:latin typeface="+mj-lt"/>
              </a:rPr>
              <a:t> </a:t>
            </a:r>
            <a:r>
              <a:rPr lang="en-US" sz="2200" dirty="0" err="1">
                <a:latin typeface="+mj-lt"/>
              </a:rPr>
              <a:t>lượng</a:t>
            </a:r>
            <a:r>
              <a:rPr lang="en-US" sz="2200" dirty="0">
                <a:latin typeface="+mj-lt"/>
              </a:rPr>
              <a:t> </a:t>
            </a:r>
            <a:r>
              <a:rPr lang="en-US" sz="2200" dirty="0" err="1">
                <a:latin typeface="+mj-lt"/>
              </a:rPr>
              <a:t>vật</a:t>
            </a:r>
            <a:r>
              <a:rPr lang="en-US" sz="2200" dirty="0">
                <a:latin typeface="+mj-lt"/>
              </a:rPr>
              <a:t> </a:t>
            </a:r>
            <a:r>
              <a:rPr lang="en-US" sz="2200" dirty="0" err="1">
                <a:latin typeface="+mj-lt"/>
              </a:rPr>
              <a:t>lí</a:t>
            </a:r>
            <a:r>
              <a:rPr lang="en-US" sz="2200" dirty="0">
                <a:latin typeface="+mj-lt"/>
              </a:rPr>
              <a:t> </a:t>
            </a:r>
            <a:r>
              <a:rPr lang="en-US" sz="2200" dirty="0" err="1">
                <a:latin typeface="+mj-lt"/>
              </a:rPr>
              <a:t>là</a:t>
            </a:r>
            <a:r>
              <a:rPr lang="en-US" sz="2200" dirty="0">
                <a:latin typeface="+mj-lt"/>
              </a:rPr>
              <a:t> </a:t>
            </a:r>
            <a:r>
              <a:rPr lang="en-US" sz="2200" dirty="0" err="1">
                <a:latin typeface="+mj-lt"/>
              </a:rPr>
              <a:t>phép</a:t>
            </a:r>
            <a:r>
              <a:rPr lang="en-US" sz="2200" dirty="0">
                <a:latin typeface="+mj-lt"/>
              </a:rPr>
              <a:t> so </a:t>
            </a:r>
            <a:r>
              <a:rPr lang="en-US" sz="2200" dirty="0" err="1">
                <a:latin typeface="+mj-lt"/>
              </a:rPr>
              <a:t>sánh</a:t>
            </a:r>
            <a:r>
              <a:rPr lang="en-US" sz="2200" dirty="0">
                <a:latin typeface="+mj-lt"/>
              </a:rPr>
              <a:t> </a:t>
            </a:r>
            <a:r>
              <a:rPr lang="en-US" sz="2200" dirty="0" err="1">
                <a:latin typeface="+mj-lt"/>
              </a:rPr>
              <a:t>nó</a:t>
            </a:r>
            <a:r>
              <a:rPr lang="en-US" sz="2200" dirty="0">
                <a:latin typeface="+mj-lt"/>
              </a:rPr>
              <a:t> </a:t>
            </a:r>
            <a:r>
              <a:rPr lang="en-US" sz="2200" dirty="0" err="1">
                <a:latin typeface="+mj-lt"/>
              </a:rPr>
              <a:t>với</a:t>
            </a:r>
            <a:r>
              <a:rPr lang="en-US" sz="2200" dirty="0">
                <a:latin typeface="+mj-lt"/>
              </a:rPr>
              <a:t> </a:t>
            </a:r>
            <a:r>
              <a:rPr lang="en-US" sz="2200" dirty="0" err="1">
                <a:latin typeface="+mj-lt"/>
              </a:rPr>
              <a:t>đại</a:t>
            </a:r>
            <a:r>
              <a:rPr lang="en-US" sz="2200" dirty="0">
                <a:latin typeface="+mj-lt"/>
              </a:rPr>
              <a:t> </a:t>
            </a:r>
            <a:r>
              <a:rPr lang="en-US" sz="2200" dirty="0" err="1">
                <a:latin typeface="+mj-lt"/>
              </a:rPr>
              <a:t>lượng</a:t>
            </a:r>
            <a:r>
              <a:rPr lang="en-US" sz="2200" dirty="0">
                <a:latin typeface="+mj-lt"/>
              </a:rPr>
              <a:t> </a:t>
            </a:r>
            <a:r>
              <a:rPr lang="en-US" sz="2200" dirty="0" err="1">
                <a:latin typeface="+mj-lt"/>
              </a:rPr>
              <a:t>cùng</a:t>
            </a:r>
            <a:r>
              <a:rPr lang="en-US" sz="2200" dirty="0">
                <a:latin typeface="+mj-lt"/>
              </a:rPr>
              <a:t> </a:t>
            </a:r>
            <a:r>
              <a:rPr lang="en-US" sz="2200" dirty="0" err="1">
                <a:latin typeface="+mj-lt"/>
              </a:rPr>
              <a:t>loại</a:t>
            </a:r>
            <a:r>
              <a:rPr lang="en-US" sz="2200" dirty="0">
                <a:latin typeface="+mj-lt"/>
              </a:rPr>
              <a:t> </a:t>
            </a:r>
            <a:r>
              <a:rPr lang="en-US" sz="2200" dirty="0" err="1">
                <a:latin typeface="+mj-lt"/>
              </a:rPr>
              <a:t>được</a:t>
            </a:r>
            <a:r>
              <a:rPr lang="en-US" sz="2200" dirty="0">
                <a:latin typeface="+mj-lt"/>
              </a:rPr>
              <a:t> </a:t>
            </a:r>
            <a:r>
              <a:rPr lang="en-US" sz="2200" dirty="0" err="1">
                <a:latin typeface="+mj-lt"/>
              </a:rPr>
              <a:t>quy</a:t>
            </a:r>
            <a:r>
              <a:rPr lang="en-US" sz="2200" dirty="0">
                <a:latin typeface="+mj-lt"/>
              </a:rPr>
              <a:t> </a:t>
            </a:r>
            <a:r>
              <a:rPr lang="en-US" sz="2200" dirty="0" err="1">
                <a:latin typeface="+mj-lt"/>
              </a:rPr>
              <a:t>ước</a:t>
            </a:r>
            <a:r>
              <a:rPr lang="en-US" sz="2200" dirty="0">
                <a:latin typeface="+mj-lt"/>
              </a:rPr>
              <a:t> </a:t>
            </a:r>
            <a:r>
              <a:rPr lang="en-US" sz="2200" dirty="0" err="1">
                <a:latin typeface="+mj-lt"/>
              </a:rPr>
              <a:t>làm</a:t>
            </a:r>
            <a:r>
              <a:rPr lang="en-US" sz="2200" dirty="0">
                <a:latin typeface="+mj-lt"/>
              </a:rPr>
              <a:t> </a:t>
            </a:r>
            <a:r>
              <a:rPr lang="en-US" sz="2200" dirty="0" err="1">
                <a:latin typeface="+mj-lt"/>
              </a:rPr>
              <a:t>đơn</a:t>
            </a:r>
            <a:r>
              <a:rPr lang="en-US" sz="2200" dirty="0">
                <a:latin typeface="+mj-lt"/>
              </a:rPr>
              <a:t> </a:t>
            </a:r>
            <a:r>
              <a:rPr lang="en-US" sz="2200" dirty="0" err="1">
                <a:latin typeface="+mj-lt"/>
              </a:rPr>
              <a:t>vị</a:t>
            </a:r>
            <a:r>
              <a:rPr lang="en-US" sz="2200" dirty="0">
                <a:latin typeface="+mj-lt"/>
              </a:rPr>
              <a:t>.</a:t>
            </a:r>
          </a:p>
        </p:txBody>
      </p:sp>
      <p:sp>
        <p:nvSpPr>
          <p:cNvPr id="24" name="Rectangle 2">
            <a:extLst>
              <a:ext uri="{FF2B5EF4-FFF2-40B4-BE49-F238E27FC236}">
                <a16:creationId xmlns:a16="http://schemas.microsoft.com/office/drawing/2014/main" id="{C5037D1B-2881-5DC6-67D7-97368F13B3B6}"/>
              </a:ext>
            </a:extLst>
          </p:cNvPr>
          <p:cNvSpPr>
            <a:spLocks noChangeArrowheads="1"/>
          </p:cNvSpPr>
          <p:nvPr/>
        </p:nvSpPr>
        <p:spPr bwMode="auto">
          <a:xfrm>
            <a:off x="2819400" y="1885950"/>
            <a:ext cx="2971800" cy="1446550"/>
          </a:xfrm>
          <a:prstGeom prst="rect">
            <a:avLst/>
          </a:prstGeom>
          <a:noFill/>
          <a:ln w="19050">
            <a:solidFill>
              <a:schemeClr val="accent5">
                <a:lumMod val="75000"/>
              </a:schemeClr>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defTabSz="685800" eaLnBrk="0" fontAlgn="base" hangingPunct="0">
              <a:spcBef>
                <a:spcPct val="0"/>
              </a:spcBef>
              <a:spcAft>
                <a:spcPct val="0"/>
              </a:spcAft>
            </a:pPr>
            <a:r>
              <a:rPr lang="en-US" sz="2200" b="1">
                <a:effectLst/>
                <a:latin typeface="+mj-lt"/>
                <a:ea typeface="Times New Roman" panose="02020603050405020304" pitchFamily="18" charset="0"/>
                <a:sym typeface="Symbol" panose="05050102010706020507" pitchFamily="18" charset="2"/>
              </a:rPr>
              <a:t></a:t>
            </a:r>
            <a:r>
              <a:rPr lang="en-US" sz="2200" b="1">
                <a:ln>
                  <a:noFill/>
                </a:ln>
                <a:effectLst/>
                <a:latin typeface="+mj-lt"/>
                <a:ea typeface="Times New Roman" panose="02020603050405020304" pitchFamily="18" charset="0"/>
              </a:rPr>
              <a:t> </a:t>
            </a:r>
            <a:r>
              <a:rPr lang="en-US" sz="2200" i="1">
                <a:ln>
                  <a:noFill/>
                </a:ln>
                <a:effectLst/>
                <a:latin typeface="+mj-lt"/>
                <a:ea typeface="Times New Roman" panose="02020603050405020304" pitchFamily="18" charset="0"/>
              </a:rPr>
              <a:t>Phép đo trực tiếp:</a:t>
            </a:r>
            <a:r>
              <a:rPr lang="en-US" sz="2200">
                <a:ln>
                  <a:noFill/>
                </a:ln>
                <a:effectLst/>
                <a:latin typeface="+mj-lt"/>
                <a:ea typeface="Times New Roman" panose="02020603050405020304" pitchFamily="18" charset="0"/>
              </a:rPr>
              <a:t> là giá trị của đại lượng cần đo được đọc trực tiếp trên dụng cụ đo</a:t>
            </a:r>
            <a:endParaRPr lang="en-US" sz="2200" b="1" dirty="0">
              <a:latin typeface="+mj-lt"/>
            </a:endParaRPr>
          </a:p>
        </p:txBody>
      </p:sp>
      <p:sp>
        <p:nvSpPr>
          <p:cNvPr id="25" name="Rectangle 24">
            <a:extLst>
              <a:ext uri="{FF2B5EF4-FFF2-40B4-BE49-F238E27FC236}">
                <a16:creationId xmlns:a16="http://schemas.microsoft.com/office/drawing/2014/main" id="{2BB99356-284D-111F-7007-9AFEE00E130A}"/>
              </a:ext>
            </a:extLst>
          </p:cNvPr>
          <p:cNvSpPr/>
          <p:nvPr/>
        </p:nvSpPr>
        <p:spPr>
          <a:xfrm>
            <a:off x="5943600" y="1885950"/>
            <a:ext cx="2971800" cy="1785104"/>
          </a:xfrm>
          <a:prstGeom prst="rect">
            <a:avLst/>
          </a:prstGeom>
          <a:ln w="19050">
            <a:solidFill>
              <a:schemeClr val="accent5">
                <a:lumMod val="75000"/>
              </a:schemeClr>
            </a:solidFill>
            <a:prstDash val="sysDash"/>
          </a:ln>
        </p:spPr>
        <p:txBody>
          <a:bodyPr wrap="square">
            <a:spAutoFit/>
          </a:bodyPr>
          <a:lstStyle/>
          <a:p>
            <a:pPr algn="just" defTabSz="685800" eaLnBrk="0" fontAlgn="base" hangingPunct="0">
              <a:spcBef>
                <a:spcPct val="0"/>
              </a:spcBef>
              <a:spcAft>
                <a:spcPct val="0"/>
              </a:spcAft>
              <a:defRPr/>
            </a:pPr>
            <a:r>
              <a:rPr lang="en-US" sz="2200" b="1">
                <a:latin typeface="+mj-lt"/>
                <a:ea typeface="Times New Roman" panose="02020603050405020304" pitchFamily="18" charset="0"/>
                <a:sym typeface="Symbol" panose="05050102010706020507" pitchFamily="18" charset="2"/>
              </a:rPr>
              <a:t></a:t>
            </a:r>
            <a:r>
              <a:rPr lang="en-US" sz="2200" b="1">
                <a:latin typeface="+mj-lt"/>
                <a:ea typeface="Times New Roman" panose="02020603050405020304" pitchFamily="18" charset="0"/>
              </a:rPr>
              <a:t> </a:t>
            </a:r>
            <a:r>
              <a:rPr lang="en-US" sz="2200" i="1">
                <a:latin typeface="+mj-lt"/>
                <a:ea typeface="Times New Roman" panose="02020603050405020304" pitchFamily="18" charset="0"/>
              </a:rPr>
              <a:t>Phép đo gián tiếp:</a:t>
            </a:r>
            <a:r>
              <a:rPr lang="en-US" sz="2200">
                <a:latin typeface="+mj-lt"/>
                <a:ea typeface="Times New Roman" panose="02020603050405020304" pitchFamily="18" charset="0"/>
              </a:rPr>
              <a:t> giá trị của đại lượng cần đo được xác định thông qua các đại lượng được đo trực tiếp</a:t>
            </a:r>
            <a:endParaRPr lang="en-US" sz="2200" dirty="0">
              <a:latin typeface="+mj-lt"/>
            </a:endParaRPr>
          </a:p>
        </p:txBody>
      </p:sp>
      <p:pic>
        <p:nvPicPr>
          <p:cNvPr id="27" name="Picture 4" descr="Người ta dùng cân rô béc van để đo khối lượng của một cái khóa, k">
            <a:extLst>
              <a:ext uri="{FF2B5EF4-FFF2-40B4-BE49-F238E27FC236}">
                <a16:creationId xmlns:a16="http://schemas.microsoft.com/office/drawing/2014/main" id="{963CE0AC-8F1A-2C71-2FF8-2B40D9072A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251"/>
          <a:stretch/>
        </p:blipFill>
        <p:spPr bwMode="auto">
          <a:xfrm>
            <a:off x="2592796" y="3536199"/>
            <a:ext cx="1536518" cy="13874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Bài 4: Đo thể tích vật rắn không thấm nước | StudyCare Education">
            <a:extLst>
              <a:ext uri="{FF2B5EF4-FFF2-40B4-BE49-F238E27FC236}">
                <a16:creationId xmlns:a16="http://schemas.microsoft.com/office/drawing/2014/main" id="{05495E85-5F35-BAE2-D48A-2DF9AD1934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168"/>
          <a:stretch/>
        </p:blipFill>
        <p:spPr bwMode="auto">
          <a:xfrm>
            <a:off x="4243062" y="3406379"/>
            <a:ext cx="1533623" cy="160377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9E8595D-3194-0DF4-72EB-0EECFB8F992A}"/>
                  </a:ext>
                </a:extLst>
              </p:cNvPr>
              <p:cNvSpPr txBox="1"/>
              <p:nvPr/>
            </p:nvSpPr>
            <p:spPr>
              <a:xfrm>
                <a:off x="6338460" y="3971777"/>
                <a:ext cx="2196520" cy="810607"/>
              </a:xfrm>
              <a:prstGeom prst="rect">
                <a:avLst/>
              </a:prstGeom>
              <a:solidFill>
                <a:schemeClr val="accent5">
                  <a:lumMod val="50000"/>
                </a:schemeClr>
              </a:solidFill>
            </p:spPr>
            <p:txBody>
              <a:bodyPr wrap="square">
                <a:spAutoFit/>
              </a:bodyPr>
              <a:lstStyle/>
              <a:p>
                <a:pPr algn="ctr"/>
                <a:r>
                  <a:rPr lang="en-US" sz="2000" b="1">
                    <a:solidFill>
                      <a:schemeClr val="bg1"/>
                    </a:solidFill>
                    <a:effectLst/>
                    <a:latin typeface="+mj-lt"/>
                    <a:ea typeface="Times New Roman" panose="02020603050405020304" pitchFamily="18" charset="0"/>
                  </a:rPr>
                  <a:t>Khối lượng riêng:</a:t>
                </a:r>
              </a:p>
              <a:p>
                <a:pPr algn="ctr"/>
                <a14:m>
                  <m:oMath xmlns:m="http://schemas.openxmlformats.org/officeDocument/2006/math">
                    <m:r>
                      <a:rPr lang="en-US" sz="2000" b="1" i="1" smtClean="0">
                        <a:solidFill>
                          <a:schemeClr val="bg1"/>
                        </a:solidFill>
                        <a:effectLst/>
                        <a:latin typeface="Cambria Math" panose="02040503050406030204" pitchFamily="18" charset="0"/>
                        <a:ea typeface="Cambria Math" panose="02040503050406030204" pitchFamily="18" charset="0"/>
                      </a:rPr>
                      <m:t>𝝆</m:t>
                    </m:r>
                  </m:oMath>
                </a14:m>
                <a:r>
                  <a:rPr lang="en-US" sz="2000" b="1">
                    <a:solidFill>
                      <a:schemeClr val="bg1"/>
                    </a:solidFill>
                    <a:effectLst/>
                    <a:latin typeface="+mj-lt"/>
                    <a:ea typeface="Times New Roman" panose="02020603050405020304" pitchFamily="18" charset="0"/>
                  </a:rPr>
                  <a:t> = </a:t>
                </a:r>
                <a14:m>
                  <m:oMath xmlns:m="http://schemas.openxmlformats.org/officeDocument/2006/math">
                    <m:f>
                      <m:fPr>
                        <m:ctrlPr>
                          <a:rPr lang="en-US" sz="2000" b="1" i="1">
                            <a:solidFill>
                              <a:schemeClr val="bg1"/>
                            </a:solidFill>
                            <a:effectLst/>
                            <a:latin typeface="Cambria Math" panose="02040503050406030204" pitchFamily="18" charset="0"/>
                            <a:ea typeface="Times New Roman" panose="02020603050405020304" pitchFamily="18" charset="0"/>
                          </a:rPr>
                        </m:ctrlPr>
                      </m:fPr>
                      <m:num>
                        <m:r>
                          <a:rPr lang="en-US" sz="2000" b="1" i="1" smtClean="0">
                            <a:solidFill>
                              <a:schemeClr val="bg1"/>
                            </a:solidFill>
                            <a:effectLst/>
                            <a:latin typeface="Cambria Math" panose="02040503050406030204" pitchFamily="18" charset="0"/>
                            <a:ea typeface="Times New Roman" panose="02020603050405020304" pitchFamily="18" charset="0"/>
                          </a:rPr>
                          <m:t>𝒎</m:t>
                        </m:r>
                      </m:num>
                      <m:den>
                        <m:r>
                          <a:rPr lang="en-US" sz="2000" b="1" i="1" smtClean="0">
                            <a:solidFill>
                              <a:schemeClr val="bg1"/>
                            </a:solidFill>
                            <a:effectLst/>
                            <a:latin typeface="Cambria Math" panose="02040503050406030204" pitchFamily="18" charset="0"/>
                            <a:ea typeface="Times New Roman" panose="02020603050405020304" pitchFamily="18" charset="0"/>
                          </a:rPr>
                          <m:t>𝑽</m:t>
                        </m:r>
                      </m:den>
                    </m:f>
                  </m:oMath>
                </a14:m>
                <a:endParaRPr lang="en-US" sz="2000" b="1">
                  <a:solidFill>
                    <a:schemeClr val="bg1"/>
                  </a:solidFill>
                  <a:latin typeface="+mj-lt"/>
                </a:endParaRPr>
              </a:p>
            </p:txBody>
          </p:sp>
        </mc:Choice>
        <mc:Fallback xmlns="">
          <p:sp>
            <p:nvSpPr>
              <p:cNvPr id="29" name="TextBox 28">
                <a:extLst>
                  <a:ext uri="{FF2B5EF4-FFF2-40B4-BE49-F238E27FC236}">
                    <a16:creationId xmlns:a16="http://schemas.microsoft.com/office/drawing/2014/main" id="{B9E8595D-3194-0DF4-72EB-0EECFB8F992A}"/>
                  </a:ext>
                </a:extLst>
              </p:cNvPr>
              <p:cNvSpPr txBox="1">
                <a:spLocks noRot="1" noChangeAspect="1" noMove="1" noResize="1" noEditPoints="1" noAdjustHandles="1" noChangeArrowheads="1" noChangeShapeType="1" noTextEdit="1"/>
              </p:cNvSpPr>
              <p:nvPr/>
            </p:nvSpPr>
            <p:spPr>
              <a:xfrm>
                <a:off x="6338460" y="3971777"/>
                <a:ext cx="2196520" cy="810607"/>
              </a:xfrm>
              <a:prstGeom prst="rect">
                <a:avLst/>
              </a:prstGeom>
              <a:blipFill>
                <a:blip r:embed="rId5"/>
                <a:stretch>
                  <a:fillRect t="-4511" b="-4511"/>
                </a:stretch>
              </a:blipFill>
            </p:spPr>
            <p:txBody>
              <a:bodyPr/>
              <a:lstStyle/>
              <a:p>
                <a:r>
                  <a:rPr lang="en-US">
                    <a:noFill/>
                  </a:rPr>
                  <a:t> </a:t>
                </a:r>
              </a:p>
            </p:txBody>
          </p:sp>
        </mc:Fallback>
      </mc:AlternateContent>
      <p:pic>
        <p:nvPicPr>
          <p:cNvPr id="11" name="Graphic 10" descr="Clipboard with solid fill">
            <a:extLst>
              <a:ext uri="{FF2B5EF4-FFF2-40B4-BE49-F238E27FC236}">
                <a16:creationId xmlns:a16="http://schemas.microsoft.com/office/drawing/2014/main" id="{384C1EDC-FB71-56D1-1509-37EB3F4D1F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7883" y="33981"/>
            <a:ext cx="914400" cy="914400"/>
          </a:xfrm>
          <a:prstGeom prst="rect">
            <a:avLst/>
          </a:prstGeom>
        </p:spPr>
      </p:pic>
    </p:spTree>
    <p:extLst>
      <p:ext uri="{BB962C8B-B14F-4D97-AF65-F5344CB8AC3E}">
        <p14:creationId xmlns:p14="http://schemas.microsoft.com/office/powerpoint/2010/main" val="31922430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strVal val="4*#ppt_w"/>
                                          </p:val>
                                        </p:tav>
                                        <p:tav tm="100000">
                                          <p:val>
                                            <p:strVal val="#ppt_w"/>
                                          </p:val>
                                        </p:tav>
                                      </p:tavLst>
                                    </p:anim>
                                    <p:anim calcmode="lin" valueType="num">
                                      <p:cBhvr>
                                        <p:cTn id="38" dur="500" fill="hold"/>
                                        <p:tgtEl>
                                          <p:spTgt spid="2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5"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2</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8" name="TextBox 7">
            <a:extLst>
              <a:ext uri="{FF2B5EF4-FFF2-40B4-BE49-F238E27FC236}">
                <a16:creationId xmlns:a16="http://schemas.microsoft.com/office/drawing/2014/main" id="{9EDD0C2E-4DAA-4DA9-8E3C-69BBAA469EFC}"/>
              </a:ext>
            </a:extLst>
          </p:cNvPr>
          <p:cNvSpPr txBox="1"/>
          <p:nvPr/>
        </p:nvSpPr>
        <p:spPr>
          <a:xfrm>
            <a:off x="2743199" y="9979"/>
            <a:ext cx="6324601" cy="2057400"/>
          </a:xfrm>
          <a:prstGeom prst="rect">
            <a:avLst/>
          </a:prstGeom>
        </p:spPr>
        <p:txBody>
          <a:bodyPr vert="horz" lIns="91440" tIns="45720" rIns="91440" bIns="45720" rtlCol="0">
            <a:noAutofit/>
          </a:bodyPr>
          <a:lstStyle/>
          <a:p>
            <a:pPr algn="just"/>
            <a:r>
              <a:rPr lang="en-US" sz="1800" b="1">
                <a:effectLst/>
                <a:latin typeface="+mj-lt"/>
                <a:ea typeface="Times New Roman" panose="02020603050405020304" pitchFamily="18" charset="0"/>
              </a:rPr>
              <a:t>Câu 2:</a:t>
            </a:r>
            <a:r>
              <a:rPr lang="en-US" sz="1800">
                <a:effectLst/>
                <a:latin typeface="+mj-lt"/>
                <a:ea typeface="Times New Roman" panose="02020603050405020304" pitchFamily="18" charset="0"/>
              </a:rPr>
              <a:t> Em hãy lập phương án đo tốc độ chuyển động của chiếc xe ô tô đồ chơi chỉ dùng thước; đồng hồ bấm giây và trả lời các câu hỏi sau:</a:t>
            </a:r>
          </a:p>
          <a:p>
            <a:pPr indent="90170" algn="just"/>
            <a:r>
              <a:rPr lang="en-US" sz="1800" b="1">
                <a:effectLst/>
                <a:latin typeface="+mj-lt"/>
                <a:ea typeface="Times New Roman" panose="02020603050405020304" pitchFamily="18" charset="0"/>
              </a:rPr>
              <a:t>a.</a:t>
            </a:r>
            <a:r>
              <a:rPr lang="en-US" sz="1800">
                <a:effectLst/>
                <a:latin typeface="+mj-lt"/>
                <a:ea typeface="Times New Roman" panose="02020603050405020304" pitchFamily="18" charset="0"/>
              </a:rPr>
              <a:t> Để đo tốc độ chuyển động của chiếc xe cần đo đại lượng nào?</a:t>
            </a:r>
          </a:p>
          <a:p>
            <a:pPr indent="90170" algn="just"/>
            <a:r>
              <a:rPr lang="en-US" sz="1800" b="1">
                <a:effectLst/>
                <a:latin typeface="+mj-lt"/>
                <a:ea typeface="Times New Roman" panose="02020603050405020304" pitchFamily="18" charset="0"/>
              </a:rPr>
              <a:t>b.</a:t>
            </a:r>
            <a:r>
              <a:rPr lang="en-US" sz="1800">
                <a:effectLst/>
                <a:latin typeface="+mj-lt"/>
                <a:ea typeface="Times New Roman" panose="02020603050405020304" pitchFamily="18" charset="0"/>
              </a:rPr>
              <a:t> Xác định tốc độ chuyển động của xe theo công thức nào?</a:t>
            </a:r>
          </a:p>
          <a:p>
            <a:pPr indent="90170" algn="just"/>
            <a:r>
              <a:rPr lang="en-US" sz="1800" b="1">
                <a:effectLst/>
                <a:latin typeface="+mj-lt"/>
                <a:ea typeface="Times New Roman" panose="02020603050405020304" pitchFamily="18" charset="0"/>
              </a:rPr>
              <a:t>c.</a:t>
            </a:r>
            <a:r>
              <a:rPr lang="en-US" sz="1800">
                <a:effectLst/>
                <a:latin typeface="+mj-lt"/>
                <a:ea typeface="Times New Roman" panose="02020603050405020304" pitchFamily="18" charset="0"/>
              </a:rPr>
              <a:t> Phép đo nào là phép đo trực tiếp? Tại sao?</a:t>
            </a:r>
          </a:p>
          <a:p>
            <a:pPr indent="90170" algn="just"/>
            <a:r>
              <a:rPr lang="en-US" sz="1800" b="1">
                <a:effectLst/>
                <a:latin typeface="+mj-lt"/>
                <a:ea typeface="Times New Roman" panose="02020603050405020304" pitchFamily="18" charset="0"/>
              </a:rPr>
              <a:t>d.</a:t>
            </a:r>
            <a:r>
              <a:rPr lang="en-US" sz="1800">
                <a:effectLst/>
                <a:latin typeface="+mj-lt"/>
                <a:ea typeface="Times New Roman" panose="02020603050405020304" pitchFamily="18" charset="0"/>
              </a:rPr>
              <a:t> Phép đo nào là phép đo gián tiếp? Tại sao?</a:t>
            </a:r>
          </a:p>
        </p:txBody>
      </p:sp>
      <p:sp>
        <p:nvSpPr>
          <p:cNvPr id="10" name="Rectangle 9">
            <a:extLst>
              <a:ext uri="{FF2B5EF4-FFF2-40B4-BE49-F238E27FC236}">
                <a16:creationId xmlns:a16="http://schemas.microsoft.com/office/drawing/2014/main" id="{CF933239-1DA4-49CD-A032-DCCD4B8999EB}"/>
              </a:ext>
            </a:extLst>
          </p:cNvPr>
          <p:cNvSpPr/>
          <p:nvPr/>
        </p:nvSpPr>
        <p:spPr>
          <a:xfrm>
            <a:off x="2743198" y="2067379"/>
            <a:ext cx="6324601" cy="3015171"/>
          </a:xfrm>
          <a:prstGeom prst="rect">
            <a:avLst/>
          </a:prstGeom>
          <a:noFill/>
          <a:ln w="2857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66"/>
              </a:solidFill>
            </a:endParaRPr>
          </a:p>
        </p:txBody>
      </p:sp>
      <p:pic>
        <p:nvPicPr>
          <p:cNvPr id="14338" name="Picture 2" descr="10.1.2. CHUYỂN ĐỘNG THẲNG ĐỀU | VUI HỌC LÝ">
            <a:extLst>
              <a:ext uri="{FF2B5EF4-FFF2-40B4-BE49-F238E27FC236}">
                <a16:creationId xmlns:a16="http://schemas.microsoft.com/office/drawing/2014/main" id="{7C388D20-21F8-4B5F-8F1D-D9E9AECD6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9598"/>
            <a:ext cx="2578282" cy="18239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E24DF0F-BC1E-CF4A-8CB0-22FC099B87AB}"/>
                  </a:ext>
                </a:extLst>
              </p:cNvPr>
              <p:cNvSpPr txBox="1"/>
              <p:nvPr/>
            </p:nvSpPr>
            <p:spPr>
              <a:xfrm>
                <a:off x="2768597" y="2051325"/>
                <a:ext cx="6299201" cy="1450590"/>
              </a:xfrm>
              <a:prstGeom prst="rect">
                <a:avLst/>
              </a:prstGeom>
              <a:noFill/>
            </p:spPr>
            <p:txBody>
              <a:bodyPr wrap="square">
                <a:spAutoFit/>
              </a:bodyPr>
              <a:lstStyle/>
              <a:p>
                <a:pPr algn="just">
                  <a:lnSpc>
                    <a:spcPct val="115000"/>
                  </a:lnSpc>
                </a:pPr>
                <a:r>
                  <a:rPr lang="en-US">
                    <a:solidFill>
                      <a:schemeClr val="accent5">
                        <a:lumMod val="50000"/>
                      </a:schemeClr>
                    </a:solidFill>
                    <a:effectLst/>
                    <a:latin typeface="+mj-lt"/>
                    <a:ea typeface="Times New Roman" panose="02020603050405020304" pitchFamily="18" charset="0"/>
                  </a:rPr>
                  <a:t>Từ công thức tính tốc độ: </a:t>
                </a:r>
                <a14:m>
                  <m:oMath xmlns:m="http://schemas.openxmlformats.org/officeDocument/2006/math">
                    <m:r>
                      <a:rPr lang="en-US" i="1">
                        <a:solidFill>
                          <a:schemeClr val="accent5">
                            <a:lumMod val="50000"/>
                          </a:schemeClr>
                        </a:solidFill>
                        <a:effectLst/>
                        <a:latin typeface="Cambria Math" panose="02040503050406030204" pitchFamily="18" charset="0"/>
                        <a:ea typeface="Times New Roman" panose="02020603050405020304" pitchFamily="18" charset="0"/>
                      </a:rPr>
                      <m:t>𝑣</m:t>
                    </m:r>
                    <m:r>
                      <a:rPr lang="en-US" i="1">
                        <a:solidFill>
                          <a:schemeClr val="accent5">
                            <a:lumMod val="50000"/>
                          </a:schemeClr>
                        </a:solidFill>
                        <a:effectLst/>
                        <a:latin typeface="Cambria Math" panose="02040503050406030204" pitchFamily="18" charset="0"/>
                        <a:ea typeface="Times New Roman" panose="02020603050405020304" pitchFamily="18" charset="0"/>
                      </a:rPr>
                      <m:t>=</m:t>
                    </m:r>
                    <m:f>
                      <m:fPr>
                        <m:ctrlPr>
                          <a:rPr lang="en-US" i="1">
                            <a:solidFill>
                              <a:schemeClr val="accent5">
                                <a:lumMod val="50000"/>
                              </a:schemeClr>
                            </a:solidFill>
                            <a:effectLst/>
                            <a:latin typeface="Cambria Math" panose="02040503050406030204" pitchFamily="18" charset="0"/>
                            <a:ea typeface="Times New Roman" panose="02020603050405020304" pitchFamily="18" charset="0"/>
                          </a:rPr>
                        </m:ctrlPr>
                      </m:fPr>
                      <m:num>
                        <m:r>
                          <a:rPr lang="en-US" i="1">
                            <a:solidFill>
                              <a:schemeClr val="accent5">
                                <a:lumMod val="50000"/>
                              </a:schemeClr>
                            </a:solidFill>
                            <a:effectLst/>
                            <a:latin typeface="Cambria Math" panose="02040503050406030204" pitchFamily="18" charset="0"/>
                            <a:ea typeface="Times New Roman" panose="02020603050405020304" pitchFamily="18" charset="0"/>
                          </a:rPr>
                          <m:t>𝑠</m:t>
                        </m:r>
                      </m:num>
                      <m:den>
                        <m:r>
                          <a:rPr lang="en-US" i="1">
                            <a:solidFill>
                              <a:schemeClr val="accent5">
                                <a:lumMod val="50000"/>
                              </a:schemeClr>
                            </a:solidFill>
                            <a:effectLst/>
                            <a:latin typeface="Cambria Math" panose="02040503050406030204" pitchFamily="18" charset="0"/>
                            <a:ea typeface="Times New Roman" panose="02020603050405020304" pitchFamily="18" charset="0"/>
                          </a:rPr>
                          <m:t>𝑡</m:t>
                        </m:r>
                      </m:den>
                    </m:f>
                  </m:oMath>
                </a14:m>
                <a:r>
                  <a:rPr lang="en-US">
                    <a:solidFill>
                      <a:schemeClr val="accent5">
                        <a:lumMod val="50000"/>
                      </a:schemeClr>
                    </a:solidFill>
                    <a:effectLst/>
                    <a:latin typeface="+mj-lt"/>
                    <a:ea typeface="Times New Roman" panose="02020603050405020304" pitchFamily="18" charset="0"/>
                  </a:rPr>
                  <a:t>. Ta có phương án đo tốc độ chuyển động của chiếc xe ô tô đồ chơi:</a:t>
                </a:r>
              </a:p>
              <a:p>
                <a:pPr algn="just">
                  <a:lnSpc>
                    <a:spcPct val="115000"/>
                  </a:lnSpc>
                </a:pPr>
                <a:r>
                  <a:rPr lang="en-US" b="1" i="1">
                    <a:solidFill>
                      <a:schemeClr val="accent5">
                        <a:lumMod val="50000"/>
                      </a:schemeClr>
                    </a:solidFill>
                    <a:effectLst/>
                    <a:latin typeface="+mj-lt"/>
                    <a:ea typeface="Times New Roman" panose="02020603050405020304" pitchFamily="18" charset="0"/>
                  </a:rPr>
                  <a:t>- Dụng cụ:</a:t>
                </a:r>
                <a:r>
                  <a:rPr lang="en-US">
                    <a:solidFill>
                      <a:schemeClr val="accent5">
                        <a:lumMod val="50000"/>
                      </a:schemeClr>
                    </a:solidFill>
                    <a:effectLst/>
                    <a:latin typeface="+mj-lt"/>
                    <a:ea typeface="Times New Roman" panose="02020603050405020304" pitchFamily="18" charset="0"/>
                  </a:rPr>
                  <a:t> ô tô đồ chơi, thước, đồng hồ bấm giây.</a:t>
                </a:r>
              </a:p>
              <a:p>
                <a:pPr algn="just">
                  <a:lnSpc>
                    <a:spcPct val="115000"/>
                  </a:lnSpc>
                </a:pPr>
                <a:r>
                  <a:rPr lang="en-US" b="1" i="1">
                    <a:solidFill>
                      <a:schemeClr val="accent5">
                        <a:lumMod val="50000"/>
                      </a:schemeClr>
                    </a:solidFill>
                    <a:effectLst/>
                    <a:latin typeface="+mj-lt"/>
                    <a:ea typeface="Times New Roman" panose="02020603050405020304" pitchFamily="18" charset="0"/>
                  </a:rPr>
                  <a:t>- Cách tiến hành:</a:t>
                </a:r>
                <a:endParaRPr lang="en-US">
                  <a:solidFill>
                    <a:schemeClr val="accent5">
                      <a:lumMod val="50000"/>
                    </a:schemeClr>
                  </a:solidFill>
                  <a:effectLst/>
                  <a:latin typeface="+mj-lt"/>
                  <a:ea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4E24DF0F-BC1E-CF4A-8CB0-22FC099B87AB}"/>
                  </a:ext>
                </a:extLst>
              </p:cNvPr>
              <p:cNvSpPr txBox="1">
                <a:spLocks noRot="1" noChangeAspect="1" noMove="1" noResize="1" noEditPoints="1" noAdjustHandles="1" noChangeArrowheads="1" noChangeShapeType="1" noTextEdit="1"/>
              </p:cNvSpPr>
              <p:nvPr/>
            </p:nvSpPr>
            <p:spPr>
              <a:xfrm>
                <a:off x="2768597" y="2051325"/>
                <a:ext cx="6299201" cy="1450590"/>
              </a:xfrm>
              <a:prstGeom prst="rect">
                <a:avLst/>
              </a:prstGeom>
              <a:blipFill>
                <a:blip r:embed="rId3"/>
                <a:stretch>
                  <a:fillRect l="-774" r="-871" b="-6329"/>
                </a:stretch>
              </a:blipFill>
            </p:spPr>
            <p:txBody>
              <a:bodyPr/>
              <a:lstStyle/>
              <a:p>
                <a:r>
                  <a:rPr lang="en-US">
                    <a:noFill/>
                  </a:rPr>
                  <a:t> </a:t>
                </a:r>
              </a:p>
            </p:txBody>
          </p:sp>
        </mc:Fallback>
      </mc:AlternateContent>
      <p:sp>
        <p:nvSpPr>
          <p:cNvPr id="13" name="Freeform: Shape 12">
            <a:extLst>
              <a:ext uri="{FF2B5EF4-FFF2-40B4-BE49-F238E27FC236}">
                <a16:creationId xmlns:a16="http://schemas.microsoft.com/office/drawing/2014/main" id="{40A2A95F-B7C7-9C5F-0230-DC3F4A7BDAC4}"/>
              </a:ext>
            </a:extLst>
          </p:cNvPr>
          <p:cNvSpPr/>
          <p:nvPr/>
        </p:nvSpPr>
        <p:spPr>
          <a:xfrm>
            <a:off x="2971800" y="3499752"/>
            <a:ext cx="2377440" cy="1503319"/>
          </a:xfrm>
          <a:custGeom>
            <a:avLst/>
            <a:gdLst>
              <a:gd name="connsiteX0" fmla="*/ 0 w 2643176"/>
              <a:gd name="connsiteY0" fmla="*/ 0 h 1057270"/>
              <a:gd name="connsiteX1" fmla="*/ 2114541 w 2643176"/>
              <a:gd name="connsiteY1" fmla="*/ 0 h 1057270"/>
              <a:gd name="connsiteX2" fmla="*/ 2643176 w 2643176"/>
              <a:gd name="connsiteY2" fmla="*/ 528635 h 1057270"/>
              <a:gd name="connsiteX3" fmla="*/ 2114541 w 2643176"/>
              <a:gd name="connsiteY3" fmla="*/ 1057270 h 1057270"/>
              <a:gd name="connsiteX4" fmla="*/ 0 w 2643176"/>
              <a:gd name="connsiteY4" fmla="*/ 1057270 h 1057270"/>
              <a:gd name="connsiteX5" fmla="*/ 528635 w 2643176"/>
              <a:gd name="connsiteY5" fmla="*/ 528635 h 1057270"/>
              <a:gd name="connsiteX6" fmla="*/ 0 w 2643176"/>
              <a:gd name="connsiteY6" fmla="*/ 0 h 10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176" h="1057270">
                <a:moveTo>
                  <a:pt x="0" y="0"/>
                </a:moveTo>
                <a:lnTo>
                  <a:pt x="2114541" y="0"/>
                </a:lnTo>
                <a:lnTo>
                  <a:pt x="2643176" y="528635"/>
                </a:lnTo>
                <a:lnTo>
                  <a:pt x="2114541" y="1057270"/>
                </a:lnTo>
                <a:lnTo>
                  <a:pt x="0" y="1057270"/>
                </a:lnTo>
                <a:lnTo>
                  <a:pt x="528635" y="528635"/>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96644" tIns="22670" rIns="551305" bIns="22670" numCol="1" spcCol="1270" anchor="ctr" anchorCtr="0">
            <a:noAutofit/>
          </a:bodyPr>
          <a:lstStyle/>
          <a:p>
            <a:pPr lvl="0" algn="ctr" defTabSz="755650">
              <a:lnSpc>
                <a:spcPct val="90000"/>
              </a:lnSpc>
              <a:spcBef>
                <a:spcPct val="0"/>
              </a:spcBef>
              <a:spcAft>
                <a:spcPct val="35000"/>
              </a:spcAft>
            </a:pPr>
            <a:r>
              <a:rPr lang="en-US" sz="1600" b="1" kern="1200">
                <a:solidFill>
                  <a:schemeClr val="bg1"/>
                </a:solidFill>
              </a:rPr>
              <a:t>B1:</a:t>
            </a:r>
            <a:r>
              <a:rPr lang="en-US" sz="1600" kern="1200">
                <a:solidFill>
                  <a:schemeClr val="bg1"/>
                </a:solidFill>
              </a:rPr>
              <a:t> </a:t>
            </a:r>
            <a:r>
              <a:rPr lang="en-US" sz="1600">
                <a:solidFill>
                  <a:schemeClr val="bg1"/>
                </a:solidFill>
                <a:ea typeface="Times New Roman" panose="02020603050405020304" pitchFamily="18" charset="0"/>
              </a:rPr>
              <a:t>Chọn vạch xuất phát làm mốc, cho ô tô bắt đầu chuyển động.</a:t>
            </a:r>
            <a:endParaRPr lang="en-US" sz="1600" kern="1200">
              <a:solidFill>
                <a:schemeClr val="bg1"/>
              </a:solidFill>
            </a:endParaRPr>
          </a:p>
        </p:txBody>
      </p:sp>
      <p:sp>
        <p:nvSpPr>
          <p:cNvPr id="14" name="Freeform: Shape 13">
            <a:extLst>
              <a:ext uri="{FF2B5EF4-FFF2-40B4-BE49-F238E27FC236}">
                <a16:creationId xmlns:a16="http://schemas.microsoft.com/office/drawing/2014/main" id="{07C8833C-CD33-0EE4-B98F-8FA23C2A6E39}"/>
              </a:ext>
            </a:extLst>
          </p:cNvPr>
          <p:cNvSpPr/>
          <p:nvPr/>
        </p:nvSpPr>
        <p:spPr>
          <a:xfrm>
            <a:off x="4739640" y="3499751"/>
            <a:ext cx="2377440" cy="1503319"/>
          </a:xfrm>
          <a:custGeom>
            <a:avLst/>
            <a:gdLst>
              <a:gd name="connsiteX0" fmla="*/ 0 w 2643176"/>
              <a:gd name="connsiteY0" fmla="*/ 0 h 1057270"/>
              <a:gd name="connsiteX1" fmla="*/ 2114541 w 2643176"/>
              <a:gd name="connsiteY1" fmla="*/ 0 h 1057270"/>
              <a:gd name="connsiteX2" fmla="*/ 2643176 w 2643176"/>
              <a:gd name="connsiteY2" fmla="*/ 528635 h 1057270"/>
              <a:gd name="connsiteX3" fmla="*/ 2114541 w 2643176"/>
              <a:gd name="connsiteY3" fmla="*/ 1057270 h 1057270"/>
              <a:gd name="connsiteX4" fmla="*/ 0 w 2643176"/>
              <a:gd name="connsiteY4" fmla="*/ 1057270 h 1057270"/>
              <a:gd name="connsiteX5" fmla="*/ 528635 w 2643176"/>
              <a:gd name="connsiteY5" fmla="*/ 528635 h 1057270"/>
              <a:gd name="connsiteX6" fmla="*/ 0 w 2643176"/>
              <a:gd name="connsiteY6" fmla="*/ 0 h 10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176" h="1057270">
                <a:moveTo>
                  <a:pt x="0" y="0"/>
                </a:moveTo>
                <a:lnTo>
                  <a:pt x="2114541" y="0"/>
                </a:lnTo>
                <a:lnTo>
                  <a:pt x="2643176" y="528635"/>
                </a:lnTo>
                <a:lnTo>
                  <a:pt x="2114541" y="1057270"/>
                </a:lnTo>
                <a:lnTo>
                  <a:pt x="0" y="1057270"/>
                </a:lnTo>
                <a:lnTo>
                  <a:pt x="528635" y="52863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96644" tIns="22670" rIns="551305" bIns="22670" numCol="1" spcCol="1270" anchor="ctr" anchorCtr="0">
            <a:noAutofit/>
          </a:bodyPr>
          <a:lstStyle/>
          <a:p>
            <a:pPr algn="ctr" defTabSz="755650">
              <a:lnSpc>
                <a:spcPct val="90000"/>
              </a:lnSpc>
              <a:spcBef>
                <a:spcPct val="0"/>
              </a:spcBef>
              <a:spcAft>
                <a:spcPct val="35000"/>
              </a:spcAft>
            </a:pPr>
            <a:r>
              <a:rPr lang="en-US" sz="1400" b="1" kern="1200">
                <a:solidFill>
                  <a:schemeClr val="bg1"/>
                </a:solidFill>
              </a:rPr>
              <a:t>B2:</a:t>
            </a:r>
            <a:r>
              <a:rPr lang="en-US" sz="1400" kern="1200">
                <a:solidFill>
                  <a:schemeClr val="bg1"/>
                </a:solidFill>
              </a:rPr>
              <a:t> </a:t>
            </a:r>
            <a:r>
              <a:rPr lang="en-US" sz="1400">
                <a:solidFill>
                  <a:schemeClr val="bg1"/>
                </a:solidFill>
                <a:ea typeface="Times New Roman" panose="02020603050405020304" pitchFamily="18" charset="0"/>
              </a:rPr>
              <a:t>Dùng đồng hồ bấm giây để xác định thời gian từ lúc ô tô bắt đầu chuyển động đến khi ô tô dừng lại.</a:t>
            </a:r>
          </a:p>
        </p:txBody>
      </p:sp>
      <p:sp>
        <p:nvSpPr>
          <p:cNvPr id="15" name="Freeform: Shape 14">
            <a:extLst>
              <a:ext uri="{FF2B5EF4-FFF2-40B4-BE49-F238E27FC236}">
                <a16:creationId xmlns:a16="http://schemas.microsoft.com/office/drawing/2014/main" id="{935D3CD9-E534-BF92-6EA2-8229D8C65CC6}"/>
              </a:ext>
            </a:extLst>
          </p:cNvPr>
          <p:cNvSpPr/>
          <p:nvPr/>
        </p:nvSpPr>
        <p:spPr>
          <a:xfrm>
            <a:off x="6492240" y="3503105"/>
            <a:ext cx="2377440" cy="1503319"/>
          </a:xfrm>
          <a:custGeom>
            <a:avLst/>
            <a:gdLst>
              <a:gd name="connsiteX0" fmla="*/ 0 w 2643176"/>
              <a:gd name="connsiteY0" fmla="*/ 0 h 1057270"/>
              <a:gd name="connsiteX1" fmla="*/ 2114541 w 2643176"/>
              <a:gd name="connsiteY1" fmla="*/ 0 h 1057270"/>
              <a:gd name="connsiteX2" fmla="*/ 2643176 w 2643176"/>
              <a:gd name="connsiteY2" fmla="*/ 528635 h 1057270"/>
              <a:gd name="connsiteX3" fmla="*/ 2114541 w 2643176"/>
              <a:gd name="connsiteY3" fmla="*/ 1057270 h 1057270"/>
              <a:gd name="connsiteX4" fmla="*/ 0 w 2643176"/>
              <a:gd name="connsiteY4" fmla="*/ 1057270 h 1057270"/>
              <a:gd name="connsiteX5" fmla="*/ 528635 w 2643176"/>
              <a:gd name="connsiteY5" fmla="*/ 528635 h 1057270"/>
              <a:gd name="connsiteX6" fmla="*/ 0 w 2643176"/>
              <a:gd name="connsiteY6" fmla="*/ 0 h 10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176" h="1057270">
                <a:moveTo>
                  <a:pt x="0" y="0"/>
                </a:moveTo>
                <a:lnTo>
                  <a:pt x="2114541" y="0"/>
                </a:lnTo>
                <a:lnTo>
                  <a:pt x="2643176" y="528635"/>
                </a:lnTo>
                <a:lnTo>
                  <a:pt x="2114541" y="1057270"/>
                </a:lnTo>
                <a:lnTo>
                  <a:pt x="0" y="1057270"/>
                </a:lnTo>
                <a:lnTo>
                  <a:pt x="528635" y="528635"/>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96644" tIns="22670" rIns="551305" bIns="22670" numCol="1" spcCol="1270" anchor="ctr" anchorCtr="0">
            <a:noAutofit/>
          </a:bodyPr>
          <a:lstStyle/>
          <a:p>
            <a:pPr lvl="0" algn="ctr" defTabSz="755650">
              <a:lnSpc>
                <a:spcPct val="90000"/>
              </a:lnSpc>
              <a:spcBef>
                <a:spcPct val="0"/>
              </a:spcBef>
              <a:spcAft>
                <a:spcPct val="35000"/>
              </a:spcAft>
            </a:pPr>
            <a:r>
              <a:rPr lang="en-US" sz="1600" b="1" kern="1200">
                <a:solidFill>
                  <a:schemeClr val="bg1"/>
                </a:solidFill>
              </a:rPr>
              <a:t>B3:</a:t>
            </a:r>
            <a:r>
              <a:rPr lang="en-US" sz="1600" kern="1200">
                <a:solidFill>
                  <a:schemeClr val="bg1"/>
                </a:solidFill>
              </a:rPr>
              <a:t> </a:t>
            </a:r>
            <a:r>
              <a:rPr lang="en-US" sz="1600">
                <a:solidFill>
                  <a:schemeClr val="bg1"/>
                </a:solidFill>
                <a:ea typeface="Times New Roman" panose="02020603050405020304" pitchFamily="18" charset="0"/>
              </a:rPr>
              <a:t>Dùng thước đo quãng đường từ vạch xuất phát đến điểm ô tô dừng lại.</a:t>
            </a:r>
            <a:endParaRPr lang="en-US" sz="1600" kern="1200">
              <a:solidFill>
                <a:schemeClr val="bg1"/>
              </a:solidFill>
            </a:endParaRPr>
          </a:p>
        </p:txBody>
      </p:sp>
    </p:spTree>
    <p:extLst>
      <p:ext uri="{BB962C8B-B14F-4D97-AF65-F5344CB8AC3E}">
        <p14:creationId xmlns:p14="http://schemas.microsoft.com/office/powerpoint/2010/main" val="28836217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1"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1)">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2</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8" name="TextBox 7">
            <a:extLst>
              <a:ext uri="{FF2B5EF4-FFF2-40B4-BE49-F238E27FC236}">
                <a16:creationId xmlns:a16="http://schemas.microsoft.com/office/drawing/2014/main" id="{9EDD0C2E-4DAA-4DA9-8E3C-69BBAA469EFC}"/>
              </a:ext>
            </a:extLst>
          </p:cNvPr>
          <p:cNvSpPr txBox="1"/>
          <p:nvPr/>
        </p:nvSpPr>
        <p:spPr>
          <a:xfrm>
            <a:off x="2743199" y="9979"/>
            <a:ext cx="6324601" cy="2057400"/>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Câu 2:</a:t>
            </a:r>
            <a:r>
              <a:rPr kumimoji="0" lang="en-US" sz="18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Em hãy lập phương án đo tốc độ chuyển động của chiếc xe ô tô đồ chơi chỉ dùng thước; đồng hồ bấm giây và trả lời các câu hỏi sau:</a:t>
            </a:r>
          </a:p>
          <a:p>
            <a:pPr marL="0" marR="0" lvl="0" indent="9017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a.</a:t>
            </a:r>
            <a:r>
              <a:rPr kumimoji="0" lang="en-US" sz="18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Để đo tốc độ chuyển động của chiếc xe cần đo đại lượng nào?</a:t>
            </a:r>
          </a:p>
          <a:p>
            <a:pPr marL="0" marR="0" lvl="0" indent="9017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b.</a:t>
            </a:r>
            <a:r>
              <a:rPr kumimoji="0" lang="en-US" sz="18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Xác định tốc độ chuyển động của xe theo công thức nào?</a:t>
            </a:r>
          </a:p>
          <a:p>
            <a:pPr marL="0" marR="0" lvl="0" indent="9017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a:t>
            </a:r>
            <a:r>
              <a:rPr kumimoji="0" lang="en-US" sz="18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Phép đo nào là phép đo trực tiếp? Tại sao?</a:t>
            </a:r>
          </a:p>
          <a:p>
            <a:pPr marL="0" marR="0" lvl="0" indent="9017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d.</a:t>
            </a:r>
            <a:r>
              <a:rPr kumimoji="0" lang="en-US" sz="18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Phép đo nào là phép đo gián tiếp? Tại sao?</a:t>
            </a:r>
          </a:p>
        </p:txBody>
      </p:sp>
      <p:pic>
        <p:nvPicPr>
          <p:cNvPr id="14338" name="Picture 2" descr="10.1.2. CHUYỂN ĐỘNG THẲNG ĐỀU | VUI HỌC LÝ">
            <a:extLst>
              <a:ext uri="{FF2B5EF4-FFF2-40B4-BE49-F238E27FC236}">
                <a16:creationId xmlns:a16="http://schemas.microsoft.com/office/drawing/2014/main" id="{7C388D20-21F8-4B5F-8F1D-D9E9AECD6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9598"/>
            <a:ext cx="2578282" cy="18239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AD63FAE-430E-7871-FB63-652E74EAE8A1}"/>
              </a:ext>
            </a:extLst>
          </p:cNvPr>
          <p:cNvSpPr/>
          <p:nvPr/>
        </p:nvSpPr>
        <p:spPr>
          <a:xfrm>
            <a:off x="2743198" y="2067379"/>
            <a:ext cx="6324601" cy="3015171"/>
          </a:xfrm>
          <a:prstGeom prst="rect">
            <a:avLst/>
          </a:prstGeom>
          <a:noFill/>
          <a:ln w="2857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66"/>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620A6B1-6DB3-4839-349A-AF943E181D44}"/>
                  </a:ext>
                </a:extLst>
              </p:cNvPr>
              <p:cNvSpPr txBox="1"/>
              <p:nvPr/>
            </p:nvSpPr>
            <p:spPr>
              <a:xfrm>
                <a:off x="2768597" y="2102125"/>
                <a:ext cx="6299201" cy="2937407"/>
              </a:xfrm>
              <a:prstGeom prst="rect">
                <a:avLst/>
              </a:prstGeom>
              <a:noFill/>
            </p:spPr>
            <p:txBody>
              <a:bodyPr wrap="square">
                <a:spAutoFit/>
              </a:bodyPr>
              <a:lstStyle/>
              <a:p>
                <a:pPr algn="just">
                  <a:lnSpc>
                    <a:spcPct val="115000"/>
                  </a:lnSpc>
                </a:pPr>
                <a:r>
                  <a:rPr lang="en-US" b="1">
                    <a:solidFill>
                      <a:schemeClr val="accent5">
                        <a:lumMod val="50000"/>
                      </a:schemeClr>
                    </a:solidFill>
                    <a:effectLst/>
                    <a:latin typeface="+mj-lt"/>
                    <a:ea typeface="Times New Roman" panose="02020603050405020304" pitchFamily="18" charset="0"/>
                  </a:rPr>
                  <a:t>a</a:t>
                </a:r>
                <a:r>
                  <a:rPr lang="en-US">
                    <a:solidFill>
                      <a:schemeClr val="accent5">
                        <a:lumMod val="50000"/>
                      </a:schemeClr>
                    </a:solidFill>
                    <a:effectLst/>
                    <a:latin typeface="+mj-lt"/>
                    <a:ea typeface="Times New Roman" panose="02020603050405020304" pitchFamily="18" charset="0"/>
                  </a:rPr>
                  <a:t>. Để đo tốc độ chuyển động của chiếc xe cần đo các đại lượng là: Thời gian (t) và quãng đường (s).</a:t>
                </a:r>
              </a:p>
              <a:p>
                <a:pPr algn="just">
                  <a:lnSpc>
                    <a:spcPct val="115000"/>
                  </a:lnSpc>
                </a:pPr>
                <a:r>
                  <a:rPr lang="en-US" b="1">
                    <a:solidFill>
                      <a:schemeClr val="accent5">
                        <a:lumMod val="50000"/>
                      </a:schemeClr>
                    </a:solidFill>
                    <a:effectLst/>
                    <a:latin typeface="+mj-lt"/>
                    <a:ea typeface="Times New Roman" panose="02020603050405020304" pitchFamily="18" charset="0"/>
                  </a:rPr>
                  <a:t>b.</a:t>
                </a:r>
                <a:r>
                  <a:rPr lang="en-US">
                    <a:solidFill>
                      <a:schemeClr val="accent5">
                        <a:lumMod val="50000"/>
                      </a:schemeClr>
                    </a:solidFill>
                    <a:effectLst/>
                    <a:latin typeface="+mj-lt"/>
                    <a:ea typeface="Times New Roman" panose="02020603050405020304" pitchFamily="18" charset="0"/>
                  </a:rPr>
                  <a:t> Xác định tốc độ chuyển động của chiếc xe bằng CT: </a:t>
                </a:r>
                <a14:m>
                  <m:oMath xmlns:m="http://schemas.openxmlformats.org/officeDocument/2006/math">
                    <m:r>
                      <a:rPr lang="en-US" i="1">
                        <a:solidFill>
                          <a:schemeClr val="accent5">
                            <a:lumMod val="50000"/>
                          </a:schemeClr>
                        </a:solidFill>
                        <a:effectLst/>
                        <a:latin typeface="Cambria Math" panose="02040503050406030204" pitchFamily="18" charset="0"/>
                        <a:ea typeface="Times New Roman" panose="02020603050405020304" pitchFamily="18" charset="0"/>
                      </a:rPr>
                      <m:t>𝑣</m:t>
                    </m:r>
                    <m:r>
                      <a:rPr lang="en-US" i="1">
                        <a:solidFill>
                          <a:schemeClr val="accent5">
                            <a:lumMod val="50000"/>
                          </a:schemeClr>
                        </a:solidFill>
                        <a:effectLst/>
                        <a:latin typeface="Cambria Math" panose="02040503050406030204" pitchFamily="18" charset="0"/>
                        <a:ea typeface="Times New Roman" panose="02020603050405020304" pitchFamily="18" charset="0"/>
                      </a:rPr>
                      <m:t>=</m:t>
                    </m:r>
                    <m:f>
                      <m:fPr>
                        <m:ctrlPr>
                          <a:rPr lang="en-US" i="1">
                            <a:solidFill>
                              <a:schemeClr val="accent5">
                                <a:lumMod val="50000"/>
                              </a:schemeClr>
                            </a:solidFill>
                            <a:effectLst/>
                            <a:latin typeface="Cambria Math" panose="02040503050406030204" pitchFamily="18" charset="0"/>
                            <a:ea typeface="Times New Roman" panose="02020603050405020304" pitchFamily="18" charset="0"/>
                          </a:rPr>
                        </m:ctrlPr>
                      </m:fPr>
                      <m:num>
                        <m:r>
                          <a:rPr lang="en-US" i="1">
                            <a:solidFill>
                              <a:schemeClr val="accent5">
                                <a:lumMod val="50000"/>
                              </a:schemeClr>
                            </a:solidFill>
                            <a:effectLst/>
                            <a:latin typeface="Cambria Math" panose="02040503050406030204" pitchFamily="18" charset="0"/>
                            <a:ea typeface="Times New Roman" panose="02020603050405020304" pitchFamily="18" charset="0"/>
                          </a:rPr>
                          <m:t>𝑠</m:t>
                        </m:r>
                      </m:num>
                      <m:den>
                        <m:r>
                          <a:rPr lang="en-US" i="1">
                            <a:solidFill>
                              <a:schemeClr val="accent5">
                                <a:lumMod val="50000"/>
                              </a:schemeClr>
                            </a:solidFill>
                            <a:effectLst/>
                            <a:latin typeface="Cambria Math" panose="02040503050406030204" pitchFamily="18" charset="0"/>
                            <a:ea typeface="Times New Roman" panose="02020603050405020304" pitchFamily="18" charset="0"/>
                          </a:rPr>
                          <m:t>𝑡</m:t>
                        </m:r>
                      </m:den>
                    </m:f>
                  </m:oMath>
                </a14:m>
                <a:r>
                  <a:rPr lang="en-US">
                    <a:solidFill>
                      <a:schemeClr val="accent5">
                        <a:lumMod val="50000"/>
                      </a:schemeClr>
                    </a:solidFill>
                    <a:effectLst/>
                    <a:latin typeface="+mj-lt"/>
                    <a:ea typeface="Times New Roman" panose="02020603050405020304" pitchFamily="18" charset="0"/>
                  </a:rPr>
                  <a:t>.</a:t>
                </a:r>
              </a:p>
              <a:p>
                <a:pPr algn="just">
                  <a:lnSpc>
                    <a:spcPct val="115000"/>
                  </a:lnSpc>
                </a:pPr>
                <a:r>
                  <a:rPr lang="en-US" b="1">
                    <a:solidFill>
                      <a:schemeClr val="accent5">
                        <a:lumMod val="50000"/>
                      </a:schemeClr>
                    </a:solidFill>
                    <a:effectLst/>
                    <a:latin typeface="+mj-lt"/>
                    <a:ea typeface="Times New Roman" panose="02020603050405020304" pitchFamily="18" charset="0"/>
                  </a:rPr>
                  <a:t>c.</a:t>
                </a:r>
                <a:r>
                  <a:rPr lang="en-US">
                    <a:solidFill>
                      <a:schemeClr val="accent5">
                        <a:lumMod val="50000"/>
                      </a:schemeClr>
                    </a:solidFill>
                    <a:effectLst/>
                    <a:latin typeface="+mj-lt"/>
                    <a:ea typeface="Times New Roman" panose="02020603050405020304" pitchFamily="18" charset="0"/>
                  </a:rPr>
                  <a:t> Phép đo thời gian và quãng đường là phép đo trực tiếp vì chúng lần lượt được đo bằng dụng cụ đo là đồng hồ và thước. Kết quả của phép đo được đọc trực tiếp trên dụng cụ đo.</a:t>
                </a:r>
              </a:p>
              <a:p>
                <a:pPr algn="just"/>
                <a:r>
                  <a:rPr lang="en-US" b="1">
                    <a:solidFill>
                      <a:schemeClr val="accent5">
                        <a:lumMod val="50000"/>
                      </a:schemeClr>
                    </a:solidFill>
                    <a:effectLst/>
                    <a:latin typeface="+mj-lt"/>
                    <a:ea typeface="Times New Roman" panose="02020603050405020304" pitchFamily="18" charset="0"/>
                  </a:rPr>
                  <a:t>d.</a:t>
                </a:r>
                <a:r>
                  <a:rPr lang="en-US">
                    <a:solidFill>
                      <a:schemeClr val="accent5">
                        <a:lumMod val="50000"/>
                      </a:schemeClr>
                    </a:solidFill>
                    <a:effectLst/>
                    <a:latin typeface="+mj-lt"/>
                    <a:ea typeface="Times New Roman" panose="02020603050405020304" pitchFamily="18" charset="0"/>
                  </a:rPr>
                  <a:t> Phép đo tốc độ là phép đo gián tiếp vì nó được xác định thông qua công thức liên hệ với các đại lượng được đo trực tiếp là quãng đường và thời gian.</a:t>
                </a:r>
                <a:endParaRPr lang="en-US">
                  <a:solidFill>
                    <a:schemeClr val="accent5">
                      <a:lumMod val="50000"/>
                    </a:schemeClr>
                  </a:solidFill>
                  <a:latin typeface="+mj-lt"/>
                </a:endParaRPr>
              </a:p>
            </p:txBody>
          </p:sp>
        </mc:Choice>
        <mc:Fallback xmlns="">
          <p:sp>
            <p:nvSpPr>
              <p:cNvPr id="11" name="TextBox 10">
                <a:extLst>
                  <a:ext uri="{FF2B5EF4-FFF2-40B4-BE49-F238E27FC236}">
                    <a16:creationId xmlns:a16="http://schemas.microsoft.com/office/drawing/2014/main" id="{4620A6B1-6DB3-4839-349A-AF943E181D44}"/>
                  </a:ext>
                </a:extLst>
              </p:cNvPr>
              <p:cNvSpPr txBox="1">
                <a:spLocks noRot="1" noChangeAspect="1" noMove="1" noResize="1" noEditPoints="1" noAdjustHandles="1" noChangeArrowheads="1" noChangeShapeType="1" noTextEdit="1"/>
              </p:cNvSpPr>
              <p:nvPr/>
            </p:nvSpPr>
            <p:spPr>
              <a:xfrm>
                <a:off x="2768597" y="2102125"/>
                <a:ext cx="6299201" cy="2937407"/>
              </a:xfrm>
              <a:prstGeom prst="rect">
                <a:avLst/>
              </a:prstGeom>
              <a:blipFill>
                <a:blip r:embed="rId3"/>
                <a:stretch>
                  <a:fillRect l="-774" t="-415" r="-871" b="-2282"/>
                </a:stretch>
              </a:blipFill>
            </p:spPr>
            <p:txBody>
              <a:bodyPr/>
              <a:lstStyle/>
              <a:p>
                <a:r>
                  <a:rPr lang="en-US">
                    <a:noFill/>
                  </a:rPr>
                  <a:t> </a:t>
                </a:r>
              </a:p>
            </p:txBody>
          </p:sp>
        </mc:Fallback>
      </mc:AlternateContent>
    </p:spTree>
    <p:extLst>
      <p:ext uri="{BB962C8B-B14F-4D97-AF65-F5344CB8AC3E}">
        <p14:creationId xmlns:p14="http://schemas.microsoft.com/office/powerpoint/2010/main" val="13491792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par>
                          <p:cTn id="23" fill="hold">
                            <p:stCondLst>
                              <p:cond delay="500"/>
                            </p:stCondLst>
                            <p:childTnLst>
                              <p:par>
                                <p:cTn id="24" presetID="21"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8E7B7A-1FD1-4EDB-B476-DBBCD309680E}"/>
              </a:ext>
            </a:extLst>
          </p:cNvPr>
          <p:cNvSpPr txBox="1">
            <a:spLocks/>
          </p:cNvSpPr>
          <p:nvPr/>
        </p:nvSpPr>
        <p:spPr>
          <a:xfrm>
            <a:off x="838200" y="94903"/>
            <a:ext cx="7543800" cy="724247"/>
          </a:xfrm>
          <a:prstGeom prst="rect">
            <a:avLst/>
          </a:prstGeom>
        </p:spPr>
        <p:txBody>
          <a:bodyPr anchor="ctr"/>
          <a:lstStyle>
            <a:lvl1pPr marL="0" indent="0" algn="l"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ct val="0"/>
              </a:spcBef>
              <a:defRPr/>
            </a:pPr>
            <a:r>
              <a:rPr lang="en-US" sz="2800" b="1">
                <a:ln w="1905"/>
                <a:effectLst>
                  <a:outerShdw blurRad="38100" dist="38100" dir="2700000" algn="tl">
                    <a:srgbClr val="000000">
                      <a:alpha val="43137"/>
                    </a:srgbClr>
                  </a:outerShdw>
                </a:effectLst>
              </a:rPr>
              <a:t>BÀI 3: </a:t>
            </a:r>
            <a:r>
              <a:rPr lang="en-US" sz="2800" b="1">
                <a:effectLst>
                  <a:outerShdw blurRad="38100" dist="38100" dir="2700000" algn="tl">
                    <a:srgbClr val="000000">
                      <a:alpha val="43137"/>
                    </a:srgbClr>
                  </a:outerShdw>
                </a:effectLst>
                <a:latin typeface="+mj-lt"/>
                <a:ea typeface="Times New Roman" panose="02020603050405020304" pitchFamily="18" charset="0"/>
              </a:rPr>
              <a:t>THỰC HÀNH TÍNH SAI SỐ TRONG PHÉP ĐO. </a:t>
            </a:r>
            <a:r>
              <a:rPr lang="en-US" sz="2800" b="1">
                <a:effectLst>
                  <a:outerShdw blurRad="38100" dist="38100" dir="2700000" algn="tl">
                    <a:srgbClr val="000000">
                      <a:alpha val="43137"/>
                    </a:srgbClr>
                  </a:outerShdw>
                </a:effectLst>
                <a:ea typeface="Times New Roman" panose="02020603050405020304" pitchFamily="18" charset="0"/>
              </a:rPr>
              <a:t>GHI KẾT QUẢ ĐO</a:t>
            </a:r>
            <a:endParaRPr lang="en-US" sz="2800" b="1">
              <a:ln w="1905"/>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113025F0-F761-4620-BE60-CED7A77B5822}"/>
              </a:ext>
            </a:extLst>
          </p:cNvPr>
          <p:cNvSpPr txBox="1"/>
          <p:nvPr/>
        </p:nvSpPr>
        <p:spPr>
          <a:xfrm>
            <a:off x="5751305" y="1083330"/>
            <a:ext cx="3222205" cy="523220"/>
          </a:xfrm>
          <a:prstGeom prst="rect">
            <a:avLst/>
          </a:prstGeom>
          <a:noFill/>
        </p:spPr>
        <p:txBody>
          <a:bodyPr wrap="square" rtlCol="0">
            <a:spAutoFit/>
          </a:bodyPr>
          <a:lstStyle/>
          <a:p>
            <a:pPr defTabSz="914286"/>
            <a:r>
              <a:rPr lang="en-US" sz="2800" b="1">
                <a:solidFill>
                  <a:schemeClr val="accent1">
                    <a:lumMod val="75000"/>
                  </a:schemeClr>
                </a:solidFill>
                <a:latin typeface="+mj-lt"/>
                <a:ea typeface="Times New Roman" panose="02020603050405020304" pitchFamily="18" charset="0"/>
              </a:rPr>
              <a:t>II</a:t>
            </a:r>
            <a:r>
              <a:rPr lang="en-US" sz="2800" b="1">
                <a:solidFill>
                  <a:schemeClr val="accent1">
                    <a:lumMod val="75000"/>
                  </a:schemeClr>
                </a:solidFill>
                <a:effectLst/>
                <a:latin typeface="+mj-lt"/>
                <a:ea typeface="Times New Roman" panose="02020603050405020304" pitchFamily="18" charset="0"/>
              </a:rPr>
              <a:t>. Sai số phép đo.</a:t>
            </a:r>
            <a:endParaRPr lang="ko-KR" altLang="en-US" sz="2800" b="1" dirty="0">
              <a:solidFill>
                <a:schemeClr val="accent1">
                  <a:lumMod val="75000"/>
                </a:schemeClr>
              </a:solidFill>
              <a:latin typeface="+mj-lt"/>
            </a:endParaRPr>
          </a:p>
        </p:txBody>
      </p:sp>
      <p:sp>
        <p:nvSpPr>
          <p:cNvPr id="14" name="TextBox 13">
            <a:extLst>
              <a:ext uri="{FF2B5EF4-FFF2-40B4-BE49-F238E27FC236}">
                <a16:creationId xmlns:a16="http://schemas.microsoft.com/office/drawing/2014/main" id="{4C06C3BA-A9E4-4A28-A819-A5A90BAB57A8}"/>
              </a:ext>
            </a:extLst>
          </p:cNvPr>
          <p:cNvSpPr txBox="1"/>
          <p:nvPr/>
        </p:nvSpPr>
        <p:spPr>
          <a:xfrm>
            <a:off x="174653" y="3212803"/>
            <a:ext cx="2956415" cy="1384995"/>
          </a:xfrm>
          <a:prstGeom prst="rect">
            <a:avLst/>
          </a:prstGeom>
          <a:noFill/>
        </p:spPr>
        <p:txBody>
          <a:bodyPr wrap="square" rtlCol="0">
            <a:spAutoFit/>
          </a:bodyPr>
          <a:lstStyle/>
          <a:p>
            <a:pPr algn="just" defTabSz="914286"/>
            <a:r>
              <a:rPr lang="pt-BR" sz="2800" b="1">
                <a:solidFill>
                  <a:schemeClr val="accent1">
                    <a:lumMod val="75000"/>
                  </a:schemeClr>
                </a:solidFill>
                <a:latin typeface="+mj-lt"/>
                <a:ea typeface="Times New Roman" panose="02020603050405020304" pitchFamily="18" charset="0"/>
              </a:rPr>
              <a:t>I. Phép đo trực tiếp và phép đo gián tiếp</a:t>
            </a:r>
            <a:endParaRPr lang="ko-KR" altLang="en-US" sz="2800" b="1" dirty="0">
              <a:solidFill>
                <a:schemeClr val="accent1">
                  <a:lumMod val="75000"/>
                </a:schemeClr>
              </a:solidFill>
              <a:latin typeface="+mj-lt"/>
            </a:endParaRPr>
          </a:p>
        </p:txBody>
      </p:sp>
      <p:grpSp>
        <p:nvGrpSpPr>
          <p:cNvPr id="3" name="Group 2">
            <a:extLst>
              <a:ext uri="{FF2B5EF4-FFF2-40B4-BE49-F238E27FC236}">
                <a16:creationId xmlns:a16="http://schemas.microsoft.com/office/drawing/2014/main" id="{6843192C-F028-1F87-FD7F-7850FFC62168}"/>
              </a:ext>
            </a:extLst>
          </p:cNvPr>
          <p:cNvGrpSpPr/>
          <p:nvPr/>
        </p:nvGrpSpPr>
        <p:grpSpPr>
          <a:xfrm>
            <a:off x="2079732" y="1822202"/>
            <a:ext cx="2881858" cy="2016224"/>
            <a:chOff x="2079732" y="1822202"/>
            <a:chExt cx="2881858" cy="2016224"/>
          </a:xfrm>
        </p:grpSpPr>
        <p:sp>
          <p:nvSpPr>
            <p:cNvPr id="4" name="Oval 3">
              <a:extLst>
                <a:ext uri="{FF2B5EF4-FFF2-40B4-BE49-F238E27FC236}">
                  <a16:creationId xmlns:a16="http://schemas.microsoft.com/office/drawing/2014/main" id="{90F4B993-AC94-4427-BB57-CAC57E24FBD1}"/>
                </a:ext>
              </a:extLst>
            </p:cNvPr>
            <p:cNvSpPr/>
            <p:nvPr/>
          </p:nvSpPr>
          <p:spPr>
            <a:xfrm>
              <a:off x="2945366" y="1822202"/>
              <a:ext cx="2016224" cy="2016224"/>
            </a:xfrm>
            <a:prstGeom prst="ellipse">
              <a:avLst/>
            </a:prstGeom>
            <a:solidFill>
              <a:schemeClr val="tx2">
                <a:lumMod val="40000"/>
                <a:lumOff val="60000"/>
                <a:alpha val="7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white"/>
                </a:solidFill>
                <a:effectLst/>
                <a:uLnTx/>
                <a:uFillTx/>
                <a:latin typeface="Arial"/>
                <a:cs typeface="+mn-cs"/>
              </a:endParaRPr>
            </a:p>
          </p:txBody>
        </p:sp>
        <p:cxnSp>
          <p:nvCxnSpPr>
            <p:cNvPr id="16" name="Elbow Connector 32">
              <a:extLst>
                <a:ext uri="{FF2B5EF4-FFF2-40B4-BE49-F238E27FC236}">
                  <a16:creationId xmlns:a16="http://schemas.microsoft.com/office/drawing/2014/main" id="{CA2A084A-3EC1-459B-8DA1-96D19A1863E1}"/>
                </a:ext>
              </a:extLst>
            </p:cNvPr>
            <p:cNvCxnSpPr/>
            <p:nvPr/>
          </p:nvCxnSpPr>
          <p:spPr>
            <a:xfrm flipV="1">
              <a:off x="2079732" y="2748342"/>
              <a:ext cx="793081" cy="461888"/>
            </a:xfrm>
            <a:prstGeom prst="bentConnector3">
              <a:avLst>
                <a:gd name="adj1" fmla="val 747"/>
              </a:avLst>
            </a:prstGeom>
            <a:noFill/>
            <a:ln w="6350" cap="flat" cmpd="sng" algn="ctr">
              <a:solidFill>
                <a:sysClr val="windowText" lastClr="000000">
                  <a:lumMod val="50000"/>
                  <a:lumOff val="50000"/>
                </a:sysClr>
              </a:solidFill>
              <a:prstDash val="solid"/>
              <a:miter lim="800000"/>
              <a:headEnd type="oval"/>
              <a:tailEnd type="oval"/>
            </a:ln>
            <a:effectLst/>
          </p:spPr>
        </p:cxnSp>
        <p:pic>
          <p:nvPicPr>
            <p:cNvPr id="74" name="Picture 2" descr="C:\Users\hp\Desktop\Hinhanhchieccan.jpg.jpg">
              <a:extLst>
                <a:ext uri="{FF2B5EF4-FFF2-40B4-BE49-F238E27FC236}">
                  <a16:creationId xmlns:a16="http://schemas.microsoft.com/office/drawing/2014/main" id="{58B36BA2-6908-403B-BD23-5F782C093C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9545218">
              <a:off x="3183397" y="2254290"/>
              <a:ext cx="1504620" cy="11284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a:extLst>
              <a:ext uri="{FF2B5EF4-FFF2-40B4-BE49-F238E27FC236}">
                <a16:creationId xmlns:a16="http://schemas.microsoft.com/office/drawing/2014/main" id="{1CFDE7C3-B113-0E8E-33D8-3929D9F29005}"/>
              </a:ext>
            </a:extLst>
          </p:cNvPr>
          <p:cNvGrpSpPr/>
          <p:nvPr/>
        </p:nvGrpSpPr>
        <p:grpSpPr>
          <a:xfrm>
            <a:off x="4429916" y="1348712"/>
            <a:ext cx="2016224" cy="2496372"/>
            <a:chOff x="4429916" y="1348712"/>
            <a:chExt cx="2016224" cy="2496372"/>
          </a:xfrm>
        </p:grpSpPr>
        <p:cxnSp>
          <p:nvCxnSpPr>
            <p:cNvPr id="6" name="Elbow Connector 10">
              <a:extLst>
                <a:ext uri="{FF2B5EF4-FFF2-40B4-BE49-F238E27FC236}">
                  <a16:creationId xmlns:a16="http://schemas.microsoft.com/office/drawing/2014/main" id="{BF31D347-068D-4985-B5B9-E09C566F1258}"/>
                </a:ext>
              </a:extLst>
            </p:cNvPr>
            <p:cNvCxnSpPr>
              <a:cxnSpLocks/>
            </p:cNvCxnSpPr>
            <p:nvPr/>
          </p:nvCxnSpPr>
          <p:spPr>
            <a:xfrm rot="5400000" flipH="1" flipV="1">
              <a:off x="5386618" y="1427153"/>
              <a:ext cx="420716" cy="263833"/>
            </a:xfrm>
            <a:prstGeom prst="bentConnector3">
              <a:avLst>
                <a:gd name="adj1" fmla="val 98299"/>
              </a:avLst>
            </a:prstGeom>
            <a:noFill/>
            <a:ln w="6350" cap="flat" cmpd="sng" algn="ctr">
              <a:solidFill>
                <a:sysClr val="windowText" lastClr="000000">
                  <a:lumMod val="50000"/>
                  <a:lumOff val="50000"/>
                </a:sysClr>
              </a:solidFill>
              <a:prstDash val="solid"/>
              <a:miter lim="800000"/>
              <a:headEnd type="oval"/>
              <a:tailEnd type="oval"/>
            </a:ln>
            <a:effectLst/>
          </p:spPr>
        </p:cxnSp>
        <p:sp>
          <p:nvSpPr>
            <p:cNvPr id="5" name="Oval 4">
              <a:extLst>
                <a:ext uri="{FF2B5EF4-FFF2-40B4-BE49-F238E27FC236}">
                  <a16:creationId xmlns:a16="http://schemas.microsoft.com/office/drawing/2014/main" id="{8BA3CF56-4A12-48BC-96BF-786960C1EE01}"/>
                </a:ext>
              </a:extLst>
            </p:cNvPr>
            <p:cNvSpPr/>
            <p:nvPr/>
          </p:nvSpPr>
          <p:spPr>
            <a:xfrm>
              <a:off x="4429916" y="1828860"/>
              <a:ext cx="2016224" cy="2016224"/>
            </a:xfrm>
            <a:prstGeom prst="ellipse">
              <a:avLst/>
            </a:prstGeom>
            <a:solidFill>
              <a:srgbClr val="262626">
                <a:alpha val="70000"/>
              </a:srgb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white"/>
                </a:solidFill>
                <a:effectLst/>
                <a:uLnTx/>
                <a:uFillTx/>
                <a:latin typeface="Arial"/>
                <a:cs typeface="+mn-cs"/>
              </a:endParaRPr>
            </a:p>
          </p:txBody>
        </p:sp>
        <p:pic>
          <p:nvPicPr>
            <p:cNvPr id="75" name="Picture 2" descr="Giải bài tập Vật lý 6: Bài C8 trang 10 SGK Vật lý 6 – TopLoigiai">
              <a:extLst>
                <a:ext uri="{FF2B5EF4-FFF2-40B4-BE49-F238E27FC236}">
                  <a16:creationId xmlns:a16="http://schemas.microsoft.com/office/drawing/2014/main" id="{E6591D7A-43A5-4858-8A5C-B328F2E6FB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847467">
              <a:off x="4863317" y="2185141"/>
              <a:ext cx="1219905" cy="13036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483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843192C-F028-1F87-FD7F-7850FFC62168}"/>
              </a:ext>
            </a:extLst>
          </p:cNvPr>
          <p:cNvGrpSpPr/>
          <p:nvPr/>
        </p:nvGrpSpPr>
        <p:grpSpPr>
          <a:xfrm>
            <a:off x="-990600" y="5186998"/>
            <a:ext cx="2881858" cy="2016224"/>
            <a:chOff x="2079732" y="1822202"/>
            <a:chExt cx="2881858" cy="2016224"/>
          </a:xfrm>
        </p:grpSpPr>
        <p:sp>
          <p:nvSpPr>
            <p:cNvPr id="4" name="Oval 3">
              <a:extLst>
                <a:ext uri="{FF2B5EF4-FFF2-40B4-BE49-F238E27FC236}">
                  <a16:creationId xmlns:a16="http://schemas.microsoft.com/office/drawing/2014/main" id="{90F4B993-AC94-4427-BB57-CAC57E24FBD1}"/>
                </a:ext>
              </a:extLst>
            </p:cNvPr>
            <p:cNvSpPr/>
            <p:nvPr/>
          </p:nvSpPr>
          <p:spPr>
            <a:xfrm>
              <a:off x="2945366" y="1822202"/>
              <a:ext cx="2016224" cy="2016224"/>
            </a:xfrm>
            <a:prstGeom prst="ellipse">
              <a:avLst/>
            </a:prstGeom>
            <a:solidFill>
              <a:schemeClr val="tx2">
                <a:lumMod val="40000"/>
                <a:lumOff val="60000"/>
                <a:alpha val="70000"/>
              </a:schemeClr>
            </a:soli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white"/>
                </a:solidFill>
                <a:effectLst/>
                <a:uLnTx/>
                <a:uFillTx/>
                <a:latin typeface="Arial"/>
                <a:ea typeface="+mn-ea"/>
                <a:cs typeface="+mn-cs"/>
              </a:endParaRPr>
            </a:p>
          </p:txBody>
        </p:sp>
        <p:cxnSp>
          <p:nvCxnSpPr>
            <p:cNvPr id="16" name="Elbow Connector 32">
              <a:extLst>
                <a:ext uri="{FF2B5EF4-FFF2-40B4-BE49-F238E27FC236}">
                  <a16:creationId xmlns:a16="http://schemas.microsoft.com/office/drawing/2014/main" id="{CA2A084A-3EC1-459B-8DA1-96D19A1863E1}"/>
                </a:ext>
              </a:extLst>
            </p:cNvPr>
            <p:cNvCxnSpPr/>
            <p:nvPr/>
          </p:nvCxnSpPr>
          <p:spPr>
            <a:xfrm flipV="1">
              <a:off x="2079732" y="2748342"/>
              <a:ext cx="793081" cy="461888"/>
            </a:xfrm>
            <a:prstGeom prst="bentConnector3">
              <a:avLst>
                <a:gd name="adj1" fmla="val 747"/>
              </a:avLst>
            </a:prstGeom>
            <a:noFill/>
            <a:ln w="6350" cap="flat" cmpd="sng" algn="ctr">
              <a:solidFill>
                <a:sysClr val="windowText" lastClr="000000">
                  <a:lumMod val="50000"/>
                  <a:lumOff val="50000"/>
                </a:sysClr>
              </a:solidFill>
              <a:prstDash val="solid"/>
              <a:miter lim="800000"/>
              <a:headEnd type="oval"/>
              <a:tailEnd type="oval"/>
            </a:ln>
            <a:effectLst/>
          </p:spPr>
        </p:cxnSp>
        <p:pic>
          <p:nvPicPr>
            <p:cNvPr id="74" name="Picture 2" descr="C:\Users\hp\Desktop\Hinhanhchieccan.jpg.jpg">
              <a:extLst>
                <a:ext uri="{FF2B5EF4-FFF2-40B4-BE49-F238E27FC236}">
                  <a16:creationId xmlns:a16="http://schemas.microsoft.com/office/drawing/2014/main" id="{58B36BA2-6908-403B-BD23-5F782C093C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9545218">
              <a:off x="3183397" y="2254290"/>
              <a:ext cx="1504620" cy="11284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a:extLst>
              <a:ext uri="{FF2B5EF4-FFF2-40B4-BE49-F238E27FC236}">
                <a16:creationId xmlns:a16="http://schemas.microsoft.com/office/drawing/2014/main" id="{1CFDE7C3-B113-0E8E-33D8-3929D9F29005}"/>
              </a:ext>
            </a:extLst>
          </p:cNvPr>
          <p:cNvGrpSpPr/>
          <p:nvPr/>
        </p:nvGrpSpPr>
        <p:grpSpPr>
          <a:xfrm>
            <a:off x="145862" y="545747"/>
            <a:ext cx="1658915" cy="1111603"/>
            <a:chOff x="4429916" y="1828860"/>
            <a:chExt cx="3013526" cy="2016224"/>
          </a:xfrm>
        </p:grpSpPr>
        <p:cxnSp>
          <p:nvCxnSpPr>
            <p:cNvPr id="6" name="Elbow Connector 10">
              <a:extLst>
                <a:ext uri="{FF2B5EF4-FFF2-40B4-BE49-F238E27FC236}">
                  <a16:creationId xmlns:a16="http://schemas.microsoft.com/office/drawing/2014/main" id="{BF31D347-068D-4985-B5B9-E09C566F1258}"/>
                </a:ext>
              </a:extLst>
            </p:cNvPr>
            <p:cNvCxnSpPr>
              <a:cxnSpLocks/>
            </p:cNvCxnSpPr>
            <p:nvPr/>
          </p:nvCxnSpPr>
          <p:spPr>
            <a:xfrm flipV="1">
              <a:off x="6446141" y="2390949"/>
              <a:ext cx="997301" cy="390997"/>
            </a:xfrm>
            <a:prstGeom prst="bentConnector3">
              <a:avLst>
                <a:gd name="adj1" fmla="val 50000"/>
              </a:avLst>
            </a:prstGeom>
            <a:noFill/>
            <a:ln w="6350" cap="flat" cmpd="sng" algn="ctr">
              <a:solidFill>
                <a:sysClr val="windowText" lastClr="000000">
                  <a:lumMod val="50000"/>
                  <a:lumOff val="50000"/>
                </a:sysClr>
              </a:solidFill>
              <a:prstDash val="solid"/>
              <a:miter lim="800000"/>
              <a:headEnd type="oval"/>
              <a:tailEnd type="oval"/>
            </a:ln>
            <a:effectLst/>
          </p:spPr>
        </p:cxnSp>
        <p:sp>
          <p:nvSpPr>
            <p:cNvPr id="5" name="Oval 4">
              <a:extLst>
                <a:ext uri="{FF2B5EF4-FFF2-40B4-BE49-F238E27FC236}">
                  <a16:creationId xmlns:a16="http://schemas.microsoft.com/office/drawing/2014/main" id="{8BA3CF56-4A12-48BC-96BF-786960C1EE01}"/>
                </a:ext>
              </a:extLst>
            </p:cNvPr>
            <p:cNvSpPr/>
            <p:nvPr/>
          </p:nvSpPr>
          <p:spPr>
            <a:xfrm>
              <a:off x="4429916" y="1828860"/>
              <a:ext cx="2016224" cy="2016224"/>
            </a:xfrm>
            <a:prstGeom prst="ellipse">
              <a:avLst/>
            </a:prstGeom>
            <a:solidFill>
              <a:srgbClr val="262626">
                <a:alpha val="70000"/>
              </a:srgbClr>
            </a:soli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white"/>
                </a:solidFill>
                <a:effectLst/>
                <a:uLnTx/>
                <a:uFillTx/>
                <a:latin typeface="Arial"/>
                <a:ea typeface="+mn-ea"/>
                <a:cs typeface="+mn-cs"/>
              </a:endParaRPr>
            </a:p>
          </p:txBody>
        </p:sp>
        <p:pic>
          <p:nvPicPr>
            <p:cNvPr id="75" name="Picture 2" descr="Giải bài tập Vật lý 6: Bài C8 trang 10 SGK Vật lý 6 – TopLoigiai">
              <a:extLst>
                <a:ext uri="{FF2B5EF4-FFF2-40B4-BE49-F238E27FC236}">
                  <a16:creationId xmlns:a16="http://schemas.microsoft.com/office/drawing/2014/main" id="{E6591D7A-43A5-4858-8A5C-B328F2E6FB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1847467">
              <a:off x="4863317" y="2185141"/>
              <a:ext cx="1219905" cy="130366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 Placeholder 1">
            <a:extLst>
              <a:ext uri="{FF2B5EF4-FFF2-40B4-BE49-F238E27FC236}">
                <a16:creationId xmlns:a16="http://schemas.microsoft.com/office/drawing/2014/main" id="{0B6CF234-DF8B-6048-078A-562B169BD6A2}"/>
              </a:ext>
            </a:extLst>
          </p:cNvPr>
          <p:cNvSpPr txBox="1">
            <a:spLocks/>
          </p:cNvSpPr>
          <p:nvPr/>
        </p:nvSpPr>
        <p:spPr>
          <a:xfrm>
            <a:off x="7257" y="94903"/>
            <a:ext cx="9136743" cy="327229"/>
          </a:xfrm>
          <a:prstGeom prst="rect">
            <a:avLst/>
          </a:prstGeom>
        </p:spPr>
        <p:txBody>
          <a:bodyPr anchor="ctr"/>
          <a:lstStyle>
            <a:lvl1pPr marL="0" indent="0" algn="l"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ct val="0"/>
              </a:spcBef>
              <a:defRPr/>
            </a:pPr>
            <a:r>
              <a:rPr lang="en-US" sz="2400" b="1">
                <a:ln w="1905"/>
                <a:effectLst>
                  <a:outerShdw blurRad="38100" dist="38100" dir="2700000" algn="tl">
                    <a:srgbClr val="000000">
                      <a:alpha val="43137"/>
                    </a:srgbClr>
                  </a:outerShdw>
                </a:effectLst>
              </a:rPr>
              <a:t>BÀI 3: </a:t>
            </a:r>
            <a:r>
              <a:rPr lang="en-US" sz="2400" b="1">
                <a:effectLst>
                  <a:outerShdw blurRad="38100" dist="38100" dir="2700000" algn="tl">
                    <a:srgbClr val="000000">
                      <a:alpha val="43137"/>
                    </a:srgbClr>
                  </a:outerShdw>
                </a:effectLst>
                <a:latin typeface="+mj-lt"/>
                <a:ea typeface="Times New Roman" panose="02020603050405020304" pitchFamily="18" charset="0"/>
              </a:rPr>
              <a:t>THỰC HÀNH TÍNH SAI SỐ TRONG PHÉP ĐO. </a:t>
            </a:r>
            <a:r>
              <a:rPr lang="en-US" sz="2400" b="1">
                <a:effectLst>
                  <a:outerShdw blurRad="38100" dist="38100" dir="2700000" algn="tl">
                    <a:srgbClr val="000000">
                      <a:alpha val="43137"/>
                    </a:srgbClr>
                  </a:outerShdw>
                </a:effectLst>
                <a:ea typeface="Times New Roman" panose="02020603050405020304" pitchFamily="18" charset="0"/>
              </a:rPr>
              <a:t>GHI KẾT QUẢ ĐO</a:t>
            </a:r>
            <a:endParaRPr lang="en-US" sz="2400" b="1">
              <a:ln w="1905"/>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BAD86208-0FA3-CBE2-5F74-D47226CAB8D1}"/>
              </a:ext>
            </a:extLst>
          </p:cNvPr>
          <p:cNvSpPr txBox="1"/>
          <p:nvPr/>
        </p:nvSpPr>
        <p:spPr>
          <a:xfrm>
            <a:off x="1828800" y="608247"/>
            <a:ext cx="3222205" cy="523220"/>
          </a:xfrm>
          <a:prstGeom prst="rect">
            <a:avLst/>
          </a:prstGeom>
          <a:noFill/>
        </p:spPr>
        <p:txBody>
          <a:bodyPr wrap="square" rtlCol="0">
            <a:spAutoFit/>
          </a:bodyPr>
          <a:lstStyle/>
          <a:p>
            <a:pPr defTabSz="914286"/>
            <a:r>
              <a:rPr lang="en-US" sz="2800" b="1">
                <a:solidFill>
                  <a:schemeClr val="accent1">
                    <a:lumMod val="75000"/>
                  </a:schemeClr>
                </a:solidFill>
                <a:latin typeface="+mj-lt"/>
                <a:ea typeface="Times New Roman" panose="02020603050405020304" pitchFamily="18" charset="0"/>
              </a:rPr>
              <a:t>II</a:t>
            </a:r>
            <a:r>
              <a:rPr lang="en-US" sz="2800" b="1">
                <a:solidFill>
                  <a:schemeClr val="accent1">
                    <a:lumMod val="75000"/>
                  </a:schemeClr>
                </a:solidFill>
                <a:effectLst/>
                <a:latin typeface="+mj-lt"/>
                <a:ea typeface="Times New Roman" panose="02020603050405020304" pitchFamily="18" charset="0"/>
              </a:rPr>
              <a:t>. Sai số phép đo.</a:t>
            </a:r>
            <a:endParaRPr lang="ko-KR" altLang="en-US" sz="2800" b="1" dirty="0">
              <a:solidFill>
                <a:schemeClr val="accent1">
                  <a:lumMod val="75000"/>
                </a:schemeClr>
              </a:solidFill>
              <a:latin typeface="+mj-lt"/>
            </a:endParaRPr>
          </a:p>
        </p:txBody>
      </p:sp>
      <p:sp>
        <p:nvSpPr>
          <p:cNvPr id="17" name="TextBox 16">
            <a:extLst>
              <a:ext uri="{FF2B5EF4-FFF2-40B4-BE49-F238E27FC236}">
                <a16:creationId xmlns:a16="http://schemas.microsoft.com/office/drawing/2014/main" id="{6D4BDEDF-E9DE-ED11-7B70-BDC04F6C2C9C}"/>
              </a:ext>
            </a:extLst>
          </p:cNvPr>
          <p:cNvSpPr txBox="1"/>
          <p:nvPr/>
        </p:nvSpPr>
        <p:spPr>
          <a:xfrm>
            <a:off x="-3005042" y="6543276"/>
            <a:ext cx="2956415" cy="1384995"/>
          </a:xfrm>
          <a:prstGeom prst="rect">
            <a:avLst/>
          </a:prstGeom>
          <a:noFill/>
        </p:spPr>
        <p:txBody>
          <a:bodyPr wrap="square" rtlCol="0">
            <a:spAutoFit/>
          </a:bodyPr>
          <a:lstStyle/>
          <a:p>
            <a:pPr algn="just" defTabSz="914286"/>
            <a:r>
              <a:rPr lang="pt-BR" sz="2800" b="1">
                <a:solidFill>
                  <a:schemeClr val="accent1">
                    <a:lumMod val="75000"/>
                  </a:schemeClr>
                </a:solidFill>
                <a:latin typeface="+mj-lt"/>
                <a:ea typeface="Times New Roman" panose="02020603050405020304" pitchFamily="18" charset="0"/>
              </a:rPr>
              <a:t>I. Phép đo trực tiếp và phép đo gián tiếp</a:t>
            </a:r>
            <a:endParaRPr lang="ko-KR" altLang="en-US" sz="2800" b="1" dirty="0">
              <a:solidFill>
                <a:schemeClr val="accent1">
                  <a:lumMod val="75000"/>
                </a:schemeClr>
              </a:solidFill>
              <a:latin typeface="+mj-lt"/>
            </a:endParaRPr>
          </a:p>
        </p:txBody>
      </p:sp>
    </p:spTree>
    <p:extLst>
      <p:ext uri="{BB962C8B-B14F-4D97-AF65-F5344CB8AC3E}">
        <p14:creationId xmlns:p14="http://schemas.microsoft.com/office/powerpoint/2010/main" val="790579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3</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7D6806D0-BD23-4D10-8A4A-19DD5BCF118F}"/>
              </a:ext>
            </a:extLst>
          </p:cNvPr>
          <p:cNvSpPr txBox="1"/>
          <p:nvPr/>
        </p:nvSpPr>
        <p:spPr>
          <a:xfrm>
            <a:off x="2578282" y="57150"/>
            <a:ext cx="6337118" cy="96906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200" b="1">
                <a:effectLst/>
                <a:latin typeface="+mj-lt"/>
                <a:ea typeface="Times New Roman" panose="02020603050405020304" pitchFamily="18" charset="0"/>
              </a:rPr>
              <a:t>Câu 1:</a:t>
            </a:r>
            <a:r>
              <a:rPr lang="en-US" sz="2200">
                <a:effectLst/>
                <a:latin typeface="+mj-lt"/>
                <a:ea typeface="Times New Roman" panose="02020603050405020304" pitchFamily="18" charset="0"/>
              </a:rPr>
              <a:t> Quan sát hình 3.2 và phân tích các nguyên nhân gây ra sai số của phép đo trong các trường hợp được nêu?</a:t>
            </a:r>
            <a:endParaRPr kumimoji="0" lang="en-US" sz="2200" b="0" i="0" u="none" strike="noStrike" kern="1200" cap="none" spc="0" normalizeH="0" baseline="0" noProof="0">
              <a:ln>
                <a:noFill/>
              </a:ln>
              <a:solidFill>
                <a:prstClr val="black"/>
              </a:solidFill>
              <a:effectLst/>
              <a:uLnTx/>
              <a:uFillTx/>
              <a:latin typeface="+mj-lt"/>
              <a:ea typeface="Times New Roman" panose="02020603050405020304" pitchFamily="18" charset="0"/>
              <a:cs typeface="+mn-cs"/>
            </a:endParaRPr>
          </a:p>
        </p:txBody>
      </p:sp>
      <p:pic>
        <p:nvPicPr>
          <p:cNvPr id="7" name="Picture 6" descr="A screenshot of a computer&#10;&#10;Description automatically generated with low confidence">
            <a:extLst>
              <a:ext uri="{FF2B5EF4-FFF2-40B4-BE49-F238E27FC236}">
                <a16:creationId xmlns:a16="http://schemas.microsoft.com/office/drawing/2014/main" id="{A81B7353-01C3-AA25-E949-6E030A4CC3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8083" y="1261110"/>
            <a:ext cx="5517515" cy="1615440"/>
          </a:xfrm>
          <a:prstGeom prst="rect">
            <a:avLst/>
          </a:prstGeom>
          <a:noFill/>
        </p:spPr>
      </p:pic>
      <p:grpSp>
        <p:nvGrpSpPr>
          <p:cNvPr id="10" name="Group 9">
            <a:extLst>
              <a:ext uri="{FF2B5EF4-FFF2-40B4-BE49-F238E27FC236}">
                <a16:creationId xmlns:a16="http://schemas.microsoft.com/office/drawing/2014/main" id="{C54889F6-FDDA-DCEC-62F5-3D9AACF4BFB8}"/>
              </a:ext>
            </a:extLst>
          </p:cNvPr>
          <p:cNvGrpSpPr/>
          <p:nvPr/>
        </p:nvGrpSpPr>
        <p:grpSpPr>
          <a:xfrm>
            <a:off x="1524000" y="3052396"/>
            <a:ext cx="2362200" cy="1970646"/>
            <a:chOff x="304800" y="2545319"/>
            <a:chExt cx="2743200" cy="2986561"/>
          </a:xfrm>
        </p:grpSpPr>
        <p:sp>
          <p:nvSpPr>
            <p:cNvPr id="11" name="AutoShape 3">
              <a:extLst>
                <a:ext uri="{FF2B5EF4-FFF2-40B4-BE49-F238E27FC236}">
                  <a16:creationId xmlns:a16="http://schemas.microsoft.com/office/drawing/2014/main" id="{FD99518C-188B-D107-A159-3366AE25D103}"/>
                </a:ext>
              </a:extLst>
            </p:cNvPr>
            <p:cNvSpPr>
              <a:spLocks noChangeArrowheads="1"/>
            </p:cNvSpPr>
            <p:nvPr/>
          </p:nvSpPr>
          <p:spPr bwMode="gray">
            <a:xfrm>
              <a:off x="304800" y="2545319"/>
              <a:ext cx="2743200" cy="2986561"/>
            </a:xfrm>
            <a:prstGeom prst="rightArrow">
              <a:avLst>
                <a:gd name="adj1" fmla="val 62787"/>
                <a:gd name="adj2" fmla="val 41259"/>
              </a:avLst>
            </a:prstGeom>
            <a:gradFill rotWithShape="1">
              <a:gsLst>
                <a:gs pos="0">
                  <a:srgbClr val="DDDDDD">
                    <a:gamma/>
                    <a:tint val="0"/>
                    <a:invGamma/>
                    <a:alpha val="0"/>
                  </a:srgbClr>
                </a:gs>
                <a:gs pos="100000">
                  <a:schemeClr val="accent5">
                    <a:lumMod val="40000"/>
                    <a:lumOff val="60000"/>
                  </a:schemeClr>
                </a:gs>
              </a:gsLst>
              <a:lin ang="0" scaled="1"/>
            </a:gradFill>
            <a:ln w="19050" cap="rnd" algn="ctr">
              <a:solidFill>
                <a:srgbClr val="DDDDDD"/>
              </a:solidFill>
              <a:prstDash val="sysDot"/>
              <a:miter lim="800000"/>
              <a:headEnd/>
              <a:tailEnd/>
            </a:ln>
            <a:effectLst/>
            <a:extLs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marL="0" marR="0" lvl="0" indent="0" algn="ctr" defTabSz="68580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effectLst/>
                <a:uLnTx/>
                <a:uFillTx/>
                <a:latin typeface="Arial" charset="0"/>
              </a:endParaRPr>
            </a:p>
          </p:txBody>
        </p:sp>
        <p:sp>
          <p:nvSpPr>
            <p:cNvPr id="12" name="Text Box 4">
              <a:extLst>
                <a:ext uri="{FF2B5EF4-FFF2-40B4-BE49-F238E27FC236}">
                  <a16:creationId xmlns:a16="http://schemas.microsoft.com/office/drawing/2014/main" id="{8891ABC0-3E9F-8BA7-60FD-4AA7D6153F8F}"/>
                </a:ext>
              </a:extLst>
            </p:cNvPr>
            <p:cNvSpPr txBox="1">
              <a:spLocks noChangeArrowheads="1"/>
            </p:cNvSpPr>
            <p:nvPr/>
          </p:nvSpPr>
          <p:spPr bwMode="black">
            <a:xfrm>
              <a:off x="368301" y="3589339"/>
              <a:ext cx="2451099" cy="97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650" indent="-1206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90488" marR="0" lvl="0" indent="-90488" defTabSz="6858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effectLst/>
                  <a:uLnTx/>
                  <a:uFillTx/>
                  <a:latin typeface="Arial" charset="0"/>
                </a:rPr>
                <a:t> Nguyên nhân gây ra sai số:</a:t>
              </a:r>
            </a:p>
          </p:txBody>
        </p:sp>
      </p:grpSp>
      <p:grpSp>
        <p:nvGrpSpPr>
          <p:cNvPr id="39" name="Group 38">
            <a:extLst>
              <a:ext uri="{FF2B5EF4-FFF2-40B4-BE49-F238E27FC236}">
                <a16:creationId xmlns:a16="http://schemas.microsoft.com/office/drawing/2014/main" id="{C2DB2FAE-5603-5D9E-73F3-F7BB3C9470F9}"/>
              </a:ext>
            </a:extLst>
          </p:cNvPr>
          <p:cNvGrpSpPr/>
          <p:nvPr/>
        </p:nvGrpSpPr>
        <p:grpSpPr>
          <a:xfrm>
            <a:off x="4267200" y="2876550"/>
            <a:ext cx="4343399" cy="745881"/>
            <a:chOff x="5057265" y="3000008"/>
            <a:chExt cx="2626967" cy="673019"/>
          </a:xfrm>
        </p:grpSpPr>
        <p:sp>
          <p:nvSpPr>
            <p:cNvPr id="6" name="Freeform: Shape 5">
              <a:extLst>
                <a:ext uri="{FF2B5EF4-FFF2-40B4-BE49-F238E27FC236}">
                  <a16:creationId xmlns:a16="http://schemas.microsoft.com/office/drawing/2014/main" id="{ADD45518-8E14-96B6-437A-A52BB7F2BFE2}"/>
                </a:ext>
              </a:extLst>
            </p:cNvPr>
            <p:cNvSpPr/>
            <p:nvPr/>
          </p:nvSpPr>
          <p:spPr>
            <a:xfrm>
              <a:off x="5057265" y="3000008"/>
              <a:ext cx="2437643" cy="221603"/>
            </a:xfrm>
            <a:custGeom>
              <a:avLst/>
              <a:gdLst>
                <a:gd name="connsiteX0" fmla="*/ 0 w 2437643"/>
                <a:gd name="connsiteY0" fmla="*/ 0 h 221603"/>
                <a:gd name="connsiteX1" fmla="*/ 2437643 w 2437643"/>
                <a:gd name="connsiteY1" fmla="*/ 0 h 221603"/>
                <a:gd name="connsiteX2" fmla="*/ 2437643 w 2437643"/>
                <a:gd name="connsiteY2" fmla="*/ 221603 h 221603"/>
                <a:gd name="connsiteX3" fmla="*/ 0 w 2437643"/>
                <a:gd name="connsiteY3" fmla="*/ 221603 h 221603"/>
                <a:gd name="connsiteX4" fmla="*/ 0 w 2437643"/>
                <a:gd name="connsiteY4" fmla="*/ 0 h 221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643" h="221603">
                  <a:moveTo>
                    <a:pt x="0" y="0"/>
                  </a:moveTo>
                  <a:lnTo>
                    <a:pt x="2437643" y="0"/>
                  </a:lnTo>
                  <a:lnTo>
                    <a:pt x="2437643" y="221603"/>
                  </a:lnTo>
                  <a:lnTo>
                    <a:pt x="0" y="2216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444500">
                <a:lnSpc>
                  <a:spcPct val="90000"/>
                </a:lnSpc>
                <a:spcBef>
                  <a:spcPct val="0"/>
                </a:spcBef>
                <a:spcAft>
                  <a:spcPct val="35000"/>
                </a:spcAft>
                <a:buNone/>
              </a:pPr>
              <a:endParaRPr lang="en-US" sz="2000" kern="1200"/>
            </a:p>
          </p:txBody>
        </p:sp>
        <p:sp>
          <p:nvSpPr>
            <p:cNvPr id="8" name="Arrow: Chevron 7">
              <a:extLst>
                <a:ext uri="{FF2B5EF4-FFF2-40B4-BE49-F238E27FC236}">
                  <a16:creationId xmlns:a16="http://schemas.microsoft.com/office/drawing/2014/main" id="{5C056E7C-FD64-60EB-A4E4-4738FF6F424B}"/>
                </a:ext>
              </a:extLst>
            </p:cNvPr>
            <p:cNvSpPr/>
            <p:nvPr/>
          </p:nvSpPr>
          <p:spPr>
            <a:xfrm>
              <a:off x="5057265" y="3221612"/>
              <a:ext cx="570408" cy="451415"/>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vi-VN"/>
            </a:p>
          </p:txBody>
        </p:sp>
        <p:sp>
          <p:nvSpPr>
            <p:cNvPr id="9" name="Arrow: Chevron 8">
              <a:extLst>
                <a:ext uri="{FF2B5EF4-FFF2-40B4-BE49-F238E27FC236}">
                  <a16:creationId xmlns:a16="http://schemas.microsoft.com/office/drawing/2014/main" id="{B9C6ECDD-FB07-E9D0-2FD1-981502540367}"/>
                </a:ext>
              </a:extLst>
            </p:cNvPr>
            <p:cNvSpPr/>
            <p:nvPr/>
          </p:nvSpPr>
          <p:spPr>
            <a:xfrm>
              <a:off x="5399890" y="3221612"/>
              <a:ext cx="570408" cy="451415"/>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vi-VN"/>
            </a:p>
          </p:txBody>
        </p:sp>
        <p:sp>
          <p:nvSpPr>
            <p:cNvPr id="14" name="Arrow: Chevron 13">
              <a:extLst>
                <a:ext uri="{FF2B5EF4-FFF2-40B4-BE49-F238E27FC236}">
                  <a16:creationId xmlns:a16="http://schemas.microsoft.com/office/drawing/2014/main" id="{E2A1D055-F1EC-2C17-4DC7-1B0087E49EAE}"/>
                </a:ext>
              </a:extLst>
            </p:cNvPr>
            <p:cNvSpPr/>
            <p:nvPr/>
          </p:nvSpPr>
          <p:spPr>
            <a:xfrm>
              <a:off x="5742785" y="3221612"/>
              <a:ext cx="570408" cy="451415"/>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vi-VN"/>
            </a:p>
          </p:txBody>
        </p:sp>
        <p:sp>
          <p:nvSpPr>
            <p:cNvPr id="15" name="Arrow: Chevron 14">
              <a:extLst>
                <a:ext uri="{FF2B5EF4-FFF2-40B4-BE49-F238E27FC236}">
                  <a16:creationId xmlns:a16="http://schemas.microsoft.com/office/drawing/2014/main" id="{53C5FC11-1D74-7DB0-18ED-9332C5615483}"/>
                </a:ext>
              </a:extLst>
            </p:cNvPr>
            <p:cNvSpPr/>
            <p:nvPr/>
          </p:nvSpPr>
          <p:spPr>
            <a:xfrm>
              <a:off x="6085409" y="3221612"/>
              <a:ext cx="570408" cy="451415"/>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vi-VN"/>
            </a:p>
          </p:txBody>
        </p:sp>
        <p:sp>
          <p:nvSpPr>
            <p:cNvPr id="16" name="Arrow: Chevron 15">
              <a:extLst>
                <a:ext uri="{FF2B5EF4-FFF2-40B4-BE49-F238E27FC236}">
                  <a16:creationId xmlns:a16="http://schemas.microsoft.com/office/drawing/2014/main" id="{291EFE66-1961-4AD3-07BA-624236C52C44}"/>
                </a:ext>
              </a:extLst>
            </p:cNvPr>
            <p:cNvSpPr/>
            <p:nvPr/>
          </p:nvSpPr>
          <p:spPr>
            <a:xfrm>
              <a:off x="6428304" y="3221612"/>
              <a:ext cx="570408" cy="451415"/>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vi-VN"/>
            </a:p>
          </p:txBody>
        </p:sp>
        <p:sp>
          <p:nvSpPr>
            <p:cNvPr id="18" name="Arrow: Chevron 17">
              <a:extLst>
                <a:ext uri="{FF2B5EF4-FFF2-40B4-BE49-F238E27FC236}">
                  <a16:creationId xmlns:a16="http://schemas.microsoft.com/office/drawing/2014/main" id="{A792AAF7-6AAF-350B-A565-F3AA09126EA0}"/>
                </a:ext>
              </a:extLst>
            </p:cNvPr>
            <p:cNvSpPr/>
            <p:nvPr/>
          </p:nvSpPr>
          <p:spPr>
            <a:xfrm>
              <a:off x="6770929" y="3221612"/>
              <a:ext cx="570408" cy="451415"/>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vi-VN"/>
            </a:p>
          </p:txBody>
        </p:sp>
        <p:sp>
          <p:nvSpPr>
            <p:cNvPr id="19" name="Arrow: Chevron 18">
              <a:extLst>
                <a:ext uri="{FF2B5EF4-FFF2-40B4-BE49-F238E27FC236}">
                  <a16:creationId xmlns:a16="http://schemas.microsoft.com/office/drawing/2014/main" id="{14B745DD-D655-9D85-EEDC-AF525298E316}"/>
                </a:ext>
              </a:extLst>
            </p:cNvPr>
            <p:cNvSpPr/>
            <p:nvPr/>
          </p:nvSpPr>
          <p:spPr>
            <a:xfrm>
              <a:off x="7113824" y="3221612"/>
              <a:ext cx="570408" cy="451415"/>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vi-VN"/>
            </a:p>
          </p:txBody>
        </p:sp>
        <p:sp>
          <p:nvSpPr>
            <p:cNvPr id="20" name="Freeform: Shape 19">
              <a:extLst>
                <a:ext uri="{FF2B5EF4-FFF2-40B4-BE49-F238E27FC236}">
                  <a16:creationId xmlns:a16="http://schemas.microsoft.com/office/drawing/2014/main" id="{CB2C781F-E195-3A76-D3E7-A924CD538603}"/>
                </a:ext>
              </a:extLst>
            </p:cNvPr>
            <p:cNvSpPr/>
            <p:nvPr/>
          </p:nvSpPr>
          <p:spPr>
            <a:xfrm>
              <a:off x="5057265" y="3266754"/>
              <a:ext cx="2469332" cy="361132"/>
            </a:xfrm>
            <a:custGeom>
              <a:avLst/>
              <a:gdLst>
                <a:gd name="connsiteX0" fmla="*/ 0 w 2469332"/>
                <a:gd name="connsiteY0" fmla="*/ 0 h 361132"/>
                <a:gd name="connsiteX1" fmla="*/ 2469332 w 2469332"/>
                <a:gd name="connsiteY1" fmla="*/ 0 h 361132"/>
                <a:gd name="connsiteX2" fmla="*/ 2469332 w 2469332"/>
                <a:gd name="connsiteY2" fmla="*/ 361132 h 361132"/>
                <a:gd name="connsiteX3" fmla="*/ 0 w 2469332"/>
                <a:gd name="connsiteY3" fmla="*/ 361132 h 361132"/>
                <a:gd name="connsiteX4" fmla="*/ 0 w 2469332"/>
                <a:gd name="connsiteY4" fmla="*/ 0 h 361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332" h="361132">
                  <a:moveTo>
                    <a:pt x="0" y="0"/>
                  </a:moveTo>
                  <a:lnTo>
                    <a:pt x="2469332" y="0"/>
                  </a:lnTo>
                  <a:lnTo>
                    <a:pt x="2469332" y="361132"/>
                  </a:lnTo>
                  <a:lnTo>
                    <a:pt x="0" y="361132"/>
                  </a:lnTo>
                  <a:lnTo>
                    <a:pt x="0" y="0"/>
                  </a:lnTo>
                  <a:close/>
                </a:path>
              </a:pathLst>
            </a:cu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2000" b="1" kern="1200"/>
                <a:t>a.</a:t>
              </a:r>
              <a:r>
                <a:rPr lang="en-US" sz="2000" kern="1200"/>
                <a:t> Chưa đặt đầu bút đúng vạch số 0.</a:t>
              </a:r>
            </a:p>
          </p:txBody>
        </p:sp>
      </p:grpSp>
      <p:sp>
        <p:nvSpPr>
          <p:cNvPr id="21" name="Freeform: Shape 20">
            <a:extLst>
              <a:ext uri="{FF2B5EF4-FFF2-40B4-BE49-F238E27FC236}">
                <a16:creationId xmlns:a16="http://schemas.microsoft.com/office/drawing/2014/main" id="{3B7A8908-8B60-039C-9F0D-D55D9B7BE918}"/>
              </a:ext>
            </a:extLst>
          </p:cNvPr>
          <p:cNvSpPr/>
          <p:nvPr/>
        </p:nvSpPr>
        <p:spPr>
          <a:xfrm>
            <a:off x="5057265" y="3539092"/>
            <a:ext cx="2437643" cy="221603"/>
          </a:xfrm>
          <a:custGeom>
            <a:avLst/>
            <a:gdLst>
              <a:gd name="connsiteX0" fmla="*/ 0 w 2437643"/>
              <a:gd name="connsiteY0" fmla="*/ 0 h 221603"/>
              <a:gd name="connsiteX1" fmla="*/ 2437643 w 2437643"/>
              <a:gd name="connsiteY1" fmla="*/ 0 h 221603"/>
              <a:gd name="connsiteX2" fmla="*/ 2437643 w 2437643"/>
              <a:gd name="connsiteY2" fmla="*/ 221603 h 221603"/>
              <a:gd name="connsiteX3" fmla="*/ 0 w 2437643"/>
              <a:gd name="connsiteY3" fmla="*/ 221603 h 221603"/>
              <a:gd name="connsiteX4" fmla="*/ 0 w 2437643"/>
              <a:gd name="connsiteY4" fmla="*/ 0 h 221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643" h="221603">
                <a:moveTo>
                  <a:pt x="0" y="0"/>
                </a:moveTo>
                <a:lnTo>
                  <a:pt x="2437643" y="0"/>
                </a:lnTo>
                <a:lnTo>
                  <a:pt x="2437643" y="221603"/>
                </a:lnTo>
                <a:lnTo>
                  <a:pt x="0" y="2216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444500">
              <a:lnSpc>
                <a:spcPct val="90000"/>
              </a:lnSpc>
              <a:spcBef>
                <a:spcPct val="0"/>
              </a:spcBef>
              <a:spcAft>
                <a:spcPct val="35000"/>
              </a:spcAft>
              <a:buNone/>
            </a:pPr>
            <a:endParaRPr lang="en-US" sz="1000" kern="1200"/>
          </a:p>
        </p:txBody>
      </p:sp>
      <p:grpSp>
        <p:nvGrpSpPr>
          <p:cNvPr id="40" name="Group 39">
            <a:extLst>
              <a:ext uri="{FF2B5EF4-FFF2-40B4-BE49-F238E27FC236}">
                <a16:creationId xmlns:a16="http://schemas.microsoft.com/office/drawing/2014/main" id="{6CCED648-950B-4548-C840-D17A35E7FE34}"/>
              </a:ext>
            </a:extLst>
          </p:cNvPr>
          <p:cNvGrpSpPr/>
          <p:nvPr/>
        </p:nvGrpSpPr>
        <p:grpSpPr>
          <a:xfrm>
            <a:off x="4267200" y="3761892"/>
            <a:ext cx="4343399" cy="500911"/>
            <a:chOff x="5057265" y="3913096"/>
            <a:chExt cx="2626967" cy="451415"/>
          </a:xfrm>
        </p:grpSpPr>
        <p:sp>
          <p:nvSpPr>
            <p:cNvPr id="22" name="Arrow: Chevron 21">
              <a:extLst>
                <a:ext uri="{FF2B5EF4-FFF2-40B4-BE49-F238E27FC236}">
                  <a16:creationId xmlns:a16="http://schemas.microsoft.com/office/drawing/2014/main" id="{21651DC6-0211-768D-DAF1-6BCE12D9313B}"/>
                </a:ext>
              </a:extLst>
            </p:cNvPr>
            <p:cNvSpPr/>
            <p:nvPr/>
          </p:nvSpPr>
          <p:spPr>
            <a:xfrm>
              <a:off x="5057265" y="3913096"/>
              <a:ext cx="570408" cy="451415"/>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vi-VN"/>
            </a:p>
          </p:txBody>
        </p:sp>
        <p:sp>
          <p:nvSpPr>
            <p:cNvPr id="23" name="Arrow: Chevron 22">
              <a:extLst>
                <a:ext uri="{FF2B5EF4-FFF2-40B4-BE49-F238E27FC236}">
                  <a16:creationId xmlns:a16="http://schemas.microsoft.com/office/drawing/2014/main" id="{74103F7F-9601-6252-C86E-FD2C4624E2B9}"/>
                </a:ext>
              </a:extLst>
            </p:cNvPr>
            <p:cNvSpPr/>
            <p:nvPr/>
          </p:nvSpPr>
          <p:spPr>
            <a:xfrm>
              <a:off x="5399890" y="3913096"/>
              <a:ext cx="570408" cy="451415"/>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vi-VN"/>
            </a:p>
          </p:txBody>
        </p:sp>
        <p:sp>
          <p:nvSpPr>
            <p:cNvPr id="24" name="Arrow: Chevron 23">
              <a:extLst>
                <a:ext uri="{FF2B5EF4-FFF2-40B4-BE49-F238E27FC236}">
                  <a16:creationId xmlns:a16="http://schemas.microsoft.com/office/drawing/2014/main" id="{7F995436-8208-1686-E41B-1D8FE1A8350B}"/>
                </a:ext>
              </a:extLst>
            </p:cNvPr>
            <p:cNvSpPr/>
            <p:nvPr/>
          </p:nvSpPr>
          <p:spPr>
            <a:xfrm>
              <a:off x="5742785" y="3913096"/>
              <a:ext cx="570408" cy="451415"/>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vi-VN"/>
            </a:p>
          </p:txBody>
        </p:sp>
        <p:sp>
          <p:nvSpPr>
            <p:cNvPr id="25" name="Arrow: Chevron 24">
              <a:extLst>
                <a:ext uri="{FF2B5EF4-FFF2-40B4-BE49-F238E27FC236}">
                  <a16:creationId xmlns:a16="http://schemas.microsoft.com/office/drawing/2014/main" id="{CF8A9852-365A-9F86-3320-9D5DA2479F07}"/>
                </a:ext>
              </a:extLst>
            </p:cNvPr>
            <p:cNvSpPr/>
            <p:nvPr/>
          </p:nvSpPr>
          <p:spPr>
            <a:xfrm>
              <a:off x="6085409" y="3913096"/>
              <a:ext cx="570408" cy="451415"/>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vi-VN"/>
            </a:p>
          </p:txBody>
        </p:sp>
        <p:sp>
          <p:nvSpPr>
            <p:cNvPr id="26" name="Arrow: Chevron 25">
              <a:extLst>
                <a:ext uri="{FF2B5EF4-FFF2-40B4-BE49-F238E27FC236}">
                  <a16:creationId xmlns:a16="http://schemas.microsoft.com/office/drawing/2014/main" id="{09930AFA-6B78-3321-FF66-FA1A55E2D9D8}"/>
                </a:ext>
              </a:extLst>
            </p:cNvPr>
            <p:cNvSpPr/>
            <p:nvPr/>
          </p:nvSpPr>
          <p:spPr>
            <a:xfrm>
              <a:off x="6428304" y="3913096"/>
              <a:ext cx="570408" cy="451415"/>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vi-VN"/>
            </a:p>
          </p:txBody>
        </p:sp>
        <p:sp>
          <p:nvSpPr>
            <p:cNvPr id="27" name="Arrow: Chevron 26">
              <a:extLst>
                <a:ext uri="{FF2B5EF4-FFF2-40B4-BE49-F238E27FC236}">
                  <a16:creationId xmlns:a16="http://schemas.microsoft.com/office/drawing/2014/main" id="{2B38D712-747F-BED1-22EC-8702C07D444A}"/>
                </a:ext>
              </a:extLst>
            </p:cNvPr>
            <p:cNvSpPr/>
            <p:nvPr/>
          </p:nvSpPr>
          <p:spPr>
            <a:xfrm>
              <a:off x="6770929" y="3913096"/>
              <a:ext cx="570408" cy="451415"/>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vi-VN"/>
            </a:p>
          </p:txBody>
        </p:sp>
        <p:sp>
          <p:nvSpPr>
            <p:cNvPr id="28" name="Arrow: Chevron 27">
              <a:extLst>
                <a:ext uri="{FF2B5EF4-FFF2-40B4-BE49-F238E27FC236}">
                  <a16:creationId xmlns:a16="http://schemas.microsoft.com/office/drawing/2014/main" id="{EBA154EA-E079-5CDA-40FD-6A2A0854C600}"/>
                </a:ext>
              </a:extLst>
            </p:cNvPr>
            <p:cNvSpPr/>
            <p:nvPr/>
          </p:nvSpPr>
          <p:spPr>
            <a:xfrm>
              <a:off x="7113824" y="3913096"/>
              <a:ext cx="570408" cy="451415"/>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vi-VN"/>
            </a:p>
          </p:txBody>
        </p:sp>
        <p:sp>
          <p:nvSpPr>
            <p:cNvPr id="29" name="Freeform: Shape 28">
              <a:extLst>
                <a:ext uri="{FF2B5EF4-FFF2-40B4-BE49-F238E27FC236}">
                  <a16:creationId xmlns:a16="http://schemas.microsoft.com/office/drawing/2014/main" id="{03DB284B-C379-5C29-0F7C-D472C0C4EBB8}"/>
                </a:ext>
              </a:extLst>
            </p:cNvPr>
            <p:cNvSpPr/>
            <p:nvPr/>
          </p:nvSpPr>
          <p:spPr>
            <a:xfrm>
              <a:off x="5057265" y="3958237"/>
              <a:ext cx="2469332" cy="361132"/>
            </a:xfrm>
            <a:custGeom>
              <a:avLst/>
              <a:gdLst>
                <a:gd name="connsiteX0" fmla="*/ 0 w 2469332"/>
                <a:gd name="connsiteY0" fmla="*/ 0 h 361132"/>
                <a:gd name="connsiteX1" fmla="*/ 2469332 w 2469332"/>
                <a:gd name="connsiteY1" fmla="*/ 0 h 361132"/>
                <a:gd name="connsiteX2" fmla="*/ 2469332 w 2469332"/>
                <a:gd name="connsiteY2" fmla="*/ 361132 h 361132"/>
                <a:gd name="connsiteX3" fmla="*/ 0 w 2469332"/>
                <a:gd name="connsiteY3" fmla="*/ 361132 h 361132"/>
                <a:gd name="connsiteX4" fmla="*/ 0 w 2469332"/>
                <a:gd name="connsiteY4" fmla="*/ 0 h 361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332" h="361132">
                  <a:moveTo>
                    <a:pt x="0" y="0"/>
                  </a:moveTo>
                  <a:lnTo>
                    <a:pt x="2469332" y="0"/>
                  </a:lnTo>
                  <a:lnTo>
                    <a:pt x="2469332" y="361132"/>
                  </a:lnTo>
                  <a:lnTo>
                    <a:pt x="0" y="361132"/>
                  </a:lnTo>
                  <a:lnTo>
                    <a:pt x="0" y="0"/>
                  </a:lnTo>
                  <a:close/>
                </a:path>
              </a:pathLst>
            </a:cu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2000" b="1" kern="1200"/>
                <a:t>b.</a:t>
              </a:r>
              <a:r>
                <a:rPr lang="en-US" sz="2000" kern="1200"/>
                <a:t> Hướng đặt mắt quan sát chưa đúng.</a:t>
              </a:r>
            </a:p>
          </p:txBody>
        </p:sp>
      </p:grpSp>
      <p:grpSp>
        <p:nvGrpSpPr>
          <p:cNvPr id="41" name="Group 40">
            <a:extLst>
              <a:ext uri="{FF2B5EF4-FFF2-40B4-BE49-F238E27FC236}">
                <a16:creationId xmlns:a16="http://schemas.microsoft.com/office/drawing/2014/main" id="{C51A68D2-43D4-6A06-C24B-3DF67B9AF6F8}"/>
              </a:ext>
            </a:extLst>
          </p:cNvPr>
          <p:cNvGrpSpPr/>
          <p:nvPr/>
        </p:nvGrpSpPr>
        <p:grpSpPr>
          <a:xfrm>
            <a:off x="4267201" y="4174184"/>
            <a:ext cx="4343398" cy="759766"/>
            <a:chOff x="5057265" y="4382976"/>
            <a:chExt cx="2626967" cy="673019"/>
          </a:xfrm>
        </p:grpSpPr>
        <p:sp>
          <p:nvSpPr>
            <p:cNvPr id="30" name="Freeform: Shape 29">
              <a:extLst>
                <a:ext uri="{FF2B5EF4-FFF2-40B4-BE49-F238E27FC236}">
                  <a16:creationId xmlns:a16="http://schemas.microsoft.com/office/drawing/2014/main" id="{6C479CF0-90A1-1F3C-A6F4-7ED5D27CED1A}"/>
                </a:ext>
              </a:extLst>
            </p:cNvPr>
            <p:cNvSpPr/>
            <p:nvPr/>
          </p:nvSpPr>
          <p:spPr>
            <a:xfrm>
              <a:off x="5057265" y="4382976"/>
              <a:ext cx="2437643" cy="221603"/>
            </a:xfrm>
            <a:custGeom>
              <a:avLst/>
              <a:gdLst>
                <a:gd name="connsiteX0" fmla="*/ 0 w 2437643"/>
                <a:gd name="connsiteY0" fmla="*/ 0 h 221603"/>
                <a:gd name="connsiteX1" fmla="*/ 2437643 w 2437643"/>
                <a:gd name="connsiteY1" fmla="*/ 0 h 221603"/>
                <a:gd name="connsiteX2" fmla="*/ 2437643 w 2437643"/>
                <a:gd name="connsiteY2" fmla="*/ 221603 h 221603"/>
                <a:gd name="connsiteX3" fmla="*/ 0 w 2437643"/>
                <a:gd name="connsiteY3" fmla="*/ 221603 h 221603"/>
                <a:gd name="connsiteX4" fmla="*/ 0 w 2437643"/>
                <a:gd name="connsiteY4" fmla="*/ 0 h 221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643" h="221603">
                  <a:moveTo>
                    <a:pt x="0" y="0"/>
                  </a:moveTo>
                  <a:lnTo>
                    <a:pt x="2437643" y="0"/>
                  </a:lnTo>
                  <a:lnTo>
                    <a:pt x="2437643" y="221603"/>
                  </a:lnTo>
                  <a:lnTo>
                    <a:pt x="0" y="2216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444500">
                <a:lnSpc>
                  <a:spcPct val="90000"/>
                </a:lnSpc>
                <a:spcBef>
                  <a:spcPct val="0"/>
                </a:spcBef>
                <a:spcAft>
                  <a:spcPct val="35000"/>
                </a:spcAft>
                <a:buNone/>
              </a:pPr>
              <a:endParaRPr lang="en-US" sz="2000" kern="1200"/>
            </a:p>
          </p:txBody>
        </p:sp>
        <p:sp>
          <p:nvSpPr>
            <p:cNvPr id="31" name="Arrow: Chevron 30">
              <a:extLst>
                <a:ext uri="{FF2B5EF4-FFF2-40B4-BE49-F238E27FC236}">
                  <a16:creationId xmlns:a16="http://schemas.microsoft.com/office/drawing/2014/main" id="{4C0D37BB-DF09-8872-08A6-936925FFFD2B}"/>
                </a:ext>
              </a:extLst>
            </p:cNvPr>
            <p:cNvSpPr/>
            <p:nvPr/>
          </p:nvSpPr>
          <p:spPr>
            <a:xfrm>
              <a:off x="5057265" y="4604580"/>
              <a:ext cx="570408" cy="451415"/>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vi-VN"/>
            </a:p>
          </p:txBody>
        </p:sp>
        <p:sp>
          <p:nvSpPr>
            <p:cNvPr id="32" name="Arrow: Chevron 31">
              <a:extLst>
                <a:ext uri="{FF2B5EF4-FFF2-40B4-BE49-F238E27FC236}">
                  <a16:creationId xmlns:a16="http://schemas.microsoft.com/office/drawing/2014/main" id="{0D437F92-F696-C715-B0BC-67141528C614}"/>
                </a:ext>
              </a:extLst>
            </p:cNvPr>
            <p:cNvSpPr/>
            <p:nvPr/>
          </p:nvSpPr>
          <p:spPr>
            <a:xfrm>
              <a:off x="5399890" y="4604580"/>
              <a:ext cx="570408" cy="451415"/>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vi-VN"/>
            </a:p>
          </p:txBody>
        </p:sp>
        <p:sp>
          <p:nvSpPr>
            <p:cNvPr id="33" name="Arrow: Chevron 32">
              <a:extLst>
                <a:ext uri="{FF2B5EF4-FFF2-40B4-BE49-F238E27FC236}">
                  <a16:creationId xmlns:a16="http://schemas.microsoft.com/office/drawing/2014/main" id="{1AF4798C-7D31-5B76-F698-6B53D6E7A5B7}"/>
                </a:ext>
              </a:extLst>
            </p:cNvPr>
            <p:cNvSpPr/>
            <p:nvPr/>
          </p:nvSpPr>
          <p:spPr>
            <a:xfrm>
              <a:off x="5742785" y="4604580"/>
              <a:ext cx="570408" cy="451415"/>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vi-VN"/>
            </a:p>
          </p:txBody>
        </p:sp>
        <p:sp>
          <p:nvSpPr>
            <p:cNvPr id="34" name="Arrow: Chevron 33">
              <a:extLst>
                <a:ext uri="{FF2B5EF4-FFF2-40B4-BE49-F238E27FC236}">
                  <a16:creationId xmlns:a16="http://schemas.microsoft.com/office/drawing/2014/main" id="{9F33813F-2DF9-61FF-4E0E-F44D56BE889F}"/>
                </a:ext>
              </a:extLst>
            </p:cNvPr>
            <p:cNvSpPr/>
            <p:nvPr/>
          </p:nvSpPr>
          <p:spPr>
            <a:xfrm>
              <a:off x="6085409" y="4604580"/>
              <a:ext cx="570408" cy="451415"/>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vi-VN"/>
            </a:p>
          </p:txBody>
        </p:sp>
        <p:sp>
          <p:nvSpPr>
            <p:cNvPr id="35" name="Arrow: Chevron 34">
              <a:extLst>
                <a:ext uri="{FF2B5EF4-FFF2-40B4-BE49-F238E27FC236}">
                  <a16:creationId xmlns:a16="http://schemas.microsoft.com/office/drawing/2014/main" id="{CA7BCFA4-E04A-63A9-DDAF-6158B9068F17}"/>
                </a:ext>
              </a:extLst>
            </p:cNvPr>
            <p:cNvSpPr/>
            <p:nvPr/>
          </p:nvSpPr>
          <p:spPr>
            <a:xfrm>
              <a:off x="6428304" y="4604580"/>
              <a:ext cx="570408" cy="451415"/>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vi-VN"/>
            </a:p>
          </p:txBody>
        </p:sp>
        <p:sp>
          <p:nvSpPr>
            <p:cNvPr id="36" name="Arrow: Chevron 35">
              <a:extLst>
                <a:ext uri="{FF2B5EF4-FFF2-40B4-BE49-F238E27FC236}">
                  <a16:creationId xmlns:a16="http://schemas.microsoft.com/office/drawing/2014/main" id="{964FD095-EAB3-F58E-9B0C-56484DBE16C4}"/>
                </a:ext>
              </a:extLst>
            </p:cNvPr>
            <p:cNvSpPr/>
            <p:nvPr/>
          </p:nvSpPr>
          <p:spPr>
            <a:xfrm>
              <a:off x="6770929" y="4604580"/>
              <a:ext cx="570408" cy="451415"/>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vi-VN"/>
            </a:p>
          </p:txBody>
        </p:sp>
        <p:sp>
          <p:nvSpPr>
            <p:cNvPr id="37" name="Arrow: Chevron 36">
              <a:extLst>
                <a:ext uri="{FF2B5EF4-FFF2-40B4-BE49-F238E27FC236}">
                  <a16:creationId xmlns:a16="http://schemas.microsoft.com/office/drawing/2014/main" id="{7962DCC3-1002-AD6A-8AA2-2409B6A6AEE8}"/>
                </a:ext>
              </a:extLst>
            </p:cNvPr>
            <p:cNvSpPr/>
            <p:nvPr/>
          </p:nvSpPr>
          <p:spPr>
            <a:xfrm>
              <a:off x="7113824" y="4604580"/>
              <a:ext cx="570408" cy="451415"/>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vi-VN"/>
            </a:p>
          </p:txBody>
        </p:sp>
        <p:sp>
          <p:nvSpPr>
            <p:cNvPr id="38" name="Freeform: Shape 37">
              <a:extLst>
                <a:ext uri="{FF2B5EF4-FFF2-40B4-BE49-F238E27FC236}">
                  <a16:creationId xmlns:a16="http://schemas.microsoft.com/office/drawing/2014/main" id="{0F748479-D5E4-34F6-1D71-1D91FCA5208F}"/>
                </a:ext>
              </a:extLst>
            </p:cNvPr>
            <p:cNvSpPr/>
            <p:nvPr/>
          </p:nvSpPr>
          <p:spPr>
            <a:xfrm>
              <a:off x="5057265" y="4649721"/>
              <a:ext cx="2469332" cy="361132"/>
            </a:xfrm>
            <a:custGeom>
              <a:avLst/>
              <a:gdLst>
                <a:gd name="connsiteX0" fmla="*/ 0 w 2469332"/>
                <a:gd name="connsiteY0" fmla="*/ 0 h 361132"/>
                <a:gd name="connsiteX1" fmla="*/ 2469332 w 2469332"/>
                <a:gd name="connsiteY1" fmla="*/ 0 h 361132"/>
                <a:gd name="connsiteX2" fmla="*/ 2469332 w 2469332"/>
                <a:gd name="connsiteY2" fmla="*/ 361132 h 361132"/>
                <a:gd name="connsiteX3" fmla="*/ 0 w 2469332"/>
                <a:gd name="connsiteY3" fmla="*/ 361132 h 361132"/>
                <a:gd name="connsiteX4" fmla="*/ 0 w 2469332"/>
                <a:gd name="connsiteY4" fmla="*/ 0 h 361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332" h="361132">
                  <a:moveTo>
                    <a:pt x="0" y="0"/>
                  </a:moveTo>
                  <a:lnTo>
                    <a:pt x="2469332" y="0"/>
                  </a:lnTo>
                  <a:lnTo>
                    <a:pt x="2469332" y="361132"/>
                  </a:lnTo>
                  <a:lnTo>
                    <a:pt x="0" y="361132"/>
                  </a:lnTo>
                  <a:lnTo>
                    <a:pt x="0" y="0"/>
                  </a:lnTo>
                  <a:close/>
                </a:path>
              </a:pathLst>
            </a:cu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2000" b="1" kern="1200"/>
                <a:t>c.</a:t>
              </a:r>
              <a:r>
                <a:rPr lang="en-US" sz="2000" kern="1200"/>
                <a:t> Chưa hiệu chỉnh cân đến vạch số 0.</a:t>
              </a:r>
            </a:p>
          </p:txBody>
        </p:sp>
      </p:grpSp>
    </p:spTree>
    <p:extLst>
      <p:ext uri="{BB962C8B-B14F-4D97-AF65-F5344CB8AC3E}">
        <p14:creationId xmlns:p14="http://schemas.microsoft.com/office/powerpoint/2010/main" val="15335312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0-#ppt_w/2"/>
                                          </p:val>
                                        </p:tav>
                                        <p:tav tm="100000">
                                          <p:val>
                                            <p:strVal val="#ppt_x"/>
                                          </p:val>
                                        </p:tav>
                                      </p:tavLst>
                                    </p:anim>
                                    <p:anim calcmode="lin" valueType="num">
                                      <p:cBhvr additive="base">
                                        <p:cTn id="20"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0-#ppt_w/2"/>
                                          </p:val>
                                        </p:tav>
                                        <p:tav tm="100000">
                                          <p:val>
                                            <p:strVal val="#ppt_x"/>
                                          </p:val>
                                        </p:tav>
                                      </p:tavLst>
                                    </p:anim>
                                    <p:anim calcmode="lin" valueType="num">
                                      <p:cBhvr additive="base">
                                        <p:cTn id="2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99E2E3-41C3-4C47-87EA-02219D3E7EF4}"/>
              </a:ext>
            </a:extLst>
          </p:cNvPr>
          <p:cNvSpPr txBox="1"/>
          <p:nvPr/>
        </p:nvSpPr>
        <p:spPr>
          <a:xfrm>
            <a:off x="888469" y="875360"/>
            <a:ext cx="2384800" cy="2585323"/>
          </a:xfrm>
          <a:prstGeom prst="rect">
            <a:avLst/>
          </a:prstGeom>
          <a:noFill/>
        </p:spPr>
        <p:txBody>
          <a:bodyPr wrap="square" rtlCol="0">
            <a:spAutoFit/>
          </a:bodyPr>
          <a:lstStyle/>
          <a:p>
            <a:pPr algn="ctr"/>
            <a:r>
              <a:rPr lang="en-US" altLang="ko-KR" sz="5400" b="1">
                <a:solidFill>
                  <a:schemeClr val="accent2">
                    <a:lumMod val="75000"/>
                  </a:schemeClr>
                </a:solidFill>
                <a:cs typeface="Arial" pitchFamily="34" charset="0"/>
              </a:rPr>
              <a:t>Ai nhanh hơn</a:t>
            </a:r>
            <a:endParaRPr lang="en-US" altLang="ko-KR" sz="5400" b="1" dirty="0">
              <a:solidFill>
                <a:schemeClr val="accent2">
                  <a:lumMod val="75000"/>
                </a:schemeClr>
              </a:solidFill>
              <a:cs typeface="Arial" pitchFamily="34" charset="0"/>
            </a:endParaRPr>
          </a:p>
        </p:txBody>
      </p:sp>
      <p:sp>
        <p:nvSpPr>
          <p:cNvPr id="9" name="Text Placeholder 10">
            <a:extLst>
              <a:ext uri="{FF2B5EF4-FFF2-40B4-BE49-F238E27FC236}">
                <a16:creationId xmlns:a16="http://schemas.microsoft.com/office/drawing/2014/main" id="{58E5F176-1E9C-4645-B5B5-FF67EEF04C78}"/>
              </a:ext>
            </a:extLst>
          </p:cNvPr>
          <p:cNvSpPr txBox="1">
            <a:spLocks/>
          </p:cNvSpPr>
          <p:nvPr/>
        </p:nvSpPr>
        <p:spPr>
          <a:xfrm>
            <a:off x="1443030" y="3855933"/>
            <a:ext cx="2763216" cy="902468"/>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altLang="ko-KR" sz="3600" b="1">
                <a:solidFill>
                  <a:schemeClr val="tx1">
                    <a:lumMod val="75000"/>
                    <a:lumOff val="25000"/>
                  </a:schemeClr>
                </a:solidFill>
                <a:latin typeface="+mj-lt"/>
                <a:cs typeface="Arial" pitchFamily="34" charset="0"/>
              </a:rPr>
              <a:t>Game</a:t>
            </a:r>
            <a:endParaRPr lang="en-US" altLang="ko-KR" sz="3600" b="1" dirty="0">
              <a:solidFill>
                <a:schemeClr val="tx1">
                  <a:lumMod val="75000"/>
                  <a:lumOff val="25000"/>
                </a:schemeClr>
              </a:solidFill>
              <a:latin typeface="+mj-lt"/>
              <a:cs typeface="Arial" pitchFamily="34" charset="0"/>
            </a:endParaRPr>
          </a:p>
        </p:txBody>
      </p:sp>
      <p:sp>
        <p:nvSpPr>
          <p:cNvPr id="10" name="자유형: 도형 13">
            <a:extLst>
              <a:ext uri="{FF2B5EF4-FFF2-40B4-BE49-F238E27FC236}">
                <a16:creationId xmlns:a16="http://schemas.microsoft.com/office/drawing/2014/main" id="{3182E2B6-B572-41A0-A6C6-B6D706F0B643}"/>
              </a:ext>
            </a:extLst>
          </p:cNvPr>
          <p:cNvSpPr/>
          <p:nvPr/>
        </p:nvSpPr>
        <p:spPr>
          <a:xfrm>
            <a:off x="592313" y="813837"/>
            <a:ext cx="465367" cy="430399"/>
          </a:xfrm>
          <a:custGeom>
            <a:avLst/>
            <a:gdLst/>
            <a:ahLst/>
            <a:cxnLst/>
            <a:rect l="l" t="t" r="r" b="b"/>
            <a:pathLst>
              <a:path w="282415" h="261194">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1" name="자유형: 도형 14">
            <a:extLst>
              <a:ext uri="{FF2B5EF4-FFF2-40B4-BE49-F238E27FC236}">
                <a16:creationId xmlns:a16="http://schemas.microsoft.com/office/drawing/2014/main" id="{EDA11EAB-6E5E-4146-8338-B5EC07EC60FE}"/>
              </a:ext>
            </a:extLst>
          </p:cNvPr>
          <p:cNvSpPr/>
          <p:nvPr/>
        </p:nvSpPr>
        <p:spPr>
          <a:xfrm rot="10800000">
            <a:off x="3273270" y="2975478"/>
            <a:ext cx="465367" cy="430399"/>
          </a:xfrm>
          <a:custGeom>
            <a:avLst/>
            <a:gdLst/>
            <a:ahLst/>
            <a:cxnLst/>
            <a:rect l="l" t="t" r="r" b="b"/>
            <a:pathLst>
              <a:path w="282415" h="261194">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pic>
        <p:nvPicPr>
          <p:cNvPr id="8" name="Picture 2" descr="Vector chạy đua với thời gian - KS1175 - Kho Stock Việt Nam">
            <a:extLst>
              <a:ext uri="{FF2B5EF4-FFF2-40B4-BE49-F238E27FC236}">
                <a16:creationId xmlns:a16="http://schemas.microsoft.com/office/drawing/2014/main" id="{565AC79B-18FC-4896-ABA8-1A0170AA2201}"/>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7750" r="7750"/>
          <a:stretch>
            <a:fillRect/>
          </a:stretch>
        </p:blipFill>
        <p:spPr bwMode="auto">
          <a:xfrm>
            <a:off x="4500563" y="490538"/>
            <a:ext cx="3240087" cy="3240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70102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3</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4166910C-EB13-7DD9-6467-B44E57ED648B}"/>
              </a:ext>
            </a:extLst>
          </p:cNvPr>
          <p:cNvSpPr txBox="1"/>
          <p:nvPr/>
        </p:nvSpPr>
        <p:spPr>
          <a:xfrm>
            <a:off x="2667000" y="19050"/>
            <a:ext cx="6337118" cy="96906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Câu 2:</a:t>
            </a: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Dựa vào nguyên nhân gây sai số, ta phân làm mấy loại sai số? Thế nào là sai số hệ thống, sai số ngẫu nhiên? Đề xuất những phương án hạn chế sai số khi thực hiện phép đo?</a:t>
            </a:r>
          </a:p>
        </p:txBody>
      </p:sp>
      <p:grpSp>
        <p:nvGrpSpPr>
          <p:cNvPr id="5" name="Group 6">
            <a:extLst>
              <a:ext uri="{FF2B5EF4-FFF2-40B4-BE49-F238E27FC236}">
                <a16:creationId xmlns:a16="http://schemas.microsoft.com/office/drawing/2014/main" id="{7553448E-6095-806E-0D1C-998549B07FAA}"/>
              </a:ext>
            </a:extLst>
          </p:cNvPr>
          <p:cNvGrpSpPr>
            <a:grpSpLocks/>
          </p:cNvGrpSpPr>
          <p:nvPr/>
        </p:nvGrpSpPr>
        <p:grpSpPr bwMode="auto">
          <a:xfrm>
            <a:off x="2743200" y="1614428"/>
            <a:ext cx="6260918" cy="2585323"/>
            <a:chOff x="2324" y="1200"/>
            <a:chExt cx="3082" cy="774"/>
          </a:xfrm>
        </p:grpSpPr>
        <p:sp>
          <p:nvSpPr>
            <p:cNvPr id="6" name="AutoShape 7">
              <a:extLst>
                <a:ext uri="{FF2B5EF4-FFF2-40B4-BE49-F238E27FC236}">
                  <a16:creationId xmlns:a16="http://schemas.microsoft.com/office/drawing/2014/main" id="{F85AF161-6398-B013-0BFF-B3C73BCB7BCE}"/>
                </a:ext>
              </a:extLst>
            </p:cNvPr>
            <p:cNvSpPr>
              <a:spLocks noChangeArrowheads="1"/>
            </p:cNvSpPr>
            <p:nvPr/>
          </p:nvSpPr>
          <p:spPr bwMode="gray">
            <a:xfrm>
              <a:off x="2334" y="1200"/>
              <a:ext cx="3072" cy="774"/>
            </a:xfrm>
            <a:prstGeom prst="roundRect">
              <a:avLst>
                <a:gd name="adj" fmla="val 10889"/>
              </a:avLst>
            </a:prstGeom>
            <a:gradFill rotWithShape="1">
              <a:gsLst>
                <a:gs pos="0">
                  <a:srgbClr val="438ACB"/>
                </a:gs>
                <a:gs pos="100000">
                  <a:srgbClr val="438ACB">
                    <a:gamma/>
                    <a:tint val="21176"/>
                    <a:invGamma/>
                  </a:srgbClr>
                </a:gs>
              </a:gsLst>
              <a:lin ang="0" scaled="1"/>
            </a:gradFill>
            <a:ln>
              <a:noFill/>
            </a:ln>
            <a:effectLst/>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outerShdw dist="135003" dir="2928844" algn="ctr" rotWithShape="0">
                      <a:srgbClr val="000000">
                        <a:alpha val="50000"/>
                      </a:srgbClr>
                    </a:outerShdw>
                  </a:effectLst>
                </a14:hiddenEffects>
              </a:ext>
            </a:extLst>
          </p:spPr>
          <p:txBody>
            <a:bodyPr wrap="none" anchor="ct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srgbClr val="003366"/>
                </a:solidFill>
                <a:effectLst/>
                <a:uLnTx/>
                <a:uFillTx/>
                <a:latin typeface="+mj-lt"/>
              </a:endParaRPr>
            </a:p>
          </p:txBody>
        </p:sp>
        <p:sp>
          <p:nvSpPr>
            <p:cNvPr id="7" name="AutoShape 8">
              <a:extLst>
                <a:ext uri="{FF2B5EF4-FFF2-40B4-BE49-F238E27FC236}">
                  <a16:creationId xmlns:a16="http://schemas.microsoft.com/office/drawing/2014/main" id="{DB4FAADD-00A5-20DE-3BC6-D5665EAAFB0D}"/>
                </a:ext>
              </a:extLst>
            </p:cNvPr>
            <p:cNvSpPr>
              <a:spLocks noChangeArrowheads="1"/>
            </p:cNvSpPr>
            <p:nvPr/>
          </p:nvSpPr>
          <p:spPr bwMode="gray">
            <a:xfrm>
              <a:off x="2324" y="1506"/>
              <a:ext cx="195" cy="165"/>
            </a:xfrm>
            <a:prstGeom prst="rightArrow">
              <a:avLst>
                <a:gd name="adj1" fmla="val 50000"/>
                <a:gd name="adj2" fmla="val 5833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srgbClr val="003366"/>
                </a:solidFill>
                <a:effectLst/>
                <a:uLnTx/>
                <a:uFillTx/>
                <a:latin typeface="+mj-lt"/>
              </a:endParaRPr>
            </a:p>
          </p:txBody>
        </p:sp>
      </p:grpSp>
      <p:sp>
        <p:nvSpPr>
          <p:cNvPr id="8" name="Text Box 17">
            <a:extLst>
              <a:ext uri="{FF2B5EF4-FFF2-40B4-BE49-F238E27FC236}">
                <a16:creationId xmlns:a16="http://schemas.microsoft.com/office/drawing/2014/main" id="{03175CB3-B445-AB34-9CF2-6216F2846367}"/>
              </a:ext>
            </a:extLst>
          </p:cNvPr>
          <p:cNvSpPr txBox="1">
            <a:spLocks noChangeArrowheads="1"/>
          </p:cNvSpPr>
          <p:nvPr/>
        </p:nvSpPr>
        <p:spPr bwMode="gray">
          <a:xfrm>
            <a:off x="3159646" y="1614428"/>
            <a:ext cx="584447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defTabSz="685800" fontAlgn="base">
              <a:spcAft>
                <a:spcPct val="0"/>
              </a:spcAft>
            </a:pPr>
            <a:r>
              <a:rPr kumimoji="0" lang="en-US" sz="1800" b="1" i="0" u="none" strike="noStrike" kern="0" cap="none" spc="0" normalizeH="0" baseline="0" noProof="0">
                <a:ln>
                  <a:noFill/>
                </a:ln>
                <a:solidFill>
                  <a:srgbClr val="003366"/>
                </a:solidFill>
                <a:effectLst/>
                <a:uLnTx/>
                <a:uFillTx/>
                <a:latin typeface="+mj-lt"/>
              </a:rPr>
              <a:t>1. Sai </a:t>
            </a:r>
            <a:r>
              <a:rPr kumimoji="0" lang="en-US" sz="1800" b="1" i="0" u="none" strike="noStrike" kern="0" cap="none" spc="0" normalizeH="0" baseline="0" noProof="0" dirty="0" err="1">
                <a:ln>
                  <a:noFill/>
                </a:ln>
                <a:solidFill>
                  <a:srgbClr val="003366"/>
                </a:solidFill>
                <a:effectLst/>
                <a:uLnTx/>
                <a:uFillTx/>
                <a:latin typeface="+mj-lt"/>
              </a:rPr>
              <a:t>số</a:t>
            </a:r>
            <a:r>
              <a:rPr kumimoji="0" lang="en-US" sz="1800" b="1" i="0" u="none" strike="noStrike" kern="0" cap="none" spc="0" normalizeH="0" baseline="0" noProof="0" dirty="0">
                <a:ln>
                  <a:noFill/>
                </a:ln>
                <a:solidFill>
                  <a:srgbClr val="003366"/>
                </a:solidFill>
                <a:effectLst/>
                <a:uLnTx/>
                <a:uFillTx/>
                <a:latin typeface="+mj-lt"/>
              </a:rPr>
              <a:t> </a:t>
            </a:r>
            <a:r>
              <a:rPr kumimoji="0" lang="en-US" sz="1800" b="1" i="0" u="none" strike="noStrike" kern="0" cap="none" spc="0" normalizeH="0" baseline="0" noProof="0" dirty="0" err="1">
                <a:ln>
                  <a:noFill/>
                </a:ln>
                <a:solidFill>
                  <a:srgbClr val="003366"/>
                </a:solidFill>
                <a:effectLst/>
                <a:uLnTx/>
                <a:uFillTx/>
                <a:latin typeface="+mj-lt"/>
              </a:rPr>
              <a:t>hệ</a:t>
            </a:r>
            <a:r>
              <a:rPr kumimoji="0" lang="en-US" sz="1800" b="1" i="0" u="none" strike="noStrike" kern="0" cap="none" spc="0" normalizeH="0" baseline="0" noProof="0" dirty="0">
                <a:ln>
                  <a:noFill/>
                </a:ln>
                <a:solidFill>
                  <a:srgbClr val="003366"/>
                </a:solidFill>
                <a:effectLst/>
                <a:uLnTx/>
                <a:uFillTx/>
                <a:latin typeface="+mj-lt"/>
              </a:rPr>
              <a:t> </a:t>
            </a:r>
            <a:r>
              <a:rPr kumimoji="0" lang="en-US" sz="1800" b="1" i="0" u="none" strike="noStrike" kern="0" cap="none" spc="0" normalizeH="0" baseline="0" noProof="0" dirty="0" err="1">
                <a:ln>
                  <a:noFill/>
                </a:ln>
                <a:solidFill>
                  <a:srgbClr val="003366"/>
                </a:solidFill>
                <a:effectLst/>
                <a:uLnTx/>
                <a:uFillTx/>
                <a:latin typeface="+mj-lt"/>
              </a:rPr>
              <a:t>thống</a:t>
            </a:r>
            <a:r>
              <a:rPr kumimoji="0" lang="en-US" sz="1800" b="1" i="0" u="none" strike="noStrike" kern="0" cap="none" spc="0" normalizeH="0" baseline="0" noProof="0">
                <a:ln>
                  <a:noFill/>
                </a:ln>
                <a:solidFill>
                  <a:srgbClr val="003366"/>
                </a:solidFill>
                <a:effectLst/>
                <a:uLnTx/>
                <a:uFillTx/>
                <a:latin typeface="+mj-lt"/>
              </a:rPr>
              <a:t>: </a:t>
            </a:r>
            <a:r>
              <a:rPr lang="en-US">
                <a:solidFill>
                  <a:srgbClr val="003366"/>
                </a:solidFill>
                <a:latin typeface="+mj-lt"/>
                <a:ea typeface="Times New Roman" panose="02020603050405020304" pitchFamily="18" charset="0"/>
              </a:rPr>
              <a:t>là sai số có tính quy luật và được lặp lại ở tất cả các lần đo. </a:t>
            </a:r>
          </a:p>
          <a:p>
            <a:pPr lvl="0" algn="just" defTabSz="685800" fontAlgn="base">
              <a:spcAft>
                <a:spcPct val="0"/>
              </a:spcAft>
            </a:pPr>
            <a:r>
              <a:rPr lang="en-US" b="1" i="1">
                <a:solidFill>
                  <a:srgbClr val="003366"/>
                </a:solidFill>
                <a:latin typeface="+mj-lt"/>
                <a:ea typeface="Times New Roman" panose="02020603050405020304" pitchFamily="18" charset="0"/>
              </a:rPr>
              <a:t>* Sai số hệ thống xuất phát từ:</a:t>
            </a:r>
          </a:p>
          <a:p>
            <a:pPr lvl="0" indent="292100" algn="just" defTabSz="685800" fontAlgn="base">
              <a:spcAft>
                <a:spcPct val="0"/>
              </a:spcAft>
            </a:pPr>
            <a:r>
              <a:rPr lang="en-US">
                <a:solidFill>
                  <a:srgbClr val="003366"/>
                </a:solidFill>
                <a:latin typeface="+mj-lt"/>
                <a:ea typeface="Times New Roman" panose="02020603050405020304" pitchFamily="18" charset="0"/>
                <a:sym typeface="Webdings" panose="05030102010509060703" pitchFamily="18" charset="2"/>
              </a:rPr>
              <a:t></a:t>
            </a:r>
            <a:r>
              <a:rPr lang="en-US">
                <a:solidFill>
                  <a:srgbClr val="003366"/>
                </a:solidFill>
                <a:latin typeface="+mj-lt"/>
                <a:ea typeface="Times New Roman" panose="02020603050405020304" pitchFamily="18" charset="0"/>
              </a:rPr>
              <a:t> Dụng cụ đo (</a:t>
            </a:r>
            <a:r>
              <a:rPr lang="en-US" kern="0">
                <a:solidFill>
                  <a:srgbClr val="003366"/>
                </a:solidFill>
                <a:latin typeface="+mj-lt"/>
                <a:sym typeface="Symbol" pitchFamily="18" charset="2"/>
              </a:rPr>
              <a:t>gọi là </a:t>
            </a:r>
            <a:r>
              <a:rPr lang="en-US" b="1" kern="0">
                <a:solidFill>
                  <a:srgbClr val="003366"/>
                </a:solidFill>
                <a:latin typeface="+mj-lt"/>
                <a:sym typeface="Symbol" pitchFamily="18" charset="2"/>
              </a:rPr>
              <a:t>sai số dụng cụ)</a:t>
            </a:r>
            <a:r>
              <a:rPr lang="en-US" kern="0">
                <a:solidFill>
                  <a:srgbClr val="003366"/>
                </a:solidFill>
                <a:latin typeface="+mj-lt"/>
                <a:sym typeface="Symbol" pitchFamily="18" charset="2"/>
              </a:rPr>
              <a:t>.</a:t>
            </a:r>
            <a:endParaRPr lang="en-US">
              <a:solidFill>
                <a:srgbClr val="003366"/>
              </a:solidFill>
              <a:latin typeface="+mj-lt"/>
              <a:ea typeface="Times New Roman" panose="02020603050405020304" pitchFamily="18" charset="0"/>
            </a:endParaRPr>
          </a:p>
          <a:p>
            <a:pPr lvl="0" indent="292100" algn="just" defTabSz="685800" fontAlgn="base">
              <a:spcAft>
                <a:spcPct val="0"/>
              </a:spcAft>
            </a:pPr>
            <a:r>
              <a:rPr lang="en-US">
                <a:solidFill>
                  <a:srgbClr val="003366"/>
                </a:solidFill>
                <a:latin typeface="+mj-lt"/>
                <a:ea typeface="Times New Roman" panose="02020603050405020304" pitchFamily="18" charset="0"/>
                <a:sym typeface="Webdings" panose="05030102010509060703" pitchFamily="18" charset="2"/>
              </a:rPr>
              <a:t> Đ</a:t>
            </a:r>
            <a:r>
              <a:rPr lang="en-US">
                <a:solidFill>
                  <a:srgbClr val="003366"/>
                </a:solidFill>
                <a:latin typeface="+mj-lt"/>
                <a:ea typeface="Times New Roman" panose="02020603050405020304" pitchFamily="18" charset="0"/>
              </a:rPr>
              <a:t>ộ chia nhỏ nhất của dụng cụ đo.</a:t>
            </a:r>
          </a:p>
          <a:p>
            <a:pPr algn="just" defTabSz="685800" fontAlgn="base">
              <a:spcAft>
                <a:spcPct val="0"/>
              </a:spcAft>
            </a:pPr>
            <a:r>
              <a:rPr lang="en-US" b="1" i="1">
                <a:solidFill>
                  <a:srgbClr val="003366"/>
                </a:solidFill>
                <a:latin typeface="+mj-lt"/>
                <a:ea typeface="Times New Roman" panose="02020603050405020304" pitchFamily="18" charset="0"/>
              </a:rPr>
              <a:t>* Sai số hệ thống có thể hạn chế bằng cách:</a:t>
            </a:r>
          </a:p>
          <a:p>
            <a:pPr marL="292100" algn="just" defTabSz="685800" fontAlgn="base">
              <a:spcAft>
                <a:spcPct val="0"/>
              </a:spcAft>
            </a:pPr>
            <a:r>
              <a:rPr lang="en-US">
                <a:solidFill>
                  <a:srgbClr val="003366"/>
                </a:solidFill>
                <a:latin typeface="+mj-lt"/>
                <a:ea typeface="Times New Roman" panose="02020603050405020304" pitchFamily="18" charset="0"/>
                <a:sym typeface="Webdings" panose="05030102010509060703" pitchFamily="18" charset="2"/>
              </a:rPr>
              <a:t></a:t>
            </a:r>
            <a:r>
              <a:rPr lang="en-US">
                <a:solidFill>
                  <a:srgbClr val="003366"/>
                </a:solidFill>
                <a:latin typeface="+mj-lt"/>
                <a:ea typeface="Times New Roman" panose="02020603050405020304" pitchFamily="18" charset="0"/>
              </a:rPr>
              <a:t> </a:t>
            </a:r>
            <a:r>
              <a:rPr lang="vi-VN">
                <a:solidFill>
                  <a:srgbClr val="003366"/>
                </a:solidFill>
                <a:latin typeface="Calibri" panose="020F0502020204030204" pitchFamily="34" charset="0"/>
                <a:ea typeface="Times New Roman" panose="02020603050405020304" pitchFamily="18" charset="0"/>
                <a:cs typeface="Calibri" panose="020F0502020204030204" pitchFamily="34" charset="0"/>
              </a:rPr>
              <a:t>Ta chọn dụng cụ đo chính xác có độ chia nhỏ nhất và giới hạn đo phù hợp</a:t>
            </a:r>
            <a:r>
              <a:rPr lang="en-US">
                <a:solidFill>
                  <a:srgbClr val="003366"/>
                </a:solidFill>
                <a:latin typeface="Calibri" panose="020F0502020204030204" pitchFamily="34" charset="0"/>
                <a:ea typeface="Times New Roman" panose="02020603050405020304" pitchFamily="18" charset="0"/>
                <a:cs typeface="Calibri" panose="020F0502020204030204" pitchFamily="34" charset="0"/>
              </a:rPr>
              <a:t>.</a:t>
            </a:r>
            <a:endParaRPr lang="en-US">
              <a:solidFill>
                <a:srgbClr val="003366"/>
              </a:solidFill>
              <a:latin typeface="+mj-lt"/>
              <a:ea typeface="Times New Roman" panose="02020603050405020304" pitchFamily="18" charset="0"/>
            </a:endParaRPr>
          </a:p>
          <a:p>
            <a:pPr marL="292100" algn="just" defTabSz="685800" fontAlgn="base">
              <a:spcAft>
                <a:spcPct val="0"/>
              </a:spcAft>
            </a:pPr>
            <a:r>
              <a:rPr lang="en-US">
                <a:solidFill>
                  <a:srgbClr val="003366"/>
                </a:solidFill>
                <a:latin typeface="+mj-lt"/>
                <a:ea typeface="Times New Roman" panose="02020603050405020304" pitchFamily="18" charset="0"/>
                <a:sym typeface="Webdings" panose="05030102010509060703" pitchFamily="18" charset="2"/>
              </a:rPr>
              <a:t> </a:t>
            </a:r>
            <a:r>
              <a:rPr lang="vi-VN">
                <a:solidFill>
                  <a:srgbClr val="003366"/>
                </a:solidFill>
                <a:latin typeface="Calibri" panose="020F0502020204030204" pitchFamily="34" charset="0"/>
                <a:ea typeface="Times New Roman" panose="02020603050405020304" pitchFamily="18" charset="0"/>
                <a:cs typeface="Calibri" panose="020F0502020204030204" pitchFamily="34" charset="0"/>
              </a:rPr>
              <a:t>Trước khi đo phải hiệu chỉnh lại dụng cụ.</a:t>
            </a:r>
            <a:endParaRPr lang="en-US">
              <a:solidFill>
                <a:srgbClr val="003366"/>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16" name="Graphic 15" descr="Clipboard with solid fill">
            <a:extLst>
              <a:ext uri="{FF2B5EF4-FFF2-40B4-BE49-F238E27FC236}">
                <a16:creationId xmlns:a16="http://schemas.microsoft.com/office/drawing/2014/main" id="{50A6DB15-5B6E-5892-489A-C42CAD9F2B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883" y="33981"/>
            <a:ext cx="914400" cy="914400"/>
          </a:xfrm>
          <a:prstGeom prst="rect">
            <a:avLst/>
          </a:prstGeom>
        </p:spPr>
      </p:pic>
    </p:spTree>
    <p:extLst>
      <p:ext uri="{BB962C8B-B14F-4D97-AF65-F5344CB8AC3E}">
        <p14:creationId xmlns:p14="http://schemas.microsoft.com/office/powerpoint/2010/main" val="30819481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34" presetClass="entr" presetSubtype="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from="(-#ppt_w/2)" to="(#ppt_x)" calcmode="lin" valueType="num">
                                      <p:cBhvr>
                                        <p:cTn id="17" dur="600" fill="hold">
                                          <p:stCondLst>
                                            <p:cond delay="0"/>
                                          </p:stCondLst>
                                        </p:cTn>
                                        <p:tgtEl>
                                          <p:spTgt spid="8">
                                            <p:txEl>
                                              <p:pRg st="0" end="0"/>
                                            </p:txEl>
                                          </p:spTgt>
                                        </p:tgtEl>
                                        <p:attrNameLst>
                                          <p:attrName>ppt_x</p:attrName>
                                        </p:attrNameLst>
                                      </p:cBhvr>
                                    </p:anim>
                                    <p:anim from="0" to="-1.0" calcmode="lin" valueType="num">
                                      <p:cBhvr>
                                        <p:cTn id="18" dur="200" decel="50000" autoRev="1" fill="hold">
                                          <p:stCondLst>
                                            <p:cond delay="600"/>
                                          </p:stCondLst>
                                        </p:cTn>
                                        <p:tgtEl>
                                          <p:spTgt spid="8">
                                            <p:txEl>
                                              <p:pRg st="0" end="0"/>
                                            </p:txEl>
                                          </p:spTgt>
                                        </p:tgtEl>
                                        <p:attrNameLst>
                                          <p:attrName>xshear</p:attrName>
                                        </p:attrNameLst>
                                      </p:cBhvr>
                                    </p:anim>
                                    <p:animScale>
                                      <p:cBhvr>
                                        <p:cTn id="19" dur="200" decel="100000" autoRev="1" fill="hold">
                                          <p:stCondLst>
                                            <p:cond delay="600"/>
                                          </p:stCondLst>
                                        </p:cTn>
                                        <p:tgtEl>
                                          <p:spTgt spid="8">
                                            <p:txEl>
                                              <p:pRg st="0" end="0"/>
                                            </p:txEl>
                                          </p:spTgt>
                                        </p:tgtEl>
                                      </p:cBhvr>
                                      <p:from x="100000" y="100000"/>
                                      <p:to x="80000" y="100000"/>
                                    </p:animScale>
                                    <p:anim by="(#ppt_h/3+#ppt_w*0.1)" calcmode="lin" valueType="num">
                                      <p:cBhvr additive="sum">
                                        <p:cTn id="20" dur="200" decel="100000" autoRev="1" fill="hold">
                                          <p:stCondLst>
                                            <p:cond delay="600"/>
                                          </p:stCondLst>
                                        </p:cTn>
                                        <p:tgtEl>
                                          <p:spTgt spid="8">
                                            <p:txEl>
                                              <p:pRg st="0" end="0"/>
                                            </p:txEl>
                                          </p:spTgt>
                                        </p:tgtEl>
                                        <p:attrNameLst>
                                          <p:attrName>ppt_x</p:attrName>
                                        </p:attrNameLst>
                                      </p:cBhvr>
                                    </p:anim>
                                  </p:childTnLst>
                                </p:cTn>
                              </p:par>
                              <p:par>
                                <p:cTn id="21" presetID="34"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8">
                                            <p:txEl>
                                              <p:pRg st="1" end="1"/>
                                            </p:txEl>
                                          </p:spTgt>
                                        </p:tgtEl>
                                        <p:attrNameLst>
                                          <p:attrName>ppt_x</p:attrName>
                                        </p:attrNameLst>
                                      </p:cBhvr>
                                    </p:anim>
                                    <p:anim from="0" to="-1.0" calcmode="lin" valueType="num">
                                      <p:cBhvr>
                                        <p:cTn id="24" dur="200" decel="50000" autoRev="1" fill="hold">
                                          <p:stCondLst>
                                            <p:cond delay="600"/>
                                          </p:stCondLst>
                                        </p:cTn>
                                        <p:tgtEl>
                                          <p:spTgt spid="8">
                                            <p:txEl>
                                              <p:pRg st="1" end="1"/>
                                            </p:txEl>
                                          </p:spTgt>
                                        </p:tgtEl>
                                        <p:attrNameLst>
                                          <p:attrName>xshear</p:attrName>
                                        </p:attrNameLst>
                                      </p:cBhvr>
                                    </p:anim>
                                    <p:animScale>
                                      <p:cBhvr>
                                        <p:cTn id="25" dur="200" decel="100000" autoRev="1" fill="hold">
                                          <p:stCondLst>
                                            <p:cond delay="600"/>
                                          </p:stCondLst>
                                        </p:cTn>
                                        <p:tgtEl>
                                          <p:spTgt spid="8">
                                            <p:txEl>
                                              <p:pRg st="1" end="1"/>
                                            </p:txEl>
                                          </p:spTgt>
                                        </p:tgtEl>
                                      </p:cBhvr>
                                      <p:from x="100000" y="100000"/>
                                      <p:to x="80000" y="100000"/>
                                    </p:animScale>
                                    <p:anim by="(#ppt_h/3+#ppt_w*0.1)" calcmode="lin" valueType="num">
                                      <p:cBhvr additive="sum">
                                        <p:cTn id="26" dur="200" decel="100000" autoRev="1" fill="hold">
                                          <p:stCondLst>
                                            <p:cond delay="600"/>
                                          </p:stCondLst>
                                        </p:cTn>
                                        <p:tgtEl>
                                          <p:spTgt spid="8">
                                            <p:txEl>
                                              <p:pRg st="1" end="1"/>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anim calcmode="lin" valueType="num">
                                      <p:cBhvr>
                                        <p:cTn id="3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anim calcmode="lin" valueType="num">
                                      <p:cBhvr>
                                        <p:cTn id="3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nodeType="click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 from="(-#ppt_w/2)" to="(#ppt_x)" calcmode="lin" valueType="num">
                                      <p:cBhvr>
                                        <p:cTn id="45" dur="600" fill="hold">
                                          <p:stCondLst>
                                            <p:cond delay="0"/>
                                          </p:stCondLst>
                                        </p:cTn>
                                        <p:tgtEl>
                                          <p:spTgt spid="8">
                                            <p:txEl>
                                              <p:pRg st="4" end="4"/>
                                            </p:txEl>
                                          </p:spTgt>
                                        </p:tgtEl>
                                        <p:attrNameLst>
                                          <p:attrName>ppt_x</p:attrName>
                                        </p:attrNameLst>
                                      </p:cBhvr>
                                    </p:anim>
                                    <p:anim from="0" to="-1.0" calcmode="lin" valueType="num">
                                      <p:cBhvr>
                                        <p:cTn id="46" dur="200" decel="50000" autoRev="1" fill="hold">
                                          <p:stCondLst>
                                            <p:cond delay="600"/>
                                          </p:stCondLst>
                                        </p:cTn>
                                        <p:tgtEl>
                                          <p:spTgt spid="8">
                                            <p:txEl>
                                              <p:pRg st="4" end="4"/>
                                            </p:txEl>
                                          </p:spTgt>
                                        </p:tgtEl>
                                        <p:attrNameLst>
                                          <p:attrName>xshear</p:attrName>
                                        </p:attrNameLst>
                                      </p:cBhvr>
                                    </p:anim>
                                    <p:animScale>
                                      <p:cBhvr>
                                        <p:cTn id="47" dur="200" decel="100000" autoRev="1" fill="hold">
                                          <p:stCondLst>
                                            <p:cond delay="600"/>
                                          </p:stCondLst>
                                        </p:cTn>
                                        <p:tgtEl>
                                          <p:spTgt spid="8">
                                            <p:txEl>
                                              <p:pRg st="4" end="4"/>
                                            </p:txEl>
                                          </p:spTgt>
                                        </p:tgtEl>
                                      </p:cBhvr>
                                      <p:from x="100000" y="100000"/>
                                      <p:to x="80000" y="100000"/>
                                    </p:animScale>
                                    <p:anim by="(#ppt_h/3+#ppt_w*0.1)" calcmode="lin" valueType="num">
                                      <p:cBhvr additive="sum">
                                        <p:cTn id="48" dur="200" decel="100000" autoRev="1" fill="hold">
                                          <p:stCondLst>
                                            <p:cond delay="600"/>
                                          </p:stCondLst>
                                        </p:cTn>
                                        <p:tgtEl>
                                          <p:spTgt spid="8">
                                            <p:txEl>
                                              <p:pRg st="4" end="4"/>
                                            </p:txEl>
                                          </p:spTgt>
                                        </p:tgtEl>
                                        <p:attrNameLst>
                                          <p:attrName>ppt_x</p:attrName>
                                        </p:attrNameLst>
                                      </p:cBhvr>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xEl>
                                              <p:pRg st="5" end="5"/>
                                            </p:txEl>
                                          </p:spTgt>
                                        </p:tgtEl>
                                        <p:attrNameLst>
                                          <p:attrName>style.visibility</p:attrName>
                                        </p:attrNameLst>
                                      </p:cBhvr>
                                      <p:to>
                                        <p:strVal val="visible"/>
                                      </p:to>
                                    </p:set>
                                    <p:animEffect transition="in" filter="fade">
                                      <p:cBhvr>
                                        <p:cTn id="53" dur="500"/>
                                        <p:tgtEl>
                                          <p:spTgt spid="8">
                                            <p:txEl>
                                              <p:pRg st="5" end="5"/>
                                            </p:txEl>
                                          </p:spTgt>
                                        </p:tgtEl>
                                      </p:cBhvr>
                                    </p:animEffect>
                                    <p:anim calcmode="lin" valueType="num">
                                      <p:cBhvr>
                                        <p:cTn id="54"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8">
                                            <p:txEl>
                                              <p:pRg st="6" end="6"/>
                                            </p:txEl>
                                          </p:spTgt>
                                        </p:tgtEl>
                                        <p:attrNameLst>
                                          <p:attrName>style.visibility</p:attrName>
                                        </p:attrNameLst>
                                      </p:cBhvr>
                                      <p:to>
                                        <p:strVal val="visible"/>
                                      </p:to>
                                    </p:set>
                                    <p:animEffect transition="in" filter="fade">
                                      <p:cBhvr>
                                        <p:cTn id="60" dur="500"/>
                                        <p:tgtEl>
                                          <p:spTgt spid="8">
                                            <p:txEl>
                                              <p:pRg st="6" end="6"/>
                                            </p:txEl>
                                          </p:spTgt>
                                        </p:tgtEl>
                                      </p:cBhvr>
                                    </p:animEffect>
                                    <p:anim calcmode="lin" valueType="num">
                                      <p:cBhvr>
                                        <p:cTn id="6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2" dur="5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741DB9-3BBA-41C1-AEF6-4DCA7FE220F0}"/>
              </a:ext>
            </a:extLst>
          </p:cNvPr>
          <p:cNvSpPr txBox="1"/>
          <p:nvPr/>
        </p:nvSpPr>
        <p:spPr>
          <a:xfrm>
            <a:off x="139882" y="15524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3</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4166910C-EB13-7DD9-6467-B44E57ED648B}"/>
              </a:ext>
            </a:extLst>
          </p:cNvPr>
          <p:cNvSpPr txBox="1"/>
          <p:nvPr/>
        </p:nvSpPr>
        <p:spPr>
          <a:xfrm>
            <a:off x="0" y="2255489"/>
            <a:ext cx="2197282" cy="96906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Câu 2:</a:t>
            </a:r>
            <a:r>
              <a:rPr kumimoji="0" lang="en-US" sz="18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Dựa vào nguyên nhân gây sai số, ta phân làm mấy loại sai số? Thế nào là sai số hệ thống, sai số ngẫu nhiên? Đề xuất những phương án hạn chế sai số khi thực hiện phép đo?</a:t>
            </a:r>
          </a:p>
        </p:txBody>
      </p:sp>
      <p:grpSp>
        <p:nvGrpSpPr>
          <p:cNvPr id="5" name="Group 6">
            <a:extLst>
              <a:ext uri="{FF2B5EF4-FFF2-40B4-BE49-F238E27FC236}">
                <a16:creationId xmlns:a16="http://schemas.microsoft.com/office/drawing/2014/main" id="{7553448E-6095-806E-0D1C-998549B07FAA}"/>
              </a:ext>
            </a:extLst>
          </p:cNvPr>
          <p:cNvGrpSpPr>
            <a:grpSpLocks/>
          </p:cNvGrpSpPr>
          <p:nvPr/>
        </p:nvGrpSpPr>
        <p:grpSpPr bwMode="auto">
          <a:xfrm>
            <a:off x="2743200" y="111026"/>
            <a:ext cx="6260918" cy="2308324"/>
            <a:chOff x="2324" y="1200"/>
            <a:chExt cx="3082" cy="774"/>
          </a:xfrm>
        </p:grpSpPr>
        <p:sp>
          <p:nvSpPr>
            <p:cNvPr id="6" name="AutoShape 7">
              <a:extLst>
                <a:ext uri="{FF2B5EF4-FFF2-40B4-BE49-F238E27FC236}">
                  <a16:creationId xmlns:a16="http://schemas.microsoft.com/office/drawing/2014/main" id="{F85AF161-6398-B013-0BFF-B3C73BCB7BCE}"/>
                </a:ext>
              </a:extLst>
            </p:cNvPr>
            <p:cNvSpPr>
              <a:spLocks noChangeArrowheads="1"/>
            </p:cNvSpPr>
            <p:nvPr/>
          </p:nvSpPr>
          <p:spPr bwMode="gray">
            <a:xfrm>
              <a:off x="2334" y="1200"/>
              <a:ext cx="3072" cy="774"/>
            </a:xfrm>
            <a:prstGeom prst="roundRect">
              <a:avLst>
                <a:gd name="adj" fmla="val 10889"/>
              </a:avLst>
            </a:prstGeom>
            <a:gradFill rotWithShape="1">
              <a:gsLst>
                <a:gs pos="0">
                  <a:srgbClr val="438ACB"/>
                </a:gs>
                <a:gs pos="100000">
                  <a:srgbClr val="438ACB">
                    <a:gamma/>
                    <a:tint val="21176"/>
                    <a:invGamma/>
                  </a:srgbClr>
                </a:gs>
              </a:gsLst>
              <a:lin ang="0" scaled="1"/>
            </a:gradFill>
            <a:ln>
              <a:noFill/>
            </a:ln>
            <a:effectLst/>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outerShdw dist="135003" dir="2928844" algn="ctr" rotWithShape="0">
                      <a:srgbClr val="000000">
                        <a:alpha val="50000"/>
                      </a:srgbClr>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srgbClr val="003366"/>
                </a:solidFill>
                <a:effectLst/>
                <a:uLnTx/>
                <a:uFillTx/>
                <a:latin typeface="Calibri"/>
                <a:ea typeface="+mn-ea"/>
                <a:cs typeface="+mn-cs"/>
              </a:endParaRPr>
            </a:p>
          </p:txBody>
        </p:sp>
        <p:sp>
          <p:nvSpPr>
            <p:cNvPr id="7" name="AutoShape 8">
              <a:extLst>
                <a:ext uri="{FF2B5EF4-FFF2-40B4-BE49-F238E27FC236}">
                  <a16:creationId xmlns:a16="http://schemas.microsoft.com/office/drawing/2014/main" id="{DB4FAADD-00A5-20DE-3BC6-D5665EAAFB0D}"/>
                </a:ext>
              </a:extLst>
            </p:cNvPr>
            <p:cNvSpPr>
              <a:spLocks noChangeArrowheads="1"/>
            </p:cNvSpPr>
            <p:nvPr/>
          </p:nvSpPr>
          <p:spPr bwMode="gray">
            <a:xfrm>
              <a:off x="2324" y="1506"/>
              <a:ext cx="195" cy="165"/>
            </a:xfrm>
            <a:prstGeom prst="rightArrow">
              <a:avLst>
                <a:gd name="adj1" fmla="val 50000"/>
                <a:gd name="adj2" fmla="val 5833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srgbClr val="003366"/>
                </a:solidFill>
                <a:effectLst/>
                <a:uLnTx/>
                <a:uFillTx/>
                <a:latin typeface="Calibri"/>
                <a:ea typeface="+mn-ea"/>
                <a:cs typeface="+mn-cs"/>
              </a:endParaRPr>
            </a:p>
          </p:txBody>
        </p:sp>
      </p:grpSp>
      <p:sp>
        <p:nvSpPr>
          <p:cNvPr id="8" name="Text Box 17">
            <a:extLst>
              <a:ext uri="{FF2B5EF4-FFF2-40B4-BE49-F238E27FC236}">
                <a16:creationId xmlns:a16="http://schemas.microsoft.com/office/drawing/2014/main" id="{03175CB3-B445-AB34-9CF2-6216F2846367}"/>
              </a:ext>
            </a:extLst>
          </p:cNvPr>
          <p:cNvSpPr txBox="1">
            <a:spLocks noChangeArrowheads="1"/>
          </p:cNvSpPr>
          <p:nvPr/>
        </p:nvSpPr>
        <p:spPr bwMode="gray">
          <a:xfrm>
            <a:off x="3159646" y="111025"/>
            <a:ext cx="584447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685800" rtl="0" eaLnBrk="0" fontAlgn="base" latinLnBrk="0" hangingPunct="0">
              <a:lnSpc>
                <a:spcPct val="100000"/>
              </a:lnSpc>
              <a:spcBef>
                <a:spcPts val="0"/>
              </a:spcBef>
              <a:spcAft>
                <a:spcPct val="0"/>
              </a:spcAft>
              <a:buClrTx/>
              <a:buSzTx/>
              <a:buFontTx/>
              <a:buNone/>
              <a:tabLst/>
              <a:defRPr/>
            </a:pPr>
            <a:r>
              <a:rPr kumimoji="0" lang="en-US" sz="1600" b="1" i="0" u="none" strike="noStrike" kern="0" cap="none" spc="0" normalizeH="0" baseline="0" noProof="0">
                <a:ln>
                  <a:noFill/>
                </a:ln>
                <a:solidFill>
                  <a:srgbClr val="003366"/>
                </a:solidFill>
                <a:effectLst/>
                <a:uLnTx/>
                <a:uFillTx/>
                <a:latin typeface="Calibri"/>
              </a:rPr>
              <a:t>1. Sai </a:t>
            </a:r>
            <a:r>
              <a:rPr kumimoji="0" lang="en-US" sz="1600" b="1" i="0" u="none" strike="noStrike" kern="0" cap="none" spc="0" normalizeH="0" baseline="0" noProof="0" dirty="0" err="1">
                <a:ln>
                  <a:noFill/>
                </a:ln>
                <a:solidFill>
                  <a:srgbClr val="003366"/>
                </a:solidFill>
                <a:effectLst/>
                <a:uLnTx/>
                <a:uFillTx/>
                <a:latin typeface="Calibri"/>
              </a:rPr>
              <a:t>số</a:t>
            </a:r>
            <a:r>
              <a:rPr kumimoji="0" lang="en-US" sz="1600" b="1" i="0" u="none" strike="noStrike" kern="0" cap="none" spc="0" normalizeH="0" baseline="0" noProof="0" dirty="0">
                <a:ln>
                  <a:noFill/>
                </a:ln>
                <a:solidFill>
                  <a:srgbClr val="003366"/>
                </a:solidFill>
                <a:effectLst/>
                <a:uLnTx/>
                <a:uFillTx/>
                <a:latin typeface="Calibri"/>
              </a:rPr>
              <a:t> </a:t>
            </a:r>
            <a:r>
              <a:rPr kumimoji="0" lang="en-US" sz="1600" b="1" i="0" u="none" strike="noStrike" kern="0" cap="none" spc="0" normalizeH="0" baseline="0" noProof="0" dirty="0" err="1">
                <a:ln>
                  <a:noFill/>
                </a:ln>
                <a:solidFill>
                  <a:srgbClr val="003366"/>
                </a:solidFill>
                <a:effectLst/>
                <a:uLnTx/>
                <a:uFillTx/>
                <a:latin typeface="Calibri"/>
              </a:rPr>
              <a:t>hệ</a:t>
            </a:r>
            <a:r>
              <a:rPr kumimoji="0" lang="en-US" sz="1600" b="1" i="0" u="none" strike="noStrike" kern="0" cap="none" spc="0" normalizeH="0" baseline="0" noProof="0" dirty="0">
                <a:ln>
                  <a:noFill/>
                </a:ln>
                <a:solidFill>
                  <a:srgbClr val="003366"/>
                </a:solidFill>
                <a:effectLst/>
                <a:uLnTx/>
                <a:uFillTx/>
                <a:latin typeface="Calibri"/>
              </a:rPr>
              <a:t> </a:t>
            </a:r>
            <a:r>
              <a:rPr kumimoji="0" lang="en-US" sz="1600" b="1" i="0" u="none" strike="noStrike" kern="0" cap="none" spc="0" normalizeH="0" baseline="0" noProof="0" dirty="0" err="1">
                <a:ln>
                  <a:noFill/>
                </a:ln>
                <a:solidFill>
                  <a:srgbClr val="003366"/>
                </a:solidFill>
                <a:effectLst/>
                <a:uLnTx/>
                <a:uFillTx/>
                <a:latin typeface="Calibri"/>
              </a:rPr>
              <a:t>thống</a:t>
            </a:r>
            <a:r>
              <a:rPr kumimoji="0" lang="en-US" sz="1600" b="1" i="0" u="none" strike="noStrike" kern="0" cap="none" spc="0" normalizeH="0" baseline="0" noProof="0">
                <a:ln>
                  <a:noFill/>
                </a:ln>
                <a:solidFill>
                  <a:srgbClr val="003366"/>
                </a:solidFill>
                <a:effectLst/>
                <a:uLnTx/>
                <a:uFillTx/>
                <a:latin typeface="Calibri"/>
              </a:rPr>
              <a:t>: </a:t>
            </a:r>
            <a:r>
              <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rPr>
              <a:t>là sai số có tính quy luật và được lặp lại ở tất cả các lần đo. </a:t>
            </a:r>
          </a:p>
          <a:p>
            <a:pPr marL="0" marR="0" lvl="0" indent="0" algn="just" defTabSz="685800" rtl="0" eaLnBrk="0" fontAlgn="base" latinLnBrk="0" hangingPunct="0">
              <a:lnSpc>
                <a:spcPct val="100000"/>
              </a:lnSpc>
              <a:spcBef>
                <a:spcPts val="0"/>
              </a:spcBef>
              <a:spcAft>
                <a:spcPct val="0"/>
              </a:spcAft>
              <a:buClrTx/>
              <a:buSzTx/>
              <a:buFontTx/>
              <a:buNone/>
              <a:tabLst/>
              <a:defRPr/>
            </a:pPr>
            <a:r>
              <a:rPr kumimoji="0" lang="en-US" sz="1600" b="1" i="1" u="none" strike="noStrike" kern="1200" cap="none" spc="0" normalizeH="0" baseline="0" noProof="0">
                <a:ln>
                  <a:noFill/>
                </a:ln>
                <a:solidFill>
                  <a:srgbClr val="003366"/>
                </a:solidFill>
                <a:effectLst/>
                <a:uLnTx/>
                <a:uFillTx/>
                <a:latin typeface="Calibri"/>
                <a:ea typeface="Times New Roman" panose="02020603050405020304" pitchFamily="18" charset="0"/>
              </a:rPr>
              <a:t>* Sai số hệ thống xuất phát từ:</a:t>
            </a:r>
          </a:p>
          <a:p>
            <a:pPr marL="0" marR="0" lvl="0" indent="292100" algn="just" defTabSz="6858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sym typeface="Webdings" panose="05030102010509060703" pitchFamily="18" charset="2"/>
              </a:rPr>
              <a:t></a:t>
            </a:r>
            <a:r>
              <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rPr>
              <a:t> Dụng cụ đo (</a:t>
            </a:r>
            <a:r>
              <a:rPr kumimoji="0" lang="en-US" sz="1600" b="0" i="0" u="none" strike="noStrike" kern="0" cap="none" spc="0" normalizeH="0" baseline="0" noProof="0">
                <a:ln>
                  <a:noFill/>
                </a:ln>
                <a:solidFill>
                  <a:srgbClr val="003366"/>
                </a:solidFill>
                <a:effectLst/>
                <a:uLnTx/>
                <a:uFillTx/>
                <a:latin typeface="Calibri"/>
                <a:sym typeface="Symbol" pitchFamily="18" charset="2"/>
              </a:rPr>
              <a:t>gọi là </a:t>
            </a:r>
            <a:r>
              <a:rPr kumimoji="0" lang="en-US" sz="1600" b="1" i="0" u="none" strike="noStrike" kern="0" cap="none" spc="0" normalizeH="0" baseline="0" noProof="0">
                <a:ln>
                  <a:noFill/>
                </a:ln>
                <a:solidFill>
                  <a:srgbClr val="003366"/>
                </a:solidFill>
                <a:effectLst/>
                <a:uLnTx/>
                <a:uFillTx/>
                <a:latin typeface="Calibri"/>
                <a:sym typeface="Symbol" pitchFamily="18" charset="2"/>
              </a:rPr>
              <a:t>sai số dụng cụ)</a:t>
            </a:r>
            <a:r>
              <a:rPr kumimoji="0" lang="en-US" sz="1600" b="0" i="0" u="none" strike="noStrike" kern="0" cap="none" spc="0" normalizeH="0" baseline="0" noProof="0">
                <a:ln>
                  <a:noFill/>
                </a:ln>
                <a:solidFill>
                  <a:srgbClr val="003366"/>
                </a:solidFill>
                <a:effectLst/>
                <a:uLnTx/>
                <a:uFillTx/>
                <a:latin typeface="Calibri"/>
                <a:sym typeface="Symbol" pitchFamily="18" charset="2"/>
              </a:rPr>
              <a:t>.</a:t>
            </a:r>
            <a:endPar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endParaRPr>
          </a:p>
          <a:p>
            <a:pPr marL="0" marR="0" lvl="0" indent="292100" algn="just" defTabSz="6858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sym typeface="Webdings" panose="05030102010509060703" pitchFamily="18" charset="2"/>
              </a:rPr>
              <a:t> Đ</a:t>
            </a:r>
            <a:r>
              <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rPr>
              <a:t>ộ chia nhỏ nhất của dụng cụ đo.</a:t>
            </a:r>
          </a:p>
          <a:p>
            <a:pPr marL="0" marR="0" lvl="0" indent="0" algn="just" defTabSz="685800" rtl="0" eaLnBrk="0" fontAlgn="base" latinLnBrk="0" hangingPunct="0">
              <a:lnSpc>
                <a:spcPct val="100000"/>
              </a:lnSpc>
              <a:spcBef>
                <a:spcPts val="0"/>
              </a:spcBef>
              <a:spcAft>
                <a:spcPct val="0"/>
              </a:spcAft>
              <a:buClrTx/>
              <a:buSzTx/>
              <a:buFontTx/>
              <a:buNone/>
              <a:tabLst/>
              <a:defRPr/>
            </a:pPr>
            <a:r>
              <a:rPr kumimoji="0" lang="en-US" sz="1600" b="1" i="1" u="none" strike="noStrike" kern="1200" cap="none" spc="0" normalizeH="0" baseline="0" noProof="0">
                <a:ln>
                  <a:noFill/>
                </a:ln>
                <a:solidFill>
                  <a:srgbClr val="003366"/>
                </a:solidFill>
                <a:effectLst/>
                <a:uLnTx/>
                <a:uFillTx/>
                <a:latin typeface="Calibri"/>
                <a:ea typeface="Times New Roman" panose="02020603050405020304" pitchFamily="18" charset="0"/>
              </a:rPr>
              <a:t>* Sai số hệ thống có thể hạn chế bằng cách:</a:t>
            </a:r>
          </a:p>
          <a:p>
            <a:pPr marL="292100" marR="0" lvl="0" indent="0" algn="just" defTabSz="6858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sym typeface="Webdings" panose="05030102010509060703" pitchFamily="18" charset="2"/>
              </a:rPr>
              <a:t></a:t>
            </a:r>
            <a:r>
              <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rPr>
              <a:t> </a:t>
            </a:r>
            <a:r>
              <a:rPr kumimoji="0" lang="vi-VN" sz="1600" b="0" i="0" u="none" strike="noStrike" kern="1200" cap="none" spc="0" normalizeH="0" baseline="0" noProof="0">
                <a:ln>
                  <a:noFill/>
                </a:ln>
                <a:solidFill>
                  <a:srgbClr val="003366"/>
                </a:solidFill>
                <a:effectLst/>
                <a:uLnTx/>
                <a:uFillTx/>
                <a:latin typeface="Calibri" panose="020F0502020204030204" pitchFamily="34" charset="0"/>
                <a:ea typeface="Times New Roman" panose="02020603050405020304" pitchFamily="18" charset="0"/>
                <a:cs typeface="Calibri" panose="020F0502020204030204" pitchFamily="34" charset="0"/>
              </a:rPr>
              <a:t>Ta chọn dụng cụ đo chính xác có độ chia nhỏ nhất và giới hạn đo phù hợp</a:t>
            </a:r>
            <a:r>
              <a:rPr kumimoji="0" lang="en-US" sz="1600" b="0" i="0" u="none" strike="noStrike" kern="1200" cap="none" spc="0" normalizeH="0" baseline="0" noProof="0">
                <a:ln>
                  <a:noFill/>
                </a:ln>
                <a:solidFill>
                  <a:srgbClr val="003366"/>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endParaRPr>
          </a:p>
          <a:p>
            <a:pPr marL="292100" marR="0" lvl="0" indent="0" algn="just" defTabSz="6858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sym typeface="Webdings" panose="05030102010509060703" pitchFamily="18" charset="2"/>
              </a:rPr>
              <a:t> </a:t>
            </a:r>
            <a:r>
              <a:rPr kumimoji="0" lang="vi-VN" sz="1600" b="0" i="0" u="none" strike="noStrike" kern="1200" cap="none" spc="0" normalizeH="0" baseline="0" noProof="0">
                <a:ln>
                  <a:noFill/>
                </a:ln>
                <a:solidFill>
                  <a:srgbClr val="003366"/>
                </a:solidFill>
                <a:effectLst/>
                <a:uLnTx/>
                <a:uFillTx/>
                <a:latin typeface="Calibri" panose="020F0502020204030204" pitchFamily="34" charset="0"/>
                <a:ea typeface="Times New Roman" panose="02020603050405020304" pitchFamily="18" charset="0"/>
                <a:cs typeface="Calibri" panose="020F0502020204030204" pitchFamily="34" charset="0"/>
              </a:rPr>
              <a:t>Trước khi đo phải hiệu chỉnh lại dụng cụ.</a:t>
            </a:r>
            <a:endParaRPr kumimoji="0" lang="en-US" sz="1600" b="0" i="0" u="none" strike="noStrike" kern="1200" cap="none" spc="0" normalizeH="0" baseline="0" noProof="0">
              <a:ln>
                <a:noFill/>
              </a:ln>
              <a:solidFill>
                <a:srgbClr val="003366"/>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nvGrpSpPr>
          <p:cNvPr id="11" name="Group 12">
            <a:extLst>
              <a:ext uri="{FF2B5EF4-FFF2-40B4-BE49-F238E27FC236}">
                <a16:creationId xmlns:a16="http://schemas.microsoft.com/office/drawing/2014/main" id="{B558A2E6-983C-6A4D-6AE3-25D4EF92852E}"/>
              </a:ext>
            </a:extLst>
          </p:cNvPr>
          <p:cNvGrpSpPr>
            <a:grpSpLocks/>
          </p:cNvGrpSpPr>
          <p:nvPr/>
        </p:nvGrpSpPr>
        <p:grpSpPr bwMode="auto">
          <a:xfrm>
            <a:off x="2743200" y="2495550"/>
            <a:ext cx="6260879" cy="2479755"/>
            <a:chOff x="2328" y="2880"/>
            <a:chExt cx="3088" cy="774"/>
          </a:xfrm>
        </p:grpSpPr>
        <p:sp>
          <p:nvSpPr>
            <p:cNvPr id="12" name="AutoShape 13">
              <a:extLst>
                <a:ext uri="{FF2B5EF4-FFF2-40B4-BE49-F238E27FC236}">
                  <a16:creationId xmlns:a16="http://schemas.microsoft.com/office/drawing/2014/main" id="{DC07A790-A9AA-A0D7-B438-DCEFE631607B}"/>
                </a:ext>
              </a:extLst>
            </p:cNvPr>
            <p:cNvSpPr>
              <a:spLocks noChangeArrowheads="1"/>
            </p:cNvSpPr>
            <p:nvPr/>
          </p:nvSpPr>
          <p:spPr bwMode="gray">
            <a:xfrm>
              <a:off x="2338" y="2880"/>
              <a:ext cx="3078" cy="774"/>
            </a:xfrm>
            <a:prstGeom prst="roundRect">
              <a:avLst>
                <a:gd name="adj" fmla="val 10889"/>
              </a:avLst>
            </a:prstGeom>
            <a:gradFill rotWithShape="1">
              <a:gsLst>
                <a:gs pos="0">
                  <a:srgbClr val="77AE26"/>
                </a:gs>
                <a:gs pos="100000">
                  <a:srgbClr val="77AE26">
                    <a:gamma/>
                    <a:tint val="21176"/>
                    <a:invGamma/>
                  </a:srgbClr>
                </a:gs>
              </a:gsLst>
              <a:lin ang="0" scaled="1"/>
            </a:gradFill>
            <a:ln>
              <a:noFill/>
            </a:ln>
            <a:effectLst/>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outerShdw dist="135003" dir="2928844" algn="ctr" rotWithShape="0">
                      <a:srgbClr val="000000">
                        <a:alpha val="50000"/>
                      </a:srgbClr>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srgbClr val="003366"/>
                </a:solidFill>
                <a:effectLst/>
                <a:uLnTx/>
                <a:uFillTx/>
                <a:latin typeface="Arial" charset="0"/>
                <a:ea typeface="+mn-ea"/>
                <a:cs typeface="+mn-cs"/>
              </a:endParaRPr>
            </a:p>
          </p:txBody>
        </p:sp>
        <p:sp>
          <p:nvSpPr>
            <p:cNvPr id="13" name="AutoShape 14">
              <a:extLst>
                <a:ext uri="{FF2B5EF4-FFF2-40B4-BE49-F238E27FC236}">
                  <a16:creationId xmlns:a16="http://schemas.microsoft.com/office/drawing/2014/main" id="{DE593CEC-F19C-D4CD-E8F0-05C178712A52}"/>
                </a:ext>
              </a:extLst>
            </p:cNvPr>
            <p:cNvSpPr>
              <a:spLocks noChangeArrowheads="1"/>
            </p:cNvSpPr>
            <p:nvPr/>
          </p:nvSpPr>
          <p:spPr bwMode="gray">
            <a:xfrm>
              <a:off x="2328" y="3166"/>
              <a:ext cx="208" cy="203"/>
            </a:xfrm>
            <a:prstGeom prst="rightArrow">
              <a:avLst>
                <a:gd name="adj1" fmla="val 50000"/>
                <a:gd name="adj2" fmla="val 5833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srgbClr val="003366"/>
                </a:solidFill>
                <a:effectLst/>
                <a:uLnTx/>
                <a:uFillTx/>
                <a:latin typeface="Arial" charset="0"/>
                <a:ea typeface="+mn-ea"/>
                <a:cs typeface="+mn-cs"/>
              </a:endParaRPr>
            </a:p>
          </p:txBody>
        </p:sp>
      </p:grpSp>
      <p:sp>
        <p:nvSpPr>
          <p:cNvPr id="14" name="Text Box 15">
            <a:extLst>
              <a:ext uri="{FF2B5EF4-FFF2-40B4-BE49-F238E27FC236}">
                <a16:creationId xmlns:a16="http://schemas.microsoft.com/office/drawing/2014/main" id="{C7E088BC-B3BD-ACA4-8E50-4ED0E68ACDAD}"/>
              </a:ext>
            </a:extLst>
          </p:cNvPr>
          <p:cNvSpPr txBox="1">
            <a:spLocks noChangeArrowheads="1"/>
          </p:cNvSpPr>
          <p:nvPr/>
        </p:nvSpPr>
        <p:spPr bwMode="gray">
          <a:xfrm>
            <a:off x="3164679" y="2511505"/>
            <a:ext cx="5819125" cy="25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defTabSz="685800" fontAlgn="base">
              <a:spcBef>
                <a:spcPct val="0"/>
              </a:spcBef>
              <a:spcAft>
                <a:spcPct val="0"/>
              </a:spcAft>
            </a:pPr>
            <a:r>
              <a:rPr kumimoji="0" lang="en-US" sz="1750" b="1" i="0" u="none" strike="noStrike" kern="0" cap="none" spc="0" normalizeH="0" baseline="0" noProof="0" dirty="0">
                <a:ln>
                  <a:noFill/>
                </a:ln>
                <a:solidFill>
                  <a:srgbClr val="003366"/>
                </a:solidFill>
                <a:effectLst/>
                <a:uLnTx/>
                <a:uFillTx/>
                <a:latin typeface="+mj-lt"/>
              </a:rPr>
              <a:t>2. Sai </a:t>
            </a:r>
            <a:r>
              <a:rPr kumimoji="0" lang="en-US" sz="1750" b="1" i="0" u="none" strike="noStrike" kern="0" cap="none" spc="0" normalizeH="0" baseline="0" noProof="0" dirty="0" err="1">
                <a:ln>
                  <a:noFill/>
                </a:ln>
                <a:solidFill>
                  <a:srgbClr val="003366"/>
                </a:solidFill>
                <a:effectLst/>
                <a:uLnTx/>
                <a:uFillTx/>
                <a:latin typeface="+mj-lt"/>
              </a:rPr>
              <a:t>số</a:t>
            </a:r>
            <a:r>
              <a:rPr kumimoji="0" lang="en-US" sz="1750" b="1" i="0" u="none" strike="noStrike" kern="0" cap="none" spc="0" normalizeH="0" baseline="0" noProof="0" dirty="0">
                <a:ln>
                  <a:noFill/>
                </a:ln>
                <a:solidFill>
                  <a:srgbClr val="003366"/>
                </a:solidFill>
                <a:effectLst/>
                <a:uLnTx/>
                <a:uFillTx/>
                <a:latin typeface="+mj-lt"/>
              </a:rPr>
              <a:t> </a:t>
            </a:r>
            <a:r>
              <a:rPr kumimoji="0" lang="en-US" sz="1750" b="1" i="0" u="none" strike="noStrike" kern="0" cap="none" spc="0" normalizeH="0" baseline="0" noProof="0" dirty="0" err="1">
                <a:ln>
                  <a:noFill/>
                </a:ln>
                <a:solidFill>
                  <a:srgbClr val="003366"/>
                </a:solidFill>
                <a:effectLst/>
                <a:uLnTx/>
                <a:uFillTx/>
                <a:latin typeface="+mj-lt"/>
              </a:rPr>
              <a:t>ngẫu</a:t>
            </a:r>
            <a:r>
              <a:rPr kumimoji="0" lang="en-US" sz="1750" b="1" i="0" u="none" strike="noStrike" kern="0" cap="none" spc="0" normalizeH="0" baseline="0" noProof="0" dirty="0">
                <a:ln>
                  <a:noFill/>
                </a:ln>
                <a:solidFill>
                  <a:srgbClr val="003366"/>
                </a:solidFill>
                <a:effectLst/>
                <a:uLnTx/>
                <a:uFillTx/>
                <a:latin typeface="+mj-lt"/>
              </a:rPr>
              <a:t> </a:t>
            </a:r>
            <a:r>
              <a:rPr kumimoji="0" lang="en-US" sz="1750" b="1" i="0" u="none" strike="noStrike" kern="0" cap="none" spc="0" normalizeH="0" baseline="0" noProof="0" dirty="0" err="1">
                <a:ln>
                  <a:noFill/>
                </a:ln>
                <a:solidFill>
                  <a:srgbClr val="003366"/>
                </a:solidFill>
                <a:effectLst/>
                <a:uLnTx/>
                <a:uFillTx/>
                <a:latin typeface="+mj-lt"/>
              </a:rPr>
              <a:t>nhiên</a:t>
            </a:r>
            <a:r>
              <a:rPr kumimoji="0" lang="en-US" sz="1750" b="1" i="0" u="none" strike="noStrike" kern="0" cap="none" spc="0" normalizeH="0" baseline="0" noProof="0" dirty="0">
                <a:ln>
                  <a:noFill/>
                </a:ln>
                <a:solidFill>
                  <a:srgbClr val="003366"/>
                </a:solidFill>
                <a:effectLst/>
                <a:uLnTx/>
                <a:uFillTx/>
                <a:latin typeface="+mj-lt"/>
              </a:rPr>
              <a:t>:</a:t>
            </a:r>
            <a:r>
              <a:rPr kumimoji="0" lang="en-US" sz="1750" i="0" u="none" strike="noStrike" kern="0" cap="none" spc="0" normalizeH="0" baseline="0" noProof="0" dirty="0">
                <a:ln>
                  <a:noFill/>
                </a:ln>
                <a:solidFill>
                  <a:srgbClr val="003366"/>
                </a:solidFill>
                <a:effectLst/>
                <a:uLnTx/>
                <a:uFillTx/>
                <a:latin typeface="+mj-lt"/>
              </a:rPr>
              <a:t> </a:t>
            </a:r>
            <a:r>
              <a:rPr lang="en-US" sz="1750" dirty="0" err="1">
                <a:solidFill>
                  <a:srgbClr val="003366"/>
                </a:solidFill>
                <a:latin typeface="+mj-lt"/>
                <a:ea typeface="Times New Roman" panose="02020603050405020304" pitchFamily="18" charset="0"/>
              </a:rPr>
              <a:t>là</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sai</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số</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xuất</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phát</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từ</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sai</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xót</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phản</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xạ</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của</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người</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làm</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thí</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nghiệm</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hoặc</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từ</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những</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yếu</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tố</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ngẫu</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nhiên</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bên</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ngoài</a:t>
            </a:r>
            <a:r>
              <a:rPr lang="en-US" sz="1750" dirty="0">
                <a:solidFill>
                  <a:srgbClr val="003366"/>
                </a:solidFill>
                <a:latin typeface="+mj-lt"/>
                <a:ea typeface="Times New Roman" panose="02020603050405020304" pitchFamily="18" charset="0"/>
              </a:rPr>
              <a:t>.</a:t>
            </a:r>
          </a:p>
          <a:p>
            <a:pPr lvl="0" algn="just" defTabSz="685800" fontAlgn="base">
              <a:spcBef>
                <a:spcPct val="0"/>
              </a:spcBef>
              <a:spcAft>
                <a:spcPct val="0"/>
              </a:spcAft>
            </a:pPr>
            <a:r>
              <a:rPr lang="en-US" sz="1750" b="1" i="1" dirty="0">
                <a:solidFill>
                  <a:srgbClr val="003366"/>
                </a:solidFill>
                <a:latin typeface="+mj-lt"/>
                <a:ea typeface="Times New Roman" panose="02020603050405020304" pitchFamily="18" charset="0"/>
              </a:rPr>
              <a:t>* Sai </a:t>
            </a:r>
            <a:r>
              <a:rPr lang="en-US" sz="1750" b="1" i="1" dirty="0" err="1">
                <a:solidFill>
                  <a:srgbClr val="003366"/>
                </a:solidFill>
                <a:latin typeface="+mj-lt"/>
                <a:ea typeface="Times New Roman" panose="02020603050405020304" pitchFamily="18" charset="0"/>
              </a:rPr>
              <a:t>số</a:t>
            </a:r>
            <a:r>
              <a:rPr lang="en-US" sz="1750" b="1" i="1" dirty="0">
                <a:solidFill>
                  <a:srgbClr val="003366"/>
                </a:solidFill>
                <a:latin typeface="+mj-lt"/>
                <a:ea typeface="Times New Roman" panose="02020603050405020304" pitchFamily="18" charset="0"/>
              </a:rPr>
              <a:t> </a:t>
            </a:r>
            <a:r>
              <a:rPr lang="en-US" sz="1750" b="1" i="1" dirty="0" err="1">
                <a:solidFill>
                  <a:srgbClr val="003366"/>
                </a:solidFill>
                <a:latin typeface="+mj-lt"/>
                <a:ea typeface="Times New Roman" panose="02020603050405020304" pitchFamily="18" charset="0"/>
              </a:rPr>
              <a:t>ngẫu</a:t>
            </a:r>
            <a:r>
              <a:rPr lang="en-US" sz="1750" b="1" i="1" dirty="0">
                <a:solidFill>
                  <a:srgbClr val="003366"/>
                </a:solidFill>
                <a:latin typeface="+mj-lt"/>
                <a:ea typeface="Times New Roman" panose="02020603050405020304" pitchFamily="18" charset="0"/>
              </a:rPr>
              <a:t> </a:t>
            </a:r>
            <a:r>
              <a:rPr lang="en-US" sz="1750" b="1" i="1" dirty="0" err="1">
                <a:solidFill>
                  <a:srgbClr val="003366"/>
                </a:solidFill>
                <a:latin typeface="+mj-lt"/>
                <a:ea typeface="Times New Roman" panose="02020603050405020304" pitchFamily="18" charset="0"/>
              </a:rPr>
              <a:t>nhiên</a:t>
            </a:r>
            <a:r>
              <a:rPr lang="en-US" sz="1750" b="1" i="1" dirty="0">
                <a:solidFill>
                  <a:srgbClr val="003366"/>
                </a:solidFill>
                <a:latin typeface="+mj-lt"/>
                <a:ea typeface="Times New Roman" panose="02020603050405020304" pitchFamily="18" charset="0"/>
              </a:rPr>
              <a:t> </a:t>
            </a:r>
            <a:r>
              <a:rPr lang="en-US" sz="1750" b="1" i="1" dirty="0" err="1">
                <a:solidFill>
                  <a:srgbClr val="003366"/>
                </a:solidFill>
                <a:latin typeface="+mj-lt"/>
                <a:ea typeface="Times New Roman" panose="02020603050405020304" pitchFamily="18" charset="0"/>
              </a:rPr>
              <a:t>có</a:t>
            </a:r>
            <a:r>
              <a:rPr lang="en-US" sz="1750" b="1" i="1" dirty="0">
                <a:solidFill>
                  <a:srgbClr val="003366"/>
                </a:solidFill>
                <a:latin typeface="+mj-lt"/>
                <a:ea typeface="Times New Roman" panose="02020603050405020304" pitchFamily="18" charset="0"/>
              </a:rPr>
              <a:t> </a:t>
            </a:r>
            <a:r>
              <a:rPr lang="en-US" sz="1750" b="1" i="1" dirty="0" err="1">
                <a:solidFill>
                  <a:srgbClr val="003366"/>
                </a:solidFill>
                <a:latin typeface="+mj-lt"/>
                <a:ea typeface="Times New Roman" panose="02020603050405020304" pitchFamily="18" charset="0"/>
              </a:rPr>
              <a:t>nguyên</a:t>
            </a:r>
            <a:r>
              <a:rPr lang="en-US" sz="1750" b="1" i="1" dirty="0">
                <a:solidFill>
                  <a:srgbClr val="003366"/>
                </a:solidFill>
                <a:latin typeface="+mj-lt"/>
                <a:ea typeface="Times New Roman" panose="02020603050405020304" pitchFamily="18" charset="0"/>
              </a:rPr>
              <a:t> </a:t>
            </a:r>
            <a:r>
              <a:rPr lang="en-US" sz="1750" b="1" i="1" dirty="0" err="1">
                <a:solidFill>
                  <a:srgbClr val="003366"/>
                </a:solidFill>
                <a:latin typeface="+mj-lt"/>
                <a:ea typeface="Times New Roman" panose="02020603050405020304" pitchFamily="18" charset="0"/>
              </a:rPr>
              <a:t>nhân</a:t>
            </a:r>
            <a:r>
              <a:rPr lang="en-US" sz="1750" b="1" i="1" dirty="0">
                <a:solidFill>
                  <a:srgbClr val="003366"/>
                </a:solidFill>
                <a:latin typeface="+mj-lt"/>
                <a:ea typeface="Times New Roman" panose="02020603050405020304" pitchFamily="18" charset="0"/>
              </a:rPr>
              <a:t> </a:t>
            </a:r>
            <a:r>
              <a:rPr lang="en-US" sz="1750" b="1" i="1" dirty="0" err="1">
                <a:solidFill>
                  <a:srgbClr val="003366"/>
                </a:solidFill>
                <a:latin typeface="+mj-lt"/>
                <a:ea typeface="Times New Roman" panose="02020603050405020304" pitchFamily="18" charset="0"/>
              </a:rPr>
              <a:t>không</a:t>
            </a:r>
            <a:r>
              <a:rPr lang="en-US" sz="1750" b="1" i="1" dirty="0">
                <a:solidFill>
                  <a:srgbClr val="003366"/>
                </a:solidFill>
                <a:latin typeface="+mj-lt"/>
                <a:ea typeface="Times New Roman" panose="02020603050405020304" pitchFamily="18" charset="0"/>
              </a:rPr>
              <a:t> </a:t>
            </a:r>
            <a:r>
              <a:rPr lang="en-US" sz="1750" b="1" i="1" dirty="0" err="1">
                <a:solidFill>
                  <a:srgbClr val="003366"/>
                </a:solidFill>
                <a:latin typeface="+mj-lt"/>
                <a:ea typeface="Times New Roman" panose="02020603050405020304" pitchFamily="18" charset="0"/>
              </a:rPr>
              <a:t>rõ</a:t>
            </a:r>
            <a:r>
              <a:rPr lang="en-US" sz="1750" b="1" i="1" dirty="0">
                <a:solidFill>
                  <a:srgbClr val="003366"/>
                </a:solidFill>
                <a:latin typeface="+mj-lt"/>
                <a:ea typeface="Times New Roman" panose="02020603050405020304" pitchFamily="18" charset="0"/>
              </a:rPr>
              <a:t> </a:t>
            </a:r>
            <a:r>
              <a:rPr lang="en-US" sz="1750" b="1" i="1" dirty="0" err="1">
                <a:solidFill>
                  <a:srgbClr val="003366"/>
                </a:solidFill>
                <a:latin typeface="+mj-lt"/>
                <a:ea typeface="Times New Roman" panose="02020603050405020304" pitchFamily="18" charset="0"/>
              </a:rPr>
              <a:t>ràng</a:t>
            </a:r>
            <a:r>
              <a:rPr lang="en-US" sz="1750" b="1" i="1"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và</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dẫn</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đến</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sự</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phân</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tán</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của</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các</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kết</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quả</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đo</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xung</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quanh</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một</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giá</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trị</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trung</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bình</a:t>
            </a:r>
            <a:r>
              <a:rPr lang="en-US" sz="1750" dirty="0">
                <a:solidFill>
                  <a:srgbClr val="003366"/>
                </a:solidFill>
                <a:latin typeface="+mj-lt"/>
                <a:ea typeface="Times New Roman" panose="02020603050405020304" pitchFamily="18" charset="0"/>
              </a:rPr>
              <a:t>.</a:t>
            </a:r>
          </a:p>
          <a:p>
            <a:pPr algn="just" defTabSz="685800" fontAlgn="base">
              <a:spcBef>
                <a:spcPct val="0"/>
              </a:spcBef>
              <a:spcAft>
                <a:spcPct val="0"/>
              </a:spcAft>
            </a:pPr>
            <a:r>
              <a:rPr lang="en-US" sz="1750" b="1" i="1" dirty="0">
                <a:solidFill>
                  <a:srgbClr val="003366"/>
                </a:solidFill>
                <a:latin typeface="+mj-lt"/>
                <a:ea typeface="Times New Roman" panose="02020603050405020304" pitchFamily="18" charset="0"/>
              </a:rPr>
              <a:t>* Sai </a:t>
            </a:r>
            <a:r>
              <a:rPr lang="en-US" sz="1750" b="1" i="1" dirty="0" err="1">
                <a:solidFill>
                  <a:srgbClr val="003366"/>
                </a:solidFill>
                <a:latin typeface="+mj-lt"/>
                <a:ea typeface="Times New Roman" panose="02020603050405020304" pitchFamily="18" charset="0"/>
              </a:rPr>
              <a:t>số</a:t>
            </a:r>
            <a:r>
              <a:rPr lang="en-US" sz="1750" b="1" i="1" dirty="0">
                <a:solidFill>
                  <a:srgbClr val="003366"/>
                </a:solidFill>
                <a:latin typeface="+mj-lt"/>
                <a:ea typeface="Times New Roman" panose="02020603050405020304" pitchFamily="18" charset="0"/>
              </a:rPr>
              <a:t> </a:t>
            </a:r>
            <a:r>
              <a:rPr lang="en-US" sz="1750" b="1" i="1" dirty="0" err="1">
                <a:solidFill>
                  <a:srgbClr val="003366"/>
                </a:solidFill>
                <a:latin typeface="+mj-lt"/>
                <a:ea typeface="Times New Roman" panose="02020603050405020304" pitchFamily="18" charset="0"/>
              </a:rPr>
              <a:t>ngẫu</a:t>
            </a:r>
            <a:r>
              <a:rPr lang="en-US" sz="1750" b="1" i="1" dirty="0">
                <a:solidFill>
                  <a:srgbClr val="003366"/>
                </a:solidFill>
                <a:latin typeface="+mj-lt"/>
                <a:ea typeface="Times New Roman" panose="02020603050405020304" pitchFamily="18" charset="0"/>
              </a:rPr>
              <a:t> </a:t>
            </a:r>
            <a:r>
              <a:rPr lang="en-US" sz="1750" b="1" i="1" dirty="0" err="1">
                <a:solidFill>
                  <a:srgbClr val="003366"/>
                </a:solidFill>
                <a:latin typeface="+mj-lt"/>
                <a:ea typeface="Times New Roman" panose="02020603050405020304" pitchFamily="18" charset="0"/>
              </a:rPr>
              <a:t>nhiên</a:t>
            </a:r>
            <a:r>
              <a:rPr lang="en-US" sz="1750" b="1" i="1" dirty="0">
                <a:solidFill>
                  <a:srgbClr val="003366"/>
                </a:solidFill>
                <a:latin typeface="+mj-lt"/>
                <a:ea typeface="Times New Roman" panose="02020603050405020304" pitchFamily="18" charset="0"/>
              </a:rPr>
              <a:t> </a:t>
            </a:r>
            <a:r>
              <a:rPr lang="en-US" sz="1750" b="1" i="1" dirty="0" err="1">
                <a:solidFill>
                  <a:srgbClr val="003366"/>
                </a:solidFill>
                <a:latin typeface="+mj-lt"/>
                <a:ea typeface="Times New Roman" panose="02020603050405020304" pitchFamily="18" charset="0"/>
              </a:rPr>
              <a:t>có</a:t>
            </a:r>
            <a:r>
              <a:rPr lang="en-US" sz="1750" b="1" i="1" dirty="0">
                <a:solidFill>
                  <a:srgbClr val="003366"/>
                </a:solidFill>
                <a:latin typeface="+mj-lt"/>
                <a:ea typeface="Times New Roman" panose="02020603050405020304" pitchFamily="18" charset="0"/>
              </a:rPr>
              <a:t> </a:t>
            </a:r>
            <a:r>
              <a:rPr lang="en-US" sz="1750" b="1" i="1" dirty="0" err="1">
                <a:solidFill>
                  <a:srgbClr val="003366"/>
                </a:solidFill>
                <a:latin typeface="+mj-lt"/>
                <a:ea typeface="Times New Roman" panose="02020603050405020304" pitchFamily="18" charset="0"/>
              </a:rPr>
              <a:t>thể</a:t>
            </a:r>
            <a:r>
              <a:rPr lang="en-US" sz="1750" b="1" i="1" dirty="0">
                <a:solidFill>
                  <a:srgbClr val="003366"/>
                </a:solidFill>
                <a:latin typeface="+mj-lt"/>
                <a:ea typeface="Times New Roman" panose="02020603050405020304" pitchFamily="18" charset="0"/>
              </a:rPr>
              <a:t> </a:t>
            </a:r>
            <a:r>
              <a:rPr lang="en-US" sz="1750" b="1" i="1" dirty="0" err="1">
                <a:solidFill>
                  <a:srgbClr val="003366"/>
                </a:solidFill>
                <a:latin typeface="+mj-lt"/>
                <a:ea typeface="Times New Roman" panose="02020603050405020304" pitchFamily="18" charset="0"/>
              </a:rPr>
              <a:t>hạn</a:t>
            </a:r>
            <a:r>
              <a:rPr lang="en-US" sz="1750" b="1" i="1" dirty="0">
                <a:solidFill>
                  <a:srgbClr val="003366"/>
                </a:solidFill>
                <a:latin typeface="+mj-lt"/>
                <a:ea typeface="Times New Roman" panose="02020603050405020304" pitchFamily="18" charset="0"/>
              </a:rPr>
              <a:t> </a:t>
            </a:r>
            <a:r>
              <a:rPr lang="en-US" sz="1750" b="1" i="1" dirty="0" err="1">
                <a:solidFill>
                  <a:srgbClr val="003366"/>
                </a:solidFill>
                <a:latin typeface="+mj-lt"/>
                <a:ea typeface="Times New Roman" panose="02020603050405020304" pitchFamily="18" charset="0"/>
              </a:rPr>
              <a:t>chế</a:t>
            </a:r>
            <a:r>
              <a:rPr lang="en-US" sz="1750" b="1" i="1" dirty="0">
                <a:solidFill>
                  <a:srgbClr val="003366"/>
                </a:solidFill>
                <a:latin typeface="+mj-lt"/>
                <a:ea typeface="Times New Roman" panose="02020603050405020304" pitchFamily="18" charset="0"/>
              </a:rPr>
              <a:t> </a:t>
            </a:r>
            <a:r>
              <a:rPr lang="en-US" sz="1750" b="1" i="1" dirty="0" err="1">
                <a:solidFill>
                  <a:srgbClr val="003366"/>
                </a:solidFill>
                <a:latin typeface="+mj-lt"/>
                <a:ea typeface="Times New Roman" panose="02020603050405020304" pitchFamily="18" charset="0"/>
              </a:rPr>
              <a:t>bằng</a:t>
            </a:r>
            <a:r>
              <a:rPr lang="en-US" sz="1750" b="1" i="1" dirty="0">
                <a:solidFill>
                  <a:srgbClr val="003366"/>
                </a:solidFill>
                <a:latin typeface="+mj-lt"/>
                <a:ea typeface="Times New Roman" panose="02020603050405020304" pitchFamily="18" charset="0"/>
              </a:rPr>
              <a:t> </a:t>
            </a:r>
            <a:r>
              <a:rPr lang="en-US" sz="1750" b="1" i="1" dirty="0" err="1">
                <a:solidFill>
                  <a:srgbClr val="003366"/>
                </a:solidFill>
                <a:latin typeface="+mj-lt"/>
                <a:ea typeface="Times New Roman" panose="02020603050405020304" pitchFamily="18" charset="0"/>
              </a:rPr>
              <a:t>cách</a:t>
            </a:r>
            <a:r>
              <a:rPr lang="en-US" sz="1750" b="1" i="1"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thực</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hiện</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phép</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đo</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nhiều</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lần</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và</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lấy</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giá</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trị</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trung</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bình</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để</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hạn</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chế</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sự</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phân</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tán</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của</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số</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liệu</a:t>
            </a:r>
            <a:r>
              <a:rPr lang="en-US" sz="1750" dirty="0">
                <a:solidFill>
                  <a:srgbClr val="003366"/>
                </a:solidFill>
                <a:latin typeface="+mj-lt"/>
                <a:ea typeface="Times New Roman" panose="02020603050405020304" pitchFamily="18" charset="0"/>
              </a:rPr>
              <a:t> </a:t>
            </a:r>
            <a:r>
              <a:rPr lang="en-US" sz="1750" dirty="0" err="1">
                <a:solidFill>
                  <a:srgbClr val="003366"/>
                </a:solidFill>
                <a:latin typeface="+mj-lt"/>
                <a:ea typeface="Times New Roman" panose="02020603050405020304" pitchFamily="18" charset="0"/>
              </a:rPr>
              <a:t>đo</a:t>
            </a:r>
            <a:r>
              <a:rPr lang="en-US" sz="1750" dirty="0">
                <a:solidFill>
                  <a:srgbClr val="003366"/>
                </a:solidFill>
                <a:latin typeface="+mj-lt"/>
                <a:ea typeface="Times New Roman" panose="02020603050405020304" pitchFamily="18" charset="0"/>
              </a:rPr>
              <a:t>.</a:t>
            </a:r>
            <a:endParaRPr lang="en-US" sz="1750" b="1" i="1" dirty="0">
              <a:solidFill>
                <a:srgbClr val="003366"/>
              </a:solidFill>
              <a:latin typeface="+mj-lt"/>
              <a:ea typeface="Times New Roman" panose="02020603050405020304" pitchFamily="18" charset="0"/>
            </a:endParaRPr>
          </a:p>
        </p:txBody>
      </p:sp>
    </p:spTree>
    <p:extLst>
      <p:ext uri="{BB962C8B-B14F-4D97-AF65-F5344CB8AC3E}">
        <p14:creationId xmlns:p14="http://schemas.microsoft.com/office/powerpoint/2010/main" val="3219997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up)">
                                      <p:cBhvr>
                                        <p:cTn id="15" dur="10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wipe(up)">
                                      <p:cBhvr>
                                        <p:cTn id="20" dur="10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wipe(up)">
                                      <p:cBhvr>
                                        <p:cTn id="25" dur="1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mj-lt"/>
                <a:ea typeface="+mn-ea"/>
                <a:cs typeface="+mn-cs"/>
              </a:rPr>
              <a:t>Phiếu</a:t>
            </a:r>
            <a:r>
              <a:rPr kumimoji="0" lang="en-US" sz="2800" b="1" i="0" u="none" strike="noStrike" kern="1200" cap="none" spc="0" normalizeH="0" baseline="0" noProof="0">
                <a:ln>
                  <a:noFill/>
                </a:ln>
                <a:solidFill>
                  <a:srgbClr val="FFFFFF"/>
                </a:solidFill>
                <a:effectLst/>
                <a:uLnTx/>
                <a:uFillTx/>
                <a:latin typeface="Calibri"/>
                <a:ea typeface="+mn-ea"/>
                <a:cs typeface="+mn-cs"/>
              </a:rPr>
              <a:t> học tập số 3</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7D6806D0-BD23-4D10-8A4A-19DD5BCF118F}"/>
              </a:ext>
            </a:extLst>
          </p:cNvPr>
          <p:cNvSpPr txBox="1"/>
          <p:nvPr/>
        </p:nvSpPr>
        <p:spPr>
          <a:xfrm>
            <a:off x="2578282" y="133350"/>
            <a:ext cx="6337118" cy="969068"/>
          </a:xfrm>
          <a:prstGeom prst="rect">
            <a:avLst/>
          </a:prstGeom>
        </p:spPr>
        <p:txBody>
          <a:bodyPr vert="horz" lIns="91440" tIns="45720" rIns="91440" bIns="45720" rtlCol="0">
            <a:noAutofit/>
          </a:bodyPr>
          <a:lstStyle/>
          <a:p>
            <a:pPr algn="just"/>
            <a:r>
              <a:rPr lang="en-US" sz="2400" b="1">
                <a:effectLst/>
                <a:latin typeface="+mj-lt"/>
                <a:ea typeface="Times New Roman" panose="02020603050405020304" pitchFamily="18" charset="0"/>
              </a:rPr>
              <a:t>Câu 3:</a:t>
            </a:r>
            <a:r>
              <a:rPr lang="en-US" sz="2400">
                <a:effectLst/>
                <a:latin typeface="+mj-lt"/>
                <a:ea typeface="Times New Roman" panose="02020603050405020304" pitchFamily="18" charset="0"/>
              </a:rPr>
              <a:t> Quan sát hình 3.3, em hãy xác định sai số dụng cụ của 2 thước đo. Để đo chiều dài của cây bút chì, em nên sử dụng loại thước nào trong hình 3.3 để thu được kết quả chính xác hơn?</a:t>
            </a:r>
            <a:endParaRPr lang="en-US" sz="2800">
              <a:effectLst/>
              <a:latin typeface="+mj-lt"/>
              <a:ea typeface="Times New Roman" panose="02020603050405020304" pitchFamily="18" charset="0"/>
            </a:endParaRPr>
          </a:p>
        </p:txBody>
      </p:sp>
      <p:pic>
        <p:nvPicPr>
          <p:cNvPr id="8" name="Picture 7" descr="Graphical user interface&#10;&#10;Description automatically generated">
            <a:extLst>
              <a:ext uri="{FF2B5EF4-FFF2-40B4-BE49-F238E27FC236}">
                <a16:creationId xmlns:a16="http://schemas.microsoft.com/office/drawing/2014/main" id="{11A46545-3244-D3BD-44FB-F4621FD6A6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640281"/>
            <a:ext cx="3733800" cy="2294942"/>
          </a:xfrm>
          <a:prstGeom prst="rect">
            <a:avLst/>
          </a:prstGeom>
          <a:noFill/>
        </p:spPr>
      </p:pic>
      <p:sp>
        <p:nvSpPr>
          <p:cNvPr id="10" name="TextBox 9">
            <a:extLst>
              <a:ext uri="{FF2B5EF4-FFF2-40B4-BE49-F238E27FC236}">
                <a16:creationId xmlns:a16="http://schemas.microsoft.com/office/drawing/2014/main" id="{0134E46D-F1CE-3223-182A-9CE8F1B9F3E7}"/>
              </a:ext>
            </a:extLst>
          </p:cNvPr>
          <p:cNvSpPr txBox="1"/>
          <p:nvPr/>
        </p:nvSpPr>
        <p:spPr>
          <a:xfrm>
            <a:off x="2743200" y="2120797"/>
            <a:ext cx="2895600" cy="1107996"/>
          </a:xfrm>
          <a:prstGeom prst="rect">
            <a:avLst/>
          </a:prstGeom>
          <a:noFill/>
        </p:spPr>
        <p:txBody>
          <a:bodyPr wrap="square">
            <a:spAutoFit/>
          </a:bodyPr>
          <a:lstStyle/>
          <a:p>
            <a:r>
              <a:rPr lang="en-US" sz="2200">
                <a:solidFill>
                  <a:srgbClr val="003366"/>
                </a:solidFill>
                <a:effectLst/>
                <a:latin typeface="+mj-lt"/>
                <a:ea typeface="Times New Roman" panose="02020603050405020304" pitchFamily="18" charset="0"/>
              </a:rPr>
              <a:t>Sai số dụng cụ của</a:t>
            </a:r>
          </a:p>
          <a:p>
            <a:r>
              <a:rPr lang="en-US" sz="2200">
                <a:solidFill>
                  <a:srgbClr val="003366"/>
                </a:solidFill>
                <a:latin typeface="+mj-lt"/>
                <a:ea typeface="Times New Roman" panose="02020603050405020304" pitchFamily="18" charset="0"/>
              </a:rPr>
              <a:t>+</a:t>
            </a:r>
            <a:r>
              <a:rPr lang="en-US" sz="2200">
                <a:solidFill>
                  <a:srgbClr val="003366"/>
                </a:solidFill>
                <a:effectLst/>
                <a:latin typeface="+mj-lt"/>
                <a:ea typeface="Times New Roman" panose="02020603050405020304" pitchFamily="18" charset="0"/>
              </a:rPr>
              <a:t> thước đo a: 0,5cm;</a:t>
            </a:r>
          </a:p>
          <a:p>
            <a:r>
              <a:rPr lang="en-US" sz="2200">
                <a:solidFill>
                  <a:srgbClr val="003366"/>
                </a:solidFill>
                <a:effectLst/>
                <a:latin typeface="+mj-lt"/>
                <a:ea typeface="Times New Roman" panose="02020603050405020304" pitchFamily="18" charset="0"/>
              </a:rPr>
              <a:t>+ thước đo b: 0,05cm.</a:t>
            </a:r>
            <a:endParaRPr lang="en-US" sz="2200">
              <a:solidFill>
                <a:srgbClr val="003366"/>
              </a:solidFill>
              <a:latin typeface="+mj-lt"/>
            </a:endParaRPr>
          </a:p>
        </p:txBody>
      </p:sp>
      <p:sp>
        <p:nvSpPr>
          <p:cNvPr id="11" name="TextBox 10">
            <a:extLst>
              <a:ext uri="{FF2B5EF4-FFF2-40B4-BE49-F238E27FC236}">
                <a16:creationId xmlns:a16="http://schemas.microsoft.com/office/drawing/2014/main" id="{91CF856D-B510-0679-64B5-4DF976D69147}"/>
              </a:ext>
            </a:extLst>
          </p:cNvPr>
          <p:cNvSpPr txBox="1"/>
          <p:nvPr/>
        </p:nvSpPr>
        <p:spPr>
          <a:xfrm>
            <a:off x="2247900" y="4214617"/>
            <a:ext cx="6781800" cy="769441"/>
          </a:xfrm>
          <a:prstGeom prst="rect">
            <a:avLst/>
          </a:prstGeom>
          <a:noFill/>
        </p:spPr>
        <p:txBody>
          <a:bodyPr wrap="square">
            <a:spAutoFit/>
          </a:bodyPr>
          <a:lstStyle/>
          <a:p>
            <a:pPr algn="just"/>
            <a:r>
              <a:rPr lang="en-US" sz="2200">
                <a:solidFill>
                  <a:srgbClr val="003366"/>
                </a:solidFill>
                <a:effectLst/>
                <a:latin typeface="+mj-lt"/>
                <a:ea typeface="Times New Roman" panose="02020603050405020304" pitchFamily="18" charset="0"/>
                <a:cs typeface="Times New Roman" panose="02020603050405020304" pitchFamily="18" charset="0"/>
                <a:sym typeface="Symbol" panose="05050102010706020507" pitchFamily="18" charset="2"/>
              </a:rPr>
              <a:t></a:t>
            </a:r>
            <a:r>
              <a:rPr lang="en-US" sz="2200">
                <a:solidFill>
                  <a:srgbClr val="003366"/>
                </a:solidFill>
                <a:effectLst/>
                <a:latin typeface="+mj-lt"/>
                <a:ea typeface="Times New Roman" panose="02020603050405020304" pitchFamily="18" charset="0"/>
              </a:rPr>
              <a:t> Để đo chiều dài của cây bút chì, nên sử dụng loại thước trong hình 3.3b để thu được kết quả chính xác hơn.</a:t>
            </a:r>
            <a:endParaRPr lang="en-US" sz="2200">
              <a:solidFill>
                <a:srgbClr val="003366"/>
              </a:solidFill>
              <a:latin typeface="+mj-lt"/>
            </a:endParaRPr>
          </a:p>
        </p:txBody>
      </p:sp>
    </p:spTree>
    <p:extLst>
      <p:ext uri="{BB962C8B-B14F-4D97-AF65-F5344CB8AC3E}">
        <p14:creationId xmlns:p14="http://schemas.microsoft.com/office/powerpoint/2010/main" val="26660076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up)">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3</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4166910C-EB13-7DD9-6467-B44E57ED648B}"/>
              </a:ext>
            </a:extLst>
          </p:cNvPr>
          <p:cNvSpPr txBox="1"/>
          <p:nvPr/>
        </p:nvSpPr>
        <p:spPr>
          <a:xfrm>
            <a:off x="2686707" y="158971"/>
            <a:ext cx="4063638" cy="2057400"/>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Câu 4:</a:t>
            </a:r>
            <a:r>
              <a:rPr kumimoji="0" lang="en-US" sz="2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Một bạn chuẩn bị thực hiện đo khối lượng của một túi trái cây bằng cân như hình 3.4. Hãy chỉ ra những sai số bạn có thể mắc phải. Từ đó nêu cách hạn chế các sai số đó.</a:t>
            </a:r>
          </a:p>
        </p:txBody>
      </p:sp>
      <p:pic>
        <p:nvPicPr>
          <p:cNvPr id="9" name="Picture 8">
            <a:extLst>
              <a:ext uri="{FF2B5EF4-FFF2-40B4-BE49-F238E27FC236}">
                <a16:creationId xmlns:a16="http://schemas.microsoft.com/office/drawing/2014/main" id="{D2CADBA0-08E9-F0C0-9A79-196FB44AEC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771" y="58683"/>
            <a:ext cx="2057400" cy="2172384"/>
          </a:xfrm>
          <a:prstGeom prst="rect">
            <a:avLst/>
          </a:prstGeom>
          <a:noFill/>
        </p:spPr>
      </p:pic>
      <p:sp>
        <p:nvSpPr>
          <p:cNvPr id="10" name="TextBox 9">
            <a:extLst>
              <a:ext uri="{FF2B5EF4-FFF2-40B4-BE49-F238E27FC236}">
                <a16:creationId xmlns:a16="http://schemas.microsoft.com/office/drawing/2014/main" id="{816F3A11-0E77-CFCB-5A85-1BCD673556DF}"/>
              </a:ext>
            </a:extLst>
          </p:cNvPr>
          <p:cNvSpPr txBox="1"/>
          <p:nvPr/>
        </p:nvSpPr>
        <p:spPr>
          <a:xfrm>
            <a:off x="3456600" y="2441210"/>
            <a:ext cx="4153014" cy="430887"/>
          </a:xfrm>
          <a:prstGeom prst="rect">
            <a:avLst/>
          </a:prstGeom>
          <a:solidFill>
            <a:schemeClr val="accent5">
              <a:lumMod val="50000"/>
            </a:schemeClr>
          </a:solidFill>
        </p:spPr>
        <p:txBody>
          <a:bodyPr wrap="square">
            <a:spAutoFit/>
          </a:bodyPr>
          <a:lstStyle/>
          <a:p>
            <a:pPr algn="just"/>
            <a:r>
              <a:rPr lang="en-US" sz="2200">
                <a:solidFill>
                  <a:schemeClr val="bg1"/>
                </a:solidFill>
                <a:effectLst/>
                <a:latin typeface="+mj-lt"/>
                <a:ea typeface="Times New Roman" panose="02020603050405020304" pitchFamily="18" charset="0"/>
              </a:rPr>
              <a:t>Những sai số bạn có thể mắc phải:</a:t>
            </a:r>
          </a:p>
        </p:txBody>
      </p:sp>
      <p:sp>
        <p:nvSpPr>
          <p:cNvPr id="11" name="Freeform: Shape 10">
            <a:extLst>
              <a:ext uri="{FF2B5EF4-FFF2-40B4-BE49-F238E27FC236}">
                <a16:creationId xmlns:a16="http://schemas.microsoft.com/office/drawing/2014/main" id="{DC0B9C56-4046-11A0-A5A1-995067942D31}"/>
              </a:ext>
            </a:extLst>
          </p:cNvPr>
          <p:cNvSpPr/>
          <p:nvPr/>
        </p:nvSpPr>
        <p:spPr>
          <a:xfrm>
            <a:off x="2013184" y="2952751"/>
            <a:ext cx="1942026" cy="2057399"/>
          </a:xfrm>
          <a:custGeom>
            <a:avLst/>
            <a:gdLst>
              <a:gd name="connsiteX0" fmla="*/ 0 w 1942026"/>
              <a:gd name="connsiteY0" fmla="*/ 254636 h 1697575"/>
              <a:gd name="connsiteX1" fmla="*/ 1093239 w 1942026"/>
              <a:gd name="connsiteY1" fmla="*/ 254636 h 1697575"/>
              <a:gd name="connsiteX2" fmla="*/ 1093239 w 1942026"/>
              <a:gd name="connsiteY2" fmla="*/ 0 h 1697575"/>
              <a:gd name="connsiteX3" fmla="*/ 1942026 w 1942026"/>
              <a:gd name="connsiteY3" fmla="*/ 848788 h 1697575"/>
              <a:gd name="connsiteX4" fmla="*/ 1093239 w 1942026"/>
              <a:gd name="connsiteY4" fmla="*/ 1697575 h 1697575"/>
              <a:gd name="connsiteX5" fmla="*/ 1093239 w 1942026"/>
              <a:gd name="connsiteY5" fmla="*/ 1442939 h 1697575"/>
              <a:gd name="connsiteX6" fmla="*/ 0 w 1942026"/>
              <a:gd name="connsiteY6" fmla="*/ 1442939 h 1697575"/>
              <a:gd name="connsiteX7" fmla="*/ 0 w 1942026"/>
              <a:gd name="connsiteY7" fmla="*/ 254636 h 169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2026" h="1697575">
                <a:moveTo>
                  <a:pt x="0" y="254636"/>
                </a:moveTo>
                <a:lnTo>
                  <a:pt x="1093239" y="254636"/>
                </a:lnTo>
                <a:lnTo>
                  <a:pt x="1093239" y="0"/>
                </a:lnTo>
                <a:lnTo>
                  <a:pt x="1942026" y="848788"/>
                </a:lnTo>
                <a:lnTo>
                  <a:pt x="1093239" y="1697575"/>
                </a:lnTo>
                <a:lnTo>
                  <a:pt x="1093239" y="1442939"/>
                </a:lnTo>
                <a:lnTo>
                  <a:pt x="0" y="1442939"/>
                </a:lnTo>
                <a:lnTo>
                  <a:pt x="0" y="254636"/>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21067" tIns="263526" rIns="527562" bIns="263526" numCol="1" spcCol="1270" anchor="ctr" anchorCtr="0">
            <a:noAutofit/>
          </a:bodyPr>
          <a:lstStyle/>
          <a:p>
            <a:pPr marL="0" lvl="0" indent="0" algn="ctr" defTabSz="622300">
              <a:lnSpc>
                <a:spcPct val="90000"/>
              </a:lnSpc>
              <a:spcBef>
                <a:spcPct val="0"/>
              </a:spcBef>
              <a:spcAft>
                <a:spcPct val="35000"/>
              </a:spcAft>
              <a:buNone/>
            </a:pPr>
            <a:r>
              <a:rPr lang="en-US" kern="1200">
                <a:effectLst/>
                <a:latin typeface="+mj-lt"/>
                <a:ea typeface="Times New Roman" panose="02020603050405020304" pitchFamily="18" charset="0"/>
              </a:rPr>
              <a:t>Phải hiệu chỉnh về 0 trước khi cân.</a:t>
            </a:r>
            <a:endParaRPr lang="en-US" kern="1200"/>
          </a:p>
        </p:txBody>
      </p:sp>
      <p:sp>
        <p:nvSpPr>
          <p:cNvPr id="12" name="Freeform: Shape 11">
            <a:extLst>
              <a:ext uri="{FF2B5EF4-FFF2-40B4-BE49-F238E27FC236}">
                <a16:creationId xmlns:a16="http://schemas.microsoft.com/office/drawing/2014/main" id="{A3B82F22-F931-E488-A976-EB869898CC21}"/>
              </a:ext>
            </a:extLst>
          </p:cNvPr>
          <p:cNvSpPr/>
          <p:nvPr/>
        </p:nvSpPr>
        <p:spPr>
          <a:xfrm>
            <a:off x="1527678" y="3393034"/>
            <a:ext cx="971013" cy="1176832"/>
          </a:xfrm>
          <a:custGeom>
            <a:avLst/>
            <a:gdLst>
              <a:gd name="connsiteX0" fmla="*/ 0 w 971013"/>
              <a:gd name="connsiteY0" fmla="*/ 485507 h 971013"/>
              <a:gd name="connsiteX1" fmla="*/ 485507 w 971013"/>
              <a:gd name="connsiteY1" fmla="*/ 0 h 971013"/>
              <a:gd name="connsiteX2" fmla="*/ 971014 w 971013"/>
              <a:gd name="connsiteY2" fmla="*/ 485507 h 971013"/>
              <a:gd name="connsiteX3" fmla="*/ 485507 w 971013"/>
              <a:gd name="connsiteY3" fmla="*/ 971014 h 971013"/>
              <a:gd name="connsiteX4" fmla="*/ 0 w 971013"/>
              <a:gd name="connsiteY4" fmla="*/ 485507 h 97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013" h="971013">
                <a:moveTo>
                  <a:pt x="0" y="485507"/>
                </a:moveTo>
                <a:cubicBezTo>
                  <a:pt x="0" y="217369"/>
                  <a:pt x="217369" y="0"/>
                  <a:pt x="485507" y="0"/>
                </a:cubicBezTo>
                <a:cubicBezTo>
                  <a:pt x="753645" y="0"/>
                  <a:pt x="971014" y="217369"/>
                  <a:pt x="971014" y="485507"/>
                </a:cubicBezTo>
                <a:cubicBezTo>
                  <a:pt x="971014" y="753645"/>
                  <a:pt x="753645" y="971014"/>
                  <a:pt x="485507" y="971014"/>
                </a:cubicBezTo>
                <a:cubicBezTo>
                  <a:pt x="217369" y="971014"/>
                  <a:pt x="0" y="753645"/>
                  <a:pt x="0" y="485507"/>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9822" tIns="149822" rIns="149822" bIns="149822" numCol="1" spcCol="1270" anchor="ctr" anchorCtr="0">
            <a:noAutofit/>
          </a:bodyPr>
          <a:lstStyle/>
          <a:p>
            <a:pPr marL="0" lvl="0" indent="0" algn="ctr" defTabSz="533400">
              <a:lnSpc>
                <a:spcPct val="90000"/>
              </a:lnSpc>
              <a:spcBef>
                <a:spcPct val="0"/>
              </a:spcBef>
              <a:spcAft>
                <a:spcPct val="35000"/>
              </a:spcAft>
              <a:buNone/>
            </a:pPr>
            <a:r>
              <a:rPr lang="en-US" kern="1200">
                <a:effectLst/>
                <a:latin typeface="+mj-lt"/>
                <a:ea typeface="Times New Roman" panose="02020603050405020304" pitchFamily="18" charset="0"/>
              </a:rPr>
              <a:t>Sai số dụng cụ</a:t>
            </a:r>
            <a:endParaRPr lang="en-US" kern="1200"/>
          </a:p>
        </p:txBody>
      </p:sp>
      <p:sp>
        <p:nvSpPr>
          <p:cNvPr id="13" name="Freeform: Shape 12">
            <a:extLst>
              <a:ext uri="{FF2B5EF4-FFF2-40B4-BE49-F238E27FC236}">
                <a16:creationId xmlns:a16="http://schemas.microsoft.com/office/drawing/2014/main" id="{32063C61-EA43-F76C-07B8-35199B2D2ED6}"/>
              </a:ext>
            </a:extLst>
          </p:cNvPr>
          <p:cNvSpPr/>
          <p:nvPr/>
        </p:nvSpPr>
        <p:spPr>
          <a:xfrm>
            <a:off x="4562094" y="2952751"/>
            <a:ext cx="1942026" cy="2057399"/>
          </a:xfrm>
          <a:custGeom>
            <a:avLst/>
            <a:gdLst>
              <a:gd name="connsiteX0" fmla="*/ 0 w 1942026"/>
              <a:gd name="connsiteY0" fmla="*/ 254636 h 1697575"/>
              <a:gd name="connsiteX1" fmla="*/ 1093239 w 1942026"/>
              <a:gd name="connsiteY1" fmla="*/ 254636 h 1697575"/>
              <a:gd name="connsiteX2" fmla="*/ 1093239 w 1942026"/>
              <a:gd name="connsiteY2" fmla="*/ 0 h 1697575"/>
              <a:gd name="connsiteX3" fmla="*/ 1942026 w 1942026"/>
              <a:gd name="connsiteY3" fmla="*/ 848788 h 1697575"/>
              <a:gd name="connsiteX4" fmla="*/ 1093239 w 1942026"/>
              <a:gd name="connsiteY4" fmla="*/ 1697575 h 1697575"/>
              <a:gd name="connsiteX5" fmla="*/ 1093239 w 1942026"/>
              <a:gd name="connsiteY5" fmla="*/ 1442939 h 1697575"/>
              <a:gd name="connsiteX6" fmla="*/ 0 w 1942026"/>
              <a:gd name="connsiteY6" fmla="*/ 1442939 h 1697575"/>
              <a:gd name="connsiteX7" fmla="*/ 0 w 1942026"/>
              <a:gd name="connsiteY7" fmla="*/ 254636 h 169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2026" h="1697575">
                <a:moveTo>
                  <a:pt x="0" y="254636"/>
                </a:moveTo>
                <a:lnTo>
                  <a:pt x="1093239" y="254636"/>
                </a:lnTo>
                <a:lnTo>
                  <a:pt x="1093239" y="0"/>
                </a:lnTo>
                <a:lnTo>
                  <a:pt x="1942026" y="848788"/>
                </a:lnTo>
                <a:lnTo>
                  <a:pt x="1093239" y="1697575"/>
                </a:lnTo>
                <a:lnTo>
                  <a:pt x="1093239" y="1442939"/>
                </a:lnTo>
                <a:lnTo>
                  <a:pt x="0" y="1442939"/>
                </a:lnTo>
                <a:lnTo>
                  <a:pt x="0" y="254636"/>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21067" tIns="263526" rIns="527562" bIns="263526" numCol="1" spcCol="1270" anchor="ctr" anchorCtr="0">
            <a:noAutofit/>
          </a:bodyPr>
          <a:lstStyle/>
          <a:p>
            <a:pPr marL="0" lvl="0" indent="0" algn="ctr" defTabSz="622300">
              <a:lnSpc>
                <a:spcPct val="90000"/>
              </a:lnSpc>
              <a:spcBef>
                <a:spcPct val="0"/>
              </a:spcBef>
              <a:spcAft>
                <a:spcPct val="35000"/>
              </a:spcAft>
              <a:buNone/>
            </a:pPr>
            <a:r>
              <a:rPr lang="en-US" kern="1200">
                <a:effectLst/>
                <a:latin typeface="+mj-lt"/>
                <a:ea typeface="Times New Roman" panose="02020603050405020304" pitchFamily="18" charset="0"/>
              </a:rPr>
              <a:t>Đặt đĩa cân thăng bằng.</a:t>
            </a:r>
            <a:endParaRPr lang="en-US" kern="1200"/>
          </a:p>
        </p:txBody>
      </p:sp>
      <p:sp>
        <p:nvSpPr>
          <p:cNvPr id="14" name="Freeform: Shape 13">
            <a:extLst>
              <a:ext uri="{FF2B5EF4-FFF2-40B4-BE49-F238E27FC236}">
                <a16:creationId xmlns:a16="http://schemas.microsoft.com/office/drawing/2014/main" id="{17EE6A41-28B8-AA3B-02E0-251D561C196D}"/>
              </a:ext>
            </a:extLst>
          </p:cNvPr>
          <p:cNvSpPr/>
          <p:nvPr/>
        </p:nvSpPr>
        <p:spPr>
          <a:xfrm>
            <a:off x="4076587" y="3393034"/>
            <a:ext cx="971013" cy="1176832"/>
          </a:xfrm>
          <a:custGeom>
            <a:avLst/>
            <a:gdLst>
              <a:gd name="connsiteX0" fmla="*/ 0 w 971013"/>
              <a:gd name="connsiteY0" fmla="*/ 485507 h 971013"/>
              <a:gd name="connsiteX1" fmla="*/ 485507 w 971013"/>
              <a:gd name="connsiteY1" fmla="*/ 0 h 971013"/>
              <a:gd name="connsiteX2" fmla="*/ 971014 w 971013"/>
              <a:gd name="connsiteY2" fmla="*/ 485507 h 971013"/>
              <a:gd name="connsiteX3" fmla="*/ 485507 w 971013"/>
              <a:gd name="connsiteY3" fmla="*/ 971014 h 971013"/>
              <a:gd name="connsiteX4" fmla="*/ 0 w 971013"/>
              <a:gd name="connsiteY4" fmla="*/ 485507 h 97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013" h="971013">
                <a:moveTo>
                  <a:pt x="0" y="485507"/>
                </a:moveTo>
                <a:cubicBezTo>
                  <a:pt x="0" y="217369"/>
                  <a:pt x="217369" y="0"/>
                  <a:pt x="485507" y="0"/>
                </a:cubicBezTo>
                <a:cubicBezTo>
                  <a:pt x="753645" y="0"/>
                  <a:pt x="971014" y="217369"/>
                  <a:pt x="971014" y="485507"/>
                </a:cubicBezTo>
                <a:cubicBezTo>
                  <a:pt x="971014" y="753645"/>
                  <a:pt x="753645" y="971014"/>
                  <a:pt x="485507" y="971014"/>
                </a:cubicBezTo>
                <a:cubicBezTo>
                  <a:pt x="217369" y="971014"/>
                  <a:pt x="0" y="753645"/>
                  <a:pt x="0" y="485507"/>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9822" tIns="149822" rIns="149822" bIns="149822" numCol="1" spcCol="1270" anchor="ctr" anchorCtr="0">
            <a:noAutofit/>
          </a:bodyPr>
          <a:lstStyle/>
          <a:p>
            <a:pPr marL="0" lvl="0" indent="0" algn="ctr" defTabSz="533400">
              <a:lnSpc>
                <a:spcPct val="90000"/>
              </a:lnSpc>
              <a:spcBef>
                <a:spcPct val="0"/>
              </a:spcBef>
              <a:spcAft>
                <a:spcPct val="35000"/>
              </a:spcAft>
              <a:buNone/>
            </a:pPr>
            <a:r>
              <a:rPr lang="en-US" kern="1200">
                <a:effectLst/>
                <a:latin typeface="+mj-lt"/>
                <a:ea typeface="Times New Roman" panose="02020603050405020304" pitchFamily="18" charset="0"/>
              </a:rPr>
              <a:t>Đĩa cân bị lệch </a:t>
            </a:r>
            <a:endParaRPr lang="en-US" kern="1200"/>
          </a:p>
        </p:txBody>
      </p:sp>
      <p:sp>
        <p:nvSpPr>
          <p:cNvPr id="16" name="Freeform: Shape 15">
            <a:extLst>
              <a:ext uri="{FF2B5EF4-FFF2-40B4-BE49-F238E27FC236}">
                <a16:creationId xmlns:a16="http://schemas.microsoft.com/office/drawing/2014/main" id="{8B20EA7C-B07F-59CE-3DFC-B4F7C57EEC02}"/>
              </a:ext>
            </a:extLst>
          </p:cNvPr>
          <p:cNvSpPr/>
          <p:nvPr/>
        </p:nvSpPr>
        <p:spPr>
          <a:xfrm>
            <a:off x="7111004" y="2952751"/>
            <a:ext cx="1942026" cy="2057399"/>
          </a:xfrm>
          <a:custGeom>
            <a:avLst/>
            <a:gdLst>
              <a:gd name="connsiteX0" fmla="*/ 0 w 1942026"/>
              <a:gd name="connsiteY0" fmla="*/ 254636 h 1697575"/>
              <a:gd name="connsiteX1" fmla="*/ 1093239 w 1942026"/>
              <a:gd name="connsiteY1" fmla="*/ 254636 h 1697575"/>
              <a:gd name="connsiteX2" fmla="*/ 1093239 w 1942026"/>
              <a:gd name="connsiteY2" fmla="*/ 0 h 1697575"/>
              <a:gd name="connsiteX3" fmla="*/ 1942026 w 1942026"/>
              <a:gd name="connsiteY3" fmla="*/ 848788 h 1697575"/>
              <a:gd name="connsiteX4" fmla="*/ 1093239 w 1942026"/>
              <a:gd name="connsiteY4" fmla="*/ 1697575 h 1697575"/>
              <a:gd name="connsiteX5" fmla="*/ 1093239 w 1942026"/>
              <a:gd name="connsiteY5" fmla="*/ 1442939 h 1697575"/>
              <a:gd name="connsiteX6" fmla="*/ 0 w 1942026"/>
              <a:gd name="connsiteY6" fmla="*/ 1442939 h 1697575"/>
              <a:gd name="connsiteX7" fmla="*/ 0 w 1942026"/>
              <a:gd name="connsiteY7" fmla="*/ 254636 h 169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2026" h="1697575">
                <a:moveTo>
                  <a:pt x="0" y="254636"/>
                </a:moveTo>
                <a:lnTo>
                  <a:pt x="1093239" y="254636"/>
                </a:lnTo>
                <a:lnTo>
                  <a:pt x="1093239" y="0"/>
                </a:lnTo>
                <a:lnTo>
                  <a:pt x="1942026" y="848788"/>
                </a:lnTo>
                <a:lnTo>
                  <a:pt x="1093239" y="1697575"/>
                </a:lnTo>
                <a:lnTo>
                  <a:pt x="1093239" y="1442939"/>
                </a:lnTo>
                <a:lnTo>
                  <a:pt x="0" y="1442939"/>
                </a:lnTo>
                <a:lnTo>
                  <a:pt x="0" y="254636"/>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21067" tIns="263526" rIns="527562" bIns="263526" numCol="1" spcCol="1270" anchor="ctr" anchorCtr="0">
            <a:noAutofit/>
          </a:bodyPr>
          <a:lstStyle/>
          <a:p>
            <a:pPr marL="0" lvl="0" indent="0" algn="ctr" defTabSz="622300">
              <a:lnSpc>
                <a:spcPct val="90000"/>
              </a:lnSpc>
              <a:spcBef>
                <a:spcPct val="0"/>
              </a:spcBef>
              <a:spcAft>
                <a:spcPct val="35000"/>
              </a:spcAft>
              <a:buNone/>
            </a:pPr>
            <a:r>
              <a:rPr lang="en-US" sz="1600" kern="1200">
                <a:effectLst/>
                <a:latin typeface="+mj-lt"/>
                <a:ea typeface="Times New Roman" panose="02020603050405020304" pitchFamily="18" charset="0"/>
              </a:rPr>
              <a:t>Đặt mắt quan sát trực diện với vị trí kim đồng hồ.</a:t>
            </a:r>
            <a:endParaRPr lang="en-US" sz="1600" kern="1200"/>
          </a:p>
        </p:txBody>
      </p:sp>
      <p:sp>
        <p:nvSpPr>
          <p:cNvPr id="18" name="Freeform: Shape 17">
            <a:extLst>
              <a:ext uri="{FF2B5EF4-FFF2-40B4-BE49-F238E27FC236}">
                <a16:creationId xmlns:a16="http://schemas.microsoft.com/office/drawing/2014/main" id="{3DC135DB-1145-0B52-EE14-4AF8075EAB3A}"/>
              </a:ext>
            </a:extLst>
          </p:cNvPr>
          <p:cNvSpPr/>
          <p:nvPr/>
        </p:nvSpPr>
        <p:spPr>
          <a:xfrm>
            <a:off x="6625497" y="3393034"/>
            <a:ext cx="971013" cy="1176832"/>
          </a:xfrm>
          <a:custGeom>
            <a:avLst/>
            <a:gdLst>
              <a:gd name="connsiteX0" fmla="*/ 0 w 971013"/>
              <a:gd name="connsiteY0" fmla="*/ 485507 h 971013"/>
              <a:gd name="connsiteX1" fmla="*/ 485507 w 971013"/>
              <a:gd name="connsiteY1" fmla="*/ 0 h 971013"/>
              <a:gd name="connsiteX2" fmla="*/ 971014 w 971013"/>
              <a:gd name="connsiteY2" fmla="*/ 485507 h 971013"/>
              <a:gd name="connsiteX3" fmla="*/ 485507 w 971013"/>
              <a:gd name="connsiteY3" fmla="*/ 971014 h 971013"/>
              <a:gd name="connsiteX4" fmla="*/ 0 w 971013"/>
              <a:gd name="connsiteY4" fmla="*/ 485507 h 97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013" h="971013">
                <a:moveTo>
                  <a:pt x="0" y="485507"/>
                </a:moveTo>
                <a:cubicBezTo>
                  <a:pt x="0" y="217369"/>
                  <a:pt x="217369" y="0"/>
                  <a:pt x="485507" y="0"/>
                </a:cubicBezTo>
                <a:cubicBezTo>
                  <a:pt x="753645" y="0"/>
                  <a:pt x="971014" y="217369"/>
                  <a:pt x="971014" y="485507"/>
                </a:cubicBezTo>
                <a:cubicBezTo>
                  <a:pt x="971014" y="753645"/>
                  <a:pt x="753645" y="971014"/>
                  <a:pt x="485507" y="971014"/>
                </a:cubicBezTo>
                <a:cubicBezTo>
                  <a:pt x="217369" y="971014"/>
                  <a:pt x="0" y="753645"/>
                  <a:pt x="0" y="485507"/>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9822" tIns="149822" rIns="149822" bIns="149822" numCol="1" spcCol="1270" anchor="ctr" anchorCtr="0">
            <a:noAutofit/>
          </a:bodyPr>
          <a:lstStyle/>
          <a:p>
            <a:pPr marL="0" lvl="0" indent="0" algn="ctr" defTabSz="533400">
              <a:lnSpc>
                <a:spcPct val="90000"/>
              </a:lnSpc>
              <a:spcBef>
                <a:spcPct val="0"/>
              </a:spcBef>
              <a:spcAft>
                <a:spcPct val="35000"/>
              </a:spcAft>
              <a:buNone/>
            </a:pPr>
            <a:r>
              <a:rPr lang="en-US" sz="1600" kern="1200">
                <a:effectLst/>
                <a:latin typeface="+mj-lt"/>
                <a:ea typeface="Times New Roman" panose="02020603050405020304" pitchFamily="18" charset="0"/>
              </a:rPr>
              <a:t>Đặt mắt nhìn chưa đúng </a:t>
            </a:r>
            <a:endParaRPr lang="en-US" sz="1600" kern="1200"/>
          </a:p>
        </p:txBody>
      </p:sp>
    </p:spTree>
    <p:extLst>
      <p:ext uri="{BB962C8B-B14F-4D97-AF65-F5344CB8AC3E}">
        <p14:creationId xmlns:p14="http://schemas.microsoft.com/office/powerpoint/2010/main" val="17764425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ppt_w"/>
                                          </p:val>
                                        </p:tav>
                                        <p:tav tm="100000">
                                          <p:val>
                                            <p:strVal val="#ppt_w"/>
                                          </p:val>
                                        </p:tav>
                                      </p:tavLst>
                                    </p:anim>
                                    <p:anim calcmode="lin" valueType="num">
                                      <p:cBhvr>
                                        <p:cTn id="8" dur="500" fill="hold"/>
                                        <p:tgtEl>
                                          <p:spTgt spid="10"/>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0-#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4</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689D2BD4-9FB1-AE10-E5DB-AE47B4870ADD}"/>
              </a:ext>
            </a:extLst>
          </p:cNvPr>
          <p:cNvSpPr txBox="1"/>
          <p:nvPr/>
        </p:nvSpPr>
        <p:spPr>
          <a:xfrm>
            <a:off x="2743200" y="40180"/>
            <a:ext cx="6248400" cy="1323439"/>
          </a:xfrm>
          <a:prstGeom prst="rect">
            <a:avLst/>
          </a:prstGeom>
          <a:noFill/>
        </p:spPr>
        <p:txBody>
          <a:bodyPr wrap="square">
            <a:spAutoFit/>
          </a:bodyPr>
          <a:lstStyle/>
          <a:p>
            <a:pPr algn="just">
              <a:spcBef>
                <a:spcPts val="600"/>
              </a:spcBef>
              <a:spcAft>
                <a:spcPts val="600"/>
              </a:spcAft>
            </a:pPr>
            <a:r>
              <a:rPr lang="en-US" sz="2000" b="1">
                <a:effectLst/>
                <a:latin typeface="+mj-lt"/>
                <a:ea typeface="Times New Roman" panose="02020603050405020304" pitchFamily="18" charset="0"/>
              </a:rPr>
              <a:t>Câu 1.</a:t>
            </a:r>
            <a:r>
              <a:rPr lang="en-US" sz="2000">
                <a:effectLst/>
                <a:latin typeface="+mj-lt"/>
                <a:ea typeface="Times New Roman" panose="02020603050405020304" pitchFamily="18" charset="0"/>
              </a:rPr>
              <a:t> Cách xác định giá trị trung bình? Xác định sai số tuyệt đối của mỗi lần đo, sai số tuyệt đối trung bình, sai số dụng cụ của một đại lượng cần đo, từ đó xác định sai số tuyệt đối của phép đo? </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3528620-000A-34F1-3729-4AF4BF3F4578}"/>
                  </a:ext>
                </a:extLst>
              </p:cNvPr>
              <p:cNvSpPr txBox="1"/>
              <p:nvPr/>
            </p:nvSpPr>
            <p:spPr>
              <a:xfrm>
                <a:off x="2743200" y="1318267"/>
                <a:ext cx="6248400" cy="913583"/>
              </a:xfrm>
              <a:prstGeom prst="rect">
                <a:avLst/>
              </a:prstGeom>
              <a:noFill/>
            </p:spPr>
            <p:txBody>
              <a:bodyPr wrap="square">
                <a:spAutoFit/>
              </a:bodyPr>
              <a:lstStyle/>
              <a:p>
                <a:r>
                  <a:rPr lang="en-US" b="1">
                    <a:solidFill>
                      <a:srgbClr val="003366"/>
                    </a:solidFill>
                    <a:latin typeface="+mj-lt"/>
                    <a:ea typeface="Times New Roman" panose="02020603050405020304" pitchFamily="18" charset="0"/>
                    <a:sym typeface="Symbol" panose="05050102010706020507" pitchFamily="18" charset="2"/>
                  </a:rPr>
                  <a:t></a:t>
                </a:r>
                <a:r>
                  <a:rPr lang="en-US" b="1">
                    <a:solidFill>
                      <a:srgbClr val="003366"/>
                    </a:solidFill>
                    <a:latin typeface="+mj-lt"/>
                    <a:ea typeface="Times New Roman" panose="02020603050405020304" pitchFamily="18" charset="0"/>
                  </a:rPr>
                  <a:t> G</a:t>
                </a:r>
                <a:r>
                  <a:rPr lang="en-US" b="1">
                    <a:solidFill>
                      <a:srgbClr val="003366"/>
                    </a:solidFill>
                    <a:effectLst/>
                    <a:latin typeface="+mj-lt"/>
                    <a:ea typeface="Times New Roman" panose="02020603050405020304" pitchFamily="18" charset="0"/>
                  </a:rPr>
                  <a:t>iá trị trung bình </a:t>
                </a:r>
                <a14:m>
                  <m:oMath xmlns:m="http://schemas.openxmlformats.org/officeDocument/2006/math">
                    <m:acc>
                      <m:accPr>
                        <m:chr m:val="̅"/>
                        <m:ctrlPr>
                          <a:rPr lang="en-US" b="1" i="1">
                            <a:solidFill>
                              <a:srgbClr val="003366"/>
                            </a:solidFill>
                            <a:latin typeface="Cambria Math" panose="02040503050406030204" pitchFamily="18" charset="0"/>
                            <a:ea typeface="Times New Roman" panose="02020603050405020304" pitchFamily="18" charset="0"/>
                          </a:rPr>
                        </m:ctrlPr>
                      </m:accPr>
                      <m:e>
                        <m:r>
                          <a:rPr lang="en-US" b="1" i="1" smtClean="0">
                            <a:solidFill>
                              <a:srgbClr val="003366"/>
                            </a:solidFill>
                            <a:latin typeface="Cambria Math" panose="02040503050406030204" pitchFamily="18" charset="0"/>
                            <a:ea typeface="Times New Roman" panose="02020603050405020304" pitchFamily="18" charset="0"/>
                          </a:rPr>
                          <m:t>𝑨</m:t>
                        </m:r>
                      </m:e>
                    </m:acc>
                  </m:oMath>
                </a14:m>
                <a:r>
                  <a:rPr lang="en-US" b="1">
                    <a:solidFill>
                      <a:srgbClr val="003366"/>
                    </a:solidFill>
                    <a:latin typeface="+mj-lt"/>
                    <a:ea typeface="Times New Roman" panose="02020603050405020304" pitchFamily="18" charset="0"/>
                  </a:rPr>
                  <a:t> </a:t>
                </a:r>
                <a:r>
                  <a:rPr lang="en-US">
                    <a:solidFill>
                      <a:srgbClr val="003366"/>
                    </a:solidFill>
                    <a:effectLst/>
                    <a:latin typeface="+mj-lt"/>
                    <a:ea typeface="Times New Roman" panose="02020603050405020304" pitchFamily="18" charset="0"/>
                  </a:rPr>
                  <a:t>của đại lượng cần đo:</a:t>
                </a:r>
              </a:p>
              <a:p>
                <a:pPr/>
                <a14:m>
                  <m:oMathPara xmlns:m="http://schemas.openxmlformats.org/officeDocument/2006/math">
                    <m:oMathParaPr>
                      <m:jc m:val="centerGroup"/>
                    </m:oMathParaPr>
                    <m:oMath xmlns:m="http://schemas.openxmlformats.org/officeDocument/2006/math">
                      <m:acc>
                        <m:accPr>
                          <m:chr m:val="̅"/>
                          <m:ctrlPr>
                            <a:rPr lang="en-US" i="1">
                              <a:solidFill>
                                <a:srgbClr val="003366"/>
                              </a:solidFill>
                              <a:effectLst/>
                              <a:latin typeface="Cambria Math" panose="02040503050406030204" pitchFamily="18" charset="0"/>
                              <a:ea typeface="Times New Roman" panose="02020603050405020304" pitchFamily="18" charset="0"/>
                            </a:rPr>
                          </m:ctrlPr>
                        </m:accPr>
                        <m:e>
                          <m:r>
                            <a:rPr lang="en-US" b="0" i="1" smtClean="0">
                              <a:solidFill>
                                <a:srgbClr val="003366"/>
                              </a:solidFill>
                              <a:effectLst/>
                              <a:latin typeface="Cambria Math" panose="02040503050406030204" pitchFamily="18" charset="0"/>
                              <a:ea typeface="Times New Roman" panose="02020603050405020304" pitchFamily="18" charset="0"/>
                            </a:rPr>
                            <m:t>𝐴</m:t>
                          </m:r>
                        </m:e>
                      </m:acc>
                      <m:r>
                        <a:rPr lang="en-US" i="1">
                          <a:solidFill>
                            <a:srgbClr val="003366"/>
                          </a:solidFill>
                          <a:effectLst/>
                          <a:latin typeface="Cambria Math" panose="02040503050406030204" pitchFamily="18" charset="0"/>
                          <a:ea typeface="Times New Roman" panose="02020603050405020304" pitchFamily="18" charset="0"/>
                        </a:rPr>
                        <m:t>= </m:t>
                      </m:r>
                      <m:f>
                        <m:fPr>
                          <m:ctrlPr>
                            <a:rPr lang="en-US" i="1">
                              <a:solidFill>
                                <a:srgbClr val="003366"/>
                              </a:solidFill>
                              <a:effectLst/>
                              <a:latin typeface="Cambria Math" panose="02040503050406030204" pitchFamily="18" charset="0"/>
                              <a:ea typeface="Times New Roman" panose="02020603050405020304" pitchFamily="18" charset="0"/>
                            </a:rPr>
                          </m:ctrlPr>
                        </m:fPr>
                        <m:num>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1</m:t>
                              </m:r>
                            </m:sub>
                          </m:sSub>
                          <m:r>
                            <a:rPr lang="en-US" i="1">
                              <a:solidFill>
                                <a:srgbClr val="003366"/>
                              </a:solidFill>
                              <a:effectLst/>
                              <a:latin typeface="Cambria Math" panose="02040503050406030204" pitchFamily="18" charset="0"/>
                              <a:ea typeface="Times New Roman" panose="02020603050405020304" pitchFamily="18" charset="0"/>
                            </a:rPr>
                            <m:t>+ </m:t>
                          </m:r>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2</m:t>
                              </m:r>
                            </m:sub>
                          </m:sSub>
                          <m:r>
                            <a:rPr lang="en-US" i="1">
                              <a:solidFill>
                                <a:srgbClr val="003366"/>
                              </a:solidFill>
                              <a:effectLst/>
                              <a:latin typeface="Cambria Math" panose="02040503050406030204" pitchFamily="18" charset="0"/>
                              <a:ea typeface="Times New Roman" panose="02020603050405020304" pitchFamily="18" charset="0"/>
                            </a:rPr>
                            <m:t>+...+</m:t>
                          </m:r>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𝑛</m:t>
                              </m:r>
                            </m:sub>
                          </m:sSub>
                        </m:num>
                        <m:den>
                          <m:r>
                            <a:rPr lang="en-US" i="1">
                              <a:solidFill>
                                <a:srgbClr val="003366"/>
                              </a:solidFill>
                              <a:effectLst/>
                              <a:latin typeface="Cambria Math" panose="02040503050406030204" pitchFamily="18" charset="0"/>
                              <a:ea typeface="Times New Roman" panose="02020603050405020304" pitchFamily="18" charset="0"/>
                            </a:rPr>
                            <m:t>𝑛</m:t>
                          </m:r>
                        </m:den>
                      </m:f>
                    </m:oMath>
                  </m:oMathPara>
                </a14:m>
                <a:endParaRPr lang="en-US">
                  <a:solidFill>
                    <a:srgbClr val="003366"/>
                  </a:solidFill>
                  <a:effectLst/>
                  <a:latin typeface="+mj-lt"/>
                  <a:ea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63528620-000A-34F1-3729-4AF4BF3F4578}"/>
                  </a:ext>
                </a:extLst>
              </p:cNvPr>
              <p:cNvSpPr txBox="1">
                <a:spLocks noRot="1" noChangeAspect="1" noMove="1" noResize="1" noEditPoints="1" noAdjustHandles="1" noChangeArrowheads="1" noChangeShapeType="1" noTextEdit="1"/>
              </p:cNvSpPr>
              <p:nvPr/>
            </p:nvSpPr>
            <p:spPr>
              <a:xfrm>
                <a:off x="2743200" y="1318267"/>
                <a:ext cx="6248400" cy="913583"/>
              </a:xfrm>
              <a:prstGeom prst="rect">
                <a:avLst/>
              </a:prstGeom>
              <a:blipFill>
                <a:blip r:embed="rId3"/>
                <a:stretch>
                  <a:fillRect l="-780" t="-4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FB4A72D-721C-79EB-B01A-AA46DCABDF2D}"/>
                  </a:ext>
                </a:extLst>
              </p:cNvPr>
              <p:cNvSpPr txBox="1"/>
              <p:nvPr/>
            </p:nvSpPr>
            <p:spPr>
              <a:xfrm>
                <a:off x="2743200" y="2144154"/>
                <a:ext cx="6248400" cy="646908"/>
              </a:xfrm>
              <a:prstGeom prst="rect">
                <a:avLst/>
              </a:prstGeom>
              <a:noFill/>
            </p:spPr>
            <p:txBody>
              <a:bodyPr wrap="square">
                <a:spAutoFit/>
              </a:bodyPr>
              <a:lstStyle/>
              <a:p>
                <a:pPr algn="just"/>
                <a:r>
                  <a:rPr lang="en-US" b="1">
                    <a:solidFill>
                      <a:srgbClr val="003366"/>
                    </a:solidFill>
                    <a:effectLst/>
                    <a:latin typeface="+mj-lt"/>
                    <a:ea typeface="Times New Roman" panose="02020603050405020304" pitchFamily="18" charset="0"/>
                    <a:sym typeface="Symbol" panose="05050102010706020507" pitchFamily="18" charset="2"/>
                  </a:rPr>
                  <a:t></a:t>
                </a:r>
                <a:r>
                  <a:rPr lang="en-US" b="1">
                    <a:ln>
                      <a:noFill/>
                    </a:ln>
                    <a:solidFill>
                      <a:srgbClr val="003366"/>
                    </a:solidFill>
                    <a:effectLst/>
                    <a:latin typeface="+mj-lt"/>
                    <a:ea typeface="Times New Roman" panose="02020603050405020304" pitchFamily="18" charset="0"/>
                  </a:rPr>
                  <a:t> Sai số tuyệt đối (</a:t>
                </a:r>
                <a14:m>
                  <m:oMath xmlns:m="http://schemas.openxmlformats.org/officeDocument/2006/math">
                    <m:r>
                      <a:rPr lang="en-US" i="1">
                        <a:solidFill>
                          <a:srgbClr val="003366"/>
                        </a:solidFill>
                        <a:latin typeface="Cambria Math" panose="02040503050406030204" pitchFamily="18" charset="0"/>
                        <a:ea typeface="Times New Roman" panose="02020603050405020304" pitchFamily="18" charset="0"/>
                      </a:rPr>
                      <m:t>∆</m:t>
                    </m:r>
                    <m:sSub>
                      <m:sSubPr>
                        <m:ctrlPr>
                          <a:rPr lang="en-US" i="1">
                            <a:solidFill>
                              <a:srgbClr val="003366"/>
                            </a:solidFill>
                            <a:latin typeface="Cambria Math" panose="02040503050406030204" pitchFamily="18" charset="0"/>
                            <a:ea typeface="Times New Roman" panose="02020603050405020304" pitchFamily="18" charset="0"/>
                          </a:rPr>
                        </m:ctrlPr>
                      </m:sSubPr>
                      <m:e>
                        <m:r>
                          <a:rPr lang="en-US" b="0" i="1" smtClean="0">
                            <a:solidFill>
                              <a:srgbClr val="003366"/>
                            </a:solidFill>
                            <a:latin typeface="Cambria Math" panose="02040503050406030204" pitchFamily="18" charset="0"/>
                            <a:ea typeface="Times New Roman" panose="02020603050405020304" pitchFamily="18" charset="0"/>
                          </a:rPr>
                          <m:t>𝐴</m:t>
                        </m:r>
                      </m:e>
                      <m:sub>
                        <m:r>
                          <a:rPr lang="en-US" i="1">
                            <a:solidFill>
                              <a:srgbClr val="003366"/>
                            </a:solidFill>
                            <a:latin typeface="Cambria Math" panose="02040503050406030204" pitchFamily="18" charset="0"/>
                            <a:ea typeface="Times New Roman" panose="02020603050405020304" pitchFamily="18" charset="0"/>
                          </a:rPr>
                          <m:t>𝑖</m:t>
                        </m:r>
                      </m:sub>
                    </m:sSub>
                    <m:r>
                      <a:rPr lang="en-US" b="1" i="1">
                        <a:solidFill>
                          <a:srgbClr val="003366"/>
                        </a:solidFill>
                        <a:effectLst/>
                        <a:latin typeface="Cambria Math" panose="02040503050406030204" pitchFamily="18" charset="0"/>
                        <a:ea typeface="Times New Roman" panose="02020603050405020304" pitchFamily="18" charset="0"/>
                      </a:rPr>
                      <m:t>)</m:t>
                    </m:r>
                  </m:oMath>
                </a14:m>
                <a:r>
                  <a:rPr lang="en-US" b="1">
                    <a:solidFill>
                      <a:srgbClr val="003366"/>
                    </a:solidFill>
                    <a:effectLst/>
                    <a:latin typeface="+mj-lt"/>
                    <a:ea typeface="Times New Roman" panose="02020603050405020304" pitchFamily="18" charset="0"/>
                  </a:rPr>
                  <a:t> của mỗi lần đo:</a:t>
                </a:r>
                <a:r>
                  <a:rPr lang="en-US">
                    <a:solidFill>
                      <a:srgbClr val="003366"/>
                    </a:solidFill>
                    <a:effectLst/>
                    <a:latin typeface="+mj-lt"/>
                    <a:ea typeface="Times New Roman" panose="02020603050405020304" pitchFamily="18" charset="0"/>
                  </a:rPr>
                  <a:t> </a:t>
                </a:r>
                <a14:m>
                  <m:oMath xmlns:m="http://schemas.openxmlformats.org/officeDocument/2006/math">
                    <m:r>
                      <a:rPr lang="en-US" i="1">
                        <a:solidFill>
                          <a:srgbClr val="003366"/>
                        </a:solidFill>
                        <a:effectLst/>
                        <a:latin typeface="Cambria Math" panose="02040503050406030204" pitchFamily="18" charset="0"/>
                        <a:ea typeface="Times New Roman" panose="02020603050405020304" pitchFamily="18" charset="0"/>
                      </a:rPr>
                      <m:t>∆</m:t>
                    </m:r>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𝑖</m:t>
                        </m:r>
                      </m:sub>
                    </m:sSub>
                    <m:r>
                      <a:rPr lang="en-US" i="1">
                        <a:solidFill>
                          <a:srgbClr val="003366"/>
                        </a:solidFill>
                        <a:effectLst/>
                        <a:latin typeface="Cambria Math" panose="02040503050406030204" pitchFamily="18" charset="0"/>
                        <a:ea typeface="Times New Roman" panose="02020603050405020304" pitchFamily="18" charset="0"/>
                      </a:rPr>
                      <m:t>=</m:t>
                    </m:r>
                    <m:d>
                      <m:dPr>
                        <m:begChr m:val="|"/>
                        <m:endChr m:val="|"/>
                        <m:ctrlPr>
                          <a:rPr lang="en-US" i="1">
                            <a:solidFill>
                              <a:srgbClr val="003366"/>
                            </a:solidFill>
                            <a:effectLst/>
                            <a:latin typeface="Cambria Math" panose="02040503050406030204" pitchFamily="18" charset="0"/>
                            <a:ea typeface="Times New Roman" panose="02020603050405020304" pitchFamily="18" charset="0"/>
                          </a:rPr>
                        </m:ctrlPr>
                      </m:dPr>
                      <m:e>
                        <m:acc>
                          <m:accPr>
                            <m:chr m:val="̅"/>
                            <m:ctrlPr>
                              <a:rPr lang="en-US" i="1">
                                <a:solidFill>
                                  <a:srgbClr val="003366"/>
                                </a:solidFill>
                                <a:effectLst/>
                                <a:latin typeface="Cambria Math" panose="02040503050406030204" pitchFamily="18" charset="0"/>
                                <a:ea typeface="Times New Roman" panose="02020603050405020304" pitchFamily="18" charset="0"/>
                              </a:rPr>
                            </m:ctrlPr>
                          </m:accPr>
                          <m:e>
                            <m:r>
                              <a:rPr lang="en-US" b="0" i="1" smtClean="0">
                                <a:solidFill>
                                  <a:srgbClr val="003366"/>
                                </a:solidFill>
                                <a:effectLst/>
                                <a:latin typeface="Cambria Math" panose="02040503050406030204" pitchFamily="18" charset="0"/>
                                <a:ea typeface="Times New Roman" panose="02020603050405020304" pitchFamily="18" charset="0"/>
                              </a:rPr>
                              <m:t>𝐴</m:t>
                            </m:r>
                          </m:e>
                        </m:acc>
                        <m:r>
                          <a:rPr lang="en-US" i="1">
                            <a:solidFill>
                              <a:srgbClr val="003366"/>
                            </a:solidFill>
                            <a:effectLst/>
                            <a:latin typeface="Cambria Math" panose="02040503050406030204" pitchFamily="18" charset="0"/>
                            <a:ea typeface="Times New Roman" panose="02020603050405020304" pitchFamily="18" charset="0"/>
                          </a:rPr>
                          <m:t>− </m:t>
                        </m:r>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𝑖</m:t>
                            </m:r>
                          </m:sub>
                        </m:sSub>
                      </m:e>
                    </m:d>
                    <m:r>
                      <a:rPr lang="en-US" i="1">
                        <a:solidFill>
                          <a:srgbClr val="003366"/>
                        </a:solidFill>
                        <a:effectLst/>
                        <a:latin typeface="Cambria Math" panose="02040503050406030204" pitchFamily="18" charset="0"/>
                        <a:ea typeface="Times New Roman" panose="02020603050405020304" pitchFamily="18" charset="0"/>
                      </a:rPr>
                      <m:t>  </m:t>
                    </m:r>
                  </m:oMath>
                </a14:m>
                <a:endParaRPr lang="en-US">
                  <a:solidFill>
                    <a:srgbClr val="003366"/>
                  </a:solidFill>
                  <a:effectLst/>
                  <a:latin typeface="+mj-lt"/>
                  <a:ea typeface="Times New Roman" panose="02020603050405020304" pitchFamily="18" charset="0"/>
                </a:endParaRPr>
              </a:p>
              <a:p>
                <a:pPr algn="ctr"/>
                <a:r>
                  <a:rPr lang="en-US">
                    <a:solidFill>
                      <a:srgbClr val="003366"/>
                    </a:solidFill>
                    <a:effectLst/>
                    <a:latin typeface="+mj-lt"/>
                    <a:ea typeface="Times New Roman" panose="02020603050405020304" pitchFamily="18" charset="0"/>
                  </a:rPr>
                  <a:t>với </a:t>
                </a:r>
                <a14:m>
                  <m:oMath xmlns:m="http://schemas.openxmlformats.org/officeDocument/2006/math">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𝑖</m:t>
                        </m:r>
                      </m:sub>
                    </m:sSub>
                  </m:oMath>
                </a14:m>
                <a:r>
                  <a:rPr lang="en-US">
                    <a:solidFill>
                      <a:srgbClr val="003366"/>
                    </a:solidFill>
                    <a:effectLst/>
                    <a:latin typeface="+mj-lt"/>
                    <a:ea typeface="Times New Roman" panose="02020603050405020304" pitchFamily="18" charset="0"/>
                  </a:rPr>
                  <a:t> là giá trị lần đo thứ </a:t>
                </a:r>
                <a:r>
                  <a:rPr lang="en-US" i="1">
                    <a:solidFill>
                      <a:srgbClr val="003366"/>
                    </a:solidFill>
                    <a:effectLst/>
                    <a:latin typeface="+mj-lt"/>
                    <a:ea typeface="Times New Roman" panose="02020603050405020304" pitchFamily="18" charset="0"/>
                  </a:rPr>
                  <a:t>i</a:t>
                </a:r>
                <a:endParaRPr lang="en-US">
                  <a:solidFill>
                    <a:srgbClr val="003366"/>
                  </a:solidFill>
                  <a:effectLst/>
                  <a:latin typeface="+mj-lt"/>
                  <a:ea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1FB4A72D-721C-79EB-B01A-AA46DCABDF2D}"/>
                  </a:ext>
                </a:extLst>
              </p:cNvPr>
              <p:cNvSpPr txBox="1">
                <a:spLocks noRot="1" noChangeAspect="1" noMove="1" noResize="1" noEditPoints="1" noAdjustHandles="1" noChangeArrowheads="1" noChangeShapeType="1" noTextEdit="1"/>
              </p:cNvSpPr>
              <p:nvPr/>
            </p:nvSpPr>
            <p:spPr>
              <a:xfrm>
                <a:off x="2743200" y="2144154"/>
                <a:ext cx="6248400" cy="646908"/>
              </a:xfrm>
              <a:prstGeom prst="rect">
                <a:avLst/>
              </a:prstGeom>
              <a:blipFill>
                <a:blip r:embed="rId4"/>
                <a:stretch>
                  <a:fillRect l="-780" t="-6604"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91A0731-2D82-9B23-E8D4-CB74CF033863}"/>
                  </a:ext>
                </a:extLst>
              </p:cNvPr>
              <p:cNvSpPr txBox="1"/>
              <p:nvPr/>
            </p:nvSpPr>
            <p:spPr>
              <a:xfrm>
                <a:off x="2743200" y="2724150"/>
                <a:ext cx="6248400" cy="913583"/>
              </a:xfrm>
              <a:prstGeom prst="rect">
                <a:avLst/>
              </a:prstGeom>
              <a:noFill/>
            </p:spPr>
            <p:txBody>
              <a:bodyPr wrap="square">
                <a:spAutoFit/>
              </a:bodyPr>
              <a:lstStyle/>
              <a:p>
                <a:r>
                  <a:rPr lang="en-US" b="1">
                    <a:solidFill>
                      <a:srgbClr val="003366"/>
                    </a:solidFill>
                    <a:effectLst/>
                    <a:latin typeface="+mj-lt"/>
                    <a:ea typeface="Times New Roman" panose="02020603050405020304" pitchFamily="18" charset="0"/>
                    <a:sym typeface="Symbol" panose="05050102010706020507" pitchFamily="18" charset="2"/>
                  </a:rPr>
                  <a:t></a:t>
                </a:r>
                <a:r>
                  <a:rPr lang="en-US" b="1">
                    <a:ln>
                      <a:noFill/>
                    </a:ln>
                    <a:solidFill>
                      <a:srgbClr val="003366"/>
                    </a:solidFill>
                    <a:effectLst/>
                    <a:latin typeface="+mj-lt"/>
                    <a:ea typeface="Times New Roman" panose="02020603050405020304" pitchFamily="18" charset="0"/>
                  </a:rPr>
                  <a:t> </a:t>
                </a:r>
                <a:r>
                  <a:rPr lang="en-US" b="1">
                    <a:solidFill>
                      <a:srgbClr val="003366"/>
                    </a:solidFill>
                    <a:effectLst/>
                    <a:latin typeface="+mj-lt"/>
                    <a:ea typeface="Times New Roman" panose="02020603050405020304" pitchFamily="18" charset="0"/>
                  </a:rPr>
                  <a:t>Sai số tuyệt đối trung bình của n lần đo:</a:t>
                </a:r>
              </a:p>
              <a:p>
                <a:pPr/>
                <a14:m>
                  <m:oMathPara xmlns:m="http://schemas.openxmlformats.org/officeDocument/2006/math">
                    <m:oMathParaPr>
                      <m:jc m:val="centerGroup"/>
                    </m:oMathParaPr>
                    <m:oMath xmlns:m="http://schemas.openxmlformats.org/officeDocument/2006/math">
                      <m:acc>
                        <m:accPr>
                          <m:chr m:val="̅"/>
                          <m:ctrlPr>
                            <a:rPr lang="en-US" i="1">
                              <a:solidFill>
                                <a:srgbClr val="003366"/>
                              </a:solidFill>
                              <a:effectLst/>
                              <a:latin typeface="Cambria Math" panose="02040503050406030204" pitchFamily="18" charset="0"/>
                              <a:ea typeface="Times New Roman" panose="02020603050405020304" pitchFamily="18" charset="0"/>
                            </a:rPr>
                          </m:ctrlPr>
                        </m:accPr>
                        <m:e>
                          <m:r>
                            <a:rPr lang="en-US" i="1">
                              <a:solidFill>
                                <a:srgbClr val="003366"/>
                              </a:solidFill>
                              <a:effectLst/>
                              <a:latin typeface="Cambria Math" panose="02040503050406030204" pitchFamily="18" charset="0"/>
                              <a:ea typeface="Times New Roman" panose="02020603050405020304" pitchFamily="18" charset="0"/>
                            </a:rPr>
                            <m:t>∆</m:t>
                          </m:r>
                          <m:r>
                            <a:rPr lang="en-US" b="0" i="1" smtClean="0">
                              <a:solidFill>
                                <a:srgbClr val="003366"/>
                              </a:solidFill>
                              <a:effectLst/>
                              <a:latin typeface="Cambria Math" panose="02040503050406030204" pitchFamily="18" charset="0"/>
                              <a:ea typeface="Times New Roman" panose="02020603050405020304" pitchFamily="18" charset="0"/>
                            </a:rPr>
                            <m:t>𝐴</m:t>
                          </m:r>
                        </m:e>
                      </m:acc>
                      <m:r>
                        <a:rPr lang="en-US" i="1">
                          <a:solidFill>
                            <a:srgbClr val="003366"/>
                          </a:solidFill>
                          <a:effectLst/>
                          <a:latin typeface="Cambria Math" panose="02040503050406030204" pitchFamily="18" charset="0"/>
                          <a:ea typeface="Times New Roman" panose="02020603050405020304" pitchFamily="18" charset="0"/>
                        </a:rPr>
                        <m:t>= </m:t>
                      </m:r>
                      <m:f>
                        <m:fPr>
                          <m:ctrlPr>
                            <a:rPr lang="en-US" i="1">
                              <a:solidFill>
                                <a:srgbClr val="003366"/>
                              </a:solidFill>
                              <a:effectLst/>
                              <a:latin typeface="Cambria Math" panose="02040503050406030204" pitchFamily="18" charset="0"/>
                              <a:ea typeface="Times New Roman" panose="02020603050405020304" pitchFamily="18" charset="0"/>
                            </a:rPr>
                          </m:ctrlPr>
                        </m:fPr>
                        <m:num>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i="1">
                                  <a:solidFill>
                                    <a:srgbClr val="003366"/>
                                  </a:solidFill>
                                  <a:effectLst/>
                                  <a:latin typeface="Cambria Math" panose="02040503050406030204" pitchFamily="18" charset="0"/>
                                  <a:ea typeface="Times New Roman" panose="02020603050405020304" pitchFamily="18" charset="0"/>
                                </a:rPr>
                                <m:t>∆</m:t>
                              </m:r>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1</m:t>
                              </m:r>
                            </m:sub>
                          </m:sSub>
                          <m:r>
                            <a:rPr lang="en-US" i="1">
                              <a:solidFill>
                                <a:srgbClr val="003366"/>
                              </a:solidFill>
                              <a:effectLst/>
                              <a:latin typeface="Cambria Math" panose="02040503050406030204" pitchFamily="18" charset="0"/>
                              <a:ea typeface="Times New Roman" panose="02020603050405020304" pitchFamily="18" charset="0"/>
                            </a:rPr>
                            <m:t>+ ∆</m:t>
                          </m:r>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2</m:t>
                              </m:r>
                            </m:sub>
                          </m:sSub>
                          <m:r>
                            <a:rPr lang="en-US" i="1">
                              <a:solidFill>
                                <a:srgbClr val="003366"/>
                              </a:solidFill>
                              <a:effectLst/>
                              <a:latin typeface="Cambria Math" panose="02040503050406030204" pitchFamily="18" charset="0"/>
                              <a:ea typeface="Times New Roman" panose="02020603050405020304" pitchFamily="18" charset="0"/>
                            </a:rPr>
                            <m:t>+...+</m:t>
                          </m:r>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i="1">
                                  <a:solidFill>
                                    <a:srgbClr val="003366"/>
                                  </a:solidFill>
                                  <a:effectLst/>
                                  <a:latin typeface="Cambria Math" panose="02040503050406030204" pitchFamily="18" charset="0"/>
                                  <a:ea typeface="Times New Roman" panose="02020603050405020304" pitchFamily="18" charset="0"/>
                                </a:rPr>
                                <m:t>∆</m:t>
                              </m:r>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𝑛</m:t>
                              </m:r>
                            </m:sub>
                          </m:sSub>
                        </m:num>
                        <m:den>
                          <m:r>
                            <a:rPr lang="en-US" i="1">
                              <a:solidFill>
                                <a:srgbClr val="003366"/>
                              </a:solidFill>
                              <a:effectLst/>
                              <a:latin typeface="Cambria Math" panose="02040503050406030204" pitchFamily="18" charset="0"/>
                              <a:ea typeface="Times New Roman" panose="02020603050405020304" pitchFamily="18" charset="0"/>
                            </a:rPr>
                            <m:t>𝑛</m:t>
                          </m:r>
                        </m:den>
                      </m:f>
                    </m:oMath>
                  </m:oMathPara>
                </a14:m>
                <a:endParaRPr lang="en-US">
                  <a:solidFill>
                    <a:srgbClr val="003366"/>
                  </a:solidFill>
                  <a:effectLst/>
                  <a:latin typeface="+mj-lt"/>
                  <a:ea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091A0731-2D82-9B23-E8D4-CB74CF033863}"/>
                  </a:ext>
                </a:extLst>
              </p:cNvPr>
              <p:cNvSpPr txBox="1">
                <a:spLocks noRot="1" noChangeAspect="1" noMove="1" noResize="1" noEditPoints="1" noAdjustHandles="1" noChangeArrowheads="1" noChangeShapeType="1" noTextEdit="1"/>
              </p:cNvSpPr>
              <p:nvPr/>
            </p:nvSpPr>
            <p:spPr>
              <a:xfrm>
                <a:off x="2743200" y="2724150"/>
                <a:ext cx="6248400" cy="913583"/>
              </a:xfrm>
              <a:prstGeom prst="rect">
                <a:avLst/>
              </a:prstGeom>
              <a:blipFill>
                <a:blip r:embed="rId5"/>
                <a:stretch>
                  <a:fillRect l="-780" t="-5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5EDB63A-D5B4-2777-F451-B32CEF2F8584}"/>
                  </a:ext>
                </a:extLst>
              </p:cNvPr>
              <p:cNvSpPr txBox="1"/>
              <p:nvPr/>
            </p:nvSpPr>
            <p:spPr>
              <a:xfrm>
                <a:off x="2743200" y="3562350"/>
                <a:ext cx="6248400" cy="923330"/>
              </a:xfrm>
              <a:prstGeom prst="rect">
                <a:avLst/>
              </a:prstGeom>
              <a:noFill/>
            </p:spPr>
            <p:txBody>
              <a:bodyPr wrap="square">
                <a:spAutoFit/>
              </a:bodyPr>
              <a:lstStyle/>
              <a:p>
                <a:pPr algn="just"/>
                <a:r>
                  <a:rPr lang="en-US" b="1">
                    <a:solidFill>
                      <a:srgbClr val="003366"/>
                    </a:solidFill>
                    <a:latin typeface="+mj-lt"/>
                    <a:ea typeface="Times New Roman" panose="02020603050405020304" pitchFamily="18" charset="0"/>
                    <a:sym typeface="Symbol" panose="05050102010706020507" pitchFamily="18" charset="2"/>
                  </a:rPr>
                  <a:t></a:t>
                </a:r>
                <a:r>
                  <a:rPr lang="en-US" b="1">
                    <a:solidFill>
                      <a:srgbClr val="003366"/>
                    </a:solidFill>
                    <a:latin typeface="+mj-lt"/>
                    <a:ea typeface="Times New Roman" panose="02020603050405020304" pitchFamily="18" charset="0"/>
                  </a:rPr>
                  <a:t> S</a:t>
                </a:r>
                <a:r>
                  <a:rPr lang="en-US" b="1">
                    <a:solidFill>
                      <a:srgbClr val="003366"/>
                    </a:solidFill>
                    <a:effectLst/>
                    <a:latin typeface="+mj-lt"/>
                    <a:ea typeface="Times New Roman" panose="02020603050405020304" pitchFamily="18" charset="0"/>
                  </a:rPr>
                  <a:t>ai số dụng cụ </a:t>
                </a:r>
                <a14:m>
                  <m:oMath xmlns:m="http://schemas.openxmlformats.org/officeDocument/2006/math">
                    <m:sSub>
                      <m:sSubPr>
                        <m:ctrlPr>
                          <a:rPr lang="en-US" b="1" i="1">
                            <a:solidFill>
                              <a:srgbClr val="003366"/>
                            </a:solidFill>
                            <a:effectLst/>
                            <a:latin typeface="Cambria Math" panose="02040503050406030204" pitchFamily="18" charset="0"/>
                          </a:rPr>
                        </m:ctrlPr>
                      </m:sSubPr>
                      <m:e>
                        <m:r>
                          <a:rPr lang="en-US" b="1" i="1">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b="1" i="1" smtClean="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b="1" i="1">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𝒅𝒄</m:t>
                        </m:r>
                      </m:sub>
                    </m:sSub>
                  </m:oMath>
                </a14:m>
                <a:r>
                  <a:rPr lang="en-US" b="1">
                    <a:solidFill>
                      <a:srgbClr val="003366"/>
                    </a:solidFill>
                    <a:effectLst/>
                    <a:latin typeface="+mj-lt"/>
                    <a:ea typeface="Times New Roman" panose="02020603050405020304" pitchFamily="18" charset="0"/>
                  </a:rPr>
                  <a:t> </a:t>
                </a:r>
                <a:r>
                  <a:rPr lang="en-US">
                    <a:solidFill>
                      <a:srgbClr val="003366"/>
                    </a:solidFill>
                    <a:effectLst/>
                    <a:latin typeface="+mj-lt"/>
                    <a:ea typeface="Times New Roman" panose="02020603050405020304" pitchFamily="18" charset="0"/>
                  </a:rPr>
                  <a:t>thường được xem có giá trị bằng một nữa độ chia nhỏ nhất với những dụng cụ đơn giản như thước kẻ, cân bàn, bình chia độ,…</a:t>
                </a:r>
                <a:endParaRPr lang="en-US">
                  <a:solidFill>
                    <a:srgbClr val="003366"/>
                  </a:solidFill>
                  <a:latin typeface="+mj-lt"/>
                </a:endParaRPr>
              </a:p>
            </p:txBody>
          </p:sp>
        </mc:Choice>
        <mc:Fallback xmlns="">
          <p:sp>
            <p:nvSpPr>
              <p:cNvPr id="24" name="TextBox 23">
                <a:extLst>
                  <a:ext uri="{FF2B5EF4-FFF2-40B4-BE49-F238E27FC236}">
                    <a16:creationId xmlns:a16="http://schemas.microsoft.com/office/drawing/2014/main" id="{55EDB63A-D5B4-2777-F451-B32CEF2F8584}"/>
                  </a:ext>
                </a:extLst>
              </p:cNvPr>
              <p:cNvSpPr txBox="1">
                <a:spLocks noRot="1" noChangeAspect="1" noMove="1" noResize="1" noEditPoints="1" noAdjustHandles="1" noChangeArrowheads="1" noChangeShapeType="1" noTextEdit="1"/>
              </p:cNvSpPr>
              <p:nvPr/>
            </p:nvSpPr>
            <p:spPr>
              <a:xfrm>
                <a:off x="2743200" y="3562350"/>
                <a:ext cx="6248400" cy="923330"/>
              </a:xfrm>
              <a:prstGeom prst="rect">
                <a:avLst/>
              </a:prstGeom>
              <a:blipFill>
                <a:blip r:embed="rId6"/>
                <a:stretch>
                  <a:fillRect l="-780" t="-4605" r="-780"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C8F4AC6-7952-D351-618C-FB2F0919648A}"/>
                  </a:ext>
                </a:extLst>
              </p:cNvPr>
              <p:cNvSpPr txBox="1"/>
              <p:nvPr/>
            </p:nvSpPr>
            <p:spPr>
              <a:xfrm>
                <a:off x="2743200" y="4439442"/>
                <a:ext cx="6248400" cy="646908"/>
              </a:xfrm>
              <a:prstGeom prst="rect">
                <a:avLst/>
              </a:prstGeom>
              <a:noFill/>
            </p:spPr>
            <p:txBody>
              <a:bodyPr wrap="square">
                <a:spAutoFit/>
              </a:bodyPr>
              <a:lstStyle/>
              <a:p>
                <a:pPr algn="just"/>
                <a:r>
                  <a:rPr lang="en-US" b="1">
                    <a:solidFill>
                      <a:srgbClr val="003366"/>
                    </a:solidFill>
                    <a:latin typeface="+mj-lt"/>
                    <a:ea typeface="Times New Roman" panose="02020603050405020304" pitchFamily="18" charset="0"/>
                    <a:sym typeface="Symbol" panose="05050102010706020507" pitchFamily="18" charset="2"/>
                  </a:rPr>
                  <a:t></a:t>
                </a:r>
                <a:r>
                  <a:rPr lang="en-US" b="1">
                    <a:solidFill>
                      <a:srgbClr val="003366"/>
                    </a:solidFill>
                    <a:latin typeface="+mj-lt"/>
                    <a:ea typeface="Times New Roman" panose="02020603050405020304" pitchFamily="18" charset="0"/>
                  </a:rPr>
                  <a:t> </a:t>
                </a:r>
                <a:r>
                  <a:rPr lang="en-US" b="1">
                    <a:solidFill>
                      <a:srgbClr val="003366"/>
                    </a:solidFill>
                    <a:effectLst/>
                    <a:latin typeface="+mj-lt"/>
                    <a:ea typeface="Times New Roman" panose="02020603050405020304" pitchFamily="18" charset="0"/>
                  </a:rPr>
                  <a:t>Sai số tuyệt đối của phép đo </a:t>
                </a:r>
                <a:r>
                  <a:rPr lang="en-US">
                    <a:solidFill>
                      <a:srgbClr val="003366"/>
                    </a:solidFill>
                    <a:effectLst/>
                    <a:latin typeface="+mj-lt"/>
                    <a:ea typeface="Times New Roman" panose="02020603050405020304" pitchFamily="18" charset="0"/>
                  </a:rPr>
                  <a:t>cho biết phạm vi biến thiên của giá trị đo được: 	       </a:t>
                </a:r>
                <a14:m>
                  <m:oMath xmlns:m="http://schemas.openxmlformats.org/officeDocument/2006/math">
                    <m:r>
                      <a:rPr lang="en-US" i="1">
                        <a:solidFill>
                          <a:srgbClr val="003366"/>
                        </a:solidFill>
                        <a:effectLst/>
                        <a:latin typeface="Cambria Math" panose="02040503050406030204" pitchFamily="18" charset="0"/>
                        <a:ea typeface="Times New Roman" panose="02020603050405020304" pitchFamily="18" charset="0"/>
                      </a:rPr>
                      <m:t>∆</m:t>
                    </m:r>
                    <m:r>
                      <a:rPr lang="en-US" b="0" i="1" smtClean="0">
                        <a:solidFill>
                          <a:srgbClr val="003366"/>
                        </a:solidFill>
                        <a:effectLst/>
                        <a:latin typeface="Cambria Math" panose="02040503050406030204" pitchFamily="18" charset="0"/>
                        <a:ea typeface="Times New Roman" panose="02020603050405020304" pitchFamily="18" charset="0"/>
                      </a:rPr>
                      <m:t>𝐴</m:t>
                    </m:r>
                    <m:r>
                      <a:rPr lang="en-US" i="1">
                        <a:solidFill>
                          <a:srgbClr val="003366"/>
                        </a:solidFill>
                        <a:effectLst/>
                        <a:latin typeface="Cambria Math" panose="02040503050406030204" pitchFamily="18" charset="0"/>
                        <a:ea typeface="Times New Roman" panose="02020603050405020304" pitchFamily="18" charset="0"/>
                      </a:rPr>
                      <m:t>= </m:t>
                    </m:r>
                    <m:acc>
                      <m:accPr>
                        <m:chr m:val="̅"/>
                        <m:ctrlPr>
                          <a:rPr lang="en-US" i="1">
                            <a:solidFill>
                              <a:srgbClr val="003366"/>
                            </a:solidFill>
                            <a:effectLst/>
                            <a:latin typeface="Cambria Math" panose="02040503050406030204" pitchFamily="18" charset="0"/>
                            <a:ea typeface="Times New Roman" panose="02020603050405020304" pitchFamily="18" charset="0"/>
                          </a:rPr>
                        </m:ctrlPr>
                      </m:accPr>
                      <m:e>
                        <m:r>
                          <a:rPr lang="en-US" i="1">
                            <a:solidFill>
                              <a:srgbClr val="003366"/>
                            </a:solidFill>
                            <a:effectLst/>
                            <a:latin typeface="Cambria Math" panose="02040503050406030204" pitchFamily="18" charset="0"/>
                            <a:ea typeface="Times New Roman" panose="02020603050405020304" pitchFamily="18" charset="0"/>
                          </a:rPr>
                          <m:t>∆</m:t>
                        </m:r>
                        <m:r>
                          <a:rPr lang="en-US" b="0" i="1" smtClean="0">
                            <a:solidFill>
                              <a:srgbClr val="003366"/>
                            </a:solidFill>
                            <a:effectLst/>
                            <a:latin typeface="Cambria Math" panose="02040503050406030204" pitchFamily="18" charset="0"/>
                            <a:ea typeface="Times New Roman" panose="02020603050405020304" pitchFamily="18" charset="0"/>
                          </a:rPr>
                          <m:t>𝐴</m:t>
                        </m:r>
                      </m:e>
                    </m:acc>
                    <m:r>
                      <a:rPr lang="en-US" i="1">
                        <a:solidFill>
                          <a:srgbClr val="003366"/>
                        </a:solidFill>
                        <a:effectLst/>
                        <a:latin typeface="Cambria Math" panose="02040503050406030204" pitchFamily="18" charset="0"/>
                        <a:ea typeface="Times New Roman" panose="02020603050405020304" pitchFamily="18" charset="0"/>
                      </a:rPr>
                      <m:t>+ </m:t>
                    </m:r>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i="1">
                            <a:solidFill>
                              <a:srgbClr val="003366"/>
                            </a:solidFill>
                            <a:effectLst/>
                            <a:latin typeface="Cambria Math" panose="02040503050406030204" pitchFamily="18" charset="0"/>
                            <a:ea typeface="Times New Roman" panose="02020603050405020304" pitchFamily="18" charset="0"/>
                          </a:rPr>
                          <m:t>∆</m:t>
                        </m:r>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𝑑𝑐</m:t>
                        </m:r>
                      </m:sub>
                    </m:sSub>
                  </m:oMath>
                </a14:m>
                <a:endParaRPr lang="en-US">
                  <a:solidFill>
                    <a:srgbClr val="003366"/>
                  </a:solidFill>
                  <a:effectLst/>
                  <a:latin typeface="+mj-lt"/>
                  <a:ea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2C8F4AC6-7952-D351-618C-FB2F0919648A}"/>
                  </a:ext>
                </a:extLst>
              </p:cNvPr>
              <p:cNvSpPr txBox="1">
                <a:spLocks noRot="1" noChangeAspect="1" noMove="1" noResize="1" noEditPoints="1" noAdjustHandles="1" noChangeArrowheads="1" noChangeShapeType="1" noTextEdit="1"/>
              </p:cNvSpPr>
              <p:nvPr/>
            </p:nvSpPr>
            <p:spPr>
              <a:xfrm>
                <a:off x="2743200" y="4439442"/>
                <a:ext cx="6248400" cy="646908"/>
              </a:xfrm>
              <a:prstGeom prst="rect">
                <a:avLst/>
              </a:prstGeom>
              <a:blipFill>
                <a:blip r:embed="rId7"/>
                <a:stretch>
                  <a:fillRect l="-780" t="-6604" r="-780" b="-15094"/>
                </a:stretch>
              </a:blipFill>
            </p:spPr>
            <p:txBody>
              <a:bodyPr/>
              <a:lstStyle/>
              <a:p>
                <a:r>
                  <a:rPr lang="en-US">
                    <a:noFill/>
                  </a:rPr>
                  <a:t> </a:t>
                </a:r>
              </a:p>
            </p:txBody>
          </p:sp>
        </mc:Fallback>
      </mc:AlternateContent>
      <p:pic>
        <p:nvPicPr>
          <p:cNvPr id="26" name="Graphic 25" descr="Clipboard with solid fill">
            <a:extLst>
              <a:ext uri="{FF2B5EF4-FFF2-40B4-BE49-F238E27FC236}">
                <a16:creationId xmlns:a16="http://schemas.microsoft.com/office/drawing/2014/main" id="{45A79286-43C5-A5E7-12EA-72C57A3B30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7883" y="33981"/>
            <a:ext cx="914400" cy="914400"/>
          </a:xfrm>
          <a:prstGeom prst="rect">
            <a:avLst/>
          </a:prstGeom>
        </p:spPr>
      </p:pic>
      <p:pic>
        <p:nvPicPr>
          <p:cNvPr id="17410" name="Picture 2" descr="Câu 1-2.3 trang 5 Sách BT Lý 6: Hãy xác định GHĐ và ĐCNN của các thước  trong hình">
            <a:extLst>
              <a:ext uri="{FF2B5EF4-FFF2-40B4-BE49-F238E27FC236}">
                <a16:creationId xmlns:a16="http://schemas.microsoft.com/office/drawing/2014/main" id="{882C1110-E1CA-8E2F-E68C-B9117A883AC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7831"/>
          <a:stretch/>
        </p:blipFill>
        <p:spPr bwMode="auto">
          <a:xfrm>
            <a:off x="2724150" y="1355959"/>
            <a:ext cx="6400800" cy="224408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D84A1CC-E4C8-5F06-C0C5-66D322CBCC95}"/>
                  </a:ext>
                </a:extLst>
              </p:cNvPr>
              <p:cNvSpPr txBox="1"/>
              <p:nvPr/>
            </p:nvSpPr>
            <p:spPr>
              <a:xfrm>
                <a:off x="3587932" y="2232218"/>
                <a:ext cx="2286000" cy="400110"/>
              </a:xfrm>
              <a:prstGeom prst="rect">
                <a:avLst/>
              </a:prstGeom>
              <a:noFill/>
            </p:spPr>
            <p:txBody>
              <a:bodyPr wrap="square">
                <a:spAutoFit/>
              </a:bodyPr>
              <a:lstStyle/>
              <a:p>
                <a:pPr algn="just"/>
                <a:r>
                  <a:rPr lang="en-US" sz="2000" b="1">
                    <a:solidFill>
                      <a:srgbClr val="003366"/>
                    </a:solidFill>
                    <a:latin typeface="+mj-lt"/>
                    <a:ea typeface="Times New Roman" panose="02020603050405020304" pitchFamily="18" charset="0"/>
                    <a:sym typeface="Symbol" panose="05050102010706020507" pitchFamily="18" charset="2"/>
                  </a:rPr>
                  <a:t>a. </a:t>
                </a:r>
                <a14:m>
                  <m:oMath xmlns:m="http://schemas.openxmlformats.org/officeDocument/2006/math">
                    <m:r>
                      <a:rPr lang="en-US" sz="2000" b="1" i="0" smtClean="0">
                        <a:solidFill>
                          <a:srgbClr val="003366"/>
                        </a:solidFill>
                        <a:effectLst/>
                        <a:latin typeface="Cambria Math" panose="02040503050406030204" pitchFamily="18" charset="0"/>
                      </a:rPr>
                      <m:t> </m:t>
                    </m:r>
                    <m:sSub>
                      <m:sSubPr>
                        <m:ctrlPr>
                          <a:rPr lang="en-US" sz="2000" b="1" i="1">
                            <a:solidFill>
                              <a:srgbClr val="003366"/>
                            </a:solidFill>
                            <a:effectLst/>
                            <a:latin typeface="Cambria Math" panose="02040503050406030204" pitchFamily="18" charset="0"/>
                          </a:rPr>
                        </m:ctrlPr>
                      </m:sSubPr>
                      <m:e>
                        <m:r>
                          <a:rPr lang="en-US" sz="2000" b="1" i="1">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b="1" i="1" smtClean="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2000" b="1" i="1">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𝒅𝒄</m:t>
                        </m:r>
                      </m:sub>
                    </m:sSub>
                  </m:oMath>
                </a14:m>
                <a:r>
                  <a:rPr lang="en-US" sz="2000" b="1">
                    <a:solidFill>
                      <a:srgbClr val="003366"/>
                    </a:solidFill>
                    <a:effectLst/>
                    <a:latin typeface="+mj-lt"/>
                    <a:ea typeface="Times New Roman" panose="02020603050405020304" pitchFamily="18" charset="0"/>
                  </a:rPr>
                  <a:t> </a:t>
                </a:r>
                <a:r>
                  <a:rPr lang="en-US" sz="2000">
                    <a:solidFill>
                      <a:srgbClr val="003366"/>
                    </a:solidFill>
                    <a:effectLst/>
                    <a:latin typeface="+mj-lt"/>
                    <a:ea typeface="Times New Roman" panose="02020603050405020304" pitchFamily="18" charset="0"/>
                  </a:rPr>
                  <a:t>= 0,25 cm</a:t>
                </a:r>
                <a:endParaRPr lang="en-US" sz="2000">
                  <a:solidFill>
                    <a:srgbClr val="003366"/>
                  </a:solidFill>
                  <a:latin typeface="+mj-lt"/>
                </a:endParaRPr>
              </a:p>
            </p:txBody>
          </p:sp>
        </mc:Choice>
        <mc:Fallback xmlns="">
          <p:sp>
            <p:nvSpPr>
              <p:cNvPr id="30" name="TextBox 29">
                <a:extLst>
                  <a:ext uri="{FF2B5EF4-FFF2-40B4-BE49-F238E27FC236}">
                    <a16:creationId xmlns:a16="http://schemas.microsoft.com/office/drawing/2014/main" id="{2D84A1CC-E4C8-5F06-C0C5-66D322CBCC95}"/>
                  </a:ext>
                </a:extLst>
              </p:cNvPr>
              <p:cNvSpPr txBox="1">
                <a:spLocks noRot="1" noChangeAspect="1" noMove="1" noResize="1" noEditPoints="1" noAdjustHandles="1" noChangeArrowheads="1" noChangeShapeType="1" noTextEdit="1"/>
              </p:cNvSpPr>
              <p:nvPr/>
            </p:nvSpPr>
            <p:spPr>
              <a:xfrm>
                <a:off x="3587932" y="2232218"/>
                <a:ext cx="2286000" cy="400110"/>
              </a:xfrm>
              <a:prstGeom prst="rect">
                <a:avLst/>
              </a:prstGeom>
              <a:blipFill>
                <a:blip r:embed="rId11"/>
                <a:stretch>
                  <a:fillRect l="-2933"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DDA8976-7D28-EB49-BAF6-7A9EBDC9F21E}"/>
                  </a:ext>
                </a:extLst>
              </p:cNvPr>
              <p:cNvSpPr txBox="1"/>
              <p:nvPr/>
            </p:nvSpPr>
            <p:spPr>
              <a:xfrm>
                <a:off x="6399576" y="2226872"/>
                <a:ext cx="2286000" cy="400110"/>
              </a:xfrm>
              <a:prstGeom prst="rect">
                <a:avLst/>
              </a:prstGeom>
              <a:noFill/>
            </p:spPr>
            <p:txBody>
              <a:bodyPr wrap="square">
                <a:spAutoFit/>
              </a:bodyPr>
              <a:lstStyle/>
              <a:p>
                <a:pPr algn="just"/>
                <a:r>
                  <a:rPr lang="en-US" sz="2000" b="1">
                    <a:solidFill>
                      <a:srgbClr val="003366"/>
                    </a:solidFill>
                    <a:latin typeface="+mj-lt"/>
                    <a:ea typeface="Times New Roman" panose="02020603050405020304" pitchFamily="18" charset="0"/>
                    <a:sym typeface="Symbol" panose="05050102010706020507" pitchFamily="18" charset="2"/>
                  </a:rPr>
                  <a:t>b. </a:t>
                </a:r>
                <a14:m>
                  <m:oMath xmlns:m="http://schemas.openxmlformats.org/officeDocument/2006/math">
                    <m:r>
                      <a:rPr lang="en-US" sz="2000" b="1" i="0" smtClean="0">
                        <a:solidFill>
                          <a:srgbClr val="003366"/>
                        </a:solidFill>
                        <a:effectLst/>
                        <a:latin typeface="Cambria Math" panose="02040503050406030204" pitchFamily="18" charset="0"/>
                      </a:rPr>
                      <m:t> </m:t>
                    </m:r>
                    <m:sSub>
                      <m:sSubPr>
                        <m:ctrlPr>
                          <a:rPr lang="en-US" sz="2000" b="1" i="1">
                            <a:solidFill>
                              <a:srgbClr val="003366"/>
                            </a:solidFill>
                            <a:effectLst/>
                            <a:latin typeface="Cambria Math" panose="02040503050406030204" pitchFamily="18" charset="0"/>
                          </a:rPr>
                        </m:ctrlPr>
                      </m:sSubPr>
                      <m:e>
                        <m:r>
                          <a:rPr lang="en-US" sz="2000" b="1" i="1">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b="1" i="1" smtClean="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2000" b="1" i="1">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𝒅𝒄</m:t>
                        </m:r>
                      </m:sub>
                    </m:sSub>
                  </m:oMath>
                </a14:m>
                <a:r>
                  <a:rPr lang="en-US" sz="2000" b="1">
                    <a:solidFill>
                      <a:srgbClr val="003366"/>
                    </a:solidFill>
                    <a:effectLst/>
                    <a:latin typeface="+mj-lt"/>
                    <a:ea typeface="Times New Roman" panose="02020603050405020304" pitchFamily="18" charset="0"/>
                  </a:rPr>
                  <a:t> </a:t>
                </a:r>
                <a:r>
                  <a:rPr lang="en-US" sz="2000">
                    <a:solidFill>
                      <a:srgbClr val="003366"/>
                    </a:solidFill>
                    <a:effectLst/>
                    <a:latin typeface="+mj-lt"/>
                    <a:ea typeface="Times New Roman" panose="02020603050405020304" pitchFamily="18" charset="0"/>
                  </a:rPr>
                  <a:t>= 0,05 cm</a:t>
                </a:r>
                <a:endParaRPr lang="en-US" sz="2000">
                  <a:solidFill>
                    <a:srgbClr val="003366"/>
                  </a:solidFill>
                  <a:latin typeface="+mj-lt"/>
                </a:endParaRPr>
              </a:p>
            </p:txBody>
          </p:sp>
        </mc:Choice>
        <mc:Fallback xmlns="">
          <p:sp>
            <p:nvSpPr>
              <p:cNvPr id="31" name="TextBox 30">
                <a:extLst>
                  <a:ext uri="{FF2B5EF4-FFF2-40B4-BE49-F238E27FC236}">
                    <a16:creationId xmlns:a16="http://schemas.microsoft.com/office/drawing/2014/main" id="{6DDA8976-7D28-EB49-BAF6-7A9EBDC9F21E}"/>
                  </a:ext>
                </a:extLst>
              </p:cNvPr>
              <p:cNvSpPr txBox="1">
                <a:spLocks noRot="1" noChangeAspect="1" noMove="1" noResize="1" noEditPoints="1" noAdjustHandles="1" noChangeArrowheads="1" noChangeShapeType="1" noTextEdit="1"/>
              </p:cNvSpPr>
              <p:nvPr/>
            </p:nvSpPr>
            <p:spPr>
              <a:xfrm>
                <a:off x="6399576" y="2226872"/>
                <a:ext cx="2286000" cy="400110"/>
              </a:xfrm>
              <a:prstGeom prst="rect">
                <a:avLst/>
              </a:prstGeom>
              <a:blipFill>
                <a:blip r:embed="rId12"/>
                <a:stretch>
                  <a:fillRect l="-2933" t="-7576" b="-25758"/>
                </a:stretch>
              </a:blipFill>
            </p:spPr>
            <p:txBody>
              <a:bodyPr/>
              <a:lstStyle/>
              <a:p>
                <a:r>
                  <a:rPr lang="en-US">
                    <a:noFill/>
                  </a:rPr>
                  <a:t> </a:t>
                </a:r>
              </a:p>
            </p:txBody>
          </p:sp>
        </mc:Fallback>
      </mc:AlternateContent>
    </p:spTree>
    <p:extLst>
      <p:ext uri="{BB962C8B-B14F-4D97-AF65-F5344CB8AC3E}">
        <p14:creationId xmlns:p14="http://schemas.microsoft.com/office/powerpoint/2010/main" val="17917700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410"/>
                                        </p:tgtEl>
                                        <p:attrNameLst>
                                          <p:attrName>style.visibility</p:attrName>
                                        </p:attrNameLst>
                                      </p:cBhvr>
                                      <p:to>
                                        <p:strVal val="visible"/>
                                      </p:to>
                                    </p:set>
                                    <p:animEffect transition="in" filter="fade">
                                      <p:cBhvr>
                                        <p:cTn id="40" dur="500"/>
                                        <p:tgtEl>
                                          <p:spTgt spid="1741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7410"/>
                                        </p:tgtEl>
                                      </p:cBhvr>
                                    </p:animEffect>
                                    <p:set>
                                      <p:cBhvr>
                                        <p:cTn id="59" dur="1" fill="hold">
                                          <p:stCondLst>
                                            <p:cond delay="499"/>
                                          </p:stCondLst>
                                        </p:cTn>
                                        <p:tgtEl>
                                          <p:spTgt spid="17410"/>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31"/>
                                        </p:tgtEl>
                                      </p:cBhvr>
                                    </p:animEffect>
                                    <p:set>
                                      <p:cBhvr>
                                        <p:cTn id="65" dur="1" fill="hold">
                                          <p:stCondLst>
                                            <p:cond delay="499"/>
                                          </p:stCondLst>
                                        </p:cTn>
                                        <p:tgtEl>
                                          <p:spTgt spid="3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P spid="30" grpId="0"/>
      <p:bldP spid="30" grpId="1"/>
      <p:bldP spid="31" grpId="0"/>
      <p:bldP spid="31"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4</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689D2BD4-9FB1-AE10-E5DB-AE47B4870ADD}"/>
              </a:ext>
            </a:extLst>
          </p:cNvPr>
          <p:cNvSpPr txBox="1"/>
          <p:nvPr/>
        </p:nvSpPr>
        <p:spPr>
          <a:xfrm>
            <a:off x="2743200" y="40180"/>
            <a:ext cx="6248400"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Câu 2.</a:t>
            </a:r>
            <a:r>
              <a:rPr kumimoji="0" lang="en-US" sz="2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Cách xác định sai số tỉ đối? Sai số tỉ đối cho biết điều gì?</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B04CD20-4DE5-4A75-70BD-1A9DCBD8F01C}"/>
                  </a:ext>
                </a:extLst>
              </p:cNvPr>
              <p:cNvSpPr txBox="1"/>
              <p:nvPr/>
            </p:nvSpPr>
            <p:spPr>
              <a:xfrm>
                <a:off x="2743200" y="1500174"/>
                <a:ext cx="6248400" cy="1640962"/>
              </a:xfrm>
              <a:prstGeom prst="rect">
                <a:avLst/>
              </a:prstGeom>
              <a:noFill/>
            </p:spPr>
            <p:txBody>
              <a:bodyPr wrap="square">
                <a:spAutoFit/>
              </a:bodyPr>
              <a:lstStyle/>
              <a:p>
                <a:pPr algn="just">
                  <a:lnSpc>
                    <a:spcPct val="115000"/>
                  </a:lnSpc>
                  <a:spcAft>
                    <a:spcPts val="200"/>
                  </a:spcAft>
                </a:pPr>
                <a:r>
                  <a:rPr lang="en-US" sz="2200" b="1">
                    <a:ln>
                      <a:noFill/>
                    </a:ln>
                    <a:solidFill>
                      <a:srgbClr val="003366"/>
                    </a:solidFill>
                    <a:effectLst/>
                    <a:latin typeface="+mj-lt"/>
                    <a:ea typeface="Times New Roman" panose="02020603050405020304" pitchFamily="18" charset="0"/>
                    <a:sym typeface="Symbol" panose="05050102010706020507" pitchFamily="18" charset="2"/>
                  </a:rPr>
                  <a:t> </a:t>
                </a:r>
                <a:r>
                  <a:rPr lang="en-US" sz="2200" b="1">
                    <a:ln>
                      <a:noFill/>
                    </a:ln>
                    <a:solidFill>
                      <a:srgbClr val="003366"/>
                    </a:solidFill>
                    <a:effectLst/>
                    <a:latin typeface="+mj-lt"/>
                    <a:ea typeface="Times New Roman" panose="02020603050405020304" pitchFamily="18" charset="0"/>
                  </a:rPr>
                  <a:t>Sai số tỉ đối:</a:t>
                </a:r>
                <a:r>
                  <a:rPr lang="en-US" sz="2200">
                    <a:ln>
                      <a:noFill/>
                    </a:ln>
                    <a:solidFill>
                      <a:srgbClr val="003366"/>
                    </a:solidFill>
                    <a:effectLst/>
                    <a:latin typeface="+mj-lt"/>
                    <a:ea typeface="Times New Roman" panose="02020603050405020304" pitchFamily="18" charset="0"/>
                  </a:rPr>
                  <a:t> </a:t>
                </a:r>
                <a:endParaRPr lang="en-US" sz="2200">
                  <a:solidFill>
                    <a:srgbClr val="003366"/>
                  </a:solidFill>
                  <a:effectLst/>
                  <a:latin typeface="+mj-lt"/>
                  <a:ea typeface="Times New Roman" panose="02020603050405020304" pitchFamily="18" charset="0"/>
                </a:endParaRPr>
              </a:p>
              <a:p>
                <a:pPr algn="just">
                  <a:lnSpc>
                    <a:spcPct val="115000"/>
                  </a:lnSpc>
                  <a:spcAft>
                    <a:spcPts val="200"/>
                  </a:spcAft>
                </a:pPr>
                <a14:m>
                  <m:oMathPara xmlns:m="http://schemas.openxmlformats.org/officeDocument/2006/math">
                    <m:oMathParaPr>
                      <m:jc m:val="centerGroup"/>
                    </m:oMathParaPr>
                    <m:oMath xmlns:m="http://schemas.openxmlformats.org/officeDocument/2006/math">
                      <m:r>
                        <a:rPr lang="en-US" sz="2200" i="1">
                          <a:ln>
                            <a:noFill/>
                          </a:ln>
                          <a:solidFill>
                            <a:srgbClr val="003366"/>
                          </a:solidFill>
                          <a:effectLst/>
                          <a:latin typeface="Cambria Math" panose="02040503050406030204" pitchFamily="18" charset="0"/>
                          <a:ea typeface="Times New Roman" panose="02020603050405020304" pitchFamily="18" charset="0"/>
                        </a:rPr>
                        <m:t>𝛿</m:t>
                      </m:r>
                      <m:r>
                        <a:rPr lang="en-US" sz="2200" b="0" i="1" smtClean="0">
                          <a:ln>
                            <a:noFill/>
                          </a:ln>
                          <a:solidFill>
                            <a:srgbClr val="003366"/>
                          </a:solidFill>
                          <a:effectLst/>
                          <a:latin typeface="Cambria Math" panose="02040503050406030204" pitchFamily="18" charset="0"/>
                          <a:ea typeface="Times New Roman" panose="02020603050405020304" pitchFamily="18" charset="0"/>
                        </a:rPr>
                        <m:t>𝐴</m:t>
                      </m:r>
                      <m:r>
                        <a:rPr lang="en-US" sz="2200" i="1">
                          <a:ln>
                            <a:noFill/>
                          </a:ln>
                          <a:solidFill>
                            <a:srgbClr val="003366"/>
                          </a:solidFill>
                          <a:effectLst/>
                          <a:latin typeface="Cambria Math" panose="02040503050406030204" pitchFamily="18" charset="0"/>
                          <a:ea typeface="Times New Roman" panose="02020603050405020304" pitchFamily="18" charset="0"/>
                        </a:rPr>
                        <m:t>= </m:t>
                      </m:r>
                      <m:f>
                        <m:fPr>
                          <m:ctrlPr>
                            <a:rPr lang="en-US" sz="2200" i="1">
                              <a:ln>
                                <a:noFill/>
                              </a:ln>
                              <a:solidFill>
                                <a:srgbClr val="003366"/>
                              </a:solidFill>
                              <a:effectLst/>
                              <a:latin typeface="Cambria Math" panose="02040503050406030204" pitchFamily="18" charset="0"/>
                              <a:ea typeface="Times New Roman" panose="02020603050405020304" pitchFamily="18" charset="0"/>
                            </a:rPr>
                          </m:ctrlPr>
                        </m:fPr>
                        <m:num>
                          <m:r>
                            <a:rPr lang="en-US" sz="2200" i="1">
                              <a:ln>
                                <a:noFill/>
                              </a:ln>
                              <a:solidFill>
                                <a:srgbClr val="003366"/>
                              </a:solidFill>
                              <a:effectLst/>
                              <a:latin typeface="Cambria Math" panose="02040503050406030204" pitchFamily="18" charset="0"/>
                              <a:ea typeface="Times New Roman" panose="02020603050405020304" pitchFamily="18" charset="0"/>
                            </a:rPr>
                            <m:t>∆</m:t>
                          </m:r>
                          <m:r>
                            <a:rPr lang="en-US" sz="2200" b="0" i="1" smtClean="0">
                              <a:ln>
                                <a:noFill/>
                              </a:ln>
                              <a:solidFill>
                                <a:srgbClr val="003366"/>
                              </a:solidFill>
                              <a:effectLst/>
                              <a:latin typeface="Cambria Math" panose="02040503050406030204" pitchFamily="18" charset="0"/>
                              <a:ea typeface="Times New Roman" panose="02020603050405020304" pitchFamily="18" charset="0"/>
                            </a:rPr>
                            <m:t>𝐴</m:t>
                          </m:r>
                        </m:num>
                        <m:den>
                          <m:acc>
                            <m:accPr>
                              <m:chr m:val="̅"/>
                              <m:ctrlPr>
                                <a:rPr lang="en-US" sz="2200" i="1">
                                  <a:ln>
                                    <a:noFill/>
                                  </a:ln>
                                  <a:solidFill>
                                    <a:srgbClr val="003366"/>
                                  </a:solidFill>
                                  <a:effectLst/>
                                  <a:latin typeface="Cambria Math" panose="02040503050406030204" pitchFamily="18" charset="0"/>
                                  <a:ea typeface="Times New Roman" panose="02020603050405020304" pitchFamily="18" charset="0"/>
                                </a:rPr>
                              </m:ctrlPr>
                            </m:accPr>
                            <m:e>
                              <m:r>
                                <a:rPr lang="en-US" sz="2200" b="0" i="1" smtClean="0">
                                  <a:ln>
                                    <a:noFill/>
                                  </a:ln>
                                  <a:solidFill>
                                    <a:srgbClr val="003366"/>
                                  </a:solidFill>
                                  <a:effectLst/>
                                  <a:latin typeface="Cambria Math" panose="02040503050406030204" pitchFamily="18" charset="0"/>
                                  <a:ea typeface="Times New Roman" panose="02020603050405020304" pitchFamily="18" charset="0"/>
                                </a:rPr>
                                <m:t>𝐴</m:t>
                              </m:r>
                            </m:e>
                          </m:acc>
                        </m:den>
                      </m:f>
                      <m:r>
                        <a:rPr lang="en-US" sz="2200" i="1">
                          <a:ln>
                            <a:noFill/>
                          </a:ln>
                          <a:solidFill>
                            <a:srgbClr val="003366"/>
                          </a:solidFill>
                          <a:effectLst/>
                          <a:latin typeface="Cambria Math" panose="02040503050406030204" pitchFamily="18" charset="0"/>
                          <a:ea typeface="Times New Roman" panose="02020603050405020304" pitchFamily="18" charset="0"/>
                        </a:rPr>
                        <m:t>.100%</m:t>
                      </m:r>
                    </m:oMath>
                  </m:oMathPara>
                </a14:m>
                <a:endParaRPr lang="en-US" sz="2200">
                  <a:solidFill>
                    <a:srgbClr val="003366"/>
                  </a:solidFill>
                  <a:effectLst/>
                  <a:latin typeface="+mj-lt"/>
                  <a:ea typeface="Times New Roman" panose="02020603050405020304" pitchFamily="18" charset="0"/>
                </a:endParaRPr>
              </a:p>
              <a:p>
                <a:pPr algn="just">
                  <a:lnSpc>
                    <a:spcPct val="115000"/>
                  </a:lnSpc>
                  <a:spcAft>
                    <a:spcPts val="200"/>
                  </a:spcAft>
                </a:pPr>
                <a:r>
                  <a:rPr lang="en-US" sz="2200">
                    <a:solidFill>
                      <a:srgbClr val="003366"/>
                    </a:solidFill>
                    <a:effectLst/>
                    <a:latin typeface="+mj-lt"/>
                    <a:ea typeface="Times New Roman" panose="02020603050405020304" pitchFamily="18" charset="0"/>
                  </a:rPr>
                  <a:t>Sai số tỉ đối cho biết </a:t>
                </a:r>
                <a:r>
                  <a:rPr lang="en-US" sz="2200" b="1">
                    <a:solidFill>
                      <a:srgbClr val="003366"/>
                    </a:solidFill>
                    <a:effectLst/>
                    <a:latin typeface="+mj-lt"/>
                    <a:ea typeface="Times New Roman" panose="02020603050405020304" pitchFamily="18" charset="0"/>
                  </a:rPr>
                  <a:t>mức độ chính xác </a:t>
                </a:r>
                <a:r>
                  <a:rPr lang="en-US" sz="2200">
                    <a:solidFill>
                      <a:srgbClr val="003366"/>
                    </a:solidFill>
                    <a:effectLst/>
                    <a:latin typeface="+mj-lt"/>
                    <a:ea typeface="Times New Roman" panose="02020603050405020304" pitchFamily="18" charset="0"/>
                  </a:rPr>
                  <a:t>của phép đo</a:t>
                </a:r>
              </a:p>
            </p:txBody>
          </p:sp>
        </mc:Choice>
        <mc:Fallback xmlns="">
          <p:sp>
            <p:nvSpPr>
              <p:cNvPr id="6" name="TextBox 5">
                <a:extLst>
                  <a:ext uri="{FF2B5EF4-FFF2-40B4-BE49-F238E27FC236}">
                    <a16:creationId xmlns:a16="http://schemas.microsoft.com/office/drawing/2014/main" id="{BB04CD20-4DE5-4A75-70BD-1A9DCBD8F01C}"/>
                  </a:ext>
                </a:extLst>
              </p:cNvPr>
              <p:cNvSpPr txBox="1">
                <a:spLocks noRot="1" noChangeAspect="1" noMove="1" noResize="1" noEditPoints="1" noAdjustHandles="1" noChangeArrowheads="1" noChangeShapeType="1" noTextEdit="1"/>
              </p:cNvSpPr>
              <p:nvPr/>
            </p:nvSpPr>
            <p:spPr>
              <a:xfrm>
                <a:off x="2743200" y="1500174"/>
                <a:ext cx="6248400" cy="1640962"/>
              </a:xfrm>
              <a:prstGeom prst="rect">
                <a:avLst/>
              </a:prstGeom>
              <a:blipFill>
                <a:blip r:embed="rId2"/>
                <a:stretch>
                  <a:fillRect l="-1268" t="-1859" b="-669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577AD64-DA78-2928-97B8-64BB9AF4D767}"/>
              </a:ext>
            </a:extLst>
          </p:cNvPr>
          <p:cNvSpPr txBox="1"/>
          <p:nvPr/>
        </p:nvSpPr>
        <p:spPr>
          <a:xfrm>
            <a:off x="2728686" y="730733"/>
            <a:ext cx="6262914"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Câu 3.</a:t>
            </a:r>
            <a:r>
              <a:rPr kumimoji="0" lang="en-US" sz="2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Cách ghi giá trị A của một đại lượng vật lí khi kèm sai số?</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D72F174-23F1-A2BF-0507-0DDBA56F7C3C}"/>
                  </a:ext>
                </a:extLst>
              </p:cNvPr>
              <p:cNvSpPr txBox="1"/>
              <p:nvPr/>
            </p:nvSpPr>
            <p:spPr>
              <a:xfrm>
                <a:off x="2728686" y="3333750"/>
                <a:ext cx="6262914" cy="1346074"/>
              </a:xfrm>
              <a:prstGeom prst="rect">
                <a:avLst/>
              </a:prstGeom>
              <a:noFill/>
            </p:spPr>
            <p:txBody>
              <a:bodyPr wrap="square">
                <a:spAutoFit/>
              </a:bodyPr>
              <a:lstStyle/>
              <a:p>
                <a:pPr algn="just">
                  <a:lnSpc>
                    <a:spcPct val="115000"/>
                  </a:lnSpc>
                  <a:spcAft>
                    <a:spcPts val="200"/>
                  </a:spcAft>
                </a:pPr>
                <a:r>
                  <a:rPr lang="en-US" sz="2200" b="1">
                    <a:solidFill>
                      <a:srgbClr val="003366"/>
                    </a:solidFill>
                    <a:effectLst/>
                    <a:latin typeface="+mj-lt"/>
                    <a:ea typeface="Times New Roman" panose="02020603050405020304" pitchFamily="18" charset="0"/>
                    <a:sym typeface="Symbol" panose="05050102010706020507" pitchFamily="18" charset="2"/>
                  </a:rPr>
                  <a:t></a:t>
                </a:r>
                <a:r>
                  <a:rPr lang="en-US" sz="2200">
                    <a:solidFill>
                      <a:srgbClr val="003366"/>
                    </a:solidFill>
                    <a:effectLst/>
                    <a:latin typeface="+mj-lt"/>
                    <a:ea typeface="Times New Roman" panose="02020603050405020304" pitchFamily="18" charset="0"/>
                    <a:sym typeface="Symbol" panose="05050102010706020507" pitchFamily="18" charset="2"/>
                  </a:rPr>
                  <a:t> </a:t>
                </a:r>
                <a:r>
                  <a:rPr lang="en-US" sz="2200">
                    <a:solidFill>
                      <a:srgbClr val="003366"/>
                    </a:solidFill>
                    <a:effectLst/>
                    <a:latin typeface="+mj-lt"/>
                    <a:ea typeface="Times New Roman" panose="02020603050405020304" pitchFamily="18" charset="0"/>
                  </a:rPr>
                  <a:t>Giá trị A của một đại lượng vật lí thường được ghi dưới dạng:</a:t>
                </a:r>
              </a:p>
              <a:p>
                <a:pPr algn="ctr">
                  <a:lnSpc>
                    <a:spcPct val="115000"/>
                  </a:lnSpc>
                  <a:spcAft>
                    <a:spcPts val="200"/>
                  </a:spcAft>
                </a:pPr>
                <a14:m>
                  <m:oMathPara xmlns:m="http://schemas.openxmlformats.org/officeDocument/2006/math">
                    <m:oMathParaPr>
                      <m:jc m:val="centerGroup"/>
                    </m:oMathParaPr>
                    <m:oMath xmlns:m="http://schemas.openxmlformats.org/officeDocument/2006/math">
                      <m:r>
                        <a:rPr lang="en-US" sz="2200" b="0" i="1" smtClean="0">
                          <a:solidFill>
                            <a:srgbClr val="003366"/>
                          </a:solidFill>
                          <a:effectLst/>
                          <a:latin typeface="Cambria Math" panose="02040503050406030204" pitchFamily="18" charset="0"/>
                          <a:ea typeface="Times New Roman" panose="02020603050405020304" pitchFamily="18" charset="0"/>
                        </a:rPr>
                        <m:t>𝐴</m:t>
                      </m:r>
                      <m:r>
                        <a:rPr lang="en-US" sz="2200" i="1">
                          <a:solidFill>
                            <a:srgbClr val="003366"/>
                          </a:solidFill>
                          <a:effectLst/>
                          <a:latin typeface="Cambria Math" panose="02040503050406030204" pitchFamily="18" charset="0"/>
                          <a:ea typeface="Times New Roman" panose="02020603050405020304" pitchFamily="18" charset="0"/>
                        </a:rPr>
                        <m:t>= </m:t>
                      </m:r>
                      <m:acc>
                        <m:accPr>
                          <m:chr m:val="̅"/>
                          <m:ctrlPr>
                            <a:rPr lang="en-US" sz="2200" i="1">
                              <a:solidFill>
                                <a:srgbClr val="003366"/>
                              </a:solidFill>
                              <a:effectLst/>
                              <a:latin typeface="Cambria Math" panose="02040503050406030204" pitchFamily="18" charset="0"/>
                              <a:ea typeface="Times New Roman" panose="02020603050405020304" pitchFamily="18" charset="0"/>
                            </a:rPr>
                          </m:ctrlPr>
                        </m:accPr>
                        <m:e>
                          <m:r>
                            <a:rPr lang="en-US" sz="2200" b="0" i="1" smtClean="0">
                              <a:solidFill>
                                <a:srgbClr val="003366"/>
                              </a:solidFill>
                              <a:effectLst/>
                              <a:latin typeface="Cambria Math" panose="02040503050406030204" pitchFamily="18" charset="0"/>
                              <a:ea typeface="Times New Roman" panose="02020603050405020304" pitchFamily="18" charset="0"/>
                            </a:rPr>
                            <m:t>𝐴</m:t>
                          </m:r>
                        </m:e>
                      </m:acc>
                      <m:r>
                        <a:rPr lang="en-US" sz="2200" i="1">
                          <a:solidFill>
                            <a:srgbClr val="003366"/>
                          </a:solidFill>
                          <a:effectLst/>
                          <a:latin typeface="Cambria Math" panose="02040503050406030204" pitchFamily="18" charset="0"/>
                          <a:ea typeface="Times New Roman" panose="02020603050405020304" pitchFamily="18" charset="0"/>
                        </a:rPr>
                        <m:t> ± ∆</m:t>
                      </m:r>
                      <m:r>
                        <a:rPr lang="en-US" sz="2200" b="0" i="1" smtClean="0">
                          <a:solidFill>
                            <a:srgbClr val="003366"/>
                          </a:solidFill>
                          <a:effectLst/>
                          <a:latin typeface="Cambria Math" panose="02040503050406030204" pitchFamily="18" charset="0"/>
                          <a:ea typeface="Times New Roman" panose="02020603050405020304" pitchFamily="18" charset="0"/>
                        </a:rPr>
                        <m:t>𝐴</m:t>
                      </m:r>
                      <m:r>
                        <a:rPr lang="en-US" sz="2200" i="1">
                          <a:solidFill>
                            <a:srgbClr val="003366"/>
                          </a:solidFill>
                          <a:effectLst/>
                          <a:latin typeface="Cambria Math" panose="02040503050406030204" pitchFamily="18" charset="0"/>
                          <a:ea typeface="Times New Roman" panose="02020603050405020304" pitchFamily="18" charset="0"/>
                        </a:rPr>
                        <m:t> </m:t>
                      </m:r>
                    </m:oMath>
                  </m:oMathPara>
                </a14:m>
                <a:endParaRPr lang="en-US" sz="2200">
                  <a:solidFill>
                    <a:srgbClr val="003366"/>
                  </a:solidFill>
                  <a:effectLst/>
                  <a:latin typeface="+mj-lt"/>
                  <a:ea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BD72F174-23F1-A2BF-0507-0DDBA56F7C3C}"/>
                  </a:ext>
                </a:extLst>
              </p:cNvPr>
              <p:cNvSpPr txBox="1">
                <a:spLocks noRot="1" noChangeAspect="1" noMove="1" noResize="1" noEditPoints="1" noAdjustHandles="1" noChangeArrowheads="1" noChangeShapeType="1" noTextEdit="1"/>
              </p:cNvSpPr>
              <p:nvPr/>
            </p:nvSpPr>
            <p:spPr>
              <a:xfrm>
                <a:off x="2728686" y="3333750"/>
                <a:ext cx="6262914" cy="1346074"/>
              </a:xfrm>
              <a:prstGeom prst="rect">
                <a:avLst/>
              </a:prstGeom>
              <a:blipFill>
                <a:blip r:embed="rId3"/>
                <a:stretch>
                  <a:fillRect l="-1266" t="-2262" r="-1266"/>
                </a:stretch>
              </a:blipFill>
            </p:spPr>
            <p:txBody>
              <a:bodyPr/>
              <a:lstStyle/>
              <a:p>
                <a:r>
                  <a:rPr lang="en-US">
                    <a:noFill/>
                  </a:rPr>
                  <a:t> </a:t>
                </a:r>
              </a:p>
            </p:txBody>
          </p:sp>
        </mc:Fallback>
      </mc:AlternateContent>
      <p:pic>
        <p:nvPicPr>
          <p:cNvPr id="10" name="Graphic 9" descr="Clipboard with solid fill">
            <a:extLst>
              <a:ext uri="{FF2B5EF4-FFF2-40B4-BE49-F238E27FC236}">
                <a16:creationId xmlns:a16="http://schemas.microsoft.com/office/drawing/2014/main" id="{7BD0084B-1E30-BA07-484A-600E4F2DCA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7883" y="33981"/>
            <a:ext cx="914400" cy="914400"/>
          </a:xfrm>
          <a:prstGeom prst="rect">
            <a:avLst/>
          </a:prstGeom>
        </p:spPr>
      </p:pic>
    </p:spTree>
    <p:extLst>
      <p:ext uri="{BB962C8B-B14F-4D97-AF65-F5344CB8AC3E}">
        <p14:creationId xmlns:p14="http://schemas.microsoft.com/office/powerpoint/2010/main" val="1021242829"/>
      </p:ext>
    </p:extLst>
  </p:cSld>
  <p:clrMapOvr>
    <a:masterClrMapping/>
  </p:clrMapOvr>
  <mc:AlternateContent xmlns:mc="http://schemas.openxmlformats.org/markup-compatibility/2006" xmlns:p14="http://schemas.microsoft.com/office/powerpoint/2010/main">
    <mc:Choice Requires="p14">
      <p:transition spd="slow" advTm="27924">
        <p14:reveal/>
      </p:transition>
    </mc:Choice>
    <mc:Fallback xmlns="">
      <p:transition spd="slow" advTm="2792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left)">
                                      <p:cBhvr>
                                        <p:cTn id="2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4</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689D2BD4-9FB1-AE10-E5DB-AE47B4870ADD}"/>
              </a:ext>
            </a:extLst>
          </p:cNvPr>
          <p:cNvSpPr txBox="1"/>
          <p:nvPr/>
        </p:nvSpPr>
        <p:spPr>
          <a:xfrm>
            <a:off x="2743200" y="40180"/>
            <a:ext cx="6248400" cy="1446550"/>
          </a:xfrm>
          <a:prstGeom prst="rect">
            <a:avLst/>
          </a:prstGeom>
          <a:noFill/>
        </p:spPr>
        <p:txBody>
          <a:bodyPr wrap="square">
            <a:spAutoFit/>
          </a:bodyPr>
          <a:lstStyle/>
          <a:p>
            <a:pPr marL="0" marR="0" lvl="0" indent="0" algn="just" defTabSz="914400" rtl="0" eaLnBrk="1" fontAlgn="auto" latinLnBrk="0" hangingPunct="1">
              <a:lnSpc>
                <a:spcPct val="100000"/>
              </a:lnSpc>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Câu 4.</a:t>
            </a:r>
            <a:r>
              <a:rPr kumimoji="0" lang="en-US" sz="2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Nêu cách xác định sai số của phép đo gián tiếp trong 2 trường hợp:</a:t>
            </a:r>
          </a:p>
          <a:p>
            <a:pPr marL="0" marR="0" lvl="0" indent="180340" algn="just" defTabSz="914400" rtl="0" eaLnBrk="1" fontAlgn="auto" latinLnBrk="0" hangingPunct="1">
              <a:lnSpc>
                <a:spcPct val="100000"/>
              </a:lnSpc>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a. </a:t>
            </a:r>
            <a:r>
              <a:rPr kumimoji="0" lang="en-US" sz="2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Sai số tuyết đối của một tổng hay hiệu</a:t>
            </a:r>
          </a:p>
          <a:p>
            <a:pPr marL="0" marR="0" lvl="0" indent="180340" algn="just" defTabSz="914400" rtl="0" eaLnBrk="1" fontAlgn="auto" latinLnBrk="0" hangingPunct="1">
              <a:lnSpc>
                <a:spcPct val="100000"/>
              </a:lnSpc>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b. </a:t>
            </a:r>
            <a:r>
              <a:rPr kumimoji="0" lang="en-US" sz="2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Sai số tương đối của một tích hoặc thương</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075D1FC-4A94-040C-595E-A8D7D2294585}"/>
                  </a:ext>
                </a:extLst>
              </p:cNvPr>
              <p:cNvSpPr txBox="1"/>
              <p:nvPr/>
            </p:nvSpPr>
            <p:spPr>
              <a:xfrm>
                <a:off x="2743200" y="1445238"/>
                <a:ext cx="6248400" cy="3488712"/>
              </a:xfrm>
              <a:prstGeom prst="rect">
                <a:avLst/>
              </a:prstGeom>
              <a:noFill/>
            </p:spPr>
            <p:txBody>
              <a:bodyPr wrap="square">
                <a:spAutoFit/>
              </a:bodyPr>
              <a:lstStyle/>
              <a:p>
                <a:pPr algn="just">
                  <a:lnSpc>
                    <a:spcPct val="115000"/>
                  </a:lnSpc>
                  <a:spcAft>
                    <a:spcPts val="200"/>
                  </a:spcAft>
                </a:pPr>
                <a:r>
                  <a:rPr lang="en-US" sz="2200" b="1">
                    <a:ln>
                      <a:noFill/>
                    </a:ln>
                    <a:solidFill>
                      <a:srgbClr val="003366"/>
                    </a:solidFill>
                    <a:effectLst/>
                    <a:latin typeface="+mj-lt"/>
                    <a:ea typeface="Times New Roman" panose="02020603050405020304" pitchFamily="18" charset="0"/>
                    <a:sym typeface="Webdings" panose="05030102010509060703" pitchFamily="18" charset="2"/>
                  </a:rPr>
                  <a:t> </a:t>
                </a:r>
                <a:r>
                  <a:rPr lang="en-US" sz="2200" b="1">
                    <a:ln>
                      <a:noFill/>
                    </a:ln>
                    <a:solidFill>
                      <a:srgbClr val="003366"/>
                    </a:solidFill>
                    <a:effectLst/>
                    <a:latin typeface="+mj-lt"/>
                    <a:ea typeface="Times New Roman" panose="02020603050405020304" pitchFamily="18" charset="0"/>
                  </a:rPr>
                  <a:t>Nguyên tắc xác định sai số trong phép đo gián tiếp:</a:t>
                </a:r>
                <a:endParaRPr lang="en-US" sz="2200" b="1">
                  <a:solidFill>
                    <a:srgbClr val="003366"/>
                  </a:solidFill>
                  <a:effectLst/>
                  <a:latin typeface="+mj-lt"/>
                  <a:ea typeface="Times New Roman" panose="02020603050405020304" pitchFamily="18" charset="0"/>
                </a:endParaRPr>
              </a:p>
              <a:p>
                <a:pPr algn="just">
                  <a:lnSpc>
                    <a:spcPct val="115000"/>
                  </a:lnSpc>
                  <a:spcAft>
                    <a:spcPts val="200"/>
                  </a:spcAft>
                </a:pPr>
                <a:r>
                  <a:rPr lang="en-US" sz="2200" b="1">
                    <a:solidFill>
                      <a:srgbClr val="003366"/>
                    </a:solidFill>
                    <a:effectLst/>
                    <a:latin typeface="+mj-lt"/>
                    <a:ea typeface="Times New Roman" panose="02020603050405020304" pitchFamily="18" charset="0"/>
                    <a:sym typeface="Symbol" panose="05050102010706020507" pitchFamily="18" charset="2"/>
                  </a:rPr>
                  <a:t></a:t>
                </a:r>
                <a:r>
                  <a:rPr lang="en-US" sz="2200" b="1">
                    <a:ln>
                      <a:noFill/>
                    </a:ln>
                    <a:solidFill>
                      <a:srgbClr val="003366"/>
                    </a:solidFill>
                    <a:effectLst/>
                    <a:latin typeface="+mj-lt"/>
                    <a:ea typeface="Times New Roman" panose="02020603050405020304" pitchFamily="18" charset="0"/>
                  </a:rPr>
                  <a:t>  </a:t>
                </a:r>
                <a:r>
                  <a:rPr lang="en-US" sz="2200">
                    <a:ln>
                      <a:noFill/>
                    </a:ln>
                    <a:solidFill>
                      <a:srgbClr val="003366"/>
                    </a:solidFill>
                    <a:effectLst/>
                    <a:latin typeface="+mj-lt"/>
                    <a:ea typeface="Times New Roman" panose="02020603050405020304" pitchFamily="18" charset="0"/>
                  </a:rPr>
                  <a:t>Sai số tuyệt đối của một tổng hay hiệu bằng tổng sai số tuyệt đối của các số hạng:</a:t>
                </a:r>
                <a:endParaRPr lang="en-US" sz="2200">
                  <a:solidFill>
                    <a:srgbClr val="003366"/>
                  </a:solidFill>
                  <a:effectLst/>
                  <a:latin typeface="+mj-lt"/>
                  <a:ea typeface="Times New Roman" panose="02020603050405020304" pitchFamily="18" charset="0"/>
                </a:endParaRPr>
              </a:p>
              <a:p>
                <a:pPr algn="ctr">
                  <a:lnSpc>
                    <a:spcPct val="115000"/>
                  </a:lnSpc>
                  <a:spcAft>
                    <a:spcPts val="200"/>
                  </a:spcAft>
                </a:pPr>
                <a:r>
                  <a:rPr lang="en-US" sz="2200">
                    <a:ln>
                      <a:noFill/>
                    </a:ln>
                    <a:solidFill>
                      <a:srgbClr val="003366"/>
                    </a:solidFill>
                    <a:effectLst/>
                    <a:latin typeface="+mj-lt"/>
                    <a:ea typeface="Times New Roman" panose="02020603050405020304" pitchFamily="18" charset="0"/>
                  </a:rPr>
                  <a:t>Nếu </a:t>
                </a:r>
                <a14:m>
                  <m:oMath xmlns:m="http://schemas.openxmlformats.org/officeDocument/2006/math">
                    <m:r>
                      <a:rPr lang="en-US" sz="2200" b="0" i="1" smtClean="0">
                        <a:ln>
                          <a:noFill/>
                        </a:ln>
                        <a:solidFill>
                          <a:srgbClr val="003366"/>
                        </a:solidFill>
                        <a:effectLst/>
                        <a:latin typeface="Cambria Math" panose="02040503050406030204" pitchFamily="18" charset="0"/>
                        <a:ea typeface="Times New Roman" panose="02020603050405020304" pitchFamily="18" charset="0"/>
                      </a:rPr>
                      <m:t>𝐴</m:t>
                    </m:r>
                    <m:r>
                      <a:rPr lang="en-US" sz="2200" i="1">
                        <a:ln>
                          <a:noFill/>
                        </a:ln>
                        <a:solidFill>
                          <a:srgbClr val="003366"/>
                        </a:solidFill>
                        <a:effectLst/>
                        <a:latin typeface="Cambria Math" panose="02040503050406030204" pitchFamily="18" charset="0"/>
                        <a:ea typeface="Times New Roman" panose="02020603050405020304" pitchFamily="18" charset="0"/>
                      </a:rPr>
                      <m:t>=</m:t>
                    </m:r>
                    <m:r>
                      <a:rPr lang="en-US" sz="2200" b="0" i="1" smtClean="0">
                        <a:ln>
                          <a:noFill/>
                        </a:ln>
                        <a:solidFill>
                          <a:srgbClr val="003366"/>
                        </a:solidFill>
                        <a:effectLst/>
                        <a:latin typeface="Cambria Math" panose="02040503050406030204" pitchFamily="18" charset="0"/>
                        <a:ea typeface="Times New Roman" panose="02020603050405020304" pitchFamily="18" charset="0"/>
                      </a:rPr>
                      <m:t>𝐵</m:t>
                    </m:r>
                    <m:r>
                      <a:rPr lang="en-US" sz="2200" i="1">
                        <a:ln>
                          <a:noFill/>
                        </a:ln>
                        <a:solidFill>
                          <a:srgbClr val="003366"/>
                        </a:solidFill>
                        <a:effectLst/>
                        <a:latin typeface="Cambria Math" panose="02040503050406030204" pitchFamily="18" charset="0"/>
                        <a:ea typeface="Times New Roman" panose="02020603050405020304" pitchFamily="18" charset="0"/>
                      </a:rPr>
                      <m:t>±</m:t>
                    </m:r>
                    <m:r>
                      <a:rPr lang="en-US" sz="2200" b="0" i="1" smtClean="0">
                        <a:ln>
                          <a:noFill/>
                        </a:ln>
                        <a:solidFill>
                          <a:srgbClr val="003366"/>
                        </a:solidFill>
                        <a:effectLst/>
                        <a:latin typeface="Cambria Math" panose="02040503050406030204" pitchFamily="18" charset="0"/>
                        <a:ea typeface="Times New Roman" panose="02020603050405020304" pitchFamily="18" charset="0"/>
                      </a:rPr>
                      <m:t>𝐶</m:t>
                    </m:r>
                  </m:oMath>
                </a14:m>
                <a:r>
                  <a:rPr lang="en-US" sz="2200">
                    <a:ln>
                      <a:noFill/>
                    </a:ln>
                    <a:solidFill>
                      <a:srgbClr val="003366"/>
                    </a:solidFill>
                    <a:effectLst/>
                    <a:latin typeface="+mj-lt"/>
                    <a:ea typeface="Times New Roman" panose="02020603050405020304" pitchFamily="18" charset="0"/>
                  </a:rPr>
                  <a:t> thì </a:t>
                </a:r>
                <a14:m>
                  <m:oMath xmlns:m="http://schemas.openxmlformats.org/officeDocument/2006/math">
                    <m:r>
                      <a:rPr lang="en-US" sz="2200" i="1">
                        <a:ln>
                          <a:noFill/>
                        </a:ln>
                        <a:solidFill>
                          <a:srgbClr val="003366"/>
                        </a:solidFill>
                        <a:effectLst/>
                        <a:latin typeface="Cambria Math" panose="02040503050406030204" pitchFamily="18" charset="0"/>
                        <a:ea typeface="Times New Roman" panose="02020603050405020304" pitchFamily="18" charset="0"/>
                      </a:rPr>
                      <m:t>∆</m:t>
                    </m:r>
                    <m:r>
                      <a:rPr lang="en-US" sz="2200" b="0" i="1" smtClean="0">
                        <a:ln>
                          <a:noFill/>
                        </a:ln>
                        <a:solidFill>
                          <a:srgbClr val="003366"/>
                        </a:solidFill>
                        <a:effectLst/>
                        <a:latin typeface="Cambria Math" panose="02040503050406030204" pitchFamily="18" charset="0"/>
                        <a:ea typeface="Times New Roman" panose="02020603050405020304" pitchFamily="18" charset="0"/>
                      </a:rPr>
                      <m:t>𝐴</m:t>
                    </m:r>
                    <m:r>
                      <a:rPr lang="en-US" sz="2200" i="1">
                        <a:ln>
                          <a:noFill/>
                        </a:ln>
                        <a:solidFill>
                          <a:srgbClr val="003366"/>
                        </a:solidFill>
                        <a:effectLst/>
                        <a:latin typeface="Cambria Math" panose="02040503050406030204" pitchFamily="18" charset="0"/>
                        <a:ea typeface="Times New Roman" panose="02020603050405020304" pitchFamily="18" charset="0"/>
                      </a:rPr>
                      <m:t>= ∆</m:t>
                    </m:r>
                    <m:r>
                      <a:rPr lang="en-US" sz="2200" b="0" i="1" smtClean="0">
                        <a:ln>
                          <a:noFill/>
                        </a:ln>
                        <a:solidFill>
                          <a:srgbClr val="003366"/>
                        </a:solidFill>
                        <a:effectLst/>
                        <a:latin typeface="Cambria Math" panose="02040503050406030204" pitchFamily="18" charset="0"/>
                        <a:ea typeface="Times New Roman" panose="02020603050405020304" pitchFamily="18" charset="0"/>
                      </a:rPr>
                      <m:t>𝐵</m:t>
                    </m:r>
                    <m:r>
                      <a:rPr lang="en-US" sz="2200" b="0" i="1" smtClean="0">
                        <a:ln>
                          <a:noFill/>
                        </a:ln>
                        <a:solidFill>
                          <a:srgbClr val="003366"/>
                        </a:solidFill>
                        <a:effectLst/>
                        <a:latin typeface="Cambria Math" panose="02040503050406030204" pitchFamily="18" charset="0"/>
                        <a:ea typeface="Times New Roman" panose="02020603050405020304" pitchFamily="18" charset="0"/>
                      </a:rPr>
                      <m:t>+∆</m:t>
                    </m:r>
                    <m:r>
                      <a:rPr lang="en-US" sz="2200" b="0" i="1" smtClean="0">
                        <a:ln>
                          <a:noFill/>
                        </a:ln>
                        <a:solidFill>
                          <a:srgbClr val="003366"/>
                        </a:solidFill>
                        <a:effectLst/>
                        <a:latin typeface="Cambria Math" panose="02040503050406030204" pitchFamily="18" charset="0"/>
                        <a:ea typeface="Times New Roman" panose="02020603050405020304" pitchFamily="18" charset="0"/>
                      </a:rPr>
                      <m:t>𝐶</m:t>
                    </m:r>
                  </m:oMath>
                </a14:m>
                <a:endParaRPr lang="en-US" sz="2200">
                  <a:solidFill>
                    <a:srgbClr val="003366"/>
                  </a:solidFill>
                  <a:effectLst/>
                  <a:latin typeface="+mj-lt"/>
                  <a:ea typeface="Times New Roman" panose="02020603050405020304" pitchFamily="18" charset="0"/>
                </a:endParaRPr>
              </a:p>
              <a:p>
                <a:pPr algn="just">
                  <a:lnSpc>
                    <a:spcPct val="115000"/>
                  </a:lnSpc>
                  <a:spcAft>
                    <a:spcPts val="200"/>
                  </a:spcAft>
                </a:pPr>
                <a:r>
                  <a:rPr lang="en-US" sz="2200" b="1">
                    <a:solidFill>
                      <a:srgbClr val="003366"/>
                    </a:solidFill>
                    <a:effectLst/>
                    <a:latin typeface="+mj-lt"/>
                    <a:ea typeface="Times New Roman" panose="02020603050405020304" pitchFamily="18" charset="0"/>
                    <a:sym typeface="Symbol" panose="05050102010706020507" pitchFamily="18" charset="2"/>
                  </a:rPr>
                  <a:t></a:t>
                </a:r>
                <a:r>
                  <a:rPr lang="en-US" sz="2200" b="1">
                    <a:ln>
                      <a:noFill/>
                    </a:ln>
                    <a:solidFill>
                      <a:srgbClr val="003366"/>
                    </a:solidFill>
                    <a:effectLst/>
                    <a:latin typeface="+mj-lt"/>
                    <a:ea typeface="Times New Roman" panose="02020603050405020304" pitchFamily="18" charset="0"/>
                  </a:rPr>
                  <a:t>  </a:t>
                </a:r>
                <a:r>
                  <a:rPr lang="en-US" sz="2200">
                    <a:ln>
                      <a:noFill/>
                    </a:ln>
                    <a:solidFill>
                      <a:srgbClr val="003366"/>
                    </a:solidFill>
                    <a:effectLst/>
                    <a:latin typeface="+mj-lt"/>
                    <a:ea typeface="Times New Roman" panose="02020603050405020304" pitchFamily="18" charset="0"/>
                  </a:rPr>
                  <a:t>Sai số tỉ đối của một tích hoặc thương bằng tổng sai số tỉ đối của các thừa số:</a:t>
                </a:r>
                <a:endParaRPr lang="en-US" sz="2200">
                  <a:solidFill>
                    <a:srgbClr val="003366"/>
                  </a:solidFill>
                  <a:effectLst/>
                  <a:latin typeface="+mj-lt"/>
                  <a:ea typeface="Times New Roman" panose="02020603050405020304" pitchFamily="18" charset="0"/>
                </a:endParaRPr>
              </a:p>
              <a:p>
                <a:pPr algn="ctr">
                  <a:lnSpc>
                    <a:spcPct val="115000"/>
                  </a:lnSpc>
                  <a:spcAft>
                    <a:spcPts val="200"/>
                  </a:spcAft>
                </a:pPr>
                <a:r>
                  <a:rPr lang="en-US" sz="2200">
                    <a:ln>
                      <a:noFill/>
                    </a:ln>
                    <a:solidFill>
                      <a:srgbClr val="003366"/>
                    </a:solidFill>
                    <a:effectLst/>
                    <a:latin typeface="+mj-lt"/>
                    <a:ea typeface="Times New Roman" panose="02020603050405020304" pitchFamily="18" charset="0"/>
                  </a:rPr>
                  <a:t>Nếu </a:t>
                </a:r>
                <a14:m>
                  <m:oMath xmlns:m="http://schemas.openxmlformats.org/officeDocument/2006/math">
                    <m:r>
                      <a:rPr lang="en-US" sz="2200" b="0" i="1" smtClean="0">
                        <a:ln>
                          <a:noFill/>
                        </a:ln>
                        <a:solidFill>
                          <a:srgbClr val="003366"/>
                        </a:solidFill>
                        <a:effectLst/>
                        <a:latin typeface="Cambria Math" panose="02040503050406030204" pitchFamily="18" charset="0"/>
                        <a:ea typeface="Times New Roman" panose="02020603050405020304" pitchFamily="18" charset="0"/>
                      </a:rPr>
                      <m:t>𝑣</m:t>
                    </m:r>
                    <m:r>
                      <a:rPr lang="en-US" sz="2200" i="1">
                        <a:ln>
                          <a:noFill/>
                        </a:ln>
                        <a:solidFill>
                          <a:srgbClr val="003366"/>
                        </a:solidFill>
                        <a:effectLst/>
                        <a:latin typeface="Cambria Math" panose="02040503050406030204" pitchFamily="18" charset="0"/>
                        <a:ea typeface="Times New Roman" panose="02020603050405020304" pitchFamily="18" charset="0"/>
                      </a:rPr>
                      <m:t>= </m:t>
                    </m:r>
                    <m:f>
                      <m:fPr>
                        <m:ctrlPr>
                          <a:rPr lang="en-US" sz="2200" i="1">
                            <a:ln>
                              <a:noFill/>
                            </a:ln>
                            <a:solidFill>
                              <a:srgbClr val="003366"/>
                            </a:solidFill>
                            <a:effectLst/>
                            <a:latin typeface="Cambria Math" panose="02040503050406030204" pitchFamily="18" charset="0"/>
                            <a:ea typeface="Times New Roman" panose="02020603050405020304" pitchFamily="18" charset="0"/>
                          </a:rPr>
                        </m:ctrlPr>
                      </m:fPr>
                      <m:num>
                        <m:r>
                          <a:rPr lang="en-US" sz="2200" b="0" i="1" smtClean="0">
                            <a:ln>
                              <a:noFill/>
                            </a:ln>
                            <a:solidFill>
                              <a:srgbClr val="003366"/>
                            </a:solidFill>
                            <a:effectLst/>
                            <a:latin typeface="Cambria Math" panose="02040503050406030204" pitchFamily="18" charset="0"/>
                            <a:ea typeface="Times New Roman" panose="02020603050405020304" pitchFamily="18" charset="0"/>
                          </a:rPr>
                          <m:t>𝑠</m:t>
                        </m:r>
                      </m:num>
                      <m:den>
                        <m:r>
                          <a:rPr lang="en-US" sz="2200" b="0" i="1" smtClean="0">
                            <a:ln>
                              <a:noFill/>
                            </a:ln>
                            <a:solidFill>
                              <a:srgbClr val="003366"/>
                            </a:solidFill>
                            <a:effectLst/>
                            <a:latin typeface="Cambria Math" panose="02040503050406030204" pitchFamily="18" charset="0"/>
                            <a:ea typeface="Times New Roman" panose="02020603050405020304" pitchFamily="18" charset="0"/>
                          </a:rPr>
                          <m:t>𝑡</m:t>
                        </m:r>
                      </m:den>
                    </m:f>
                  </m:oMath>
                </a14:m>
                <a:r>
                  <a:rPr lang="en-US" sz="2200">
                    <a:ln>
                      <a:noFill/>
                    </a:ln>
                    <a:solidFill>
                      <a:srgbClr val="003366"/>
                    </a:solidFill>
                    <a:effectLst/>
                    <a:latin typeface="+mj-lt"/>
                    <a:ea typeface="Times New Roman" panose="02020603050405020304" pitchFamily="18" charset="0"/>
                  </a:rPr>
                  <a:t>  thì </a:t>
                </a:r>
                <a14:m>
                  <m:oMath xmlns:m="http://schemas.openxmlformats.org/officeDocument/2006/math">
                    <m:r>
                      <a:rPr lang="en-US" sz="2200" i="1">
                        <a:ln>
                          <a:noFill/>
                        </a:ln>
                        <a:solidFill>
                          <a:srgbClr val="003366"/>
                        </a:solidFill>
                        <a:effectLst/>
                        <a:latin typeface="Cambria Math" panose="02040503050406030204" pitchFamily="18" charset="0"/>
                        <a:ea typeface="Times New Roman" panose="02020603050405020304" pitchFamily="18" charset="0"/>
                      </a:rPr>
                      <m:t>𝛿</m:t>
                    </m:r>
                    <m:r>
                      <a:rPr lang="en-US" sz="2200" b="0" i="1" smtClean="0">
                        <a:ln>
                          <a:noFill/>
                        </a:ln>
                        <a:solidFill>
                          <a:srgbClr val="003366"/>
                        </a:solidFill>
                        <a:effectLst/>
                        <a:latin typeface="Cambria Math" panose="02040503050406030204" pitchFamily="18" charset="0"/>
                        <a:ea typeface="Times New Roman" panose="02020603050405020304" pitchFamily="18" charset="0"/>
                      </a:rPr>
                      <m:t>𝑣</m:t>
                    </m:r>
                    <m:r>
                      <a:rPr lang="en-US" sz="2200" i="1">
                        <a:ln>
                          <a:noFill/>
                        </a:ln>
                        <a:solidFill>
                          <a:srgbClr val="003366"/>
                        </a:solidFill>
                        <a:effectLst/>
                        <a:latin typeface="Cambria Math" panose="02040503050406030204" pitchFamily="18" charset="0"/>
                        <a:ea typeface="Times New Roman" panose="02020603050405020304" pitchFamily="18" charset="0"/>
                      </a:rPr>
                      <m:t>=</m:t>
                    </m:r>
                    <m:r>
                      <a:rPr lang="en-US" sz="2200" i="1">
                        <a:ln>
                          <a:noFill/>
                        </a:ln>
                        <a:solidFill>
                          <a:srgbClr val="003366"/>
                        </a:solidFill>
                        <a:effectLst/>
                        <a:latin typeface="Cambria Math" panose="02040503050406030204" pitchFamily="18" charset="0"/>
                        <a:ea typeface="Times New Roman" panose="02020603050405020304" pitchFamily="18" charset="0"/>
                      </a:rPr>
                      <m:t>𝛿</m:t>
                    </m:r>
                    <m:r>
                      <a:rPr lang="en-US" sz="2200" b="0" i="1" smtClean="0">
                        <a:ln>
                          <a:noFill/>
                        </a:ln>
                        <a:solidFill>
                          <a:srgbClr val="003366"/>
                        </a:solidFill>
                        <a:effectLst/>
                        <a:latin typeface="Cambria Math" panose="02040503050406030204" pitchFamily="18" charset="0"/>
                        <a:ea typeface="Times New Roman" panose="02020603050405020304" pitchFamily="18" charset="0"/>
                      </a:rPr>
                      <m:t>𝑠</m:t>
                    </m:r>
                    <m:r>
                      <a:rPr lang="en-US" sz="2200" i="1">
                        <a:ln>
                          <a:noFill/>
                        </a:ln>
                        <a:solidFill>
                          <a:srgbClr val="003366"/>
                        </a:solidFill>
                        <a:effectLst/>
                        <a:latin typeface="Cambria Math" panose="02040503050406030204" pitchFamily="18" charset="0"/>
                        <a:ea typeface="Times New Roman" panose="02020603050405020304" pitchFamily="18" charset="0"/>
                      </a:rPr>
                      <m:t>+</m:t>
                    </m:r>
                    <m:r>
                      <a:rPr lang="en-US" sz="2200" i="1">
                        <a:ln>
                          <a:noFill/>
                        </a:ln>
                        <a:solidFill>
                          <a:srgbClr val="003366"/>
                        </a:solidFill>
                        <a:effectLst/>
                        <a:latin typeface="Cambria Math" panose="02040503050406030204" pitchFamily="18" charset="0"/>
                        <a:ea typeface="Times New Roman" panose="02020603050405020304" pitchFamily="18" charset="0"/>
                      </a:rPr>
                      <m:t>𝛿</m:t>
                    </m:r>
                    <m:r>
                      <a:rPr lang="en-US" sz="2200" b="0" i="1" smtClean="0">
                        <a:ln>
                          <a:noFill/>
                        </a:ln>
                        <a:solidFill>
                          <a:srgbClr val="003366"/>
                        </a:solidFill>
                        <a:effectLst/>
                        <a:latin typeface="Cambria Math" panose="02040503050406030204" pitchFamily="18" charset="0"/>
                        <a:ea typeface="Times New Roman" panose="02020603050405020304" pitchFamily="18" charset="0"/>
                      </a:rPr>
                      <m:t>𝑡</m:t>
                    </m:r>
                  </m:oMath>
                </a14:m>
                <a:endParaRPr lang="en-US" sz="2200">
                  <a:solidFill>
                    <a:srgbClr val="003366"/>
                  </a:solidFill>
                  <a:effectLst/>
                  <a:latin typeface="+mj-lt"/>
                  <a:ea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9075D1FC-4A94-040C-595E-A8D7D2294585}"/>
                  </a:ext>
                </a:extLst>
              </p:cNvPr>
              <p:cNvSpPr txBox="1">
                <a:spLocks noRot="1" noChangeAspect="1" noMove="1" noResize="1" noEditPoints="1" noAdjustHandles="1" noChangeArrowheads="1" noChangeShapeType="1" noTextEdit="1"/>
              </p:cNvSpPr>
              <p:nvPr/>
            </p:nvSpPr>
            <p:spPr>
              <a:xfrm>
                <a:off x="2743200" y="1445238"/>
                <a:ext cx="6248400" cy="3488712"/>
              </a:xfrm>
              <a:prstGeom prst="rect">
                <a:avLst/>
              </a:prstGeom>
              <a:blipFill>
                <a:blip r:embed="rId2"/>
                <a:stretch>
                  <a:fillRect l="-1268" t="-699" r="-1268"/>
                </a:stretch>
              </a:blipFill>
            </p:spPr>
            <p:txBody>
              <a:bodyPr/>
              <a:lstStyle/>
              <a:p>
                <a:r>
                  <a:rPr lang="en-US">
                    <a:noFill/>
                  </a:rPr>
                  <a:t> </a:t>
                </a:r>
              </a:p>
            </p:txBody>
          </p:sp>
        </mc:Fallback>
      </mc:AlternateContent>
      <p:pic>
        <p:nvPicPr>
          <p:cNvPr id="11" name="Graphic 10" descr="Clipboard with solid fill">
            <a:extLst>
              <a:ext uri="{FF2B5EF4-FFF2-40B4-BE49-F238E27FC236}">
                <a16:creationId xmlns:a16="http://schemas.microsoft.com/office/drawing/2014/main" id="{A7035B33-9EBF-9C32-5639-14396889FB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883" y="33981"/>
            <a:ext cx="914400" cy="914400"/>
          </a:xfrm>
          <a:prstGeom prst="rect">
            <a:avLst/>
          </a:prstGeom>
        </p:spPr>
      </p:pic>
    </p:spTree>
    <p:extLst>
      <p:ext uri="{BB962C8B-B14F-4D97-AF65-F5344CB8AC3E}">
        <p14:creationId xmlns:p14="http://schemas.microsoft.com/office/powerpoint/2010/main" val="21930043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4</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689D2BD4-9FB1-AE10-E5DB-AE47B4870ADD}"/>
              </a:ext>
            </a:extLst>
          </p:cNvPr>
          <p:cNvSpPr txBox="1"/>
          <p:nvPr/>
        </p:nvSpPr>
        <p:spPr>
          <a:xfrm>
            <a:off x="2743200" y="40180"/>
            <a:ext cx="6248400"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effectLst/>
                <a:uLnTx/>
                <a:uFillTx/>
                <a:latin typeface="+mj-lt"/>
                <a:ea typeface="Times New Roman" panose="02020603050405020304" pitchFamily="18" charset="0"/>
                <a:cs typeface="+mn-cs"/>
              </a:rPr>
              <a:t>Câu 5.</a:t>
            </a:r>
            <a:r>
              <a:rPr kumimoji="0" lang="en-US" sz="2400" b="0" i="0" u="none" strike="noStrike" kern="1200" cap="none" spc="0" normalizeH="0" baseline="0" noProof="0">
                <a:ln>
                  <a:noFill/>
                </a:ln>
                <a:effectLst/>
                <a:uLnTx/>
                <a:uFillTx/>
                <a:latin typeface="+mj-lt"/>
                <a:ea typeface="Times New Roman" panose="02020603050405020304" pitchFamily="18" charset="0"/>
                <a:cs typeface="+mn-cs"/>
              </a:rPr>
              <a:t> Định nghĩa các chữ số có nghĩa? Nêu quy tắc làm tròn số khi viết kết quả?</a:t>
            </a:r>
          </a:p>
        </p:txBody>
      </p:sp>
      <p:sp>
        <p:nvSpPr>
          <p:cNvPr id="10" name="TextBox 9">
            <a:extLst>
              <a:ext uri="{FF2B5EF4-FFF2-40B4-BE49-F238E27FC236}">
                <a16:creationId xmlns:a16="http://schemas.microsoft.com/office/drawing/2014/main" id="{1AA6834B-ABAE-5D5B-443E-706485B7FCCA}"/>
              </a:ext>
            </a:extLst>
          </p:cNvPr>
          <p:cNvSpPr txBox="1"/>
          <p:nvPr/>
        </p:nvSpPr>
        <p:spPr>
          <a:xfrm>
            <a:off x="2743201" y="948381"/>
            <a:ext cx="6248400" cy="1237518"/>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1" u="none" strike="noStrike" kern="1200" cap="none" spc="0" normalizeH="0" baseline="0" noProof="0">
                <a:ln>
                  <a:noFill/>
                </a:ln>
                <a:solidFill>
                  <a:srgbClr val="003366"/>
                </a:solidFill>
                <a:effectLst/>
                <a:uLnTx/>
                <a:uFillTx/>
                <a:latin typeface="Calibri"/>
                <a:ea typeface="Times New Roman" panose="02020603050405020304" pitchFamily="18" charset="0"/>
                <a:cs typeface="+mn-cs"/>
              </a:rPr>
              <a:t>Các chữ số có nghĩa gồm:</a:t>
            </a:r>
            <a:r>
              <a:rPr kumimoji="0" lang="en-US" sz="2200" b="0" i="0" u="none" strike="noStrike" kern="1200" cap="none" spc="0" normalizeH="0" baseline="0" noProof="0">
                <a:ln>
                  <a:noFill/>
                </a:ln>
                <a:solidFill>
                  <a:srgbClr val="003366"/>
                </a:solidFill>
                <a:effectLst/>
                <a:uLnTx/>
                <a:uFillTx/>
                <a:latin typeface="Calibri"/>
                <a:ea typeface="Times New Roman" panose="02020603050405020304" pitchFamily="18" charset="0"/>
                <a:cs typeface="+mn-cs"/>
              </a:rPr>
              <a:t> Các chữ số khác 0, các chữ số không nằm giữa hai chữ số khác 0 hoặc nằm bên phải của dấu thập phân và một chữ số khác không.</a:t>
            </a:r>
          </a:p>
        </p:txBody>
      </p:sp>
      <p:pic>
        <p:nvPicPr>
          <p:cNvPr id="11" name="Graphic 10" descr="Clipboard with solid fill">
            <a:extLst>
              <a:ext uri="{FF2B5EF4-FFF2-40B4-BE49-F238E27FC236}">
                <a16:creationId xmlns:a16="http://schemas.microsoft.com/office/drawing/2014/main" id="{A7035B33-9EBF-9C32-5639-14396889FB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883" y="33981"/>
            <a:ext cx="914400" cy="914400"/>
          </a:xfrm>
          <a:prstGeom prst="rect">
            <a:avLst/>
          </a:prstGeom>
        </p:spPr>
      </p:pic>
      <p:sp>
        <p:nvSpPr>
          <p:cNvPr id="9" name="TextBox 8">
            <a:extLst>
              <a:ext uri="{FF2B5EF4-FFF2-40B4-BE49-F238E27FC236}">
                <a16:creationId xmlns:a16="http://schemas.microsoft.com/office/drawing/2014/main" id="{39753A0A-F8F3-BD14-F2B9-79A781042C55}"/>
              </a:ext>
            </a:extLst>
          </p:cNvPr>
          <p:cNvSpPr txBox="1"/>
          <p:nvPr/>
        </p:nvSpPr>
        <p:spPr>
          <a:xfrm>
            <a:off x="2743200" y="2204949"/>
            <a:ext cx="6248400" cy="2791983"/>
          </a:xfrm>
          <a:prstGeom prst="rect">
            <a:avLst/>
          </a:prstGeom>
          <a:noFill/>
        </p:spPr>
        <p:txBody>
          <a:bodyPr wrap="square">
            <a:spAutoFit/>
          </a:bodyPr>
          <a:lstStyle/>
          <a:p>
            <a:pPr algn="just">
              <a:lnSpc>
                <a:spcPct val="115000"/>
              </a:lnSpc>
            </a:pPr>
            <a:r>
              <a:rPr lang="en-US" sz="2200" b="1" i="1">
                <a:solidFill>
                  <a:srgbClr val="003366"/>
                </a:solidFill>
                <a:effectLst/>
                <a:latin typeface="+mj-lt"/>
                <a:ea typeface="Times New Roman" panose="02020603050405020304" pitchFamily="18" charset="0"/>
              </a:rPr>
              <a:t>+ Quy tắc làm tròn số:</a:t>
            </a:r>
            <a:endParaRPr lang="en-US" sz="2200">
              <a:solidFill>
                <a:srgbClr val="003366"/>
              </a:solidFill>
              <a:effectLst/>
              <a:latin typeface="+mj-lt"/>
              <a:ea typeface="Times New Roman" panose="02020603050405020304" pitchFamily="18" charset="0"/>
            </a:endParaRPr>
          </a:p>
          <a:p>
            <a:pPr algn="just">
              <a:lnSpc>
                <a:spcPct val="115000"/>
              </a:lnSpc>
            </a:pPr>
            <a:r>
              <a:rPr lang="en-US" sz="2200">
                <a:solidFill>
                  <a:srgbClr val="003366"/>
                </a:solidFill>
                <a:effectLst/>
                <a:latin typeface="+mj-lt"/>
                <a:ea typeface="Times New Roman" panose="02020603050405020304" pitchFamily="18" charset="0"/>
              </a:rPr>
              <a:t>  </a:t>
            </a:r>
            <a:r>
              <a:rPr lang="en-US" sz="2200">
                <a:solidFill>
                  <a:srgbClr val="003366"/>
                </a:solidFill>
                <a:effectLst/>
                <a:latin typeface="+mj-lt"/>
                <a:ea typeface="Times New Roman" panose="02020603050405020304" pitchFamily="18" charset="0"/>
                <a:sym typeface="Symbol" panose="05050102010706020507" pitchFamily="18" charset="2"/>
              </a:rPr>
              <a:t></a:t>
            </a:r>
            <a:r>
              <a:rPr lang="en-US" sz="2200">
                <a:solidFill>
                  <a:srgbClr val="003366"/>
                </a:solidFill>
                <a:effectLst/>
                <a:latin typeface="+mj-lt"/>
                <a:ea typeface="Times New Roman" panose="02020603050405020304" pitchFamily="18" charset="0"/>
              </a:rPr>
              <a:t> Nếu chữ số ở hàng bỏ đi nhỏ hơn 5 thì chữ số bên trái vẫn giữ nguyên.</a:t>
            </a:r>
          </a:p>
          <a:p>
            <a:pPr algn="just">
              <a:lnSpc>
                <a:spcPct val="115000"/>
              </a:lnSpc>
            </a:pPr>
            <a:r>
              <a:rPr lang="en-US" sz="2200" b="1" i="1">
                <a:solidFill>
                  <a:srgbClr val="003366"/>
                </a:solidFill>
                <a:latin typeface="+mj-lt"/>
                <a:ea typeface="Times New Roman" panose="02020603050405020304" pitchFamily="18" charset="0"/>
              </a:rPr>
              <a:t>	Ví dụ: </a:t>
            </a:r>
            <a:r>
              <a:rPr lang="en-US" sz="2200">
                <a:solidFill>
                  <a:srgbClr val="003366"/>
                </a:solidFill>
                <a:latin typeface="+mj-lt"/>
                <a:ea typeface="Times New Roman" panose="02020603050405020304" pitchFamily="18" charset="0"/>
              </a:rPr>
              <a:t>4,134 </a:t>
            </a:r>
            <a:r>
              <a:rPr lang="en-US" sz="2200">
                <a:solidFill>
                  <a:srgbClr val="003366"/>
                </a:solidFill>
                <a:latin typeface="+mj-lt"/>
                <a:ea typeface="Times New Roman" panose="02020603050405020304" pitchFamily="18" charset="0"/>
                <a:sym typeface="Symbol" panose="05050102010706020507" pitchFamily="18" charset="2"/>
              </a:rPr>
              <a:t> làm tròn 4,13 hoặc 4,1</a:t>
            </a:r>
            <a:endParaRPr lang="en-US" sz="2200">
              <a:solidFill>
                <a:srgbClr val="003366"/>
              </a:solidFill>
              <a:latin typeface="+mj-lt"/>
              <a:ea typeface="Times New Roman" panose="02020603050405020304" pitchFamily="18" charset="0"/>
            </a:endParaRPr>
          </a:p>
          <a:p>
            <a:pPr algn="just">
              <a:lnSpc>
                <a:spcPct val="115000"/>
              </a:lnSpc>
            </a:pPr>
            <a:r>
              <a:rPr lang="en-US" sz="2200">
                <a:solidFill>
                  <a:srgbClr val="003366"/>
                </a:solidFill>
                <a:effectLst/>
                <a:latin typeface="+mj-lt"/>
                <a:ea typeface="Times New Roman" panose="02020603050405020304" pitchFamily="18" charset="0"/>
                <a:sym typeface="Symbol" panose="05050102010706020507" pitchFamily="18" charset="2"/>
              </a:rPr>
              <a:t></a:t>
            </a:r>
            <a:r>
              <a:rPr lang="en-US" sz="2200">
                <a:solidFill>
                  <a:srgbClr val="003366"/>
                </a:solidFill>
                <a:effectLst/>
                <a:latin typeface="+mj-lt"/>
                <a:ea typeface="Times New Roman" panose="02020603050405020304" pitchFamily="18" charset="0"/>
              </a:rPr>
              <a:t> Nếu chữ số ở hàng bỏ đi lớn hơn hoặc bằng 5 thì chữ số bên trái tăng thêm một đơn vị.</a:t>
            </a:r>
          </a:p>
          <a:p>
            <a:pPr algn="just">
              <a:lnSpc>
                <a:spcPct val="115000"/>
              </a:lnSpc>
            </a:pPr>
            <a:r>
              <a:rPr lang="en-US" sz="2200" b="1" i="1">
                <a:solidFill>
                  <a:srgbClr val="003366"/>
                </a:solidFill>
                <a:latin typeface="+mj-lt"/>
                <a:ea typeface="Times New Roman" panose="02020603050405020304" pitchFamily="18" charset="0"/>
              </a:rPr>
              <a:t>	Ví dụ: </a:t>
            </a:r>
            <a:r>
              <a:rPr lang="en-US" sz="2200">
                <a:solidFill>
                  <a:srgbClr val="003366"/>
                </a:solidFill>
                <a:latin typeface="+mj-lt"/>
                <a:ea typeface="Times New Roman" panose="02020603050405020304" pitchFamily="18" charset="0"/>
              </a:rPr>
              <a:t>4,168 </a:t>
            </a:r>
            <a:r>
              <a:rPr lang="en-US" sz="2200">
                <a:solidFill>
                  <a:srgbClr val="003366"/>
                </a:solidFill>
                <a:latin typeface="+mj-lt"/>
                <a:ea typeface="Times New Roman" panose="02020603050405020304" pitchFamily="18" charset="0"/>
                <a:sym typeface="Symbol" panose="05050102010706020507" pitchFamily="18" charset="2"/>
              </a:rPr>
              <a:t> làm tròn 4,17 hoặc 4,2</a:t>
            </a:r>
            <a:endParaRPr lang="en-US" sz="2200">
              <a:solidFill>
                <a:srgbClr val="003366"/>
              </a:solidFill>
              <a:latin typeface="+mj-lt"/>
              <a:ea typeface="Times New Roman" panose="02020603050405020304" pitchFamily="18" charset="0"/>
            </a:endParaRPr>
          </a:p>
        </p:txBody>
      </p:sp>
    </p:spTree>
    <p:extLst>
      <p:ext uri="{BB962C8B-B14F-4D97-AF65-F5344CB8AC3E}">
        <p14:creationId xmlns:p14="http://schemas.microsoft.com/office/powerpoint/2010/main" val="16903066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1000"/>
                                        <p:tgtEl>
                                          <p:spTgt spid="9">
                                            <p:txEl>
                                              <p:pRg st="2" end="2"/>
                                            </p:txEl>
                                          </p:spTgt>
                                        </p:tgtEl>
                                      </p:cBhvr>
                                    </p:animEffect>
                                    <p:anim calcmode="lin" valueType="num">
                                      <p:cBhvr>
                                        <p:cTn id="2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fade">
                                      <p:cBhvr>
                                        <p:cTn id="33" dur="1000"/>
                                        <p:tgtEl>
                                          <p:spTgt spid="9">
                                            <p:txEl>
                                              <p:pRg st="3" end="3"/>
                                            </p:txEl>
                                          </p:spTgt>
                                        </p:tgtEl>
                                      </p:cBhvr>
                                    </p:animEffect>
                                    <p:anim calcmode="lin" valueType="num">
                                      <p:cBhvr>
                                        <p:cTn id="34"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fade">
                                      <p:cBhvr>
                                        <p:cTn id="40" dur="1000"/>
                                        <p:tgtEl>
                                          <p:spTgt spid="9">
                                            <p:txEl>
                                              <p:pRg st="4" end="4"/>
                                            </p:txEl>
                                          </p:spTgt>
                                        </p:tgtEl>
                                      </p:cBhvr>
                                    </p:animEffect>
                                    <p:anim calcmode="lin" valueType="num">
                                      <p:cBhvr>
                                        <p:cTn id="41"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69E116-20AC-4EBC-987E-F39A374B7257}"/>
              </a:ext>
            </a:extLst>
          </p:cNvPr>
          <p:cNvSpPr/>
          <p:nvPr/>
        </p:nvSpPr>
        <p:spPr>
          <a:xfrm>
            <a:off x="304800" y="0"/>
            <a:ext cx="8534400" cy="666750"/>
          </a:xfrm>
          <a:prstGeom prst="rect">
            <a:avLst/>
          </a:prstGeom>
        </p:spPr>
        <p:txBody>
          <a:bodyPr vert="horz" lIns="91440" tIns="45720" rIns="91440" bIns="45720" rtlCol="0" anchor="t">
            <a:noAutofit/>
          </a:bodyPr>
          <a:lstStyle/>
          <a:p>
            <a:pPr marL="0" marR="0" lvl="0" indent="0" algn="ctr" defTabSz="914400" rtl="0" eaLnBrk="1" fontAlgn="base" latinLnBrk="0" hangingPunct="1">
              <a:lnSpc>
                <a:spcPct val="120000"/>
              </a:lnSpc>
              <a:spcBef>
                <a:spcPct val="0"/>
              </a:spcBef>
              <a:spcAft>
                <a:spcPts val="600"/>
              </a:spcAft>
              <a:buClrTx/>
              <a:buSzTx/>
              <a:buFontTx/>
              <a:buNone/>
              <a:tabLst/>
              <a:defRPr/>
            </a:pPr>
            <a:r>
              <a:rPr kumimoji="0" lang="en-US" sz="3600" b="1" i="0" u="none" strike="noStrike" kern="1200" cap="none" spc="0" normalizeH="0" baseline="0" noProof="0">
                <a:ln w="1905"/>
                <a:solidFill>
                  <a:prstClr val="white"/>
                </a:solidFill>
                <a:effectLst>
                  <a:innerShdw blurRad="69850" dist="43180" dir="5400000">
                    <a:srgbClr val="000000">
                      <a:alpha val="65000"/>
                    </a:srgbClr>
                  </a:innerShdw>
                </a:effectLst>
                <a:uLnTx/>
                <a:uFillTx/>
                <a:latin typeface="Calibri"/>
                <a:ea typeface="+mn-ea"/>
                <a:cs typeface="+mn-cs"/>
              </a:rPr>
              <a:t>BÀI 3: ĐƠN VỊ VÀ SAI SỐ TRONG VẬT LÍ</a:t>
            </a:r>
          </a:p>
        </p:txBody>
      </p:sp>
      <p:sp>
        <p:nvSpPr>
          <p:cNvPr id="6" name="Freeform: Shape 5">
            <a:extLst>
              <a:ext uri="{FF2B5EF4-FFF2-40B4-BE49-F238E27FC236}">
                <a16:creationId xmlns:a16="http://schemas.microsoft.com/office/drawing/2014/main" id="{8D83CE01-81B0-C75F-6648-26160A6FF54A}"/>
              </a:ext>
            </a:extLst>
          </p:cNvPr>
          <p:cNvSpPr/>
          <p:nvPr/>
        </p:nvSpPr>
        <p:spPr>
          <a:xfrm>
            <a:off x="609600" y="895350"/>
            <a:ext cx="2560320" cy="2560320"/>
          </a:xfrm>
          <a:custGeom>
            <a:avLst/>
            <a:gdLst>
              <a:gd name="connsiteX0" fmla="*/ 0 w 2457297"/>
              <a:gd name="connsiteY0" fmla="*/ 1228711 h 2457421"/>
              <a:gd name="connsiteX1" fmla="*/ 1228649 w 2457297"/>
              <a:gd name="connsiteY1" fmla="*/ 0 h 2457421"/>
              <a:gd name="connsiteX2" fmla="*/ 2457298 w 2457297"/>
              <a:gd name="connsiteY2" fmla="*/ 1228711 h 2457421"/>
              <a:gd name="connsiteX3" fmla="*/ 1228649 w 2457297"/>
              <a:gd name="connsiteY3" fmla="*/ 2457422 h 2457421"/>
              <a:gd name="connsiteX4" fmla="*/ 0 w 2457297"/>
              <a:gd name="connsiteY4" fmla="*/ 1228711 h 245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297" h="2457421">
                <a:moveTo>
                  <a:pt x="0" y="1228711"/>
                </a:moveTo>
                <a:cubicBezTo>
                  <a:pt x="0" y="550113"/>
                  <a:pt x="550085" y="0"/>
                  <a:pt x="1228649" y="0"/>
                </a:cubicBezTo>
                <a:cubicBezTo>
                  <a:pt x="1907213" y="0"/>
                  <a:pt x="2457298" y="550113"/>
                  <a:pt x="2457298" y="1228711"/>
                </a:cubicBezTo>
                <a:cubicBezTo>
                  <a:pt x="2457298" y="1907309"/>
                  <a:pt x="1907213" y="2457422"/>
                  <a:pt x="1228649" y="2457422"/>
                </a:cubicBezTo>
                <a:cubicBezTo>
                  <a:pt x="550085" y="2457422"/>
                  <a:pt x="0" y="1907309"/>
                  <a:pt x="0" y="1228711"/>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432253" tIns="432271" rIns="432253" bIns="432271" numCol="1" spcCol="1270" anchor="ctr" anchorCtr="0">
            <a:noAutofit/>
          </a:bodyPr>
          <a:lstStyle/>
          <a:p>
            <a:pPr lvl="0" algn="ctr" defTabSz="844550">
              <a:lnSpc>
                <a:spcPct val="90000"/>
              </a:lnSpc>
              <a:spcBef>
                <a:spcPct val="0"/>
              </a:spcBef>
              <a:spcAft>
                <a:spcPct val="35000"/>
              </a:spcAft>
            </a:pPr>
            <a:r>
              <a:rPr lang="en-US" sz="2400" b="1"/>
              <a:t>Phép đo các đại lượng vật lí</a:t>
            </a:r>
            <a:endParaRPr lang="en-US" sz="2400"/>
          </a:p>
        </p:txBody>
      </p:sp>
      <mc:AlternateContent xmlns:mc="http://schemas.openxmlformats.org/markup-compatibility/2006" xmlns:a14="http://schemas.microsoft.com/office/drawing/2010/main">
        <mc:Choice Requires="a14">
          <p:sp>
            <p:nvSpPr>
              <p:cNvPr id="7" name="Freeform: Shape 6">
                <a:extLst>
                  <a:ext uri="{FF2B5EF4-FFF2-40B4-BE49-F238E27FC236}">
                    <a16:creationId xmlns:a16="http://schemas.microsoft.com/office/drawing/2014/main" id="{0F03CE72-AD6E-7DF2-4F50-CEBC50CAEC30}"/>
                  </a:ext>
                </a:extLst>
              </p:cNvPr>
              <p:cNvSpPr/>
              <p:nvPr/>
            </p:nvSpPr>
            <p:spPr>
              <a:xfrm>
                <a:off x="2011680" y="2479076"/>
                <a:ext cx="2560320" cy="2560320"/>
              </a:xfrm>
              <a:custGeom>
                <a:avLst/>
                <a:gdLst>
                  <a:gd name="connsiteX0" fmla="*/ 0 w 2457297"/>
                  <a:gd name="connsiteY0" fmla="*/ 1228711 h 2457421"/>
                  <a:gd name="connsiteX1" fmla="*/ 1228649 w 2457297"/>
                  <a:gd name="connsiteY1" fmla="*/ 0 h 2457421"/>
                  <a:gd name="connsiteX2" fmla="*/ 2457298 w 2457297"/>
                  <a:gd name="connsiteY2" fmla="*/ 1228711 h 2457421"/>
                  <a:gd name="connsiteX3" fmla="*/ 1228649 w 2457297"/>
                  <a:gd name="connsiteY3" fmla="*/ 2457422 h 2457421"/>
                  <a:gd name="connsiteX4" fmla="*/ 0 w 2457297"/>
                  <a:gd name="connsiteY4" fmla="*/ 1228711 h 245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297" h="2457421">
                    <a:moveTo>
                      <a:pt x="0" y="1228711"/>
                    </a:moveTo>
                    <a:cubicBezTo>
                      <a:pt x="0" y="550113"/>
                      <a:pt x="550085" y="0"/>
                      <a:pt x="1228649" y="0"/>
                    </a:cubicBezTo>
                    <a:cubicBezTo>
                      <a:pt x="1907213" y="0"/>
                      <a:pt x="2457298" y="550113"/>
                      <a:pt x="2457298" y="1228711"/>
                    </a:cubicBezTo>
                    <a:cubicBezTo>
                      <a:pt x="2457298" y="1907309"/>
                      <a:pt x="1907213" y="2457422"/>
                      <a:pt x="1228649" y="2457422"/>
                    </a:cubicBezTo>
                    <a:cubicBezTo>
                      <a:pt x="550085" y="2457422"/>
                      <a:pt x="0" y="1907309"/>
                      <a:pt x="0" y="1228711"/>
                    </a:cubicBezTo>
                    <a:close/>
                  </a:path>
                </a:pathLst>
              </a:custGeom>
            </p:spPr>
            <p:style>
              <a:lnRef idx="2">
                <a:schemeClr val="lt1">
                  <a:hueOff val="0"/>
                  <a:satOff val="0"/>
                  <a:lumOff val="0"/>
                  <a:alphaOff val="0"/>
                </a:schemeClr>
              </a:lnRef>
              <a:fillRef idx="1">
                <a:schemeClr val="accent5">
                  <a:alpha val="50000"/>
                  <a:hueOff val="-1351709"/>
                  <a:satOff val="-3484"/>
                  <a:lumOff val="-2353"/>
                  <a:alphaOff val="0"/>
                </a:schemeClr>
              </a:fillRef>
              <a:effectRef idx="0">
                <a:schemeClr val="accent5">
                  <a:alpha val="50000"/>
                  <a:hueOff val="-1351709"/>
                  <a:satOff val="-3484"/>
                  <a:lumOff val="-2353"/>
                  <a:alphaOff val="0"/>
                </a:schemeClr>
              </a:effectRef>
              <a:fontRef idx="minor">
                <a:schemeClr val="tx1"/>
              </a:fontRef>
            </p:style>
            <p:txBody>
              <a:bodyPr spcFirstLastPara="0" vert="horz" wrap="square" lIns="432253" tIns="432271" rIns="432253" bIns="432271" numCol="1" spcCol="1270" anchor="ctr" anchorCtr="0">
                <a:noAutofit/>
              </a:bodyPr>
              <a:lstStyle/>
              <a:p>
                <a:pPr lvl="0" algn="ctr" defTabSz="711200">
                  <a:lnSpc>
                    <a:spcPct val="90000"/>
                  </a:lnSpc>
                  <a:spcBef>
                    <a:spcPct val="0"/>
                  </a:spcBef>
                  <a:spcAft>
                    <a:spcPct val="35000"/>
                  </a:spcAft>
                </a:pPr>
                <a:endParaRPr lang="en-US" sz="2400" b="1"/>
              </a:p>
              <a:p>
                <a:pPr lvl="0" algn="ctr" defTabSz="711200">
                  <a:lnSpc>
                    <a:spcPct val="90000"/>
                  </a:lnSpc>
                  <a:spcBef>
                    <a:spcPct val="0"/>
                  </a:spcBef>
                  <a:spcAft>
                    <a:spcPct val="35000"/>
                  </a:spcAft>
                </a:pPr>
                <a:r>
                  <a:rPr lang="en-US" sz="2400" b="1"/>
                  <a:t>Sai số tuyệt đối:</a:t>
                </a:r>
              </a:p>
              <a:p>
                <a:pPr lvl="0" algn="ctr" defTabSz="711200">
                  <a:lnSpc>
                    <a:spcPct val="90000"/>
                  </a:lnSpc>
                  <a:spcBef>
                    <a:spcPct val="0"/>
                  </a:spcBef>
                  <a:spcAft>
                    <a:spcPct val="35000"/>
                  </a:spcAft>
                </a:pPr>
                <a14:m>
                  <m:oMathPara xmlns:m="http://schemas.openxmlformats.org/officeDocument/2006/math">
                    <m:oMathParaPr>
                      <m:jc m:val="centerGroup"/>
                    </m:oMathParaPr>
                    <m:oMath xmlns:m="http://schemas.openxmlformats.org/officeDocument/2006/math">
                      <m:r>
                        <a:rPr lang="en-US" sz="1700" b="1" i="1">
                          <a:latin typeface="Cambria Math" panose="02040503050406030204" pitchFamily="18" charset="0"/>
                          <a:ea typeface="Times New Roman" panose="02020603050405020304" pitchFamily="18" charset="0"/>
                        </a:rPr>
                        <m:t>∆</m:t>
                      </m:r>
                      <m:r>
                        <a:rPr lang="en-US" sz="1700" b="1" i="1" smtClean="0">
                          <a:latin typeface="Cambria Math" panose="02040503050406030204" pitchFamily="18" charset="0"/>
                          <a:ea typeface="Times New Roman" panose="02020603050405020304" pitchFamily="18" charset="0"/>
                        </a:rPr>
                        <m:t>𝑨</m:t>
                      </m:r>
                      <m:r>
                        <a:rPr lang="en-US" sz="1700" b="1" i="1">
                          <a:latin typeface="Cambria Math" panose="02040503050406030204" pitchFamily="18" charset="0"/>
                          <a:ea typeface="Times New Roman" panose="02020603050405020304" pitchFamily="18" charset="0"/>
                        </a:rPr>
                        <m:t> = </m:t>
                      </m:r>
                      <m:acc>
                        <m:accPr>
                          <m:chr m:val="̅"/>
                          <m:ctrlPr>
                            <a:rPr lang="en-US" sz="1700" b="1" i="1">
                              <a:latin typeface="Cambria Math" panose="02040503050406030204" pitchFamily="18" charset="0"/>
                              <a:ea typeface="Times New Roman" panose="02020603050405020304" pitchFamily="18" charset="0"/>
                            </a:rPr>
                          </m:ctrlPr>
                        </m:accPr>
                        <m:e>
                          <m:r>
                            <a:rPr lang="en-US" sz="1700" b="1" i="1">
                              <a:latin typeface="Cambria Math" panose="02040503050406030204" pitchFamily="18" charset="0"/>
                              <a:ea typeface="Times New Roman" panose="02020603050405020304" pitchFamily="18" charset="0"/>
                            </a:rPr>
                            <m:t>∆</m:t>
                          </m:r>
                          <m:r>
                            <a:rPr lang="en-US" sz="1700" b="1" i="1" smtClean="0">
                              <a:latin typeface="Cambria Math" panose="02040503050406030204" pitchFamily="18" charset="0"/>
                              <a:ea typeface="Times New Roman" panose="02020603050405020304" pitchFamily="18" charset="0"/>
                            </a:rPr>
                            <m:t>𝑨</m:t>
                          </m:r>
                        </m:e>
                      </m:acc>
                      <m:r>
                        <a:rPr lang="en-US" sz="1700" b="1" i="1">
                          <a:latin typeface="Cambria Math" panose="02040503050406030204" pitchFamily="18" charset="0"/>
                          <a:ea typeface="Times New Roman" panose="02020603050405020304" pitchFamily="18" charset="0"/>
                        </a:rPr>
                        <m:t>+ </m:t>
                      </m:r>
                      <m:sSub>
                        <m:sSubPr>
                          <m:ctrlPr>
                            <a:rPr lang="en-US" sz="1700" b="1" i="1">
                              <a:latin typeface="Cambria Math" panose="02040503050406030204" pitchFamily="18" charset="0"/>
                              <a:ea typeface="Times New Roman" panose="02020603050405020304" pitchFamily="18" charset="0"/>
                            </a:rPr>
                          </m:ctrlPr>
                        </m:sSubPr>
                        <m:e>
                          <m:r>
                            <a:rPr lang="en-US" sz="1700" b="1" i="1">
                              <a:latin typeface="Cambria Math" panose="02040503050406030204" pitchFamily="18" charset="0"/>
                              <a:ea typeface="Times New Roman" panose="02020603050405020304" pitchFamily="18" charset="0"/>
                            </a:rPr>
                            <m:t>∆</m:t>
                          </m:r>
                          <m:r>
                            <a:rPr lang="en-US" sz="1700" b="1" i="1" smtClean="0">
                              <a:latin typeface="Cambria Math" panose="02040503050406030204" pitchFamily="18" charset="0"/>
                              <a:ea typeface="Times New Roman" panose="02020603050405020304" pitchFamily="18" charset="0"/>
                            </a:rPr>
                            <m:t>𝑨</m:t>
                          </m:r>
                        </m:e>
                        <m:sub>
                          <m:r>
                            <a:rPr lang="en-US" sz="1700" b="1" i="1">
                              <a:latin typeface="Cambria Math" panose="02040503050406030204" pitchFamily="18" charset="0"/>
                              <a:ea typeface="Times New Roman" panose="02020603050405020304" pitchFamily="18" charset="0"/>
                            </a:rPr>
                            <m:t>𝒅𝒄</m:t>
                          </m:r>
                        </m:sub>
                      </m:sSub>
                    </m:oMath>
                  </m:oMathPara>
                </a14:m>
                <a:endParaRPr lang="en-US" sz="1700" b="1"/>
              </a:p>
              <a:p>
                <a:pPr marL="0" lvl="0" indent="0" algn="ctr" defTabSz="844550">
                  <a:lnSpc>
                    <a:spcPct val="90000"/>
                  </a:lnSpc>
                  <a:spcBef>
                    <a:spcPct val="0"/>
                  </a:spcBef>
                  <a:spcAft>
                    <a:spcPct val="35000"/>
                  </a:spcAft>
                  <a:buNone/>
                </a:pPr>
                <a:endParaRPr lang="en-US" sz="2400" kern="1200">
                  <a:latin typeface="+mj-lt"/>
                </a:endParaRPr>
              </a:p>
            </p:txBody>
          </p:sp>
        </mc:Choice>
        <mc:Fallback xmlns="">
          <p:sp>
            <p:nvSpPr>
              <p:cNvPr id="7" name="Freeform: Shape 6">
                <a:extLst>
                  <a:ext uri="{FF2B5EF4-FFF2-40B4-BE49-F238E27FC236}">
                    <a16:creationId xmlns:a16="http://schemas.microsoft.com/office/drawing/2014/main" id="{0F03CE72-AD6E-7DF2-4F50-CEBC50CAEC30}"/>
                  </a:ext>
                </a:extLst>
              </p:cNvPr>
              <p:cNvSpPr>
                <a:spLocks noRot="1" noChangeAspect="1" noMove="1" noResize="1" noEditPoints="1" noAdjustHandles="1" noChangeArrowheads="1" noChangeShapeType="1" noTextEdit="1"/>
              </p:cNvSpPr>
              <p:nvPr/>
            </p:nvSpPr>
            <p:spPr>
              <a:xfrm>
                <a:off x="2011680" y="2479076"/>
                <a:ext cx="2560320" cy="2560320"/>
              </a:xfrm>
              <a:custGeom>
                <a:avLst/>
                <a:gdLst>
                  <a:gd name="connsiteX0" fmla="*/ 0 w 2457297"/>
                  <a:gd name="connsiteY0" fmla="*/ 1228711 h 2457421"/>
                  <a:gd name="connsiteX1" fmla="*/ 1228649 w 2457297"/>
                  <a:gd name="connsiteY1" fmla="*/ 0 h 2457421"/>
                  <a:gd name="connsiteX2" fmla="*/ 2457298 w 2457297"/>
                  <a:gd name="connsiteY2" fmla="*/ 1228711 h 2457421"/>
                  <a:gd name="connsiteX3" fmla="*/ 1228649 w 2457297"/>
                  <a:gd name="connsiteY3" fmla="*/ 2457422 h 2457421"/>
                  <a:gd name="connsiteX4" fmla="*/ 0 w 2457297"/>
                  <a:gd name="connsiteY4" fmla="*/ 1228711 h 245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297" h="2457421">
                    <a:moveTo>
                      <a:pt x="0" y="1228711"/>
                    </a:moveTo>
                    <a:cubicBezTo>
                      <a:pt x="0" y="550113"/>
                      <a:pt x="550085" y="0"/>
                      <a:pt x="1228649" y="0"/>
                    </a:cubicBezTo>
                    <a:cubicBezTo>
                      <a:pt x="1907213" y="0"/>
                      <a:pt x="2457298" y="550113"/>
                      <a:pt x="2457298" y="1228711"/>
                    </a:cubicBezTo>
                    <a:cubicBezTo>
                      <a:pt x="2457298" y="1907309"/>
                      <a:pt x="1907213" y="2457422"/>
                      <a:pt x="1228649" y="2457422"/>
                    </a:cubicBezTo>
                    <a:cubicBezTo>
                      <a:pt x="550085" y="2457422"/>
                      <a:pt x="0" y="1907309"/>
                      <a:pt x="0" y="1228711"/>
                    </a:cubicBezTo>
                    <a:close/>
                  </a:path>
                </a:pathLst>
              </a:cu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Freeform: Shape 7">
                <a:extLst>
                  <a:ext uri="{FF2B5EF4-FFF2-40B4-BE49-F238E27FC236}">
                    <a16:creationId xmlns:a16="http://schemas.microsoft.com/office/drawing/2014/main" id="{5CD3201F-A42B-D4AF-16E4-397111FE6E35}"/>
                  </a:ext>
                </a:extLst>
              </p:cNvPr>
              <p:cNvSpPr/>
              <p:nvPr/>
            </p:nvSpPr>
            <p:spPr>
              <a:xfrm>
                <a:off x="3429000" y="895350"/>
                <a:ext cx="2560320" cy="2560320"/>
              </a:xfrm>
              <a:custGeom>
                <a:avLst/>
                <a:gdLst>
                  <a:gd name="connsiteX0" fmla="*/ 0 w 2457297"/>
                  <a:gd name="connsiteY0" fmla="*/ 1228711 h 2457421"/>
                  <a:gd name="connsiteX1" fmla="*/ 1228649 w 2457297"/>
                  <a:gd name="connsiteY1" fmla="*/ 0 h 2457421"/>
                  <a:gd name="connsiteX2" fmla="*/ 2457298 w 2457297"/>
                  <a:gd name="connsiteY2" fmla="*/ 1228711 h 2457421"/>
                  <a:gd name="connsiteX3" fmla="*/ 1228649 w 2457297"/>
                  <a:gd name="connsiteY3" fmla="*/ 2457422 h 2457421"/>
                  <a:gd name="connsiteX4" fmla="*/ 0 w 2457297"/>
                  <a:gd name="connsiteY4" fmla="*/ 1228711 h 245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297" h="2457421">
                    <a:moveTo>
                      <a:pt x="0" y="1228711"/>
                    </a:moveTo>
                    <a:cubicBezTo>
                      <a:pt x="0" y="550113"/>
                      <a:pt x="550085" y="0"/>
                      <a:pt x="1228649" y="0"/>
                    </a:cubicBezTo>
                    <a:cubicBezTo>
                      <a:pt x="1907213" y="0"/>
                      <a:pt x="2457298" y="550113"/>
                      <a:pt x="2457298" y="1228711"/>
                    </a:cubicBezTo>
                    <a:cubicBezTo>
                      <a:pt x="2457298" y="1907309"/>
                      <a:pt x="1907213" y="2457422"/>
                      <a:pt x="1228649" y="2457422"/>
                    </a:cubicBezTo>
                    <a:cubicBezTo>
                      <a:pt x="550085" y="2457422"/>
                      <a:pt x="0" y="1907309"/>
                      <a:pt x="0" y="1228711"/>
                    </a:cubicBezTo>
                    <a:close/>
                  </a:path>
                </a:pathLst>
              </a:custGeom>
            </p:spPr>
            <p:style>
              <a:lnRef idx="2">
                <a:schemeClr val="lt1">
                  <a:hueOff val="0"/>
                  <a:satOff val="0"/>
                  <a:lumOff val="0"/>
                  <a:alphaOff val="0"/>
                </a:schemeClr>
              </a:lnRef>
              <a:fillRef idx="1">
                <a:schemeClr val="accent5">
                  <a:alpha val="50000"/>
                  <a:hueOff val="-2703417"/>
                  <a:satOff val="-6968"/>
                  <a:lumOff val="-4706"/>
                  <a:alphaOff val="0"/>
                </a:schemeClr>
              </a:fillRef>
              <a:effectRef idx="0">
                <a:schemeClr val="accent5">
                  <a:alpha val="50000"/>
                  <a:hueOff val="-2703417"/>
                  <a:satOff val="-6968"/>
                  <a:lumOff val="-4706"/>
                  <a:alphaOff val="0"/>
                </a:schemeClr>
              </a:effectRef>
              <a:fontRef idx="minor">
                <a:schemeClr val="tx1"/>
              </a:fontRef>
            </p:style>
            <p:txBody>
              <a:bodyPr spcFirstLastPara="0" vert="horz" wrap="square" lIns="420823" tIns="420841" rIns="420823" bIns="420841" numCol="1" spcCol="1270" anchor="ctr" anchorCtr="0">
                <a:noAutofit/>
              </a:bodyPr>
              <a:lstStyle/>
              <a:p>
                <a:pPr lvl="0" algn="ctr" defTabSz="844550">
                  <a:lnSpc>
                    <a:spcPct val="90000"/>
                  </a:lnSpc>
                  <a:spcBef>
                    <a:spcPct val="0"/>
                  </a:spcBef>
                  <a:spcAft>
                    <a:spcPct val="35000"/>
                  </a:spcAft>
                </a:pPr>
                <a:r>
                  <a:rPr lang="en-US" sz="2400" b="1"/>
                  <a:t>Sai số tỉ đối:</a:t>
                </a:r>
              </a:p>
              <a:p>
                <a:pPr lvl="0" algn="ctr" defTabSz="844550">
                  <a:lnSpc>
                    <a:spcPct val="90000"/>
                  </a:lnSpc>
                  <a:spcBef>
                    <a:spcPct val="0"/>
                  </a:spcBef>
                  <a:spcAft>
                    <a:spcPct val="35000"/>
                  </a:spcAft>
                </a:pPr>
                <a14:m>
                  <m:oMathPara xmlns:m="http://schemas.openxmlformats.org/officeDocument/2006/math">
                    <m:oMathParaPr>
                      <m:jc m:val="centerGroup"/>
                    </m:oMathParaPr>
                    <m:oMath xmlns:m="http://schemas.openxmlformats.org/officeDocument/2006/math">
                      <m:r>
                        <a:rPr lang="en-US" sz="1700" b="1" i="1">
                          <a:ln/>
                          <a:latin typeface="Cambria Math" panose="02040503050406030204" pitchFamily="18" charset="0"/>
                          <a:ea typeface="Times New Roman" panose="02020603050405020304" pitchFamily="18" charset="0"/>
                        </a:rPr>
                        <m:t>𝜹</m:t>
                      </m:r>
                      <m:r>
                        <a:rPr lang="en-US" sz="1700" b="1" i="1" smtClean="0">
                          <a:ln/>
                          <a:latin typeface="Cambria Math" panose="02040503050406030204" pitchFamily="18" charset="0"/>
                          <a:ea typeface="Times New Roman" panose="02020603050405020304" pitchFamily="18" charset="0"/>
                        </a:rPr>
                        <m:t>𝑨</m:t>
                      </m:r>
                      <m:r>
                        <a:rPr lang="en-US" sz="1700" b="1" i="1">
                          <a:ln/>
                          <a:latin typeface="Cambria Math" panose="02040503050406030204" pitchFamily="18" charset="0"/>
                          <a:ea typeface="Times New Roman" panose="02020603050405020304" pitchFamily="18" charset="0"/>
                        </a:rPr>
                        <m:t>= </m:t>
                      </m:r>
                      <m:f>
                        <m:fPr>
                          <m:ctrlPr>
                            <a:rPr lang="en-US" sz="1700" b="1" i="1">
                              <a:ln/>
                              <a:latin typeface="Cambria Math" panose="02040503050406030204" pitchFamily="18" charset="0"/>
                              <a:ea typeface="Times New Roman" panose="02020603050405020304" pitchFamily="18" charset="0"/>
                            </a:rPr>
                          </m:ctrlPr>
                        </m:fPr>
                        <m:num>
                          <m:r>
                            <a:rPr lang="en-US" sz="1700" b="1" i="1">
                              <a:ln/>
                              <a:latin typeface="Cambria Math" panose="02040503050406030204" pitchFamily="18" charset="0"/>
                              <a:ea typeface="Times New Roman" panose="02020603050405020304" pitchFamily="18" charset="0"/>
                            </a:rPr>
                            <m:t>∆</m:t>
                          </m:r>
                          <m:r>
                            <a:rPr lang="en-US" sz="1700" b="1" i="1" smtClean="0">
                              <a:ln/>
                              <a:latin typeface="Cambria Math" panose="02040503050406030204" pitchFamily="18" charset="0"/>
                              <a:ea typeface="Times New Roman" panose="02020603050405020304" pitchFamily="18" charset="0"/>
                            </a:rPr>
                            <m:t>𝑨</m:t>
                          </m:r>
                        </m:num>
                        <m:den>
                          <m:acc>
                            <m:accPr>
                              <m:chr m:val="̅"/>
                              <m:ctrlPr>
                                <a:rPr lang="en-US" sz="1700" b="1" i="1">
                                  <a:ln/>
                                  <a:latin typeface="Cambria Math" panose="02040503050406030204" pitchFamily="18" charset="0"/>
                                  <a:ea typeface="Times New Roman" panose="02020603050405020304" pitchFamily="18" charset="0"/>
                                </a:rPr>
                              </m:ctrlPr>
                            </m:accPr>
                            <m:e>
                              <m:r>
                                <a:rPr lang="en-US" sz="1700" b="1" i="1" smtClean="0">
                                  <a:ln/>
                                  <a:latin typeface="Cambria Math" panose="02040503050406030204" pitchFamily="18" charset="0"/>
                                  <a:ea typeface="Times New Roman" panose="02020603050405020304" pitchFamily="18" charset="0"/>
                                </a:rPr>
                                <m:t>𝑨</m:t>
                              </m:r>
                            </m:e>
                          </m:acc>
                        </m:den>
                      </m:f>
                      <m:r>
                        <a:rPr lang="en-US" sz="1700" b="1" i="1">
                          <a:ln/>
                          <a:latin typeface="Cambria Math" panose="02040503050406030204" pitchFamily="18" charset="0"/>
                          <a:ea typeface="Times New Roman" panose="02020603050405020304" pitchFamily="18" charset="0"/>
                        </a:rPr>
                        <m:t>.</m:t>
                      </m:r>
                      <m:r>
                        <a:rPr lang="en-US" sz="1700" b="1" i="1">
                          <a:ln/>
                          <a:latin typeface="Cambria Math" panose="02040503050406030204" pitchFamily="18" charset="0"/>
                          <a:ea typeface="Times New Roman" panose="02020603050405020304" pitchFamily="18" charset="0"/>
                        </a:rPr>
                        <m:t>𝟏𝟎𝟎</m:t>
                      </m:r>
                      <m:r>
                        <a:rPr lang="en-US" sz="1700" b="1" i="1">
                          <a:ln/>
                          <a:latin typeface="Cambria Math" panose="02040503050406030204" pitchFamily="18" charset="0"/>
                          <a:ea typeface="Times New Roman" panose="02020603050405020304" pitchFamily="18" charset="0"/>
                        </a:rPr>
                        <m:t>%</m:t>
                      </m:r>
                    </m:oMath>
                  </m:oMathPara>
                </a14:m>
                <a:endParaRPr lang="en-US" sz="1700" b="1"/>
              </a:p>
            </p:txBody>
          </p:sp>
        </mc:Choice>
        <mc:Fallback xmlns="">
          <p:sp>
            <p:nvSpPr>
              <p:cNvPr id="8" name="Freeform: Shape 7">
                <a:extLst>
                  <a:ext uri="{FF2B5EF4-FFF2-40B4-BE49-F238E27FC236}">
                    <a16:creationId xmlns:a16="http://schemas.microsoft.com/office/drawing/2014/main" id="{5CD3201F-A42B-D4AF-16E4-397111FE6E35}"/>
                  </a:ext>
                </a:extLst>
              </p:cNvPr>
              <p:cNvSpPr>
                <a:spLocks noRot="1" noChangeAspect="1" noMove="1" noResize="1" noEditPoints="1" noAdjustHandles="1" noChangeArrowheads="1" noChangeShapeType="1" noTextEdit="1"/>
              </p:cNvSpPr>
              <p:nvPr/>
            </p:nvSpPr>
            <p:spPr>
              <a:xfrm>
                <a:off x="3429000" y="895350"/>
                <a:ext cx="2560320" cy="2560320"/>
              </a:xfrm>
              <a:custGeom>
                <a:avLst/>
                <a:gdLst>
                  <a:gd name="connsiteX0" fmla="*/ 0 w 2457297"/>
                  <a:gd name="connsiteY0" fmla="*/ 1228711 h 2457421"/>
                  <a:gd name="connsiteX1" fmla="*/ 1228649 w 2457297"/>
                  <a:gd name="connsiteY1" fmla="*/ 0 h 2457421"/>
                  <a:gd name="connsiteX2" fmla="*/ 2457298 w 2457297"/>
                  <a:gd name="connsiteY2" fmla="*/ 1228711 h 2457421"/>
                  <a:gd name="connsiteX3" fmla="*/ 1228649 w 2457297"/>
                  <a:gd name="connsiteY3" fmla="*/ 2457422 h 2457421"/>
                  <a:gd name="connsiteX4" fmla="*/ 0 w 2457297"/>
                  <a:gd name="connsiteY4" fmla="*/ 1228711 h 245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297" h="2457421">
                    <a:moveTo>
                      <a:pt x="0" y="1228711"/>
                    </a:moveTo>
                    <a:cubicBezTo>
                      <a:pt x="0" y="550113"/>
                      <a:pt x="550085" y="0"/>
                      <a:pt x="1228649" y="0"/>
                    </a:cubicBezTo>
                    <a:cubicBezTo>
                      <a:pt x="1907213" y="0"/>
                      <a:pt x="2457298" y="550113"/>
                      <a:pt x="2457298" y="1228711"/>
                    </a:cubicBezTo>
                    <a:cubicBezTo>
                      <a:pt x="2457298" y="1907309"/>
                      <a:pt x="1907213" y="2457422"/>
                      <a:pt x="1228649" y="2457422"/>
                    </a:cubicBezTo>
                    <a:cubicBezTo>
                      <a:pt x="550085" y="2457422"/>
                      <a:pt x="0" y="1907309"/>
                      <a:pt x="0" y="1228711"/>
                    </a:cubicBezTo>
                    <a:close/>
                  </a:path>
                </a:pathLst>
              </a:cu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Freeform: Shape 8">
                <a:extLst>
                  <a:ext uri="{FF2B5EF4-FFF2-40B4-BE49-F238E27FC236}">
                    <a16:creationId xmlns:a16="http://schemas.microsoft.com/office/drawing/2014/main" id="{25FEACD8-0C70-AFE3-2AA0-F520D6E8E5D8}"/>
                  </a:ext>
                </a:extLst>
              </p:cNvPr>
              <p:cNvSpPr/>
              <p:nvPr/>
            </p:nvSpPr>
            <p:spPr>
              <a:xfrm>
                <a:off x="4876800" y="2479076"/>
                <a:ext cx="2560320" cy="2560320"/>
              </a:xfrm>
              <a:custGeom>
                <a:avLst/>
                <a:gdLst>
                  <a:gd name="connsiteX0" fmla="*/ 0 w 2457297"/>
                  <a:gd name="connsiteY0" fmla="*/ 1228711 h 2457421"/>
                  <a:gd name="connsiteX1" fmla="*/ 1228649 w 2457297"/>
                  <a:gd name="connsiteY1" fmla="*/ 0 h 2457421"/>
                  <a:gd name="connsiteX2" fmla="*/ 2457298 w 2457297"/>
                  <a:gd name="connsiteY2" fmla="*/ 1228711 h 2457421"/>
                  <a:gd name="connsiteX3" fmla="*/ 1228649 w 2457297"/>
                  <a:gd name="connsiteY3" fmla="*/ 2457422 h 2457421"/>
                  <a:gd name="connsiteX4" fmla="*/ 0 w 2457297"/>
                  <a:gd name="connsiteY4" fmla="*/ 1228711 h 245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297" h="2457421">
                    <a:moveTo>
                      <a:pt x="0" y="1228711"/>
                    </a:moveTo>
                    <a:cubicBezTo>
                      <a:pt x="0" y="550113"/>
                      <a:pt x="550085" y="0"/>
                      <a:pt x="1228649" y="0"/>
                    </a:cubicBezTo>
                    <a:cubicBezTo>
                      <a:pt x="1907213" y="0"/>
                      <a:pt x="2457298" y="550113"/>
                      <a:pt x="2457298" y="1228711"/>
                    </a:cubicBezTo>
                    <a:cubicBezTo>
                      <a:pt x="2457298" y="1907309"/>
                      <a:pt x="1907213" y="2457422"/>
                      <a:pt x="1228649" y="2457422"/>
                    </a:cubicBezTo>
                    <a:cubicBezTo>
                      <a:pt x="550085" y="2457422"/>
                      <a:pt x="0" y="1907309"/>
                      <a:pt x="0" y="1228711"/>
                    </a:cubicBezTo>
                    <a:close/>
                  </a:path>
                </a:pathLst>
              </a:custGeom>
            </p:spPr>
            <p:style>
              <a:lnRef idx="2">
                <a:schemeClr val="lt1">
                  <a:hueOff val="0"/>
                  <a:satOff val="0"/>
                  <a:lumOff val="0"/>
                  <a:alphaOff val="0"/>
                </a:schemeClr>
              </a:lnRef>
              <a:fillRef idx="1">
                <a:schemeClr val="accent5">
                  <a:alpha val="50000"/>
                  <a:hueOff val="-4055126"/>
                  <a:satOff val="-10451"/>
                  <a:lumOff val="-7059"/>
                  <a:alphaOff val="0"/>
                </a:schemeClr>
              </a:fillRef>
              <a:effectRef idx="0">
                <a:schemeClr val="accent5">
                  <a:alpha val="50000"/>
                  <a:hueOff val="-4055126"/>
                  <a:satOff val="-10451"/>
                  <a:lumOff val="-7059"/>
                  <a:alphaOff val="0"/>
                </a:schemeClr>
              </a:effectRef>
              <a:fontRef idx="minor">
                <a:schemeClr val="tx1"/>
              </a:fontRef>
            </p:style>
            <p:txBody>
              <a:bodyPr spcFirstLastPara="0" vert="horz" wrap="square" lIns="432253" tIns="432271" rIns="432253" bIns="432271" numCol="1" spcCol="1270" anchor="ctr" anchorCtr="0">
                <a:noAutofit/>
              </a:bodyPr>
              <a:lstStyle/>
              <a:p>
                <a:pPr lvl="0" algn="ctr" defTabSz="844550">
                  <a:lnSpc>
                    <a:spcPct val="90000"/>
                  </a:lnSpc>
                  <a:spcBef>
                    <a:spcPct val="0"/>
                  </a:spcBef>
                  <a:spcAft>
                    <a:spcPct val="35000"/>
                  </a:spcAft>
                </a:pPr>
                <a:endParaRPr lang="en-US" sz="2400" b="1"/>
              </a:p>
              <a:p>
                <a:pPr lvl="0" algn="ctr" defTabSz="844550">
                  <a:lnSpc>
                    <a:spcPct val="90000"/>
                  </a:lnSpc>
                  <a:spcBef>
                    <a:spcPct val="0"/>
                  </a:spcBef>
                  <a:spcAft>
                    <a:spcPct val="35000"/>
                  </a:spcAft>
                </a:pPr>
                <a:r>
                  <a:rPr lang="en-US" sz="2400" b="1"/>
                  <a:t>Cách viết kết quả đo:</a:t>
                </a:r>
              </a:p>
              <a:p>
                <a:pPr lvl="0" algn="ctr" defTabSz="844550">
                  <a:lnSpc>
                    <a:spcPct val="90000"/>
                  </a:lnSpc>
                  <a:spcBef>
                    <a:spcPct val="0"/>
                  </a:spcBef>
                  <a:spcAft>
                    <a:spcPct val="35000"/>
                  </a:spcAft>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Times New Roman" panose="02020603050405020304" pitchFamily="18" charset="0"/>
                        </a:rPr>
                        <m:t>𝑨</m:t>
                      </m:r>
                      <m:r>
                        <a:rPr lang="en-US" sz="2000" b="1" i="1">
                          <a:latin typeface="Cambria Math" panose="02040503050406030204" pitchFamily="18" charset="0"/>
                          <a:ea typeface="Times New Roman" panose="02020603050405020304" pitchFamily="18" charset="0"/>
                        </a:rPr>
                        <m:t>= </m:t>
                      </m:r>
                      <m:acc>
                        <m:accPr>
                          <m:chr m:val="̅"/>
                          <m:ctrlPr>
                            <a:rPr lang="en-US" sz="2000" b="1" i="1">
                              <a:latin typeface="Cambria Math" panose="02040503050406030204" pitchFamily="18" charset="0"/>
                              <a:ea typeface="Times New Roman" panose="02020603050405020304" pitchFamily="18" charset="0"/>
                            </a:rPr>
                          </m:ctrlPr>
                        </m:accPr>
                        <m:e>
                          <m:r>
                            <a:rPr lang="en-US" sz="2000" b="1" i="1" smtClean="0">
                              <a:latin typeface="Cambria Math" panose="02040503050406030204" pitchFamily="18" charset="0"/>
                              <a:ea typeface="Times New Roman" panose="02020603050405020304" pitchFamily="18" charset="0"/>
                            </a:rPr>
                            <m:t>𝑨</m:t>
                          </m:r>
                        </m:e>
                      </m:acc>
                      <m:r>
                        <a:rPr lang="en-US" sz="2000" b="1" i="1">
                          <a:latin typeface="Cambria Math" panose="02040503050406030204" pitchFamily="18" charset="0"/>
                          <a:ea typeface="Times New Roman" panose="02020603050405020304" pitchFamily="18" charset="0"/>
                        </a:rPr>
                        <m:t> ± ∆</m:t>
                      </m:r>
                      <m:r>
                        <a:rPr lang="en-US" sz="2000" b="1" i="1" smtClean="0">
                          <a:latin typeface="Cambria Math" panose="02040503050406030204" pitchFamily="18" charset="0"/>
                          <a:ea typeface="Times New Roman" panose="02020603050405020304" pitchFamily="18" charset="0"/>
                        </a:rPr>
                        <m:t>𝑨</m:t>
                      </m:r>
                      <m:r>
                        <a:rPr lang="en-US" sz="2000" b="1" i="1">
                          <a:latin typeface="Cambria Math" panose="02040503050406030204" pitchFamily="18" charset="0"/>
                          <a:ea typeface="Times New Roman" panose="02020603050405020304" pitchFamily="18" charset="0"/>
                        </a:rPr>
                        <m:t> </m:t>
                      </m:r>
                    </m:oMath>
                  </m:oMathPara>
                </a14:m>
                <a:endParaRPr lang="en-US" sz="2000" b="1"/>
              </a:p>
            </p:txBody>
          </p:sp>
        </mc:Choice>
        <mc:Fallback xmlns="">
          <p:sp>
            <p:nvSpPr>
              <p:cNvPr id="9" name="Freeform: Shape 8">
                <a:extLst>
                  <a:ext uri="{FF2B5EF4-FFF2-40B4-BE49-F238E27FC236}">
                    <a16:creationId xmlns:a16="http://schemas.microsoft.com/office/drawing/2014/main" id="{25FEACD8-0C70-AFE3-2AA0-F520D6E8E5D8}"/>
                  </a:ext>
                </a:extLst>
              </p:cNvPr>
              <p:cNvSpPr>
                <a:spLocks noRot="1" noChangeAspect="1" noMove="1" noResize="1" noEditPoints="1" noAdjustHandles="1" noChangeArrowheads="1" noChangeShapeType="1" noTextEdit="1"/>
              </p:cNvSpPr>
              <p:nvPr/>
            </p:nvSpPr>
            <p:spPr>
              <a:xfrm>
                <a:off x="4876800" y="2479076"/>
                <a:ext cx="2560320" cy="2560320"/>
              </a:xfrm>
              <a:custGeom>
                <a:avLst/>
                <a:gdLst>
                  <a:gd name="connsiteX0" fmla="*/ 0 w 2457297"/>
                  <a:gd name="connsiteY0" fmla="*/ 1228711 h 2457421"/>
                  <a:gd name="connsiteX1" fmla="*/ 1228649 w 2457297"/>
                  <a:gd name="connsiteY1" fmla="*/ 0 h 2457421"/>
                  <a:gd name="connsiteX2" fmla="*/ 2457298 w 2457297"/>
                  <a:gd name="connsiteY2" fmla="*/ 1228711 h 2457421"/>
                  <a:gd name="connsiteX3" fmla="*/ 1228649 w 2457297"/>
                  <a:gd name="connsiteY3" fmla="*/ 2457422 h 2457421"/>
                  <a:gd name="connsiteX4" fmla="*/ 0 w 2457297"/>
                  <a:gd name="connsiteY4" fmla="*/ 1228711 h 245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297" h="2457421">
                    <a:moveTo>
                      <a:pt x="0" y="1228711"/>
                    </a:moveTo>
                    <a:cubicBezTo>
                      <a:pt x="0" y="550113"/>
                      <a:pt x="550085" y="0"/>
                      <a:pt x="1228649" y="0"/>
                    </a:cubicBezTo>
                    <a:cubicBezTo>
                      <a:pt x="1907213" y="0"/>
                      <a:pt x="2457298" y="550113"/>
                      <a:pt x="2457298" y="1228711"/>
                    </a:cubicBezTo>
                    <a:cubicBezTo>
                      <a:pt x="2457298" y="1907309"/>
                      <a:pt x="1907213" y="2457422"/>
                      <a:pt x="1228649" y="2457422"/>
                    </a:cubicBezTo>
                    <a:cubicBezTo>
                      <a:pt x="550085" y="2457422"/>
                      <a:pt x="0" y="1907309"/>
                      <a:pt x="0" y="1228711"/>
                    </a:cubicBezTo>
                    <a:close/>
                  </a:path>
                </a:pathLst>
              </a:custGeom>
              <a:blipFill>
                <a:blip r:embed="rId4"/>
                <a:stretch>
                  <a:fillRect/>
                </a:stretch>
              </a:blipFill>
            </p:spPr>
            <p:txBody>
              <a:bodyPr/>
              <a:lstStyle/>
              <a:p>
                <a:r>
                  <a:rPr lang="en-US">
                    <a:noFill/>
                  </a:rPr>
                  <a:t> </a:t>
                </a:r>
              </a:p>
            </p:txBody>
          </p:sp>
        </mc:Fallback>
      </mc:AlternateContent>
      <p:sp>
        <p:nvSpPr>
          <p:cNvPr id="11" name="Freeform: Shape 10">
            <a:extLst>
              <a:ext uri="{FF2B5EF4-FFF2-40B4-BE49-F238E27FC236}">
                <a16:creationId xmlns:a16="http://schemas.microsoft.com/office/drawing/2014/main" id="{7FB61B3B-AA33-38C4-DC2C-314192DADDE2}"/>
              </a:ext>
            </a:extLst>
          </p:cNvPr>
          <p:cNvSpPr/>
          <p:nvPr/>
        </p:nvSpPr>
        <p:spPr>
          <a:xfrm>
            <a:off x="6278880" y="895350"/>
            <a:ext cx="2560320" cy="2560320"/>
          </a:xfrm>
          <a:custGeom>
            <a:avLst/>
            <a:gdLst>
              <a:gd name="connsiteX0" fmla="*/ 0 w 2457297"/>
              <a:gd name="connsiteY0" fmla="*/ 1228711 h 2457421"/>
              <a:gd name="connsiteX1" fmla="*/ 1228649 w 2457297"/>
              <a:gd name="connsiteY1" fmla="*/ 0 h 2457421"/>
              <a:gd name="connsiteX2" fmla="*/ 2457298 w 2457297"/>
              <a:gd name="connsiteY2" fmla="*/ 1228711 h 2457421"/>
              <a:gd name="connsiteX3" fmla="*/ 1228649 w 2457297"/>
              <a:gd name="connsiteY3" fmla="*/ 2457422 h 2457421"/>
              <a:gd name="connsiteX4" fmla="*/ 0 w 2457297"/>
              <a:gd name="connsiteY4" fmla="*/ 1228711 h 245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297" h="2457421">
                <a:moveTo>
                  <a:pt x="0" y="1228711"/>
                </a:moveTo>
                <a:cubicBezTo>
                  <a:pt x="0" y="550113"/>
                  <a:pt x="550085" y="0"/>
                  <a:pt x="1228649" y="0"/>
                </a:cubicBezTo>
                <a:cubicBezTo>
                  <a:pt x="1907213" y="0"/>
                  <a:pt x="2457298" y="550113"/>
                  <a:pt x="2457298" y="1228711"/>
                </a:cubicBezTo>
                <a:cubicBezTo>
                  <a:pt x="2457298" y="1907309"/>
                  <a:pt x="1907213" y="2457422"/>
                  <a:pt x="1228649" y="2457422"/>
                </a:cubicBezTo>
                <a:cubicBezTo>
                  <a:pt x="550085" y="2457422"/>
                  <a:pt x="0" y="1907309"/>
                  <a:pt x="0" y="1228711"/>
                </a:cubicBezTo>
                <a:close/>
              </a:path>
            </a:pathLst>
          </a:custGeom>
        </p:spPr>
        <p:style>
          <a:lnRef idx="2">
            <a:schemeClr val="lt1">
              <a:hueOff val="0"/>
              <a:satOff val="0"/>
              <a:lumOff val="0"/>
              <a:alphaOff val="0"/>
            </a:schemeClr>
          </a:lnRef>
          <a:fillRef idx="1">
            <a:schemeClr val="accent5">
              <a:alpha val="50000"/>
              <a:hueOff val="-5406834"/>
              <a:satOff val="-13935"/>
              <a:lumOff val="-9412"/>
              <a:alphaOff val="0"/>
            </a:schemeClr>
          </a:fillRef>
          <a:effectRef idx="0">
            <a:schemeClr val="accent5">
              <a:alpha val="50000"/>
              <a:hueOff val="-5406834"/>
              <a:satOff val="-13935"/>
              <a:lumOff val="-9412"/>
              <a:alphaOff val="0"/>
            </a:schemeClr>
          </a:effectRef>
          <a:fontRef idx="minor">
            <a:schemeClr val="tx1"/>
          </a:fontRef>
        </p:style>
        <p:txBody>
          <a:bodyPr spcFirstLastPara="0" vert="horz" wrap="square" lIns="432253" tIns="432271" rIns="432253" bIns="432271" numCol="1" spcCol="1270" anchor="ctr" anchorCtr="0">
            <a:noAutofit/>
          </a:bodyPr>
          <a:lstStyle/>
          <a:p>
            <a:pPr algn="ctr" defTabSz="844550">
              <a:lnSpc>
                <a:spcPct val="90000"/>
              </a:lnSpc>
              <a:spcBef>
                <a:spcPct val="0"/>
              </a:spcBef>
              <a:spcAft>
                <a:spcPct val="35000"/>
              </a:spcAft>
            </a:pPr>
            <a:r>
              <a:rPr lang="en-US" sz="2400" b="1"/>
              <a:t>Cách xác định sai số của phép đo gián tiếp</a:t>
            </a:r>
            <a:endParaRPr lang="en-US" sz="2400"/>
          </a:p>
        </p:txBody>
      </p:sp>
    </p:spTree>
    <p:extLst>
      <p:ext uri="{BB962C8B-B14F-4D97-AF65-F5344CB8AC3E}">
        <p14:creationId xmlns:p14="http://schemas.microsoft.com/office/powerpoint/2010/main" val="30042285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69E116-20AC-4EBC-987E-F39A374B7257}"/>
              </a:ext>
            </a:extLst>
          </p:cNvPr>
          <p:cNvSpPr/>
          <p:nvPr/>
        </p:nvSpPr>
        <p:spPr>
          <a:xfrm>
            <a:off x="304800" y="0"/>
            <a:ext cx="8534400" cy="666750"/>
          </a:xfrm>
          <a:prstGeom prst="rect">
            <a:avLst/>
          </a:prstGeom>
        </p:spPr>
        <p:txBody>
          <a:bodyPr vert="horz" lIns="91440" tIns="45720" rIns="91440" bIns="45720" rtlCol="0" anchor="t">
            <a:noAutofit/>
          </a:bodyPr>
          <a:lstStyle/>
          <a:p>
            <a:pPr marL="0" marR="0" lvl="0" indent="0" algn="ctr" defTabSz="914400" rtl="0" eaLnBrk="1" fontAlgn="base" latinLnBrk="0" hangingPunct="1">
              <a:lnSpc>
                <a:spcPct val="120000"/>
              </a:lnSpc>
              <a:spcBef>
                <a:spcPct val="0"/>
              </a:spcBef>
              <a:spcAft>
                <a:spcPts val="600"/>
              </a:spcAft>
              <a:buClrTx/>
              <a:buSzTx/>
              <a:buFontTx/>
              <a:buNone/>
              <a:tabLst/>
              <a:defRPr/>
            </a:pPr>
            <a:r>
              <a:rPr lang="en-US" sz="3600" b="1">
                <a:ln>
                  <a:solidFill>
                    <a:schemeClr val="tx1"/>
                  </a:solidFill>
                </a:ln>
                <a:effectLst/>
                <a:latin typeface="+mj-lt"/>
                <a:ea typeface="Times New Roman" panose="02020603050405020304" pitchFamily="18" charset="0"/>
              </a:rPr>
              <a:t>CÁC BƯỚC LÀM BÀI TOÁN TÍNH SAI SỐ</a:t>
            </a:r>
            <a:endParaRPr kumimoji="0" lang="en-US" sz="3600" b="1" i="0" u="none" strike="noStrike" kern="1200" cap="none" spc="0" normalizeH="0" baseline="0" noProof="0">
              <a:ln w="1905">
                <a:solidFill>
                  <a:schemeClr val="tx1"/>
                </a:solidFill>
              </a:ln>
              <a:effectLst>
                <a:innerShdw blurRad="69850" dist="43180" dir="5400000">
                  <a:srgbClr val="000000">
                    <a:alpha val="65000"/>
                  </a:srgbClr>
                </a:innerShdw>
              </a:effectLst>
              <a:uLnTx/>
              <a:uFillTx/>
              <a:latin typeface="+mj-lt"/>
              <a:ea typeface="+mn-ea"/>
              <a:cs typeface="+mn-cs"/>
            </a:endParaRPr>
          </a:p>
        </p:txBody>
      </p:sp>
      <p:cxnSp>
        <p:nvCxnSpPr>
          <p:cNvPr id="3" name="Straight Connector 2">
            <a:extLst>
              <a:ext uri="{FF2B5EF4-FFF2-40B4-BE49-F238E27FC236}">
                <a16:creationId xmlns:a16="http://schemas.microsoft.com/office/drawing/2014/main" id="{0D274F1B-6908-B56E-D4AB-C7035AD22F92}"/>
              </a:ext>
            </a:extLst>
          </p:cNvPr>
          <p:cNvCxnSpPr/>
          <p:nvPr/>
        </p:nvCxnSpPr>
        <p:spPr>
          <a:xfrm>
            <a:off x="4572000" y="819150"/>
            <a:ext cx="0" cy="432435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sp>
        <p:nvSpPr>
          <p:cNvPr id="12" name="TextBox 11">
            <a:extLst>
              <a:ext uri="{FF2B5EF4-FFF2-40B4-BE49-F238E27FC236}">
                <a16:creationId xmlns:a16="http://schemas.microsoft.com/office/drawing/2014/main" id="{1DD50FFA-4E12-2C75-3639-0FF9F76DB286}"/>
              </a:ext>
            </a:extLst>
          </p:cNvPr>
          <p:cNvSpPr txBox="1"/>
          <p:nvPr/>
        </p:nvSpPr>
        <p:spPr>
          <a:xfrm>
            <a:off x="762000" y="739859"/>
            <a:ext cx="3047998" cy="492122"/>
          </a:xfrm>
          <a:prstGeom prst="rect">
            <a:avLst/>
          </a:prstGeom>
          <a:noFill/>
          <a:ln w="28575">
            <a:solidFill>
              <a:schemeClr val="tx1"/>
            </a:solidFill>
            <a:prstDash val="sysDash"/>
          </a:ln>
        </p:spPr>
        <p:txBody>
          <a:bodyPr wrap="square">
            <a:spAutoFit/>
          </a:bodyPr>
          <a:lstStyle/>
          <a:p>
            <a:pPr algn="ctr">
              <a:lnSpc>
                <a:spcPct val="115000"/>
              </a:lnSpc>
            </a:pPr>
            <a:r>
              <a:rPr lang="en-US" sz="2400" b="1">
                <a:effectLst/>
                <a:latin typeface="+mj-lt"/>
                <a:ea typeface="Times New Roman" panose="02020603050405020304" pitchFamily="18" charset="0"/>
              </a:rPr>
              <a:t>Với phép đo trực tiếp</a:t>
            </a:r>
          </a:p>
        </p:txBody>
      </p:sp>
      <p:sp>
        <p:nvSpPr>
          <p:cNvPr id="14" name="TextBox 13">
            <a:extLst>
              <a:ext uri="{FF2B5EF4-FFF2-40B4-BE49-F238E27FC236}">
                <a16:creationId xmlns:a16="http://schemas.microsoft.com/office/drawing/2014/main" id="{5902D3E3-FC5C-F4DC-6FB2-055CC99A52BE}"/>
              </a:ext>
            </a:extLst>
          </p:cNvPr>
          <p:cNvSpPr txBox="1"/>
          <p:nvPr/>
        </p:nvSpPr>
        <p:spPr>
          <a:xfrm>
            <a:off x="5344890" y="739859"/>
            <a:ext cx="3047996" cy="492122"/>
          </a:xfrm>
          <a:prstGeom prst="rect">
            <a:avLst/>
          </a:prstGeom>
          <a:noFill/>
          <a:ln w="28575">
            <a:solidFill>
              <a:schemeClr val="tx1"/>
            </a:solidFill>
            <a:prstDash val="sysDash"/>
          </a:ln>
        </p:spPr>
        <p:txBody>
          <a:bodyPr wrap="square">
            <a:spAutoFit/>
          </a:bodyPr>
          <a:lstStyle/>
          <a:p>
            <a:pPr algn="ctr">
              <a:lnSpc>
                <a:spcPct val="115000"/>
              </a:lnSpc>
            </a:pPr>
            <a:r>
              <a:rPr lang="en-US" sz="2400" b="1">
                <a:effectLst/>
                <a:latin typeface="+mj-lt"/>
                <a:ea typeface="Times New Roman" panose="02020603050405020304" pitchFamily="18" charset="0"/>
              </a:rPr>
              <a:t>Với phép đo gián tiếp:</a:t>
            </a:r>
          </a:p>
        </p:txBody>
      </p:sp>
      <p:sp>
        <p:nvSpPr>
          <p:cNvPr id="17" name="Freeform: Shape 16">
            <a:extLst>
              <a:ext uri="{FF2B5EF4-FFF2-40B4-BE49-F238E27FC236}">
                <a16:creationId xmlns:a16="http://schemas.microsoft.com/office/drawing/2014/main" id="{AD64265E-576D-9352-0D2E-D6488FE51C47}"/>
              </a:ext>
            </a:extLst>
          </p:cNvPr>
          <p:cNvSpPr/>
          <p:nvPr/>
        </p:nvSpPr>
        <p:spPr>
          <a:xfrm>
            <a:off x="152401" y="1451939"/>
            <a:ext cx="714981" cy="1021402"/>
          </a:xfrm>
          <a:custGeom>
            <a:avLst/>
            <a:gdLst>
              <a:gd name="connsiteX0" fmla="*/ 0 w 1021401"/>
              <a:gd name="connsiteY0" fmla="*/ 0 h 714980"/>
              <a:gd name="connsiteX1" fmla="*/ 663911 w 1021401"/>
              <a:gd name="connsiteY1" fmla="*/ 0 h 714980"/>
              <a:gd name="connsiteX2" fmla="*/ 1021401 w 1021401"/>
              <a:gd name="connsiteY2" fmla="*/ 357490 h 714980"/>
              <a:gd name="connsiteX3" fmla="*/ 663911 w 1021401"/>
              <a:gd name="connsiteY3" fmla="*/ 714980 h 714980"/>
              <a:gd name="connsiteX4" fmla="*/ 0 w 1021401"/>
              <a:gd name="connsiteY4" fmla="*/ 714980 h 714980"/>
              <a:gd name="connsiteX5" fmla="*/ 357490 w 1021401"/>
              <a:gd name="connsiteY5" fmla="*/ 357490 h 714980"/>
              <a:gd name="connsiteX6" fmla="*/ 0 w 1021401"/>
              <a:gd name="connsiteY6" fmla="*/ 0 h 7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01" h="714980">
                <a:moveTo>
                  <a:pt x="1021400" y="0"/>
                </a:moveTo>
                <a:lnTo>
                  <a:pt x="1021400" y="464737"/>
                </a:lnTo>
                <a:lnTo>
                  <a:pt x="510701" y="714980"/>
                </a:lnTo>
                <a:lnTo>
                  <a:pt x="1" y="464737"/>
                </a:lnTo>
                <a:lnTo>
                  <a:pt x="1" y="0"/>
                </a:lnTo>
                <a:lnTo>
                  <a:pt x="510701" y="250243"/>
                </a:lnTo>
                <a:lnTo>
                  <a:pt x="102140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701" tIns="370190" rIns="12700" bIns="370191" numCol="1" spcCol="1270" anchor="ctr" anchorCtr="0">
            <a:noAutofit/>
          </a:bodyPr>
          <a:lstStyle/>
          <a:p>
            <a:pPr marL="0" lvl="0" indent="0" algn="ctr" defTabSz="889000">
              <a:lnSpc>
                <a:spcPct val="90000"/>
              </a:lnSpc>
              <a:spcBef>
                <a:spcPct val="0"/>
              </a:spcBef>
              <a:spcAft>
                <a:spcPct val="35000"/>
              </a:spcAft>
              <a:buNone/>
            </a:pPr>
            <a:r>
              <a:rPr lang="en-US" sz="2000" b="1" kern="1200">
                <a:latin typeface="+mj-lt"/>
              </a:rPr>
              <a:t>B1</a:t>
            </a:r>
          </a:p>
        </p:txBody>
      </p:sp>
      <mc:AlternateContent xmlns:mc="http://schemas.openxmlformats.org/markup-compatibility/2006" xmlns:a14="http://schemas.microsoft.com/office/drawing/2010/main">
        <mc:Choice Requires="a14">
          <p:sp>
            <p:nvSpPr>
              <p:cNvPr id="18" name="Freeform: Shape 17">
                <a:extLst>
                  <a:ext uri="{FF2B5EF4-FFF2-40B4-BE49-F238E27FC236}">
                    <a16:creationId xmlns:a16="http://schemas.microsoft.com/office/drawing/2014/main" id="{44C59C5F-6E0D-5C82-79AF-6987EE6ADDD4}"/>
                  </a:ext>
                </a:extLst>
              </p:cNvPr>
              <p:cNvSpPr/>
              <p:nvPr/>
            </p:nvSpPr>
            <p:spPr>
              <a:xfrm>
                <a:off x="867381" y="1451941"/>
                <a:ext cx="3552216" cy="663911"/>
              </a:xfrm>
              <a:custGeom>
                <a:avLst/>
                <a:gdLst>
                  <a:gd name="connsiteX0" fmla="*/ 110654 w 663910"/>
                  <a:gd name="connsiteY0" fmla="*/ 0 h 3552215"/>
                  <a:gd name="connsiteX1" fmla="*/ 553256 w 663910"/>
                  <a:gd name="connsiteY1" fmla="*/ 0 h 3552215"/>
                  <a:gd name="connsiteX2" fmla="*/ 663910 w 663910"/>
                  <a:gd name="connsiteY2" fmla="*/ 110654 h 3552215"/>
                  <a:gd name="connsiteX3" fmla="*/ 663910 w 663910"/>
                  <a:gd name="connsiteY3" fmla="*/ 3552215 h 3552215"/>
                  <a:gd name="connsiteX4" fmla="*/ 663910 w 663910"/>
                  <a:gd name="connsiteY4" fmla="*/ 3552215 h 3552215"/>
                  <a:gd name="connsiteX5" fmla="*/ 0 w 663910"/>
                  <a:gd name="connsiteY5" fmla="*/ 3552215 h 3552215"/>
                  <a:gd name="connsiteX6" fmla="*/ 0 w 663910"/>
                  <a:gd name="connsiteY6" fmla="*/ 3552215 h 3552215"/>
                  <a:gd name="connsiteX7" fmla="*/ 0 w 663910"/>
                  <a:gd name="connsiteY7" fmla="*/ 110654 h 3552215"/>
                  <a:gd name="connsiteX8" fmla="*/ 110654 w 663910"/>
                  <a:gd name="connsiteY8" fmla="*/ 0 h 35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910" h="3552215">
                    <a:moveTo>
                      <a:pt x="663910" y="592050"/>
                    </a:moveTo>
                    <a:lnTo>
                      <a:pt x="663910" y="2960165"/>
                    </a:lnTo>
                    <a:cubicBezTo>
                      <a:pt x="663910" y="3287146"/>
                      <a:pt x="654651" y="3552212"/>
                      <a:pt x="643229" y="3552212"/>
                    </a:cubicBezTo>
                    <a:lnTo>
                      <a:pt x="0" y="3552212"/>
                    </a:lnTo>
                    <a:lnTo>
                      <a:pt x="0" y="3552212"/>
                    </a:lnTo>
                    <a:lnTo>
                      <a:pt x="0" y="3"/>
                    </a:lnTo>
                    <a:lnTo>
                      <a:pt x="0" y="3"/>
                    </a:lnTo>
                    <a:lnTo>
                      <a:pt x="643229" y="3"/>
                    </a:lnTo>
                    <a:cubicBezTo>
                      <a:pt x="654651" y="3"/>
                      <a:pt x="663910" y="265069"/>
                      <a:pt x="663910" y="592050"/>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41934" rIns="41934" bIns="41935" numCol="1" spcCol="1270" anchor="ctr" anchorCtr="0">
                <a:noAutofit/>
              </a:bodyPr>
              <a:lstStyle/>
              <a:p>
                <a:pPr marL="114300" lvl="1" indent="-114300" algn="l" defTabSz="666750">
                  <a:lnSpc>
                    <a:spcPct val="90000"/>
                  </a:lnSpc>
                  <a:spcBef>
                    <a:spcPct val="0"/>
                  </a:spcBef>
                  <a:spcAft>
                    <a:spcPct val="15000"/>
                  </a:spcAft>
                  <a:buChar char="•"/>
                </a:pPr>
                <a:r>
                  <a:rPr lang="en-US" sz="2400" kern="1200">
                    <a:latin typeface="+mj-lt"/>
                  </a:rPr>
                  <a:t>Tính: </a:t>
                </a:r>
                <a14:m>
                  <m:oMath xmlns:m="http://schemas.openxmlformats.org/officeDocument/2006/math">
                    <m:acc>
                      <m:accPr>
                        <m:chr m:val="̅"/>
                        <m:ctrlPr>
                          <a:rPr lang="en-US" sz="2400" i="1" kern="1200" smtClean="0">
                            <a:latin typeface="Cambria Math" panose="02040503050406030204" pitchFamily="18" charset="0"/>
                          </a:rPr>
                        </m:ctrlPr>
                      </m:accPr>
                      <m:e>
                        <m:r>
                          <a:rPr lang="en-US" sz="2400" b="0" i="1" kern="1200" smtClean="0">
                            <a:latin typeface="Cambria Math" panose="02040503050406030204" pitchFamily="18" charset="0"/>
                          </a:rPr>
                          <m:t>𝐴</m:t>
                        </m:r>
                      </m:e>
                    </m:acc>
                    <m:r>
                      <a:rPr lang="en-US" sz="2400" i="1" kern="1200" smtClean="0">
                        <a:latin typeface="Cambria Math" panose="02040503050406030204" pitchFamily="18" charset="0"/>
                      </a:rPr>
                      <m:t>=</m:t>
                    </m:r>
                    <m:r>
                      <a:rPr lang="en-US" sz="2400" i="1" kern="1200">
                        <a:latin typeface="Cambria Math" panose="02040503050406030204" pitchFamily="18" charset="0"/>
                      </a:rPr>
                      <m:t> </m:t>
                    </m:r>
                    <m:f>
                      <m:fPr>
                        <m:ctrlPr>
                          <a:rPr lang="en-US" sz="2400" i="1" kern="1200">
                            <a:latin typeface="Cambria Math" panose="02040503050406030204" pitchFamily="18" charset="0"/>
                          </a:rPr>
                        </m:ctrlPr>
                      </m:fPr>
                      <m:num>
                        <m:r>
                          <a:rPr lang="en-US" sz="2400" b="0" i="1" kern="1200" smtClean="0">
                            <a:latin typeface="Cambria Math" panose="02040503050406030204" pitchFamily="18" charset="0"/>
                          </a:rPr>
                          <m:t>𝐴</m:t>
                        </m:r>
                        <m:r>
                          <a:rPr lang="en-US" sz="2400" i="1" kern="1200">
                            <a:latin typeface="Cambria Math" panose="02040503050406030204" pitchFamily="18" charset="0"/>
                          </a:rPr>
                          <m:t>+ </m:t>
                        </m:r>
                        <m:sSub>
                          <m:sSubPr>
                            <m:ctrlPr>
                              <a:rPr lang="en-US" sz="2400" i="1" kern="1200">
                                <a:latin typeface="Cambria Math" panose="02040503050406030204" pitchFamily="18" charset="0"/>
                              </a:rPr>
                            </m:ctrlPr>
                          </m:sSubPr>
                          <m:e>
                            <m:r>
                              <a:rPr lang="en-US" sz="2400" b="0" i="1" kern="1200" smtClean="0">
                                <a:latin typeface="Cambria Math" panose="02040503050406030204" pitchFamily="18" charset="0"/>
                              </a:rPr>
                              <m:t>𝐴</m:t>
                            </m:r>
                          </m:e>
                          <m:sub>
                            <m:r>
                              <a:rPr lang="en-US" sz="2400" i="1" kern="1200">
                                <a:latin typeface="Cambria Math" panose="02040503050406030204" pitchFamily="18" charset="0"/>
                              </a:rPr>
                              <m:t>2</m:t>
                            </m:r>
                          </m:sub>
                        </m:sSub>
                        <m:r>
                          <a:rPr lang="en-US" sz="2400" i="1" kern="1200">
                            <a:latin typeface="Cambria Math" panose="02040503050406030204" pitchFamily="18" charset="0"/>
                          </a:rPr>
                          <m:t>+...+</m:t>
                        </m:r>
                        <m:sSub>
                          <m:sSubPr>
                            <m:ctrlPr>
                              <a:rPr lang="en-US" sz="2400" i="1" kern="1200">
                                <a:latin typeface="Cambria Math" panose="02040503050406030204" pitchFamily="18" charset="0"/>
                              </a:rPr>
                            </m:ctrlPr>
                          </m:sSubPr>
                          <m:e>
                            <m:r>
                              <a:rPr lang="en-US" sz="2400" b="0" i="1" kern="1200" smtClean="0">
                                <a:latin typeface="Cambria Math" panose="02040503050406030204" pitchFamily="18" charset="0"/>
                              </a:rPr>
                              <m:t>𝐴</m:t>
                            </m:r>
                          </m:e>
                          <m:sub>
                            <m:r>
                              <a:rPr lang="en-US" sz="2400" i="1" kern="1200">
                                <a:latin typeface="Cambria Math" panose="02040503050406030204" pitchFamily="18" charset="0"/>
                              </a:rPr>
                              <m:t>𝑛</m:t>
                            </m:r>
                          </m:sub>
                        </m:sSub>
                      </m:num>
                      <m:den>
                        <m:r>
                          <a:rPr lang="en-US" sz="2400" i="1" kern="1200">
                            <a:latin typeface="Cambria Math" panose="02040503050406030204" pitchFamily="18" charset="0"/>
                          </a:rPr>
                          <m:t>𝑛</m:t>
                        </m:r>
                      </m:den>
                    </m:f>
                  </m:oMath>
                </a14:m>
                <a:endParaRPr lang="en-US" sz="2400" kern="1200">
                  <a:latin typeface="+mj-lt"/>
                </a:endParaRPr>
              </a:p>
            </p:txBody>
          </p:sp>
        </mc:Choice>
        <mc:Fallback xmlns="">
          <p:sp>
            <p:nvSpPr>
              <p:cNvPr id="18" name="Freeform: Shape 17">
                <a:extLst>
                  <a:ext uri="{FF2B5EF4-FFF2-40B4-BE49-F238E27FC236}">
                    <a16:creationId xmlns:a16="http://schemas.microsoft.com/office/drawing/2014/main" id="{44C59C5F-6E0D-5C82-79AF-6987EE6ADDD4}"/>
                  </a:ext>
                </a:extLst>
              </p:cNvPr>
              <p:cNvSpPr>
                <a:spLocks noRot="1" noChangeAspect="1" noMove="1" noResize="1" noEditPoints="1" noAdjustHandles="1" noChangeArrowheads="1" noChangeShapeType="1" noTextEdit="1"/>
              </p:cNvSpPr>
              <p:nvPr/>
            </p:nvSpPr>
            <p:spPr>
              <a:xfrm>
                <a:off x="867381" y="1451941"/>
                <a:ext cx="3552216" cy="663911"/>
              </a:xfrm>
              <a:custGeom>
                <a:avLst/>
                <a:gdLst>
                  <a:gd name="connsiteX0" fmla="*/ 110654 w 663910"/>
                  <a:gd name="connsiteY0" fmla="*/ 0 h 3552215"/>
                  <a:gd name="connsiteX1" fmla="*/ 553256 w 663910"/>
                  <a:gd name="connsiteY1" fmla="*/ 0 h 3552215"/>
                  <a:gd name="connsiteX2" fmla="*/ 663910 w 663910"/>
                  <a:gd name="connsiteY2" fmla="*/ 110654 h 3552215"/>
                  <a:gd name="connsiteX3" fmla="*/ 663910 w 663910"/>
                  <a:gd name="connsiteY3" fmla="*/ 3552215 h 3552215"/>
                  <a:gd name="connsiteX4" fmla="*/ 663910 w 663910"/>
                  <a:gd name="connsiteY4" fmla="*/ 3552215 h 3552215"/>
                  <a:gd name="connsiteX5" fmla="*/ 0 w 663910"/>
                  <a:gd name="connsiteY5" fmla="*/ 3552215 h 3552215"/>
                  <a:gd name="connsiteX6" fmla="*/ 0 w 663910"/>
                  <a:gd name="connsiteY6" fmla="*/ 3552215 h 3552215"/>
                  <a:gd name="connsiteX7" fmla="*/ 0 w 663910"/>
                  <a:gd name="connsiteY7" fmla="*/ 110654 h 3552215"/>
                  <a:gd name="connsiteX8" fmla="*/ 110654 w 663910"/>
                  <a:gd name="connsiteY8" fmla="*/ 0 h 35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910" h="3552215">
                    <a:moveTo>
                      <a:pt x="663910" y="592050"/>
                    </a:moveTo>
                    <a:lnTo>
                      <a:pt x="663910" y="2960165"/>
                    </a:lnTo>
                    <a:cubicBezTo>
                      <a:pt x="663910" y="3287146"/>
                      <a:pt x="654651" y="3552212"/>
                      <a:pt x="643229" y="3552212"/>
                    </a:cubicBezTo>
                    <a:lnTo>
                      <a:pt x="0" y="3552212"/>
                    </a:lnTo>
                    <a:lnTo>
                      <a:pt x="0" y="3552212"/>
                    </a:lnTo>
                    <a:lnTo>
                      <a:pt x="0" y="3"/>
                    </a:lnTo>
                    <a:lnTo>
                      <a:pt x="0" y="3"/>
                    </a:lnTo>
                    <a:lnTo>
                      <a:pt x="643229" y="3"/>
                    </a:lnTo>
                    <a:cubicBezTo>
                      <a:pt x="654651" y="3"/>
                      <a:pt x="663910" y="265069"/>
                      <a:pt x="663910" y="592050"/>
                    </a:cubicBezTo>
                    <a:close/>
                  </a:path>
                </a:pathLst>
              </a:custGeom>
              <a:blipFill>
                <a:blip r:embed="rId3"/>
                <a:stretch>
                  <a:fillRect l="-2051" b="-2703"/>
                </a:stretch>
              </a:blipFill>
            </p:spPr>
            <p:txBody>
              <a:bodyPr/>
              <a:lstStyle/>
              <a:p>
                <a:r>
                  <a:rPr lang="en-US">
                    <a:noFill/>
                  </a:rPr>
                  <a:t> </a:t>
                </a:r>
              </a:p>
            </p:txBody>
          </p:sp>
        </mc:Fallback>
      </mc:AlternateContent>
      <p:sp>
        <p:nvSpPr>
          <p:cNvPr id="19" name="Freeform: Shape 18">
            <a:extLst>
              <a:ext uri="{FF2B5EF4-FFF2-40B4-BE49-F238E27FC236}">
                <a16:creationId xmlns:a16="http://schemas.microsoft.com/office/drawing/2014/main" id="{654C0D31-74B7-108D-F52F-46DB4D49D234}"/>
              </a:ext>
            </a:extLst>
          </p:cNvPr>
          <p:cNvSpPr/>
          <p:nvPr/>
        </p:nvSpPr>
        <p:spPr>
          <a:xfrm>
            <a:off x="152401" y="2322942"/>
            <a:ext cx="714981" cy="1021402"/>
          </a:xfrm>
          <a:custGeom>
            <a:avLst/>
            <a:gdLst>
              <a:gd name="connsiteX0" fmla="*/ 0 w 1021401"/>
              <a:gd name="connsiteY0" fmla="*/ 0 h 714980"/>
              <a:gd name="connsiteX1" fmla="*/ 663911 w 1021401"/>
              <a:gd name="connsiteY1" fmla="*/ 0 h 714980"/>
              <a:gd name="connsiteX2" fmla="*/ 1021401 w 1021401"/>
              <a:gd name="connsiteY2" fmla="*/ 357490 h 714980"/>
              <a:gd name="connsiteX3" fmla="*/ 663911 w 1021401"/>
              <a:gd name="connsiteY3" fmla="*/ 714980 h 714980"/>
              <a:gd name="connsiteX4" fmla="*/ 0 w 1021401"/>
              <a:gd name="connsiteY4" fmla="*/ 714980 h 714980"/>
              <a:gd name="connsiteX5" fmla="*/ 357490 w 1021401"/>
              <a:gd name="connsiteY5" fmla="*/ 357490 h 714980"/>
              <a:gd name="connsiteX6" fmla="*/ 0 w 1021401"/>
              <a:gd name="connsiteY6" fmla="*/ 0 h 7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01" h="714980">
                <a:moveTo>
                  <a:pt x="1021400" y="0"/>
                </a:moveTo>
                <a:lnTo>
                  <a:pt x="1021400" y="464737"/>
                </a:lnTo>
                <a:lnTo>
                  <a:pt x="510701" y="714980"/>
                </a:lnTo>
                <a:lnTo>
                  <a:pt x="1" y="464737"/>
                </a:lnTo>
                <a:lnTo>
                  <a:pt x="1" y="0"/>
                </a:lnTo>
                <a:lnTo>
                  <a:pt x="510701" y="250243"/>
                </a:lnTo>
                <a:lnTo>
                  <a:pt x="1021400" y="0"/>
                </a:lnTo>
                <a:close/>
              </a:path>
            </a:pathLst>
          </a:custGeom>
        </p:spPr>
        <p:style>
          <a:lnRef idx="2">
            <a:schemeClr val="accent2">
              <a:hueOff val="-485121"/>
              <a:satOff val="-27976"/>
              <a:lumOff val="2876"/>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spcFirstLastPara="0" vert="horz" wrap="square" lIns="12701" tIns="370190" rIns="12700" bIns="370191" numCol="1" spcCol="1270" anchor="ctr" anchorCtr="0">
            <a:noAutofit/>
          </a:bodyPr>
          <a:lstStyle/>
          <a:p>
            <a:pPr marL="0" lvl="0" indent="0" algn="ctr" defTabSz="889000">
              <a:lnSpc>
                <a:spcPct val="90000"/>
              </a:lnSpc>
              <a:spcBef>
                <a:spcPct val="0"/>
              </a:spcBef>
              <a:spcAft>
                <a:spcPct val="35000"/>
              </a:spcAft>
              <a:buNone/>
            </a:pPr>
            <a:r>
              <a:rPr lang="en-US" sz="2000" b="1" kern="1200">
                <a:effectLst/>
                <a:latin typeface="+mj-lt"/>
                <a:ea typeface="Times New Roman" panose="02020603050405020304" pitchFamily="18" charset="0"/>
              </a:rPr>
              <a:t>B2</a:t>
            </a:r>
            <a:r>
              <a:rPr lang="en-US" sz="2000" kern="1200">
                <a:effectLst/>
                <a:latin typeface="+mj-lt"/>
                <a:ea typeface="Times New Roman" panose="02020603050405020304" pitchFamily="18" charset="0"/>
              </a:rPr>
              <a:t> </a:t>
            </a:r>
            <a:endParaRPr lang="en-US" sz="2000" kern="1200">
              <a:latin typeface="+mj-lt"/>
            </a:endParaRPr>
          </a:p>
        </p:txBody>
      </p:sp>
      <mc:AlternateContent xmlns:mc="http://schemas.openxmlformats.org/markup-compatibility/2006" xmlns:a14="http://schemas.microsoft.com/office/drawing/2010/main">
        <mc:Choice Requires="a14">
          <p:sp>
            <p:nvSpPr>
              <p:cNvPr id="21" name="Freeform: Shape 20">
                <a:extLst>
                  <a:ext uri="{FF2B5EF4-FFF2-40B4-BE49-F238E27FC236}">
                    <a16:creationId xmlns:a16="http://schemas.microsoft.com/office/drawing/2014/main" id="{EB0B8941-B9BE-C49C-0352-4D5C4E086256}"/>
                  </a:ext>
                </a:extLst>
              </p:cNvPr>
              <p:cNvSpPr/>
              <p:nvPr/>
            </p:nvSpPr>
            <p:spPr>
              <a:xfrm>
                <a:off x="867381" y="2322944"/>
                <a:ext cx="3552216" cy="663911"/>
              </a:xfrm>
              <a:custGeom>
                <a:avLst/>
                <a:gdLst>
                  <a:gd name="connsiteX0" fmla="*/ 110654 w 663910"/>
                  <a:gd name="connsiteY0" fmla="*/ 0 h 3552215"/>
                  <a:gd name="connsiteX1" fmla="*/ 553256 w 663910"/>
                  <a:gd name="connsiteY1" fmla="*/ 0 h 3552215"/>
                  <a:gd name="connsiteX2" fmla="*/ 663910 w 663910"/>
                  <a:gd name="connsiteY2" fmla="*/ 110654 h 3552215"/>
                  <a:gd name="connsiteX3" fmla="*/ 663910 w 663910"/>
                  <a:gd name="connsiteY3" fmla="*/ 3552215 h 3552215"/>
                  <a:gd name="connsiteX4" fmla="*/ 663910 w 663910"/>
                  <a:gd name="connsiteY4" fmla="*/ 3552215 h 3552215"/>
                  <a:gd name="connsiteX5" fmla="*/ 0 w 663910"/>
                  <a:gd name="connsiteY5" fmla="*/ 3552215 h 3552215"/>
                  <a:gd name="connsiteX6" fmla="*/ 0 w 663910"/>
                  <a:gd name="connsiteY6" fmla="*/ 3552215 h 3552215"/>
                  <a:gd name="connsiteX7" fmla="*/ 0 w 663910"/>
                  <a:gd name="connsiteY7" fmla="*/ 110654 h 3552215"/>
                  <a:gd name="connsiteX8" fmla="*/ 110654 w 663910"/>
                  <a:gd name="connsiteY8" fmla="*/ 0 h 35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910" h="3552215">
                    <a:moveTo>
                      <a:pt x="663910" y="592050"/>
                    </a:moveTo>
                    <a:lnTo>
                      <a:pt x="663910" y="2960165"/>
                    </a:lnTo>
                    <a:cubicBezTo>
                      <a:pt x="663910" y="3287146"/>
                      <a:pt x="654651" y="3552212"/>
                      <a:pt x="643229" y="3552212"/>
                    </a:cubicBezTo>
                    <a:lnTo>
                      <a:pt x="0" y="3552212"/>
                    </a:lnTo>
                    <a:lnTo>
                      <a:pt x="0" y="3552212"/>
                    </a:lnTo>
                    <a:lnTo>
                      <a:pt x="0" y="3"/>
                    </a:lnTo>
                    <a:lnTo>
                      <a:pt x="0" y="3"/>
                    </a:lnTo>
                    <a:lnTo>
                      <a:pt x="643229" y="3"/>
                    </a:lnTo>
                    <a:cubicBezTo>
                      <a:pt x="654651" y="3"/>
                      <a:pt x="663910" y="265069"/>
                      <a:pt x="663910" y="592050"/>
                    </a:cubicBezTo>
                    <a:close/>
                  </a:path>
                </a:pathLst>
              </a:custGeom>
            </p:spPr>
            <p:style>
              <a:lnRef idx="2">
                <a:schemeClr val="accent2">
                  <a:hueOff val="-485121"/>
                  <a:satOff val="-27976"/>
                  <a:lumOff val="28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41934" rIns="41934" bIns="41935" numCol="1" spcCol="1270" anchor="ctr" anchorCtr="0">
                <a:noAutofit/>
              </a:bodyPr>
              <a:lstStyle/>
              <a:p>
                <a:pPr marL="114300" lvl="1" indent="-114300" algn="l" defTabSz="666750">
                  <a:lnSpc>
                    <a:spcPct val="90000"/>
                  </a:lnSpc>
                  <a:spcBef>
                    <a:spcPct val="0"/>
                  </a:spcBef>
                  <a:spcAft>
                    <a:spcPct val="15000"/>
                  </a:spcAft>
                  <a:buChar char="•"/>
                </a:pPr>
                <a:r>
                  <a:rPr lang="en-US" kern="1200">
                    <a:latin typeface="+mj-lt"/>
                  </a:rPr>
                  <a:t>Tính: </a:t>
                </a:r>
                <a14:m>
                  <m:oMath xmlns:m="http://schemas.openxmlformats.org/officeDocument/2006/math">
                    <m:r>
                      <a:rPr lang="en-US" i="1" kern="1200" smtClean="0">
                        <a:latin typeface="Cambria Math" panose="02040503050406030204" pitchFamily="18" charset="0"/>
                      </a:rPr>
                      <m:t>∆</m:t>
                    </m:r>
                    <m:sSub>
                      <m:sSubPr>
                        <m:ctrlPr>
                          <a:rPr lang="en-US" i="1" kern="1200">
                            <a:latin typeface="Cambria Math" panose="02040503050406030204" pitchFamily="18" charset="0"/>
                          </a:rPr>
                        </m:ctrlPr>
                      </m:sSubPr>
                      <m:e>
                        <m:r>
                          <a:rPr lang="en-US" b="0" i="1" kern="1200" smtClean="0">
                            <a:latin typeface="Cambria Math" panose="02040503050406030204" pitchFamily="18" charset="0"/>
                          </a:rPr>
                          <m:t>𝐴</m:t>
                        </m:r>
                      </m:e>
                      <m:sub>
                        <m:r>
                          <a:rPr lang="en-US" i="1" kern="1200">
                            <a:latin typeface="Cambria Math" panose="02040503050406030204" pitchFamily="18" charset="0"/>
                          </a:rPr>
                          <m:t>𝑖</m:t>
                        </m:r>
                      </m:sub>
                    </m:sSub>
                    <m:r>
                      <a:rPr lang="en-US" i="1" kern="1200">
                        <a:latin typeface="Cambria Math" panose="02040503050406030204" pitchFamily="18" charset="0"/>
                      </a:rPr>
                      <m:t>=</m:t>
                    </m:r>
                    <m:d>
                      <m:dPr>
                        <m:begChr m:val="|"/>
                        <m:endChr m:val="|"/>
                        <m:ctrlPr>
                          <a:rPr lang="en-US" i="1" kern="1200">
                            <a:latin typeface="Cambria Math" panose="02040503050406030204" pitchFamily="18" charset="0"/>
                          </a:rPr>
                        </m:ctrlPr>
                      </m:dPr>
                      <m:e>
                        <m:acc>
                          <m:accPr>
                            <m:chr m:val="̅"/>
                            <m:ctrlPr>
                              <a:rPr lang="en-US" i="1" kern="1200">
                                <a:latin typeface="Cambria Math" panose="02040503050406030204" pitchFamily="18" charset="0"/>
                              </a:rPr>
                            </m:ctrlPr>
                          </m:accPr>
                          <m:e>
                            <m:r>
                              <a:rPr lang="en-US" b="0" i="1" kern="1200" smtClean="0">
                                <a:latin typeface="Cambria Math" panose="02040503050406030204" pitchFamily="18" charset="0"/>
                              </a:rPr>
                              <m:t>𝐴</m:t>
                            </m:r>
                          </m:e>
                        </m:acc>
                        <m:r>
                          <a:rPr lang="en-US" i="1" kern="1200">
                            <a:latin typeface="Cambria Math" panose="02040503050406030204" pitchFamily="18" charset="0"/>
                          </a:rPr>
                          <m:t>− </m:t>
                        </m:r>
                        <m:sSub>
                          <m:sSubPr>
                            <m:ctrlPr>
                              <a:rPr lang="en-US" i="1" kern="1200">
                                <a:latin typeface="Cambria Math" panose="02040503050406030204" pitchFamily="18" charset="0"/>
                              </a:rPr>
                            </m:ctrlPr>
                          </m:sSubPr>
                          <m:e>
                            <m:r>
                              <a:rPr lang="en-US" b="0" i="1" kern="1200" smtClean="0">
                                <a:latin typeface="Cambria Math" panose="02040503050406030204" pitchFamily="18" charset="0"/>
                              </a:rPr>
                              <m:t>𝐴</m:t>
                            </m:r>
                          </m:e>
                          <m:sub>
                            <m:r>
                              <a:rPr lang="en-US" i="1" kern="1200">
                                <a:latin typeface="Cambria Math" panose="02040503050406030204" pitchFamily="18" charset="0"/>
                              </a:rPr>
                              <m:t>𝑖</m:t>
                            </m:r>
                          </m:sub>
                        </m:sSub>
                      </m:e>
                    </m:d>
                  </m:oMath>
                </a14:m>
                <a:endParaRPr lang="en-US" kern="1200">
                  <a:latin typeface="+mj-lt"/>
                </a:endParaRPr>
              </a:p>
              <a:p>
                <a:pPr marL="114300" lvl="1" indent="-114300" algn="l" defTabSz="666750">
                  <a:lnSpc>
                    <a:spcPct val="90000"/>
                  </a:lnSpc>
                  <a:spcBef>
                    <a:spcPct val="0"/>
                  </a:spcBef>
                  <a:spcAft>
                    <a:spcPct val="15000"/>
                  </a:spcAft>
                  <a:buChar char="•"/>
                </a:pPr>
                <a:r>
                  <a:rPr lang="en-US" kern="1200">
                    <a:latin typeface="+mj-lt"/>
                  </a:rPr>
                  <a:t>Và </a:t>
                </a:r>
                <a14:m>
                  <m:oMath xmlns:m="http://schemas.openxmlformats.org/officeDocument/2006/math">
                    <m:acc>
                      <m:accPr>
                        <m:chr m:val="̅"/>
                        <m:ctrlPr>
                          <a:rPr lang="en-US" i="1" kern="1200" smtClean="0">
                            <a:latin typeface="Cambria Math" panose="02040503050406030204" pitchFamily="18" charset="0"/>
                          </a:rPr>
                        </m:ctrlPr>
                      </m:accPr>
                      <m:e>
                        <m:r>
                          <a:rPr lang="en-US" i="1" kern="1200">
                            <a:latin typeface="Cambria Math" panose="02040503050406030204" pitchFamily="18" charset="0"/>
                          </a:rPr>
                          <m:t>∆</m:t>
                        </m:r>
                        <m:r>
                          <a:rPr lang="en-US" b="0" i="1" kern="1200" smtClean="0">
                            <a:latin typeface="Cambria Math" panose="02040503050406030204" pitchFamily="18" charset="0"/>
                          </a:rPr>
                          <m:t>𝐴</m:t>
                        </m:r>
                      </m:e>
                    </m:acc>
                    <m:r>
                      <a:rPr lang="en-US" i="1" kern="1200">
                        <a:latin typeface="Cambria Math" panose="02040503050406030204" pitchFamily="18" charset="0"/>
                      </a:rPr>
                      <m:t>= </m:t>
                    </m:r>
                    <m:f>
                      <m:fPr>
                        <m:ctrlPr>
                          <a:rPr lang="en-US" i="1" kern="1200">
                            <a:latin typeface="Cambria Math" panose="02040503050406030204" pitchFamily="18" charset="0"/>
                          </a:rPr>
                        </m:ctrlPr>
                      </m:fPr>
                      <m:num>
                        <m:sSub>
                          <m:sSubPr>
                            <m:ctrlPr>
                              <a:rPr lang="en-US" i="1" kern="1200">
                                <a:latin typeface="Cambria Math" panose="02040503050406030204" pitchFamily="18" charset="0"/>
                              </a:rPr>
                            </m:ctrlPr>
                          </m:sSubPr>
                          <m:e>
                            <m:r>
                              <a:rPr lang="en-US" i="1" kern="1200">
                                <a:latin typeface="Cambria Math" panose="02040503050406030204" pitchFamily="18" charset="0"/>
                              </a:rPr>
                              <m:t>∆</m:t>
                            </m:r>
                            <m:r>
                              <a:rPr lang="en-US" b="0" i="1" kern="1200" smtClean="0">
                                <a:latin typeface="Cambria Math" panose="02040503050406030204" pitchFamily="18" charset="0"/>
                              </a:rPr>
                              <m:t>𝐴</m:t>
                            </m:r>
                          </m:e>
                          <m:sub>
                            <m:r>
                              <a:rPr lang="en-US" i="1" kern="1200">
                                <a:latin typeface="Cambria Math" panose="02040503050406030204" pitchFamily="18" charset="0"/>
                              </a:rPr>
                              <m:t>1</m:t>
                            </m:r>
                          </m:sub>
                        </m:sSub>
                        <m:r>
                          <a:rPr lang="en-US" i="1" kern="1200">
                            <a:latin typeface="Cambria Math" panose="02040503050406030204" pitchFamily="18" charset="0"/>
                          </a:rPr>
                          <m:t>+ ∆</m:t>
                        </m:r>
                        <m:sSub>
                          <m:sSubPr>
                            <m:ctrlPr>
                              <a:rPr lang="en-US" i="1" kern="1200">
                                <a:latin typeface="Cambria Math" panose="02040503050406030204" pitchFamily="18" charset="0"/>
                              </a:rPr>
                            </m:ctrlPr>
                          </m:sSubPr>
                          <m:e>
                            <m:r>
                              <a:rPr lang="en-US" b="0" i="1" kern="1200" smtClean="0">
                                <a:latin typeface="Cambria Math" panose="02040503050406030204" pitchFamily="18" charset="0"/>
                              </a:rPr>
                              <m:t>𝐴</m:t>
                            </m:r>
                          </m:e>
                          <m:sub>
                            <m:r>
                              <a:rPr lang="en-US" i="1" kern="1200">
                                <a:latin typeface="Cambria Math" panose="02040503050406030204" pitchFamily="18" charset="0"/>
                              </a:rPr>
                              <m:t>2</m:t>
                            </m:r>
                          </m:sub>
                        </m:sSub>
                        <m:r>
                          <a:rPr lang="en-US" i="1" kern="1200">
                            <a:latin typeface="Cambria Math" panose="02040503050406030204" pitchFamily="18" charset="0"/>
                          </a:rPr>
                          <m:t>+...+</m:t>
                        </m:r>
                        <m:sSub>
                          <m:sSubPr>
                            <m:ctrlPr>
                              <a:rPr lang="en-US" i="1" kern="1200">
                                <a:latin typeface="Cambria Math" panose="02040503050406030204" pitchFamily="18" charset="0"/>
                              </a:rPr>
                            </m:ctrlPr>
                          </m:sSubPr>
                          <m:e>
                            <m:r>
                              <a:rPr lang="en-US" i="1" kern="1200">
                                <a:latin typeface="Cambria Math" panose="02040503050406030204" pitchFamily="18" charset="0"/>
                              </a:rPr>
                              <m:t>∆</m:t>
                            </m:r>
                            <m:r>
                              <a:rPr lang="en-US" b="0" i="1" kern="1200" smtClean="0">
                                <a:latin typeface="Cambria Math" panose="02040503050406030204" pitchFamily="18" charset="0"/>
                              </a:rPr>
                              <m:t>𝐴</m:t>
                            </m:r>
                          </m:e>
                          <m:sub>
                            <m:r>
                              <a:rPr lang="en-US" i="1" kern="1200">
                                <a:latin typeface="Cambria Math" panose="02040503050406030204" pitchFamily="18" charset="0"/>
                              </a:rPr>
                              <m:t>𝑛</m:t>
                            </m:r>
                          </m:sub>
                        </m:sSub>
                      </m:num>
                      <m:den>
                        <m:r>
                          <a:rPr lang="en-US" i="1" kern="1200">
                            <a:latin typeface="Cambria Math" panose="02040503050406030204" pitchFamily="18" charset="0"/>
                          </a:rPr>
                          <m:t>𝑛</m:t>
                        </m:r>
                      </m:den>
                    </m:f>
                  </m:oMath>
                </a14:m>
                <a:r>
                  <a:rPr lang="en-US" kern="1200">
                    <a:latin typeface="+mj-lt"/>
                  </a:rPr>
                  <a:t> </a:t>
                </a:r>
              </a:p>
            </p:txBody>
          </p:sp>
        </mc:Choice>
        <mc:Fallback xmlns="">
          <p:sp>
            <p:nvSpPr>
              <p:cNvPr id="21" name="Freeform: Shape 20">
                <a:extLst>
                  <a:ext uri="{FF2B5EF4-FFF2-40B4-BE49-F238E27FC236}">
                    <a16:creationId xmlns:a16="http://schemas.microsoft.com/office/drawing/2014/main" id="{EB0B8941-B9BE-C49C-0352-4D5C4E086256}"/>
                  </a:ext>
                </a:extLst>
              </p:cNvPr>
              <p:cNvSpPr>
                <a:spLocks noRot="1" noChangeAspect="1" noMove="1" noResize="1" noEditPoints="1" noAdjustHandles="1" noChangeArrowheads="1" noChangeShapeType="1" noTextEdit="1"/>
              </p:cNvSpPr>
              <p:nvPr/>
            </p:nvSpPr>
            <p:spPr>
              <a:xfrm>
                <a:off x="867381" y="2322944"/>
                <a:ext cx="3552216" cy="663911"/>
              </a:xfrm>
              <a:custGeom>
                <a:avLst/>
                <a:gdLst>
                  <a:gd name="connsiteX0" fmla="*/ 110654 w 663910"/>
                  <a:gd name="connsiteY0" fmla="*/ 0 h 3552215"/>
                  <a:gd name="connsiteX1" fmla="*/ 553256 w 663910"/>
                  <a:gd name="connsiteY1" fmla="*/ 0 h 3552215"/>
                  <a:gd name="connsiteX2" fmla="*/ 663910 w 663910"/>
                  <a:gd name="connsiteY2" fmla="*/ 110654 h 3552215"/>
                  <a:gd name="connsiteX3" fmla="*/ 663910 w 663910"/>
                  <a:gd name="connsiteY3" fmla="*/ 3552215 h 3552215"/>
                  <a:gd name="connsiteX4" fmla="*/ 663910 w 663910"/>
                  <a:gd name="connsiteY4" fmla="*/ 3552215 h 3552215"/>
                  <a:gd name="connsiteX5" fmla="*/ 0 w 663910"/>
                  <a:gd name="connsiteY5" fmla="*/ 3552215 h 3552215"/>
                  <a:gd name="connsiteX6" fmla="*/ 0 w 663910"/>
                  <a:gd name="connsiteY6" fmla="*/ 3552215 h 3552215"/>
                  <a:gd name="connsiteX7" fmla="*/ 0 w 663910"/>
                  <a:gd name="connsiteY7" fmla="*/ 110654 h 3552215"/>
                  <a:gd name="connsiteX8" fmla="*/ 110654 w 663910"/>
                  <a:gd name="connsiteY8" fmla="*/ 0 h 35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910" h="3552215">
                    <a:moveTo>
                      <a:pt x="663910" y="592050"/>
                    </a:moveTo>
                    <a:lnTo>
                      <a:pt x="663910" y="2960165"/>
                    </a:lnTo>
                    <a:cubicBezTo>
                      <a:pt x="663910" y="3287146"/>
                      <a:pt x="654651" y="3552212"/>
                      <a:pt x="643229" y="3552212"/>
                    </a:cubicBezTo>
                    <a:lnTo>
                      <a:pt x="0" y="3552212"/>
                    </a:lnTo>
                    <a:lnTo>
                      <a:pt x="0" y="3552212"/>
                    </a:lnTo>
                    <a:lnTo>
                      <a:pt x="0" y="3"/>
                    </a:lnTo>
                    <a:lnTo>
                      <a:pt x="0" y="3"/>
                    </a:lnTo>
                    <a:lnTo>
                      <a:pt x="643229" y="3"/>
                    </a:lnTo>
                    <a:cubicBezTo>
                      <a:pt x="654651" y="3"/>
                      <a:pt x="663910" y="265069"/>
                      <a:pt x="663910" y="592050"/>
                    </a:cubicBezTo>
                    <a:close/>
                  </a:path>
                </a:pathLst>
              </a:custGeom>
              <a:blipFill>
                <a:blip r:embed="rId4"/>
                <a:stretch>
                  <a:fillRect l="-855" t="-13514" b="-10811"/>
                </a:stretch>
              </a:blipFill>
            </p:spPr>
            <p:txBody>
              <a:bodyPr/>
              <a:lstStyle/>
              <a:p>
                <a:r>
                  <a:rPr lang="en-US">
                    <a:noFill/>
                  </a:rPr>
                  <a:t> </a:t>
                </a:r>
              </a:p>
            </p:txBody>
          </p:sp>
        </mc:Fallback>
      </mc:AlternateContent>
      <p:sp>
        <p:nvSpPr>
          <p:cNvPr id="22" name="Freeform: Shape 21">
            <a:extLst>
              <a:ext uri="{FF2B5EF4-FFF2-40B4-BE49-F238E27FC236}">
                <a16:creationId xmlns:a16="http://schemas.microsoft.com/office/drawing/2014/main" id="{BB2BF7A9-538F-FA26-2906-7A0FB3891CC9}"/>
              </a:ext>
            </a:extLst>
          </p:cNvPr>
          <p:cNvSpPr/>
          <p:nvPr/>
        </p:nvSpPr>
        <p:spPr>
          <a:xfrm>
            <a:off x="152401" y="3193945"/>
            <a:ext cx="714981" cy="1021402"/>
          </a:xfrm>
          <a:custGeom>
            <a:avLst/>
            <a:gdLst>
              <a:gd name="connsiteX0" fmla="*/ 0 w 1021401"/>
              <a:gd name="connsiteY0" fmla="*/ 0 h 714980"/>
              <a:gd name="connsiteX1" fmla="*/ 663911 w 1021401"/>
              <a:gd name="connsiteY1" fmla="*/ 0 h 714980"/>
              <a:gd name="connsiteX2" fmla="*/ 1021401 w 1021401"/>
              <a:gd name="connsiteY2" fmla="*/ 357490 h 714980"/>
              <a:gd name="connsiteX3" fmla="*/ 663911 w 1021401"/>
              <a:gd name="connsiteY3" fmla="*/ 714980 h 714980"/>
              <a:gd name="connsiteX4" fmla="*/ 0 w 1021401"/>
              <a:gd name="connsiteY4" fmla="*/ 714980 h 714980"/>
              <a:gd name="connsiteX5" fmla="*/ 357490 w 1021401"/>
              <a:gd name="connsiteY5" fmla="*/ 357490 h 714980"/>
              <a:gd name="connsiteX6" fmla="*/ 0 w 1021401"/>
              <a:gd name="connsiteY6" fmla="*/ 0 h 7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01" h="714980">
                <a:moveTo>
                  <a:pt x="1021400" y="0"/>
                </a:moveTo>
                <a:lnTo>
                  <a:pt x="1021400" y="464737"/>
                </a:lnTo>
                <a:lnTo>
                  <a:pt x="510701" y="714980"/>
                </a:lnTo>
                <a:lnTo>
                  <a:pt x="1" y="464737"/>
                </a:lnTo>
                <a:lnTo>
                  <a:pt x="1" y="0"/>
                </a:lnTo>
                <a:lnTo>
                  <a:pt x="510701" y="250243"/>
                </a:lnTo>
                <a:lnTo>
                  <a:pt x="1021400" y="0"/>
                </a:lnTo>
                <a:close/>
              </a:path>
            </a:pathLst>
          </a:custGeom>
        </p:spPr>
        <p:style>
          <a:lnRef idx="2">
            <a:schemeClr val="accent2">
              <a:hueOff val="-970242"/>
              <a:satOff val="-55952"/>
              <a:lumOff val="5752"/>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txBody>
          <a:bodyPr spcFirstLastPara="0" vert="horz" wrap="square" lIns="12701" tIns="370190" rIns="12700" bIns="370191" numCol="1" spcCol="1270" anchor="ctr" anchorCtr="0">
            <a:noAutofit/>
          </a:bodyPr>
          <a:lstStyle/>
          <a:p>
            <a:pPr marL="0" lvl="0" indent="0" algn="ctr" defTabSz="889000">
              <a:lnSpc>
                <a:spcPct val="90000"/>
              </a:lnSpc>
              <a:spcBef>
                <a:spcPct val="0"/>
              </a:spcBef>
              <a:spcAft>
                <a:spcPct val="35000"/>
              </a:spcAft>
              <a:buNone/>
            </a:pPr>
            <a:r>
              <a:rPr lang="en-US" sz="2000" b="1" kern="1200">
                <a:effectLst/>
                <a:latin typeface="+mj-lt"/>
                <a:ea typeface="Times New Roman" panose="02020603050405020304" pitchFamily="18" charset="0"/>
              </a:rPr>
              <a:t>B3</a:t>
            </a:r>
            <a:endParaRPr lang="en-US" sz="2000" kern="1200">
              <a:latin typeface="+mj-lt"/>
            </a:endParaRPr>
          </a:p>
        </p:txBody>
      </p:sp>
      <mc:AlternateContent xmlns:mc="http://schemas.openxmlformats.org/markup-compatibility/2006" xmlns:a14="http://schemas.microsoft.com/office/drawing/2010/main">
        <mc:Choice Requires="a14">
          <p:sp>
            <p:nvSpPr>
              <p:cNvPr id="23" name="Freeform: Shape 22">
                <a:extLst>
                  <a:ext uri="{FF2B5EF4-FFF2-40B4-BE49-F238E27FC236}">
                    <a16:creationId xmlns:a16="http://schemas.microsoft.com/office/drawing/2014/main" id="{B84F5E78-0DA9-2265-A44E-0AF9305944F4}"/>
                  </a:ext>
                </a:extLst>
              </p:cNvPr>
              <p:cNvSpPr/>
              <p:nvPr/>
            </p:nvSpPr>
            <p:spPr>
              <a:xfrm>
                <a:off x="867381" y="3193946"/>
                <a:ext cx="3552216" cy="663911"/>
              </a:xfrm>
              <a:custGeom>
                <a:avLst/>
                <a:gdLst>
                  <a:gd name="connsiteX0" fmla="*/ 110654 w 663910"/>
                  <a:gd name="connsiteY0" fmla="*/ 0 h 3552215"/>
                  <a:gd name="connsiteX1" fmla="*/ 553256 w 663910"/>
                  <a:gd name="connsiteY1" fmla="*/ 0 h 3552215"/>
                  <a:gd name="connsiteX2" fmla="*/ 663910 w 663910"/>
                  <a:gd name="connsiteY2" fmla="*/ 110654 h 3552215"/>
                  <a:gd name="connsiteX3" fmla="*/ 663910 w 663910"/>
                  <a:gd name="connsiteY3" fmla="*/ 3552215 h 3552215"/>
                  <a:gd name="connsiteX4" fmla="*/ 663910 w 663910"/>
                  <a:gd name="connsiteY4" fmla="*/ 3552215 h 3552215"/>
                  <a:gd name="connsiteX5" fmla="*/ 0 w 663910"/>
                  <a:gd name="connsiteY5" fmla="*/ 3552215 h 3552215"/>
                  <a:gd name="connsiteX6" fmla="*/ 0 w 663910"/>
                  <a:gd name="connsiteY6" fmla="*/ 3552215 h 3552215"/>
                  <a:gd name="connsiteX7" fmla="*/ 0 w 663910"/>
                  <a:gd name="connsiteY7" fmla="*/ 110654 h 3552215"/>
                  <a:gd name="connsiteX8" fmla="*/ 110654 w 663910"/>
                  <a:gd name="connsiteY8" fmla="*/ 0 h 35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910" h="3552215">
                    <a:moveTo>
                      <a:pt x="663910" y="592050"/>
                    </a:moveTo>
                    <a:lnTo>
                      <a:pt x="663910" y="2960165"/>
                    </a:lnTo>
                    <a:cubicBezTo>
                      <a:pt x="663910" y="3287146"/>
                      <a:pt x="654651" y="3552212"/>
                      <a:pt x="643229" y="3552212"/>
                    </a:cubicBezTo>
                    <a:lnTo>
                      <a:pt x="0" y="3552212"/>
                    </a:lnTo>
                    <a:lnTo>
                      <a:pt x="0" y="3552212"/>
                    </a:lnTo>
                    <a:lnTo>
                      <a:pt x="0" y="3"/>
                    </a:lnTo>
                    <a:lnTo>
                      <a:pt x="0" y="3"/>
                    </a:lnTo>
                    <a:lnTo>
                      <a:pt x="643229" y="3"/>
                    </a:lnTo>
                    <a:cubicBezTo>
                      <a:pt x="654651" y="3"/>
                      <a:pt x="663910" y="265069"/>
                      <a:pt x="663910" y="592050"/>
                    </a:cubicBezTo>
                    <a:close/>
                  </a:path>
                </a:pathLst>
              </a:custGeom>
            </p:spPr>
            <p:style>
              <a:lnRef idx="2">
                <a:schemeClr val="accent2">
                  <a:hueOff val="-970242"/>
                  <a:satOff val="-55952"/>
                  <a:lumOff val="575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41935" rIns="41934" bIns="41934" numCol="1" spcCol="1270" anchor="ctr" anchorCtr="0">
                <a:noAutofit/>
              </a:bodyPr>
              <a:lstStyle/>
              <a:p>
                <a:pPr marL="114300" lvl="1" indent="-114300" algn="l" defTabSz="666750">
                  <a:lnSpc>
                    <a:spcPct val="90000"/>
                  </a:lnSpc>
                  <a:spcBef>
                    <a:spcPct val="0"/>
                  </a:spcBef>
                  <a:spcAft>
                    <a:spcPct val="15000"/>
                  </a:spcAft>
                  <a:buChar char="•"/>
                </a:pPr>
                <a:r>
                  <a:rPr lang="en-US" sz="2400" kern="1200">
                    <a:latin typeface="+mj-lt"/>
                  </a:rPr>
                  <a:t>Tính: </a:t>
                </a:r>
                <a14:m>
                  <m:oMath xmlns:m="http://schemas.openxmlformats.org/officeDocument/2006/math">
                    <m:r>
                      <a:rPr lang="en-US" sz="2400" i="1" kern="1200" smtClean="0">
                        <a:latin typeface="Cambria Math" panose="02040503050406030204" pitchFamily="18" charset="0"/>
                      </a:rPr>
                      <m:t>∆</m:t>
                    </m:r>
                    <m:r>
                      <a:rPr lang="en-US" sz="2400" b="0" i="1" kern="1200" smtClean="0">
                        <a:latin typeface="Cambria Math" panose="02040503050406030204" pitchFamily="18" charset="0"/>
                      </a:rPr>
                      <m:t>𝐴</m:t>
                    </m:r>
                    <m:r>
                      <a:rPr lang="en-US" sz="2400" i="1" kern="1200" smtClean="0">
                        <a:latin typeface="Cambria Math" panose="02040503050406030204" pitchFamily="18" charset="0"/>
                      </a:rPr>
                      <m:t>= </m:t>
                    </m:r>
                    <m:acc>
                      <m:accPr>
                        <m:chr m:val="̅"/>
                        <m:ctrlPr>
                          <a:rPr lang="en-US" sz="2400" i="1" kern="1200">
                            <a:latin typeface="Cambria Math" panose="02040503050406030204" pitchFamily="18" charset="0"/>
                          </a:rPr>
                        </m:ctrlPr>
                      </m:accPr>
                      <m:e>
                        <m:r>
                          <a:rPr lang="en-US" sz="2400" i="1" kern="1200">
                            <a:latin typeface="Cambria Math" panose="02040503050406030204" pitchFamily="18" charset="0"/>
                          </a:rPr>
                          <m:t>∆</m:t>
                        </m:r>
                        <m:r>
                          <a:rPr lang="en-US" sz="2400" b="0" i="1" kern="1200" smtClean="0">
                            <a:latin typeface="Cambria Math" panose="02040503050406030204" pitchFamily="18" charset="0"/>
                          </a:rPr>
                          <m:t>𝐴</m:t>
                        </m:r>
                      </m:e>
                    </m:acc>
                    <m:r>
                      <a:rPr lang="en-US" sz="2400" i="1" kern="1200">
                        <a:latin typeface="Cambria Math" panose="02040503050406030204" pitchFamily="18" charset="0"/>
                      </a:rPr>
                      <m:t>+ </m:t>
                    </m:r>
                    <m:sSub>
                      <m:sSubPr>
                        <m:ctrlPr>
                          <a:rPr lang="en-US" sz="2400" i="1" kern="1200">
                            <a:latin typeface="Cambria Math" panose="02040503050406030204" pitchFamily="18" charset="0"/>
                          </a:rPr>
                        </m:ctrlPr>
                      </m:sSubPr>
                      <m:e>
                        <m:r>
                          <a:rPr lang="en-US" sz="2400" i="1" kern="1200">
                            <a:latin typeface="Cambria Math" panose="02040503050406030204" pitchFamily="18" charset="0"/>
                          </a:rPr>
                          <m:t>∆</m:t>
                        </m:r>
                        <m:r>
                          <a:rPr lang="en-US" sz="2400" b="0" i="1" kern="1200" smtClean="0">
                            <a:latin typeface="Cambria Math" panose="02040503050406030204" pitchFamily="18" charset="0"/>
                          </a:rPr>
                          <m:t>𝐴</m:t>
                        </m:r>
                      </m:e>
                      <m:sub>
                        <m:r>
                          <a:rPr lang="en-US" sz="2400" i="1" kern="1200">
                            <a:latin typeface="Cambria Math" panose="02040503050406030204" pitchFamily="18" charset="0"/>
                          </a:rPr>
                          <m:t>𝑑𝑐</m:t>
                        </m:r>
                      </m:sub>
                    </m:sSub>
                  </m:oMath>
                </a14:m>
                <a:endParaRPr lang="en-US" sz="2400" kern="1200">
                  <a:latin typeface="+mj-lt"/>
                </a:endParaRPr>
              </a:p>
            </p:txBody>
          </p:sp>
        </mc:Choice>
        <mc:Fallback xmlns="">
          <p:sp>
            <p:nvSpPr>
              <p:cNvPr id="23" name="Freeform: Shape 22">
                <a:extLst>
                  <a:ext uri="{FF2B5EF4-FFF2-40B4-BE49-F238E27FC236}">
                    <a16:creationId xmlns:a16="http://schemas.microsoft.com/office/drawing/2014/main" id="{B84F5E78-0DA9-2265-A44E-0AF9305944F4}"/>
                  </a:ext>
                </a:extLst>
              </p:cNvPr>
              <p:cNvSpPr>
                <a:spLocks noRot="1" noChangeAspect="1" noMove="1" noResize="1" noEditPoints="1" noAdjustHandles="1" noChangeArrowheads="1" noChangeShapeType="1" noTextEdit="1"/>
              </p:cNvSpPr>
              <p:nvPr/>
            </p:nvSpPr>
            <p:spPr>
              <a:xfrm>
                <a:off x="867381" y="3193946"/>
                <a:ext cx="3552216" cy="663911"/>
              </a:xfrm>
              <a:custGeom>
                <a:avLst/>
                <a:gdLst>
                  <a:gd name="connsiteX0" fmla="*/ 110654 w 663910"/>
                  <a:gd name="connsiteY0" fmla="*/ 0 h 3552215"/>
                  <a:gd name="connsiteX1" fmla="*/ 553256 w 663910"/>
                  <a:gd name="connsiteY1" fmla="*/ 0 h 3552215"/>
                  <a:gd name="connsiteX2" fmla="*/ 663910 w 663910"/>
                  <a:gd name="connsiteY2" fmla="*/ 110654 h 3552215"/>
                  <a:gd name="connsiteX3" fmla="*/ 663910 w 663910"/>
                  <a:gd name="connsiteY3" fmla="*/ 3552215 h 3552215"/>
                  <a:gd name="connsiteX4" fmla="*/ 663910 w 663910"/>
                  <a:gd name="connsiteY4" fmla="*/ 3552215 h 3552215"/>
                  <a:gd name="connsiteX5" fmla="*/ 0 w 663910"/>
                  <a:gd name="connsiteY5" fmla="*/ 3552215 h 3552215"/>
                  <a:gd name="connsiteX6" fmla="*/ 0 w 663910"/>
                  <a:gd name="connsiteY6" fmla="*/ 3552215 h 3552215"/>
                  <a:gd name="connsiteX7" fmla="*/ 0 w 663910"/>
                  <a:gd name="connsiteY7" fmla="*/ 110654 h 3552215"/>
                  <a:gd name="connsiteX8" fmla="*/ 110654 w 663910"/>
                  <a:gd name="connsiteY8" fmla="*/ 0 h 35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910" h="3552215">
                    <a:moveTo>
                      <a:pt x="663910" y="592050"/>
                    </a:moveTo>
                    <a:lnTo>
                      <a:pt x="663910" y="2960165"/>
                    </a:lnTo>
                    <a:cubicBezTo>
                      <a:pt x="663910" y="3287146"/>
                      <a:pt x="654651" y="3552212"/>
                      <a:pt x="643229" y="3552212"/>
                    </a:cubicBezTo>
                    <a:lnTo>
                      <a:pt x="0" y="3552212"/>
                    </a:lnTo>
                    <a:lnTo>
                      <a:pt x="0" y="3552212"/>
                    </a:lnTo>
                    <a:lnTo>
                      <a:pt x="0" y="3"/>
                    </a:lnTo>
                    <a:lnTo>
                      <a:pt x="0" y="3"/>
                    </a:lnTo>
                    <a:lnTo>
                      <a:pt x="643229" y="3"/>
                    </a:lnTo>
                    <a:cubicBezTo>
                      <a:pt x="654651" y="3"/>
                      <a:pt x="663910" y="265069"/>
                      <a:pt x="663910" y="592050"/>
                    </a:cubicBezTo>
                    <a:close/>
                  </a:path>
                </a:pathLst>
              </a:custGeom>
              <a:blipFill>
                <a:blip r:embed="rId5"/>
                <a:stretch>
                  <a:fillRect l="-2051" b="-1802"/>
                </a:stretch>
              </a:blipFill>
            </p:spPr>
            <p:txBody>
              <a:bodyPr/>
              <a:lstStyle/>
              <a:p>
                <a:r>
                  <a:rPr lang="en-US">
                    <a:noFill/>
                  </a:rPr>
                  <a:t> </a:t>
                </a:r>
              </a:p>
            </p:txBody>
          </p:sp>
        </mc:Fallback>
      </mc:AlternateContent>
      <p:sp>
        <p:nvSpPr>
          <p:cNvPr id="24" name="Freeform: Shape 23">
            <a:extLst>
              <a:ext uri="{FF2B5EF4-FFF2-40B4-BE49-F238E27FC236}">
                <a16:creationId xmlns:a16="http://schemas.microsoft.com/office/drawing/2014/main" id="{53C4A758-F892-9D45-1D56-792802DD7048}"/>
              </a:ext>
            </a:extLst>
          </p:cNvPr>
          <p:cNvSpPr/>
          <p:nvPr/>
        </p:nvSpPr>
        <p:spPr>
          <a:xfrm>
            <a:off x="152401" y="4064948"/>
            <a:ext cx="714981" cy="1021402"/>
          </a:xfrm>
          <a:custGeom>
            <a:avLst/>
            <a:gdLst>
              <a:gd name="connsiteX0" fmla="*/ 0 w 1021401"/>
              <a:gd name="connsiteY0" fmla="*/ 0 h 714980"/>
              <a:gd name="connsiteX1" fmla="*/ 663911 w 1021401"/>
              <a:gd name="connsiteY1" fmla="*/ 0 h 714980"/>
              <a:gd name="connsiteX2" fmla="*/ 1021401 w 1021401"/>
              <a:gd name="connsiteY2" fmla="*/ 357490 h 714980"/>
              <a:gd name="connsiteX3" fmla="*/ 663911 w 1021401"/>
              <a:gd name="connsiteY3" fmla="*/ 714980 h 714980"/>
              <a:gd name="connsiteX4" fmla="*/ 0 w 1021401"/>
              <a:gd name="connsiteY4" fmla="*/ 714980 h 714980"/>
              <a:gd name="connsiteX5" fmla="*/ 357490 w 1021401"/>
              <a:gd name="connsiteY5" fmla="*/ 357490 h 714980"/>
              <a:gd name="connsiteX6" fmla="*/ 0 w 1021401"/>
              <a:gd name="connsiteY6" fmla="*/ 0 h 7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01" h="714980">
                <a:moveTo>
                  <a:pt x="1021400" y="0"/>
                </a:moveTo>
                <a:lnTo>
                  <a:pt x="1021400" y="464737"/>
                </a:lnTo>
                <a:lnTo>
                  <a:pt x="510701" y="714980"/>
                </a:lnTo>
                <a:lnTo>
                  <a:pt x="1" y="464737"/>
                </a:lnTo>
                <a:lnTo>
                  <a:pt x="1" y="0"/>
                </a:lnTo>
                <a:lnTo>
                  <a:pt x="510701" y="250243"/>
                </a:lnTo>
                <a:lnTo>
                  <a:pt x="1021400" y="0"/>
                </a:lnTo>
                <a:close/>
              </a:path>
            </a:pathLst>
          </a:cu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2701" tIns="370190" rIns="12700" bIns="370191" numCol="1" spcCol="1270" anchor="ctr" anchorCtr="0">
            <a:noAutofit/>
          </a:bodyPr>
          <a:lstStyle/>
          <a:p>
            <a:pPr marL="0" lvl="0" indent="0" algn="ctr" defTabSz="889000">
              <a:lnSpc>
                <a:spcPct val="90000"/>
              </a:lnSpc>
              <a:spcBef>
                <a:spcPct val="0"/>
              </a:spcBef>
              <a:spcAft>
                <a:spcPct val="35000"/>
              </a:spcAft>
              <a:buNone/>
            </a:pPr>
            <a:r>
              <a:rPr lang="en-US" sz="2000" b="1" kern="1200">
                <a:effectLst/>
                <a:latin typeface="+mj-lt"/>
                <a:ea typeface="Times New Roman" panose="02020603050405020304" pitchFamily="18" charset="0"/>
              </a:rPr>
              <a:t>B4</a:t>
            </a:r>
            <a:endParaRPr lang="en-US" sz="2000" kern="1200">
              <a:latin typeface="+mj-lt"/>
            </a:endParaRPr>
          </a:p>
        </p:txBody>
      </p:sp>
      <mc:AlternateContent xmlns:mc="http://schemas.openxmlformats.org/markup-compatibility/2006" xmlns:a14="http://schemas.microsoft.com/office/drawing/2010/main">
        <mc:Choice Requires="a14">
          <p:sp>
            <p:nvSpPr>
              <p:cNvPr id="25" name="Freeform: Shape 24">
                <a:extLst>
                  <a:ext uri="{FF2B5EF4-FFF2-40B4-BE49-F238E27FC236}">
                    <a16:creationId xmlns:a16="http://schemas.microsoft.com/office/drawing/2014/main" id="{9748206D-98EF-CA5E-E1B2-BC0B5BD63ECA}"/>
                  </a:ext>
                </a:extLst>
              </p:cNvPr>
              <p:cNvSpPr/>
              <p:nvPr/>
            </p:nvSpPr>
            <p:spPr>
              <a:xfrm>
                <a:off x="867381" y="4064949"/>
                <a:ext cx="3552216" cy="663911"/>
              </a:xfrm>
              <a:custGeom>
                <a:avLst/>
                <a:gdLst>
                  <a:gd name="connsiteX0" fmla="*/ 110654 w 663910"/>
                  <a:gd name="connsiteY0" fmla="*/ 0 h 3552215"/>
                  <a:gd name="connsiteX1" fmla="*/ 553256 w 663910"/>
                  <a:gd name="connsiteY1" fmla="*/ 0 h 3552215"/>
                  <a:gd name="connsiteX2" fmla="*/ 663910 w 663910"/>
                  <a:gd name="connsiteY2" fmla="*/ 110654 h 3552215"/>
                  <a:gd name="connsiteX3" fmla="*/ 663910 w 663910"/>
                  <a:gd name="connsiteY3" fmla="*/ 3552215 h 3552215"/>
                  <a:gd name="connsiteX4" fmla="*/ 663910 w 663910"/>
                  <a:gd name="connsiteY4" fmla="*/ 3552215 h 3552215"/>
                  <a:gd name="connsiteX5" fmla="*/ 0 w 663910"/>
                  <a:gd name="connsiteY5" fmla="*/ 3552215 h 3552215"/>
                  <a:gd name="connsiteX6" fmla="*/ 0 w 663910"/>
                  <a:gd name="connsiteY6" fmla="*/ 3552215 h 3552215"/>
                  <a:gd name="connsiteX7" fmla="*/ 0 w 663910"/>
                  <a:gd name="connsiteY7" fmla="*/ 110654 h 3552215"/>
                  <a:gd name="connsiteX8" fmla="*/ 110654 w 663910"/>
                  <a:gd name="connsiteY8" fmla="*/ 0 h 35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910" h="3552215">
                    <a:moveTo>
                      <a:pt x="663910" y="592050"/>
                    </a:moveTo>
                    <a:lnTo>
                      <a:pt x="663910" y="2960165"/>
                    </a:lnTo>
                    <a:cubicBezTo>
                      <a:pt x="663910" y="3287146"/>
                      <a:pt x="654651" y="3552212"/>
                      <a:pt x="643229" y="3552212"/>
                    </a:cubicBezTo>
                    <a:lnTo>
                      <a:pt x="0" y="3552212"/>
                    </a:lnTo>
                    <a:lnTo>
                      <a:pt x="0" y="3552212"/>
                    </a:lnTo>
                    <a:lnTo>
                      <a:pt x="0" y="3"/>
                    </a:lnTo>
                    <a:lnTo>
                      <a:pt x="0" y="3"/>
                    </a:lnTo>
                    <a:lnTo>
                      <a:pt x="643229" y="3"/>
                    </a:lnTo>
                    <a:cubicBezTo>
                      <a:pt x="654651" y="3"/>
                      <a:pt x="663910" y="265069"/>
                      <a:pt x="663910" y="592050"/>
                    </a:cubicBezTo>
                    <a:close/>
                  </a:path>
                </a:pathLst>
              </a:custGeom>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41935" rIns="41934" bIns="41934" numCol="1" spcCol="1270" anchor="ctr" anchorCtr="0">
                <a:noAutofit/>
              </a:bodyPr>
              <a:lstStyle/>
              <a:p>
                <a:pPr marL="114300" lvl="1" indent="-114300" algn="l" defTabSz="666750">
                  <a:lnSpc>
                    <a:spcPct val="90000"/>
                  </a:lnSpc>
                  <a:spcBef>
                    <a:spcPct val="0"/>
                  </a:spcBef>
                  <a:spcAft>
                    <a:spcPct val="15000"/>
                  </a:spcAft>
                  <a:buChar char="•"/>
                </a:pPr>
                <a:r>
                  <a:rPr lang="en-US" sz="2000" kern="1200"/>
                  <a:t>Ghi kết quả:  </a:t>
                </a:r>
                <a14:m>
                  <m:oMath xmlns:m="http://schemas.openxmlformats.org/officeDocument/2006/math">
                    <m:r>
                      <a:rPr lang="en-US" sz="2000" b="0" i="1" kern="1200" smtClean="0">
                        <a:latin typeface="Cambria Math" panose="02040503050406030204" pitchFamily="18" charset="0"/>
                      </a:rPr>
                      <m:t>𝐴</m:t>
                    </m:r>
                    <m:r>
                      <a:rPr lang="en-US" sz="2000" i="1" kern="1200" smtClean="0">
                        <a:latin typeface="Cambria Math" panose="02040503050406030204" pitchFamily="18" charset="0"/>
                      </a:rPr>
                      <m:t>= </m:t>
                    </m:r>
                    <m:acc>
                      <m:accPr>
                        <m:chr m:val="̅"/>
                        <m:ctrlPr>
                          <a:rPr lang="en-US" sz="2000" i="1" kern="1200">
                            <a:latin typeface="Cambria Math" panose="02040503050406030204" pitchFamily="18" charset="0"/>
                          </a:rPr>
                        </m:ctrlPr>
                      </m:accPr>
                      <m:e>
                        <m:r>
                          <a:rPr lang="en-US" sz="2000" b="0" i="1" kern="1200" smtClean="0">
                            <a:latin typeface="Cambria Math" panose="02040503050406030204" pitchFamily="18" charset="0"/>
                          </a:rPr>
                          <m:t>𝐴</m:t>
                        </m:r>
                      </m:e>
                    </m:acc>
                    <m:r>
                      <a:rPr lang="en-US" sz="2000" i="1" kern="1200">
                        <a:latin typeface="Cambria Math" panose="02040503050406030204" pitchFamily="18" charset="0"/>
                      </a:rPr>
                      <m:t> ± ∆</m:t>
                    </m:r>
                    <m:r>
                      <a:rPr lang="en-US" sz="2000" b="0" i="1" kern="1200" smtClean="0">
                        <a:latin typeface="Cambria Math" panose="02040503050406030204" pitchFamily="18" charset="0"/>
                      </a:rPr>
                      <m:t>𝐴</m:t>
                    </m:r>
                    <m:r>
                      <a:rPr lang="en-US" sz="2000" i="1" kern="1200">
                        <a:latin typeface="Cambria Math" panose="02040503050406030204" pitchFamily="18" charset="0"/>
                      </a:rPr>
                      <m:t> </m:t>
                    </m:r>
                  </m:oMath>
                </a14:m>
                <a:endParaRPr lang="en-US" sz="2000" kern="1200"/>
              </a:p>
            </p:txBody>
          </p:sp>
        </mc:Choice>
        <mc:Fallback xmlns="">
          <p:sp>
            <p:nvSpPr>
              <p:cNvPr id="25" name="Freeform: Shape 24">
                <a:extLst>
                  <a:ext uri="{FF2B5EF4-FFF2-40B4-BE49-F238E27FC236}">
                    <a16:creationId xmlns:a16="http://schemas.microsoft.com/office/drawing/2014/main" id="{9748206D-98EF-CA5E-E1B2-BC0B5BD63ECA}"/>
                  </a:ext>
                </a:extLst>
              </p:cNvPr>
              <p:cNvSpPr>
                <a:spLocks noRot="1" noChangeAspect="1" noMove="1" noResize="1" noEditPoints="1" noAdjustHandles="1" noChangeArrowheads="1" noChangeShapeType="1" noTextEdit="1"/>
              </p:cNvSpPr>
              <p:nvPr/>
            </p:nvSpPr>
            <p:spPr>
              <a:xfrm>
                <a:off x="867381" y="4064949"/>
                <a:ext cx="3552216" cy="663911"/>
              </a:xfrm>
              <a:custGeom>
                <a:avLst/>
                <a:gdLst>
                  <a:gd name="connsiteX0" fmla="*/ 110654 w 663910"/>
                  <a:gd name="connsiteY0" fmla="*/ 0 h 3552215"/>
                  <a:gd name="connsiteX1" fmla="*/ 553256 w 663910"/>
                  <a:gd name="connsiteY1" fmla="*/ 0 h 3552215"/>
                  <a:gd name="connsiteX2" fmla="*/ 663910 w 663910"/>
                  <a:gd name="connsiteY2" fmla="*/ 110654 h 3552215"/>
                  <a:gd name="connsiteX3" fmla="*/ 663910 w 663910"/>
                  <a:gd name="connsiteY3" fmla="*/ 3552215 h 3552215"/>
                  <a:gd name="connsiteX4" fmla="*/ 663910 w 663910"/>
                  <a:gd name="connsiteY4" fmla="*/ 3552215 h 3552215"/>
                  <a:gd name="connsiteX5" fmla="*/ 0 w 663910"/>
                  <a:gd name="connsiteY5" fmla="*/ 3552215 h 3552215"/>
                  <a:gd name="connsiteX6" fmla="*/ 0 w 663910"/>
                  <a:gd name="connsiteY6" fmla="*/ 3552215 h 3552215"/>
                  <a:gd name="connsiteX7" fmla="*/ 0 w 663910"/>
                  <a:gd name="connsiteY7" fmla="*/ 110654 h 3552215"/>
                  <a:gd name="connsiteX8" fmla="*/ 110654 w 663910"/>
                  <a:gd name="connsiteY8" fmla="*/ 0 h 35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910" h="3552215">
                    <a:moveTo>
                      <a:pt x="663910" y="592050"/>
                    </a:moveTo>
                    <a:lnTo>
                      <a:pt x="663910" y="2960165"/>
                    </a:lnTo>
                    <a:cubicBezTo>
                      <a:pt x="663910" y="3287146"/>
                      <a:pt x="654651" y="3552212"/>
                      <a:pt x="643229" y="3552212"/>
                    </a:cubicBezTo>
                    <a:lnTo>
                      <a:pt x="0" y="3552212"/>
                    </a:lnTo>
                    <a:lnTo>
                      <a:pt x="0" y="3552212"/>
                    </a:lnTo>
                    <a:lnTo>
                      <a:pt x="0" y="3"/>
                    </a:lnTo>
                    <a:lnTo>
                      <a:pt x="0" y="3"/>
                    </a:lnTo>
                    <a:lnTo>
                      <a:pt x="643229" y="3"/>
                    </a:lnTo>
                    <a:cubicBezTo>
                      <a:pt x="654651" y="3"/>
                      <a:pt x="663910" y="265069"/>
                      <a:pt x="663910" y="592050"/>
                    </a:cubicBezTo>
                    <a:close/>
                  </a:path>
                </a:pathLst>
              </a:custGeom>
              <a:blipFill>
                <a:blip r:embed="rId6"/>
                <a:stretch>
                  <a:fillRect l="-1197"/>
                </a:stretch>
              </a:blipFill>
            </p:spPr>
            <p:txBody>
              <a:bodyPr/>
              <a:lstStyle/>
              <a:p>
                <a:r>
                  <a:rPr lang="en-US">
                    <a:noFill/>
                  </a:rPr>
                  <a:t> </a:t>
                </a:r>
              </a:p>
            </p:txBody>
          </p:sp>
        </mc:Fallback>
      </mc:AlternateContent>
      <p:sp>
        <p:nvSpPr>
          <p:cNvPr id="27" name="Freeform: Shape 26">
            <a:extLst>
              <a:ext uri="{FF2B5EF4-FFF2-40B4-BE49-F238E27FC236}">
                <a16:creationId xmlns:a16="http://schemas.microsoft.com/office/drawing/2014/main" id="{69D3AC90-0E06-C5D9-0360-2ACDA622ED45}"/>
              </a:ext>
            </a:extLst>
          </p:cNvPr>
          <p:cNvSpPr/>
          <p:nvPr/>
        </p:nvSpPr>
        <p:spPr>
          <a:xfrm>
            <a:off x="4735290" y="1452504"/>
            <a:ext cx="940044" cy="1342921"/>
          </a:xfrm>
          <a:custGeom>
            <a:avLst/>
            <a:gdLst>
              <a:gd name="connsiteX0" fmla="*/ 0 w 1342920"/>
              <a:gd name="connsiteY0" fmla="*/ 0 h 940044"/>
              <a:gd name="connsiteX1" fmla="*/ 872898 w 1342920"/>
              <a:gd name="connsiteY1" fmla="*/ 0 h 940044"/>
              <a:gd name="connsiteX2" fmla="*/ 1342920 w 1342920"/>
              <a:gd name="connsiteY2" fmla="*/ 470022 h 940044"/>
              <a:gd name="connsiteX3" fmla="*/ 872898 w 1342920"/>
              <a:gd name="connsiteY3" fmla="*/ 940044 h 940044"/>
              <a:gd name="connsiteX4" fmla="*/ 0 w 1342920"/>
              <a:gd name="connsiteY4" fmla="*/ 940044 h 940044"/>
              <a:gd name="connsiteX5" fmla="*/ 470022 w 1342920"/>
              <a:gd name="connsiteY5" fmla="*/ 470022 h 940044"/>
              <a:gd name="connsiteX6" fmla="*/ 0 w 1342920"/>
              <a:gd name="connsiteY6" fmla="*/ 0 h 94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920" h="940044">
                <a:moveTo>
                  <a:pt x="1342920" y="0"/>
                </a:moveTo>
                <a:lnTo>
                  <a:pt x="1342920" y="611029"/>
                </a:lnTo>
                <a:lnTo>
                  <a:pt x="671460" y="940044"/>
                </a:lnTo>
                <a:lnTo>
                  <a:pt x="0" y="611029"/>
                </a:lnTo>
                <a:lnTo>
                  <a:pt x="0" y="0"/>
                </a:lnTo>
                <a:lnTo>
                  <a:pt x="671460" y="329015"/>
                </a:lnTo>
                <a:lnTo>
                  <a:pt x="134292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510" tIns="486533" rIns="16510" bIns="486532" numCol="1" spcCol="1270" anchor="ctr" anchorCtr="0">
            <a:noAutofit/>
          </a:bodyPr>
          <a:lstStyle/>
          <a:p>
            <a:pPr marL="0" lvl="0" indent="0" algn="ctr" defTabSz="1155700">
              <a:lnSpc>
                <a:spcPct val="90000"/>
              </a:lnSpc>
              <a:spcBef>
                <a:spcPct val="0"/>
              </a:spcBef>
              <a:spcAft>
                <a:spcPct val="35000"/>
              </a:spcAft>
              <a:buNone/>
            </a:pPr>
            <a:r>
              <a:rPr lang="en-US" sz="2600" b="1" kern="1200">
                <a:latin typeface="+mj-lt"/>
              </a:rPr>
              <a:t>B1</a:t>
            </a:r>
            <a:endParaRPr lang="en-US" sz="2600" kern="1200"/>
          </a:p>
        </p:txBody>
      </p:sp>
      <mc:AlternateContent xmlns:mc="http://schemas.openxmlformats.org/markup-compatibility/2006" xmlns:a14="http://schemas.microsoft.com/office/drawing/2010/main">
        <mc:Choice Requires="a14">
          <p:sp>
            <p:nvSpPr>
              <p:cNvPr id="28" name="Freeform: Shape 27">
                <a:extLst>
                  <a:ext uri="{FF2B5EF4-FFF2-40B4-BE49-F238E27FC236}">
                    <a16:creationId xmlns:a16="http://schemas.microsoft.com/office/drawing/2014/main" id="{592ACBA5-2786-9E79-E852-7F51C971F016}"/>
                  </a:ext>
                </a:extLst>
              </p:cNvPr>
              <p:cNvSpPr/>
              <p:nvPr/>
            </p:nvSpPr>
            <p:spPr>
              <a:xfrm>
                <a:off x="5675334" y="1452506"/>
                <a:ext cx="3316262" cy="872898"/>
              </a:xfrm>
              <a:custGeom>
                <a:avLst/>
                <a:gdLst>
                  <a:gd name="connsiteX0" fmla="*/ 145486 w 872898"/>
                  <a:gd name="connsiteY0" fmla="*/ 0 h 3316262"/>
                  <a:gd name="connsiteX1" fmla="*/ 727412 w 872898"/>
                  <a:gd name="connsiteY1" fmla="*/ 0 h 3316262"/>
                  <a:gd name="connsiteX2" fmla="*/ 872898 w 872898"/>
                  <a:gd name="connsiteY2" fmla="*/ 145486 h 3316262"/>
                  <a:gd name="connsiteX3" fmla="*/ 872898 w 872898"/>
                  <a:gd name="connsiteY3" fmla="*/ 3316262 h 3316262"/>
                  <a:gd name="connsiteX4" fmla="*/ 872898 w 872898"/>
                  <a:gd name="connsiteY4" fmla="*/ 3316262 h 3316262"/>
                  <a:gd name="connsiteX5" fmla="*/ 0 w 872898"/>
                  <a:gd name="connsiteY5" fmla="*/ 3316262 h 3316262"/>
                  <a:gd name="connsiteX6" fmla="*/ 0 w 872898"/>
                  <a:gd name="connsiteY6" fmla="*/ 3316262 h 3316262"/>
                  <a:gd name="connsiteX7" fmla="*/ 0 w 872898"/>
                  <a:gd name="connsiteY7" fmla="*/ 145486 h 3316262"/>
                  <a:gd name="connsiteX8" fmla="*/ 145486 w 872898"/>
                  <a:gd name="connsiteY8" fmla="*/ 0 h 331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898" h="3316262">
                    <a:moveTo>
                      <a:pt x="872898" y="552723"/>
                    </a:moveTo>
                    <a:lnTo>
                      <a:pt x="872898" y="2763539"/>
                    </a:lnTo>
                    <a:cubicBezTo>
                      <a:pt x="872898" y="3068800"/>
                      <a:pt x="855753" y="3316260"/>
                      <a:pt x="834604" y="3316260"/>
                    </a:cubicBezTo>
                    <a:lnTo>
                      <a:pt x="0" y="3316260"/>
                    </a:lnTo>
                    <a:lnTo>
                      <a:pt x="0" y="3316260"/>
                    </a:lnTo>
                    <a:lnTo>
                      <a:pt x="0" y="2"/>
                    </a:lnTo>
                    <a:lnTo>
                      <a:pt x="0" y="2"/>
                    </a:lnTo>
                    <a:lnTo>
                      <a:pt x="834604" y="2"/>
                    </a:lnTo>
                    <a:cubicBezTo>
                      <a:pt x="855753" y="2"/>
                      <a:pt x="872898" y="247462"/>
                      <a:pt x="872898" y="552723"/>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48960" rIns="48960" bIns="48962" numCol="1" spcCol="1270" anchor="ctr" anchorCtr="0">
                <a:noAutofit/>
              </a:bodyPr>
              <a:lstStyle/>
              <a:p>
                <a:pPr marL="57150" lvl="1" indent="-57150" algn="l" defTabSz="444500">
                  <a:lnSpc>
                    <a:spcPct val="90000"/>
                  </a:lnSpc>
                  <a:spcBef>
                    <a:spcPct val="0"/>
                  </a:spcBef>
                  <a:spcAft>
                    <a:spcPct val="15000"/>
                  </a:spcAft>
                  <a:buChar char="•"/>
                </a:pPr>
                <a:r>
                  <a:rPr lang="en-US" sz="2400" kern="1200"/>
                  <a:t>Tính </a:t>
                </a:r>
                <a14:m>
                  <m:oMath xmlns:m="http://schemas.openxmlformats.org/officeDocument/2006/math">
                    <m:acc>
                      <m:accPr>
                        <m:chr m:val="̅"/>
                        <m:ctrlPr>
                          <a:rPr lang="en-US" sz="2400" i="1" kern="1200" smtClean="0">
                            <a:latin typeface="Cambria Math" panose="02040503050406030204" pitchFamily="18" charset="0"/>
                          </a:rPr>
                        </m:ctrlPr>
                      </m:accPr>
                      <m:e>
                        <m:r>
                          <a:rPr lang="en-US" sz="2400" b="0" i="1" kern="1200" smtClean="0">
                            <a:latin typeface="Cambria Math" panose="02040503050406030204" pitchFamily="18" charset="0"/>
                          </a:rPr>
                          <m:t>𝐹</m:t>
                        </m:r>
                      </m:e>
                    </m:acc>
                  </m:oMath>
                </a14:m>
                <a:r>
                  <a:rPr lang="en-US" sz="2400" kern="1200"/>
                  <a:t> theo công thức</a:t>
                </a:r>
              </a:p>
            </p:txBody>
          </p:sp>
        </mc:Choice>
        <mc:Fallback xmlns="">
          <p:sp>
            <p:nvSpPr>
              <p:cNvPr id="28" name="Freeform: Shape 27">
                <a:extLst>
                  <a:ext uri="{FF2B5EF4-FFF2-40B4-BE49-F238E27FC236}">
                    <a16:creationId xmlns:a16="http://schemas.microsoft.com/office/drawing/2014/main" id="{592ACBA5-2786-9E79-E852-7F51C971F016}"/>
                  </a:ext>
                </a:extLst>
              </p:cNvPr>
              <p:cNvSpPr>
                <a:spLocks noRot="1" noChangeAspect="1" noMove="1" noResize="1" noEditPoints="1" noAdjustHandles="1" noChangeArrowheads="1" noChangeShapeType="1" noTextEdit="1"/>
              </p:cNvSpPr>
              <p:nvPr/>
            </p:nvSpPr>
            <p:spPr>
              <a:xfrm>
                <a:off x="5675334" y="1452506"/>
                <a:ext cx="3316262" cy="872898"/>
              </a:xfrm>
              <a:custGeom>
                <a:avLst/>
                <a:gdLst>
                  <a:gd name="connsiteX0" fmla="*/ 145486 w 872898"/>
                  <a:gd name="connsiteY0" fmla="*/ 0 h 3316262"/>
                  <a:gd name="connsiteX1" fmla="*/ 727412 w 872898"/>
                  <a:gd name="connsiteY1" fmla="*/ 0 h 3316262"/>
                  <a:gd name="connsiteX2" fmla="*/ 872898 w 872898"/>
                  <a:gd name="connsiteY2" fmla="*/ 145486 h 3316262"/>
                  <a:gd name="connsiteX3" fmla="*/ 872898 w 872898"/>
                  <a:gd name="connsiteY3" fmla="*/ 3316262 h 3316262"/>
                  <a:gd name="connsiteX4" fmla="*/ 872898 w 872898"/>
                  <a:gd name="connsiteY4" fmla="*/ 3316262 h 3316262"/>
                  <a:gd name="connsiteX5" fmla="*/ 0 w 872898"/>
                  <a:gd name="connsiteY5" fmla="*/ 3316262 h 3316262"/>
                  <a:gd name="connsiteX6" fmla="*/ 0 w 872898"/>
                  <a:gd name="connsiteY6" fmla="*/ 3316262 h 3316262"/>
                  <a:gd name="connsiteX7" fmla="*/ 0 w 872898"/>
                  <a:gd name="connsiteY7" fmla="*/ 145486 h 3316262"/>
                  <a:gd name="connsiteX8" fmla="*/ 145486 w 872898"/>
                  <a:gd name="connsiteY8" fmla="*/ 0 h 331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898" h="3316262">
                    <a:moveTo>
                      <a:pt x="872898" y="552723"/>
                    </a:moveTo>
                    <a:lnTo>
                      <a:pt x="872898" y="2763539"/>
                    </a:lnTo>
                    <a:cubicBezTo>
                      <a:pt x="872898" y="3068800"/>
                      <a:pt x="855753" y="3316260"/>
                      <a:pt x="834604" y="3316260"/>
                    </a:cubicBezTo>
                    <a:lnTo>
                      <a:pt x="0" y="3316260"/>
                    </a:lnTo>
                    <a:lnTo>
                      <a:pt x="0" y="3316260"/>
                    </a:lnTo>
                    <a:lnTo>
                      <a:pt x="0" y="2"/>
                    </a:lnTo>
                    <a:lnTo>
                      <a:pt x="0" y="2"/>
                    </a:lnTo>
                    <a:lnTo>
                      <a:pt x="834604" y="2"/>
                    </a:lnTo>
                    <a:cubicBezTo>
                      <a:pt x="855753" y="2"/>
                      <a:pt x="872898" y="247462"/>
                      <a:pt x="872898" y="552723"/>
                    </a:cubicBezTo>
                    <a:close/>
                  </a:path>
                </a:pathLst>
              </a:custGeom>
              <a:blipFill>
                <a:blip r:embed="rId7"/>
                <a:stretch>
                  <a:fillRect l="-3297"/>
                </a:stretch>
              </a:blipFill>
            </p:spPr>
            <p:txBody>
              <a:bodyPr/>
              <a:lstStyle/>
              <a:p>
                <a:r>
                  <a:rPr lang="en-US">
                    <a:noFill/>
                  </a:rPr>
                  <a:t> </a:t>
                </a:r>
              </a:p>
            </p:txBody>
          </p:sp>
        </mc:Fallback>
      </mc:AlternateContent>
      <p:sp>
        <p:nvSpPr>
          <p:cNvPr id="29" name="Freeform: Shape 28">
            <a:extLst>
              <a:ext uri="{FF2B5EF4-FFF2-40B4-BE49-F238E27FC236}">
                <a16:creationId xmlns:a16="http://schemas.microsoft.com/office/drawing/2014/main" id="{5B7F2E7F-5C63-9706-4F3C-9A38ECF66850}"/>
              </a:ext>
            </a:extLst>
          </p:cNvPr>
          <p:cNvSpPr/>
          <p:nvPr/>
        </p:nvSpPr>
        <p:spPr>
          <a:xfrm>
            <a:off x="4735290" y="2597685"/>
            <a:ext cx="940044" cy="1342920"/>
          </a:xfrm>
          <a:custGeom>
            <a:avLst/>
            <a:gdLst>
              <a:gd name="connsiteX0" fmla="*/ 0 w 1342920"/>
              <a:gd name="connsiteY0" fmla="*/ 0 h 940044"/>
              <a:gd name="connsiteX1" fmla="*/ 872898 w 1342920"/>
              <a:gd name="connsiteY1" fmla="*/ 0 h 940044"/>
              <a:gd name="connsiteX2" fmla="*/ 1342920 w 1342920"/>
              <a:gd name="connsiteY2" fmla="*/ 470022 h 940044"/>
              <a:gd name="connsiteX3" fmla="*/ 872898 w 1342920"/>
              <a:gd name="connsiteY3" fmla="*/ 940044 h 940044"/>
              <a:gd name="connsiteX4" fmla="*/ 0 w 1342920"/>
              <a:gd name="connsiteY4" fmla="*/ 940044 h 940044"/>
              <a:gd name="connsiteX5" fmla="*/ 470022 w 1342920"/>
              <a:gd name="connsiteY5" fmla="*/ 470022 h 940044"/>
              <a:gd name="connsiteX6" fmla="*/ 0 w 1342920"/>
              <a:gd name="connsiteY6" fmla="*/ 0 h 94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920" h="940044">
                <a:moveTo>
                  <a:pt x="1342920" y="0"/>
                </a:moveTo>
                <a:lnTo>
                  <a:pt x="1342920" y="611029"/>
                </a:lnTo>
                <a:lnTo>
                  <a:pt x="671460" y="940044"/>
                </a:lnTo>
                <a:lnTo>
                  <a:pt x="0" y="611029"/>
                </a:lnTo>
                <a:lnTo>
                  <a:pt x="0" y="0"/>
                </a:lnTo>
                <a:lnTo>
                  <a:pt x="671460" y="329015"/>
                </a:lnTo>
                <a:lnTo>
                  <a:pt x="1342920" y="0"/>
                </a:lnTo>
                <a:close/>
              </a:path>
            </a:pathLst>
          </a:custGeom>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16510" tIns="486532" rIns="16510" bIns="486532" numCol="1" spcCol="1270" anchor="ctr" anchorCtr="0">
            <a:noAutofit/>
          </a:bodyPr>
          <a:lstStyle/>
          <a:p>
            <a:pPr marL="0" lvl="0" indent="0" algn="ctr" defTabSz="1155700">
              <a:lnSpc>
                <a:spcPct val="90000"/>
              </a:lnSpc>
              <a:spcBef>
                <a:spcPct val="0"/>
              </a:spcBef>
              <a:spcAft>
                <a:spcPct val="35000"/>
              </a:spcAft>
              <a:buNone/>
            </a:pPr>
            <a:r>
              <a:rPr lang="en-US" sz="2600" b="1" kern="1200">
                <a:effectLst/>
                <a:latin typeface="+mj-lt"/>
                <a:ea typeface="Times New Roman" panose="02020603050405020304" pitchFamily="18" charset="0"/>
              </a:rPr>
              <a:t>B2</a:t>
            </a:r>
            <a:r>
              <a:rPr lang="en-US" sz="2600" kern="1200">
                <a:effectLst/>
                <a:latin typeface="+mj-lt"/>
                <a:ea typeface="Times New Roman" panose="02020603050405020304" pitchFamily="18" charset="0"/>
              </a:rPr>
              <a:t> </a:t>
            </a:r>
            <a:endParaRPr lang="en-US" sz="2600" kern="1200"/>
          </a:p>
        </p:txBody>
      </p:sp>
      <mc:AlternateContent xmlns:mc="http://schemas.openxmlformats.org/markup-compatibility/2006" xmlns:a14="http://schemas.microsoft.com/office/drawing/2010/main">
        <mc:Choice Requires="a14">
          <p:sp>
            <p:nvSpPr>
              <p:cNvPr id="30" name="Freeform: Shape 29">
                <a:extLst>
                  <a:ext uri="{FF2B5EF4-FFF2-40B4-BE49-F238E27FC236}">
                    <a16:creationId xmlns:a16="http://schemas.microsoft.com/office/drawing/2014/main" id="{84AAD729-9949-B888-391E-A41546002375}"/>
                  </a:ext>
                </a:extLst>
              </p:cNvPr>
              <p:cNvSpPr/>
              <p:nvPr/>
            </p:nvSpPr>
            <p:spPr>
              <a:xfrm>
                <a:off x="5675334" y="2597686"/>
                <a:ext cx="3316262" cy="872898"/>
              </a:xfrm>
              <a:custGeom>
                <a:avLst/>
                <a:gdLst>
                  <a:gd name="connsiteX0" fmla="*/ 145486 w 872898"/>
                  <a:gd name="connsiteY0" fmla="*/ 0 h 3316262"/>
                  <a:gd name="connsiteX1" fmla="*/ 727412 w 872898"/>
                  <a:gd name="connsiteY1" fmla="*/ 0 h 3316262"/>
                  <a:gd name="connsiteX2" fmla="*/ 872898 w 872898"/>
                  <a:gd name="connsiteY2" fmla="*/ 145486 h 3316262"/>
                  <a:gd name="connsiteX3" fmla="*/ 872898 w 872898"/>
                  <a:gd name="connsiteY3" fmla="*/ 3316262 h 3316262"/>
                  <a:gd name="connsiteX4" fmla="*/ 872898 w 872898"/>
                  <a:gd name="connsiteY4" fmla="*/ 3316262 h 3316262"/>
                  <a:gd name="connsiteX5" fmla="*/ 0 w 872898"/>
                  <a:gd name="connsiteY5" fmla="*/ 3316262 h 3316262"/>
                  <a:gd name="connsiteX6" fmla="*/ 0 w 872898"/>
                  <a:gd name="connsiteY6" fmla="*/ 3316262 h 3316262"/>
                  <a:gd name="connsiteX7" fmla="*/ 0 w 872898"/>
                  <a:gd name="connsiteY7" fmla="*/ 145486 h 3316262"/>
                  <a:gd name="connsiteX8" fmla="*/ 145486 w 872898"/>
                  <a:gd name="connsiteY8" fmla="*/ 0 h 331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898" h="3316262">
                    <a:moveTo>
                      <a:pt x="872898" y="552723"/>
                    </a:moveTo>
                    <a:lnTo>
                      <a:pt x="872898" y="2763539"/>
                    </a:lnTo>
                    <a:cubicBezTo>
                      <a:pt x="872898" y="3068800"/>
                      <a:pt x="855753" y="3316260"/>
                      <a:pt x="834604" y="3316260"/>
                    </a:cubicBezTo>
                    <a:lnTo>
                      <a:pt x="0" y="3316260"/>
                    </a:lnTo>
                    <a:lnTo>
                      <a:pt x="0" y="3316260"/>
                    </a:lnTo>
                    <a:lnTo>
                      <a:pt x="0" y="2"/>
                    </a:lnTo>
                    <a:lnTo>
                      <a:pt x="0" y="2"/>
                    </a:lnTo>
                    <a:lnTo>
                      <a:pt x="834604" y="2"/>
                    </a:lnTo>
                    <a:cubicBezTo>
                      <a:pt x="855753" y="2"/>
                      <a:pt x="872898" y="247462"/>
                      <a:pt x="872898" y="552723"/>
                    </a:cubicBezTo>
                    <a:close/>
                  </a:path>
                </a:pathLst>
              </a:custGeom>
            </p:spPr>
            <p:style>
              <a:lnRef idx="2">
                <a:schemeClr val="accent2">
                  <a:hueOff val="-727682"/>
                  <a:satOff val="-41964"/>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48960" rIns="48960" bIns="48962" numCol="1" spcCol="1270" anchor="ctr" anchorCtr="0">
                <a:noAutofit/>
              </a:bodyPr>
              <a:lstStyle/>
              <a:p>
                <a:pPr marL="0" lvl="1" indent="0" algn="l" defTabSz="444500">
                  <a:lnSpc>
                    <a:spcPct val="90000"/>
                  </a:lnSpc>
                  <a:spcBef>
                    <a:spcPct val="0"/>
                  </a:spcBef>
                  <a:spcAft>
                    <a:spcPct val="15000"/>
                  </a:spcAft>
                  <a:buChar char="•"/>
                </a:pPr>
                <a:r>
                  <a:rPr lang="en-US" sz="1600" kern="1200">
                    <a:solidFill>
                      <a:schemeClr val="bg1"/>
                    </a:solidFill>
                  </a:rPr>
                  <a:t>Tính sai số:</a:t>
                </a:r>
              </a:p>
              <a:p>
                <a:pPr marL="0" lvl="1" indent="115888" algn="l" defTabSz="444500">
                  <a:lnSpc>
                    <a:spcPct val="90000"/>
                  </a:lnSpc>
                  <a:spcBef>
                    <a:spcPct val="0"/>
                  </a:spcBef>
                  <a:spcAft>
                    <a:spcPct val="15000"/>
                  </a:spcAft>
                  <a:buChar char="•"/>
                </a:pPr>
                <a:r>
                  <a:rPr lang="en-US" sz="1600" kern="1200">
                    <a:ln>
                      <a:noFill/>
                    </a:ln>
                    <a:solidFill>
                      <a:schemeClr val="bg1"/>
                    </a:solidFill>
                    <a:effectLst/>
                    <a:latin typeface="Times New Roman" panose="02020603050405020304" pitchFamily="18" charset="0"/>
                    <a:ea typeface="Times New Roman" panose="02020603050405020304" pitchFamily="18" charset="0"/>
                  </a:rPr>
                  <a:t>Nếu </a:t>
                </a:r>
                <a14:m>
                  <m:oMath xmlns:m="http://schemas.openxmlformats.org/officeDocument/2006/math">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𝐴</m:t>
                    </m:r>
                    <m:r>
                      <a:rPr lang="en-US" sz="1600" i="1" kern="1200">
                        <a:ln>
                          <a:noFill/>
                        </a:ln>
                        <a:solidFill>
                          <a:schemeClr val="bg1"/>
                        </a:solidFill>
                        <a:effectLst/>
                        <a:latin typeface="Cambria Math" panose="02040503050406030204" pitchFamily="18" charset="0"/>
                        <a:ea typeface="Times New Roman" panose="02020603050405020304" pitchFamily="18" charset="0"/>
                      </a:rPr>
                      <m:t>=</m:t>
                    </m:r>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𝐵</m:t>
                    </m:r>
                    <m:r>
                      <a:rPr lang="en-US" sz="1600" i="1" kern="1200">
                        <a:ln>
                          <a:noFill/>
                        </a:ln>
                        <a:solidFill>
                          <a:schemeClr val="bg1"/>
                        </a:solidFill>
                        <a:effectLst/>
                        <a:latin typeface="Cambria Math" panose="02040503050406030204" pitchFamily="18" charset="0"/>
                        <a:ea typeface="Times New Roman" panose="02020603050405020304" pitchFamily="18" charset="0"/>
                      </a:rPr>
                      <m:t>±</m:t>
                    </m:r>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𝐶</m:t>
                    </m:r>
                  </m:oMath>
                </a14:m>
                <a:r>
                  <a:rPr lang="en-US" sz="1600" kern="1200">
                    <a:ln>
                      <a:noFill/>
                    </a:ln>
                    <a:solidFill>
                      <a:schemeClr val="bg1"/>
                    </a:solidFill>
                    <a:effectLst/>
                    <a:latin typeface="Times New Roman" panose="02020603050405020304" pitchFamily="18" charset="0"/>
                    <a:ea typeface="Times New Roman" panose="02020603050405020304" pitchFamily="18" charset="0"/>
                  </a:rPr>
                  <a:t> thì </a:t>
                </a:r>
                <a14:m>
                  <m:oMath xmlns:m="http://schemas.openxmlformats.org/officeDocument/2006/math">
                    <m:r>
                      <a:rPr lang="en-US" sz="1600" i="1" kern="1200">
                        <a:ln>
                          <a:noFill/>
                        </a:ln>
                        <a:solidFill>
                          <a:schemeClr val="bg1"/>
                        </a:solidFill>
                        <a:effectLst/>
                        <a:latin typeface="Cambria Math" panose="02040503050406030204" pitchFamily="18" charset="0"/>
                        <a:ea typeface="Times New Roman" panose="02020603050405020304" pitchFamily="18" charset="0"/>
                      </a:rPr>
                      <m:t>∆</m:t>
                    </m:r>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𝐴</m:t>
                    </m:r>
                    <m:r>
                      <a:rPr lang="en-US" sz="1600" i="1" kern="1200">
                        <a:ln>
                          <a:noFill/>
                        </a:ln>
                        <a:solidFill>
                          <a:schemeClr val="bg1"/>
                        </a:solidFill>
                        <a:effectLst/>
                        <a:latin typeface="Cambria Math" panose="02040503050406030204" pitchFamily="18" charset="0"/>
                        <a:ea typeface="Times New Roman" panose="02020603050405020304" pitchFamily="18" charset="0"/>
                      </a:rPr>
                      <m:t>= ∆</m:t>
                    </m:r>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𝐵</m:t>
                    </m:r>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m:t>
                    </m:r>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𝐶</m:t>
                    </m:r>
                  </m:oMath>
                </a14:m>
                <a:endParaRPr lang="en-US" sz="1600" kern="1200">
                  <a:solidFill>
                    <a:schemeClr val="bg1"/>
                  </a:solidFill>
                </a:endParaRPr>
              </a:p>
              <a:p>
                <a:pPr marL="0" lvl="1" indent="115888" algn="l" defTabSz="444500">
                  <a:lnSpc>
                    <a:spcPct val="90000"/>
                  </a:lnSpc>
                  <a:spcBef>
                    <a:spcPct val="0"/>
                  </a:spcBef>
                  <a:spcAft>
                    <a:spcPct val="15000"/>
                  </a:spcAft>
                  <a:buChar char="•"/>
                </a:pPr>
                <a:r>
                  <a:rPr lang="en-US" sz="1600" kern="1200">
                    <a:ln>
                      <a:noFill/>
                    </a:ln>
                    <a:solidFill>
                      <a:schemeClr val="bg1"/>
                    </a:solidFill>
                    <a:effectLst/>
                    <a:latin typeface="Times New Roman" panose="02020603050405020304" pitchFamily="18" charset="0"/>
                    <a:ea typeface="Times New Roman" panose="02020603050405020304" pitchFamily="18" charset="0"/>
                  </a:rPr>
                  <a:t>Nếu </a:t>
                </a:r>
                <a14:m>
                  <m:oMath xmlns:m="http://schemas.openxmlformats.org/officeDocument/2006/math">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𝑣</m:t>
                    </m:r>
                    <m:r>
                      <a:rPr lang="en-US" sz="1600" i="1" kern="1200">
                        <a:ln>
                          <a:noFill/>
                        </a:ln>
                        <a:solidFill>
                          <a:schemeClr val="bg1"/>
                        </a:solidFill>
                        <a:effectLst/>
                        <a:latin typeface="Cambria Math" panose="02040503050406030204" pitchFamily="18" charset="0"/>
                        <a:ea typeface="Times New Roman" panose="02020603050405020304" pitchFamily="18" charset="0"/>
                      </a:rPr>
                      <m:t>= </m:t>
                    </m:r>
                    <m:f>
                      <m:fPr>
                        <m:ctrlPr>
                          <a:rPr lang="en-US" sz="1600" i="1" kern="1200">
                            <a:ln>
                              <a:noFill/>
                            </a:ln>
                            <a:solidFill>
                              <a:schemeClr val="bg1"/>
                            </a:solidFill>
                            <a:effectLst/>
                            <a:latin typeface="Cambria Math" panose="02040503050406030204" pitchFamily="18" charset="0"/>
                            <a:ea typeface="Times New Roman" panose="02020603050405020304" pitchFamily="18" charset="0"/>
                          </a:rPr>
                        </m:ctrlPr>
                      </m:fPr>
                      <m:num>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𝑠</m:t>
                        </m:r>
                      </m:num>
                      <m:den>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𝑡</m:t>
                        </m:r>
                      </m:den>
                    </m:f>
                  </m:oMath>
                </a14:m>
                <a:r>
                  <a:rPr lang="en-US" sz="1600" kern="1200">
                    <a:ln>
                      <a:noFill/>
                    </a:ln>
                    <a:solidFill>
                      <a:schemeClr val="bg1"/>
                    </a:solidFill>
                    <a:effectLst/>
                    <a:latin typeface="Times New Roman" panose="02020603050405020304" pitchFamily="18" charset="0"/>
                    <a:ea typeface="Times New Roman" panose="02020603050405020304" pitchFamily="18" charset="0"/>
                  </a:rPr>
                  <a:t>  thì </a:t>
                </a:r>
                <a14:m>
                  <m:oMath xmlns:m="http://schemas.openxmlformats.org/officeDocument/2006/math">
                    <m:r>
                      <a:rPr lang="en-US" sz="1600" i="1" kern="1200">
                        <a:ln>
                          <a:noFill/>
                        </a:ln>
                        <a:solidFill>
                          <a:schemeClr val="bg1"/>
                        </a:solidFill>
                        <a:effectLst/>
                        <a:latin typeface="Cambria Math" panose="02040503050406030204" pitchFamily="18" charset="0"/>
                        <a:ea typeface="Times New Roman" panose="02020603050405020304" pitchFamily="18" charset="0"/>
                      </a:rPr>
                      <m:t>𝛿</m:t>
                    </m:r>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𝑣</m:t>
                    </m:r>
                    <m:r>
                      <a:rPr lang="en-US" sz="1600" i="1" kern="1200">
                        <a:ln>
                          <a:noFill/>
                        </a:ln>
                        <a:solidFill>
                          <a:schemeClr val="bg1"/>
                        </a:solidFill>
                        <a:effectLst/>
                        <a:latin typeface="Cambria Math" panose="02040503050406030204" pitchFamily="18" charset="0"/>
                        <a:ea typeface="Times New Roman" panose="02020603050405020304" pitchFamily="18" charset="0"/>
                      </a:rPr>
                      <m:t>=</m:t>
                    </m:r>
                    <m:r>
                      <a:rPr lang="en-US" sz="1600" i="1" kern="1200">
                        <a:ln>
                          <a:noFill/>
                        </a:ln>
                        <a:solidFill>
                          <a:schemeClr val="bg1"/>
                        </a:solidFill>
                        <a:effectLst/>
                        <a:latin typeface="Cambria Math" panose="02040503050406030204" pitchFamily="18" charset="0"/>
                        <a:ea typeface="Times New Roman" panose="02020603050405020304" pitchFamily="18" charset="0"/>
                      </a:rPr>
                      <m:t>𝛿</m:t>
                    </m:r>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𝑠</m:t>
                    </m:r>
                    <m:r>
                      <a:rPr lang="en-US" sz="1600" i="1" kern="1200">
                        <a:ln>
                          <a:noFill/>
                        </a:ln>
                        <a:solidFill>
                          <a:schemeClr val="bg1"/>
                        </a:solidFill>
                        <a:effectLst/>
                        <a:latin typeface="Cambria Math" panose="02040503050406030204" pitchFamily="18" charset="0"/>
                        <a:ea typeface="Times New Roman" panose="02020603050405020304" pitchFamily="18" charset="0"/>
                      </a:rPr>
                      <m:t>+</m:t>
                    </m:r>
                    <m:r>
                      <a:rPr lang="en-US" sz="1600" i="1" kern="1200">
                        <a:ln>
                          <a:noFill/>
                        </a:ln>
                        <a:solidFill>
                          <a:schemeClr val="bg1"/>
                        </a:solidFill>
                        <a:effectLst/>
                        <a:latin typeface="Cambria Math" panose="02040503050406030204" pitchFamily="18" charset="0"/>
                        <a:ea typeface="Times New Roman" panose="02020603050405020304" pitchFamily="18" charset="0"/>
                      </a:rPr>
                      <m:t>𝛿</m:t>
                    </m:r>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𝑡</m:t>
                    </m:r>
                  </m:oMath>
                </a14:m>
                <a:r>
                  <a:rPr lang="en-US" sz="1600" kern="1200">
                    <a:ln>
                      <a:noFill/>
                    </a:ln>
                    <a:solidFill>
                      <a:schemeClr val="bg1"/>
                    </a:solidFill>
                    <a:effectLst/>
                    <a:latin typeface="Times New Roman" panose="02020603050405020304" pitchFamily="18" charset="0"/>
                    <a:ea typeface="Times New Roman" panose="02020603050405020304" pitchFamily="18" charset="0"/>
                    <a:sym typeface="Symbol" panose="05050102010706020507" pitchFamily="18" charset="2"/>
                  </a:rPr>
                  <a:t> </a:t>
                </a:r>
                <a:r>
                  <a:rPr lang="en-US" sz="1600" kern="1200">
                    <a:solidFill>
                      <a:schemeClr val="bg1"/>
                    </a:solidFill>
                    <a:effectLst/>
                    <a:latin typeface="Times New Roman" panose="02020603050405020304" pitchFamily="18" charset="0"/>
                    <a:ea typeface="Times New Roman" panose="02020603050405020304" pitchFamily="18" charset="0"/>
                  </a:rPr>
                  <a:t> </a:t>
                </a:r>
                <a:r>
                  <a:rPr lang="en-US" sz="1600" kern="1200">
                    <a:solidFill>
                      <a:schemeClr val="bg1"/>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600">
                    <a:solidFill>
                      <a:schemeClr val="bg1"/>
                    </a:solidFill>
                    <a:latin typeface="Times New Roman" panose="02020603050405020304" pitchFamily="18" charset="0"/>
                    <a:ea typeface="Times New Roman" panose="02020603050405020304" pitchFamily="18" charset="0"/>
                    <a:sym typeface="Symbol" panose="05050102010706020507" pitchFamily="18" charset="2"/>
                  </a:rPr>
                  <a:t>v</a:t>
                </a:r>
                <a:endParaRPr lang="en-US" sz="1600" kern="120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30" name="Freeform: Shape 29">
                <a:extLst>
                  <a:ext uri="{FF2B5EF4-FFF2-40B4-BE49-F238E27FC236}">
                    <a16:creationId xmlns:a16="http://schemas.microsoft.com/office/drawing/2014/main" id="{84AAD729-9949-B888-391E-A41546002375}"/>
                  </a:ext>
                </a:extLst>
              </p:cNvPr>
              <p:cNvSpPr>
                <a:spLocks noRot="1" noChangeAspect="1" noMove="1" noResize="1" noEditPoints="1" noAdjustHandles="1" noChangeArrowheads="1" noChangeShapeType="1" noTextEdit="1"/>
              </p:cNvSpPr>
              <p:nvPr/>
            </p:nvSpPr>
            <p:spPr>
              <a:xfrm>
                <a:off x="5675334" y="2597686"/>
                <a:ext cx="3316262" cy="872898"/>
              </a:xfrm>
              <a:custGeom>
                <a:avLst/>
                <a:gdLst>
                  <a:gd name="connsiteX0" fmla="*/ 145486 w 872898"/>
                  <a:gd name="connsiteY0" fmla="*/ 0 h 3316262"/>
                  <a:gd name="connsiteX1" fmla="*/ 727412 w 872898"/>
                  <a:gd name="connsiteY1" fmla="*/ 0 h 3316262"/>
                  <a:gd name="connsiteX2" fmla="*/ 872898 w 872898"/>
                  <a:gd name="connsiteY2" fmla="*/ 145486 h 3316262"/>
                  <a:gd name="connsiteX3" fmla="*/ 872898 w 872898"/>
                  <a:gd name="connsiteY3" fmla="*/ 3316262 h 3316262"/>
                  <a:gd name="connsiteX4" fmla="*/ 872898 w 872898"/>
                  <a:gd name="connsiteY4" fmla="*/ 3316262 h 3316262"/>
                  <a:gd name="connsiteX5" fmla="*/ 0 w 872898"/>
                  <a:gd name="connsiteY5" fmla="*/ 3316262 h 3316262"/>
                  <a:gd name="connsiteX6" fmla="*/ 0 w 872898"/>
                  <a:gd name="connsiteY6" fmla="*/ 3316262 h 3316262"/>
                  <a:gd name="connsiteX7" fmla="*/ 0 w 872898"/>
                  <a:gd name="connsiteY7" fmla="*/ 145486 h 3316262"/>
                  <a:gd name="connsiteX8" fmla="*/ 145486 w 872898"/>
                  <a:gd name="connsiteY8" fmla="*/ 0 h 331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898" h="3316262">
                    <a:moveTo>
                      <a:pt x="872898" y="552723"/>
                    </a:moveTo>
                    <a:lnTo>
                      <a:pt x="872898" y="2763539"/>
                    </a:lnTo>
                    <a:cubicBezTo>
                      <a:pt x="872898" y="3068800"/>
                      <a:pt x="855753" y="3316260"/>
                      <a:pt x="834604" y="3316260"/>
                    </a:cubicBezTo>
                    <a:lnTo>
                      <a:pt x="0" y="3316260"/>
                    </a:lnTo>
                    <a:lnTo>
                      <a:pt x="0" y="3316260"/>
                    </a:lnTo>
                    <a:lnTo>
                      <a:pt x="0" y="2"/>
                    </a:lnTo>
                    <a:lnTo>
                      <a:pt x="0" y="2"/>
                    </a:lnTo>
                    <a:lnTo>
                      <a:pt x="834604" y="2"/>
                    </a:lnTo>
                    <a:cubicBezTo>
                      <a:pt x="855753" y="2"/>
                      <a:pt x="872898" y="247462"/>
                      <a:pt x="872898" y="552723"/>
                    </a:cubicBezTo>
                    <a:close/>
                  </a:path>
                </a:pathLst>
              </a:custGeom>
              <a:blipFill>
                <a:blip r:embed="rId8"/>
                <a:stretch>
                  <a:fillRect l="-1465" t="-6207" b="-4138"/>
                </a:stretch>
              </a:blipFill>
            </p:spPr>
            <p:txBody>
              <a:bodyPr/>
              <a:lstStyle/>
              <a:p>
                <a:r>
                  <a:rPr lang="en-US">
                    <a:noFill/>
                  </a:rPr>
                  <a:t> </a:t>
                </a:r>
              </a:p>
            </p:txBody>
          </p:sp>
        </mc:Fallback>
      </mc:AlternateContent>
      <p:sp>
        <p:nvSpPr>
          <p:cNvPr id="31" name="Freeform: Shape 30">
            <a:extLst>
              <a:ext uri="{FF2B5EF4-FFF2-40B4-BE49-F238E27FC236}">
                <a16:creationId xmlns:a16="http://schemas.microsoft.com/office/drawing/2014/main" id="{28E9C345-7DE4-8116-6751-BD9A25845C93}"/>
              </a:ext>
            </a:extLst>
          </p:cNvPr>
          <p:cNvSpPr/>
          <p:nvPr/>
        </p:nvSpPr>
        <p:spPr>
          <a:xfrm>
            <a:off x="4735290" y="3742864"/>
            <a:ext cx="940044" cy="1342920"/>
          </a:xfrm>
          <a:custGeom>
            <a:avLst/>
            <a:gdLst>
              <a:gd name="connsiteX0" fmla="*/ 0 w 1342920"/>
              <a:gd name="connsiteY0" fmla="*/ 0 h 940044"/>
              <a:gd name="connsiteX1" fmla="*/ 872898 w 1342920"/>
              <a:gd name="connsiteY1" fmla="*/ 0 h 940044"/>
              <a:gd name="connsiteX2" fmla="*/ 1342920 w 1342920"/>
              <a:gd name="connsiteY2" fmla="*/ 470022 h 940044"/>
              <a:gd name="connsiteX3" fmla="*/ 872898 w 1342920"/>
              <a:gd name="connsiteY3" fmla="*/ 940044 h 940044"/>
              <a:gd name="connsiteX4" fmla="*/ 0 w 1342920"/>
              <a:gd name="connsiteY4" fmla="*/ 940044 h 940044"/>
              <a:gd name="connsiteX5" fmla="*/ 470022 w 1342920"/>
              <a:gd name="connsiteY5" fmla="*/ 470022 h 940044"/>
              <a:gd name="connsiteX6" fmla="*/ 0 w 1342920"/>
              <a:gd name="connsiteY6" fmla="*/ 0 h 94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920" h="940044">
                <a:moveTo>
                  <a:pt x="1342920" y="0"/>
                </a:moveTo>
                <a:lnTo>
                  <a:pt x="1342920" y="611029"/>
                </a:lnTo>
                <a:lnTo>
                  <a:pt x="671460" y="940044"/>
                </a:lnTo>
                <a:lnTo>
                  <a:pt x="0" y="611029"/>
                </a:lnTo>
                <a:lnTo>
                  <a:pt x="0" y="0"/>
                </a:lnTo>
                <a:lnTo>
                  <a:pt x="671460" y="329015"/>
                </a:lnTo>
                <a:lnTo>
                  <a:pt x="1342920" y="0"/>
                </a:lnTo>
                <a:close/>
              </a:path>
            </a:pathLst>
          </a:cu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6510" tIns="486532" rIns="16510" bIns="486532" numCol="1" spcCol="1270" anchor="ctr" anchorCtr="0">
            <a:noAutofit/>
          </a:bodyPr>
          <a:lstStyle/>
          <a:p>
            <a:pPr marL="0" lvl="0" indent="0" algn="ctr" defTabSz="1155700">
              <a:lnSpc>
                <a:spcPct val="90000"/>
              </a:lnSpc>
              <a:spcBef>
                <a:spcPct val="0"/>
              </a:spcBef>
              <a:spcAft>
                <a:spcPct val="35000"/>
              </a:spcAft>
              <a:buNone/>
            </a:pPr>
            <a:r>
              <a:rPr lang="en-US" sz="2600" b="1" kern="1200">
                <a:effectLst/>
                <a:latin typeface="+mj-lt"/>
                <a:ea typeface="Times New Roman" panose="02020603050405020304" pitchFamily="18" charset="0"/>
              </a:rPr>
              <a:t>B3</a:t>
            </a:r>
            <a:endParaRPr lang="en-US" sz="2600" kern="1200"/>
          </a:p>
        </p:txBody>
      </p:sp>
      <mc:AlternateContent xmlns:mc="http://schemas.openxmlformats.org/markup-compatibility/2006" xmlns:a14="http://schemas.microsoft.com/office/drawing/2010/main">
        <mc:Choice Requires="a14">
          <p:sp>
            <p:nvSpPr>
              <p:cNvPr id="32" name="Freeform: Shape 31">
                <a:extLst>
                  <a:ext uri="{FF2B5EF4-FFF2-40B4-BE49-F238E27FC236}">
                    <a16:creationId xmlns:a16="http://schemas.microsoft.com/office/drawing/2014/main" id="{84BF4394-9A7A-369E-A4B5-A7C3C30E19DB}"/>
                  </a:ext>
                </a:extLst>
              </p:cNvPr>
              <p:cNvSpPr/>
              <p:nvPr/>
            </p:nvSpPr>
            <p:spPr>
              <a:xfrm>
                <a:off x="5675334" y="3742864"/>
                <a:ext cx="3316262" cy="872899"/>
              </a:xfrm>
              <a:custGeom>
                <a:avLst/>
                <a:gdLst>
                  <a:gd name="connsiteX0" fmla="*/ 145486 w 872898"/>
                  <a:gd name="connsiteY0" fmla="*/ 0 h 3316262"/>
                  <a:gd name="connsiteX1" fmla="*/ 727412 w 872898"/>
                  <a:gd name="connsiteY1" fmla="*/ 0 h 3316262"/>
                  <a:gd name="connsiteX2" fmla="*/ 872898 w 872898"/>
                  <a:gd name="connsiteY2" fmla="*/ 145486 h 3316262"/>
                  <a:gd name="connsiteX3" fmla="*/ 872898 w 872898"/>
                  <a:gd name="connsiteY3" fmla="*/ 3316262 h 3316262"/>
                  <a:gd name="connsiteX4" fmla="*/ 872898 w 872898"/>
                  <a:gd name="connsiteY4" fmla="*/ 3316262 h 3316262"/>
                  <a:gd name="connsiteX5" fmla="*/ 0 w 872898"/>
                  <a:gd name="connsiteY5" fmla="*/ 3316262 h 3316262"/>
                  <a:gd name="connsiteX6" fmla="*/ 0 w 872898"/>
                  <a:gd name="connsiteY6" fmla="*/ 3316262 h 3316262"/>
                  <a:gd name="connsiteX7" fmla="*/ 0 w 872898"/>
                  <a:gd name="connsiteY7" fmla="*/ 145486 h 3316262"/>
                  <a:gd name="connsiteX8" fmla="*/ 145486 w 872898"/>
                  <a:gd name="connsiteY8" fmla="*/ 0 h 331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898" h="3316262">
                    <a:moveTo>
                      <a:pt x="872898" y="552723"/>
                    </a:moveTo>
                    <a:lnTo>
                      <a:pt x="872898" y="2763539"/>
                    </a:lnTo>
                    <a:cubicBezTo>
                      <a:pt x="872898" y="3068800"/>
                      <a:pt x="855753" y="3316260"/>
                      <a:pt x="834604" y="3316260"/>
                    </a:cubicBezTo>
                    <a:lnTo>
                      <a:pt x="0" y="3316260"/>
                    </a:lnTo>
                    <a:lnTo>
                      <a:pt x="0" y="3316260"/>
                    </a:lnTo>
                    <a:lnTo>
                      <a:pt x="0" y="2"/>
                    </a:lnTo>
                    <a:lnTo>
                      <a:pt x="0" y="2"/>
                    </a:lnTo>
                    <a:lnTo>
                      <a:pt x="834604" y="2"/>
                    </a:lnTo>
                    <a:cubicBezTo>
                      <a:pt x="855753" y="2"/>
                      <a:pt x="872898" y="247462"/>
                      <a:pt x="872898" y="552723"/>
                    </a:cubicBezTo>
                    <a:close/>
                  </a:path>
                </a:pathLst>
              </a:custGeom>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48961" rIns="48960" bIns="48962" numCol="1" spcCol="1270" anchor="ctr" anchorCtr="0">
                <a:noAutofit/>
              </a:bodyPr>
              <a:lstStyle/>
              <a:p>
                <a:pPr marL="57150" lvl="1" indent="-57150" algn="l" defTabSz="444500">
                  <a:lnSpc>
                    <a:spcPct val="90000"/>
                  </a:lnSpc>
                  <a:spcBef>
                    <a:spcPct val="0"/>
                  </a:spcBef>
                  <a:spcAft>
                    <a:spcPct val="15000"/>
                  </a:spcAft>
                  <a:buChar char="•"/>
                </a:pPr>
                <a:r>
                  <a:rPr lang="en-US" sz="2000" kern="1200"/>
                  <a:t>Ghi kết quả: </a:t>
                </a:r>
                <a14:m>
                  <m:oMath xmlns:m="http://schemas.openxmlformats.org/officeDocument/2006/math">
                    <m:r>
                      <a:rPr lang="en-US" sz="2000" b="0" i="1" kern="1200" smtClean="0">
                        <a:latin typeface="Cambria Math" panose="02040503050406030204" pitchFamily="18" charset="0"/>
                      </a:rPr>
                      <m:t>𝐴</m:t>
                    </m:r>
                    <m:r>
                      <a:rPr lang="en-US" sz="2000" i="1" kern="1200" smtClean="0">
                        <a:latin typeface="Cambria Math" panose="02040503050406030204" pitchFamily="18" charset="0"/>
                      </a:rPr>
                      <m:t>= </m:t>
                    </m:r>
                    <m:acc>
                      <m:accPr>
                        <m:chr m:val="̅"/>
                        <m:ctrlPr>
                          <a:rPr lang="en-US" sz="2000" i="1" kern="1200">
                            <a:latin typeface="Cambria Math" panose="02040503050406030204" pitchFamily="18" charset="0"/>
                          </a:rPr>
                        </m:ctrlPr>
                      </m:accPr>
                      <m:e>
                        <m:r>
                          <a:rPr lang="en-US" sz="2000" b="0" i="1" kern="1200" smtClean="0">
                            <a:latin typeface="Cambria Math" panose="02040503050406030204" pitchFamily="18" charset="0"/>
                          </a:rPr>
                          <m:t>𝐴</m:t>
                        </m:r>
                      </m:e>
                    </m:acc>
                    <m:r>
                      <a:rPr lang="en-US" sz="2000" i="1" kern="1200">
                        <a:latin typeface="Cambria Math" panose="02040503050406030204" pitchFamily="18" charset="0"/>
                      </a:rPr>
                      <m:t> ± ∆</m:t>
                    </m:r>
                    <m:r>
                      <a:rPr lang="en-US" sz="2000" b="0" i="1" kern="1200" smtClean="0">
                        <a:latin typeface="Cambria Math" panose="02040503050406030204" pitchFamily="18" charset="0"/>
                      </a:rPr>
                      <m:t>𝐴</m:t>
                    </m:r>
                    <m:r>
                      <a:rPr lang="en-US" sz="2000" i="1" kern="1200">
                        <a:latin typeface="Cambria Math" panose="02040503050406030204" pitchFamily="18" charset="0"/>
                      </a:rPr>
                      <m:t> </m:t>
                    </m:r>
                  </m:oMath>
                </a14:m>
                <a:endParaRPr lang="en-US" sz="2000" kern="1200"/>
              </a:p>
            </p:txBody>
          </p:sp>
        </mc:Choice>
        <mc:Fallback xmlns="">
          <p:sp>
            <p:nvSpPr>
              <p:cNvPr id="32" name="Freeform: Shape 31">
                <a:extLst>
                  <a:ext uri="{FF2B5EF4-FFF2-40B4-BE49-F238E27FC236}">
                    <a16:creationId xmlns:a16="http://schemas.microsoft.com/office/drawing/2014/main" id="{84BF4394-9A7A-369E-A4B5-A7C3C30E19DB}"/>
                  </a:ext>
                </a:extLst>
              </p:cNvPr>
              <p:cNvSpPr>
                <a:spLocks noRot="1" noChangeAspect="1" noMove="1" noResize="1" noEditPoints="1" noAdjustHandles="1" noChangeArrowheads="1" noChangeShapeType="1" noTextEdit="1"/>
              </p:cNvSpPr>
              <p:nvPr/>
            </p:nvSpPr>
            <p:spPr>
              <a:xfrm>
                <a:off x="5675334" y="3742864"/>
                <a:ext cx="3316262" cy="872899"/>
              </a:xfrm>
              <a:custGeom>
                <a:avLst/>
                <a:gdLst>
                  <a:gd name="connsiteX0" fmla="*/ 145486 w 872898"/>
                  <a:gd name="connsiteY0" fmla="*/ 0 h 3316262"/>
                  <a:gd name="connsiteX1" fmla="*/ 727412 w 872898"/>
                  <a:gd name="connsiteY1" fmla="*/ 0 h 3316262"/>
                  <a:gd name="connsiteX2" fmla="*/ 872898 w 872898"/>
                  <a:gd name="connsiteY2" fmla="*/ 145486 h 3316262"/>
                  <a:gd name="connsiteX3" fmla="*/ 872898 w 872898"/>
                  <a:gd name="connsiteY3" fmla="*/ 3316262 h 3316262"/>
                  <a:gd name="connsiteX4" fmla="*/ 872898 w 872898"/>
                  <a:gd name="connsiteY4" fmla="*/ 3316262 h 3316262"/>
                  <a:gd name="connsiteX5" fmla="*/ 0 w 872898"/>
                  <a:gd name="connsiteY5" fmla="*/ 3316262 h 3316262"/>
                  <a:gd name="connsiteX6" fmla="*/ 0 w 872898"/>
                  <a:gd name="connsiteY6" fmla="*/ 3316262 h 3316262"/>
                  <a:gd name="connsiteX7" fmla="*/ 0 w 872898"/>
                  <a:gd name="connsiteY7" fmla="*/ 145486 h 3316262"/>
                  <a:gd name="connsiteX8" fmla="*/ 145486 w 872898"/>
                  <a:gd name="connsiteY8" fmla="*/ 0 h 331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898" h="3316262">
                    <a:moveTo>
                      <a:pt x="872898" y="552723"/>
                    </a:moveTo>
                    <a:lnTo>
                      <a:pt x="872898" y="2763539"/>
                    </a:lnTo>
                    <a:cubicBezTo>
                      <a:pt x="872898" y="3068800"/>
                      <a:pt x="855753" y="3316260"/>
                      <a:pt x="834604" y="3316260"/>
                    </a:cubicBezTo>
                    <a:lnTo>
                      <a:pt x="0" y="3316260"/>
                    </a:lnTo>
                    <a:lnTo>
                      <a:pt x="0" y="3316260"/>
                    </a:lnTo>
                    <a:lnTo>
                      <a:pt x="0" y="2"/>
                    </a:lnTo>
                    <a:lnTo>
                      <a:pt x="0" y="2"/>
                    </a:lnTo>
                    <a:lnTo>
                      <a:pt x="834604" y="2"/>
                    </a:lnTo>
                    <a:cubicBezTo>
                      <a:pt x="855753" y="2"/>
                      <a:pt x="872898" y="247462"/>
                      <a:pt x="872898" y="552723"/>
                    </a:cubicBezTo>
                    <a:close/>
                  </a:path>
                </a:pathLst>
              </a:custGeom>
              <a:blipFill>
                <a:blip r:embed="rId9"/>
                <a:stretch>
                  <a:fillRect l="-2381"/>
                </a:stretch>
              </a:blipFill>
            </p:spPr>
            <p:txBody>
              <a:bodyPr/>
              <a:lstStyle/>
              <a:p>
                <a:r>
                  <a:rPr lang="en-US">
                    <a:noFill/>
                  </a:rPr>
                  <a:t> </a:t>
                </a:r>
              </a:p>
            </p:txBody>
          </p:sp>
        </mc:Fallback>
      </mc:AlternateContent>
    </p:spTree>
    <p:extLst>
      <p:ext uri="{BB962C8B-B14F-4D97-AF65-F5344CB8AC3E}">
        <p14:creationId xmlns:p14="http://schemas.microsoft.com/office/powerpoint/2010/main" val="6701539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left)">
                                      <p:cBhvr>
                                        <p:cTn id="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P spid="18" grpId="0" animBg="1"/>
      <p:bldP spid="19"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5"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6"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vi-VN"/>
            </a:p>
          </p:txBody>
        </p:sp>
      </p:grpSp>
      <p:sp>
        <p:nvSpPr>
          <p:cNvPr id="13" name="TextBox 12">
            <a:extLst>
              <a:ext uri="{FF2B5EF4-FFF2-40B4-BE49-F238E27FC236}">
                <a16:creationId xmlns:a16="http://schemas.microsoft.com/office/drawing/2014/main" id="{757D17B8-1F48-47DE-B1EB-1605880D3C01}"/>
              </a:ext>
            </a:extLst>
          </p:cNvPr>
          <p:cNvSpPr txBox="1"/>
          <p:nvPr/>
        </p:nvSpPr>
        <p:spPr>
          <a:xfrm>
            <a:off x="953691" y="2328955"/>
            <a:ext cx="7615238" cy="193615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a:effectLst/>
                <a:latin typeface="+mj-lt"/>
                <a:ea typeface="+mj-ea"/>
                <a:cs typeface="+mj-cs"/>
              </a:rPr>
              <a:t>Câu 1:</a:t>
            </a:r>
            <a:r>
              <a:rPr lang="en-US" sz="4000">
                <a:effectLst/>
                <a:latin typeface="+mj-lt"/>
                <a:ea typeface="+mj-ea"/>
                <a:cs typeface="+mj-cs"/>
              </a:rPr>
              <a:t> </a:t>
            </a:r>
            <a:r>
              <a:rPr lang="en-US" sz="4000">
                <a:effectLst/>
                <a:latin typeface="+mj-lt"/>
                <a:ea typeface="Times New Roman" panose="02020603050405020304" pitchFamily="18" charset="0"/>
              </a:rPr>
              <a:t>Để đảm bảo an toàn khi sử dụng thiết bị trong phòng thực hành, ta cần lưu ý những điều gì?</a:t>
            </a:r>
            <a:endParaRPr lang="en-US" sz="4000">
              <a:latin typeface="+mj-lt"/>
              <a:ea typeface="+mj-ea"/>
              <a:cs typeface="+mj-cs"/>
            </a:endParaRPr>
          </a:p>
        </p:txBody>
      </p:sp>
      <p:pic>
        <p:nvPicPr>
          <p:cNvPr id="22530" name="Picture 2" descr="Lý thuyết quy định an toàn trong phòng thực hành sinh 6">
            <a:extLst>
              <a:ext uri="{FF2B5EF4-FFF2-40B4-BE49-F238E27FC236}">
                <a16:creationId xmlns:a16="http://schemas.microsoft.com/office/drawing/2014/main" id="{CD0CAD33-8E84-CFCD-CDC8-B5C730A35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655" y="131962"/>
            <a:ext cx="5653310" cy="2121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5021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7" name="Rectangle 134">
            <a:extLst>
              <a:ext uri="{FF2B5EF4-FFF2-40B4-BE49-F238E27FC236}">
                <a16:creationId xmlns:a16="http://schemas.microsoft.com/office/drawing/2014/main" id="{43B6B5C9-BE23-4C39-92DF-62F5C1B96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198" name="Group 136">
            <a:extLst>
              <a:ext uri="{FF2B5EF4-FFF2-40B4-BE49-F238E27FC236}">
                <a16:creationId xmlns:a16="http://schemas.microsoft.com/office/drawing/2014/main" id="{4933887F-5725-499E-8BC5-19BEFD54DB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3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3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9458" name="Picture 2" descr="Phiếu bài tập số 32 môn Toán cho học sinh khối lớp 1 đến ...">
            <a:extLst>
              <a:ext uri="{FF2B5EF4-FFF2-40B4-BE49-F238E27FC236}">
                <a16:creationId xmlns:a16="http://schemas.microsoft.com/office/drawing/2014/main" id="{DD657774-344B-F635-2540-D67318DE8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602" y="1"/>
            <a:ext cx="2077397" cy="13525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51BB7AA-5480-78C5-5892-0E58B0F59D4D}"/>
              </a:ext>
            </a:extLst>
          </p:cNvPr>
          <p:cNvSpPr/>
          <p:nvPr/>
        </p:nvSpPr>
        <p:spPr>
          <a:xfrm>
            <a:off x="2057400" y="304800"/>
            <a:ext cx="5009201" cy="666750"/>
          </a:xfrm>
          <a:prstGeom prst="rect">
            <a:avLst/>
          </a:prstGeom>
        </p:spPr>
        <p:txBody>
          <a:bodyPr vert="horz" lIns="91440" tIns="45720" rIns="91440" bIns="45720" rtlCol="0" anchor="t">
            <a:noAutofit/>
          </a:bodyPr>
          <a:lstStyle/>
          <a:p>
            <a:pPr marL="0" marR="0" lvl="0" indent="0" algn="ctr" defTabSz="914400" rtl="0" eaLnBrk="1" fontAlgn="base" latinLnBrk="0" hangingPunct="1">
              <a:lnSpc>
                <a:spcPct val="120000"/>
              </a:lnSpc>
              <a:spcBef>
                <a:spcPct val="0"/>
              </a:spcBef>
              <a:spcAft>
                <a:spcPts val="600"/>
              </a:spcAft>
              <a:buClrTx/>
              <a:buSzTx/>
              <a:buFontTx/>
              <a:buNone/>
              <a:tabLst/>
              <a:defRPr/>
            </a:pPr>
            <a:r>
              <a:rPr kumimoji="0" lang="en-US" sz="3600" b="1" i="0" u="none" strike="noStrike" kern="1200" normalizeH="0" baseline="0" noProof="0">
                <a:ln w="6600">
                  <a:solidFill>
                    <a:schemeClr val="accent2"/>
                  </a:solidFill>
                  <a:prstDash val="solid"/>
                </a:ln>
                <a:solidFill>
                  <a:srgbClr val="FFFFFF"/>
                </a:solidFill>
                <a:effectLst>
                  <a:outerShdw dist="38100" dir="2700000" algn="tl" rotWithShape="0">
                    <a:schemeClr val="accent2"/>
                  </a:outerShdw>
                </a:effectLst>
                <a:uLnTx/>
                <a:uFillTx/>
                <a:latin typeface="Calibri"/>
                <a:ea typeface="+mn-ea"/>
                <a:cs typeface="+mn-cs"/>
              </a:rPr>
              <a:t>LUYỆN TẬP – CỦNG CỐ</a:t>
            </a:r>
          </a:p>
        </p:txBody>
      </p:sp>
      <p:sp>
        <p:nvSpPr>
          <p:cNvPr id="13" name="TextBox 12">
            <a:extLst>
              <a:ext uri="{FF2B5EF4-FFF2-40B4-BE49-F238E27FC236}">
                <a16:creationId xmlns:a16="http://schemas.microsoft.com/office/drawing/2014/main" id="{3A6BC7A1-F3C4-62FC-CFB3-3BFF2DE688FE}"/>
              </a:ext>
            </a:extLst>
          </p:cNvPr>
          <p:cNvSpPr txBox="1"/>
          <p:nvPr/>
        </p:nvSpPr>
        <p:spPr>
          <a:xfrm>
            <a:off x="664368" y="1406187"/>
            <a:ext cx="8327232" cy="1766317"/>
          </a:xfrm>
          <a:prstGeom prst="rect">
            <a:avLst/>
          </a:prstGeom>
          <a:noFill/>
        </p:spPr>
        <p:txBody>
          <a:bodyPr wrap="square">
            <a:spAutoFit/>
          </a:bodyPr>
          <a:lstStyle/>
          <a:p>
            <a:pPr algn="just">
              <a:lnSpc>
                <a:spcPct val="115000"/>
              </a:lnSpc>
            </a:pPr>
            <a:r>
              <a:rPr lang="en-US" sz="2400" b="1">
                <a:effectLst/>
                <a:latin typeface="+mj-lt"/>
                <a:ea typeface="Times New Roman" panose="02020603050405020304" pitchFamily="18" charset="0"/>
              </a:rPr>
              <a:t>Câu 1: </a:t>
            </a:r>
            <a:r>
              <a:rPr lang="en-US" sz="2400">
                <a:effectLst/>
                <a:latin typeface="+mj-lt"/>
                <a:ea typeface="Times New Roman" panose="02020603050405020304" pitchFamily="18" charset="0"/>
              </a:rPr>
              <a:t>Phép đo thời gian đi hết quảng đường S cho giá trị trung bình t = 2,2458s, với sai số phép đo tính được là </a:t>
            </a:r>
            <a:r>
              <a:rPr lang="el-GR" sz="2400">
                <a:effectLst/>
                <a:latin typeface="+mj-lt"/>
                <a:ea typeface="Times New Roman" panose="02020603050405020304" pitchFamily="18" charset="0"/>
              </a:rPr>
              <a:t>Δ</a:t>
            </a:r>
            <a:r>
              <a:rPr lang="en-US" sz="2400">
                <a:effectLst/>
                <a:latin typeface="+mj-lt"/>
                <a:ea typeface="Times New Roman" panose="02020603050405020304" pitchFamily="18" charset="0"/>
              </a:rPr>
              <a:t>t = 0,00256s. Hãy viết kết qủa phép đo trong các trường hợp này: </a:t>
            </a:r>
          </a:p>
          <a:p>
            <a:pPr indent="255905" algn="just">
              <a:lnSpc>
                <a:spcPct val="115000"/>
              </a:lnSpc>
            </a:pPr>
            <a:r>
              <a:rPr lang="en-US" sz="2400" b="1">
                <a:effectLst/>
                <a:latin typeface="+mj-lt"/>
                <a:ea typeface="Times New Roman" panose="02020603050405020304" pitchFamily="18" charset="0"/>
              </a:rPr>
              <a:t>a. </a:t>
            </a:r>
            <a:r>
              <a:rPr lang="el-GR" sz="2400">
                <a:effectLst/>
                <a:latin typeface="+mj-lt"/>
                <a:ea typeface="Times New Roman" panose="02020603050405020304" pitchFamily="18" charset="0"/>
              </a:rPr>
              <a:t>Δ</a:t>
            </a:r>
            <a:r>
              <a:rPr lang="en-US" sz="2400">
                <a:effectLst/>
                <a:latin typeface="+mj-lt"/>
                <a:ea typeface="Times New Roman" panose="02020603050405020304" pitchFamily="18" charset="0"/>
              </a:rPr>
              <a:t>t lấy 1 chữ số có nghĩa</a:t>
            </a:r>
            <a:r>
              <a:rPr lang="en-US" sz="2400" b="1">
                <a:effectLst/>
                <a:latin typeface="+mj-lt"/>
                <a:ea typeface="Times New Roman" panose="02020603050405020304" pitchFamily="18" charset="0"/>
              </a:rPr>
              <a:t>		b. </a:t>
            </a:r>
            <a:r>
              <a:rPr lang="el-GR" sz="2400">
                <a:effectLst/>
                <a:latin typeface="+mj-lt"/>
                <a:ea typeface="Times New Roman" panose="02020603050405020304" pitchFamily="18" charset="0"/>
              </a:rPr>
              <a:t>Δ</a:t>
            </a:r>
            <a:r>
              <a:rPr lang="en-US" sz="2400">
                <a:effectLst/>
                <a:latin typeface="+mj-lt"/>
                <a:ea typeface="Times New Roman" panose="02020603050405020304" pitchFamily="18" charset="0"/>
              </a:rPr>
              <a:t>t lấy 2 chữ số có nghĩa</a:t>
            </a:r>
          </a:p>
        </p:txBody>
      </p:sp>
      <p:sp>
        <p:nvSpPr>
          <p:cNvPr id="15" name="TextBox 14">
            <a:extLst>
              <a:ext uri="{FF2B5EF4-FFF2-40B4-BE49-F238E27FC236}">
                <a16:creationId xmlns:a16="http://schemas.microsoft.com/office/drawing/2014/main" id="{F99D2C85-41C0-471C-430F-BE0B9D0198ED}"/>
              </a:ext>
            </a:extLst>
          </p:cNvPr>
          <p:cNvSpPr txBox="1"/>
          <p:nvPr/>
        </p:nvSpPr>
        <p:spPr>
          <a:xfrm>
            <a:off x="990600" y="3465504"/>
            <a:ext cx="3048000" cy="461665"/>
          </a:xfrm>
          <a:prstGeom prst="rect">
            <a:avLst/>
          </a:prstGeom>
          <a:noFill/>
        </p:spPr>
        <p:txBody>
          <a:bodyPr wrap="square">
            <a:spAutoFit/>
          </a:bodyPr>
          <a:lstStyle/>
          <a:p>
            <a:pPr algn="ctr"/>
            <a:r>
              <a:rPr lang="en-US" sz="2400" b="1">
                <a:solidFill>
                  <a:srgbClr val="003366"/>
                </a:solidFill>
                <a:effectLst/>
                <a:latin typeface="+mj-lt"/>
                <a:ea typeface="Times New Roman" panose="02020603050405020304" pitchFamily="18" charset="0"/>
              </a:rPr>
              <a:t>a. </a:t>
            </a:r>
            <a:r>
              <a:rPr lang="en-US" sz="2400">
                <a:solidFill>
                  <a:srgbClr val="003366"/>
                </a:solidFill>
                <a:effectLst/>
                <a:latin typeface="+mj-lt"/>
                <a:ea typeface="Times New Roman" panose="02020603050405020304" pitchFamily="18" charset="0"/>
              </a:rPr>
              <a:t>t = (2,246 ± 0,003)s</a:t>
            </a:r>
            <a:endParaRPr lang="en-US" sz="2400">
              <a:solidFill>
                <a:srgbClr val="003366"/>
              </a:solidFill>
              <a:latin typeface="+mj-lt"/>
            </a:endParaRPr>
          </a:p>
        </p:txBody>
      </p:sp>
      <p:sp>
        <p:nvSpPr>
          <p:cNvPr id="17" name="TextBox 16">
            <a:extLst>
              <a:ext uri="{FF2B5EF4-FFF2-40B4-BE49-F238E27FC236}">
                <a16:creationId xmlns:a16="http://schemas.microsoft.com/office/drawing/2014/main" id="{88B6916F-72E3-9628-B6D9-985674CFA140}"/>
              </a:ext>
            </a:extLst>
          </p:cNvPr>
          <p:cNvSpPr txBox="1"/>
          <p:nvPr/>
        </p:nvSpPr>
        <p:spPr>
          <a:xfrm>
            <a:off x="5109031" y="3465503"/>
            <a:ext cx="3494484" cy="461665"/>
          </a:xfrm>
          <a:prstGeom prst="rect">
            <a:avLst/>
          </a:prstGeom>
          <a:noFill/>
        </p:spPr>
        <p:txBody>
          <a:bodyPr wrap="square">
            <a:spAutoFit/>
          </a:bodyPr>
          <a:lstStyle/>
          <a:p>
            <a:pPr algn="ctr"/>
            <a:r>
              <a:rPr lang="en-US" sz="2400" b="1">
                <a:solidFill>
                  <a:srgbClr val="003366"/>
                </a:solidFill>
                <a:effectLst/>
                <a:latin typeface="+mj-lt"/>
                <a:ea typeface="Times New Roman" panose="02020603050405020304" pitchFamily="18" charset="0"/>
              </a:rPr>
              <a:t>b.  </a:t>
            </a:r>
            <a:r>
              <a:rPr lang="en-US" sz="2400">
                <a:solidFill>
                  <a:srgbClr val="003366"/>
                </a:solidFill>
                <a:effectLst/>
                <a:latin typeface="+mj-lt"/>
                <a:ea typeface="Times New Roman" panose="02020603050405020304" pitchFamily="18" charset="0"/>
              </a:rPr>
              <a:t>t = (2,2458 ± 0,0026)s</a:t>
            </a:r>
            <a:endParaRPr lang="en-US" sz="2400">
              <a:solidFill>
                <a:srgbClr val="003366"/>
              </a:solidFill>
              <a:latin typeface="+mj-lt"/>
            </a:endParaRPr>
          </a:p>
        </p:txBody>
      </p:sp>
    </p:spTree>
    <p:extLst>
      <p:ext uri="{BB962C8B-B14F-4D97-AF65-F5344CB8AC3E}">
        <p14:creationId xmlns:p14="http://schemas.microsoft.com/office/powerpoint/2010/main" val="7287706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7" name="Rectangle 134">
            <a:extLst>
              <a:ext uri="{FF2B5EF4-FFF2-40B4-BE49-F238E27FC236}">
                <a16:creationId xmlns:a16="http://schemas.microsoft.com/office/drawing/2014/main" id="{43B6B5C9-BE23-4C39-92DF-62F5C1B96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198" name="Group 136">
            <a:extLst>
              <a:ext uri="{FF2B5EF4-FFF2-40B4-BE49-F238E27FC236}">
                <a16:creationId xmlns:a16="http://schemas.microsoft.com/office/drawing/2014/main" id="{4933887F-5725-499E-8BC5-19BEFD54DB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3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3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9458" name="Picture 2" descr="Phiếu bài tập số 32 môn Toán cho học sinh khối lớp 1 đến ...">
            <a:extLst>
              <a:ext uri="{FF2B5EF4-FFF2-40B4-BE49-F238E27FC236}">
                <a16:creationId xmlns:a16="http://schemas.microsoft.com/office/drawing/2014/main" id="{DD657774-344B-F635-2540-D67318DE8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602" y="1"/>
            <a:ext cx="2077397" cy="13525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A6BC7A1-F3C4-62FC-CFB3-3BFF2DE688FE}"/>
              </a:ext>
            </a:extLst>
          </p:cNvPr>
          <p:cNvSpPr txBox="1"/>
          <p:nvPr/>
        </p:nvSpPr>
        <p:spPr>
          <a:xfrm>
            <a:off x="664368" y="1276350"/>
            <a:ext cx="8327232" cy="1626856"/>
          </a:xfrm>
          <a:prstGeom prst="rect">
            <a:avLst/>
          </a:prstGeom>
          <a:noFill/>
        </p:spPr>
        <p:txBody>
          <a:bodyPr wrap="square">
            <a:spAutoFit/>
          </a:bodyPr>
          <a:lstStyle/>
          <a:p>
            <a:pPr algn="just">
              <a:lnSpc>
                <a:spcPct val="115000"/>
              </a:lnSpc>
            </a:pPr>
            <a:r>
              <a:rPr lang="en-US" sz="2200" b="1">
                <a:effectLst/>
                <a:latin typeface="+mj-lt"/>
                <a:ea typeface="Times New Roman" panose="02020603050405020304" pitchFamily="18" charset="0"/>
              </a:rPr>
              <a:t>Câu 2:</a:t>
            </a:r>
            <a:r>
              <a:rPr lang="en-US" sz="2200">
                <a:effectLst/>
                <a:latin typeface="+mj-lt"/>
                <a:ea typeface="Times New Roman" panose="02020603050405020304" pitchFamily="18" charset="0"/>
              </a:rPr>
              <a:t> Giả sử chiều dài của hai đoạn thẳng có giá trị đo được lần lượt là a = 51 </a:t>
            </a:r>
            <a:r>
              <a:rPr lang="en-US" sz="2200">
                <a:effectLst/>
                <a:latin typeface="+mj-lt"/>
                <a:ea typeface="Times New Roman" panose="02020603050405020304" pitchFamily="18" charset="0"/>
                <a:sym typeface="Symbol" panose="05050102010706020507" pitchFamily="18" charset="2"/>
              </a:rPr>
              <a:t></a:t>
            </a:r>
            <a:r>
              <a:rPr lang="en-US" sz="2200">
                <a:effectLst/>
                <a:latin typeface="+mj-lt"/>
                <a:ea typeface="Times New Roman" panose="02020603050405020304" pitchFamily="18" charset="0"/>
              </a:rPr>
              <a:t> 1 cm và b = 49 </a:t>
            </a:r>
            <a:r>
              <a:rPr lang="en-US" sz="2200">
                <a:effectLst/>
                <a:latin typeface="+mj-lt"/>
                <a:ea typeface="Times New Roman" panose="02020603050405020304" pitchFamily="18" charset="0"/>
                <a:sym typeface="Symbol" panose="05050102010706020507" pitchFamily="18" charset="2"/>
              </a:rPr>
              <a:t></a:t>
            </a:r>
            <a:r>
              <a:rPr lang="en-US" sz="2200">
                <a:effectLst/>
                <a:latin typeface="+mj-lt"/>
                <a:ea typeface="Times New Roman" panose="02020603050405020304" pitchFamily="18" charset="0"/>
              </a:rPr>
              <a:t> 1 cm. Trong các đại lượng được tính theo các cách sau đây, đại lượng nào có sai số tương đối lớn nhất:</a:t>
            </a:r>
          </a:p>
          <a:p>
            <a:pPr algn="just">
              <a:lnSpc>
                <a:spcPct val="115000"/>
              </a:lnSpc>
            </a:pPr>
            <a:r>
              <a:rPr lang="en-US" sz="2200">
                <a:effectLst/>
                <a:latin typeface="+mj-lt"/>
                <a:ea typeface="Times New Roman" panose="02020603050405020304" pitchFamily="18" charset="0"/>
              </a:rPr>
              <a:t>	</a:t>
            </a:r>
            <a:r>
              <a:rPr lang="en-US" sz="2200" b="1">
                <a:effectLst/>
                <a:latin typeface="+mj-lt"/>
                <a:ea typeface="Times New Roman" panose="02020603050405020304" pitchFamily="18" charset="0"/>
              </a:rPr>
              <a:t>A.</a:t>
            </a:r>
            <a:r>
              <a:rPr lang="en-US" sz="2200">
                <a:effectLst/>
                <a:latin typeface="+mj-lt"/>
                <a:ea typeface="Times New Roman" panose="02020603050405020304" pitchFamily="18" charset="0"/>
              </a:rPr>
              <a:t> a + b		</a:t>
            </a:r>
            <a:r>
              <a:rPr lang="en-US" sz="2200" b="1">
                <a:effectLst/>
                <a:latin typeface="+mj-lt"/>
                <a:ea typeface="Times New Roman" panose="02020603050405020304" pitchFamily="18" charset="0"/>
              </a:rPr>
              <a:t>B.</a:t>
            </a:r>
            <a:r>
              <a:rPr lang="en-US" sz="2200">
                <a:effectLst/>
                <a:latin typeface="+mj-lt"/>
                <a:ea typeface="Times New Roman" panose="02020603050405020304" pitchFamily="18" charset="0"/>
              </a:rPr>
              <a:t> a – b		</a:t>
            </a:r>
            <a:r>
              <a:rPr lang="en-US" sz="2200" b="1">
                <a:effectLst/>
                <a:latin typeface="+mj-lt"/>
                <a:ea typeface="Times New Roman" panose="02020603050405020304" pitchFamily="18" charset="0"/>
              </a:rPr>
              <a:t>C.</a:t>
            </a:r>
            <a:r>
              <a:rPr lang="en-US" sz="2200">
                <a:effectLst/>
                <a:latin typeface="+mj-lt"/>
                <a:ea typeface="Times New Roman" panose="02020603050405020304" pitchFamily="18" charset="0"/>
              </a:rPr>
              <a:t> a x b		</a:t>
            </a:r>
            <a:r>
              <a:rPr lang="en-US" sz="2200" b="1">
                <a:effectLst/>
                <a:latin typeface="+mj-lt"/>
                <a:ea typeface="Times New Roman" panose="02020603050405020304" pitchFamily="18" charset="0"/>
              </a:rPr>
              <a:t>D.</a:t>
            </a:r>
            <a:r>
              <a:rPr lang="en-US" sz="2200">
                <a:effectLst/>
                <a:latin typeface="+mj-lt"/>
                <a:ea typeface="Times New Roman" panose="02020603050405020304" pitchFamily="18" charset="0"/>
              </a:rPr>
              <a:t> a/b</a:t>
            </a:r>
          </a:p>
        </p:txBody>
      </p:sp>
      <p:graphicFrame>
        <p:nvGraphicFramePr>
          <p:cNvPr id="3" name="Object 2">
            <a:extLst>
              <a:ext uri="{FF2B5EF4-FFF2-40B4-BE49-F238E27FC236}">
                <a16:creationId xmlns:a16="http://schemas.microsoft.com/office/drawing/2014/main" id="{2191F683-E495-B60F-8BFF-1D488715048D}"/>
              </a:ext>
            </a:extLst>
          </p:cNvPr>
          <p:cNvGraphicFramePr>
            <a:graphicFrameLocks noChangeAspect="1"/>
          </p:cNvGraphicFramePr>
          <p:nvPr>
            <p:extLst>
              <p:ext uri="{D42A27DB-BD31-4B8C-83A1-F6EECF244321}">
                <p14:modId xmlns:p14="http://schemas.microsoft.com/office/powerpoint/2010/main" val="801922425"/>
              </p:ext>
            </p:extLst>
          </p:nvPr>
        </p:nvGraphicFramePr>
        <p:xfrm>
          <a:off x="2032002" y="2893517"/>
          <a:ext cx="4653724" cy="692150"/>
        </p:xfrm>
        <a:graphic>
          <a:graphicData uri="http://schemas.openxmlformats.org/presentationml/2006/ole">
            <mc:AlternateContent xmlns:mc="http://schemas.openxmlformats.org/markup-compatibility/2006">
              <mc:Choice xmlns:v="urn:schemas-microsoft-com:vml" Requires="v">
                <p:oleObj name="Equation" r:id="rId4" imgW="2628720" imgH="393480" progId="Equation.DSMT4">
                  <p:embed/>
                </p:oleObj>
              </mc:Choice>
              <mc:Fallback>
                <p:oleObj name="Equation" r:id="rId4" imgW="2628720" imgH="393480" progId="Equation.DSMT4">
                  <p:embed/>
                  <p:pic>
                    <p:nvPicPr>
                      <p:cNvPr id="0" name="Object 1"/>
                      <p:cNvPicPr>
                        <a:picLocks noChangeAspect="1" noChangeArrowheads="1"/>
                      </p:cNvPicPr>
                      <p:nvPr/>
                    </p:nvPicPr>
                    <p:blipFill>
                      <a:blip r:embed="rId5"/>
                      <a:srcRect/>
                      <a:stretch>
                        <a:fillRect/>
                      </a:stretch>
                    </p:blipFill>
                    <p:spPr bwMode="auto">
                      <a:xfrm>
                        <a:off x="2032002" y="2893517"/>
                        <a:ext cx="4653724" cy="692150"/>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09D88025-D1E8-D3E5-E090-208708A4A117}"/>
              </a:ext>
            </a:extLst>
          </p:cNvPr>
          <p:cNvGraphicFramePr>
            <a:graphicFrameLocks noChangeAspect="1"/>
          </p:cNvGraphicFramePr>
          <p:nvPr>
            <p:extLst>
              <p:ext uri="{D42A27DB-BD31-4B8C-83A1-F6EECF244321}">
                <p14:modId xmlns:p14="http://schemas.microsoft.com/office/powerpoint/2010/main" val="31202334"/>
              </p:ext>
            </p:extLst>
          </p:nvPr>
        </p:nvGraphicFramePr>
        <p:xfrm>
          <a:off x="2032001" y="3585667"/>
          <a:ext cx="4953001" cy="701865"/>
        </p:xfrm>
        <a:graphic>
          <a:graphicData uri="http://schemas.openxmlformats.org/presentationml/2006/ole">
            <mc:AlternateContent xmlns:mc="http://schemas.openxmlformats.org/markup-compatibility/2006">
              <mc:Choice xmlns:v="urn:schemas-microsoft-com:vml" Requires="v">
                <p:oleObj name="Equation" r:id="rId6" imgW="2755800" imgH="393480" progId="Equation.DSMT4">
                  <p:embed/>
                </p:oleObj>
              </mc:Choice>
              <mc:Fallback>
                <p:oleObj name="Equation" r:id="rId6" imgW="2755800" imgH="393480" progId="Equation.DSMT4">
                  <p:embed/>
                  <p:pic>
                    <p:nvPicPr>
                      <p:cNvPr id="0" name="Object 3"/>
                      <p:cNvPicPr>
                        <a:picLocks noChangeAspect="1" noChangeArrowheads="1"/>
                      </p:cNvPicPr>
                      <p:nvPr/>
                    </p:nvPicPr>
                    <p:blipFill>
                      <a:blip r:embed="rId7"/>
                      <a:srcRect/>
                      <a:stretch>
                        <a:fillRect/>
                      </a:stretch>
                    </p:blipFill>
                    <p:spPr bwMode="auto">
                      <a:xfrm>
                        <a:off x="2032001" y="3585667"/>
                        <a:ext cx="4953001" cy="70186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129E0489-9525-C94A-BEB1-43617926B93B}"/>
              </a:ext>
            </a:extLst>
          </p:cNvPr>
          <p:cNvGraphicFramePr>
            <a:graphicFrameLocks noChangeAspect="1"/>
          </p:cNvGraphicFramePr>
          <p:nvPr>
            <p:extLst>
              <p:ext uri="{D42A27DB-BD31-4B8C-83A1-F6EECF244321}">
                <p14:modId xmlns:p14="http://schemas.microsoft.com/office/powerpoint/2010/main" val="3736180005"/>
              </p:ext>
            </p:extLst>
          </p:nvPr>
        </p:nvGraphicFramePr>
        <p:xfrm>
          <a:off x="2032000" y="4300610"/>
          <a:ext cx="5312689" cy="771480"/>
        </p:xfrm>
        <a:graphic>
          <a:graphicData uri="http://schemas.openxmlformats.org/presentationml/2006/ole">
            <mc:AlternateContent xmlns:mc="http://schemas.openxmlformats.org/markup-compatibility/2006">
              <mc:Choice xmlns:v="urn:schemas-microsoft-com:vml" Requires="v">
                <p:oleObj name="Equation" r:id="rId8" imgW="2882880" imgH="431640" progId="Equation.DSMT4">
                  <p:embed/>
                </p:oleObj>
              </mc:Choice>
              <mc:Fallback>
                <p:oleObj name="Equation" r:id="rId8" imgW="2882880" imgH="431640" progId="Equation.DSMT4">
                  <p:embed/>
                  <p:pic>
                    <p:nvPicPr>
                      <p:cNvPr id="0" name="Object 5"/>
                      <p:cNvPicPr>
                        <a:picLocks noChangeAspect="1" noChangeArrowheads="1"/>
                      </p:cNvPicPr>
                      <p:nvPr/>
                    </p:nvPicPr>
                    <p:blipFill>
                      <a:blip r:embed="rId9"/>
                      <a:srcRect/>
                      <a:stretch>
                        <a:fillRect/>
                      </a:stretch>
                    </p:blipFill>
                    <p:spPr bwMode="auto">
                      <a:xfrm>
                        <a:off x="2032000" y="4300610"/>
                        <a:ext cx="5312689" cy="771480"/>
                      </a:xfrm>
                      <a:prstGeom prst="rect">
                        <a:avLst/>
                      </a:prstGeom>
                      <a:noFill/>
                    </p:spPr>
                  </p:pic>
                </p:oleObj>
              </mc:Fallback>
            </mc:AlternateContent>
          </a:graphicData>
        </a:graphic>
      </p:graphicFrame>
      <p:pic>
        <p:nvPicPr>
          <p:cNvPr id="21512" name="Picture 8" descr="24 ideas de Gifs | ositos de amor, emoticonos, emoticonos animados">
            <a:extLst>
              <a:ext uri="{FF2B5EF4-FFF2-40B4-BE49-F238E27FC236}">
                <a16:creationId xmlns:a16="http://schemas.microsoft.com/office/drawing/2014/main" id="{9936C429-C590-934A-04D9-A8D2FB7224A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30143" y="2352781"/>
            <a:ext cx="664369" cy="53867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34F7C6A1-62CF-2F16-5E58-CB6AD9C013BB}"/>
              </a:ext>
            </a:extLst>
          </p:cNvPr>
          <p:cNvSpPr/>
          <p:nvPr/>
        </p:nvSpPr>
        <p:spPr>
          <a:xfrm>
            <a:off x="2057400" y="304800"/>
            <a:ext cx="5009201" cy="666750"/>
          </a:xfrm>
          <a:prstGeom prst="rect">
            <a:avLst/>
          </a:prstGeom>
        </p:spPr>
        <p:txBody>
          <a:bodyPr vert="horz" lIns="91440" tIns="45720" rIns="91440" bIns="45720" rtlCol="0" anchor="t">
            <a:noAutofit/>
          </a:bodyPr>
          <a:lstStyle/>
          <a:p>
            <a:pPr marL="0" marR="0" lvl="0" indent="0" algn="ctr" defTabSz="914400" rtl="0" eaLnBrk="1" fontAlgn="base" latinLnBrk="0" hangingPunct="1">
              <a:lnSpc>
                <a:spcPct val="120000"/>
              </a:lnSpc>
              <a:spcBef>
                <a:spcPct val="0"/>
              </a:spcBef>
              <a:spcAft>
                <a:spcPts val="600"/>
              </a:spcAft>
              <a:buClrTx/>
              <a:buSzTx/>
              <a:buFontTx/>
              <a:buNone/>
              <a:tabLst/>
              <a:defRPr/>
            </a:pPr>
            <a:r>
              <a:rPr kumimoji="0" lang="en-US" sz="3600" b="1" i="0" u="none" strike="noStrike" kern="1200" normalizeH="0" baseline="0" noProof="0">
                <a:ln w="6600">
                  <a:solidFill>
                    <a:schemeClr val="accent2"/>
                  </a:solidFill>
                  <a:prstDash val="solid"/>
                </a:ln>
                <a:solidFill>
                  <a:srgbClr val="FFFFFF"/>
                </a:solidFill>
                <a:effectLst>
                  <a:outerShdw dist="38100" dir="2700000" algn="tl" rotWithShape="0">
                    <a:schemeClr val="accent2"/>
                  </a:outerShdw>
                </a:effectLst>
                <a:uLnTx/>
                <a:uFillTx/>
                <a:latin typeface="Calibri"/>
                <a:ea typeface="+mn-ea"/>
                <a:cs typeface="+mn-cs"/>
              </a:rPr>
              <a:t>LUYỆN TẬP – CỦNG CỐ</a:t>
            </a:r>
          </a:p>
        </p:txBody>
      </p:sp>
    </p:spTree>
    <p:extLst>
      <p:ext uri="{BB962C8B-B14F-4D97-AF65-F5344CB8AC3E}">
        <p14:creationId xmlns:p14="http://schemas.microsoft.com/office/powerpoint/2010/main" val="32675143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1512"/>
                                        </p:tgtEl>
                                        <p:attrNameLst>
                                          <p:attrName>style.visibility</p:attrName>
                                        </p:attrNameLst>
                                      </p:cBhvr>
                                      <p:to>
                                        <p:strVal val="visible"/>
                                      </p:to>
                                    </p:set>
                                    <p:animEffect transition="in" filter="fade">
                                      <p:cBhvr>
                                        <p:cTn id="28" dur="1000"/>
                                        <p:tgtEl>
                                          <p:spTgt spid="21512"/>
                                        </p:tgtEl>
                                      </p:cBhvr>
                                    </p:animEffect>
                                    <p:anim calcmode="lin" valueType="num">
                                      <p:cBhvr>
                                        <p:cTn id="29" dur="1000" fill="hold"/>
                                        <p:tgtEl>
                                          <p:spTgt spid="21512"/>
                                        </p:tgtEl>
                                        <p:attrNameLst>
                                          <p:attrName>ppt_x</p:attrName>
                                        </p:attrNameLst>
                                      </p:cBhvr>
                                      <p:tavLst>
                                        <p:tav tm="0">
                                          <p:val>
                                            <p:strVal val="#ppt_x"/>
                                          </p:val>
                                        </p:tav>
                                        <p:tav tm="100000">
                                          <p:val>
                                            <p:strVal val="#ppt_x"/>
                                          </p:val>
                                        </p:tav>
                                      </p:tavLst>
                                    </p:anim>
                                    <p:anim calcmode="lin" valueType="num">
                                      <p:cBhvr>
                                        <p:cTn id="30" dur="1000" fill="hold"/>
                                        <p:tgtEl>
                                          <p:spTgt spid="215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7" name="Rectangle 134">
            <a:extLst>
              <a:ext uri="{FF2B5EF4-FFF2-40B4-BE49-F238E27FC236}">
                <a16:creationId xmlns:a16="http://schemas.microsoft.com/office/drawing/2014/main" id="{43B6B5C9-BE23-4C39-92DF-62F5C1B96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198" name="Group 136">
            <a:extLst>
              <a:ext uri="{FF2B5EF4-FFF2-40B4-BE49-F238E27FC236}">
                <a16:creationId xmlns:a16="http://schemas.microsoft.com/office/drawing/2014/main" id="{4933887F-5725-499E-8BC5-19BEFD54DB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3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3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9458" name="Picture 2" descr="Phiếu bài tập số 32 môn Toán cho học sinh khối lớp 1 đến ...">
            <a:extLst>
              <a:ext uri="{FF2B5EF4-FFF2-40B4-BE49-F238E27FC236}">
                <a16:creationId xmlns:a16="http://schemas.microsoft.com/office/drawing/2014/main" id="{DD657774-344B-F635-2540-D67318DE8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602" y="1"/>
            <a:ext cx="2077397" cy="13525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00BEF170-937D-BC16-0201-5D25FCD289D9}"/>
              </a:ext>
            </a:extLst>
          </p:cNvPr>
          <p:cNvSpPr/>
          <p:nvPr/>
        </p:nvSpPr>
        <p:spPr>
          <a:xfrm>
            <a:off x="2057400" y="304800"/>
            <a:ext cx="5009201" cy="666750"/>
          </a:xfrm>
          <a:prstGeom prst="rect">
            <a:avLst/>
          </a:prstGeom>
        </p:spPr>
        <p:txBody>
          <a:bodyPr vert="horz" lIns="91440" tIns="45720" rIns="91440" bIns="45720" rtlCol="0" anchor="t">
            <a:noAutofit/>
          </a:bodyPr>
          <a:lstStyle/>
          <a:p>
            <a:pPr marL="0" marR="0" lvl="0" indent="0" algn="ctr" defTabSz="914400" rtl="0" eaLnBrk="1" fontAlgn="base" latinLnBrk="0" hangingPunct="1">
              <a:lnSpc>
                <a:spcPct val="120000"/>
              </a:lnSpc>
              <a:spcBef>
                <a:spcPct val="0"/>
              </a:spcBef>
              <a:spcAft>
                <a:spcPts val="600"/>
              </a:spcAft>
              <a:buClrTx/>
              <a:buSzTx/>
              <a:buFontTx/>
              <a:buNone/>
              <a:tabLst/>
              <a:defRPr/>
            </a:pPr>
            <a:r>
              <a:rPr kumimoji="0" lang="en-US" sz="36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LUYỆN TẬP – CỦNG CỐ</a:t>
            </a:r>
          </a:p>
        </p:txBody>
      </p:sp>
      <p:pic>
        <p:nvPicPr>
          <p:cNvPr id="23554" name="Picture 2" descr="Pin by emilda zuraini on ANIMATION-GIF | Motion design animation, Motion  design, Animated infographic">
            <a:extLst>
              <a:ext uri="{FF2B5EF4-FFF2-40B4-BE49-F238E27FC236}">
                <a16:creationId xmlns:a16="http://schemas.microsoft.com/office/drawing/2014/main" id="{F838049C-620B-C973-A0C9-688F2D5A0B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57175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A6BC7A1-F3C4-62FC-CFB3-3BFF2DE688FE}"/>
              </a:ext>
            </a:extLst>
          </p:cNvPr>
          <p:cNvSpPr txBox="1"/>
          <p:nvPr/>
        </p:nvSpPr>
        <p:spPr>
          <a:xfrm>
            <a:off x="664368" y="1275072"/>
            <a:ext cx="3602832" cy="2314352"/>
          </a:xfrm>
          <a:prstGeom prst="rect">
            <a:avLst/>
          </a:prstGeom>
          <a:noFill/>
        </p:spPr>
        <p:txBody>
          <a:bodyPr wrap="square">
            <a:spAutoFit/>
          </a:bodyPr>
          <a:lstStyle/>
          <a:p>
            <a:pPr algn="just">
              <a:lnSpc>
                <a:spcPct val="115000"/>
              </a:lnSpc>
            </a:pPr>
            <a:r>
              <a:rPr kumimoji="0" lang="en-US" sz="1900" b="1" i="0" u="none" strike="noStrike" kern="1200" cap="none" spc="0" normalizeH="0" baseline="0" noProof="0">
                <a:ln>
                  <a:noFill/>
                </a:ln>
                <a:solidFill>
                  <a:prstClr val="black"/>
                </a:solidFill>
                <a:effectLst/>
                <a:uLnTx/>
                <a:uFillTx/>
                <a:latin typeface="+mj-lt"/>
                <a:ea typeface="Times New Roman" panose="02020603050405020304" pitchFamily="18" charset="0"/>
                <a:cs typeface="+mn-cs"/>
              </a:rPr>
              <a:t>Câu 3:</a:t>
            </a:r>
            <a:r>
              <a:rPr kumimoji="0" lang="en-US" sz="1900" b="0" i="0" u="none" strike="noStrike" kern="1200" cap="none" spc="0" normalizeH="0" baseline="0" noProof="0">
                <a:ln>
                  <a:noFill/>
                </a:ln>
                <a:solidFill>
                  <a:prstClr val="black"/>
                </a:solidFill>
                <a:effectLst/>
                <a:uLnTx/>
                <a:uFillTx/>
                <a:latin typeface="+mj-lt"/>
                <a:ea typeface="Times New Roman" panose="02020603050405020304" pitchFamily="18" charset="0"/>
                <a:cs typeface="+mn-cs"/>
              </a:rPr>
              <a:t> </a:t>
            </a:r>
            <a:r>
              <a:rPr lang="en-US" sz="1800">
                <a:effectLst/>
                <a:latin typeface="+mj-lt"/>
                <a:ea typeface="Times New Roman" panose="02020603050405020304" pitchFamily="18" charset="0"/>
              </a:rPr>
              <a:t>Dùng một thước có ĐCNN là 1 mm và một đồng hồ đo thời gian có ĐCNN 0,01s để đo 5 lần thời gian chuyển động của chiếc xe đồ chơi chạy bằng pin từ điểm A (v</a:t>
            </a:r>
            <a:r>
              <a:rPr lang="en-US" sz="1800" baseline="-25000">
                <a:effectLst/>
                <a:latin typeface="+mj-lt"/>
                <a:ea typeface="Times New Roman" panose="02020603050405020304" pitchFamily="18" charset="0"/>
              </a:rPr>
              <a:t>A</a:t>
            </a:r>
            <a:r>
              <a:rPr lang="en-US" sz="1800">
                <a:effectLst/>
                <a:latin typeface="+mj-lt"/>
                <a:ea typeface="Times New Roman" panose="02020603050405020304" pitchFamily="18" charset="0"/>
              </a:rPr>
              <a:t> = 0) đến điểm B (Hình 3.1). Ghi các giá trị vào Bảng 3.1 và trả lời các câu hỏi.</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extLst>
                  <p:ext uri="{D42A27DB-BD31-4B8C-83A1-F6EECF244321}">
                    <p14:modId xmlns:p14="http://schemas.microsoft.com/office/powerpoint/2010/main" val="708444379"/>
                  </p:ext>
                </p:extLst>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08713">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05283">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08713">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05283">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08713">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08713">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208713">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571501739"/>
                      </a:ext>
                    </a:extLst>
                  </a:tr>
                </a:tbl>
              </a:graphicData>
            </a:graphic>
          </p:graphicFrame>
        </mc:Choice>
        <mc:Fallback xmlns="">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extLst>
                  <p:ext uri="{D42A27DB-BD31-4B8C-83A1-F6EECF244321}">
                    <p14:modId xmlns:p14="http://schemas.microsoft.com/office/powerpoint/2010/main" val="708444379"/>
                  </p:ext>
                </p:extLst>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62636">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62636">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62636">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62636">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62636">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62636">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543052">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endParaRPr lang="en-US"/>
                        </a:p>
                      </a:txBody>
                      <a:tcPr marL="61756" marR="61756" marT="0" marB="0">
                        <a:blipFill>
                          <a:blip r:embed="rId5"/>
                          <a:stretch>
                            <a:fillRect l="-105063" t="-301124" r="-289873" b="-23596"/>
                          </a:stretch>
                        </a:blipFill>
                      </a:tcPr>
                    </a:tc>
                    <a:tc>
                      <a:txBody>
                        <a:bodyPr/>
                        <a:lstStyle/>
                        <a:p>
                          <a:endParaRPr lang="en-US"/>
                        </a:p>
                      </a:txBody>
                      <a:tcPr marL="61756" marR="61756" marT="0" marB="0">
                        <a:blipFill>
                          <a:blip r:embed="rId5"/>
                          <a:stretch>
                            <a:fillRect l="-220408" t="-301124" r="-211565" b="-23596"/>
                          </a:stretch>
                        </a:blipFill>
                      </a:tcPr>
                    </a:tc>
                    <a:tc>
                      <a:txBody>
                        <a:bodyPr/>
                        <a:lstStyle/>
                        <a:p>
                          <a:endParaRPr lang="en-US"/>
                        </a:p>
                      </a:txBody>
                      <a:tcPr marL="61756" marR="61756" marT="0" marB="0">
                        <a:blipFill>
                          <a:blip r:embed="rId5"/>
                          <a:stretch>
                            <a:fillRect l="-316107" t="-301124" r="-108725" b="-23596"/>
                          </a:stretch>
                        </a:blipFill>
                      </a:tcPr>
                    </a:tc>
                    <a:tc>
                      <a:txBody>
                        <a:bodyPr/>
                        <a:lstStyle/>
                        <a:p>
                          <a:endParaRPr lang="en-US"/>
                        </a:p>
                      </a:txBody>
                      <a:tcPr marL="61756" marR="61756" marT="0" marB="0">
                        <a:blipFill>
                          <a:blip r:embed="rId5"/>
                          <a:stretch>
                            <a:fillRect l="-392405" t="-301124" r="-2532" b="-23596"/>
                          </a:stretch>
                        </a:blipFill>
                      </a:tcPr>
                    </a:tc>
                    <a:extLst>
                      <a:ext uri="{0D108BD9-81ED-4DB2-BD59-A6C34878D82A}">
                        <a16:rowId xmlns:a16="http://schemas.microsoft.com/office/drawing/2014/main" val="3571501739"/>
                      </a:ext>
                    </a:extLst>
                  </a:tr>
                </a:tbl>
              </a:graphicData>
            </a:graphic>
          </p:graphicFrame>
        </mc:Fallback>
      </mc:AlternateContent>
      <p:grpSp>
        <p:nvGrpSpPr>
          <p:cNvPr id="8" name="Group 7">
            <a:extLst>
              <a:ext uri="{FF2B5EF4-FFF2-40B4-BE49-F238E27FC236}">
                <a16:creationId xmlns:a16="http://schemas.microsoft.com/office/drawing/2014/main" id="{9976437E-2929-9CC6-9FFB-7286F7EAC388}"/>
              </a:ext>
            </a:extLst>
          </p:cNvPr>
          <p:cNvGrpSpPr/>
          <p:nvPr/>
        </p:nvGrpSpPr>
        <p:grpSpPr>
          <a:xfrm>
            <a:off x="2057400" y="4272642"/>
            <a:ext cx="6705600" cy="0"/>
            <a:chOff x="2606040" y="4838700"/>
            <a:chExt cx="6705600" cy="0"/>
          </a:xfrm>
        </p:grpSpPr>
        <p:cxnSp>
          <p:nvCxnSpPr>
            <p:cNvPr id="7" name="Straight Connector 6">
              <a:extLst>
                <a:ext uri="{FF2B5EF4-FFF2-40B4-BE49-F238E27FC236}">
                  <a16:creationId xmlns:a16="http://schemas.microsoft.com/office/drawing/2014/main" id="{D24305C2-CFE0-48E3-5BBB-A33DA5A4F3C3}"/>
                </a:ext>
              </a:extLst>
            </p:cNvPr>
            <p:cNvCxnSpPr/>
            <p:nvPr/>
          </p:nvCxnSpPr>
          <p:spPr>
            <a:xfrm>
              <a:off x="2606040" y="4838700"/>
              <a:ext cx="4937760" cy="0"/>
            </a:xfrm>
            <a:prstGeom prst="line">
              <a:avLst/>
            </a:prstGeom>
            <a:ln w="28575">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2127F2-E0EE-25A7-A2A8-055A25C869B8}"/>
                </a:ext>
              </a:extLst>
            </p:cNvPr>
            <p:cNvCxnSpPr/>
            <p:nvPr/>
          </p:nvCxnSpPr>
          <p:spPr>
            <a:xfrm>
              <a:off x="4373880" y="4838700"/>
              <a:ext cx="4937760" cy="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916E7574-88F9-62C2-8AF2-93FAA27A8B16}"/>
              </a:ext>
            </a:extLst>
          </p:cNvPr>
          <p:cNvSpPr txBox="1"/>
          <p:nvPr/>
        </p:nvSpPr>
        <p:spPr>
          <a:xfrm>
            <a:off x="1752600" y="4134827"/>
            <a:ext cx="326232" cy="461665"/>
          </a:xfrm>
          <a:prstGeom prst="rect">
            <a:avLst/>
          </a:prstGeom>
          <a:noFill/>
        </p:spPr>
        <p:txBody>
          <a:bodyPr wrap="square" rtlCol="0">
            <a:spAutoFit/>
          </a:bodyPr>
          <a:lstStyle/>
          <a:p>
            <a:r>
              <a:rPr lang="en-US" sz="2400" b="1"/>
              <a:t>A</a:t>
            </a:r>
          </a:p>
        </p:txBody>
      </p:sp>
      <p:sp>
        <p:nvSpPr>
          <p:cNvPr id="29" name="TextBox 28">
            <a:extLst>
              <a:ext uri="{FF2B5EF4-FFF2-40B4-BE49-F238E27FC236}">
                <a16:creationId xmlns:a16="http://schemas.microsoft.com/office/drawing/2014/main" id="{F3CFF70F-F176-83D3-626F-3845FEFEB547}"/>
              </a:ext>
            </a:extLst>
          </p:cNvPr>
          <p:cNvSpPr txBox="1"/>
          <p:nvPr/>
        </p:nvSpPr>
        <p:spPr>
          <a:xfrm>
            <a:off x="6912768" y="4160265"/>
            <a:ext cx="326232" cy="461665"/>
          </a:xfrm>
          <a:prstGeom prst="rect">
            <a:avLst/>
          </a:prstGeom>
          <a:noFill/>
        </p:spPr>
        <p:txBody>
          <a:bodyPr wrap="square" rtlCol="0">
            <a:spAutoFit/>
          </a:bodyPr>
          <a:lstStyle/>
          <a:p>
            <a:r>
              <a:rPr lang="en-US" sz="2400" b="1"/>
              <a:t>B</a:t>
            </a:r>
          </a:p>
        </p:txBody>
      </p:sp>
      <p:sp>
        <p:nvSpPr>
          <p:cNvPr id="30" name="TextBox 29">
            <a:extLst>
              <a:ext uri="{FF2B5EF4-FFF2-40B4-BE49-F238E27FC236}">
                <a16:creationId xmlns:a16="http://schemas.microsoft.com/office/drawing/2014/main" id="{0AAD53FA-7F1F-8696-D891-28572F4E9F19}"/>
              </a:ext>
            </a:extLst>
          </p:cNvPr>
          <p:cNvSpPr txBox="1"/>
          <p:nvPr/>
        </p:nvSpPr>
        <p:spPr>
          <a:xfrm>
            <a:off x="5331846" y="1562485"/>
            <a:ext cx="840354" cy="369332"/>
          </a:xfrm>
          <a:prstGeom prst="rect">
            <a:avLst/>
          </a:prstGeom>
          <a:noFill/>
        </p:spPr>
        <p:txBody>
          <a:bodyPr wrap="square" rtlCol="0">
            <a:spAutoFit/>
          </a:bodyPr>
          <a:lstStyle/>
          <a:p>
            <a:pPr algn="ctr"/>
            <a:r>
              <a:rPr lang="en-US"/>
              <a:t>0,649</a:t>
            </a:r>
            <a:endParaRPr lang="en-US" b="1">
              <a:solidFill>
                <a:srgbClr val="FF0000"/>
              </a:solidFill>
            </a:endParaRPr>
          </a:p>
        </p:txBody>
      </p:sp>
      <p:sp>
        <p:nvSpPr>
          <p:cNvPr id="36" name="TextBox 35">
            <a:extLst>
              <a:ext uri="{FF2B5EF4-FFF2-40B4-BE49-F238E27FC236}">
                <a16:creationId xmlns:a16="http://schemas.microsoft.com/office/drawing/2014/main" id="{01E223FF-295C-2F50-222B-2A3E32E5B0BF}"/>
              </a:ext>
            </a:extLst>
          </p:cNvPr>
          <p:cNvSpPr txBox="1"/>
          <p:nvPr/>
        </p:nvSpPr>
        <p:spPr>
          <a:xfrm>
            <a:off x="5331846" y="1820668"/>
            <a:ext cx="840354" cy="369332"/>
          </a:xfrm>
          <a:prstGeom prst="rect">
            <a:avLst/>
          </a:prstGeom>
          <a:noFill/>
        </p:spPr>
        <p:txBody>
          <a:bodyPr wrap="square" rtlCol="0">
            <a:spAutoFit/>
          </a:bodyPr>
          <a:lstStyle/>
          <a:p>
            <a:pPr algn="ctr"/>
            <a:r>
              <a:rPr lang="en-US"/>
              <a:t>0,651</a:t>
            </a:r>
            <a:endParaRPr lang="en-US" b="1">
              <a:solidFill>
                <a:srgbClr val="FF0000"/>
              </a:solidFill>
            </a:endParaRPr>
          </a:p>
        </p:txBody>
      </p:sp>
      <p:sp>
        <p:nvSpPr>
          <p:cNvPr id="37" name="TextBox 36">
            <a:extLst>
              <a:ext uri="{FF2B5EF4-FFF2-40B4-BE49-F238E27FC236}">
                <a16:creationId xmlns:a16="http://schemas.microsoft.com/office/drawing/2014/main" id="{4CD99917-DA34-7110-1CDB-F47E3B59A53F}"/>
              </a:ext>
            </a:extLst>
          </p:cNvPr>
          <p:cNvSpPr txBox="1"/>
          <p:nvPr/>
        </p:nvSpPr>
        <p:spPr>
          <a:xfrm>
            <a:off x="5331846" y="2088006"/>
            <a:ext cx="840354" cy="369332"/>
          </a:xfrm>
          <a:prstGeom prst="rect">
            <a:avLst/>
          </a:prstGeom>
          <a:noFill/>
        </p:spPr>
        <p:txBody>
          <a:bodyPr wrap="square" rtlCol="0">
            <a:spAutoFit/>
          </a:bodyPr>
          <a:lstStyle/>
          <a:p>
            <a:pPr algn="ctr"/>
            <a:r>
              <a:rPr lang="en-US"/>
              <a:t>0,654</a:t>
            </a:r>
            <a:endParaRPr lang="en-US" b="1">
              <a:solidFill>
                <a:srgbClr val="FF0000"/>
              </a:solidFill>
            </a:endParaRPr>
          </a:p>
        </p:txBody>
      </p:sp>
      <p:sp>
        <p:nvSpPr>
          <p:cNvPr id="38" name="TextBox 37">
            <a:extLst>
              <a:ext uri="{FF2B5EF4-FFF2-40B4-BE49-F238E27FC236}">
                <a16:creationId xmlns:a16="http://schemas.microsoft.com/office/drawing/2014/main" id="{2B4616A3-CB82-D74F-CC0D-72F3C4252B71}"/>
              </a:ext>
            </a:extLst>
          </p:cNvPr>
          <p:cNvSpPr txBox="1"/>
          <p:nvPr/>
        </p:nvSpPr>
        <p:spPr>
          <a:xfrm>
            <a:off x="5331846" y="2346189"/>
            <a:ext cx="840354" cy="369332"/>
          </a:xfrm>
          <a:prstGeom prst="rect">
            <a:avLst/>
          </a:prstGeom>
          <a:noFill/>
        </p:spPr>
        <p:txBody>
          <a:bodyPr wrap="square" rtlCol="0">
            <a:spAutoFit/>
          </a:bodyPr>
          <a:lstStyle/>
          <a:p>
            <a:pPr algn="ctr"/>
            <a:r>
              <a:rPr lang="en-US"/>
              <a:t>0,653</a:t>
            </a:r>
            <a:endParaRPr lang="en-US" b="1">
              <a:solidFill>
                <a:srgbClr val="FF0000"/>
              </a:solidFill>
            </a:endParaRPr>
          </a:p>
        </p:txBody>
      </p:sp>
      <p:sp>
        <p:nvSpPr>
          <p:cNvPr id="39" name="TextBox 38">
            <a:extLst>
              <a:ext uri="{FF2B5EF4-FFF2-40B4-BE49-F238E27FC236}">
                <a16:creationId xmlns:a16="http://schemas.microsoft.com/office/drawing/2014/main" id="{C84B2A31-6CE3-7BA2-9AA6-D35ACEB3E193}"/>
              </a:ext>
            </a:extLst>
          </p:cNvPr>
          <p:cNvSpPr txBox="1"/>
          <p:nvPr/>
        </p:nvSpPr>
        <p:spPr>
          <a:xfrm>
            <a:off x="5331846" y="2600778"/>
            <a:ext cx="840354" cy="369332"/>
          </a:xfrm>
          <a:prstGeom prst="rect">
            <a:avLst/>
          </a:prstGeom>
          <a:noFill/>
        </p:spPr>
        <p:txBody>
          <a:bodyPr wrap="square" rtlCol="0">
            <a:spAutoFit/>
          </a:bodyPr>
          <a:lstStyle/>
          <a:p>
            <a:pPr algn="ctr"/>
            <a:r>
              <a:rPr lang="en-US"/>
              <a:t>0,650</a:t>
            </a:r>
            <a:endParaRPr lang="en-US" b="1">
              <a:solidFill>
                <a:srgbClr val="FF0000"/>
              </a:solidFill>
            </a:endParaRPr>
          </a:p>
        </p:txBody>
      </p:sp>
      <p:sp>
        <p:nvSpPr>
          <p:cNvPr id="40" name="TextBox 39">
            <a:extLst>
              <a:ext uri="{FF2B5EF4-FFF2-40B4-BE49-F238E27FC236}">
                <a16:creationId xmlns:a16="http://schemas.microsoft.com/office/drawing/2014/main" id="{07812020-05C0-D890-336F-221CCCE369F9}"/>
              </a:ext>
            </a:extLst>
          </p:cNvPr>
          <p:cNvSpPr txBox="1"/>
          <p:nvPr/>
        </p:nvSpPr>
        <p:spPr>
          <a:xfrm>
            <a:off x="7161724" y="1571941"/>
            <a:ext cx="840354" cy="369332"/>
          </a:xfrm>
          <a:prstGeom prst="rect">
            <a:avLst/>
          </a:prstGeom>
          <a:noFill/>
        </p:spPr>
        <p:txBody>
          <a:bodyPr wrap="square" rtlCol="0">
            <a:spAutoFit/>
          </a:bodyPr>
          <a:lstStyle/>
          <a:p>
            <a:pPr algn="ctr"/>
            <a:r>
              <a:rPr lang="en-US"/>
              <a:t>3,49</a:t>
            </a:r>
            <a:endParaRPr lang="en-US" b="1">
              <a:solidFill>
                <a:srgbClr val="FF0000"/>
              </a:solidFill>
            </a:endParaRPr>
          </a:p>
        </p:txBody>
      </p:sp>
      <p:sp>
        <p:nvSpPr>
          <p:cNvPr id="41" name="TextBox 40">
            <a:extLst>
              <a:ext uri="{FF2B5EF4-FFF2-40B4-BE49-F238E27FC236}">
                <a16:creationId xmlns:a16="http://schemas.microsoft.com/office/drawing/2014/main" id="{B9B020A1-563C-908E-F2D1-DEB4DB2229B8}"/>
              </a:ext>
            </a:extLst>
          </p:cNvPr>
          <p:cNvSpPr txBox="1"/>
          <p:nvPr/>
        </p:nvSpPr>
        <p:spPr>
          <a:xfrm>
            <a:off x="7161724" y="1830124"/>
            <a:ext cx="840354" cy="369332"/>
          </a:xfrm>
          <a:prstGeom prst="rect">
            <a:avLst/>
          </a:prstGeom>
          <a:noFill/>
        </p:spPr>
        <p:txBody>
          <a:bodyPr wrap="square" rtlCol="0">
            <a:spAutoFit/>
          </a:bodyPr>
          <a:lstStyle/>
          <a:p>
            <a:pPr algn="ctr"/>
            <a:r>
              <a:rPr lang="en-US"/>
              <a:t>3,51</a:t>
            </a:r>
            <a:endParaRPr lang="en-US" b="1">
              <a:solidFill>
                <a:srgbClr val="FF0000"/>
              </a:solidFill>
            </a:endParaRPr>
          </a:p>
        </p:txBody>
      </p:sp>
      <p:sp>
        <p:nvSpPr>
          <p:cNvPr id="42" name="TextBox 41">
            <a:extLst>
              <a:ext uri="{FF2B5EF4-FFF2-40B4-BE49-F238E27FC236}">
                <a16:creationId xmlns:a16="http://schemas.microsoft.com/office/drawing/2014/main" id="{1BC16C9F-5CE5-24D8-1335-72CB302CC3FA}"/>
              </a:ext>
            </a:extLst>
          </p:cNvPr>
          <p:cNvSpPr txBox="1"/>
          <p:nvPr/>
        </p:nvSpPr>
        <p:spPr>
          <a:xfrm>
            <a:off x="7161724" y="2097462"/>
            <a:ext cx="840354" cy="369332"/>
          </a:xfrm>
          <a:prstGeom prst="rect">
            <a:avLst/>
          </a:prstGeom>
          <a:noFill/>
        </p:spPr>
        <p:txBody>
          <a:bodyPr wrap="square" rtlCol="0">
            <a:spAutoFit/>
          </a:bodyPr>
          <a:lstStyle/>
          <a:p>
            <a:pPr algn="ctr"/>
            <a:r>
              <a:rPr lang="en-US"/>
              <a:t>3,54</a:t>
            </a:r>
            <a:endParaRPr lang="en-US" b="1">
              <a:solidFill>
                <a:srgbClr val="FF0000"/>
              </a:solidFill>
            </a:endParaRPr>
          </a:p>
        </p:txBody>
      </p:sp>
      <p:sp>
        <p:nvSpPr>
          <p:cNvPr id="43" name="TextBox 42">
            <a:extLst>
              <a:ext uri="{FF2B5EF4-FFF2-40B4-BE49-F238E27FC236}">
                <a16:creationId xmlns:a16="http://schemas.microsoft.com/office/drawing/2014/main" id="{CEBA34E9-4DDF-8D63-37E9-A17F96668AFC}"/>
              </a:ext>
            </a:extLst>
          </p:cNvPr>
          <p:cNvSpPr txBox="1"/>
          <p:nvPr/>
        </p:nvSpPr>
        <p:spPr>
          <a:xfrm>
            <a:off x="7161724" y="2355645"/>
            <a:ext cx="840354" cy="369332"/>
          </a:xfrm>
          <a:prstGeom prst="rect">
            <a:avLst/>
          </a:prstGeom>
          <a:noFill/>
        </p:spPr>
        <p:txBody>
          <a:bodyPr wrap="square" rtlCol="0">
            <a:spAutoFit/>
          </a:bodyPr>
          <a:lstStyle/>
          <a:p>
            <a:pPr algn="ctr"/>
            <a:r>
              <a:rPr lang="en-US"/>
              <a:t>3,53</a:t>
            </a:r>
            <a:endParaRPr lang="en-US" b="1">
              <a:solidFill>
                <a:srgbClr val="FF0000"/>
              </a:solidFill>
            </a:endParaRPr>
          </a:p>
        </p:txBody>
      </p:sp>
      <p:sp>
        <p:nvSpPr>
          <p:cNvPr id="44" name="TextBox 43">
            <a:extLst>
              <a:ext uri="{FF2B5EF4-FFF2-40B4-BE49-F238E27FC236}">
                <a16:creationId xmlns:a16="http://schemas.microsoft.com/office/drawing/2014/main" id="{9B90CA63-A219-835F-3DB7-990BC97B67B6}"/>
              </a:ext>
            </a:extLst>
          </p:cNvPr>
          <p:cNvSpPr txBox="1"/>
          <p:nvPr/>
        </p:nvSpPr>
        <p:spPr>
          <a:xfrm>
            <a:off x="7161724" y="2610234"/>
            <a:ext cx="840354" cy="369332"/>
          </a:xfrm>
          <a:prstGeom prst="rect">
            <a:avLst/>
          </a:prstGeom>
          <a:noFill/>
        </p:spPr>
        <p:txBody>
          <a:bodyPr wrap="square" rtlCol="0">
            <a:spAutoFit/>
          </a:bodyPr>
          <a:lstStyle/>
          <a:p>
            <a:pPr algn="ctr"/>
            <a:r>
              <a:rPr lang="en-US"/>
              <a:t>3,50</a:t>
            </a:r>
            <a:endParaRPr lang="en-US" b="1">
              <a:solidFill>
                <a:srgbClr val="FF0000"/>
              </a:solidFill>
            </a:endParaRPr>
          </a:p>
        </p:txBody>
      </p:sp>
      <p:grpSp>
        <p:nvGrpSpPr>
          <p:cNvPr id="27" name="Group 26">
            <a:extLst>
              <a:ext uri="{FF2B5EF4-FFF2-40B4-BE49-F238E27FC236}">
                <a16:creationId xmlns:a16="http://schemas.microsoft.com/office/drawing/2014/main" id="{CE160D17-2422-6B51-6065-995B9315BACC}"/>
              </a:ext>
            </a:extLst>
          </p:cNvPr>
          <p:cNvGrpSpPr/>
          <p:nvPr/>
        </p:nvGrpSpPr>
        <p:grpSpPr>
          <a:xfrm>
            <a:off x="1752600" y="4326584"/>
            <a:ext cx="8087916" cy="1200903"/>
            <a:chOff x="1752600" y="4555184"/>
            <a:chExt cx="8087916" cy="1200903"/>
          </a:xfrm>
        </p:grpSpPr>
        <p:pic>
          <p:nvPicPr>
            <p:cNvPr id="45" name="Picture 2" descr="Câu 1-2.3 trang 5 Sách BT Lý 6: Hãy xác định GHĐ và ĐCNN của các thước  trong hình">
              <a:extLst>
                <a:ext uri="{FF2B5EF4-FFF2-40B4-BE49-F238E27FC236}">
                  <a16:creationId xmlns:a16="http://schemas.microsoft.com/office/drawing/2014/main" id="{79134954-07F8-9229-855C-A67C715972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994" t="49762" r="5721" b="28610"/>
            <a:stretch/>
          </p:blipFill>
          <p:spPr bwMode="auto">
            <a:xfrm>
              <a:off x="1752600" y="4555184"/>
              <a:ext cx="8087916" cy="590692"/>
            </a:xfrm>
            <a:prstGeom prst="rect">
              <a:avLst/>
            </a:prstGeom>
            <a:noFill/>
            <a:extLst>
              <a:ext uri="{909E8E84-426E-40DD-AFC4-6F175D3DCCD1}">
                <a14:hiddenFill xmlns:a14="http://schemas.microsoft.com/office/drawing/2010/main">
                  <a:solidFill>
                    <a:srgbClr val="FFFFFF"/>
                  </a:solidFill>
                </a14:hiddenFill>
              </a:ext>
            </a:extLst>
          </p:spPr>
        </p:pic>
        <p:pic>
          <p:nvPicPr>
            <p:cNvPr id="25" name="Graphic 24" descr="Right pointing backhand index with solid fill">
              <a:extLst>
                <a:ext uri="{FF2B5EF4-FFF2-40B4-BE49-F238E27FC236}">
                  <a16:creationId xmlns:a16="http://schemas.microsoft.com/office/drawing/2014/main" id="{DC1955FD-7B13-EDC6-C589-E3301D26F1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5599627" y="4610942"/>
              <a:ext cx="1145145" cy="1145145"/>
            </a:xfrm>
            <a:prstGeom prst="rect">
              <a:avLst/>
            </a:prstGeom>
          </p:spPr>
        </p:pic>
      </p:grpSp>
    </p:spTree>
    <p:extLst>
      <p:ext uri="{BB962C8B-B14F-4D97-AF65-F5344CB8AC3E}">
        <p14:creationId xmlns:p14="http://schemas.microsoft.com/office/powerpoint/2010/main" val="26317277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indefinite" accel="50000" decel="50000" fill="hold" nodeType="clickEffect">
                                  <p:stCondLst>
                                    <p:cond delay="0"/>
                                  </p:stCondLst>
                                  <p:childTnLst>
                                    <p:animMotion origin="layout" path="M 3.33333E-6 2.22222E-6 L 0.53993 2.22222E-6 " pathEditMode="relative" rAng="0" ptsTypes="AA">
                                      <p:cBhvr>
                                        <p:cTn id="6" dur="3500" fill="hold"/>
                                        <p:tgtEl>
                                          <p:spTgt spid="23554"/>
                                        </p:tgtEl>
                                        <p:attrNameLst>
                                          <p:attrName>ppt_x</p:attrName>
                                          <p:attrName>ppt_y</p:attrName>
                                        </p:attrNameLst>
                                      </p:cBhvr>
                                      <p:rCtr x="26997" y="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nodeType="clickEffect">
                                  <p:stCondLst>
                                    <p:cond delay="0"/>
                                  </p:stCondLst>
                                  <p:childTnLst>
                                    <p:animEffect transition="out" filter="fade">
                                      <p:cBhvr>
                                        <p:cTn id="42" dur="1000"/>
                                        <p:tgtEl>
                                          <p:spTgt spid="27"/>
                                        </p:tgtEl>
                                      </p:cBhvr>
                                    </p:animEffect>
                                    <p:anim calcmode="lin" valueType="num">
                                      <p:cBhvr>
                                        <p:cTn id="43" dur="1000"/>
                                        <p:tgtEl>
                                          <p:spTgt spid="27"/>
                                        </p:tgtEl>
                                        <p:attrNameLst>
                                          <p:attrName>ppt_x</p:attrName>
                                        </p:attrNameLst>
                                      </p:cBhvr>
                                      <p:tavLst>
                                        <p:tav tm="0">
                                          <p:val>
                                            <p:strVal val="ppt_x"/>
                                          </p:val>
                                        </p:tav>
                                        <p:tav tm="100000">
                                          <p:val>
                                            <p:strVal val="ppt_x"/>
                                          </p:val>
                                        </p:tav>
                                      </p:tavLst>
                                    </p:anim>
                                    <p:anim calcmode="lin" valueType="num">
                                      <p:cBhvr>
                                        <p:cTn id="44" dur="1000"/>
                                        <p:tgtEl>
                                          <p:spTgt spid="27"/>
                                        </p:tgtEl>
                                        <p:attrNameLst>
                                          <p:attrName>ppt_y</p:attrName>
                                        </p:attrNameLst>
                                      </p:cBhvr>
                                      <p:tavLst>
                                        <p:tav tm="0">
                                          <p:val>
                                            <p:strVal val="ppt_y"/>
                                          </p:val>
                                        </p:tav>
                                        <p:tav tm="100000">
                                          <p:val>
                                            <p:strVal val="ppt_y+.1"/>
                                          </p:val>
                                        </p:tav>
                                      </p:tavLst>
                                    </p:anim>
                                    <p:set>
                                      <p:cBhvr>
                                        <p:cTn id="45" dur="1" fill="hold">
                                          <p:stCondLst>
                                            <p:cond delay="999"/>
                                          </p:stCondLst>
                                        </p:cTn>
                                        <p:tgtEl>
                                          <p:spTgt spid="2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left)">
                                      <p:cBhvr>
                                        <p:cTn id="7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P spid="37" grpId="0"/>
      <p:bldP spid="38" grpId="0"/>
      <p:bldP spid="39" grpId="0"/>
      <p:bldP spid="40" grpId="0"/>
      <p:bldP spid="41" grpId="0"/>
      <p:bldP spid="42" grpId="0"/>
      <p:bldP spid="43" grpId="0"/>
      <p:bldP spid="4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7" name="Rectangle 134">
            <a:extLst>
              <a:ext uri="{FF2B5EF4-FFF2-40B4-BE49-F238E27FC236}">
                <a16:creationId xmlns:a16="http://schemas.microsoft.com/office/drawing/2014/main" id="{43B6B5C9-BE23-4C39-92DF-62F5C1B96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198" name="Group 136">
            <a:extLst>
              <a:ext uri="{FF2B5EF4-FFF2-40B4-BE49-F238E27FC236}">
                <a16:creationId xmlns:a16="http://schemas.microsoft.com/office/drawing/2014/main" id="{4933887F-5725-499E-8BC5-19BEFD54DB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3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3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9458" name="Picture 2" descr="Phiếu bài tập số 32 môn Toán cho học sinh khối lớp 1 đến ...">
            <a:extLst>
              <a:ext uri="{FF2B5EF4-FFF2-40B4-BE49-F238E27FC236}">
                <a16:creationId xmlns:a16="http://schemas.microsoft.com/office/drawing/2014/main" id="{DD657774-344B-F635-2540-D67318DE8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602" y="1"/>
            <a:ext cx="2077397" cy="13525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00BEF170-937D-BC16-0201-5D25FCD289D9}"/>
              </a:ext>
            </a:extLst>
          </p:cNvPr>
          <p:cNvSpPr/>
          <p:nvPr/>
        </p:nvSpPr>
        <p:spPr>
          <a:xfrm>
            <a:off x="2057400" y="304800"/>
            <a:ext cx="5009201" cy="666750"/>
          </a:xfrm>
          <a:prstGeom prst="rect">
            <a:avLst/>
          </a:prstGeom>
        </p:spPr>
        <p:txBody>
          <a:bodyPr vert="horz" lIns="91440" tIns="45720" rIns="91440" bIns="45720" rtlCol="0" anchor="t">
            <a:noAutofit/>
          </a:bodyPr>
          <a:lstStyle/>
          <a:p>
            <a:pPr marL="0" marR="0" lvl="0" indent="0" algn="ctr" defTabSz="914400" rtl="0" eaLnBrk="1" fontAlgn="base" latinLnBrk="0" hangingPunct="1">
              <a:lnSpc>
                <a:spcPct val="120000"/>
              </a:lnSpc>
              <a:spcBef>
                <a:spcPct val="0"/>
              </a:spcBef>
              <a:spcAft>
                <a:spcPts val="600"/>
              </a:spcAft>
              <a:buClrTx/>
              <a:buSzTx/>
              <a:buFontTx/>
              <a:buNone/>
              <a:tabLst/>
              <a:defRPr/>
            </a:pPr>
            <a:r>
              <a:rPr kumimoji="0" lang="en-US" sz="36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LUYỆN TẬP – CỦNG CỐ</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08713">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05283">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08713">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05283">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08713">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08713">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208713">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571501739"/>
                      </a:ext>
                    </a:extLst>
                  </a:tr>
                </a:tbl>
              </a:graphicData>
            </a:graphic>
          </p:graphicFrame>
        </mc:Choice>
        <mc:Fallback xmlns="">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62636">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62636">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62636">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62636">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62636">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62636">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543052">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endParaRPr lang="en-US"/>
                        </a:p>
                      </a:txBody>
                      <a:tcPr marL="61756" marR="61756" marT="0" marB="0">
                        <a:blipFill>
                          <a:blip r:embed="rId4"/>
                          <a:stretch>
                            <a:fillRect l="-105063" t="-301124" r="-289873" b="-23596"/>
                          </a:stretch>
                        </a:blipFill>
                      </a:tcPr>
                    </a:tc>
                    <a:tc>
                      <a:txBody>
                        <a:bodyPr/>
                        <a:lstStyle/>
                        <a:p>
                          <a:endParaRPr lang="en-US"/>
                        </a:p>
                      </a:txBody>
                      <a:tcPr marL="61756" marR="61756" marT="0" marB="0">
                        <a:blipFill>
                          <a:blip r:embed="rId4"/>
                          <a:stretch>
                            <a:fillRect l="-220408" t="-301124" r="-211565" b="-23596"/>
                          </a:stretch>
                        </a:blipFill>
                      </a:tcPr>
                    </a:tc>
                    <a:tc>
                      <a:txBody>
                        <a:bodyPr/>
                        <a:lstStyle/>
                        <a:p>
                          <a:endParaRPr lang="en-US"/>
                        </a:p>
                      </a:txBody>
                      <a:tcPr marL="61756" marR="61756" marT="0" marB="0">
                        <a:blipFill>
                          <a:blip r:embed="rId4"/>
                          <a:stretch>
                            <a:fillRect l="-316107" t="-301124" r="-108725" b="-23596"/>
                          </a:stretch>
                        </a:blipFill>
                      </a:tcPr>
                    </a:tc>
                    <a:tc>
                      <a:txBody>
                        <a:bodyPr/>
                        <a:lstStyle/>
                        <a:p>
                          <a:endParaRPr lang="en-US"/>
                        </a:p>
                      </a:txBody>
                      <a:tcPr marL="61756" marR="61756" marT="0" marB="0">
                        <a:blipFill>
                          <a:blip r:embed="rId4"/>
                          <a:stretch>
                            <a:fillRect l="-392405" t="-301124" r="-2532" b="-23596"/>
                          </a:stretch>
                        </a:blipFill>
                      </a:tcPr>
                    </a:tc>
                    <a:extLst>
                      <a:ext uri="{0D108BD9-81ED-4DB2-BD59-A6C34878D82A}">
                        <a16:rowId xmlns:a16="http://schemas.microsoft.com/office/drawing/2014/main" val="3571501739"/>
                      </a:ext>
                    </a:extLst>
                  </a:tr>
                </a:tbl>
              </a:graphicData>
            </a:graphic>
          </p:graphicFrame>
        </mc:Fallback>
      </mc:AlternateContent>
      <p:grpSp>
        <p:nvGrpSpPr>
          <p:cNvPr id="4" name="Group 3">
            <a:extLst>
              <a:ext uri="{FF2B5EF4-FFF2-40B4-BE49-F238E27FC236}">
                <a16:creationId xmlns:a16="http://schemas.microsoft.com/office/drawing/2014/main" id="{104A4E84-780B-B6DB-F496-9D38AC6154D3}"/>
              </a:ext>
            </a:extLst>
          </p:cNvPr>
          <p:cNvGrpSpPr/>
          <p:nvPr/>
        </p:nvGrpSpPr>
        <p:grpSpPr>
          <a:xfrm>
            <a:off x="5331846" y="1562485"/>
            <a:ext cx="2670232" cy="1417081"/>
            <a:chOff x="5331846" y="1562485"/>
            <a:chExt cx="2670232" cy="1417081"/>
          </a:xfrm>
        </p:grpSpPr>
        <p:sp>
          <p:nvSpPr>
            <p:cNvPr id="30" name="TextBox 29">
              <a:extLst>
                <a:ext uri="{FF2B5EF4-FFF2-40B4-BE49-F238E27FC236}">
                  <a16:creationId xmlns:a16="http://schemas.microsoft.com/office/drawing/2014/main" id="{0AAD53FA-7F1F-8696-D891-28572F4E9F19}"/>
                </a:ext>
              </a:extLst>
            </p:cNvPr>
            <p:cNvSpPr txBox="1"/>
            <p:nvPr/>
          </p:nvSpPr>
          <p:spPr>
            <a:xfrm>
              <a:off x="5331846" y="1562485"/>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0,649</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01E223FF-295C-2F50-222B-2A3E32E5B0BF}"/>
                </a:ext>
              </a:extLst>
            </p:cNvPr>
            <p:cNvSpPr txBox="1"/>
            <p:nvPr/>
          </p:nvSpPr>
          <p:spPr>
            <a:xfrm>
              <a:off x="5331846" y="18206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0,651</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4CD99917-DA34-7110-1CDB-F47E3B59A53F}"/>
                </a:ext>
              </a:extLst>
            </p:cNvPr>
            <p:cNvSpPr txBox="1"/>
            <p:nvPr/>
          </p:nvSpPr>
          <p:spPr>
            <a:xfrm>
              <a:off x="5331846" y="2088006"/>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0,654</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2B4616A3-CB82-D74F-CC0D-72F3C4252B71}"/>
                </a:ext>
              </a:extLst>
            </p:cNvPr>
            <p:cNvSpPr txBox="1"/>
            <p:nvPr/>
          </p:nvSpPr>
          <p:spPr>
            <a:xfrm>
              <a:off x="5331846" y="2346189"/>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0,653</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C84B2A31-6CE3-7BA2-9AA6-D35ACEB3E193}"/>
                </a:ext>
              </a:extLst>
            </p:cNvPr>
            <p:cNvSpPr txBox="1"/>
            <p:nvPr/>
          </p:nvSpPr>
          <p:spPr>
            <a:xfrm>
              <a:off x="5331846" y="260077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0,650</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07812020-05C0-D890-336F-221CCCE369F9}"/>
                </a:ext>
              </a:extLst>
            </p:cNvPr>
            <p:cNvSpPr txBox="1"/>
            <p:nvPr/>
          </p:nvSpPr>
          <p:spPr>
            <a:xfrm>
              <a:off x="7161724" y="1571941"/>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3,49</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B9B020A1-563C-908E-F2D1-DEB4DB2229B8}"/>
                </a:ext>
              </a:extLst>
            </p:cNvPr>
            <p:cNvSpPr txBox="1"/>
            <p:nvPr/>
          </p:nvSpPr>
          <p:spPr>
            <a:xfrm>
              <a:off x="7161724" y="1830124"/>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3,51</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1BC16C9F-5CE5-24D8-1335-72CB302CC3FA}"/>
                </a:ext>
              </a:extLst>
            </p:cNvPr>
            <p:cNvSpPr txBox="1"/>
            <p:nvPr/>
          </p:nvSpPr>
          <p:spPr>
            <a:xfrm>
              <a:off x="7161724" y="2097462"/>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3,54</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CEBA34E9-4DDF-8D63-37E9-A17F96668AFC}"/>
                </a:ext>
              </a:extLst>
            </p:cNvPr>
            <p:cNvSpPr txBox="1"/>
            <p:nvPr/>
          </p:nvSpPr>
          <p:spPr>
            <a:xfrm>
              <a:off x="7161724" y="2355645"/>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3,53</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9B90CA63-A219-835F-3DB7-990BC97B67B6}"/>
                </a:ext>
              </a:extLst>
            </p:cNvPr>
            <p:cNvSpPr txBox="1"/>
            <p:nvPr/>
          </p:nvSpPr>
          <p:spPr>
            <a:xfrm>
              <a:off x="7161724" y="2610234"/>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3,50</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grpSp>
      <p:sp>
        <p:nvSpPr>
          <p:cNvPr id="31" name="TextBox 30">
            <a:extLst>
              <a:ext uri="{FF2B5EF4-FFF2-40B4-BE49-F238E27FC236}">
                <a16:creationId xmlns:a16="http://schemas.microsoft.com/office/drawing/2014/main" id="{DAC2A818-5C57-C830-AB3D-01AA76B92EA1}"/>
              </a:ext>
            </a:extLst>
          </p:cNvPr>
          <p:cNvSpPr txBox="1"/>
          <p:nvPr/>
        </p:nvSpPr>
        <p:spPr>
          <a:xfrm>
            <a:off x="664368" y="1352550"/>
            <a:ext cx="3602832" cy="2246769"/>
          </a:xfrm>
          <a:prstGeom prst="rect">
            <a:avLst/>
          </a:prstGeom>
          <a:noFill/>
        </p:spPr>
        <p:txBody>
          <a:bodyPr wrap="square">
            <a:spAutoFit/>
          </a:bodyPr>
          <a:lstStyle/>
          <a:p>
            <a:pPr algn="just"/>
            <a:r>
              <a:rPr lang="en-US" sz="2000" b="1">
                <a:effectLst/>
                <a:latin typeface="+mj-lt"/>
                <a:ea typeface="Times New Roman" panose="02020603050405020304" pitchFamily="18" charset="0"/>
              </a:rPr>
              <a:t>a.</a:t>
            </a:r>
            <a:r>
              <a:rPr lang="en-US" sz="2000">
                <a:effectLst/>
                <a:latin typeface="+mj-lt"/>
                <a:ea typeface="Times New Roman" panose="02020603050405020304" pitchFamily="18" charset="0"/>
              </a:rPr>
              <a:t> Nguyên nhân gây ra sự sai khác giữa các lần đo là:</a:t>
            </a:r>
          </a:p>
          <a:p>
            <a:pPr algn="just"/>
            <a:r>
              <a:rPr lang="en-US" sz="2000">
                <a:effectLst/>
                <a:latin typeface="+mj-lt"/>
                <a:ea typeface="Times New Roman" panose="02020603050405020304" pitchFamily="18" charset="0"/>
                <a:sym typeface="Symbol" panose="05050102010706020507" pitchFamily="18" charset="2"/>
              </a:rPr>
              <a:t></a:t>
            </a:r>
            <a:r>
              <a:rPr lang="en-US" sz="2000">
                <a:effectLst/>
                <a:latin typeface="+mj-lt"/>
                <a:ea typeface="Times New Roman" panose="02020603050405020304" pitchFamily="18" charset="0"/>
              </a:rPr>
              <a:t> Do đặc điểm và cấu tạo của dụng cụ đo</a:t>
            </a:r>
          </a:p>
          <a:p>
            <a:pPr algn="just"/>
            <a:r>
              <a:rPr lang="en-US" sz="2000">
                <a:effectLst/>
                <a:latin typeface="+mj-lt"/>
                <a:ea typeface="Times New Roman" panose="02020603050405020304" pitchFamily="18" charset="0"/>
                <a:sym typeface="Symbol" panose="05050102010706020507" pitchFamily="18" charset="2"/>
              </a:rPr>
              <a:t></a:t>
            </a:r>
            <a:r>
              <a:rPr lang="en-US" sz="2000">
                <a:effectLst/>
                <a:latin typeface="+mj-lt"/>
                <a:ea typeface="Times New Roman" panose="02020603050405020304" pitchFamily="18" charset="0"/>
              </a:rPr>
              <a:t> Do điều kiện làm thí nghiệm chưa được chuẩn</a:t>
            </a:r>
          </a:p>
          <a:p>
            <a:pPr algn="just"/>
            <a:r>
              <a:rPr lang="en-US" sz="2000">
                <a:effectLst/>
                <a:latin typeface="+mj-lt"/>
                <a:ea typeface="Times New Roman" panose="02020603050405020304" pitchFamily="18" charset="0"/>
                <a:sym typeface="Symbol" panose="05050102010706020507" pitchFamily="18" charset="2"/>
              </a:rPr>
              <a:t></a:t>
            </a:r>
            <a:r>
              <a:rPr lang="en-US" sz="2000">
                <a:effectLst/>
                <a:latin typeface="+mj-lt"/>
                <a:ea typeface="Times New Roman" panose="02020603050405020304" pitchFamily="18" charset="0"/>
              </a:rPr>
              <a:t> Do thao tác khi đo.</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CB3E2EA-7135-5F03-0328-E856E9059964}"/>
                  </a:ext>
                </a:extLst>
              </p:cNvPr>
              <p:cNvSpPr txBox="1"/>
              <p:nvPr/>
            </p:nvSpPr>
            <p:spPr>
              <a:xfrm>
                <a:off x="664368" y="3697021"/>
                <a:ext cx="6879432" cy="1465529"/>
              </a:xfrm>
              <a:prstGeom prst="rect">
                <a:avLst/>
              </a:prstGeom>
              <a:noFill/>
            </p:spPr>
            <p:txBody>
              <a:bodyPr wrap="square">
                <a:spAutoFit/>
              </a:bodyPr>
              <a:lstStyle/>
              <a:p>
                <a:pPr algn="just">
                  <a:lnSpc>
                    <a:spcPct val="115000"/>
                  </a:lnSpc>
                </a:pPr>
                <a:r>
                  <a:rPr lang="en-US" sz="2000" b="1">
                    <a:effectLst/>
                    <a:ea typeface="Times New Roman" panose="02020603050405020304" pitchFamily="18" charset="0"/>
                  </a:rPr>
                  <a:t>b.</a:t>
                </a:r>
                <a:r>
                  <a:rPr lang="en-US" sz="2000">
                    <a:effectLst/>
                    <a:ea typeface="Times New Roman" panose="02020603050405020304" pitchFamily="18" charset="0"/>
                  </a:rPr>
                  <a:t> Sai số tuyệt đối của phép đo:</a:t>
                </a:r>
              </a:p>
              <a:p>
                <a:pPr algn="just">
                  <a:lnSpc>
                    <a:spcPct val="115000"/>
                  </a:lnSpc>
                </a:pPr>
                <a:r>
                  <a:rPr lang="en-US" sz="2000">
                    <a:effectLst/>
                    <a:ea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𝑠</m:t>
                    </m:r>
                    <m:r>
                      <a:rPr lang="en-US" sz="2000" i="1">
                        <a:effectLst/>
                        <a:latin typeface="Cambria Math" panose="02040503050406030204" pitchFamily="18" charset="0"/>
                        <a:ea typeface="Times New Roman" panose="02020603050405020304" pitchFamily="18" charset="0"/>
                      </a:rPr>
                      <m:t>=</m:t>
                    </m:r>
                    <m:acc>
                      <m:accPr>
                        <m:chr m:val="̅"/>
                        <m:ctrlPr>
                          <a:rPr lang="en-US"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𝑠</m:t>
                        </m:r>
                      </m:e>
                    </m:acc>
                    <m:r>
                      <a:rPr lang="en-US" sz="2000" i="1">
                        <a:effectLst/>
                        <a:latin typeface="Cambria Math" panose="02040503050406030204" pitchFamily="18" charset="0"/>
                        <a:ea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rPr>
                          <m:t>𝑠</m:t>
                        </m:r>
                      </m:e>
                      <m:sub>
                        <m:r>
                          <a:rPr lang="en-US" sz="2000" i="1">
                            <a:effectLst/>
                            <a:latin typeface="Cambria Math" panose="02040503050406030204" pitchFamily="18" charset="0"/>
                            <a:ea typeface="Times New Roman" panose="02020603050405020304" pitchFamily="18" charset="0"/>
                          </a:rPr>
                          <m:t>𝑑𝑐</m:t>
                        </m:r>
                      </m:sub>
                    </m:sSub>
                    <m:r>
                      <a:rPr lang="en-US" sz="2000" i="1">
                        <a:effectLst/>
                        <a:latin typeface="Cambria Math" panose="02040503050406030204" pitchFamily="18" charset="0"/>
                        <a:ea typeface="Times New Roman" panose="02020603050405020304" pitchFamily="18" charset="0"/>
                      </a:rPr>
                      <m:t>= </m:t>
                    </m:r>
                    <m:r>
                      <a:rPr lang="en-US" sz="2000">
                        <a:solidFill>
                          <a:srgbClr val="000000"/>
                        </a:solidFill>
                        <a:effectLst/>
                        <a:latin typeface="Cambria Math" panose="02040503050406030204" pitchFamily="18" charset="0"/>
                        <a:ea typeface="Times New Roman" panose="02020603050405020304" pitchFamily="18" charset="0"/>
                      </a:rPr>
                      <m:t>0,00168+</m:t>
                    </m:r>
                    <m:f>
                      <m:fPr>
                        <m:ctrlPr>
                          <a:rPr lang="en-US" sz="2000" i="1">
                            <a:effectLst/>
                            <a:latin typeface="Cambria Math" panose="02040503050406030204" pitchFamily="18" charset="0"/>
                            <a:ea typeface="Times New Roman" panose="02020603050405020304" pitchFamily="18" charset="0"/>
                          </a:rPr>
                        </m:ctrlPr>
                      </m:fPr>
                      <m:num>
                        <m:r>
                          <a:rPr lang="en-US" sz="2000">
                            <a:solidFill>
                              <a:srgbClr val="000000"/>
                            </a:solidFill>
                            <a:effectLst/>
                            <a:latin typeface="Cambria Math" panose="02040503050406030204" pitchFamily="18" charset="0"/>
                            <a:ea typeface="Times New Roman" panose="02020603050405020304" pitchFamily="18" charset="0"/>
                          </a:rPr>
                          <m:t>0,001</m:t>
                        </m:r>
                      </m:num>
                      <m:den>
                        <m:r>
                          <a:rPr lang="en-US" sz="2000">
                            <a:solidFill>
                              <a:srgbClr val="000000"/>
                            </a:solidFill>
                            <a:effectLst/>
                            <a:latin typeface="Cambria Math" panose="02040503050406030204" pitchFamily="18" charset="0"/>
                            <a:ea typeface="Times New Roman" panose="02020603050405020304" pitchFamily="18" charset="0"/>
                          </a:rPr>
                          <m:t>2</m:t>
                        </m:r>
                      </m:den>
                    </m:f>
                    <m:r>
                      <a:rPr lang="en-US" sz="2000" i="1">
                        <a:effectLst/>
                        <a:latin typeface="Cambria Math" panose="02040503050406030204" pitchFamily="18" charset="0"/>
                        <a:ea typeface="Times New Roman" panose="02020603050405020304" pitchFamily="18" charset="0"/>
                      </a:rPr>
                      <m:t>=</m:t>
                    </m:r>
                    <m:r>
                      <a:rPr lang="en-US" sz="2000">
                        <a:solidFill>
                          <a:srgbClr val="000000"/>
                        </a:solidFill>
                        <a:effectLst/>
                        <a:latin typeface="Cambria Math" panose="02040503050406030204" pitchFamily="18" charset="0"/>
                        <a:ea typeface="Times New Roman" panose="02020603050405020304" pitchFamily="18" charset="0"/>
                      </a:rPr>
                      <m:t>0,00218</m:t>
                    </m:r>
                    <m:r>
                      <m:rPr>
                        <m:sty m:val="p"/>
                      </m:rPr>
                      <a:rPr lang="en-US" sz="2000" b="0" i="0" smtClean="0">
                        <a:solidFill>
                          <a:srgbClr val="000000"/>
                        </a:solidFill>
                        <a:effectLst/>
                        <a:latin typeface="Cambria Math" panose="02040503050406030204" pitchFamily="18" charset="0"/>
                        <a:ea typeface="Times New Roman" panose="02020603050405020304" pitchFamily="18" charset="0"/>
                      </a:rPr>
                      <m:t>m</m:t>
                    </m:r>
                  </m:oMath>
                </a14:m>
                <a:endParaRPr lang="en-US" sz="2000">
                  <a:effectLst/>
                  <a:ea typeface="Times New Roman" panose="02020603050405020304" pitchFamily="18" charset="0"/>
                </a:endParaRPr>
              </a:p>
              <a:p>
                <a:pPr algn="just">
                  <a:lnSpc>
                    <a:spcPct val="115000"/>
                  </a:lnSpc>
                </a:pPr>
                <a:r>
                  <a:rPr lang="en-US" sz="2000">
                    <a:effectLst/>
                    <a:ea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𝑡</m:t>
                    </m:r>
                    <m:r>
                      <a:rPr lang="en-US" sz="2000" i="1">
                        <a:effectLst/>
                        <a:latin typeface="Cambria Math" panose="02040503050406030204" pitchFamily="18" charset="0"/>
                        <a:ea typeface="Times New Roman" panose="02020603050405020304" pitchFamily="18" charset="0"/>
                      </a:rPr>
                      <m:t>=</m:t>
                    </m:r>
                    <m:acc>
                      <m:accPr>
                        <m:chr m:val="̅"/>
                        <m:ctrlPr>
                          <a:rPr lang="en-US"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𝑡</m:t>
                        </m:r>
                      </m:e>
                    </m:acc>
                    <m:r>
                      <a:rPr lang="en-US" sz="2000" i="1">
                        <a:effectLst/>
                        <a:latin typeface="Cambria Math" panose="02040503050406030204" pitchFamily="18" charset="0"/>
                        <a:ea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rPr>
                          <m:t>𝑡</m:t>
                        </m:r>
                      </m:e>
                      <m:sub>
                        <m:r>
                          <a:rPr lang="en-US" sz="2000" i="1">
                            <a:effectLst/>
                            <a:latin typeface="Cambria Math" panose="02040503050406030204" pitchFamily="18" charset="0"/>
                            <a:ea typeface="Times New Roman" panose="02020603050405020304" pitchFamily="18" charset="0"/>
                          </a:rPr>
                          <m:t>𝑑𝑐</m:t>
                        </m:r>
                      </m:sub>
                    </m:sSub>
                    <m:r>
                      <a:rPr lang="en-US" sz="2000" i="1">
                        <a:effectLst/>
                        <a:latin typeface="Cambria Math" panose="02040503050406030204" pitchFamily="18" charset="0"/>
                        <a:ea typeface="Times New Roman" panose="02020603050405020304" pitchFamily="18" charset="0"/>
                      </a:rPr>
                      <m:t>= </m:t>
                    </m:r>
                    <m:r>
                      <a:rPr lang="en-US" sz="2000">
                        <a:solidFill>
                          <a:srgbClr val="000000"/>
                        </a:solidFill>
                        <a:effectLst/>
                        <a:latin typeface="Cambria Math" panose="02040503050406030204" pitchFamily="18" charset="0"/>
                        <a:ea typeface="Times New Roman" panose="02020603050405020304" pitchFamily="18" charset="0"/>
                      </a:rPr>
                      <m:t>0,0168 </m:t>
                    </m:r>
                  </m:oMath>
                </a14:m>
                <a:r>
                  <a:rPr lang="en-US" sz="2000">
                    <a:solidFill>
                      <a:srgbClr val="000000"/>
                    </a:solidFill>
                    <a:effectLst/>
                    <a:ea typeface="Times New Roman" panose="02020603050405020304" pitchFamily="18" charset="0"/>
                  </a:rPr>
                  <a:t>+</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rPr>
                        </m:ctrlPr>
                      </m:fPr>
                      <m:num>
                        <m:r>
                          <a:rPr lang="en-US" sz="2000">
                            <a:solidFill>
                              <a:srgbClr val="000000"/>
                            </a:solidFill>
                            <a:effectLst/>
                            <a:latin typeface="Cambria Math" panose="02040503050406030204" pitchFamily="18" charset="0"/>
                            <a:ea typeface="Times New Roman" panose="02020603050405020304" pitchFamily="18" charset="0"/>
                          </a:rPr>
                          <m:t>0,01</m:t>
                        </m:r>
                      </m:num>
                      <m:den>
                        <m:r>
                          <a:rPr lang="en-US" sz="2000">
                            <a:solidFill>
                              <a:srgbClr val="000000"/>
                            </a:solidFill>
                            <a:effectLst/>
                            <a:latin typeface="Cambria Math" panose="02040503050406030204" pitchFamily="18" charset="0"/>
                            <a:ea typeface="Times New Roman" panose="02020603050405020304" pitchFamily="18" charset="0"/>
                          </a:rPr>
                          <m:t>2</m:t>
                        </m:r>
                      </m:den>
                    </m:f>
                  </m:oMath>
                </a14:m>
                <a:r>
                  <a:rPr lang="en-US" sz="2000">
                    <a:solidFill>
                      <a:srgbClr val="000000"/>
                    </a:solidFill>
                    <a:effectLst/>
                    <a:ea typeface="Times New Roman" panose="02020603050405020304" pitchFamily="18" charset="0"/>
                  </a:rPr>
                  <a:t> = </a:t>
                </a:r>
                <a14:m>
                  <m:oMath xmlns:m="http://schemas.openxmlformats.org/officeDocument/2006/math">
                    <m:r>
                      <a:rPr lang="en-US" sz="2000">
                        <a:solidFill>
                          <a:srgbClr val="000000"/>
                        </a:solidFill>
                        <a:effectLst/>
                        <a:latin typeface="Cambria Math" panose="02040503050406030204" pitchFamily="18" charset="0"/>
                        <a:ea typeface="Times New Roman" panose="02020603050405020304" pitchFamily="18" charset="0"/>
                      </a:rPr>
                      <m:t>0,0218</m:t>
                    </m:r>
                  </m:oMath>
                </a14:m>
                <a:r>
                  <a:rPr lang="en-US" sz="2000">
                    <a:effectLst/>
                    <a:ea typeface="Times New Roman" panose="02020603050405020304" pitchFamily="18" charset="0"/>
                  </a:rPr>
                  <a:t>s</a:t>
                </a:r>
              </a:p>
            </p:txBody>
          </p:sp>
        </mc:Choice>
        <mc:Fallback xmlns="">
          <p:sp>
            <p:nvSpPr>
              <p:cNvPr id="32" name="TextBox 31">
                <a:extLst>
                  <a:ext uri="{FF2B5EF4-FFF2-40B4-BE49-F238E27FC236}">
                    <a16:creationId xmlns:a16="http://schemas.microsoft.com/office/drawing/2014/main" id="{8CB3E2EA-7135-5F03-0328-E856E9059964}"/>
                  </a:ext>
                </a:extLst>
              </p:cNvPr>
              <p:cNvSpPr txBox="1">
                <a:spLocks noRot="1" noChangeAspect="1" noMove="1" noResize="1" noEditPoints="1" noAdjustHandles="1" noChangeArrowheads="1" noChangeShapeType="1" noTextEdit="1"/>
              </p:cNvSpPr>
              <p:nvPr/>
            </p:nvSpPr>
            <p:spPr>
              <a:xfrm>
                <a:off x="664368" y="3697021"/>
                <a:ext cx="6879432" cy="1465529"/>
              </a:xfrm>
              <a:prstGeom prst="rect">
                <a:avLst/>
              </a:prstGeom>
              <a:blipFill>
                <a:blip r:embed="rId5"/>
                <a:stretch>
                  <a:fillRect l="-974" t="-415" b="-2075"/>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58B31668-0530-060B-52F3-D74CD426DF63}"/>
              </a:ext>
            </a:extLst>
          </p:cNvPr>
          <p:cNvSpPr txBox="1"/>
          <p:nvPr/>
        </p:nvSpPr>
        <p:spPr>
          <a:xfrm>
            <a:off x="8002078" y="1809035"/>
            <a:ext cx="989524" cy="369332"/>
          </a:xfrm>
          <a:prstGeom prst="rect">
            <a:avLst/>
          </a:prstGeom>
          <a:noFill/>
        </p:spPr>
        <p:txBody>
          <a:bodyPr wrap="square" rtlCol="0">
            <a:spAutoFit/>
          </a:bodyPr>
          <a:lstStyle/>
          <a:p>
            <a:pPr algn="ctr"/>
            <a:r>
              <a:rPr lang="en-US" b="1">
                <a:solidFill>
                  <a:srgbClr val="FF0000"/>
                </a:solidFill>
              </a:rPr>
              <a:t>0,004</a:t>
            </a:r>
          </a:p>
        </p:txBody>
      </p:sp>
      <p:sp>
        <p:nvSpPr>
          <p:cNvPr id="46" name="TextBox 45">
            <a:extLst>
              <a:ext uri="{FF2B5EF4-FFF2-40B4-BE49-F238E27FC236}">
                <a16:creationId xmlns:a16="http://schemas.microsoft.com/office/drawing/2014/main" id="{AAEFA50C-1EB4-7172-D27C-C2635F96321F}"/>
              </a:ext>
            </a:extLst>
          </p:cNvPr>
          <p:cNvSpPr txBox="1"/>
          <p:nvPr/>
        </p:nvSpPr>
        <p:spPr>
          <a:xfrm>
            <a:off x="8058150" y="2092935"/>
            <a:ext cx="914402" cy="369332"/>
          </a:xfrm>
          <a:prstGeom prst="rect">
            <a:avLst/>
          </a:prstGeom>
          <a:noFill/>
        </p:spPr>
        <p:txBody>
          <a:bodyPr wrap="square" rtlCol="0">
            <a:spAutoFit/>
          </a:bodyPr>
          <a:lstStyle/>
          <a:p>
            <a:pPr algn="ctr"/>
            <a:r>
              <a:rPr lang="en-US" b="1">
                <a:solidFill>
                  <a:srgbClr val="FF0000"/>
                </a:solidFill>
              </a:rPr>
              <a:t>0,026</a:t>
            </a:r>
          </a:p>
        </p:txBody>
      </p:sp>
      <p:sp>
        <p:nvSpPr>
          <p:cNvPr id="47" name="TextBox 46">
            <a:extLst>
              <a:ext uri="{FF2B5EF4-FFF2-40B4-BE49-F238E27FC236}">
                <a16:creationId xmlns:a16="http://schemas.microsoft.com/office/drawing/2014/main" id="{F6841E5C-1B79-2243-3676-7543A972ABD9}"/>
              </a:ext>
            </a:extLst>
          </p:cNvPr>
          <p:cNvSpPr txBox="1"/>
          <p:nvPr/>
        </p:nvSpPr>
        <p:spPr>
          <a:xfrm>
            <a:off x="8077200" y="2350562"/>
            <a:ext cx="895352" cy="369332"/>
          </a:xfrm>
          <a:prstGeom prst="rect">
            <a:avLst/>
          </a:prstGeom>
          <a:noFill/>
        </p:spPr>
        <p:txBody>
          <a:bodyPr wrap="square" rtlCol="0">
            <a:spAutoFit/>
          </a:bodyPr>
          <a:lstStyle/>
          <a:p>
            <a:pPr algn="ctr"/>
            <a:r>
              <a:rPr lang="en-US" b="1">
                <a:solidFill>
                  <a:srgbClr val="FF0000"/>
                </a:solidFill>
              </a:rPr>
              <a:t>0,016</a:t>
            </a:r>
          </a:p>
        </p:txBody>
      </p:sp>
      <p:sp>
        <p:nvSpPr>
          <p:cNvPr id="48" name="TextBox 47">
            <a:extLst>
              <a:ext uri="{FF2B5EF4-FFF2-40B4-BE49-F238E27FC236}">
                <a16:creationId xmlns:a16="http://schemas.microsoft.com/office/drawing/2014/main" id="{FB3E5237-C8BD-87BC-2C85-63241F5BEB54}"/>
              </a:ext>
            </a:extLst>
          </p:cNvPr>
          <p:cNvSpPr txBox="1"/>
          <p:nvPr/>
        </p:nvSpPr>
        <p:spPr>
          <a:xfrm>
            <a:off x="8056125" y="2647950"/>
            <a:ext cx="935477" cy="369332"/>
          </a:xfrm>
          <a:prstGeom prst="rect">
            <a:avLst/>
          </a:prstGeom>
          <a:noFill/>
        </p:spPr>
        <p:txBody>
          <a:bodyPr wrap="square" rtlCol="0">
            <a:spAutoFit/>
          </a:bodyPr>
          <a:lstStyle/>
          <a:p>
            <a:pPr algn="ctr"/>
            <a:r>
              <a:rPr lang="en-US" b="1">
                <a:solidFill>
                  <a:srgbClr val="FF0000"/>
                </a:solidFill>
              </a:rPr>
              <a:t>0,014</a:t>
            </a:r>
          </a:p>
        </p:txBody>
      </p:sp>
      <p:sp>
        <p:nvSpPr>
          <p:cNvPr id="49" name="TextBox 48">
            <a:extLst>
              <a:ext uri="{FF2B5EF4-FFF2-40B4-BE49-F238E27FC236}">
                <a16:creationId xmlns:a16="http://schemas.microsoft.com/office/drawing/2014/main" id="{6ED200C4-EE60-6280-E149-C0483D52516F}"/>
              </a:ext>
            </a:extLst>
          </p:cNvPr>
          <p:cNvSpPr txBox="1"/>
          <p:nvPr/>
        </p:nvSpPr>
        <p:spPr>
          <a:xfrm>
            <a:off x="6245168" y="1573768"/>
            <a:ext cx="840354" cy="369332"/>
          </a:xfrm>
          <a:prstGeom prst="rect">
            <a:avLst/>
          </a:prstGeom>
          <a:noFill/>
        </p:spPr>
        <p:txBody>
          <a:bodyPr wrap="square" rtlCol="0">
            <a:spAutoFit/>
          </a:bodyPr>
          <a:lstStyle/>
          <a:p>
            <a:pPr algn="ctr"/>
            <a:r>
              <a:rPr lang="en-US" b="1">
                <a:solidFill>
                  <a:srgbClr val="FF0000"/>
                </a:solidFill>
              </a:rPr>
              <a:t>0,0024</a:t>
            </a:r>
          </a:p>
        </p:txBody>
      </p:sp>
      <p:sp>
        <p:nvSpPr>
          <p:cNvPr id="50" name="TextBox 49">
            <a:extLst>
              <a:ext uri="{FF2B5EF4-FFF2-40B4-BE49-F238E27FC236}">
                <a16:creationId xmlns:a16="http://schemas.microsoft.com/office/drawing/2014/main" id="{37594725-53B4-34DC-8A70-13E4347847B9}"/>
              </a:ext>
            </a:extLst>
          </p:cNvPr>
          <p:cNvSpPr txBox="1"/>
          <p:nvPr/>
        </p:nvSpPr>
        <p:spPr>
          <a:xfrm>
            <a:off x="6245168" y="1848111"/>
            <a:ext cx="840354" cy="369332"/>
          </a:xfrm>
          <a:prstGeom prst="rect">
            <a:avLst/>
          </a:prstGeom>
          <a:noFill/>
        </p:spPr>
        <p:txBody>
          <a:bodyPr wrap="square" rtlCol="0">
            <a:spAutoFit/>
          </a:bodyPr>
          <a:lstStyle/>
          <a:p>
            <a:pPr algn="ctr"/>
            <a:r>
              <a:rPr lang="en-US" b="1">
                <a:solidFill>
                  <a:srgbClr val="FF0000"/>
                </a:solidFill>
              </a:rPr>
              <a:t>0,0004</a:t>
            </a:r>
          </a:p>
        </p:txBody>
      </p:sp>
      <p:sp>
        <p:nvSpPr>
          <p:cNvPr id="51" name="TextBox 50">
            <a:extLst>
              <a:ext uri="{FF2B5EF4-FFF2-40B4-BE49-F238E27FC236}">
                <a16:creationId xmlns:a16="http://schemas.microsoft.com/office/drawing/2014/main" id="{BE931F4B-4015-2F59-FD9C-E4E137D4A2AF}"/>
              </a:ext>
            </a:extLst>
          </p:cNvPr>
          <p:cNvSpPr txBox="1"/>
          <p:nvPr/>
        </p:nvSpPr>
        <p:spPr>
          <a:xfrm>
            <a:off x="6245168" y="2112961"/>
            <a:ext cx="821433" cy="369332"/>
          </a:xfrm>
          <a:prstGeom prst="rect">
            <a:avLst/>
          </a:prstGeom>
          <a:noFill/>
        </p:spPr>
        <p:txBody>
          <a:bodyPr wrap="square" rtlCol="0">
            <a:spAutoFit/>
          </a:bodyPr>
          <a:lstStyle/>
          <a:p>
            <a:pPr algn="ctr"/>
            <a:r>
              <a:rPr lang="en-US" b="1">
                <a:solidFill>
                  <a:srgbClr val="FF0000"/>
                </a:solidFill>
              </a:rPr>
              <a:t>0,0026</a:t>
            </a:r>
          </a:p>
        </p:txBody>
      </p:sp>
      <p:sp>
        <p:nvSpPr>
          <p:cNvPr id="52" name="TextBox 51">
            <a:extLst>
              <a:ext uri="{FF2B5EF4-FFF2-40B4-BE49-F238E27FC236}">
                <a16:creationId xmlns:a16="http://schemas.microsoft.com/office/drawing/2014/main" id="{575D2F89-70B5-F257-7C79-1BD4E64F3EA4}"/>
              </a:ext>
            </a:extLst>
          </p:cNvPr>
          <p:cNvSpPr txBox="1"/>
          <p:nvPr/>
        </p:nvSpPr>
        <p:spPr>
          <a:xfrm>
            <a:off x="6245168" y="2362200"/>
            <a:ext cx="840354" cy="369332"/>
          </a:xfrm>
          <a:prstGeom prst="rect">
            <a:avLst/>
          </a:prstGeom>
          <a:noFill/>
        </p:spPr>
        <p:txBody>
          <a:bodyPr wrap="square" rtlCol="0">
            <a:spAutoFit/>
          </a:bodyPr>
          <a:lstStyle/>
          <a:p>
            <a:pPr algn="ctr"/>
            <a:r>
              <a:rPr lang="en-US" b="1">
                <a:solidFill>
                  <a:srgbClr val="FF0000"/>
                </a:solidFill>
              </a:rPr>
              <a:t>0,0016</a:t>
            </a:r>
          </a:p>
        </p:txBody>
      </p:sp>
      <p:sp>
        <p:nvSpPr>
          <p:cNvPr id="53" name="TextBox 52">
            <a:extLst>
              <a:ext uri="{FF2B5EF4-FFF2-40B4-BE49-F238E27FC236}">
                <a16:creationId xmlns:a16="http://schemas.microsoft.com/office/drawing/2014/main" id="{6D77FE4D-9E8E-B657-8185-6F5FEEDAAC87}"/>
              </a:ext>
            </a:extLst>
          </p:cNvPr>
          <p:cNvSpPr txBox="1"/>
          <p:nvPr/>
        </p:nvSpPr>
        <p:spPr>
          <a:xfrm>
            <a:off x="6245168" y="2628900"/>
            <a:ext cx="821433" cy="369332"/>
          </a:xfrm>
          <a:prstGeom prst="rect">
            <a:avLst/>
          </a:prstGeom>
          <a:noFill/>
        </p:spPr>
        <p:txBody>
          <a:bodyPr wrap="square" rtlCol="0">
            <a:spAutoFit/>
          </a:bodyPr>
          <a:lstStyle/>
          <a:p>
            <a:pPr algn="ctr"/>
            <a:r>
              <a:rPr lang="en-US" b="1">
                <a:solidFill>
                  <a:srgbClr val="FF0000"/>
                </a:solidFill>
              </a:rPr>
              <a:t>0,0014</a:t>
            </a:r>
          </a:p>
        </p:txBody>
      </p:sp>
      <p:sp>
        <p:nvSpPr>
          <p:cNvPr id="54" name="TextBox 53">
            <a:extLst>
              <a:ext uri="{FF2B5EF4-FFF2-40B4-BE49-F238E27FC236}">
                <a16:creationId xmlns:a16="http://schemas.microsoft.com/office/drawing/2014/main" id="{83AE9792-DACB-75F6-F19D-3872D5A252E8}"/>
              </a:ext>
            </a:extLst>
          </p:cNvPr>
          <p:cNvSpPr txBox="1"/>
          <p:nvPr/>
        </p:nvSpPr>
        <p:spPr>
          <a:xfrm>
            <a:off x="5312796" y="3097768"/>
            <a:ext cx="840354" cy="369332"/>
          </a:xfrm>
          <a:prstGeom prst="rect">
            <a:avLst/>
          </a:prstGeom>
          <a:noFill/>
        </p:spPr>
        <p:txBody>
          <a:bodyPr wrap="square" rtlCol="0">
            <a:spAutoFit/>
          </a:bodyPr>
          <a:lstStyle/>
          <a:p>
            <a:pPr algn="ctr"/>
            <a:r>
              <a:rPr lang="en-US" b="1">
                <a:solidFill>
                  <a:srgbClr val="FF0000"/>
                </a:solidFill>
              </a:rPr>
              <a:t>0,6514</a:t>
            </a:r>
          </a:p>
        </p:txBody>
      </p:sp>
      <p:sp>
        <p:nvSpPr>
          <p:cNvPr id="55" name="TextBox 54">
            <a:extLst>
              <a:ext uri="{FF2B5EF4-FFF2-40B4-BE49-F238E27FC236}">
                <a16:creationId xmlns:a16="http://schemas.microsoft.com/office/drawing/2014/main" id="{70DE9436-4934-701A-D346-BC08757C9FF4}"/>
              </a:ext>
            </a:extLst>
          </p:cNvPr>
          <p:cNvSpPr txBox="1"/>
          <p:nvPr/>
        </p:nvSpPr>
        <p:spPr>
          <a:xfrm>
            <a:off x="6134100" y="3124118"/>
            <a:ext cx="1045596" cy="369332"/>
          </a:xfrm>
          <a:prstGeom prst="rect">
            <a:avLst/>
          </a:prstGeom>
          <a:noFill/>
        </p:spPr>
        <p:txBody>
          <a:bodyPr wrap="square" rtlCol="0">
            <a:spAutoFit/>
          </a:bodyPr>
          <a:lstStyle/>
          <a:p>
            <a:pPr algn="ctr"/>
            <a:r>
              <a:rPr lang="en-US" b="1">
                <a:solidFill>
                  <a:srgbClr val="FF0000"/>
                </a:solidFill>
              </a:rPr>
              <a:t>0,00168</a:t>
            </a:r>
          </a:p>
        </p:txBody>
      </p:sp>
      <p:sp>
        <p:nvSpPr>
          <p:cNvPr id="56" name="TextBox 55">
            <a:extLst>
              <a:ext uri="{FF2B5EF4-FFF2-40B4-BE49-F238E27FC236}">
                <a16:creationId xmlns:a16="http://schemas.microsoft.com/office/drawing/2014/main" id="{E100497C-64F3-4C96-BC7B-68B6A84FF781}"/>
              </a:ext>
            </a:extLst>
          </p:cNvPr>
          <p:cNvSpPr txBox="1"/>
          <p:nvPr/>
        </p:nvSpPr>
        <p:spPr>
          <a:xfrm>
            <a:off x="7142674" y="3116818"/>
            <a:ext cx="840354" cy="369332"/>
          </a:xfrm>
          <a:prstGeom prst="rect">
            <a:avLst/>
          </a:prstGeom>
          <a:noFill/>
        </p:spPr>
        <p:txBody>
          <a:bodyPr wrap="square" rtlCol="0">
            <a:spAutoFit/>
          </a:bodyPr>
          <a:lstStyle/>
          <a:p>
            <a:pPr algn="ctr"/>
            <a:r>
              <a:rPr lang="en-US" b="1">
                <a:solidFill>
                  <a:srgbClr val="FF0000"/>
                </a:solidFill>
              </a:rPr>
              <a:t>0,3514</a:t>
            </a:r>
          </a:p>
        </p:txBody>
      </p:sp>
      <p:sp>
        <p:nvSpPr>
          <p:cNvPr id="57" name="TextBox 56">
            <a:extLst>
              <a:ext uri="{FF2B5EF4-FFF2-40B4-BE49-F238E27FC236}">
                <a16:creationId xmlns:a16="http://schemas.microsoft.com/office/drawing/2014/main" id="{FC71FE68-E0D3-2CA6-72F0-551696BC9B49}"/>
              </a:ext>
            </a:extLst>
          </p:cNvPr>
          <p:cNvSpPr txBox="1"/>
          <p:nvPr/>
        </p:nvSpPr>
        <p:spPr>
          <a:xfrm>
            <a:off x="8002078" y="1571941"/>
            <a:ext cx="989524" cy="369332"/>
          </a:xfrm>
          <a:prstGeom prst="rect">
            <a:avLst/>
          </a:prstGeom>
          <a:noFill/>
        </p:spPr>
        <p:txBody>
          <a:bodyPr wrap="square" rtlCol="0">
            <a:spAutoFit/>
          </a:bodyPr>
          <a:lstStyle/>
          <a:p>
            <a:pPr algn="ctr"/>
            <a:r>
              <a:rPr lang="en-US" b="1">
                <a:solidFill>
                  <a:srgbClr val="FF0000"/>
                </a:solidFill>
              </a:rPr>
              <a:t>0,024</a:t>
            </a:r>
          </a:p>
        </p:txBody>
      </p:sp>
      <p:sp>
        <p:nvSpPr>
          <p:cNvPr id="58" name="TextBox 57">
            <a:extLst>
              <a:ext uri="{FF2B5EF4-FFF2-40B4-BE49-F238E27FC236}">
                <a16:creationId xmlns:a16="http://schemas.microsoft.com/office/drawing/2014/main" id="{004D6CA5-C367-40FA-3F41-87CB66454985}"/>
              </a:ext>
            </a:extLst>
          </p:cNvPr>
          <p:cNvSpPr txBox="1"/>
          <p:nvPr/>
        </p:nvSpPr>
        <p:spPr>
          <a:xfrm>
            <a:off x="7946006" y="3124118"/>
            <a:ext cx="1045596" cy="369332"/>
          </a:xfrm>
          <a:prstGeom prst="rect">
            <a:avLst/>
          </a:prstGeom>
          <a:noFill/>
        </p:spPr>
        <p:txBody>
          <a:bodyPr wrap="square" rtlCol="0">
            <a:spAutoFit/>
          </a:bodyPr>
          <a:lstStyle/>
          <a:p>
            <a:pPr algn="ctr"/>
            <a:r>
              <a:rPr lang="en-US" b="1">
                <a:solidFill>
                  <a:srgbClr val="FF0000"/>
                </a:solidFill>
              </a:rPr>
              <a:t>0,0168</a:t>
            </a:r>
          </a:p>
        </p:txBody>
      </p:sp>
    </p:spTree>
    <p:extLst>
      <p:ext uri="{BB962C8B-B14F-4D97-AF65-F5344CB8AC3E}">
        <p14:creationId xmlns:p14="http://schemas.microsoft.com/office/powerpoint/2010/main" val="407233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1000"/>
                                        <p:tgtEl>
                                          <p:spTgt spid="31">
                                            <p:txEl>
                                              <p:pRg st="0" end="0"/>
                                            </p:txEl>
                                          </p:spTgt>
                                        </p:tgtEl>
                                      </p:cBhvr>
                                    </p:animEffect>
                                    <p:anim calcmode="lin" valueType="num">
                                      <p:cBhvr>
                                        <p:cTn id="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xEl>
                                              <p:pRg st="1" end="1"/>
                                            </p:txEl>
                                          </p:spTgt>
                                        </p:tgtEl>
                                        <p:attrNameLst>
                                          <p:attrName>style.visibility</p:attrName>
                                        </p:attrNameLst>
                                      </p:cBhvr>
                                      <p:to>
                                        <p:strVal val="visible"/>
                                      </p:to>
                                    </p:set>
                                    <p:animEffect transition="in" filter="fade">
                                      <p:cBhvr>
                                        <p:cTn id="14" dur="1000"/>
                                        <p:tgtEl>
                                          <p:spTgt spid="31">
                                            <p:txEl>
                                              <p:pRg st="1" end="1"/>
                                            </p:txEl>
                                          </p:spTgt>
                                        </p:tgtEl>
                                      </p:cBhvr>
                                    </p:animEffect>
                                    <p:anim calcmode="lin" valueType="num">
                                      <p:cBhvr>
                                        <p:cTn id="15"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xEl>
                                              <p:pRg st="2" end="2"/>
                                            </p:txEl>
                                          </p:spTgt>
                                        </p:tgtEl>
                                        <p:attrNameLst>
                                          <p:attrName>style.visibility</p:attrName>
                                        </p:attrNameLst>
                                      </p:cBhvr>
                                      <p:to>
                                        <p:strVal val="visible"/>
                                      </p:to>
                                    </p:set>
                                    <p:animEffect transition="in" filter="fade">
                                      <p:cBhvr>
                                        <p:cTn id="21" dur="1000"/>
                                        <p:tgtEl>
                                          <p:spTgt spid="31">
                                            <p:txEl>
                                              <p:pRg st="2" end="2"/>
                                            </p:txEl>
                                          </p:spTgt>
                                        </p:tgtEl>
                                      </p:cBhvr>
                                    </p:animEffect>
                                    <p:anim calcmode="lin" valueType="num">
                                      <p:cBhvr>
                                        <p:cTn id="22"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xEl>
                                              <p:pRg st="3" end="3"/>
                                            </p:txEl>
                                          </p:spTgt>
                                        </p:tgtEl>
                                        <p:attrNameLst>
                                          <p:attrName>style.visibility</p:attrName>
                                        </p:attrNameLst>
                                      </p:cBhvr>
                                      <p:to>
                                        <p:strVal val="visible"/>
                                      </p:to>
                                    </p:set>
                                    <p:animEffect transition="in" filter="fade">
                                      <p:cBhvr>
                                        <p:cTn id="28" dur="1000"/>
                                        <p:tgtEl>
                                          <p:spTgt spid="31">
                                            <p:txEl>
                                              <p:pRg st="3" end="3"/>
                                            </p:txEl>
                                          </p:spTgt>
                                        </p:tgtEl>
                                      </p:cBhvr>
                                    </p:animEffect>
                                    <p:anim calcmode="lin" valueType="num">
                                      <p:cBhvr>
                                        <p:cTn id="29"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wipe(left)">
                                      <p:cBhvr>
                                        <p:cTn id="40" dur="500"/>
                                        <p:tgtEl>
                                          <p:spTgt spid="4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500"/>
                                        <p:tgtEl>
                                          <p:spTgt spid="5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left)">
                                      <p:cBhvr>
                                        <p:cTn id="55" dur="500"/>
                                        <p:tgtEl>
                                          <p:spTgt spid="5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left)">
                                      <p:cBhvr>
                                        <p:cTn id="60" dur="500"/>
                                        <p:tgtEl>
                                          <p:spTgt spid="5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ipe(left)">
                                      <p:cBhvr>
                                        <p:cTn id="65" dur="500"/>
                                        <p:tgtEl>
                                          <p:spTgt spid="5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left)">
                                      <p:cBhvr>
                                        <p:cTn id="75" dur="500"/>
                                        <p:tgtEl>
                                          <p:spTgt spid="5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left)">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left)">
                                      <p:cBhvr>
                                        <p:cTn id="85" dur="500"/>
                                        <p:tgtEl>
                                          <p:spTgt spid="4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wipe(left)">
                                      <p:cBhvr>
                                        <p:cTn id="90" dur="500"/>
                                        <p:tgtEl>
                                          <p:spTgt spid="4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wipe(left)">
                                      <p:cBhvr>
                                        <p:cTn id="95" dur="500"/>
                                        <p:tgtEl>
                                          <p:spTgt spid="4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wipe(left)">
                                      <p:cBhvr>
                                        <p:cTn id="100" dur="500"/>
                                        <p:tgtEl>
                                          <p:spTgt spid="5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32">
                                            <p:txEl>
                                              <p:pRg st="0" end="0"/>
                                            </p:txEl>
                                          </p:spTgt>
                                        </p:tgtEl>
                                        <p:attrNameLst>
                                          <p:attrName>style.visibility</p:attrName>
                                        </p:attrNameLst>
                                      </p:cBhvr>
                                      <p:to>
                                        <p:strVal val="visible"/>
                                      </p:to>
                                    </p:set>
                                    <p:animEffect transition="in" filter="wipe(left)">
                                      <p:cBhvr>
                                        <p:cTn id="105" dur="500"/>
                                        <p:tgtEl>
                                          <p:spTgt spid="32">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32">
                                            <p:txEl>
                                              <p:pRg st="1" end="1"/>
                                            </p:txEl>
                                          </p:spTgt>
                                        </p:tgtEl>
                                        <p:attrNameLst>
                                          <p:attrName>style.visibility</p:attrName>
                                        </p:attrNameLst>
                                      </p:cBhvr>
                                      <p:to>
                                        <p:strVal val="visible"/>
                                      </p:to>
                                    </p:set>
                                    <p:animEffect transition="in" filter="wipe(left)">
                                      <p:cBhvr>
                                        <p:cTn id="110" dur="500"/>
                                        <p:tgtEl>
                                          <p:spTgt spid="32">
                                            <p:txEl>
                                              <p:pRg st="1" end="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32">
                                            <p:txEl>
                                              <p:pRg st="2" end="2"/>
                                            </p:txEl>
                                          </p:spTgt>
                                        </p:tgtEl>
                                        <p:attrNameLst>
                                          <p:attrName>style.visibility</p:attrName>
                                        </p:attrNameLst>
                                      </p:cBhvr>
                                      <p:to>
                                        <p:strVal val="visible"/>
                                      </p:to>
                                    </p:set>
                                    <p:animEffect transition="in" filter="wipe(left)">
                                      <p:cBhvr>
                                        <p:cTn id="115"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6" grpId="0"/>
      <p:bldP spid="47" grpId="0"/>
      <p:bldP spid="48" grpId="0"/>
      <p:bldP spid="49" grpId="0"/>
      <p:bldP spid="50" grpId="0"/>
      <p:bldP spid="51" grpId="0"/>
      <p:bldP spid="52" grpId="0"/>
      <p:bldP spid="53" grpId="0"/>
      <p:bldP spid="54" grpId="0"/>
      <p:bldP spid="55" grpId="0"/>
      <p:bldP spid="56" grpId="0"/>
      <p:bldP spid="57" grpId="0"/>
      <p:bldP spid="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7" name="Rectangle 134">
            <a:extLst>
              <a:ext uri="{FF2B5EF4-FFF2-40B4-BE49-F238E27FC236}">
                <a16:creationId xmlns:a16="http://schemas.microsoft.com/office/drawing/2014/main" id="{43B6B5C9-BE23-4C39-92DF-62F5C1B96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198" name="Group 136">
            <a:extLst>
              <a:ext uri="{FF2B5EF4-FFF2-40B4-BE49-F238E27FC236}">
                <a16:creationId xmlns:a16="http://schemas.microsoft.com/office/drawing/2014/main" id="{4933887F-5725-499E-8BC5-19BEFD54DB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3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3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9458" name="Picture 2" descr="Phiếu bài tập số 32 môn Toán cho học sinh khối lớp 1 đến ...">
            <a:extLst>
              <a:ext uri="{FF2B5EF4-FFF2-40B4-BE49-F238E27FC236}">
                <a16:creationId xmlns:a16="http://schemas.microsoft.com/office/drawing/2014/main" id="{DD657774-344B-F635-2540-D67318DE8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602" y="1"/>
            <a:ext cx="2077397" cy="13525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00BEF170-937D-BC16-0201-5D25FCD289D9}"/>
              </a:ext>
            </a:extLst>
          </p:cNvPr>
          <p:cNvSpPr/>
          <p:nvPr/>
        </p:nvSpPr>
        <p:spPr>
          <a:xfrm>
            <a:off x="2057400" y="304800"/>
            <a:ext cx="5009201" cy="666750"/>
          </a:xfrm>
          <a:prstGeom prst="rect">
            <a:avLst/>
          </a:prstGeom>
        </p:spPr>
        <p:txBody>
          <a:bodyPr vert="horz" lIns="91440" tIns="45720" rIns="91440" bIns="45720" rtlCol="0" anchor="t">
            <a:noAutofit/>
          </a:bodyPr>
          <a:lstStyle/>
          <a:p>
            <a:pPr marL="0" marR="0" lvl="0" indent="0" algn="ctr" defTabSz="914400" rtl="0" eaLnBrk="1" fontAlgn="base" latinLnBrk="0" hangingPunct="1">
              <a:lnSpc>
                <a:spcPct val="120000"/>
              </a:lnSpc>
              <a:spcBef>
                <a:spcPct val="0"/>
              </a:spcBef>
              <a:spcAft>
                <a:spcPts val="600"/>
              </a:spcAft>
              <a:buClrTx/>
              <a:buSzTx/>
              <a:buFontTx/>
              <a:buNone/>
              <a:tabLst/>
              <a:defRPr/>
            </a:pPr>
            <a:r>
              <a:rPr kumimoji="0" lang="en-US" sz="36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LUYỆN TẬP – CỦNG CỐ</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08713">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05283">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08713">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05283">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08713">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08713">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208713">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571501739"/>
                      </a:ext>
                    </a:extLst>
                  </a:tr>
                </a:tbl>
              </a:graphicData>
            </a:graphic>
          </p:graphicFrame>
        </mc:Choice>
        <mc:Fallback xmlns="">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62636">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62636">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62636">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62636">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62636">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62636">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543052">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endParaRPr lang="en-US"/>
                        </a:p>
                      </a:txBody>
                      <a:tcPr marL="61756" marR="61756" marT="0" marB="0">
                        <a:blipFill>
                          <a:blip r:embed="rId4"/>
                          <a:stretch>
                            <a:fillRect l="-105063" t="-301124" r="-289873" b="-23596"/>
                          </a:stretch>
                        </a:blipFill>
                      </a:tcPr>
                    </a:tc>
                    <a:tc>
                      <a:txBody>
                        <a:bodyPr/>
                        <a:lstStyle/>
                        <a:p>
                          <a:endParaRPr lang="en-US"/>
                        </a:p>
                      </a:txBody>
                      <a:tcPr marL="61756" marR="61756" marT="0" marB="0">
                        <a:blipFill>
                          <a:blip r:embed="rId4"/>
                          <a:stretch>
                            <a:fillRect l="-220408" t="-301124" r="-211565" b="-23596"/>
                          </a:stretch>
                        </a:blipFill>
                      </a:tcPr>
                    </a:tc>
                    <a:tc>
                      <a:txBody>
                        <a:bodyPr/>
                        <a:lstStyle/>
                        <a:p>
                          <a:endParaRPr lang="en-US"/>
                        </a:p>
                      </a:txBody>
                      <a:tcPr marL="61756" marR="61756" marT="0" marB="0">
                        <a:blipFill>
                          <a:blip r:embed="rId4"/>
                          <a:stretch>
                            <a:fillRect l="-316107" t="-301124" r="-108725" b="-23596"/>
                          </a:stretch>
                        </a:blipFill>
                      </a:tcPr>
                    </a:tc>
                    <a:tc>
                      <a:txBody>
                        <a:bodyPr/>
                        <a:lstStyle/>
                        <a:p>
                          <a:endParaRPr lang="en-US"/>
                        </a:p>
                      </a:txBody>
                      <a:tcPr marL="61756" marR="61756" marT="0" marB="0">
                        <a:blipFill>
                          <a:blip r:embed="rId4"/>
                          <a:stretch>
                            <a:fillRect l="-392405" t="-301124" r="-2532" b="-23596"/>
                          </a:stretch>
                        </a:blipFill>
                      </a:tcPr>
                    </a:tc>
                    <a:extLst>
                      <a:ext uri="{0D108BD9-81ED-4DB2-BD59-A6C34878D82A}">
                        <a16:rowId xmlns:a16="http://schemas.microsoft.com/office/drawing/2014/main" val="3571501739"/>
                      </a:ext>
                    </a:extLst>
                  </a:tr>
                </a:tbl>
              </a:graphicData>
            </a:graphic>
          </p:graphicFrame>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CB3E2EA-7135-5F03-0328-E856E9059964}"/>
                  </a:ext>
                </a:extLst>
              </p:cNvPr>
              <p:cNvSpPr txBox="1"/>
              <p:nvPr/>
            </p:nvSpPr>
            <p:spPr>
              <a:xfrm>
                <a:off x="664368" y="3697021"/>
                <a:ext cx="6879432" cy="146552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b.</a:t>
                </a: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Sai số tuyệt đối của phép đo:</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e>
                    </m:acc>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𝑑𝑐</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0,00168+</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0,001</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2</m:t>
                        </m:r>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0,00218</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mn-cs"/>
                      </a:rPr>
                      <m:t>m</m:t>
                    </m:r>
                  </m:oMath>
                </a14:m>
                <a:endPar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acc>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𝑑𝑐</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0,0168 </m:t>
                    </m:r>
                  </m:oMath>
                </a14:m>
                <a:r>
                  <a:rPr kumimoji="0" lang="en-US" sz="20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mn-cs"/>
                  </a:rPr>
                  <a:t>+</a:t>
                </a: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 </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0,01</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2</m:t>
                        </m:r>
                      </m:den>
                    </m:f>
                  </m:oMath>
                </a14:m>
                <a:r>
                  <a:rPr kumimoji="0" lang="en-US" sz="20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mn-cs"/>
                  </a:rPr>
                  <a:t> = </a:t>
                </a:r>
                <a14:m>
                  <m:oMath xmlns:m="http://schemas.openxmlformats.org/officeDocument/2006/math">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0,0218</m:t>
                    </m:r>
                  </m:oMath>
                </a14:m>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s</a:t>
                </a:r>
              </a:p>
            </p:txBody>
          </p:sp>
        </mc:Choice>
        <mc:Fallback xmlns="">
          <p:sp>
            <p:nvSpPr>
              <p:cNvPr id="32" name="TextBox 31">
                <a:extLst>
                  <a:ext uri="{FF2B5EF4-FFF2-40B4-BE49-F238E27FC236}">
                    <a16:creationId xmlns:a16="http://schemas.microsoft.com/office/drawing/2014/main" id="{8CB3E2EA-7135-5F03-0328-E856E9059964}"/>
                  </a:ext>
                </a:extLst>
              </p:cNvPr>
              <p:cNvSpPr txBox="1">
                <a:spLocks noRot="1" noChangeAspect="1" noMove="1" noResize="1" noEditPoints="1" noAdjustHandles="1" noChangeArrowheads="1" noChangeShapeType="1" noTextEdit="1"/>
              </p:cNvSpPr>
              <p:nvPr/>
            </p:nvSpPr>
            <p:spPr>
              <a:xfrm>
                <a:off x="664368" y="3697021"/>
                <a:ext cx="6879432" cy="1465529"/>
              </a:xfrm>
              <a:prstGeom prst="rect">
                <a:avLst/>
              </a:prstGeom>
              <a:blipFill>
                <a:blip r:embed="rId5"/>
                <a:stretch>
                  <a:fillRect l="-974" t="-415" b="-2075"/>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519BD248-19B2-37B8-80C3-8E0DA1C60675}"/>
              </a:ext>
            </a:extLst>
          </p:cNvPr>
          <p:cNvGrpSpPr/>
          <p:nvPr/>
        </p:nvGrpSpPr>
        <p:grpSpPr>
          <a:xfrm>
            <a:off x="5312796" y="1562485"/>
            <a:ext cx="3678806" cy="1930965"/>
            <a:chOff x="5312796" y="1562485"/>
            <a:chExt cx="3678806" cy="1930965"/>
          </a:xfrm>
        </p:grpSpPr>
        <p:grpSp>
          <p:nvGrpSpPr>
            <p:cNvPr id="4" name="Group 3">
              <a:extLst>
                <a:ext uri="{FF2B5EF4-FFF2-40B4-BE49-F238E27FC236}">
                  <a16:creationId xmlns:a16="http://schemas.microsoft.com/office/drawing/2014/main" id="{104A4E84-780B-B6DB-F496-9D38AC6154D3}"/>
                </a:ext>
              </a:extLst>
            </p:cNvPr>
            <p:cNvGrpSpPr/>
            <p:nvPr/>
          </p:nvGrpSpPr>
          <p:grpSpPr>
            <a:xfrm>
              <a:off x="5331846" y="1562485"/>
              <a:ext cx="2670232" cy="1417081"/>
              <a:chOff x="5331846" y="1562485"/>
              <a:chExt cx="2670232" cy="1417081"/>
            </a:xfrm>
          </p:grpSpPr>
          <p:sp>
            <p:nvSpPr>
              <p:cNvPr id="30" name="TextBox 29">
                <a:extLst>
                  <a:ext uri="{FF2B5EF4-FFF2-40B4-BE49-F238E27FC236}">
                    <a16:creationId xmlns:a16="http://schemas.microsoft.com/office/drawing/2014/main" id="{0AAD53FA-7F1F-8696-D891-28572F4E9F19}"/>
                  </a:ext>
                </a:extLst>
              </p:cNvPr>
              <p:cNvSpPr txBox="1"/>
              <p:nvPr/>
            </p:nvSpPr>
            <p:spPr>
              <a:xfrm>
                <a:off x="5331846" y="1562485"/>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0,649</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01E223FF-295C-2F50-222B-2A3E32E5B0BF}"/>
                  </a:ext>
                </a:extLst>
              </p:cNvPr>
              <p:cNvSpPr txBox="1"/>
              <p:nvPr/>
            </p:nvSpPr>
            <p:spPr>
              <a:xfrm>
                <a:off x="5331846" y="18206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0,651</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4CD99917-DA34-7110-1CDB-F47E3B59A53F}"/>
                  </a:ext>
                </a:extLst>
              </p:cNvPr>
              <p:cNvSpPr txBox="1"/>
              <p:nvPr/>
            </p:nvSpPr>
            <p:spPr>
              <a:xfrm>
                <a:off x="5331846" y="2088006"/>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0,654</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2B4616A3-CB82-D74F-CC0D-72F3C4252B71}"/>
                  </a:ext>
                </a:extLst>
              </p:cNvPr>
              <p:cNvSpPr txBox="1"/>
              <p:nvPr/>
            </p:nvSpPr>
            <p:spPr>
              <a:xfrm>
                <a:off x="5331846" y="2346189"/>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0,653</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C84B2A31-6CE3-7BA2-9AA6-D35ACEB3E193}"/>
                  </a:ext>
                </a:extLst>
              </p:cNvPr>
              <p:cNvSpPr txBox="1"/>
              <p:nvPr/>
            </p:nvSpPr>
            <p:spPr>
              <a:xfrm>
                <a:off x="5331846" y="260077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0,650</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07812020-05C0-D890-336F-221CCCE369F9}"/>
                  </a:ext>
                </a:extLst>
              </p:cNvPr>
              <p:cNvSpPr txBox="1"/>
              <p:nvPr/>
            </p:nvSpPr>
            <p:spPr>
              <a:xfrm>
                <a:off x="7161724" y="1571941"/>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3,49</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B9B020A1-563C-908E-F2D1-DEB4DB2229B8}"/>
                  </a:ext>
                </a:extLst>
              </p:cNvPr>
              <p:cNvSpPr txBox="1"/>
              <p:nvPr/>
            </p:nvSpPr>
            <p:spPr>
              <a:xfrm>
                <a:off x="7161724" y="1830124"/>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3,51</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1BC16C9F-5CE5-24D8-1335-72CB302CC3FA}"/>
                  </a:ext>
                </a:extLst>
              </p:cNvPr>
              <p:cNvSpPr txBox="1"/>
              <p:nvPr/>
            </p:nvSpPr>
            <p:spPr>
              <a:xfrm>
                <a:off x="7161724" y="2097462"/>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3,54</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CEBA34E9-4DDF-8D63-37E9-A17F96668AFC}"/>
                  </a:ext>
                </a:extLst>
              </p:cNvPr>
              <p:cNvSpPr txBox="1"/>
              <p:nvPr/>
            </p:nvSpPr>
            <p:spPr>
              <a:xfrm>
                <a:off x="7161724" y="2355645"/>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3,53</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9B90CA63-A219-835F-3DB7-990BC97B67B6}"/>
                  </a:ext>
                </a:extLst>
              </p:cNvPr>
              <p:cNvSpPr txBox="1"/>
              <p:nvPr/>
            </p:nvSpPr>
            <p:spPr>
              <a:xfrm>
                <a:off x="7161724" y="2610234"/>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3,50</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grpSp>
        <p:sp>
          <p:nvSpPr>
            <p:cNvPr id="35" name="TextBox 34">
              <a:extLst>
                <a:ext uri="{FF2B5EF4-FFF2-40B4-BE49-F238E27FC236}">
                  <a16:creationId xmlns:a16="http://schemas.microsoft.com/office/drawing/2014/main" id="{58B31668-0530-060B-52F3-D74CD426DF63}"/>
                </a:ext>
              </a:extLst>
            </p:cNvPr>
            <p:cNvSpPr txBox="1"/>
            <p:nvPr/>
          </p:nvSpPr>
          <p:spPr>
            <a:xfrm>
              <a:off x="8002078" y="1809035"/>
              <a:ext cx="9895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0,004</a:t>
              </a:r>
            </a:p>
          </p:txBody>
        </p:sp>
        <p:sp>
          <p:nvSpPr>
            <p:cNvPr id="46" name="TextBox 45">
              <a:extLst>
                <a:ext uri="{FF2B5EF4-FFF2-40B4-BE49-F238E27FC236}">
                  <a16:creationId xmlns:a16="http://schemas.microsoft.com/office/drawing/2014/main" id="{AAEFA50C-1EB4-7172-D27C-C2635F96321F}"/>
                </a:ext>
              </a:extLst>
            </p:cNvPr>
            <p:cNvSpPr txBox="1"/>
            <p:nvPr/>
          </p:nvSpPr>
          <p:spPr>
            <a:xfrm>
              <a:off x="8058150" y="2092935"/>
              <a:ext cx="9144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0,026</a:t>
              </a:r>
            </a:p>
          </p:txBody>
        </p:sp>
        <p:sp>
          <p:nvSpPr>
            <p:cNvPr id="47" name="TextBox 46">
              <a:extLst>
                <a:ext uri="{FF2B5EF4-FFF2-40B4-BE49-F238E27FC236}">
                  <a16:creationId xmlns:a16="http://schemas.microsoft.com/office/drawing/2014/main" id="{F6841E5C-1B79-2243-3676-7543A972ABD9}"/>
                </a:ext>
              </a:extLst>
            </p:cNvPr>
            <p:cNvSpPr txBox="1"/>
            <p:nvPr/>
          </p:nvSpPr>
          <p:spPr>
            <a:xfrm>
              <a:off x="8077200" y="2350562"/>
              <a:ext cx="8953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0,016</a:t>
              </a:r>
            </a:p>
          </p:txBody>
        </p:sp>
        <p:sp>
          <p:nvSpPr>
            <p:cNvPr id="48" name="TextBox 47">
              <a:extLst>
                <a:ext uri="{FF2B5EF4-FFF2-40B4-BE49-F238E27FC236}">
                  <a16:creationId xmlns:a16="http://schemas.microsoft.com/office/drawing/2014/main" id="{FB3E5237-C8BD-87BC-2C85-63241F5BEB54}"/>
                </a:ext>
              </a:extLst>
            </p:cNvPr>
            <p:cNvSpPr txBox="1"/>
            <p:nvPr/>
          </p:nvSpPr>
          <p:spPr>
            <a:xfrm>
              <a:off x="8056125" y="2647950"/>
              <a:ext cx="9354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0,014</a:t>
              </a:r>
            </a:p>
          </p:txBody>
        </p:sp>
        <p:sp>
          <p:nvSpPr>
            <p:cNvPr id="49" name="TextBox 48">
              <a:extLst>
                <a:ext uri="{FF2B5EF4-FFF2-40B4-BE49-F238E27FC236}">
                  <a16:creationId xmlns:a16="http://schemas.microsoft.com/office/drawing/2014/main" id="{6ED200C4-EE60-6280-E149-C0483D52516F}"/>
                </a:ext>
              </a:extLst>
            </p:cNvPr>
            <p:cNvSpPr txBox="1"/>
            <p:nvPr/>
          </p:nvSpPr>
          <p:spPr>
            <a:xfrm>
              <a:off x="6245168" y="15737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0,0024</a:t>
              </a:r>
            </a:p>
          </p:txBody>
        </p:sp>
        <p:sp>
          <p:nvSpPr>
            <p:cNvPr id="50" name="TextBox 49">
              <a:extLst>
                <a:ext uri="{FF2B5EF4-FFF2-40B4-BE49-F238E27FC236}">
                  <a16:creationId xmlns:a16="http://schemas.microsoft.com/office/drawing/2014/main" id="{37594725-53B4-34DC-8A70-13E4347847B9}"/>
                </a:ext>
              </a:extLst>
            </p:cNvPr>
            <p:cNvSpPr txBox="1"/>
            <p:nvPr/>
          </p:nvSpPr>
          <p:spPr>
            <a:xfrm>
              <a:off x="6245168" y="1848111"/>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0,0004</a:t>
              </a:r>
            </a:p>
          </p:txBody>
        </p:sp>
        <p:sp>
          <p:nvSpPr>
            <p:cNvPr id="51" name="TextBox 50">
              <a:extLst>
                <a:ext uri="{FF2B5EF4-FFF2-40B4-BE49-F238E27FC236}">
                  <a16:creationId xmlns:a16="http://schemas.microsoft.com/office/drawing/2014/main" id="{BE931F4B-4015-2F59-FD9C-E4E137D4A2AF}"/>
                </a:ext>
              </a:extLst>
            </p:cNvPr>
            <p:cNvSpPr txBox="1"/>
            <p:nvPr/>
          </p:nvSpPr>
          <p:spPr>
            <a:xfrm>
              <a:off x="6245168" y="2112961"/>
              <a:ext cx="8214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0,0026</a:t>
              </a:r>
            </a:p>
          </p:txBody>
        </p:sp>
        <p:sp>
          <p:nvSpPr>
            <p:cNvPr id="52" name="TextBox 51">
              <a:extLst>
                <a:ext uri="{FF2B5EF4-FFF2-40B4-BE49-F238E27FC236}">
                  <a16:creationId xmlns:a16="http://schemas.microsoft.com/office/drawing/2014/main" id="{575D2F89-70B5-F257-7C79-1BD4E64F3EA4}"/>
                </a:ext>
              </a:extLst>
            </p:cNvPr>
            <p:cNvSpPr txBox="1"/>
            <p:nvPr/>
          </p:nvSpPr>
          <p:spPr>
            <a:xfrm>
              <a:off x="6245168" y="2362200"/>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0,0016</a:t>
              </a:r>
            </a:p>
          </p:txBody>
        </p:sp>
        <p:sp>
          <p:nvSpPr>
            <p:cNvPr id="53" name="TextBox 52">
              <a:extLst>
                <a:ext uri="{FF2B5EF4-FFF2-40B4-BE49-F238E27FC236}">
                  <a16:creationId xmlns:a16="http://schemas.microsoft.com/office/drawing/2014/main" id="{6D77FE4D-9E8E-B657-8185-6F5FEEDAAC87}"/>
                </a:ext>
              </a:extLst>
            </p:cNvPr>
            <p:cNvSpPr txBox="1"/>
            <p:nvPr/>
          </p:nvSpPr>
          <p:spPr>
            <a:xfrm>
              <a:off x="6245168" y="2628900"/>
              <a:ext cx="8214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0,0014</a:t>
              </a:r>
            </a:p>
          </p:txBody>
        </p:sp>
        <p:sp>
          <p:nvSpPr>
            <p:cNvPr id="54" name="TextBox 53">
              <a:extLst>
                <a:ext uri="{FF2B5EF4-FFF2-40B4-BE49-F238E27FC236}">
                  <a16:creationId xmlns:a16="http://schemas.microsoft.com/office/drawing/2014/main" id="{83AE9792-DACB-75F6-F19D-3872D5A252E8}"/>
                </a:ext>
              </a:extLst>
            </p:cNvPr>
            <p:cNvSpPr txBox="1"/>
            <p:nvPr/>
          </p:nvSpPr>
          <p:spPr>
            <a:xfrm>
              <a:off x="5312796" y="30977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0,6514</a:t>
              </a:r>
            </a:p>
          </p:txBody>
        </p:sp>
        <p:sp>
          <p:nvSpPr>
            <p:cNvPr id="55" name="TextBox 54">
              <a:extLst>
                <a:ext uri="{FF2B5EF4-FFF2-40B4-BE49-F238E27FC236}">
                  <a16:creationId xmlns:a16="http://schemas.microsoft.com/office/drawing/2014/main" id="{70DE9436-4934-701A-D346-BC08757C9FF4}"/>
                </a:ext>
              </a:extLst>
            </p:cNvPr>
            <p:cNvSpPr txBox="1"/>
            <p:nvPr/>
          </p:nvSpPr>
          <p:spPr>
            <a:xfrm>
              <a:off x="6134100" y="3124118"/>
              <a:ext cx="10455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0,00168</a:t>
              </a:r>
            </a:p>
          </p:txBody>
        </p:sp>
        <p:sp>
          <p:nvSpPr>
            <p:cNvPr id="56" name="TextBox 55">
              <a:extLst>
                <a:ext uri="{FF2B5EF4-FFF2-40B4-BE49-F238E27FC236}">
                  <a16:creationId xmlns:a16="http://schemas.microsoft.com/office/drawing/2014/main" id="{E100497C-64F3-4C96-BC7B-68B6A84FF781}"/>
                </a:ext>
              </a:extLst>
            </p:cNvPr>
            <p:cNvSpPr txBox="1"/>
            <p:nvPr/>
          </p:nvSpPr>
          <p:spPr>
            <a:xfrm>
              <a:off x="7142674" y="311681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0,3514</a:t>
              </a:r>
            </a:p>
          </p:txBody>
        </p:sp>
        <p:sp>
          <p:nvSpPr>
            <p:cNvPr id="57" name="TextBox 56">
              <a:extLst>
                <a:ext uri="{FF2B5EF4-FFF2-40B4-BE49-F238E27FC236}">
                  <a16:creationId xmlns:a16="http://schemas.microsoft.com/office/drawing/2014/main" id="{FC71FE68-E0D3-2CA6-72F0-551696BC9B49}"/>
                </a:ext>
              </a:extLst>
            </p:cNvPr>
            <p:cNvSpPr txBox="1"/>
            <p:nvPr/>
          </p:nvSpPr>
          <p:spPr>
            <a:xfrm>
              <a:off x="8002078" y="1571941"/>
              <a:ext cx="9895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0,024</a:t>
              </a:r>
            </a:p>
          </p:txBody>
        </p:sp>
        <p:sp>
          <p:nvSpPr>
            <p:cNvPr id="58" name="TextBox 57">
              <a:extLst>
                <a:ext uri="{FF2B5EF4-FFF2-40B4-BE49-F238E27FC236}">
                  <a16:creationId xmlns:a16="http://schemas.microsoft.com/office/drawing/2014/main" id="{004D6CA5-C367-40FA-3F41-87CB66454985}"/>
                </a:ext>
              </a:extLst>
            </p:cNvPr>
            <p:cNvSpPr txBox="1"/>
            <p:nvPr/>
          </p:nvSpPr>
          <p:spPr>
            <a:xfrm>
              <a:off x="7946006" y="3124118"/>
              <a:ext cx="10455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0,0168</a:t>
              </a:r>
            </a:p>
          </p:txBody>
        </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868E66E-9D68-4575-A2B4-6E662CC6593C}"/>
                  </a:ext>
                </a:extLst>
              </p:cNvPr>
              <p:cNvSpPr txBox="1"/>
              <p:nvPr/>
            </p:nvSpPr>
            <p:spPr>
              <a:xfrm>
                <a:off x="652803" y="1117004"/>
                <a:ext cx="3614397" cy="1839606"/>
              </a:xfrm>
              <a:prstGeom prst="rect">
                <a:avLst/>
              </a:prstGeom>
              <a:noFill/>
            </p:spPr>
            <p:txBody>
              <a:bodyPr wrap="square">
                <a:spAutoFit/>
              </a:bodyPr>
              <a:lstStyle/>
              <a:p>
                <a:pPr algn="just">
                  <a:lnSpc>
                    <a:spcPct val="115000"/>
                  </a:lnSpc>
                </a:pPr>
                <a:r>
                  <a:rPr lang="en-US" sz="2000" b="1">
                    <a:effectLst/>
                    <a:latin typeface="+mj-lt"/>
                    <a:ea typeface="Times New Roman" panose="02020603050405020304" pitchFamily="18" charset="0"/>
                  </a:rPr>
                  <a:t>c. </a:t>
                </a:r>
                <a:r>
                  <a:rPr lang="en-US" sz="2000">
                    <a:effectLst/>
                    <a:latin typeface="+mj-lt"/>
                    <a:ea typeface="Times New Roman" panose="02020603050405020304" pitchFamily="18" charset="0"/>
                  </a:rPr>
                  <a:t>Viết kết quả đo:</a:t>
                </a:r>
              </a:p>
              <a:p>
                <a:pPr marL="228600" algn="just">
                  <a:lnSpc>
                    <a:spcPct val="115000"/>
                  </a:lnSpc>
                </a:pPr>
                <a14:m>
                  <m:oMathPara xmlns:m="http://schemas.openxmlformats.org/officeDocument/2006/math">
                    <m:oMathParaPr>
                      <m:jc m:val="left"/>
                    </m:oMathParaPr>
                    <m:oMath xmlns:m="http://schemas.openxmlformats.org/officeDocument/2006/math">
                      <m:r>
                        <a:rPr lang="en-US" sz="2000" i="1">
                          <a:effectLst/>
                          <a:latin typeface="Cambria Math" panose="02040503050406030204" pitchFamily="18" charset="0"/>
                          <a:ea typeface="Times New Roman" panose="02020603050405020304" pitchFamily="18" charset="0"/>
                        </a:rPr>
                        <m:t>𝑠</m:t>
                      </m:r>
                      <m:r>
                        <a:rPr lang="en-US" sz="2000" i="1">
                          <a:effectLst/>
                          <a:latin typeface="Cambria Math" panose="02040503050406030204" pitchFamily="18" charset="0"/>
                          <a:ea typeface="Times New Roman" panose="02020603050405020304" pitchFamily="18" charset="0"/>
                        </a:rPr>
                        <m:t>=</m:t>
                      </m:r>
                      <m:acc>
                        <m:accPr>
                          <m:chr m:val="̅"/>
                          <m:ctrlPr>
                            <a:rPr lang="en-US"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𝑠</m:t>
                          </m:r>
                        </m:e>
                      </m:acc>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𝑠</m:t>
                      </m:r>
                    </m:oMath>
                  </m:oMathPara>
                </a14:m>
                <a:endParaRPr lang="en-US" sz="2000" i="1">
                  <a:effectLst/>
                  <a:latin typeface="+mj-lt"/>
                  <a:ea typeface="Times New Roman" panose="02020603050405020304" pitchFamily="18" charset="0"/>
                </a:endParaRPr>
              </a:p>
              <a:p>
                <a:pPr marL="228600" algn="just">
                  <a:lnSpc>
                    <a:spcPct val="115000"/>
                  </a:lnSpc>
                </a:pPr>
                <a:r>
                  <a:rPr lang="en-US" sz="2000">
                    <a:effectLst/>
                    <a:latin typeface="+mj-lt"/>
                    <a:ea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rPr>
                      <m:t>= </m:t>
                    </m:r>
                  </m:oMath>
                </a14:m>
                <a:r>
                  <a:rPr lang="en-US" sz="2000">
                    <a:effectLst/>
                    <a:latin typeface="+mj-lt"/>
                    <a:ea typeface="Times New Roman" panose="02020603050405020304" pitchFamily="18" charset="0"/>
                  </a:rPr>
                  <a:t>0,6514 ± 0,00218(m)</a:t>
                </a:r>
              </a:p>
              <a:p>
                <a:pPr marL="228600" algn="just">
                  <a:lnSpc>
                    <a:spcPct val="115000"/>
                  </a:lnSpc>
                </a:pPr>
                <a14:m>
                  <m:oMathPara xmlns:m="http://schemas.openxmlformats.org/officeDocument/2006/math">
                    <m:oMathParaPr>
                      <m:jc m:val="left"/>
                    </m:oMathParaPr>
                    <m:oMath xmlns:m="http://schemas.openxmlformats.org/officeDocument/2006/math">
                      <m:r>
                        <a:rPr lang="en-US" sz="2000" i="1">
                          <a:effectLst/>
                          <a:latin typeface="Cambria Math" panose="02040503050406030204" pitchFamily="18" charset="0"/>
                          <a:ea typeface="Times New Roman" panose="02020603050405020304" pitchFamily="18" charset="0"/>
                        </a:rPr>
                        <m:t>𝑡</m:t>
                      </m:r>
                      <m:r>
                        <a:rPr lang="en-US" sz="2000" i="1">
                          <a:effectLst/>
                          <a:latin typeface="Cambria Math" panose="02040503050406030204" pitchFamily="18" charset="0"/>
                          <a:ea typeface="Times New Roman" panose="02020603050405020304" pitchFamily="18" charset="0"/>
                        </a:rPr>
                        <m:t>=</m:t>
                      </m:r>
                      <m:acc>
                        <m:accPr>
                          <m:chr m:val="̅"/>
                          <m:ctrlPr>
                            <a:rPr lang="en-US"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𝑡</m:t>
                          </m:r>
                        </m:e>
                      </m:acc>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𝑡</m:t>
                      </m:r>
                    </m:oMath>
                  </m:oMathPara>
                </a14:m>
                <a:endParaRPr lang="en-US" sz="2000" i="1">
                  <a:effectLst/>
                  <a:latin typeface="+mj-lt"/>
                  <a:ea typeface="Times New Roman" panose="02020603050405020304" pitchFamily="18" charset="0"/>
                </a:endParaRPr>
              </a:p>
              <a:p>
                <a:pPr marL="228600" algn="just">
                  <a:lnSpc>
                    <a:spcPct val="115000"/>
                  </a:lnSpc>
                </a:pPr>
                <a:r>
                  <a:rPr lang="en-US" sz="2000">
                    <a:effectLst/>
                    <a:latin typeface="+mj-lt"/>
                    <a:ea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rPr>
                      <m:t>= </m:t>
                    </m:r>
                  </m:oMath>
                </a14:m>
                <a:r>
                  <a:rPr lang="en-US" sz="2000">
                    <a:effectLst/>
                    <a:latin typeface="+mj-lt"/>
                    <a:ea typeface="Times New Roman" panose="02020603050405020304" pitchFamily="18" charset="0"/>
                  </a:rPr>
                  <a:t>3,514 ± 0,0218(s)</a:t>
                </a:r>
              </a:p>
            </p:txBody>
          </p:sp>
        </mc:Choice>
        <mc:Fallback xmlns="">
          <p:sp>
            <p:nvSpPr>
              <p:cNvPr id="45" name="TextBox 44">
                <a:extLst>
                  <a:ext uri="{FF2B5EF4-FFF2-40B4-BE49-F238E27FC236}">
                    <a16:creationId xmlns:a16="http://schemas.microsoft.com/office/drawing/2014/main" id="{C868E66E-9D68-4575-A2B4-6E662CC6593C}"/>
                  </a:ext>
                </a:extLst>
              </p:cNvPr>
              <p:cNvSpPr txBox="1">
                <a:spLocks noRot="1" noChangeAspect="1" noMove="1" noResize="1" noEditPoints="1" noAdjustHandles="1" noChangeArrowheads="1" noChangeShapeType="1" noTextEdit="1"/>
              </p:cNvSpPr>
              <p:nvPr/>
            </p:nvSpPr>
            <p:spPr>
              <a:xfrm>
                <a:off x="652803" y="1117004"/>
                <a:ext cx="3614397" cy="1839606"/>
              </a:xfrm>
              <a:prstGeom prst="rect">
                <a:avLst/>
              </a:prstGeom>
              <a:blipFill>
                <a:blip r:embed="rId6"/>
                <a:stretch>
                  <a:fillRect l="-1686" t="-331" b="-4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81AF897-C7AE-958A-4A8C-F927A640BCA0}"/>
                  </a:ext>
                </a:extLst>
              </p:cNvPr>
              <p:cNvSpPr txBox="1"/>
              <p:nvPr/>
            </p:nvSpPr>
            <p:spPr>
              <a:xfrm>
                <a:off x="656997" y="2923044"/>
                <a:ext cx="3610203" cy="981423"/>
              </a:xfrm>
              <a:prstGeom prst="rect">
                <a:avLst/>
              </a:prstGeom>
              <a:noFill/>
            </p:spPr>
            <p:txBody>
              <a:bodyPr wrap="square">
                <a:spAutoFit/>
              </a:bodyPr>
              <a:lstStyle/>
              <a:p>
                <a:pPr algn="just">
                  <a:lnSpc>
                    <a:spcPct val="115000"/>
                  </a:lnSpc>
                </a:pPr>
                <a:r>
                  <a:rPr lang="en-US" sz="2000" b="1">
                    <a:effectLst/>
                    <a:latin typeface="+mj-lt"/>
                    <a:ea typeface="Times New Roman" panose="02020603050405020304" pitchFamily="18" charset="0"/>
                  </a:rPr>
                  <a:t>d.</a:t>
                </a:r>
                <a:r>
                  <a:rPr lang="en-US" sz="2000">
                    <a:effectLst/>
                    <a:latin typeface="+mj-lt"/>
                    <a:ea typeface="Times New Roman" panose="02020603050405020304" pitchFamily="18" charset="0"/>
                  </a:rPr>
                  <a:t> Tính tốc độ trung bình:</a:t>
                </a:r>
              </a:p>
              <a:p>
                <a:pPr algn="ctr">
                  <a:lnSpc>
                    <a:spcPct val="115000"/>
                  </a:lnSpc>
                </a:pPr>
                <a:r>
                  <a:rPr lang="en-US" sz="2000">
                    <a:effectLst/>
                    <a:latin typeface="+mj-lt"/>
                    <a:ea typeface="Times New Roman" panose="02020603050405020304" pitchFamily="18" charset="0"/>
                  </a:rPr>
                  <a:t> </a:t>
                </a:r>
                <a14:m>
                  <m:oMath xmlns:m="http://schemas.openxmlformats.org/officeDocument/2006/math">
                    <m:acc>
                      <m:accPr>
                        <m:chr m:val="̅"/>
                        <m:ctrlPr>
                          <a:rPr lang="en-US"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𝑣</m:t>
                        </m:r>
                      </m:e>
                    </m:acc>
                    <m:r>
                      <a:rPr lang="en-US" sz="2000" i="1">
                        <a:effectLst/>
                        <a:latin typeface="Cambria Math" panose="02040503050406030204" pitchFamily="18" charset="0"/>
                        <a:ea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rPr>
                        </m:ctrlPr>
                      </m:fPr>
                      <m:num>
                        <m:acc>
                          <m:accPr>
                            <m:chr m:val="̅"/>
                            <m:ctrlPr>
                              <a:rPr lang="en-US"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𝑠</m:t>
                            </m:r>
                          </m:e>
                        </m:acc>
                      </m:num>
                      <m:den>
                        <m:acc>
                          <m:accPr>
                            <m:chr m:val="̅"/>
                            <m:ctrlPr>
                              <a:rPr lang="en-US"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𝑡</m:t>
                            </m:r>
                          </m:e>
                        </m:acc>
                      </m:den>
                    </m:f>
                    <m:r>
                      <a:rPr lang="en-US" sz="2000" i="1">
                        <a:effectLst/>
                        <a:latin typeface="Cambria Math" panose="02040503050406030204" pitchFamily="18" charset="0"/>
                        <a:ea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rPr>
                        </m:ctrlPr>
                      </m:fPr>
                      <m:num>
                        <m:r>
                          <a:rPr lang="en-US" sz="2000">
                            <a:solidFill>
                              <a:srgbClr val="000000"/>
                            </a:solidFill>
                            <a:effectLst/>
                            <a:latin typeface="Cambria Math" panose="02040503050406030204" pitchFamily="18" charset="0"/>
                            <a:ea typeface="Times New Roman" panose="02020603050405020304" pitchFamily="18" charset="0"/>
                          </a:rPr>
                          <m:t>0,6514</m:t>
                        </m:r>
                      </m:num>
                      <m:den>
                        <m:r>
                          <a:rPr lang="en-US" sz="2000">
                            <a:solidFill>
                              <a:srgbClr val="000000"/>
                            </a:solidFill>
                            <a:effectLst/>
                            <a:latin typeface="Cambria Math" panose="02040503050406030204" pitchFamily="18" charset="0"/>
                            <a:ea typeface="Times New Roman" panose="02020603050405020304" pitchFamily="18" charset="0"/>
                          </a:rPr>
                          <m:t>3,514</m:t>
                        </m:r>
                      </m:den>
                    </m:f>
                    <m:r>
                      <a:rPr lang="en-US" sz="2000" i="1">
                        <a:effectLst/>
                        <a:latin typeface="Cambria Math" panose="02040503050406030204" pitchFamily="18" charset="0"/>
                        <a:ea typeface="Times New Roman" panose="02020603050405020304" pitchFamily="18" charset="0"/>
                      </a:rPr>
                      <m:t>=0,1854 </m:t>
                    </m:r>
                    <m:r>
                      <a:rPr lang="en-US" sz="2000" i="1">
                        <a:effectLst/>
                        <a:latin typeface="Cambria Math" panose="02040503050406030204" pitchFamily="18" charset="0"/>
                        <a:ea typeface="Times New Roman" panose="02020603050405020304" pitchFamily="18" charset="0"/>
                      </a:rPr>
                      <m:t>𝑚</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𝑠</m:t>
                    </m:r>
                  </m:oMath>
                </a14:m>
                <a:endParaRPr lang="en-US" sz="2000">
                  <a:effectLst/>
                  <a:latin typeface="+mj-lt"/>
                  <a:ea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C81AF897-C7AE-958A-4A8C-F927A640BCA0}"/>
                  </a:ext>
                </a:extLst>
              </p:cNvPr>
              <p:cNvSpPr txBox="1">
                <a:spLocks noRot="1" noChangeAspect="1" noMove="1" noResize="1" noEditPoints="1" noAdjustHandles="1" noChangeArrowheads="1" noChangeShapeType="1" noTextEdit="1"/>
              </p:cNvSpPr>
              <p:nvPr/>
            </p:nvSpPr>
            <p:spPr>
              <a:xfrm>
                <a:off x="656997" y="2923044"/>
                <a:ext cx="3610203" cy="981423"/>
              </a:xfrm>
              <a:prstGeom prst="rect">
                <a:avLst/>
              </a:prstGeom>
              <a:blipFill>
                <a:blip r:embed="rId7"/>
                <a:stretch>
                  <a:fillRect l="-1858" t="-1250"/>
                </a:stretch>
              </a:blipFill>
            </p:spPr>
            <p:txBody>
              <a:bodyPr/>
              <a:lstStyle/>
              <a:p>
                <a:r>
                  <a:rPr lang="en-US">
                    <a:noFill/>
                  </a:rPr>
                  <a:t> </a:t>
                </a:r>
              </a:p>
            </p:txBody>
          </p:sp>
        </mc:Fallback>
      </mc:AlternateContent>
    </p:spTree>
    <p:extLst>
      <p:ext uri="{BB962C8B-B14F-4D97-AF65-F5344CB8AC3E}">
        <p14:creationId xmlns:p14="http://schemas.microsoft.com/office/powerpoint/2010/main" val="392650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wipe(left)">
                                      <p:cBhvr>
                                        <p:cTn id="7" dur="500"/>
                                        <p:tgtEl>
                                          <p:spTgt spid="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xEl>
                                              <p:pRg st="1" end="1"/>
                                            </p:txEl>
                                          </p:spTgt>
                                        </p:tgtEl>
                                        <p:attrNameLst>
                                          <p:attrName>style.visibility</p:attrName>
                                        </p:attrNameLst>
                                      </p:cBhvr>
                                      <p:to>
                                        <p:strVal val="visible"/>
                                      </p:to>
                                    </p:set>
                                    <p:animEffect transition="in" filter="wipe(left)">
                                      <p:cBhvr>
                                        <p:cTn id="12" dur="500"/>
                                        <p:tgtEl>
                                          <p:spTgt spid="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xEl>
                                              <p:pRg st="2" end="2"/>
                                            </p:txEl>
                                          </p:spTgt>
                                        </p:tgtEl>
                                        <p:attrNameLst>
                                          <p:attrName>style.visibility</p:attrName>
                                        </p:attrNameLst>
                                      </p:cBhvr>
                                      <p:to>
                                        <p:strVal val="visible"/>
                                      </p:to>
                                    </p:set>
                                    <p:animEffect transition="in" filter="wipe(left)">
                                      <p:cBhvr>
                                        <p:cTn id="17" dur="500"/>
                                        <p:tgtEl>
                                          <p:spTgt spid="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
                                            <p:txEl>
                                              <p:pRg st="3" end="3"/>
                                            </p:txEl>
                                          </p:spTgt>
                                        </p:tgtEl>
                                        <p:attrNameLst>
                                          <p:attrName>style.visibility</p:attrName>
                                        </p:attrNameLst>
                                      </p:cBhvr>
                                      <p:to>
                                        <p:strVal val="visible"/>
                                      </p:to>
                                    </p:set>
                                    <p:animEffect transition="in" filter="wipe(left)">
                                      <p:cBhvr>
                                        <p:cTn id="22" dur="500"/>
                                        <p:tgtEl>
                                          <p:spTgt spid="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5">
                                            <p:txEl>
                                              <p:pRg st="4" end="4"/>
                                            </p:txEl>
                                          </p:spTgt>
                                        </p:tgtEl>
                                        <p:attrNameLst>
                                          <p:attrName>style.visibility</p:attrName>
                                        </p:attrNameLst>
                                      </p:cBhvr>
                                      <p:to>
                                        <p:strVal val="visible"/>
                                      </p:to>
                                    </p:set>
                                    <p:animEffect transition="in" filter="wipe(left)">
                                      <p:cBhvr>
                                        <p:cTn id="27" dur="500"/>
                                        <p:tgtEl>
                                          <p:spTgt spid="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9">
                                            <p:txEl>
                                              <p:pRg st="0" end="0"/>
                                            </p:txEl>
                                          </p:spTgt>
                                        </p:tgtEl>
                                        <p:attrNameLst>
                                          <p:attrName>style.visibility</p:attrName>
                                        </p:attrNameLst>
                                      </p:cBhvr>
                                      <p:to>
                                        <p:strVal val="visible"/>
                                      </p:to>
                                    </p:set>
                                    <p:animEffect transition="in" filter="wipe(left)">
                                      <p:cBhvr>
                                        <p:cTn id="32" dur="500"/>
                                        <p:tgtEl>
                                          <p:spTgt spid="59">
                                            <p:txEl>
                                              <p:pRg st="0" end="0"/>
                                            </p:txEl>
                                          </p:spTgt>
                                        </p:tgtEl>
                                      </p:cBhvr>
                                    </p:animEffect>
                                  </p:childTnLst>
                                </p:cTn>
                              </p:par>
                              <p:par>
                                <p:cTn id="33" presetID="42" presetClass="exit" presetSubtype="0" fill="hold" grpId="0" nodeType="withEffect">
                                  <p:stCondLst>
                                    <p:cond delay="0"/>
                                  </p:stCondLst>
                                  <p:childTnLst>
                                    <p:animEffect transition="out" filter="fade">
                                      <p:cBhvr>
                                        <p:cTn id="34" dur="1000"/>
                                        <p:tgtEl>
                                          <p:spTgt spid="32"/>
                                        </p:tgtEl>
                                      </p:cBhvr>
                                    </p:animEffect>
                                    <p:anim calcmode="lin" valueType="num">
                                      <p:cBhvr>
                                        <p:cTn id="35" dur="1000"/>
                                        <p:tgtEl>
                                          <p:spTgt spid="32"/>
                                        </p:tgtEl>
                                        <p:attrNameLst>
                                          <p:attrName>ppt_x</p:attrName>
                                        </p:attrNameLst>
                                      </p:cBhvr>
                                      <p:tavLst>
                                        <p:tav tm="0">
                                          <p:val>
                                            <p:strVal val="ppt_x"/>
                                          </p:val>
                                        </p:tav>
                                        <p:tav tm="100000">
                                          <p:val>
                                            <p:strVal val="ppt_x"/>
                                          </p:val>
                                        </p:tav>
                                      </p:tavLst>
                                    </p:anim>
                                    <p:anim calcmode="lin" valueType="num">
                                      <p:cBhvr>
                                        <p:cTn id="36" dur="1000"/>
                                        <p:tgtEl>
                                          <p:spTgt spid="32"/>
                                        </p:tgtEl>
                                        <p:attrNameLst>
                                          <p:attrName>ppt_y</p:attrName>
                                        </p:attrNameLst>
                                      </p:cBhvr>
                                      <p:tavLst>
                                        <p:tav tm="0">
                                          <p:val>
                                            <p:strVal val="ppt_y"/>
                                          </p:val>
                                        </p:tav>
                                        <p:tav tm="100000">
                                          <p:val>
                                            <p:strVal val="ppt_y+.1"/>
                                          </p:val>
                                        </p:tav>
                                      </p:tavLst>
                                    </p:anim>
                                    <p:set>
                                      <p:cBhvr>
                                        <p:cTn id="37" dur="1" fill="hold">
                                          <p:stCondLst>
                                            <p:cond delay="999"/>
                                          </p:stCondLst>
                                        </p:cTn>
                                        <p:tgtEl>
                                          <p:spTgt spid="3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9">
                                            <p:txEl>
                                              <p:pRg st="1" end="1"/>
                                            </p:txEl>
                                          </p:spTgt>
                                        </p:tgtEl>
                                        <p:attrNameLst>
                                          <p:attrName>style.visibility</p:attrName>
                                        </p:attrNameLst>
                                      </p:cBhvr>
                                      <p:to>
                                        <p:strVal val="visible"/>
                                      </p:to>
                                    </p:set>
                                    <p:animEffect transition="in" filter="wipe(left)">
                                      <p:cBhvr>
                                        <p:cTn id="42" dur="500"/>
                                        <p:tgtEl>
                                          <p:spTgt spid="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7" name="Rectangle 134">
            <a:extLst>
              <a:ext uri="{FF2B5EF4-FFF2-40B4-BE49-F238E27FC236}">
                <a16:creationId xmlns:a16="http://schemas.microsoft.com/office/drawing/2014/main" id="{43B6B5C9-BE23-4C39-92DF-62F5C1B96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198" name="Group 136">
            <a:extLst>
              <a:ext uri="{FF2B5EF4-FFF2-40B4-BE49-F238E27FC236}">
                <a16:creationId xmlns:a16="http://schemas.microsoft.com/office/drawing/2014/main" id="{4933887F-5725-499E-8BC5-19BEFD54DB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3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3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9458" name="Picture 2" descr="Phiếu bài tập số 32 môn Toán cho học sinh khối lớp 1 đến ...">
            <a:extLst>
              <a:ext uri="{FF2B5EF4-FFF2-40B4-BE49-F238E27FC236}">
                <a16:creationId xmlns:a16="http://schemas.microsoft.com/office/drawing/2014/main" id="{DD657774-344B-F635-2540-D67318DE8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602" y="1"/>
            <a:ext cx="2077397" cy="13525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00BEF170-937D-BC16-0201-5D25FCD289D9}"/>
              </a:ext>
            </a:extLst>
          </p:cNvPr>
          <p:cNvSpPr/>
          <p:nvPr/>
        </p:nvSpPr>
        <p:spPr>
          <a:xfrm>
            <a:off x="2057400" y="304800"/>
            <a:ext cx="5009201" cy="666750"/>
          </a:xfrm>
          <a:prstGeom prst="rect">
            <a:avLst/>
          </a:prstGeom>
        </p:spPr>
        <p:txBody>
          <a:bodyPr vert="horz" lIns="91440" tIns="45720" rIns="91440" bIns="45720" rtlCol="0" anchor="t">
            <a:noAutofit/>
          </a:bodyPr>
          <a:lstStyle/>
          <a:p>
            <a:pPr marL="0" marR="0" lvl="0" indent="0" algn="ctr" defTabSz="914400" rtl="0" eaLnBrk="1" fontAlgn="base" latinLnBrk="0" hangingPunct="1">
              <a:lnSpc>
                <a:spcPct val="120000"/>
              </a:lnSpc>
              <a:spcBef>
                <a:spcPct val="0"/>
              </a:spcBef>
              <a:spcAft>
                <a:spcPts val="600"/>
              </a:spcAft>
              <a:buClrTx/>
              <a:buSzTx/>
              <a:buFontTx/>
              <a:buNone/>
              <a:tabLst/>
              <a:defRPr/>
            </a:pPr>
            <a:r>
              <a:rPr kumimoji="0" lang="en-US" sz="36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LUYỆN TẬP – CỦNG CỐ</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08713">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05283">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08713">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05283">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08713">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08713">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208713">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571501739"/>
                      </a:ext>
                    </a:extLst>
                  </a:tr>
                </a:tbl>
              </a:graphicData>
            </a:graphic>
          </p:graphicFrame>
        </mc:Choice>
        <mc:Fallback xmlns="">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62636">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62636">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62636">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62636">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62636">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62636">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543052">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endParaRPr lang="en-US"/>
                        </a:p>
                      </a:txBody>
                      <a:tcPr marL="61756" marR="61756" marT="0" marB="0">
                        <a:blipFill>
                          <a:blip r:embed="rId4"/>
                          <a:stretch>
                            <a:fillRect l="-105063" t="-301124" r="-289873" b="-23596"/>
                          </a:stretch>
                        </a:blipFill>
                      </a:tcPr>
                    </a:tc>
                    <a:tc>
                      <a:txBody>
                        <a:bodyPr/>
                        <a:lstStyle/>
                        <a:p>
                          <a:endParaRPr lang="en-US"/>
                        </a:p>
                      </a:txBody>
                      <a:tcPr marL="61756" marR="61756" marT="0" marB="0">
                        <a:blipFill>
                          <a:blip r:embed="rId4"/>
                          <a:stretch>
                            <a:fillRect l="-220408" t="-301124" r="-211565" b="-23596"/>
                          </a:stretch>
                        </a:blipFill>
                      </a:tcPr>
                    </a:tc>
                    <a:tc>
                      <a:txBody>
                        <a:bodyPr/>
                        <a:lstStyle/>
                        <a:p>
                          <a:endParaRPr lang="en-US"/>
                        </a:p>
                      </a:txBody>
                      <a:tcPr marL="61756" marR="61756" marT="0" marB="0">
                        <a:blipFill>
                          <a:blip r:embed="rId4"/>
                          <a:stretch>
                            <a:fillRect l="-316107" t="-301124" r="-108725" b="-23596"/>
                          </a:stretch>
                        </a:blipFill>
                      </a:tcPr>
                    </a:tc>
                    <a:tc>
                      <a:txBody>
                        <a:bodyPr/>
                        <a:lstStyle/>
                        <a:p>
                          <a:endParaRPr lang="en-US"/>
                        </a:p>
                      </a:txBody>
                      <a:tcPr marL="61756" marR="61756" marT="0" marB="0">
                        <a:blipFill>
                          <a:blip r:embed="rId4"/>
                          <a:stretch>
                            <a:fillRect l="-392405" t="-301124" r="-2532" b="-23596"/>
                          </a:stretch>
                        </a:blipFill>
                      </a:tcPr>
                    </a:tc>
                    <a:extLst>
                      <a:ext uri="{0D108BD9-81ED-4DB2-BD59-A6C34878D82A}">
                        <a16:rowId xmlns:a16="http://schemas.microsoft.com/office/drawing/2014/main" val="3571501739"/>
                      </a:ext>
                    </a:extLst>
                  </a:tr>
                </a:tbl>
              </a:graphicData>
            </a:graphic>
          </p:graphicFrame>
        </mc:Fallback>
      </mc:AlternateContent>
      <p:grpSp>
        <p:nvGrpSpPr>
          <p:cNvPr id="6" name="Group 5">
            <a:extLst>
              <a:ext uri="{FF2B5EF4-FFF2-40B4-BE49-F238E27FC236}">
                <a16:creationId xmlns:a16="http://schemas.microsoft.com/office/drawing/2014/main" id="{797482D4-7A48-5AC9-E58B-F766A90A9F7D}"/>
              </a:ext>
            </a:extLst>
          </p:cNvPr>
          <p:cNvGrpSpPr/>
          <p:nvPr/>
        </p:nvGrpSpPr>
        <p:grpSpPr>
          <a:xfrm>
            <a:off x="5312796" y="1562485"/>
            <a:ext cx="3678806" cy="1930965"/>
            <a:chOff x="5312796" y="1562485"/>
            <a:chExt cx="3678806" cy="1930965"/>
          </a:xfrm>
        </p:grpSpPr>
        <p:grpSp>
          <p:nvGrpSpPr>
            <p:cNvPr id="4" name="Group 3">
              <a:extLst>
                <a:ext uri="{FF2B5EF4-FFF2-40B4-BE49-F238E27FC236}">
                  <a16:creationId xmlns:a16="http://schemas.microsoft.com/office/drawing/2014/main" id="{104A4E84-780B-B6DB-F496-9D38AC6154D3}"/>
                </a:ext>
              </a:extLst>
            </p:cNvPr>
            <p:cNvGrpSpPr/>
            <p:nvPr/>
          </p:nvGrpSpPr>
          <p:grpSpPr>
            <a:xfrm>
              <a:off x="5331846" y="1562485"/>
              <a:ext cx="2670232" cy="1417081"/>
              <a:chOff x="5331846" y="1562485"/>
              <a:chExt cx="2670232" cy="1417081"/>
            </a:xfrm>
          </p:grpSpPr>
          <p:sp>
            <p:nvSpPr>
              <p:cNvPr id="30" name="TextBox 29">
                <a:extLst>
                  <a:ext uri="{FF2B5EF4-FFF2-40B4-BE49-F238E27FC236}">
                    <a16:creationId xmlns:a16="http://schemas.microsoft.com/office/drawing/2014/main" id="{0AAD53FA-7F1F-8696-D891-28572F4E9F19}"/>
                  </a:ext>
                </a:extLst>
              </p:cNvPr>
              <p:cNvSpPr txBox="1"/>
              <p:nvPr/>
            </p:nvSpPr>
            <p:spPr>
              <a:xfrm>
                <a:off x="5331846" y="1562485"/>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0,649</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01E223FF-295C-2F50-222B-2A3E32E5B0BF}"/>
                  </a:ext>
                </a:extLst>
              </p:cNvPr>
              <p:cNvSpPr txBox="1"/>
              <p:nvPr/>
            </p:nvSpPr>
            <p:spPr>
              <a:xfrm>
                <a:off x="5331846" y="18206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0,651</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4CD99917-DA34-7110-1CDB-F47E3B59A53F}"/>
                  </a:ext>
                </a:extLst>
              </p:cNvPr>
              <p:cNvSpPr txBox="1"/>
              <p:nvPr/>
            </p:nvSpPr>
            <p:spPr>
              <a:xfrm>
                <a:off x="5331846" y="2088006"/>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0,654</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2B4616A3-CB82-D74F-CC0D-72F3C4252B71}"/>
                  </a:ext>
                </a:extLst>
              </p:cNvPr>
              <p:cNvSpPr txBox="1"/>
              <p:nvPr/>
            </p:nvSpPr>
            <p:spPr>
              <a:xfrm>
                <a:off x="5331846" y="2346189"/>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0,653</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C84B2A31-6CE3-7BA2-9AA6-D35ACEB3E193}"/>
                  </a:ext>
                </a:extLst>
              </p:cNvPr>
              <p:cNvSpPr txBox="1"/>
              <p:nvPr/>
            </p:nvSpPr>
            <p:spPr>
              <a:xfrm>
                <a:off x="5331846" y="260077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0,650</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07812020-05C0-D890-336F-221CCCE369F9}"/>
                  </a:ext>
                </a:extLst>
              </p:cNvPr>
              <p:cNvSpPr txBox="1"/>
              <p:nvPr/>
            </p:nvSpPr>
            <p:spPr>
              <a:xfrm>
                <a:off x="7161724" y="1571941"/>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3,49</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B9B020A1-563C-908E-F2D1-DEB4DB2229B8}"/>
                  </a:ext>
                </a:extLst>
              </p:cNvPr>
              <p:cNvSpPr txBox="1"/>
              <p:nvPr/>
            </p:nvSpPr>
            <p:spPr>
              <a:xfrm>
                <a:off x="7161724" y="1830124"/>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3,51</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1BC16C9F-5CE5-24D8-1335-72CB302CC3FA}"/>
                  </a:ext>
                </a:extLst>
              </p:cNvPr>
              <p:cNvSpPr txBox="1"/>
              <p:nvPr/>
            </p:nvSpPr>
            <p:spPr>
              <a:xfrm>
                <a:off x="7161724" y="2097462"/>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3,54</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CEBA34E9-4DDF-8D63-37E9-A17F96668AFC}"/>
                  </a:ext>
                </a:extLst>
              </p:cNvPr>
              <p:cNvSpPr txBox="1"/>
              <p:nvPr/>
            </p:nvSpPr>
            <p:spPr>
              <a:xfrm>
                <a:off x="7161724" y="2355645"/>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3,53</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9B90CA63-A219-835F-3DB7-990BC97B67B6}"/>
                  </a:ext>
                </a:extLst>
              </p:cNvPr>
              <p:cNvSpPr txBox="1"/>
              <p:nvPr/>
            </p:nvSpPr>
            <p:spPr>
              <a:xfrm>
                <a:off x="7161724" y="2610234"/>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3,50</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grpSp>
        <p:sp>
          <p:nvSpPr>
            <p:cNvPr id="35" name="TextBox 34">
              <a:extLst>
                <a:ext uri="{FF2B5EF4-FFF2-40B4-BE49-F238E27FC236}">
                  <a16:creationId xmlns:a16="http://schemas.microsoft.com/office/drawing/2014/main" id="{58B31668-0530-060B-52F3-D74CD426DF63}"/>
                </a:ext>
              </a:extLst>
            </p:cNvPr>
            <p:cNvSpPr txBox="1"/>
            <p:nvPr/>
          </p:nvSpPr>
          <p:spPr>
            <a:xfrm>
              <a:off x="8002078" y="1809035"/>
              <a:ext cx="9895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0,004</a:t>
              </a:r>
            </a:p>
          </p:txBody>
        </p:sp>
        <p:sp>
          <p:nvSpPr>
            <p:cNvPr id="46" name="TextBox 45">
              <a:extLst>
                <a:ext uri="{FF2B5EF4-FFF2-40B4-BE49-F238E27FC236}">
                  <a16:creationId xmlns:a16="http://schemas.microsoft.com/office/drawing/2014/main" id="{AAEFA50C-1EB4-7172-D27C-C2635F96321F}"/>
                </a:ext>
              </a:extLst>
            </p:cNvPr>
            <p:cNvSpPr txBox="1"/>
            <p:nvPr/>
          </p:nvSpPr>
          <p:spPr>
            <a:xfrm>
              <a:off x="8058150" y="2092935"/>
              <a:ext cx="9144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0,026</a:t>
              </a:r>
            </a:p>
          </p:txBody>
        </p:sp>
        <p:sp>
          <p:nvSpPr>
            <p:cNvPr id="47" name="TextBox 46">
              <a:extLst>
                <a:ext uri="{FF2B5EF4-FFF2-40B4-BE49-F238E27FC236}">
                  <a16:creationId xmlns:a16="http://schemas.microsoft.com/office/drawing/2014/main" id="{F6841E5C-1B79-2243-3676-7543A972ABD9}"/>
                </a:ext>
              </a:extLst>
            </p:cNvPr>
            <p:cNvSpPr txBox="1"/>
            <p:nvPr/>
          </p:nvSpPr>
          <p:spPr>
            <a:xfrm>
              <a:off x="8077200" y="2350562"/>
              <a:ext cx="8953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0,016</a:t>
              </a:r>
            </a:p>
          </p:txBody>
        </p:sp>
        <p:sp>
          <p:nvSpPr>
            <p:cNvPr id="48" name="TextBox 47">
              <a:extLst>
                <a:ext uri="{FF2B5EF4-FFF2-40B4-BE49-F238E27FC236}">
                  <a16:creationId xmlns:a16="http://schemas.microsoft.com/office/drawing/2014/main" id="{FB3E5237-C8BD-87BC-2C85-63241F5BEB54}"/>
                </a:ext>
              </a:extLst>
            </p:cNvPr>
            <p:cNvSpPr txBox="1"/>
            <p:nvPr/>
          </p:nvSpPr>
          <p:spPr>
            <a:xfrm>
              <a:off x="8056125" y="2647950"/>
              <a:ext cx="9354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0,014</a:t>
              </a:r>
            </a:p>
          </p:txBody>
        </p:sp>
        <p:sp>
          <p:nvSpPr>
            <p:cNvPr id="49" name="TextBox 48">
              <a:extLst>
                <a:ext uri="{FF2B5EF4-FFF2-40B4-BE49-F238E27FC236}">
                  <a16:creationId xmlns:a16="http://schemas.microsoft.com/office/drawing/2014/main" id="{6ED200C4-EE60-6280-E149-C0483D52516F}"/>
                </a:ext>
              </a:extLst>
            </p:cNvPr>
            <p:cNvSpPr txBox="1"/>
            <p:nvPr/>
          </p:nvSpPr>
          <p:spPr>
            <a:xfrm>
              <a:off x="6245168" y="15737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0,0024</a:t>
              </a:r>
            </a:p>
          </p:txBody>
        </p:sp>
        <p:sp>
          <p:nvSpPr>
            <p:cNvPr id="50" name="TextBox 49">
              <a:extLst>
                <a:ext uri="{FF2B5EF4-FFF2-40B4-BE49-F238E27FC236}">
                  <a16:creationId xmlns:a16="http://schemas.microsoft.com/office/drawing/2014/main" id="{37594725-53B4-34DC-8A70-13E4347847B9}"/>
                </a:ext>
              </a:extLst>
            </p:cNvPr>
            <p:cNvSpPr txBox="1"/>
            <p:nvPr/>
          </p:nvSpPr>
          <p:spPr>
            <a:xfrm>
              <a:off x="6245168" y="1848111"/>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0,0004</a:t>
              </a:r>
            </a:p>
          </p:txBody>
        </p:sp>
        <p:sp>
          <p:nvSpPr>
            <p:cNvPr id="51" name="TextBox 50">
              <a:extLst>
                <a:ext uri="{FF2B5EF4-FFF2-40B4-BE49-F238E27FC236}">
                  <a16:creationId xmlns:a16="http://schemas.microsoft.com/office/drawing/2014/main" id="{BE931F4B-4015-2F59-FD9C-E4E137D4A2AF}"/>
                </a:ext>
              </a:extLst>
            </p:cNvPr>
            <p:cNvSpPr txBox="1"/>
            <p:nvPr/>
          </p:nvSpPr>
          <p:spPr>
            <a:xfrm>
              <a:off x="6245168" y="2112961"/>
              <a:ext cx="8214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0,0026</a:t>
              </a:r>
            </a:p>
          </p:txBody>
        </p:sp>
        <p:sp>
          <p:nvSpPr>
            <p:cNvPr id="52" name="TextBox 51">
              <a:extLst>
                <a:ext uri="{FF2B5EF4-FFF2-40B4-BE49-F238E27FC236}">
                  <a16:creationId xmlns:a16="http://schemas.microsoft.com/office/drawing/2014/main" id="{575D2F89-70B5-F257-7C79-1BD4E64F3EA4}"/>
                </a:ext>
              </a:extLst>
            </p:cNvPr>
            <p:cNvSpPr txBox="1"/>
            <p:nvPr/>
          </p:nvSpPr>
          <p:spPr>
            <a:xfrm>
              <a:off x="6245168" y="2362200"/>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0,0016</a:t>
              </a:r>
            </a:p>
          </p:txBody>
        </p:sp>
        <p:sp>
          <p:nvSpPr>
            <p:cNvPr id="53" name="TextBox 52">
              <a:extLst>
                <a:ext uri="{FF2B5EF4-FFF2-40B4-BE49-F238E27FC236}">
                  <a16:creationId xmlns:a16="http://schemas.microsoft.com/office/drawing/2014/main" id="{6D77FE4D-9E8E-B657-8185-6F5FEEDAAC87}"/>
                </a:ext>
              </a:extLst>
            </p:cNvPr>
            <p:cNvSpPr txBox="1"/>
            <p:nvPr/>
          </p:nvSpPr>
          <p:spPr>
            <a:xfrm>
              <a:off x="6245168" y="2628900"/>
              <a:ext cx="8214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0,0014</a:t>
              </a:r>
            </a:p>
          </p:txBody>
        </p:sp>
        <p:sp>
          <p:nvSpPr>
            <p:cNvPr id="54" name="TextBox 53">
              <a:extLst>
                <a:ext uri="{FF2B5EF4-FFF2-40B4-BE49-F238E27FC236}">
                  <a16:creationId xmlns:a16="http://schemas.microsoft.com/office/drawing/2014/main" id="{83AE9792-DACB-75F6-F19D-3872D5A252E8}"/>
                </a:ext>
              </a:extLst>
            </p:cNvPr>
            <p:cNvSpPr txBox="1"/>
            <p:nvPr/>
          </p:nvSpPr>
          <p:spPr>
            <a:xfrm>
              <a:off x="5312796" y="30977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0,6514</a:t>
              </a:r>
            </a:p>
          </p:txBody>
        </p:sp>
        <p:sp>
          <p:nvSpPr>
            <p:cNvPr id="55" name="TextBox 54">
              <a:extLst>
                <a:ext uri="{FF2B5EF4-FFF2-40B4-BE49-F238E27FC236}">
                  <a16:creationId xmlns:a16="http://schemas.microsoft.com/office/drawing/2014/main" id="{70DE9436-4934-701A-D346-BC08757C9FF4}"/>
                </a:ext>
              </a:extLst>
            </p:cNvPr>
            <p:cNvSpPr txBox="1"/>
            <p:nvPr/>
          </p:nvSpPr>
          <p:spPr>
            <a:xfrm>
              <a:off x="6134100" y="3124118"/>
              <a:ext cx="10455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0,00168</a:t>
              </a:r>
            </a:p>
          </p:txBody>
        </p:sp>
        <p:sp>
          <p:nvSpPr>
            <p:cNvPr id="56" name="TextBox 55">
              <a:extLst>
                <a:ext uri="{FF2B5EF4-FFF2-40B4-BE49-F238E27FC236}">
                  <a16:creationId xmlns:a16="http://schemas.microsoft.com/office/drawing/2014/main" id="{E100497C-64F3-4C96-BC7B-68B6A84FF781}"/>
                </a:ext>
              </a:extLst>
            </p:cNvPr>
            <p:cNvSpPr txBox="1"/>
            <p:nvPr/>
          </p:nvSpPr>
          <p:spPr>
            <a:xfrm>
              <a:off x="7142674" y="311681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0,3514</a:t>
              </a:r>
            </a:p>
          </p:txBody>
        </p:sp>
        <p:sp>
          <p:nvSpPr>
            <p:cNvPr id="57" name="TextBox 56">
              <a:extLst>
                <a:ext uri="{FF2B5EF4-FFF2-40B4-BE49-F238E27FC236}">
                  <a16:creationId xmlns:a16="http://schemas.microsoft.com/office/drawing/2014/main" id="{FC71FE68-E0D3-2CA6-72F0-551696BC9B49}"/>
                </a:ext>
              </a:extLst>
            </p:cNvPr>
            <p:cNvSpPr txBox="1"/>
            <p:nvPr/>
          </p:nvSpPr>
          <p:spPr>
            <a:xfrm>
              <a:off x="8002078" y="1571941"/>
              <a:ext cx="9895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0,024</a:t>
              </a:r>
            </a:p>
          </p:txBody>
        </p:sp>
        <p:sp>
          <p:nvSpPr>
            <p:cNvPr id="58" name="TextBox 57">
              <a:extLst>
                <a:ext uri="{FF2B5EF4-FFF2-40B4-BE49-F238E27FC236}">
                  <a16:creationId xmlns:a16="http://schemas.microsoft.com/office/drawing/2014/main" id="{004D6CA5-C367-40FA-3F41-87CB66454985}"/>
                </a:ext>
              </a:extLst>
            </p:cNvPr>
            <p:cNvSpPr txBox="1"/>
            <p:nvPr/>
          </p:nvSpPr>
          <p:spPr>
            <a:xfrm>
              <a:off x="7946006" y="3124118"/>
              <a:ext cx="10455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0,0168</a:t>
              </a:r>
            </a:p>
          </p:txBody>
        </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868E66E-9D68-4575-A2B4-6E662CC6593C}"/>
                  </a:ext>
                </a:extLst>
              </p:cNvPr>
              <p:cNvSpPr txBox="1"/>
              <p:nvPr/>
            </p:nvSpPr>
            <p:spPr>
              <a:xfrm>
                <a:off x="652803" y="1117004"/>
                <a:ext cx="3614397" cy="1839606"/>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 </a:t>
                </a: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Viết kết quả đo:</a:t>
                </a:r>
              </a:p>
              <a:p>
                <a:pPr marL="228600" marR="0" lvl="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e>
                      </m:acc>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oMath>
                  </m:oMathPara>
                </a14:m>
                <a:endParaRPr kumimoji="0" lang="en-US" sz="2000" b="0" i="1" u="none" strike="noStrike" kern="1200" cap="none" spc="0" normalizeH="0" baseline="0" noProof="0">
                  <a:ln>
                    <a:noFill/>
                  </a:ln>
                  <a:solidFill>
                    <a:prstClr val="black"/>
                  </a:solidFill>
                  <a:effectLst/>
                  <a:uLnTx/>
                  <a:uFillTx/>
                  <a:latin typeface="Calibri"/>
                  <a:ea typeface="Times New Roman" panose="02020603050405020304" pitchFamily="18" charset="0"/>
                  <a:cs typeface="+mn-cs"/>
                </a:endParaRPr>
              </a:p>
              <a:p>
                <a:pPr marL="228600" marR="0" lvl="0" indent="0" algn="just"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oMath>
                </a14:m>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0,6514 ± 0,00218(m)</a:t>
                </a:r>
              </a:p>
              <a:p>
                <a:pPr marL="228600" marR="0" lvl="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acc>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oMath>
                  </m:oMathPara>
                </a14:m>
                <a:endParaRPr kumimoji="0" lang="en-US" sz="2000" b="0" i="1" u="none" strike="noStrike" kern="1200" cap="none" spc="0" normalizeH="0" baseline="0" noProof="0">
                  <a:ln>
                    <a:noFill/>
                  </a:ln>
                  <a:solidFill>
                    <a:prstClr val="black"/>
                  </a:solidFill>
                  <a:effectLst/>
                  <a:uLnTx/>
                  <a:uFillTx/>
                  <a:latin typeface="Calibri"/>
                  <a:ea typeface="Times New Roman" panose="02020603050405020304" pitchFamily="18" charset="0"/>
                  <a:cs typeface="+mn-cs"/>
                </a:endParaRPr>
              </a:p>
              <a:p>
                <a:pPr marL="228600" marR="0" lvl="0" indent="0" algn="just"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oMath>
                </a14:m>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3,514 ± 0,0218(s)</a:t>
                </a:r>
              </a:p>
            </p:txBody>
          </p:sp>
        </mc:Choice>
        <mc:Fallback xmlns="">
          <p:sp>
            <p:nvSpPr>
              <p:cNvPr id="45" name="TextBox 44">
                <a:extLst>
                  <a:ext uri="{FF2B5EF4-FFF2-40B4-BE49-F238E27FC236}">
                    <a16:creationId xmlns:a16="http://schemas.microsoft.com/office/drawing/2014/main" id="{C868E66E-9D68-4575-A2B4-6E662CC6593C}"/>
                  </a:ext>
                </a:extLst>
              </p:cNvPr>
              <p:cNvSpPr txBox="1">
                <a:spLocks noRot="1" noChangeAspect="1" noMove="1" noResize="1" noEditPoints="1" noAdjustHandles="1" noChangeArrowheads="1" noChangeShapeType="1" noTextEdit="1"/>
              </p:cNvSpPr>
              <p:nvPr/>
            </p:nvSpPr>
            <p:spPr>
              <a:xfrm>
                <a:off x="652803" y="1117004"/>
                <a:ext cx="3614397" cy="1839606"/>
              </a:xfrm>
              <a:prstGeom prst="rect">
                <a:avLst/>
              </a:prstGeom>
              <a:blipFill>
                <a:blip r:embed="rId5"/>
                <a:stretch>
                  <a:fillRect l="-1686" t="-331" b="-4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81AF897-C7AE-958A-4A8C-F927A640BCA0}"/>
                  </a:ext>
                </a:extLst>
              </p:cNvPr>
              <p:cNvSpPr txBox="1"/>
              <p:nvPr/>
            </p:nvSpPr>
            <p:spPr>
              <a:xfrm>
                <a:off x="656997" y="2923044"/>
                <a:ext cx="3610203" cy="981423"/>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d.</a:t>
                </a: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Tính tốc độ trung bình:</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𝑣</m:t>
                        </m:r>
                      </m:e>
                    </m:acc>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e>
                        </m:acc>
                      </m:num>
                      <m:den>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acc>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0,6514</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3,514</m:t>
                        </m:r>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=0,1854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𝑚</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oMath>
                </a14:m>
                <a:endPar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endParaRPr>
              </a:p>
            </p:txBody>
          </p:sp>
        </mc:Choice>
        <mc:Fallback xmlns="">
          <p:sp>
            <p:nvSpPr>
              <p:cNvPr id="59" name="TextBox 58">
                <a:extLst>
                  <a:ext uri="{FF2B5EF4-FFF2-40B4-BE49-F238E27FC236}">
                    <a16:creationId xmlns:a16="http://schemas.microsoft.com/office/drawing/2014/main" id="{C81AF897-C7AE-958A-4A8C-F927A640BCA0}"/>
                  </a:ext>
                </a:extLst>
              </p:cNvPr>
              <p:cNvSpPr txBox="1">
                <a:spLocks noRot="1" noChangeAspect="1" noMove="1" noResize="1" noEditPoints="1" noAdjustHandles="1" noChangeArrowheads="1" noChangeShapeType="1" noTextEdit="1"/>
              </p:cNvSpPr>
              <p:nvPr/>
            </p:nvSpPr>
            <p:spPr>
              <a:xfrm>
                <a:off x="656997" y="2923044"/>
                <a:ext cx="3610203" cy="981423"/>
              </a:xfrm>
              <a:prstGeom prst="rect">
                <a:avLst/>
              </a:prstGeom>
              <a:blipFill>
                <a:blip r:embed="rId6"/>
                <a:stretch>
                  <a:fillRect l="-1858" t="-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9775055A-A7B1-A052-AF42-A80ACC13875D}"/>
                  </a:ext>
                </a:extLst>
              </p:cNvPr>
              <p:cNvSpPr txBox="1"/>
              <p:nvPr/>
            </p:nvSpPr>
            <p:spPr>
              <a:xfrm>
                <a:off x="664368" y="3867150"/>
                <a:ext cx="8327234" cy="1311578"/>
              </a:xfrm>
              <a:prstGeom prst="rect">
                <a:avLst/>
              </a:prstGeom>
              <a:noFill/>
            </p:spPr>
            <p:txBody>
              <a:bodyPr wrap="square">
                <a:spAutoFit/>
              </a:bodyPr>
              <a:lstStyle/>
              <a:p>
                <a:pPr algn="just">
                  <a:lnSpc>
                    <a:spcPct val="115000"/>
                  </a:lnSpc>
                </a:pPr>
                <a:r>
                  <a:rPr lang="en-US" sz="2000" b="1">
                    <a:effectLst/>
                    <a:latin typeface="+mj-lt"/>
                    <a:ea typeface="Times New Roman" panose="02020603050405020304" pitchFamily="18" charset="0"/>
                  </a:rPr>
                  <a:t>e.</a:t>
                </a:r>
                <a:r>
                  <a:rPr lang="en-US" sz="2000">
                    <a:effectLst/>
                    <a:latin typeface="+mj-lt"/>
                    <a:ea typeface="Times New Roman" panose="02020603050405020304" pitchFamily="18" charset="0"/>
                  </a:rPr>
                  <a:t> Tính sai số tỉ đối:</a:t>
                </a:r>
              </a:p>
              <a:p>
                <a:pPr algn="ctr">
                  <a:lnSpc>
                    <a:spcPct val="115000"/>
                  </a:lnSpc>
                </a:pPr>
                <a:r>
                  <a:rPr lang="en-US" sz="2000">
                    <a:effectLst/>
                    <a:latin typeface="+mj-lt"/>
                    <a:ea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rPr>
                      <m:t>𝛿</m:t>
                    </m:r>
                    <m:r>
                      <a:rPr lang="en-US" sz="2000" i="1">
                        <a:effectLst/>
                        <a:latin typeface="Cambria Math" panose="02040503050406030204" pitchFamily="18" charset="0"/>
                        <a:ea typeface="Times New Roman" panose="02020603050405020304" pitchFamily="18" charset="0"/>
                      </a:rPr>
                      <m:t>𝑡</m:t>
                    </m:r>
                    <m:r>
                      <a:rPr lang="en-US" sz="2000" i="1">
                        <a:effectLst/>
                        <a:latin typeface="Cambria Math" panose="02040503050406030204" pitchFamily="18" charset="0"/>
                        <a:ea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rPr>
                        </m:ctrlPr>
                      </m:fPr>
                      <m:num>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𝑡</m:t>
                        </m:r>
                      </m:num>
                      <m:den>
                        <m:acc>
                          <m:accPr>
                            <m:chr m:val="̅"/>
                            <m:ctrlPr>
                              <a:rPr lang="en-US"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𝑡</m:t>
                            </m:r>
                          </m:e>
                        </m:acc>
                      </m:den>
                    </m:f>
                    <m:r>
                      <a:rPr lang="en-US" sz="2000" i="1">
                        <a:effectLst/>
                        <a:latin typeface="Cambria Math" panose="02040503050406030204" pitchFamily="18" charset="0"/>
                        <a:ea typeface="Times New Roman" panose="02020603050405020304" pitchFamily="18" charset="0"/>
                      </a:rPr>
                      <m:t>.100%= </m:t>
                    </m:r>
                    <m:r>
                      <a:rPr lang="en-US" sz="2000">
                        <a:solidFill>
                          <a:srgbClr val="000000"/>
                        </a:solidFill>
                        <a:effectLst/>
                        <a:latin typeface="Cambria Math" panose="02040503050406030204" pitchFamily="18" charset="0"/>
                        <a:ea typeface="Times New Roman" panose="02020603050405020304" pitchFamily="18" charset="0"/>
                      </a:rPr>
                      <m:t>0,620%</m:t>
                    </m:r>
                  </m:oMath>
                </a14:m>
                <a:r>
                  <a:rPr lang="en-US" sz="2000">
                    <a:effectLst/>
                    <a:latin typeface="+mj-lt"/>
                    <a:ea typeface="Times New Roman" panose="02020603050405020304" pitchFamily="18" charset="0"/>
                  </a:rPr>
                  <a:t>;</a:t>
                </a:r>
                <a:r>
                  <a:rPr lang="en-US" sz="2000">
                    <a:latin typeface="+mj-lt"/>
                    <a:ea typeface="Times New Roman" panose="02020603050405020304" pitchFamily="18" charset="0"/>
                  </a:rPr>
                  <a:t> </a:t>
                </a:r>
                <a:r>
                  <a:rPr lang="en-US" sz="2000">
                    <a:effectLst/>
                    <a:latin typeface="+mj-lt"/>
                    <a:ea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rPr>
                      <m:t>𝛿</m:t>
                    </m:r>
                    <m:r>
                      <a:rPr lang="en-US" sz="2000" i="1">
                        <a:effectLst/>
                        <a:latin typeface="Cambria Math" panose="02040503050406030204" pitchFamily="18" charset="0"/>
                        <a:ea typeface="Times New Roman" panose="02020603050405020304" pitchFamily="18" charset="0"/>
                      </a:rPr>
                      <m:t>𝑠</m:t>
                    </m:r>
                    <m:r>
                      <a:rPr lang="en-US" sz="2000" i="1">
                        <a:effectLst/>
                        <a:latin typeface="Cambria Math" panose="02040503050406030204" pitchFamily="18" charset="0"/>
                        <a:ea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rPr>
                        </m:ctrlPr>
                      </m:fPr>
                      <m:num>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𝑠</m:t>
                        </m:r>
                      </m:num>
                      <m:den>
                        <m:acc>
                          <m:accPr>
                            <m:chr m:val="̅"/>
                            <m:ctrlPr>
                              <a:rPr lang="en-US"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𝑠</m:t>
                            </m:r>
                          </m:e>
                        </m:acc>
                      </m:den>
                    </m:f>
                    <m:r>
                      <a:rPr lang="en-US" sz="2000" i="1">
                        <a:effectLst/>
                        <a:latin typeface="Cambria Math" panose="02040503050406030204" pitchFamily="18" charset="0"/>
                        <a:ea typeface="Times New Roman" panose="02020603050405020304" pitchFamily="18" charset="0"/>
                      </a:rPr>
                      <m:t>.100%= </m:t>
                    </m:r>
                    <m:r>
                      <a:rPr lang="en-US" sz="2000">
                        <a:solidFill>
                          <a:srgbClr val="000000"/>
                        </a:solidFill>
                        <a:effectLst/>
                        <a:latin typeface="Cambria Math" panose="02040503050406030204" pitchFamily="18" charset="0"/>
                        <a:ea typeface="Times New Roman" panose="02020603050405020304" pitchFamily="18" charset="0"/>
                      </a:rPr>
                      <m:t>0,335%</m:t>
                    </m:r>
                  </m:oMath>
                </a14:m>
                <a:r>
                  <a:rPr lang="en-US" sz="2000">
                    <a:effectLst/>
                    <a:latin typeface="+mj-lt"/>
                    <a:ea typeface="Times New Roman" panose="02020603050405020304" pitchFamily="18" charset="0"/>
                  </a:rPr>
                  <a:t>;</a:t>
                </a:r>
              </a:p>
              <a:p>
                <a:pPr algn="just">
                  <a:lnSpc>
                    <a:spcPct val="115000"/>
                  </a:lnSpc>
                </a:pPr>
                <a14:m>
                  <m:oMathPara xmlns:m="http://schemas.openxmlformats.org/officeDocument/2006/math">
                    <m:oMathParaPr>
                      <m:jc m:val="center"/>
                    </m:oMathParaPr>
                    <m:oMath xmlns:m="http://schemas.openxmlformats.org/officeDocument/2006/math">
                      <m:r>
                        <a:rPr lang="en-US" sz="2000" i="1">
                          <a:effectLst/>
                          <a:latin typeface="Cambria Math" panose="02040503050406030204" pitchFamily="18" charset="0"/>
                          <a:ea typeface="Times New Roman" panose="02020603050405020304" pitchFamily="18" charset="0"/>
                        </a:rPr>
                        <m:t>𝛿</m:t>
                      </m:r>
                      <m:r>
                        <a:rPr lang="en-US" sz="2000" i="1">
                          <a:effectLst/>
                          <a:latin typeface="Cambria Math" panose="02040503050406030204" pitchFamily="18" charset="0"/>
                          <a:ea typeface="Times New Roman" panose="02020603050405020304" pitchFamily="18" charset="0"/>
                        </a:rPr>
                        <m:t>𝑣</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𝛿</m:t>
                      </m:r>
                      <m:r>
                        <a:rPr lang="en-US" sz="2000" i="1">
                          <a:effectLst/>
                          <a:latin typeface="Cambria Math" panose="02040503050406030204" pitchFamily="18" charset="0"/>
                          <a:ea typeface="Times New Roman" panose="02020603050405020304" pitchFamily="18" charset="0"/>
                        </a:rPr>
                        <m:t>𝑠</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𝛿</m:t>
                      </m:r>
                      <m:r>
                        <a:rPr lang="en-US" sz="2000" i="1">
                          <a:effectLst/>
                          <a:latin typeface="Cambria Math" panose="02040503050406030204" pitchFamily="18" charset="0"/>
                          <a:ea typeface="Times New Roman" panose="02020603050405020304" pitchFamily="18" charset="0"/>
                        </a:rPr>
                        <m:t>𝑡</m:t>
                      </m:r>
                      <m:r>
                        <a:rPr lang="en-US" sz="2000" i="1">
                          <a:effectLst/>
                          <a:latin typeface="Cambria Math" panose="02040503050406030204" pitchFamily="18" charset="0"/>
                          <a:ea typeface="Times New Roman" panose="02020603050405020304" pitchFamily="18" charset="0"/>
                        </a:rPr>
                        <m:t>= </m:t>
                      </m:r>
                      <m:r>
                        <a:rPr lang="en-US" sz="2000">
                          <a:solidFill>
                            <a:srgbClr val="000000"/>
                          </a:solidFill>
                          <a:effectLst/>
                          <a:latin typeface="Cambria Math" panose="02040503050406030204" pitchFamily="18" charset="0"/>
                          <a:ea typeface="Times New Roman" panose="02020603050405020304" pitchFamily="18" charset="0"/>
                        </a:rPr>
                        <m:t>0,955%</m:t>
                      </m:r>
                    </m:oMath>
                  </m:oMathPara>
                </a14:m>
                <a:endParaRPr lang="en-US" sz="2000">
                  <a:effectLst/>
                  <a:latin typeface="+mj-lt"/>
                  <a:ea typeface="Times New Roman" panose="02020603050405020304" pitchFamily="18" charset="0"/>
                </a:endParaRPr>
              </a:p>
            </p:txBody>
          </p:sp>
        </mc:Choice>
        <mc:Fallback xmlns="">
          <p:sp>
            <p:nvSpPr>
              <p:cNvPr id="60" name="TextBox 59">
                <a:extLst>
                  <a:ext uri="{FF2B5EF4-FFF2-40B4-BE49-F238E27FC236}">
                    <a16:creationId xmlns:a16="http://schemas.microsoft.com/office/drawing/2014/main" id="{9775055A-A7B1-A052-AF42-A80ACC13875D}"/>
                  </a:ext>
                </a:extLst>
              </p:cNvPr>
              <p:cNvSpPr txBox="1">
                <a:spLocks noRot="1" noChangeAspect="1" noMove="1" noResize="1" noEditPoints="1" noAdjustHandles="1" noChangeArrowheads="1" noChangeShapeType="1" noTextEdit="1"/>
              </p:cNvSpPr>
              <p:nvPr/>
            </p:nvSpPr>
            <p:spPr>
              <a:xfrm>
                <a:off x="664368" y="3867150"/>
                <a:ext cx="8327234" cy="1311578"/>
              </a:xfrm>
              <a:prstGeom prst="rect">
                <a:avLst/>
              </a:prstGeom>
              <a:blipFill>
                <a:blip r:embed="rId7"/>
                <a:stretch>
                  <a:fillRect l="-805" t="-4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FF388FC-C9F8-078D-AD98-DE94C4614FD4}"/>
                  </a:ext>
                </a:extLst>
              </p:cNvPr>
              <p:cNvSpPr txBox="1"/>
              <p:nvPr/>
            </p:nvSpPr>
            <p:spPr>
              <a:xfrm>
                <a:off x="4267200" y="3543240"/>
                <a:ext cx="4705352" cy="400110"/>
              </a:xfrm>
              <a:prstGeom prst="rect">
                <a:avLst/>
              </a:prstGeom>
              <a:noFill/>
            </p:spPr>
            <p:txBody>
              <a:bodyPr wrap="square">
                <a:spAutoFit/>
              </a:bodyPr>
              <a:lstStyle/>
              <a:p>
                <a:r>
                  <a:rPr lang="en-US" sz="2000" b="1">
                    <a:solidFill>
                      <a:srgbClr val="003366"/>
                    </a:solidFill>
                    <a:effectLst/>
                    <a:latin typeface="+mj-lt"/>
                    <a:ea typeface="Times New Roman" panose="02020603050405020304" pitchFamily="18" charset="0"/>
                    <a:sym typeface="Symbol" panose="05050102010706020507" pitchFamily="18" charset="2"/>
                  </a:rPr>
                  <a:t></a:t>
                </a:r>
                <a:r>
                  <a:rPr lang="en-US" sz="2000" b="1">
                    <a:solidFill>
                      <a:srgbClr val="003366"/>
                    </a:solidFill>
                    <a:effectLst/>
                    <a:latin typeface="+mj-lt"/>
                    <a:ea typeface="Times New Roman" panose="02020603050405020304" pitchFamily="18" charset="0"/>
                  </a:rPr>
                  <a:t> </a:t>
                </a:r>
                <a14:m>
                  <m:oMath xmlns:m="http://schemas.openxmlformats.org/officeDocument/2006/math">
                    <m:r>
                      <a:rPr lang="en-US" sz="2000" b="1" i="1">
                        <a:solidFill>
                          <a:srgbClr val="003366"/>
                        </a:solidFill>
                        <a:effectLst/>
                        <a:latin typeface="Cambria Math" panose="02040503050406030204" pitchFamily="18" charset="0"/>
                        <a:ea typeface="Times New Roman" panose="02020603050405020304" pitchFamily="18" charset="0"/>
                      </a:rPr>
                      <m:t>∆</m:t>
                    </m:r>
                    <m:r>
                      <a:rPr lang="en-US" sz="2000" b="1" i="1">
                        <a:solidFill>
                          <a:srgbClr val="003366"/>
                        </a:solidFill>
                        <a:effectLst/>
                        <a:latin typeface="Cambria Math" panose="02040503050406030204" pitchFamily="18" charset="0"/>
                        <a:ea typeface="Times New Roman" panose="02020603050405020304" pitchFamily="18" charset="0"/>
                      </a:rPr>
                      <m:t>𝒗</m:t>
                    </m:r>
                    <m:r>
                      <a:rPr lang="en-US" sz="2000" b="1" i="1">
                        <a:solidFill>
                          <a:srgbClr val="003366"/>
                        </a:solidFill>
                        <a:effectLst/>
                        <a:latin typeface="Cambria Math" panose="02040503050406030204" pitchFamily="18" charset="0"/>
                        <a:ea typeface="Times New Roman" panose="02020603050405020304" pitchFamily="18" charset="0"/>
                      </a:rPr>
                      <m:t>=</m:t>
                    </m:r>
                    <m:acc>
                      <m:accPr>
                        <m:chr m:val="̅"/>
                        <m:ctrlPr>
                          <a:rPr lang="en-US" sz="2000" b="1" i="1">
                            <a:solidFill>
                              <a:srgbClr val="003366"/>
                            </a:solidFill>
                            <a:effectLst/>
                            <a:latin typeface="Cambria Math" panose="02040503050406030204" pitchFamily="18" charset="0"/>
                            <a:ea typeface="Times New Roman" panose="02020603050405020304" pitchFamily="18" charset="0"/>
                          </a:rPr>
                        </m:ctrlPr>
                      </m:accPr>
                      <m:e>
                        <m:r>
                          <a:rPr lang="en-US" sz="2000" b="1" i="1">
                            <a:solidFill>
                              <a:srgbClr val="003366"/>
                            </a:solidFill>
                            <a:effectLst/>
                            <a:latin typeface="Cambria Math" panose="02040503050406030204" pitchFamily="18" charset="0"/>
                            <a:ea typeface="Times New Roman" panose="02020603050405020304" pitchFamily="18" charset="0"/>
                          </a:rPr>
                          <m:t>𝒗</m:t>
                        </m:r>
                      </m:e>
                    </m:acc>
                    <m:r>
                      <a:rPr lang="en-US" sz="2000" b="1" i="1">
                        <a:solidFill>
                          <a:srgbClr val="003366"/>
                        </a:solidFill>
                        <a:effectLst/>
                        <a:latin typeface="Cambria Math" panose="02040503050406030204" pitchFamily="18" charset="0"/>
                        <a:ea typeface="Times New Roman" panose="02020603050405020304" pitchFamily="18" charset="0"/>
                      </a:rPr>
                      <m:t>.</m:t>
                    </m:r>
                    <m:r>
                      <a:rPr lang="en-US" sz="2000" b="1" i="1">
                        <a:solidFill>
                          <a:srgbClr val="003366"/>
                        </a:solidFill>
                        <a:effectLst/>
                        <a:latin typeface="Cambria Math" panose="02040503050406030204" pitchFamily="18" charset="0"/>
                        <a:ea typeface="Times New Roman" panose="02020603050405020304" pitchFamily="18" charset="0"/>
                      </a:rPr>
                      <m:t>𝜹</m:t>
                    </m:r>
                    <m:r>
                      <a:rPr lang="en-US" sz="2000" b="1" i="1">
                        <a:solidFill>
                          <a:srgbClr val="003366"/>
                        </a:solidFill>
                        <a:effectLst/>
                        <a:latin typeface="Cambria Math" panose="02040503050406030204" pitchFamily="18" charset="0"/>
                        <a:ea typeface="Times New Roman" panose="02020603050405020304" pitchFamily="18" charset="0"/>
                      </a:rPr>
                      <m:t>𝒗</m:t>
                    </m:r>
                    <m:r>
                      <a:rPr lang="en-US" sz="2000" b="1" i="1">
                        <a:solidFill>
                          <a:srgbClr val="003366"/>
                        </a:solidFill>
                        <a:effectLst/>
                        <a:latin typeface="Cambria Math" panose="02040503050406030204" pitchFamily="18" charset="0"/>
                        <a:ea typeface="Times New Roman" panose="02020603050405020304" pitchFamily="18" charset="0"/>
                      </a:rPr>
                      <m:t>=</m:t>
                    </m:r>
                    <m:r>
                      <a:rPr lang="en-US" sz="2000" b="1" i="1">
                        <a:solidFill>
                          <a:srgbClr val="003366"/>
                        </a:solidFill>
                        <a:effectLst/>
                        <a:latin typeface="Cambria Math" panose="02040503050406030204" pitchFamily="18" charset="0"/>
                        <a:ea typeface="Times New Roman" panose="02020603050405020304" pitchFamily="18" charset="0"/>
                      </a:rPr>
                      <m:t>𝟎</m:t>
                    </m:r>
                    <m:r>
                      <a:rPr lang="en-US" sz="2000" b="1" i="1">
                        <a:solidFill>
                          <a:srgbClr val="003366"/>
                        </a:solidFill>
                        <a:effectLst/>
                        <a:latin typeface="Cambria Math" panose="02040503050406030204" pitchFamily="18" charset="0"/>
                        <a:ea typeface="Times New Roman" panose="02020603050405020304" pitchFamily="18" charset="0"/>
                      </a:rPr>
                      <m:t>,</m:t>
                    </m:r>
                    <m:r>
                      <a:rPr lang="en-US" sz="2000" b="1" i="1">
                        <a:solidFill>
                          <a:srgbClr val="003366"/>
                        </a:solidFill>
                        <a:effectLst/>
                        <a:latin typeface="Cambria Math" panose="02040503050406030204" pitchFamily="18" charset="0"/>
                        <a:ea typeface="Times New Roman" panose="02020603050405020304" pitchFamily="18" charset="0"/>
                      </a:rPr>
                      <m:t>𝟎𝟎𝟏𝟕𝟕</m:t>
                    </m:r>
                    <m:r>
                      <a:rPr lang="en-US" sz="2000" b="1" i="1">
                        <a:solidFill>
                          <a:srgbClr val="003366"/>
                        </a:solidFill>
                        <a:effectLst/>
                        <a:latin typeface="Cambria Math" panose="02040503050406030204" pitchFamily="18" charset="0"/>
                        <a:ea typeface="Times New Roman" panose="02020603050405020304" pitchFamily="18" charset="0"/>
                      </a:rPr>
                      <m:t>𝒎</m:t>
                    </m:r>
                    <m:r>
                      <a:rPr lang="en-US" sz="2000" b="1" i="1">
                        <a:solidFill>
                          <a:srgbClr val="003366"/>
                        </a:solidFill>
                        <a:effectLst/>
                        <a:latin typeface="Cambria Math" panose="02040503050406030204" pitchFamily="18" charset="0"/>
                        <a:ea typeface="Times New Roman" panose="02020603050405020304" pitchFamily="18" charset="0"/>
                      </a:rPr>
                      <m:t>/</m:t>
                    </m:r>
                    <m:r>
                      <a:rPr lang="en-US" sz="2000" b="1" i="1">
                        <a:solidFill>
                          <a:srgbClr val="003366"/>
                        </a:solidFill>
                        <a:effectLst/>
                        <a:latin typeface="Cambria Math" panose="02040503050406030204" pitchFamily="18" charset="0"/>
                        <a:ea typeface="Times New Roman" panose="02020603050405020304" pitchFamily="18" charset="0"/>
                      </a:rPr>
                      <m:t>𝒔</m:t>
                    </m:r>
                  </m:oMath>
                </a14:m>
                <a:endParaRPr lang="en-US" sz="2000" b="1">
                  <a:solidFill>
                    <a:srgbClr val="003366"/>
                  </a:solidFill>
                </a:endParaRPr>
              </a:p>
            </p:txBody>
          </p:sp>
        </mc:Choice>
        <mc:Fallback xmlns="">
          <p:sp>
            <p:nvSpPr>
              <p:cNvPr id="61" name="TextBox 60">
                <a:extLst>
                  <a:ext uri="{FF2B5EF4-FFF2-40B4-BE49-F238E27FC236}">
                    <a16:creationId xmlns:a16="http://schemas.microsoft.com/office/drawing/2014/main" id="{CFF388FC-C9F8-078D-AD98-DE94C4614FD4}"/>
                  </a:ext>
                </a:extLst>
              </p:cNvPr>
              <p:cNvSpPr txBox="1">
                <a:spLocks noRot="1" noChangeAspect="1" noMove="1" noResize="1" noEditPoints="1" noAdjustHandles="1" noChangeArrowheads="1" noChangeShapeType="1" noTextEdit="1"/>
              </p:cNvSpPr>
              <p:nvPr/>
            </p:nvSpPr>
            <p:spPr>
              <a:xfrm>
                <a:off x="4267200" y="3543240"/>
                <a:ext cx="4705352" cy="400110"/>
              </a:xfrm>
              <a:prstGeom prst="rect">
                <a:avLst/>
              </a:prstGeom>
              <a:blipFill>
                <a:blip r:embed="rId8"/>
                <a:stretch>
                  <a:fillRect l="-1295" t="-10606" b="-22727"/>
                </a:stretch>
              </a:blipFill>
            </p:spPr>
            <p:txBody>
              <a:bodyPr/>
              <a:lstStyle/>
              <a:p>
                <a:r>
                  <a:rPr lang="en-US">
                    <a:noFill/>
                  </a:rPr>
                  <a:t> </a:t>
                </a:r>
              </a:p>
            </p:txBody>
          </p:sp>
        </mc:Fallback>
      </mc:AlternateContent>
      <p:sp>
        <p:nvSpPr>
          <p:cNvPr id="62" name="TextBox 61">
            <a:extLst>
              <a:ext uri="{FF2B5EF4-FFF2-40B4-BE49-F238E27FC236}">
                <a16:creationId xmlns:a16="http://schemas.microsoft.com/office/drawing/2014/main" id="{E2922A8F-E174-D091-CF4C-092E5382D872}"/>
              </a:ext>
            </a:extLst>
          </p:cNvPr>
          <p:cNvSpPr txBox="1"/>
          <p:nvPr/>
        </p:nvSpPr>
        <p:spPr>
          <a:xfrm>
            <a:off x="-2668817" y="3867150"/>
            <a:ext cx="2497369" cy="425501"/>
          </a:xfrm>
          <a:prstGeom prst="rect">
            <a:avLst/>
          </a:prstGeom>
          <a:noFill/>
        </p:spPr>
        <p:txBody>
          <a:bodyPr wrap="square">
            <a:spAutoFit/>
          </a:bodyPr>
          <a:lstStyle/>
          <a:p>
            <a:pPr algn="just">
              <a:lnSpc>
                <a:spcPct val="115000"/>
              </a:lnSpc>
            </a:pPr>
            <a:r>
              <a:rPr lang="en-US" sz="2000" b="1">
                <a:solidFill>
                  <a:srgbClr val="003366"/>
                </a:solidFill>
                <a:effectLst/>
                <a:latin typeface="+mj-lt"/>
                <a:ea typeface="Times New Roman" panose="02020603050405020304" pitchFamily="18" charset="0"/>
              </a:rPr>
              <a:t>f.</a:t>
            </a:r>
            <a:r>
              <a:rPr lang="en-US" sz="2000">
                <a:solidFill>
                  <a:srgbClr val="003366"/>
                </a:solidFill>
                <a:effectLst/>
                <a:latin typeface="+mj-lt"/>
                <a:ea typeface="Times New Roman" panose="02020603050405020304" pitchFamily="18" charset="0"/>
              </a:rPr>
              <a:t> Viết kết quả tính v:</a:t>
            </a:r>
          </a:p>
        </p:txBody>
      </p:sp>
    </p:spTree>
    <p:extLst>
      <p:ext uri="{BB962C8B-B14F-4D97-AF65-F5344CB8AC3E}">
        <p14:creationId xmlns:p14="http://schemas.microsoft.com/office/powerpoint/2010/main" val="184063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wipe(left)">
                                      <p:cBhvr>
                                        <p:cTn id="7" dur="500"/>
                                        <p:tgtEl>
                                          <p:spTgt spid="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0">
                                            <p:txEl>
                                              <p:pRg st="1" end="1"/>
                                            </p:txEl>
                                          </p:spTgt>
                                        </p:tgtEl>
                                        <p:attrNameLst>
                                          <p:attrName>style.visibility</p:attrName>
                                        </p:attrNameLst>
                                      </p:cBhvr>
                                      <p:to>
                                        <p:strVal val="visible"/>
                                      </p:to>
                                    </p:set>
                                    <p:animEffect transition="in" filter="wipe(left)">
                                      <p:cBhvr>
                                        <p:cTn id="12" dur="500"/>
                                        <p:tgtEl>
                                          <p:spTgt spid="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0">
                                            <p:txEl>
                                              <p:pRg st="2" end="2"/>
                                            </p:txEl>
                                          </p:spTgt>
                                        </p:tgtEl>
                                        <p:attrNameLst>
                                          <p:attrName>style.visibility</p:attrName>
                                        </p:attrNameLst>
                                      </p:cBhvr>
                                      <p:to>
                                        <p:strVal val="visible"/>
                                      </p:to>
                                    </p:set>
                                    <p:animEffect transition="in" filter="wipe(left)">
                                      <p:cBhvr>
                                        <p:cTn id="17" dur="500"/>
                                        <p:tgtEl>
                                          <p:spTgt spid="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7" name="Rectangle 134">
            <a:extLst>
              <a:ext uri="{FF2B5EF4-FFF2-40B4-BE49-F238E27FC236}">
                <a16:creationId xmlns:a16="http://schemas.microsoft.com/office/drawing/2014/main" id="{43B6B5C9-BE23-4C39-92DF-62F5C1B96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198" name="Group 136">
            <a:extLst>
              <a:ext uri="{FF2B5EF4-FFF2-40B4-BE49-F238E27FC236}">
                <a16:creationId xmlns:a16="http://schemas.microsoft.com/office/drawing/2014/main" id="{4933887F-5725-499E-8BC5-19BEFD54DB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3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3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9458" name="Picture 2" descr="Phiếu bài tập số 32 môn Toán cho học sinh khối lớp 1 đến ...">
            <a:extLst>
              <a:ext uri="{FF2B5EF4-FFF2-40B4-BE49-F238E27FC236}">
                <a16:creationId xmlns:a16="http://schemas.microsoft.com/office/drawing/2014/main" id="{DD657774-344B-F635-2540-D67318DE8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602" y="1"/>
            <a:ext cx="2077397" cy="13525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00BEF170-937D-BC16-0201-5D25FCD289D9}"/>
              </a:ext>
            </a:extLst>
          </p:cNvPr>
          <p:cNvSpPr/>
          <p:nvPr/>
        </p:nvSpPr>
        <p:spPr>
          <a:xfrm>
            <a:off x="2057400" y="304800"/>
            <a:ext cx="5009201" cy="666750"/>
          </a:xfrm>
          <a:prstGeom prst="rect">
            <a:avLst/>
          </a:prstGeom>
        </p:spPr>
        <p:txBody>
          <a:bodyPr vert="horz" lIns="91440" tIns="45720" rIns="91440" bIns="45720" rtlCol="0" anchor="t">
            <a:noAutofit/>
          </a:bodyPr>
          <a:lstStyle/>
          <a:p>
            <a:pPr marL="0" marR="0" lvl="0" indent="0" algn="ctr" defTabSz="914400" rtl="0" eaLnBrk="1" fontAlgn="base" latinLnBrk="0" hangingPunct="1">
              <a:lnSpc>
                <a:spcPct val="120000"/>
              </a:lnSpc>
              <a:spcBef>
                <a:spcPct val="0"/>
              </a:spcBef>
              <a:spcAft>
                <a:spcPts val="600"/>
              </a:spcAft>
              <a:buClrTx/>
              <a:buSzTx/>
              <a:buFontTx/>
              <a:buNone/>
              <a:tabLst/>
              <a:defRPr/>
            </a:pPr>
            <a:r>
              <a:rPr kumimoji="0" lang="en-US" sz="36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LUYỆN TẬP – CỦNG CỐ</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08713">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05283">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08713">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05283">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08713">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08713">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208713">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571501739"/>
                      </a:ext>
                    </a:extLst>
                  </a:tr>
                </a:tbl>
              </a:graphicData>
            </a:graphic>
          </p:graphicFrame>
        </mc:Choice>
        <mc:Fallback xmlns="">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62636">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62636">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62636">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62636">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62636">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62636">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543052">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endParaRPr lang="en-US"/>
                        </a:p>
                      </a:txBody>
                      <a:tcPr marL="61756" marR="61756" marT="0" marB="0">
                        <a:blipFill>
                          <a:blip r:embed="rId4"/>
                          <a:stretch>
                            <a:fillRect l="-105063" t="-301124" r="-289873" b="-23596"/>
                          </a:stretch>
                        </a:blipFill>
                      </a:tcPr>
                    </a:tc>
                    <a:tc>
                      <a:txBody>
                        <a:bodyPr/>
                        <a:lstStyle/>
                        <a:p>
                          <a:endParaRPr lang="en-US"/>
                        </a:p>
                      </a:txBody>
                      <a:tcPr marL="61756" marR="61756" marT="0" marB="0">
                        <a:blipFill>
                          <a:blip r:embed="rId4"/>
                          <a:stretch>
                            <a:fillRect l="-220408" t="-301124" r="-211565" b="-23596"/>
                          </a:stretch>
                        </a:blipFill>
                      </a:tcPr>
                    </a:tc>
                    <a:tc>
                      <a:txBody>
                        <a:bodyPr/>
                        <a:lstStyle/>
                        <a:p>
                          <a:endParaRPr lang="en-US"/>
                        </a:p>
                      </a:txBody>
                      <a:tcPr marL="61756" marR="61756" marT="0" marB="0">
                        <a:blipFill>
                          <a:blip r:embed="rId4"/>
                          <a:stretch>
                            <a:fillRect l="-316107" t="-301124" r="-108725" b="-23596"/>
                          </a:stretch>
                        </a:blipFill>
                      </a:tcPr>
                    </a:tc>
                    <a:tc>
                      <a:txBody>
                        <a:bodyPr/>
                        <a:lstStyle/>
                        <a:p>
                          <a:endParaRPr lang="en-US"/>
                        </a:p>
                      </a:txBody>
                      <a:tcPr marL="61756" marR="61756" marT="0" marB="0">
                        <a:blipFill>
                          <a:blip r:embed="rId4"/>
                          <a:stretch>
                            <a:fillRect l="-392405" t="-301124" r="-2532" b="-23596"/>
                          </a:stretch>
                        </a:blipFill>
                      </a:tcPr>
                    </a:tc>
                    <a:extLst>
                      <a:ext uri="{0D108BD9-81ED-4DB2-BD59-A6C34878D82A}">
                        <a16:rowId xmlns:a16="http://schemas.microsoft.com/office/drawing/2014/main" val="3571501739"/>
                      </a:ext>
                    </a:extLst>
                  </a:tr>
                </a:tbl>
              </a:graphicData>
            </a:graphic>
          </p:graphicFrame>
        </mc:Fallback>
      </mc:AlternateContent>
      <p:grpSp>
        <p:nvGrpSpPr>
          <p:cNvPr id="3" name="Group 2">
            <a:extLst>
              <a:ext uri="{FF2B5EF4-FFF2-40B4-BE49-F238E27FC236}">
                <a16:creationId xmlns:a16="http://schemas.microsoft.com/office/drawing/2014/main" id="{F58C55C5-9C1D-A52D-C46E-E48766943CAF}"/>
              </a:ext>
            </a:extLst>
          </p:cNvPr>
          <p:cNvGrpSpPr/>
          <p:nvPr/>
        </p:nvGrpSpPr>
        <p:grpSpPr>
          <a:xfrm>
            <a:off x="5312796" y="1562485"/>
            <a:ext cx="3678806" cy="1930965"/>
            <a:chOff x="5312796" y="1562485"/>
            <a:chExt cx="3678806" cy="1930965"/>
          </a:xfrm>
        </p:grpSpPr>
        <p:grpSp>
          <p:nvGrpSpPr>
            <p:cNvPr id="4" name="Group 3">
              <a:extLst>
                <a:ext uri="{FF2B5EF4-FFF2-40B4-BE49-F238E27FC236}">
                  <a16:creationId xmlns:a16="http://schemas.microsoft.com/office/drawing/2014/main" id="{104A4E84-780B-B6DB-F496-9D38AC6154D3}"/>
                </a:ext>
              </a:extLst>
            </p:cNvPr>
            <p:cNvGrpSpPr/>
            <p:nvPr/>
          </p:nvGrpSpPr>
          <p:grpSpPr>
            <a:xfrm>
              <a:off x="5331846" y="1562485"/>
              <a:ext cx="2670232" cy="1417081"/>
              <a:chOff x="5331846" y="1562485"/>
              <a:chExt cx="2670232" cy="1417081"/>
            </a:xfrm>
          </p:grpSpPr>
          <p:sp>
            <p:nvSpPr>
              <p:cNvPr id="30" name="TextBox 29">
                <a:extLst>
                  <a:ext uri="{FF2B5EF4-FFF2-40B4-BE49-F238E27FC236}">
                    <a16:creationId xmlns:a16="http://schemas.microsoft.com/office/drawing/2014/main" id="{0AAD53FA-7F1F-8696-D891-28572F4E9F19}"/>
                  </a:ext>
                </a:extLst>
              </p:cNvPr>
              <p:cNvSpPr txBox="1"/>
              <p:nvPr/>
            </p:nvSpPr>
            <p:spPr>
              <a:xfrm>
                <a:off x="5331846" y="1562485"/>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0,649</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01E223FF-295C-2F50-222B-2A3E32E5B0BF}"/>
                  </a:ext>
                </a:extLst>
              </p:cNvPr>
              <p:cNvSpPr txBox="1"/>
              <p:nvPr/>
            </p:nvSpPr>
            <p:spPr>
              <a:xfrm>
                <a:off x="5331846" y="18206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0,651</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4CD99917-DA34-7110-1CDB-F47E3B59A53F}"/>
                  </a:ext>
                </a:extLst>
              </p:cNvPr>
              <p:cNvSpPr txBox="1"/>
              <p:nvPr/>
            </p:nvSpPr>
            <p:spPr>
              <a:xfrm>
                <a:off x="5331846" y="2088006"/>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0,654</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2B4616A3-CB82-D74F-CC0D-72F3C4252B71}"/>
                  </a:ext>
                </a:extLst>
              </p:cNvPr>
              <p:cNvSpPr txBox="1"/>
              <p:nvPr/>
            </p:nvSpPr>
            <p:spPr>
              <a:xfrm>
                <a:off x="5331846" y="2346189"/>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0,653</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C84B2A31-6CE3-7BA2-9AA6-D35ACEB3E193}"/>
                  </a:ext>
                </a:extLst>
              </p:cNvPr>
              <p:cNvSpPr txBox="1"/>
              <p:nvPr/>
            </p:nvSpPr>
            <p:spPr>
              <a:xfrm>
                <a:off x="5331846" y="260077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0,650</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07812020-05C0-D890-336F-221CCCE369F9}"/>
                  </a:ext>
                </a:extLst>
              </p:cNvPr>
              <p:cNvSpPr txBox="1"/>
              <p:nvPr/>
            </p:nvSpPr>
            <p:spPr>
              <a:xfrm>
                <a:off x="7161724" y="1571941"/>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3,49</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B9B020A1-563C-908E-F2D1-DEB4DB2229B8}"/>
                  </a:ext>
                </a:extLst>
              </p:cNvPr>
              <p:cNvSpPr txBox="1"/>
              <p:nvPr/>
            </p:nvSpPr>
            <p:spPr>
              <a:xfrm>
                <a:off x="7161724" y="1830124"/>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3,51</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1BC16C9F-5CE5-24D8-1335-72CB302CC3FA}"/>
                  </a:ext>
                </a:extLst>
              </p:cNvPr>
              <p:cNvSpPr txBox="1"/>
              <p:nvPr/>
            </p:nvSpPr>
            <p:spPr>
              <a:xfrm>
                <a:off x="7161724" y="2097462"/>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3,54</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CEBA34E9-4DDF-8D63-37E9-A17F96668AFC}"/>
                  </a:ext>
                </a:extLst>
              </p:cNvPr>
              <p:cNvSpPr txBox="1"/>
              <p:nvPr/>
            </p:nvSpPr>
            <p:spPr>
              <a:xfrm>
                <a:off x="7161724" y="2355645"/>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3,53</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9B90CA63-A219-835F-3DB7-990BC97B67B6}"/>
                  </a:ext>
                </a:extLst>
              </p:cNvPr>
              <p:cNvSpPr txBox="1"/>
              <p:nvPr/>
            </p:nvSpPr>
            <p:spPr>
              <a:xfrm>
                <a:off x="7161724" y="2610234"/>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3,50</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grpSp>
        <p:sp>
          <p:nvSpPr>
            <p:cNvPr id="35" name="TextBox 34">
              <a:extLst>
                <a:ext uri="{FF2B5EF4-FFF2-40B4-BE49-F238E27FC236}">
                  <a16:creationId xmlns:a16="http://schemas.microsoft.com/office/drawing/2014/main" id="{58B31668-0530-060B-52F3-D74CD426DF63}"/>
                </a:ext>
              </a:extLst>
            </p:cNvPr>
            <p:cNvSpPr txBox="1"/>
            <p:nvPr/>
          </p:nvSpPr>
          <p:spPr>
            <a:xfrm>
              <a:off x="8002078" y="1809035"/>
              <a:ext cx="9895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0,004</a:t>
              </a:r>
            </a:p>
          </p:txBody>
        </p:sp>
        <p:sp>
          <p:nvSpPr>
            <p:cNvPr id="46" name="TextBox 45">
              <a:extLst>
                <a:ext uri="{FF2B5EF4-FFF2-40B4-BE49-F238E27FC236}">
                  <a16:creationId xmlns:a16="http://schemas.microsoft.com/office/drawing/2014/main" id="{AAEFA50C-1EB4-7172-D27C-C2635F96321F}"/>
                </a:ext>
              </a:extLst>
            </p:cNvPr>
            <p:cNvSpPr txBox="1"/>
            <p:nvPr/>
          </p:nvSpPr>
          <p:spPr>
            <a:xfrm>
              <a:off x="8058150" y="2092935"/>
              <a:ext cx="9144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0,026</a:t>
              </a:r>
            </a:p>
          </p:txBody>
        </p:sp>
        <p:sp>
          <p:nvSpPr>
            <p:cNvPr id="47" name="TextBox 46">
              <a:extLst>
                <a:ext uri="{FF2B5EF4-FFF2-40B4-BE49-F238E27FC236}">
                  <a16:creationId xmlns:a16="http://schemas.microsoft.com/office/drawing/2014/main" id="{F6841E5C-1B79-2243-3676-7543A972ABD9}"/>
                </a:ext>
              </a:extLst>
            </p:cNvPr>
            <p:cNvSpPr txBox="1"/>
            <p:nvPr/>
          </p:nvSpPr>
          <p:spPr>
            <a:xfrm>
              <a:off x="8077200" y="2350562"/>
              <a:ext cx="8953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0,016</a:t>
              </a:r>
            </a:p>
          </p:txBody>
        </p:sp>
        <p:sp>
          <p:nvSpPr>
            <p:cNvPr id="48" name="TextBox 47">
              <a:extLst>
                <a:ext uri="{FF2B5EF4-FFF2-40B4-BE49-F238E27FC236}">
                  <a16:creationId xmlns:a16="http://schemas.microsoft.com/office/drawing/2014/main" id="{FB3E5237-C8BD-87BC-2C85-63241F5BEB54}"/>
                </a:ext>
              </a:extLst>
            </p:cNvPr>
            <p:cNvSpPr txBox="1"/>
            <p:nvPr/>
          </p:nvSpPr>
          <p:spPr>
            <a:xfrm>
              <a:off x="8056125" y="2647950"/>
              <a:ext cx="9354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0,014</a:t>
              </a:r>
            </a:p>
          </p:txBody>
        </p:sp>
        <p:sp>
          <p:nvSpPr>
            <p:cNvPr id="49" name="TextBox 48">
              <a:extLst>
                <a:ext uri="{FF2B5EF4-FFF2-40B4-BE49-F238E27FC236}">
                  <a16:creationId xmlns:a16="http://schemas.microsoft.com/office/drawing/2014/main" id="{6ED200C4-EE60-6280-E149-C0483D52516F}"/>
                </a:ext>
              </a:extLst>
            </p:cNvPr>
            <p:cNvSpPr txBox="1"/>
            <p:nvPr/>
          </p:nvSpPr>
          <p:spPr>
            <a:xfrm>
              <a:off x="6245168" y="15737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0,0024</a:t>
              </a:r>
            </a:p>
          </p:txBody>
        </p:sp>
        <p:sp>
          <p:nvSpPr>
            <p:cNvPr id="50" name="TextBox 49">
              <a:extLst>
                <a:ext uri="{FF2B5EF4-FFF2-40B4-BE49-F238E27FC236}">
                  <a16:creationId xmlns:a16="http://schemas.microsoft.com/office/drawing/2014/main" id="{37594725-53B4-34DC-8A70-13E4347847B9}"/>
                </a:ext>
              </a:extLst>
            </p:cNvPr>
            <p:cNvSpPr txBox="1"/>
            <p:nvPr/>
          </p:nvSpPr>
          <p:spPr>
            <a:xfrm>
              <a:off x="6245168" y="1848111"/>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0,0004</a:t>
              </a:r>
            </a:p>
          </p:txBody>
        </p:sp>
        <p:sp>
          <p:nvSpPr>
            <p:cNvPr id="51" name="TextBox 50">
              <a:extLst>
                <a:ext uri="{FF2B5EF4-FFF2-40B4-BE49-F238E27FC236}">
                  <a16:creationId xmlns:a16="http://schemas.microsoft.com/office/drawing/2014/main" id="{BE931F4B-4015-2F59-FD9C-E4E137D4A2AF}"/>
                </a:ext>
              </a:extLst>
            </p:cNvPr>
            <p:cNvSpPr txBox="1"/>
            <p:nvPr/>
          </p:nvSpPr>
          <p:spPr>
            <a:xfrm>
              <a:off x="6245168" y="2112961"/>
              <a:ext cx="8214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0,0026</a:t>
              </a:r>
            </a:p>
          </p:txBody>
        </p:sp>
        <p:sp>
          <p:nvSpPr>
            <p:cNvPr id="52" name="TextBox 51">
              <a:extLst>
                <a:ext uri="{FF2B5EF4-FFF2-40B4-BE49-F238E27FC236}">
                  <a16:creationId xmlns:a16="http://schemas.microsoft.com/office/drawing/2014/main" id="{575D2F89-70B5-F257-7C79-1BD4E64F3EA4}"/>
                </a:ext>
              </a:extLst>
            </p:cNvPr>
            <p:cNvSpPr txBox="1"/>
            <p:nvPr/>
          </p:nvSpPr>
          <p:spPr>
            <a:xfrm>
              <a:off x="6245168" y="2362200"/>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0,0016</a:t>
              </a:r>
            </a:p>
          </p:txBody>
        </p:sp>
        <p:sp>
          <p:nvSpPr>
            <p:cNvPr id="53" name="TextBox 52">
              <a:extLst>
                <a:ext uri="{FF2B5EF4-FFF2-40B4-BE49-F238E27FC236}">
                  <a16:creationId xmlns:a16="http://schemas.microsoft.com/office/drawing/2014/main" id="{6D77FE4D-9E8E-B657-8185-6F5FEEDAAC87}"/>
                </a:ext>
              </a:extLst>
            </p:cNvPr>
            <p:cNvSpPr txBox="1"/>
            <p:nvPr/>
          </p:nvSpPr>
          <p:spPr>
            <a:xfrm>
              <a:off x="6245168" y="2628900"/>
              <a:ext cx="8214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0,0014</a:t>
              </a:r>
            </a:p>
          </p:txBody>
        </p:sp>
        <p:sp>
          <p:nvSpPr>
            <p:cNvPr id="54" name="TextBox 53">
              <a:extLst>
                <a:ext uri="{FF2B5EF4-FFF2-40B4-BE49-F238E27FC236}">
                  <a16:creationId xmlns:a16="http://schemas.microsoft.com/office/drawing/2014/main" id="{83AE9792-DACB-75F6-F19D-3872D5A252E8}"/>
                </a:ext>
              </a:extLst>
            </p:cNvPr>
            <p:cNvSpPr txBox="1"/>
            <p:nvPr/>
          </p:nvSpPr>
          <p:spPr>
            <a:xfrm>
              <a:off x="5312796" y="30977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0,6514</a:t>
              </a:r>
            </a:p>
          </p:txBody>
        </p:sp>
        <p:sp>
          <p:nvSpPr>
            <p:cNvPr id="55" name="TextBox 54">
              <a:extLst>
                <a:ext uri="{FF2B5EF4-FFF2-40B4-BE49-F238E27FC236}">
                  <a16:creationId xmlns:a16="http://schemas.microsoft.com/office/drawing/2014/main" id="{70DE9436-4934-701A-D346-BC08757C9FF4}"/>
                </a:ext>
              </a:extLst>
            </p:cNvPr>
            <p:cNvSpPr txBox="1"/>
            <p:nvPr/>
          </p:nvSpPr>
          <p:spPr>
            <a:xfrm>
              <a:off x="6134100" y="3124118"/>
              <a:ext cx="10455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0,00168</a:t>
              </a:r>
            </a:p>
          </p:txBody>
        </p:sp>
        <p:sp>
          <p:nvSpPr>
            <p:cNvPr id="56" name="TextBox 55">
              <a:extLst>
                <a:ext uri="{FF2B5EF4-FFF2-40B4-BE49-F238E27FC236}">
                  <a16:creationId xmlns:a16="http://schemas.microsoft.com/office/drawing/2014/main" id="{E100497C-64F3-4C96-BC7B-68B6A84FF781}"/>
                </a:ext>
              </a:extLst>
            </p:cNvPr>
            <p:cNvSpPr txBox="1"/>
            <p:nvPr/>
          </p:nvSpPr>
          <p:spPr>
            <a:xfrm>
              <a:off x="7142674" y="311681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0,3514</a:t>
              </a:r>
            </a:p>
          </p:txBody>
        </p:sp>
        <p:sp>
          <p:nvSpPr>
            <p:cNvPr id="57" name="TextBox 56">
              <a:extLst>
                <a:ext uri="{FF2B5EF4-FFF2-40B4-BE49-F238E27FC236}">
                  <a16:creationId xmlns:a16="http://schemas.microsoft.com/office/drawing/2014/main" id="{FC71FE68-E0D3-2CA6-72F0-551696BC9B49}"/>
                </a:ext>
              </a:extLst>
            </p:cNvPr>
            <p:cNvSpPr txBox="1"/>
            <p:nvPr/>
          </p:nvSpPr>
          <p:spPr>
            <a:xfrm>
              <a:off x="8002078" y="1571941"/>
              <a:ext cx="9895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0,024</a:t>
              </a:r>
            </a:p>
          </p:txBody>
        </p:sp>
        <p:sp>
          <p:nvSpPr>
            <p:cNvPr id="58" name="TextBox 57">
              <a:extLst>
                <a:ext uri="{FF2B5EF4-FFF2-40B4-BE49-F238E27FC236}">
                  <a16:creationId xmlns:a16="http://schemas.microsoft.com/office/drawing/2014/main" id="{004D6CA5-C367-40FA-3F41-87CB66454985}"/>
                </a:ext>
              </a:extLst>
            </p:cNvPr>
            <p:cNvSpPr txBox="1"/>
            <p:nvPr/>
          </p:nvSpPr>
          <p:spPr>
            <a:xfrm>
              <a:off x="7946006" y="3124118"/>
              <a:ext cx="10455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0,0168</a:t>
              </a:r>
            </a:p>
          </p:txBody>
        </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868E66E-9D68-4575-A2B4-6E662CC6593C}"/>
                  </a:ext>
                </a:extLst>
              </p:cNvPr>
              <p:cNvSpPr txBox="1"/>
              <p:nvPr/>
            </p:nvSpPr>
            <p:spPr>
              <a:xfrm>
                <a:off x="652803" y="1117004"/>
                <a:ext cx="3614397" cy="1839606"/>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 </a:t>
                </a: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Viết kết quả đo:</a:t>
                </a:r>
              </a:p>
              <a:p>
                <a:pPr marL="228600" marR="0" lvl="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e>
                      </m:acc>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oMath>
                  </m:oMathPara>
                </a14:m>
                <a:endParaRPr kumimoji="0" lang="en-US" sz="2000" b="0" i="1" u="none" strike="noStrike" kern="1200" cap="none" spc="0" normalizeH="0" baseline="0" noProof="0">
                  <a:ln>
                    <a:noFill/>
                  </a:ln>
                  <a:solidFill>
                    <a:prstClr val="black"/>
                  </a:solidFill>
                  <a:effectLst/>
                  <a:uLnTx/>
                  <a:uFillTx/>
                  <a:latin typeface="Calibri"/>
                  <a:ea typeface="Times New Roman" panose="02020603050405020304" pitchFamily="18" charset="0"/>
                  <a:cs typeface="+mn-cs"/>
                </a:endParaRPr>
              </a:p>
              <a:p>
                <a:pPr marL="228600" marR="0" lvl="0" indent="0" algn="just"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oMath>
                </a14:m>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0,6514 ± 0,00218(m)</a:t>
                </a:r>
              </a:p>
              <a:p>
                <a:pPr marL="228600" marR="0" lvl="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acc>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oMath>
                  </m:oMathPara>
                </a14:m>
                <a:endParaRPr kumimoji="0" lang="en-US" sz="2000" b="0" i="1" u="none" strike="noStrike" kern="1200" cap="none" spc="0" normalizeH="0" baseline="0" noProof="0">
                  <a:ln>
                    <a:noFill/>
                  </a:ln>
                  <a:solidFill>
                    <a:prstClr val="black"/>
                  </a:solidFill>
                  <a:effectLst/>
                  <a:uLnTx/>
                  <a:uFillTx/>
                  <a:latin typeface="Calibri"/>
                  <a:ea typeface="Times New Roman" panose="02020603050405020304" pitchFamily="18" charset="0"/>
                  <a:cs typeface="+mn-cs"/>
                </a:endParaRPr>
              </a:p>
              <a:p>
                <a:pPr marL="228600" marR="0" lvl="0" indent="0" algn="just"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oMath>
                </a14:m>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3,514 ± 0,0218(s)</a:t>
                </a:r>
              </a:p>
            </p:txBody>
          </p:sp>
        </mc:Choice>
        <mc:Fallback xmlns="">
          <p:sp>
            <p:nvSpPr>
              <p:cNvPr id="45" name="TextBox 44">
                <a:extLst>
                  <a:ext uri="{FF2B5EF4-FFF2-40B4-BE49-F238E27FC236}">
                    <a16:creationId xmlns:a16="http://schemas.microsoft.com/office/drawing/2014/main" id="{C868E66E-9D68-4575-A2B4-6E662CC6593C}"/>
                  </a:ext>
                </a:extLst>
              </p:cNvPr>
              <p:cNvSpPr txBox="1">
                <a:spLocks noRot="1" noChangeAspect="1" noMove="1" noResize="1" noEditPoints="1" noAdjustHandles="1" noChangeArrowheads="1" noChangeShapeType="1" noTextEdit="1"/>
              </p:cNvSpPr>
              <p:nvPr/>
            </p:nvSpPr>
            <p:spPr>
              <a:xfrm>
                <a:off x="652803" y="1117004"/>
                <a:ext cx="3614397" cy="1839606"/>
              </a:xfrm>
              <a:prstGeom prst="rect">
                <a:avLst/>
              </a:prstGeom>
              <a:blipFill>
                <a:blip r:embed="rId5"/>
                <a:stretch>
                  <a:fillRect l="-1686" t="-331" b="-4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81AF897-C7AE-958A-4A8C-F927A640BCA0}"/>
                  </a:ext>
                </a:extLst>
              </p:cNvPr>
              <p:cNvSpPr txBox="1"/>
              <p:nvPr/>
            </p:nvSpPr>
            <p:spPr>
              <a:xfrm>
                <a:off x="656997" y="2923044"/>
                <a:ext cx="3610203" cy="981423"/>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d.</a:t>
                </a: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Tính tốc độ trung bình:</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𝑣</m:t>
                        </m:r>
                      </m:e>
                    </m:acc>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e>
                        </m:acc>
                      </m:num>
                      <m:den>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acc>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0,6514</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3,514</m:t>
                        </m:r>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=0,1854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𝑚</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oMath>
                </a14:m>
                <a:endPar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endParaRPr>
              </a:p>
            </p:txBody>
          </p:sp>
        </mc:Choice>
        <mc:Fallback xmlns="">
          <p:sp>
            <p:nvSpPr>
              <p:cNvPr id="59" name="TextBox 58">
                <a:extLst>
                  <a:ext uri="{FF2B5EF4-FFF2-40B4-BE49-F238E27FC236}">
                    <a16:creationId xmlns:a16="http://schemas.microsoft.com/office/drawing/2014/main" id="{C81AF897-C7AE-958A-4A8C-F927A640BCA0}"/>
                  </a:ext>
                </a:extLst>
              </p:cNvPr>
              <p:cNvSpPr txBox="1">
                <a:spLocks noRot="1" noChangeAspect="1" noMove="1" noResize="1" noEditPoints="1" noAdjustHandles="1" noChangeArrowheads="1" noChangeShapeType="1" noTextEdit="1"/>
              </p:cNvSpPr>
              <p:nvPr/>
            </p:nvSpPr>
            <p:spPr>
              <a:xfrm>
                <a:off x="656997" y="2923044"/>
                <a:ext cx="3610203" cy="981423"/>
              </a:xfrm>
              <a:prstGeom prst="rect">
                <a:avLst/>
              </a:prstGeom>
              <a:blipFill>
                <a:blip r:embed="rId6"/>
                <a:stretch>
                  <a:fillRect l="-1858" t="-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9775055A-A7B1-A052-AF42-A80ACC13875D}"/>
                  </a:ext>
                </a:extLst>
              </p:cNvPr>
              <p:cNvSpPr txBox="1"/>
              <p:nvPr/>
            </p:nvSpPr>
            <p:spPr>
              <a:xfrm>
                <a:off x="664368" y="5298772"/>
                <a:ext cx="8327234" cy="1311578"/>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e.</a:t>
                </a: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Tính sai số tỉ đối:</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𝛿</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num>
                      <m:den>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acc>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.100%= </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0,620%</m:t>
                    </m:r>
                  </m:oMath>
                </a14:m>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𝛿</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num>
                      <m:den>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e>
                        </m:acc>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.100%= </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0,335%</m:t>
                    </m:r>
                  </m:oMath>
                </a14:m>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a:t>
                </a:r>
              </a:p>
              <a:p>
                <a:pPr marL="0" marR="0" lvl="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𝛿</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𝑣</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𝛿</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𝛿</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0,955%</m:t>
                      </m:r>
                    </m:oMath>
                  </m:oMathPara>
                </a14:m>
                <a:endPar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endParaRPr>
              </a:p>
            </p:txBody>
          </p:sp>
        </mc:Choice>
        <mc:Fallback xmlns="">
          <p:sp>
            <p:nvSpPr>
              <p:cNvPr id="60" name="TextBox 59">
                <a:extLst>
                  <a:ext uri="{FF2B5EF4-FFF2-40B4-BE49-F238E27FC236}">
                    <a16:creationId xmlns:a16="http://schemas.microsoft.com/office/drawing/2014/main" id="{9775055A-A7B1-A052-AF42-A80ACC13875D}"/>
                  </a:ext>
                </a:extLst>
              </p:cNvPr>
              <p:cNvSpPr txBox="1">
                <a:spLocks noRot="1" noChangeAspect="1" noMove="1" noResize="1" noEditPoints="1" noAdjustHandles="1" noChangeArrowheads="1" noChangeShapeType="1" noTextEdit="1"/>
              </p:cNvSpPr>
              <p:nvPr/>
            </p:nvSpPr>
            <p:spPr>
              <a:xfrm>
                <a:off x="664368" y="5298772"/>
                <a:ext cx="8327234" cy="1311578"/>
              </a:xfrm>
              <a:prstGeom prst="rect">
                <a:avLst/>
              </a:prstGeom>
              <a:blipFill>
                <a:blip r:embed="rId7"/>
                <a:stretch>
                  <a:fillRect l="-805" t="-4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FF388FC-C9F8-078D-AD98-DE94C4614FD4}"/>
                  </a:ext>
                </a:extLst>
              </p:cNvPr>
              <p:cNvSpPr txBox="1"/>
              <p:nvPr/>
            </p:nvSpPr>
            <p:spPr>
              <a:xfrm>
                <a:off x="4267200" y="3543240"/>
                <a:ext cx="470535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3366"/>
                    </a:solidFill>
                    <a:effectLst/>
                    <a:uLnTx/>
                    <a:uFillTx/>
                    <a:latin typeface="Calibri"/>
                    <a:ea typeface="Times New Roman" panose="02020603050405020304" pitchFamily="18" charset="0"/>
                    <a:cs typeface="+mn-cs"/>
                    <a:sym typeface="Symbol" panose="05050102010706020507" pitchFamily="18" charset="2"/>
                  </a:rPr>
                  <a:t></a:t>
                </a:r>
                <a:r>
                  <a:rPr kumimoji="0" lang="en-US" sz="2000" b="1" i="0" u="none" strike="noStrike" kern="1200" cap="none" spc="0" normalizeH="0" baseline="0" noProof="0">
                    <a:ln>
                      <a:noFill/>
                    </a:ln>
                    <a:solidFill>
                      <a:srgbClr val="003366"/>
                    </a:solidFill>
                    <a:effectLst/>
                    <a:uLnTx/>
                    <a:uFillTx/>
                    <a:latin typeface="Calibri"/>
                    <a:ea typeface="Times New Roman" panose="02020603050405020304" pitchFamily="18" charset="0"/>
                    <a:cs typeface="+mn-cs"/>
                  </a:rPr>
                  <a:t> </a:t>
                </a:r>
                <a14:m>
                  <m:oMath xmlns:m="http://schemas.openxmlformats.org/officeDocument/2006/math">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𝒗</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m:t>
                    </m:r>
                    <m:acc>
                      <m:accPr>
                        <m:chr m:val="̅"/>
                        <m:ctrlP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ctrlPr>
                      </m:accPr>
                      <m:e>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𝒗</m:t>
                        </m:r>
                      </m:e>
                    </m:acc>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𝜹</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𝒗</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𝟎</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𝟎𝟎𝟏𝟕𝟕</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𝒎</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𝒔</m:t>
                    </m:r>
                  </m:oMath>
                </a14:m>
                <a:endParaRPr kumimoji="0" lang="en-US" sz="2000" b="1" i="0" u="none" strike="noStrike" kern="1200" cap="none" spc="0" normalizeH="0" baseline="0" noProof="0">
                  <a:ln>
                    <a:noFill/>
                  </a:ln>
                  <a:solidFill>
                    <a:srgbClr val="003366"/>
                  </a:solidFill>
                  <a:effectLst/>
                  <a:uLnTx/>
                  <a:uFillTx/>
                  <a:latin typeface="Calibri"/>
                  <a:ea typeface="+mn-ea"/>
                  <a:cs typeface="+mn-cs"/>
                </a:endParaRPr>
              </a:p>
            </p:txBody>
          </p:sp>
        </mc:Choice>
        <mc:Fallback xmlns="">
          <p:sp>
            <p:nvSpPr>
              <p:cNvPr id="61" name="TextBox 60">
                <a:extLst>
                  <a:ext uri="{FF2B5EF4-FFF2-40B4-BE49-F238E27FC236}">
                    <a16:creationId xmlns:a16="http://schemas.microsoft.com/office/drawing/2014/main" id="{CFF388FC-C9F8-078D-AD98-DE94C4614FD4}"/>
                  </a:ext>
                </a:extLst>
              </p:cNvPr>
              <p:cNvSpPr txBox="1">
                <a:spLocks noRot="1" noChangeAspect="1" noMove="1" noResize="1" noEditPoints="1" noAdjustHandles="1" noChangeArrowheads="1" noChangeShapeType="1" noTextEdit="1"/>
              </p:cNvSpPr>
              <p:nvPr/>
            </p:nvSpPr>
            <p:spPr>
              <a:xfrm>
                <a:off x="4267200" y="3543240"/>
                <a:ext cx="4705352" cy="400110"/>
              </a:xfrm>
              <a:prstGeom prst="rect">
                <a:avLst/>
              </a:prstGeom>
              <a:blipFill>
                <a:blip r:embed="rId8"/>
                <a:stretch>
                  <a:fillRect l="-1295" t="-10606" b="-22727"/>
                </a:stretch>
              </a:blipFill>
            </p:spPr>
            <p:txBody>
              <a:bodyPr/>
              <a:lstStyle/>
              <a:p>
                <a:r>
                  <a:rPr lang="en-US">
                    <a:noFill/>
                  </a:rPr>
                  <a:t> </a:t>
                </a:r>
              </a:p>
            </p:txBody>
          </p:sp>
        </mc:Fallback>
      </mc:AlternateContent>
      <p:sp>
        <p:nvSpPr>
          <p:cNvPr id="62" name="TextBox 61">
            <a:extLst>
              <a:ext uri="{FF2B5EF4-FFF2-40B4-BE49-F238E27FC236}">
                <a16:creationId xmlns:a16="http://schemas.microsoft.com/office/drawing/2014/main" id="{D3300786-B4D1-EF34-039D-500FF5F431A5}"/>
              </a:ext>
            </a:extLst>
          </p:cNvPr>
          <p:cNvSpPr txBox="1"/>
          <p:nvPr/>
        </p:nvSpPr>
        <p:spPr>
          <a:xfrm>
            <a:off x="664367" y="3975050"/>
            <a:ext cx="4560435" cy="425501"/>
          </a:xfrm>
          <a:prstGeom prst="rect">
            <a:avLst/>
          </a:prstGeom>
          <a:noFill/>
        </p:spPr>
        <p:txBody>
          <a:bodyPr wrap="square">
            <a:spAutoFit/>
          </a:bodyPr>
          <a:lstStyle/>
          <a:p>
            <a:pPr algn="just">
              <a:lnSpc>
                <a:spcPct val="115000"/>
              </a:lnSpc>
            </a:pPr>
            <a:r>
              <a:rPr lang="en-US" sz="2000" b="1">
                <a:solidFill>
                  <a:srgbClr val="003366"/>
                </a:solidFill>
                <a:effectLst/>
                <a:latin typeface="+mj-lt"/>
                <a:ea typeface="Times New Roman" panose="02020603050405020304" pitchFamily="18" charset="0"/>
              </a:rPr>
              <a:t>f.</a:t>
            </a:r>
            <a:r>
              <a:rPr lang="en-US" sz="2000">
                <a:solidFill>
                  <a:srgbClr val="003366"/>
                </a:solidFill>
                <a:effectLst/>
                <a:latin typeface="+mj-lt"/>
                <a:ea typeface="Times New Roman" panose="02020603050405020304" pitchFamily="18" charset="0"/>
              </a:rPr>
              <a:t> Viết kết quả tính v:</a:t>
            </a:r>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63B6B88A-A0FD-00B0-03BF-6FC731991AEE}"/>
                  </a:ext>
                </a:extLst>
              </p:cNvPr>
              <p:cNvSpPr txBox="1"/>
              <p:nvPr/>
            </p:nvSpPr>
            <p:spPr>
              <a:xfrm>
                <a:off x="2286001" y="4411474"/>
                <a:ext cx="4572000" cy="446276"/>
              </a:xfrm>
              <a:prstGeom prst="rect">
                <a:avLst/>
              </a:prstGeom>
              <a:noFill/>
            </p:spPr>
            <p:txBody>
              <a:bodyPr wrap="square">
                <a:spAutoFit/>
              </a:bodyPr>
              <a:lstStyle/>
              <a:p>
                <a:pPr algn="just">
                  <a:lnSpc>
                    <a:spcPct val="115000"/>
                  </a:lnSpc>
                </a:pPr>
                <a14:m>
                  <m:oMathPara xmlns:m="http://schemas.openxmlformats.org/officeDocument/2006/math">
                    <m:oMathParaPr>
                      <m:jc m:val="centerGroup"/>
                    </m:oMathParaPr>
                    <m:oMath xmlns:m="http://schemas.openxmlformats.org/officeDocument/2006/math">
                      <m:r>
                        <a:rPr lang="en-US" sz="2000" i="1">
                          <a:solidFill>
                            <a:srgbClr val="003366"/>
                          </a:solidFill>
                          <a:effectLst/>
                          <a:latin typeface="Cambria Math" panose="02040503050406030204" pitchFamily="18" charset="0"/>
                          <a:ea typeface="Times New Roman" panose="02020603050405020304" pitchFamily="18" charset="0"/>
                        </a:rPr>
                        <m:t>𝑣</m:t>
                      </m:r>
                      <m:r>
                        <a:rPr lang="en-US" sz="2000" i="1">
                          <a:solidFill>
                            <a:srgbClr val="003366"/>
                          </a:solidFill>
                          <a:effectLst/>
                          <a:latin typeface="Cambria Math" panose="02040503050406030204" pitchFamily="18" charset="0"/>
                          <a:ea typeface="Times New Roman" panose="02020603050405020304" pitchFamily="18" charset="0"/>
                        </a:rPr>
                        <m:t>=</m:t>
                      </m:r>
                      <m:acc>
                        <m:accPr>
                          <m:chr m:val="̅"/>
                          <m:ctrlPr>
                            <a:rPr lang="en-US" sz="2000" i="1">
                              <a:solidFill>
                                <a:srgbClr val="003366"/>
                              </a:solidFill>
                              <a:effectLst/>
                              <a:latin typeface="Cambria Math" panose="02040503050406030204" pitchFamily="18" charset="0"/>
                              <a:ea typeface="Times New Roman" panose="02020603050405020304" pitchFamily="18" charset="0"/>
                            </a:rPr>
                          </m:ctrlPr>
                        </m:accPr>
                        <m:e>
                          <m:r>
                            <a:rPr lang="en-US" sz="2000" i="1">
                              <a:solidFill>
                                <a:srgbClr val="003366"/>
                              </a:solidFill>
                              <a:effectLst/>
                              <a:latin typeface="Cambria Math" panose="02040503050406030204" pitchFamily="18" charset="0"/>
                              <a:ea typeface="Times New Roman" panose="02020603050405020304" pitchFamily="18" charset="0"/>
                            </a:rPr>
                            <m:t>𝑣</m:t>
                          </m:r>
                        </m:e>
                      </m:acc>
                      <m:r>
                        <a:rPr lang="en-US" sz="2000" i="1">
                          <a:solidFill>
                            <a:srgbClr val="003366"/>
                          </a:solidFill>
                          <a:effectLst/>
                          <a:latin typeface="Cambria Math" panose="02040503050406030204" pitchFamily="18" charset="0"/>
                          <a:ea typeface="Times New Roman" panose="02020603050405020304" pitchFamily="18" charset="0"/>
                        </a:rPr>
                        <m:t>±∆</m:t>
                      </m:r>
                      <m:r>
                        <a:rPr lang="en-US" sz="2000" i="1">
                          <a:solidFill>
                            <a:srgbClr val="003366"/>
                          </a:solidFill>
                          <a:effectLst/>
                          <a:latin typeface="Cambria Math" panose="02040503050406030204" pitchFamily="18" charset="0"/>
                          <a:ea typeface="Times New Roman" panose="02020603050405020304" pitchFamily="18" charset="0"/>
                        </a:rPr>
                        <m:t>𝑣</m:t>
                      </m:r>
                      <m:r>
                        <a:rPr lang="en-US" sz="2000" i="1">
                          <a:solidFill>
                            <a:srgbClr val="003366"/>
                          </a:solidFill>
                          <a:effectLst/>
                          <a:latin typeface="Cambria Math" panose="02040503050406030204" pitchFamily="18" charset="0"/>
                          <a:ea typeface="Times New Roman" panose="02020603050405020304" pitchFamily="18" charset="0"/>
                        </a:rPr>
                        <m:t>= 0,1854</m:t>
                      </m:r>
                      <m:r>
                        <a:rPr lang="en-US" sz="2000">
                          <a:solidFill>
                            <a:srgbClr val="003366"/>
                          </a:solidFill>
                          <a:effectLst/>
                          <a:latin typeface="Cambria Math" panose="02040503050406030204" pitchFamily="18" charset="0"/>
                          <a:ea typeface="Times New Roman" panose="02020603050405020304" pitchFamily="18" charset="0"/>
                        </a:rPr>
                        <m:t> </m:t>
                      </m:r>
                      <m:r>
                        <a:rPr lang="en-US" sz="2000">
                          <a:solidFill>
                            <a:srgbClr val="003366"/>
                          </a:solidFill>
                          <a:effectLst/>
                          <a:latin typeface="Cambria Math" panose="02040503050406030204" pitchFamily="18" charset="0"/>
                          <a:ea typeface="Times New Roman" panose="02020603050405020304" pitchFamily="18" charset="0"/>
                          <a:sym typeface="Symbol" panose="05050102010706020507" pitchFamily="18" charset="2"/>
                        </a:rPr>
                        <m:t></m:t>
                      </m:r>
                      <m:r>
                        <a:rPr lang="en-US" sz="2000" i="1">
                          <a:solidFill>
                            <a:srgbClr val="003366"/>
                          </a:solidFill>
                          <a:effectLst/>
                          <a:latin typeface="Cambria Math" panose="02040503050406030204" pitchFamily="18" charset="0"/>
                          <a:ea typeface="Times New Roman" panose="02020603050405020304" pitchFamily="18" charset="0"/>
                        </a:rPr>
                        <m:t> 0,0018 </m:t>
                      </m:r>
                      <m:r>
                        <a:rPr lang="en-US" sz="2000" i="1">
                          <a:solidFill>
                            <a:srgbClr val="003366"/>
                          </a:solidFill>
                          <a:effectLst/>
                          <a:latin typeface="Cambria Math" panose="02040503050406030204" pitchFamily="18" charset="0"/>
                          <a:ea typeface="Times New Roman" panose="02020603050405020304" pitchFamily="18" charset="0"/>
                        </a:rPr>
                        <m:t>𝑚</m:t>
                      </m:r>
                      <m:r>
                        <a:rPr lang="en-US" sz="2000" i="1">
                          <a:solidFill>
                            <a:srgbClr val="003366"/>
                          </a:solidFill>
                          <a:effectLst/>
                          <a:latin typeface="Cambria Math" panose="02040503050406030204" pitchFamily="18" charset="0"/>
                          <a:ea typeface="Times New Roman" panose="02020603050405020304" pitchFamily="18" charset="0"/>
                        </a:rPr>
                        <m:t>/</m:t>
                      </m:r>
                      <m:r>
                        <a:rPr lang="en-US" sz="2000" i="1">
                          <a:solidFill>
                            <a:srgbClr val="003366"/>
                          </a:solidFill>
                          <a:effectLst/>
                          <a:latin typeface="Cambria Math" panose="02040503050406030204" pitchFamily="18" charset="0"/>
                          <a:ea typeface="Times New Roman" panose="02020603050405020304" pitchFamily="18" charset="0"/>
                        </a:rPr>
                        <m:t>𝑠</m:t>
                      </m:r>
                    </m:oMath>
                  </m:oMathPara>
                </a14:m>
                <a:endParaRPr lang="en-US" sz="2000">
                  <a:solidFill>
                    <a:srgbClr val="003366"/>
                  </a:solidFill>
                  <a:effectLst/>
                  <a:latin typeface="+mj-lt"/>
                  <a:ea typeface="Times New Roman" panose="02020603050405020304" pitchFamily="18" charset="0"/>
                </a:endParaRPr>
              </a:p>
            </p:txBody>
          </p:sp>
        </mc:Choice>
        <mc:Fallback xmlns="">
          <p:sp>
            <p:nvSpPr>
              <p:cNvPr id="63" name="TextBox 62">
                <a:extLst>
                  <a:ext uri="{FF2B5EF4-FFF2-40B4-BE49-F238E27FC236}">
                    <a16:creationId xmlns:a16="http://schemas.microsoft.com/office/drawing/2014/main" id="{63B6B88A-A0FD-00B0-03BF-6FC731991AEE}"/>
                  </a:ext>
                </a:extLst>
              </p:cNvPr>
              <p:cNvSpPr txBox="1">
                <a:spLocks noRot="1" noChangeAspect="1" noMove="1" noResize="1" noEditPoints="1" noAdjustHandles="1" noChangeArrowheads="1" noChangeShapeType="1" noTextEdit="1"/>
              </p:cNvSpPr>
              <p:nvPr/>
            </p:nvSpPr>
            <p:spPr>
              <a:xfrm>
                <a:off x="2286001" y="4411474"/>
                <a:ext cx="4572000" cy="446276"/>
              </a:xfrm>
              <a:prstGeom prst="rect">
                <a:avLst/>
              </a:prstGeom>
              <a:blipFill>
                <a:blip r:embed="rId9"/>
                <a:stretch>
                  <a:fillRect b="-8219"/>
                </a:stretch>
              </a:blipFill>
            </p:spPr>
            <p:txBody>
              <a:bodyPr/>
              <a:lstStyle/>
              <a:p>
                <a:r>
                  <a:rPr lang="en-US">
                    <a:noFill/>
                  </a:rPr>
                  <a:t> </a:t>
                </a:r>
              </a:p>
            </p:txBody>
          </p:sp>
        </mc:Fallback>
      </mc:AlternateContent>
    </p:spTree>
    <p:extLst>
      <p:ext uri="{BB962C8B-B14F-4D97-AF65-F5344CB8AC3E}">
        <p14:creationId xmlns:p14="http://schemas.microsoft.com/office/powerpoint/2010/main" val="4034740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10"/>
          <p:cNvSpPr>
            <a:spLocks noChangeArrowheads="1" noChangeShapeType="1" noTextEdit="1"/>
          </p:cNvSpPr>
          <p:nvPr/>
        </p:nvSpPr>
        <p:spPr bwMode="invGray">
          <a:xfrm rot="-180000">
            <a:off x="2463871" y="759813"/>
            <a:ext cx="4126559" cy="1200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5023"/>
                <a:gd name="adj2" fmla="val -1523"/>
              </a:avLst>
            </a:prstTxWarp>
          </a:bodyPr>
          <a:lstStyle/>
          <a:p>
            <a:pPr marL="0" marR="0" lvl="0" indent="0" algn="dist" defTabSz="685800" rtl="0" eaLnBrk="1" fontAlgn="base" latinLnBrk="0" hangingPunct="1">
              <a:lnSpc>
                <a:spcPct val="100000"/>
              </a:lnSpc>
              <a:spcBef>
                <a:spcPct val="0"/>
              </a:spcBef>
              <a:spcAft>
                <a:spcPct val="0"/>
              </a:spcAft>
              <a:buClrTx/>
              <a:buSzTx/>
              <a:buFontTx/>
              <a:buNone/>
              <a:tabLst/>
              <a:defRPr/>
            </a:pPr>
            <a:r>
              <a:rPr kumimoji="0" lang="en-US" sz="2700" b="1" i="0" u="none" strike="noStrike" kern="10" cap="none" spc="0" normalizeH="0" baseline="0" noProof="0">
                <a:ln>
                  <a:noFill/>
                </a:ln>
                <a:solidFill>
                  <a:srgbClr val="714B25">
                    <a:alpha val="78038"/>
                  </a:srgbClr>
                </a:solidFill>
                <a:effectLst/>
                <a:uLnTx/>
                <a:uFillTx/>
                <a:latin typeface="Arial"/>
                <a:ea typeface="+mn-ea"/>
                <a:cs typeface="Arial"/>
              </a:rPr>
              <a:t>C</a:t>
            </a:r>
            <a:r>
              <a:rPr kumimoji="0" lang="vi-VN" sz="2700" b="1" i="0" u="none" strike="noStrike" kern="10" cap="none" spc="0" normalizeH="0" baseline="0" noProof="0">
                <a:ln>
                  <a:noFill/>
                </a:ln>
                <a:solidFill>
                  <a:srgbClr val="714B25">
                    <a:alpha val="78038"/>
                  </a:srgbClr>
                </a:solidFill>
                <a:effectLst/>
                <a:uLnTx/>
                <a:uFillTx/>
                <a:latin typeface="Arial"/>
                <a:ea typeface="+mn-ea"/>
                <a:cs typeface="Arial"/>
              </a:rPr>
              <a:t>ảm ơn</a:t>
            </a:r>
            <a:r>
              <a:rPr kumimoji="0" lang="en-US" sz="2700" b="1" i="0" u="none" strike="noStrike" kern="10" cap="none" spc="0" normalizeH="0" baseline="0" noProof="0">
                <a:ln>
                  <a:noFill/>
                </a:ln>
                <a:solidFill>
                  <a:srgbClr val="714B25">
                    <a:alpha val="78038"/>
                  </a:srgbClr>
                </a:solidFill>
                <a:effectLst/>
                <a:uLnTx/>
                <a:uFillTx/>
                <a:latin typeface="Arial"/>
                <a:ea typeface="+mn-ea"/>
                <a:cs typeface="Arial"/>
              </a:rPr>
              <a:t> các em đã theo dõi</a:t>
            </a:r>
          </a:p>
        </p:txBody>
      </p:sp>
      <p:sp>
        <p:nvSpPr>
          <p:cNvPr id="2" name="Rectangle 1"/>
          <p:cNvSpPr/>
          <p:nvPr/>
        </p:nvSpPr>
        <p:spPr>
          <a:xfrm>
            <a:off x="1600200" y="2238539"/>
            <a:ext cx="6057900" cy="1384995"/>
          </a:xfrm>
          <a:prstGeom prst="rect">
            <a:avLst/>
          </a:prstGeom>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vi-VN" sz="2100" b="1" i="1" u="none" strike="noStrike" kern="1200" normalizeH="0" baseline="0" noProof="0" dirty="0">
                <a:solidFill>
                  <a:srgbClr val="003366"/>
                </a:solidFill>
                <a:effectLst>
                  <a:glow rad="63500">
                    <a:schemeClr val="accent3">
                      <a:satMod val="175000"/>
                      <a:alpha val="40000"/>
                    </a:schemeClr>
                  </a:glow>
                </a:effectLst>
                <a:uLnTx/>
                <a:uFillTx/>
                <a:latin typeface="Arial" charset="0"/>
                <a:ea typeface="+mn-ea"/>
                <a:cs typeface="+mn-cs"/>
              </a:rPr>
              <a:t>“Tôi có một triết lý đơn giản đó là: lấp đầy những khoảng trống, làm trống những khoảng đầy và gãi những chỗ ngứa.”</a:t>
            </a:r>
            <a:r>
              <a:rPr kumimoji="0" lang="vi-VN" sz="2100" b="1" i="0" u="none" strike="noStrike" kern="1200" normalizeH="0" baseline="0" noProof="0" dirty="0">
                <a:solidFill>
                  <a:srgbClr val="003366"/>
                </a:solidFill>
                <a:effectLst>
                  <a:glow rad="63500">
                    <a:schemeClr val="accent3">
                      <a:satMod val="175000"/>
                      <a:alpha val="40000"/>
                    </a:schemeClr>
                  </a:glow>
                </a:effectLst>
                <a:uLnTx/>
                <a:uFillTx/>
                <a:latin typeface="Arial" charset="0"/>
                <a:ea typeface="+mn-ea"/>
                <a:cs typeface="+mn-cs"/>
              </a:rPr>
              <a:t> </a:t>
            </a:r>
            <a:endParaRPr kumimoji="0" lang="en-US" sz="2100" b="1" i="0" u="none" strike="noStrike" kern="1200" normalizeH="0" baseline="0" noProof="0" dirty="0">
              <a:solidFill>
                <a:srgbClr val="003366"/>
              </a:solidFill>
              <a:effectLst>
                <a:glow rad="63500">
                  <a:schemeClr val="accent3">
                    <a:satMod val="175000"/>
                    <a:alpha val="40000"/>
                  </a:schemeClr>
                </a:glow>
              </a:effectLst>
              <a:uLnTx/>
              <a:uFillTx/>
              <a:latin typeface="Arial" charset="0"/>
              <a:ea typeface="+mn-ea"/>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vi-VN" sz="2100" b="1" i="0" u="none" strike="noStrike" kern="1200" normalizeH="0" baseline="0" noProof="0" dirty="0">
                <a:solidFill>
                  <a:srgbClr val="003366"/>
                </a:solidFill>
                <a:effectLst>
                  <a:glow rad="63500">
                    <a:schemeClr val="accent3">
                      <a:satMod val="175000"/>
                      <a:alpha val="40000"/>
                    </a:schemeClr>
                  </a:glow>
                </a:effectLst>
                <a:uLnTx/>
                <a:uFillTx/>
                <a:latin typeface="Arial" charset="0"/>
                <a:ea typeface="+mn-ea"/>
                <a:cs typeface="+mn-cs"/>
              </a:rPr>
              <a:t>– Alice Roosevelt Longworth</a:t>
            </a:r>
            <a:r>
              <a:rPr kumimoji="0" lang="en-US" sz="2100" b="1" i="0" u="none" strike="noStrike" kern="1200" normalizeH="0" baseline="0" noProof="0" dirty="0">
                <a:solidFill>
                  <a:srgbClr val="003366"/>
                </a:solidFill>
                <a:effectLst>
                  <a:glow rad="63500">
                    <a:schemeClr val="accent3">
                      <a:satMod val="175000"/>
                      <a:alpha val="40000"/>
                    </a:schemeClr>
                  </a:glow>
                </a:effectLst>
                <a:uLnTx/>
                <a:uFillTx/>
                <a:latin typeface="Arial" charset="0"/>
                <a:ea typeface="+mn-ea"/>
                <a:cs typeface="+mn-cs"/>
              </a:rPr>
              <a:t> –</a:t>
            </a:r>
          </a:p>
        </p:txBody>
      </p:sp>
    </p:spTree>
    <p:extLst>
      <p:ext uri="{BB962C8B-B14F-4D97-AF65-F5344CB8AC3E}">
        <p14:creationId xmlns:p14="http://schemas.microsoft.com/office/powerpoint/2010/main" val="3889216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5"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6"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vi-VN"/>
            </a:p>
          </p:txBody>
        </p:sp>
      </p:grpSp>
      <p:sp>
        <p:nvSpPr>
          <p:cNvPr id="9" name="Freeform: Shape 8">
            <a:extLst>
              <a:ext uri="{FF2B5EF4-FFF2-40B4-BE49-F238E27FC236}">
                <a16:creationId xmlns:a16="http://schemas.microsoft.com/office/drawing/2014/main" id="{8185E1EF-7FA4-4B08-A152-BB49505A1EE1}"/>
              </a:ext>
            </a:extLst>
          </p:cNvPr>
          <p:cNvSpPr/>
          <p:nvPr/>
        </p:nvSpPr>
        <p:spPr>
          <a:xfrm>
            <a:off x="2457327" y="2891790"/>
            <a:ext cx="2377440" cy="2194560"/>
          </a:xfrm>
          <a:custGeom>
            <a:avLst/>
            <a:gdLst>
              <a:gd name="connsiteX0" fmla="*/ 0 w 2342554"/>
              <a:gd name="connsiteY0" fmla="*/ 1171277 h 2342554"/>
              <a:gd name="connsiteX1" fmla="*/ 1171277 w 2342554"/>
              <a:gd name="connsiteY1" fmla="*/ 0 h 2342554"/>
              <a:gd name="connsiteX2" fmla="*/ 2342554 w 2342554"/>
              <a:gd name="connsiteY2" fmla="*/ 1171277 h 2342554"/>
              <a:gd name="connsiteX3" fmla="*/ 1171277 w 2342554"/>
              <a:gd name="connsiteY3" fmla="*/ 2342554 h 2342554"/>
              <a:gd name="connsiteX4" fmla="*/ 0 w 2342554"/>
              <a:gd name="connsiteY4" fmla="*/ 1171277 h 2342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554" h="2342554">
                <a:moveTo>
                  <a:pt x="0" y="1171277"/>
                </a:moveTo>
                <a:cubicBezTo>
                  <a:pt x="0" y="524399"/>
                  <a:pt x="524399" y="0"/>
                  <a:pt x="1171277" y="0"/>
                </a:cubicBezTo>
                <a:cubicBezTo>
                  <a:pt x="1818155" y="0"/>
                  <a:pt x="2342554" y="524399"/>
                  <a:pt x="2342554" y="1171277"/>
                </a:cubicBezTo>
                <a:cubicBezTo>
                  <a:pt x="2342554" y="1818155"/>
                  <a:pt x="1818155" y="2342554"/>
                  <a:pt x="1171277" y="2342554"/>
                </a:cubicBezTo>
                <a:cubicBezTo>
                  <a:pt x="524399" y="2342554"/>
                  <a:pt x="0" y="1818155"/>
                  <a:pt x="0" y="1171277"/>
                </a:cubicBezTo>
                <a:close/>
              </a:path>
            </a:pathLst>
          </a:custGeom>
        </p:spPr>
        <p:style>
          <a:lnRef idx="3">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471978" tIns="368459" rIns="471978" bIns="368459" numCol="1" spcCol="1270" anchor="ctr" anchorCtr="0">
            <a:noAutofit/>
          </a:bodyPr>
          <a:lstStyle/>
          <a:p>
            <a:pPr lvl="0" algn="ctr" defTabSz="889000">
              <a:lnSpc>
                <a:spcPct val="90000"/>
              </a:lnSpc>
              <a:spcBef>
                <a:spcPct val="0"/>
              </a:spcBef>
              <a:spcAft>
                <a:spcPct val="35000"/>
              </a:spcAft>
            </a:pPr>
            <a:r>
              <a:rPr lang="en-US" sz="2000"/>
              <a:t>Đọc kĩ hướng dẫn và các kí hiệu trên thiết bị.</a:t>
            </a:r>
            <a:endParaRPr lang="en-US" sz="2000" kern="1200">
              <a:latin typeface="+mj-lt"/>
            </a:endParaRPr>
          </a:p>
        </p:txBody>
      </p:sp>
      <p:sp>
        <p:nvSpPr>
          <p:cNvPr id="11" name="Freeform: Shape 10">
            <a:extLst>
              <a:ext uri="{FF2B5EF4-FFF2-40B4-BE49-F238E27FC236}">
                <a16:creationId xmlns:a16="http://schemas.microsoft.com/office/drawing/2014/main" id="{7A5EB60D-6230-4F6F-8FA7-C093690A2184}"/>
              </a:ext>
            </a:extLst>
          </p:cNvPr>
          <p:cNvSpPr/>
          <p:nvPr/>
        </p:nvSpPr>
        <p:spPr>
          <a:xfrm>
            <a:off x="4557937" y="2878161"/>
            <a:ext cx="2377440" cy="2194560"/>
          </a:xfrm>
          <a:custGeom>
            <a:avLst/>
            <a:gdLst>
              <a:gd name="connsiteX0" fmla="*/ 0 w 2342554"/>
              <a:gd name="connsiteY0" fmla="*/ 1171277 h 2342554"/>
              <a:gd name="connsiteX1" fmla="*/ 1171277 w 2342554"/>
              <a:gd name="connsiteY1" fmla="*/ 0 h 2342554"/>
              <a:gd name="connsiteX2" fmla="*/ 2342554 w 2342554"/>
              <a:gd name="connsiteY2" fmla="*/ 1171277 h 2342554"/>
              <a:gd name="connsiteX3" fmla="*/ 1171277 w 2342554"/>
              <a:gd name="connsiteY3" fmla="*/ 2342554 h 2342554"/>
              <a:gd name="connsiteX4" fmla="*/ 0 w 2342554"/>
              <a:gd name="connsiteY4" fmla="*/ 1171277 h 2342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554" h="2342554">
                <a:moveTo>
                  <a:pt x="0" y="1171277"/>
                </a:moveTo>
                <a:cubicBezTo>
                  <a:pt x="0" y="524399"/>
                  <a:pt x="524399" y="0"/>
                  <a:pt x="1171277" y="0"/>
                </a:cubicBezTo>
                <a:cubicBezTo>
                  <a:pt x="1818155" y="0"/>
                  <a:pt x="2342554" y="524399"/>
                  <a:pt x="2342554" y="1171277"/>
                </a:cubicBezTo>
                <a:cubicBezTo>
                  <a:pt x="2342554" y="1818155"/>
                  <a:pt x="1818155" y="2342554"/>
                  <a:pt x="1171277" y="2342554"/>
                </a:cubicBezTo>
                <a:cubicBezTo>
                  <a:pt x="524399" y="2342554"/>
                  <a:pt x="0" y="1818155"/>
                  <a:pt x="0" y="1171277"/>
                </a:cubicBezTo>
                <a:close/>
              </a:path>
            </a:pathLst>
          </a:custGeom>
        </p:spPr>
        <p:style>
          <a:lnRef idx="3">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txBody>
          <a:bodyPr spcFirstLastPara="0" vert="horz" wrap="square" lIns="471978" tIns="368459" rIns="471978" bIns="368459" numCol="1" spcCol="1270" anchor="ctr" anchorCtr="0">
            <a:noAutofit/>
          </a:bodyPr>
          <a:lstStyle/>
          <a:p>
            <a:pPr lvl="0" algn="ctr" defTabSz="889000">
              <a:lnSpc>
                <a:spcPct val="90000"/>
              </a:lnSpc>
              <a:spcBef>
                <a:spcPct val="0"/>
              </a:spcBef>
              <a:spcAft>
                <a:spcPct val="35000"/>
              </a:spcAft>
            </a:pPr>
            <a:r>
              <a:rPr lang="en-US" sz="2000"/>
              <a:t>Thực hiện nghiêm túc các quy định về an toàn trong phòng thực hành</a:t>
            </a:r>
            <a:endParaRPr lang="en-US" sz="2000" kern="1200">
              <a:latin typeface="+mj-lt"/>
            </a:endParaRPr>
          </a:p>
        </p:txBody>
      </p:sp>
      <p:pic>
        <p:nvPicPr>
          <p:cNvPr id="13" name="Picture 2" descr="Lý thuyết quy định an toàn trong phòng thực hành sinh 6">
            <a:extLst>
              <a:ext uri="{FF2B5EF4-FFF2-40B4-BE49-F238E27FC236}">
                <a16:creationId xmlns:a16="http://schemas.microsoft.com/office/drawing/2014/main" id="{6A2A7B2B-A622-F306-4494-8C8356FA1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655" y="131962"/>
            <a:ext cx="5653310" cy="21213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FB346BE-E575-4654-848D-75EBE3BE71C2}"/>
              </a:ext>
            </a:extLst>
          </p:cNvPr>
          <p:cNvSpPr txBox="1"/>
          <p:nvPr/>
        </p:nvSpPr>
        <p:spPr>
          <a:xfrm>
            <a:off x="664368" y="2481355"/>
            <a:ext cx="8327232" cy="471395"/>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mj-lt"/>
                <a:ea typeface="+mn-ea"/>
                <a:cs typeface="+mn-cs"/>
              </a:rPr>
              <a:t>Câu 1:</a:t>
            </a:r>
            <a:r>
              <a:rPr kumimoji="0" lang="en-US" sz="2400" b="0" i="0" u="none" strike="noStrike" kern="1200" cap="none" spc="0" normalizeH="0" baseline="0" noProof="0">
                <a:ln>
                  <a:noFill/>
                </a:ln>
                <a:solidFill>
                  <a:prstClr val="black"/>
                </a:solidFill>
                <a:effectLst/>
                <a:uLnTx/>
                <a:uFillTx/>
                <a:latin typeface="+mj-lt"/>
                <a:ea typeface="+mn-ea"/>
                <a:cs typeface="+mn-cs"/>
              </a:rPr>
              <a:t> </a:t>
            </a:r>
            <a:r>
              <a:rPr lang="en-US" sz="2400">
                <a:effectLst/>
                <a:latin typeface="+mj-lt"/>
                <a:ea typeface="Times New Roman" panose="02020603050405020304" pitchFamily="18" charset="0"/>
              </a:rPr>
              <a:t>Để đảm bảo an toàn khi sử dụng thiết bị trong phòng thực hành, ta cần lưu ý:</a:t>
            </a:r>
            <a:endParaRPr kumimoji="0" lang="en-US" sz="2400" b="0" i="0" u="none" strike="noStrike" kern="1200" cap="none" spc="0" normalizeH="0" baseline="0" noProof="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1109693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5"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6"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vi-VN"/>
            </a:p>
          </p:txBody>
        </p:sp>
      </p:grpSp>
      <p:sp>
        <p:nvSpPr>
          <p:cNvPr id="19" name="TextBox 18">
            <a:extLst>
              <a:ext uri="{FF2B5EF4-FFF2-40B4-BE49-F238E27FC236}">
                <a16:creationId xmlns:a16="http://schemas.microsoft.com/office/drawing/2014/main" id="{B077FF85-D63A-90DC-FCA5-3573AA2077F9}"/>
              </a:ext>
            </a:extLst>
          </p:cNvPr>
          <p:cNvSpPr txBox="1"/>
          <p:nvPr/>
        </p:nvSpPr>
        <p:spPr>
          <a:xfrm>
            <a:off x="664368" y="133350"/>
            <a:ext cx="8304284" cy="769441"/>
          </a:xfrm>
          <a:prstGeom prst="rect">
            <a:avLst/>
          </a:prstGeom>
          <a:noFill/>
        </p:spPr>
        <p:txBody>
          <a:bodyPr wrap="square">
            <a:spAutoFit/>
          </a:bodyPr>
          <a:lstStyle/>
          <a:p>
            <a:pPr algn="just"/>
            <a:r>
              <a:rPr lang="en-US" sz="2200" b="1">
                <a:effectLst/>
                <a:latin typeface="+mj-lt"/>
                <a:ea typeface="Times New Roman" panose="02020603050405020304" pitchFamily="18" charset="0"/>
              </a:rPr>
              <a:t>Câu 2:</a:t>
            </a:r>
            <a:r>
              <a:rPr lang="en-US" sz="2200">
                <a:effectLst/>
                <a:latin typeface="+mj-lt"/>
                <a:ea typeface="Times New Roman" panose="02020603050405020304" pitchFamily="18" charset="0"/>
              </a:rPr>
              <a:t> Quan sát các biển báo, nêu ý nghĩa của mỗi biển báo cảnh báo và công dụng của mỗi trang thiết bị bảo hộ trong phòng thí nghiệm</a:t>
            </a:r>
            <a:endParaRPr lang="en-US" sz="2200">
              <a:latin typeface="+mj-lt"/>
            </a:endParaRPr>
          </a:p>
        </p:txBody>
      </p:sp>
      <p:pic>
        <p:nvPicPr>
          <p:cNvPr id="20" name="Picture 19" descr="Biểu tượng cảnh báo nguy hiểm – Cách nhận biết và ý nghĩa">
            <a:extLst>
              <a:ext uri="{FF2B5EF4-FFF2-40B4-BE49-F238E27FC236}">
                <a16:creationId xmlns:a16="http://schemas.microsoft.com/office/drawing/2014/main" id="{838AC4BE-8E0B-99CF-4C66-7BC80B1F9FF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902791"/>
            <a:ext cx="1828800" cy="1828800"/>
          </a:xfrm>
          <a:prstGeom prst="rect">
            <a:avLst/>
          </a:prstGeom>
          <a:noFill/>
          <a:ln>
            <a:noFill/>
          </a:ln>
        </p:spPr>
      </p:pic>
      <p:pic>
        <p:nvPicPr>
          <p:cNvPr id="21" name="Picture 20" descr="A picture containing text, clipart&#10;&#10;Description automatically generated">
            <a:extLst>
              <a:ext uri="{FF2B5EF4-FFF2-40B4-BE49-F238E27FC236}">
                <a16:creationId xmlns:a16="http://schemas.microsoft.com/office/drawing/2014/main" id="{C48AB8E3-936F-9016-AC9C-894685A19C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6892" y="877803"/>
            <a:ext cx="2090214" cy="1828800"/>
          </a:xfrm>
          <a:prstGeom prst="rect">
            <a:avLst/>
          </a:prstGeom>
          <a:noFill/>
          <a:ln>
            <a:noFill/>
          </a:ln>
        </p:spPr>
      </p:pic>
      <p:pic>
        <p:nvPicPr>
          <p:cNvPr id="22" name="Picture 21" descr="A yellow sign with black text&#10;&#10;Description automatically generated with low confidence">
            <a:extLst>
              <a:ext uri="{FF2B5EF4-FFF2-40B4-BE49-F238E27FC236}">
                <a16:creationId xmlns:a16="http://schemas.microsoft.com/office/drawing/2014/main" id="{42BC4443-3043-3563-65BD-50D784736F1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5573" y="877803"/>
            <a:ext cx="2043953" cy="1828800"/>
          </a:xfrm>
          <a:prstGeom prst="rect">
            <a:avLst/>
          </a:prstGeom>
          <a:noFill/>
        </p:spPr>
      </p:pic>
      <p:pic>
        <p:nvPicPr>
          <p:cNvPr id="23" name="Picture 22" descr="A yellow sign with black text&#10;&#10;Description automatically generated with low confidence">
            <a:extLst>
              <a:ext uri="{FF2B5EF4-FFF2-40B4-BE49-F238E27FC236}">
                <a16:creationId xmlns:a16="http://schemas.microsoft.com/office/drawing/2014/main" id="{91EA1565-0447-D4CE-14D6-49CEB827537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3695" y="3039721"/>
            <a:ext cx="2090210" cy="1828800"/>
          </a:xfrm>
          <a:prstGeom prst="rect">
            <a:avLst/>
          </a:prstGeom>
          <a:noFill/>
          <a:ln>
            <a:noFill/>
          </a:ln>
        </p:spPr>
      </p:pic>
      <p:pic>
        <p:nvPicPr>
          <p:cNvPr id="24" name="Picture 23" descr="A picture containing icon&#10;&#10;Description automatically generated">
            <a:extLst>
              <a:ext uri="{FF2B5EF4-FFF2-40B4-BE49-F238E27FC236}">
                <a16:creationId xmlns:a16="http://schemas.microsoft.com/office/drawing/2014/main" id="{5FE58FBF-3729-FAF9-C2C8-8FC4EDA918F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01706" y="3039721"/>
            <a:ext cx="1740587" cy="1828800"/>
          </a:xfrm>
          <a:prstGeom prst="rect">
            <a:avLst/>
          </a:prstGeom>
          <a:noFill/>
        </p:spPr>
      </p:pic>
      <p:pic>
        <p:nvPicPr>
          <p:cNvPr id="25" name="Picture 24" descr="A black and white clock&#10;&#10;Description automatically generated with low confidence">
            <a:extLst>
              <a:ext uri="{FF2B5EF4-FFF2-40B4-BE49-F238E27FC236}">
                <a16:creationId xmlns:a16="http://schemas.microsoft.com/office/drawing/2014/main" id="{B295C35A-2471-E888-7267-BB25EEBA2A8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577210" y="3039721"/>
            <a:ext cx="1992316" cy="1828800"/>
          </a:xfrm>
          <a:prstGeom prst="rect">
            <a:avLst/>
          </a:prstGeom>
          <a:noFill/>
        </p:spPr>
      </p:pic>
      <p:sp>
        <p:nvSpPr>
          <p:cNvPr id="26" name="TextBox 25">
            <a:extLst>
              <a:ext uri="{FF2B5EF4-FFF2-40B4-BE49-F238E27FC236}">
                <a16:creationId xmlns:a16="http://schemas.microsoft.com/office/drawing/2014/main" id="{90E4D328-783E-D768-0B23-0103FFBFB380}"/>
              </a:ext>
            </a:extLst>
          </p:cNvPr>
          <p:cNvSpPr txBox="1"/>
          <p:nvPr/>
        </p:nvSpPr>
        <p:spPr>
          <a:xfrm>
            <a:off x="471283" y="2639611"/>
            <a:ext cx="2715034" cy="400110"/>
          </a:xfrm>
          <a:prstGeom prst="rect">
            <a:avLst/>
          </a:prstGeom>
          <a:noFill/>
        </p:spPr>
        <p:txBody>
          <a:bodyPr wrap="square">
            <a:spAutoFit/>
          </a:bodyPr>
          <a:lstStyle/>
          <a:p>
            <a:pPr algn="ctr"/>
            <a:r>
              <a:rPr lang="en-US" sz="2000">
                <a:effectLst/>
                <a:latin typeface="+mj-lt"/>
                <a:ea typeface="Times New Roman" panose="02020603050405020304" pitchFamily="18" charset="0"/>
              </a:rPr>
              <a:t>Bình khí nén áp suất cao</a:t>
            </a:r>
            <a:endParaRPr lang="en-US" sz="2000">
              <a:latin typeface="+mj-lt"/>
            </a:endParaRPr>
          </a:p>
        </p:txBody>
      </p:sp>
      <p:sp>
        <p:nvSpPr>
          <p:cNvPr id="27" name="TextBox 26">
            <a:extLst>
              <a:ext uri="{FF2B5EF4-FFF2-40B4-BE49-F238E27FC236}">
                <a16:creationId xmlns:a16="http://schemas.microsoft.com/office/drawing/2014/main" id="{8A328E3B-6D9D-69A3-1FBA-76F97B493717}"/>
              </a:ext>
            </a:extLst>
          </p:cNvPr>
          <p:cNvSpPr txBox="1"/>
          <p:nvPr/>
        </p:nvSpPr>
        <p:spPr>
          <a:xfrm>
            <a:off x="3394573" y="2639611"/>
            <a:ext cx="2354852" cy="400110"/>
          </a:xfrm>
          <a:prstGeom prst="rect">
            <a:avLst/>
          </a:prstGeom>
          <a:noFill/>
        </p:spPr>
        <p:txBody>
          <a:bodyPr wrap="square">
            <a:spAutoFit/>
          </a:bodyPr>
          <a:lstStyle/>
          <a:p>
            <a:pPr algn="ctr"/>
            <a:r>
              <a:rPr lang="en-US" sz="2000">
                <a:effectLst/>
                <a:latin typeface="+mj-lt"/>
                <a:ea typeface="Times New Roman" panose="02020603050405020304" pitchFamily="18" charset="0"/>
              </a:rPr>
              <a:t>Cảnh báo tia laser</a:t>
            </a:r>
            <a:endParaRPr lang="en-US" sz="2000">
              <a:latin typeface="+mj-lt"/>
            </a:endParaRPr>
          </a:p>
        </p:txBody>
      </p:sp>
      <p:sp>
        <p:nvSpPr>
          <p:cNvPr id="28" name="TextBox 27">
            <a:extLst>
              <a:ext uri="{FF2B5EF4-FFF2-40B4-BE49-F238E27FC236}">
                <a16:creationId xmlns:a16="http://schemas.microsoft.com/office/drawing/2014/main" id="{9D080275-3EB3-51ED-52A6-CA66961A3F9E}"/>
              </a:ext>
            </a:extLst>
          </p:cNvPr>
          <p:cNvSpPr txBox="1"/>
          <p:nvPr/>
        </p:nvSpPr>
        <p:spPr>
          <a:xfrm>
            <a:off x="6352597" y="2639611"/>
            <a:ext cx="2354852" cy="400110"/>
          </a:xfrm>
          <a:prstGeom prst="rect">
            <a:avLst/>
          </a:prstGeom>
          <a:noFill/>
        </p:spPr>
        <p:txBody>
          <a:bodyPr wrap="square">
            <a:spAutoFit/>
          </a:bodyPr>
          <a:lstStyle/>
          <a:p>
            <a:pPr algn="ctr"/>
            <a:r>
              <a:rPr lang="en-US" sz="2000">
                <a:effectLst/>
                <a:latin typeface="+mj-lt"/>
                <a:ea typeface="Times New Roman" panose="02020603050405020304" pitchFamily="18" charset="0"/>
              </a:rPr>
              <a:t>Nhiệt độ cao</a:t>
            </a:r>
            <a:endParaRPr lang="en-US" sz="2000">
              <a:latin typeface="+mj-lt"/>
            </a:endParaRPr>
          </a:p>
        </p:txBody>
      </p:sp>
      <p:sp>
        <p:nvSpPr>
          <p:cNvPr id="29" name="TextBox 28">
            <a:extLst>
              <a:ext uri="{FF2B5EF4-FFF2-40B4-BE49-F238E27FC236}">
                <a16:creationId xmlns:a16="http://schemas.microsoft.com/office/drawing/2014/main" id="{268A9A31-0255-8C03-1D14-FC1749B0E2C7}"/>
              </a:ext>
            </a:extLst>
          </p:cNvPr>
          <p:cNvSpPr txBox="1"/>
          <p:nvPr/>
        </p:nvSpPr>
        <p:spPr>
          <a:xfrm>
            <a:off x="471283" y="4810095"/>
            <a:ext cx="2715034" cy="400110"/>
          </a:xfrm>
          <a:prstGeom prst="rect">
            <a:avLst/>
          </a:prstGeom>
          <a:noFill/>
        </p:spPr>
        <p:txBody>
          <a:bodyPr wrap="square">
            <a:spAutoFit/>
          </a:bodyPr>
          <a:lstStyle/>
          <a:p>
            <a:pPr algn="ctr"/>
            <a:r>
              <a:rPr lang="en-US" sz="2000">
                <a:effectLst/>
                <a:latin typeface="+mj-lt"/>
                <a:ea typeface="Times New Roman" panose="02020603050405020304" pitchFamily="18" charset="0"/>
              </a:rPr>
              <a:t>Nơi có từ trường cao</a:t>
            </a:r>
            <a:endParaRPr lang="en-US" sz="2000">
              <a:latin typeface="+mj-lt"/>
            </a:endParaRPr>
          </a:p>
        </p:txBody>
      </p:sp>
      <p:sp>
        <p:nvSpPr>
          <p:cNvPr id="30" name="TextBox 29">
            <a:extLst>
              <a:ext uri="{FF2B5EF4-FFF2-40B4-BE49-F238E27FC236}">
                <a16:creationId xmlns:a16="http://schemas.microsoft.com/office/drawing/2014/main" id="{3061DFC3-6ABF-36B3-EFD1-502E5888AA20}"/>
              </a:ext>
            </a:extLst>
          </p:cNvPr>
          <p:cNvSpPr txBox="1"/>
          <p:nvPr/>
        </p:nvSpPr>
        <p:spPr>
          <a:xfrm>
            <a:off x="3394573" y="4810095"/>
            <a:ext cx="2354852" cy="400110"/>
          </a:xfrm>
          <a:prstGeom prst="rect">
            <a:avLst/>
          </a:prstGeom>
          <a:noFill/>
        </p:spPr>
        <p:txBody>
          <a:bodyPr wrap="square">
            <a:spAutoFit/>
          </a:bodyPr>
          <a:lstStyle/>
          <a:p>
            <a:pPr algn="ctr"/>
            <a:r>
              <a:rPr lang="en-US" sz="2000">
                <a:effectLst/>
                <a:latin typeface="+mj-lt"/>
                <a:ea typeface="Times New Roman" panose="02020603050405020304" pitchFamily="18" charset="0"/>
              </a:rPr>
              <a:t>Dụng cụ để đứng</a:t>
            </a:r>
            <a:endParaRPr lang="en-US" sz="2000">
              <a:latin typeface="+mj-lt"/>
            </a:endParaRPr>
          </a:p>
        </p:txBody>
      </p:sp>
      <p:sp>
        <p:nvSpPr>
          <p:cNvPr id="31" name="TextBox 30">
            <a:extLst>
              <a:ext uri="{FF2B5EF4-FFF2-40B4-BE49-F238E27FC236}">
                <a16:creationId xmlns:a16="http://schemas.microsoft.com/office/drawing/2014/main" id="{DB040CD8-610E-6519-7093-4EA15852CC4F}"/>
              </a:ext>
            </a:extLst>
          </p:cNvPr>
          <p:cNvSpPr txBox="1"/>
          <p:nvPr/>
        </p:nvSpPr>
        <p:spPr>
          <a:xfrm>
            <a:off x="6178104" y="4810095"/>
            <a:ext cx="2703838" cy="400110"/>
          </a:xfrm>
          <a:prstGeom prst="rect">
            <a:avLst/>
          </a:prstGeom>
          <a:noFill/>
        </p:spPr>
        <p:txBody>
          <a:bodyPr wrap="square">
            <a:spAutoFit/>
          </a:bodyPr>
          <a:lstStyle/>
          <a:p>
            <a:pPr algn="ctr"/>
            <a:r>
              <a:rPr lang="en-US" sz="2000">
                <a:effectLst/>
                <a:latin typeface="+mj-lt"/>
                <a:ea typeface="Times New Roman" panose="02020603050405020304" pitchFamily="18" charset="0"/>
              </a:rPr>
              <a:t>Tránh ánh nắng mặt trời</a:t>
            </a:r>
            <a:endParaRPr lang="en-US" sz="2000">
              <a:latin typeface="+mj-lt"/>
            </a:endParaRPr>
          </a:p>
        </p:txBody>
      </p:sp>
    </p:spTree>
    <p:extLst>
      <p:ext uri="{BB962C8B-B14F-4D97-AF65-F5344CB8AC3E}">
        <p14:creationId xmlns:p14="http://schemas.microsoft.com/office/powerpoint/2010/main" val="770777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6" presetClass="emph" presetSubtype="0" repeatCount="5000" fill="hold" nodeType="afterEffect">
                                  <p:stCondLst>
                                    <p:cond delay="0"/>
                                  </p:stCondLst>
                                  <p:childTnLst>
                                    <p:animEffect transition="out" filter="fade">
                                      <p:cBhvr>
                                        <p:cTn id="10" dur="1000" tmFilter="0, 0; .2, .5; .8, .5; 1, 0"/>
                                        <p:tgtEl>
                                          <p:spTgt spid="20"/>
                                        </p:tgtEl>
                                      </p:cBhvr>
                                    </p:animEffect>
                                    <p:animScale>
                                      <p:cBhvr>
                                        <p:cTn id="11" dur="500" autoRev="1" fill="hold"/>
                                        <p:tgtEl>
                                          <p:spTgt spid="20"/>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bomb.wav"/>
                                        </p:tgtEl>
                                      </p:cMediaNode>
                                    </p:audio>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500"/>
                            </p:stCondLst>
                            <p:childTnLst>
                              <p:par>
                                <p:cTn id="23" presetID="26" presetClass="emph" presetSubtype="0" repeatCount="5000" fill="hold" nodeType="afterEffect">
                                  <p:stCondLst>
                                    <p:cond delay="0"/>
                                  </p:stCondLst>
                                  <p:childTnLst>
                                    <p:animEffect transition="out" filter="fade">
                                      <p:cBhvr>
                                        <p:cTn id="24" dur="1000" tmFilter="0, 0; .2, .5; .8, .5; 1, 0"/>
                                        <p:tgtEl>
                                          <p:spTgt spid="21"/>
                                        </p:tgtEl>
                                      </p:cBhvr>
                                    </p:animEffect>
                                    <p:animScale>
                                      <p:cBhvr>
                                        <p:cTn id="25" dur="500" autoRev="1" fill="hold"/>
                                        <p:tgtEl>
                                          <p:spTgt spid="21"/>
                                        </p:tgtEl>
                                      </p:cBhvr>
                                      <p:by x="105000" y="105000"/>
                                    </p:animScale>
                                  </p:childTnLst>
                                  <p:subTnLst>
                                    <p:audio>
                                      <p:cMediaNode>
                                        <p:cTn display="0" masterRel="sameClick">
                                          <p:stCondLst>
                                            <p:cond evt="begin" delay="0">
                                              <p:tn val="23"/>
                                            </p:cond>
                                          </p:stCondLst>
                                          <p:endCondLst>
                                            <p:cond evt="onStopAudio" delay="0">
                                              <p:tgtEl>
                                                <p:sldTgt/>
                                              </p:tgtEl>
                                            </p:cond>
                                          </p:endCondLst>
                                        </p:cTn>
                                        <p:tgtEl>
                                          <p:sndTgt r:embed="rId3" name="bomb.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500"/>
                            </p:stCondLst>
                            <p:childTnLst>
                              <p:par>
                                <p:cTn id="37" presetID="26" presetClass="emph" presetSubtype="0" repeatCount="5000" fill="hold" nodeType="afterEffect">
                                  <p:stCondLst>
                                    <p:cond delay="0"/>
                                  </p:stCondLst>
                                  <p:childTnLst>
                                    <p:animEffect transition="out" filter="fade">
                                      <p:cBhvr>
                                        <p:cTn id="38" dur="1000" tmFilter="0, 0; .2, .5; .8, .5; 1, 0"/>
                                        <p:tgtEl>
                                          <p:spTgt spid="22"/>
                                        </p:tgtEl>
                                      </p:cBhvr>
                                    </p:animEffect>
                                    <p:animScale>
                                      <p:cBhvr>
                                        <p:cTn id="39" dur="500" autoRev="1" fill="hold"/>
                                        <p:tgtEl>
                                          <p:spTgt spid="22"/>
                                        </p:tgtEl>
                                      </p:cBhvr>
                                      <p:by x="105000" y="105000"/>
                                    </p:animScale>
                                  </p:childTnLst>
                                  <p:subTnLst>
                                    <p:audio>
                                      <p:cMediaNode>
                                        <p:cTn display="0" masterRel="sameClick">
                                          <p:stCondLst>
                                            <p:cond evt="begin" delay="0">
                                              <p:tn val="37"/>
                                            </p:cond>
                                          </p:stCondLst>
                                          <p:endCondLst>
                                            <p:cond evt="onStopAudio" delay="0">
                                              <p:tgtEl>
                                                <p:sldTgt/>
                                              </p:tgtEl>
                                            </p:cond>
                                          </p:endCondLst>
                                        </p:cTn>
                                        <p:tgtEl>
                                          <p:sndTgt r:embed="rId3" name="bomb.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500"/>
                            </p:stCondLst>
                            <p:childTnLst>
                              <p:par>
                                <p:cTn id="51" presetID="26" presetClass="emph" presetSubtype="0" repeatCount="5000" fill="hold" nodeType="afterEffect">
                                  <p:stCondLst>
                                    <p:cond delay="0"/>
                                  </p:stCondLst>
                                  <p:childTnLst>
                                    <p:animEffect transition="out" filter="fade">
                                      <p:cBhvr>
                                        <p:cTn id="52" dur="1000" tmFilter="0, 0; .2, .5; .8, .5; 1, 0"/>
                                        <p:tgtEl>
                                          <p:spTgt spid="23"/>
                                        </p:tgtEl>
                                      </p:cBhvr>
                                    </p:animEffect>
                                    <p:animScale>
                                      <p:cBhvr>
                                        <p:cTn id="53" dur="500" autoRev="1" fill="hold"/>
                                        <p:tgtEl>
                                          <p:spTgt spid="23"/>
                                        </p:tgtEl>
                                      </p:cBhvr>
                                      <p:by x="105000" y="105000"/>
                                    </p:animScale>
                                  </p:childTnLst>
                                  <p:subTnLst>
                                    <p:audio>
                                      <p:cMediaNode>
                                        <p:cTn display="0" masterRel="sameClick">
                                          <p:stCondLst>
                                            <p:cond evt="begin" delay="0">
                                              <p:tn val="51"/>
                                            </p:cond>
                                          </p:stCondLst>
                                          <p:endCondLst>
                                            <p:cond evt="onStopAudio" delay="0">
                                              <p:tgtEl>
                                                <p:sldTgt/>
                                              </p:tgtEl>
                                            </p:cond>
                                          </p:endCondLst>
                                        </p:cTn>
                                        <p:tgtEl>
                                          <p:sndTgt r:embed="rId3" name="bomb.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500"/>
                            </p:stCondLst>
                            <p:childTnLst>
                              <p:par>
                                <p:cTn id="65" presetID="26" presetClass="emph" presetSubtype="0" repeatCount="5000" fill="hold" nodeType="afterEffect">
                                  <p:stCondLst>
                                    <p:cond delay="0"/>
                                  </p:stCondLst>
                                  <p:childTnLst>
                                    <p:animEffect transition="out" filter="fade">
                                      <p:cBhvr>
                                        <p:cTn id="66" dur="1000" tmFilter="0, 0; .2, .5; .8, .5; 1, 0"/>
                                        <p:tgtEl>
                                          <p:spTgt spid="24"/>
                                        </p:tgtEl>
                                      </p:cBhvr>
                                    </p:animEffect>
                                    <p:animScale>
                                      <p:cBhvr>
                                        <p:cTn id="67" dur="500" autoRev="1" fill="hold"/>
                                        <p:tgtEl>
                                          <p:spTgt spid="24"/>
                                        </p:tgtEl>
                                      </p:cBhvr>
                                      <p:by x="105000" y="105000"/>
                                    </p:animScale>
                                  </p:childTnLst>
                                  <p:subTnLst>
                                    <p:audio>
                                      <p:cMediaNode>
                                        <p:cTn display="0" masterRel="sameClick">
                                          <p:stCondLst>
                                            <p:cond evt="begin" delay="0">
                                              <p:tn val="65"/>
                                            </p:cond>
                                          </p:stCondLst>
                                          <p:endCondLst>
                                            <p:cond evt="onStopAudio" delay="0">
                                              <p:tgtEl>
                                                <p:sldTgt/>
                                              </p:tgtEl>
                                            </p:cond>
                                          </p:endCondLst>
                                        </p:cTn>
                                        <p:tgtEl>
                                          <p:sndTgt r:embed="rId3" name="bomb.wav"/>
                                        </p:tgtEl>
                                      </p:cMediaNode>
                                    </p:audio>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par>
                          <p:cTn id="78" fill="hold">
                            <p:stCondLst>
                              <p:cond delay="500"/>
                            </p:stCondLst>
                            <p:childTnLst>
                              <p:par>
                                <p:cTn id="79" presetID="26" presetClass="emph" presetSubtype="0" repeatCount="5000" fill="hold" nodeType="afterEffect">
                                  <p:stCondLst>
                                    <p:cond delay="0"/>
                                  </p:stCondLst>
                                  <p:childTnLst>
                                    <p:animEffect transition="out" filter="fade">
                                      <p:cBhvr>
                                        <p:cTn id="80" dur="1000" tmFilter="0, 0; .2, .5; .8, .5; 1, 0"/>
                                        <p:tgtEl>
                                          <p:spTgt spid="25"/>
                                        </p:tgtEl>
                                      </p:cBhvr>
                                    </p:animEffect>
                                    <p:animScale>
                                      <p:cBhvr>
                                        <p:cTn id="81" dur="500" autoRev="1" fill="hold"/>
                                        <p:tgtEl>
                                          <p:spTgt spid="25"/>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5"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6"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vi-VN"/>
            </a:p>
          </p:txBody>
        </p:sp>
      </p:grpSp>
      <p:sp>
        <p:nvSpPr>
          <p:cNvPr id="19" name="TextBox 18">
            <a:extLst>
              <a:ext uri="{FF2B5EF4-FFF2-40B4-BE49-F238E27FC236}">
                <a16:creationId xmlns:a16="http://schemas.microsoft.com/office/drawing/2014/main" id="{B077FF85-D63A-90DC-FCA5-3573AA2077F9}"/>
              </a:ext>
            </a:extLst>
          </p:cNvPr>
          <p:cNvSpPr txBox="1"/>
          <p:nvPr/>
        </p:nvSpPr>
        <p:spPr>
          <a:xfrm>
            <a:off x="664368" y="133350"/>
            <a:ext cx="8304284"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Câu 2:</a:t>
            </a:r>
            <a:r>
              <a:rPr kumimoji="0" lang="en-US" sz="2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Quan sát các biển báo, nêu ý nghĩa của mỗi biển báo cảnh báo và công dụng của mỗi trang thiết bị bảo hộ trong phòng thí nghiệm</a:t>
            </a:r>
            <a:endParaRPr kumimoji="0" lang="en-US" sz="22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descr="A picture containing text, table&#10;&#10;Description automatically generated">
            <a:extLst>
              <a:ext uri="{FF2B5EF4-FFF2-40B4-BE49-F238E27FC236}">
                <a16:creationId xmlns:a16="http://schemas.microsoft.com/office/drawing/2014/main" id="{4DF031D3-7093-5FFB-B038-B98A0C54F8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3092" y="969874"/>
            <a:ext cx="971416" cy="1828800"/>
          </a:xfrm>
          <a:prstGeom prst="rect">
            <a:avLst/>
          </a:prstGeom>
          <a:noFill/>
        </p:spPr>
      </p:pic>
      <p:pic>
        <p:nvPicPr>
          <p:cNvPr id="17" name="Picture 16" descr="Lifehack] Ý nghĩa những ký hiệu bí ẩn trên thiết bị điện tử nhà bạn">
            <a:extLst>
              <a:ext uri="{FF2B5EF4-FFF2-40B4-BE49-F238E27FC236}">
                <a16:creationId xmlns:a16="http://schemas.microsoft.com/office/drawing/2014/main" id="{281B275C-7644-61D7-1A4F-6AB0BA78DE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034" r="17244"/>
          <a:stretch/>
        </p:blipFill>
        <p:spPr bwMode="auto">
          <a:xfrm>
            <a:off x="3593054" y="935942"/>
            <a:ext cx="1957892" cy="1828800"/>
          </a:xfrm>
          <a:prstGeom prst="rect">
            <a:avLst/>
          </a:prstGeom>
          <a:noFill/>
          <a:ln>
            <a:noFill/>
          </a:ln>
          <a:extLst>
            <a:ext uri="{53640926-AAD7-44D8-BBD7-CCE9431645EC}">
              <a14:shadowObscured xmlns:a14="http://schemas.microsoft.com/office/drawing/2010/main"/>
            </a:ext>
          </a:extLst>
        </p:spPr>
      </p:pic>
      <p:pic>
        <p:nvPicPr>
          <p:cNvPr id="18" name="Picture 17" descr="Biển báo nguy hiểm – Ý nghĩa từng loại">
            <a:extLst>
              <a:ext uri="{FF2B5EF4-FFF2-40B4-BE49-F238E27FC236}">
                <a16:creationId xmlns:a16="http://schemas.microsoft.com/office/drawing/2014/main" id="{02A08395-A238-F226-3A22-3B65C369DC6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9315" y="947241"/>
            <a:ext cx="2090211" cy="1828800"/>
          </a:xfrm>
          <a:prstGeom prst="rect">
            <a:avLst/>
          </a:prstGeom>
          <a:noFill/>
          <a:ln>
            <a:noFill/>
          </a:ln>
        </p:spPr>
      </p:pic>
      <p:pic>
        <p:nvPicPr>
          <p:cNvPr id="26" name="Picture 25" descr="Icon&#10;&#10;Description automatically generated">
            <a:extLst>
              <a:ext uri="{FF2B5EF4-FFF2-40B4-BE49-F238E27FC236}">
                <a16:creationId xmlns:a16="http://schemas.microsoft.com/office/drawing/2014/main" id="{A6666691-4480-5880-F563-2C9A9920631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3694" y="3056687"/>
            <a:ext cx="2090211" cy="1828800"/>
          </a:xfrm>
          <a:prstGeom prst="rect">
            <a:avLst/>
          </a:prstGeom>
          <a:noFill/>
          <a:ln>
            <a:noFill/>
          </a:ln>
        </p:spPr>
      </p:pic>
      <p:pic>
        <p:nvPicPr>
          <p:cNvPr id="27" name="Picture 26" descr="Biểu tượng cảnh báo nguy hiểm – Cách nhận biết và ý nghĩa">
            <a:extLst>
              <a:ext uri="{FF2B5EF4-FFF2-40B4-BE49-F238E27FC236}">
                <a16:creationId xmlns:a16="http://schemas.microsoft.com/office/drawing/2014/main" id="{B50D8288-385F-B6B3-7CB5-2F707629C50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7600" y="3056687"/>
            <a:ext cx="1828800" cy="1828800"/>
          </a:xfrm>
          <a:prstGeom prst="rect">
            <a:avLst/>
          </a:prstGeom>
          <a:noFill/>
          <a:ln>
            <a:noFill/>
          </a:ln>
        </p:spPr>
      </p:pic>
      <p:pic>
        <p:nvPicPr>
          <p:cNvPr id="28" name="Picture 27" descr="Quản lý chất thải nguy hại thế nào cho đúng">
            <a:extLst>
              <a:ext uri="{FF2B5EF4-FFF2-40B4-BE49-F238E27FC236}">
                <a16:creationId xmlns:a16="http://schemas.microsoft.com/office/drawing/2014/main" id="{D2CF63D7-0E31-76B7-6EA7-4A38D1B155C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33057" y="3056687"/>
            <a:ext cx="2136469" cy="1828800"/>
          </a:xfrm>
          <a:prstGeom prst="rect">
            <a:avLst/>
          </a:prstGeom>
          <a:noFill/>
          <a:ln>
            <a:noFill/>
          </a:ln>
        </p:spPr>
      </p:pic>
      <p:sp>
        <p:nvSpPr>
          <p:cNvPr id="29" name="TextBox 28">
            <a:extLst>
              <a:ext uri="{FF2B5EF4-FFF2-40B4-BE49-F238E27FC236}">
                <a16:creationId xmlns:a16="http://schemas.microsoft.com/office/drawing/2014/main" id="{9506F70B-5343-794D-A2DB-37A11058ECC4}"/>
              </a:ext>
            </a:extLst>
          </p:cNvPr>
          <p:cNvSpPr txBox="1"/>
          <p:nvPr/>
        </p:nvSpPr>
        <p:spPr>
          <a:xfrm>
            <a:off x="471283" y="2705040"/>
            <a:ext cx="2715034" cy="400110"/>
          </a:xfrm>
          <a:prstGeom prst="rect">
            <a:avLst/>
          </a:prstGeom>
          <a:noFill/>
        </p:spPr>
        <p:txBody>
          <a:bodyPr wrap="square">
            <a:spAutoFit/>
          </a:bodyPr>
          <a:lstStyle/>
          <a:p>
            <a:pPr algn="ctr"/>
            <a:r>
              <a:rPr lang="en-US" sz="2000">
                <a:effectLst/>
                <a:latin typeface="+mj-lt"/>
                <a:ea typeface="Times New Roman" panose="02020603050405020304" pitchFamily="18" charset="0"/>
              </a:rPr>
              <a:t>Dụng cụ dễ vỡ</a:t>
            </a:r>
            <a:endParaRPr lang="en-US" sz="2000">
              <a:latin typeface="+mj-lt"/>
            </a:endParaRPr>
          </a:p>
        </p:txBody>
      </p:sp>
      <p:sp>
        <p:nvSpPr>
          <p:cNvPr id="30" name="TextBox 29">
            <a:extLst>
              <a:ext uri="{FF2B5EF4-FFF2-40B4-BE49-F238E27FC236}">
                <a16:creationId xmlns:a16="http://schemas.microsoft.com/office/drawing/2014/main" id="{6CF7C49C-9D0D-D44D-4452-FDB810283558}"/>
              </a:ext>
            </a:extLst>
          </p:cNvPr>
          <p:cNvSpPr txBox="1"/>
          <p:nvPr/>
        </p:nvSpPr>
        <p:spPr>
          <a:xfrm>
            <a:off x="3394573" y="2639611"/>
            <a:ext cx="2354852" cy="590931"/>
          </a:xfrm>
          <a:prstGeom prst="rect">
            <a:avLst/>
          </a:prstGeom>
          <a:noFill/>
        </p:spPr>
        <p:txBody>
          <a:bodyPr wrap="square">
            <a:spAutoFit/>
          </a:bodyPr>
          <a:lstStyle/>
          <a:p>
            <a:pPr algn="ctr">
              <a:lnSpc>
                <a:spcPct val="80000"/>
              </a:lnSpc>
            </a:pPr>
            <a:r>
              <a:rPr lang="en-US" sz="2000">
                <a:effectLst/>
                <a:latin typeface="+mj-lt"/>
                <a:ea typeface="Times New Roman" panose="02020603050405020304" pitchFamily="18" charset="0"/>
              </a:rPr>
              <a:t>Không được phép bỏ vào thùng rác</a:t>
            </a:r>
            <a:endParaRPr lang="en-US" sz="2000">
              <a:latin typeface="+mj-lt"/>
            </a:endParaRPr>
          </a:p>
        </p:txBody>
      </p:sp>
      <p:sp>
        <p:nvSpPr>
          <p:cNvPr id="31" name="TextBox 30">
            <a:extLst>
              <a:ext uri="{FF2B5EF4-FFF2-40B4-BE49-F238E27FC236}">
                <a16:creationId xmlns:a16="http://schemas.microsoft.com/office/drawing/2014/main" id="{9B2EA33A-6FA5-46D3-1B99-56F4FC297EB8}"/>
              </a:ext>
            </a:extLst>
          </p:cNvPr>
          <p:cNvSpPr txBox="1"/>
          <p:nvPr/>
        </p:nvSpPr>
        <p:spPr>
          <a:xfrm>
            <a:off x="6352597" y="2705040"/>
            <a:ext cx="2354852" cy="400110"/>
          </a:xfrm>
          <a:prstGeom prst="rect">
            <a:avLst/>
          </a:prstGeom>
          <a:noFill/>
        </p:spPr>
        <p:txBody>
          <a:bodyPr wrap="square">
            <a:spAutoFit/>
          </a:bodyPr>
          <a:lstStyle/>
          <a:p>
            <a:pPr algn="ctr"/>
            <a:r>
              <a:rPr lang="en-US" sz="2000">
                <a:effectLst/>
                <a:latin typeface="+mj-lt"/>
                <a:ea typeface="Times New Roman" panose="02020603050405020304" pitchFamily="18" charset="0"/>
              </a:rPr>
              <a:t>Lưu ý cẩn thận</a:t>
            </a:r>
            <a:endParaRPr lang="en-US" sz="2000">
              <a:latin typeface="+mj-lt"/>
            </a:endParaRPr>
          </a:p>
        </p:txBody>
      </p:sp>
      <p:sp>
        <p:nvSpPr>
          <p:cNvPr id="32" name="TextBox 31">
            <a:extLst>
              <a:ext uri="{FF2B5EF4-FFF2-40B4-BE49-F238E27FC236}">
                <a16:creationId xmlns:a16="http://schemas.microsoft.com/office/drawing/2014/main" id="{1D4606CE-70E9-A4ED-DA7C-9F54E61DF267}"/>
              </a:ext>
            </a:extLst>
          </p:cNvPr>
          <p:cNvSpPr txBox="1"/>
          <p:nvPr/>
        </p:nvSpPr>
        <p:spPr>
          <a:xfrm>
            <a:off x="471283" y="4810095"/>
            <a:ext cx="2715034" cy="400110"/>
          </a:xfrm>
          <a:prstGeom prst="rect">
            <a:avLst/>
          </a:prstGeom>
          <a:noFill/>
        </p:spPr>
        <p:txBody>
          <a:bodyPr wrap="square">
            <a:spAutoFit/>
          </a:bodyPr>
          <a:lstStyle/>
          <a:p>
            <a:pPr algn="ctr"/>
            <a:r>
              <a:rPr lang="en-US" sz="2000">
                <a:effectLst/>
                <a:latin typeface="+mj-lt"/>
                <a:ea typeface="Times New Roman" panose="02020603050405020304" pitchFamily="18" charset="0"/>
              </a:rPr>
              <a:t>Chất độc sức khỏe</a:t>
            </a:r>
            <a:endParaRPr lang="en-US" sz="2000">
              <a:latin typeface="+mj-lt"/>
            </a:endParaRPr>
          </a:p>
        </p:txBody>
      </p:sp>
      <p:sp>
        <p:nvSpPr>
          <p:cNvPr id="33" name="TextBox 32">
            <a:extLst>
              <a:ext uri="{FF2B5EF4-FFF2-40B4-BE49-F238E27FC236}">
                <a16:creationId xmlns:a16="http://schemas.microsoft.com/office/drawing/2014/main" id="{65633A95-06BF-F6BB-B87A-43B4D4850239}"/>
              </a:ext>
            </a:extLst>
          </p:cNvPr>
          <p:cNvSpPr txBox="1"/>
          <p:nvPr/>
        </p:nvSpPr>
        <p:spPr>
          <a:xfrm>
            <a:off x="3394573" y="4810095"/>
            <a:ext cx="2354852" cy="400110"/>
          </a:xfrm>
          <a:prstGeom prst="rect">
            <a:avLst/>
          </a:prstGeom>
          <a:noFill/>
        </p:spPr>
        <p:txBody>
          <a:bodyPr wrap="square">
            <a:spAutoFit/>
          </a:bodyPr>
          <a:lstStyle/>
          <a:p>
            <a:pPr algn="ctr"/>
            <a:r>
              <a:rPr lang="en-US" sz="2000">
                <a:effectLst/>
                <a:latin typeface="+mj-lt"/>
                <a:ea typeface="Times New Roman" panose="02020603050405020304" pitchFamily="18" charset="0"/>
              </a:rPr>
              <a:t>Chất dễ cháy</a:t>
            </a:r>
            <a:endParaRPr lang="en-US" sz="2000">
              <a:latin typeface="+mj-lt"/>
            </a:endParaRPr>
          </a:p>
        </p:txBody>
      </p:sp>
      <p:sp>
        <p:nvSpPr>
          <p:cNvPr id="34" name="TextBox 33">
            <a:extLst>
              <a:ext uri="{FF2B5EF4-FFF2-40B4-BE49-F238E27FC236}">
                <a16:creationId xmlns:a16="http://schemas.microsoft.com/office/drawing/2014/main" id="{BFF6CBA8-B95E-65FA-A77B-6D00CAD432D4}"/>
              </a:ext>
            </a:extLst>
          </p:cNvPr>
          <p:cNvSpPr txBox="1"/>
          <p:nvPr/>
        </p:nvSpPr>
        <p:spPr>
          <a:xfrm>
            <a:off x="6178104" y="4810095"/>
            <a:ext cx="2703838" cy="400110"/>
          </a:xfrm>
          <a:prstGeom prst="rect">
            <a:avLst/>
          </a:prstGeom>
          <a:noFill/>
        </p:spPr>
        <p:txBody>
          <a:bodyPr wrap="square">
            <a:spAutoFit/>
          </a:bodyPr>
          <a:lstStyle/>
          <a:p>
            <a:pPr algn="ctr"/>
            <a:r>
              <a:rPr lang="en-US" sz="2000">
                <a:effectLst/>
                <a:latin typeface="+mj-lt"/>
                <a:ea typeface="Times New Roman" panose="02020603050405020304" pitchFamily="18" charset="0"/>
              </a:rPr>
              <a:t>Chất độc môi trường</a:t>
            </a:r>
            <a:endParaRPr lang="en-US" sz="2000">
              <a:latin typeface="+mj-lt"/>
            </a:endParaRPr>
          </a:p>
        </p:txBody>
      </p:sp>
    </p:spTree>
    <p:extLst>
      <p:ext uri="{BB962C8B-B14F-4D97-AF65-F5344CB8AC3E}">
        <p14:creationId xmlns:p14="http://schemas.microsoft.com/office/powerpoint/2010/main" val="12570418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6" presetClass="emph" presetSubtype="0" repeatCount="5000" fill="hold" nodeType="afterEffect">
                                  <p:stCondLst>
                                    <p:cond delay="0"/>
                                  </p:stCondLst>
                                  <p:childTnLst>
                                    <p:animEffect transition="out" filter="fade">
                                      <p:cBhvr>
                                        <p:cTn id="10" dur="1000" tmFilter="0, 0; .2, .5; .8, .5; 1, 0"/>
                                        <p:tgtEl>
                                          <p:spTgt spid="13"/>
                                        </p:tgtEl>
                                      </p:cBhvr>
                                    </p:animEffect>
                                    <p:animScale>
                                      <p:cBhvr>
                                        <p:cTn id="11" dur="500" autoRev="1" fill="hold"/>
                                        <p:tgtEl>
                                          <p:spTgt spid="13"/>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bomb.wav"/>
                                        </p:tgtEl>
                                      </p:cMediaNode>
                                    </p:audio>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500"/>
                            </p:stCondLst>
                            <p:childTnLst>
                              <p:par>
                                <p:cTn id="23" presetID="26" presetClass="emph" presetSubtype="0" repeatCount="5000" fill="hold" nodeType="afterEffect">
                                  <p:stCondLst>
                                    <p:cond delay="0"/>
                                  </p:stCondLst>
                                  <p:childTnLst>
                                    <p:animEffect transition="out" filter="fade">
                                      <p:cBhvr>
                                        <p:cTn id="24" dur="1000" tmFilter="0, 0; .2, .5; .8, .5; 1, 0"/>
                                        <p:tgtEl>
                                          <p:spTgt spid="17"/>
                                        </p:tgtEl>
                                      </p:cBhvr>
                                    </p:animEffect>
                                    <p:animScale>
                                      <p:cBhvr>
                                        <p:cTn id="25" dur="500" autoRev="1" fill="hold"/>
                                        <p:tgtEl>
                                          <p:spTgt spid="17"/>
                                        </p:tgtEl>
                                      </p:cBhvr>
                                      <p:by x="105000" y="105000"/>
                                    </p:animScale>
                                  </p:childTnLst>
                                  <p:subTnLst>
                                    <p:audio>
                                      <p:cMediaNode>
                                        <p:cTn display="0" masterRel="sameClick">
                                          <p:stCondLst>
                                            <p:cond evt="begin" delay="0">
                                              <p:tn val="23"/>
                                            </p:cond>
                                          </p:stCondLst>
                                          <p:endCondLst>
                                            <p:cond evt="onStopAudio" delay="0">
                                              <p:tgtEl>
                                                <p:sldTgt/>
                                              </p:tgtEl>
                                            </p:cond>
                                          </p:endCondLst>
                                        </p:cTn>
                                        <p:tgtEl>
                                          <p:sndTgt r:embed="rId3" name="bomb.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500"/>
                            </p:stCondLst>
                            <p:childTnLst>
                              <p:par>
                                <p:cTn id="37" presetID="26" presetClass="emph" presetSubtype="0" repeatCount="5000" fill="hold" nodeType="afterEffect">
                                  <p:stCondLst>
                                    <p:cond delay="0"/>
                                  </p:stCondLst>
                                  <p:childTnLst>
                                    <p:animEffect transition="out" filter="fade">
                                      <p:cBhvr>
                                        <p:cTn id="38" dur="1000" tmFilter="0, 0; .2, .5; .8, .5; 1, 0"/>
                                        <p:tgtEl>
                                          <p:spTgt spid="18"/>
                                        </p:tgtEl>
                                      </p:cBhvr>
                                    </p:animEffect>
                                    <p:animScale>
                                      <p:cBhvr>
                                        <p:cTn id="39" dur="500" autoRev="1" fill="hold"/>
                                        <p:tgtEl>
                                          <p:spTgt spid="18"/>
                                        </p:tgtEl>
                                      </p:cBhvr>
                                      <p:by x="105000" y="105000"/>
                                    </p:animScale>
                                  </p:childTnLst>
                                  <p:subTnLst>
                                    <p:audio>
                                      <p:cMediaNode>
                                        <p:cTn display="0" masterRel="sameClick">
                                          <p:stCondLst>
                                            <p:cond evt="begin" delay="0">
                                              <p:tn val="37"/>
                                            </p:cond>
                                          </p:stCondLst>
                                          <p:endCondLst>
                                            <p:cond evt="onStopAudio" delay="0">
                                              <p:tgtEl>
                                                <p:sldTgt/>
                                              </p:tgtEl>
                                            </p:cond>
                                          </p:endCondLst>
                                        </p:cTn>
                                        <p:tgtEl>
                                          <p:sndTgt r:embed="rId3" name="bomb.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par>
                          <p:cTn id="50" fill="hold">
                            <p:stCondLst>
                              <p:cond delay="500"/>
                            </p:stCondLst>
                            <p:childTnLst>
                              <p:par>
                                <p:cTn id="51" presetID="26" presetClass="emph" presetSubtype="0" repeatCount="5000" fill="hold" nodeType="afterEffect">
                                  <p:stCondLst>
                                    <p:cond delay="0"/>
                                  </p:stCondLst>
                                  <p:childTnLst>
                                    <p:animEffect transition="out" filter="fade">
                                      <p:cBhvr>
                                        <p:cTn id="52" dur="1000" tmFilter="0, 0; .2, .5; .8, .5; 1, 0"/>
                                        <p:tgtEl>
                                          <p:spTgt spid="26"/>
                                        </p:tgtEl>
                                      </p:cBhvr>
                                    </p:animEffect>
                                    <p:animScale>
                                      <p:cBhvr>
                                        <p:cTn id="53" dur="500" autoRev="1" fill="hold"/>
                                        <p:tgtEl>
                                          <p:spTgt spid="26"/>
                                        </p:tgtEl>
                                      </p:cBhvr>
                                      <p:by x="105000" y="105000"/>
                                    </p:animScale>
                                  </p:childTnLst>
                                  <p:subTnLst>
                                    <p:audio>
                                      <p:cMediaNode>
                                        <p:cTn display="0" masterRel="sameClick">
                                          <p:stCondLst>
                                            <p:cond evt="begin" delay="0">
                                              <p:tn val="51"/>
                                            </p:cond>
                                          </p:stCondLst>
                                          <p:endCondLst>
                                            <p:cond evt="onStopAudio" delay="0">
                                              <p:tgtEl>
                                                <p:sldTgt/>
                                              </p:tgtEl>
                                            </p:cond>
                                          </p:endCondLst>
                                        </p:cTn>
                                        <p:tgtEl>
                                          <p:sndTgt r:embed="rId3" name="bomb.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500"/>
                            </p:stCondLst>
                            <p:childTnLst>
                              <p:par>
                                <p:cTn id="65" presetID="26" presetClass="emph" presetSubtype="0" repeatCount="5000" fill="hold" nodeType="afterEffect">
                                  <p:stCondLst>
                                    <p:cond delay="0"/>
                                  </p:stCondLst>
                                  <p:childTnLst>
                                    <p:animEffect transition="out" filter="fade">
                                      <p:cBhvr>
                                        <p:cTn id="66" dur="1000" tmFilter="0, 0; .2, .5; .8, .5; 1, 0"/>
                                        <p:tgtEl>
                                          <p:spTgt spid="27"/>
                                        </p:tgtEl>
                                      </p:cBhvr>
                                    </p:animEffect>
                                    <p:animScale>
                                      <p:cBhvr>
                                        <p:cTn id="67" dur="500" autoRev="1" fill="hold"/>
                                        <p:tgtEl>
                                          <p:spTgt spid="27"/>
                                        </p:tgtEl>
                                      </p:cBhvr>
                                      <p:by x="105000" y="105000"/>
                                    </p:animScale>
                                  </p:childTnLst>
                                  <p:subTnLst>
                                    <p:audio>
                                      <p:cMediaNode>
                                        <p:cTn display="0" masterRel="sameClick">
                                          <p:stCondLst>
                                            <p:cond evt="begin" delay="0">
                                              <p:tn val="65"/>
                                            </p:cond>
                                          </p:stCondLst>
                                          <p:endCondLst>
                                            <p:cond evt="onStopAudio" delay="0">
                                              <p:tgtEl>
                                                <p:sldTgt/>
                                              </p:tgtEl>
                                            </p:cond>
                                          </p:endCondLst>
                                        </p:cTn>
                                        <p:tgtEl>
                                          <p:sndTgt r:embed="rId3" name="bomb.wav"/>
                                        </p:tgtEl>
                                      </p:cMediaNode>
                                    </p:audio>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childTnLst>
                          </p:cTn>
                        </p:par>
                        <p:par>
                          <p:cTn id="78" fill="hold">
                            <p:stCondLst>
                              <p:cond delay="500"/>
                            </p:stCondLst>
                            <p:childTnLst>
                              <p:par>
                                <p:cTn id="79" presetID="26" presetClass="emph" presetSubtype="0" repeatCount="5000" fill="hold" nodeType="afterEffect">
                                  <p:stCondLst>
                                    <p:cond delay="0"/>
                                  </p:stCondLst>
                                  <p:childTnLst>
                                    <p:animEffect transition="out" filter="fade">
                                      <p:cBhvr>
                                        <p:cTn id="80" dur="1000" tmFilter="0, 0; .2, .5; .8, .5; 1, 0"/>
                                        <p:tgtEl>
                                          <p:spTgt spid="28"/>
                                        </p:tgtEl>
                                      </p:cBhvr>
                                    </p:animEffect>
                                    <p:animScale>
                                      <p:cBhvr>
                                        <p:cTn id="81" dur="500" autoRev="1" fill="hold"/>
                                        <p:tgtEl>
                                          <p:spTgt spid="28"/>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5"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6"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vi-VN"/>
            </a:p>
          </p:txBody>
        </p:sp>
      </p:grpSp>
      <p:sp>
        <p:nvSpPr>
          <p:cNvPr id="19" name="TextBox 18">
            <a:extLst>
              <a:ext uri="{FF2B5EF4-FFF2-40B4-BE49-F238E27FC236}">
                <a16:creationId xmlns:a16="http://schemas.microsoft.com/office/drawing/2014/main" id="{B077FF85-D63A-90DC-FCA5-3573AA2077F9}"/>
              </a:ext>
            </a:extLst>
          </p:cNvPr>
          <p:cNvSpPr txBox="1"/>
          <p:nvPr/>
        </p:nvSpPr>
        <p:spPr>
          <a:xfrm>
            <a:off x="664368" y="133350"/>
            <a:ext cx="8304284"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Câu 2:</a:t>
            </a:r>
            <a:r>
              <a:rPr kumimoji="0" lang="en-US" sz="2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Quan sát các biển báo, nêu ý nghĩa của mỗi biển báo cảnh báo và công dụng của mỗi trang thiết bị bảo hộ trong phòng thí nghiệm</a:t>
            </a:r>
            <a:endParaRPr kumimoji="0" lang="en-US" sz="22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Picture 19" descr="Cảnh Báo Dấu Hiệu Chất Ăn Mòn - Miễn Phí vector hình ảnh trên Pixabay">
            <a:extLst>
              <a:ext uri="{FF2B5EF4-FFF2-40B4-BE49-F238E27FC236}">
                <a16:creationId xmlns:a16="http://schemas.microsoft.com/office/drawing/2014/main" id="{8F53EEDA-4CD2-85E8-C61B-95B665F76F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694" y="900239"/>
            <a:ext cx="2003073" cy="1828799"/>
          </a:xfrm>
          <a:prstGeom prst="rect">
            <a:avLst/>
          </a:prstGeom>
          <a:noFill/>
          <a:ln>
            <a:noFill/>
          </a:ln>
        </p:spPr>
      </p:pic>
      <p:pic>
        <p:nvPicPr>
          <p:cNvPr id="21" name="Picture 20" descr="A yellow triangle sign&#10;&#10;Description automatically generated with low confidence">
            <a:extLst>
              <a:ext uri="{FF2B5EF4-FFF2-40B4-BE49-F238E27FC236}">
                <a16:creationId xmlns:a16="http://schemas.microsoft.com/office/drawing/2014/main" id="{2831A273-AE59-540D-DA98-A64550D19D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6895" y="900238"/>
            <a:ext cx="2090210" cy="1828799"/>
          </a:xfrm>
          <a:prstGeom prst="rect">
            <a:avLst/>
          </a:prstGeom>
          <a:noFill/>
          <a:ln>
            <a:noFill/>
          </a:ln>
        </p:spPr>
      </p:pic>
      <p:pic>
        <p:nvPicPr>
          <p:cNvPr id="22" name="Picture 21" descr="Icon&#10;&#10;Description automatically generated">
            <a:extLst>
              <a:ext uri="{FF2B5EF4-FFF2-40B4-BE49-F238E27FC236}">
                <a16:creationId xmlns:a16="http://schemas.microsoft.com/office/drawing/2014/main" id="{EE6CF8C2-5163-9442-F4B4-DA6CFEB7F60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82216" y="900236"/>
            <a:ext cx="1839558" cy="1828800"/>
          </a:xfrm>
          <a:prstGeom prst="rect">
            <a:avLst/>
          </a:prstGeom>
          <a:noFill/>
          <a:ln>
            <a:noFill/>
          </a:ln>
        </p:spPr>
      </p:pic>
      <p:pic>
        <p:nvPicPr>
          <p:cNvPr id="23" name="Picture 22" descr="A picture containing text, clipart&#10;&#10;Description automatically generated">
            <a:extLst>
              <a:ext uri="{FF2B5EF4-FFF2-40B4-BE49-F238E27FC236}">
                <a16:creationId xmlns:a16="http://schemas.microsoft.com/office/drawing/2014/main" id="{B52C6309-254F-E5F3-3D77-F9041E85698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3694" y="3056687"/>
            <a:ext cx="2090211" cy="1828800"/>
          </a:xfrm>
          <a:prstGeom prst="rect">
            <a:avLst/>
          </a:prstGeom>
          <a:noFill/>
          <a:ln>
            <a:noFill/>
          </a:ln>
        </p:spPr>
      </p:pic>
      <p:pic>
        <p:nvPicPr>
          <p:cNvPr id="24" name="Picture 23" descr="Emergencia Salida Verde - Gráficos vectoriales gratis en Pixabay">
            <a:extLst>
              <a:ext uri="{FF2B5EF4-FFF2-40B4-BE49-F238E27FC236}">
                <a16:creationId xmlns:a16="http://schemas.microsoft.com/office/drawing/2014/main" id="{E1C9845B-2123-8CEF-F5BB-8CE68EED02B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80" t="6653" r="3776" b="7374"/>
          <a:stretch/>
        </p:blipFill>
        <p:spPr bwMode="auto">
          <a:xfrm>
            <a:off x="4191000" y="3056687"/>
            <a:ext cx="3868450" cy="1828800"/>
          </a:xfrm>
          <a:prstGeom prst="rect">
            <a:avLst/>
          </a:prstGeom>
          <a:noFill/>
          <a:ln>
            <a:noFill/>
          </a:ln>
          <a:extLst>
            <a:ext uri="{53640926-AAD7-44D8-BBD7-CCE9431645EC}">
              <a14:shadowObscured xmlns:a14="http://schemas.microsoft.com/office/drawing/2010/main"/>
            </a:ext>
          </a:extLst>
        </p:spPr>
      </p:pic>
      <p:sp>
        <p:nvSpPr>
          <p:cNvPr id="25" name="TextBox 24">
            <a:extLst>
              <a:ext uri="{FF2B5EF4-FFF2-40B4-BE49-F238E27FC236}">
                <a16:creationId xmlns:a16="http://schemas.microsoft.com/office/drawing/2014/main" id="{AA7E58B0-8872-C5B8-B8BD-01217AFB18F1}"/>
              </a:ext>
            </a:extLst>
          </p:cNvPr>
          <p:cNvSpPr txBox="1"/>
          <p:nvPr/>
        </p:nvSpPr>
        <p:spPr>
          <a:xfrm>
            <a:off x="471283" y="2666940"/>
            <a:ext cx="2715034" cy="400110"/>
          </a:xfrm>
          <a:prstGeom prst="rect">
            <a:avLst/>
          </a:prstGeom>
          <a:noFill/>
        </p:spPr>
        <p:txBody>
          <a:bodyPr wrap="square">
            <a:spAutoFit/>
          </a:bodyPr>
          <a:lstStyle/>
          <a:p>
            <a:pPr algn="ctr"/>
            <a:r>
              <a:rPr lang="en-US" sz="2000">
                <a:effectLst/>
                <a:latin typeface="+mj-lt"/>
                <a:ea typeface="Times New Roman" panose="02020603050405020304" pitchFamily="18" charset="0"/>
              </a:rPr>
              <a:t>Chất ăn mòn</a:t>
            </a:r>
            <a:endParaRPr lang="en-US" sz="2000">
              <a:latin typeface="+mj-lt"/>
            </a:endParaRPr>
          </a:p>
        </p:txBody>
      </p:sp>
      <p:sp>
        <p:nvSpPr>
          <p:cNvPr id="29" name="TextBox 28">
            <a:extLst>
              <a:ext uri="{FF2B5EF4-FFF2-40B4-BE49-F238E27FC236}">
                <a16:creationId xmlns:a16="http://schemas.microsoft.com/office/drawing/2014/main" id="{B0FFEA0B-168F-77F0-92AE-F631CC8DA9ED}"/>
              </a:ext>
            </a:extLst>
          </p:cNvPr>
          <p:cNvSpPr txBox="1"/>
          <p:nvPr/>
        </p:nvSpPr>
        <p:spPr>
          <a:xfrm>
            <a:off x="3287148" y="2666940"/>
            <a:ext cx="2563108" cy="400110"/>
          </a:xfrm>
          <a:prstGeom prst="rect">
            <a:avLst/>
          </a:prstGeom>
          <a:noFill/>
        </p:spPr>
        <p:txBody>
          <a:bodyPr wrap="square">
            <a:spAutoFit/>
          </a:bodyPr>
          <a:lstStyle/>
          <a:p>
            <a:pPr algn="ctr"/>
            <a:r>
              <a:rPr lang="en-US" sz="2000">
                <a:effectLst/>
                <a:latin typeface="+mj-lt"/>
                <a:ea typeface="Times New Roman" panose="02020603050405020304" pitchFamily="18" charset="0"/>
              </a:rPr>
              <a:t>Nơi nguy hiểm về điện</a:t>
            </a:r>
            <a:endParaRPr lang="en-US" sz="2000">
              <a:latin typeface="+mj-lt"/>
            </a:endParaRPr>
          </a:p>
        </p:txBody>
      </p:sp>
      <p:sp>
        <p:nvSpPr>
          <p:cNvPr id="30" name="TextBox 29">
            <a:extLst>
              <a:ext uri="{FF2B5EF4-FFF2-40B4-BE49-F238E27FC236}">
                <a16:creationId xmlns:a16="http://schemas.microsoft.com/office/drawing/2014/main" id="{7917C30E-F953-86E9-8497-CFCD4E747627}"/>
              </a:ext>
            </a:extLst>
          </p:cNvPr>
          <p:cNvSpPr txBox="1"/>
          <p:nvPr/>
        </p:nvSpPr>
        <p:spPr>
          <a:xfrm>
            <a:off x="6352597" y="2665011"/>
            <a:ext cx="2354852" cy="400110"/>
          </a:xfrm>
          <a:prstGeom prst="rect">
            <a:avLst/>
          </a:prstGeom>
          <a:noFill/>
        </p:spPr>
        <p:txBody>
          <a:bodyPr wrap="square">
            <a:spAutoFit/>
          </a:bodyPr>
          <a:lstStyle/>
          <a:p>
            <a:pPr algn="ctr"/>
            <a:r>
              <a:rPr lang="en-US" sz="2000">
                <a:effectLst/>
                <a:latin typeface="+mj-lt"/>
                <a:ea typeface="Times New Roman" panose="02020603050405020304" pitchFamily="18" charset="0"/>
              </a:rPr>
              <a:t>Nơi cấm lửa</a:t>
            </a:r>
            <a:endParaRPr lang="en-US" sz="2000">
              <a:latin typeface="+mj-lt"/>
            </a:endParaRPr>
          </a:p>
        </p:txBody>
      </p:sp>
      <p:sp>
        <p:nvSpPr>
          <p:cNvPr id="31" name="TextBox 30">
            <a:extLst>
              <a:ext uri="{FF2B5EF4-FFF2-40B4-BE49-F238E27FC236}">
                <a16:creationId xmlns:a16="http://schemas.microsoft.com/office/drawing/2014/main" id="{54BD28E9-E55E-5D57-BE3E-7DB03FC5F97E}"/>
              </a:ext>
            </a:extLst>
          </p:cNvPr>
          <p:cNvSpPr txBox="1"/>
          <p:nvPr/>
        </p:nvSpPr>
        <p:spPr>
          <a:xfrm>
            <a:off x="471283" y="4810095"/>
            <a:ext cx="2715034" cy="400110"/>
          </a:xfrm>
          <a:prstGeom prst="rect">
            <a:avLst/>
          </a:prstGeom>
          <a:noFill/>
        </p:spPr>
        <p:txBody>
          <a:bodyPr wrap="square">
            <a:spAutoFit/>
          </a:bodyPr>
          <a:lstStyle/>
          <a:p>
            <a:pPr algn="ctr"/>
            <a:r>
              <a:rPr lang="en-US" sz="2000">
                <a:effectLst/>
                <a:latin typeface="+mj-lt"/>
                <a:ea typeface="Times New Roman" panose="02020603050405020304" pitchFamily="18" charset="0"/>
              </a:rPr>
              <a:t>Nơi có chất phóng xạ</a:t>
            </a:r>
            <a:endParaRPr lang="en-US" sz="2000">
              <a:latin typeface="+mj-lt"/>
            </a:endParaRPr>
          </a:p>
        </p:txBody>
      </p:sp>
      <p:sp>
        <p:nvSpPr>
          <p:cNvPr id="32" name="TextBox 31">
            <a:extLst>
              <a:ext uri="{FF2B5EF4-FFF2-40B4-BE49-F238E27FC236}">
                <a16:creationId xmlns:a16="http://schemas.microsoft.com/office/drawing/2014/main" id="{E1B4E5F4-4DB7-9F84-453A-CF26A4112739}"/>
              </a:ext>
            </a:extLst>
          </p:cNvPr>
          <p:cNvSpPr txBox="1"/>
          <p:nvPr/>
        </p:nvSpPr>
        <p:spPr>
          <a:xfrm>
            <a:off x="4947799" y="4810095"/>
            <a:ext cx="2354852" cy="400110"/>
          </a:xfrm>
          <a:prstGeom prst="rect">
            <a:avLst/>
          </a:prstGeom>
          <a:noFill/>
        </p:spPr>
        <p:txBody>
          <a:bodyPr wrap="square">
            <a:spAutoFit/>
          </a:bodyPr>
          <a:lstStyle/>
          <a:p>
            <a:pPr algn="ctr"/>
            <a:r>
              <a:rPr lang="en-US" sz="2000">
                <a:effectLst/>
                <a:latin typeface="+mj-lt"/>
                <a:ea typeface="Times New Roman" panose="02020603050405020304" pitchFamily="18" charset="0"/>
              </a:rPr>
              <a:t>Lối thoát hiểm</a:t>
            </a:r>
            <a:endParaRPr lang="en-US" sz="2000">
              <a:latin typeface="+mj-lt"/>
            </a:endParaRPr>
          </a:p>
        </p:txBody>
      </p:sp>
    </p:spTree>
    <p:extLst>
      <p:ext uri="{BB962C8B-B14F-4D97-AF65-F5344CB8AC3E}">
        <p14:creationId xmlns:p14="http://schemas.microsoft.com/office/powerpoint/2010/main" val="40770803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6" presetClass="emph" presetSubtype="0" repeatCount="5000" fill="hold" nodeType="afterEffect">
                                  <p:stCondLst>
                                    <p:cond delay="0"/>
                                  </p:stCondLst>
                                  <p:childTnLst>
                                    <p:animEffect transition="out" filter="fade">
                                      <p:cBhvr>
                                        <p:cTn id="10" dur="1000" tmFilter="0, 0; .2, .5; .8, .5; 1, 0"/>
                                        <p:tgtEl>
                                          <p:spTgt spid="20"/>
                                        </p:tgtEl>
                                      </p:cBhvr>
                                    </p:animEffect>
                                    <p:animScale>
                                      <p:cBhvr>
                                        <p:cTn id="11" dur="500" autoRev="1" fill="hold"/>
                                        <p:tgtEl>
                                          <p:spTgt spid="20"/>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500"/>
                            </p:stCondLst>
                            <p:childTnLst>
                              <p:par>
                                <p:cTn id="23" presetID="26" presetClass="emph" presetSubtype="0" repeatCount="5000" fill="hold" nodeType="afterEffect">
                                  <p:stCondLst>
                                    <p:cond delay="0"/>
                                  </p:stCondLst>
                                  <p:childTnLst>
                                    <p:animEffect transition="out" filter="fade">
                                      <p:cBhvr>
                                        <p:cTn id="24" dur="1000" tmFilter="0, 0; .2, .5; .8, .5; 1, 0"/>
                                        <p:tgtEl>
                                          <p:spTgt spid="21"/>
                                        </p:tgtEl>
                                      </p:cBhvr>
                                    </p:animEffect>
                                    <p:animScale>
                                      <p:cBhvr>
                                        <p:cTn id="25" dur="500" autoRev="1" fill="hold"/>
                                        <p:tgtEl>
                                          <p:spTgt spid="21"/>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500"/>
                            </p:stCondLst>
                            <p:childTnLst>
                              <p:par>
                                <p:cTn id="37" presetID="26" presetClass="emph" presetSubtype="0" repeatCount="5000" fill="hold" nodeType="afterEffect">
                                  <p:stCondLst>
                                    <p:cond delay="0"/>
                                  </p:stCondLst>
                                  <p:childTnLst>
                                    <p:animEffect transition="out" filter="fade">
                                      <p:cBhvr>
                                        <p:cTn id="38" dur="1000" tmFilter="0, 0; .2, .5; .8, .5; 1, 0"/>
                                        <p:tgtEl>
                                          <p:spTgt spid="22"/>
                                        </p:tgtEl>
                                      </p:cBhvr>
                                    </p:animEffect>
                                    <p:animScale>
                                      <p:cBhvr>
                                        <p:cTn id="39" dur="500" autoRev="1" fill="hold"/>
                                        <p:tgtEl>
                                          <p:spTgt spid="22"/>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500"/>
                            </p:stCondLst>
                            <p:childTnLst>
                              <p:par>
                                <p:cTn id="51" presetID="26" presetClass="emph" presetSubtype="0" repeatCount="5000" fill="hold" nodeType="afterEffect">
                                  <p:stCondLst>
                                    <p:cond delay="0"/>
                                  </p:stCondLst>
                                  <p:childTnLst>
                                    <p:animEffect transition="out" filter="fade">
                                      <p:cBhvr>
                                        <p:cTn id="52" dur="1000" tmFilter="0, 0; .2, .5; .8, .5; 1, 0"/>
                                        <p:tgtEl>
                                          <p:spTgt spid="23"/>
                                        </p:tgtEl>
                                      </p:cBhvr>
                                    </p:animEffect>
                                    <p:animScale>
                                      <p:cBhvr>
                                        <p:cTn id="53" dur="500" autoRev="1" fill="hold"/>
                                        <p:tgtEl>
                                          <p:spTgt spid="23"/>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500"/>
                            </p:stCondLst>
                            <p:childTnLst>
                              <p:par>
                                <p:cTn id="65" presetID="26" presetClass="emph" presetSubtype="0" repeatCount="5000" fill="hold" nodeType="afterEffect">
                                  <p:stCondLst>
                                    <p:cond delay="0"/>
                                  </p:stCondLst>
                                  <p:childTnLst>
                                    <p:animEffect transition="out" filter="fade">
                                      <p:cBhvr>
                                        <p:cTn id="66" dur="1000" tmFilter="0, 0; .2, .5; .8, .5; 1, 0"/>
                                        <p:tgtEl>
                                          <p:spTgt spid="24"/>
                                        </p:tgtEl>
                                      </p:cBhvr>
                                    </p:animEffect>
                                    <p:animScale>
                                      <p:cBhvr>
                                        <p:cTn id="67" dur="500" autoRev="1" fill="hold"/>
                                        <p:tgtEl>
                                          <p:spTgt spid="24"/>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80FEE4-2900-44A7-872F-9406870B34A6}"/>
              </a:ext>
            </a:extLst>
          </p:cNvPr>
          <p:cNvSpPr txBox="1"/>
          <p:nvPr/>
        </p:nvSpPr>
        <p:spPr>
          <a:xfrm>
            <a:off x="219306" y="133350"/>
            <a:ext cx="8749346" cy="769441"/>
          </a:xfrm>
          <a:prstGeom prst="rect">
            <a:avLst/>
          </a:prstGeom>
          <a:noFill/>
        </p:spPr>
        <p:txBody>
          <a:bodyPr wrap="square">
            <a:spAutoFit/>
          </a:bodyPr>
          <a:lstStyle/>
          <a:p>
            <a:pPr algn="just"/>
            <a:r>
              <a:rPr lang="en-US" sz="2200" b="1">
                <a:effectLst/>
                <a:latin typeface="+mj-lt"/>
                <a:ea typeface="Times New Roman" panose="02020603050405020304" pitchFamily="18" charset="0"/>
              </a:rPr>
              <a:t>Câu 3:</a:t>
            </a:r>
            <a:r>
              <a:rPr lang="en-US" sz="2200">
                <a:effectLst/>
                <a:latin typeface="+mj-lt"/>
                <a:ea typeface="Times New Roman" panose="02020603050405020304" pitchFamily="18" charset="0"/>
              </a:rPr>
              <a:t> Quan sát các hình ảnh sau, chỉ ra những điểm không an toàn khi làm việc trong phòng thí nghiệm và nêu những biện pháp an toàn tương ứng?</a:t>
            </a:r>
            <a:endParaRPr lang="en-US" sz="2200">
              <a:latin typeface="+mj-lt"/>
            </a:endParaRPr>
          </a:p>
        </p:txBody>
      </p:sp>
      <p:cxnSp>
        <p:nvCxnSpPr>
          <p:cNvPr id="4" name="Straight Connector 3">
            <a:extLst>
              <a:ext uri="{FF2B5EF4-FFF2-40B4-BE49-F238E27FC236}">
                <a16:creationId xmlns:a16="http://schemas.microsoft.com/office/drawing/2014/main" id="{D73ABB10-DFF6-41A6-9C87-3C05AA188832}"/>
              </a:ext>
            </a:extLst>
          </p:cNvPr>
          <p:cNvCxnSpPr/>
          <p:nvPr/>
        </p:nvCxnSpPr>
        <p:spPr>
          <a:xfrm flipH="1">
            <a:off x="2968384" y="1461317"/>
            <a:ext cx="3416" cy="113441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DF230AB-8EE8-40BF-AEFC-7EE943320ABF}"/>
              </a:ext>
            </a:extLst>
          </p:cNvPr>
          <p:cNvCxnSpPr/>
          <p:nvPr/>
        </p:nvCxnSpPr>
        <p:spPr>
          <a:xfrm flipH="1">
            <a:off x="2966676" y="3419085"/>
            <a:ext cx="1708" cy="115376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8A8F58B-C23A-402C-A3A4-7221B58C4FE1}"/>
              </a:ext>
            </a:extLst>
          </p:cNvPr>
          <p:cNvCxnSpPr/>
          <p:nvPr/>
        </p:nvCxnSpPr>
        <p:spPr>
          <a:xfrm>
            <a:off x="630610" y="3028950"/>
            <a:ext cx="7882780"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79E889-0765-451C-B8A6-14BDBEABF40E}"/>
              </a:ext>
            </a:extLst>
          </p:cNvPr>
          <p:cNvCxnSpPr/>
          <p:nvPr/>
        </p:nvCxnSpPr>
        <p:spPr>
          <a:xfrm flipH="1">
            <a:off x="6185143" y="3415100"/>
            <a:ext cx="1708" cy="115376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F82A547-D5FD-4EB6-864C-EE56E0B0202C}"/>
              </a:ext>
            </a:extLst>
          </p:cNvPr>
          <p:cNvCxnSpPr/>
          <p:nvPr/>
        </p:nvCxnSpPr>
        <p:spPr>
          <a:xfrm flipH="1">
            <a:off x="6185143" y="1437331"/>
            <a:ext cx="3406" cy="113441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9" name="Picture 8" descr="11 nguyên tắc an toàn điện trong gia đình cần lưu ý | Cơ điện Trần Phú">
            <a:extLst>
              <a:ext uri="{FF2B5EF4-FFF2-40B4-BE49-F238E27FC236}">
                <a16:creationId xmlns:a16="http://schemas.microsoft.com/office/drawing/2014/main" id="{193D3D78-4C61-4EAA-BE34-4AF43E390B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504" t="7118" r="12690"/>
          <a:stretch/>
        </p:blipFill>
        <p:spPr bwMode="auto">
          <a:xfrm>
            <a:off x="614313" y="1145165"/>
            <a:ext cx="2049271" cy="1737054"/>
          </a:xfrm>
          <a:prstGeom prst="roundRect">
            <a:avLst>
              <a:gd name="adj" fmla="val 16667"/>
            </a:avLst>
          </a:prstGeom>
          <a:ln>
            <a:noFill/>
          </a:ln>
          <a:effectLst/>
          <a:extLst>
            <a:ext uri="{53640926-AAD7-44D8-BBD7-CCE9431645EC}">
              <a14:shadowObscured xmlns:a14="http://schemas.microsoft.com/office/drawing/2010/main"/>
            </a:ext>
          </a:extLst>
        </p:spPr>
      </p:pic>
      <p:pic>
        <p:nvPicPr>
          <p:cNvPr id="10" name="Picture 9" descr="Trang bị bảo hộ cho thợ điện">
            <a:extLst>
              <a:ext uri="{FF2B5EF4-FFF2-40B4-BE49-F238E27FC236}">
                <a16:creationId xmlns:a16="http://schemas.microsoft.com/office/drawing/2014/main" id="{E5869D40-8ABE-41F7-8A38-06FC262B36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1145165"/>
            <a:ext cx="2603743" cy="1737054"/>
          </a:xfrm>
          <a:prstGeom prst="roundRect">
            <a:avLst>
              <a:gd name="adj" fmla="val 16667"/>
            </a:avLst>
          </a:prstGeom>
          <a:ln>
            <a:noFill/>
          </a:ln>
          <a:effectLst/>
        </p:spPr>
      </p:pic>
      <p:pic>
        <p:nvPicPr>
          <p:cNvPr id="11" name="Picture 10" descr="Hướng Dẫn Lắp Bảng Điện Gia Đình Chỉ Với 5 Bước, Hướng Dẫn Lắp Bảng Điện  Gia Đình Đúng Cách Nhất">
            <a:extLst>
              <a:ext uri="{FF2B5EF4-FFF2-40B4-BE49-F238E27FC236}">
                <a16:creationId xmlns:a16="http://schemas.microsoft.com/office/drawing/2014/main" id="{45677074-3836-4755-BECC-B1ADD40478C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641292" y="988070"/>
            <a:ext cx="1737054" cy="2032936"/>
          </a:xfrm>
          <a:prstGeom prst="roundRect">
            <a:avLst>
              <a:gd name="adj" fmla="val 16667"/>
            </a:avLst>
          </a:prstGeom>
          <a:ln>
            <a:noFill/>
          </a:ln>
          <a:effectLst/>
        </p:spPr>
      </p:pic>
      <p:pic>
        <p:nvPicPr>
          <p:cNvPr id="12" name="Picture 11" descr="Người đàn ông bị giật, ngã gần quạt hơi nước: Cảnh báo sự cố dễ gặp">
            <a:extLst>
              <a:ext uri="{FF2B5EF4-FFF2-40B4-BE49-F238E27FC236}">
                <a16:creationId xmlns:a16="http://schemas.microsoft.com/office/drawing/2014/main" id="{D386C8FF-D317-47EC-902F-6B867ED7DBD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313" y="3175681"/>
            <a:ext cx="2049271" cy="1737053"/>
          </a:xfrm>
          <a:prstGeom prst="roundRect">
            <a:avLst>
              <a:gd name="adj" fmla="val 16667"/>
            </a:avLst>
          </a:prstGeom>
          <a:ln>
            <a:noFill/>
          </a:ln>
          <a:effectLst/>
        </p:spPr>
      </p:pic>
      <p:pic>
        <p:nvPicPr>
          <p:cNvPr id="13" name="Picture 12" descr="3 bước sơ cứu người bị điện giật | Cơ điện Galaxy">
            <a:extLst>
              <a:ext uri="{FF2B5EF4-FFF2-40B4-BE49-F238E27FC236}">
                <a16:creationId xmlns:a16="http://schemas.microsoft.com/office/drawing/2014/main" id="{13F7BB71-80E1-4D88-BA27-14477638679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1476" y="3175681"/>
            <a:ext cx="2608867" cy="1737052"/>
          </a:xfrm>
          <a:prstGeom prst="roundRect">
            <a:avLst>
              <a:gd name="adj" fmla="val 16667"/>
            </a:avLst>
          </a:prstGeom>
          <a:ln>
            <a:noFill/>
          </a:ln>
          <a:effectLst/>
        </p:spPr>
      </p:pic>
      <p:pic>
        <p:nvPicPr>
          <p:cNvPr id="14" name="Picture 13" descr="Nguy hiểm điện cao thế - Tránh xa">
            <a:extLst>
              <a:ext uri="{FF2B5EF4-FFF2-40B4-BE49-F238E27FC236}">
                <a16:creationId xmlns:a16="http://schemas.microsoft.com/office/drawing/2014/main" id="{93390D58-6B17-4E11-8276-A6BF094325D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8235" y="3175680"/>
            <a:ext cx="2032936" cy="1737051"/>
          </a:xfrm>
          <a:prstGeom prst="rect">
            <a:avLst/>
          </a:prstGeom>
          <a:noFill/>
          <a:ln>
            <a:noFill/>
          </a:ln>
        </p:spPr>
      </p:pic>
    </p:spTree>
    <p:extLst>
      <p:ext uri="{BB962C8B-B14F-4D97-AF65-F5344CB8AC3E}">
        <p14:creationId xmlns:p14="http://schemas.microsoft.com/office/powerpoint/2010/main" val="4075795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3000" fill="hold" nodeType="click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3000" fill="hold" nodeType="clickEffect">
                                  <p:stCondLst>
                                    <p:cond delay="0"/>
                                  </p:stCondLst>
                                  <p:childTnLst>
                                    <p:animEffect transition="out" filter="fade">
                                      <p:cBhvr>
                                        <p:cTn id="16" dur="500" tmFilter="0, 0; .2, .5; .8, .5; 1, 0"/>
                                        <p:tgtEl>
                                          <p:spTgt spid="11"/>
                                        </p:tgtEl>
                                      </p:cBhvr>
                                    </p:animEffect>
                                    <p:animScale>
                                      <p:cBhvr>
                                        <p:cTn id="17" dur="250" autoRev="1" fill="hold"/>
                                        <p:tgtEl>
                                          <p:spTgt spid="11"/>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repeatCount="3000" fill="hold" nodeType="clickEffect">
                                  <p:stCondLst>
                                    <p:cond delay="0"/>
                                  </p:stCondLst>
                                  <p:childTnLst>
                                    <p:animEffect transition="out" filter="fade">
                                      <p:cBhvr>
                                        <p:cTn id="21" dur="500" tmFilter="0, 0; .2, .5; .8, .5; 1, 0"/>
                                        <p:tgtEl>
                                          <p:spTgt spid="12"/>
                                        </p:tgtEl>
                                      </p:cBhvr>
                                    </p:animEffect>
                                    <p:animScale>
                                      <p:cBhvr>
                                        <p:cTn id="22" dur="250" autoRev="1" fill="hold"/>
                                        <p:tgtEl>
                                          <p:spTgt spid="1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repeatCount="3000" fill="hold" nodeType="clickEffect">
                                  <p:stCondLst>
                                    <p:cond delay="0"/>
                                  </p:stCondLst>
                                  <p:childTnLst>
                                    <p:animEffect transition="out" filter="fade">
                                      <p:cBhvr>
                                        <p:cTn id="26" dur="500" tmFilter="0, 0; .2, .5; .8, .5; 1, 0"/>
                                        <p:tgtEl>
                                          <p:spTgt spid="13"/>
                                        </p:tgtEl>
                                      </p:cBhvr>
                                    </p:animEffect>
                                    <p:animScale>
                                      <p:cBhvr>
                                        <p:cTn id="27" dur="250" autoRev="1" fill="hold"/>
                                        <p:tgtEl>
                                          <p:spTgt spid="13"/>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repeatCount="3000" fill="hold" nodeType="clickEffect">
                                  <p:stCondLst>
                                    <p:cond delay="0"/>
                                  </p:stCondLst>
                                  <p:childTnLst>
                                    <p:animEffect transition="out" filter="fade">
                                      <p:cBhvr>
                                        <p:cTn id="31" dur="500" tmFilter="0, 0; .2, .5; .8, .5; 1, 0"/>
                                        <p:tgtEl>
                                          <p:spTgt spid="14"/>
                                        </p:tgtEl>
                                      </p:cBhvr>
                                    </p:animEffect>
                                    <p:animScale>
                                      <p:cBhvr>
                                        <p:cTn id="32"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80FEE4-2900-44A7-872F-9406870B34A6}"/>
              </a:ext>
            </a:extLst>
          </p:cNvPr>
          <p:cNvSpPr txBox="1"/>
          <p:nvPr/>
        </p:nvSpPr>
        <p:spPr>
          <a:xfrm>
            <a:off x="219306" y="133350"/>
            <a:ext cx="8749346" cy="769441"/>
          </a:xfrm>
          <a:prstGeom prst="rect">
            <a:avLst/>
          </a:prstGeom>
          <a:noFill/>
        </p:spPr>
        <p:txBody>
          <a:bodyPr wrap="square">
            <a:spAutoFit/>
          </a:bodyPr>
          <a:lstStyle/>
          <a:p>
            <a:pPr algn="just"/>
            <a:r>
              <a:rPr lang="en-US" sz="2200" b="1">
                <a:effectLst/>
                <a:latin typeface="+mj-lt"/>
                <a:ea typeface="Times New Roman" panose="02020603050405020304" pitchFamily="18" charset="0"/>
              </a:rPr>
              <a:t>Câu 3:</a:t>
            </a:r>
            <a:r>
              <a:rPr lang="en-US" sz="2200">
                <a:effectLst/>
                <a:latin typeface="+mj-lt"/>
                <a:ea typeface="Times New Roman" panose="02020603050405020304" pitchFamily="18" charset="0"/>
              </a:rPr>
              <a:t> Quan sát các hình ảnh sau, chỉ ra những điểm không an toàn khi làm việc trong phòng thí nghiệm và nêu những biện pháp an toàn tương ứng?</a:t>
            </a:r>
            <a:endParaRPr lang="en-US" sz="2200">
              <a:latin typeface="+mj-lt"/>
            </a:endParaRPr>
          </a:p>
        </p:txBody>
      </p:sp>
      <p:cxnSp>
        <p:nvCxnSpPr>
          <p:cNvPr id="4" name="Straight Connector 3">
            <a:extLst>
              <a:ext uri="{FF2B5EF4-FFF2-40B4-BE49-F238E27FC236}">
                <a16:creationId xmlns:a16="http://schemas.microsoft.com/office/drawing/2014/main" id="{D73ABB10-DFF6-41A6-9C87-3C05AA188832}"/>
              </a:ext>
            </a:extLst>
          </p:cNvPr>
          <p:cNvCxnSpPr/>
          <p:nvPr/>
        </p:nvCxnSpPr>
        <p:spPr>
          <a:xfrm flipH="1">
            <a:off x="2968384" y="1461317"/>
            <a:ext cx="3416" cy="113441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DF230AB-8EE8-40BF-AEFC-7EE943320ABF}"/>
              </a:ext>
            </a:extLst>
          </p:cNvPr>
          <p:cNvCxnSpPr/>
          <p:nvPr/>
        </p:nvCxnSpPr>
        <p:spPr>
          <a:xfrm flipH="1">
            <a:off x="4570292" y="3408749"/>
            <a:ext cx="1708" cy="137160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8A8F58B-C23A-402C-A3A4-7221B58C4FE1}"/>
              </a:ext>
            </a:extLst>
          </p:cNvPr>
          <p:cNvCxnSpPr/>
          <p:nvPr/>
        </p:nvCxnSpPr>
        <p:spPr>
          <a:xfrm>
            <a:off x="630610" y="3028950"/>
            <a:ext cx="7882780"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F82A547-D5FD-4EB6-864C-EE56E0B0202C}"/>
              </a:ext>
            </a:extLst>
          </p:cNvPr>
          <p:cNvCxnSpPr/>
          <p:nvPr/>
        </p:nvCxnSpPr>
        <p:spPr>
          <a:xfrm flipH="1">
            <a:off x="6185143" y="1437331"/>
            <a:ext cx="3406" cy="113441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5" name="Picture 14" descr="8 cách bảo vệ và sửa dây cáp điện tử trong nhà">
            <a:extLst>
              <a:ext uri="{FF2B5EF4-FFF2-40B4-BE49-F238E27FC236}">
                <a16:creationId xmlns:a16="http://schemas.microsoft.com/office/drawing/2014/main" id="{7D5EFBDB-B18B-1D33-4E53-66DBE6D677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613" y="1136011"/>
            <a:ext cx="2032972" cy="1737052"/>
          </a:xfrm>
          <a:prstGeom prst="roundRect">
            <a:avLst>
              <a:gd name="adj" fmla="val 16667"/>
            </a:avLst>
          </a:prstGeom>
          <a:ln>
            <a:noFill/>
          </a:ln>
          <a:effectLst/>
        </p:spPr>
      </p:pic>
      <p:pic>
        <p:nvPicPr>
          <p:cNvPr id="16" name="Picture 15" descr="A picture containing text, appliance&#10;&#10;Description automatically generated">
            <a:extLst>
              <a:ext uri="{FF2B5EF4-FFF2-40B4-BE49-F238E27FC236}">
                <a16:creationId xmlns:a16="http://schemas.microsoft.com/office/drawing/2014/main" id="{14D98768-4064-3C8E-A5D1-A5E18DF151CE}"/>
              </a:ext>
            </a:extLst>
          </p:cNvPr>
          <p:cNvPicPr>
            <a:picLocks noChangeAspect="1"/>
          </p:cNvPicPr>
          <p:nvPr/>
        </p:nvPicPr>
        <p:blipFill rotWithShape="1">
          <a:blip r:embed="rId4">
            <a:extLst>
              <a:ext uri="{28A0092B-C50C-407E-A947-70E740481C1C}">
                <a14:useLocalDpi xmlns:a14="http://schemas.microsoft.com/office/drawing/2010/main" val="0"/>
              </a:ext>
            </a:extLst>
          </a:blip>
          <a:srcRect l="20350" t="61765" r="55604"/>
          <a:stretch/>
        </p:blipFill>
        <p:spPr bwMode="auto">
          <a:xfrm>
            <a:off x="3239896" y="1136011"/>
            <a:ext cx="2608032" cy="1737052"/>
          </a:xfrm>
          <a:prstGeom prst="roundRect">
            <a:avLst>
              <a:gd name="adj" fmla="val 16667"/>
            </a:avLst>
          </a:prstGeom>
          <a:ln>
            <a:noFill/>
          </a:ln>
          <a:effectLst/>
          <a:extLst>
            <a:ext uri="{53640926-AAD7-44D8-BBD7-CCE9431645EC}">
              <a14:shadowObscured xmlns:a14="http://schemas.microsoft.com/office/drawing/2010/main"/>
            </a:ext>
          </a:extLst>
        </p:spPr>
      </p:pic>
      <p:pic>
        <p:nvPicPr>
          <p:cNvPr id="17" name="Picture 16" descr="Graphical user interface&#10;&#10;Description automatically generated with medium confidence">
            <a:extLst>
              <a:ext uri="{FF2B5EF4-FFF2-40B4-BE49-F238E27FC236}">
                <a16:creationId xmlns:a16="http://schemas.microsoft.com/office/drawing/2014/main" id="{1530B4A2-E4A4-D7DE-2997-31348BAE29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2344" b="28817"/>
          <a:stretch/>
        </p:blipFill>
        <p:spPr bwMode="auto">
          <a:xfrm>
            <a:off x="6525764" y="1136011"/>
            <a:ext cx="2439482" cy="1737051"/>
          </a:xfrm>
          <a:prstGeom prst="roundRect">
            <a:avLst>
              <a:gd name="adj" fmla="val 16667"/>
            </a:avLst>
          </a:prstGeom>
          <a:ln>
            <a:noFill/>
          </a:ln>
          <a:effectLst/>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4D570E21-3F70-A6A2-627A-D5FF40282BF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903" t="592" r="33910" b="27182"/>
          <a:stretch/>
        </p:blipFill>
        <p:spPr bwMode="auto">
          <a:xfrm>
            <a:off x="1530595" y="3184838"/>
            <a:ext cx="2560583" cy="1737360"/>
          </a:xfrm>
          <a:prstGeom prst="roundRect">
            <a:avLst>
              <a:gd name="adj" fmla="val 16667"/>
            </a:avLst>
          </a:prstGeom>
          <a:ln>
            <a:noFill/>
          </a:ln>
          <a:effectLst/>
          <a:extLst>
            <a:ext uri="{53640926-AAD7-44D8-BBD7-CCE9431645EC}">
              <a14:shadowObscured xmlns:a14="http://schemas.microsoft.com/office/drawing/2010/main"/>
            </a:ext>
          </a:extLst>
        </p:spPr>
      </p:pic>
      <p:pic>
        <p:nvPicPr>
          <p:cNvPr id="19" name="Picture 18" descr="Graphical user interface&#10;&#10;Description automatically generated with medium confidence">
            <a:extLst>
              <a:ext uri="{FF2B5EF4-FFF2-40B4-BE49-F238E27FC236}">
                <a16:creationId xmlns:a16="http://schemas.microsoft.com/office/drawing/2014/main" id="{3B700CB0-5D58-BE81-B1C5-73EC5DF2F7F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8923" b="27933"/>
          <a:stretch/>
        </p:blipFill>
        <p:spPr bwMode="auto">
          <a:xfrm>
            <a:off x="5047697" y="3184837"/>
            <a:ext cx="2560583" cy="1737359"/>
          </a:xfrm>
          <a:prstGeom prst="roundRect">
            <a:avLst>
              <a:gd name="adj" fmla="val 16667"/>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310403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3000" fill="hold" nodeType="clickEffect">
                                  <p:stCondLst>
                                    <p:cond delay="0"/>
                                  </p:stCondLst>
                                  <p:childTnLst>
                                    <p:animEffect transition="out" filter="fade">
                                      <p:cBhvr>
                                        <p:cTn id="11" dur="500" tmFilter="0, 0; .2, .5; .8, .5; 1, 0"/>
                                        <p:tgtEl>
                                          <p:spTgt spid="16"/>
                                        </p:tgtEl>
                                      </p:cBhvr>
                                    </p:animEffect>
                                    <p:animScale>
                                      <p:cBhvr>
                                        <p:cTn id="12" dur="250" autoRev="1" fill="hold"/>
                                        <p:tgtEl>
                                          <p:spTgt spid="1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3000" fill="hold" nodeType="clickEffect">
                                  <p:stCondLst>
                                    <p:cond delay="0"/>
                                  </p:stCondLst>
                                  <p:childTnLst>
                                    <p:animEffect transition="out" filter="fade">
                                      <p:cBhvr>
                                        <p:cTn id="16" dur="500" tmFilter="0, 0; .2, .5; .8, .5; 1, 0"/>
                                        <p:tgtEl>
                                          <p:spTgt spid="17"/>
                                        </p:tgtEl>
                                      </p:cBhvr>
                                    </p:animEffect>
                                    <p:animScale>
                                      <p:cBhvr>
                                        <p:cTn id="17" dur="250" autoRev="1" fill="hold"/>
                                        <p:tgtEl>
                                          <p:spTgt spid="17"/>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repeatCount="3000" fill="hold" nodeType="clickEffect">
                                  <p:stCondLst>
                                    <p:cond delay="0"/>
                                  </p:stCondLst>
                                  <p:childTnLst>
                                    <p:animEffect transition="out" filter="fade">
                                      <p:cBhvr>
                                        <p:cTn id="21" dur="500" tmFilter="0, 0; .2, .5; .8, .5; 1, 0"/>
                                        <p:tgtEl>
                                          <p:spTgt spid="18"/>
                                        </p:tgtEl>
                                      </p:cBhvr>
                                    </p:animEffect>
                                    <p:animScale>
                                      <p:cBhvr>
                                        <p:cTn id="22" dur="250" autoRev="1" fill="hold"/>
                                        <p:tgtEl>
                                          <p:spTgt spid="1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repeatCount="3000" fill="hold" nodeType="clickEffect">
                                  <p:stCondLst>
                                    <p:cond delay="0"/>
                                  </p:stCondLst>
                                  <p:childTnLst>
                                    <p:animEffect transition="out" filter="fade">
                                      <p:cBhvr>
                                        <p:cTn id="26" dur="500" tmFilter="0, 0; .2, .5; .8, .5; 1, 0"/>
                                        <p:tgtEl>
                                          <p:spTgt spid="19"/>
                                        </p:tgtEl>
                                      </p:cBhvr>
                                    </p:animEffect>
                                    <p:animScale>
                                      <p:cBhvr>
                                        <p:cTn id="27"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vn_1">
  <a:themeElements>
    <a:clrScheme name="">
      <a:dk1>
        <a:srgbClr val="003366"/>
      </a:dk1>
      <a:lt1>
        <a:srgbClr val="FFFFFF"/>
      </a:lt1>
      <a:dk2>
        <a:srgbClr val="51A0B9"/>
      </a:dk2>
      <a:lt2>
        <a:srgbClr val="DDDDDD"/>
      </a:lt2>
      <a:accent1>
        <a:srgbClr val="438ACB"/>
      </a:accent1>
      <a:accent2>
        <a:srgbClr val="77AE26"/>
      </a:accent2>
      <a:accent3>
        <a:srgbClr val="FFFFFF"/>
      </a:accent3>
      <a:accent4>
        <a:srgbClr val="002A56"/>
      </a:accent4>
      <a:accent5>
        <a:srgbClr val="B0C4E2"/>
      </a:accent5>
      <a:accent6>
        <a:srgbClr val="6B9D21"/>
      </a:accent6>
      <a:hlink>
        <a:srgbClr val="6E815B"/>
      </a:hlink>
      <a:folHlink>
        <a:srgbClr val="90A8B0"/>
      </a:folHlink>
    </a:clrScheme>
    <a:fontScheme name="powerpoint.vn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vn_1 1">
        <a:dk1>
          <a:srgbClr val="30311D"/>
        </a:dk1>
        <a:lt1>
          <a:srgbClr val="FFFFFF"/>
        </a:lt1>
        <a:dk2>
          <a:srgbClr val="333399"/>
        </a:dk2>
        <a:lt2>
          <a:srgbClr val="C0C0C0"/>
        </a:lt2>
        <a:accent1>
          <a:srgbClr val="3780BD"/>
        </a:accent1>
        <a:accent2>
          <a:srgbClr val="98C13D"/>
        </a:accent2>
        <a:accent3>
          <a:srgbClr val="FFFFFF"/>
        </a:accent3>
        <a:accent4>
          <a:srgbClr val="272817"/>
        </a:accent4>
        <a:accent5>
          <a:srgbClr val="AEC0DB"/>
        </a:accent5>
        <a:accent6>
          <a:srgbClr val="89AF36"/>
        </a:accent6>
        <a:hlink>
          <a:srgbClr val="F5B821"/>
        </a:hlink>
        <a:folHlink>
          <a:srgbClr val="91597E"/>
        </a:folHlink>
      </a:clrScheme>
      <a:clrMap bg1="lt1" tx1="dk1" bg2="lt2" tx2="dk2" accent1="accent1" accent2="accent2" accent3="accent3" accent4="accent4" accent5="accent5" accent6="accent6" hlink="hlink" folHlink="folHlink"/>
    </a:extraClrScheme>
    <a:extraClrScheme>
      <a:clrScheme name="powerpoint.vn_1 2">
        <a:dk1>
          <a:srgbClr val="30311D"/>
        </a:dk1>
        <a:lt1>
          <a:srgbClr val="FFFFFF"/>
        </a:lt1>
        <a:dk2>
          <a:srgbClr val="333399"/>
        </a:dk2>
        <a:lt2>
          <a:srgbClr val="C0C0C0"/>
        </a:lt2>
        <a:accent1>
          <a:srgbClr val="FACF67"/>
        </a:accent1>
        <a:accent2>
          <a:srgbClr val="D67C57"/>
        </a:accent2>
        <a:accent3>
          <a:srgbClr val="FFFFFF"/>
        </a:accent3>
        <a:accent4>
          <a:srgbClr val="272817"/>
        </a:accent4>
        <a:accent5>
          <a:srgbClr val="FCE4B8"/>
        </a:accent5>
        <a:accent6>
          <a:srgbClr val="C2704E"/>
        </a:accent6>
        <a:hlink>
          <a:srgbClr val="954B0C"/>
        </a:hlink>
        <a:folHlink>
          <a:srgbClr val="91597E"/>
        </a:folHlink>
      </a:clrScheme>
      <a:clrMap bg1="lt1" tx1="dk1" bg2="lt2" tx2="dk2" accent1="accent1" accent2="accent2" accent3="accent3" accent4="accent4" accent5="accent5" accent6="accent6" hlink="hlink" folHlink="folHlink"/>
    </a:extraClrScheme>
    <a:extraClrScheme>
      <a:clrScheme name="powerpoint.vn_1 3">
        <a:dk1>
          <a:srgbClr val="000000"/>
        </a:dk1>
        <a:lt1>
          <a:srgbClr val="FFFFFF"/>
        </a:lt1>
        <a:dk2>
          <a:srgbClr val="003366"/>
        </a:dk2>
        <a:lt2>
          <a:srgbClr val="C0C0C0"/>
        </a:lt2>
        <a:accent1>
          <a:srgbClr val="D51919"/>
        </a:accent1>
        <a:accent2>
          <a:srgbClr val="F7A83F"/>
        </a:accent2>
        <a:accent3>
          <a:srgbClr val="FFFFFF"/>
        </a:accent3>
        <a:accent4>
          <a:srgbClr val="000000"/>
        </a:accent4>
        <a:accent5>
          <a:srgbClr val="E7ABAB"/>
        </a:accent5>
        <a:accent6>
          <a:srgbClr val="E09838"/>
        </a:accent6>
        <a:hlink>
          <a:srgbClr val="6EB3F2"/>
        </a:hlink>
        <a:folHlink>
          <a:srgbClr val="655EC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2391</TotalTime>
  <Words>4538</Words>
  <Application>Microsoft Office PowerPoint</Application>
  <PresentationFormat>On-screen Show (16:9)</PresentationFormat>
  <Paragraphs>593</Paragraphs>
  <Slides>37</Slides>
  <Notes>23</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49" baseType="lpstr">
      <vt:lpstr>Aloja</vt:lpstr>
      <vt:lpstr>Arial</vt:lpstr>
      <vt:lpstr>Calibri</vt:lpstr>
      <vt:lpstr>Calibri Light</vt:lpstr>
      <vt:lpstr>Cambria Math</vt:lpstr>
      <vt:lpstr>Symbol</vt:lpstr>
      <vt:lpstr>Times New Roman</vt:lpstr>
      <vt:lpstr>Wingdings</vt:lpstr>
      <vt:lpstr>powerpoint.vn_1</vt:lpstr>
      <vt:lpstr>2_Office Theme</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My Le</cp:lastModifiedBy>
  <cp:revision>86</cp:revision>
  <dcterms:created xsi:type="dcterms:W3CDTF">2018-01-20T06:19:24Z</dcterms:created>
  <dcterms:modified xsi:type="dcterms:W3CDTF">2026-01-13T09:03:12Z</dcterms:modified>
</cp:coreProperties>
</file>